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30" r:id="rId3"/>
    <p:sldId id="345" r:id="rId4"/>
    <p:sldId id="331" r:id="rId5"/>
    <p:sldId id="332" r:id="rId6"/>
    <p:sldId id="333" r:id="rId7"/>
    <p:sldId id="336" r:id="rId8"/>
    <p:sldId id="337" r:id="rId9"/>
    <p:sldId id="335" r:id="rId10"/>
    <p:sldId id="338" r:id="rId11"/>
    <p:sldId id="339" r:id="rId12"/>
    <p:sldId id="340" r:id="rId13"/>
    <p:sldId id="334" r:id="rId14"/>
    <p:sldId id="304" r:id="rId15"/>
    <p:sldId id="341" r:id="rId16"/>
    <p:sldId id="342" r:id="rId17"/>
    <p:sldId id="344" r:id="rId18"/>
    <p:sldId id="343" r:id="rId19"/>
    <p:sldId id="326" r:id="rId20"/>
    <p:sldId id="312" r:id="rId21"/>
    <p:sldId id="277" r:id="rId22"/>
    <p:sldId id="299" r:id="rId23"/>
    <p:sldId id="279" r:id="rId24"/>
    <p:sldId id="313" r:id="rId25"/>
    <p:sldId id="314" r:id="rId26"/>
    <p:sldId id="315"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9" d="100"/>
          <a:sy n="59" d="100"/>
        </p:scale>
        <p:origin x="-630" y="-7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4.png"/></Relationships>
</file>

<file path=ppt/drawings/_rels/vmlDrawing5.vml.rels><?xml version="1.0" encoding="UTF-8" standalone="yes"?>
<Relationships xmlns="http://schemas.openxmlformats.org/package/2006/relationships"><Relationship Id="rId3" Type="http://schemas.openxmlformats.org/officeDocument/2006/relationships/image" Target="../media/image32.wmf"/><Relationship Id="rId2" Type="http://schemas.openxmlformats.org/officeDocument/2006/relationships/image" Target="../media/image31.wmf"/><Relationship Id="rId1" Type="http://schemas.openxmlformats.org/officeDocument/2006/relationships/image" Target="../media/image30.wmf"/><Relationship Id="rId6" Type="http://schemas.openxmlformats.org/officeDocument/2006/relationships/image" Target="../media/image35.wmf"/><Relationship Id="rId5" Type="http://schemas.openxmlformats.org/officeDocument/2006/relationships/image" Target="../media/image34.wmf"/><Relationship Id="rId4" Type="http://schemas.openxmlformats.org/officeDocument/2006/relationships/image" Target="../media/image33.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10/5/2012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10/5/2012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10/5/2012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10/5/2012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10/5/2012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10/5/2012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10/5/2012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10/5/2012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10/5/2012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10/5/2012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10/5/2012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10/5/2012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6.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7.png"/><Relationship Id="rId5" Type="http://schemas.openxmlformats.org/officeDocument/2006/relationships/image" Target="../media/image2.png"/><Relationship Id="rId4" Type="http://schemas.openxmlformats.org/officeDocument/2006/relationships/image" Target="../media/image6.png"/><Relationship Id="rId9" Type="http://schemas.openxmlformats.org/officeDocument/2006/relationships/oleObject" Target="../embeddings/oleObject2.bin"/></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7.xml"/><Relationship Id="rId1" Type="http://schemas.openxmlformats.org/officeDocument/2006/relationships/vmlDrawing" Target="../drawings/vmlDrawing3.vml"/><Relationship Id="rId5" Type="http://schemas.openxmlformats.org/officeDocument/2006/relationships/oleObject" Target="../embeddings/oleObject3.bin"/><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 Id="rId9"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6.xml"/><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7.png"/><Relationship Id="rId2" Type="http://schemas.openxmlformats.org/officeDocument/2006/relationships/slideLayout" Target="../slideLayouts/slideLayout6.xml"/><Relationship Id="rId1" Type="http://schemas.openxmlformats.org/officeDocument/2006/relationships/vmlDrawing" Target="../drawings/vmlDrawing4.vml"/><Relationship Id="rId6" Type="http://schemas.openxmlformats.org/officeDocument/2006/relationships/oleObject" Target="../embeddings/oleObject4.bin"/><Relationship Id="rId5" Type="http://schemas.openxmlformats.org/officeDocument/2006/relationships/image" Target="../media/image26.wmf"/><Relationship Id="rId4" Type="http://schemas.openxmlformats.org/officeDocument/2006/relationships/image" Target="../media/image25.png"/></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8" Type="http://schemas.openxmlformats.org/officeDocument/2006/relationships/oleObject" Target="../embeddings/oleObject9.bin"/><Relationship Id="rId3" Type="http://schemas.openxmlformats.org/officeDocument/2006/relationships/oleObject" Target="../embeddings/oleObject5.bin"/><Relationship Id="rId7" Type="http://schemas.openxmlformats.org/officeDocument/2006/relationships/image" Target="../media/image36.png"/><Relationship Id="rId2" Type="http://schemas.openxmlformats.org/officeDocument/2006/relationships/slideLayout" Target="../slideLayouts/slideLayout7.xml"/><Relationship Id="rId1" Type="http://schemas.openxmlformats.org/officeDocument/2006/relationships/vmlDrawing" Target="../drawings/vmlDrawing5.vml"/><Relationship Id="rId6" Type="http://schemas.openxmlformats.org/officeDocument/2006/relationships/oleObject" Target="../embeddings/oleObject8.bin"/><Relationship Id="rId5" Type="http://schemas.openxmlformats.org/officeDocument/2006/relationships/oleObject" Target="../embeddings/oleObject7.bin"/><Relationship Id="rId10" Type="http://schemas.openxmlformats.org/officeDocument/2006/relationships/image" Target="../media/image37.png"/><Relationship Id="rId4" Type="http://schemas.openxmlformats.org/officeDocument/2006/relationships/oleObject" Target="../embeddings/oleObject6.bin"/><Relationship Id="rId9" Type="http://schemas.openxmlformats.org/officeDocument/2006/relationships/oleObject" Target="../embeddings/oleObject10.bin"/></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26.w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image" Target="../media/image39.png"/><Relationship Id="rId1" Type="http://schemas.openxmlformats.org/officeDocument/2006/relationships/slideLayout" Target="../slideLayouts/slideLayout7.xml"/><Relationship Id="rId6" Type="http://schemas.openxmlformats.org/officeDocument/2006/relationships/image" Target="../media/image43.png"/><Relationship Id="rId11" Type="http://schemas.openxmlformats.org/officeDocument/2006/relationships/image" Target="../media/image48.png"/><Relationship Id="rId5" Type="http://schemas.openxmlformats.org/officeDocument/2006/relationships/image" Target="../media/image42.png"/><Relationship Id="rId10" Type="http://schemas.openxmlformats.org/officeDocument/2006/relationships/image" Target="../media/image47.png"/><Relationship Id="rId4" Type="http://schemas.openxmlformats.org/officeDocument/2006/relationships/image" Target="../media/image41.png"/><Relationship Id="rId9" Type="http://schemas.openxmlformats.org/officeDocument/2006/relationships/image" Target="../media/image46.png"/></Relationships>
</file>

<file path=ppt/slides/_rels/slide22.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7.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s>
</file>

<file path=ppt/slides/_rels/slide2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emf"/><Relationship Id="rId1" Type="http://schemas.openxmlformats.org/officeDocument/2006/relationships/slideLayout" Target="../slideLayouts/slideLayout7.xml"/><Relationship Id="rId5" Type="http://schemas.openxmlformats.org/officeDocument/2006/relationships/image" Target="../media/image60.png"/><Relationship Id="rId4" Type="http://schemas.openxmlformats.org/officeDocument/2006/relationships/image" Target="../media/image59.png"/></Relationships>
</file>

<file path=ppt/slides/_rels/slide2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61.w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358775"/>
            <a:ext cx="7772400" cy="1470025"/>
          </a:xfrm>
        </p:spPr>
        <p:txBody>
          <a:bodyPr>
            <a:normAutofit/>
          </a:bodyPr>
          <a:lstStyle/>
          <a:p>
            <a:r>
              <a:rPr lang="en-US" sz="1800" b="1" dirty="0" smtClean="0"/>
              <a:t>Institute for Pure and Applied Mathematics, UCLA</a:t>
            </a:r>
            <a:br>
              <a:rPr lang="en-US" sz="1800" b="1" dirty="0" smtClean="0"/>
            </a:br>
            <a:r>
              <a:rPr lang="en-US" sz="1800" b="1" dirty="0" smtClean="0"/>
              <a:t>2012 Program on Materials Defects</a:t>
            </a:r>
            <a:br>
              <a:rPr lang="en-US" sz="1800" b="1" dirty="0" smtClean="0"/>
            </a:br>
            <a:r>
              <a:rPr lang="en-US" sz="1800" b="1" dirty="0" smtClean="0"/>
              <a:t>Workshop II:  Quantum and Atomistic Modeling of Materials Defects</a:t>
            </a:r>
            <a:br>
              <a:rPr lang="en-US" sz="1800" b="1" dirty="0" smtClean="0"/>
            </a:br>
            <a:r>
              <a:rPr lang="en-US" sz="1800" b="1" dirty="0" smtClean="0"/>
              <a:t>October 5, 2012</a:t>
            </a:r>
            <a:endParaRPr lang="en-US" sz="1800" b="1" dirty="0"/>
          </a:p>
        </p:txBody>
      </p:sp>
      <p:sp>
        <p:nvSpPr>
          <p:cNvPr id="3" name="Subtitle 2"/>
          <p:cNvSpPr>
            <a:spLocks noGrp="1"/>
          </p:cNvSpPr>
          <p:nvPr>
            <p:ph type="subTitle" idx="1"/>
          </p:nvPr>
        </p:nvSpPr>
        <p:spPr>
          <a:xfrm>
            <a:off x="228600" y="2286000"/>
            <a:ext cx="8610600" cy="3886200"/>
          </a:xfrm>
        </p:spPr>
        <p:txBody>
          <a:bodyPr>
            <a:noAutofit/>
          </a:bodyPr>
          <a:lstStyle/>
          <a:p>
            <a:r>
              <a:rPr lang="en-US" sz="2800" b="1" dirty="0" smtClean="0">
                <a:solidFill>
                  <a:schemeClr val="tx1"/>
                </a:solidFill>
              </a:rPr>
              <a:t>Slow Dynamics: A Case Study</a:t>
            </a:r>
          </a:p>
          <a:p>
            <a:r>
              <a:rPr lang="en-US" sz="2000" i="1" dirty="0" smtClean="0">
                <a:solidFill>
                  <a:schemeClr val="tx1"/>
                </a:solidFill>
              </a:rPr>
              <a:t>Problems in Atomistic Modeling of Materials Aging</a:t>
            </a:r>
          </a:p>
          <a:p>
            <a:endParaRPr lang="en-US" sz="2000" i="1" dirty="0" smtClean="0">
              <a:solidFill>
                <a:schemeClr val="tx1"/>
              </a:solidFill>
            </a:endParaRPr>
          </a:p>
          <a:p>
            <a:r>
              <a:rPr lang="en-US" sz="2400" b="1" dirty="0" smtClean="0">
                <a:solidFill>
                  <a:schemeClr val="tx1"/>
                </a:solidFill>
              </a:rPr>
              <a:t>Sidney Yip</a:t>
            </a:r>
          </a:p>
          <a:p>
            <a:endParaRPr lang="en-US" sz="2400" b="1" dirty="0" smtClean="0">
              <a:solidFill>
                <a:schemeClr val="tx1"/>
              </a:solidFill>
            </a:endParaRPr>
          </a:p>
          <a:p>
            <a:r>
              <a:rPr lang="en-US" sz="2000" i="1" dirty="0" smtClean="0">
                <a:solidFill>
                  <a:schemeClr val="tx1"/>
                </a:solidFill>
              </a:rPr>
              <a:t>Nuclear Science and Engineering/Materials Science and Engineering</a:t>
            </a:r>
          </a:p>
          <a:p>
            <a:r>
              <a:rPr lang="en-US" sz="2400" i="1" dirty="0" smtClean="0">
                <a:solidFill>
                  <a:schemeClr val="tx1"/>
                </a:solidFill>
              </a:rPr>
              <a:t>MIT</a:t>
            </a:r>
          </a:p>
          <a:p>
            <a:endParaRPr lang="en-US" sz="2400" b="1" dirty="0">
              <a:solidFill>
                <a:schemeClr val="tx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990600"/>
            <a:ext cx="8686800" cy="4267200"/>
          </a:xfrm>
        </p:spPr>
        <p:txBody>
          <a:bodyPr>
            <a:noAutofit/>
          </a:bodyPr>
          <a:lstStyle/>
          <a:p>
            <a:r>
              <a:rPr lang="en-US" sz="2400" b="1" dirty="0" smtClean="0"/>
              <a:t>Solve one “grand challenge” problem to illustrate the accessibility to </a:t>
            </a:r>
            <a:r>
              <a:rPr lang="en-US" sz="2400" b="1" dirty="0" err="1" smtClean="0"/>
              <a:t>multiscale</a:t>
            </a:r>
            <a:r>
              <a:rPr lang="en-US" sz="2400" b="1" dirty="0" smtClean="0"/>
              <a:t> modeling of problems in materials aging</a:t>
            </a:r>
            <a:br>
              <a:rPr lang="en-US" sz="2400" b="1" dirty="0" smtClean="0"/>
            </a:br>
            <a:r>
              <a:rPr lang="en-US" sz="2400" b="1" dirty="0" smtClean="0"/>
              <a:t/>
            </a:r>
            <a:br>
              <a:rPr lang="en-US" sz="2400" b="1" dirty="0" smtClean="0"/>
            </a:br>
            <a:r>
              <a:rPr lang="en-US" sz="2400" b="1" dirty="0" smtClean="0"/>
              <a:t>Account for experimental T - variations of viscosities of glasses</a:t>
            </a:r>
            <a:br>
              <a:rPr lang="en-US" sz="2400" b="1" dirty="0" smtClean="0"/>
            </a:br>
            <a:r>
              <a:rPr lang="en-US" sz="2400" b="1" dirty="0" smtClean="0"/>
              <a:t/>
            </a:r>
            <a:br>
              <a:rPr lang="en-US" sz="2400" b="1" dirty="0" smtClean="0"/>
            </a:br>
            <a:r>
              <a:rPr lang="en-US" sz="2400" b="1" dirty="0" smtClean="0"/>
              <a:t>TSP sampling using a </a:t>
            </a:r>
            <a:r>
              <a:rPr lang="en-US" sz="2400" b="1" dirty="0" err="1" smtClean="0"/>
              <a:t>metadynamics</a:t>
            </a:r>
            <a:r>
              <a:rPr lang="en-US" sz="2400" b="1" dirty="0" smtClean="0"/>
              <a:t> algorithm</a:t>
            </a:r>
            <a:br>
              <a:rPr lang="en-US" sz="2400" b="1" dirty="0" smtClean="0"/>
            </a:br>
            <a:r>
              <a:rPr lang="en-US" sz="2400" b="1" dirty="0" smtClean="0"/>
              <a:t/>
            </a:r>
            <a:br>
              <a:rPr lang="en-US" sz="2400" b="1" dirty="0" smtClean="0"/>
            </a:br>
            <a:r>
              <a:rPr lang="en-US" sz="2400" b="1" dirty="0" smtClean="0"/>
              <a:t>Heuristic model of activation barrier Q(T)</a:t>
            </a:r>
            <a:br>
              <a:rPr lang="en-US" sz="2400" b="1" dirty="0" smtClean="0"/>
            </a:br>
            <a:r>
              <a:rPr lang="en-US" sz="2400" b="1" dirty="0" smtClean="0"/>
              <a:t>and  linear response</a:t>
            </a:r>
            <a:r>
              <a:rPr lang="en-US" sz="2400" dirty="0" smtClean="0"/>
              <a:t> </a:t>
            </a:r>
            <a:r>
              <a:rPr lang="en-US" sz="2400" b="1" dirty="0" smtClean="0"/>
              <a:t>(G-K) theory</a:t>
            </a:r>
            <a:br>
              <a:rPr lang="en-US" sz="2400" b="1" dirty="0" smtClean="0"/>
            </a:br>
            <a:r>
              <a:rPr lang="en-US" sz="2400" b="1" dirty="0" smtClean="0"/>
              <a:t/>
            </a:r>
            <a:br>
              <a:rPr lang="en-US" sz="2400" b="1" dirty="0" smtClean="0"/>
            </a:br>
            <a:r>
              <a:rPr lang="en-US" sz="2400" b="1" dirty="0" smtClean="0"/>
              <a:t>Predictions of fragile and strong behavior observed in glasses</a:t>
            </a:r>
            <a:endParaRPr lang="en-US" sz="24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52600" y="1066800"/>
            <a:ext cx="5562600" cy="4154984"/>
          </a:xfrm>
          <a:prstGeom prst="rect">
            <a:avLst/>
          </a:prstGeom>
        </p:spPr>
        <p:txBody>
          <a:bodyPr wrap="square">
            <a:spAutoFit/>
          </a:bodyPr>
          <a:lstStyle/>
          <a:p>
            <a:pPr algn="ctr"/>
            <a:r>
              <a:rPr lang="en-US" sz="2400" b="1" i="1" dirty="0" smtClean="0">
                <a:latin typeface="Times New Roman" pitchFamily="18" charset="0"/>
                <a:cs typeface="Times New Roman" pitchFamily="18" charset="0"/>
              </a:rPr>
              <a:t>collaborators</a:t>
            </a:r>
            <a:r>
              <a:rPr lang="en-US" sz="2400" b="1" dirty="0" smtClean="0">
                <a:latin typeface="Times New Roman" pitchFamily="18" charset="0"/>
                <a:cs typeface="Times New Roman" pitchFamily="18" charset="0"/>
              </a:rPr>
              <a:t/>
            </a:r>
            <a:br>
              <a:rPr lang="en-US" sz="2400" b="1" dirty="0" smtClean="0">
                <a:latin typeface="Times New Roman" pitchFamily="18" charset="0"/>
                <a:cs typeface="Times New Roman" pitchFamily="18" charset="0"/>
              </a:rPr>
            </a:br>
            <a:r>
              <a:rPr lang="en-US" sz="2400" b="1" dirty="0" smtClean="0">
                <a:latin typeface="Times New Roman" pitchFamily="18" charset="0"/>
                <a:cs typeface="Times New Roman" pitchFamily="18" charset="0"/>
              </a:rPr>
              <a:t/>
            </a:r>
            <a:br>
              <a:rPr lang="en-US" sz="2400" b="1" dirty="0" smtClean="0">
                <a:latin typeface="Times New Roman" pitchFamily="18" charset="0"/>
                <a:cs typeface="Times New Roman" pitchFamily="18" charset="0"/>
              </a:rPr>
            </a:br>
            <a:r>
              <a:rPr lang="en-US" sz="2400" b="1" dirty="0" smtClean="0">
                <a:latin typeface="Times New Roman" pitchFamily="18" charset="0"/>
                <a:cs typeface="Times New Roman" pitchFamily="18" charset="0"/>
              </a:rPr>
              <a:t>Akihiro Kushima (MIT/</a:t>
            </a:r>
            <a:r>
              <a:rPr lang="en-US" sz="2400" b="1" dirty="0" err="1" smtClean="0">
                <a:latin typeface="Times New Roman" pitchFamily="18" charset="0"/>
                <a:cs typeface="Times New Roman" pitchFamily="18" charset="0"/>
              </a:rPr>
              <a:t>UPenn</a:t>
            </a:r>
            <a:r>
              <a:rPr lang="en-US" sz="2400" b="1" dirty="0" smtClean="0">
                <a:latin typeface="Times New Roman" pitchFamily="18" charset="0"/>
                <a:cs typeface="Times New Roman" pitchFamily="18" charset="0"/>
              </a:rPr>
              <a:t>)</a:t>
            </a:r>
            <a:br>
              <a:rPr lang="en-US" sz="2400" b="1" dirty="0" smtClean="0">
                <a:latin typeface="Times New Roman" pitchFamily="18" charset="0"/>
                <a:cs typeface="Times New Roman" pitchFamily="18" charset="0"/>
              </a:rPr>
            </a:br>
            <a:r>
              <a:rPr lang="en-US" sz="2400" b="1" dirty="0" smtClean="0">
                <a:latin typeface="Times New Roman" pitchFamily="18" charset="0"/>
                <a:cs typeface="Times New Roman" pitchFamily="18" charset="0"/>
              </a:rPr>
              <a:t>Xi Lin (BU)</a:t>
            </a:r>
            <a:br>
              <a:rPr lang="en-US" sz="2400" b="1" dirty="0" smtClean="0">
                <a:latin typeface="Times New Roman" pitchFamily="18" charset="0"/>
                <a:cs typeface="Times New Roman" pitchFamily="18" charset="0"/>
              </a:rPr>
            </a:br>
            <a:r>
              <a:rPr lang="en-US" sz="2400" b="1" dirty="0" smtClean="0">
                <a:latin typeface="Times New Roman" pitchFamily="18" charset="0"/>
                <a:cs typeface="Times New Roman" pitchFamily="18" charset="0"/>
              </a:rPr>
              <a:t>Ju Li (</a:t>
            </a:r>
            <a:r>
              <a:rPr lang="en-US" sz="2400" b="1" dirty="0" err="1" smtClean="0">
                <a:latin typeface="Times New Roman" pitchFamily="18" charset="0"/>
                <a:cs typeface="Times New Roman" pitchFamily="18" charset="0"/>
              </a:rPr>
              <a:t>UPenn</a:t>
            </a:r>
            <a:r>
              <a:rPr lang="en-US" sz="2400" b="1" dirty="0" smtClean="0">
                <a:latin typeface="Times New Roman" pitchFamily="18" charset="0"/>
                <a:cs typeface="Times New Roman" pitchFamily="18" charset="0"/>
              </a:rPr>
              <a:t>/MIT)</a:t>
            </a:r>
            <a:br>
              <a:rPr lang="en-US" sz="2400" b="1" dirty="0" smtClean="0">
                <a:latin typeface="Times New Roman" pitchFamily="18" charset="0"/>
                <a:cs typeface="Times New Roman" pitchFamily="18" charset="0"/>
              </a:rPr>
            </a:br>
            <a:r>
              <a:rPr lang="en-US" sz="2400" b="1" dirty="0" smtClean="0">
                <a:latin typeface="Times New Roman" pitchFamily="18" charset="0"/>
                <a:cs typeface="Times New Roman" pitchFamily="18" charset="0"/>
              </a:rPr>
              <a:t/>
            </a:r>
            <a:br>
              <a:rPr lang="en-US" sz="2400" b="1" dirty="0" smtClean="0">
                <a:latin typeface="Times New Roman" pitchFamily="18" charset="0"/>
                <a:cs typeface="Times New Roman" pitchFamily="18" charset="0"/>
              </a:rPr>
            </a:br>
            <a:r>
              <a:rPr lang="en-US" sz="2400" b="1" dirty="0" smtClean="0">
                <a:latin typeface="Times New Roman" pitchFamily="18" charset="0"/>
                <a:cs typeface="Times New Roman" pitchFamily="18" charset="0"/>
              </a:rPr>
              <a:t>John Mauro (Corning Research Center)</a:t>
            </a:r>
            <a:br>
              <a:rPr lang="en-US" sz="2400" b="1" dirty="0" smtClean="0">
                <a:latin typeface="Times New Roman" pitchFamily="18" charset="0"/>
                <a:cs typeface="Times New Roman" pitchFamily="18" charset="0"/>
              </a:rPr>
            </a:br>
            <a:r>
              <a:rPr lang="en-US" sz="2400" b="1" dirty="0" smtClean="0">
                <a:latin typeface="Times New Roman" pitchFamily="18" charset="0"/>
                <a:cs typeface="Times New Roman" pitchFamily="18" charset="0"/>
              </a:rPr>
              <a:t> Jacob Eapen (NCSU)</a:t>
            </a:r>
            <a:br>
              <a:rPr lang="en-US" sz="2400" b="1" dirty="0" smtClean="0">
                <a:latin typeface="Times New Roman" pitchFamily="18" charset="0"/>
                <a:cs typeface="Times New Roman" pitchFamily="18" charset="0"/>
              </a:rPr>
            </a:br>
            <a:r>
              <a:rPr lang="en-US" sz="2400" b="1" dirty="0" smtClean="0">
                <a:latin typeface="Times New Roman" pitchFamily="18" charset="0"/>
                <a:cs typeface="Times New Roman" pitchFamily="18" charset="0"/>
              </a:rPr>
              <a:t>Xiaofeng Qian (MIT)</a:t>
            </a:r>
            <a:br>
              <a:rPr lang="en-US" sz="2400" b="1" dirty="0" smtClean="0">
                <a:latin typeface="Times New Roman" pitchFamily="18" charset="0"/>
                <a:cs typeface="Times New Roman" pitchFamily="18" charset="0"/>
              </a:rPr>
            </a:br>
            <a:r>
              <a:rPr lang="en-US" sz="2400" b="1" dirty="0" smtClean="0">
                <a:latin typeface="Times New Roman" pitchFamily="18" charset="0"/>
                <a:cs typeface="Times New Roman" pitchFamily="18" charset="0"/>
              </a:rPr>
              <a:t>Phong Diep (Corning Research Center) </a:t>
            </a:r>
            <a:r>
              <a:rPr lang="en-US" sz="2400" dirty="0" smtClean="0">
                <a:latin typeface="Times New Roman" pitchFamily="18" charset="0"/>
                <a:cs typeface="Times New Roman" pitchFamily="18" charset="0"/>
              </a:rPr>
              <a:t/>
            </a:r>
            <a:br>
              <a:rPr lang="en-US" sz="2400" dirty="0" smtClean="0">
                <a:latin typeface="Times New Roman" pitchFamily="18" charset="0"/>
                <a:cs typeface="Times New Roman" pitchFamily="18" charset="0"/>
              </a:rPr>
            </a:br>
            <a:endParaRPr lang="en-US" sz="2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
          <p:cNvSpPr txBox="1">
            <a:spLocks noChangeArrowheads="1"/>
          </p:cNvSpPr>
          <p:nvPr/>
        </p:nvSpPr>
        <p:spPr bwMode="auto">
          <a:xfrm>
            <a:off x="0" y="385306"/>
            <a:ext cx="9144000" cy="605294"/>
          </a:xfrm>
          <a:prstGeom prst="rect">
            <a:avLst/>
          </a:prstGeom>
          <a:noFill/>
          <a:ln w="9525">
            <a:noFill/>
            <a:miter lim="800000"/>
            <a:headEnd/>
            <a:tailEnd/>
          </a:ln>
        </p:spPr>
        <p:txBody>
          <a:bodyPr wrap="square">
            <a:spAutoFit/>
          </a:bodyPr>
          <a:lstStyle/>
          <a:p>
            <a:pPr algn="ctr"/>
            <a:r>
              <a:rPr lang="en-US" sz="2000" b="1" dirty="0" smtClean="0">
                <a:latin typeface="Times New Roman" pitchFamily="18" charset="0"/>
                <a:cs typeface="Times New Roman" pitchFamily="18" charset="0"/>
              </a:rPr>
              <a:t>Can atomistic modeling account for the behavior of </a:t>
            </a:r>
            <a:r>
              <a:rPr lang="en-US" sz="2000" b="1" dirty="0" smtClean="0">
                <a:solidFill>
                  <a:srgbClr val="FF0000"/>
                </a:solidFill>
                <a:latin typeface="Times New Roman" pitchFamily="18" charset="0"/>
                <a:cs typeface="Times New Roman" pitchFamily="18" charset="0"/>
              </a:rPr>
              <a:t>fragile</a:t>
            </a:r>
            <a:r>
              <a:rPr lang="en-US" sz="2000" b="1" dirty="0" smtClean="0">
                <a:latin typeface="Times New Roman" pitchFamily="18" charset="0"/>
                <a:cs typeface="Times New Roman" pitchFamily="18" charset="0"/>
              </a:rPr>
              <a:t> and </a:t>
            </a:r>
            <a:r>
              <a:rPr lang="en-US" sz="2000" b="1" dirty="0" smtClean="0">
                <a:solidFill>
                  <a:srgbClr val="FF0000"/>
                </a:solidFill>
                <a:latin typeface="Times New Roman" pitchFamily="18" charset="0"/>
                <a:cs typeface="Times New Roman" pitchFamily="18" charset="0"/>
              </a:rPr>
              <a:t>strong</a:t>
            </a:r>
            <a:r>
              <a:rPr lang="en-US" sz="2000" b="1" dirty="0" smtClean="0">
                <a:latin typeface="Times New Roman" pitchFamily="18" charset="0"/>
                <a:cs typeface="Times New Roman" pitchFamily="18" charset="0"/>
              </a:rPr>
              <a:t> glasses?</a:t>
            </a:r>
            <a:endParaRPr lang="en-US" sz="2000" b="1" dirty="0">
              <a:latin typeface="Times New Roman" pitchFamily="18" charset="0"/>
              <a:cs typeface="Times New Roman" pitchFamily="18" charset="0"/>
            </a:endParaRPr>
          </a:p>
          <a:p>
            <a:pPr algn="ctr"/>
            <a:endParaRPr lang="en-US" sz="2000" baseline="-25000" dirty="0">
              <a:latin typeface="Times New Roman" pitchFamily="18" charset="0"/>
              <a:cs typeface="Times New Roman" pitchFamily="18" charset="0"/>
            </a:endParaRPr>
          </a:p>
        </p:txBody>
      </p:sp>
      <p:pic>
        <p:nvPicPr>
          <p:cNvPr id="3" name="Picture 5" descr="angell"/>
          <p:cNvPicPr>
            <a:picLocks noChangeAspect="1" noChangeArrowheads="1"/>
          </p:cNvPicPr>
          <p:nvPr/>
        </p:nvPicPr>
        <p:blipFill>
          <a:blip r:embed="rId2" cstate="print"/>
          <a:srcRect/>
          <a:stretch>
            <a:fillRect/>
          </a:stretch>
        </p:blipFill>
        <p:spPr bwMode="auto">
          <a:xfrm>
            <a:off x="1828800" y="990600"/>
            <a:ext cx="5019115" cy="5486400"/>
          </a:xfrm>
          <a:prstGeom prst="rect">
            <a:avLst/>
          </a:prstGeom>
          <a:noFill/>
          <a:ln w="9525">
            <a:noFill/>
            <a:miter lim="800000"/>
            <a:headEnd/>
            <a:tailEnd/>
          </a:ln>
        </p:spPr>
      </p:pic>
      <p:sp>
        <p:nvSpPr>
          <p:cNvPr id="4" name="Text Box 6"/>
          <p:cNvSpPr txBox="1">
            <a:spLocks noChangeArrowheads="1"/>
          </p:cNvSpPr>
          <p:nvPr/>
        </p:nvSpPr>
        <p:spPr bwMode="auto">
          <a:xfrm>
            <a:off x="4994505" y="6197025"/>
            <a:ext cx="4073295" cy="584775"/>
          </a:xfrm>
          <a:prstGeom prst="rect">
            <a:avLst/>
          </a:prstGeom>
          <a:noFill/>
          <a:ln w="9525">
            <a:noFill/>
            <a:miter lim="800000"/>
            <a:headEnd/>
            <a:tailEnd/>
          </a:ln>
        </p:spPr>
        <p:txBody>
          <a:bodyPr wrap="none">
            <a:spAutoFit/>
          </a:bodyPr>
          <a:lstStyle/>
          <a:p>
            <a:r>
              <a:rPr lang="en-US" sz="1600" b="1" dirty="0">
                <a:latin typeface="Times New Roman" pitchFamily="18" charset="0"/>
                <a:cs typeface="Times New Roman" pitchFamily="18" charset="0"/>
              </a:rPr>
              <a:t>C. A. </a:t>
            </a:r>
            <a:r>
              <a:rPr lang="en-US" sz="1600" b="1" dirty="0" smtClean="0">
                <a:latin typeface="Times New Roman" pitchFamily="18" charset="0"/>
                <a:cs typeface="Times New Roman" pitchFamily="18" charset="0"/>
              </a:rPr>
              <a:t>Angell, J. Phys. Chem. Solids 49 (1988)</a:t>
            </a:r>
            <a:endParaRPr lang="en-US" sz="1600" b="1" dirty="0">
              <a:latin typeface="Times New Roman" pitchFamily="18" charset="0"/>
              <a:cs typeface="Times New Roman" pitchFamily="18" charset="0"/>
            </a:endParaRPr>
          </a:p>
          <a:p>
            <a:endParaRPr lang="en-US" sz="1600" dirty="0">
              <a:latin typeface="Times New Roman" pitchFamily="18" charset="0"/>
              <a:cs typeface="Times New Roman" pitchFamily="18" charset="0"/>
            </a:endParaRPr>
          </a:p>
        </p:txBody>
      </p:sp>
      <p:sp>
        <p:nvSpPr>
          <p:cNvPr id="5" name="Oval 7"/>
          <p:cNvSpPr>
            <a:spLocks noChangeArrowheads="1"/>
          </p:cNvSpPr>
          <p:nvPr/>
        </p:nvSpPr>
        <p:spPr bwMode="auto">
          <a:xfrm>
            <a:off x="4572000" y="5105400"/>
            <a:ext cx="838200" cy="457200"/>
          </a:xfrm>
          <a:prstGeom prst="ellipse">
            <a:avLst/>
          </a:prstGeom>
          <a:noFill/>
          <a:ln w="38100">
            <a:solidFill>
              <a:srgbClr val="FF0000"/>
            </a:solidFill>
            <a:round/>
            <a:headEnd/>
            <a:tailEnd/>
          </a:ln>
        </p:spPr>
        <p:txBody>
          <a:bodyPr wrap="none" anchor="ctr"/>
          <a:lstStyle/>
          <a:p>
            <a:endParaRPr lang="en-US"/>
          </a:p>
        </p:txBody>
      </p:sp>
      <p:sp>
        <p:nvSpPr>
          <p:cNvPr id="6" name="Oval 7"/>
          <p:cNvSpPr>
            <a:spLocks noChangeArrowheads="1"/>
          </p:cNvSpPr>
          <p:nvPr/>
        </p:nvSpPr>
        <p:spPr bwMode="auto">
          <a:xfrm>
            <a:off x="4114800" y="2971800"/>
            <a:ext cx="838200" cy="457200"/>
          </a:xfrm>
          <a:prstGeom prst="ellipse">
            <a:avLst/>
          </a:prstGeom>
          <a:noFill/>
          <a:ln w="38100">
            <a:solidFill>
              <a:srgbClr val="FF0000"/>
            </a:solidFill>
            <a:round/>
            <a:headEnd/>
            <a:tailEnd/>
          </a:ln>
        </p:spPr>
        <p:txBody>
          <a:bodyPr wrap="none" anchor="ctr"/>
          <a:lstStyle/>
          <a:p>
            <a:endParaRPr lang="en-US"/>
          </a:p>
        </p:txBody>
      </p:sp>
      <p:sp>
        <p:nvSpPr>
          <p:cNvPr id="7" name="Rectangle 6"/>
          <p:cNvSpPr/>
          <p:nvPr/>
        </p:nvSpPr>
        <p:spPr>
          <a:xfrm>
            <a:off x="6782214" y="5193268"/>
            <a:ext cx="1828386" cy="369332"/>
          </a:xfrm>
          <a:prstGeom prst="rect">
            <a:avLst/>
          </a:prstGeom>
        </p:spPr>
        <p:txBody>
          <a:bodyPr wrap="none">
            <a:spAutoFit/>
          </a:bodyPr>
          <a:lstStyle/>
          <a:p>
            <a:r>
              <a:rPr lang="en-US" b="1" dirty="0" smtClean="0">
                <a:solidFill>
                  <a:srgbClr val="FF0000"/>
                </a:solidFill>
                <a:latin typeface="Times New Roman" pitchFamily="18" charset="0"/>
                <a:cs typeface="Times New Roman" pitchFamily="18" charset="0"/>
              </a:rPr>
              <a:t>fragile vs. strong</a:t>
            </a:r>
            <a:endParaRPr lang="en-US" b="1" dirty="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a:bodyPr>
          <a:lstStyle/>
          <a:p>
            <a:r>
              <a:rPr lang="en-US" sz="2400" b="1" dirty="0" smtClean="0"/>
              <a:t>Atomistic input to modeling the fragile behavior</a:t>
            </a:r>
            <a:br>
              <a:rPr lang="en-US" sz="2400" b="1" dirty="0" smtClean="0"/>
            </a:br>
            <a:r>
              <a:rPr lang="en-US" sz="2400" b="1" dirty="0" smtClean="0"/>
              <a:t>(obtained by sampling method ABC,BLJ potential)</a:t>
            </a:r>
            <a:endParaRPr lang="en-US" sz="2400" b="1" dirty="0"/>
          </a:p>
        </p:txBody>
      </p:sp>
      <p:pic>
        <p:nvPicPr>
          <p:cNvPr id="3" name="Picture 10" descr="sample0415"/>
          <p:cNvPicPr>
            <a:picLocks noChangeAspect="1" noChangeArrowheads="1" noCrop="1"/>
          </p:cNvPicPr>
          <p:nvPr/>
        </p:nvPicPr>
        <p:blipFill>
          <a:blip r:embed="rId2" cstate="print"/>
          <a:srcRect/>
          <a:stretch>
            <a:fillRect/>
          </a:stretch>
        </p:blipFill>
        <p:spPr bwMode="auto">
          <a:xfrm>
            <a:off x="926793" y="1752600"/>
            <a:ext cx="7074207" cy="445676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74638"/>
            <a:ext cx="8229600" cy="1143000"/>
          </a:xfrm>
        </p:spPr>
        <p:txBody>
          <a:bodyPr>
            <a:normAutofit/>
          </a:bodyPr>
          <a:lstStyle/>
          <a:p>
            <a:r>
              <a:rPr lang="en-US" sz="2400" b="1" dirty="0" smtClean="0"/>
              <a:t>Heuristic Model prediction</a:t>
            </a:r>
            <a:endParaRPr lang="en-US" sz="2400" b="1" dirty="0"/>
          </a:p>
        </p:txBody>
      </p:sp>
      <p:pic>
        <p:nvPicPr>
          <p:cNvPr id="3" name="Picture 4" descr="eta_012109_BLJ_spa_line"/>
          <p:cNvPicPr>
            <a:picLocks noChangeAspect="1" noChangeArrowheads="1"/>
          </p:cNvPicPr>
          <p:nvPr/>
        </p:nvPicPr>
        <p:blipFill>
          <a:blip r:embed="rId3" cstate="print"/>
          <a:srcRect/>
          <a:stretch>
            <a:fillRect/>
          </a:stretch>
        </p:blipFill>
        <p:spPr bwMode="auto">
          <a:xfrm>
            <a:off x="1143000" y="1414344"/>
            <a:ext cx="5410200" cy="5215056"/>
          </a:xfrm>
          <a:prstGeom prst="rect">
            <a:avLst/>
          </a:prstGeom>
          <a:noFill/>
          <a:ln w="9525">
            <a:noFill/>
            <a:miter lim="800000"/>
            <a:headEnd/>
            <a:tailEnd/>
          </a:ln>
        </p:spPr>
      </p:pic>
      <p:graphicFrame>
        <p:nvGraphicFramePr>
          <p:cNvPr id="40962" name="Object 7"/>
          <p:cNvGraphicFramePr>
            <a:graphicFrameLocks noChangeAspect="1"/>
          </p:cNvGraphicFramePr>
          <p:nvPr/>
        </p:nvGraphicFramePr>
        <p:xfrm>
          <a:off x="4648201" y="648817"/>
          <a:ext cx="3124199" cy="494183"/>
        </p:xfrm>
        <a:graphic>
          <a:graphicData uri="http://schemas.openxmlformats.org/presentationml/2006/ole">
            <p:oleObj spid="_x0000_s40962" name="数式" r:id="rId4" imgW="1625600" imgH="254000" progId="Equation.3">
              <p:embed/>
            </p:oleObj>
          </a:graphicData>
        </a:graphic>
      </p:graphicFrame>
      <p:sp>
        <p:nvSpPr>
          <p:cNvPr id="5" name="Rectangle 4"/>
          <p:cNvSpPr/>
          <p:nvPr/>
        </p:nvSpPr>
        <p:spPr>
          <a:xfrm>
            <a:off x="5805889" y="6248400"/>
            <a:ext cx="3083280" cy="369332"/>
          </a:xfrm>
          <a:prstGeom prst="rect">
            <a:avLst/>
          </a:prstGeom>
        </p:spPr>
        <p:txBody>
          <a:bodyPr wrap="none">
            <a:spAutoFit/>
          </a:bodyPr>
          <a:lstStyle/>
          <a:p>
            <a:pPr algn="ctr"/>
            <a:r>
              <a:rPr lang="en-US" sz="1600" b="1" dirty="0" smtClean="0">
                <a:latin typeface="Times New Roman" pitchFamily="18" charset="0"/>
                <a:cs typeface="Times New Roman" pitchFamily="18" charset="0"/>
              </a:rPr>
              <a:t>A. Kushima et al, JCP.130 (2009</a:t>
            </a:r>
            <a:r>
              <a:rPr lang="en-US" dirty="0" smtClean="0">
                <a:latin typeface="Times New Roman" pitchFamily="18" charset="0"/>
                <a:cs typeface="Times New Roman" pitchFamily="18" charset="0"/>
              </a:rPr>
              <a:t>)</a:t>
            </a:r>
            <a:endParaRPr lang="en-US"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bc"/>
          <p:cNvPicPr>
            <a:picLocks noChangeAspect="1" noChangeArrowheads="1"/>
          </p:cNvPicPr>
          <p:nvPr/>
        </p:nvPicPr>
        <p:blipFill>
          <a:blip r:embed="rId2" cstate="print"/>
          <a:srcRect/>
          <a:stretch>
            <a:fillRect/>
          </a:stretch>
        </p:blipFill>
        <p:spPr bwMode="auto">
          <a:xfrm>
            <a:off x="2057400" y="838200"/>
            <a:ext cx="5181600" cy="5181600"/>
          </a:xfrm>
          <a:prstGeom prst="rect">
            <a:avLst/>
          </a:prstGeom>
          <a:noFill/>
          <a:ln w="9525">
            <a:noFill/>
            <a:miter lim="800000"/>
            <a:headEnd/>
            <a:tailEnd/>
          </a:ln>
        </p:spPr>
      </p:pic>
      <p:sp>
        <p:nvSpPr>
          <p:cNvPr id="4" name="Rectangle 3"/>
          <p:cNvSpPr/>
          <p:nvPr/>
        </p:nvSpPr>
        <p:spPr>
          <a:xfrm>
            <a:off x="609599" y="316468"/>
            <a:ext cx="8027949" cy="461665"/>
          </a:xfrm>
          <a:prstGeom prst="rect">
            <a:avLst/>
          </a:prstGeom>
        </p:spPr>
        <p:txBody>
          <a:bodyPr wrap="square">
            <a:spAutoFit/>
          </a:bodyPr>
          <a:lstStyle/>
          <a:p>
            <a:pPr algn="ctr"/>
            <a:r>
              <a:rPr lang="en-US" sz="2400" b="1" dirty="0" smtClean="0">
                <a:latin typeface="Times New Roman" pitchFamily="18" charset="0"/>
                <a:cs typeface="Times New Roman" pitchFamily="18" charset="0"/>
              </a:rPr>
              <a:t>A </a:t>
            </a:r>
            <a:r>
              <a:rPr lang="en-US" sz="2400" b="1" dirty="0" err="1" smtClean="0">
                <a:latin typeface="Times New Roman" pitchFamily="18" charset="0"/>
                <a:cs typeface="Times New Roman" pitchFamily="18" charset="0"/>
              </a:rPr>
              <a:t>metadynamics</a:t>
            </a:r>
            <a:r>
              <a:rPr lang="en-US" sz="2400" b="1" dirty="0" smtClean="0">
                <a:latin typeface="Times New Roman" pitchFamily="18" charset="0"/>
                <a:cs typeface="Times New Roman" pitchFamily="18" charset="0"/>
              </a:rPr>
              <a:t> algorithm :  Autonomous Basin Climbing </a:t>
            </a:r>
          </a:p>
        </p:txBody>
      </p:sp>
      <p:sp>
        <p:nvSpPr>
          <p:cNvPr id="5" name="Rectangle 4"/>
          <p:cNvSpPr/>
          <p:nvPr/>
        </p:nvSpPr>
        <p:spPr>
          <a:xfrm>
            <a:off x="5503642" y="6138446"/>
            <a:ext cx="4249958" cy="338554"/>
          </a:xfrm>
          <a:prstGeom prst="rect">
            <a:avLst/>
          </a:prstGeom>
        </p:spPr>
        <p:txBody>
          <a:bodyPr wrap="square">
            <a:spAutoFit/>
          </a:bodyPr>
          <a:lstStyle/>
          <a:p>
            <a:r>
              <a:rPr lang="en-US" sz="1600" dirty="0" smtClean="0">
                <a:latin typeface="Times New Roman" pitchFamily="18" charset="0"/>
                <a:cs typeface="Times New Roman" pitchFamily="18" charset="0"/>
              </a:rPr>
              <a:t>A. Kushima et al, J CP</a:t>
            </a:r>
            <a:r>
              <a:rPr lang="en-US" sz="1600" b="1" dirty="0" smtClean="0">
                <a:latin typeface="Times New Roman" pitchFamily="18" charset="0"/>
                <a:cs typeface="Times New Roman" pitchFamily="18" charset="0"/>
              </a:rPr>
              <a:t>130</a:t>
            </a:r>
            <a:r>
              <a:rPr lang="en-US" sz="1600" dirty="0" smtClean="0">
                <a:latin typeface="Times New Roman" pitchFamily="18" charset="0"/>
                <a:cs typeface="Times New Roman" pitchFamily="18" charset="0"/>
              </a:rPr>
              <a:t> (2009)</a:t>
            </a:r>
            <a:endParaRPr lang="en-US" sz="1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eta_012109_BLJ_spa_line"/>
          <p:cNvPicPr>
            <a:picLocks noChangeAspect="1" noChangeArrowheads="1"/>
          </p:cNvPicPr>
          <p:nvPr/>
        </p:nvPicPr>
        <p:blipFill>
          <a:blip r:embed="rId3" cstate="print"/>
          <a:srcRect/>
          <a:stretch>
            <a:fillRect/>
          </a:stretch>
        </p:blipFill>
        <p:spPr bwMode="auto">
          <a:xfrm>
            <a:off x="152400" y="3098800"/>
            <a:ext cx="3505200" cy="3378200"/>
          </a:xfrm>
          <a:prstGeom prst="rect">
            <a:avLst/>
          </a:prstGeom>
          <a:noFill/>
          <a:ln w="9525">
            <a:noFill/>
            <a:miter lim="800000"/>
            <a:headEnd/>
            <a:tailEnd/>
          </a:ln>
        </p:spPr>
      </p:pic>
      <p:sp>
        <p:nvSpPr>
          <p:cNvPr id="3" name="Text Box 5"/>
          <p:cNvSpPr txBox="1">
            <a:spLocks noChangeArrowheads="1"/>
          </p:cNvSpPr>
          <p:nvPr/>
        </p:nvSpPr>
        <p:spPr bwMode="auto">
          <a:xfrm>
            <a:off x="3276600" y="6140450"/>
            <a:ext cx="5867400" cy="336550"/>
          </a:xfrm>
          <a:prstGeom prst="rect">
            <a:avLst/>
          </a:prstGeom>
          <a:noFill/>
          <a:ln w="9525">
            <a:noFill/>
            <a:miter lim="800000"/>
            <a:headEnd/>
            <a:tailEnd/>
          </a:ln>
        </p:spPr>
        <p:txBody>
          <a:bodyPr>
            <a:spAutoFit/>
          </a:bodyPr>
          <a:lstStyle/>
          <a:p>
            <a:pPr algn="ctr"/>
            <a:r>
              <a:rPr lang="en-US" sz="1600" dirty="0">
                <a:latin typeface="Times New Roman" pitchFamily="18" charset="0"/>
                <a:cs typeface="Times New Roman" pitchFamily="18" charset="0"/>
              </a:rPr>
              <a:t>A. Kushima et al, J. Chem. Phys.</a:t>
            </a:r>
            <a:r>
              <a:rPr lang="en-US" sz="1600" b="1" dirty="0">
                <a:latin typeface="Times New Roman" pitchFamily="18" charset="0"/>
                <a:cs typeface="Times New Roman" pitchFamily="18" charset="0"/>
              </a:rPr>
              <a:t>130</a:t>
            </a:r>
            <a:r>
              <a:rPr lang="en-US" sz="1600" dirty="0">
                <a:latin typeface="Times New Roman" pitchFamily="18" charset="0"/>
                <a:cs typeface="Times New Roman" pitchFamily="18" charset="0"/>
              </a:rPr>
              <a:t> (2009)</a:t>
            </a:r>
          </a:p>
        </p:txBody>
      </p:sp>
      <p:pic>
        <p:nvPicPr>
          <p:cNvPr id="4" name="Picture 6" descr="lj-q-np"/>
          <p:cNvPicPr>
            <a:picLocks noChangeAspect="1" noChangeArrowheads="1" noCrop="1"/>
          </p:cNvPicPr>
          <p:nvPr/>
        </p:nvPicPr>
        <p:blipFill>
          <a:blip r:embed="rId4" cstate="print"/>
          <a:srcRect/>
          <a:stretch>
            <a:fillRect/>
          </a:stretch>
        </p:blipFill>
        <p:spPr bwMode="auto">
          <a:xfrm>
            <a:off x="3963988" y="3429000"/>
            <a:ext cx="2436812" cy="2514600"/>
          </a:xfrm>
          <a:prstGeom prst="rect">
            <a:avLst/>
          </a:prstGeom>
          <a:noFill/>
          <a:ln w="9525">
            <a:noFill/>
            <a:miter lim="800000"/>
            <a:headEnd/>
            <a:tailEnd/>
          </a:ln>
        </p:spPr>
      </p:pic>
      <p:pic>
        <p:nvPicPr>
          <p:cNvPr id="5" name="Picture 7" descr="sample0415"/>
          <p:cNvPicPr>
            <a:picLocks noChangeAspect="1" noChangeArrowheads="1" noCrop="1"/>
          </p:cNvPicPr>
          <p:nvPr/>
        </p:nvPicPr>
        <p:blipFill>
          <a:blip r:embed="rId5" cstate="print"/>
          <a:srcRect/>
          <a:stretch>
            <a:fillRect/>
          </a:stretch>
        </p:blipFill>
        <p:spPr bwMode="auto">
          <a:xfrm>
            <a:off x="128408" y="914400"/>
            <a:ext cx="2919592" cy="1524000"/>
          </a:xfrm>
          <a:prstGeom prst="rect">
            <a:avLst/>
          </a:prstGeom>
          <a:noFill/>
          <a:ln w="9525">
            <a:noFill/>
            <a:miter lim="800000"/>
            <a:headEnd/>
            <a:tailEnd/>
          </a:ln>
        </p:spPr>
      </p:pic>
      <p:pic>
        <p:nvPicPr>
          <p:cNvPr id="6" name="Picture 8"/>
          <p:cNvPicPr>
            <a:picLocks noChangeAspect="1" noChangeArrowheads="1"/>
          </p:cNvPicPr>
          <p:nvPr/>
        </p:nvPicPr>
        <p:blipFill>
          <a:blip r:embed="rId6" cstate="print"/>
          <a:srcRect/>
          <a:stretch>
            <a:fillRect/>
          </a:stretch>
        </p:blipFill>
        <p:spPr bwMode="auto">
          <a:xfrm>
            <a:off x="2819400" y="515938"/>
            <a:ext cx="3451319" cy="2608262"/>
          </a:xfrm>
          <a:prstGeom prst="rect">
            <a:avLst/>
          </a:prstGeom>
          <a:noFill/>
          <a:ln w="9525">
            <a:noFill/>
            <a:miter lim="800000"/>
            <a:headEnd/>
            <a:tailEnd/>
          </a:ln>
        </p:spPr>
      </p:pic>
      <p:pic>
        <p:nvPicPr>
          <p:cNvPr id="7" name="Picture 9" descr="lj-emin"/>
          <p:cNvPicPr>
            <a:picLocks noChangeAspect="1" noChangeArrowheads="1" noCrop="1"/>
          </p:cNvPicPr>
          <p:nvPr/>
        </p:nvPicPr>
        <p:blipFill>
          <a:blip r:embed="rId7" cstate="print"/>
          <a:srcRect/>
          <a:stretch>
            <a:fillRect/>
          </a:stretch>
        </p:blipFill>
        <p:spPr bwMode="auto">
          <a:xfrm>
            <a:off x="6351588" y="3443287"/>
            <a:ext cx="2792412" cy="2500313"/>
          </a:xfrm>
          <a:prstGeom prst="rect">
            <a:avLst/>
          </a:prstGeom>
          <a:noFill/>
          <a:ln w="9525">
            <a:noFill/>
            <a:miter lim="800000"/>
            <a:headEnd/>
            <a:tailEnd/>
          </a:ln>
        </p:spPr>
      </p:pic>
      <p:pic>
        <p:nvPicPr>
          <p:cNvPr id="8" name="Picture 10" descr="barrier"/>
          <p:cNvPicPr>
            <a:picLocks noChangeAspect="1" noChangeArrowheads="1" noCrop="1"/>
          </p:cNvPicPr>
          <p:nvPr/>
        </p:nvPicPr>
        <p:blipFill>
          <a:blip r:embed="rId8" cstate="print"/>
          <a:srcRect/>
          <a:stretch>
            <a:fillRect/>
          </a:stretch>
        </p:blipFill>
        <p:spPr bwMode="auto">
          <a:xfrm>
            <a:off x="6400800" y="783222"/>
            <a:ext cx="2667000" cy="2264778"/>
          </a:xfrm>
          <a:prstGeom prst="rect">
            <a:avLst/>
          </a:prstGeom>
          <a:noFill/>
          <a:ln w="9525">
            <a:noFill/>
            <a:miter lim="800000"/>
            <a:headEnd/>
            <a:tailEnd/>
          </a:ln>
        </p:spPr>
      </p:pic>
      <p:sp>
        <p:nvSpPr>
          <p:cNvPr id="9" name="Rectangle 8"/>
          <p:cNvSpPr/>
          <p:nvPr/>
        </p:nvSpPr>
        <p:spPr>
          <a:xfrm>
            <a:off x="880665" y="240268"/>
            <a:ext cx="7348935" cy="400110"/>
          </a:xfrm>
          <a:prstGeom prst="rect">
            <a:avLst/>
          </a:prstGeom>
        </p:spPr>
        <p:txBody>
          <a:bodyPr wrap="none">
            <a:spAutoFit/>
          </a:bodyPr>
          <a:lstStyle/>
          <a:p>
            <a:pPr algn="ctr"/>
            <a:r>
              <a:rPr lang="en-US" sz="2000" b="1" dirty="0" smtClean="0">
                <a:latin typeface="Times New Roman" pitchFamily="18" charset="0"/>
                <a:cs typeface="Times New Roman" pitchFamily="18" charset="0"/>
              </a:rPr>
              <a:t>TSP trajectory analysis to obtain effective activation barrier Q(T)</a:t>
            </a:r>
            <a:endParaRPr lang="en-US" sz="2000" b="1" dirty="0">
              <a:latin typeface="Times New Roman" pitchFamily="18" charset="0"/>
              <a:cs typeface="Times New Roman" pitchFamily="18" charset="0"/>
            </a:endParaRPr>
          </a:p>
        </p:txBody>
      </p:sp>
      <p:graphicFrame>
        <p:nvGraphicFramePr>
          <p:cNvPr id="43010" name="Object 7"/>
          <p:cNvGraphicFramePr>
            <a:graphicFrameLocks noChangeAspect="1"/>
          </p:cNvGraphicFramePr>
          <p:nvPr/>
        </p:nvGraphicFramePr>
        <p:xfrm>
          <a:off x="609600" y="2743200"/>
          <a:ext cx="2590800" cy="409419"/>
        </p:xfrm>
        <a:graphic>
          <a:graphicData uri="http://schemas.openxmlformats.org/presentationml/2006/ole">
            <p:oleObj spid="_x0000_s43010" name="数式" r:id="rId9" imgW="1625600" imgH="254000" progId="Equation.3">
              <p:embed/>
            </p:oleObj>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fig"/>
          <p:cNvPicPr>
            <a:picLocks noChangeAspect="1" noChangeArrowheads="1" noCrop="1"/>
          </p:cNvPicPr>
          <p:nvPr/>
        </p:nvPicPr>
        <p:blipFill>
          <a:blip r:embed="rId3" cstate="print"/>
          <a:srcRect/>
          <a:stretch>
            <a:fillRect/>
          </a:stretch>
        </p:blipFill>
        <p:spPr bwMode="auto">
          <a:xfrm>
            <a:off x="3276600" y="1316037"/>
            <a:ext cx="5334000" cy="4779963"/>
          </a:xfrm>
          <a:prstGeom prst="rect">
            <a:avLst/>
          </a:prstGeom>
          <a:noFill/>
          <a:ln w="9525">
            <a:noFill/>
            <a:miter lim="800000"/>
            <a:headEnd/>
            <a:tailEnd/>
          </a:ln>
        </p:spPr>
      </p:pic>
      <p:sp>
        <p:nvSpPr>
          <p:cNvPr id="3" name="Text Box 5"/>
          <p:cNvSpPr txBox="1">
            <a:spLocks noChangeArrowheads="1"/>
          </p:cNvSpPr>
          <p:nvPr/>
        </p:nvSpPr>
        <p:spPr bwMode="auto">
          <a:xfrm>
            <a:off x="5335588" y="1219200"/>
            <a:ext cx="681037" cy="396875"/>
          </a:xfrm>
          <a:prstGeom prst="rect">
            <a:avLst/>
          </a:prstGeom>
          <a:noFill/>
          <a:ln w="9525">
            <a:noFill/>
            <a:miter lim="800000"/>
            <a:headEnd/>
            <a:tailEnd/>
          </a:ln>
        </p:spPr>
        <p:txBody>
          <a:bodyPr wrap="none">
            <a:spAutoFit/>
          </a:bodyPr>
          <a:lstStyle/>
          <a:p>
            <a:r>
              <a:rPr lang="en-US" sz="2000">
                <a:solidFill>
                  <a:schemeClr val="bg2"/>
                </a:solidFill>
                <a:latin typeface="Times New Roman" pitchFamily="18" charset="0"/>
                <a:cs typeface="Times New Roman" pitchFamily="18" charset="0"/>
              </a:rPr>
              <a:t>SiO</a:t>
            </a:r>
            <a:r>
              <a:rPr lang="en-US" sz="2400" baseline="-25000">
                <a:solidFill>
                  <a:schemeClr val="bg2"/>
                </a:solidFill>
                <a:latin typeface="Times New Roman" pitchFamily="18" charset="0"/>
                <a:cs typeface="Times New Roman" pitchFamily="18" charset="0"/>
              </a:rPr>
              <a:t>2</a:t>
            </a:r>
          </a:p>
        </p:txBody>
      </p:sp>
      <p:pic>
        <p:nvPicPr>
          <p:cNvPr id="4" name="Picture 6" descr="angell"/>
          <p:cNvPicPr>
            <a:picLocks noChangeAspect="1" noChangeArrowheads="1"/>
          </p:cNvPicPr>
          <p:nvPr/>
        </p:nvPicPr>
        <p:blipFill>
          <a:blip r:embed="rId4" cstate="print"/>
          <a:srcRect/>
          <a:stretch>
            <a:fillRect/>
          </a:stretch>
        </p:blipFill>
        <p:spPr bwMode="auto">
          <a:xfrm>
            <a:off x="322526" y="2362200"/>
            <a:ext cx="2649274" cy="2895600"/>
          </a:xfrm>
          <a:prstGeom prst="rect">
            <a:avLst/>
          </a:prstGeom>
          <a:noFill/>
          <a:ln w="9525">
            <a:noFill/>
            <a:miter lim="800000"/>
            <a:headEnd/>
            <a:tailEnd/>
          </a:ln>
        </p:spPr>
      </p:pic>
      <p:sp>
        <p:nvSpPr>
          <p:cNvPr id="5" name="Text Box 7"/>
          <p:cNvSpPr txBox="1">
            <a:spLocks noChangeArrowheads="1"/>
          </p:cNvSpPr>
          <p:nvPr/>
        </p:nvSpPr>
        <p:spPr bwMode="auto">
          <a:xfrm>
            <a:off x="4648200" y="2861846"/>
            <a:ext cx="1828800" cy="584775"/>
          </a:xfrm>
          <a:prstGeom prst="rect">
            <a:avLst/>
          </a:prstGeom>
          <a:noFill/>
          <a:ln w="9525">
            <a:noFill/>
            <a:miter lim="800000"/>
            <a:headEnd/>
            <a:tailEnd/>
          </a:ln>
        </p:spPr>
        <p:txBody>
          <a:bodyPr wrap="square">
            <a:spAutoFit/>
          </a:bodyPr>
          <a:lstStyle/>
          <a:p>
            <a:r>
              <a:rPr lang="en-US" sz="1600" dirty="0" err="1">
                <a:latin typeface="Times New Roman" pitchFamily="18" charset="0"/>
                <a:cs typeface="Times New Roman" pitchFamily="18" charset="0"/>
              </a:rPr>
              <a:t>Saika-Voivid</a:t>
            </a:r>
            <a:r>
              <a:rPr lang="en-US" sz="1600" dirty="0">
                <a:latin typeface="Times New Roman" pitchFamily="18" charset="0"/>
                <a:cs typeface="Times New Roman" pitchFamily="18" charset="0"/>
              </a:rPr>
              <a:t> et </a:t>
            </a:r>
            <a:r>
              <a:rPr lang="en-US" sz="1600" dirty="0" smtClean="0">
                <a:latin typeface="Times New Roman" pitchFamily="18" charset="0"/>
                <a:cs typeface="Times New Roman" pitchFamily="18" charset="0"/>
              </a:rPr>
              <a:t>al,</a:t>
            </a:r>
          </a:p>
          <a:p>
            <a:r>
              <a:rPr lang="en-US" sz="1600" dirty="0" smtClean="0">
                <a:latin typeface="Times New Roman" pitchFamily="18" charset="0"/>
                <a:cs typeface="Times New Roman" pitchFamily="18" charset="0"/>
              </a:rPr>
              <a:t>Nature </a:t>
            </a:r>
            <a:r>
              <a:rPr lang="en-US" sz="1600" dirty="0">
                <a:latin typeface="Times New Roman" pitchFamily="18" charset="0"/>
                <a:cs typeface="Times New Roman" pitchFamily="18" charset="0"/>
              </a:rPr>
              <a:t>(2001)</a:t>
            </a:r>
          </a:p>
        </p:txBody>
      </p:sp>
      <p:sp>
        <p:nvSpPr>
          <p:cNvPr id="6" name="Text Box 8"/>
          <p:cNvSpPr txBox="1">
            <a:spLocks noChangeArrowheads="1"/>
          </p:cNvSpPr>
          <p:nvPr/>
        </p:nvSpPr>
        <p:spPr bwMode="auto">
          <a:xfrm>
            <a:off x="4343400" y="1749623"/>
            <a:ext cx="3733800" cy="307777"/>
          </a:xfrm>
          <a:prstGeom prst="rect">
            <a:avLst/>
          </a:prstGeom>
          <a:noFill/>
          <a:ln w="9525">
            <a:noFill/>
            <a:miter lim="800000"/>
            <a:headEnd/>
            <a:tailEnd/>
          </a:ln>
        </p:spPr>
        <p:txBody>
          <a:bodyPr wrap="square">
            <a:spAutoFit/>
          </a:bodyPr>
          <a:lstStyle/>
          <a:p>
            <a:r>
              <a:rPr lang="en-US" sz="1400" dirty="0" smtClean="0">
                <a:latin typeface="Times New Roman" pitchFamily="18" charset="0"/>
                <a:cs typeface="Times New Roman" pitchFamily="18" charset="0"/>
              </a:rPr>
              <a:t>Potential: </a:t>
            </a:r>
            <a:r>
              <a:rPr lang="en-US" sz="1400" dirty="0" err="1" smtClean="0">
                <a:latin typeface="Times New Roman" pitchFamily="18" charset="0"/>
                <a:cs typeface="Times New Roman" pitchFamily="18" charset="0"/>
              </a:rPr>
              <a:t>Feuston</a:t>
            </a:r>
            <a:r>
              <a:rPr lang="en-US" sz="1400" dirty="0" smtClean="0">
                <a:latin typeface="Times New Roman" pitchFamily="18" charset="0"/>
                <a:cs typeface="Times New Roman" pitchFamily="18" charset="0"/>
              </a:rPr>
              <a:t> </a:t>
            </a:r>
            <a:r>
              <a:rPr lang="en-US" sz="1400" dirty="0">
                <a:latin typeface="Times New Roman" pitchFamily="18" charset="0"/>
                <a:cs typeface="Times New Roman" pitchFamily="18" charset="0"/>
              </a:rPr>
              <a:t>and </a:t>
            </a:r>
            <a:r>
              <a:rPr lang="en-US" sz="1400" dirty="0" err="1">
                <a:latin typeface="Times New Roman" pitchFamily="18" charset="0"/>
                <a:cs typeface="Times New Roman" pitchFamily="18" charset="0"/>
              </a:rPr>
              <a:t>Garofalini</a:t>
            </a:r>
            <a:r>
              <a:rPr lang="en-US" sz="1400" dirty="0">
                <a:latin typeface="Times New Roman" pitchFamily="18" charset="0"/>
                <a:cs typeface="Times New Roman" pitchFamily="18" charset="0"/>
              </a:rPr>
              <a:t>, JCP (1988)</a:t>
            </a:r>
          </a:p>
        </p:txBody>
      </p:sp>
      <p:sp>
        <p:nvSpPr>
          <p:cNvPr id="7" name="Text Box 9"/>
          <p:cNvSpPr txBox="1">
            <a:spLocks noChangeArrowheads="1"/>
          </p:cNvSpPr>
          <p:nvPr/>
        </p:nvSpPr>
        <p:spPr bwMode="auto">
          <a:xfrm>
            <a:off x="5269162" y="4995446"/>
            <a:ext cx="2783134" cy="338554"/>
          </a:xfrm>
          <a:prstGeom prst="rect">
            <a:avLst/>
          </a:prstGeom>
          <a:noFill/>
          <a:ln w="9525">
            <a:noFill/>
            <a:miter lim="800000"/>
            <a:headEnd/>
            <a:tailEnd/>
          </a:ln>
        </p:spPr>
        <p:txBody>
          <a:bodyPr wrap="none">
            <a:spAutoFit/>
          </a:bodyPr>
          <a:lstStyle/>
          <a:p>
            <a:r>
              <a:rPr lang="en-US" sz="1600" dirty="0" err="1">
                <a:latin typeface="Times New Roman" pitchFamily="18" charset="0"/>
                <a:cs typeface="Times New Roman" pitchFamily="18" charset="0"/>
              </a:rPr>
              <a:t>Horbach</a:t>
            </a:r>
            <a:r>
              <a:rPr lang="en-US" sz="1600" dirty="0">
                <a:latin typeface="Times New Roman" pitchFamily="18" charset="0"/>
                <a:cs typeface="Times New Roman" pitchFamily="18" charset="0"/>
              </a:rPr>
              <a:t> and </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Kob</a:t>
            </a:r>
            <a:r>
              <a:rPr lang="en-US" sz="1600" dirty="0">
                <a:latin typeface="Times New Roman" pitchFamily="18" charset="0"/>
                <a:cs typeface="Times New Roman" pitchFamily="18" charset="0"/>
              </a:rPr>
              <a:t>, </a:t>
            </a:r>
            <a:r>
              <a:rPr lang="en-US" sz="1600" dirty="0" smtClean="0">
                <a:latin typeface="Times New Roman" pitchFamily="18" charset="0"/>
                <a:cs typeface="Times New Roman" pitchFamily="18" charset="0"/>
              </a:rPr>
              <a:t>PRB </a:t>
            </a:r>
            <a:r>
              <a:rPr lang="en-US" sz="1600" dirty="0">
                <a:latin typeface="Times New Roman" pitchFamily="18" charset="0"/>
                <a:cs typeface="Times New Roman" pitchFamily="18" charset="0"/>
              </a:rPr>
              <a:t>(1999)</a:t>
            </a:r>
          </a:p>
        </p:txBody>
      </p:sp>
      <p:sp>
        <p:nvSpPr>
          <p:cNvPr id="9" name="Rectangle 8"/>
          <p:cNvSpPr/>
          <p:nvPr/>
        </p:nvSpPr>
        <p:spPr>
          <a:xfrm>
            <a:off x="5969080" y="6138446"/>
            <a:ext cx="2946320" cy="338554"/>
          </a:xfrm>
          <a:prstGeom prst="rect">
            <a:avLst/>
          </a:prstGeom>
        </p:spPr>
        <p:txBody>
          <a:bodyPr wrap="none">
            <a:spAutoFit/>
          </a:bodyPr>
          <a:lstStyle/>
          <a:p>
            <a:pPr algn="ctr"/>
            <a:r>
              <a:rPr lang="en-US" sz="1600" dirty="0" smtClean="0">
                <a:latin typeface="Times New Roman" pitchFamily="18" charset="0"/>
                <a:cs typeface="Times New Roman" pitchFamily="18" charset="0"/>
              </a:rPr>
              <a:t>A. Kushima et al, JCP.</a:t>
            </a:r>
            <a:r>
              <a:rPr lang="en-US" sz="1600" b="1" dirty="0" smtClean="0">
                <a:latin typeface="Times New Roman" pitchFamily="18" charset="0"/>
                <a:cs typeface="Times New Roman" pitchFamily="18" charset="0"/>
              </a:rPr>
              <a:t>131</a:t>
            </a:r>
            <a:r>
              <a:rPr lang="en-US" sz="1600" dirty="0" smtClean="0">
                <a:latin typeface="Times New Roman" pitchFamily="18" charset="0"/>
                <a:cs typeface="Times New Roman" pitchFamily="18" charset="0"/>
              </a:rPr>
              <a:t> (2009)</a:t>
            </a:r>
            <a:endParaRPr lang="en-US" sz="1600" dirty="0">
              <a:latin typeface="Times New Roman" pitchFamily="18" charset="0"/>
              <a:cs typeface="Times New Roman" pitchFamily="18" charset="0"/>
            </a:endParaRPr>
          </a:p>
        </p:txBody>
      </p:sp>
      <p:sp>
        <p:nvSpPr>
          <p:cNvPr id="10" name="Rectangle 9"/>
          <p:cNvSpPr/>
          <p:nvPr/>
        </p:nvSpPr>
        <p:spPr>
          <a:xfrm>
            <a:off x="533400" y="468868"/>
            <a:ext cx="6400800" cy="461665"/>
          </a:xfrm>
          <a:prstGeom prst="rect">
            <a:avLst/>
          </a:prstGeom>
        </p:spPr>
        <p:txBody>
          <a:bodyPr wrap="square">
            <a:spAutoFit/>
          </a:bodyPr>
          <a:lstStyle/>
          <a:p>
            <a:r>
              <a:rPr lang="en-US" sz="2400" b="1" dirty="0" smtClean="0"/>
              <a:t>Heuristic Model prediction  for SiO</a:t>
            </a:r>
            <a:r>
              <a:rPr lang="en-US" sz="2400" b="1" baseline="-25000" dirty="0" smtClean="0"/>
              <a:t>2</a:t>
            </a:r>
          </a:p>
        </p:txBody>
      </p:sp>
      <p:graphicFrame>
        <p:nvGraphicFramePr>
          <p:cNvPr id="41986" name="Object 7"/>
          <p:cNvGraphicFramePr>
            <a:graphicFrameLocks noChangeAspect="1"/>
          </p:cNvGraphicFramePr>
          <p:nvPr/>
        </p:nvGraphicFramePr>
        <p:xfrm>
          <a:off x="5257800" y="801688"/>
          <a:ext cx="3124200" cy="493712"/>
        </p:xfrm>
        <a:graphic>
          <a:graphicData uri="http://schemas.openxmlformats.org/presentationml/2006/ole">
            <p:oleObj spid="_x0000_s41986" name="数式" r:id="rId5" imgW="1625600" imgH="254000" progId="Equation.3">
              <p:embed/>
            </p:oleObj>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fig"/>
          <p:cNvPicPr>
            <a:picLocks noChangeAspect="1" noChangeArrowheads="1" noCrop="1"/>
          </p:cNvPicPr>
          <p:nvPr/>
        </p:nvPicPr>
        <p:blipFill>
          <a:blip r:embed="rId2" cstate="print"/>
          <a:srcRect/>
          <a:stretch>
            <a:fillRect/>
          </a:stretch>
        </p:blipFill>
        <p:spPr bwMode="auto">
          <a:xfrm>
            <a:off x="685800" y="990600"/>
            <a:ext cx="7848600" cy="4965700"/>
          </a:xfrm>
          <a:prstGeom prst="rect">
            <a:avLst/>
          </a:prstGeom>
          <a:noFill/>
          <a:ln w="9525">
            <a:noFill/>
            <a:miter lim="800000"/>
            <a:headEnd/>
            <a:tailEnd/>
          </a:ln>
        </p:spPr>
      </p:pic>
      <p:sp>
        <p:nvSpPr>
          <p:cNvPr id="3" name="Text Box 5"/>
          <p:cNvSpPr txBox="1">
            <a:spLocks noChangeArrowheads="1"/>
          </p:cNvSpPr>
          <p:nvPr/>
        </p:nvSpPr>
        <p:spPr bwMode="auto">
          <a:xfrm>
            <a:off x="1348025" y="285690"/>
            <a:ext cx="6652975" cy="400110"/>
          </a:xfrm>
          <a:prstGeom prst="rect">
            <a:avLst/>
          </a:prstGeom>
          <a:noFill/>
          <a:ln w="9525">
            <a:noFill/>
            <a:miter lim="800000"/>
            <a:headEnd/>
            <a:tailEnd/>
          </a:ln>
        </p:spPr>
        <p:txBody>
          <a:bodyPr wrap="none">
            <a:spAutoFit/>
          </a:bodyPr>
          <a:lstStyle/>
          <a:p>
            <a:r>
              <a:rPr lang="en-US" sz="2000" b="1" dirty="0" err="1">
                <a:latin typeface="Times New Roman" pitchFamily="18" charset="0"/>
                <a:cs typeface="Times New Roman" pitchFamily="18" charset="0"/>
              </a:rPr>
              <a:t>Disconnectivity</a:t>
            </a:r>
            <a:r>
              <a:rPr lang="en-US" sz="2000" b="1" dirty="0">
                <a:latin typeface="Times New Roman" pitchFamily="18" charset="0"/>
                <a:cs typeface="Times New Roman" pitchFamily="18" charset="0"/>
              </a:rPr>
              <a:t> </a:t>
            </a:r>
            <a:r>
              <a:rPr lang="en-US" sz="2000" b="1" dirty="0" smtClean="0">
                <a:latin typeface="Times New Roman" pitchFamily="18" charset="0"/>
                <a:cs typeface="Times New Roman" pitchFamily="18" charset="0"/>
              </a:rPr>
              <a:t>Graphs of a fragile and strong glass former</a:t>
            </a:r>
            <a:endParaRPr lang="en-US" sz="2000" b="1" dirty="0">
              <a:latin typeface="Times New Roman" pitchFamily="18" charset="0"/>
              <a:cs typeface="Times New Roman" pitchFamily="18" charset="0"/>
            </a:endParaRPr>
          </a:p>
        </p:txBody>
      </p:sp>
      <p:sp>
        <p:nvSpPr>
          <p:cNvPr id="4" name="Text Box 6"/>
          <p:cNvSpPr txBox="1">
            <a:spLocks noChangeArrowheads="1"/>
          </p:cNvSpPr>
          <p:nvPr/>
        </p:nvSpPr>
        <p:spPr bwMode="auto">
          <a:xfrm>
            <a:off x="3962400" y="5943600"/>
            <a:ext cx="3429000" cy="369332"/>
          </a:xfrm>
          <a:prstGeom prst="rect">
            <a:avLst/>
          </a:prstGeom>
          <a:noFill/>
          <a:ln w="9525">
            <a:noFill/>
            <a:miter lim="800000"/>
            <a:headEnd/>
            <a:tailEnd/>
          </a:ln>
        </p:spPr>
        <p:txBody>
          <a:bodyPr wrap="square">
            <a:spAutoFit/>
          </a:bodyPr>
          <a:lstStyle/>
          <a:p>
            <a:r>
              <a:rPr lang="en-US" b="1" dirty="0" smtClean="0"/>
              <a:t>A. Kushima, JCP 131 (2009</a:t>
            </a:r>
            <a:r>
              <a:rPr lang="en-US" sz="1600" b="1" dirty="0" smtClean="0"/>
              <a:t>)</a:t>
            </a:r>
          </a:p>
        </p:txBody>
      </p:sp>
      <p:sp>
        <p:nvSpPr>
          <p:cNvPr id="5" name="Rectangle 4"/>
          <p:cNvSpPr/>
          <p:nvPr/>
        </p:nvSpPr>
        <p:spPr>
          <a:xfrm>
            <a:off x="304800" y="6400800"/>
            <a:ext cx="5715000" cy="338554"/>
          </a:xfrm>
          <a:prstGeom prst="rect">
            <a:avLst/>
          </a:prstGeom>
        </p:spPr>
        <p:txBody>
          <a:bodyPr wrap="square">
            <a:spAutoFit/>
          </a:bodyPr>
          <a:lstStyle/>
          <a:p>
            <a:r>
              <a:rPr lang="en-US" sz="1600" b="1" dirty="0" smtClean="0"/>
              <a:t>Becker and </a:t>
            </a:r>
            <a:r>
              <a:rPr lang="en-US" sz="1600" b="1" dirty="0" err="1" smtClean="0"/>
              <a:t>Karplus</a:t>
            </a:r>
            <a:r>
              <a:rPr lang="en-US" sz="1600" b="1" dirty="0" smtClean="0"/>
              <a:t>, JCP 106 (1977), D. Wales (2006)</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fig"/>
          <p:cNvPicPr>
            <a:picLocks noChangeAspect="1" noChangeArrowheads="1" noCrop="1"/>
          </p:cNvPicPr>
          <p:nvPr/>
        </p:nvPicPr>
        <p:blipFill>
          <a:blip r:embed="rId2" cstate="print"/>
          <a:srcRect/>
          <a:stretch>
            <a:fillRect/>
          </a:stretch>
        </p:blipFill>
        <p:spPr bwMode="auto">
          <a:xfrm>
            <a:off x="228600" y="1752600"/>
            <a:ext cx="5546969" cy="3048000"/>
          </a:xfrm>
          <a:prstGeom prst="rect">
            <a:avLst/>
          </a:prstGeom>
          <a:noFill/>
          <a:ln w="9525">
            <a:noFill/>
            <a:miter lim="800000"/>
            <a:headEnd/>
            <a:tailEnd/>
          </a:ln>
        </p:spPr>
      </p:pic>
      <p:sp>
        <p:nvSpPr>
          <p:cNvPr id="3" name="Text Box 5"/>
          <p:cNvSpPr txBox="1">
            <a:spLocks noChangeArrowheads="1"/>
          </p:cNvSpPr>
          <p:nvPr/>
        </p:nvSpPr>
        <p:spPr bwMode="auto">
          <a:xfrm>
            <a:off x="228600" y="590490"/>
            <a:ext cx="8957837" cy="461665"/>
          </a:xfrm>
          <a:prstGeom prst="rect">
            <a:avLst/>
          </a:prstGeom>
          <a:noFill/>
          <a:ln w="9525">
            <a:noFill/>
            <a:miter lim="800000"/>
            <a:headEnd/>
            <a:tailEnd/>
          </a:ln>
        </p:spPr>
        <p:txBody>
          <a:bodyPr wrap="none">
            <a:spAutoFit/>
          </a:bodyPr>
          <a:lstStyle/>
          <a:p>
            <a:r>
              <a:rPr lang="en-US" sz="2400" b="1" dirty="0">
                <a:latin typeface="Times New Roman" pitchFamily="18" charset="0"/>
                <a:cs typeface="Times New Roman" pitchFamily="18" charset="0"/>
              </a:rPr>
              <a:t>Potential energy landscape </a:t>
            </a:r>
            <a:r>
              <a:rPr lang="en-US" sz="2400" b="1" dirty="0" smtClean="0">
                <a:latin typeface="Times New Roman" pitchFamily="18" charset="0"/>
                <a:cs typeface="Times New Roman" pitchFamily="18" charset="0"/>
              </a:rPr>
              <a:t>profiles (derived from TSP trajectories)</a:t>
            </a:r>
            <a:endParaRPr lang="en-US" sz="2400" b="1" dirty="0">
              <a:latin typeface="Times New Roman" pitchFamily="18" charset="0"/>
              <a:cs typeface="Times New Roman" pitchFamily="18" charset="0"/>
            </a:endParaRPr>
          </a:p>
        </p:txBody>
      </p:sp>
      <p:sp>
        <p:nvSpPr>
          <p:cNvPr id="4" name="Text Box 6"/>
          <p:cNvSpPr txBox="1">
            <a:spLocks noChangeArrowheads="1"/>
          </p:cNvSpPr>
          <p:nvPr/>
        </p:nvSpPr>
        <p:spPr bwMode="auto">
          <a:xfrm>
            <a:off x="5622925" y="5638800"/>
            <a:ext cx="3368675" cy="400110"/>
          </a:xfrm>
          <a:prstGeom prst="rect">
            <a:avLst/>
          </a:prstGeom>
          <a:noFill/>
          <a:ln w="9525">
            <a:noFill/>
            <a:miter lim="800000"/>
            <a:headEnd/>
            <a:tailEnd/>
          </a:ln>
        </p:spPr>
        <p:txBody>
          <a:bodyPr wrap="square">
            <a:spAutoFit/>
          </a:bodyPr>
          <a:lstStyle/>
          <a:p>
            <a:r>
              <a:rPr lang="en-US" sz="2000" dirty="0" smtClean="0">
                <a:latin typeface="Times New Roman" pitchFamily="18" charset="0"/>
                <a:cs typeface="Times New Roman" pitchFamily="18" charset="0"/>
              </a:rPr>
              <a:t>F</a:t>
            </a:r>
            <a:r>
              <a:rPr lang="en-US" sz="1600" b="1" dirty="0" smtClean="0">
                <a:latin typeface="Times New Roman" pitchFamily="18" charset="0"/>
                <a:cs typeface="Times New Roman" pitchFamily="18" charset="0"/>
              </a:rPr>
              <a:t>. H. </a:t>
            </a:r>
            <a:r>
              <a:rPr lang="en-US" sz="1600" b="1" dirty="0" err="1" smtClean="0">
                <a:latin typeface="Times New Roman" pitchFamily="18" charset="0"/>
                <a:cs typeface="Times New Roman" pitchFamily="18" charset="0"/>
              </a:rPr>
              <a:t>Stillinger</a:t>
            </a:r>
            <a:r>
              <a:rPr lang="en-US" sz="1600" b="1" dirty="0">
                <a:latin typeface="Times New Roman" pitchFamily="18" charset="0"/>
                <a:cs typeface="Times New Roman" pitchFamily="18" charset="0"/>
              </a:rPr>
              <a:t>, </a:t>
            </a:r>
            <a:r>
              <a:rPr lang="en-US" sz="1600" b="1" dirty="0" smtClean="0">
                <a:latin typeface="Times New Roman" pitchFamily="18" charset="0"/>
                <a:cs typeface="Times New Roman" pitchFamily="18" charset="0"/>
              </a:rPr>
              <a:t>JCP 88 </a:t>
            </a:r>
            <a:r>
              <a:rPr lang="en-US" sz="1600" b="1" dirty="0">
                <a:latin typeface="Times New Roman" pitchFamily="18" charset="0"/>
                <a:cs typeface="Times New Roman" pitchFamily="18" charset="0"/>
              </a:rPr>
              <a:t>(1988)</a:t>
            </a:r>
          </a:p>
        </p:txBody>
      </p:sp>
      <p:pic>
        <p:nvPicPr>
          <p:cNvPr id="5" name="Picture 2"/>
          <p:cNvPicPr>
            <a:picLocks noChangeAspect="1" noChangeArrowheads="1"/>
          </p:cNvPicPr>
          <p:nvPr/>
        </p:nvPicPr>
        <p:blipFill>
          <a:blip r:embed="rId3" cstate="print"/>
          <a:srcRect/>
          <a:stretch>
            <a:fillRect/>
          </a:stretch>
        </p:blipFill>
        <p:spPr bwMode="auto">
          <a:xfrm>
            <a:off x="5884985" y="1752600"/>
            <a:ext cx="2954215" cy="3657600"/>
          </a:xfrm>
          <a:prstGeom prst="rect">
            <a:avLst/>
          </a:prstGeom>
          <a:noFill/>
          <a:ln w="9525">
            <a:noFill/>
            <a:miter lim="800000"/>
            <a:headEnd/>
            <a:tailEnd/>
          </a:ln>
        </p:spPr>
      </p:pic>
      <p:sp>
        <p:nvSpPr>
          <p:cNvPr id="6" name="Rectangle 5"/>
          <p:cNvSpPr/>
          <p:nvPr/>
        </p:nvSpPr>
        <p:spPr>
          <a:xfrm>
            <a:off x="828156" y="5117068"/>
            <a:ext cx="3134063" cy="338554"/>
          </a:xfrm>
          <a:prstGeom prst="rect">
            <a:avLst/>
          </a:prstGeom>
        </p:spPr>
        <p:txBody>
          <a:bodyPr wrap="none">
            <a:spAutoFit/>
          </a:bodyPr>
          <a:lstStyle/>
          <a:p>
            <a:r>
              <a:rPr lang="en-US" sz="1600" b="1" dirty="0" smtClean="0">
                <a:latin typeface="Times New Roman" pitchFamily="18" charset="0"/>
                <a:cs typeface="Times New Roman" pitchFamily="18" charset="0"/>
              </a:rPr>
              <a:t>A. Kushima et al., JCP 131 (2009)</a:t>
            </a:r>
            <a:endParaRPr lang="en-US" sz="16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1447800" y="762000"/>
            <a:ext cx="6324600" cy="2996171"/>
          </a:xfrm>
          <a:prstGeom prst="rect">
            <a:avLst/>
          </a:prstGeom>
          <a:noFill/>
          <a:ln w="9525">
            <a:noFill/>
            <a:miter lim="800000"/>
            <a:headEnd/>
            <a:tailEnd/>
          </a:ln>
        </p:spPr>
      </p:pic>
      <p:pic>
        <p:nvPicPr>
          <p:cNvPr id="3" name="Picture 3"/>
          <p:cNvPicPr>
            <a:picLocks noChangeAspect="1" noChangeArrowheads="1"/>
          </p:cNvPicPr>
          <p:nvPr/>
        </p:nvPicPr>
        <p:blipFill>
          <a:blip r:embed="rId3" cstate="print"/>
          <a:srcRect/>
          <a:stretch>
            <a:fillRect/>
          </a:stretch>
        </p:blipFill>
        <p:spPr bwMode="auto">
          <a:xfrm>
            <a:off x="6248400" y="3581400"/>
            <a:ext cx="2438400" cy="2790825"/>
          </a:xfrm>
          <a:prstGeom prst="rect">
            <a:avLst/>
          </a:prstGeom>
          <a:noFill/>
          <a:ln w="9525">
            <a:noFill/>
            <a:miter lim="800000"/>
            <a:headEnd/>
            <a:tailEnd/>
          </a:ln>
        </p:spPr>
      </p:pic>
      <p:pic>
        <p:nvPicPr>
          <p:cNvPr id="4" name="Picture 4"/>
          <p:cNvPicPr>
            <a:picLocks noChangeAspect="1" noChangeArrowheads="1"/>
          </p:cNvPicPr>
          <p:nvPr/>
        </p:nvPicPr>
        <p:blipFill>
          <a:blip r:embed="rId4" cstate="print"/>
          <a:srcRect/>
          <a:stretch>
            <a:fillRect/>
          </a:stretch>
        </p:blipFill>
        <p:spPr bwMode="auto">
          <a:xfrm>
            <a:off x="762000" y="3876675"/>
            <a:ext cx="2028825" cy="542925"/>
          </a:xfrm>
          <a:prstGeom prst="rect">
            <a:avLst/>
          </a:prstGeom>
          <a:noFill/>
          <a:ln w="9525">
            <a:noFill/>
            <a:miter lim="800000"/>
            <a:headEnd/>
            <a:tailEnd/>
          </a:ln>
        </p:spPr>
      </p:pic>
      <p:pic>
        <p:nvPicPr>
          <p:cNvPr id="5" name="Picture 5"/>
          <p:cNvPicPr>
            <a:picLocks noChangeAspect="1" noChangeArrowheads="1"/>
          </p:cNvPicPr>
          <p:nvPr/>
        </p:nvPicPr>
        <p:blipFill>
          <a:blip r:embed="rId5" cstate="print"/>
          <a:srcRect/>
          <a:stretch>
            <a:fillRect/>
          </a:stretch>
        </p:blipFill>
        <p:spPr bwMode="auto">
          <a:xfrm>
            <a:off x="790575" y="4543425"/>
            <a:ext cx="2486025" cy="485775"/>
          </a:xfrm>
          <a:prstGeom prst="rect">
            <a:avLst/>
          </a:prstGeom>
          <a:noFill/>
          <a:ln w="9525">
            <a:noFill/>
            <a:miter lim="800000"/>
            <a:headEnd/>
            <a:tailEnd/>
          </a:ln>
        </p:spPr>
      </p:pic>
      <p:pic>
        <p:nvPicPr>
          <p:cNvPr id="6" name="Picture 6"/>
          <p:cNvPicPr>
            <a:picLocks noChangeAspect="1" noChangeArrowheads="1"/>
          </p:cNvPicPr>
          <p:nvPr/>
        </p:nvPicPr>
        <p:blipFill>
          <a:blip r:embed="rId6" cstate="print"/>
          <a:srcRect/>
          <a:stretch>
            <a:fillRect/>
          </a:stretch>
        </p:blipFill>
        <p:spPr bwMode="auto">
          <a:xfrm>
            <a:off x="762000" y="5048250"/>
            <a:ext cx="1457325" cy="438150"/>
          </a:xfrm>
          <a:prstGeom prst="rect">
            <a:avLst/>
          </a:prstGeom>
          <a:noFill/>
          <a:ln w="9525">
            <a:noFill/>
            <a:miter lim="800000"/>
            <a:headEnd/>
            <a:tailEnd/>
          </a:ln>
        </p:spPr>
      </p:pic>
      <p:pic>
        <p:nvPicPr>
          <p:cNvPr id="7" name="Picture 7"/>
          <p:cNvPicPr>
            <a:picLocks noChangeAspect="1" noChangeArrowheads="1"/>
          </p:cNvPicPr>
          <p:nvPr/>
        </p:nvPicPr>
        <p:blipFill>
          <a:blip r:embed="rId7" cstate="print"/>
          <a:srcRect/>
          <a:stretch>
            <a:fillRect/>
          </a:stretch>
        </p:blipFill>
        <p:spPr bwMode="auto">
          <a:xfrm>
            <a:off x="857250" y="6019800"/>
            <a:ext cx="666750" cy="438150"/>
          </a:xfrm>
          <a:prstGeom prst="rect">
            <a:avLst/>
          </a:prstGeom>
          <a:noFill/>
          <a:ln w="9525">
            <a:noFill/>
            <a:miter lim="800000"/>
            <a:headEnd/>
            <a:tailEnd/>
          </a:ln>
        </p:spPr>
      </p:pic>
      <p:pic>
        <p:nvPicPr>
          <p:cNvPr id="8" name="Picture 8"/>
          <p:cNvPicPr>
            <a:picLocks noChangeAspect="1" noChangeArrowheads="1"/>
          </p:cNvPicPr>
          <p:nvPr/>
        </p:nvPicPr>
        <p:blipFill>
          <a:blip r:embed="rId8" cstate="print"/>
          <a:srcRect/>
          <a:stretch>
            <a:fillRect/>
          </a:stretch>
        </p:blipFill>
        <p:spPr bwMode="auto">
          <a:xfrm>
            <a:off x="685800" y="5562600"/>
            <a:ext cx="1666875" cy="295275"/>
          </a:xfrm>
          <a:prstGeom prst="rect">
            <a:avLst/>
          </a:prstGeom>
          <a:noFill/>
          <a:ln w="9525">
            <a:noFill/>
            <a:miter lim="800000"/>
            <a:headEnd/>
            <a:tailEnd/>
          </a:ln>
        </p:spPr>
      </p:pic>
      <p:pic>
        <p:nvPicPr>
          <p:cNvPr id="9" name="Picture 7" descr="sample0415"/>
          <p:cNvPicPr>
            <a:picLocks noChangeAspect="1" noChangeArrowheads="1" noCrop="1"/>
          </p:cNvPicPr>
          <p:nvPr/>
        </p:nvPicPr>
        <p:blipFill>
          <a:blip r:embed="rId9" cstate="print"/>
          <a:srcRect/>
          <a:stretch>
            <a:fillRect/>
          </a:stretch>
        </p:blipFill>
        <p:spPr bwMode="auto">
          <a:xfrm>
            <a:off x="2819400" y="4273021"/>
            <a:ext cx="3200400" cy="1670579"/>
          </a:xfrm>
          <a:prstGeom prst="rect">
            <a:avLst/>
          </a:prstGeom>
          <a:noFill/>
          <a:ln w="9525">
            <a:noFill/>
            <a:miter lim="800000"/>
            <a:headEnd/>
            <a:tailEnd/>
          </a:ln>
        </p:spPr>
      </p:pic>
      <p:sp>
        <p:nvSpPr>
          <p:cNvPr id="10" name="Rectangle 9"/>
          <p:cNvSpPr/>
          <p:nvPr/>
        </p:nvSpPr>
        <p:spPr>
          <a:xfrm>
            <a:off x="381000" y="228600"/>
            <a:ext cx="9144000" cy="461665"/>
          </a:xfrm>
          <a:prstGeom prst="rect">
            <a:avLst/>
          </a:prstGeom>
        </p:spPr>
        <p:txBody>
          <a:bodyPr wrap="square">
            <a:spAutoFit/>
          </a:bodyPr>
          <a:lstStyle/>
          <a:p>
            <a:r>
              <a:rPr lang="en-US" sz="2400" b="1" dirty="0" smtClean="0"/>
              <a:t>Green-Kubo  calculation </a:t>
            </a:r>
            <a:r>
              <a:rPr lang="en-US" sz="2000" b="1" dirty="0" smtClean="0"/>
              <a:t>using</a:t>
            </a:r>
            <a:r>
              <a:rPr lang="en-US" sz="2400" b="1" dirty="0" smtClean="0"/>
              <a:t> Network Model and  TSP trajectories</a:t>
            </a:r>
          </a:p>
        </p:txBody>
      </p:sp>
      <p:sp>
        <p:nvSpPr>
          <p:cNvPr id="11" name="Rectangle 10"/>
          <p:cNvSpPr/>
          <p:nvPr/>
        </p:nvSpPr>
        <p:spPr>
          <a:xfrm>
            <a:off x="1618435" y="6367046"/>
            <a:ext cx="5907130" cy="307777"/>
          </a:xfrm>
          <a:prstGeom prst="rect">
            <a:avLst/>
          </a:prstGeom>
        </p:spPr>
        <p:txBody>
          <a:bodyPr wrap="none">
            <a:spAutoFit/>
          </a:bodyPr>
          <a:lstStyle/>
          <a:p>
            <a:pPr marL="342900" indent="-342900" algn="ctr"/>
            <a:r>
              <a:rPr lang="en-US" sz="1400" dirty="0" smtClean="0">
                <a:latin typeface="Times New Roman" pitchFamily="18" charset="0"/>
                <a:cs typeface="Times New Roman" pitchFamily="18" charset="0"/>
              </a:rPr>
              <a:t>A. Kushima et al, J. Chem. Phys.</a:t>
            </a:r>
            <a:r>
              <a:rPr lang="en-US" sz="1400" b="1" dirty="0" smtClean="0">
                <a:latin typeface="Times New Roman" pitchFamily="18" charset="0"/>
                <a:cs typeface="Times New Roman" pitchFamily="18" charset="0"/>
              </a:rPr>
              <a:t>130</a:t>
            </a:r>
            <a:r>
              <a:rPr lang="en-US" sz="1400" dirty="0" smtClean="0">
                <a:latin typeface="Times New Roman" pitchFamily="18" charset="0"/>
                <a:cs typeface="Times New Roman" pitchFamily="18" charset="0"/>
              </a:rPr>
              <a:t> (2009), </a:t>
            </a:r>
            <a:r>
              <a:rPr lang="en-US" sz="1400" b="1" dirty="0" smtClean="0">
                <a:latin typeface="Times New Roman" pitchFamily="18" charset="0"/>
                <a:cs typeface="Times New Roman" pitchFamily="18" charset="0"/>
              </a:rPr>
              <a:t>J. Li, </a:t>
            </a:r>
            <a:r>
              <a:rPr lang="en-US" sz="1400" b="1" dirty="0" err="1" smtClean="0">
                <a:latin typeface="Times New Roman" pitchFamily="18" charset="0"/>
                <a:cs typeface="Times New Roman" pitchFamily="18" charset="0"/>
              </a:rPr>
              <a:t>Plos</a:t>
            </a:r>
            <a:r>
              <a:rPr lang="en-US" sz="1400" b="1" dirty="0" smtClean="0">
                <a:latin typeface="Times New Roman" pitchFamily="18" charset="0"/>
                <a:cs typeface="Times New Roman" pitchFamily="18" charset="0"/>
              </a:rPr>
              <a:t> ONE 6, e17909 (2011)</a:t>
            </a:r>
            <a:endParaRPr lang="en-US" sz="14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762000"/>
          </a:xfrm>
        </p:spPr>
        <p:txBody>
          <a:bodyPr>
            <a:normAutofit/>
          </a:bodyPr>
          <a:lstStyle/>
          <a:p>
            <a:r>
              <a:rPr lang="en-US" sz="2400" b="1" dirty="0" smtClean="0"/>
              <a:t>Green-Kubo (linear response theory) prediction</a:t>
            </a:r>
            <a:endParaRPr lang="en-US" sz="2400" b="1" dirty="0"/>
          </a:p>
        </p:txBody>
      </p:sp>
      <p:pic>
        <p:nvPicPr>
          <p:cNvPr id="3" name="Picture 6" descr="eta_network_experiments_08"/>
          <p:cNvPicPr>
            <a:picLocks noChangeAspect="1" noChangeArrowheads="1" noCrop="1"/>
          </p:cNvPicPr>
          <p:nvPr/>
        </p:nvPicPr>
        <p:blipFill>
          <a:blip r:embed="rId2" cstate="print"/>
          <a:srcRect/>
          <a:stretch>
            <a:fillRect/>
          </a:stretch>
        </p:blipFill>
        <p:spPr bwMode="auto">
          <a:xfrm>
            <a:off x="3276600" y="1479883"/>
            <a:ext cx="5486400" cy="4844717"/>
          </a:xfrm>
          <a:prstGeom prst="rect">
            <a:avLst/>
          </a:prstGeom>
          <a:noFill/>
          <a:ln w="9525">
            <a:noFill/>
            <a:miter lim="800000"/>
            <a:headEnd/>
            <a:tailEnd/>
          </a:ln>
        </p:spPr>
      </p:pic>
      <p:pic>
        <p:nvPicPr>
          <p:cNvPr id="4" name="Picture 4" descr="viscosity_network_GK_08"/>
          <p:cNvPicPr>
            <a:picLocks noChangeAspect="1" noChangeArrowheads="1" noCrop="1"/>
          </p:cNvPicPr>
          <p:nvPr/>
        </p:nvPicPr>
        <p:blipFill>
          <a:blip r:embed="rId3" cstate="print"/>
          <a:srcRect/>
          <a:stretch>
            <a:fillRect/>
          </a:stretch>
        </p:blipFill>
        <p:spPr bwMode="auto">
          <a:xfrm>
            <a:off x="838200" y="1219200"/>
            <a:ext cx="1981200" cy="1842807"/>
          </a:xfrm>
          <a:prstGeom prst="rect">
            <a:avLst/>
          </a:prstGeom>
          <a:noFill/>
          <a:ln w="9525">
            <a:noFill/>
            <a:miter lim="800000"/>
            <a:headEnd/>
            <a:tailEnd/>
          </a:ln>
        </p:spPr>
      </p:pic>
      <p:pic>
        <p:nvPicPr>
          <p:cNvPr id="5" name="Picture 7" descr="kiv-network_SPA-comp090109"/>
          <p:cNvPicPr>
            <a:picLocks noChangeAspect="1" noChangeArrowheads="1" noCrop="1"/>
          </p:cNvPicPr>
          <p:nvPr/>
        </p:nvPicPr>
        <p:blipFill>
          <a:blip r:embed="rId4" cstate="print"/>
          <a:srcRect/>
          <a:stretch>
            <a:fillRect/>
          </a:stretch>
        </p:blipFill>
        <p:spPr bwMode="auto">
          <a:xfrm>
            <a:off x="76200" y="3200400"/>
            <a:ext cx="3276600" cy="3339210"/>
          </a:xfrm>
          <a:prstGeom prst="rect">
            <a:avLst/>
          </a:prstGeom>
          <a:noFill/>
          <a:ln w="9525">
            <a:noFill/>
            <a:miter lim="800000"/>
            <a:headEnd/>
            <a:tailEnd/>
          </a:ln>
        </p:spPr>
      </p:pic>
      <p:sp>
        <p:nvSpPr>
          <p:cNvPr id="6" name="Rectangle 5"/>
          <p:cNvSpPr/>
          <p:nvPr/>
        </p:nvSpPr>
        <p:spPr>
          <a:xfrm>
            <a:off x="6534118" y="6183868"/>
            <a:ext cx="2609882" cy="338554"/>
          </a:xfrm>
          <a:prstGeom prst="rect">
            <a:avLst/>
          </a:prstGeom>
        </p:spPr>
        <p:txBody>
          <a:bodyPr wrap="none">
            <a:spAutoFit/>
          </a:bodyPr>
          <a:lstStyle/>
          <a:p>
            <a:pPr marL="342900" indent="-342900" algn="ctr"/>
            <a:r>
              <a:rPr lang="en-US" sz="1600" b="1" dirty="0" smtClean="0">
                <a:latin typeface="Times New Roman" pitchFamily="18" charset="0"/>
                <a:cs typeface="Times New Roman" pitchFamily="18" charset="0"/>
              </a:rPr>
              <a:t>J. Li et al, </a:t>
            </a:r>
            <a:r>
              <a:rPr lang="en-US" sz="1600" b="1" dirty="0" err="1" smtClean="0">
                <a:latin typeface="Times New Roman" pitchFamily="18" charset="0"/>
                <a:cs typeface="Times New Roman" pitchFamily="18" charset="0"/>
              </a:rPr>
              <a:t>Plos</a:t>
            </a:r>
            <a:r>
              <a:rPr lang="en-US" sz="1600" b="1" dirty="0" smtClean="0">
                <a:latin typeface="Times New Roman" pitchFamily="18" charset="0"/>
                <a:cs typeface="Times New Roman" pitchFamily="18" charset="0"/>
              </a:rPr>
              <a:t> ONE (2011)</a:t>
            </a:r>
            <a:endParaRPr lang="en-US" sz="16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381000"/>
            <a:ext cx="9067800" cy="6248400"/>
          </a:xfrm>
        </p:spPr>
        <p:txBody>
          <a:bodyPr>
            <a:normAutofit/>
          </a:bodyPr>
          <a:lstStyle/>
          <a:p>
            <a:pPr algn="l"/>
            <a:r>
              <a:rPr lang="en-US" sz="2400" b="1" dirty="0" smtClean="0">
                <a:latin typeface="Times New Roman" pitchFamily="18" charset="0"/>
                <a:cs typeface="Times New Roman" pitchFamily="18" charset="0"/>
              </a:rPr>
              <a:t>Energy Landscape Perspective</a:t>
            </a:r>
            <a:br>
              <a:rPr lang="en-US" sz="2400" b="1" dirty="0" smtClean="0">
                <a:latin typeface="Times New Roman" pitchFamily="18" charset="0"/>
                <a:cs typeface="Times New Roman" pitchFamily="18" charset="0"/>
              </a:rPr>
            </a:br>
            <a:r>
              <a:rPr lang="en-US" sz="2700" dirty="0" smtClean="0">
                <a:latin typeface="Times New Roman" pitchFamily="18" charset="0"/>
                <a:cs typeface="Times New Roman" pitchFamily="18" charset="0"/>
              </a:rPr>
              <a:t/>
            </a:r>
            <a:br>
              <a:rPr lang="en-US" sz="2700" dirty="0" smtClean="0">
                <a:latin typeface="Times New Roman" pitchFamily="18" charset="0"/>
                <a:cs typeface="Times New Roman" pitchFamily="18" charset="0"/>
              </a:rPr>
            </a:br>
            <a:r>
              <a:rPr lang="en-US" sz="1800" b="1" dirty="0" smtClean="0">
                <a:latin typeface="Times New Roman" pitchFamily="18" charset="0"/>
                <a:cs typeface="Times New Roman" pitchFamily="18" charset="0"/>
              </a:rPr>
              <a:t>Transition State Pathway Sampling gives trajectories</a:t>
            </a:r>
            <a:br>
              <a:rPr lang="en-US" sz="1800" b="1" dirty="0" smtClean="0">
                <a:latin typeface="Times New Roman" pitchFamily="18" charset="0"/>
                <a:cs typeface="Times New Roman" pitchFamily="18" charset="0"/>
              </a:rPr>
            </a:br>
            <a:r>
              <a:rPr lang="en-US" sz="1800" b="1" dirty="0" smtClean="0">
                <a:latin typeface="Times New Roman" pitchFamily="18" charset="0"/>
                <a:cs typeface="Times New Roman" pitchFamily="18" charset="0"/>
              </a:rPr>
              <a:t>with saddle points</a:t>
            </a:r>
            <a:br>
              <a:rPr lang="en-US" sz="1800" b="1" dirty="0" smtClean="0">
                <a:latin typeface="Times New Roman" pitchFamily="18" charset="0"/>
                <a:cs typeface="Times New Roman" pitchFamily="18" charset="0"/>
              </a:rPr>
            </a:br>
            <a:r>
              <a:rPr lang="en-US" sz="1800" b="1" dirty="0" smtClean="0">
                <a:latin typeface="Times New Roman" pitchFamily="18" charset="0"/>
                <a:cs typeface="Times New Roman" pitchFamily="18" charset="0"/>
              </a:rPr>
              <a:t/>
            </a:r>
            <a:br>
              <a:rPr lang="en-US" sz="1800" b="1" dirty="0" smtClean="0">
                <a:latin typeface="Times New Roman" pitchFamily="18" charset="0"/>
                <a:cs typeface="Times New Roman" pitchFamily="18" charset="0"/>
              </a:rPr>
            </a:br>
            <a:r>
              <a:rPr lang="en-US" sz="1800" b="1" dirty="0" smtClean="0">
                <a:latin typeface="Times New Roman" pitchFamily="18" charset="0"/>
                <a:cs typeface="Times New Roman" pitchFamily="18" charset="0"/>
              </a:rPr>
              <a:t>TSP trajectories </a:t>
            </a:r>
            <a:r>
              <a:rPr lang="en-US" sz="1800" b="1" dirty="0" smtClean="0">
                <a:latin typeface="Calibri"/>
                <a:cs typeface="Times New Roman" pitchFamily="18" charset="0"/>
              </a:rPr>
              <a:t>→</a:t>
            </a:r>
            <a:r>
              <a:rPr lang="en-US" sz="1800" b="1" dirty="0" smtClean="0">
                <a:latin typeface="Times New Roman" pitchFamily="18" charset="0"/>
                <a:cs typeface="Times New Roman" pitchFamily="18" charset="0"/>
              </a:rPr>
              <a:t>  Q(T), Q(</a:t>
            </a:r>
            <a:r>
              <a:rPr lang="el-GR" sz="1800" b="1" dirty="0" smtClean="0">
                <a:latin typeface="Times New Roman" pitchFamily="18" charset="0"/>
                <a:cs typeface="Times New Roman" pitchFamily="18" charset="0"/>
              </a:rPr>
              <a:t>σ</a:t>
            </a:r>
            <a:r>
              <a:rPr lang="en-US" sz="1800" b="1" dirty="0" smtClean="0">
                <a:latin typeface="Times New Roman" pitchFamily="18" charset="0"/>
                <a:cs typeface="Times New Roman" pitchFamily="18" charset="0"/>
              </a:rPr>
              <a:t>), Q(</a:t>
            </a:r>
            <a:r>
              <a:rPr lang="el-GR" sz="1800" b="1" dirty="0" smtClean="0">
                <a:latin typeface="Times New Roman" pitchFamily="18" charset="0"/>
                <a:cs typeface="Times New Roman" pitchFamily="18" charset="0"/>
              </a:rPr>
              <a:t>σ</a:t>
            </a:r>
            <a:r>
              <a:rPr lang="en-US" sz="1800" b="1" dirty="0" smtClean="0">
                <a:latin typeface="Times New Roman" pitchFamily="18" charset="0"/>
                <a:cs typeface="Times New Roman" pitchFamily="18" charset="0"/>
              </a:rPr>
              <a:t>, T) </a:t>
            </a:r>
            <a:br>
              <a:rPr lang="en-US" sz="1800" b="1" dirty="0" smtClean="0">
                <a:latin typeface="Times New Roman" pitchFamily="18" charset="0"/>
                <a:cs typeface="Times New Roman" pitchFamily="18" charset="0"/>
              </a:rPr>
            </a:br>
            <a:r>
              <a:rPr lang="en-US" sz="1800" b="1" dirty="0" smtClean="0">
                <a:latin typeface="Times New Roman" pitchFamily="18" charset="0"/>
                <a:cs typeface="Times New Roman" pitchFamily="18" charset="0"/>
              </a:rPr>
              <a:t/>
            </a:r>
            <a:br>
              <a:rPr lang="en-US" sz="1800" b="1" dirty="0" smtClean="0">
                <a:latin typeface="Times New Roman" pitchFamily="18" charset="0"/>
                <a:cs typeface="Times New Roman" pitchFamily="18" charset="0"/>
              </a:rPr>
            </a:br>
            <a:r>
              <a:rPr lang="en-US" sz="1800" b="1" dirty="0" smtClean="0">
                <a:latin typeface="Times New Roman" pitchFamily="18" charset="0"/>
                <a:cs typeface="Times New Roman" pitchFamily="18" charset="0"/>
              </a:rPr>
              <a:t>Besides n(T) one can study other phenomena involving thermal fluctuations or</a:t>
            </a:r>
            <a:br>
              <a:rPr lang="en-US" sz="1800" b="1" dirty="0" smtClean="0">
                <a:latin typeface="Times New Roman" pitchFamily="18" charset="0"/>
                <a:cs typeface="Times New Roman" pitchFamily="18" charset="0"/>
              </a:rPr>
            </a:br>
            <a:r>
              <a:rPr lang="en-US" sz="1800" b="1" dirty="0" smtClean="0">
                <a:latin typeface="Times New Roman" pitchFamily="18" charset="0"/>
                <a:cs typeface="Times New Roman" pitchFamily="18" charset="0"/>
              </a:rPr>
              <a:t>stress activations. In these problems atomistic modeling can probe the governing</a:t>
            </a:r>
            <a:br>
              <a:rPr lang="en-US" sz="1800" b="1" dirty="0" smtClean="0">
                <a:latin typeface="Times New Roman" pitchFamily="18" charset="0"/>
                <a:cs typeface="Times New Roman" pitchFamily="18" charset="0"/>
              </a:rPr>
            </a:br>
            <a:r>
              <a:rPr lang="en-US" sz="1800" b="1" dirty="0" smtClean="0">
                <a:latin typeface="Times New Roman" pitchFamily="18" charset="0"/>
                <a:cs typeface="Times New Roman" pitchFamily="18" charset="0"/>
              </a:rPr>
              <a:t>mechanisms</a:t>
            </a:r>
            <a:br>
              <a:rPr lang="en-US" sz="1800" b="1" dirty="0" smtClean="0">
                <a:latin typeface="Times New Roman" pitchFamily="18" charset="0"/>
                <a:cs typeface="Times New Roman" pitchFamily="18" charset="0"/>
              </a:rPr>
            </a:br>
            <a:r>
              <a:rPr lang="en-US" sz="1800" b="1" dirty="0" smtClean="0">
                <a:latin typeface="Times New Roman" pitchFamily="18" charset="0"/>
                <a:cs typeface="Times New Roman" pitchFamily="18" charset="0"/>
              </a:rPr>
              <a:t/>
            </a:r>
            <a:br>
              <a:rPr lang="en-US" sz="1800" b="1" dirty="0" smtClean="0">
                <a:latin typeface="Times New Roman" pitchFamily="18" charset="0"/>
                <a:cs typeface="Times New Roman" pitchFamily="18" charset="0"/>
              </a:rPr>
            </a:br>
            <a:r>
              <a:rPr lang="en-US" sz="1800" dirty="0" smtClean="0"/>
              <a:t/>
            </a:r>
            <a:br>
              <a:rPr lang="en-US" sz="1800" dirty="0" smtClean="0"/>
            </a:br>
            <a:r>
              <a:rPr lang="en-US" sz="1800" b="1" dirty="0" smtClean="0">
                <a:latin typeface="Times New Roman" pitchFamily="18" charset="0"/>
                <a:cs typeface="Times New Roman" pitchFamily="18" charset="0"/>
              </a:rPr>
              <a:t/>
            </a:r>
            <a:br>
              <a:rPr lang="en-US" sz="1800" b="1" dirty="0" smtClean="0">
                <a:latin typeface="Times New Roman" pitchFamily="18" charset="0"/>
                <a:cs typeface="Times New Roman" pitchFamily="18" charset="0"/>
              </a:rPr>
            </a:br>
            <a:r>
              <a:rPr lang="en-US" sz="1800" b="1" dirty="0" smtClean="0">
                <a:latin typeface="Times New Roman" pitchFamily="18" charset="0"/>
                <a:cs typeface="Times New Roman" pitchFamily="18" charset="0"/>
              </a:rPr>
              <a:t/>
            </a:r>
            <a:br>
              <a:rPr lang="en-US" sz="1800" b="1"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
            </a:r>
            <a:br>
              <a:rPr lang="en-US" sz="2000" dirty="0" smtClean="0">
                <a:latin typeface="Times New Roman" pitchFamily="18" charset="0"/>
                <a:cs typeface="Times New Roman" pitchFamily="18" charset="0"/>
              </a:rPr>
            </a:br>
            <a:r>
              <a:rPr lang="en-US" sz="2700" b="1" dirty="0" smtClean="0">
                <a:latin typeface="Times New Roman" pitchFamily="18" charset="0"/>
                <a:cs typeface="Times New Roman" pitchFamily="18" charset="0"/>
              </a:rPr>
              <a:t/>
            </a:r>
            <a:br>
              <a:rPr lang="en-US" sz="2700" b="1" dirty="0" smtClean="0">
                <a:latin typeface="Times New Roman" pitchFamily="18" charset="0"/>
                <a:cs typeface="Times New Roman" pitchFamily="18" charset="0"/>
              </a:rPr>
            </a:br>
            <a:r>
              <a:rPr lang="en-US" sz="2400" dirty="0" smtClean="0"/>
              <a:t/>
            </a:r>
            <a:br>
              <a:rPr lang="en-US" sz="2400" dirty="0" smtClean="0"/>
            </a:br>
            <a:endParaRPr lang="en-US" sz="2400" dirty="0"/>
          </a:p>
        </p:txBody>
      </p:sp>
      <p:pic>
        <p:nvPicPr>
          <p:cNvPr id="3" name="Picture 10" descr="sample0415"/>
          <p:cNvPicPr>
            <a:picLocks noChangeAspect="1" noChangeArrowheads="1" noCrop="1"/>
          </p:cNvPicPr>
          <p:nvPr/>
        </p:nvPicPr>
        <p:blipFill>
          <a:blip r:embed="rId3" cstate="print"/>
          <a:srcRect/>
          <a:stretch>
            <a:fillRect/>
          </a:stretch>
        </p:blipFill>
        <p:spPr bwMode="auto">
          <a:xfrm>
            <a:off x="5715000" y="725104"/>
            <a:ext cx="2895600" cy="1637096"/>
          </a:xfrm>
          <a:prstGeom prst="rect">
            <a:avLst/>
          </a:prstGeom>
          <a:noFill/>
          <a:ln w="9525">
            <a:noFill/>
            <a:miter lim="800000"/>
            <a:headEnd/>
            <a:tailEnd/>
          </a:ln>
        </p:spPr>
      </p:pic>
      <p:pic>
        <p:nvPicPr>
          <p:cNvPr id="6" name="Picture 7" descr="eta_032109_BLJ_spa"/>
          <p:cNvPicPr>
            <a:picLocks noChangeAspect="1" noChangeArrowheads="1" noCrop="1"/>
          </p:cNvPicPr>
          <p:nvPr/>
        </p:nvPicPr>
        <p:blipFill>
          <a:blip r:embed="rId4" cstate="print"/>
          <a:srcRect/>
          <a:stretch>
            <a:fillRect/>
          </a:stretch>
        </p:blipFill>
        <p:spPr bwMode="auto">
          <a:xfrm>
            <a:off x="6878782" y="4419600"/>
            <a:ext cx="1808018" cy="2057400"/>
          </a:xfrm>
          <a:prstGeom prst="rect">
            <a:avLst/>
          </a:prstGeom>
          <a:noFill/>
          <a:ln w="9525">
            <a:noFill/>
            <a:miter lim="800000"/>
            <a:headEnd/>
            <a:tailEnd/>
          </a:ln>
        </p:spPr>
      </p:pic>
      <p:pic>
        <p:nvPicPr>
          <p:cNvPr id="8" name="Picture 6"/>
          <p:cNvPicPr>
            <a:picLocks noChangeAspect="1" noChangeArrowheads="1"/>
          </p:cNvPicPr>
          <p:nvPr/>
        </p:nvPicPr>
        <p:blipFill>
          <a:blip r:embed="rId5" cstate="print"/>
          <a:srcRect/>
          <a:stretch>
            <a:fillRect/>
          </a:stretch>
        </p:blipFill>
        <p:spPr bwMode="auto">
          <a:xfrm>
            <a:off x="4953000" y="4343400"/>
            <a:ext cx="1828800" cy="2216727"/>
          </a:xfrm>
          <a:prstGeom prst="rect">
            <a:avLst/>
          </a:prstGeom>
          <a:noFill/>
          <a:ln w="9525">
            <a:noFill/>
            <a:miter lim="800000"/>
            <a:headEnd/>
            <a:tailEnd/>
          </a:ln>
        </p:spPr>
      </p:pic>
      <p:graphicFrame>
        <p:nvGraphicFramePr>
          <p:cNvPr id="1026" name="Object 4"/>
          <p:cNvGraphicFramePr>
            <a:graphicFrameLocks noChangeAspect="1"/>
          </p:cNvGraphicFramePr>
          <p:nvPr/>
        </p:nvGraphicFramePr>
        <p:xfrm>
          <a:off x="152400" y="4495800"/>
          <a:ext cx="2667000" cy="1798674"/>
        </p:xfrm>
        <a:graphic>
          <a:graphicData uri="http://schemas.openxmlformats.org/presentationml/2006/ole">
            <p:oleObj spid="_x0000_s1026" name="Photo Editor Photo" r:id="rId6" imgW="7078063" imgH="5582429" progId="">
              <p:embed/>
            </p:oleObj>
          </a:graphicData>
        </a:graphic>
      </p:graphicFrame>
      <p:sp>
        <p:nvSpPr>
          <p:cNvPr id="9" name="Rectangle 8"/>
          <p:cNvSpPr/>
          <p:nvPr/>
        </p:nvSpPr>
        <p:spPr>
          <a:xfrm>
            <a:off x="5410200" y="3974068"/>
            <a:ext cx="719108" cy="369332"/>
          </a:xfrm>
          <a:prstGeom prst="rect">
            <a:avLst/>
          </a:prstGeom>
        </p:spPr>
        <p:txBody>
          <a:bodyPr wrap="none">
            <a:spAutoFit/>
          </a:bodyPr>
          <a:lstStyle/>
          <a:p>
            <a:r>
              <a:rPr lang="en-US" b="1" dirty="0" smtClean="0">
                <a:latin typeface="Times New Roman" pitchFamily="18" charset="0"/>
                <a:cs typeface="Times New Roman" pitchFamily="18" charset="0"/>
              </a:rPr>
              <a:t>creep</a:t>
            </a:r>
            <a:endParaRPr lang="en-US" dirty="0"/>
          </a:p>
        </p:txBody>
      </p:sp>
      <p:sp>
        <p:nvSpPr>
          <p:cNvPr id="11" name="Rectangle 10"/>
          <p:cNvSpPr/>
          <p:nvPr/>
        </p:nvSpPr>
        <p:spPr>
          <a:xfrm>
            <a:off x="3379148" y="3962400"/>
            <a:ext cx="1116652" cy="369332"/>
          </a:xfrm>
          <a:prstGeom prst="rect">
            <a:avLst/>
          </a:prstGeom>
        </p:spPr>
        <p:txBody>
          <a:bodyPr wrap="none">
            <a:spAutoFit/>
          </a:bodyPr>
          <a:lstStyle/>
          <a:p>
            <a:r>
              <a:rPr lang="en-US" b="1" dirty="0" smtClean="0">
                <a:latin typeface="Times New Roman" pitchFamily="18" charset="0"/>
                <a:cs typeface="Times New Roman" pitchFamily="18" charset="0"/>
              </a:rPr>
              <a:t>corrosion</a:t>
            </a:r>
            <a:endParaRPr lang="en-US" dirty="0"/>
          </a:p>
        </p:txBody>
      </p:sp>
      <p:sp>
        <p:nvSpPr>
          <p:cNvPr id="12" name="Rectangle 11"/>
          <p:cNvSpPr/>
          <p:nvPr/>
        </p:nvSpPr>
        <p:spPr>
          <a:xfrm>
            <a:off x="772559" y="4038600"/>
            <a:ext cx="1665841" cy="369332"/>
          </a:xfrm>
          <a:prstGeom prst="rect">
            <a:avLst/>
          </a:prstGeom>
        </p:spPr>
        <p:txBody>
          <a:bodyPr wrap="none">
            <a:spAutoFit/>
          </a:bodyPr>
          <a:lstStyle/>
          <a:p>
            <a:r>
              <a:rPr lang="en-US" b="1" dirty="0" smtClean="0">
                <a:latin typeface="Times New Roman" pitchFamily="18" charset="0"/>
                <a:cs typeface="Times New Roman" pitchFamily="18" charset="0"/>
              </a:rPr>
              <a:t>Cement setting</a:t>
            </a:r>
            <a:endParaRPr lang="en-US" dirty="0"/>
          </a:p>
        </p:txBody>
      </p:sp>
      <p:sp>
        <p:nvSpPr>
          <p:cNvPr id="13" name="Rectangle 12"/>
          <p:cNvSpPr/>
          <p:nvPr/>
        </p:nvSpPr>
        <p:spPr>
          <a:xfrm>
            <a:off x="7315200" y="3974068"/>
            <a:ext cx="1018227" cy="369332"/>
          </a:xfrm>
          <a:prstGeom prst="rect">
            <a:avLst/>
          </a:prstGeom>
        </p:spPr>
        <p:txBody>
          <a:bodyPr wrap="none">
            <a:spAutoFit/>
          </a:bodyPr>
          <a:lstStyle/>
          <a:p>
            <a:r>
              <a:rPr lang="en-US" b="1" dirty="0" smtClean="0">
                <a:latin typeface="Times New Roman" pitchFamily="18" charset="0"/>
                <a:cs typeface="Times New Roman" pitchFamily="18" charset="0"/>
              </a:rPr>
              <a:t>viscosity</a:t>
            </a:r>
            <a:endParaRPr lang="en-US" dirty="0"/>
          </a:p>
        </p:txBody>
      </p:sp>
      <p:pic>
        <p:nvPicPr>
          <p:cNvPr id="14" name="Picture 2"/>
          <p:cNvPicPr>
            <a:picLocks noChangeAspect="1" noChangeArrowheads="1"/>
          </p:cNvPicPr>
          <p:nvPr/>
        </p:nvPicPr>
        <p:blipFill>
          <a:blip r:embed="rId7" cstate="print"/>
          <a:srcRect/>
          <a:stretch>
            <a:fillRect/>
          </a:stretch>
        </p:blipFill>
        <p:spPr bwMode="auto">
          <a:xfrm>
            <a:off x="3048000" y="4419600"/>
            <a:ext cx="1760245" cy="2133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304800"/>
            <a:ext cx="8229600" cy="884238"/>
          </a:xfrm>
        </p:spPr>
        <p:txBody>
          <a:bodyPr>
            <a:normAutofit/>
          </a:bodyPr>
          <a:lstStyle/>
          <a:p>
            <a:r>
              <a:rPr lang="en-US" sz="2400" b="1" dirty="0" smtClean="0"/>
              <a:t>Strain-rate effects on yield stress in metals</a:t>
            </a:r>
            <a:endParaRPr lang="en-US" sz="2400" b="1" dirty="0"/>
          </a:p>
        </p:txBody>
      </p:sp>
      <p:pic>
        <p:nvPicPr>
          <p:cNvPr id="44034" name="Picture 2"/>
          <p:cNvPicPr>
            <a:picLocks noChangeAspect="1" noChangeArrowheads="1"/>
          </p:cNvPicPr>
          <p:nvPr/>
        </p:nvPicPr>
        <p:blipFill>
          <a:blip r:embed="rId2" cstate="print"/>
          <a:srcRect/>
          <a:stretch>
            <a:fillRect/>
          </a:stretch>
        </p:blipFill>
        <p:spPr bwMode="auto">
          <a:xfrm>
            <a:off x="2590800" y="1219200"/>
            <a:ext cx="6172199" cy="4937759"/>
          </a:xfrm>
          <a:prstGeom prst="rect">
            <a:avLst/>
          </a:prstGeom>
          <a:noFill/>
          <a:ln w="9525">
            <a:noFill/>
            <a:miter lim="800000"/>
            <a:headEnd/>
            <a:tailEnd/>
          </a:ln>
        </p:spPr>
      </p:pic>
      <p:sp>
        <p:nvSpPr>
          <p:cNvPr id="4" name="Rectangle 3"/>
          <p:cNvSpPr/>
          <p:nvPr/>
        </p:nvSpPr>
        <p:spPr>
          <a:xfrm>
            <a:off x="883301" y="6260068"/>
            <a:ext cx="2743123" cy="646331"/>
          </a:xfrm>
          <a:prstGeom prst="rect">
            <a:avLst/>
          </a:prstGeom>
        </p:spPr>
        <p:txBody>
          <a:bodyPr wrap="none">
            <a:spAutoFit/>
          </a:bodyPr>
          <a:lstStyle/>
          <a:p>
            <a:pPr marL="342900" indent="-342900" algn="ctr"/>
            <a:r>
              <a:rPr lang="en-US" b="1" dirty="0" smtClean="0">
                <a:latin typeface="Times New Roman" pitchFamily="18" charset="0"/>
                <a:cs typeface="Times New Roman" pitchFamily="18" charset="0"/>
              </a:rPr>
              <a:t>Fan et al. PRL 109 (2012)</a:t>
            </a:r>
          </a:p>
          <a:p>
            <a:pPr marL="342900" indent="-342900" algn="ctr"/>
            <a:endParaRPr lang="en-US" b="1" dirty="0">
              <a:latin typeface="Times New Roman" pitchFamily="18" charset="0"/>
              <a:cs typeface="Times New Roman" pitchFamily="18" charset="0"/>
            </a:endParaRPr>
          </a:p>
        </p:txBody>
      </p:sp>
      <p:pic>
        <p:nvPicPr>
          <p:cNvPr id="5" name="Picture 1"/>
          <p:cNvPicPr>
            <a:picLocks noChangeAspect="1" noChangeArrowheads="1"/>
          </p:cNvPicPr>
          <p:nvPr/>
        </p:nvPicPr>
        <p:blipFill>
          <a:blip r:embed="rId3" cstate="print"/>
          <a:srcRect/>
          <a:stretch>
            <a:fillRect/>
          </a:stretch>
        </p:blipFill>
        <p:spPr bwMode="auto">
          <a:xfrm>
            <a:off x="76200" y="3352800"/>
            <a:ext cx="2540000" cy="1524000"/>
          </a:xfrm>
          <a:prstGeom prst="rect">
            <a:avLst/>
          </a:prstGeom>
          <a:noFill/>
          <a:ln w="9525">
            <a:noFill/>
            <a:miter lim="800000"/>
            <a:headEnd/>
            <a:tailEnd/>
          </a:ln>
        </p:spPr>
      </p:pic>
      <p:sp>
        <p:nvSpPr>
          <p:cNvPr id="6" name="Rectangle 5"/>
          <p:cNvSpPr/>
          <p:nvPr/>
        </p:nvSpPr>
        <p:spPr>
          <a:xfrm>
            <a:off x="7043631" y="5879068"/>
            <a:ext cx="1947969" cy="369332"/>
          </a:xfrm>
          <a:prstGeom prst="rect">
            <a:avLst/>
          </a:prstGeom>
        </p:spPr>
        <p:txBody>
          <a:bodyPr wrap="none">
            <a:spAutoFit/>
          </a:bodyPr>
          <a:lstStyle/>
          <a:p>
            <a:pPr marL="342900" indent="-342900" algn="ctr"/>
            <a:r>
              <a:rPr lang="en-US" b="1" dirty="0" smtClean="0">
                <a:latin typeface="Times New Roman" pitchFamily="18" charset="0"/>
                <a:cs typeface="Times New Roman" pitchFamily="18" charset="0"/>
              </a:rPr>
              <a:t>strain localization</a:t>
            </a:r>
            <a:endParaRPr lang="en-US" b="1" dirty="0">
              <a:latin typeface="Times New Roman" pitchFamily="18" charset="0"/>
              <a:cs typeface="Times New Roman" pitchFamily="18" charset="0"/>
            </a:endParaRPr>
          </a:p>
        </p:txBody>
      </p:sp>
      <p:sp>
        <p:nvSpPr>
          <p:cNvPr id="7" name="Up Arrow 6"/>
          <p:cNvSpPr/>
          <p:nvPr/>
        </p:nvSpPr>
        <p:spPr>
          <a:xfrm>
            <a:off x="7086600" y="5105400"/>
            <a:ext cx="152400" cy="68580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0" y="914400"/>
            <a:ext cx="6248400" cy="609600"/>
          </a:xfrm>
          <a:prstGeom prst="rect">
            <a:avLst/>
          </a:prstGeom>
        </p:spPr>
        <p:txBody>
          <a:bodyPr>
            <a:noAutofit/>
          </a:bodyPr>
          <a:lstStyle/>
          <a:p>
            <a:pPr lvl="0" algn="ctr">
              <a:spcBef>
                <a:spcPct val="0"/>
              </a:spcBef>
            </a:pPr>
            <a:r>
              <a:rPr lang="en-US" sz="2400" b="1" dirty="0" smtClean="0">
                <a:latin typeface="+mj-lt"/>
                <a:ea typeface="+mj-ea"/>
                <a:cs typeface="+mj-cs"/>
              </a:rPr>
              <a:t>Dislocation mobility model </a:t>
            </a:r>
            <a:r>
              <a:rPr kumimoji="0" lang="en-US" sz="2400" b="1" i="0" u="none" strike="noStrike" kern="1200" cap="none" spc="0" normalizeH="0" noProof="0" dirty="0" smtClean="0">
                <a:ln>
                  <a:noFill/>
                </a:ln>
                <a:solidFill>
                  <a:schemeClr val="tx1"/>
                </a:solidFill>
                <a:effectLst/>
                <a:uLnTx/>
                <a:uFillTx/>
                <a:latin typeface="+mj-lt"/>
                <a:ea typeface="+mj-ea"/>
                <a:cs typeface="+mj-cs"/>
              </a:rPr>
              <a:t>to describe </a:t>
            </a:r>
            <a:r>
              <a:rPr kumimoji="0" lang="el-GR" sz="2400" b="1" i="0" u="none" strike="noStrike" kern="1200" cap="none" spc="0" normalizeH="0" noProof="0" dirty="0" smtClean="0">
                <a:ln>
                  <a:noFill/>
                </a:ln>
                <a:solidFill>
                  <a:schemeClr val="tx1"/>
                </a:solidFill>
                <a:effectLst/>
                <a:uLnTx/>
                <a:uFillTx/>
                <a:latin typeface="+mj-lt"/>
                <a:ea typeface="+mj-ea"/>
                <a:cs typeface="+mj-cs"/>
              </a:rPr>
              <a:t>σ</a:t>
            </a:r>
            <a:r>
              <a:rPr kumimoji="0" lang="en-US" sz="2400" b="1" i="0" u="none" strike="noStrike" kern="1200" cap="none" spc="0" normalizeH="0" baseline="-25000" noProof="0" dirty="0" smtClean="0">
                <a:ln>
                  <a:noFill/>
                </a:ln>
                <a:solidFill>
                  <a:schemeClr val="tx1"/>
                </a:solidFill>
                <a:effectLst/>
                <a:uLnTx/>
                <a:uFillTx/>
                <a:latin typeface="+mj-lt"/>
                <a:ea typeface="+mj-ea"/>
                <a:cs typeface="+mj-cs"/>
              </a:rPr>
              <a:t>F</a:t>
            </a:r>
            <a:r>
              <a:rPr kumimoji="0" lang="en-US" sz="2400" b="1" i="0" u="none" strike="noStrike" kern="1200" cap="none" spc="0" normalizeH="0" noProof="0" dirty="0" smtClean="0">
                <a:ln>
                  <a:noFill/>
                </a:ln>
                <a:solidFill>
                  <a:schemeClr val="tx1"/>
                </a:solidFill>
                <a:effectLst/>
                <a:uLnTx/>
                <a:uFillTx/>
                <a:latin typeface="+mj-lt"/>
                <a:ea typeface="+mj-ea"/>
                <a:cs typeface="+mj-cs"/>
              </a:rPr>
              <a:t>(</a:t>
            </a:r>
            <a:r>
              <a:rPr kumimoji="0" lang="el-GR" sz="2400" b="1" i="0" u="none" strike="noStrike" kern="1200" cap="none" spc="0" normalizeH="0" noProof="0" dirty="0" smtClean="0">
                <a:ln>
                  <a:noFill/>
                </a:ln>
                <a:solidFill>
                  <a:schemeClr val="tx1"/>
                </a:solidFill>
                <a:effectLst/>
                <a:uLnTx/>
                <a:uFillTx/>
                <a:latin typeface="+mj-lt"/>
                <a:ea typeface="+mj-ea"/>
                <a:cs typeface="+mj-cs"/>
              </a:rPr>
              <a:t>έ</a:t>
            </a:r>
            <a:r>
              <a:rPr kumimoji="0" lang="en-US" sz="2400" b="1" i="0" u="none" strike="noStrike" kern="1200" cap="none" spc="0" normalizeH="0" noProof="0" dirty="0" smtClean="0">
                <a:ln>
                  <a:noFill/>
                </a:ln>
                <a:solidFill>
                  <a:schemeClr val="tx1"/>
                </a:solidFill>
                <a:effectLst/>
                <a:uLnTx/>
                <a:uFillTx/>
                <a:latin typeface="+mj-lt"/>
                <a:ea typeface="+mj-ea"/>
                <a:cs typeface="+mj-cs"/>
              </a:rPr>
              <a:t>) </a:t>
            </a:r>
            <a:r>
              <a:rPr kumimoji="0" lang="en-US" sz="2400" b="1" i="0" u="none" strike="noStrike" kern="1200" cap="none" spc="0" normalizeH="0" baseline="0" noProof="0" dirty="0" smtClean="0">
                <a:ln>
                  <a:noFill/>
                </a:ln>
                <a:solidFill>
                  <a:schemeClr val="tx1"/>
                </a:solidFill>
                <a:effectLst/>
                <a:uLnTx/>
                <a:uFillTx/>
                <a:latin typeface="+mj-lt"/>
                <a:ea typeface="+mj-ea"/>
                <a:cs typeface="+mj-cs"/>
              </a:rPr>
              <a:t/>
            </a:r>
            <a:br>
              <a:rPr kumimoji="0" lang="en-US" sz="2400" b="1" i="0" u="none" strike="noStrike" kern="1200" cap="none" spc="0" normalizeH="0" baseline="0" noProof="0" dirty="0" smtClean="0">
                <a:ln>
                  <a:noFill/>
                </a:ln>
                <a:solidFill>
                  <a:schemeClr val="tx1"/>
                </a:solidFill>
                <a:effectLst/>
                <a:uLnTx/>
                <a:uFillTx/>
                <a:latin typeface="+mj-lt"/>
                <a:ea typeface="+mj-ea"/>
                <a:cs typeface="+mj-cs"/>
              </a:rPr>
            </a:br>
            <a:r>
              <a:rPr kumimoji="0" lang="en-US" sz="2000" b="1" i="0" u="none" strike="noStrike" kern="1200" cap="none" spc="0" normalizeH="0" baseline="0" noProof="0" dirty="0" smtClean="0">
                <a:ln>
                  <a:noFill/>
                </a:ln>
                <a:solidFill>
                  <a:schemeClr val="tx1"/>
                </a:solidFill>
                <a:effectLst/>
                <a:uLnTx/>
                <a:uFillTx/>
                <a:latin typeface="+mj-lt"/>
                <a:ea typeface="+mj-ea"/>
                <a:cs typeface="+mj-cs"/>
              </a:rPr>
              <a:t/>
            </a:r>
            <a:br>
              <a:rPr kumimoji="0" lang="en-US" sz="2000" b="1" i="0" u="none" strike="noStrike" kern="1200" cap="none" spc="0" normalizeH="0" baseline="0" noProof="0" dirty="0" smtClean="0">
                <a:ln>
                  <a:noFill/>
                </a:ln>
                <a:solidFill>
                  <a:schemeClr val="tx1"/>
                </a:solidFill>
                <a:effectLst/>
                <a:uLnTx/>
                <a:uFillTx/>
                <a:latin typeface="+mj-lt"/>
                <a:ea typeface="+mj-ea"/>
                <a:cs typeface="+mj-cs"/>
              </a:rPr>
            </a:br>
            <a:r>
              <a:rPr kumimoji="0" lang="en-US" sz="2000" b="1" i="0" u="none" strike="noStrike" kern="1200" cap="none" spc="0" normalizeH="0" baseline="0" noProof="0" dirty="0" smtClean="0">
                <a:ln>
                  <a:noFill/>
                </a:ln>
                <a:solidFill>
                  <a:schemeClr val="tx1"/>
                </a:solidFill>
                <a:effectLst/>
                <a:uLnTx/>
                <a:uFillTx/>
                <a:latin typeface="+mj-lt"/>
                <a:ea typeface="+mj-ea"/>
                <a:cs typeface="+mj-cs"/>
              </a:rPr>
              <a:t/>
            </a:r>
            <a:br>
              <a:rPr kumimoji="0" lang="en-US" sz="2000" b="1" i="0" u="none" strike="noStrike" kern="1200" cap="none" spc="0" normalizeH="0" baseline="0" noProof="0" dirty="0" smtClean="0">
                <a:ln>
                  <a:noFill/>
                </a:ln>
                <a:solidFill>
                  <a:schemeClr val="tx1"/>
                </a:solidFill>
                <a:effectLst/>
                <a:uLnTx/>
                <a:uFillTx/>
                <a:latin typeface="+mj-lt"/>
                <a:ea typeface="+mj-ea"/>
                <a:cs typeface="+mj-cs"/>
              </a:rPr>
            </a:br>
            <a:r>
              <a:rPr kumimoji="0" lang="en-US" sz="2000" b="1" i="0" u="none" strike="noStrike" kern="1200" cap="none" spc="0" normalizeH="0" baseline="0" noProof="0" dirty="0" smtClean="0">
                <a:ln>
                  <a:noFill/>
                </a:ln>
                <a:solidFill>
                  <a:schemeClr val="tx1"/>
                </a:solidFill>
                <a:effectLst/>
                <a:uLnTx/>
                <a:uFillTx/>
                <a:latin typeface="+mj-lt"/>
                <a:ea typeface="+mj-ea"/>
                <a:cs typeface="+mj-cs"/>
              </a:rPr>
              <a:t/>
            </a:r>
            <a:br>
              <a:rPr kumimoji="0" lang="en-US" sz="2000" b="1" i="0" u="none" strike="noStrike" kern="1200" cap="none" spc="0" normalizeH="0" baseline="0" noProof="0" dirty="0" smtClean="0">
                <a:ln>
                  <a:noFill/>
                </a:ln>
                <a:solidFill>
                  <a:schemeClr val="tx1"/>
                </a:solidFill>
                <a:effectLst/>
                <a:uLnTx/>
                <a:uFillTx/>
                <a:latin typeface="+mj-lt"/>
                <a:ea typeface="+mj-ea"/>
                <a:cs typeface="+mj-cs"/>
              </a:rPr>
            </a:br>
            <a:endParaRPr kumimoji="0" lang="en-US" sz="2000" b="1" i="0" u="none" strike="noStrike" kern="1200" cap="none" spc="0" normalizeH="0" baseline="0" noProof="0" dirty="0">
              <a:ln>
                <a:noFill/>
              </a:ln>
              <a:solidFill>
                <a:schemeClr val="tx1"/>
              </a:solidFill>
              <a:effectLst/>
              <a:uLnTx/>
              <a:uFillTx/>
              <a:latin typeface="+mj-lt"/>
              <a:ea typeface="+mj-ea"/>
              <a:cs typeface="+mj-cs"/>
            </a:endParaRPr>
          </a:p>
        </p:txBody>
      </p:sp>
      <p:sp>
        <p:nvSpPr>
          <p:cNvPr id="3"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4" name="Object 1"/>
          <p:cNvGraphicFramePr>
            <a:graphicFrameLocks noChangeAspect="1"/>
          </p:cNvGraphicFramePr>
          <p:nvPr/>
        </p:nvGraphicFramePr>
        <p:xfrm>
          <a:off x="381000" y="1629052"/>
          <a:ext cx="1828800" cy="692459"/>
        </p:xfrm>
        <a:graphic>
          <a:graphicData uri="http://schemas.openxmlformats.org/presentationml/2006/ole">
            <p:oleObj spid="_x0000_s45058" r:id="rId3" imgW="977900" imgH="368300" progId="">
              <p:embed/>
            </p:oleObj>
          </a:graphicData>
        </a:graphic>
      </p:graphicFrame>
      <p:sp>
        <p:nvSpPr>
          <p:cNvPr id="5"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6" name="Object 3"/>
          <p:cNvGraphicFramePr>
            <a:graphicFrameLocks noChangeAspect="1"/>
          </p:cNvGraphicFramePr>
          <p:nvPr/>
        </p:nvGraphicFramePr>
        <p:xfrm>
          <a:off x="533400" y="3074254"/>
          <a:ext cx="1752600" cy="603836"/>
        </p:xfrm>
        <a:graphic>
          <a:graphicData uri="http://schemas.openxmlformats.org/presentationml/2006/ole">
            <p:oleObj spid="_x0000_s45059" r:id="rId4" imgW="1129810" imgH="393529" progId="">
              <p:embed/>
            </p:oleObj>
          </a:graphicData>
        </a:graphic>
      </p:graphicFrame>
      <p:sp>
        <p:nvSpPr>
          <p:cNvPr id="7"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5"/>
          <p:cNvGraphicFramePr>
            <a:graphicFrameLocks noChangeAspect="1"/>
          </p:cNvGraphicFramePr>
          <p:nvPr/>
        </p:nvGraphicFramePr>
        <p:xfrm>
          <a:off x="609600" y="2492478"/>
          <a:ext cx="1600200" cy="326922"/>
        </p:xfrm>
        <a:graphic>
          <a:graphicData uri="http://schemas.openxmlformats.org/presentationml/2006/ole">
            <p:oleObj spid="_x0000_s45060" r:id="rId5" imgW="888614" imgH="177723" progId="">
              <p:embed/>
            </p:oleObj>
          </a:graphicData>
        </a:graphic>
      </p:graphicFrame>
      <p:sp>
        <p:nvSpPr>
          <p:cNvPr id="9"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 name="Object 6"/>
          <p:cNvGraphicFramePr>
            <a:graphicFrameLocks noChangeAspect="1"/>
          </p:cNvGraphicFramePr>
          <p:nvPr/>
        </p:nvGraphicFramePr>
        <p:xfrm>
          <a:off x="152400" y="3906610"/>
          <a:ext cx="4572000" cy="1503590"/>
        </p:xfrm>
        <a:graphic>
          <a:graphicData uri="http://schemas.openxmlformats.org/presentationml/2006/ole">
            <p:oleObj spid="_x0000_s45061" name="Equation" r:id="rId6" imgW="2870200" imgH="939800" progId="">
              <p:embed/>
            </p:oleObj>
          </a:graphicData>
        </a:graphic>
      </p:graphicFrame>
      <p:sp>
        <p:nvSpPr>
          <p:cNvPr id="11" name="Rectangle 10"/>
          <p:cNvSpPr/>
          <p:nvPr/>
        </p:nvSpPr>
        <p:spPr>
          <a:xfrm>
            <a:off x="1143000" y="5435769"/>
            <a:ext cx="1801647" cy="464871"/>
          </a:xfrm>
          <a:prstGeom prst="rect">
            <a:avLst/>
          </a:prstGeom>
        </p:spPr>
        <p:txBody>
          <a:bodyPr wrap="none">
            <a:spAutoFit/>
          </a:bodyPr>
          <a:lstStyle/>
          <a:p>
            <a:pPr>
              <a:lnSpc>
                <a:spcPct val="150000"/>
              </a:lnSpc>
            </a:pPr>
            <a:r>
              <a:rPr lang="en-US" altLang="zh-CN" b="1" dirty="0" smtClean="0">
                <a:solidFill>
                  <a:srgbClr val="FF0000"/>
                </a:solidFill>
                <a:latin typeface="Calibri" pitchFamily="34" charset="0"/>
              </a:rPr>
              <a:t>only unknown  is</a:t>
            </a:r>
            <a:endParaRPr lang="en-US" altLang="zh-CN" b="1" dirty="0">
              <a:solidFill>
                <a:srgbClr val="292929"/>
              </a:solidFill>
              <a:latin typeface="Calibri" pitchFamily="34" charset="0"/>
            </a:endParaRPr>
          </a:p>
        </p:txBody>
      </p:sp>
      <p:grpSp>
        <p:nvGrpSpPr>
          <p:cNvPr id="12" name="Group 28"/>
          <p:cNvGrpSpPr>
            <a:grpSpLocks/>
          </p:cNvGrpSpPr>
          <p:nvPr/>
        </p:nvGrpSpPr>
        <p:grpSpPr bwMode="auto">
          <a:xfrm>
            <a:off x="6477000" y="762000"/>
            <a:ext cx="1295400" cy="1928813"/>
            <a:chOff x="1296" y="768"/>
            <a:chExt cx="960" cy="1359"/>
          </a:xfrm>
        </p:grpSpPr>
        <p:grpSp>
          <p:nvGrpSpPr>
            <p:cNvPr id="13" name="Group 24"/>
            <p:cNvGrpSpPr>
              <a:grpSpLocks/>
            </p:cNvGrpSpPr>
            <p:nvPr/>
          </p:nvGrpSpPr>
          <p:grpSpPr bwMode="auto">
            <a:xfrm>
              <a:off x="1296" y="768"/>
              <a:ext cx="960" cy="1359"/>
              <a:chOff x="1296" y="768"/>
              <a:chExt cx="960" cy="1359"/>
            </a:xfrm>
          </p:grpSpPr>
          <p:pic>
            <p:nvPicPr>
              <p:cNvPr id="17" name="Picture 22"/>
              <p:cNvPicPr>
                <a:picLocks noChangeAspect="1" noChangeArrowheads="1"/>
              </p:cNvPicPr>
              <p:nvPr/>
            </p:nvPicPr>
            <p:blipFill>
              <a:blip r:embed="rId7" cstate="print"/>
              <a:srcRect l="21143" t="37334" r="60286" b="27618"/>
              <a:stretch>
                <a:fillRect/>
              </a:stretch>
            </p:blipFill>
            <p:spPr bwMode="auto">
              <a:xfrm>
                <a:off x="1296" y="768"/>
                <a:ext cx="960" cy="1359"/>
              </a:xfrm>
              <a:prstGeom prst="rect">
                <a:avLst/>
              </a:prstGeom>
              <a:noFill/>
              <a:ln w="9525">
                <a:noFill/>
                <a:miter lim="800000"/>
                <a:headEnd/>
                <a:tailEnd/>
              </a:ln>
            </p:spPr>
          </p:pic>
          <p:pic>
            <p:nvPicPr>
              <p:cNvPr id="18" name="Picture 23"/>
              <p:cNvPicPr>
                <a:picLocks noChangeAspect="1" noChangeArrowheads="1"/>
              </p:cNvPicPr>
              <p:nvPr/>
            </p:nvPicPr>
            <p:blipFill>
              <a:blip r:embed="rId7" cstate="print"/>
              <a:srcRect l="24857" t="59616" r="62143" b="34195"/>
              <a:stretch>
                <a:fillRect/>
              </a:stretch>
            </p:blipFill>
            <p:spPr bwMode="auto">
              <a:xfrm>
                <a:off x="1440" y="1200"/>
                <a:ext cx="672" cy="384"/>
              </a:xfrm>
              <a:prstGeom prst="rect">
                <a:avLst/>
              </a:prstGeom>
              <a:noFill/>
              <a:ln w="9525">
                <a:noFill/>
                <a:miter lim="800000"/>
                <a:headEnd/>
                <a:tailEnd/>
              </a:ln>
            </p:spPr>
          </p:pic>
        </p:grpSp>
        <p:grpSp>
          <p:nvGrpSpPr>
            <p:cNvPr id="14" name="Group 27"/>
            <p:cNvGrpSpPr>
              <a:grpSpLocks/>
            </p:cNvGrpSpPr>
            <p:nvPr/>
          </p:nvGrpSpPr>
          <p:grpSpPr bwMode="auto">
            <a:xfrm>
              <a:off x="1728" y="1440"/>
              <a:ext cx="144" cy="96"/>
              <a:chOff x="1728" y="1440"/>
              <a:chExt cx="144" cy="96"/>
            </a:xfrm>
          </p:grpSpPr>
          <p:sp>
            <p:nvSpPr>
              <p:cNvPr id="15" name="Line 25"/>
              <p:cNvSpPr>
                <a:spLocks noChangeShapeType="1"/>
              </p:cNvSpPr>
              <p:nvPr/>
            </p:nvSpPr>
            <p:spPr bwMode="auto">
              <a:xfrm>
                <a:off x="1728" y="1536"/>
                <a:ext cx="144" cy="0"/>
              </a:xfrm>
              <a:prstGeom prst="line">
                <a:avLst/>
              </a:prstGeom>
              <a:noFill/>
              <a:ln w="25400">
                <a:solidFill>
                  <a:srgbClr val="000000"/>
                </a:solidFill>
                <a:round/>
                <a:headEnd/>
                <a:tailEnd/>
              </a:ln>
            </p:spPr>
            <p:txBody>
              <a:bodyPr/>
              <a:lstStyle/>
              <a:p>
                <a:endParaRPr lang="en-US"/>
              </a:p>
            </p:txBody>
          </p:sp>
          <p:sp>
            <p:nvSpPr>
              <p:cNvPr id="16" name="Line 26"/>
              <p:cNvSpPr>
                <a:spLocks noChangeShapeType="1"/>
              </p:cNvSpPr>
              <p:nvPr/>
            </p:nvSpPr>
            <p:spPr bwMode="auto">
              <a:xfrm flipV="1">
                <a:off x="1802" y="1440"/>
                <a:ext cx="0" cy="96"/>
              </a:xfrm>
              <a:prstGeom prst="line">
                <a:avLst/>
              </a:prstGeom>
              <a:noFill/>
              <a:ln w="25400">
                <a:solidFill>
                  <a:srgbClr val="000000"/>
                </a:solidFill>
                <a:round/>
                <a:headEnd/>
                <a:tailEnd/>
              </a:ln>
            </p:spPr>
            <p:txBody>
              <a:bodyPr/>
              <a:lstStyle/>
              <a:p>
                <a:endParaRPr lang="en-US"/>
              </a:p>
            </p:txBody>
          </p:sp>
        </p:grpSp>
      </p:grpSp>
      <p:sp>
        <p:nvSpPr>
          <p:cNvPr id="24" name="Line 29"/>
          <p:cNvSpPr>
            <a:spLocks noChangeShapeType="1"/>
          </p:cNvSpPr>
          <p:nvPr/>
        </p:nvSpPr>
        <p:spPr bwMode="auto">
          <a:xfrm>
            <a:off x="6858000" y="685800"/>
            <a:ext cx="457200" cy="0"/>
          </a:xfrm>
          <a:prstGeom prst="line">
            <a:avLst/>
          </a:prstGeom>
          <a:noFill/>
          <a:ln w="25400">
            <a:solidFill>
              <a:srgbClr val="000000"/>
            </a:solidFill>
            <a:round/>
            <a:headEnd/>
            <a:tailEnd type="triangle" w="med" len="med"/>
          </a:ln>
        </p:spPr>
        <p:txBody>
          <a:bodyPr/>
          <a:lstStyle/>
          <a:p>
            <a:endParaRPr lang="en-US"/>
          </a:p>
        </p:txBody>
      </p:sp>
      <p:graphicFrame>
        <p:nvGraphicFramePr>
          <p:cNvPr id="25" name="Object 6"/>
          <p:cNvGraphicFramePr>
            <a:graphicFrameLocks noChangeAspect="1"/>
          </p:cNvGraphicFramePr>
          <p:nvPr/>
        </p:nvGraphicFramePr>
        <p:xfrm>
          <a:off x="7412038" y="531812"/>
          <a:ext cx="284162" cy="382588"/>
        </p:xfrm>
        <a:graphic>
          <a:graphicData uri="http://schemas.openxmlformats.org/presentationml/2006/ole">
            <p:oleObj spid="_x0000_s45062" name="Equation" r:id="rId8" imgW="114120" imgH="177480" progId="">
              <p:embed/>
            </p:oleObj>
          </a:graphicData>
        </a:graphic>
      </p:graphicFrame>
      <p:sp>
        <p:nvSpPr>
          <p:cNvPr id="26" name="Line 30"/>
          <p:cNvSpPr>
            <a:spLocks noChangeShapeType="1"/>
          </p:cNvSpPr>
          <p:nvPr/>
        </p:nvSpPr>
        <p:spPr bwMode="auto">
          <a:xfrm>
            <a:off x="6934200" y="2819400"/>
            <a:ext cx="457200" cy="0"/>
          </a:xfrm>
          <a:prstGeom prst="line">
            <a:avLst/>
          </a:prstGeom>
          <a:noFill/>
          <a:ln w="25400">
            <a:solidFill>
              <a:srgbClr val="000000"/>
            </a:solidFill>
            <a:round/>
            <a:headEnd type="triangle" w="med" len="med"/>
            <a:tailEnd/>
          </a:ln>
        </p:spPr>
        <p:txBody>
          <a:bodyPr/>
          <a:lstStyle/>
          <a:p>
            <a:endParaRPr lang="en-US"/>
          </a:p>
        </p:txBody>
      </p:sp>
      <p:sp>
        <p:nvSpPr>
          <p:cNvPr id="27" name="Rectangle 26"/>
          <p:cNvSpPr/>
          <p:nvPr/>
        </p:nvSpPr>
        <p:spPr>
          <a:xfrm>
            <a:off x="4953000" y="5536049"/>
            <a:ext cx="4038600" cy="1169551"/>
          </a:xfrm>
          <a:prstGeom prst="rect">
            <a:avLst/>
          </a:prstGeom>
        </p:spPr>
        <p:txBody>
          <a:bodyPr wrap="square">
            <a:spAutoFit/>
          </a:bodyPr>
          <a:lstStyle/>
          <a:p>
            <a:r>
              <a:rPr lang="en-US" b="1" dirty="0" smtClean="0"/>
              <a:t>Dislocation (mobility and density) provides a measure of the ability of a material to endure plastic deformation</a:t>
            </a:r>
          </a:p>
          <a:p>
            <a:endParaRPr lang="en-US" sz="1600" b="1" dirty="0" smtClean="0"/>
          </a:p>
        </p:txBody>
      </p:sp>
      <p:graphicFrame>
        <p:nvGraphicFramePr>
          <p:cNvPr id="29" name="Object 9"/>
          <p:cNvGraphicFramePr>
            <a:graphicFrameLocks noChangeAspect="1"/>
          </p:cNvGraphicFramePr>
          <p:nvPr/>
        </p:nvGraphicFramePr>
        <p:xfrm>
          <a:off x="2982623" y="5562600"/>
          <a:ext cx="522577" cy="288925"/>
        </p:xfrm>
        <a:graphic>
          <a:graphicData uri="http://schemas.openxmlformats.org/presentationml/2006/ole">
            <p:oleObj spid="_x0000_s45063" name="Equation" r:id="rId9" imgW="368280" imgH="203040" progId="">
              <p:embed/>
            </p:oleObj>
          </a:graphicData>
        </a:graphic>
      </p:graphicFrame>
      <p:sp>
        <p:nvSpPr>
          <p:cNvPr id="30" name="Rectangle 29"/>
          <p:cNvSpPr/>
          <p:nvPr/>
        </p:nvSpPr>
        <p:spPr>
          <a:xfrm>
            <a:off x="2286000" y="1840468"/>
            <a:ext cx="2974276" cy="369332"/>
          </a:xfrm>
          <a:prstGeom prst="rect">
            <a:avLst/>
          </a:prstGeom>
        </p:spPr>
        <p:txBody>
          <a:bodyPr wrap="none">
            <a:spAutoFit/>
          </a:bodyPr>
          <a:lstStyle/>
          <a:p>
            <a:r>
              <a:rPr lang="en-US" b="1" dirty="0" smtClean="0"/>
              <a:t>stress/thermal activation TST</a:t>
            </a:r>
            <a:endParaRPr lang="en-US" dirty="0"/>
          </a:p>
        </p:txBody>
      </p:sp>
      <p:sp>
        <p:nvSpPr>
          <p:cNvPr id="31" name="Rectangle 30"/>
          <p:cNvSpPr/>
          <p:nvPr/>
        </p:nvSpPr>
        <p:spPr>
          <a:xfrm>
            <a:off x="2362200" y="2438400"/>
            <a:ext cx="3134704" cy="369332"/>
          </a:xfrm>
          <a:prstGeom prst="rect">
            <a:avLst/>
          </a:prstGeom>
        </p:spPr>
        <p:txBody>
          <a:bodyPr wrap="none">
            <a:spAutoFit/>
          </a:bodyPr>
          <a:lstStyle/>
          <a:p>
            <a:r>
              <a:rPr lang="en-US" b="1" dirty="0" smtClean="0"/>
              <a:t>time-</a:t>
            </a:r>
            <a:r>
              <a:rPr lang="en-US" b="1" dirty="0" err="1" smtClean="0"/>
              <a:t>dep</a:t>
            </a:r>
            <a:r>
              <a:rPr lang="en-US" b="1" dirty="0" smtClean="0"/>
              <a:t> constitutive behavior</a:t>
            </a:r>
            <a:endParaRPr lang="en-US" dirty="0"/>
          </a:p>
        </p:txBody>
      </p:sp>
      <p:sp>
        <p:nvSpPr>
          <p:cNvPr id="32" name="Rectangle 31"/>
          <p:cNvSpPr/>
          <p:nvPr/>
        </p:nvSpPr>
        <p:spPr>
          <a:xfrm>
            <a:off x="2438400" y="3244334"/>
            <a:ext cx="2837636" cy="369332"/>
          </a:xfrm>
          <a:prstGeom prst="rect">
            <a:avLst/>
          </a:prstGeom>
        </p:spPr>
        <p:txBody>
          <a:bodyPr wrap="none">
            <a:spAutoFit/>
          </a:bodyPr>
          <a:lstStyle/>
          <a:p>
            <a:r>
              <a:rPr lang="en-US" b="1" dirty="0" smtClean="0"/>
              <a:t>master eq. (coarse graining)</a:t>
            </a:r>
            <a:endParaRPr lang="en-US" dirty="0"/>
          </a:p>
        </p:txBody>
      </p:sp>
      <p:pic>
        <p:nvPicPr>
          <p:cNvPr id="45064" name="Picture 8"/>
          <p:cNvPicPr>
            <a:picLocks noChangeAspect="1" noChangeArrowheads="1"/>
          </p:cNvPicPr>
          <p:nvPr/>
        </p:nvPicPr>
        <p:blipFill>
          <a:blip r:embed="rId10" cstate="print"/>
          <a:srcRect/>
          <a:stretch>
            <a:fillRect/>
          </a:stretch>
        </p:blipFill>
        <p:spPr bwMode="auto">
          <a:xfrm>
            <a:off x="5293021" y="3124200"/>
            <a:ext cx="3317579" cy="23622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95400"/>
            <a:ext cx="8229600" cy="3276600"/>
          </a:xfrm>
        </p:spPr>
        <p:txBody>
          <a:bodyPr>
            <a:normAutofit fontScale="90000"/>
          </a:bodyPr>
          <a:lstStyle/>
          <a:p>
            <a:r>
              <a:rPr lang="en-US" sz="2400" b="1" dirty="0" smtClean="0"/>
              <a:t>Solve one “grand challenge” problem to illustrate the accessibility to </a:t>
            </a:r>
            <a:r>
              <a:rPr lang="en-US" sz="2400" b="1" dirty="0" err="1" smtClean="0"/>
              <a:t>multiscale</a:t>
            </a:r>
            <a:r>
              <a:rPr lang="en-US" sz="2400" b="1" dirty="0" smtClean="0"/>
              <a:t> modeling of problems in materials aging</a:t>
            </a:r>
            <a:br>
              <a:rPr lang="en-US" sz="2400" b="1" dirty="0" smtClean="0"/>
            </a:br>
            <a:r>
              <a:rPr lang="en-US" sz="2400" b="1" dirty="0" smtClean="0"/>
              <a:t/>
            </a:r>
            <a:br>
              <a:rPr lang="en-US" sz="2400" b="1" dirty="0" smtClean="0"/>
            </a:br>
            <a:r>
              <a:rPr lang="en-US" sz="2400" b="1" dirty="0" smtClean="0"/>
              <a:t>Atomistic modeling can provide insight into mechanisms that control key functional properties of complex materials</a:t>
            </a:r>
            <a:br>
              <a:rPr lang="en-US" sz="2400" b="1" dirty="0" smtClean="0"/>
            </a:br>
            <a:r>
              <a:rPr lang="en-US" sz="2400" b="1" dirty="0" smtClean="0"/>
              <a:t/>
            </a:r>
            <a:br>
              <a:rPr lang="en-US" sz="2400" b="1" dirty="0" smtClean="0"/>
            </a:br>
            <a:r>
              <a:rPr lang="en-US" sz="2400" b="1" dirty="0" smtClean="0"/>
              <a:t>When a study is properly formulated and executed, it is possible to achieve fundamental scientific advances with technology impact</a:t>
            </a:r>
            <a:br>
              <a:rPr lang="en-US" sz="2400" b="1" dirty="0" smtClean="0"/>
            </a:br>
            <a:endParaRPr lang="en-US" sz="2400" b="1"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95400"/>
            <a:ext cx="8229600" cy="1143000"/>
          </a:xfrm>
        </p:spPr>
        <p:txBody>
          <a:bodyPr/>
          <a:lstStyle/>
          <a:p>
            <a:r>
              <a:rPr lang="en-US" dirty="0" smtClean="0"/>
              <a:t>Back up slides</a:t>
            </a: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p:cNvPicPr>
            <a:picLocks noChangeAspect="1" noChangeArrowheads="1"/>
          </p:cNvPicPr>
          <p:nvPr/>
        </p:nvPicPr>
        <p:blipFill>
          <a:blip r:embed="rId2" cstate="print"/>
          <a:srcRect/>
          <a:stretch>
            <a:fillRect/>
          </a:stretch>
        </p:blipFill>
        <p:spPr bwMode="auto">
          <a:xfrm>
            <a:off x="2057400" y="787400"/>
            <a:ext cx="4191000" cy="5080000"/>
          </a:xfrm>
          <a:prstGeom prst="rect">
            <a:avLst/>
          </a:prstGeom>
          <a:noFill/>
          <a:ln w="9525">
            <a:noFill/>
            <a:miter lim="800000"/>
            <a:headEnd/>
            <a:tailEnd/>
          </a:ln>
        </p:spPr>
      </p:pic>
      <p:sp>
        <p:nvSpPr>
          <p:cNvPr id="3" name="Rectangle 2"/>
          <p:cNvSpPr/>
          <p:nvPr/>
        </p:nvSpPr>
        <p:spPr>
          <a:xfrm>
            <a:off x="5310439" y="5943600"/>
            <a:ext cx="3604961" cy="338554"/>
          </a:xfrm>
          <a:prstGeom prst="rect">
            <a:avLst/>
          </a:prstGeom>
        </p:spPr>
        <p:txBody>
          <a:bodyPr wrap="none">
            <a:spAutoFit/>
          </a:bodyPr>
          <a:lstStyle/>
          <a:p>
            <a:r>
              <a:rPr lang="en-US" sz="1600" dirty="0" smtClean="0">
                <a:latin typeface="Times New Roman" pitchFamily="18" charset="0"/>
                <a:cs typeface="Times New Roman" pitchFamily="18" charset="0"/>
              </a:rPr>
              <a:t>R. </a:t>
            </a:r>
            <a:r>
              <a:rPr lang="en-US" sz="1600" dirty="0" err="1" smtClean="0">
                <a:latin typeface="Times New Roman" pitchFamily="18" charset="0"/>
                <a:cs typeface="Times New Roman" pitchFamily="18" charset="0"/>
              </a:rPr>
              <a:t>L.Klueh</a:t>
            </a:r>
            <a:r>
              <a:rPr lang="en-US" sz="1600" dirty="0" smtClean="0">
                <a:latin typeface="Times New Roman" pitchFamily="18" charset="0"/>
                <a:cs typeface="Times New Roman" pitchFamily="18" charset="0"/>
              </a:rPr>
              <a:t>, Int. Mat. Rev. </a:t>
            </a:r>
            <a:r>
              <a:rPr lang="en-US" sz="1600" b="1" dirty="0" smtClean="0">
                <a:latin typeface="Times New Roman" pitchFamily="18" charset="0"/>
                <a:cs typeface="Times New Roman" pitchFamily="18" charset="0"/>
              </a:rPr>
              <a:t>50,</a:t>
            </a:r>
            <a:r>
              <a:rPr lang="en-US" sz="1600" dirty="0" smtClean="0">
                <a:latin typeface="Times New Roman" pitchFamily="18" charset="0"/>
                <a:cs typeface="Times New Roman" pitchFamily="18" charset="0"/>
              </a:rPr>
              <a:t> 287 (2005)</a:t>
            </a:r>
            <a:endParaRPr lang="en-US" sz="1600" dirty="0">
              <a:latin typeface="Times New Roman" pitchFamily="18" charset="0"/>
              <a:cs typeface="Times New Roman" pitchFamily="18" charset="0"/>
            </a:endParaRPr>
          </a:p>
        </p:txBody>
      </p:sp>
      <p:sp>
        <p:nvSpPr>
          <p:cNvPr id="4" name="Rectangle 3"/>
          <p:cNvSpPr/>
          <p:nvPr/>
        </p:nvSpPr>
        <p:spPr>
          <a:xfrm>
            <a:off x="1219200" y="392668"/>
            <a:ext cx="3309560" cy="369332"/>
          </a:xfrm>
          <a:prstGeom prst="rect">
            <a:avLst/>
          </a:prstGeom>
        </p:spPr>
        <p:txBody>
          <a:bodyPr wrap="none">
            <a:spAutoFit/>
          </a:bodyPr>
          <a:lstStyle/>
          <a:p>
            <a:r>
              <a:rPr lang="en-US" b="1" dirty="0" smtClean="0">
                <a:latin typeface="Times New Roman" pitchFamily="18" charset="0"/>
                <a:cs typeface="Times New Roman" pitchFamily="18" charset="0"/>
              </a:rPr>
              <a:t>Creep deformation in steel P-91</a:t>
            </a:r>
            <a:endParaRPr lang="en-US" b="1" dirty="0">
              <a:latin typeface="Times New Roman" pitchFamily="18" charset="0"/>
              <a:cs typeface="Times New Roman" pitchFamily="18" charset="0"/>
            </a:endParaRPr>
          </a:p>
        </p:txBody>
      </p:sp>
      <p:sp>
        <p:nvSpPr>
          <p:cNvPr id="6" name="Rectangle 5"/>
          <p:cNvSpPr/>
          <p:nvPr/>
        </p:nvSpPr>
        <p:spPr>
          <a:xfrm>
            <a:off x="5715000" y="697468"/>
            <a:ext cx="2696572" cy="369332"/>
          </a:xfrm>
          <a:prstGeom prst="rect">
            <a:avLst/>
          </a:prstGeom>
        </p:spPr>
        <p:txBody>
          <a:bodyPr wrap="none">
            <a:spAutoFit/>
          </a:bodyPr>
          <a:lstStyle/>
          <a:p>
            <a:r>
              <a:rPr lang="en-US" b="1" dirty="0" smtClean="0">
                <a:solidFill>
                  <a:srgbClr val="FF0000"/>
                </a:solidFill>
                <a:latin typeface="Times New Roman" pitchFamily="18" charset="0"/>
                <a:cs typeface="Times New Roman" pitchFamily="18" charset="0"/>
              </a:rPr>
              <a:t>MD strain rates ~ 10</a:t>
            </a:r>
            <a:r>
              <a:rPr lang="en-US" b="1" baseline="30000" dirty="0" smtClean="0">
                <a:solidFill>
                  <a:srgbClr val="FF0000"/>
                </a:solidFill>
                <a:latin typeface="Times New Roman" pitchFamily="18" charset="0"/>
                <a:cs typeface="Times New Roman" pitchFamily="18" charset="0"/>
              </a:rPr>
              <a:t>7</a:t>
            </a:r>
            <a:r>
              <a:rPr lang="en-US" b="1" dirty="0" smtClean="0">
                <a:solidFill>
                  <a:srgbClr val="FF0000"/>
                </a:solidFill>
                <a:latin typeface="Times New Roman" pitchFamily="18" charset="0"/>
                <a:cs typeface="Times New Roman" pitchFamily="18" charset="0"/>
              </a:rPr>
              <a:t> s</a:t>
            </a:r>
            <a:r>
              <a:rPr lang="en-US" b="1" baseline="30000" dirty="0" smtClean="0">
                <a:solidFill>
                  <a:srgbClr val="FF0000"/>
                </a:solidFill>
                <a:latin typeface="Times New Roman" pitchFamily="18" charset="0"/>
                <a:cs typeface="Times New Roman" pitchFamily="18" charset="0"/>
              </a:rPr>
              <a:t>-1  !</a:t>
            </a:r>
            <a:endParaRPr lang="en-US" b="1" baseline="30000" dirty="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3465511" y="762000"/>
            <a:ext cx="4459289" cy="5791200"/>
          </a:xfrm>
          <a:prstGeom prst="rect">
            <a:avLst/>
          </a:prstGeom>
          <a:noFill/>
          <a:ln w="9525">
            <a:noFill/>
            <a:miter lim="800000"/>
            <a:headEnd/>
            <a:tailEnd/>
          </a:ln>
        </p:spPr>
      </p:pic>
      <p:pic>
        <p:nvPicPr>
          <p:cNvPr id="3" name="Picture 2"/>
          <p:cNvPicPr>
            <a:picLocks noChangeAspect="1" noChangeArrowheads="1"/>
          </p:cNvPicPr>
          <p:nvPr/>
        </p:nvPicPr>
        <p:blipFill>
          <a:blip r:embed="rId3" cstate="print"/>
          <a:srcRect/>
          <a:stretch>
            <a:fillRect/>
          </a:stretch>
        </p:blipFill>
        <p:spPr bwMode="auto">
          <a:xfrm>
            <a:off x="381000" y="1828800"/>
            <a:ext cx="2319807" cy="2514600"/>
          </a:xfrm>
          <a:prstGeom prst="rect">
            <a:avLst/>
          </a:prstGeom>
          <a:noFill/>
          <a:ln w="9525">
            <a:noFill/>
            <a:miter lim="800000"/>
            <a:headEnd/>
            <a:tailEnd/>
          </a:ln>
        </p:spPr>
      </p:pic>
      <p:sp>
        <p:nvSpPr>
          <p:cNvPr id="4" name="Rectangle 3"/>
          <p:cNvSpPr/>
          <p:nvPr/>
        </p:nvSpPr>
        <p:spPr>
          <a:xfrm>
            <a:off x="2890578" y="381000"/>
            <a:ext cx="2677015" cy="369332"/>
          </a:xfrm>
          <a:prstGeom prst="rect">
            <a:avLst/>
          </a:prstGeom>
        </p:spPr>
        <p:txBody>
          <a:bodyPr wrap="none">
            <a:spAutoFit/>
          </a:bodyPr>
          <a:lstStyle/>
          <a:p>
            <a:r>
              <a:rPr lang="en-US" b="1" dirty="0" smtClean="0">
                <a:latin typeface="Times New Roman" pitchFamily="18" charset="0"/>
                <a:cs typeface="Times New Roman" pitchFamily="18" charset="0"/>
              </a:rPr>
              <a:t>Stress corrosion cracking</a:t>
            </a:r>
            <a:endParaRPr lang="en-US" b="1" dirty="0">
              <a:latin typeface="Times New Roman" pitchFamily="18" charset="0"/>
              <a:cs typeface="Times New Roman" pitchFamily="18" charset="0"/>
            </a:endParaRPr>
          </a:p>
        </p:txBody>
      </p:sp>
      <p:sp>
        <p:nvSpPr>
          <p:cNvPr id="5" name="Rectangle 4"/>
          <p:cNvSpPr/>
          <p:nvPr/>
        </p:nvSpPr>
        <p:spPr>
          <a:xfrm>
            <a:off x="410110" y="4659868"/>
            <a:ext cx="2866490" cy="338554"/>
          </a:xfrm>
          <a:prstGeom prst="rect">
            <a:avLst/>
          </a:prstGeom>
        </p:spPr>
        <p:txBody>
          <a:bodyPr wrap="none">
            <a:spAutoFit/>
          </a:bodyPr>
          <a:lstStyle/>
          <a:p>
            <a:r>
              <a:rPr lang="en-US" sz="1600" dirty="0" smtClean="0">
                <a:latin typeface="Times New Roman" pitchFamily="18" charset="0"/>
                <a:cs typeface="Times New Roman" pitchFamily="18" charset="0"/>
              </a:rPr>
              <a:t>C. </a:t>
            </a:r>
            <a:r>
              <a:rPr lang="en-US" sz="1600" dirty="0" err="1" smtClean="0">
                <a:latin typeface="Times New Roman" pitchFamily="18" charset="0"/>
                <a:cs typeface="Times New Roman" pitchFamily="18" charset="0"/>
              </a:rPr>
              <a:t>Ciccotti</a:t>
            </a:r>
            <a:r>
              <a:rPr lang="en-US" sz="1600" dirty="0" smtClean="0">
                <a:latin typeface="Times New Roman" pitchFamily="18" charset="0"/>
                <a:cs typeface="Times New Roman" pitchFamily="18" charset="0"/>
              </a:rPr>
              <a:t>, J. Phys. D </a:t>
            </a:r>
            <a:r>
              <a:rPr lang="en-US" sz="1600" b="1" dirty="0" smtClean="0">
                <a:latin typeface="Times New Roman" pitchFamily="18" charset="0"/>
                <a:cs typeface="Times New Roman" pitchFamily="18" charset="0"/>
              </a:rPr>
              <a:t>42 </a:t>
            </a:r>
            <a:r>
              <a:rPr lang="en-US" sz="1600" dirty="0" smtClean="0">
                <a:latin typeface="Times New Roman" pitchFamily="18" charset="0"/>
                <a:cs typeface="Times New Roman" pitchFamily="18" charset="0"/>
              </a:rPr>
              <a:t>(2009)</a:t>
            </a:r>
            <a:endParaRPr lang="en-US" sz="1600" dirty="0">
              <a:latin typeface="Times New Roman" pitchFamily="18" charset="0"/>
              <a:cs typeface="Times New Roman" pitchFamily="18" charset="0"/>
            </a:endParaRPr>
          </a:p>
        </p:txBody>
      </p:sp>
      <p:sp>
        <p:nvSpPr>
          <p:cNvPr id="6" name="Rectangle 5"/>
          <p:cNvSpPr/>
          <p:nvPr/>
        </p:nvSpPr>
        <p:spPr>
          <a:xfrm>
            <a:off x="2306095" y="6172200"/>
            <a:ext cx="2951705" cy="338554"/>
          </a:xfrm>
          <a:prstGeom prst="rect">
            <a:avLst/>
          </a:prstGeom>
        </p:spPr>
        <p:txBody>
          <a:bodyPr wrap="none">
            <a:spAutoFit/>
          </a:bodyPr>
          <a:lstStyle/>
          <a:p>
            <a:r>
              <a:rPr lang="en-US" sz="1600" dirty="0" smtClean="0">
                <a:latin typeface="Times New Roman" pitchFamily="18" charset="0"/>
                <a:cs typeface="Times New Roman" pitchFamily="18" charset="0"/>
              </a:rPr>
              <a:t>J. W. Martin, BP Research (2010)</a:t>
            </a:r>
            <a:endParaRPr lang="en-US" sz="1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6"/>
          <p:cNvSpPr txBox="1">
            <a:spLocks/>
          </p:cNvSpPr>
          <p:nvPr/>
        </p:nvSpPr>
        <p:spPr>
          <a:xfrm>
            <a:off x="120650" y="304800"/>
            <a:ext cx="8775700" cy="1676400"/>
          </a:xfrm>
          <a:prstGeom prst="rect">
            <a:avLst/>
          </a:prstGeom>
        </p:spPr>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2000" b="1" i="0" u="none" strike="noStrike" kern="1200" cap="none" spc="0" normalizeH="0" baseline="0" noProof="0" dirty="0" smtClean="0">
                <a:ln>
                  <a:noFill/>
                </a:ln>
                <a:solidFill>
                  <a:schemeClr val="tx1"/>
                </a:solidFill>
                <a:effectLst/>
                <a:uLnTx/>
                <a:uFillTx/>
                <a:latin typeface="+mj-lt"/>
                <a:ea typeface="+mj-ea"/>
                <a:cs typeface="+mj-cs"/>
              </a:rPr>
              <a:t>DOE Energy Innovation Hub in Nuclear Modeling and Simulation</a:t>
            </a:r>
          </a:p>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2000" b="1" i="0" u="none" strike="noStrike" kern="1200" cap="none" spc="0" normalizeH="0" baseline="0" noProof="0" dirty="0" smtClean="0">
              <a:ln>
                <a:noFill/>
              </a:ln>
              <a:solidFill>
                <a:schemeClr val="tx1"/>
              </a:solidFill>
              <a:effectLst/>
              <a:uLnTx/>
              <a:uFillTx/>
              <a:latin typeface="+mj-lt"/>
              <a:ea typeface="+mj-ea"/>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2800" b="1" i="0" u="none" strike="noStrike" kern="1200" cap="none" spc="0" normalizeH="0" baseline="0" noProof="0" dirty="0" smtClean="0">
                <a:ln>
                  <a:noFill/>
                </a:ln>
                <a:solidFill>
                  <a:schemeClr val="tx1"/>
                </a:solidFill>
                <a:effectLst/>
                <a:uLnTx/>
                <a:uFillTx/>
                <a:latin typeface="+mj-lt"/>
                <a:ea typeface="+mj-ea"/>
                <a:cs typeface="+mj-cs"/>
              </a:rPr>
              <a:t>CASL: </a:t>
            </a:r>
            <a:r>
              <a:rPr lang="en-US" sz="2800" b="1" dirty="0" smtClean="0">
                <a:latin typeface="+mj-lt"/>
                <a:ea typeface="+mj-ea"/>
                <a:cs typeface="+mj-cs"/>
              </a:rPr>
              <a:t>Consortium for Advanced Simulation</a:t>
            </a:r>
          </a:p>
          <a:p>
            <a:pPr marL="0" marR="0" lvl="0" indent="0" algn="ctr" defTabSz="914400" rtl="0" eaLnBrk="1" fontAlgn="auto" latinLnBrk="0" hangingPunct="1">
              <a:lnSpc>
                <a:spcPct val="100000"/>
              </a:lnSpc>
              <a:spcBef>
                <a:spcPct val="0"/>
              </a:spcBef>
              <a:spcAft>
                <a:spcPts val="0"/>
              </a:spcAft>
              <a:buClrTx/>
              <a:buSzTx/>
              <a:buFontTx/>
              <a:buNone/>
              <a:tabLst/>
              <a:defRPr/>
            </a:pPr>
            <a:r>
              <a:rPr lang="en-US" sz="2800" b="1" dirty="0" smtClean="0">
                <a:latin typeface="+mj-lt"/>
                <a:ea typeface="+mj-ea"/>
                <a:cs typeface="+mj-cs"/>
              </a:rPr>
              <a:t>of Light Water Reactors</a:t>
            </a:r>
            <a:endParaRPr kumimoji="0" lang="en-US" sz="2800" b="1" i="0" u="none" strike="noStrike" kern="1200" cap="none" spc="0" normalizeH="0" baseline="0" noProof="0" dirty="0">
              <a:ln>
                <a:noFill/>
              </a:ln>
              <a:solidFill>
                <a:schemeClr val="tx1"/>
              </a:solidFill>
              <a:effectLst/>
              <a:uLnTx/>
              <a:uFillTx/>
              <a:latin typeface="+mj-lt"/>
              <a:ea typeface="+mj-ea"/>
              <a:cs typeface="+mj-cs"/>
            </a:endParaRPr>
          </a:p>
        </p:txBody>
      </p:sp>
      <p:sp>
        <p:nvSpPr>
          <p:cNvPr id="3" name="Content Placeholder 7"/>
          <p:cNvSpPr txBox="1">
            <a:spLocks/>
          </p:cNvSpPr>
          <p:nvPr/>
        </p:nvSpPr>
        <p:spPr>
          <a:xfrm>
            <a:off x="273050" y="2651125"/>
            <a:ext cx="3460750" cy="4283075"/>
          </a:xfrm>
          <a:prstGeom prst="rect">
            <a:avLst/>
          </a:prstGeom>
        </p:spPr>
        <p:txBody>
          <a:bodyPr>
            <a:no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000" b="1" i="0" u="none" strike="noStrike" kern="1200" cap="none" spc="0" normalizeH="0" baseline="0" noProof="0" dirty="0" smtClean="0">
                <a:ln>
                  <a:noFill/>
                </a:ln>
                <a:solidFill>
                  <a:schemeClr val="tx1"/>
                </a:solidFill>
                <a:effectLst/>
                <a:uLnTx/>
                <a:uFillTx/>
                <a:latin typeface="+mn-lt"/>
                <a:ea typeface="+mn-ea"/>
                <a:cs typeface="+mn-cs"/>
              </a:rPr>
              <a:t>Core partners</a:t>
            </a:r>
          </a:p>
          <a:p>
            <a:pPr marL="0" marR="0" lvl="0" indent="-342900" algn="l" defTabSz="914400" rtl="0" eaLnBrk="1" fontAlgn="auto" latinLnBrk="0" hangingPunct="1">
              <a:lnSpc>
                <a:spcPct val="90000"/>
              </a:lnSpc>
              <a:spcBef>
                <a:spcPct val="20000"/>
              </a:spcBef>
              <a:spcAft>
                <a:spcPts val="0"/>
              </a:spcAft>
              <a:buClrTx/>
              <a:buSzTx/>
              <a:buFont typeface="Arial" pitchFamily="34" charset="0"/>
              <a:buNone/>
              <a:tabLst/>
              <a:defRPr/>
            </a:pPr>
            <a:r>
              <a:rPr kumimoji="0" lang="en-US" sz="1600" b="0" i="0" u="none" strike="noStrike" kern="1200" cap="none" spc="0" normalizeH="0" baseline="0" noProof="0" dirty="0" smtClean="0">
                <a:ln>
                  <a:noFill/>
                </a:ln>
                <a:solidFill>
                  <a:srgbClr val="7030A0"/>
                </a:solidFill>
                <a:effectLst/>
                <a:uLnTx/>
                <a:uFillTx/>
                <a:latin typeface="+mn-lt"/>
                <a:ea typeface="+mn-ea"/>
                <a:cs typeface="+mn-cs"/>
              </a:rPr>
              <a:t>Oak Ridge </a:t>
            </a:r>
            <a:br>
              <a:rPr kumimoji="0" lang="en-US" sz="1600" b="0" i="0" u="none" strike="noStrike" kern="1200" cap="none" spc="0" normalizeH="0" baseline="0" noProof="0" dirty="0" smtClean="0">
                <a:ln>
                  <a:noFill/>
                </a:ln>
                <a:solidFill>
                  <a:srgbClr val="7030A0"/>
                </a:solidFill>
                <a:effectLst/>
                <a:uLnTx/>
                <a:uFillTx/>
                <a:latin typeface="+mn-lt"/>
                <a:ea typeface="+mn-ea"/>
                <a:cs typeface="+mn-cs"/>
              </a:rPr>
            </a:br>
            <a:r>
              <a:rPr kumimoji="0" lang="en-US" sz="1600" b="0" i="0" u="none" strike="noStrike" kern="1200" cap="none" spc="0" normalizeH="0" baseline="0" noProof="0" dirty="0" smtClean="0">
                <a:ln>
                  <a:noFill/>
                </a:ln>
                <a:solidFill>
                  <a:srgbClr val="7030A0"/>
                </a:solidFill>
                <a:effectLst/>
                <a:uLnTx/>
                <a:uFillTx/>
                <a:latin typeface="+mn-lt"/>
                <a:ea typeface="+mn-ea"/>
                <a:cs typeface="+mn-cs"/>
              </a:rPr>
              <a:t>National Laboratory</a:t>
            </a:r>
          </a:p>
          <a:p>
            <a:pPr marL="0" marR="0" lvl="0" indent="-342900" algn="l" defTabSz="914400" rtl="0" eaLnBrk="1" fontAlgn="auto" latinLnBrk="0" hangingPunct="1">
              <a:lnSpc>
                <a:spcPct val="90000"/>
              </a:lnSpc>
              <a:spcBef>
                <a:spcPct val="20000"/>
              </a:spcBef>
              <a:spcAft>
                <a:spcPts val="0"/>
              </a:spcAft>
              <a:buClrTx/>
              <a:buSzTx/>
              <a:buFont typeface="Arial" pitchFamily="34" charset="0"/>
              <a:buNone/>
              <a:tabLst/>
              <a:defRPr/>
            </a:pPr>
            <a:r>
              <a:rPr kumimoji="0" lang="en-US" sz="1600" b="0" i="0" u="none" strike="noStrike" kern="1200" cap="none" spc="0" normalizeH="0" baseline="0" noProof="0" dirty="0" smtClean="0">
                <a:ln>
                  <a:noFill/>
                </a:ln>
                <a:solidFill>
                  <a:srgbClr val="7030A0"/>
                </a:solidFill>
                <a:effectLst/>
                <a:uLnTx/>
                <a:uFillTx/>
                <a:latin typeface="+mn-lt"/>
                <a:ea typeface="+mn-ea"/>
                <a:cs typeface="+mn-cs"/>
              </a:rPr>
              <a:t>Electric Power </a:t>
            </a:r>
            <a:br>
              <a:rPr kumimoji="0" lang="en-US" sz="1600" b="0" i="0" u="none" strike="noStrike" kern="1200" cap="none" spc="0" normalizeH="0" baseline="0" noProof="0" dirty="0" smtClean="0">
                <a:ln>
                  <a:noFill/>
                </a:ln>
                <a:solidFill>
                  <a:srgbClr val="7030A0"/>
                </a:solidFill>
                <a:effectLst/>
                <a:uLnTx/>
                <a:uFillTx/>
                <a:latin typeface="+mn-lt"/>
                <a:ea typeface="+mn-ea"/>
                <a:cs typeface="+mn-cs"/>
              </a:rPr>
            </a:br>
            <a:r>
              <a:rPr kumimoji="0" lang="en-US" sz="1600" b="0" i="0" u="none" strike="noStrike" kern="1200" cap="none" spc="0" normalizeH="0" baseline="0" noProof="0" dirty="0" smtClean="0">
                <a:ln>
                  <a:noFill/>
                </a:ln>
                <a:solidFill>
                  <a:srgbClr val="7030A0"/>
                </a:solidFill>
                <a:effectLst/>
                <a:uLnTx/>
                <a:uFillTx/>
                <a:latin typeface="+mn-lt"/>
                <a:ea typeface="+mn-ea"/>
                <a:cs typeface="+mn-cs"/>
              </a:rPr>
              <a:t>     Research Institute</a:t>
            </a:r>
          </a:p>
          <a:p>
            <a:pPr marL="0" marR="0" lvl="0" indent="-342900" algn="l" defTabSz="914400" rtl="0" eaLnBrk="1" fontAlgn="auto" latinLnBrk="0" hangingPunct="1">
              <a:lnSpc>
                <a:spcPct val="90000"/>
              </a:lnSpc>
              <a:spcBef>
                <a:spcPct val="20000"/>
              </a:spcBef>
              <a:spcAft>
                <a:spcPts val="0"/>
              </a:spcAft>
              <a:buClrTx/>
              <a:buSzTx/>
              <a:buFont typeface="Arial" pitchFamily="34" charset="0"/>
              <a:buNone/>
              <a:tabLst/>
              <a:defRPr/>
            </a:pPr>
            <a:r>
              <a:rPr kumimoji="0" lang="en-US" sz="1600" b="0" i="0" u="none" strike="noStrike" kern="1200" cap="none" spc="0" normalizeH="0" baseline="0" noProof="0" dirty="0" smtClean="0">
                <a:ln>
                  <a:noFill/>
                </a:ln>
                <a:solidFill>
                  <a:srgbClr val="7030A0"/>
                </a:solidFill>
                <a:effectLst/>
                <a:uLnTx/>
                <a:uFillTx/>
                <a:latin typeface="+mn-lt"/>
                <a:ea typeface="+mn-ea"/>
                <a:cs typeface="+mn-cs"/>
              </a:rPr>
              <a:t>Idaho National Laboratory</a:t>
            </a:r>
          </a:p>
          <a:p>
            <a:pPr marL="0" marR="0" lvl="0" indent="-342900" algn="l" defTabSz="914400" rtl="0" eaLnBrk="1" fontAlgn="auto" latinLnBrk="0" hangingPunct="1">
              <a:lnSpc>
                <a:spcPct val="90000"/>
              </a:lnSpc>
              <a:spcBef>
                <a:spcPct val="20000"/>
              </a:spcBef>
              <a:spcAft>
                <a:spcPts val="0"/>
              </a:spcAft>
              <a:buClrTx/>
              <a:buSzTx/>
              <a:buFont typeface="Arial" pitchFamily="34" charset="0"/>
              <a:buNone/>
              <a:tabLst/>
              <a:defRPr/>
            </a:pPr>
            <a:r>
              <a:rPr kumimoji="0" lang="en-US" sz="1600" b="0" i="0" u="none" strike="noStrike" kern="1200" cap="none" spc="0" normalizeH="0" baseline="0" noProof="0" dirty="0" smtClean="0">
                <a:ln>
                  <a:noFill/>
                </a:ln>
                <a:solidFill>
                  <a:srgbClr val="7030A0"/>
                </a:solidFill>
                <a:effectLst/>
                <a:uLnTx/>
                <a:uFillTx/>
                <a:latin typeface="+mn-lt"/>
                <a:ea typeface="+mn-ea"/>
                <a:cs typeface="+mn-cs"/>
              </a:rPr>
              <a:t>Los Alamos National Laboratory</a:t>
            </a:r>
          </a:p>
          <a:p>
            <a:pPr marL="0" marR="0" lvl="0" indent="-342900" algn="l" defTabSz="914400" rtl="0" eaLnBrk="1" fontAlgn="auto" latinLnBrk="0" hangingPunct="1">
              <a:lnSpc>
                <a:spcPct val="90000"/>
              </a:lnSpc>
              <a:spcBef>
                <a:spcPct val="20000"/>
              </a:spcBef>
              <a:spcAft>
                <a:spcPts val="0"/>
              </a:spcAft>
              <a:buClrTx/>
              <a:buSzTx/>
              <a:buFont typeface="Arial" pitchFamily="34" charset="0"/>
              <a:buNone/>
              <a:tabLst/>
              <a:defRPr/>
            </a:pPr>
            <a:r>
              <a:rPr kumimoji="0" lang="en-US" sz="1600" i="0" u="none" strike="noStrike" kern="1200" cap="none" spc="0" normalizeH="0" baseline="0" noProof="0" dirty="0" smtClean="0">
                <a:ln>
                  <a:noFill/>
                </a:ln>
                <a:solidFill>
                  <a:srgbClr val="7030A0"/>
                </a:solidFill>
                <a:effectLst/>
                <a:uLnTx/>
                <a:uFillTx/>
                <a:latin typeface="+mn-lt"/>
                <a:ea typeface="+mn-ea"/>
                <a:cs typeface="+mn-cs"/>
              </a:rPr>
              <a:t>Massachusetts Institute </a:t>
            </a:r>
            <a:br>
              <a:rPr kumimoji="0" lang="en-US" sz="1600" i="0" u="none" strike="noStrike" kern="1200" cap="none" spc="0" normalizeH="0" baseline="0" noProof="0" dirty="0" smtClean="0">
                <a:ln>
                  <a:noFill/>
                </a:ln>
                <a:solidFill>
                  <a:srgbClr val="7030A0"/>
                </a:solidFill>
                <a:effectLst/>
                <a:uLnTx/>
                <a:uFillTx/>
                <a:latin typeface="+mn-lt"/>
                <a:ea typeface="+mn-ea"/>
                <a:cs typeface="+mn-cs"/>
              </a:rPr>
            </a:br>
            <a:r>
              <a:rPr kumimoji="0" lang="en-US" sz="1600" i="0" u="none" strike="noStrike" kern="1200" cap="none" spc="0" normalizeH="0" baseline="0" noProof="0" dirty="0" smtClean="0">
                <a:ln>
                  <a:noFill/>
                </a:ln>
                <a:solidFill>
                  <a:srgbClr val="7030A0"/>
                </a:solidFill>
                <a:effectLst/>
                <a:uLnTx/>
                <a:uFillTx/>
                <a:latin typeface="+mn-lt"/>
                <a:ea typeface="+mn-ea"/>
                <a:cs typeface="+mn-cs"/>
              </a:rPr>
              <a:t>     of Technology</a:t>
            </a:r>
          </a:p>
          <a:p>
            <a:pPr marL="0" marR="0" lvl="0" indent="-342900" algn="l" defTabSz="914400" rtl="0" eaLnBrk="1" fontAlgn="auto" latinLnBrk="0" hangingPunct="1">
              <a:lnSpc>
                <a:spcPct val="90000"/>
              </a:lnSpc>
              <a:spcBef>
                <a:spcPct val="20000"/>
              </a:spcBef>
              <a:spcAft>
                <a:spcPts val="0"/>
              </a:spcAft>
              <a:buClrTx/>
              <a:buSzTx/>
              <a:buFont typeface="Arial" pitchFamily="34" charset="0"/>
              <a:buNone/>
              <a:tabLst/>
              <a:defRPr/>
            </a:pPr>
            <a:r>
              <a:rPr kumimoji="0" lang="en-US" sz="1600" b="0" i="0" u="none" strike="noStrike" kern="1200" cap="none" spc="0" normalizeH="0" baseline="0" noProof="0" dirty="0" smtClean="0">
                <a:ln>
                  <a:noFill/>
                </a:ln>
                <a:solidFill>
                  <a:srgbClr val="7030A0"/>
                </a:solidFill>
                <a:effectLst/>
                <a:uLnTx/>
                <a:uFillTx/>
                <a:latin typeface="+mn-lt"/>
                <a:ea typeface="+mn-ea"/>
                <a:cs typeface="+mn-cs"/>
              </a:rPr>
              <a:t>North Carolina State University</a:t>
            </a:r>
          </a:p>
          <a:p>
            <a:pPr marL="0" marR="0" lvl="0" indent="-342900" algn="l" defTabSz="914400" rtl="0" eaLnBrk="1" fontAlgn="auto" latinLnBrk="0" hangingPunct="1">
              <a:lnSpc>
                <a:spcPct val="90000"/>
              </a:lnSpc>
              <a:spcBef>
                <a:spcPct val="20000"/>
              </a:spcBef>
              <a:spcAft>
                <a:spcPts val="0"/>
              </a:spcAft>
              <a:buClrTx/>
              <a:buSzTx/>
              <a:buFont typeface="Arial" pitchFamily="34" charset="0"/>
              <a:buNone/>
              <a:tabLst/>
              <a:defRPr/>
            </a:pPr>
            <a:r>
              <a:rPr kumimoji="0" lang="en-US" sz="1600" b="0" i="0" u="none" strike="noStrike" kern="1200" cap="none" spc="0" normalizeH="0" baseline="0" noProof="0" dirty="0" smtClean="0">
                <a:ln>
                  <a:noFill/>
                </a:ln>
                <a:solidFill>
                  <a:srgbClr val="7030A0"/>
                </a:solidFill>
                <a:effectLst/>
                <a:uLnTx/>
                <a:uFillTx/>
                <a:latin typeface="+mn-lt"/>
                <a:ea typeface="+mn-ea"/>
                <a:cs typeface="+mn-cs"/>
              </a:rPr>
              <a:t>Sandia National Laboratories</a:t>
            </a:r>
          </a:p>
          <a:p>
            <a:pPr marL="0" marR="0" lvl="0" indent="-342900" algn="l" defTabSz="914400" rtl="0" eaLnBrk="1" fontAlgn="auto" latinLnBrk="0" hangingPunct="1">
              <a:lnSpc>
                <a:spcPct val="90000"/>
              </a:lnSpc>
              <a:spcBef>
                <a:spcPct val="20000"/>
              </a:spcBef>
              <a:spcAft>
                <a:spcPts val="0"/>
              </a:spcAft>
              <a:buClrTx/>
              <a:buSzTx/>
              <a:buFont typeface="Arial" pitchFamily="34" charset="0"/>
              <a:buNone/>
              <a:tabLst/>
              <a:defRPr/>
            </a:pPr>
            <a:r>
              <a:rPr kumimoji="0" lang="en-US" sz="1600" b="0" i="0" u="none" strike="noStrike" kern="1200" cap="none" spc="0" normalizeH="0" baseline="0" noProof="0" dirty="0" smtClean="0">
                <a:ln>
                  <a:noFill/>
                </a:ln>
                <a:solidFill>
                  <a:srgbClr val="7030A0"/>
                </a:solidFill>
                <a:effectLst/>
                <a:uLnTx/>
                <a:uFillTx/>
                <a:latin typeface="+mn-lt"/>
                <a:ea typeface="+mn-ea"/>
                <a:cs typeface="+mn-cs"/>
              </a:rPr>
              <a:t>Tennessee Valley Authority</a:t>
            </a:r>
          </a:p>
          <a:p>
            <a:pPr marL="0" marR="0" lvl="0" indent="-342900" algn="l" defTabSz="914400" rtl="0" eaLnBrk="1" fontAlgn="auto" latinLnBrk="0" hangingPunct="1">
              <a:lnSpc>
                <a:spcPct val="90000"/>
              </a:lnSpc>
              <a:spcBef>
                <a:spcPct val="20000"/>
              </a:spcBef>
              <a:spcAft>
                <a:spcPts val="0"/>
              </a:spcAft>
              <a:buClrTx/>
              <a:buSzTx/>
              <a:buFont typeface="Arial" pitchFamily="34" charset="0"/>
              <a:buNone/>
              <a:tabLst/>
              <a:defRPr/>
            </a:pPr>
            <a:r>
              <a:rPr kumimoji="0" lang="en-US" sz="1600" b="0" i="0" u="none" strike="noStrike" kern="1200" cap="none" spc="0" normalizeH="0" baseline="0" noProof="0" dirty="0" smtClean="0">
                <a:ln>
                  <a:noFill/>
                </a:ln>
                <a:solidFill>
                  <a:srgbClr val="7030A0"/>
                </a:solidFill>
                <a:effectLst/>
                <a:uLnTx/>
                <a:uFillTx/>
                <a:latin typeface="+mn-lt"/>
                <a:ea typeface="+mn-ea"/>
                <a:cs typeface="+mn-cs"/>
              </a:rPr>
              <a:t>University of Michigan</a:t>
            </a:r>
          </a:p>
          <a:p>
            <a:pPr marL="0" marR="0" lvl="0" indent="-342900" algn="l" defTabSz="914400" rtl="0" eaLnBrk="1" fontAlgn="auto" latinLnBrk="0" hangingPunct="1">
              <a:lnSpc>
                <a:spcPct val="90000"/>
              </a:lnSpc>
              <a:spcBef>
                <a:spcPct val="20000"/>
              </a:spcBef>
              <a:spcAft>
                <a:spcPts val="0"/>
              </a:spcAft>
              <a:buClrTx/>
              <a:buSzTx/>
              <a:buFont typeface="Arial" pitchFamily="34" charset="0"/>
              <a:buNone/>
              <a:tabLst/>
              <a:defRPr/>
            </a:pPr>
            <a:r>
              <a:rPr kumimoji="0" lang="en-US" sz="1600" b="0" i="0" u="none" strike="noStrike" kern="1200" cap="none" spc="0" normalizeH="0" baseline="0" noProof="0" dirty="0" smtClean="0">
                <a:ln>
                  <a:noFill/>
                </a:ln>
                <a:solidFill>
                  <a:srgbClr val="7030A0"/>
                </a:solidFill>
                <a:effectLst/>
                <a:uLnTx/>
                <a:uFillTx/>
                <a:latin typeface="+mn-lt"/>
                <a:ea typeface="+mn-ea"/>
                <a:cs typeface="+mn-cs"/>
              </a:rPr>
              <a:t>Westingho</a:t>
            </a:r>
            <a:r>
              <a:rPr kumimoji="0" lang="en-US" sz="1800" b="0" i="0" u="none" strike="noStrike" kern="1200" cap="none" spc="0" normalizeH="0" baseline="0" noProof="0" dirty="0" smtClean="0">
                <a:ln>
                  <a:noFill/>
                </a:ln>
                <a:solidFill>
                  <a:srgbClr val="7030A0"/>
                </a:solidFill>
                <a:effectLst/>
                <a:uLnTx/>
                <a:uFillTx/>
                <a:latin typeface="+mn-lt"/>
                <a:ea typeface="+mn-ea"/>
                <a:cs typeface="+mn-cs"/>
              </a:rPr>
              <a:t>use Electric Company</a:t>
            </a:r>
          </a:p>
        </p:txBody>
      </p:sp>
      <p:sp>
        <p:nvSpPr>
          <p:cNvPr id="4" name="Text Placeholder 9"/>
          <p:cNvSpPr txBox="1">
            <a:spLocks/>
          </p:cNvSpPr>
          <p:nvPr/>
        </p:nvSpPr>
        <p:spPr>
          <a:xfrm>
            <a:off x="3276600" y="4724400"/>
            <a:ext cx="5638800" cy="1722939"/>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srgbClr val="FF0000"/>
                </a:solidFill>
                <a:effectLst/>
                <a:uLnTx/>
                <a:uFillTx/>
                <a:latin typeface="+mn-lt"/>
                <a:ea typeface="+mn-ea"/>
                <a:cs typeface="+mn-cs"/>
              </a:rPr>
              <a:t>Vision:  Create a  predictive simulation capability</a:t>
            </a:r>
          </a:p>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srgbClr val="FF0000"/>
                </a:solidFill>
                <a:effectLst/>
                <a:uLnTx/>
                <a:uFillTx/>
                <a:latin typeface="+mn-lt"/>
                <a:ea typeface="+mn-ea"/>
                <a:cs typeface="+mn-cs"/>
              </a:rPr>
              <a:t>for a virtual LWR </a:t>
            </a:r>
            <a:endParaRPr kumimoji="0" lang="en-US" sz="2000" b="1" i="0" u="none" strike="noStrike" kern="1200" cap="none" spc="0" normalizeH="0" baseline="0" noProof="0" dirty="0">
              <a:ln>
                <a:noFill/>
              </a:ln>
              <a:solidFill>
                <a:srgbClr val="FF0000"/>
              </a:solidFill>
              <a:effectLst/>
              <a:uLnTx/>
              <a:uFillTx/>
              <a:latin typeface="+mn-lt"/>
              <a:ea typeface="+mn-ea"/>
              <a:cs typeface="+mn-cs"/>
            </a:endParaRPr>
          </a:p>
        </p:txBody>
      </p:sp>
      <p:grpSp>
        <p:nvGrpSpPr>
          <p:cNvPr id="5" name="Group 4"/>
          <p:cNvGrpSpPr/>
          <p:nvPr/>
        </p:nvGrpSpPr>
        <p:grpSpPr>
          <a:xfrm>
            <a:off x="2604817" y="2161901"/>
            <a:ext cx="4075779" cy="2181499"/>
            <a:chOff x="1500996" y="3278037"/>
            <a:chExt cx="5141346" cy="2751827"/>
          </a:xfrm>
        </p:grpSpPr>
        <p:sp>
          <p:nvSpPr>
            <p:cNvPr id="6" name="Oval 5"/>
            <p:cNvSpPr/>
            <p:nvPr/>
          </p:nvSpPr>
          <p:spPr bwMode="auto">
            <a:xfrm>
              <a:off x="3217651" y="4218316"/>
              <a:ext cx="1716657" cy="862641"/>
            </a:xfrm>
            <a:prstGeom prst="ellipse">
              <a:avLst/>
            </a:prstGeom>
            <a:solidFill>
              <a:schemeClr val="bg1"/>
            </a:solidFill>
            <a:ln w="9525" cap="flat" cmpd="sng" algn="ctr">
              <a:noFill/>
              <a:prstDash val="solid"/>
              <a:round/>
              <a:headEnd type="none" w="med" len="med"/>
              <a:tailEnd type="none" w="med" len="me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endParaRPr>
            </a:p>
          </p:txBody>
        </p:sp>
        <p:grpSp>
          <p:nvGrpSpPr>
            <p:cNvPr id="7" name="Group 19"/>
            <p:cNvGrpSpPr/>
            <p:nvPr/>
          </p:nvGrpSpPr>
          <p:grpSpPr>
            <a:xfrm>
              <a:off x="1500995" y="3278038"/>
              <a:ext cx="5141348" cy="2751828"/>
              <a:chOff x="1550988" y="2406650"/>
              <a:chExt cx="4043363" cy="4043362"/>
            </a:xfrm>
            <a:scene3d>
              <a:camera prst="orthographicFront">
                <a:rot lat="0" lon="0" rev="0"/>
              </a:camera>
              <a:lightRig rig="soft" dir="t">
                <a:rot lat="0" lon="0" rev="0"/>
              </a:lightRig>
            </a:scene3d>
          </p:grpSpPr>
          <p:sp>
            <p:nvSpPr>
              <p:cNvPr id="17" name="Freeform 5"/>
              <p:cNvSpPr>
                <a:spLocks/>
              </p:cNvSpPr>
              <p:nvPr/>
            </p:nvSpPr>
            <p:spPr bwMode="auto">
              <a:xfrm>
                <a:off x="2274888" y="2406650"/>
                <a:ext cx="1298575" cy="1452562"/>
              </a:xfrm>
              <a:custGeom>
                <a:avLst/>
                <a:gdLst/>
                <a:ahLst/>
                <a:cxnLst>
                  <a:cxn ang="0">
                    <a:pos x="818" y="805"/>
                  </a:cxn>
                  <a:cxn ang="0">
                    <a:pos x="818" y="0"/>
                  </a:cxn>
                  <a:cxn ang="0">
                    <a:pos x="818" y="0"/>
                  </a:cxn>
                  <a:cxn ang="0">
                    <a:pos x="760" y="1"/>
                  </a:cxn>
                  <a:cxn ang="0">
                    <a:pos x="702" y="5"/>
                  </a:cxn>
                  <a:cxn ang="0">
                    <a:pos x="647" y="10"/>
                  </a:cxn>
                  <a:cxn ang="0">
                    <a:pos x="592" y="18"/>
                  </a:cxn>
                  <a:cxn ang="0">
                    <a:pos x="538" y="29"/>
                  </a:cxn>
                  <a:cxn ang="0">
                    <a:pos x="485" y="41"/>
                  </a:cxn>
                  <a:cxn ang="0">
                    <a:pos x="433" y="56"/>
                  </a:cxn>
                  <a:cxn ang="0">
                    <a:pos x="382" y="73"/>
                  </a:cxn>
                  <a:cxn ang="0">
                    <a:pos x="331" y="93"/>
                  </a:cxn>
                  <a:cxn ang="0">
                    <a:pos x="282" y="116"/>
                  </a:cxn>
                  <a:cxn ang="0">
                    <a:pos x="233" y="140"/>
                  </a:cxn>
                  <a:cxn ang="0">
                    <a:pos x="185" y="167"/>
                  </a:cxn>
                  <a:cxn ang="0">
                    <a:pos x="137" y="195"/>
                  </a:cxn>
                  <a:cxn ang="0">
                    <a:pos x="92" y="227"/>
                  </a:cxn>
                  <a:cxn ang="0">
                    <a:pos x="46" y="261"/>
                  </a:cxn>
                  <a:cxn ang="0">
                    <a:pos x="0" y="298"/>
                  </a:cxn>
                  <a:cxn ang="0">
                    <a:pos x="517" y="915"/>
                  </a:cxn>
                  <a:cxn ang="0">
                    <a:pos x="517" y="915"/>
                  </a:cxn>
                  <a:cxn ang="0">
                    <a:pos x="534" y="902"/>
                  </a:cxn>
                  <a:cxn ang="0">
                    <a:pos x="550" y="890"/>
                  </a:cxn>
                  <a:cxn ang="0">
                    <a:pos x="566" y="878"/>
                  </a:cxn>
                  <a:cxn ang="0">
                    <a:pos x="583" y="869"/>
                  </a:cxn>
                  <a:cxn ang="0">
                    <a:pos x="601" y="858"/>
                  </a:cxn>
                  <a:cxn ang="0">
                    <a:pos x="618" y="850"/>
                  </a:cxn>
                  <a:cxn ang="0">
                    <a:pos x="637" y="842"/>
                  </a:cxn>
                  <a:cxn ang="0">
                    <a:pos x="655" y="834"/>
                  </a:cxn>
                  <a:cxn ang="0">
                    <a:pos x="674" y="827"/>
                  </a:cxn>
                  <a:cxn ang="0">
                    <a:pos x="694" y="822"/>
                  </a:cxn>
                  <a:cxn ang="0">
                    <a:pos x="714" y="817"/>
                  </a:cxn>
                  <a:cxn ang="0">
                    <a:pos x="734" y="813"/>
                  </a:cxn>
                  <a:cxn ang="0">
                    <a:pos x="755" y="810"/>
                  </a:cxn>
                  <a:cxn ang="0">
                    <a:pos x="775" y="807"/>
                  </a:cxn>
                  <a:cxn ang="0">
                    <a:pos x="796" y="806"/>
                  </a:cxn>
                  <a:cxn ang="0">
                    <a:pos x="818" y="805"/>
                  </a:cxn>
                  <a:cxn ang="0">
                    <a:pos x="818" y="805"/>
                  </a:cxn>
                </a:cxnLst>
                <a:rect l="0" t="0" r="r" b="b"/>
                <a:pathLst>
                  <a:path w="818" h="915">
                    <a:moveTo>
                      <a:pt x="818" y="805"/>
                    </a:moveTo>
                    <a:lnTo>
                      <a:pt x="818" y="0"/>
                    </a:lnTo>
                    <a:lnTo>
                      <a:pt x="818" y="0"/>
                    </a:lnTo>
                    <a:lnTo>
                      <a:pt x="760" y="1"/>
                    </a:lnTo>
                    <a:lnTo>
                      <a:pt x="702" y="5"/>
                    </a:lnTo>
                    <a:lnTo>
                      <a:pt x="647" y="10"/>
                    </a:lnTo>
                    <a:lnTo>
                      <a:pt x="592" y="18"/>
                    </a:lnTo>
                    <a:lnTo>
                      <a:pt x="538" y="29"/>
                    </a:lnTo>
                    <a:lnTo>
                      <a:pt x="485" y="41"/>
                    </a:lnTo>
                    <a:lnTo>
                      <a:pt x="433" y="56"/>
                    </a:lnTo>
                    <a:lnTo>
                      <a:pt x="382" y="73"/>
                    </a:lnTo>
                    <a:lnTo>
                      <a:pt x="331" y="93"/>
                    </a:lnTo>
                    <a:lnTo>
                      <a:pt x="282" y="116"/>
                    </a:lnTo>
                    <a:lnTo>
                      <a:pt x="233" y="140"/>
                    </a:lnTo>
                    <a:lnTo>
                      <a:pt x="185" y="167"/>
                    </a:lnTo>
                    <a:lnTo>
                      <a:pt x="137" y="195"/>
                    </a:lnTo>
                    <a:lnTo>
                      <a:pt x="92" y="227"/>
                    </a:lnTo>
                    <a:lnTo>
                      <a:pt x="46" y="261"/>
                    </a:lnTo>
                    <a:lnTo>
                      <a:pt x="0" y="298"/>
                    </a:lnTo>
                    <a:lnTo>
                      <a:pt x="517" y="915"/>
                    </a:lnTo>
                    <a:lnTo>
                      <a:pt x="517" y="915"/>
                    </a:lnTo>
                    <a:lnTo>
                      <a:pt x="534" y="902"/>
                    </a:lnTo>
                    <a:lnTo>
                      <a:pt x="550" y="890"/>
                    </a:lnTo>
                    <a:lnTo>
                      <a:pt x="566" y="878"/>
                    </a:lnTo>
                    <a:lnTo>
                      <a:pt x="583" y="869"/>
                    </a:lnTo>
                    <a:lnTo>
                      <a:pt x="601" y="858"/>
                    </a:lnTo>
                    <a:lnTo>
                      <a:pt x="618" y="850"/>
                    </a:lnTo>
                    <a:lnTo>
                      <a:pt x="637" y="842"/>
                    </a:lnTo>
                    <a:lnTo>
                      <a:pt x="655" y="834"/>
                    </a:lnTo>
                    <a:lnTo>
                      <a:pt x="674" y="827"/>
                    </a:lnTo>
                    <a:lnTo>
                      <a:pt x="694" y="822"/>
                    </a:lnTo>
                    <a:lnTo>
                      <a:pt x="714" y="817"/>
                    </a:lnTo>
                    <a:lnTo>
                      <a:pt x="734" y="813"/>
                    </a:lnTo>
                    <a:lnTo>
                      <a:pt x="755" y="810"/>
                    </a:lnTo>
                    <a:lnTo>
                      <a:pt x="775" y="807"/>
                    </a:lnTo>
                    <a:lnTo>
                      <a:pt x="796" y="806"/>
                    </a:lnTo>
                    <a:lnTo>
                      <a:pt x="818" y="805"/>
                    </a:lnTo>
                    <a:lnTo>
                      <a:pt x="818" y="805"/>
                    </a:lnTo>
                    <a:close/>
                  </a:path>
                </a:pathLst>
              </a:custGeom>
              <a:solidFill>
                <a:schemeClr val="bg1"/>
              </a:solidFill>
              <a:ln w="5">
                <a:noFill/>
                <a:prstDash val="solid"/>
                <a:round/>
                <a:headEnd/>
                <a:tailEnd/>
              </a:ln>
              <a:effectLst>
                <a:outerShdw blurRad="107950" dist="12700" dir="5400000" algn="ctr">
                  <a:srgbClr val="000000"/>
                </a:outerShdw>
              </a:effectLst>
              <a:sp3d contourW="44450" prstMaterial="matte">
                <a:bevelT w="63500" h="63500" prst="artDeco"/>
                <a:contourClr>
                  <a:srgbClr val="FFFFFF"/>
                </a:contourClr>
              </a:sp3d>
            </p:spPr>
            <p:txBody>
              <a:bodyPr vert="horz" wrap="square" lIns="91440" tIns="45720" rIns="91440" bIns="45720" numCol="1" anchor="t" anchorCtr="0" compatLnSpc="1">
                <a:prstTxWarp prst="textNoShape">
                  <a:avLst/>
                </a:prstTxWarp>
              </a:bodyPr>
              <a:lstStyle/>
              <a:p>
                <a:endParaRPr lang="en-US"/>
              </a:p>
            </p:txBody>
          </p:sp>
          <p:sp>
            <p:nvSpPr>
              <p:cNvPr id="18" name="Freeform 6"/>
              <p:cNvSpPr>
                <a:spLocks/>
              </p:cNvSpPr>
              <p:nvPr/>
            </p:nvSpPr>
            <p:spPr bwMode="auto">
              <a:xfrm>
                <a:off x="1584325" y="2879725"/>
                <a:ext cx="1511300" cy="1416050"/>
              </a:xfrm>
              <a:custGeom>
                <a:avLst/>
                <a:gdLst/>
                <a:ahLst/>
                <a:cxnLst>
                  <a:cxn ang="0">
                    <a:pos x="952" y="617"/>
                  </a:cxn>
                  <a:cxn ang="0">
                    <a:pos x="435" y="0"/>
                  </a:cxn>
                  <a:cxn ang="0">
                    <a:pos x="435" y="0"/>
                  </a:cxn>
                  <a:cxn ang="0">
                    <a:pos x="391" y="38"/>
                  </a:cxn>
                  <a:cxn ang="0">
                    <a:pos x="350" y="77"/>
                  </a:cxn>
                  <a:cxn ang="0">
                    <a:pos x="311" y="117"/>
                  </a:cxn>
                  <a:cxn ang="0">
                    <a:pos x="275" y="158"/>
                  </a:cxn>
                  <a:cxn ang="0">
                    <a:pos x="240" y="201"/>
                  </a:cxn>
                  <a:cxn ang="0">
                    <a:pos x="206" y="245"/>
                  </a:cxn>
                  <a:cxn ang="0">
                    <a:pos x="177" y="290"/>
                  </a:cxn>
                  <a:cxn ang="0">
                    <a:pos x="149" y="337"/>
                  </a:cxn>
                  <a:cxn ang="0">
                    <a:pos x="122" y="383"/>
                  </a:cxn>
                  <a:cxn ang="0">
                    <a:pos x="99" y="433"/>
                  </a:cxn>
                  <a:cxn ang="0">
                    <a:pos x="76" y="483"/>
                  </a:cxn>
                  <a:cxn ang="0">
                    <a:pos x="58" y="533"/>
                  </a:cxn>
                  <a:cxn ang="0">
                    <a:pos x="40" y="587"/>
                  </a:cxn>
                  <a:cxn ang="0">
                    <a:pos x="24" y="641"/>
                  </a:cxn>
                  <a:cxn ang="0">
                    <a:pos x="12" y="696"/>
                  </a:cxn>
                  <a:cxn ang="0">
                    <a:pos x="0" y="753"/>
                  </a:cxn>
                  <a:cxn ang="0">
                    <a:pos x="793" y="892"/>
                  </a:cxn>
                  <a:cxn ang="0">
                    <a:pos x="793" y="892"/>
                  </a:cxn>
                  <a:cxn ang="0">
                    <a:pos x="797" y="872"/>
                  </a:cxn>
                  <a:cxn ang="0">
                    <a:pos x="802" y="852"/>
                  </a:cxn>
                  <a:cxn ang="0">
                    <a:pos x="808" y="832"/>
                  </a:cxn>
                  <a:cxn ang="0">
                    <a:pos x="814" y="813"/>
                  </a:cxn>
                  <a:cxn ang="0">
                    <a:pos x="823" y="793"/>
                  </a:cxn>
                  <a:cxn ang="0">
                    <a:pos x="831" y="775"/>
                  </a:cxn>
                  <a:cxn ang="0">
                    <a:pos x="840" y="757"/>
                  </a:cxn>
                  <a:cxn ang="0">
                    <a:pos x="849" y="740"/>
                  </a:cxn>
                  <a:cxn ang="0">
                    <a:pos x="860" y="722"/>
                  </a:cxn>
                  <a:cxn ang="0">
                    <a:pos x="871" y="705"/>
                  </a:cxn>
                  <a:cxn ang="0">
                    <a:pos x="883" y="689"/>
                  </a:cxn>
                  <a:cxn ang="0">
                    <a:pos x="896" y="673"/>
                  </a:cxn>
                  <a:cxn ang="0">
                    <a:pos x="910" y="658"/>
                  </a:cxn>
                  <a:cxn ang="0">
                    <a:pos x="923" y="643"/>
                  </a:cxn>
                  <a:cxn ang="0">
                    <a:pos x="938" y="630"/>
                  </a:cxn>
                  <a:cxn ang="0">
                    <a:pos x="952" y="617"/>
                  </a:cxn>
                  <a:cxn ang="0">
                    <a:pos x="952" y="617"/>
                  </a:cxn>
                </a:cxnLst>
                <a:rect l="0" t="0" r="r" b="b"/>
                <a:pathLst>
                  <a:path w="952" h="892">
                    <a:moveTo>
                      <a:pt x="952" y="617"/>
                    </a:moveTo>
                    <a:lnTo>
                      <a:pt x="435" y="0"/>
                    </a:lnTo>
                    <a:lnTo>
                      <a:pt x="435" y="0"/>
                    </a:lnTo>
                    <a:lnTo>
                      <a:pt x="391" y="38"/>
                    </a:lnTo>
                    <a:lnTo>
                      <a:pt x="350" y="77"/>
                    </a:lnTo>
                    <a:lnTo>
                      <a:pt x="311" y="117"/>
                    </a:lnTo>
                    <a:lnTo>
                      <a:pt x="275" y="158"/>
                    </a:lnTo>
                    <a:lnTo>
                      <a:pt x="240" y="201"/>
                    </a:lnTo>
                    <a:lnTo>
                      <a:pt x="206" y="245"/>
                    </a:lnTo>
                    <a:lnTo>
                      <a:pt x="177" y="290"/>
                    </a:lnTo>
                    <a:lnTo>
                      <a:pt x="149" y="337"/>
                    </a:lnTo>
                    <a:lnTo>
                      <a:pt x="122" y="383"/>
                    </a:lnTo>
                    <a:lnTo>
                      <a:pt x="99" y="433"/>
                    </a:lnTo>
                    <a:lnTo>
                      <a:pt x="76" y="483"/>
                    </a:lnTo>
                    <a:lnTo>
                      <a:pt x="58" y="533"/>
                    </a:lnTo>
                    <a:lnTo>
                      <a:pt x="40" y="587"/>
                    </a:lnTo>
                    <a:lnTo>
                      <a:pt x="24" y="641"/>
                    </a:lnTo>
                    <a:lnTo>
                      <a:pt x="12" y="696"/>
                    </a:lnTo>
                    <a:lnTo>
                      <a:pt x="0" y="753"/>
                    </a:lnTo>
                    <a:lnTo>
                      <a:pt x="793" y="892"/>
                    </a:lnTo>
                    <a:lnTo>
                      <a:pt x="793" y="892"/>
                    </a:lnTo>
                    <a:lnTo>
                      <a:pt x="797" y="872"/>
                    </a:lnTo>
                    <a:lnTo>
                      <a:pt x="802" y="852"/>
                    </a:lnTo>
                    <a:lnTo>
                      <a:pt x="808" y="832"/>
                    </a:lnTo>
                    <a:lnTo>
                      <a:pt x="814" y="813"/>
                    </a:lnTo>
                    <a:lnTo>
                      <a:pt x="823" y="793"/>
                    </a:lnTo>
                    <a:lnTo>
                      <a:pt x="831" y="775"/>
                    </a:lnTo>
                    <a:lnTo>
                      <a:pt x="840" y="757"/>
                    </a:lnTo>
                    <a:lnTo>
                      <a:pt x="849" y="740"/>
                    </a:lnTo>
                    <a:lnTo>
                      <a:pt x="860" y="722"/>
                    </a:lnTo>
                    <a:lnTo>
                      <a:pt x="871" y="705"/>
                    </a:lnTo>
                    <a:lnTo>
                      <a:pt x="883" y="689"/>
                    </a:lnTo>
                    <a:lnTo>
                      <a:pt x="896" y="673"/>
                    </a:lnTo>
                    <a:lnTo>
                      <a:pt x="910" y="658"/>
                    </a:lnTo>
                    <a:lnTo>
                      <a:pt x="923" y="643"/>
                    </a:lnTo>
                    <a:lnTo>
                      <a:pt x="938" y="630"/>
                    </a:lnTo>
                    <a:lnTo>
                      <a:pt x="952" y="617"/>
                    </a:lnTo>
                    <a:lnTo>
                      <a:pt x="952" y="617"/>
                    </a:lnTo>
                    <a:close/>
                  </a:path>
                </a:pathLst>
              </a:custGeom>
              <a:solidFill>
                <a:schemeClr val="bg1"/>
              </a:solidFill>
              <a:ln w="5">
                <a:noFill/>
                <a:prstDash val="solid"/>
                <a:round/>
                <a:headEnd/>
                <a:tailEnd/>
              </a:ln>
              <a:effectLst>
                <a:outerShdw blurRad="107950" dist="12700" dir="5400000" algn="ctr">
                  <a:srgbClr val="000000"/>
                </a:outerShdw>
              </a:effectLst>
              <a:sp3d contourW="44450" prstMaterial="matte">
                <a:bevelT w="63500" h="63500" prst="artDeco"/>
                <a:contourClr>
                  <a:srgbClr val="FFFFFF"/>
                </a:contourClr>
              </a:sp3d>
            </p:spPr>
            <p:txBody>
              <a:bodyPr vert="horz" wrap="square" lIns="91440" tIns="45720" rIns="91440" bIns="45720" numCol="1" anchor="t" anchorCtr="0" compatLnSpc="1">
                <a:prstTxWarp prst="textNoShape">
                  <a:avLst/>
                </a:prstTxWarp>
              </a:bodyPr>
              <a:lstStyle/>
              <a:p>
                <a:endParaRPr lang="en-US"/>
              </a:p>
            </p:txBody>
          </p:sp>
          <p:sp>
            <p:nvSpPr>
              <p:cNvPr id="19" name="Freeform 7"/>
              <p:cNvSpPr>
                <a:spLocks/>
              </p:cNvSpPr>
              <p:nvPr/>
            </p:nvSpPr>
            <p:spPr bwMode="auto">
              <a:xfrm>
                <a:off x="1550988" y="4075113"/>
                <a:ext cx="1379538" cy="1358900"/>
              </a:xfrm>
              <a:custGeom>
                <a:avLst/>
                <a:gdLst/>
                <a:ahLst/>
                <a:cxnLst>
                  <a:cxn ang="0">
                    <a:pos x="807" y="221"/>
                  </a:cxn>
                  <a:cxn ang="0">
                    <a:pos x="807" y="221"/>
                  </a:cxn>
                  <a:cxn ang="0">
                    <a:pos x="807" y="200"/>
                  </a:cxn>
                  <a:cxn ang="0">
                    <a:pos x="809" y="180"/>
                  </a:cxn>
                  <a:cxn ang="0">
                    <a:pos x="811" y="160"/>
                  </a:cxn>
                  <a:cxn ang="0">
                    <a:pos x="814" y="139"/>
                  </a:cxn>
                  <a:cxn ang="0">
                    <a:pos x="21" y="0"/>
                  </a:cxn>
                  <a:cxn ang="0">
                    <a:pos x="21" y="0"/>
                  </a:cxn>
                  <a:cxn ang="0">
                    <a:pos x="13" y="58"/>
                  </a:cxn>
                  <a:cxn ang="0">
                    <a:pos x="6" y="114"/>
                  </a:cxn>
                  <a:cxn ang="0">
                    <a:pos x="2" y="170"/>
                  </a:cxn>
                  <a:cxn ang="0">
                    <a:pos x="0" y="225"/>
                  </a:cxn>
                  <a:cxn ang="0">
                    <a:pos x="1" y="280"/>
                  </a:cxn>
                  <a:cxn ang="0">
                    <a:pos x="4" y="335"/>
                  </a:cxn>
                  <a:cxn ang="0">
                    <a:pos x="10" y="389"/>
                  </a:cxn>
                  <a:cxn ang="0">
                    <a:pos x="18" y="442"/>
                  </a:cxn>
                  <a:cxn ang="0">
                    <a:pos x="29" y="496"/>
                  </a:cxn>
                  <a:cxn ang="0">
                    <a:pos x="41" y="548"/>
                  </a:cxn>
                  <a:cxn ang="0">
                    <a:pos x="57" y="600"/>
                  </a:cxn>
                  <a:cxn ang="0">
                    <a:pos x="76" y="652"/>
                  </a:cxn>
                  <a:cxn ang="0">
                    <a:pos x="96" y="703"/>
                  </a:cxn>
                  <a:cxn ang="0">
                    <a:pos x="119" y="754"/>
                  </a:cxn>
                  <a:cxn ang="0">
                    <a:pos x="144" y="807"/>
                  </a:cxn>
                  <a:cxn ang="0">
                    <a:pos x="172" y="856"/>
                  </a:cxn>
                  <a:cxn ang="0">
                    <a:pos x="869" y="454"/>
                  </a:cxn>
                  <a:cxn ang="0">
                    <a:pos x="869" y="454"/>
                  </a:cxn>
                  <a:cxn ang="0">
                    <a:pos x="856" y="427"/>
                  </a:cxn>
                  <a:cxn ang="0">
                    <a:pos x="844" y="401"/>
                  </a:cxn>
                  <a:cxn ang="0">
                    <a:pos x="833" y="373"/>
                  </a:cxn>
                  <a:cxn ang="0">
                    <a:pos x="823" y="343"/>
                  </a:cxn>
                  <a:cxn ang="0">
                    <a:pos x="817" y="314"/>
                  </a:cxn>
                  <a:cxn ang="0">
                    <a:pos x="811" y="284"/>
                  </a:cxn>
                  <a:cxn ang="0">
                    <a:pos x="807" y="252"/>
                  </a:cxn>
                  <a:cxn ang="0">
                    <a:pos x="807" y="221"/>
                  </a:cxn>
                  <a:cxn ang="0">
                    <a:pos x="807" y="221"/>
                  </a:cxn>
                </a:cxnLst>
                <a:rect l="0" t="0" r="r" b="b"/>
                <a:pathLst>
                  <a:path w="869" h="856">
                    <a:moveTo>
                      <a:pt x="807" y="221"/>
                    </a:moveTo>
                    <a:lnTo>
                      <a:pt x="807" y="221"/>
                    </a:lnTo>
                    <a:lnTo>
                      <a:pt x="807" y="200"/>
                    </a:lnTo>
                    <a:lnTo>
                      <a:pt x="809" y="180"/>
                    </a:lnTo>
                    <a:lnTo>
                      <a:pt x="811" y="160"/>
                    </a:lnTo>
                    <a:lnTo>
                      <a:pt x="814" y="139"/>
                    </a:lnTo>
                    <a:lnTo>
                      <a:pt x="21" y="0"/>
                    </a:lnTo>
                    <a:lnTo>
                      <a:pt x="21" y="0"/>
                    </a:lnTo>
                    <a:lnTo>
                      <a:pt x="13" y="58"/>
                    </a:lnTo>
                    <a:lnTo>
                      <a:pt x="6" y="114"/>
                    </a:lnTo>
                    <a:lnTo>
                      <a:pt x="2" y="170"/>
                    </a:lnTo>
                    <a:lnTo>
                      <a:pt x="0" y="225"/>
                    </a:lnTo>
                    <a:lnTo>
                      <a:pt x="1" y="280"/>
                    </a:lnTo>
                    <a:lnTo>
                      <a:pt x="4" y="335"/>
                    </a:lnTo>
                    <a:lnTo>
                      <a:pt x="10" y="389"/>
                    </a:lnTo>
                    <a:lnTo>
                      <a:pt x="18" y="442"/>
                    </a:lnTo>
                    <a:lnTo>
                      <a:pt x="29" y="496"/>
                    </a:lnTo>
                    <a:lnTo>
                      <a:pt x="41" y="548"/>
                    </a:lnTo>
                    <a:lnTo>
                      <a:pt x="57" y="600"/>
                    </a:lnTo>
                    <a:lnTo>
                      <a:pt x="76" y="652"/>
                    </a:lnTo>
                    <a:lnTo>
                      <a:pt x="96" y="703"/>
                    </a:lnTo>
                    <a:lnTo>
                      <a:pt x="119" y="754"/>
                    </a:lnTo>
                    <a:lnTo>
                      <a:pt x="144" y="807"/>
                    </a:lnTo>
                    <a:lnTo>
                      <a:pt x="172" y="856"/>
                    </a:lnTo>
                    <a:lnTo>
                      <a:pt x="869" y="454"/>
                    </a:lnTo>
                    <a:lnTo>
                      <a:pt x="869" y="454"/>
                    </a:lnTo>
                    <a:lnTo>
                      <a:pt x="856" y="427"/>
                    </a:lnTo>
                    <a:lnTo>
                      <a:pt x="844" y="401"/>
                    </a:lnTo>
                    <a:lnTo>
                      <a:pt x="833" y="373"/>
                    </a:lnTo>
                    <a:lnTo>
                      <a:pt x="823" y="343"/>
                    </a:lnTo>
                    <a:lnTo>
                      <a:pt x="817" y="314"/>
                    </a:lnTo>
                    <a:lnTo>
                      <a:pt x="811" y="284"/>
                    </a:lnTo>
                    <a:lnTo>
                      <a:pt x="807" y="252"/>
                    </a:lnTo>
                    <a:lnTo>
                      <a:pt x="807" y="221"/>
                    </a:lnTo>
                    <a:lnTo>
                      <a:pt x="807" y="221"/>
                    </a:lnTo>
                    <a:close/>
                  </a:path>
                </a:pathLst>
              </a:custGeom>
              <a:solidFill>
                <a:schemeClr val="bg1"/>
              </a:solidFill>
              <a:ln w="5">
                <a:noFill/>
                <a:prstDash val="solid"/>
                <a:round/>
                <a:headEnd/>
                <a:tailEnd/>
              </a:ln>
              <a:effectLst>
                <a:outerShdw blurRad="107950" dist="12700" dir="5400000" algn="ctr">
                  <a:srgbClr val="000000"/>
                </a:outerShdw>
              </a:effectLst>
              <a:sp3d contourW="44450" prstMaterial="matte">
                <a:bevelT w="63500" h="63500" prst="artDeco"/>
                <a:contourClr>
                  <a:srgbClr val="FFFFFF"/>
                </a:contourClr>
              </a:sp3d>
            </p:spPr>
            <p:txBody>
              <a:bodyPr vert="horz" wrap="square" lIns="91440" tIns="45720" rIns="91440" bIns="45720" numCol="1" anchor="t" anchorCtr="0" compatLnSpc="1">
                <a:prstTxWarp prst="textNoShape">
                  <a:avLst/>
                </a:prstTxWarp>
              </a:bodyPr>
              <a:lstStyle/>
              <a:p>
                <a:endParaRPr lang="en-US"/>
              </a:p>
            </p:txBody>
          </p:sp>
          <p:sp>
            <p:nvSpPr>
              <p:cNvPr id="20" name="Freeform 8"/>
              <p:cNvSpPr>
                <a:spLocks/>
              </p:cNvSpPr>
              <p:nvPr/>
            </p:nvSpPr>
            <p:spPr bwMode="auto">
              <a:xfrm>
                <a:off x="1824038" y="4795838"/>
                <a:ext cx="1495425" cy="1527175"/>
              </a:xfrm>
              <a:custGeom>
                <a:avLst/>
                <a:gdLst/>
                <a:ahLst/>
                <a:cxnLst>
                  <a:cxn ang="0">
                    <a:pos x="697" y="0"/>
                  </a:cxn>
                  <a:cxn ang="0">
                    <a:pos x="0" y="402"/>
                  </a:cxn>
                  <a:cxn ang="0">
                    <a:pos x="0" y="402"/>
                  </a:cxn>
                  <a:cxn ang="0">
                    <a:pos x="30" y="452"/>
                  </a:cxn>
                  <a:cxn ang="0">
                    <a:pos x="62" y="500"/>
                  </a:cxn>
                  <a:cxn ang="0">
                    <a:pos x="94" y="545"/>
                  </a:cxn>
                  <a:cxn ang="0">
                    <a:pos x="129" y="590"/>
                  </a:cxn>
                  <a:cxn ang="0">
                    <a:pos x="165" y="631"/>
                  </a:cxn>
                  <a:cxn ang="0">
                    <a:pos x="203" y="670"/>
                  </a:cxn>
                  <a:cxn ang="0">
                    <a:pos x="242" y="707"/>
                  </a:cxn>
                  <a:cxn ang="0">
                    <a:pos x="282" y="744"/>
                  </a:cxn>
                  <a:cxn ang="0">
                    <a:pos x="325" y="777"/>
                  </a:cxn>
                  <a:cxn ang="0">
                    <a:pos x="369" y="809"/>
                  </a:cxn>
                  <a:cxn ang="0">
                    <a:pos x="414" y="839"/>
                  </a:cxn>
                  <a:cxn ang="0">
                    <a:pos x="461" y="867"/>
                  </a:cxn>
                  <a:cxn ang="0">
                    <a:pos x="509" y="894"/>
                  </a:cxn>
                  <a:cxn ang="0">
                    <a:pos x="560" y="918"/>
                  </a:cxn>
                  <a:cxn ang="0">
                    <a:pos x="613" y="941"/>
                  </a:cxn>
                  <a:cxn ang="0">
                    <a:pos x="666" y="962"/>
                  </a:cxn>
                  <a:cxn ang="0">
                    <a:pos x="942" y="205"/>
                  </a:cxn>
                  <a:cxn ang="0">
                    <a:pos x="942" y="205"/>
                  </a:cxn>
                  <a:cxn ang="0">
                    <a:pos x="923" y="198"/>
                  </a:cxn>
                  <a:cxn ang="0">
                    <a:pos x="905" y="189"/>
                  </a:cxn>
                  <a:cxn ang="0">
                    <a:pos x="886" y="181"/>
                  </a:cxn>
                  <a:cxn ang="0">
                    <a:pos x="867" y="170"/>
                  </a:cxn>
                  <a:cxn ang="0">
                    <a:pos x="850" y="160"/>
                  </a:cxn>
                  <a:cxn ang="0">
                    <a:pos x="834" y="149"/>
                  </a:cxn>
                  <a:cxn ang="0">
                    <a:pos x="818" y="137"/>
                  </a:cxn>
                  <a:cxn ang="0">
                    <a:pos x="801" y="123"/>
                  </a:cxn>
                  <a:cxn ang="0">
                    <a:pos x="785" y="110"/>
                  </a:cxn>
                  <a:cxn ang="0">
                    <a:pos x="772" y="97"/>
                  </a:cxn>
                  <a:cxn ang="0">
                    <a:pos x="757" y="82"/>
                  </a:cxn>
                  <a:cxn ang="0">
                    <a:pos x="744" y="67"/>
                  </a:cxn>
                  <a:cxn ang="0">
                    <a:pos x="732" y="51"/>
                  </a:cxn>
                  <a:cxn ang="0">
                    <a:pos x="720" y="35"/>
                  </a:cxn>
                  <a:cxn ang="0">
                    <a:pos x="708" y="18"/>
                  </a:cxn>
                  <a:cxn ang="0">
                    <a:pos x="697" y="0"/>
                  </a:cxn>
                  <a:cxn ang="0">
                    <a:pos x="697" y="0"/>
                  </a:cxn>
                </a:cxnLst>
                <a:rect l="0" t="0" r="r" b="b"/>
                <a:pathLst>
                  <a:path w="942" h="962">
                    <a:moveTo>
                      <a:pt x="697" y="0"/>
                    </a:moveTo>
                    <a:lnTo>
                      <a:pt x="0" y="402"/>
                    </a:lnTo>
                    <a:lnTo>
                      <a:pt x="0" y="402"/>
                    </a:lnTo>
                    <a:lnTo>
                      <a:pt x="30" y="452"/>
                    </a:lnTo>
                    <a:lnTo>
                      <a:pt x="62" y="500"/>
                    </a:lnTo>
                    <a:lnTo>
                      <a:pt x="94" y="545"/>
                    </a:lnTo>
                    <a:lnTo>
                      <a:pt x="129" y="590"/>
                    </a:lnTo>
                    <a:lnTo>
                      <a:pt x="165" y="631"/>
                    </a:lnTo>
                    <a:lnTo>
                      <a:pt x="203" y="670"/>
                    </a:lnTo>
                    <a:lnTo>
                      <a:pt x="242" y="707"/>
                    </a:lnTo>
                    <a:lnTo>
                      <a:pt x="282" y="744"/>
                    </a:lnTo>
                    <a:lnTo>
                      <a:pt x="325" y="777"/>
                    </a:lnTo>
                    <a:lnTo>
                      <a:pt x="369" y="809"/>
                    </a:lnTo>
                    <a:lnTo>
                      <a:pt x="414" y="839"/>
                    </a:lnTo>
                    <a:lnTo>
                      <a:pt x="461" y="867"/>
                    </a:lnTo>
                    <a:lnTo>
                      <a:pt x="509" y="894"/>
                    </a:lnTo>
                    <a:lnTo>
                      <a:pt x="560" y="918"/>
                    </a:lnTo>
                    <a:lnTo>
                      <a:pt x="613" y="941"/>
                    </a:lnTo>
                    <a:lnTo>
                      <a:pt x="666" y="962"/>
                    </a:lnTo>
                    <a:lnTo>
                      <a:pt x="942" y="205"/>
                    </a:lnTo>
                    <a:lnTo>
                      <a:pt x="942" y="205"/>
                    </a:lnTo>
                    <a:lnTo>
                      <a:pt x="923" y="198"/>
                    </a:lnTo>
                    <a:lnTo>
                      <a:pt x="905" y="189"/>
                    </a:lnTo>
                    <a:lnTo>
                      <a:pt x="886" y="181"/>
                    </a:lnTo>
                    <a:lnTo>
                      <a:pt x="867" y="170"/>
                    </a:lnTo>
                    <a:lnTo>
                      <a:pt x="850" y="160"/>
                    </a:lnTo>
                    <a:lnTo>
                      <a:pt x="834" y="149"/>
                    </a:lnTo>
                    <a:lnTo>
                      <a:pt x="818" y="137"/>
                    </a:lnTo>
                    <a:lnTo>
                      <a:pt x="801" y="123"/>
                    </a:lnTo>
                    <a:lnTo>
                      <a:pt x="785" y="110"/>
                    </a:lnTo>
                    <a:lnTo>
                      <a:pt x="772" y="97"/>
                    </a:lnTo>
                    <a:lnTo>
                      <a:pt x="757" y="82"/>
                    </a:lnTo>
                    <a:lnTo>
                      <a:pt x="744" y="67"/>
                    </a:lnTo>
                    <a:lnTo>
                      <a:pt x="732" y="51"/>
                    </a:lnTo>
                    <a:lnTo>
                      <a:pt x="720" y="35"/>
                    </a:lnTo>
                    <a:lnTo>
                      <a:pt x="708" y="18"/>
                    </a:lnTo>
                    <a:lnTo>
                      <a:pt x="697" y="0"/>
                    </a:lnTo>
                    <a:lnTo>
                      <a:pt x="697" y="0"/>
                    </a:lnTo>
                    <a:close/>
                  </a:path>
                </a:pathLst>
              </a:custGeom>
              <a:solidFill>
                <a:schemeClr val="bg1"/>
              </a:solidFill>
              <a:ln w="5">
                <a:noFill/>
                <a:prstDash val="solid"/>
                <a:round/>
                <a:headEnd/>
                <a:tailEnd/>
              </a:ln>
              <a:effectLst>
                <a:outerShdw blurRad="107950" dist="12700" dir="5400000" algn="ctr">
                  <a:srgbClr val="000000"/>
                </a:outerShdw>
              </a:effectLst>
              <a:sp3d contourW="44450" prstMaterial="matte">
                <a:bevelT w="63500" h="63500" prst="artDeco"/>
                <a:contourClr>
                  <a:srgbClr val="FFFFFF"/>
                </a:contourClr>
              </a:sp3d>
            </p:spPr>
            <p:txBody>
              <a:bodyPr vert="horz" wrap="square" lIns="91440" tIns="45720" rIns="91440" bIns="45720" numCol="1" anchor="t" anchorCtr="0" compatLnSpc="1">
                <a:prstTxWarp prst="textNoShape">
                  <a:avLst/>
                </a:prstTxWarp>
              </a:bodyPr>
              <a:lstStyle/>
              <a:p>
                <a:endParaRPr lang="en-US"/>
              </a:p>
            </p:txBody>
          </p:sp>
          <p:sp>
            <p:nvSpPr>
              <p:cNvPr id="21" name="Freeform 9"/>
              <p:cNvSpPr>
                <a:spLocks/>
              </p:cNvSpPr>
              <p:nvPr/>
            </p:nvSpPr>
            <p:spPr bwMode="auto">
              <a:xfrm>
                <a:off x="2881313" y="5121275"/>
                <a:ext cx="1382713" cy="1328737"/>
              </a:xfrm>
              <a:custGeom>
                <a:avLst/>
                <a:gdLst/>
                <a:ahLst/>
                <a:cxnLst>
                  <a:cxn ang="0">
                    <a:pos x="436" y="28"/>
                  </a:cxn>
                  <a:cxn ang="0">
                    <a:pos x="436" y="28"/>
                  </a:cxn>
                  <a:cxn ang="0">
                    <a:pos x="414" y="28"/>
                  </a:cxn>
                  <a:cxn ang="0">
                    <a:pos x="394" y="27"/>
                  </a:cxn>
                  <a:cxn ang="0">
                    <a:pos x="374" y="24"/>
                  </a:cxn>
                  <a:cxn ang="0">
                    <a:pos x="354" y="22"/>
                  </a:cxn>
                  <a:cxn ang="0">
                    <a:pos x="334" y="18"/>
                  </a:cxn>
                  <a:cxn ang="0">
                    <a:pos x="314" y="12"/>
                  </a:cxn>
                  <a:cxn ang="0">
                    <a:pos x="295" y="7"/>
                  </a:cxn>
                  <a:cxn ang="0">
                    <a:pos x="276" y="0"/>
                  </a:cxn>
                  <a:cxn ang="0">
                    <a:pos x="0" y="757"/>
                  </a:cxn>
                  <a:cxn ang="0">
                    <a:pos x="0" y="757"/>
                  </a:cxn>
                  <a:cxn ang="0">
                    <a:pos x="55" y="776"/>
                  </a:cxn>
                  <a:cxn ang="0">
                    <a:pos x="110" y="792"/>
                  </a:cxn>
                  <a:cxn ang="0">
                    <a:pos x="165" y="805"/>
                  </a:cxn>
                  <a:cxn ang="0">
                    <a:pos x="219" y="817"/>
                  </a:cxn>
                  <a:cxn ang="0">
                    <a:pos x="273" y="825"/>
                  </a:cxn>
                  <a:cxn ang="0">
                    <a:pos x="327" y="832"/>
                  </a:cxn>
                  <a:cxn ang="0">
                    <a:pos x="382" y="836"/>
                  </a:cxn>
                  <a:cxn ang="0">
                    <a:pos x="436" y="837"/>
                  </a:cxn>
                  <a:cxn ang="0">
                    <a:pos x="489" y="836"/>
                  </a:cxn>
                  <a:cxn ang="0">
                    <a:pos x="544" y="832"/>
                  </a:cxn>
                  <a:cxn ang="0">
                    <a:pos x="598" y="825"/>
                  </a:cxn>
                  <a:cxn ang="0">
                    <a:pos x="652" y="817"/>
                  </a:cxn>
                  <a:cxn ang="0">
                    <a:pos x="706" y="805"/>
                  </a:cxn>
                  <a:cxn ang="0">
                    <a:pos x="761" y="792"/>
                  </a:cxn>
                  <a:cxn ang="0">
                    <a:pos x="816" y="776"/>
                  </a:cxn>
                  <a:cxn ang="0">
                    <a:pos x="871" y="757"/>
                  </a:cxn>
                  <a:cxn ang="0">
                    <a:pos x="595" y="0"/>
                  </a:cxn>
                  <a:cxn ang="0">
                    <a:pos x="595" y="0"/>
                  </a:cxn>
                  <a:cxn ang="0">
                    <a:pos x="576" y="7"/>
                  </a:cxn>
                  <a:cxn ang="0">
                    <a:pos x="557" y="12"/>
                  </a:cxn>
                  <a:cxn ang="0">
                    <a:pos x="537" y="18"/>
                  </a:cxn>
                  <a:cxn ang="0">
                    <a:pos x="517" y="22"/>
                  </a:cxn>
                  <a:cxn ang="0">
                    <a:pos x="497" y="24"/>
                  </a:cxn>
                  <a:cxn ang="0">
                    <a:pos x="477" y="27"/>
                  </a:cxn>
                  <a:cxn ang="0">
                    <a:pos x="457" y="28"/>
                  </a:cxn>
                  <a:cxn ang="0">
                    <a:pos x="436" y="28"/>
                  </a:cxn>
                  <a:cxn ang="0">
                    <a:pos x="436" y="28"/>
                  </a:cxn>
                </a:cxnLst>
                <a:rect l="0" t="0" r="r" b="b"/>
                <a:pathLst>
                  <a:path w="871" h="837">
                    <a:moveTo>
                      <a:pt x="436" y="28"/>
                    </a:moveTo>
                    <a:lnTo>
                      <a:pt x="436" y="28"/>
                    </a:lnTo>
                    <a:lnTo>
                      <a:pt x="414" y="28"/>
                    </a:lnTo>
                    <a:lnTo>
                      <a:pt x="394" y="27"/>
                    </a:lnTo>
                    <a:lnTo>
                      <a:pt x="374" y="24"/>
                    </a:lnTo>
                    <a:lnTo>
                      <a:pt x="354" y="22"/>
                    </a:lnTo>
                    <a:lnTo>
                      <a:pt x="334" y="18"/>
                    </a:lnTo>
                    <a:lnTo>
                      <a:pt x="314" y="12"/>
                    </a:lnTo>
                    <a:lnTo>
                      <a:pt x="295" y="7"/>
                    </a:lnTo>
                    <a:lnTo>
                      <a:pt x="276" y="0"/>
                    </a:lnTo>
                    <a:lnTo>
                      <a:pt x="0" y="757"/>
                    </a:lnTo>
                    <a:lnTo>
                      <a:pt x="0" y="757"/>
                    </a:lnTo>
                    <a:lnTo>
                      <a:pt x="55" y="776"/>
                    </a:lnTo>
                    <a:lnTo>
                      <a:pt x="110" y="792"/>
                    </a:lnTo>
                    <a:lnTo>
                      <a:pt x="165" y="805"/>
                    </a:lnTo>
                    <a:lnTo>
                      <a:pt x="219" y="817"/>
                    </a:lnTo>
                    <a:lnTo>
                      <a:pt x="273" y="825"/>
                    </a:lnTo>
                    <a:lnTo>
                      <a:pt x="327" y="832"/>
                    </a:lnTo>
                    <a:lnTo>
                      <a:pt x="382" y="836"/>
                    </a:lnTo>
                    <a:lnTo>
                      <a:pt x="436" y="837"/>
                    </a:lnTo>
                    <a:lnTo>
                      <a:pt x="489" y="836"/>
                    </a:lnTo>
                    <a:lnTo>
                      <a:pt x="544" y="832"/>
                    </a:lnTo>
                    <a:lnTo>
                      <a:pt x="598" y="825"/>
                    </a:lnTo>
                    <a:lnTo>
                      <a:pt x="652" y="817"/>
                    </a:lnTo>
                    <a:lnTo>
                      <a:pt x="706" y="805"/>
                    </a:lnTo>
                    <a:lnTo>
                      <a:pt x="761" y="792"/>
                    </a:lnTo>
                    <a:lnTo>
                      <a:pt x="816" y="776"/>
                    </a:lnTo>
                    <a:lnTo>
                      <a:pt x="871" y="757"/>
                    </a:lnTo>
                    <a:lnTo>
                      <a:pt x="595" y="0"/>
                    </a:lnTo>
                    <a:lnTo>
                      <a:pt x="595" y="0"/>
                    </a:lnTo>
                    <a:lnTo>
                      <a:pt x="576" y="7"/>
                    </a:lnTo>
                    <a:lnTo>
                      <a:pt x="557" y="12"/>
                    </a:lnTo>
                    <a:lnTo>
                      <a:pt x="537" y="18"/>
                    </a:lnTo>
                    <a:lnTo>
                      <a:pt x="517" y="22"/>
                    </a:lnTo>
                    <a:lnTo>
                      <a:pt x="497" y="24"/>
                    </a:lnTo>
                    <a:lnTo>
                      <a:pt x="477" y="27"/>
                    </a:lnTo>
                    <a:lnTo>
                      <a:pt x="457" y="28"/>
                    </a:lnTo>
                    <a:lnTo>
                      <a:pt x="436" y="28"/>
                    </a:lnTo>
                    <a:lnTo>
                      <a:pt x="436" y="28"/>
                    </a:lnTo>
                    <a:close/>
                  </a:path>
                </a:pathLst>
              </a:custGeom>
              <a:solidFill>
                <a:schemeClr val="bg1"/>
              </a:solidFill>
              <a:ln w="5">
                <a:noFill/>
                <a:prstDash val="solid"/>
                <a:round/>
                <a:headEnd/>
                <a:tailEnd/>
              </a:ln>
              <a:effectLst>
                <a:outerShdw blurRad="107950" dist="12700" dir="5400000" algn="ctr">
                  <a:srgbClr val="000000"/>
                </a:outerShdw>
              </a:effectLst>
              <a:sp3d contourW="44450" prstMaterial="matte">
                <a:bevelT w="63500" h="63500" prst="artDeco"/>
                <a:contourClr>
                  <a:srgbClr val="FFFFFF"/>
                </a:contourClr>
              </a:sp3d>
            </p:spPr>
            <p:txBody>
              <a:bodyPr vert="horz" wrap="square" lIns="91440" tIns="45720" rIns="91440" bIns="45720" numCol="1" anchor="t" anchorCtr="0" compatLnSpc="1">
                <a:prstTxWarp prst="textNoShape">
                  <a:avLst/>
                </a:prstTxWarp>
              </a:bodyPr>
              <a:lstStyle/>
              <a:p>
                <a:endParaRPr lang="en-US"/>
              </a:p>
            </p:txBody>
          </p:sp>
          <p:sp>
            <p:nvSpPr>
              <p:cNvPr id="22" name="Freeform 10"/>
              <p:cNvSpPr>
                <a:spLocks/>
              </p:cNvSpPr>
              <p:nvPr/>
            </p:nvSpPr>
            <p:spPr bwMode="auto">
              <a:xfrm>
                <a:off x="3825875" y="4795838"/>
                <a:ext cx="1495425" cy="1527175"/>
              </a:xfrm>
              <a:custGeom>
                <a:avLst/>
                <a:gdLst/>
                <a:ahLst/>
                <a:cxnLst>
                  <a:cxn ang="0">
                    <a:pos x="0" y="205"/>
                  </a:cxn>
                  <a:cxn ang="0">
                    <a:pos x="276" y="962"/>
                  </a:cxn>
                  <a:cxn ang="0">
                    <a:pos x="276" y="962"/>
                  </a:cxn>
                  <a:cxn ang="0">
                    <a:pos x="329" y="941"/>
                  </a:cxn>
                  <a:cxn ang="0">
                    <a:pos x="382" y="918"/>
                  </a:cxn>
                  <a:cxn ang="0">
                    <a:pos x="433" y="894"/>
                  </a:cxn>
                  <a:cxn ang="0">
                    <a:pos x="481" y="867"/>
                  </a:cxn>
                  <a:cxn ang="0">
                    <a:pos x="529" y="839"/>
                  </a:cxn>
                  <a:cxn ang="0">
                    <a:pos x="575" y="809"/>
                  </a:cxn>
                  <a:cxn ang="0">
                    <a:pos x="617" y="777"/>
                  </a:cxn>
                  <a:cxn ang="0">
                    <a:pos x="660" y="744"/>
                  </a:cxn>
                  <a:cxn ang="0">
                    <a:pos x="700" y="707"/>
                  </a:cxn>
                  <a:cxn ang="0">
                    <a:pos x="739" y="670"/>
                  </a:cxn>
                  <a:cxn ang="0">
                    <a:pos x="777" y="631"/>
                  </a:cxn>
                  <a:cxn ang="0">
                    <a:pos x="813" y="590"/>
                  </a:cxn>
                  <a:cxn ang="0">
                    <a:pos x="848" y="545"/>
                  </a:cxn>
                  <a:cxn ang="0">
                    <a:pos x="880" y="500"/>
                  </a:cxn>
                  <a:cxn ang="0">
                    <a:pos x="912" y="452"/>
                  </a:cxn>
                  <a:cxn ang="0">
                    <a:pos x="942" y="402"/>
                  </a:cxn>
                  <a:cxn ang="0">
                    <a:pos x="245" y="0"/>
                  </a:cxn>
                  <a:cxn ang="0">
                    <a:pos x="245" y="0"/>
                  </a:cxn>
                  <a:cxn ang="0">
                    <a:pos x="234" y="18"/>
                  </a:cxn>
                  <a:cxn ang="0">
                    <a:pos x="224" y="35"/>
                  </a:cxn>
                  <a:cxn ang="0">
                    <a:pos x="212" y="51"/>
                  </a:cxn>
                  <a:cxn ang="0">
                    <a:pos x="198" y="67"/>
                  </a:cxn>
                  <a:cxn ang="0">
                    <a:pos x="185" y="82"/>
                  </a:cxn>
                  <a:cxn ang="0">
                    <a:pos x="171" y="97"/>
                  </a:cxn>
                  <a:cxn ang="0">
                    <a:pos x="157" y="110"/>
                  </a:cxn>
                  <a:cxn ang="0">
                    <a:pos x="141" y="123"/>
                  </a:cxn>
                  <a:cxn ang="0">
                    <a:pos x="126" y="137"/>
                  </a:cxn>
                  <a:cxn ang="0">
                    <a:pos x="108" y="149"/>
                  </a:cxn>
                  <a:cxn ang="0">
                    <a:pos x="92" y="160"/>
                  </a:cxn>
                  <a:cxn ang="0">
                    <a:pos x="75" y="170"/>
                  </a:cxn>
                  <a:cxn ang="0">
                    <a:pos x="56" y="181"/>
                  </a:cxn>
                  <a:cxn ang="0">
                    <a:pos x="39" y="189"/>
                  </a:cxn>
                  <a:cxn ang="0">
                    <a:pos x="20" y="198"/>
                  </a:cxn>
                  <a:cxn ang="0">
                    <a:pos x="0" y="205"/>
                  </a:cxn>
                  <a:cxn ang="0">
                    <a:pos x="0" y="205"/>
                  </a:cxn>
                </a:cxnLst>
                <a:rect l="0" t="0" r="r" b="b"/>
                <a:pathLst>
                  <a:path w="942" h="962">
                    <a:moveTo>
                      <a:pt x="0" y="205"/>
                    </a:moveTo>
                    <a:lnTo>
                      <a:pt x="276" y="962"/>
                    </a:lnTo>
                    <a:lnTo>
                      <a:pt x="276" y="962"/>
                    </a:lnTo>
                    <a:lnTo>
                      <a:pt x="329" y="941"/>
                    </a:lnTo>
                    <a:lnTo>
                      <a:pt x="382" y="918"/>
                    </a:lnTo>
                    <a:lnTo>
                      <a:pt x="433" y="894"/>
                    </a:lnTo>
                    <a:lnTo>
                      <a:pt x="481" y="867"/>
                    </a:lnTo>
                    <a:lnTo>
                      <a:pt x="529" y="839"/>
                    </a:lnTo>
                    <a:lnTo>
                      <a:pt x="575" y="809"/>
                    </a:lnTo>
                    <a:lnTo>
                      <a:pt x="617" y="777"/>
                    </a:lnTo>
                    <a:lnTo>
                      <a:pt x="660" y="744"/>
                    </a:lnTo>
                    <a:lnTo>
                      <a:pt x="700" y="707"/>
                    </a:lnTo>
                    <a:lnTo>
                      <a:pt x="739" y="670"/>
                    </a:lnTo>
                    <a:lnTo>
                      <a:pt x="777" y="631"/>
                    </a:lnTo>
                    <a:lnTo>
                      <a:pt x="813" y="590"/>
                    </a:lnTo>
                    <a:lnTo>
                      <a:pt x="848" y="545"/>
                    </a:lnTo>
                    <a:lnTo>
                      <a:pt x="880" y="500"/>
                    </a:lnTo>
                    <a:lnTo>
                      <a:pt x="912" y="452"/>
                    </a:lnTo>
                    <a:lnTo>
                      <a:pt x="942" y="402"/>
                    </a:lnTo>
                    <a:lnTo>
                      <a:pt x="245" y="0"/>
                    </a:lnTo>
                    <a:lnTo>
                      <a:pt x="245" y="0"/>
                    </a:lnTo>
                    <a:lnTo>
                      <a:pt x="234" y="18"/>
                    </a:lnTo>
                    <a:lnTo>
                      <a:pt x="224" y="35"/>
                    </a:lnTo>
                    <a:lnTo>
                      <a:pt x="212" y="51"/>
                    </a:lnTo>
                    <a:lnTo>
                      <a:pt x="198" y="67"/>
                    </a:lnTo>
                    <a:lnTo>
                      <a:pt x="185" y="82"/>
                    </a:lnTo>
                    <a:lnTo>
                      <a:pt x="171" y="97"/>
                    </a:lnTo>
                    <a:lnTo>
                      <a:pt x="157" y="110"/>
                    </a:lnTo>
                    <a:lnTo>
                      <a:pt x="141" y="123"/>
                    </a:lnTo>
                    <a:lnTo>
                      <a:pt x="126" y="137"/>
                    </a:lnTo>
                    <a:lnTo>
                      <a:pt x="108" y="149"/>
                    </a:lnTo>
                    <a:lnTo>
                      <a:pt x="92" y="160"/>
                    </a:lnTo>
                    <a:lnTo>
                      <a:pt x="75" y="170"/>
                    </a:lnTo>
                    <a:lnTo>
                      <a:pt x="56" y="181"/>
                    </a:lnTo>
                    <a:lnTo>
                      <a:pt x="39" y="189"/>
                    </a:lnTo>
                    <a:lnTo>
                      <a:pt x="20" y="198"/>
                    </a:lnTo>
                    <a:lnTo>
                      <a:pt x="0" y="205"/>
                    </a:lnTo>
                    <a:lnTo>
                      <a:pt x="0" y="205"/>
                    </a:lnTo>
                    <a:close/>
                  </a:path>
                </a:pathLst>
              </a:custGeom>
              <a:solidFill>
                <a:schemeClr val="bg1"/>
              </a:solidFill>
              <a:ln w="5">
                <a:noFill/>
                <a:prstDash val="solid"/>
                <a:round/>
                <a:headEnd/>
                <a:tailEnd/>
              </a:ln>
              <a:effectLst>
                <a:outerShdw blurRad="107950" dist="12700" dir="5400000" algn="ctr">
                  <a:srgbClr val="000000"/>
                </a:outerShdw>
              </a:effectLst>
              <a:sp3d contourW="44450" prstMaterial="matte">
                <a:bevelT w="63500" h="63500" prst="artDeco"/>
                <a:contourClr>
                  <a:srgbClr val="FFFFFF"/>
                </a:contourClr>
              </a:sp3d>
            </p:spPr>
            <p:txBody>
              <a:bodyPr vert="horz" wrap="square" lIns="91440" tIns="45720" rIns="91440" bIns="45720" numCol="1" anchor="t" anchorCtr="0" compatLnSpc="1">
                <a:prstTxWarp prst="textNoShape">
                  <a:avLst/>
                </a:prstTxWarp>
              </a:bodyPr>
              <a:lstStyle/>
              <a:p>
                <a:endParaRPr lang="en-US"/>
              </a:p>
            </p:txBody>
          </p:sp>
          <p:sp>
            <p:nvSpPr>
              <p:cNvPr id="23" name="Freeform 11"/>
              <p:cNvSpPr>
                <a:spLocks/>
              </p:cNvSpPr>
              <p:nvPr/>
            </p:nvSpPr>
            <p:spPr bwMode="auto">
              <a:xfrm>
                <a:off x="4214813" y="4075113"/>
                <a:ext cx="1379538" cy="1358900"/>
              </a:xfrm>
              <a:custGeom>
                <a:avLst/>
                <a:gdLst/>
                <a:ahLst/>
                <a:cxnLst>
                  <a:cxn ang="0">
                    <a:pos x="848" y="0"/>
                  </a:cxn>
                  <a:cxn ang="0">
                    <a:pos x="55" y="139"/>
                  </a:cxn>
                  <a:cxn ang="0">
                    <a:pos x="55" y="139"/>
                  </a:cxn>
                  <a:cxn ang="0">
                    <a:pos x="59" y="160"/>
                  </a:cxn>
                  <a:cxn ang="0">
                    <a:pos x="60" y="180"/>
                  </a:cxn>
                  <a:cxn ang="0">
                    <a:pos x="62" y="200"/>
                  </a:cxn>
                  <a:cxn ang="0">
                    <a:pos x="63" y="221"/>
                  </a:cxn>
                  <a:cxn ang="0">
                    <a:pos x="63" y="221"/>
                  </a:cxn>
                  <a:cxn ang="0">
                    <a:pos x="62" y="252"/>
                  </a:cxn>
                  <a:cxn ang="0">
                    <a:pos x="58" y="284"/>
                  </a:cxn>
                  <a:cxn ang="0">
                    <a:pos x="54" y="314"/>
                  </a:cxn>
                  <a:cxn ang="0">
                    <a:pos x="46" y="343"/>
                  </a:cxn>
                  <a:cxn ang="0">
                    <a:pos x="38" y="373"/>
                  </a:cxn>
                  <a:cxn ang="0">
                    <a:pos x="27" y="401"/>
                  </a:cxn>
                  <a:cxn ang="0">
                    <a:pos x="13" y="427"/>
                  </a:cxn>
                  <a:cxn ang="0">
                    <a:pos x="0" y="454"/>
                  </a:cxn>
                  <a:cxn ang="0">
                    <a:pos x="697" y="856"/>
                  </a:cxn>
                  <a:cxn ang="0">
                    <a:pos x="697" y="856"/>
                  </a:cxn>
                  <a:cxn ang="0">
                    <a:pos x="725" y="807"/>
                  </a:cxn>
                  <a:cxn ang="0">
                    <a:pos x="750" y="754"/>
                  </a:cxn>
                  <a:cxn ang="0">
                    <a:pos x="773" y="703"/>
                  </a:cxn>
                  <a:cxn ang="0">
                    <a:pos x="794" y="652"/>
                  </a:cxn>
                  <a:cxn ang="0">
                    <a:pos x="812" y="600"/>
                  </a:cxn>
                  <a:cxn ang="0">
                    <a:pos x="828" y="548"/>
                  </a:cxn>
                  <a:cxn ang="0">
                    <a:pos x="841" y="496"/>
                  </a:cxn>
                  <a:cxn ang="0">
                    <a:pos x="851" y="442"/>
                  </a:cxn>
                  <a:cxn ang="0">
                    <a:pos x="860" y="389"/>
                  </a:cxn>
                  <a:cxn ang="0">
                    <a:pos x="865" y="335"/>
                  </a:cxn>
                  <a:cxn ang="0">
                    <a:pos x="868" y="280"/>
                  </a:cxn>
                  <a:cxn ang="0">
                    <a:pos x="869" y="225"/>
                  </a:cxn>
                  <a:cxn ang="0">
                    <a:pos x="868" y="170"/>
                  </a:cxn>
                  <a:cxn ang="0">
                    <a:pos x="864" y="114"/>
                  </a:cxn>
                  <a:cxn ang="0">
                    <a:pos x="857" y="58"/>
                  </a:cxn>
                  <a:cxn ang="0">
                    <a:pos x="848" y="0"/>
                  </a:cxn>
                  <a:cxn ang="0">
                    <a:pos x="848" y="0"/>
                  </a:cxn>
                </a:cxnLst>
                <a:rect l="0" t="0" r="r" b="b"/>
                <a:pathLst>
                  <a:path w="869" h="856">
                    <a:moveTo>
                      <a:pt x="848" y="0"/>
                    </a:moveTo>
                    <a:lnTo>
                      <a:pt x="55" y="139"/>
                    </a:lnTo>
                    <a:lnTo>
                      <a:pt x="55" y="139"/>
                    </a:lnTo>
                    <a:lnTo>
                      <a:pt x="59" y="160"/>
                    </a:lnTo>
                    <a:lnTo>
                      <a:pt x="60" y="180"/>
                    </a:lnTo>
                    <a:lnTo>
                      <a:pt x="62" y="200"/>
                    </a:lnTo>
                    <a:lnTo>
                      <a:pt x="63" y="221"/>
                    </a:lnTo>
                    <a:lnTo>
                      <a:pt x="63" y="221"/>
                    </a:lnTo>
                    <a:lnTo>
                      <a:pt x="62" y="252"/>
                    </a:lnTo>
                    <a:lnTo>
                      <a:pt x="58" y="284"/>
                    </a:lnTo>
                    <a:lnTo>
                      <a:pt x="54" y="314"/>
                    </a:lnTo>
                    <a:lnTo>
                      <a:pt x="46" y="343"/>
                    </a:lnTo>
                    <a:lnTo>
                      <a:pt x="38" y="373"/>
                    </a:lnTo>
                    <a:lnTo>
                      <a:pt x="27" y="401"/>
                    </a:lnTo>
                    <a:lnTo>
                      <a:pt x="13" y="427"/>
                    </a:lnTo>
                    <a:lnTo>
                      <a:pt x="0" y="454"/>
                    </a:lnTo>
                    <a:lnTo>
                      <a:pt x="697" y="856"/>
                    </a:lnTo>
                    <a:lnTo>
                      <a:pt x="697" y="856"/>
                    </a:lnTo>
                    <a:lnTo>
                      <a:pt x="725" y="807"/>
                    </a:lnTo>
                    <a:lnTo>
                      <a:pt x="750" y="754"/>
                    </a:lnTo>
                    <a:lnTo>
                      <a:pt x="773" y="703"/>
                    </a:lnTo>
                    <a:lnTo>
                      <a:pt x="794" y="652"/>
                    </a:lnTo>
                    <a:lnTo>
                      <a:pt x="812" y="600"/>
                    </a:lnTo>
                    <a:lnTo>
                      <a:pt x="828" y="548"/>
                    </a:lnTo>
                    <a:lnTo>
                      <a:pt x="841" y="496"/>
                    </a:lnTo>
                    <a:lnTo>
                      <a:pt x="851" y="442"/>
                    </a:lnTo>
                    <a:lnTo>
                      <a:pt x="860" y="389"/>
                    </a:lnTo>
                    <a:lnTo>
                      <a:pt x="865" y="335"/>
                    </a:lnTo>
                    <a:lnTo>
                      <a:pt x="868" y="280"/>
                    </a:lnTo>
                    <a:lnTo>
                      <a:pt x="869" y="225"/>
                    </a:lnTo>
                    <a:lnTo>
                      <a:pt x="868" y="170"/>
                    </a:lnTo>
                    <a:lnTo>
                      <a:pt x="864" y="114"/>
                    </a:lnTo>
                    <a:lnTo>
                      <a:pt x="857" y="58"/>
                    </a:lnTo>
                    <a:lnTo>
                      <a:pt x="848" y="0"/>
                    </a:lnTo>
                    <a:lnTo>
                      <a:pt x="848" y="0"/>
                    </a:lnTo>
                    <a:close/>
                  </a:path>
                </a:pathLst>
              </a:custGeom>
              <a:solidFill>
                <a:schemeClr val="bg1"/>
              </a:solidFill>
              <a:ln w="5">
                <a:noFill/>
                <a:prstDash val="solid"/>
                <a:round/>
                <a:headEnd/>
                <a:tailEnd/>
              </a:ln>
              <a:effectLst>
                <a:outerShdw blurRad="107950" dist="12700" dir="5400000" algn="ctr">
                  <a:srgbClr val="000000"/>
                </a:outerShdw>
              </a:effectLst>
              <a:sp3d contourW="44450" prstMaterial="matte">
                <a:bevelT w="63500" h="63500" prst="artDeco"/>
                <a:contourClr>
                  <a:srgbClr val="FFFFFF"/>
                </a:contourClr>
              </a:sp3d>
            </p:spPr>
            <p:txBody>
              <a:bodyPr vert="horz" wrap="square" lIns="91440" tIns="45720" rIns="91440" bIns="45720" numCol="1" anchor="t" anchorCtr="0" compatLnSpc="1">
                <a:prstTxWarp prst="textNoShape">
                  <a:avLst/>
                </a:prstTxWarp>
              </a:bodyPr>
              <a:lstStyle/>
              <a:p>
                <a:endParaRPr lang="en-US"/>
              </a:p>
            </p:txBody>
          </p:sp>
          <p:sp>
            <p:nvSpPr>
              <p:cNvPr id="24" name="Freeform 12"/>
              <p:cNvSpPr>
                <a:spLocks/>
              </p:cNvSpPr>
              <p:nvPr/>
            </p:nvSpPr>
            <p:spPr bwMode="auto">
              <a:xfrm>
                <a:off x="4049713" y="2879725"/>
                <a:ext cx="1511300" cy="1416050"/>
              </a:xfrm>
              <a:custGeom>
                <a:avLst/>
                <a:gdLst/>
                <a:ahLst/>
                <a:cxnLst>
                  <a:cxn ang="0">
                    <a:pos x="159" y="892"/>
                  </a:cxn>
                  <a:cxn ang="0">
                    <a:pos x="952" y="753"/>
                  </a:cxn>
                  <a:cxn ang="0">
                    <a:pos x="952" y="753"/>
                  </a:cxn>
                  <a:cxn ang="0">
                    <a:pos x="941" y="696"/>
                  </a:cxn>
                  <a:cxn ang="0">
                    <a:pos x="928" y="641"/>
                  </a:cxn>
                  <a:cxn ang="0">
                    <a:pos x="912" y="587"/>
                  </a:cxn>
                  <a:cxn ang="0">
                    <a:pos x="894" y="533"/>
                  </a:cxn>
                  <a:cxn ang="0">
                    <a:pos x="876" y="483"/>
                  </a:cxn>
                  <a:cxn ang="0">
                    <a:pos x="854" y="433"/>
                  </a:cxn>
                  <a:cxn ang="0">
                    <a:pos x="830" y="383"/>
                  </a:cxn>
                  <a:cxn ang="0">
                    <a:pos x="803" y="337"/>
                  </a:cxn>
                  <a:cxn ang="0">
                    <a:pos x="775" y="290"/>
                  </a:cxn>
                  <a:cxn ang="0">
                    <a:pos x="746" y="245"/>
                  </a:cxn>
                  <a:cxn ang="0">
                    <a:pos x="713" y="201"/>
                  </a:cxn>
                  <a:cxn ang="0">
                    <a:pos x="679" y="158"/>
                  </a:cxn>
                  <a:cxn ang="0">
                    <a:pos x="641" y="117"/>
                  </a:cxn>
                  <a:cxn ang="0">
                    <a:pos x="602" y="77"/>
                  </a:cxn>
                  <a:cxn ang="0">
                    <a:pos x="561" y="38"/>
                  </a:cxn>
                  <a:cxn ang="0">
                    <a:pos x="517" y="0"/>
                  </a:cxn>
                  <a:cxn ang="0">
                    <a:pos x="0" y="617"/>
                  </a:cxn>
                  <a:cxn ang="0">
                    <a:pos x="0" y="617"/>
                  </a:cxn>
                  <a:cxn ang="0">
                    <a:pos x="14" y="630"/>
                  </a:cxn>
                  <a:cxn ang="0">
                    <a:pos x="29" y="643"/>
                  </a:cxn>
                  <a:cxn ang="0">
                    <a:pos x="44" y="658"/>
                  </a:cxn>
                  <a:cxn ang="0">
                    <a:pos x="57" y="673"/>
                  </a:cxn>
                  <a:cxn ang="0">
                    <a:pos x="69" y="689"/>
                  </a:cxn>
                  <a:cxn ang="0">
                    <a:pos x="81" y="705"/>
                  </a:cxn>
                  <a:cxn ang="0">
                    <a:pos x="92" y="722"/>
                  </a:cxn>
                  <a:cxn ang="0">
                    <a:pos x="103" y="740"/>
                  </a:cxn>
                  <a:cxn ang="0">
                    <a:pos x="113" y="757"/>
                  </a:cxn>
                  <a:cxn ang="0">
                    <a:pos x="121" y="775"/>
                  </a:cxn>
                  <a:cxn ang="0">
                    <a:pos x="131" y="793"/>
                  </a:cxn>
                  <a:cxn ang="0">
                    <a:pos x="138" y="813"/>
                  </a:cxn>
                  <a:cxn ang="0">
                    <a:pos x="144" y="832"/>
                  </a:cxn>
                  <a:cxn ang="0">
                    <a:pos x="151" y="852"/>
                  </a:cxn>
                  <a:cxn ang="0">
                    <a:pos x="155" y="872"/>
                  </a:cxn>
                  <a:cxn ang="0">
                    <a:pos x="159" y="892"/>
                  </a:cxn>
                  <a:cxn ang="0">
                    <a:pos x="159" y="892"/>
                  </a:cxn>
                </a:cxnLst>
                <a:rect l="0" t="0" r="r" b="b"/>
                <a:pathLst>
                  <a:path w="952" h="892">
                    <a:moveTo>
                      <a:pt x="159" y="892"/>
                    </a:moveTo>
                    <a:lnTo>
                      <a:pt x="952" y="753"/>
                    </a:lnTo>
                    <a:lnTo>
                      <a:pt x="952" y="753"/>
                    </a:lnTo>
                    <a:lnTo>
                      <a:pt x="941" y="696"/>
                    </a:lnTo>
                    <a:lnTo>
                      <a:pt x="928" y="641"/>
                    </a:lnTo>
                    <a:lnTo>
                      <a:pt x="912" y="587"/>
                    </a:lnTo>
                    <a:lnTo>
                      <a:pt x="894" y="533"/>
                    </a:lnTo>
                    <a:lnTo>
                      <a:pt x="876" y="483"/>
                    </a:lnTo>
                    <a:lnTo>
                      <a:pt x="854" y="433"/>
                    </a:lnTo>
                    <a:lnTo>
                      <a:pt x="830" y="383"/>
                    </a:lnTo>
                    <a:lnTo>
                      <a:pt x="803" y="337"/>
                    </a:lnTo>
                    <a:lnTo>
                      <a:pt x="775" y="290"/>
                    </a:lnTo>
                    <a:lnTo>
                      <a:pt x="746" y="245"/>
                    </a:lnTo>
                    <a:lnTo>
                      <a:pt x="713" y="201"/>
                    </a:lnTo>
                    <a:lnTo>
                      <a:pt x="679" y="158"/>
                    </a:lnTo>
                    <a:lnTo>
                      <a:pt x="641" y="117"/>
                    </a:lnTo>
                    <a:lnTo>
                      <a:pt x="602" y="77"/>
                    </a:lnTo>
                    <a:lnTo>
                      <a:pt x="561" y="38"/>
                    </a:lnTo>
                    <a:lnTo>
                      <a:pt x="517" y="0"/>
                    </a:lnTo>
                    <a:lnTo>
                      <a:pt x="0" y="617"/>
                    </a:lnTo>
                    <a:lnTo>
                      <a:pt x="0" y="617"/>
                    </a:lnTo>
                    <a:lnTo>
                      <a:pt x="14" y="630"/>
                    </a:lnTo>
                    <a:lnTo>
                      <a:pt x="29" y="643"/>
                    </a:lnTo>
                    <a:lnTo>
                      <a:pt x="44" y="658"/>
                    </a:lnTo>
                    <a:lnTo>
                      <a:pt x="57" y="673"/>
                    </a:lnTo>
                    <a:lnTo>
                      <a:pt x="69" y="689"/>
                    </a:lnTo>
                    <a:lnTo>
                      <a:pt x="81" y="705"/>
                    </a:lnTo>
                    <a:lnTo>
                      <a:pt x="92" y="722"/>
                    </a:lnTo>
                    <a:lnTo>
                      <a:pt x="103" y="740"/>
                    </a:lnTo>
                    <a:lnTo>
                      <a:pt x="113" y="757"/>
                    </a:lnTo>
                    <a:lnTo>
                      <a:pt x="121" y="775"/>
                    </a:lnTo>
                    <a:lnTo>
                      <a:pt x="131" y="793"/>
                    </a:lnTo>
                    <a:lnTo>
                      <a:pt x="138" y="813"/>
                    </a:lnTo>
                    <a:lnTo>
                      <a:pt x="144" y="832"/>
                    </a:lnTo>
                    <a:lnTo>
                      <a:pt x="151" y="852"/>
                    </a:lnTo>
                    <a:lnTo>
                      <a:pt x="155" y="872"/>
                    </a:lnTo>
                    <a:lnTo>
                      <a:pt x="159" y="892"/>
                    </a:lnTo>
                    <a:lnTo>
                      <a:pt x="159" y="892"/>
                    </a:lnTo>
                    <a:close/>
                  </a:path>
                </a:pathLst>
              </a:custGeom>
              <a:solidFill>
                <a:schemeClr val="bg1"/>
              </a:solidFill>
              <a:ln w="5">
                <a:noFill/>
                <a:prstDash val="solid"/>
                <a:round/>
                <a:headEnd/>
                <a:tailEnd/>
              </a:ln>
              <a:effectLst>
                <a:outerShdw blurRad="107950" dist="12700" dir="5400000" algn="ctr">
                  <a:srgbClr val="000000"/>
                </a:outerShdw>
              </a:effectLst>
              <a:sp3d contourW="44450" prstMaterial="matte">
                <a:bevelT w="63500" h="63500" prst="artDeco"/>
                <a:contourClr>
                  <a:srgbClr val="FFFFFF"/>
                </a:contourClr>
              </a:sp3d>
            </p:spPr>
            <p:txBody>
              <a:bodyPr vert="horz" wrap="square" lIns="91440" tIns="45720" rIns="91440" bIns="45720" numCol="1" anchor="t" anchorCtr="0" compatLnSpc="1">
                <a:prstTxWarp prst="textNoShape">
                  <a:avLst/>
                </a:prstTxWarp>
              </a:bodyPr>
              <a:lstStyle/>
              <a:p>
                <a:endParaRPr lang="en-US"/>
              </a:p>
            </p:txBody>
          </p:sp>
          <p:sp>
            <p:nvSpPr>
              <p:cNvPr id="25" name="Freeform 13"/>
              <p:cNvSpPr>
                <a:spLocks/>
              </p:cNvSpPr>
              <p:nvPr/>
            </p:nvSpPr>
            <p:spPr bwMode="auto">
              <a:xfrm>
                <a:off x="3573463" y="2406650"/>
                <a:ext cx="1296988" cy="1452562"/>
              </a:xfrm>
              <a:custGeom>
                <a:avLst/>
                <a:gdLst/>
                <a:ahLst/>
                <a:cxnLst>
                  <a:cxn ang="0">
                    <a:pos x="300" y="915"/>
                  </a:cxn>
                  <a:cxn ang="0">
                    <a:pos x="817" y="298"/>
                  </a:cxn>
                  <a:cxn ang="0">
                    <a:pos x="817" y="298"/>
                  </a:cxn>
                  <a:cxn ang="0">
                    <a:pos x="772" y="261"/>
                  </a:cxn>
                  <a:cxn ang="0">
                    <a:pos x="725" y="227"/>
                  </a:cxn>
                  <a:cxn ang="0">
                    <a:pos x="680" y="195"/>
                  </a:cxn>
                  <a:cxn ang="0">
                    <a:pos x="632" y="167"/>
                  </a:cxn>
                  <a:cxn ang="0">
                    <a:pos x="585" y="140"/>
                  </a:cxn>
                  <a:cxn ang="0">
                    <a:pos x="535" y="116"/>
                  </a:cxn>
                  <a:cxn ang="0">
                    <a:pos x="486" y="93"/>
                  </a:cxn>
                  <a:cxn ang="0">
                    <a:pos x="436" y="73"/>
                  </a:cxn>
                  <a:cxn ang="0">
                    <a:pos x="384" y="56"/>
                  </a:cxn>
                  <a:cxn ang="0">
                    <a:pos x="332" y="41"/>
                  </a:cxn>
                  <a:cxn ang="0">
                    <a:pos x="279" y="29"/>
                  </a:cxn>
                  <a:cxn ang="0">
                    <a:pos x="226" y="18"/>
                  </a:cxn>
                  <a:cxn ang="0">
                    <a:pos x="171" y="10"/>
                  </a:cxn>
                  <a:cxn ang="0">
                    <a:pos x="115" y="5"/>
                  </a:cxn>
                  <a:cxn ang="0">
                    <a:pos x="57" y="1"/>
                  </a:cxn>
                  <a:cxn ang="0">
                    <a:pos x="0" y="0"/>
                  </a:cxn>
                  <a:cxn ang="0">
                    <a:pos x="0" y="805"/>
                  </a:cxn>
                  <a:cxn ang="0">
                    <a:pos x="0" y="805"/>
                  </a:cxn>
                  <a:cxn ang="0">
                    <a:pos x="21" y="806"/>
                  </a:cxn>
                  <a:cxn ang="0">
                    <a:pos x="42" y="807"/>
                  </a:cxn>
                  <a:cxn ang="0">
                    <a:pos x="62" y="810"/>
                  </a:cxn>
                  <a:cxn ang="0">
                    <a:pos x="84" y="813"/>
                  </a:cxn>
                  <a:cxn ang="0">
                    <a:pos x="104" y="817"/>
                  </a:cxn>
                  <a:cxn ang="0">
                    <a:pos x="123" y="822"/>
                  </a:cxn>
                  <a:cxn ang="0">
                    <a:pos x="143" y="827"/>
                  </a:cxn>
                  <a:cxn ang="0">
                    <a:pos x="162" y="834"/>
                  </a:cxn>
                  <a:cxn ang="0">
                    <a:pos x="180" y="842"/>
                  </a:cxn>
                  <a:cxn ang="0">
                    <a:pos x="199" y="850"/>
                  </a:cxn>
                  <a:cxn ang="0">
                    <a:pos x="216" y="858"/>
                  </a:cxn>
                  <a:cxn ang="0">
                    <a:pos x="235" y="869"/>
                  </a:cxn>
                  <a:cxn ang="0">
                    <a:pos x="251" y="878"/>
                  </a:cxn>
                  <a:cxn ang="0">
                    <a:pos x="269" y="890"/>
                  </a:cxn>
                  <a:cxn ang="0">
                    <a:pos x="285" y="902"/>
                  </a:cxn>
                  <a:cxn ang="0">
                    <a:pos x="300" y="915"/>
                  </a:cxn>
                  <a:cxn ang="0">
                    <a:pos x="300" y="915"/>
                  </a:cxn>
                </a:cxnLst>
                <a:rect l="0" t="0" r="r" b="b"/>
                <a:pathLst>
                  <a:path w="817" h="915">
                    <a:moveTo>
                      <a:pt x="300" y="915"/>
                    </a:moveTo>
                    <a:lnTo>
                      <a:pt x="817" y="298"/>
                    </a:lnTo>
                    <a:lnTo>
                      <a:pt x="817" y="298"/>
                    </a:lnTo>
                    <a:lnTo>
                      <a:pt x="772" y="261"/>
                    </a:lnTo>
                    <a:lnTo>
                      <a:pt x="725" y="227"/>
                    </a:lnTo>
                    <a:lnTo>
                      <a:pt x="680" y="195"/>
                    </a:lnTo>
                    <a:lnTo>
                      <a:pt x="632" y="167"/>
                    </a:lnTo>
                    <a:lnTo>
                      <a:pt x="585" y="140"/>
                    </a:lnTo>
                    <a:lnTo>
                      <a:pt x="535" y="116"/>
                    </a:lnTo>
                    <a:lnTo>
                      <a:pt x="486" y="93"/>
                    </a:lnTo>
                    <a:lnTo>
                      <a:pt x="436" y="73"/>
                    </a:lnTo>
                    <a:lnTo>
                      <a:pt x="384" y="56"/>
                    </a:lnTo>
                    <a:lnTo>
                      <a:pt x="332" y="41"/>
                    </a:lnTo>
                    <a:lnTo>
                      <a:pt x="279" y="29"/>
                    </a:lnTo>
                    <a:lnTo>
                      <a:pt x="226" y="18"/>
                    </a:lnTo>
                    <a:lnTo>
                      <a:pt x="171" y="10"/>
                    </a:lnTo>
                    <a:lnTo>
                      <a:pt x="115" y="5"/>
                    </a:lnTo>
                    <a:lnTo>
                      <a:pt x="57" y="1"/>
                    </a:lnTo>
                    <a:lnTo>
                      <a:pt x="0" y="0"/>
                    </a:lnTo>
                    <a:lnTo>
                      <a:pt x="0" y="805"/>
                    </a:lnTo>
                    <a:lnTo>
                      <a:pt x="0" y="805"/>
                    </a:lnTo>
                    <a:lnTo>
                      <a:pt x="21" y="806"/>
                    </a:lnTo>
                    <a:lnTo>
                      <a:pt x="42" y="807"/>
                    </a:lnTo>
                    <a:lnTo>
                      <a:pt x="62" y="810"/>
                    </a:lnTo>
                    <a:lnTo>
                      <a:pt x="84" y="813"/>
                    </a:lnTo>
                    <a:lnTo>
                      <a:pt x="104" y="817"/>
                    </a:lnTo>
                    <a:lnTo>
                      <a:pt x="123" y="822"/>
                    </a:lnTo>
                    <a:lnTo>
                      <a:pt x="143" y="827"/>
                    </a:lnTo>
                    <a:lnTo>
                      <a:pt x="162" y="834"/>
                    </a:lnTo>
                    <a:lnTo>
                      <a:pt x="180" y="842"/>
                    </a:lnTo>
                    <a:lnTo>
                      <a:pt x="199" y="850"/>
                    </a:lnTo>
                    <a:lnTo>
                      <a:pt x="216" y="858"/>
                    </a:lnTo>
                    <a:lnTo>
                      <a:pt x="235" y="869"/>
                    </a:lnTo>
                    <a:lnTo>
                      <a:pt x="251" y="878"/>
                    </a:lnTo>
                    <a:lnTo>
                      <a:pt x="269" y="890"/>
                    </a:lnTo>
                    <a:lnTo>
                      <a:pt x="285" y="902"/>
                    </a:lnTo>
                    <a:lnTo>
                      <a:pt x="300" y="915"/>
                    </a:lnTo>
                    <a:lnTo>
                      <a:pt x="300" y="915"/>
                    </a:lnTo>
                    <a:close/>
                  </a:path>
                </a:pathLst>
              </a:custGeom>
              <a:solidFill>
                <a:schemeClr val="bg1"/>
              </a:solidFill>
              <a:ln w="5">
                <a:noFill/>
                <a:prstDash val="solid"/>
                <a:round/>
                <a:headEnd/>
                <a:tailEnd/>
              </a:ln>
              <a:effectLst>
                <a:outerShdw blurRad="107950" dist="12700" dir="5400000" algn="ctr">
                  <a:srgbClr val="000000"/>
                </a:outerShdw>
              </a:effectLst>
              <a:sp3d contourW="44450" prstMaterial="matte">
                <a:bevelT w="63500" h="63500" prst="artDeco"/>
                <a:contourClr>
                  <a:srgbClr val="FFFFFF"/>
                </a:contourClr>
              </a:sp3d>
            </p:spPr>
            <p:txBody>
              <a:bodyPr vert="horz" wrap="square" lIns="91440" tIns="45720" rIns="91440" bIns="45720" numCol="1" anchor="t" anchorCtr="0" compatLnSpc="1">
                <a:prstTxWarp prst="textNoShape">
                  <a:avLst/>
                </a:prstTxWarp>
              </a:bodyPr>
              <a:lstStyle/>
              <a:p>
                <a:endParaRPr lang="en-US"/>
              </a:p>
            </p:txBody>
          </p:sp>
        </p:grpSp>
        <p:pic>
          <p:nvPicPr>
            <p:cNvPr id="8" name="Picture 7" descr="INL.png"/>
            <p:cNvPicPr>
              <a:picLocks noChangeAspect="1"/>
            </p:cNvPicPr>
            <p:nvPr/>
          </p:nvPicPr>
          <p:blipFill>
            <a:blip r:embed="rId2" cstate="print"/>
            <a:stretch>
              <a:fillRect/>
            </a:stretch>
          </p:blipFill>
          <p:spPr>
            <a:xfrm>
              <a:off x="3234640" y="3493697"/>
              <a:ext cx="699525" cy="474760"/>
            </a:xfrm>
            <a:prstGeom prst="rect">
              <a:avLst/>
            </a:prstGeom>
          </p:spPr>
        </p:pic>
        <p:pic>
          <p:nvPicPr>
            <p:cNvPr id="9" name="Picture 8" descr="LANL.png"/>
            <p:cNvPicPr>
              <a:picLocks noChangeAspect="1"/>
            </p:cNvPicPr>
            <p:nvPr/>
          </p:nvPicPr>
          <p:blipFill>
            <a:blip r:embed="rId3" cstate="print"/>
            <a:stretch>
              <a:fillRect/>
            </a:stretch>
          </p:blipFill>
          <p:spPr>
            <a:xfrm>
              <a:off x="4054415" y="3420989"/>
              <a:ext cx="1164566" cy="598920"/>
            </a:xfrm>
            <a:prstGeom prst="rect">
              <a:avLst/>
            </a:prstGeom>
          </p:spPr>
        </p:pic>
        <p:pic>
          <p:nvPicPr>
            <p:cNvPr id="10" name="Picture 9" descr="SNL.png"/>
            <p:cNvPicPr>
              <a:picLocks noChangeAspect="1"/>
            </p:cNvPicPr>
            <p:nvPr/>
          </p:nvPicPr>
          <p:blipFill>
            <a:blip r:embed="rId4" cstate="print"/>
            <a:stretch>
              <a:fillRect/>
            </a:stretch>
          </p:blipFill>
          <p:spPr>
            <a:xfrm>
              <a:off x="5139417" y="3990010"/>
              <a:ext cx="951389" cy="392208"/>
            </a:xfrm>
            <a:prstGeom prst="rect">
              <a:avLst/>
            </a:prstGeom>
          </p:spPr>
        </p:pic>
        <p:pic>
          <p:nvPicPr>
            <p:cNvPr id="11" name="Picture 10" descr="TVA_no shadow.png"/>
            <p:cNvPicPr>
              <a:picLocks noChangeAspect="1"/>
            </p:cNvPicPr>
            <p:nvPr/>
          </p:nvPicPr>
          <p:blipFill>
            <a:blip r:embed="rId5" cstate="print"/>
            <a:stretch>
              <a:fillRect/>
            </a:stretch>
          </p:blipFill>
          <p:spPr>
            <a:xfrm>
              <a:off x="2712111" y="5210354"/>
              <a:ext cx="496418" cy="377523"/>
            </a:xfrm>
            <a:prstGeom prst="rect">
              <a:avLst/>
            </a:prstGeom>
          </p:spPr>
        </p:pic>
        <p:pic>
          <p:nvPicPr>
            <p:cNvPr id="12" name="Picture 11" descr="Westinghouse_logo_color_285_HR copy.png"/>
            <p:cNvPicPr>
              <a:picLocks noChangeAspect="1"/>
            </p:cNvPicPr>
            <p:nvPr/>
          </p:nvPicPr>
          <p:blipFill>
            <a:blip r:embed="rId6" cstate="print"/>
            <a:stretch>
              <a:fillRect/>
            </a:stretch>
          </p:blipFill>
          <p:spPr>
            <a:xfrm>
              <a:off x="1734885" y="4606506"/>
              <a:ext cx="1312290" cy="419618"/>
            </a:xfrm>
            <a:prstGeom prst="rect">
              <a:avLst/>
            </a:prstGeom>
          </p:spPr>
        </p:pic>
        <p:pic>
          <p:nvPicPr>
            <p:cNvPr id="13" name="Picture 12" descr="mit.png"/>
            <p:cNvPicPr>
              <a:picLocks noChangeAspect="1"/>
            </p:cNvPicPr>
            <p:nvPr/>
          </p:nvPicPr>
          <p:blipFill>
            <a:blip r:embed="rId7" cstate="print"/>
            <a:stretch>
              <a:fillRect/>
            </a:stretch>
          </p:blipFill>
          <p:spPr>
            <a:xfrm>
              <a:off x="3795622" y="5451894"/>
              <a:ext cx="635295" cy="353683"/>
            </a:xfrm>
            <a:prstGeom prst="rect">
              <a:avLst/>
            </a:prstGeom>
          </p:spPr>
        </p:pic>
        <p:pic>
          <p:nvPicPr>
            <p:cNvPr id="14" name="Picture 13" descr="epri.png"/>
            <p:cNvPicPr>
              <a:picLocks noChangeAspect="1"/>
            </p:cNvPicPr>
            <p:nvPr/>
          </p:nvPicPr>
          <p:blipFill>
            <a:blip r:embed="rId8" cstate="print"/>
            <a:stretch>
              <a:fillRect/>
            </a:stretch>
          </p:blipFill>
          <p:spPr>
            <a:xfrm>
              <a:off x="2009956" y="4012575"/>
              <a:ext cx="905775" cy="312774"/>
            </a:xfrm>
            <a:prstGeom prst="rect">
              <a:avLst/>
            </a:prstGeom>
          </p:spPr>
        </p:pic>
        <p:pic>
          <p:nvPicPr>
            <p:cNvPr id="15" name="Picture 14" descr="NCSUlogo.png"/>
            <p:cNvPicPr>
              <a:picLocks noChangeAspect="1"/>
            </p:cNvPicPr>
            <p:nvPr/>
          </p:nvPicPr>
          <p:blipFill>
            <a:blip r:embed="rId9" cstate="print"/>
            <a:stretch>
              <a:fillRect/>
            </a:stretch>
          </p:blipFill>
          <p:spPr>
            <a:xfrm>
              <a:off x="4761781" y="5254231"/>
              <a:ext cx="1035169" cy="355774"/>
            </a:xfrm>
            <a:prstGeom prst="rect">
              <a:avLst/>
            </a:prstGeom>
          </p:spPr>
        </p:pic>
        <p:pic>
          <p:nvPicPr>
            <p:cNvPr id="16" name="Picture 15" descr="ORNL_leaf.png"/>
            <p:cNvPicPr>
              <a:picLocks noChangeAspect="1"/>
            </p:cNvPicPr>
            <p:nvPr/>
          </p:nvPicPr>
          <p:blipFill>
            <a:blip r:embed="rId10" cstate="print"/>
            <a:stretch>
              <a:fillRect/>
            </a:stretch>
          </p:blipFill>
          <p:spPr>
            <a:xfrm>
              <a:off x="3463824" y="4330462"/>
              <a:ext cx="1181155" cy="612620"/>
            </a:xfrm>
            <a:prstGeom prst="rect">
              <a:avLst/>
            </a:prstGeom>
          </p:spPr>
        </p:pic>
      </p:grpSp>
      <p:pic>
        <p:nvPicPr>
          <p:cNvPr id="26" name="Picture 25" descr="Michigan_Text_Trim_logo.png"/>
          <p:cNvPicPr>
            <a:picLocks noChangeAspect="1"/>
          </p:cNvPicPr>
          <p:nvPr/>
        </p:nvPicPr>
        <p:blipFill>
          <a:blip r:embed="rId11" cstate="print"/>
          <a:stretch>
            <a:fillRect/>
          </a:stretch>
        </p:blipFill>
        <p:spPr>
          <a:xfrm>
            <a:off x="6003235" y="3221339"/>
            <a:ext cx="477078" cy="283861"/>
          </a:xfrm>
          <a:prstGeom prst="rect">
            <a:avLst/>
          </a:prstGeom>
        </p:spPr>
      </p:pic>
      <p:sp>
        <p:nvSpPr>
          <p:cNvPr id="27" name="Content Placeholder 31"/>
          <p:cNvSpPr txBox="1">
            <a:spLocks/>
          </p:cNvSpPr>
          <p:nvPr/>
        </p:nvSpPr>
        <p:spPr>
          <a:xfrm>
            <a:off x="6324600" y="3733800"/>
            <a:ext cx="2590800" cy="1143000"/>
          </a:xfrm>
          <a:prstGeom prst="rect">
            <a:avLst/>
          </a:prstGeom>
        </p:spPr>
        <p:txBody>
          <a:bodyPr vert="horz" lIns="91440" tIns="45720" rIns="91440" bIns="45720" rtlCol="0" anchor="ctr"/>
          <a:lstStyle/>
          <a:p>
            <a:pPr marL="342900" marR="0" lvl="0" indent="-342900" algn="ctr" defTabSz="914400" rtl="0" eaLnBrk="0" fontAlgn="auto" latinLnBrk="0" hangingPunct="0">
              <a:lnSpc>
                <a:spcPct val="100000"/>
              </a:lnSpc>
              <a:spcBef>
                <a:spcPct val="20000"/>
              </a:spcBef>
              <a:spcAft>
                <a:spcPts val="0"/>
              </a:spcAft>
              <a:buClr>
                <a:schemeClr val="hlink"/>
              </a:buClr>
              <a:buSzPct val="70000"/>
              <a:tabLst/>
              <a:defRPr/>
            </a:pPr>
            <a:r>
              <a:rPr kumimoji="0" lang="en-US" sz="2000" b="1" i="0" u="none" strike="noStrike" kern="1200" cap="none" spc="0" normalizeH="0" baseline="0" noProof="0" dirty="0" smtClean="0">
                <a:ln>
                  <a:noFill/>
                </a:ln>
                <a:solidFill>
                  <a:srgbClr val="7030A0"/>
                </a:solidFill>
                <a:effectLst/>
                <a:uLnTx/>
                <a:uFillTx/>
                <a:latin typeface="Calibri" pitchFamily="34" charset="0"/>
                <a:ea typeface="+mn-ea"/>
                <a:cs typeface="+mn-cs"/>
              </a:rPr>
              <a:t>Awarded May 28, 2010</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2438400" y="1143000"/>
            <a:ext cx="4327879" cy="4031056"/>
          </a:xfrm>
          <a:prstGeom prst="rect">
            <a:avLst/>
          </a:prstGeom>
          <a:noFill/>
          <a:ln w="9525">
            <a:noFill/>
            <a:miter lim="800000"/>
            <a:headEnd/>
            <a:tailEnd/>
          </a:ln>
        </p:spPr>
      </p:pic>
      <p:sp>
        <p:nvSpPr>
          <p:cNvPr id="4" name="Rectangle 3"/>
          <p:cNvSpPr/>
          <p:nvPr/>
        </p:nvSpPr>
        <p:spPr>
          <a:xfrm>
            <a:off x="4236772" y="5562600"/>
            <a:ext cx="4754828" cy="369332"/>
          </a:xfrm>
          <a:prstGeom prst="rect">
            <a:avLst/>
          </a:prstGeom>
        </p:spPr>
        <p:txBody>
          <a:bodyPr wrap="none">
            <a:spAutoFit/>
          </a:bodyPr>
          <a:lstStyle/>
          <a:p>
            <a:pPr algn="ctr"/>
            <a:r>
              <a:rPr lang="en-GB" b="1" i="1" dirty="0" smtClean="0">
                <a:latin typeface="Trebuchet MS" pitchFamily="34" charset="0"/>
                <a:ea typeface="Arial Unicode MS" pitchFamily="34" charset="-128"/>
                <a:cs typeface="Arial Unicode MS" pitchFamily="34" charset="-128"/>
              </a:rPr>
              <a:t>Chalk River Unidentified Deposits  (CRUD)</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4495800" y="1908880"/>
            <a:ext cx="2286000" cy="4339520"/>
          </a:xfrm>
          <a:prstGeom prst="rect">
            <a:avLst/>
          </a:prstGeom>
          <a:noFill/>
          <a:ln w="9525">
            <a:noFill/>
            <a:miter lim="800000"/>
            <a:headEnd/>
            <a:tailEnd/>
          </a:ln>
        </p:spPr>
      </p:pic>
      <p:pic>
        <p:nvPicPr>
          <p:cNvPr id="3" name="Picture 3"/>
          <p:cNvPicPr>
            <a:picLocks noChangeAspect="1" noChangeArrowheads="1"/>
          </p:cNvPicPr>
          <p:nvPr/>
        </p:nvPicPr>
        <p:blipFill>
          <a:blip r:embed="rId3" cstate="print"/>
          <a:srcRect/>
          <a:stretch>
            <a:fillRect/>
          </a:stretch>
        </p:blipFill>
        <p:spPr bwMode="auto">
          <a:xfrm>
            <a:off x="6553200" y="1886303"/>
            <a:ext cx="2590800" cy="4362097"/>
          </a:xfrm>
          <a:prstGeom prst="rect">
            <a:avLst/>
          </a:prstGeom>
          <a:noFill/>
          <a:ln w="9525">
            <a:noFill/>
            <a:miter lim="800000"/>
            <a:headEnd/>
            <a:tailEnd/>
          </a:ln>
        </p:spPr>
      </p:pic>
      <p:sp>
        <p:nvSpPr>
          <p:cNvPr id="4" name="Rectangle 3"/>
          <p:cNvSpPr/>
          <p:nvPr/>
        </p:nvSpPr>
        <p:spPr>
          <a:xfrm>
            <a:off x="3325091" y="801469"/>
            <a:ext cx="6276109" cy="646331"/>
          </a:xfrm>
          <a:prstGeom prst="rect">
            <a:avLst/>
          </a:prstGeom>
        </p:spPr>
        <p:txBody>
          <a:bodyPr wrap="square">
            <a:spAutoFit/>
          </a:bodyPr>
          <a:lstStyle/>
          <a:p>
            <a:r>
              <a:rPr lang="en-US" b="1" dirty="0" smtClean="0"/>
              <a:t>CRUD deposition/growth (early stage) and CRUD-induced</a:t>
            </a:r>
          </a:p>
          <a:p>
            <a:r>
              <a:rPr lang="en-US" b="1" dirty="0" smtClean="0"/>
              <a:t>localized corrosion (late stage) leading to clad cracking</a:t>
            </a:r>
            <a:endParaRPr lang="en-US" b="1" dirty="0"/>
          </a:p>
        </p:txBody>
      </p:sp>
      <p:pic>
        <p:nvPicPr>
          <p:cNvPr id="5" name="Picture 4" descr="PWR Loop(no words)"/>
          <p:cNvPicPr>
            <a:picLocks noChangeAspect="1" noChangeArrowheads="1"/>
          </p:cNvPicPr>
          <p:nvPr/>
        </p:nvPicPr>
        <p:blipFill>
          <a:blip r:embed="rId4" cstate="print"/>
          <a:srcRect/>
          <a:stretch>
            <a:fillRect/>
          </a:stretch>
        </p:blipFill>
        <p:spPr bwMode="auto">
          <a:xfrm>
            <a:off x="224417" y="1371600"/>
            <a:ext cx="2975983" cy="2000251"/>
          </a:xfrm>
          <a:prstGeom prst="rect">
            <a:avLst/>
          </a:prstGeom>
          <a:noFill/>
        </p:spPr>
      </p:pic>
      <p:sp>
        <p:nvSpPr>
          <p:cNvPr id="6" name="Rectangle 5"/>
          <p:cNvSpPr/>
          <p:nvPr/>
        </p:nvSpPr>
        <p:spPr>
          <a:xfrm>
            <a:off x="990600" y="2297668"/>
            <a:ext cx="636136" cy="369332"/>
          </a:xfrm>
          <a:prstGeom prst="rect">
            <a:avLst/>
          </a:prstGeom>
        </p:spPr>
        <p:txBody>
          <a:bodyPr wrap="none">
            <a:spAutoFit/>
          </a:bodyPr>
          <a:lstStyle/>
          <a:p>
            <a:pPr>
              <a:spcBef>
                <a:spcPct val="0"/>
              </a:spcBef>
            </a:pPr>
            <a:r>
              <a:rPr lang="en-US" b="1" dirty="0" smtClean="0"/>
              <a:t>Fe++</a:t>
            </a:r>
            <a:endParaRPr lang="en-US" b="1" dirty="0"/>
          </a:p>
        </p:txBody>
      </p:sp>
      <p:sp>
        <p:nvSpPr>
          <p:cNvPr id="7" name="Rectangle 6"/>
          <p:cNvSpPr/>
          <p:nvPr/>
        </p:nvSpPr>
        <p:spPr>
          <a:xfrm>
            <a:off x="1752600" y="2362200"/>
            <a:ext cx="626710" cy="369332"/>
          </a:xfrm>
          <a:prstGeom prst="rect">
            <a:avLst/>
          </a:prstGeom>
        </p:spPr>
        <p:txBody>
          <a:bodyPr wrap="none">
            <a:spAutoFit/>
          </a:bodyPr>
          <a:lstStyle/>
          <a:p>
            <a:pPr>
              <a:spcBef>
                <a:spcPct val="0"/>
              </a:spcBef>
            </a:pPr>
            <a:r>
              <a:rPr lang="en-US" b="1" dirty="0" smtClean="0"/>
              <a:t>Ni++</a:t>
            </a:r>
            <a:endParaRPr lang="en-US" b="1" dirty="0"/>
          </a:p>
        </p:txBody>
      </p:sp>
      <p:pic>
        <p:nvPicPr>
          <p:cNvPr id="1026" name="Picture 2"/>
          <p:cNvPicPr>
            <a:picLocks noChangeAspect="1" noChangeArrowheads="1"/>
          </p:cNvPicPr>
          <p:nvPr/>
        </p:nvPicPr>
        <p:blipFill>
          <a:blip r:embed="rId5" cstate="print"/>
          <a:srcRect/>
          <a:stretch>
            <a:fillRect/>
          </a:stretch>
        </p:blipFill>
        <p:spPr bwMode="auto">
          <a:xfrm>
            <a:off x="189349" y="3810000"/>
            <a:ext cx="4230251" cy="2562225"/>
          </a:xfrm>
          <a:prstGeom prst="rect">
            <a:avLst/>
          </a:prstGeom>
          <a:noFill/>
          <a:ln w="9525">
            <a:noFill/>
            <a:miter lim="800000"/>
            <a:headEnd/>
            <a:tailEnd/>
          </a:ln>
        </p:spPr>
      </p:pic>
      <p:pic>
        <p:nvPicPr>
          <p:cNvPr id="3075" name="Picture 3"/>
          <p:cNvPicPr>
            <a:picLocks noChangeAspect="1" noChangeArrowheads="1"/>
          </p:cNvPicPr>
          <p:nvPr/>
        </p:nvPicPr>
        <p:blipFill>
          <a:blip r:embed="rId6" cstate="print"/>
          <a:srcRect/>
          <a:stretch>
            <a:fillRect/>
          </a:stretch>
        </p:blipFill>
        <p:spPr bwMode="auto">
          <a:xfrm>
            <a:off x="1066800" y="3686175"/>
            <a:ext cx="3057525" cy="428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152400"/>
            <a:ext cx="8229600" cy="1143000"/>
          </a:xfrm>
          <a:prstGeom prst="rect">
            <a:avLst/>
          </a:prstGeom>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2000" b="1" i="0" u="none" strike="noStrike" kern="1200" cap="none" spc="0" normalizeH="0" baseline="0" noProof="0" dirty="0" smtClean="0">
                <a:ln>
                  <a:noFill/>
                </a:ln>
                <a:solidFill>
                  <a:schemeClr val="tx1"/>
                </a:solidFill>
                <a:effectLst/>
                <a:uLnTx/>
                <a:uFillTx/>
                <a:latin typeface="+mj-lt"/>
                <a:ea typeface="+mj-ea"/>
                <a:cs typeface="+mj-cs"/>
              </a:rPr>
              <a:t>Cement hydration (setting) is a ‘grand challenge’ to molecular simulation</a:t>
            </a:r>
            <a:endParaRPr kumimoji="0" lang="en-US" sz="2000" b="1" i="0" u="none" strike="noStrike" kern="1200" cap="none" spc="0" normalizeH="0" baseline="0" noProof="0" dirty="0">
              <a:ln>
                <a:noFill/>
              </a:ln>
              <a:solidFill>
                <a:schemeClr val="tx1"/>
              </a:solidFill>
              <a:effectLst/>
              <a:uLnTx/>
              <a:uFillTx/>
              <a:latin typeface="+mj-lt"/>
              <a:ea typeface="+mj-ea"/>
              <a:cs typeface="+mj-cs"/>
            </a:endParaRPr>
          </a:p>
        </p:txBody>
      </p:sp>
      <p:pic>
        <p:nvPicPr>
          <p:cNvPr id="3" name="Picture 19" descr="Looth-visc"/>
          <p:cNvPicPr>
            <a:picLocks noChangeAspect="1" noChangeArrowheads="1"/>
          </p:cNvPicPr>
          <p:nvPr/>
        </p:nvPicPr>
        <p:blipFill>
          <a:blip r:embed="rId2" cstate="print"/>
          <a:srcRect l="3679" t="-404" r="52734" b="31313"/>
          <a:stretch>
            <a:fillRect/>
          </a:stretch>
        </p:blipFill>
        <p:spPr bwMode="auto">
          <a:xfrm>
            <a:off x="1944338" y="1371600"/>
            <a:ext cx="6742462" cy="4572000"/>
          </a:xfrm>
          <a:prstGeom prst="rect">
            <a:avLst/>
          </a:prstGeom>
          <a:noFill/>
          <a:ln w="9525">
            <a:noFill/>
            <a:miter lim="800000"/>
            <a:headEnd/>
            <a:tailEnd/>
          </a:ln>
        </p:spPr>
      </p:pic>
      <p:sp>
        <p:nvSpPr>
          <p:cNvPr id="4" name="Rectangle 3"/>
          <p:cNvSpPr/>
          <p:nvPr/>
        </p:nvSpPr>
        <p:spPr>
          <a:xfrm>
            <a:off x="304800" y="2290870"/>
            <a:ext cx="2133600" cy="757130"/>
          </a:xfrm>
          <a:prstGeom prst="rect">
            <a:avLst/>
          </a:prstGeom>
        </p:spPr>
        <p:txBody>
          <a:bodyPr wrap="square">
            <a:spAutoFit/>
          </a:bodyPr>
          <a:lstStyle/>
          <a:p>
            <a:pPr algn="ctr" hangingPunct="0">
              <a:lnSpc>
                <a:spcPct val="80000"/>
              </a:lnSpc>
              <a:buClr>
                <a:srgbClr val="000000"/>
              </a:buClr>
              <a:buSzPct val="70000"/>
              <a:tabLst>
                <a:tab pos="723900" algn="l"/>
                <a:tab pos="1447800" algn="l"/>
                <a:tab pos="2171700" algn="l"/>
                <a:tab pos="2895600" algn="l"/>
                <a:tab pos="3619500" algn="l"/>
                <a:tab pos="4343400" algn="l"/>
              </a:tabLst>
            </a:pPr>
            <a:r>
              <a:rPr lang="en-GB" b="1" dirty="0" smtClean="0">
                <a:latin typeface="Trebuchet MS" pitchFamily="34" charset="0"/>
                <a:ea typeface="Arial Unicode MS" pitchFamily="34" charset="-128"/>
                <a:cs typeface="Arial Unicode MS" pitchFamily="34" charset="-128"/>
              </a:rPr>
              <a:t>Shear</a:t>
            </a:r>
          </a:p>
          <a:p>
            <a:pPr algn="ctr" hangingPunct="0">
              <a:lnSpc>
                <a:spcPct val="80000"/>
              </a:lnSpc>
              <a:buClr>
                <a:srgbClr val="000000"/>
              </a:buClr>
              <a:buSzPct val="70000"/>
              <a:tabLst>
                <a:tab pos="723900" algn="l"/>
                <a:tab pos="1447800" algn="l"/>
                <a:tab pos="2171700" algn="l"/>
                <a:tab pos="2895600" algn="l"/>
                <a:tab pos="3619500" algn="l"/>
                <a:tab pos="4343400" algn="l"/>
              </a:tabLst>
            </a:pPr>
            <a:r>
              <a:rPr lang="en-GB" b="1" dirty="0" smtClean="0">
                <a:latin typeface="Trebuchet MS" pitchFamily="34" charset="0"/>
                <a:ea typeface="Arial Unicode MS" pitchFamily="34" charset="-128"/>
                <a:cs typeface="Arial Unicode MS" pitchFamily="34" charset="-128"/>
              </a:rPr>
              <a:t>modulus</a:t>
            </a:r>
          </a:p>
          <a:p>
            <a:pPr algn="ctr" hangingPunct="0">
              <a:lnSpc>
                <a:spcPct val="80000"/>
              </a:lnSpc>
              <a:buClr>
                <a:srgbClr val="000000"/>
              </a:buClr>
              <a:buSzPct val="70000"/>
              <a:tabLst>
                <a:tab pos="723900" algn="l"/>
                <a:tab pos="1447800" algn="l"/>
                <a:tab pos="2171700" algn="l"/>
                <a:tab pos="2895600" algn="l"/>
                <a:tab pos="3619500" algn="l"/>
                <a:tab pos="4343400" algn="l"/>
              </a:tabLst>
            </a:pPr>
            <a:r>
              <a:rPr lang="en-GB" b="1" dirty="0" smtClean="0">
                <a:latin typeface="Trebuchet MS" pitchFamily="34" charset="0"/>
                <a:ea typeface="Arial Unicode MS" pitchFamily="34" charset="-128"/>
                <a:cs typeface="Arial Unicode MS" pitchFamily="34" charset="-128"/>
              </a:rPr>
              <a:t>G* [Pa]</a:t>
            </a:r>
            <a:endParaRPr lang="en-GB" b="1" dirty="0">
              <a:latin typeface="Trebuchet MS" pitchFamily="34" charset="0"/>
              <a:ea typeface="Arial Unicode MS" pitchFamily="34" charset="-128"/>
              <a:cs typeface="Arial Unicode MS" pitchFamily="34" charset="-128"/>
            </a:endParaRPr>
          </a:p>
        </p:txBody>
      </p:sp>
      <p:pic>
        <p:nvPicPr>
          <p:cNvPr id="5" name="Picture 2"/>
          <p:cNvPicPr>
            <a:picLocks noChangeAspect="1" noChangeArrowheads="1"/>
          </p:cNvPicPr>
          <p:nvPr/>
        </p:nvPicPr>
        <p:blipFill>
          <a:blip r:embed="rId3" cstate="print"/>
          <a:srcRect/>
          <a:stretch>
            <a:fillRect/>
          </a:stretch>
        </p:blipFill>
        <p:spPr bwMode="auto">
          <a:xfrm>
            <a:off x="2667000" y="1771972"/>
            <a:ext cx="2438400" cy="1733228"/>
          </a:xfrm>
          <a:prstGeom prst="rect">
            <a:avLst/>
          </a:prstGeom>
          <a:noFill/>
          <a:ln w="9525">
            <a:noFill/>
            <a:miter lim="800000"/>
            <a:headEnd/>
            <a:tailEnd/>
          </a:ln>
        </p:spPr>
      </p:pic>
      <p:sp>
        <p:nvSpPr>
          <p:cNvPr id="6" name="Rectangle 5"/>
          <p:cNvSpPr/>
          <p:nvPr/>
        </p:nvSpPr>
        <p:spPr>
          <a:xfrm>
            <a:off x="3276600" y="6096000"/>
            <a:ext cx="6400800" cy="289310"/>
          </a:xfrm>
          <a:prstGeom prst="rect">
            <a:avLst/>
          </a:prstGeom>
        </p:spPr>
        <p:txBody>
          <a:bodyPr wrap="square">
            <a:spAutoFit/>
          </a:bodyPr>
          <a:lstStyle/>
          <a:p>
            <a:pPr algn="ctr" hangingPunct="0">
              <a:lnSpc>
                <a:spcPct val="80000"/>
              </a:lnSpc>
              <a:buClr>
                <a:srgbClr val="000000"/>
              </a:buClr>
              <a:buSzPct val="70000"/>
              <a:tabLst>
                <a:tab pos="723900" algn="l"/>
                <a:tab pos="1447800" algn="l"/>
                <a:tab pos="2171700" algn="l"/>
                <a:tab pos="2895600" algn="l"/>
                <a:tab pos="3619500" algn="l"/>
                <a:tab pos="4343400" algn="l"/>
              </a:tabLst>
            </a:pPr>
            <a:r>
              <a:rPr lang="en-GB" sz="1600" i="1" dirty="0" err="1" smtClean="0">
                <a:latin typeface="Trebuchet MS" pitchFamily="34" charset="0"/>
                <a:ea typeface="Arial Unicode MS" pitchFamily="34" charset="-128"/>
                <a:cs typeface="Arial Unicode MS" pitchFamily="34" charset="-128"/>
              </a:rPr>
              <a:t>Ultrason</a:t>
            </a:r>
            <a:r>
              <a:rPr lang="en-GB" sz="1600" i="1" dirty="0" smtClean="0">
                <a:latin typeface="Trebuchet MS" pitchFamily="34" charset="0"/>
                <a:ea typeface="Arial Unicode MS" pitchFamily="34" charset="-128"/>
                <a:cs typeface="Arial Unicode MS" pitchFamily="34" charset="-128"/>
              </a:rPr>
              <a:t> measurement, w/c = 0.8  [</a:t>
            </a:r>
            <a:r>
              <a:rPr lang="en-GB" sz="1600" i="1" dirty="0" err="1" smtClean="0">
                <a:latin typeface="Trebuchet MS" pitchFamily="34" charset="0"/>
                <a:ea typeface="Arial Unicode MS" pitchFamily="34" charset="-128"/>
                <a:cs typeface="Arial Unicode MS" pitchFamily="34" charset="-128"/>
              </a:rPr>
              <a:t>Lootens</a:t>
            </a:r>
            <a:r>
              <a:rPr lang="en-GB" sz="1600" i="1" dirty="0" smtClean="0">
                <a:latin typeface="Trebuchet MS" pitchFamily="34" charset="0"/>
                <a:ea typeface="Arial Unicode MS" pitchFamily="34" charset="-128"/>
                <a:cs typeface="Arial Unicode MS" pitchFamily="34" charset="-128"/>
              </a:rPr>
              <a:t> 2004]</a:t>
            </a:r>
          </a:p>
        </p:txBody>
      </p:sp>
      <p:sp>
        <p:nvSpPr>
          <p:cNvPr id="7" name="Rectangle 6"/>
          <p:cNvSpPr/>
          <p:nvPr/>
        </p:nvSpPr>
        <p:spPr>
          <a:xfrm>
            <a:off x="76200" y="5876937"/>
            <a:ext cx="4419600" cy="904863"/>
          </a:xfrm>
          <a:prstGeom prst="rect">
            <a:avLst/>
          </a:prstGeom>
        </p:spPr>
        <p:txBody>
          <a:bodyPr wrap="square">
            <a:spAutoFit/>
          </a:bodyPr>
          <a:lstStyle/>
          <a:p>
            <a:pPr hangingPunct="0">
              <a:lnSpc>
                <a:spcPct val="80000"/>
              </a:lnSpc>
              <a:buClr>
                <a:srgbClr val="000000"/>
              </a:buClr>
              <a:buSzPct val="70000"/>
              <a:tabLst>
                <a:tab pos="723900" algn="l"/>
                <a:tab pos="1447800" algn="l"/>
                <a:tab pos="2171700" algn="l"/>
                <a:tab pos="2895600" algn="l"/>
                <a:tab pos="3619500" algn="l"/>
                <a:tab pos="4343400" algn="l"/>
              </a:tabLst>
            </a:pPr>
            <a:r>
              <a:rPr lang="en-GB" sz="1600" b="1" i="1" dirty="0" smtClean="0">
                <a:latin typeface="Trebuchet MS" pitchFamily="34" charset="0"/>
                <a:ea typeface="Arial Unicode MS" pitchFamily="34" charset="-128"/>
                <a:cs typeface="Arial Unicode MS" pitchFamily="34" charset="-128"/>
              </a:rPr>
              <a:t>C3S + H</a:t>
            </a:r>
            <a:r>
              <a:rPr lang="en-GB" sz="1600" b="1" i="1" baseline="-25000" dirty="0" smtClean="0">
                <a:latin typeface="Trebuchet MS" pitchFamily="34" charset="0"/>
                <a:ea typeface="Arial Unicode MS" pitchFamily="34" charset="-128"/>
                <a:cs typeface="Arial Unicode MS" pitchFamily="34" charset="-128"/>
              </a:rPr>
              <a:t>2</a:t>
            </a:r>
            <a:r>
              <a:rPr lang="en-GB" sz="1600" b="1" i="1" dirty="0" smtClean="0">
                <a:latin typeface="Trebuchet MS" pitchFamily="34" charset="0"/>
                <a:ea typeface="Arial Unicode MS" pitchFamily="34" charset="-128"/>
                <a:cs typeface="Arial Unicode MS" pitchFamily="34" charset="-128"/>
              </a:rPr>
              <a:t>O  </a:t>
            </a:r>
            <a:r>
              <a:rPr lang="en-GB" sz="1600" b="1" i="1" dirty="0" smtClean="0">
                <a:latin typeface="Calibri"/>
                <a:ea typeface="Arial Unicode MS" pitchFamily="34" charset="-128"/>
                <a:cs typeface="Arial Unicode MS" pitchFamily="34" charset="-128"/>
              </a:rPr>
              <a:t>→</a:t>
            </a:r>
            <a:r>
              <a:rPr lang="en-GB" sz="1600" b="1" i="1" dirty="0" smtClean="0">
                <a:latin typeface="Trebuchet MS" pitchFamily="34" charset="0"/>
                <a:ea typeface="Arial Unicode MS" pitchFamily="34" charset="-128"/>
                <a:cs typeface="Arial Unicode MS" pitchFamily="34" charset="-128"/>
              </a:rPr>
              <a:t>  C-S-H + Ca(OH)</a:t>
            </a:r>
            <a:r>
              <a:rPr lang="en-GB" sz="1600" b="1" i="1" baseline="-25000" dirty="0" smtClean="0">
                <a:latin typeface="Trebuchet MS" pitchFamily="34" charset="0"/>
                <a:ea typeface="Arial Unicode MS" pitchFamily="34" charset="-128"/>
                <a:cs typeface="Arial Unicode MS" pitchFamily="34" charset="-128"/>
              </a:rPr>
              <a:t>2</a:t>
            </a:r>
          </a:p>
          <a:p>
            <a:pPr hangingPunct="0">
              <a:lnSpc>
                <a:spcPct val="80000"/>
              </a:lnSpc>
              <a:buClr>
                <a:srgbClr val="000000"/>
              </a:buClr>
              <a:buSzPct val="70000"/>
              <a:tabLst>
                <a:tab pos="723900" algn="l"/>
                <a:tab pos="1447800" algn="l"/>
                <a:tab pos="2171700" algn="l"/>
                <a:tab pos="2895600" algn="l"/>
                <a:tab pos="3619500" algn="l"/>
                <a:tab pos="4343400" algn="l"/>
              </a:tabLst>
            </a:pPr>
            <a:endParaRPr lang="en-GB" sz="1600" b="1" i="1" dirty="0" smtClean="0">
              <a:latin typeface="Trebuchet MS" pitchFamily="34" charset="0"/>
              <a:ea typeface="Arial Unicode MS" pitchFamily="34" charset="-128"/>
              <a:cs typeface="Arial Unicode MS" pitchFamily="34" charset="-128"/>
            </a:endParaRPr>
          </a:p>
          <a:p>
            <a:pPr hangingPunct="0">
              <a:lnSpc>
                <a:spcPct val="80000"/>
              </a:lnSpc>
              <a:buClr>
                <a:srgbClr val="000000"/>
              </a:buClr>
              <a:buSzPct val="70000"/>
              <a:tabLst>
                <a:tab pos="723900" algn="l"/>
                <a:tab pos="1447800" algn="l"/>
                <a:tab pos="2171700" algn="l"/>
                <a:tab pos="2895600" algn="l"/>
                <a:tab pos="3619500" algn="l"/>
                <a:tab pos="4343400" algn="l"/>
              </a:tabLst>
            </a:pPr>
            <a:r>
              <a:rPr lang="en-GB" sz="1600" b="1" i="1" dirty="0" smtClean="0">
                <a:latin typeface="Trebuchet MS" pitchFamily="34" charset="0"/>
                <a:ea typeface="Arial Unicode MS" pitchFamily="34" charset="-128"/>
                <a:cs typeface="Arial Unicode MS" pitchFamily="34" charset="-128"/>
              </a:rPr>
              <a:t>C3S = Ca</a:t>
            </a:r>
            <a:r>
              <a:rPr lang="en-GB" sz="1600" b="1" i="1" baseline="-25000" dirty="0" smtClean="0">
                <a:latin typeface="Trebuchet MS" pitchFamily="34" charset="0"/>
                <a:ea typeface="Arial Unicode MS" pitchFamily="34" charset="-128"/>
                <a:cs typeface="Arial Unicode MS" pitchFamily="34" charset="-128"/>
              </a:rPr>
              <a:t>3</a:t>
            </a:r>
            <a:r>
              <a:rPr lang="en-GB" sz="1600" b="1" i="1" dirty="0" smtClean="0">
                <a:latin typeface="Trebuchet MS" pitchFamily="34" charset="0"/>
                <a:ea typeface="Arial Unicode MS" pitchFamily="34" charset="-128"/>
                <a:cs typeface="Arial Unicode MS" pitchFamily="34" charset="-128"/>
              </a:rPr>
              <a:t>SiO</a:t>
            </a:r>
            <a:r>
              <a:rPr lang="en-GB" sz="1600" b="1" i="1" baseline="-25000" dirty="0" smtClean="0">
                <a:latin typeface="Trebuchet MS" pitchFamily="34" charset="0"/>
                <a:ea typeface="Arial Unicode MS" pitchFamily="34" charset="-128"/>
                <a:cs typeface="Arial Unicode MS" pitchFamily="34" charset="-128"/>
              </a:rPr>
              <a:t>3</a:t>
            </a:r>
            <a:r>
              <a:rPr lang="en-GB" sz="1600" b="1" i="1" dirty="0" smtClean="0">
                <a:latin typeface="Trebuchet MS" pitchFamily="34" charset="0"/>
                <a:ea typeface="Arial Unicode MS" pitchFamily="34" charset="-128"/>
                <a:cs typeface="Arial Unicode MS" pitchFamily="34" charset="-128"/>
              </a:rPr>
              <a:t>    C-S-H = CaO-SiO</a:t>
            </a:r>
            <a:r>
              <a:rPr lang="en-GB" sz="1600" b="1" i="1" baseline="-25000" dirty="0" smtClean="0">
                <a:latin typeface="Trebuchet MS" pitchFamily="34" charset="0"/>
                <a:ea typeface="Arial Unicode MS" pitchFamily="34" charset="-128"/>
                <a:cs typeface="Arial Unicode MS" pitchFamily="34" charset="-128"/>
              </a:rPr>
              <a:t>2</a:t>
            </a:r>
            <a:r>
              <a:rPr lang="en-GB" sz="1600" b="1" i="1" dirty="0" smtClean="0">
                <a:latin typeface="Trebuchet MS" pitchFamily="34" charset="0"/>
                <a:ea typeface="Arial Unicode MS" pitchFamily="34" charset="-128"/>
                <a:cs typeface="Arial Unicode MS" pitchFamily="34" charset="-128"/>
              </a:rPr>
              <a:t>-H</a:t>
            </a:r>
            <a:r>
              <a:rPr lang="en-GB" sz="1600" b="1" i="1" baseline="-25000" dirty="0" smtClean="0">
                <a:latin typeface="Trebuchet MS" pitchFamily="34" charset="0"/>
                <a:ea typeface="Arial Unicode MS" pitchFamily="34" charset="-128"/>
                <a:cs typeface="Arial Unicode MS" pitchFamily="34" charset="-128"/>
              </a:rPr>
              <a:t>2</a:t>
            </a:r>
            <a:r>
              <a:rPr lang="en-GB" sz="1600" b="1" i="1" dirty="0" smtClean="0">
                <a:latin typeface="Trebuchet MS" pitchFamily="34" charset="0"/>
                <a:ea typeface="Arial Unicode MS" pitchFamily="34" charset="-128"/>
                <a:cs typeface="Arial Unicode MS" pitchFamily="34" charset="-128"/>
              </a:rPr>
              <a:t>O</a:t>
            </a:r>
          </a:p>
          <a:p>
            <a:pPr algn="ctr" hangingPunct="0">
              <a:lnSpc>
                <a:spcPct val="80000"/>
              </a:lnSpc>
              <a:buClr>
                <a:srgbClr val="000000"/>
              </a:buClr>
              <a:buSzPct val="70000"/>
              <a:tabLst>
                <a:tab pos="723900" algn="l"/>
                <a:tab pos="1447800" algn="l"/>
                <a:tab pos="2171700" algn="l"/>
                <a:tab pos="2895600" algn="l"/>
                <a:tab pos="3619500" algn="l"/>
                <a:tab pos="4343400" algn="l"/>
              </a:tabLst>
            </a:pPr>
            <a:endParaRPr lang="en-GB" i="1" dirty="0" smtClean="0">
              <a:latin typeface="Trebuchet MS" pitchFamily="34" charset="0"/>
              <a:ea typeface="Arial Unicode MS" pitchFamily="34" charset="-128"/>
              <a:cs typeface="Arial Unicode MS" pitchFamily="34" charset="-128"/>
            </a:endParaRPr>
          </a:p>
        </p:txBody>
      </p:sp>
      <p:sp>
        <p:nvSpPr>
          <p:cNvPr id="8" name="Rectangle 7"/>
          <p:cNvSpPr/>
          <p:nvPr/>
        </p:nvSpPr>
        <p:spPr>
          <a:xfrm>
            <a:off x="3467210" y="3733800"/>
            <a:ext cx="1151277" cy="369332"/>
          </a:xfrm>
          <a:prstGeom prst="rect">
            <a:avLst/>
          </a:prstGeom>
        </p:spPr>
        <p:txBody>
          <a:bodyPr wrap="none">
            <a:spAutoFit/>
          </a:bodyPr>
          <a:lstStyle/>
          <a:p>
            <a:r>
              <a:rPr lang="en-GB" b="1" i="1" dirty="0" err="1" smtClean="0">
                <a:latin typeface="Trebuchet MS" pitchFamily="34" charset="0"/>
                <a:ea typeface="Arial Unicode MS" pitchFamily="34" charset="-128"/>
                <a:cs typeface="Arial Unicode MS" pitchFamily="34" charset="-128"/>
              </a:rPr>
              <a:t>gelation</a:t>
            </a:r>
            <a:r>
              <a:rPr lang="en-GB" b="1" i="1" dirty="0" smtClean="0">
                <a:latin typeface="Trebuchet MS" pitchFamily="34" charset="0"/>
                <a:ea typeface="Arial Unicode MS" pitchFamily="34" charset="-128"/>
                <a:cs typeface="Arial Unicode MS" pitchFamily="34" charset="-128"/>
              </a:rPr>
              <a:t> </a:t>
            </a:r>
            <a:endParaRPr lang="en-US" b="1" dirty="0"/>
          </a:p>
        </p:txBody>
      </p:sp>
      <p:sp>
        <p:nvSpPr>
          <p:cNvPr id="9" name="Rectangle 8"/>
          <p:cNvSpPr/>
          <p:nvPr/>
        </p:nvSpPr>
        <p:spPr>
          <a:xfrm>
            <a:off x="5278092" y="3364468"/>
            <a:ext cx="2350323" cy="369332"/>
          </a:xfrm>
          <a:prstGeom prst="rect">
            <a:avLst/>
          </a:prstGeom>
        </p:spPr>
        <p:txBody>
          <a:bodyPr wrap="none">
            <a:spAutoFit/>
          </a:bodyPr>
          <a:lstStyle/>
          <a:p>
            <a:r>
              <a:rPr lang="en-GB" b="1" i="1" dirty="0" smtClean="0">
                <a:latin typeface="Trebuchet MS" pitchFamily="34" charset="0"/>
                <a:ea typeface="Arial Unicode MS" pitchFamily="34" charset="-128"/>
                <a:cs typeface="Arial Unicode MS" pitchFamily="34" charset="-128"/>
              </a:rPr>
              <a:t>C-S-H precipitation </a:t>
            </a:r>
            <a:endParaRPr lang="en-US" b="1" dirty="0"/>
          </a:p>
        </p:txBody>
      </p:sp>
      <p:sp>
        <p:nvSpPr>
          <p:cNvPr id="10" name="Rectangle 9"/>
          <p:cNvSpPr/>
          <p:nvPr/>
        </p:nvSpPr>
        <p:spPr>
          <a:xfrm>
            <a:off x="5867400" y="2209800"/>
            <a:ext cx="1535998" cy="646331"/>
          </a:xfrm>
          <a:prstGeom prst="rect">
            <a:avLst/>
          </a:prstGeom>
        </p:spPr>
        <p:txBody>
          <a:bodyPr wrap="none">
            <a:spAutoFit/>
          </a:bodyPr>
          <a:lstStyle/>
          <a:p>
            <a:r>
              <a:rPr lang="en-GB" b="1" i="1" dirty="0" smtClean="0">
                <a:latin typeface="Trebuchet MS" pitchFamily="34" charset="0"/>
                <a:ea typeface="Arial Unicode MS" pitchFamily="34" charset="-128"/>
                <a:cs typeface="Arial Unicode MS" pitchFamily="34" charset="-128"/>
              </a:rPr>
              <a:t>percolation/</a:t>
            </a:r>
          </a:p>
          <a:p>
            <a:r>
              <a:rPr lang="en-GB" b="1" i="1" dirty="0" smtClean="0">
                <a:latin typeface="Trebuchet MS" pitchFamily="34" charset="0"/>
                <a:ea typeface="Arial Unicode MS" pitchFamily="34" charset="-128"/>
                <a:cs typeface="Arial Unicode MS" pitchFamily="34" charset="-128"/>
              </a:rPr>
              <a:t>jamming</a:t>
            </a:r>
            <a:r>
              <a:rPr lang="en-GB" i="1" dirty="0" smtClean="0">
                <a:latin typeface="Trebuchet MS" pitchFamily="34" charset="0"/>
                <a:ea typeface="Arial Unicode MS" pitchFamily="34" charset="-128"/>
                <a:cs typeface="Arial Unicode MS" pitchFamily="34" charset="-128"/>
              </a:rPr>
              <a:t> </a:t>
            </a:r>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bwMode="auto">
          <a:xfrm>
            <a:off x="206375" y="274638"/>
            <a:ext cx="8686800" cy="1143000"/>
          </a:xfrm>
          <a:prstGeom prst="rect">
            <a:avLst/>
          </a:prstGeom>
          <a:solidFill>
            <a:srgbClr val="FFFFFF"/>
          </a:solidFill>
          <a:ln>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4000" b="0" i="0" u="none" strike="noStrike" kern="1200" cap="none" spc="0" normalizeH="0" baseline="0" noProof="0" dirty="0">
              <a:ln>
                <a:noFill/>
              </a:ln>
              <a:solidFill>
                <a:schemeClr val="accent2"/>
              </a:solidFill>
              <a:effectLst/>
              <a:uLnTx/>
              <a:uFillTx/>
              <a:latin typeface="+mj-lt"/>
              <a:ea typeface="+mj-ea"/>
              <a:cs typeface="+mj-cs"/>
            </a:endParaRPr>
          </a:p>
        </p:txBody>
      </p:sp>
      <p:pic>
        <p:nvPicPr>
          <p:cNvPr id="3" name="Picture 3"/>
          <p:cNvPicPr>
            <a:picLocks noChangeAspect="1" noChangeArrowheads="1"/>
          </p:cNvPicPr>
          <p:nvPr/>
        </p:nvPicPr>
        <p:blipFill>
          <a:blip r:embed="rId2" cstate="print"/>
          <a:srcRect/>
          <a:stretch>
            <a:fillRect/>
          </a:stretch>
        </p:blipFill>
        <p:spPr bwMode="auto">
          <a:xfrm>
            <a:off x="3795713" y="1798638"/>
            <a:ext cx="5019675" cy="4525962"/>
          </a:xfrm>
          <a:prstGeom prst="rect">
            <a:avLst/>
          </a:prstGeom>
          <a:noFill/>
          <a:ln>
            <a:miter lim="800000"/>
            <a:headEnd/>
            <a:tailEnd/>
          </a:ln>
        </p:spPr>
      </p:pic>
      <p:pic>
        <p:nvPicPr>
          <p:cNvPr id="4" name="Picture 4"/>
          <p:cNvPicPr>
            <a:picLocks noChangeAspect="1" noChangeArrowheads="1"/>
          </p:cNvPicPr>
          <p:nvPr/>
        </p:nvPicPr>
        <p:blipFill>
          <a:blip r:embed="rId3" cstate="print"/>
          <a:srcRect/>
          <a:stretch>
            <a:fillRect/>
          </a:stretch>
        </p:blipFill>
        <p:spPr bwMode="auto">
          <a:xfrm>
            <a:off x="819150" y="2057400"/>
            <a:ext cx="2235200" cy="3400425"/>
          </a:xfrm>
          <a:prstGeom prst="rect">
            <a:avLst/>
          </a:prstGeom>
          <a:noFill/>
        </p:spPr>
      </p:pic>
      <p:grpSp>
        <p:nvGrpSpPr>
          <p:cNvPr id="5" name="Group 5"/>
          <p:cNvGrpSpPr>
            <a:grpSpLocks/>
          </p:cNvGrpSpPr>
          <p:nvPr/>
        </p:nvGrpSpPr>
        <p:grpSpPr bwMode="auto">
          <a:xfrm rot="-5400000">
            <a:off x="840581" y="3294856"/>
            <a:ext cx="4411663" cy="1495425"/>
            <a:chOff x="3240" y="4210"/>
            <a:chExt cx="5780" cy="2263"/>
          </a:xfrm>
        </p:grpSpPr>
        <p:sp>
          <p:nvSpPr>
            <p:cNvPr id="6" name="Line 6"/>
            <p:cNvSpPr>
              <a:spLocks noChangeShapeType="1"/>
            </p:cNvSpPr>
            <p:nvPr/>
          </p:nvSpPr>
          <p:spPr bwMode="auto">
            <a:xfrm flipH="1" flipV="1">
              <a:off x="6470" y="4256"/>
              <a:ext cx="2550" cy="2099"/>
            </a:xfrm>
            <a:prstGeom prst="line">
              <a:avLst/>
            </a:prstGeom>
            <a:noFill/>
            <a:ln w="25400">
              <a:solidFill>
                <a:srgbClr val="FF6600"/>
              </a:solidFill>
              <a:round/>
              <a:headEnd/>
              <a:tailEnd/>
            </a:ln>
          </p:spPr>
          <p:txBody>
            <a:bodyPr/>
            <a:lstStyle/>
            <a:p>
              <a:endParaRPr lang="en-US"/>
            </a:p>
          </p:txBody>
        </p:sp>
        <p:sp>
          <p:nvSpPr>
            <p:cNvPr id="7" name="Line 7"/>
            <p:cNvSpPr>
              <a:spLocks noChangeShapeType="1"/>
            </p:cNvSpPr>
            <p:nvPr/>
          </p:nvSpPr>
          <p:spPr bwMode="auto">
            <a:xfrm flipH="1">
              <a:off x="3240" y="4263"/>
              <a:ext cx="3065" cy="2210"/>
            </a:xfrm>
            <a:prstGeom prst="line">
              <a:avLst/>
            </a:prstGeom>
            <a:noFill/>
            <a:ln w="25400">
              <a:solidFill>
                <a:srgbClr val="FF6600"/>
              </a:solidFill>
              <a:round/>
              <a:headEnd/>
              <a:tailEnd/>
            </a:ln>
          </p:spPr>
          <p:txBody>
            <a:bodyPr/>
            <a:lstStyle/>
            <a:p>
              <a:endParaRPr lang="en-US"/>
            </a:p>
          </p:txBody>
        </p:sp>
        <p:sp>
          <p:nvSpPr>
            <p:cNvPr id="8" name="Rectangle 8"/>
            <p:cNvSpPr>
              <a:spLocks noChangeArrowheads="1"/>
            </p:cNvSpPr>
            <p:nvPr/>
          </p:nvSpPr>
          <p:spPr bwMode="auto">
            <a:xfrm>
              <a:off x="6320" y="4210"/>
              <a:ext cx="125" cy="125"/>
            </a:xfrm>
            <a:prstGeom prst="rect">
              <a:avLst/>
            </a:prstGeom>
            <a:noFill/>
            <a:ln w="19050">
              <a:solidFill>
                <a:srgbClr val="FF6600"/>
              </a:solidFill>
              <a:miter lim="800000"/>
              <a:headEnd/>
              <a:tailEnd/>
            </a:ln>
          </p:spPr>
          <p:txBody>
            <a:bodyPr/>
            <a:lstStyle/>
            <a:p>
              <a:endParaRPr lang="en-US"/>
            </a:p>
          </p:txBody>
        </p:sp>
      </p:grpSp>
      <p:sp>
        <p:nvSpPr>
          <p:cNvPr id="9" name="Rectangle 10"/>
          <p:cNvSpPr>
            <a:spLocks noChangeArrowheads="1"/>
          </p:cNvSpPr>
          <p:nvPr/>
        </p:nvSpPr>
        <p:spPr bwMode="auto">
          <a:xfrm>
            <a:off x="5867400" y="6400800"/>
            <a:ext cx="2892425" cy="369332"/>
          </a:xfrm>
          <a:prstGeom prst="rect">
            <a:avLst/>
          </a:prstGeom>
          <a:noFill/>
          <a:ln w="9525" algn="ctr">
            <a:noFill/>
            <a:miter lim="800000"/>
            <a:headEnd/>
            <a:tailEnd/>
          </a:ln>
          <a:effectLst/>
        </p:spPr>
        <p:txBody>
          <a:bodyPr wrap="square" anchor="ctr">
            <a:spAutoFit/>
          </a:bodyPr>
          <a:lstStyle/>
          <a:p>
            <a:r>
              <a:rPr lang="en-US" dirty="0">
                <a:latin typeface="Tahoma" pitchFamily="34" charset="0"/>
                <a:cs typeface="Arial" charset="0"/>
              </a:rPr>
              <a:t>(</a:t>
            </a:r>
            <a:r>
              <a:rPr lang="en-US" b="1" dirty="0" err="1">
                <a:latin typeface="Tahoma" pitchFamily="34" charset="0"/>
                <a:cs typeface="Arial" charset="0"/>
              </a:rPr>
              <a:t>CaO</a:t>
            </a:r>
            <a:r>
              <a:rPr lang="en-US" b="1" dirty="0">
                <a:latin typeface="Tahoma" pitchFamily="34" charset="0"/>
                <a:cs typeface="Arial" charset="0"/>
              </a:rPr>
              <a:t>)</a:t>
            </a:r>
            <a:r>
              <a:rPr lang="en-US" b="1" baseline="-25000" dirty="0">
                <a:latin typeface="Tahoma" pitchFamily="34" charset="0"/>
                <a:cs typeface="Arial" charset="0"/>
              </a:rPr>
              <a:t>1.65</a:t>
            </a:r>
            <a:r>
              <a:rPr lang="en-US" b="1" dirty="0">
                <a:latin typeface="Tahoma" pitchFamily="34" charset="0"/>
                <a:cs typeface="Arial" charset="0"/>
              </a:rPr>
              <a:t>(SiO</a:t>
            </a:r>
            <a:r>
              <a:rPr lang="en-US" b="1" baseline="-25000" dirty="0">
                <a:latin typeface="Tahoma" pitchFamily="34" charset="0"/>
                <a:cs typeface="Arial" charset="0"/>
              </a:rPr>
              <a:t>2</a:t>
            </a:r>
            <a:r>
              <a:rPr lang="en-US" b="1" dirty="0">
                <a:latin typeface="Tahoma" pitchFamily="34" charset="0"/>
                <a:cs typeface="Arial" charset="0"/>
              </a:rPr>
              <a:t>)(H</a:t>
            </a:r>
            <a:r>
              <a:rPr lang="en-US" b="1" baseline="-25000" dirty="0">
                <a:latin typeface="Tahoma" pitchFamily="34" charset="0"/>
                <a:cs typeface="Arial" charset="0"/>
              </a:rPr>
              <a:t>2</a:t>
            </a:r>
            <a:r>
              <a:rPr lang="en-US" b="1" dirty="0">
                <a:latin typeface="Tahoma" pitchFamily="34" charset="0"/>
                <a:cs typeface="Arial" charset="0"/>
              </a:rPr>
              <a:t>0)</a:t>
            </a:r>
            <a:r>
              <a:rPr lang="en-US" b="1" baseline="-25000" dirty="0">
                <a:latin typeface="Tahoma" pitchFamily="34" charset="0"/>
                <a:cs typeface="Arial" charset="0"/>
              </a:rPr>
              <a:t>1.75</a:t>
            </a:r>
            <a:r>
              <a:rPr lang="en-US" b="1" dirty="0">
                <a:latin typeface="Tahoma" pitchFamily="34" charset="0"/>
                <a:cs typeface="Arial" charset="0"/>
              </a:rPr>
              <a:t> </a:t>
            </a:r>
          </a:p>
        </p:txBody>
      </p:sp>
      <p:sp>
        <p:nvSpPr>
          <p:cNvPr id="10" name="Text Box 11"/>
          <p:cNvSpPr txBox="1">
            <a:spLocks noChangeArrowheads="1"/>
          </p:cNvSpPr>
          <p:nvPr/>
        </p:nvSpPr>
        <p:spPr bwMode="auto">
          <a:xfrm>
            <a:off x="1219199" y="5687604"/>
            <a:ext cx="2362201" cy="941796"/>
          </a:xfrm>
          <a:prstGeom prst="rect">
            <a:avLst/>
          </a:prstGeom>
          <a:noFill/>
          <a:ln w="9525" algn="ctr">
            <a:noFill/>
            <a:miter lim="800000"/>
            <a:headEnd/>
            <a:tailEnd/>
          </a:ln>
          <a:effectLst/>
        </p:spPr>
        <p:txBody>
          <a:bodyPr wrap="square">
            <a:spAutoFit/>
          </a:bodyPr>
          <a:lstStyle/>
          <a:p>
            <a:pPr>
              <a:spcBef>
                <a:spcPct val="20000"/>
              </a:spcBef>
              <a:buFontTx/>
              <a:buChar char="•"/>
            </a:pPr>
            <a:r>
              <a:rPr lang="en-US" sz="1000" dirty="0">
                <a:latin typeface="Tahoma" pitchFamily="34" charset="0"/>
                <a:cs typeface="Arial" charset="0"/>
              </a:rPr>
              <a:t> </a:t>
            </a:r>
            <a:r>
              <a:rPr lang="en-US" sz="1200" b="1" dirty="0">
                <a:latin typeface="Tahoma" pitchFamily="34" charset="0"/>
                <a:cs typeface="Arial" charset="0"/>
              </a:rPr>
              <a:t>green = inter-layer Ca</a:t>
            </a:r>
          </a:p>
          <a:p>
            <a:pPr>
              <a:spcBef>
                <a:spcPct val="20000"/>
              </a:spcBef>
              <a:buFontTx/>
              <a:buChar char="•"/>
            </a:pPr>
            <a:r>
              <a:rPr lang="en-US" sz="1200" b="1" dirty="0">
                <a:latin typeface="Tahoma" pitchFamily="34" charset="0"/>
                <a:cs typeface="Arial" charset="0"/>
              </a:rPr>
              <a:t> grey = intra-layer Ca</a:t>
            </a:r>
          </a:p>
          <a:p>
            <a:pPr>
              <a:spcBef>
                <a:spcPct val="20000"/>
              </a:spcBef>
              <a:buFontTx/>
              <a:buChar char="•"/>
            </a:pPr>
            <a:r>
              <a:rPr lang="en-US" sz="1200" b="1" dirty="0">
                <a:latin typeface="Tahoma" pitchFamily="34" charset="0"/>
                <a:cs typeface="Arial" charset="0"/>
              </a:rPr>
              <a:t> blue = oxygen</a:t>
            </a:r>
          </a:p>
          <a:p>
            <a:pPr>
              <a:spcBef>
                <a:spcPct val="20000"/>
              </a:spcBef>
              <a:buFontTx/>
              <a:buChar char="•"/>
            </a:pPr>
            <a:r>
              <a:rPr lang="en-US" sz="1200" b="1" dirty="0">
                <a:latin typeface="Tahoma" pitchFamily="34" charset="0"/>
                <a:cs typeface="Arial" charset="0"/>
              </a:rPr>
              <a:t> white = hydrogen</a:t>
            </a:r>
          </a:p>
        </p:txBody>
      </p:sp>
      <p:pic>
        <p:nvPicPr>
          <p:cNvPr id="11" name="Picture 2"/>
          <p:cNvPicPr>
            <a:picLocks noChangeAspect="1" noChangeArrowheads="1"/>
          </p:cNvPicPr>
          <p:nvPr/>
        </p:nvPicPr>
        <p:blipFill>
          <a:blip r:embed="rId4" cstate="print"/>
          <a:srcRect/>
          <a:stretch>
            <a:fillRect/>
          </a:stretch>
        </p:blipFill>
        <p:spPr bwMode="auto">
          <a:xfrm>
            <a:off x="381000" y="417979"/>
            <a:ext cx="8458200" cy="953621"/>
          </a:xfrm>
          <a:prstGeom prst="rect">
            <a:avLst/>
          </a:prstGeom>
          <a:noFill/>
          <a:ln w="9525">
            <a:noFill/>
            <a:miter lim="800000"/>
            <a:headEnd/>
            <a:tailEnd/>
          </a:ln>
        </p:spPr>
      </p:pic>
      <p:pic>
        <p:nvPicPr>
          <p:cNvPr id="12" name="Picture 3"/>
          <p:cNvPicPr>
            <a:picLocks noChangeAspect="1" noChangeArrowheads="1"/>
          </p:cNvPicPr>
          <p:nvPr/>
        </p:nvPicPr>
        <p:blipFill>
          <a:blip r:embed="rId5" cstate="print"/>
          <a:srcRect/>
          <a:stretch>
            <a:fillRect/>
          </a:stretch>
        </p:blipFill>
        <p:spPr bwMode="auto">
          <a:xfrm>
            <a:off x="4419599" y="1295400"/>
            <a:ext cx="4876801" cy="533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381000" y="427038"/>
            <a:ext cx="7848600" cy="1325562"/>
          </a:xfrm>
          <a:prstGeom prst="rect">
            <a:avLst/>
          </a:prstGeom>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2000" b="1" i="0" u="none" strike="noStrike" kern="1200" cap="none" spc="0" normalizeH="0" baseline="0" noProof="0" smtClean="0">
                <a:ln>
                  <a:noFill/>
                </a:ln>
                <a:solidFill>
                  <a:schemeClr val="tx1"/>
                </a:solidFill>
                <a:effectLst/>
                <a:uLnTx/>
                <a:uFillTx/>
                <a:latin typeface="+mj-lt"/>
                <a:ea typeface="+mj-ea"/>
                <a:cs typeface="+mj-cs"/>
              </a:rPr>
              <a:t>Binary Colloidal Model with sticky potentials  [P. Monasterio, 2010]</a:t>
            </a:r>
            <a:endParaRPr kumimoji="0" lang="en-US" sz="2000" b="1" i="0" u="none" strike="noStrike" kern="1200" cap="none" spc="0" normalizeH="0" baseline="0" noProof="0" dirty="0">
              <a:ln>
                <a:noFill/>
              </a:ln>
              <a:solidFill>
                <a:schemeClr val="tx1"/>
              </a:solidFill>
              <a:effectLst/>
              <a:uLnTx/>
              <a:uFillTx/>
              <a:latin typeface="+mj-lt"/>
              <a:ea typeface="+mj-ea"/>
              <a:cs typeface="+mj-cs"/>
            </a:endParaRPr>
          </a:p>
        </p:txBody>
      </p:sp>
      <p:pic>
        <p:nvPicPr>
          <p:cNvPr id="3" name="Picture 9"/>
          <p:cNvPicPr>
            <a:picLocks noChangeAspect="1" noChangeArrowheads="1"/>
          </p:cNvPicPr>
          <p:nvPr/>
        </p:nvPicPr>
        <p:blipFill>
          <a:blip r:embed="rId2" cstate="print"/>
          <a:srcRect/>
          <a:stretch>
            <a:fillRect/>
          </a:stretch>
        </p:blipFill>
        <p:spPr bwMode="auto">
          <a:xfrm>
            <a:off x="419100" y="1219200"/>
            <a:ext cx="6896100" cy="2298700"/>
          </a:xfrm>
          <a:prstGeom prst="rect">
            <a:avLst/>
          </a:prstGeom>
          <a:noFill/>
          <a:ln w="9525">
            <a:noFill/>
            <a:miter lim="800000"/>
            <a:headEnd/>
            <a:tailEnd/>
          </a:ln>
        </p:spPr>
      </p:pic>
      <p:pic>
        <p:nvPicPr>
          <p:cNvPr id="4" name="Picture 19" descr="Looth-visc"/>
          <p:cNvPicPr>
            <a:picLocks noChangeAspect="1" noChangeArrowheads="1"/>
          </p:cNvPicPr>
          <p:nvPr/>
        </p:nvPicPr>
        <p:blipFill>
          <a:blip r:embed="rId3" cstate="print"/>
          <a:srcRect l="3679" t="-404" r="52734" b="31313"/>
          <a:stretch>
            <a:fillRect/>
          </a:stretch>
        </p:blipFill>
        <p:spPr bwMode="auto">
          <a:xfrm>
            <a:off x="4633620" y="3733800"/>
            <a:ext cx="3138780" cy="2128377"/>
          </a:xfrm>
          <a:prstGeom prst="rect">
            <a:avLst/>
          </a:prstGeom>
          <a:noFill/>
          <a:ln w="9525">
            <a:noFill/>
            <a:miter lim="800000"/>
            <a:headEnd/>
            <a:tailEnd/>
          </a:ln>
        </p:spPr>
      </p:pic>
      <p:sp>
        <p:nvSpPr>
          <p:cNvPr id="5" name="Rectangle 4"/>
          <p:cNvSpPr/>
          <p:nvPr/>
        </p:nvSpPr>
        <p:spPr>
          <a:xfrm>
            <a:off x="304800" y="4191000"/>
            <a:ext cx="3948404" cy="923330"/>
          </a:xfrm>
          <a:prstGeom prst="rect">
            <a:avLst/>
          </a:prstGeom>
        </p:spPr>
        <p:txBody>
          <a:bodyPr wrap="square">
            <a:spAutoFit/>
          </a:bodyPr>
          <a:lstStyle/>
          <a:p>
            <a:pPr algn="ctr"/>
            <a:r>
              <a:rPr lang="en-GB" b="1" i="1" dirty="0" smtClean="0">
                <a:latin typeface="Trebuchet MS" pitchFamily="34" charset="0"/>
                <a:ea typeface="Arial Unicode MS" pitchFamily="34" charset="-128"/>
                <a:cs typeface="Arial Unicode MS" pitchFamily="34" charset="-128"/>
              </a:rPr>
              <a:t>Model is undergoing further development to incorporate</a:t>
            </a:r>
          </a:p>
          <a:p>
            <a:pPr algn="ctr"/>
            <a:r>
              <a:rPr lang="en-GB" b="1" i="1" dirty="0" smtClean="0">
                <a:latin typeface="Trebuchet MS" pitchFamily="34" charset="0"/>
                <a:ea typeface="Arial Unicode MS" pitchFamily="34" charset="-128"/>
                <a:cs typeface="Arial Unicode MS" pitchFamily="34" charset="-128"/>
              </a:rPr>
              <a:t>C-S-H nucleation/growth </a:t>
            </a:r>
            <a:endParaRPr lang="en-US" b="1"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2264</TotalTime>
  <Words>615</Words>
  <Application>Microsoft Office PowerPoint</Application>
  <PresentationFormat>On-screen Show (4:3)</PresentationFormat>
  <Paragraphs>102</Paragraphs>
  <Slides>26</Slides>
  <Notes>0</Notes>
  <HiddenSlides>0</HiddenSlides>
  <MMClips>0</MMClips>
  <ScaleCrop>false</ScaleCrop>
  <HeadingPairs>
    <vt:vector size="6" baseType="variant">
      <vt:variant>
        <vt:lpstr>Theme</vt:lpstr>
      </vt:variant>
      <vt:variant>
        <vt:i4>1</vt:i4>
      </vt:variant>
      <vt:variant>
        <vt:lpstr>Embedded OLE Servers</vt:lpstr>
      </vt:variant>
      <vt:variant>
        <vt:i4>3</vt:i4>
      </vt:variant>
      <vt:variant>
        <vt:lpstr>Slide Titles</vt:lpstr>
      </vt:variant>
      <vt:variant>
        <vt:i4>26</vt:i4>
      </vt:variant>
    </vt:vector>
  </HeadingPairs>
  <TitlesOfParts>
    <vt:vector size="30" baseType="lpstr">
      <vt:lpstr>Office Theme</vt:lpstr>
      <vt:lpstr>数式</vt:lpstr>
      <vt:lpstr>Photo Editor Photo</vt:lpstr>
      <vt:lpstr>Equation</vt:lpstr>
      <vt:lpstr>Institute for Pure and Applied Mathematics, UCLA 2012 Program on Materials Defects Workshop II:  Quantum and Atomistic Modeling of Materials Defects October 5, 2012</vt:lpstr>
      <vt:lpstr>Solve one “grand challenge” problem to illustrate the accessibility to multiscale modeling of problems in materials aging  Account for experimental T - variations of viscosities of glasses  TSP sampling using a metadynamics algorithm  Heuristic model of activation barrier Q(T) and  linear response (G-K) theory  Predictions of fragile and strong behavior observed in glasses</vt:lpstr>
      <vt:lpstr>Slide 3</vt:lpstr>
      <vt:lpstr>Slide 4</vt:lpstr>
      <vt:lpstr>Atomistic input to modeling the fragile behavior (obtained by sampling method ABC,BLJ potential)</vt:lpstr>
      <vt:lpstr>Heuristic Model prediction</vt:lpstr>
      <vt:lpstr>Slide 7</vt:lpstr>
      <vt:lpstr>Slide 8</vt:lpstr>
      <vt:lpstr>Slide 9</vt:lpstr>
      <vt:lpstr>Slide 10</vt:lpstr>
      <vt:lpstr>Slide 11</vt:lpstr>
      <vt:lpstr>Slide 12</vt:lpstr>
      <vt:lpstr>Green-Kubo (linear response theory) prediction</vt:lpstr>
      <vt:lpstr>Energy Landscape Perspective  Transition State Pathway Sampling gives trajectories with saddle points  TSP trajectories →  Q(T), Q(σ), Q(σ, T)   Besides n(T) one can study other phenomena involving thermal fluctuations or stress activations. In these problems atomistic modeling can probe the governing mechanisms         </vt:lpstr>
      <vt:lpstr>Strain-rate effects on yield stress in metals</vt:lpstr>
      <vt:lpstr>Slide 16</vt:lpstr>
      <vt:lpstr>Solve one “grand challenge” problem to illustrate the accessibility to multiscale modeling of problems in materials aging  Atomistic modeling can provide insight into mechanisms that control key functional properties of complex materials  When a study is properly formulated and executed, it is possible to achieve fundamental scientific advances with technology impact </vt:lpstr>
      <vt:lpstr>Back up slides</vt:lpstr>
      <vt:lpstr>Slide 19</vt:lpstr>
      <vt:lpstr>Slide 20</vt:lpstr>
      <vt:lpstr>Slide 21</vt:lpstr>
      <vt:lpstr>Slide 22</vt:lpstr>
      <vt:lpstr>Slide 23</vt:lpstr>
      <vt:lpstr>Slide 24</vt:lpstr>
      <vt:lpstr>Slide 25</vt:lpstr>
      <vt:lpstr>Slide 26</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CECAM-SAC Presentation Lausanne, March 3, 2011</dc:title>
  <dc:creator/>
  <cp:lastModifiedBy> </cp:lastModifiedBy>
  <cp:revision>235</cp:revision>
  <dcterms:created xsi:type="dcterms:W3CDTF">2006-08-16T00:00:00Z</dcterms:created>
  <dcterms:modified xsi:type="dcterms:W3CDTF">2012-10-05T06:22:08Z</dcterms:modified>
</cp:coreProperties>
</file>