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4.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5.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6.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6.xml" ContentType="application/vnd.openxmlformats-officedocument.presentationml.tags+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7.xml" ContentType="application/vnd.openxmlformats-officedocument.presentationml.tags+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8.xml" ContentType="application/vnd.openxmlformats-officedocument.presentationml.tags+xml"/>
  <Override PartName="/ppt/notesSlides/notesSlide10.xml" ContentType="application/vnd.openxmlformats-officedocument.presentationml.notesSlide+xml"/>
  <Override PartName="/ppt/tags/tag9.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0.xml" ContentType="application/vnd.openxmlformats-officedocument.presentationml.tags+xml"/>
  <Override PartName="/ppt/notesSlides/notesSlide13.xml" ContentType="application/vnd.openxmlformats-officedocument.presentationml.notesSlide+xml"/>
  <Override PartName="/ppt/tags/tag11.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2.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13.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embeddings/oleObject1.bin" ContentType="application/vnd.openxmlformats-officedocument.oleObject"/>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14.xml" ContentType="application/vnd.openxmlformats-officedocument.presentationml.tags+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748" r:id="rId2"/>
    <p:sldMasterId id="2147483906" r:id="rId3"/>
    <p:sldMasterId id="2147483918" r:id="rId4"/>
    <p:sldMasterId id="2147483930" r:id="rId5"/>
    <p:sldMasterId id="2147483942" r:id="rId6"/>
    <p:sldMasterId id="2147483945" r:id="rId7"/>
  </p:sldMasterIdLst>
  <p:notesMasterIdLst>
    <p:notesMasterId r:id="rId74"/>
  </p:notesMasterIdLst>
  <p:sldIdLst>
    <p:sldId id="293" r:id="rId8"/>
    <p:sldId id="326" r:id="rId9"/>
    <p:sldId id="406" r:id="rId10"/>
    <p:sldId id="408" r:id="rId11"/>
    <p:sldId id="450" r:id="rId12"/>
    <p:sldId id="431" r:id="rId13"/>
    <p:sldId id="530" r:id="rId14"/>
    <p:sldId id="529" r:id="rId15"/>
    <p:sldId id="533" r:id="rId16"/>
    <p:sldId id="502" r:id="rId17"/>
    <p:sldId id="296" r:id="rId18"/>
    <p:sldId id="297" r:id="rId19"/>
    <p:sldId id="468" r:id="rId20"/>
    <p:sldId id="469" r:id="rId21"/>
    <p:sldId id="409" r:id="rId22"/>
    <p:sldId id="472" r:id="rId23"/>
    <p:sldId id="476" r:id="rId24"/>
    <p:sldId id="470" r:id="rId25"/>
    <p:sldId id="415" r:id="rId26"/>
    <p:sldId id="416" r:id="rId27"/>
    <p:sldId id="417" r:id="rId28"/>
    <p:sldId id="475" r:id="rId29"/>
    <p:sldId id="531" r:id="rId30"/>
    <p:sldId id="471" r:id="rId31"/>
    <p:sldId id="378" r:id="rId32"/>
    <p:sldId id="380" r:id="rId33"/>
    <p:sldId id="381" r:id="rId34"/>
    <p:sldId id="481" r:id="rId35"/>
    <p:sldId id="375" r:id="rId36"/>
    <p:sldId id="427" r:id="rId37"/>
    <p:sldId id="410" r:id="rId38"/>
    <p:sldId id="379" r:id="rId39"/>
    <p:sldId id="421" r:id="rId40"/>
    <p:sldId id="473" r:id="rId41"/>
    <p:sldId id="532" r:id="rId42"/>
    <p:sldId id="366" r:id="rId43"/>
    <p:sldId id="367" r:id="rId44"/>
    <p:sldId id="368" r:id="rId45"/>
    <p:sldId id="369" r:id="rId46"/>
    <p:sldId id="535" r:id="rId47"/>
    <p:sldId id="497" r:id="rId48"/>
    <p:sldId id="498" r:id="rId49"/>
    <p:sldId id="499" r:id="rId50"/>
    <p:sldId id="536" r:id="rId51"/>
    <p:sldId id="503" r:id="rId52"/>
    <p:sldId id="504" r:id="rId53"/>
    <p:sldId id="505" r:id="rId54"/>
    <p:sldId id="506" r:id="rId55"/>
    <p:sldId id="507" r:id="rId56"/>
    <p:sldId id="508" r:id="rId57"/>
    <p:sldId id="509" r:id="rId58"/>
    <p:sldId id="510" r:id="rId59"/>
    <p:sldId id="511" r:id="rId60"/>
    <p:sldId id="513" r:id="rId61"/>
    <p:sldId id="537" r:id="rId62"/>
    <p:sldId id="516" r:id="rId63"/>
    <p:sldId id="519" r:id="rId64"/>
    <p:sldId id="520" r:id="rId65"/>
    <p:sldId id="522" r:id="rId66"/>
    <p:sldId id="523" r:id="rId67"/>
    <p:sldId id="524" r:id="rId68"/>
    <p:sldId id="525" r:id="rId69"/>
    <p:sldId id="526" r:id="rId70"/>
    <p:sldId id="527" r:id="rId71"/>
    <p:sldId id="528" r:id="rId72"/>
    <p:sldId id="419" r:id="rId73"/>
  </p:sldIdLst>
  <p:sldSz cx="9144000" cy="6858000" type="screen4x3"/>
  <p:notesSz cx="7099300" cy="10234613"/>
  <p:defaultTextStyle>
    <a:defPPr>
      <a:defRPr lang="en-US"/>
    </a:defPPr>
    <a:lvl1pPr algn="l" rtl="0" fontAlgn="base">
      <a:spcBef>
        <a:spcPct val="0"/>
      </a:spcBef>
      <a:spcAft>
        <a:spcPct val="0"/>
      </a:spcAft>
      <a:defRPr kern="1200">
        <a:solidFill>
          <a:schemeClr val="tx1"/>
        </a:solidFill>
        <a:latin typeface="Arial" charset="0"/>
        <a:ea typeface="MS PGothic" charset="0"/>
        <a:cs typeface="MS PGothic" charset="0"/>
      </a:defRPr>
    </a:lvl1pPr>
    <a:lvl2pPr marL="455613" indent="1588" algn="l" rtl="0" fontAlgn="base">
      <a:spcBef>
        <a:spcPct val="0"/>
      </a:spcBef>
      <a:spcAft>
        <a:spcPct val="0"/>
      </a:spcAft>
      <a:defRPr kern="1200">
        <a:solidFill>
          <a:schemeClr val="tx1"/>
        </a:solidFill>
        <a:latin typeface="Arial" charset="0"/>
        <a:ea typeface="MS PGothic" charset="0"/>
        <a:cs typeface="MS PGothic" charset="0"/>
      </a:defRPr>
    </a:lvl2pPr>
    <a:lvl3pPr marL="912813" indent="1588" algn="l" rtl="0" fontAlgn="base">
      <a:spcBef>
        <a:spcPct val="0"/>
      </a:spcBef>
      <a:spcAft>
        <a:spcPct val="0"/>
      </a:spcAft>
      <a:defRPr kern="1200">
        <a:solidFill>
          <a:schemeClr val="tx1"/>
        </a:solidFill>
        <a:latin typeface="Arial" charset="0"/>
        <a:ea typeface="MS PGothic" charset="0"/>
        <a:cs typeface="MS PGothic" charset="0"/>
      </a:defRPr>
    </a:lvl3pPr>
    <a:lvl4pPr marL="1370013" indent="1588" algn="l" rtl="0" fontAlgn="base">
      <a:spcBef>
        <a:spcPct val="0"/>
      </a:spcBef>
      <a:spcAft>
        <a:spcPct val="0"/>
      </a:spcAft>
      <a:defRPr kern="1200">
        <a:solidFill>
          <a:schemeClr val="tx1"/>
        </a:solidFill>
        <a:latin typeface="Arial" charset="0"/>
        <a:ea typeface="MS PGothic" charset="0"/>
        <a:cs typeface="MS PGothic" charset="0"/>
      </a:defRPr>
    </a:lvl4pPr>
    <a:lvl5pPr marL="1827213" indent="1588" algn="l" rtl="0" fontAlgn="base">
      <a:spcBef>
        <a:spcPct val="0"/>
      </a:spcBef>
      <a:spcAft>
        <a:spcPct val="0"/>
      </a:spcAft>
      <a:defRPr kern="1200">
        <a:solidFill>
          <a:schemeClr val="tx1"/>
        </a:solidFill>
        <a:latin typeface="Arial" charset="0"/>
        <a:ea typeface="MS PGothic" charset="0"/>
        <a:cs typeface="MS PGothic" charset="0"/>
      </a:defRPr>
    </a:lvl5pPr>
    <a:lvl6pPr marL="2286000" algn="l" defTabSz="457200" rtl="0" eaLnBrk="1" latinLnBrk="0" hangingPunct="1">
      <a:defRPr kern="1200">
        <a:solidFill>
          <a:schemeClr val="tx1"/>
        </a:solidFill>
        <a:latin typeface="Arial" charset="0"/>
        <a:ea typeface="MS PGothic" charset="0"/>
        <a:cs typeface="MS PGothic" charset="0"/>
      </a:defRPr>
    </a:lvl6pPr>
    <a:lvl7pPr marL="2743200" algn="l" defTabSz="457200" rtl="0" eaLnBrk="1" latinLnBrk="0" hangingPunct="1">
      <a:defRPr kern="1200">
        <a:solidFill>
          <a:schemeClr val="tx1"/>
        </a:solidFill>
        <a:latin typeface="Arial" charset="0"/>
        <a:ea typeface="MS PGothic" charset="0"/>
        <a:cs typeface="MS PGothic" charset="0"/>
      </a:defRPr>
    </a:lvl7pPr>
    <a:lvl8pPr marL="3200400" algn="l" defTabSz="457200" rtl="0" eaLnBrk="1" latinLnBrk="0" hangingPunct="1">
      <a:defRPr kern="1200">
        <a:solidFill>
          <a:schemeClr val="tx1"/>
        </a:solidFill>
        <a:latin typeface="Arial" charset="0"/>
        <a:ea typeface="MS PGothic" charset="0"/>
        <a:cs typeface="MS PGothic" charset="0"/>
      </a:defRPr>
    </a:lvl8pPr>
    <a:lvl9pPr marL="3657600" algn="l" defTabSz="457200" rtl="0" eaLnBrk="1" latinLnBrk="0" hangingPunct="1">
      <a:defRPr kern="1200">
        <a:solidFill>
          <a:schemeClr val="tx1"/>
        </a:solidFill>
        <a:latin typeface="Arial" charset="0"/>
        <a:ea typeface="MS PGothic" charset="0"/>
        <a:cs typeface="MS PGothic"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2ADCA"/>
    <a:srgbClr val="FF9999"/>
    <a:srgbClr val="FF3300"/>
    <a:srgbClr val="FFFFCC"/>
    <a:srgbClr val="CCFFFF"/>
    <a:srgbClr val="CC66FF"/>
    <a:srgbClr val="99CCFF"/>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p:restoredLeft sz="15620"/>
    <p:restoredTop sz="94660"/>
  </p:normalViewPr>
  <p:slideViewPr>
    <p:cSldViewPr>
      <p:cViewPr varScale="1">
        <p:scale>
          <a:sx n="103" d="100"/>
          <a:sy n="103" d="100"/>
        </p:scale>
        <p:origin x="-1544" y="-1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20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63" Type="http://schemas.openxmlformats.org/officeDocument/2006/relationships/slide" Target="slides/slide56.xml"/><Relationship Id="rId64" Type="http://schemas.openxmlformats.org/officeDocument/2006/relationships/slide" Target="slides/slide57.xml"/><Relationship Id="rId65" Type="http://schemas.openxmlformats.org/officeDocument/2006/relationships/slide" Target="slides/slide58.xml"/><Relationship Id="rId66" Type="http://schemas.openxmlformats.org/officeDocument/2006/relationships/slide" Target="slides/slide59.xml"/><Relationship Id="rId67" Type="http://schemas.openxmlformats.org/officeDocument/2006/relationships/slide" Target="slides/slide60.xml"/><Relationship Id="rId68" Type="http://schemas.openxmlformats.org/officeDocument/2006/relationships/slide" Target="slides/slide61.xml"/><Relationship Id="rId69" Type="http://schemas.openxmlformats.org/officeDocument/2006/relationships/slide" Target="slides/slide6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Master" Target="slideMasters/slideMaster6.xml"/><Relationship Id="rId7" Type="http://schemas.openxmlformats.org/officeDocument/2006/relationships/slideMaster" Target="slideMasters/slideMaster7.xml"/><Relationship Id="rId8" Type="http://schemas.openxmlformats.org/officeDocument/2006/relationships/slide" Target="slides/slide1.xml"/><Relationship Id="rId9" Type="http://schemas.openxmlformats.org/officeDocument/2006/relationships/slide" Target="slides/slide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70" Type="http://schemas.openxmlformats.org/officeDocument/2006/relationships/slide" Target="slides/slide63.xml"/><Relationship Id="rId71" Type="http://schemas.openxmlformats.org/officeDocument/2006/relationships/slide" Target="slides/slide64.xml"/><Relationship Id="rId72" Type="http://schemas.openxmlformats.org/officeDocument/2006/relationships/slide" Target="slides/slide65.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73" Type="http://schemas.openxmlformats.org/officeDocument/2006/relationships/slide" Target="slides/slide66.xml"/><Relationship Id="rId74" Type="http://schemas.openxmlformats.org/officeDocument/2006/relationships/notesMaster" Target="notesMasters/notesMaster1.xml"/><Relationship Id="rId75" Type="http://schemas.openxmlformats.org/officeDocument/2006/relationships/printerSettings" Target="printerSettings/printerSettings1.bin"/><Relationship Id="rId76" Type="http://schemas.openxmlformats.org/officeDocument/2006/relationships/presProps" Target="presProps.xml"/><Relationship Id="rId77" Type="http://schemas.openxmlformats.org/officeDocument/2006/relationships/viewProps" Target="viewProps.xml"/><Relationship Id="rId78" Type="http://schemas.openxmlformats.org/officeDocument/2006/relationships/theme" Target="theme/theme1.xml"/><Relationship Id="rId79" Type="http://schemas.openxmlformats.org/officeDocument/2006/relationships/tableStyles" Target="tableStyles.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E0D3F6-B29F-493C-B079-2D3493C17E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CF96561-E222-4763-A339-DDB31F0DC2F7}">
      <dgm:prSet custT="1"/>
      <dgm:spPr/>
      <dgm:t>
        <a:bodyPr/>
        <a:lstStyle/>
        <a:p>
          <a:pPr algn="ctr" rtl="0"/>
          <a:r>
            <a:rPr lang="en-US" sz="2000" b="1" dirty="0" smtClean="0"/>
            <a:t>1 </a:t>
          </a:r>
          <a:r>
            <a:rPr lang="en-US" sz="2000" b="1" dirty="0" err="1" smtClean="0"/>
            <a:t>eV</a:t>
          </a:r>
          <a:r>
            <a:rPr lang="en-US" sz="2000" b="1" dirty="0" smtClean="0"/>
            <a:t> difference</a:t>
          </a:r>
          <a:endParaRPr lang="en-US" sz="2000" b="1" dirty="0"/>
        </a:p>
      </dgm:t>
    </dgm:pt>
    <dgm:pt modelId="{5AA51C9F-55A0-47AC-9C1B-F11EA3DE7646}" type="parTrans" cxnId="{17F8B233-F6EE-4D15-9677-347CD92C0C39}">
      <dgm:prSet/>
      <dgm:spPr/>
      <dgm:t>
        <a:bodyPr/>
        <a:lstStyle/>
        <a:p>
          <a:endParaRPr lang="en-US"/>
        </a:p>
      </dgm:t>
    </dgm:pt>
    <dgm:pt modelId="{D020B55B-9901-499A-9384-15CF294EFC6E}" type="sibTrans" cxnId="{17F8B233-F6EE-4D15-9677-347CD92C0C39}">
      <dgm:prSet/>
      <dgm:spPr/>
      <dgm:t>
        <a:bodyPr/>
        <a:lstStyle/>
        <a:p>
          <a:endParaRPr lang="en-US"/>
        </a:p>
      </dgm:t>
    </dgm:pt>
    <dgm:pt modelId="{524EA5D2-B7B2-4CBD-92BE-B58DDFCB255A}" type="pres">
      <dgm:prSet presAssocID="{03E0D3F6-B29F-493C-B079-2D3493C17EC0}" presName="linear" presStyleCnt="0">
        <dgm:presLayoutVars>
          <dgm:animLvl val="lvl"/>
          <dgm:resizeHandles val="exact"/>
        </dgm:presLayoutVars>
      </dgm:prSet>
      <dgm:spPr/>
      <dgm:t>
        <a:bodyPr/>
        <a:lstStyle/>
        <a:p>
          <a:endParaRPr lang="en-US"/>
        </a:p>
      </dgm:t>
    </dgm:pt>
    <dgm:pt modelId="{CA854358-67ED-45E0-91E1-F7B0895AFA72}" type="pres">
      <dgm:prSet presAssocID="{0CF96561-E222-4763-A339-DDB31F0DC2F7}" presName="parentText" presStyleLbl="node1" presStyleIdx="0" presStyleCnt="1" custLinFactNeighborX="4167" custLinFactNeighborY="881">
        <dgm:presLayoutVars>
          <dgm:chMax val="0"/>
          <dgm:bulletEnabled val="1"/>
        </dgm:presLayoutVars>
      </dgm:prSet>
      <dgm:spPr/>
      <dgm:t>
        <a:bodyPr/>
        <a:lstStyle/>
        <a:p>
          <a:endParaRPr lang="en-US"/>
        </a:p>
      </dgm:t>
    </dgm:pt>
  </dgm:ptLst>
  <dgm:cxnLst>
    <dgm:cxn modelId="{17F8B233-F6EE-4D15-9677-347CD92C0C39}" srcId="{03E0D3F6-B29F-493C-B079-2D3493C17EC0}" destId="{0CF96561-E222-4763-A339-DDB31F0DC2F7}" srcOrd="0" destOrd="0" parTransId="{5AA51C9F-55A0-47AC-9C1B-F11EA3DE7646}" sibTransId="{D020B55B-9901-499A-9384-15CF294EFC6E}"/>
    <dgm:cxn modelId="{707BFB23-4B66-064D-BEA7-B4D621AA34B2}" type="presOf" srcId="{0CF96561-E222-4763-A339-DDB31F0DC2F7}" destId="{CA854358-67ED-45E0-91E1-F7B0895AFA72}" srcOrd="0" destOrd="0" presId="urn:microsoft.com/office/officeart/2005/8/layout/vList2"/>
    <dgm:cxn modelId="{D7776FAC-BF02-494C-8667-0D905CF40005}" type="presOf" srcId="{03E0D3F6-B29F-493C-B079-2D3493C17EC0}" destId="{524EA5D2-B7B2-4CBD-92BE-B58DDFCB255A}" srcOrd="0" destOrd="0" presId="urn:microsoft.com/office/officeart/2005/8/layout/vList2"/>
    <dgm:cxn modelId="{2DAAB8A6-26A4-6045-B574-0099F99811BA}" type="presParOf" srcId="{524EA5D2-B7B2-4CBD-92BE-B58DDFCB255A}" destId="{CA854358-67ED-45E0-91E1-F7B0895AFA72}" srcOrd="0"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CD86C7D-8237-437A-A529-DF8430F6A3B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EC09F2E-C5FA-43F0-8F2B-8D7348F36DD3}">
      <dgm:prSet/>
      <dgm:spPr/>
      <dgm:t>
        <a:bodyPr/>
        <a:lstStyle/>
        <a:p>
          <a:pPr rtl="0"/>
          <a:r>
            <a:rPr lang="en-US" dirty="0" smtClean="0"/>
            <a:t>VASP</a:t>
          </a:r>
          <a:endParaRPr lang="en-US" dirty="0"/>
        </a:p>
      </dgm:t>
    </dgm:pt>
    <dgm:pt modelId="{27F8A367-FCDD-41F0-AF73-32B359D23906}" type="parTrans" cxnId="{F06DC3CA-D3CE-4555-9258-D0D8187F4950}">
      <dgm:prSet/>
      <dgm:spPr/>
      <dgm:t>
        <a:bodyPr/>
        <a:lstStyle/>
        <a:p>
          <a:endParaRPr lang="en-US"/>
        </a:p>
      </dgm:t>
    </dgm:pt>
    <dgm:pt modelId="{2658F6B7-AE2D-4926-AAA0-0AB73D474CEB}" type="sibTrans" cxnId="{F06DC3CA-D3CE-4555-9258-D0D8187F4950}">
      <dgm:prSet/>
      <dgm:spPr/>
      <dgm:t>
        <a:bodyPr/>
        <a:lstStyle/>
        <a:p>
          <a:endParaRPr lang="en-US"/>
        </a:p>
      </dgm:t>
    </dgm:pt>
    <dgm:pt modelId="{0E3C9D58-0FDB-4C81-BC97-E88CD22751C1}">
      <dgm:prSet/>
      <dgm:spPr/>
      <dgm:t>
        <a:bodyPr/>
        <a:lstStyle/>
        <a:p>
          <a:pPr rtl="0"/>
          <a:r>
            <a:rPr lang="en-US" dirty="0" smtClean="0"/>
            <a:t>PAW-PBE</a:t>
          </a:r>
          <a:endParaRPr lang="en-US" dirty="0"/>
        </a:p>
      </dgm:t>
    </dgm:pt>
    <dgm:pt modelId="{1096C95A-2E19-44D4-B662-6E41EE2CB242}" type="parTrans" cxnId="{19C58746-B6B0-405B-BAE2-0D2CC687AB32}">
      <dgm:prSet/>
      <dgm:spPr/>
      <dgm:t>
        <a:bodyPr/>
        <a:lstStyle/>
        <a:p>
          <a:endParaRPr lang="en-US"/>
        </a:p>
      </dgm:t>
    </dgm:pt>
    <dgm:pt modelId="{D5E0789F-874F-4AAB-A30A-EB0FF41CCEEF}" type="sibTrans" cxnId="{19C58746-B6B0-405B-BAE2-0D2CC687AB32}">
      <dgm:prSet/>
      <dgm:spPr/>
      <dgm:t>
        <a:bodyPr/>
        <a:lstStyle/>
        <a:p>
          <a:endParaRPr lang="en-US"/>
        </a:p>
      </dgm:t>
    </dgm:pt>
    <dgm:pt modelId="{3A545A3E-048E-4613-83E4-1170D7105977}">
      <dgm:prSet/>
      <dgm:spPr/>
      <dgm:t>
        <a:bodyPr/>
        <a:lstStyle/>
        <a:p>
          <a:pPr rtl="0"/>
          <a:r>
            <a:rPr lang="en-US" dirty="0" smtClean="0"/>
            <a:t>Nudged Elastic Band</a:t>
          </a:r>
          <a:endParaRPr lang="en-US" dirty="0"/>
        </a:p>
      </dgm:t>
    </dgm:pt>
    <dgm:pt modelId="{F0B0BDF8-548F-46AC-A3D4-95B827F617CB}" type="parTrans" cxnId="{EE24C7FC-A37B-4EF7-A06D-D0DCD31429A3}">
      <dgm:prSet/>
      <dgm:spPr/>
      <dgm:t>
        <a:bodyPr/>
        <a:lstStyle/>
        <a:p>
          <a:endParaRPr lang="en-US"/>
        </a:p>
      </dgm:t>
    </dgm:pt>
    <dgm:pt modelId="{3E8AC2C8-6EE2-4E5D-81F7-ADEE338597EF}" type="sibTrans" cxnId="{EE24C7FC-A37B-4EF7-A06D-D0DCD31429A3}">
      <dgm:prSet/>
      <dgm:spPr/>
      <dgm:t>
        <a:bodyPr/>
        <a:lstStyle/>
        <a:p>
          <a:endParaRPr lang="en-US"/>
        </a:p>
      </dgm:t>
    </dgm:pt>
    <dgm:pt modelId="{4133A2E2-F570-4FDE-830A-E3B01899BD09}">
      <dgm:prSet/>
      <dgm:spPr/>
      <dgm:t>
        <a:bodyPr/>
        <a:lstStyle/>
        <a:p>
          <a:pPr rtl="0"/>
          <a:r>
            <a:rPr lang="en-US" dirty="0" smtClean="0"/>
            <a:t>6-layer slab</a:t>
          </a:r>
          <a:endParaRPr lang="en-US" dirty="0"/>
        </a:p>
      </dgm:t>
    </dgm:pt>
    <dgm:pt modelId="{6DFA6AD5-382C-43DC-ACDF-95DBEB3D657C}" type="parTrans" cxnId="{F72E180D-E17F-424F-8748-DFA362322636}">
      <dgm:prSet/>
      <dgm:spPr/>
      <dgm:t>
        <a:bodyPr/>
        <a:lstStyle/>
        <a:p>
          <a:endParaRPr lang="en-US"/>
        </a:p>
      </dgm:t>
    </dgm:pt>
    <dgm:pt modelId="{93E23475-C6D8-4598-AA85-DCED6D11E2A9}" type="sibTrans" cxnId="{F72E180D-E17F-424F-8748-DFA362322636}">
      <dgm:prSet/>
      <dgm:spPr/>
      <dgm:t>
        <a:bodyPr/>
        <a:lstStyle/>
        <a:p>
          <a:endParaRPr lang="en-US"/>
        </a:p>
      </dgm:t>
    </dgm:pt>
    <dgm:pt modelId="{83B7B727-76ED-447E-BC88-E220EC9D5875}">
      <dgm:prSet/>
      <dgm:spPr/>
      <dgm:t>
        <a:bodyPr/>
        <a:lstStyle/>
        <a:p>
          <a:pPr rtl="0"/>
          <a:r>
            <a:rPr lang="en-US" dirty="0" smtClean="0"/>
            <a:t>2x4 square surface unit cell</a:t>
          </a:r>
          <a:endParaRPr lang="en-US" dirty="0"/>
        </a:p>
      </dgm:t>
    </dgm:pt>
    <dgm:pt modelId="{A878AB74-5297-4BB2-B8F8-AC48A6690EB6}" type="parTrans" cxnId="{EE7ADF67-AA7D-4AFF-A0A7-4351AD9D7160}">
      <dgm:prSet/>
      <dgm:spPr/>
      <dgm:t>
        <a:bodyPr/>
        <a:lstStyle/>
        <a:p>
          <a:endParaRPr lang="en-US"/>
        </a:p>
      </dgm:t>
    </dgm:pt>
    <dgm:pt modelId="{0A946BB3-356D-41B7-B776-7B239F86C735}" type="sibTrans" cxnId="{EE7ADF67-AA7D-4AFF-A0A7-4351AD9D7160}">
      <dgm:prSet/>
      <dgm:spPr/>
      <dgm:t>
        <a:bodyPr/>
        <a:lstStyle/>
        <a:p>
          <a:endParaRPr lang="en-US"/>
        </a:p>
      </dgm:t>
    </dgm:pt>
    <dgm:pt modelId="{9DF296D6-69A1-473F-89AE-D26DAA763388}">
      <dgm:prSet/>
      <dgm:spPr/>
      <dgm:t>
        <a:bodyPr/>
        <a:lstStyle/>
        <a:p>
          <a:pPr rtl="0"/>
          <a:r>
            <a:rPr lang="en-US" dirty="0" err="1" smtClean="0"/>
            <a:t>Ir</a:t>
          </a:r>
          <a:r>
            <a:rPr lang="en-US" dirty="0" smtClean="0"/>
            <a:t>, </a:t>
          </a:r>
          <a:r>
            <a:rPr lang="en-US" dirty="0" err="1" smtClean="0"/>
            <a:t>Ru</a:t>
          </a:r>
          <a:r>
            <a:rPr lang="en-US" dirty="0" smtClean="0"/>
            <a:t>, Cu</a:t>
          </a:r>
          <a:endParaRPr lang="en-US" dirty="0"/>
        </a:p>
      </dgm:t>
    </dgm:pt>
    <dgm:pt modelId="{2BD99DB5-1ABD-48E3-BFAE-E4B9CE70DD79}" type="parTrans" cxnId="{DED5008A-0662-410F-A223-8389E31FCCAD}">
      <dgm:prSet/>
      <dgm:spPr/>
      <dgm:t>
        <a:bodyPr/>
        <a:lstStyle/>
        <a:p>
          <a:endParaRPr lang="en-US"/>
        </a:p>
      </dgm:t>
    </dgm:pt>
    <dgm:pt modelId="{7FB0F5F9-7851-40AD-8D34-95BB20153F06}" type="sibTrans" cxnId="{DED5008A-0662-410F-A223-8389E31FCCAD}">
      <dgm:prSet/>
      <dgm:spPr/>
      <dgm:t>
        <a:bodyPr/>
        <a:lstStyle/>
        <a:p>
          <a:endParaRPr lang="en-US"/>
        </a:p>
      </dgm:t>
    </dgm:pt>
    <dgm:pt modelId="{7FF5CD66-F93C-466C-B72F-12EE8C989F03}" type="pres">
      <dgm:prSet presAssocID="{CCD86C7D-8237-437A-A529-DF8430F6A3BC}" presName="linear" presStyleCnt="0">
        <dgm:presLayoutVars>
          <dgm:animLvl val="lvl"/>
          <dgm:resizeHandles val="exact"/>
        </dgm:presLayoutVars>
      </dgm:prSet>
      <dgm:spPr/>
      <dgm:t>
        <a:bodyPr/>
        <a:lstStyle/>
        <a:p>
          <a:endParaRPr lang="en-US"/>
        </a:p>
      </dgm:t>
    </dgm:pt>
    <dgm:pt modelId="{25EC3212-F92A-4D36-B956-D9CB6683903C}" type="pres">
      <dgm:prSet presAssocID="{9EC09F2E-C5FA-43F0-8F2B-8D7348F36DD3}" presName="parentText" presStyleLbl="node1" presStyleIdx="0" presStyleCnt="6">
        <dgm:presLayoutVars>
          <dgm:chMax val="0"/>
          <dgm:bulletEnabled val="1"/>
        </dgm:presLayoutVars>
      </dgm:prSet>
      <dgm:spPr/>
      <dgm:t>
        <a:bodyPr/>
        <a:lstStyle/>
        <a:p>
          <a:endParaRPr lang="en-US"/>
        </a:p>
      </dgm:t>
    </dgm:pt>
    <dgm:pt modelId="{1E144F82-8EFA-470F-8356-D010BCF69812}" type="pres">
      <dgm:prSet presAssocID="{2658F6B7-AE2D-4926-AAA0-0AB73D474CEB}" presName="spacer" presStyleCnt="0"/>
      <dgm:spPr/>
    </dgm:pt>
    <dgm:pt modelId="{60A5F1B4-DD79-4145-8E50-531A938AFC03}" type="pres">
      <dgm:prSet presAssocID="{0E3C9D58-0FDB-4C81-BC97-E88CD22751C1}" presName="parentText" presStyleLbl="node1" presStyleIdx="1" presStyleCnt="6">
        <dgm:presLayoutVars>
          <dgm:chMax val="0"/>
          <dgm:bulletEnabled val="1"/>
        </dgm:presLayoutVars>
      </dgm:prSet>
      <dgm:spPr/>
      <dgm:t>
        <a:bodyPr/>
        <a:lstStyle/>
        <a:p>
          <a:endParaRPr lang="en-US"/>
        </a:p>
      </dgm:t>
    </dgm:pt>
    <dgm:pt modelId="{FA8BA9F3-276E-4B79-9FFC-C7F6263B022B}" type="pres">
      <dgm:prSet presAssocID="{D5E0789F-874F-4AAB-A30A-EB0FF41CCEEF}" presName="spacer" presStyleCnt="0"/>
      <dgm:spPr/>
    </dgm:pt>
    <dgm:pt modelId="{70C18967-D101-4F76-ADAB-471D6DB7B2B8}" type="pres">
      <dgm:prSet presAssocID="{3A545A3E-048E-4613-83E4-1170D7105977}" presName="parentText" presStyleLbl="node1" presStyleIdx="2" presStyleCnt="6">
        <dgm:presLayoutVars>
          <dgm:chMax val="0"/>
          <dgm:bulletEnabled val="1"/>
        </dgm:presLayoutVars>
      </dgm:prSet>
      <dgm:spPr/>
      <dgm:t>
        <a:bodyPr/>
        <a:lstStyle/>
        <a:p>
          <a:endParaRPr lang="en-US"/>
        </a:p>
      </dgm:t>
    </dgm:pt>
    <dgm:pt modelId="{A59FA7C9-5BB9-45CC-9659-4BA618EF2399}" type="pres">
      <dgm:prSet presAssocID="{3E8AC2C8-6EE2-4E5D-81F7-ADEE338597EF}" presName="spacer" presStyleCnt="0"/>
      <dgm:spPr/>
    </dgm:pt>
    <dgm:pt modelId="{4DFB8002-D02A-4C02-9153-146FF73414CC}" type="pres">
      <dgm:prSet presAssocID="{9DF296D6-69A1-473F-89AE-D26DAA763388}" presName="parentText" presStyleLbl="node1" presStyleIdx="3" presStyleCnt="6">
        <dgm:presLayoutVars>
          <dgm:chMax val="0"/>
          <dgm:bulletEnabled val="1"/>
        </dgm:presLayoutVars>
      </dgm:prSet>
      <dgm:spPr/>
      <dgm:t>
        <a:bodyPr/>
        <a:lstStyle/>
        <a:p>
          <a:endParaRPr lang="en-US"/>
        </a:p>
      </dgm:t>
    </dgm:pt>
    <dgm:pt modelId="{E7C68FA0-7298-4664-B46A-41F0BF2D3CE6}" type="pres">
      <dgm:prSet presAssocID="{7FB0F5F9-7851-40AD-8D34-95BB20153F06}" presName="spacer" presStyleCnt="0"/>
      <dgm:spPr/>
    </dgm:pt>
    <dgm:pt modelId="{4B0437B9-E56B-4998-8388-F702CCFA86A4}" type="pres">
      <dgm:prSet presAssocID="{4133A2E2-F570-4FDE-830A-E3B01899BD09}" presName="parentText" presStyleLbl="node1" presStyleIdx="4" presStyleCnt="6">
        <dgm:presLayoutVars>
          <dgm:chMax val="0"/>
          <dgm:bulletEnabled val="1"/>
        </dgm:presLayoutVars>
      </dgm:prSet>
      <dgm:spPr/>
      <dgm:t>
        <a:bodyPr/>
        <a:lstStyle/>
        <a:p>
          <a:endParaRPr lang="en-US"/>
        </a:p>
      </dgm:t>
    </dgm:pt>
    <dgm:pt modelId="{DE26AA4B-3939-4FBF-9C27-4377CEDDE6EC}" type="pres">
      <dgm:prSet presAssocID="{93E23475-C6D8-4598-AA85-DCED6D11E2A9}" presName="spacer" presStyleCnt="0"/>
      <dgm:spPr/>
    </dgm:pt>
    <dgm:pt modelId="{CF050E19-8D68-4BC7-9A24-5C3871BF1DDD}" type="pres">
      <dgm:prSet presAssocID="{83B7B727-76ED-447E-BC88-E220EC9D5875}" presName="parentText" presStyleLbl="node1" presStyleIdx="5" presStyleCnt="6">
        <dgm:presLayoutVars>
          <dgm:chMax val="0"/>
          <dgm:bulletEnabled val="1"/>
        </dgm:presLayoutVars>
      </dgm:prSet>
      <dgm:spPr/>
      <dgm:t>
        <a:bodyPr/>
        <a:lstStyle/>
        <a:p>
          <a:endParaRPr lang="en-US"/>
        </a:p>
      </dgm:t>
    </dgm:pt>
  </dgm:ptLst>
  <dgm:cxnLst>
    <dgm:cxn modelId="{19C58746-B6B0-405B-BAE2-0D2CC687AB32}" srcId="{CCD86C7D-8237-437A-A529-DF8430F6A3BC}" destId="{0E3C9D58-0FDB-4C81-BC97-E88CD22751C1}" srcOrd="1" destOrd="0" parTransId="{1096C95A-2E19-44D4-B662-6E41EE2CB242}" sibTransId="{D5E0789F-874F-4AAB-A30A-EB0FF41CCEEF}"/>
    <dgm:cxn modelId="{EE7ADF67-AA7D-4AFF-A0A7-4351AD9D7160}" srcId="{CCD86C7D-8237-437A-A529-DF8430F6A3BC}" destId="{83B7B727-76ED-447E-BC88-E220EC9D5875}" srcOrd="5" destOrd="0" parTransId="{A878AB74-5297-4BB2-B8F8-AC48A6690EB6}" sibTransId="{0A946BB3-356D-41B7-B776-7B239F86C735}"/>
    <dgm:cxn modelId="{454B399C-D0D7-E444-A1A0-BB4E21D2DF60}" type="presOf" srcId="{0E3C9D58-0FDB-4C81-BC97-E88CD22751C1}" destId="{60A5F1B4-DD79-4145-8E50-531A938AFC03}" srcOrd="0" destOrd="0" presId="urn:microsoft.com/office/officeart/2005/8/layout/vList2"/>
    <dgm:cxn modelId="{F06DC3CA-D3CE-4555-9258-D0D8187F4950}" srcId="{CCD86C7D-8237-437A-A529-DF8430F6A3BC}" destId="{9EC09F2E-C5FA-43F0-8F2B-8D7348F36DD3}" srcOrd="0" destOrd="0" parTransId="{27F8A367-FCDD-41F0-AF73-32B359D23906}" sibTransId="{2658F6B7-AE2D-4926-AAA0-0AB73D474CEB}"/>
    <dgm:cxn modelId="{9E0AEBC3-C6DE-9D46-99BE-D72DB981DB4D}" type="presOf" srcId="{CCD86C7D-8237-437A-A529-DF8430F6A3BC}" destId="{7FF5CD66-F93C-466C-B72F-12EE8C989F03}" srcOrd="0" destOrd="0" presId="urn:microsoft.com/office/officeart/2005/8/layout/vList2"/>
    <dgm:cxn modelId="{B9133D1D-9F25-644E-B1FA-A88524269360}" type="presOf" srcId="{3A545A3E-048E-4613-83E4-1170D7105977}" destId="{70C18967-D101-4F76-ADAB-471D6DB7B2B8}" srcOrd="0" destOrd="0" presId="urn:microsoft.com/office/officeart/2005/8/layout/vList2"/>
    <dgm:cxn modelId="{75257D3C-86E5-4F4C-A136-E94F76F7B462}" type="presOf" srcId="{9DF296D6-69A1-473F-89AE-D26DAA763388}" destId="{4DFB8002-D02A-4C02-9153-146FF73414CC}" srcOrd="0" destOrd="0" presId="urn:microsoft.com/office/officeart/2005/8/layout/vList2"/>
    <dgm:cxn modelId="{941FC2D8-346D-314F-9C6A-75B5678FB7C5}" type="presOf" srcId="{4133A2E2-F570-4FDE-830A-E3B01899BD09}" destId="{4B0437B9-E56B-4998-8388-F702CCFA86A4}" srcOrd="0" destOrd="0" presId="urn:microsoft.com/office/officeart/2005/8/layout/vList2"/>
    <dgm:cxn modelId="{F72E180D-E17F-424F-8748-DFA362322636}" srcId="{CCD86C7D-8237-437A-A529-DF8430F6A3BC}" destId="{4133A2E2-F570-4FDE-830A-E3B01899BD09}" srcOrd="4" destOrd="0" parTransId="{6DFA6AD5-382C-43DC-ACDF-95DBEB3D657C}" sibTransId="{93E23475-C6D8-4598-AA85-DCED6D11E2A9}"/>
    <dgm:cxn modelId="{EE24C7FC-A37B-4EF7-A06D-D0DCD31429A3}" srcId="{CCD86C7D-8237-437A-A529-DF8430F6A3BC}" destId="{3A545A3E-048E-4613-83E4-1170D7105977}" srcOrd="2" destOrd="0" parTransId="{F0B0BDF8-548F-46AC-A3D4-95B827F617CB}" sibTransId="{3E8AC2C8-6EE2-4E5D-81F7-ADEE338597EF}"/>
    <dgm:cxn modelId="{DED5008A-0662-410F-A223-8389E31FCCAD}" srcId="{CCD86C7D-8237-437A-A529-DF8430F6A3BC}" destId="{9DF296D6-69A1-473F-89AE-D26DAA763388}" srcOrd="3" destOrd="0" parTransId="{2BD99DB5-1ABD-48E3-BFAE-E4B9CE70DD79}" sibTransId="{7FB0F5F9-7851-40AD-8D34-95BB20153F06}"/>
    <dgm:cxn modelId="{8A326BCD-1AF5-DF4E-8A42-4EDD11322F29}" type="presOf" srcId="{9EC09F2E-C5FA-43F0-8F2B-8D7348F36DD3}" destId="{25EC3212-F92A-4D36-B956-D9CB6683903C}" srcOrd="0" destOrd="0" presId="urn:microsoft.com/office/officeart/2005/8/layout/vList2"/>
    <dgm:cxn modelId="{70150932-0886-BA4A-B58F-05A8D66D4D33}" type="presOf" srcId="{83B7B727-76ED-447E-BC88-E220EC9D5875}" destId="{CF050E19-8D68-4BC7-9A24-5C3871BF1DDD}" srcOrd="0" destOrd="0" presId="urn:microsoft.com/office/officeart/2005/8/layout/vList2"/>
    <dgm:cxn modelId="{B746FDF5-CB5D-4747-A6AD-B372E7CCDF0E}" type="presParOf" srcId="{7FF5CD66-F93C-466C-B72F-12EE8C989F03}" destId="{25EC3212-F92A-4D36-B956-D9CB6683903C}" srcOrd="0" destOrd="0" presId="urn:microsoft.com/office/officeart/2005/8/layout/vList2"/>
    <dgm:cxn modelId="{D8247509-037F-5346-B8C4-C52D9B7EB5EC}" type="presParOf" srcId="{7FF5CD66-F93C-466C-B72F-12EE8C989F03}" destId="{1E144F82-8EFA-470F-8356-D010BCF69812}" srcOrd="1" destOrd="0" presId="urn:microsoft.com/office/officeart/2005/8/layout/vList2"/>
    <dgm:cxn modelId="{E3B4A46D-E90F-7C4F-8402-BA10C9A7E060}" type="presParOf" srcId="{7FF5CD66-F93C-466C-B72F-12EE8C989F03}" destId="{60A5F1B4-DD79-4145-8E50-531A938AFC03}" srcOrd="2" destOrd="0" presId="urn:microsoft.com/office/officeart/2005/8/layout/vList2"/>
    <dgm:cxn modelId="{B392C75F-A2AB-2F49-9F24-BCF50BEA5FFB}" type="presParOf" srcId="{7FF5CD66-F93C-466C-B72F-12EE8C989F03}" destId="{FA8BA9F3-276E-4B79-9FFC-C7F6263B022B}" srcOrd="3" destOrd="0" presId="urn:microsoft.com/office/officeart/2005/8/layout/vList2"/>
    <dgm:cxn modelId="{BA92A861-5CDE-2147-9014-DE12A1B8276E}" type="presParOf" srcId="{7FF5CD66-F93C-466C-B72F-12EE8C989F03}" destId="{70C18967-D101-4F76-ADAB-471D6DB7B2B8}" srcOrd="4" destOrd="0" presId="urn:microsoft.com/office/officeart/2005/8/layout/vList2"/>
    <dgm:cxn modelId="{D9AF6EB8-1910-6744-9418-C3E6E85C4E83}" type="presParOf" srcId="{7FF5CD66-F93C-466C-B72F-12EE8C989F03}" destId="{A59FA7C9-5BB9-45CC-9659-4BA618EF2399}" srcOrd="5" destOrd="0" presId="urn:microsoft.com/office/officeart/2005/8/layout/vList2"/>
    <dgm:cxn modelId="{9D34F6E0-C652-D24C-BAF1-990F702A6838}" type="presParOf" srcId="{7FF5CD66-F93C-466C-B72F-12EE8C989F03}" destId="{4DFB8002-D02A-4C02-9153-146FF73414CC}" srcOrd="6" destOrd="0" presId="urn:microsoft.com/office/officeart/2005/8/layout/vList2"/>
    <dgm:cxn modelId="{D05597D1-6726-184E-9B1F-F8F22237E168}" type="presParOf" srcId="{7FF5CD66-F93C-466C-B72F-12EE8C989F03}" destId="{E7C68FA0-7298-4664-B46A-41F0BF2D3CE6}" srcOrd="7" destOrd="0" presId="urn:microsoft.com/office/officeart/2005/8/layout/vList2"/>
    <dgm:cxn modelId="{3DDAACFB-D482-B348-9E58-90A103E0E8A4}" type="presParOf" srcId="{7FF5CD66-F93C-466C-B72F-12EE8C989F03}" destId="{4B0437B9-E56B-4998-8388-F702CCFA86A4}" srcOrd="8" destOrd="0" presId="urn:microsoft.com/office/officeart/2005/8/layout/vList2"/>
    <dgm:cxn modelId="{EEB3620A-68E8-814E-9956-051B1E5BCB09}" type="presParOf" srcId="{7FF5CD66-F93C-466C-B72F-12EE8C989F03}" destId="{DE26AA4B-3939-4FBF-9C27-4377CEDDE6EC}" srcOrd="9" destOrd="0" presId="urn:microsoft.com/office/officeart/2005/8/layout/vList2"/>
    <dgm:cxn modelId="{D649D59A-58FF-AD48-8967-DD596B4C2865}" type="presParOf" srcId="{7FF5CD66-F93C-466C-B72F-12EE8C989F03}" destId="{CF050E19-8D68-4BC7-9A24-5C3871BF1DDD}"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3E0D3F6-B29F-493C-B079-2D3493C17E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CF96561-E222-4763-A339-DDB31F0DC2F7}">
      <dgm:prSet custT="1"/>
      <dgm:spPr/>
      <dgm:t>
        <a:bodyPr/>
        <a:lstStyle/>
        <a:p>
          <a:pPr algn="ctr" rtl="0"/>
          <a:r>
            <a:rPr lang="en-US" sz="2400" b="1" dirty="0" smtClean="0"/>
            <a:t>C monomers cannot be effectively trapped at step edges</a:t>
          </a:r>
          <a:endParaRPr lang="en-US" sz="2400" b="1" dirty="0"/>
        </a:p>
      </dgm:t>
    </dgm:pt>
    <dgm:pt modelId="{5AA51C9F-55A0-47AC-9C1B-F11EA3DE7646}" type="parTrans" cxnId="{17F8B233-F6EE-4D15-9677-347CD92C0C39}">
      <dgm:prSet/>
      <dgm:spPr/>
      <dgm:t>
        <a:bodyPr/>
        <a:lstStyle/>
        <a:p>
          <a:endParaRPr lang="en-US"/>
        </a:p>
      </dgm:t>
    </dgm:pt>
    <dgm:pt modelId="{D020B55B-9901-499A-9384-15CF294EFC6E}" type="sibTrans" cxnId="{17F8B233-F6EE-4D15-9677-347CD92C0C39}">
      <dgm:prSet/>
      <dgm:spPr/>
      <dgm:t>
        <a:bodyPr/>
        <a:lstStyle/>
        <a:p>
          <a:endParaRPr lang="en-US"/>
        </a:p>
      </dgm:t>
    </dgm:pt>
    <dgm:pt modelId="{524EA5D2-B7B2-4CBD-92BE-B58DDFCB255A}" type="pres">
      <dgm:prSet presAssocID="{03E0D3F6-B29F-493C-B079-2D3493C17EC0}" presName="linear" presStyleCnt="0">
        <dgm:presLayoutVars>
          <dgm:animLvl val="lvl"/>
          <dgm:resizeHandles val="exact"/>
        </dgm:presLayoutVars>
      </dgm:prSet>
      <dgm:spPr/>
      <dgm:t>
        <a:bodyPr/>
        <a:lstStyle/>
        <a:p>
          <a:endParaRPr lang="en-US"/>
        </a:p>
      </dgm:t>
    </dgm:pt>
    <dgm:pt modelId="{CA854358-67ED-45E0-91E1-F7B0895AFA72}" type="pres">
      <dgm:prSet presAssocID="{0CF96561-E222-4763-A339-DDB31F0DC2F7}" presName="parentText" presStyleLbl="node1" presStyleIdx="0" presStyleCnt="1" custScaleY="102359" custLinFactY="200000" custLinFactNeighborX="43444" custLinFactNeighborY="256753">
        <dgm:presLayoutVars>
          <dgm:chMax val="0"/>
          <dgm:bulletEnabled val="1"/>
        </dgm:presLayoutVars>
      </dgm:prSet>
      <dgm:spPr/>
      <dgm:t>
        <a:bodyPr/>
        <a:lstStyle/>
        <a:p>
          <a:endParaRPr lang="en-US"/>
        </a:p>
      </dgm:t>
    </dgm:pt>
  </dgm:ptLst>
  <dgm:cxnLst>
    <dgm:cxn modelId="{17F8B233-F6EE-4D15-9677-347CD92C0C39}" srcId="{03E0D3F6-B29F-493C-B079-2D3493C17EC0}" destId="{0CF96561-E222-4763-A339-DDB31F0DC2F7}" srcOrd="0" destOrd="0" parTransId="{5AA51C9F-55A0-47AC-9C1B-F11EA3DE7646}" sibTransId="{D020B55B-9901-499A-9384-15CF294EFC6E}"/>
    <dgm:cxn modelId="{8758E6C0-A548-214D-8022-B47BFC4EC1F8}" type="presOf" srcId="{03E0D3F6-B29F-493C-B079-2D3493C17EC0}" destId="{524EA5D2-B7B2-4CBD-92BE-B58DDFCB255A}" srcOrd="0" destOrd="0" presId="urn:microsoft.com/office/officeart/2005/8/layout/vList2"/>
    <dgm:cxn modelId="{04913BA2-A9E4-CD43-AF0A-E1A87317CA94}" type="presOf" srcId="{0CF96561-E222-4763-A339-DDB31F0DC2F7}" destId="{CA854358-67ED-45E0-91E1-F7B0895AFA72}" srcOrd="0" destOrd="0" presId="urn:microsoft.com/office/officeart/2005/8/layout/vList2"/>
    <dgm:cxn modelId="{A6A26FBC-452E-244B-A492-C74868AF48C3}" type="presParOf" srcId="{524EA5D2-B7B2-4CBD-92BE-B58DDFCB255A}" destId="{CA854358-67ED-45E0-91E1-F7B0895AFA72}"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54358-67ED-45E0-91E1-F7B0895AFA72}">
      <dsp:nvSpPr>
        <dsp:cNvPr id="0" name=""/>
        <dsp:cNvSpPr/>
      </dsp:nvSpPr>
      <dsp:spPr>
        <a:xfrm>
          <a:off x="0" y="9237"/>
          <a:ext cx="1828800" cy="5241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n-US" sz="2000" b="1" kern="1200" dirty="0" smtClean="0"/>
            <a:t>1 </a:t>
          </a:r>
          <a:r>
            <a:rPr lang="en-US" sz="2000" b="1" kern="1200" dirty="0" err="1" smtClean="0"/>
            <a:t>eV</a:t>
          </a:r>
          <a:r>
            <a:rPr lang="en-US" sz="2000" b="1" kern="1200" dirty="0" smtClean="0"/>
            <a:t> difference</a:t>
          </a:r>
          <a:endParaRPr lang="en-US" sz="2000" b="1" kern="1200" dirty="0"/>
        </a:p>
      </dsp:txBody>
      <dsp:txXfrm>
        <a:off x="25587" y="34824"/>
        <a:ext cx="1777626" cy="4729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EC3212-F92A-4D36-B956-D9CB6683903C}">
      <dsp:nvSpPr>
        <dsp:cNvPr id="0" name=""/>
        <dsp:cNvSpPr/>
      </dsp:nvSpPr>
      <dsp:spPr>
        <a:xfrm>
          <a:off x="0" y="49289"/>
          <a:ext cx="4038600" cy="5276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kern="1200" dirty="0" smtClean="0"/>
            <a:t>VASP</a:t>
          </a:r>
          <a:endParaRPr lang="en-US" sz="2200" kern="1200" dirty="0"/>
        </a:p>
      </dsp:txBody>
      <dsp:txXfrm>
        <a:off x="25759" y="75048"/>
        <a:ext cx="3987082" cy="476152"/>
      </dsp:txXfrm>
    </dsp:sp>
    <dsp:sp modelId="{60A5F1B4-DD79-4145-8E50-531A938AFC03}">
      <dsp:nvSpPr>
        <dsp:cNvPr id="0" name=""/>
        <dsp:cNvSpPr/>
      </dsp:nvSpPr>
      <dsp:spPr>
        <a:xfrm>
          <a:off x="0" y="640319"/>
          <a:ext cx="4038600" cy="5276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kern="1200" dirty="0" smtClean="0"/>
            <a:t>PAW-PBE</a:t>
          </a:r>
          <a:endParaRPr lang="en-US" sz="2200" kern="1200" dirty="0"/>
        </a:p>
      </dsp:txBody>
      <dsp:txXfrm>
        <a:off x="25759" y="666078"/>
        <a:ext cx="3987082" cy="476152"/>
      </dsp:txXfrm>
    </dsp:sp>
    <dsp:sp modelId="{70C18967-D101-4F76-ADAB-471D6DB7B2B8}">
      <dsp:nvSpPr>
        <dsp:cNvPr id="0" name=""/>
        <dsp:cNvSpPr/>
      </dsp:nvSpPr>
      <dsp:spPr>
        <a:xfrm>
          <a:off x="0" y="1231350"/>
          <a:ext cx="4038600" cy="5276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kern="1200" dirty="0" smtClean="0"/>
            <a:t>Nudged Elastic Band</a:t>
          </a:r>
          <a:endParaRPr lang="en-US" sz="2200" kern="1200" dirty="0"/>
        </a:p>
      </dsp:txBody>
      <dsp:txXfrm>
        <a:off x="25759" y="1257109"/>
        <a:ext cx="3987082" cy="476152"/>
      </dsp:txXfrm>
    </dsp:sp>
    <dsp:sp modelId="{4DFB8002-D02A-4C02-9153-146FF73414CC}">
      <dsp:nvSpPr>
        <dsp:cNvPr id="0" name=""/>
        <dsp:cNvSpPr/>
      </dsp:nvSpPr>
      <dsp:spPr>
        <a:xfrm>
          <a:off x="0" y="1822380"/>
          <a:ext cx="4038600" cy="5276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kern="1200" dirty="0" err="1" smtClean="0"/>
            <a:t>Ir</a:t>
          </a:r>
          <a:r>
            <a:rPr lang="en-US" sz="2200" kern="1200" dirty="0" smtClean="0"/>
            <a:t>, </a:t>
          </a:r>
          <a:r>
            <a:rPr lang="en-US" sz="2200" kern="1200" dirty="0" err="1" smtClean="0"/>
            <a:t>Ru</a:t>
          </a:r>
          <a:r>
            <a:rPr lang="en-US" sz="2200" kern="1200" dirty="0" smtClean="0"/>
            <a:t>, Cu</a:t>
          </a:r>
          <a:endParaRPr lang="en-US" sz="2200" kern="1200" dirty="0"/>
        </a:p>
      </dsp:txBody>
      <dsp:txXfrm>
        <a:off x="25759" y="1848139"/>
        <a:ext cx="3987082" cy="476152"/>
      </dsp:txXfrm>
    </dsp:sp>
    <dsp:sp modelId="{4B0437B9-E56B-4998-8388-F702CCFA86A4}">
      <dsp:nvSpPr>
        <dsp:cNvPr id="0" name=""/>
        <dsp:cNvSpPr/>
      </dsp:nvSpPr>
      <dsp:spPr>
        <a:xfrm>
          <a:off x="0" y="2413410"/>
          <a:ext cx="4038600" cy="5276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kern="1200" dirty="0" smtClean="0"/>
            <a:t>6-layer slab</a:t>
          </a:r>
          <a:endParaRPr lang="en-US" sz="2200" kern="1200" dirty="0"/>
        </a:p>
      </dsp:txBody>
      <dsp:txXfrm>
        <a:off x="25759" y="2439169"/>
        <a:ext cx="3987082" cy="476152"/>
      </dsp:txXfrm>
    </dsp:sp>
    <dsp:sp modelId="{CF050E19-8D68-4BC7-9A24-5C3871BF1DDD}">
      <dsp:nvSpPr>
        <dsp:cNvPr id="0" name=""/>
        <dsp:cNvSpPr/>
      </dsp:nvSpPr>
      <dsp:spPr>
        <a:xfrm>
          <a:off x="0" y="3004440"/>
          <a:ext cx="4038600" cy="5276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kern="1200" dirty="0" smtClean="0"/>
            <a:t>2x4 square surface unit cell</a:t>
          </a:r>
          <a:endParaRPr lang="en-US" sz="2200" kern="1200" dirty="0"/>
        </a:p>
      </dsp:txBody>
      <dsp:txXfrm>
        <a:off x="25759" y="3030199"/>
        <a:ext cx="3987082" cy="4761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854358-67ED-45E0-91E1-F7B0895AFA72}">
      <dsp:nvSpPr>
        <dsp:cNvPr id="0" name=""/>
        <dsp:cNvSpPr/>
      </dsp:nvSpPr>
      <dsp:spPr>
        <a:xfrm>
          <a:off x="0" y="187"/>
          <a:ext cx="7772393" cy="76627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t>C monomers cannot be effectively trapped at step edges</a:t>
          </a:r>
          <a:endParaRPr lang="en-US" sz="2400" b="1" kern="1200" dirty="0"/>
        </a:p>
      </dsp:txBody>
      <dsp:txXfrm>
        <a:off x="37407" y="37594"/>
        <a:ext cx="7697579" cy="69146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0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9048" tIns="49524" rIns="99048" bIns="49524" numCol="1" anchor="t" anchorCtr="0" compatLnSpc="1">
            <a:prstTxWarp prst="textNoShape">
              <a:avLst/>
            </a:prstTxWarp>
          </a:bodyPr>
          <a:lstStyle>
            <a:lvl1pPr defTabSz="990600">
              <a:defRPr sz="1300">
                <a:latin typeface="Calibri" charset="0"/>
                <a:cs typeface="宋体" charset="0"/>
              </a:defRPr>
            </a:lvl1pPr>
          </a:lstStyle>
          <a:p>
            <a:pPr>
              <a:defRPr/>
            </a:pPr>
            <a:endParaRPr lang="zh-CN" altLang="en-US"/>
          </a:p>
        </p:txBody>
      </p:sp>
      <p:sp>
        <p:nvSpPr>
          <p:cNvPr id="3" name="Date Placeholder 2"/>
          <p:cNvSpPr>
            <a:spLocks noGrp="1"/>
          </p:cNvSpPr>
          <p:nvPr>
            <p:ph type="dt" idx="1"/>
          </p:nvPr>
        </p:nvSpPr>
        <p:spPr bwMode="auto">
          <a:xfrm>
            <a:off x="4021138" y="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9048" tIns="49524" rIns="99048" bIns="49524" numCol="1" anchor="t" anchorCtr="0" compatLnSpc="1">
            <a:prstTxWarp prst="textNoShape">
              <a:avLst/>
            </a:prstTxWarp>
          </a:bodyPr>
          <a:lstStyle>
            <a:lvl1pPr algn="r" defTabSz="990600">
              <a:defRPr sz="1300">
                <a:latin typeface="Calibri" charset="0"/>
                <a:ea typeface="宋体" charset="0"/>
                <a:cs typeface="宋体" charset="0"/>
              </a:defRPr>
            </a:lvl1pPr>
          </a:lstStyle>
          <a:p>
            <a:pPr>
              <a:defRPr/>
            </a:pPr>
            <a:fld id="{B11F7BBF-D667-A340-873E-B83DD26A03E8}" type="datetimeFigureOut">
              <a:rPr lang="zh-CN" altLang="en-US"/>
              <a:pPr>
                <a:defRPr/>
              </a:pPr>
              <a:t>10/8/12</a:t>
            </a:fld>
            <a:endParaRPr lang="en-US" altLang="zh-CN"/>
          </a:p>
        </p:txBody>
      </p:sp>
      <p:sp>
        <p:nvSpPr>
          <p:cNvPr id="4" name="Slide Image Placeholder 3"/>
          <p:cNvSpPr>
            <a:spLocks noGrp="1" noRot="1" noChangeAspect="1"/>
          </p:cNvSpPr>
          <p:nvPr>
            <p:ph type="sldImg" idx="2"/>
          </p:nvPr>
        </p:nvSpPr>
        <p:spPr bwMode="auto">
          <a:xfrm>
            <a:off x="992188" y="768350"/>
            <a:ext cx="5114925" cy="383698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txBody>
          <a:bodyPr vert="horz" wrap="square" lIns="99048" tIns="49524" rIns="99048" bIns="49524" numCol="1" anchor="ctr" anchorCtr="0" compatLnSpc="1">
            <a:prstTxWarp prst="textNoShape">
              <a:avLst/>
            </a:prstTxWarp>
          </a:bodyPr>
          <a:lstStyle/>
          <a:p>
            <a:pPr lvl="0"/>
            <a:endParaRPr lang="en-US" noProof="0"/>
          </a:p>
        </p:txBody>
      </p:sp>
      <p:sp>
        <p:nvSpPr>
          <p:cNvPr id="5" name="Notes Placeholder 4"/>
          <p:cNvSpPr>
            <a:spLocks noGrp="1"/>
          </p:cNvSpPr>
          <p:nvPr>
            <p:ph type="body" sz="quarter" idx="3"/>
          </p:nvPr>
        </p:nvSpPr>
        <p:spPr bwMode="auto">
          <a:xfrm>
            <a:off x="709613" y="4860925"/>
            <a:ext cx="5680075" cy="460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9048" tIns="49524" rIns="99048" bIns="49524"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bwMode="auto">
          <a:xfrm>
            <a:off x="0"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9048" tIns="49524" rIns="99048" bIns="49524" numCol="1" anchor="b" anchorCtr="0" compatLnSpc="1">
            <a:prstTxWarp prst="textNoShape">
              <a:avLst/>
            </a:prstTxWarp>
          </a:bodyPr>
          <a:lstStyle>
            <a:lvl1pPr defTabSz="990600">
              <a:defRPr sz="1300">
                <a:latin typeface="Calibri" charset="0"/>
                <a:cs typeface="宋体" charset="0"/>
              </a:defRPr>
            </a:lvl1pPr>
          </a:lstStyle>
          <a:p>
            <a:pPr>
              <a:defRPr/>
            </a:pPr>
            <a:endParaRPr lang="zh-CN" altLang="en-US"/>
          </a:p>
        </p:txBody>
      </p:sp>
      <p:sp>
        <p:nvSpPr>
          <p:cNvPr id="7" name="Slide Number Placeholder 6"/>
          <p:cNvSpPr>
            <a:spLocks noGrp="1"/>
          </p:cNvSpPr>
          <p:nvPr>
            <p:ph type="sldNum" sz="quarter" idx="5"/>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9048" tIns="49524" rIns="99048" bIns="49524" numCol="1" anchor="b" anchorCtr="0" compatLnSpc="1">
            <a:prstTxWarp prst="textNoShape">
              <a:avLst/>
            </a:prstTxWarp>
          </a:bodyPr>
          <a:lstStyle>
            <a:lvl1pPr algn="r" defTabSz="990600">
              <a:defRPr sz="1300">
                <a:latin typeface="Calibri" charset="0"/>
                <a:ea typeface="宋体" charset="0"/>
                <a:cs typeface="宋体" charset="0"/>
              </a:defRPr>
            </a:lvl1pPr>
          </a:lstStyle>
          <a:p>
            <a:pPr>
              <a:defRPr/>
            </a:pPr>
            <a:fld id="{E71B5855-0841-AF40-A520-3AA7900146D0}" type="slidenum">
              <a:rPr lang="zh-CN" altLang="en-US"/>
              <a:pPr>
                <a:defRPr/>
              </a:pPr>
              <a:t>‹#›</a:t>
            </a:fld>
            <a:endParaRPr lang="en-US" altLang="zh-CN"/>
          </a:p>
        </p:txBody>
      </p:sp>
    </p:spTree>
    <p:extLst>
      <p:ext uri="{BB962C8B-B14F-4D97-AF65-F5344CB8AC3E}">
        <p14:creationId xmlns:p14="http://schemas.microsoft.com/office/powerpoint/2010/main" val="40811897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charset="0"/>
        <a:cs typeface="MS PGothic" charset="0"/>
      </a:defRPr>
    </a:lvl1pPr>
    <a:lvl2pPr marL="455613" algn="l" rtl="0" eaLnBrk="0" fontAlgn="base" hangingPunct="0">
      <a:spcBef>
        <a:spcPct val="30000"/>
      </a:spcBef>
      <a:spcAft>
        <a:spcPct val="0"/>
      </a:spcAft>
      <a:defRPr sz="1200" kern="1200">
        <a:solidFill>
          <a:schemeClr val="tx1"/>
        </a:solidFill>
        <a:latin typeface="+mn-lt"/>
        <a:ea typeface="MS PGothic" charset="0"/>
        <a:cs typeface="MS PGothic" charset="0"/>
      </a:defRPr>
    </a:lvl2pPr>
    <a:lvl3pPr marL="912813" algn="l" rtl="0" eaLnBrk="0" fontAlgn="base" hangingPunct="0">
      <a:spcBef>
        <a:spcPct val="30000"/>
      </a:spcBef>
      <a:spcAft>
        <a:spcPct val="0"/>
      </a:spcAft>
      <a:defRPr sz="1200" kern="1200">
        <a:solidFill>
          <a:schemeClr val="tx1"/>
        </a:solidFill>
        <a:latin typeface="+mn-lt"/>
        <a:ea typeface="MS PGothic" charset="0"/>
        <a:cs typeface="MS PGothic" charset="0"/>
      </a:defRPr>
    </a:lvl3pPr>
    <a:lvl4pPr marL="1370013" algn="l" rtl="0" eaLnBrk="0" fontAlgn="base" hangingPunct="0">
      <a:spcBef>
        <a:spcPct val="30000"/>
      </a:spcBef>
      <a:spcAft>
        <a:spcPct val="0"/>
      </a:spcAft>
      <a:defRPr sz="1200" kern="1200">
        <a:solidFill>
          <a:schemeClr val="tx1"/>
        </a:solidFill>
        <a:latin typeface="+mn-lt"/>
        <a:ea typeface="MS PGothic" charset="0"/>
        <a:cs typeface="MS PGothic" charset="0"/>
      </a:defRPr>
    </a:lvl4pPr>
    <a:lvl5pPr marL="1827213" algn="l" rtl="0" eaLnBrk="0" fontAlgn="base" hangingPunct="0">
      <a:spcBef>
        <a:spcPct val="30000"/>
      </a:spcBef>
      <a:spcAft>
        <a:spcPct val="0"/>
      </a:spcAft>
      <a:defRPr sz="1200" kern="1200">
        <a:solidFill>
          <a:schemeClr val="tx1"/>
        </a:solidFill>
        <a:latin typeface="+mn-lt"/>
        <a:ea typeface="MS PGothic" charset="0"/>
        <a:cs typeface="MS PGothic" charset="0"/>
      </a:defRPr>
    </a:lvl5pPr>
    <a:lvl6pPr marL="2285289" algn="l" defTabSz="914116" rtl="0" eaLnBrk="1" latinLnBrk="0" hangingPunct="1">
      <a:defRPr sz="1200" kern="1200">
        <a:solidFill>
          <a:schemeClr val="tx1"/>
        </a:solidFill>
        <a:latin typeface="+mn-lt"/>
        <a:ea typeface="+mn-ea"/>
        <a:cs typeface="+mn-cs"/>
      </a:defRPr>
    </a:lvl6pPr>
    <a:lvl7pPr marL="2742346" algn="l" defTabSz="914116" rtl="0" eaLnBrk="1" latinLnBrk="0" hangingPunct="1">
      <a:defRPr sz="1200" kern="1200">
        <a:solidFill>
          <a:schemeClr val="tx1"/>
        </a:solidFill>
        <a:latin typeface="+mn-lt"/>
        <a:ea typeface="+mn-ea"/>
        <a:cs typeface="+mn-cs"/>
      </a:defRPr>
    </a:lvl7pPr>
    <a:lvl8pPr marL="3199404" algn="l" defTabSz="914116" rtl="0" eaLnBrk="1" latinLnBrk="0" hangingPunct="1">
      <a:defRPr sz="1200" kern="1200">
        <a:solidFill>
          <a:schemeClr val="tx1"/>
        </a:solidFill>
        <a:latin typeface="+mn-lt"/>
        <a:ea typeface="+mn-ea"/>
        <a:cs typeface="+mn-cs"/>
      </a:defRPr>
    </a:lvl8pPr>
    <a:lvl9pPr marL="3656462" algn="l" defTabSz="91411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0.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2.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3.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4.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Slide Image Placeholder 1"/>
          <p:cNvSpPr>
            <a:spLocks noGrp="1" noRot="1" noChangeAspect="1" noTextEdit="1"/>
          </p:cNvSpPr>
          <p:nvPr>
            <p:ph type="sldImg"/>
          </p:nvPr>
        </p:nvSpPr>
        <p:spPr>
          <a:noFill/>
        </p:spPr>
      </p:sp>
      <p:sp>
        <p:nvSpPr>
          <p:cNvPr id="11266" name="Notes Placeholder 2"/>
          <p:cNvSpPr>
            <a:spLocks noGrp="1"/>
          </p:cNvSpPr>
          <p:nvPr>
            <p:ph type="body" idx="1"/>
          </p:nvPr>
        </p:nvSpPr>
        <p:spPr>
          <a:noFill/>
        </p:spPr>
        <p:txBody>
          <a:bodyPr/>
          <a:lstStyle/>
          <a:p>
            <a:pPr eaLnBrk="1" hangingPunct="1">
              <a:spcBef>
                <a:spcPct val="0"/>
              </a:spcBef>
            </a:pPr>
            <a:r>
              <a:rPr lang="en-US" altLang="zh-CN">
                <a:latin typeface="Calibri" charset="0"/>
              </a:rPr>
              <a:t>STM topograph (455 nm×455 nm) of graphene grown by CVD on a Ir(111) surface at 970K. The ethene partial pressure used for the growth of graphene is 5×10−10 mbar, and the exposure time is 40 s, except for (a) where it is 80 s. Insets show graphene as hashed areas or in red (blue) when attached at a descending (ascending) step edge.</a:t>
            </a:r>
          </a:p>
          <a:p>
            <a:pPr eaLnBrk="1" hangingPunct="1">
              <a:spcBef>
                <a:spcPct val="0"/>
              </a:spcBef>
            </a:pPr>
            <a:endParaRPr lang="en-US" altLang="zh-CN">
              <a:latin typeface="Calibri" charset="0"/>
            </a:endParaRPr>
          </a:p>
          <a:p>
            <a:pPr eaLnBrk="1" hangingPunct="1">
              <a:spcBef>
                <a:spcPct val="0"/>
              </a:spcBef>
            </a:pPr>
            <a:r>
              <a:rPr lang="en-US" altLang="zh-CN">
                <a:latin typeface="Calibri" charset="0"/>
              </a:rPr>
              <a:t>The time evolution of C monomer concentration during C deposition at 740 K. Graphene first nucleates at step edges of the Ru substrate when the monomer concentration reaches </a:t>
            </a:r>
            <a:r>
              <a:rPr lang="en-US" altLang="zh-CN" i="1">
                <a:latin typeface="Calibri" charset="0"/>
              </a:rPr>
              <a:t>Cnucl</a:t>
            </a:r>
            <a:r>
              <a:rPr lang="en-US" altLang="zh-CN">
                <a:latin typeface="Calibri" charset="0"/>
              </a:rPr>
              <a:t>step. At higher concentration </a:t>
            </a:r>
            <a:r>
              <a:rPr lang="en-US" altLang="zh-CN" i="1">
                <a:latin typeface="Calibri" charset="0"/>
              </a:rPr>
              <a:t>cnucl</a:t>
            </a:r>
            <a:r>
              <a:rPr lang="en-US" altLang="zh-CN">
                <a:latin typeface="Calibri" charset="0"/>
              </a:rPr>
              <a:t>terr, graphene nucleates on the terraces. The deposition flux was reduced at 770 s and turned off at 830 s. LEEM images (9.3μm field-of-view) taken at the labelled times.</a:t>
            </a:r>
          </a:p>
        </p:txBody>
      </p:sp>
      <p:sp>
        <p:nvSpPr>
          <p:cNvPr id="11267"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C761AE08-7F15-BA43-B29F-0BB5A619533B}" type="slidenum">
              <a:rPr lang="zh-CN" altLang="en-US" sz="1300">
                <a:solidFill>
                  <a:srgbClr val="000000"/>
                </a:solidFill>
                <a:latin typeface="Calibri" charset="0"/>
              </a:rPr>
              <a:pPr algn="r" eaLnBrk="1" hangingPunct="1"/>
              <a:t>4</a:t>
            </a:fld>
            <a:endParaRPr lang="en-US" altLang="zh-CN" sz="1300">
              <a:solidFill>
                <a:srgbClr val="000000"/>
              </a:solidFill>
              <a:latin typeface="Calibri"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Slide Image Placeholder 1"/>
          <p:cNvSpPr>
            <a:spLocks noGrp="1" noRot="1" noChangeAspect="1" noTextEdit="1"/>
          </p:cNvSpPr>
          <p:nvPr>
            <p:ph type="sldImg"/>
          </p:nvPr>
        </p:nvSpPr>
        <p:spPr>
          <a:noFill/>
        </p:spPr>
      </p:sp>
      <p:sp>
        <p:nvSpPr>
          <p:cNvPr id="13314" name="Notes Placeholder 2"/>
          <p:cNvSpPr>
            <a:spLocks noGrp="1"/>
          </p:cNvSpPr>
          <p:nvPr>
            <p:ph type="body" idx="1"/>
          </p:nvPr>
        </p:nvSpPr>
        <p:spPr>
          <a:noFill/>
        </p:spPr>
        <p:txBody>
          <a:bodyPr/>
          <a:lstStyle/>
          <a:p>
            <a:pPr eaLnBrk="1" hangingPunct="1">
              <a:spcBef>
                <a:spcPct val="0"/>
              </a:spcBef>
            </a:pPr>
            <a:r>
              <a:rPr lang="en-US" altLang="zh-CN">
                <a:latin typeface="Calibri" charset="0"/>
              </a:rPr>
              <a:t>Controllability(self-terminating)</a:t>
            </a:r>
          </a:p>
        </p:txBody>
      </p:sp>
      <p:sp>
        <p:nvSpPr>
          <p:cNvPr id="13315" name="Slide Number Placeholder 3"/>
          <p:cNvSpPr>
            <a:spLocks noGrp="1"/>
          </p:cNvSpPr>
          <p:nvPr>
            <p:ph type="sldNum" sz="quarter" idx="5"/>
          </p:nvPr>
        </p:nvSpPr>
        <p:spPr>
          <a:noFill/>
        </p:spPr>
        <p:txBody>
          <a:bodyPr/>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42107E81-8028-E94E-9FDF-D69B9D9D627E}" type="slidenum">
              <a:rPr lang="zh-CN" altLang="en-US" sz="1300">
                <a:solidFill>
                  <a:srgbClr val="000000"/>
                </a:solidFill>
                <a:latin typeface="Calibri" charset="0"/>
              </a:rPr>
              <a:pPr eaLnBrk="1" hangingPunct="1"/>
              <a:t>5</a:t>
            </a:fld>
            <a:endParaRPr lang="en-US" altLang="zh-CN" sz="1300">
              <a:solidFill>
                <a:srgbClr val="000000"/>
              </a:solidFill>
              <a:latin typeface="Calibri"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4642AD0-F6DF-42EF-B84A-6CC7DE087440}" type="slidenum">
              <a:rPr lang="zh-CN" altLang="en-US" smtClean="0">
                <a:solidFill>
                  <a:prstClr val="black"/>
                </a:solidFill>
                <a:latin typeface="Calibri"/>
                <a:ea typeface="宋体"/>
              </a:rPr>
              <a:pPr/>
              <a:t>7</a:t>
            </a:fld>
            <a:endParaRPr lang="zh-CN" altLang="en-US">
              <a:solidFill>
                <a:prstClr val="black"/>
              </a:solidFill>
              <a:latin typeface="Calibri"/>
              <a:ea typeface="宋体"/>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4642AD0-F6DF-42EF-B84A-6CC7DE087440}" type="slidenum">
              <a:rPr lang="zh-CN" altLang="en-US" smtClean="0">
                <a:solidFill>
                  <a:prstClr val="black"/>
                </a:solidFill>
                <a:latin typeface="Calibri"/>
                <a:ea typeface="宋体"/>
              </a:rPr>
              <a:pPr/>
              <a:t>9</a:t>
            </a:fld>
            <a:endParaRPr lang="zh-CN" altLang="en-US">
              <a:solidFill>
                <a:prstClr val="black"/>
              </a:solidFill>
              <a:latin typeface="Calibri"/>
              <a:ea typeface="宋体"/>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noTextEdit="1"/>
          </p:cNvSpPr>
          <p:nvPr>
            <p:ph type="sldImg"/>
          </p:nvPr>
        </p:nvSpPr>
        <p:spPr>
          <a:noFill/>
        </p:spPr>
      </p:sp>
      <p:sp>
        <p:nvSpPr>
          <p:cNvPr id="18434" name="Notes Placeholder 2"/>
          <p:cNvSpPr>
            <a:spLocks noGrp="1"/>
          </p:cNvSpPr>
          <p:nvPr>
            <p:ph type="body" idx="1"/>
          </p:nvPr>
        </p:nvSpPr>
        <p:spPr>
          <a:noFill/>
        </p:spPr>
        <p:txBody>
          <a:bodyPr/>
          <a:lstStyle/>
          <a:p>
            <a:pPr eaLnBrk="1" hangingPunct="1">
              <a:spcBef>
                <a:spcPct val="0"/>
              </a:spcBef>
            </a:pPr>
            <a:r>
              <a:rPr lang="en-US" altLang="zh-CN">
                <a:latin typeface="Calibri" charset="0"/>
              </a:rPr>
              <a:t>Controllability(self-terminating)</a:t>
            </a:r>
          </a:p>
        </p:txBody>
      </p:sp>
      <p:sp>
        <p:nvSpPr>
          <p:cNvPr id="18435" name="Slide Number Placeholder 3"/>
          <p:cNvSpPr>
            <a:spLocks noGrp="1"/>
          </p:cNvSpPr>
          <p:nvPr>
            <p:ph type="sldNum" sz="quarter" idx="5"/>
          </p:nvPr>
        </p:nvSpPr>
        <p:spPr>
          <a:noFill/>
        </p:spPr>
        <p:txBody>
          <a:bodyPr/>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F1FA3796-7755-A347-B0B4-4D3C68686706}" type="slidenum">
              <a:rPr lang="zh-CN" altLang="en-US" sz="1300">
                <a:solidFill>
                  <a:srgbClr val="000000"/>
                </a:solidFill>
                <a:latin typeface="Calibri" charset="0"/>
              </a:rPr>
              <a:pPr eaLnBrk="1" hangingPunct="1"/>
              <a:t>13</a:t>
            </a:fld>
            <a:endParaRPr lang="en-US" altLang="zh-CN" sz="1300">
              <a:solidFill>
                <a:srgbClr val="000000"/>
              </a:solidFill>
              <a:latin typeface="Calibri"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a:noFill/>
        </p:spPr>
      </p:sp>
      <p:sp>
        <p:nvSpPr>
          <p:cNvPr id="20482" name="Notes Placeholder 2"/>
          <p:cNvSpPr>
            <a:spLocks noGrp="1"/>
          </p:cNvSpPr>
          <p:nvPr>
            <p:ph type="body" idx="1"/>
          </p:nvPr>
        </p:nvSpPr>
        <p:spPr>
          <a:noFill/>
        </p:spPr>
        <p:txBody>
          <a:bodyPr/>
          <a:lstStyle/>
          <a:p>
            <a:pPr eaLnBrk="1" hangingPunct="1">
              <a:spcBef>
                <a:spcPct val="0"/>
              </a:spcBef>
            </a:pPr>
            <a:r>
              <a:rPr lang="en-US" altLang="zh-CN">
                <a:latin typeface="Calibri" charset="0"/>
              </a:rPr>
              <a:t>Controllability(self-terminating)</a:t>
            </a:r>
          </a:p>
        </p:txBody>
      </p:sp>
      <p:sp>
        <p:nvSpPr>
          <p:cNvPr id="20483" name="Slide Number Placeholder 3"/>
          <p:cNvSpPr>
            <a:spLocks noGrp="1"/>
          </p:cNvSpPr>
          <p:nvPr>
            <p:ph type="sldNum" sz="quarter" idx="5"/>
          </p:nvPr>
        </p:nvSpPr>
        <p:spPr>
          <a:noFill/>
        </p:spPr>
        <p:txBody>
          <a:bodyPr/>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73650CA1-2C1A-3741-A527-AB68CA3AE64F}" type="slidenum">
              <a:rPr lang="zh-CN" altLang="en-US" sz="1300">
                <a:solidFill>
                  <a:srgbClr val="000000"/>
                </a:solidFill>
                <a:latin typeface="Calibri" charset="0"/>
              </a:rPr>
              <a:pPr eaLnBrk="1" hangingPunct="1"/>
              <a:t>14</a:t>
            </a:fld>
            <a:endParaRPr lang="en-US" altLang="zh-CN" sz="1300">
              <a:solidFill>
                <a:srgbClr val="000000"/>
              </a:solidFill>
              <a:latin typeface="Calibri"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TextEdit="1"/>
          </p:cNvSpPr>
          <p:nvPr>
            <p:ph type="sldImg"/>
          </p:nvPr>
        </p:nvSpPr>
        <p:spPr>
          <a:noFill/>
        </p:spPr>
      </p:sp>
      <p:sp>
        <p:nvSpPr>
          <p:cNvPr id="22530" name="Notes Placeholder 2"/>
          <p:cNvSpPr>
            <a:spLocks noGrp="1"/>
          </p:cNvSpPr>
          <p:nvPr>
            <p:ph type="body" idx="1"/>
          </p:nvPr>
        </p:nvSpPr>
        <p:spPr>
          <a:noFill/>
        </p:spPr>
        <p:txBody>
          <a:bodyPr/>
          <a:lstStyle/>
          <a:p>
            <a:pPr eaLnBrk="1" hangingPunct="1">
              <a:spcBef>
                <a:spcPct val="0"/>
              </a:spcBef>
            </a:pPr>
            <a:endParaRPr lang="zh-CN" altLang="en-US">
              <a:latin typeface="Calibri" charset="0"/>
            </a:endParaRPr>
          </a:p>
        </p:txBody>
      </p:sp>
      <p:sp>
        <p:nvSpPr>
          <p:cNvPr id="22531"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6A105EE5-6FE6-7B44-957C-6A945BA00193}" type="slidenum">
              <a:rPr lang="zh-CN" altLang="en-US" sz="1300">
                <a:solidFill>
                  <a:srgbClr val="000000"/>
                </a:solidFill>
                <a:latin typeface="Calibri" charset="0"/>
              </a:rPr>
              <a:pPr algn="r" eaLnBrk="1" hangingPunct="1"/>
              <a:t>15</a:t>
            </a:fld>
            <a:endParaRPr lang="en-US" altLang="zh-CN" sz="1300">
              <a:solidFill>
                <a:srgbClr val="000000"/>
              </a:solidFill>
              <a:latin typeface="Calibri"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noTextEdit="1"/>
          </p:cNvSpPr>
          <p:nvPr>
            <p:ph type="sldImg"/>
          </p:nvPr>
        </p:nvSpPr>
        <p:spPr>
          <a:noFill/>
        </p:spPr>
      </p:sp>
      <p:sp>
        <p:nvSpPr>
          <p:cNvPr id="24578" name="Notes Placeholder 2"/>
          <p:cNvSpPr>
            <a:spLocks noGrp="1"/>
          </p:cNvSpPr>
          <p:nvPr>
            <p:ph type="body" idx="1"/>
          </p:nvPr>
        </p:nvSpPr>
        <p:spPr>
          <a:noFill/>
        </p:spPr>
        <p:txBody>
          <a:bodyPr/>
          <a:lstStyle/>
          <a:p>
            <a:pPr eaLnBrk="1" hangingPunct="1">
              <a:spcBef>
                <a:spcPct val="0"/>
              </a:spcBef>
            </a:pPr>
            <a:endParaRPr lang="zh-CN" altLang="en-US">
              <a:latin typeface="Calibri" charset="0"/>
            </a:endParaRPr>
          </a:p>
        </p:txBody>
      </p:sp>
      <p:sp>
        <p:nvSpPr>
          <p:cNvPr id="24579"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1C84A85D-E468-7649-9BFA-093DADAB2F39}" type="slidenum">
              <a:rPr lang="zh-CN" altLang="en-US" sz="1300">
                <a:solidFill>
                  <a:srgbClr val="000000"/>
                </a:solidFill>
                <a:latin typeface="Calibri" charset="0"/>
              </a:rPr>
              <a:pPr algn="r" eaLnBrk="1" hangingPunct="1"/>
              <a:t>16</a:t>
            </a:fld>
            <a:endParaRPr lang="en-US" altLang="zh-CN" sz="1300">
              <a:solidFill>
                <a:srgbClr val="000000"/>
              </a:solidFill>
              <a:latin typeface="Calibri"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noFill/>
        </p:spPr>
      </p:sp>
      <p:sp>
        <p:nvSpPr>
          <p:cNvPr id="92163" name="Notes Placeholder 2"/>
          <p:cNvSpPr>
            <a:spLocks noGrp="1"/>
          </p:cNvSpPr>
          <p:nvPr>
            <p:ph type="body" idx="1"/>
          </p:nvPr>
        </p:nvSpPr>
        <p:spPr>
          <a:noFill/>
        </p:spPr>
        <p:txBody>
          <a:bodyPr/>
          <a:lstStyle/>
          <a:p>
            <a:pPr eaLnBrk="1" hangingPunct="1">
              <a:spcBef>
                <a:spcPct val="0"/>
              </a:spcBef>
            </a:pPr>
            <a:endParaRPr lang="zh-CN" altLang="en-US">
              <a:latin typeface="Calibri" charset="0"/>
            </a:endParaRPr>
          </a:p>
        </p:txBody>
      </p:sp>
      <p:sp>
        <p:nvSpPr>
          <p:cNvPr id="92164"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BF60E4A0-D809-B745-836F-7E32B826FABC}" type="slidenum">
              <a:rPr lang="zh-CN" altLang="en-US" sz="1300">
                <a:solidFill>
                  <a:srgbClr val="000000"/>
                </a:solidFill>
                <a:latin typeface="Calibri" charset="0"/>
              </a:rPr>
              <a:pPr algn="r" eaLnBrk="1" hangingPunct="1"/>
              <a:t>17</a:t>
            </a:fld>
            <a:endParaRPr lang="en-US" altLang="zh-CN" sz="1300">
              <a:solidFill>
                <a:srgbClr val="000000"/>
              </a:solidFill>
              <a:latin typeface="Calibri"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a:noFill/>
        </p:spPr>
      </p:sp>
      <p:sp>
        <p:nvSpPr>
          <p:cNvPr id="28674" name="Notes Placeholder 2"/>
          <p:cNvSpPr>
            <a:spLocks noGrp="1"/>
          </p:cNvSpPr>
          <p:nvPr>
            <p:ph type="body" idx="1"/>
          </p:nvPr>
        </p:nvSpPr>
        <p:spPr>
          <a:noFill/>
        </p:spPr>
        <p:txBody>
          <a:bodyPr/>
          <a:lstStyle/>
          <a:p>
            <a:pPr eaLnBrk="1" hangingPunct="1">
              <a:spcBef>
                <a:spcPct val="0"/>
              </a:spcBef>
            </a:pPr>
            <a:r>
              <a:rPr lang="en-US" altLang="zh-CN">
                <a:latin typeface="Calibri" charset="0"/>
              </a:rPr>
              <a:t>Controllability(self-terminating)</a:t>
            </a:r>
          </a:p>
        </p:txBody>
      </p:sp>
      <p:sp>
        <p:nvSpPr>
          <p:cNvPr id="28675" name="Slide Number Placeholder 3"/>
          <p:cNvSpPr>
            <a:spLocks noGrp="1"/>
          </p:cNvSpPr>
          <p:nvPr>
            <p:ph type="sldNum" sz="quarter" idx="5"/>
          </p:nvPr>
        </p:nvSpPr>
        <p:spPr>
          <a:noFill/>
        </p:spPr>
        <p:txBody>
          <a:bodyPr/>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D6EC3319-F4F4-0D41-9213-AC0284379034}" type="slidenum">
              <a:rPr lang="zh-CN" altLang="en-US" sz="1300">
                <a:solidFill>
                  <a:srgbClr val="000000"/>
                </a:solidFill>
                <a:latin typeface="Calibri" charset="0"/>
              </a:rPr>
              <a:pPr eaLnBrk="1" hangingPunct="1"/>
              <a:t>18</a:t>
            </a:fld>
            <a:endParaRPr lang="en-US" altLang="zh-CN" sz="1300">
              <a:solidFill>
                <a:srgbClr val="000000"/>
              </a:solidFill>
              <a:latin typeface="Calibri"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noTextEdit="1"/>
          </p:cNvSpPr>
          <p:nvPr>
            <p:ph type="sldImg"/>
          </p:nvPr>
        </p:nvSpPr>
        <p:spPr>
          <a:noFill/>
        </p:spPr>
      </p:sp>
      <p:sp>
        <p:nvSpPr>
          <p:cNvPr id="30722" name="Notes Placeholder 2"/>
          <p:cNvSpPr>
            <a:spLocks noGrp="1"/>
          </p:cNvSpPr>
          <p:nvPr>
            <p:ph type="body" idx="1"/>
          </p:nvPr>
        </p:nvSpPr>
        <p:spPr>
          <a:noFill/>
        </p:spPr>
        <p:txBody>
          <a:bodyPr/>
          <a:lstStyle/>
          <a:p>
            <a:pPr eaLnBrk="1" hangingPunct="1">
              <a:spcBef>
                <a:spcPct val="0"/>
              </a:spcBef>
            </a:pPr>
            <a:endParaRPr lang="zh-CN" altLang="en-US">
              <a:latin typeface="Calibri" charset="0"/>
            </a:endParaRPr>
          </a:p>
        </p:txBody>
      </p:sp>
      <p:sp>
        <p:nvSpPr>
          <p:cNvPr id="30723"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513D0C40-310F-394E-8B73-1DF5BAE98AA8}" type="slidenum">
              <a:rPr lang="zh-CN" altLang="en-US" sz="1300">
                <a:solidFill>
                  <a:srgbClr val="000000"/>
                </a:solidFill>
                <a:latin typeface="Calibri" charset="0"/>
              </a:rPr>
              <a:pPr algn="r" eaLnBrk="1" hangingPunct="1"/>
              <a:t>19</a:t>
            </a:fld>
            <a:endParaRPr lang="en-US" altLang="zh-CN" sz="1300">
              <a:solidFill>
                <a:srgbClr val="000000"/>
              </a:solidFill>
              <a:latin typeface="Calibri"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noTextEdit="1"/>
          </p:cNvSpPr>
          <p:nvPr>
            <p:ph type="sldImg"/>
          </p:nvPr>
        </p:nvSpPr>
        <p:spPr>
          <a:noFill/>
        </p:spPr>
      </p:sp>
      <p:sp>
        <p:nvSpPr>
          <p:cNvPr id="32770" name="Notes Placeholder 2"/>
          <p:cNvSpPr>
            <a:spLocks noGrp="1"/>
          </p:cNvSpPr>
          <p:nvPr>
            <p:ph type="body" idx="1"/>
          </p:nvPr>
        </p:nvSpPr>
        <p:spPr>
          <a:noFill/>
        </p:spPr>
        <p:txBody>
          <a:bodyPr/>
          <a:lstStyle/>
          <a:p>
            <a:pPr eaLnBrk="1" hangingPunct="1">
              <a:spcBef>
                <a:spcPct val="0"/>
              </a:spcBef>
            </a:pPr>
            <a:endParaRPr lang="zh-CN" altLang="en-US">
              <a:latin typeface="Calibri" charset="0"/>
            </a:endParaRPr>
          </a:p>
        </p:txBody>
      </p:sp>
      <p:sp>
        <p:nvSpPr>
          <p:cNvPr id="32771"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33698899-B891-9247-B3AA-8B4BD4B55299}" type="slidenum">
              <a:rPr lang="zh-CN" altLang="en-US" sz="1300">
                <a:solidFill>
                  <a:srgbClr val="000000"/>
                </a:solidFill>
                <a:latin typeface="Calibri" charset="0"/>
              </a:rPr>
              <a:pPr algn="r" eaLnBrk="1" hangingPunct="1"/>
              <a:t>20</a:t>
            </a:fld>
            <a:endParaRPr lang="en-US" altLang="zh-CN" sz="1300">
              <a:solidFill>
                <a:srgbClr val="000000"/>
              </a:solidFill>
              <a:latin typeface="Calibri"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noTextEdit="1"/>
          </p:cNvSpPr>
          <p:nvPr>
            <p:ph type="sldImg"/>
          </p:nvPr>
        </p:nvSpPr>
        <p:spPr>
          <a:noFill/>
        </p:spPr>
      </p:sp>
      <p:sp>
        <p:nvSpPr>
          <p:cNvPr id="34818" name="Notes Placeholder 2"/>
          <p:cNvSpPr>
            <a:spLocks noGrp="1"/>
          </p:cNvSpPr>
          <p:nvPr>
            <p:ph type="body" idx="1"/>
          </p:nvPr>
        </p:nvSpPr>
        <p:spPr>
          <a:noFill/>
        </p:spPr>
        <p:txBody>
          <a:bodyPr/>
          <a:lstStyle/>
          <a:p>
            <a:pPr eaLnBrk="1" hangingPunct="1">
              <a:spcBef>
                <a:spcPct val="0"/>
              </a:spcBef>
            </a:pPr>
            <a:endParaRPr lang="zh-CN" altLang="en-US">
              <a:latin typeface="Calibri" charset="0"/>
            </a:endParaRPr>
          </a:p>
        </p:txBody>
      </p:sp>
      <p:sp>
        <p:nvSpPr>
          <p:cNvPr id="34819"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9B1C12EF-AF04-404A-9486-B5B7A954C4A0}" type="slidenum">
              <a:rPr lang="zh-CN" altLang="en-US" sz="1300">
                <a:solidFill>
                  <a:srgbClr val="000000"/>
                </a:solidFill>
                <a:latin typeface="Calibri" charset="0"/>
              </a:rPr>
              <a:pPr algn="r" eaLnBrk="1" hangingPunct="1"/>
              <a:t>21</a:t>
            </a:fld>
            <a:endParaRPr lang="en-US" altLang="zh-CN" sz="1300">
              <a:solidFill>
                <a:srgbClr val="000000"/>
              </a:solidFill>
              <a:latin typeface="Calibri"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noFill/>
        </p:spPr>
      </p:sp>
      <p:sp>
        <p:nvSpPr>
          <p:cNvPr id="88067" name="Notes Placeholder 2"/>
          <p:cNvSpPr>
            <a:spLocks noGrp="1"/>
          </p:cNvSpPr>
          <p:nvPr>
            <p:ph type="body" idx="1"/>
          </p:nvPr>
        </p:nvSpPr>
        <p:spPr>
          <a:noFill/>
        </p:spPr>
        <p:txBody>
          <a:bodyPr/>
          <a:lstStyle/>
          <a:p>
            <a:pPr eaLnBrk="1" hangingPunct="1">
              <a:spcBef>
                <a:spcPct val="0"/>
              </a:spcBef>
            </a:pPr>
            <a:endParaRPr lang="zh-CN" altLang="en-US">
              <a:latin typeface="Calibri" charset="0"/>
            </a:endParaRPr>
          </a:p>
        </p:txBody>
      </p:sp>
      <p:sp>
        <p:nvSpPr>
          <p:cNvPr id="88068"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7041FD8D-705D-0247-A2B0-B08FF630A5EB}" type="slidenum">
              <a:rPr lang="zh-CN" altLang="en-US" sz="1300">
                <a:solidFill>
                  <a:srgbClr val="000000"/>
                </a:solidFill>
                <a:latin typeface="Calibri" charset="0"/>
              </a:rPr>
              <a:pPr algn="r" eaLnBrk="1" hangingPunct="1"/>
              <a:t>22</a:t>
            </a:fld>
            <a:endParaRPr lang="en-US" altLang="zh-CN" sz="1300">
              <a:solidFill>
                <a:srgbClr val="000000"/>
              </a:solidFill>
              <a:latin typeface="Calibri"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4642AD0-F6DF-42EF-B84A-6CC7DE087440}" type="slidenum">
              <a:rPr lang="zh-CN" altLang="en-US" smtClean="0">
                <a:solidFill>
                  <a:prstClr val="black"/>
                </a:solidFill>
                <a:latin typeface="Calibri"/>
                <a:ea typeface="宋体"/>
              </a:rPr>
              <a:pPr/>
              <a:t>23</a:t>
            </a:fld>
            <a:endParaRPr lang="zh-CN" altLang="en-US">
              <a:solidFill>
                <a:prstClr val="black"/>
              </a:solidFill>
              <a:latin typeface="Calibri"/>
              <a:ea typeface="宋体"/>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a:noFill/>
        </p:spPr>
      </p:sp>
      <p:sp>
        <p:nvSpPr>
          <p:cNvPr id="38914" name="Notes Placeholder 2"/>
          <p:cNvSpPr>
            <a:spLocks noGrp="1"/>
          </p:cNvSpPr>
          <p:nvPr>
            <p:ph type="body" idx="1"/>
          </p:nvPr>
        </p:nvSpPr>
        <p:spPr>
          <a:noFill/>
        </p:spPr>
        <p:txBody>
          <a:bodyPr/>
          <a:lstStyle/>
          <a:p>
            <a:pPr eaLnBrk="1" hangingPunct="1">
              <a:spcBef>
                <a:spcPct val="0"/>
              </a:spcBef>
            </a:pPr>
            <a:r>
              <a:rPr lang="en-US" altLang="zh-CN">
                <a:latin typeface="Calibri" charset="0"/>
              </a:rPr>
              <a:t>Controllability(self-terminating)</a:t>
            </a:r>
          </a:p>
        </p:txBody>
      </p:sp>
      <p:sp>
        <p:nvSpPr>
          <p:cNvPr id="38915" name="Slide Number Placeholder 3"/>
          <p:cNvSpPr>
            <a:spLocks noGrp="1"/>
          </p:cNvSpPr>
          <p:nvPr>
            <p:ph type="sldNum" sz="quarter" idx="5"/>
          </p:nvPr>
        </p:nvSpPr>
        <p:spPr>
          <a:noFill/>
        </p:spPr>
        <p:txBody>
          <a:bodyPr/>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BA9CB05B-57DC-8540-910F-9FAD6F44BD4A}" type="slidenum">
              <a:rPr lang="zh-CN" altLang="en-US" sz="1300">
                <a:solidFill>
                  <a:srgbClr val="000000"/>
                </a:solidFill>
                <a:latin typeface="Calibri" charset="0"/>
              </a:rPr>
              <a:pPr eaLnBrk="1" hangingPunct="1"/>
              <a:t>24</a:t>
            </a:fld>
            <a:endParaRPr lang="en-US" altLang="zh-CN" sz="1300">
              <a:solidFill>
                <a:srgbClr val="000000"/>
              </a:solidFill>
              <a:latin typeface="Calibri"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a:noFill/>
        </p:spPr>
      </p:sp>
      <p:sp>
        <p:nvSpPr>
          <p:cNvPr id="46082" name="Notes Placeholder 2"/>
          <p:cNvSpPr>
            <a:spLocks noGrp="1"/>
          </p:cNvSpPr>
          <p:nvPr>
            <p:ph type="body" idx="1"/>
          </p:nvPr>
        </p:nvSpPr>
        <p:spPr>
          <a:noFill/>
        </p:spPr>
        <p:txBody>
          <a:bodyPr/>
          <a:lstStyle/>
          <a:p>
            <a:r>
              <a:rPr lang="en-US" altLang="zh-CN">
                <a:latin typeface="Calibri" charset="0"/>
              </a:rPr>
              <a:t>eft) Carbon dome structure on an iridium substrate, indicating the tightly bound atoms at the edge of the island (C), the weakly bound atoms at the center (B) and intermediate atoms (A). (Right) Photoelectron spectrum at 970 K showing the contributions from the edge (C), center (B), and intermediate (A) atoms in the dome structure. (In this simplified schematic diagram, the dome structure is shown to consist of three types of carbon atoms; the actual structure is more complex.)</a:t>
            </a:r>
          </a:p>
          <a:p>
            <a:endParaRPr lang="en-US" altLang="zh-CN">
              <a:latin typeface="Calibri" charset="0"/>
            </a:endParaRPr>
          </a:p>
          <a:p>
            <a:r>
              <a:rPr lang="en-US" altLang="zh-CN">
                <a:latin typeface="Calibri" charset="0"/>
              </a:rPr>
              <a:t>Our study may partially answer this question.</a:t>
            </a:r>
          </a:p>
        </p:txBody>
      </p:sp>
      <p:sp>
        <p:nvSpPr>
          <p:cNvPr id="46083"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B73D243C-C1B6-C146-8826-FC8F66C18B35}" type="slidenum">
              <a:rPr lang="zh-CN" altLang="en-US" sz="1300">
                <a:solidFill>
                  <a:srgbClr val="000000"/>
                </a:solidFill>
                <a:latin typeface="Calibri" charset="0"/>
              </a:rPr>
              <a:pPr algn="r" eaLnBrk="1" hangingPunct="1"/>
              <a:t>31</a:t>
            </a:fld>
            <a:endParaRPr lang="en-US" altLang="zh-CN" sz="1300">
              <a:solidFill>
                <a:srgbClr val="000000"/>
              </a:solidFill>
              <a:latin typeface="Calibri"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a:noFill/>
        </p:spPr>
      </p:sp>
      <p:sp>
        <p:nvSpPr>
          <p:cNvPr id="49154" name="Notes Placeholder 2"/>
          <p:cNvSpPr>
            <a:spLocks noGrp="1"/>
          </p:cNvSpPr>
          <p:nvPr>
            <p:ph type="body" idx="1"/>
          </p:nvPr>
        </p:nvSpPr>
        <p:spPr>
          <a:noFill/>
        </p:spPr>
        <p:txBody>
          <a:bodyPr/>
          <a:lstStyle/>
          <a:p>
            <a:r>
              <a:rPr lang="en-US" altLang="zh-CN">
                <a:latin typeface="Calibri" charset="0"/>
              </a:rPr>
              <a:t>Continue to grow linearly, or form compact clusters right away</a:t>
            </a:r>
          </a:p>
        </p:txBody>
      </p:sp>
      <p:sp>
        <p:nvSpPr>
          <p:cNvPr id="49155"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14D0D503-F4A1-9A4C-8EDE-7D4E37359061}" type="slidenum">
              <a:rPr lang="zh-CN" altLang="en-US" sz="1300">
                <a:solidFill>
                  <a:srgbClr val="000000"/>
                </a:solidFill>
                <a:latin typeface="Calibri" charset="0"/>
              </a:rPr>
              <a:pPr algn="r" eaLnBrk="1" hangingPunct="1"/>
              <a:t>33</a:t>
            </a:fld>
            <a:endParaRPr lang="en-US" altLang="zh-CN" sz="1300">
              <a:solidFill>
                <a:srgbClr val="000000"/>
              </a:solidFill>
              <a:latin typeface="Calibri"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a:noFill/>
        </p:spPr>
      </p:sp>
      <p:sp>
        <p:nvSpPr>
          <p:cNvPr id="51202" name="Notes Placeholder 2"/>
          <p:cNvSpPr>
            <a:spLocks noGrp="1"/>
          </p:cNvSpPr>
          <p:nvPr>
            <p:ph type="body" idx="1"/>
          </p:nvPr>
        </p:nvSpPr>
        <p:spPr>
          <a:noFill/>
        </p:spPr>
        <p:txBody>
          <a:bodyPr/>
          <a:lstStyle/>
          <a:p>
            <a:pPr eaLnBrk="1" hangingPunct="1">
              <a:spcBef>
                <a:spcPct val="0"/>
              </a:spcBef>
            </a:pPr>
            <a:r>
              <a:rPr lang="en-US" altLang="zh-CN">
                <a:latin typeface="Calibri" charset="0"/>
              </a:rPr>
              <a:t>Controllability(self-terminating)</a:t>
            </a:r>
          </a:p>
        </p:txBody>
      </p:sp>
      <p:sp>
        <p:nvSpPr>
          <p:cNvPr id="51203" name="Slide Number Placeholder 3"/>
          <p:cNvSpPr>
            <a:spLocks noGrp="1"/>
          </p:cNvSpPr>
          <p:nvPr>
            <p:ph type="sldNum" sz="quarter" idx="5"/>
          </p:nvPr>
        </p:nvSpPr>
        <p:spPr>
          <a:noFill/>
        </p:spPr>
        <p:txBody>
          <a:bodyPr/>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F1D6E392-8145-F348-958D-F4D57EFE5770}" type="slidenum">
              <a:rPr lang="zh-CN" altLang="en-US" sz="1300">
                <a:solidFill>
                  <a:srgbClr val="000000"/>
                </a:solidFill>
                <a:latin typeface="Calibri" charset="0"/>
              </a:rPr>
              <a:pPr eaLnBrk="1" hangingPunct="1"/>
              <a:t>34</a:t>
            </a:fld>
            <a:endParaRPr lang="en-US" altLang="zh-CN" sz="1300">
              <a:solidFill>
                <a:srgbClr val="000000"/>
              </a:solidFill>
              <a:latin typeface="Calibri"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4642AD0-F6DF-42EF-B84A-6CC7DE087440}" type="slidenum">
              <a:rPr lang="zh-CN" altLang="en-US" smtClean="0">
                <a:solidFill>
                  <a:prstClr val="black"/>
                </a:solidFill>
                <a:latin typeface="Calibri"/>
                <a:ea typeface="宋体"/>
              </a:rPr>
              <a:pPr/>
              <a:t>35</a:t>
            </a:fld>
            <a:endParaRPr lang="zh-CN" altLang="en-US">
              <a:solidFill>
                <a:prstClr val="black"/>
              </a:solidFill>
              <a:latin typeface="Calibri"/>
              <a:ea typeface="宋体"/>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7"/>
          <p:cNvSpPr>
            <a:spLocks noGrp="1" noChangeArrowheads="1"/>
          </p:cNvSpPr>
          <p:nvPr>
            <p:ph type="sldNum" sz="quarter" idx="5"/>
          </p:nvPr>
        </p:nvSpPr>
        <p:spPr>
          <a:noFill/>
        </p:spPr>
        <p:txBody>
          <a:bodyPr/>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30B03FF5-D5D4-5344-B8CB-3CE3FDBBAB0B}" type="slidenum">
              <a:rPr lang="en-US" altLang="zh-CN" sz="1300">
                <a:solidFill>
                  <a:srgbClr val="000000"/>
                </a:solidFill>
                <a:ea typeface="宋体" charset="0"/>
                <a:cs typeface="宋体" charset="0"/>
              </a:rPr>
              <a:pPr eaLnBrk="1" hangingPunct="1"/>
              <a:t>36</a:t>
            </a:fld>
            <a:endParaRPr lang="en-US" altLang="zh-CN" sz="1300">
              <a:solidFill>
                <a:srgbClr val="000000"/>
              </a:solidFill>
              <a:ea typeface="宋体" charset="0"/>
              <a:cs typeface="宋体" charset="0"/>
            </a:endParaRPr>
          </a:p>
        </p:txBody>
      </p:sp>
      <p:sp>
        <p:nvSpPr>
          <p:cNvPr id="53250" name="Rectangle 2"/>
          <p:cNvSpPr>
            <a:spLocks noGrp="1" noRot="1" noChangeAspect="1" noChangeArrowheads="1" noTextEdit="1"/>
          </p:cNvSpPr>
          <p:nvPr>
            <p:ph type="sldImg"/>
          </p:nvPr>
        </p:nvSpPr>
        <p:spPr>
          <a:noFill/>
        </p:spPr>
      </p:sp>
      <p:sp>
        <p:nvSpPr>
          <p:cNvPr id="53251" name="Rectangle 3"/>
          <p:cNvSpPr>
            <a:spLocks noGrp="1" noChangeArrowheads="1"/>
          </p:cNvSpPr>
          <p:nvPr>
            <p:ph type="body" idx="1"/>
          </p:nvPr>
        </p:nvSpPr>
        <p:spPr>
          <a:noFill/>
        </p:spPr>
        <p:txBody>
          <a:bodyPr/>
          <a:lstStyle/>
          <a:p>
            <a:pPr eaLnBrk="1" hangingPunct="1"/>
            <a:endParaRPr lang="zh-CN" altLang="en-US">
              <a:latin typeface="Calibri" charset="0"/>
              <a:ea typeface="宋体" charset="0"/>
              <a:cs typeface="宋体"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13"/>
          <p:cNvSpPr>
            <a:spLocks noGrp="1" noChangeArrowheads="1"/>
          </p:cNvSpPr>
          <p:nvPr>
            <p:ph type="sldNum" sz="quarter" idx="5"/>
          </p:nvPr>
        </p:nvSpPr>
        <p:spPr>
          <a:noFill/>
        </p:spPr>
        <p:txBody>
          <a:bodyPr/>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E68F7132-E2BB-3C4F-A8C5-FEF9CFF40DD3}" type="slidenum">
              <a:rPr lang="en-GB" sz="1300">
                <a:latin typeface="Calibri" charset="0"/>
                <a:ea typeface="宋体" charset="0"/>
                <a:cs typeface="宋体" charset="0"/>
              </a:rPr>
              <a:pPr eaLnBrk="1" hangingPunct="1"/>
              <a:t>40</a:t>
            </a:fld>
            <a:endParaRPr lang="en-GB" sz="1300">
              <a:latin typeface="Calibri" charset="0"/>
              <a:ea typeface="宋体" charset="0"/>
              <a:cs typeface="宋体" charset="0"/>
            </a:endParaRPr>
          </a:p>
        </p:txBody>
      </p:sp>
      <p:sp>
        <p:nvSpPr>
          <p:cNvPr id="45057" name="Text Box 1"/>
          <p:cNvSpPr txBox="1">
            <a:spLocks noChangeArrowheads="1"/>
          </p:cNvSpPr>
          <p:nvPr/>
        </p:nvSpPr>
        <p:spPr bwMode="auto">
          <a:xfrm>
            <a:off x="1039813" y="777875"/>
            <a:ext cx="5014912" cy="3832225"/>
          </a:xfrm>
          <a:prstGeom prst="rect">
            <a:avLst/>
          </a:prstGeom>
          <a:solidFill>
            <a:srgbClr val="FFFFFF"/>
          </a:solidFill>
          <a:ln w="9360">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86841" tIns="43420" rIns="86841" bIns="43420" anchor="ctr"/>
          <a:lstStyle/>
          <a:p>
            <a:pPr defTabSz="426620" hangingPunct="0">
              <a:lnSpc>
                <a:spcPct val="83000"/>
              </a:lnSpc>
              <a:buClr>
                <a:srgbClr val="000000"/>
              </a:buClr>
              <a:buSzPct val="45000"/>
              <a:defRPr/>
            </a:pPr>
            <a:endParaRPr lang="en-US">
              <a:solidFill>
                <a:srgbClr val="FFFFFF"/>
              </a:solidFill>
              <a:latin typeface="文鼎PL细上海宋Uni" charset="0"/>
              <a:ea typeface="ＭＳ Ｐゴシック" charset="0"/>
              <a:cs typeface="文鼎PL细上海宋Uni" charset="0"/>
            </a:endParaRPr>
          </a:p>
        </p:txBody>
      </p:sp>
      <p:sp>
        <p:nvSpPr>
          <p:cNvPr id="45058" name="Text Box 2"/>
          <p:cNvSpPr txBox="1">
            <a:spLocks noGrp="1" noChangeArrowheads="1"/>
          </p:cNvSpPr>
          <p:nvPr>
            <p:ph type="body"/>
          </p:nvPr>
        </p:nvSpPr>
        <p:spPr>
          <a:xfrm>
            <a:off x="709613" y="4860925"/>
            <a:ext cx="5668962" cy="4595813"/>
          </a:xfrm>
          <a:ln/>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a:ln/>
        </p:spPr>
      </p:sp>
      <p:sp>
        <p:nvSpPr>
          <p:cNvPr id="25602"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endParaRPr kumimoji="0" lang="en-US">
              <a:ea typeface="宋体" charset="0"/>
              <a:cs typeface="宋体" charset="0"/>
            </a:endParaRPr>
          </a:p>
        </p:txBody>
      </p:sp>
      <p:sp>
        <p:nvSpPr>
          <p:cNvPr id="25603"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charset="0"/>
                <a:ea typeface="宋体" charset="0"/>
                <a:cs typeface="宋体" charset="0"/>
              </a:defRPr>
            </a:lvl1pPr>
            <a:lvl2pPr marL="804763" indent="-309524" eaLnBrk="0" hangingPunct="0">
              <a:defRPr sz="2600">
                <a:solidFill>
                  <a:schemeClr val="tx1"/>
                </a:solidFill>
                <a:latin typeface="Arial" charset="0"/>
                <a:ea typeface="宋体" charset="0"/>
                <a:cs typeface="宋体" charset="0"/>
              </a:defRPr>
            </a:lvl2pPr>
            <a:lvl3pPr marL="1238098" indent="-247620" eaLnBrk="0" hangingPunct="0">
              <a:defRPr sz="2600">
                <a:solidFill>
                  <a:schemeClr val="tx1"/>
                </a:solidFill>
                <a:latin typeface="Arial" charset="0"/>
                <a:ea typeface="宋体" charset="0"/>
                <a:cs typeface="宋体" charset="0"/>
              </a:defRPr>
            </a:lvl3pPr>
            <a:lvl4pPr marL="1733337" indent="-247620" eaLnBrk="0" hangingPunct="0">
              <a:defRPr sz="2600">
                <a:solidFill>
                  <a:schemeClr val="tx1"/>
                </a:solidFill>
                <a:latin typeface="Arial" charset="0"/>
                <a:ea typeface="宋体" charset="0"/>
                <a:cs typeface="宋体" charset="0"/>
              </a:defRPr>
            </a:lvl4pPr>
            <a:lvl5pPr marL="2228576" indent="-247620" eaLnBrk="0" hangingPunct="0">
              <a:defRPr sz="2600">
                <a:solidFill>
                  <a:schemeClr val="tx1"/>
                </a:solidFill>
                <a:latin typeface="Arial" charset="0"/>
                <a:ea typeface="宋体" charset="0"/>
                <a:cs typeface="宋体" charset="0"/>
              </a:defRPr>
            </a:lvl5pPr>
            <a:lvl6pPr marL="2723815" indent="-247620" eaLnBrk="0" fontAlgn="base" hangingPunct="0">
              <a:spcBef>
                <a:spcPct val="0"/>
              </a:spcBef>
              <a:spcAft>
                <a:spcPct val="0"/>
              </a:spcAft>
              <a:defRPr sz="2600">
                <a:solidFill>
                  <a:schemeClr val="tx1"/>
                </a:solidFill>
                <a:latin typeface="Arial" charset="0"/>
                <a:ea typeface="宋体" charset="0"/>
                <a:cs typeface="宋体" charset="0"/>
              </a:defRPr>
            </a:lvl6pPr>
            <a:lvl7pPr marL="3219054" indent="-247620" eaLnBrk="0" fontAlgn="base" hangingPunct="0">
              <a:spcBef>
                <a:spcPct val="0"/>
              </a:spcBef>
              <a:spcAft>
                <a:spcPct val="0"/>
              </a:spcAft>
              <a:defRPr sz="2600">
                <a:solidFill>
                  <a:schemeClr val="tx1"/>
                </a:solidFill>
                <a:latin typeface="Arial" charset="0"/>
                <a:ea typeface="宋体" charset="0"/>
                <a:cs typeface="宋体" charset="0"/>
              </a:defRPr>
            </a:lvl7pPr>
            <a:lvl8pPr marL="3714293" indent="-247620" eaLnBrk="0" fontAlgn="base" hangingPunct="0">
              <a:spcBef>
                <a:spcPct val="0"/>
              </a:spcBef>
              <a:spcAft>
                <a:spcPct val="0"/>
              </a:spcAft>
              <a:defRPr sz="2600">
                <a:solidFill>
                  <a:schemeClr val="tx1"/>
                </a:solidFill>
                <a:latin typeface="Arial" charset="0"/>
                <a:ea typeface="宋体" charset="0"/>
                <a:cs typeface="宋体" charset="0"/>
              </a:defRPr>
            </a:lvl8pPr>
            <a:lvl9pPr marL="4209532" indent="-247620" eaLnBrk="0" fontAlgn="base" hangingPunct="0">
              <a:spcBef>
                <a:spcPct val="0"/>
              </a:spcBef>
              <a:spcAft>
                <a:spcPct val="0"/>
              </a:spcAft>
              <a:defRPr sz="2600">
                <a:solidFill>
                  <a:schemeClr val="tx1"/>
                </a:solidFill>
                <a:latin typeface="Arial" charset="0"/>
                <a:ea typeface="宋体" charset="0"/>
                <a:cs typeface="宋体" charset="0"/>
              </a:defRPr>
            </a:lvl9pPr>
          </a:lstStyle>
          <a:p>
            <a:pPr eaLnBrk="1" hangingPunct="1"/>
            <a:fld id="{F1665A72-3D53-6345-99EF-E9BC25486584}" type="slidenum">
              <a:rPr lang="en-US" altLang="zh-CN" sz="1300">
                <a:solidFill>
                  <a:srgbClr val="000000"/>
                </a:solidFill>
              </a:rPr>
              <a:pPr eaLnBrk="1" hangingPunct="1"/>
              <a:t>41</a:t>
            </a:fld>
            <a:endParaRPr lang="en-US" altLang="zh-CN" sz="1300">
              <a:solidFill>
                <a:srgbClr val="000000"/>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a:ln/>
        </p:spPr>
      </p:sp>
      <p:sp>
        <p:nvSpPr>
          <p:cNvPr id="27650"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a:lnSpc>
                <a:spcPct val="80000"/>
              </a:lnSpc>
            </a:pPr>
            <a:endParaRPr lang="en-US" sz="600">
              <a:ea typeface="宋体" charset="0"/>
              <a:cs typeface="宋体" charset="0"/>
            </a:endParaRPr>
          </a:p>
        </p:txBody>
      </p:sp>
      <p:sp>
        <p:nvSpPr>
          <p:cNvPr id="27651"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charset="0"/>
                <a:ea typeface="宋体" charset="0"/>
                <a:cs typeface="宋体" charset="0"/>
              </a:defRPr>
            </a:lvl1pPr>
            <a:lvl2pPr marL="804763" indent="-309524" eaLnBrk="0" hangingPunct="0">
              <a:defRPr sz="2600">
                <a:solidFill>
                  <a:schemeClr val="tx1"/>
                </a:solidFill>
                <a:latin typeface="Arial" charset="0"/>
                <a:ea typeface="宋体" charset="0"/>
                <a:cs typeface="宋体" charset="0"/>
              </a:defRPr>
            </a:lvl2pPr>
            <a:lvl3pPr marL="1238098" indent="-247620" eaLnBrk="0" hangingPunct="0">
              <a:defRPr sz="2600">
                <a:solidFill>
                  <a:schemeClr val="tx1"/>
                </a:solidFill>
                <a:latin typeface="Arial" charset="0"/>
                <a:ea typeface="宋体" charset="0"/>
                <a:cs typeface="宋体" charset="0"/>
              </a:defRPr>
            </a:lvl3pPr>
            <a:lvl4pPr marL="1733337" indent="-247620" eaLnBrk="0" hangingPunct="0">
              <a:defRPr sz="2600">
                <a:solidFill>
                  <a:schemeClr val="tx1"/>
                </a:solidFill>
                <a:latin typeface="Arial" charset="0"/>
                <a:ea typeface="宋体" charset="0"/>
                <a:cs typeface="宋体" charset="0"/>
              </a:defRPr>
            </a:lvl4pPr>
            <a:lvl5pPr marL="2228576" indent="-247620" eaLnBrk="0" hangingPunct="0">
              <a:defRPr sz="2600">
                <a:solidFill>
                  <a:schemeClr val="tx1"/>
                </a:solidFill>
                <a:latin typeface="Arial" charset="0"/>
                <a:ea typeface="宋体" charset="0"/>
                <a:cs typeface="宋体" charset="0"/>
              </a:defRPr>
            </a:lvl5pPr>
            <a:lvl6pPr marL="2723815" indent="-247620" eaLnBrk="0" fontAlgn="base" hangingPunct="0">
              <a:spcBef>
                <a:spcPct val="0"/>
              </a:spcBef>
              <a:spcAft>
                <a:spcPct val="0"/>
              </a:spcAft>
              <a:defRPr sz="2600">
                <a:solidFill>
                  <a:schemeClr val="tx1"/>
                </a:solidFill>
                <a:latin typeface="Arial" charset="0"/>
                <a:ea typeface="宋体" charset="0"/>
                <a:cs typeface="宋体" charset="0"/>
              </a:defRPr>
            </a:lvl6pPr>
            <a:lvl7pPr marL="3219054" indent="-247620" eaLnBrk="0" fontAlgn="base" hangingPunct="0">
              <a:spcBef>
                <a:spcPct val="0"/>
              </a:spcBef>
              <a:spcAft>
                <a:spcPct val="0"/>
              </a:spcAft>
              <a:defRPr sz="2600">
                <a:solidFill>
                  <a:schemeClr val="tx1"/>
                </a:solidFill>
                <a:latin typeface="Arial" charset="0"/>
                <a:ea typeface="宋体" charset="0"/>
                <a:cs typeface="宋体" charset="0"/>
              </a:defRPr>
            </a:lvl7pPr>
            <a:lvl8pPr marL="3714293" indent="-247620" eaLnBrk="0" fontAlgn="base" hangingPunct="0">
              <a:spcBef>
                <a:spcPct val="0"/>
              </a:spcBef>
              <a:spcAft>
                <a:spcPct val="0"/>
              </a:spcAft>
              <a:defRPr sz="2600">
                <a:solidFill>
                  <a:schemeClr val="tx1"/>
                </a:solidFill>
                <a:latin typeface="Arial" charset="0"/>
                <a:ea typeface="宋体" charset="0"/>
                <a:cs typeface="宋体" charset="0"/>
              </a:defRPr>
            </a:lvl8pPr>
            <a:lvl9pPr marL="4209532" indent="-247620" eaLnBrk="0" fontAlgn="base" hangingPunct="0">
              <a:spcBef>
                <a:spcPct val="0"/>
              </a:spcBef>
              <a:spcAft>
                <a:spcPct val="0"/>
              </a:spcAft>
              <a:defRPr sz="2600">
                <a:solidFill>
                  <a:schemeClr val="tx1"/>
                </a:solidFill>
                <a:latin typeface="Arial" charset="0"/>
                <a:ea typeface="宋体" charset="0"/>
                <a:cs typeface="宋体" charset="0"/>
              </a:defRPr>
            </a:lvl9pPr>
          </a:lstStyle>
          <a:p>
            <a:pPr eaLnBrk="1" hangingPunct="1"/>
            <a:fld id="{BFB3DC30-7916-D14B-8C91-2747A93F9443}" type="slidenum">
              <a:rPr lang="en-US" altLang="zh-CN" sz="1300">
                <a:solidFill>
                  <a:srgbClr val="000000"/>
                </a:solidFill>
              </a:rPr>
              <a:pPr eaLnBrk="1" hangingPunct="1"/>
              <a:t>42</a:t>
            </a:fld>
            <a:endParaRPr lang="en-US" altLang="zh-CN" sz="1300">
              <a:solidFill>
                <a:srgbClr val="000000"/>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a:ln/>
        </p:spPr>
      </p:sp>
      <p:sp>
        <p:nvSpPr>
          <p:cNvPr id="2969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a:lnSpc>
                <a:spcPct val="90000"/>
              </a:lnSpc>
            </a:pPr>
            <a:endParaRPr kumimoji="0" lang="en-US">
              <a:ea typeface="宋体" charset="0"/>
              <a:cs typeface="宋体" charset="0"/>
            </a:endParaRPr>
          </a:p>
        </p:txBody>
      </p:sp>
      <p:sp>
        <p:nvSpPr>
          <p:cNvPr id="2969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600">
                <a:solidFill>
                  <a:schemeClr val="tx1"/>
                </a:solidFill>
                <a:latin typeface="Arial" charset="0"/>
                <a:ea typeface="宋体" charset="0"/>
                <a:cs typeface="宋体" charset="0"/>
              </a:defRPr>
            </a:lvl1pPr>
            <a:lvl2pPr marL="804763" indent="-309524" eaLnBrk="0" hangingPunct="0">
              <a:defRPr sz="2600">
                <a:solidFill>
                  <a:schemeClr val="tx1"/>
                </a:solidFill>
                <a:latin typeface="Arial" charset="0"/>
                <a:ea typeface="宋体" charset="0"/>
                <a:cs typeface="宋体" charset="0"/>
              </a:defRPr>
            </a:lvl2pPr>
            <a:lvl3pPr marL="1238098" indent="-247620" eaLnBrk="0" hangingPunct="0">
              <a:defRPr sz="2600">
                <a:solidFill>
                  <a:schemeClr val="tx1"/>
                </a:solidFill>
                <a:latin typeface="Arial" charset="0"/>
                <a:ea typeface="宋体" charset="0"/>
                <a:cs typeface="宋体" charset="0"/>
              </a:defRPr>
            </a:lvl3pPr>
            <a:lvl4pPr marL="1733337" indent="-247620" eaLnBrk="0" hangingPunct="0">
              <a:defRPr sz="2600">
                <a:solidFill>
                  <a:schemeClr val="tx1"/>
                </a:solidFill>
                <a:latin typeface="Arial" charset="0"/>
                <a:ea typeface="宋体" charset="0"/>
                <a:cs typeface="宋体" charset="0"/>
              </a:defRPr>
            </a:lvl4pPr>
            <a:lvl5pPr marL="2228576" indent="-247620" eaLnBrk="0" hangingPunct="0">
              <a:defRPr sz="2600">
                <a:solidFill>
                  <a:schemeClr val="tx1"/>
                </a:solidFill>
                <a:latin typeface="Arial" charset="0"/>
                <a:ea typeface="宋体" charset="0"/>
                <a:cs typeface="宋体" charset="0"/>
              </a:defRPr>
            </a:lvl5pPr>
            <a:lvl6pPr marL="2723815" indent="-247620" eaLnBrk="0" fontAlgn="base" hangingPunct="0">
              <a:spcBef>
                <a:spcPct val="0"/>
              </a:spcBef>
              <a:spcAft>
                <a:spcPct val="0"/>
              </a:spcAft>
              <a:defRPr sz="2600">
                <a:solidFill>
                  <a:schemeClr val="tx1"/>
                </a:solidFill>
                <a:latin typeface="Arial" charset="0"/>
                <a:ea typeface="宋体" charset="0"/>
                <a:cs typeface="宋体" charset="0"/>
              </a:defRPr>
            </a:lvl6pPr>
            <a:lvl7pPr marL="3219054" indent="-247620" eaLnBrk="0" fontAlgn="base" hangingPunct="0">
              <a:spcBef>
                <a:spcPct val="0"/>
              </a:spcBef>
              <a:spcAft>
                <a:spcPct val="0"/>
              </a:spcAft>
              <a:defRPr sz="2600">
                <a:solidFill>
                  <a:schemeClr val="tx1"/>
                </a:solidFill>
                <a:latin typeface="Arial" charset="0"/>
                <a:ea typeface="宋体" charset="0"/>
                <a:cs typeface="宋体" charset="0"/>
              </a:defRPr>
            </a:lvl7pPr>
            <a:lvl8pPr marL="3714293" indent="-247620" eaLnBrk="0" fontAlgn="base" hangingPunct="0">
              <a:spcBef>
                <a:spcPct val="0"/>
              </a:spcBef>
              <a:spcAft>
                <a:spcPct val="0"/>
              </a:spcAft>
              <a:defRPr sz="2600">
                <a:solidFill>
                  <a:schemeClr val="tx1"/>
                </a:solidFill>
                <a:latin typeface="Arial" charset="0"/>
                <a:ea typeface="宋体" charset="0"/>
                <a:cs typeface="宋体" charset="0"/>
              </a:defRPr>
            </a:lvl8pPr>
            <a:lvl9pPr marL="4209532" indent="-247620" eaLnBrk="0" fontAlgn="base" hangingPunct="0">
              <a:spcBef>
                <a:spcPct val="0"/>
              </a:spcBef>
              <a:spcAft>
                <a:spcPct val="0"/>
              </a:spcAft>
              <a:defRPr sz="2600">
                <a:solidFill>
                  <a:schemeClr val="tx1"/>
                </a:solidFill>
                <a:latin typeface="Arial" charset="0"/>
                <a:ea typeface="宋体" charset="0"/>
                <a:cs typeface="宋体" charset="0"/>
              </a:defRPr>
            </a:lvl9pPr>
          </a:lstStyle>
          <a:p>
            <a:pPr eaLnBrk="1" hangingPunct="1"/>
            <a:fld id="{415E285F-B710-C641-A8AD-AB174D259469}" type="slidenum">
              <a:rPr lang="en-US" altLang="zh-CN" sz="1300">
                <a:solidFill>
                  <a:srgbClr val="000000"/>
                </a:solidFill>
              </a:rPr>
              <a:pPr eaLnBrk="1" hangingPunct="1"/>
              <a:t>43</a:t>
            </a:fld>
            <a:endParaRPr lang="en-US" altLang="zh-CN" sz="1300">
              <a:solidFill>
                <a:srgbClr val="000000"/>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4642AD0-F6DF-42EF-B84A-6CC7DE087440}" type="slidenum">
              <a:rPr lang="zh-CN" altLang="en-US" smtClean="0">
                <a:solidFill>
                  <a:prstClr val="black"/>
                </a:solidFill>
                <a:latin typeface="Calibri"/>
                <a:ea typeface="宋体"/>
              </a:rPr>
              <a:pPr/>
              <a:t>44</a:t>
            </a:fld>
            <a:endParaRPr lang="zh-CN" altLang="en-US">
              <a:solidFill>
                <a:prstClr val="black"/>
              </a:solidFill>
              <a:latin typeface="Calibri"/>
              <a:ea typeface="宋体"/>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4642AD0-F6DF-42EF-B84A-6CC7DE087440}" type="slidenum">
              <a:rPr lang="zh-CN" altLang="en-US" smtClean="0">
                <a:solidFill>
                  <a:prstClr val="black"/>
                </a:solidFill>
                <a:latin typeface="Calibri"/>
                <a:ea typeface="宋体"/>
              </a:rPr>
              <a:pPr/>
              <a:t>55</a:t>
            </a:fld>
            <a:endParaRPr lang="zh-CN" altLang="en-US">
              <a:solidFill>
                <a:prstClr val="black"/>
              </a:solidFill>
              <a:latin typeface="Calibri"/>
              <a:ea typeface="宋体"/>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A492E60-3E98-9347-BA0E-91630CBB91A2}" type="slidenum">
              <a:rPr lang="en-US" altLang="zh-CN">
                <a:solidFill>
                  <a:srgbClr val="000000"/>
                </a:solidFill>
              </a:rPr>
              <a:pPr>
                <a:defRPr/>
              </a:pPr>
              <a:t>56</a:t>
            </a:fld>
            <a:endParaRPr lang="en-US" altLang="zh-CN">
              <a:solidFill>
                <a:srgbClr val="000000"/>
              </a:solidFill>
            </a:endParaRPr>
          </a:p>
        </p:txBody>
      </p:sp>
      <p:sp>
        <p:nvSpPr>
          <p:cNvPr id="2355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3555" name="Rectangle 3"/>
          <p:cNvSpPr>
            <a:spLocks noGrp="1" noChangeArrowheads="1"/>
          </p:cNvSpPr>
          <p:nvPr>
            <p:ph type="body" idx="1"/>
          </p:nvPr>
        </p:nvSpPr>
        <p:spPr/>
        <p:txBody>
          <a:bodyPr/>
          <a:lstStyle/>
          <a:p>
            <a:pPr marL="236532" indent="-236532" eaLnBrk="1" hangingPunct="1">
              <a:buFontTx/>
              <a:buAutoNum type="arabicPeriod"/>
              <a:defRPr/>
            </a:pPr>
            <a:r>
              <a:rPr lang="en-US" altLang="zh-CN" b="1" smtClean="0">
                <a:solidFill>
                  <a:srgbClr val="008000"/>
                </a:solidFill>
              </a:rPr>
              <a:t>substitution </a:t>
            </a:r>
          </a:p>
          <a:p>
            <a:pPr marL="236532" indent="-236532" eaLnBrk="1" hangingPunct="1">
              <a:buFontTx/>
              <a:buAutoNum type="arabicPeriod"/>
              <a:defRPr/>
            </a:pPr>
            <a:r>
              <a:rPr lang="en-US" altLang="zh-CN" b="1" smtClean="0">
                <a:solidFill>
                  <a:srgbClr val="008000"/>
                </a:solidFill>
              </a:rPr>
              <a:t> cutting the two-dimensional graphene into finite systems with zigzag edges </a:t>
            </a:r>
          </a:p>
          <a:p>
            <a:pPr marL="236532" indent="-236532" eaLnBrk="1" hangingPunct="1">
              <a:defRPr/>
            </a:pPr>
            <a:r>
              <a:rPr lang="en-US" altLang="zh-CN" b="1" smtClean="0">
                <a:solidFill>
                  <a:srgbClr val="008000"/>
                </a:solidFill>
              </a:rPr>
              <a:t>3. introducing carbon vacancies </a:t>
            </a:r>
          </a:p>
          <a:p>
            <a:pPr marL="236532" indent="-236532" eaLnBrk="1" hangingPunct="1">
              <a:defRPr/>
            </a:pPr>
            <a:r>
              <a:rPr lang="en-US" altLang="zh-CN" b="1" smtClean="0">
                <a:solidFill>
                  <a:srgbClr val="008000"/>
                </a:solidFill>
              </a:rPr>
              <a:t>4. hydrogenation</a:t>
            </a:r>
          </a:p>
          <a:p>
            <a:pPr marL="236532" indent="-236532" eaLnBrk="1" hangingPunct="1">
              <a:defRPr/>
            </a:pPr>
            <a:r>
              <a:rPr lang="en-US" altLang="zh-CN" b="1" smtClean="0">
                <a:solidFill>
                  <a:srgbClr val="008000"/>
                </a:solidFill>
              </a:rPr>
              <a:t>5. adsorption of transition metal on graphene</a:t>
            </a:r>
          </a:p>
          <a:p>
            <a:pPr marL="236532" indent="-236532" eaLnBrk="1" hangingPunct="1">
              <a:defRPr/>
            </a:pPr>
            <a:endParaRPr lang="en-US" altLang="zh-CN" b="1" smtClean="0">
              <a:solidFill>
                <a:srgbClr val="008000"/>
              </a:solidFill>
            </a:endParaRPr>
          </a:p>
          <a:p>
            <a:pPr marL="236532" indent="-236532" eaLnBrk="1" hangingPunct="1">
              <a:defRPr/>
            </a:pPr>
            <a:endParaRPr lang="en-US" altLang="zh-CN" b="1" smtClean="0">
              <a:solidFill>
                <a:srgbClr val="008000"/>
              </a:solidFill>
            </a:endParaRPr>
          </a:p>
          <a:p>
            <a:pPr marL="236532" indent="-236532" eaLnBrk="1" hangingPunct="1">
              <a:defRPr/>
            </a:pPr>
            <a:endParaRPr lang="en-US" altLang="zh-CN" b="1" smtClean="0">
              <a:solidFill>
                <a:srgbClr val="008000"/>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B0203D5E-65E6-434A-8290-0773C16AC5D9}" type="slidenum">
              <a:rPr lang="en-US" altLang="zh-CN">
                <a:solidFill>
                  <a:srgbClr val="000000"/>
                </a:solidFill>
              </a:rPr>
              <a:pPr>
                <a:defRPr/>
              </a:pPr>
              <a:t>57</a:t>
            </a:fld>
            <a:endParaRPr lang="en-US" altLang="zh-CN">
              <a:solidFill>
                <a:srgbClr val="000000"/>
              </a:solidFill>
            </a:endParaRPr>
          </a:p>
        </p:txBody>
      </p:sp>
      <p:sp>
        <p:nvSpPr>
          <p:cNvPr id="3789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37891" name="Rectangle 3"/>
          <p:cNvSpPr>
            <a:spLocks noGrp="1" noChangeArrowheads="1"/>
          </p:cNvSpPr>
          <p:nvPr>
            <p:ph type="body" idx="1"/>
          </p:nvPr>
        </p:nvSpPr>
        <p:spPr/>
        <p:txBody>
          <a:bodyPr/>
          <a:lstStyle/>
          <a:p>
            <a:pPr eaLnBrk="1" hangingPunct="1">
              <a:defRPr/>
            </a:pPr>
            <a:r>
              <a:rPr lang="en-US" altLang="zh-CN" b="1" smtClean="0"/>
              <a:t>The adsorption of transition metal on grapheme is a very effective way to control and tune electronic and magnetic properties of graphene.</a:t>
            </a:r>
            <a:r>
              <a:rPr lang="en-US" altLang="zh-CN" smtClean="0"/>
              <a:t> As contrast to other methods, adsorption of TM on grpahene has a least effect on Dirac point of graphene, and has its superiorities, such as predictable distributions of magnetic moments by scanning tunneling microscope and controllable Curie temperature by external electric field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D52B57F-97A2-B847-A57F-217D97B60ADB}" type="slidenum">
              <a:rPr lang="en-US" altLang="zh-CN">
                <a:solidFill>
                  <a:srgbClr val="000000"/>
                </a:solidFill>
              </a:rPr>
              <a:pPr>
                <a:defRPr/>
              </a:pPr>
              <a:t>58</a:t>
            </a:fld>
            <a:endParaRPr lang="en-US" altLang="zh-CN">
              <a:solidFill>
                <a:srgbClr val="000000"/>
              </a:solidFill>
            </a:endParaRPr>
          </a:p>
        </p:txBody>
      </p:sp>
      <p:sp>
        <p:nvSpPr>
          <p:cNvPr id="3481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34819" name="Rectangle 3"/>
          <p:cNvSpPr>
            <a:spLocks noGrp="1" noChangeArrowheads="1"/>
          </p:cNvSpPr>
          <p:nvPr>
            <p:ph type="body" idx="1"/>
          </p:nvPr>
        </p:nvSpPr>
        <p:spPr/>
        <p:txBody>
          <a:bodyPr/>
          <a:lstStyle/>
          <a:p>
            <a:pPr eaLnBrk="1" hangingPunct="1">
              <a:defRPr/>
            </a:pPr>
            <a:r>
              <a:rPr lang="en-US" altLang="zh-CN" i="1" smtClean="0"/>
              <a:t>Hence, solution of above questions are crucial to future applications of graphene-based spintronics.</a:t>
            </a:r>
            <a:r>
              <a:rPr lang="en-US" altLang="zh-CN" smtClean="0"/>
              <a:t> </a:t>
            </a:r>
            <a:r>
              <a:rPr lang="en-US" altLang="zh-CN" i="1" smtClean="0"/>
              <a:t>p-n</a:t>
            </a:r>
            <a:r>
              <a:rPr lang="en-US" altLang="zh-CN" smtClean="0"/>
              <a:t> codopings have a common character of simultaneously incorporating </a:t>
            </a:r>
            <a:r>
              <a:rPr lang="en-US" altLang="zh-CN" i="1" smtClean="0"/>
              <a:t>p-</a:t>
            </a:r>
            <a:r>
              <a:rPr lang="en-US" altLang="zh-CN" smtClean="0"/>
              <a:t> and </a:t>
            </a:r>
            <a:r>
              <a:rPr lang="en-US" altLang="zh-CN" i="1" smtClean="0"/>
              <a:t>n</a:t>
            </a:r>
            <a:r>
              <a:rPr lang="en-US" altLang="zh-CN" smtClean="0"/>
              <a:t>-type dopants into semiconductors.</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37C8F28-0040-B647-81DD-E1F4DB8A1838}" type="slidenum">
              <a:rPr lang="en-US" altLang="zh-CN">
                <a:solidFill>
                  <a:srgbClr val="000000"/>
                </a:solidFill>
              </a:rPr>
              <a:pPr>
                <a:defRPr/>
              </a:pPr>
              <a:t>59</a:t>
            </a:fld>
            <a:endParaRPr lang="en-US" altLang="zh-CN">
              <a:solidFill>
                <a:srgbClr val="000000"/>
              </a:solidFill>
            </a:endParaRPr>
          </a:p>
        </p:txBody>
      </p:sp>
      <p:sp>
        <p:nvSpPr>
          <p:cNvPr id="2457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4579" name="Rectangle 3"/>
          <p:cNvSpPr>
            <a:spLocks noGrp="1" noChangeArrowheads="1"/>
          </p:cNvSpPr>
          <p:nvPr>
            <p:ph type="body" idx="1"/>
          </p:nvPr>
        </p:nvSpPr>
        <p:spPr/>
        <p:txBody>
          <a:bodyPr/>
          <a:lstStyle/>
          <a:p>
            <a:pPr eaLnBrk="1" hangingPunct="1">
              <a:defRPr/>
            </a:pPr>
            <a:r>
              <a:rPr lang="en-US" altLang="zh-CN" smtClean="0"/>
              <a:t>the picture of electrostatic interaction between TMs and codopant B that we have proposed is valid to enhance the adsorption of TMs adatoms on graphene. </a:t>
            </a:r>
            <a:r>
              <a:rPr lang="en-US" altLang="zh-CN" i="1" smtClean="0"/>
              <a:t>p-n</a:t>
            </a:r>
            <a:r>
              <a:rPr lang="en-US" altLang="zh-CN" smtClean="0"/>
              <a:t> codoping can increase the magnetic moments of Fe, Co, and Ni adatoms on graphene .</a:t>
            </a:r>
          </a:p>
          <a:p>
            <a:pPr eaLnBrk="1" hangingPunct="1">
              <a:defRPr/>
            </a:pPr>
            <a:endParaRPr lang="en-US" altLang="zh-CN" smtClean="0"/>
          </a:p>
          <a:p>
            <a:pPr eaLnBrk="1" hangingPunct="1">
              <a:defRPr/>
            </a:pPr>
            <a:endParaRPr lang="en-US" altLang="zh-CN"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2DE3A00-F70A-304A-A984-E7EDCA2A3370}" type="slidenum">
              <a:rPr lang="en-US" altLang="zh-CN">
                <a:solidFill>
                  <a:srgbClr val="000000"/>
                </a:solidFill>
              </a:rPr>
              <a:pPr>
                <a:defRPr/>
              </a:pPr>
              <a:t>60</a:t>
            </a:fld>
            <a:endParaRPr lang="en-US" altLang="zh-CN">
              <a:solidFill>
                <a:srgbClr val="000000"/>
              </a:solidFill>
            </a:endParaRPr>
          </a:p>
        </p:txBody>
      </p:sp>
      <p:sp>
        <p:nvSpPr>
          <p:cNvPr id="2560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5603" name="Rectangle 3"/>
          <p:cNvSpPr>
            <a:spLocks noGrp="1" noChangeArrowheads="1"/>
          </p:cNvSpPr>
          <p:nvPr>
            <p:ph type="body" idx="1"/>
          </p:nvPr>
        </p:nvSpPr>
        <p:spPr/>
        <p:txBody>
          <a:bodyPr/>
          <a:lstStyle/>
          <a:p>
            <a:pPr eaLnBrk="1" hangingPunct="1">
              <a:defRPr/>
            </a:pPr>
            <a:r>
              <a:rPr lang="en-US" altLang="zh-CN" smtClean="0"/>
              <a:t>Above results have indicated that substituted B and adsorbed TM atoms can form a stable </a:t>
            </a:r>
            <a:r>
              <a:rPr lang="en-US" altLang="zh-CN" i="1" smtClean="0"/>
              <a:t>p-n</a:t>
            </a:r>
            <a:r>
              <a:rPr lang="en-US" altLang="zh-CN" smtClean="0"/>
              <a:t> pair because of electrostatic interaction. We next will present that magnetic interaction between two </a:t>
            </a:r>
            <a:r>
              <a:rPr lang="en-US" altLang="zh-CN" i="1" smtClean="0"/>
              <a:t>p-n</a:t>
            </a:r>
            <a:r>
              <a:rPr lang="en-US" altLang="zh-CN" smtClean="0"/>
              <a:t> pairs.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295760E2-CF42-B945-AED4-DC1DFAED4568}" type="slidenum">
              <a:rPr lang="en-US" altLang="zh-CN">
                <a:solidFill>
                  <a:srgbClr val="000000"/>
                </a:solidFill>
              </a:rPr>
              <a:pPr>
                <a:defRPr/>
              </a:pPr>
              <a:t>61</a:t>
            </a:fld>
            <a:endParaRPr lang="en-US" altLang="zh-CN">
              <a:solidFill>
                <a:srgbClr val="000000"/>
              </a:solidFill>
            </a:endParaRPr>
          </a:p>
        </p:txBody>
      </p:sp>
      <p:sp>
        <p:nvSpPr>
          <p:cNvPr id="2662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6627" name="Rectangle 3"/>
          <p:cNvSpPr>
            <a:spLocks noGrp="1" noChangeArrowheads="1"/>
          </p:cNvSpPr>
          <p:nvPr>
            <p:ph type="body" idx="1"/>
          </p:nvPr>
        </p:nvSpPr>
        <p:spPr/>
        <p:txBody>
          <a:bodyPr/>
          <a:lstStyle/>
          <a:p>
            <a:pPr eaLnBrk="1" hangingPunct="1">
              <a:defRPr/>
            </a:pPr>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6DC5E9F-C7B7-674C-95A7-1AC91EE75DA2}" type="slidenum">
              <a:rPr lang="en-US" altLang="zh-CN">
                <a:solidFill>
                  <a:srgbClr val="000000"/>
                </a:solidFill>
              </a:rPr>
              <a:pPr>
                <a:defRPr/>
              </a:pPr>
              <a:t>62</a:t>
            </a:fld>
            <a:endParaRPr lang="en-US" altLang="zh-CN">
              <a:solidFill>
                <a:srgbClr val="000000"/>
              </a:solidFill>
            </a:endParaRPr>
          </a:p>
        </p:txBody>
      </p:sp>
      <p:sp>
        <p:nvSpPr>
          <p:cNvPr id="2765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7651" name="Rectangle 3"/>
          <p:cNvSpPr>
            <a:spLocks noGrp="1" noChangeArrowheads="1"/>
          </p:cNvSpPr>
          <p:nvPr>
            <p:ph type="body" idx="1"/>
          </p:nvPr>
        </p:nvSpPr>
        <p:spPr/>
        <p:txBody>
          <a:bodyPr/>
          <a:lstStyle/>
          <a:p>
            <a:pPr marL="236532" indent="-236532" eaLnBrk="1" hangingPunct="1">
              <a:defRPr/>
            </a:pPr>
            <a:r>
              <a:rPr lang="en-US" altLang="zh-CN" smtClean="0"/>
              <a:t>We analyze the electronic structure of configuration with long-rang FM coupling in B-Ni codoped graphene.</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02BDDD43-2399-CB45-B35A-325D244CFADA}" type="slidenum">
              <a:rPr lang="en-US" altLang="zh-CN">
                <a:solidFill>
                  <a:srgbClr val="000000"/>
                </a:solidFill>
              </a:rPr>
              <a:pPr>
                <a:defRPr/>
              </a:pPr>
              <a:t>63</a:t>
            </a:fld>
            <a:endParaRPr lang="en-US" altLang="zh-CN">
              <a:solidFill>
                <a:srgbClr val="000000"/>
              </a:solidFill>
            </a:endParaRPr>
          </a:p>
        </p:txBody>
      </p:sp>
      <p:sp>
        <p:nvSpPr>
          <p:cNvPr id="2867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28675" name="Rectangle 3"/>
          <p:cNvSpPr>
            <a:spLocks noGrp="1" noChangeArrowheads="1"/>
          </p:cNvSpPr>
          <p:nvPr>
            <p:ph type="body" idx="1"/>
          </p:nvPr>
        </p:nvSpPr>
        <p:spPr/>
        <p:txBody>
          <a:bodyPr/>
          <a:lstStyle/>
          <a:p>
            <a:pPr eaLnBrk="1" hangingPunct="1">
              <a:defRPr/>
            </a:pPr>
            <a:r>
              <a:rPr lang="en-US" altLang="zh-CN" smtClean="0"/>
              <a:t>We also can find that the directions of spin polarization of electrons from different C atoms are oscillated distribution. </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C416DC9-39A4-374D-A391-C3A096AD5C33}" type="slidenum">
              <a:rPr lang="en-US" altLang="zh-CN">
                <a:solidFill>
                  <a:srgbClr val="000000"/>
                </a:solidFill>
              </a:rPr>
              <a:pPr>
                <a:defRPr/>
              </a:pPr>
              <a:t>64</a:t>
            </a:fld>
            <a:endParaRPr lang="en-US" altLang="zh-CN">
              <a:solidFill>
                <a:srgbClr val="000000"/>
              </a:solidFill>
            </a:endParaRPr>
          </a:p>
        </p:txBody>
      </p:sp>
      <p:sp>
        <p:nvSpPr>
          <p:cNvPr id="3993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val="1"/>
            </a:ext>
          </a:extLst>
        </p:spPr>
      </p:sp>
      <p:sp>
        <p:nvSpPr>
          <p:cNvPr id="39939" name="Rectangle 3"/>
          <p:cNvSpPr>
            <a:spLocks noGrp="1" noChangeArrowheads="1"/>
          </p:cNvSpPr>
          <p:nvPr>
            <p:ph type="body" idx="1"/>
          </p:nvPr>
        </p:nvSpPr>
        <p:spPr/>
        <p:txBody>
          <a:bodyPr/>
          <a:lstStyle/>
          <a:p>
            <a:pPr eaLnBrk="1" hangingPunct="1">
              <a:defRPr/>
            </a:pPr>
            <a:r>
              <a:rPr lang="en-US" altLang="zh-CN" smtClean="0"/>
              <a:t>To eliminate finite-size effects, the cumulant crossing method is used to determine the Curie temperature. This two-step approach has the</a:t>
            </a:r>
          </a:p>
          <a:p>
            <a:pPr eaLnBrk="1" hangingPunct="1">
              <a:defRPr/>
            </a:pPr>
            <a:r>
              <a:rPr lang="en-US" altLang="zh-CN" smtClean="0"/>
              <a:t>distinct advantage over the ordinary mean-field approach, both disorder and percolation effects are naturally and precisely taken into account.</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a:noFill/>
        </p:spPr>
      </p:sp>
      <p:sp>
        <p:nvSpPr>
          <p:cNvPr id="69634" name="Notes Placeholder 2"/>
          <p:cNvSpPr>
            <a:spLocks noGrp="1"/>
          </p:cNvSpPr>
          <p:nvPr>
            <p:ph type="body" idx="1"/>
          </p:nvPr>
        </p:nvSpPr>
        <p:spPr>
          <a:noFill/>
        </p:spPr>
        <p:txBody>
          <a:bodyPr/>
          <a:lstStyle/>
          <a:p>
            <a:pPr eaLnBrk="1" hangingPunct="1">
              <a:spcBef>
                <a:spcPct val="0"/>
              </a:spcBef>
            </a:pPr>
            <a:endParaRPr lang="zh-CN" altLang="en-US">
              <a:latin typeface="Calibri" charset="0"/>
            </a:endParaRPr>
          </a:p>
        </p:txBody>
      </p:sp>
      <p:sp>
        <p:nvSpPr>
          <p:cNvPr id="69635" name="Slide Number Placeholder 3"/>
          <p:cNvSpPr txBox="1">
            <a:spLocks noGrp="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9048" tIns="49524" rIns="99048" bIns="49524" anchor="b"/>
          <a:lstStyle>
            <a:lvl1pPr defTabSz="990600" eaLnBrk="0" hangingPunct="0">
              <a:defRPr sz="2400">
                <a:solidFill>
                  <a:schemeClr val="tx1"/>
                </a:solidFill>
                <a:latin typeface="Arial" charset="0"/>
                <a:ea typeface="MS PGothic" charset="0"/>
                <a:cs typeface="MS PGothic" charset="0"/>
              </a:defRPr>
            </a:lvl1pPr>
            <a:lvl2pPr marL="742950" indent="-285750" defTabSz="990600" eaLnBrk="0" hangingPunct="0">
              <a:defRPr sz="2400">
                <a:solidFill>
                  <a:schemeClr val="tx1"/>
                </a:solidFill>
                <a:latin typeface="Arial" charset="0"/>
                <a:ea typeface="MS PGothic" charset="0"/>
                <a:cs typeface="MS PGothic" charset="0"/>
              </a:defRPr>
            </a:lvl2pPr>
            <a:lvl3pPr marL="1143000" indent="-228600" defTabSz="990600" eaLnBrk="0" hangingPunct="0">
              <a:defRPr sz="2400">
                <a:solidFill>
                  <a:schemeClr val="tx1"/>
                </a:solidFill>
                <a:latin typeface="Arial" charset="0"/>
                <a:ea typeface="MS PGothic" charset="0"/>
                <a:cs typeface="MS PGothic" charset="0"/>
              </a:defRPr>
            </a:lvl3pPr>
            <a:lvl4pPr marL="1600200" indent="-228600" defTabSz="990600" eaLnBrk="0" hangingPunct="0">
              <a:defRPr sz="2400">
                <a:solidFill>
                  <a:schemeClr val="tx1"/>
                </a:solidFill>
                <a:latin typeface="Arial" charset="0"/>
                <a:ea typeface="MS PGothic" charset="0"/>
                <a:cs typeface="MS PGothic" charset="0"/>
              </a:defRPr>
            </a:lvl4pPr>
            <a:lvl5pPr marL="2057400" indent="-228600" defTabSz="990600" eaLnBrk="0" hangingPunct="0">
              <a:defRPr sz="2400">
                <a:solidFill>
                  <a:schemeClr val="tx1"/>
                </a:solidFill>
                <a:latin typeface="Arial" charset="0"/>
                <a:ea typeface="MS PGothic" charset="0"/>
                <a:cs typeface="MS PGothic" charset="0"/>
              </a:defRPr>
            </a:lvl5pPr>
            <a:lvl6pPr marL="25146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990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9E253203-801A-9F42-995D-A55569A2BA2F}" type="slidenum">
              <a:rPr lang="zh-CN" altLang="en-US" sz="1300">
                <a:solidFill>
                  <a:srgbClr val="000000"/>
                </a:solidFill>
                <a:latin typeface="Calibri" charset="0"/>
              </a:rPr>
              <a:pPr algn="r" eaLnBrk="1" hangingPunct="1"/>
              <a:t>66</a:t>
            </a:fld>
            <a:endParaRPr lang="en-US" altLang="zh-CN" sz="1300">
              <a:solidFill>
                <a:srgbClr val="000000"/>
              </a:solidFill>
              <a:latin typeface="Calibri"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4"/>
          <p:cNvSpPr>
            <a:spLocks noGrp="1"/>
          </p:cNvSpPr>
          <p:nvPr>
            <p:ph type="ftr" sz="quarter" idx="10"/>
          </p:nvPr>
        </p:nvSpPr>
        <p:spPr/>
        <p:txBody>
          <a:bodyPr/>
          <a:lstStyle>
            <a:lvl1pPr>
              <a:defRPr/>
            </a:lvl1pPr>
          </a:lstStyle>
          <a:p>
            <a:pPr>
              <a:defRPr/>
            </a:pPr>
            <a:endParaRPr lang="zh-CN" altLang="en-US"/>
          </a:p>
        </p:txBody>
      </p:sp>
      <p:sp>
        <p:nvSpPr>
          <p:cNvPr id="3" name="Slide Number Placeholder 5"/>
          <p:cNvSpPr>
            <a:spLocks noGrp="1"/>
          </p:cNvSpPr>
          <p:nvPr>
            <p:ph type="sldNum" sz="quarter" idx="11"/>
          </p:nvPr>
        </p:nvSpPr>
        <p:spPr/>
        <p:txBody>
          <a:bodyPr/>
          <a:lstStyle>
            <a:lvl1pPr>
              <a:defRPr/>
            </a:lvl1pPr>
          </a:lstStyle>
          <a:p>
            <a:pPr>
              <a:defRPr/>
            </a:pPr>
            <a:fld id="{ABCD564A-FB3E-8045-81AB-FE6686EDD5C3}" type="slidenum">
              <a:rPr lang="zh-CN" altLang="en-US"/>
              <a:pPr>
                <a:defRPr/>
              </a:pPr>
              <a:t>‹#›</a:t>
            </a:fld>
            <a:endParaRPr lang="en-US" altLang="zh-CN"/>
          </a:p>
        </p:txBody>
      </p:sp>
    </p:spTree>
    <p:extLst>
      <p:ext uri="{BB962C8B-B14F-4D97-AF65-F5344CB8AC3E}">
        <p14:creationId xmlns:p14="http://schemas.microsoft.com/office/powerpoint/2010/main" val="1736080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2"/>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2"/>
            <a:ext cx="6400800" cy="1752600"/>
          </a:xfrm>
        </p:spPr>
        <p:txBody>
          <a:bodyPr/>
          <a:lstStyle>
            <a:lvl1pPr marL="0" indent="0" algn="ctr">
              <a:buNone/>
              <a:defRPr>
                <a:solidFill>
                  <a:schemeClr val="tx1">
                    <a:tint val="75000"/>
                  </a:schemeClr>
                </a:solidFill>
              </a:defRPr>
            </a:lvl1pPr>
            <a:lvl2pPr marL="457026" indent="0" algn="ctr">
              <a:buNone/>
              <a:defRPr>
                <a:solidFill>
                  <a:schemeClr val="tx1">
                    <a:tint val="75000"/>
                  </a:schemeClr>
                </a:solidFill>
              </a:defRPr>
            </a:lvl2pPr>
            <a:lvl3pPr marL="914053" indent="0" algn="ctr">
              <a:buNone/>
              <a:defRPr>
                <a:solidFill>
                  <a:schemeClr val="tx1">
                    <a:tint val="75000"/>
                  </a:schemeClr>
                </a:solidFill>
              </a:defRPr>
            </a:lvl3pPr>
            <a:lvl4pPr marL="1371080" indent="0" algn="ctr">
              <a:buNone/>
              <a:defRPr>
                <a:solidFill>
                  <a:schemeClr val="tx1">
                    <a:tint val="75000"/>
                  </a:schemeClr>
                </a:solidFill>
              </a:defRPr>
            </a:lvl4pPr>
            <a:lvl5pPr marL="1828106" indent="0" algn="ctr">
              <a:buNone/>
              <a:defRPr>
                <a:solidFill>
                  <a:schemeClr val="tx1">
                    <a:tint val="75000"/>
                  </a:schemeClr>
                </a:solidFill>
              </a:defRPr>
            </a:lvl5pPr>
            <a:lvl6pPr marL="2285132" indent="0" algn="ctr">
              <a:buNone/>
              <a:defRPr>
                <a:solidFill>
                  <a:schemeClr val="tx1">
                    <a:tint val="75000"/>
                  </a:schemeClr>
                </a:solidFill>
              </a:defRPr>
            </a:lvl6pPr>
            <a:lvl7pPr marL="2742159" indent="0" algn="ctr">
              <a:buNone/>
              <a:defRPr>
                <a:solidFill>
                  <a:schemeClr val="tx1">
                    <a:tint val="75000"/>
                  </a:schemeClr>
                </a:solidFill>
              </a:defRPr>
            </a:lvl7pPr>
            <a:lvl8pPr marL="3199180" indent="0" algn="ctr">
              <a:buNone/>
              <a:defRPr>
                <a:solidFill>
                  <a:schemeClr val="tx1">
                    <a:tint val="75000"/>
                  </a:schemeClr>
                </a:solidFill>
              </a:defRPr>
            </a:lvl8pPr>
            <a:lvl9pPr marL="3656207" indent="0" algn="ctr">
              <a:buNone/>
              <a:defRPr>
                <a:solidFill>
                  <a:schemeClr val="tx1">
                    <a:tint val="75000"/>
                  </a:schemeClr>
                </a:solidFill>
              </a:defRPr>
            </a:lvl9pPr>
          </a:lstStyle>
          <a:p>
            <a:r>
              <a:rPr lang="en-US" smtClean="0"/>
              <a:t>Click to edit Master subtitle style</a:t>
            </a:r>
            <a:endParaRPr lang="en-US"/>
          </a:p>
        </p:txBody>
      </p:sp>
      <p:sp>
        <p:nvSpPr>
          <p:cNvPr id="4" name="Footer Placeholder 4"/>
          <p:cNvSpPr>
            <a:spLocks noGrp="1"/>
          </p:cNvSpPr>
          <p:nvPr>
            <p:ph type="ftr" sz="quarter" idx="10"/>
          </p:nvPr>
        </p:nvSpPr>
        <p:spPr/>
        <p:txBody>
          <a:bodyPr/>
          <a:lstStyle>
            <a:lvl1pPr eaLnBrk="0" hangingPunct="0">
              <a:defRPr b="1">
                <a:ea typeface="MS PGothic" charset="0"/>
              </a:defRPr>
            </a:lvl1pPr>
          </a:lstStyle>
          <a:p>
            <a:pPr>
              <a:defRPr/>
            </a:pPr>
            <a:endParaRPr lang="en-US"/>
          </a:p>
        </p:txBody>
      </p:sp>
      <p:sp>
        <p:nvSpPr>
          <p:cNvPr id="5" name="Slide Number Placeholder 5"/>
          <p:cNvSpPr>
            <a:spLocks noGrp="1"/>
          </p:cNvSpPr>
          <p:nvPr>
            <p:ph type="sldNum" sz="quarter" idx="11"/>
          </p:nvPr>
        </p:nvSpPr>
        <p:spPr/>
        <p:txBody>
          <a:bodyPr/>
          <a:lstStyle>
            <a:lvl1pPr eaLnBrk="0" hangingPunct="0">
              <a:defRPr b="1">
                <a:cs typeface="Arial" charset="0"/>
              </a:defRPr>
            </a:lvl1pPr>
          </a:lstStyle>
          <a:p>
            <a:pPr>
              <a:defRPr/>
            </a:pPr>
            <a:fld id="{F3346F8F-10E0-3D43-9178-2D1C05B4CF86}" type="slidenum">
              <a:rPr lang="en-US"/>
              <a:pPr>
                <a:defRPr/>
              </a:pPr>
              <a:t>‹#›</a:t>
            </a:fld>
            <a:endParaRPr lang="en-US"/>
          </a:p>
        </p:txBody>
      </p:sp>
    </p:spTree>
    <p:extLst>
      <p:ext uri="{BB962C8B-B14F-4D97-AF65-F5344CB8AC3E}">
        <p14:creationId xmlns:p14="http://schemas.microsoft.com/office/powerpoint/2010/main" val="1209900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Only">
    <p:spTree>
      <p:nvGrpSpPr>
        <p:cNvPr id="1" name=""/>
        <p:cNvGrpSpPr/>
        <p:nvPr/>
      </p:nvGrpSpPr>
      <p:grpSpPr>
        <a:xfrm>
          <a:off x="0" y="0"/>
          <a:ext cx="0" cy="0"/>
          <a:chOff x="0" y="0"/>
          <a:chExt cx="0" cy="0"/>
        </a:xfrm>
      </p:grpSpPr>
      <p:sp>
        <p:nvSpPr>
          <p:cNvPr id="4" name="Rectangle 3"/>
          <p:cNvSpPr/>
          <p:nvPr userDrawn="1"/>
        </p:nvSpPr>
        <p:spPr>
          <a:xfrm rot="10800000">
            <a:off x="0" y="1295401"/>
            <a:ext cx="9144000" cy="76200"/>
          </a:xfrm>
          <a:prstGeom prst="rect">
            <a:avLst/>
          </a:prstGeom>
          <a:gradFill flip="none" rotWithShape="1">
            <a:gsLst>
              <a:gs pos="26000">
                <a:schemeClr val="accent5">
                  <a:shade val="51000"/>
                  <a:satMod val="130000"/>
                  <a:alpha val="15000"/>
                </a:schemeClr>
              </a:gs>
              <a:gs pos="80000">
                <a:schemeClr val="accent5">
                  <a:shade val="93000"/>
                  <a:satMod val="130000"/>
                </a:schemeClr>
              </a:gs>
              <a:gs pos="100000">
                <a:schemeClr val="accent5">
                  <a:shade val="94000"/>
                  <a:satMod val="13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08" tIns="45702" rIns="91408" bIns="45702"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2" name="Title 1"/>
          <p:cNvSpPr>
            <a:spLocks noGrp="1"/>
          </p:cNvSpPr>
          <p:nvPr>
            <p:ph type="title"/>
          </p:nvPr>
        </p:nvSpPr>
        <p:spPr>
          <a:xfrm>
            <a:off x="457200" y="152400"/>
            <a:ext cx="8229600" cy="1143000"/>
          </a:xfrm>
        </p:spPr>
        <p:txBody>
          <a:bodyPr/>
          <a:lstStyle/>
          <a:p>
            <a:r>
              <a:rPr lang="en-US" dirty="0" smtClean="0"/>
              <a:t>Click to edit Master title style</a:t>
            </a:r>
            <a:endParaRPr lang="en-US" dirty="0"/>
          </a:p>
        </p:txBody>
      </p:sp>
      <p:sp>
        <p:nvSpPr>
          <p:cNvPr id="7" name="Content Placeholder 2"/>
          <p:cNvSpPr>
            <a:spLocks noGrp="1"/>
          </p:cNvSpPr>
          <p:nvPr>
            <p:ph idx="1"/>
          </p:nvPr>
        </p:nvSpPr>
        <p:spPr>
          <a:xfrm>
            <a:off x="457200" y="1600203"/>
            <a:ext cx="8229600" cy="45259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3"/>
          <p:cNvSpPr>
            <a:spLocks noGrp="1"/>
          </p:cNvSpPr>
          <p:nvPr>
            <p:ph type="ftr" sz="quarter" idx="10"/>
          </p:nvPr>
        </p:nvSpPr>
        <p:spPr/>
        <p:txBody>
          <a:bodyPr/>
          <a:lstStyle>
            <a:lvl1pPr eaLnBrk="0" hangingPunct="0">
              <a:defRPr b="1">
                <a:ea typeface="MS PGothic" charset="0"/>
              </a:defRPr>
            </a:lvl1pPr>
          </a:lstStyle>
          <a:p>
            <a:pPr>
              <a:defRPr/>
            </a:pPr>
            <a:endParaRPr lang="en-US"/>
          </a:p>
        </p:txBody>
      </p:sp>
      <p:sp>
        <p:nvSpPr>
          <p:cNvPr id="6" name="Slide Number Placeholder 4"/>
          <p:cNvSpPr>
            <a:spLocks noGrp="1"/>
          </p:cNvSpPr>
          <p:nvPr>
            <p:ph type="sldNum" sz="quarter" idx="11"/>
          </p:nvPr>
        </p:nvSpPr>
        <p:spPr/>
        <p:txBody>
          <a:bodyPr/>
          <a:lstStyle>
            <a:lvl1pPr eaLnBrk="0" hangingPunct="0">
              <a:defRPr b="1">
                <a:cs typeface="Arial" charset="0"/>
              </a:defRPr>
            </a:lvl1pPr>
          </a:lstStyle>
          <a:p>
            <a:pPr>
              <a:defRPr/>
            </a:pPr>
            <a:fld id="{7EE19A06-BB51-A14A-94FC-4179F18A654A}" type="slidenum">
              <a:rPr lang="en-US"/>
              <a:pPr>
                <a:defRPr/>
              </a:pPr>
              <a:t>‹#›</a:t>
            </a:fld>
            <a:endParaRPr lang="en-US"/>
          </a:p>
        </p:txBody>
      </p:sp>
    </p:spTree>
    <p:extLst>
      <p:ext uri="{BB962C8B-B14F-4D97-AF65-F5344CB8AC3E}">
        <p14:creationId xmlns:p14="http://schemas.microsoft.com/office/powerpoint/2010/main" val="1412329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7E1EC8D-D0F3-BD4C-96E4-622BA2068EB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98787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A4C1545-9A95-364A-BD94-AC7EFF2D7843}"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147432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471FEF9-0D6F-AA4A-AE15-5251E615EDF0}"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3727399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10D5EAC-E32D-1244-B477-1C638E8915D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25103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3E0F9DE5-F2C9-8241-90C2-5852ECC6596A}"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070927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47A3ED1-CC4C-6743-9F20-1C735A4FD10A}"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6422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B3BF1E6-58C4-E44D-985E-CF438822309E}"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10593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EC43AD-6DB1-BC4F-9448-B845BE9E46C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972501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AECA9C7-0511-7844-B967-61F98D484DC8}"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771420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CED733C-376E-134A-888B-4E35EFF39B78}"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153564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60FE397-D988-AB4B-A8E1-F2BC9D472F8B}"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4128278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354" y="2130848"/>
            <a:ext cx="7773293" cy="1470049"/>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824" y="3886647"/>
            <a:ext cx="6400354" cy="1752451"/>
          </a:xfrm>
        </p:spPr>
        <p:txBody>
          <a:bodyPr/>
          <a:lstStyle>
            <a:lvl1pPr marL="0" indent="0" algn="ctr">
              <a:buNone/>
              <a:defRPr/>
            </a:lvl1pPr>
            <a:lvl2pPr marL="321457" indent="0" algn="ctr">
              <a:buNone/>
              <a:defRPr/>
            </a:lvl2pPr>
            <a:lvl3pPr marL="642915" indent="0" algn="ctr">
              <a:buNone/>
              <a:defRPr/>
            </a:lvl3pPr>
            <a:lvl4pPr marL="964372" indent="0" algn="ctr">
              <a:buNone/>
              <a:defRPr/>
            </a:lvl4pPr>
            <a:lvl5pPr marL="1285829" indent="0" algn="ctr">
              <a:buNone/>
              <a:defRPr/>
            </a:lvl5pPr>
            <a:lvl6pPr marL="1607287" indent="0" algn="ctr">
              <a:buNone/>
              <a:defRPr/>
            </a:lvl6pPr>
            <a:lvl7pPr marL="1928744" indent="0" algn="ctr">
              <a:buNone/>
              <a:defRPr/>
            </a:lvl7pPr>
            <a:lvl8pPr marL="2250201" indent="0" algn="ctr">
              <a:buNone/>
              <a:defRPr/>
            </a:lvl8pPr>
            <a:lvl9pPr marL="2571659" indent="0" algn="ctr">
              <a:buNone/>
              <a:defRPr/>
            </a:lvl9pPr>
          </a:lstStyle>
          <a:p>
            <a:r>
              <a:rPr lang="ko-KR" altLang="en-US" smtClean="0"/>
              <a:t>마스터 부제목 스타일 편집</a:t>
            </a:r>
            <a:endParaRPr lang="ko-KR" altLang="en-US"/>
          </a:p>
        </p:txBody>
      </p:sp>
    </p:spTree>
    <p:extLst>
      <p:ext uri="{BB962C8B-B14F-4D97-AF65-F5344CB8AC3E}">
        <p14:creationId xmlns:p14="http://schemas.microsoft.com/office/powerpoint/2010/main" val="3970029263"/>
      </p:ext>
    </p:extLst>
  </p:cSld>
  <p:clrMapOvr>
    <a:masterClrMapping/>
  </p:clrMapOvr>
  <p:transition xmlns:p14="http://schemas.microsoft.com/office/powerpoint/2010/mai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Tree>
    <p:extLst>
      <p:ext uri="{BB962C8B-B14F-4D97-AF65-F5344CB8AC3E}">
        <p14:creationId xmlns:p14="http://schemas.microsoft.com/office/powerpoint/2010/main" val="1004008095"/>
      </p:ext>
    </p:extLst>
  </p:cSld>
  <p:clrMapOvr>
    <a:masterClrMapping/>
  </p:clrMapOvr>
  <p:transition xmlns:p14="http://schemas.microsoft.com/office/powerpoint/2010/mai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189" y="4406801"/>
            <a:ext cx="7772176" cy="1361777"/>
          </a:xfrm>
        </p:spPr>
        <p:txBody>
          <a:bodyPr anchor="t"/>
          <a:lstStyle>
            <a:lvl1pPr algn="l">
              <a:defRPr sz="28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189" y="2906613"/>
            <a:ext cx="7772176" cy="1500188"/>
          </a:xfrm>
        </p:spPr>
        <p:txBody>
          <a:bodyPr anchor="b"/>
          <a:lstStyle>
            <a:lvl1pPr marL="0" indent="0">
              <a:buNone/>
              <a:defRPr sz="1400"/>
            </a:lvl1pPr>
            <a:lvl2pPr marL="321457" indent="0">
              <a:buNone/>
              <a:defRPr sz="1300"/>
            </a:lvl2pPr>
            <a:lvl3pPr marL="642915" indent="0">
              <a:buNone/>
              <a:defRPr sz="1100"/>
            </a:lvl3pPr>
            <a:lvl4pPr marL="964372" indent="0">
              <a:buNone/>
              <a:defRPr sz="1000"/>
            </a:lvl4pPr>
            <a:lvl5pPr marL="1285829" indent="0">
              <a:buNone/>
              <a:defRPr sz="1000"/>
            </a:lvl5pPr>
            <a:lvl6pPr marL="1607287" indent="0">
              <a:buNone/>
              <a:defRPr sz="1000"/>
            </a:lvl6pPr>
            <a:lvl7pPr marL="1928744" indent="0">
              <a:buNone/>
              <a:defRPr sz="1000"/>
            </a:lvl7pPr>
            <a:lvl8pPr marL="2250201" indent="0">
              <a:buNone/>
              <a:defRPr sz="1000"/>
            </a:lvl8pPr>
            <a:lvl9pPr marL="2571659" indent="0">
              <a:buNone/>
              <a:defRPr sz="1000"/>
            </a:lvl9pPr>
          </a:lstStyle>
          <a:p>
            <a:pPr lvl="0"/>
            <a:r>
              <a:rPr lang="ko-KR" altLang="en-US" smtClean="0"/>
              <a:t>마스터 텍스트 스타일을 편집합니다</a:t>
            </a:r>
          </a:p>
        </p:txBody>
      </p:sp>
    </p:spTree>
    <p:extLst>
      <p:ext uri="{BB962C8B-B14F-4D97-AF65-F5344CB8AC3E}">
        <p14:creationId xmlns:p14="http://schemas.microsoft.com/office/powerpoint/2010/main" val="1692622163"/>
      </p:ext>
    </p:extLst>
  </p:cSld>
  <p:clrMapOvr>
    <a:masterClrMapping/>
  </p:clrMapOvr>
  <p:transition xmlns:p14="http://schemas.microsoft.com/office/powerpoint/2010/mai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892969" y="3536156"/>
            <a:ext cx="3625453" cy="794742"/>
          </a:xfrm>
        </p:spPr>
        <p:txBody>
          <a:bodyPr/>
          <a:lstStyle>
            <a:lvl1pPr>
              <a:defRPr sz="2000"/>
            </a:lvl1pPr>
            <a:lvl2pPr>
              <a:defRPr sz="1700"/>
            </a:lvl2pPr>
            <a:lvl3pPr>
              <a:defRPr sz="1400"/>
            </a:lvl3pPr>
            <a:lvl4pPr>
              <a:defRPr sz="1300"/>
            </a:lvl4pPr>
            <a:lvl5pPr>
              <a:defRPr sz="1300"/>
            </a:lvl5pPr>
            <a:lvl6pPr>
              <a:defRPr sz="1300"/>
            </a:lvl6pPr>
            <a:lvl7pPr>
              <a:defRPr sz="1300"/>
            </a:lvl7pPr>
            <a:lvl8pPr>
              <a:defRPr sz="1300"/>
            </a:lvl8pPr>
            <a:lvl9pPr>
              <a:defRPr sz="13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25578" y="3536156"/>
            <a:ext cx="3625453" cy="794742"/>
          </a:xfrm>
        </p:spPr>
        <p:txBody>
          <a:bodyPr/>
          <a:lstStyle>
            <a:lvl1pPr>
              <a:defRPr sz="2000"/>
            </a:lvl1pPr>
            <a:lvl2pPr>
              <a:defRPr sz="1700"/>
            </a:lvl2pPr>
            <a:lvl3pPr>
              <a:defRPr sz="1400"/>
            </a:lvl3pPr>
            <a:lvl4pPr>
              <a:defRPr sz="1300"/>
            </a:lvl4pPr>
            <a:lvl5pPr>
              <a:defRPr sz="1300"/>
            </a:lvl5pPr>
            <a:lvl6pPr>
              <a:defRPr sz="1300"/>
            </a:lvl6pPr>
            <a:lvl7pPr>
              <a:defRPr sz="1300"/>
            </a:lvl7pPr>
            <a:lvl8pPr>
              <a:defRPr sz="1300"/>
            </a:lvl8pPr>
            <a:lvl9pPr>
              <a:defRPr sz="13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Tree>
    <p:extLst>
      <p:ext uri="{BB962C8B-B14F-4D97-AF65-F5344CB8AC3E}">
        <p14:creationId xmlns:p14="http://schemas.microsoft.com/office/powerpoint/2010/main" val="1882584043"/>
      </p:ext>
    </p:extLst>
  </p:cSld>
  <p:clrMapOvr>
    <a:masterClrMapping/>
  </p:clrMapOvr>
  <p:transition xmlns:p14="http://schemas.microsoft.com/office/powerpoint/2010/mai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a:xfrm>
            <a:off x="457647" y="274588"/>
            <a:ext cx="8228707" cy="1143000"/>
          </a:xfrm>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647" y="1534791"/>
            <a:ext cx="4039568" cy="639589"/>
          </a:xfrm>
        </p:spPr>
        <p:txBody>
          <a:bodyPr anchor="b"/>
          <a:lstStyle>
            <a:lvl1pPr marL="0" indent="0">
              <a:buNone/>
              <a:defRPr sz="1700" b="1"/>
            </a:lvl1pPr>
            <a:lvl2pPr marL="321457" indent="0">
              <a:buNone/>
              <a:defRPr sz="1400" b="1"/>
            </a:lvl2pPr>
            <a:lvl3pPr marL="642915" indent="0">
              <a:buNone/>
              <a:defRPr sz="1300" b="1"/>
            </a:lvl3pPr>
            <a:lvl4pPr marL="964372" indent="0">
              <a:buNone/>
              <a:defRPr sz="1100" b="1"/>
            </a:lvl4pPr>
            <a:lvl5pPr marL="1285829" indent="0">
              <a:buNone/>
              <a:defRPr sz="1100" b="1"/>
            </a:lvl5pPr>
            <a:lvl6pPr marL="1607287" indent="0">
              <a:buNone/>
              <a:defRPr sz="1100" b="1"/>
            </a:lvl6pPr>
            <a:lvl7pPr marL="1928744" indent="0">
              <a:buNone/>
              <a:defRPr sz="1100" b="1"/>
            </a:lvl7pPr>
            <a:lvl8pPr marL="2250201" indent="0">
              <a:buNone/>
              <a:defRPr sz="1100" b="1"/>
            </a:lvl8pPr>
            <a:lvl9pPr marL="2571659" indent="0">
              <a:buNone/>
              <a:defRPr sz="11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647" y="2174379"/>
            <a:ext cx="4039568" cy="3951387"/>
          </a:xfrm>
        </p:spPr>
        <p:txBody>
          <a:bodyPr/>
          <a:lstStyle>
            <a:lvl1pPr>
              <a:defRPr sz="1700"/>
            </a:lvl1pPr>
            <a:lvl2pPr>
              <a:defRPr sz="1400"/>
            </a:lvl2pPr>
            <a:lvl3pPr>
              <a:defRPr sz="1300"/>
            </a:lvl3pPr>
            <a:lvl4pPr>
              <a:defRPr sz="1100"/>
            </a:lvl4pPr>
            <a:lvl5pPr>
              <a:defRPr sz="1100"/>
            </a:lvl5pPr>
            <a:lvl6pPr>
              <a:defRPr sz="1100"/>
            </a:lvl6pPr>
            <a:lvl7pPr>
              <a:defRPr sz="1100"/>
            </a:lvl7pPr>
            <a:lvl8pPr>
              <a:defRPr sz="1100"/>
            </a:lvl8pPr>
            <a:lvl9pPr>
              <a:defRPr sz="11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4555" y="1534791"/>
            <a:ext cx="4041799" cy="639589"/>
          </a:xfrm>
        </p:spPr>
        <p:txBody>
          <a:bodyPr anchor="b"/>
          <a:lstStyle>
            <a:lvl1pPr marL="0" indent="0">
              <a:buNone/>
              <a:defRPr sz="1700" b="1"/>
            </a:lvl1pPr>
            <a:lvl2pPr marL="321457" indent="0">
              <a:buNone/>
              <a:defRPr sz="1400" b="1"/>
            </a:lvl2pPr>
            <a:lvl3pPr marL="642915" indent="0">
              <a:buNone/>
              <a:defRPr sz="1300" b="1"/>
            </a:lvl3pPr>
            <a:lvl4pPr marL="964372" indent="0">
              <a:buNone/>
              <a:defRPr sz="1100" b="1"/>
            </a:lvl4pPr>
            <a:lvl5pPr marL="1285829" indent="0">
              <a:buNone/>
              <a:defRPr sz="1100" b="1"/>
            </a:lvl5pPr>
            <a:lvl6pPr marL="1607287" indent="0">
              <a:buNone/>
              <a:defRPr sz="1100" b="1"/>
            </a:lvl6pPr>
            <a:lvl7pPr marL="1928744" indent="0">
              <a:buNone/>
              <a:defRPr sz="1100" b="1"/>
            </a:lvl7pPr>
            <a:lvl8pPr marL="2250201" indent="0">
              <a:buNone/>
              <a:defRPr sz="1100" b="1"/>
            </a:lvl8pPr>
            <a:lvl9pPr marL="2571659" indent="0">
              <a:buNone/>
              <a:defRPr sz="11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4555" y="2174379"/>
            <a:ext cx="4041799" cy="3951387"/>
          </a:xfrm>
        </p:spPr>
        <p:txBody>
          <a:bodyPr/>
          <a:lstStyle>
            <a:lvl1pPr>
              <a:defRPr sz="1700"/>
            </a:lvl1pPr>
            <a:lvl2pPr>
              <a:defRPr sz="1400"/>
            </a:lvl2pPr>
            <a:lvl3pPr>
              <a:defRPr sz="1300"/>
            </a:lvl3pPr>
            <a:lvl4pPr>
              <a:defRPr sz="1100"/>
            </a:lvl4pPr>
            <a:lvl5pPr>
              <a:defRPr sz="1100"/>
            </a:lvl5pPr>
            <a:lvl6pPr>
              <a:defRPr sz="1100"/>
            </a:lvl6pPr>
            <a:lvl7pPr>
              <a:defRPr sz="1100"/>
            </a:lvl7pPr>
            <a:lvl8pPr>
              <a:defRPr sz="1100"/>
            </a:lvl8pPr>
            <a:lvl9pPr>
              <a:defRPr sz="11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Tree>
    <p:extLst>
      <p:ext uri="{BB962C8B-B14F-4D97-AF65-F5344CB8AC3E}">
        <p14:creationId xmlns:p14="http://schemas.microsoft.com/office/powerpoint/2010/main" val="51554188"/>
      </p:ext>
    </p:extLst>
  </p:cSld>
  <p:clrMapOvr>
    <a:masterClrMapping/>
  </p:clrMapOvr>
  <p:transition xmlns:p14="http://schemas.microsoft.com/office/powerpoint/2010/mai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Tree>
    <p:extLst>
      <p:ext uri="{BB962C8B-B14F-4D97-AF65-F5344CB8AC3E}">
        <p14:creationId xmlns:p14="http://schemas.microsoft.com/office/powerpoint/2010/main" val="3755176706"/>
      </p:ext>
    </p:extLst>
  </p:cSld>
  <p:clrMapOvr>
    <a:masterClrMapping/>
  </p:clrMapOvr>
  <p:transition xmlns:p14="http://schemas.microsoft.com/office/powerpoint/2010/mai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blank" preserve="1">
  <p:cSld name="빈 화면">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465857"/>
      </p:ext>
    </p:extLst>
  </p:cSld>
  <p:clrMapOvr>
    <a:masterClrMapping/>
  </p:clrMapOvr>
  <p:transition xmlns:p14="http://schemas.microsoft.com/office/powerpoint/2010/mai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647" y="273473"/>
            <a:ext cx="3008189" cy="1161975"/>
          </a:xfrm>
        </p:spPr>
        <p:txBody>
          <a:bodyPr/>
          <a:lstStyle>
            <a:lvl1pPr algn="l">
              <a:defRPr sz="14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224" y="273472"/>
            <a:ext cx="5111130" cy="5852294"/>
          </a:xfrm>
        </p:spPr>
        <p:txBody>
          <a:bodyPr/>
          <a:lstStyle>
            <a:lvl1pPr>
              <a:defRPr sz="2200"/>
            </a:lvl1pPr>
            <a:lvl2pPr>
              <a:defRPr sz="2000"/>
            </a:lvl2pPr>
            <a:lvl3pPr>
              <a:defRPr sz="1700"/>
            </a:lvl3pPr>
            <a:lvl4pPr>
              <a:defRPr sz="1400"/>
            </a:lvl4pPr>
            <a:lvl5pPr>
              <a:defRPr sz="1400"/>
            </a:lvl5pPr>
            <a:lvl6pPr>
              <a:defRPr sz="1400"/>
            </a:lvl6pPr>
            <a:lvl7pPr>
              <a:defRPr sz="1400"/>
            </a:lvl7pPr>
            <a:lvl8pPr>
              <a:defRPr sz="1400"/>
            </a:lvl8pPr>
            <a:lvl9pPr>
              <a:defRPr sz="14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647" y="1435448"/>
            <a:ext cx="3008189" cy="4690318"/>
          </a:xfrm>
        </p:spPr>
        <p:txBody>
          <a:bodyPr/>
          <a:lstStyle>
            <a:lvl1pPr marL="0" indent="0">
              <a:buNone/>
              <a:defRPr sz="1000"/>
            </a:lvl1pPr>
            <a:lvl2pPr marL="321457" indent="0">
              <a:buNone/>
              <a:defRPr sz="800"/>
            </a:lvl2pPr>
            <a:lvl3pPr marL="642915" indent="0">
              <a:buNone/>
              <a:defRPr sz="700"/>
            </a:lvl3pPr>
            <a:lvl4pPr marL="964372" indent="0">
              <a:buNone/>
              <a:defRPr sz="600"/>
            </a:lvl4pPr>
            <a:lvl5pPr marL="1285829" indent="0">
              <a:buNone/>
              <a:defRPr sz="600"/>
            </a:lvl5pPr>
            <a:lvl6pPr marL="1607287" indent="0">
              <a:buNone/>
              <a:defRPr sz="600"/>
            </a:lvl6pPr>
            <a:lvl7pPr marL="1928744" indent="0">
              <a:buNone/>
              <a:defRPr sz="600"/>
            </a:lvl7pPr>
            <a:lvl8pPr marL="2250201" indent="0">
              <a:buNone/>
              <a:defRPr sz="600"/>
            </a:lvl8pPr>
            <a:lvl9pPr marL="2571659" indent="0">
              <a:buNone/>
              <a:defRPr sz="600"/>
            </a:lvl9pPr>
          </a:lstStyle>
          <a:p>
            <a:pPr lvl="0"/>
            <a:r>
              <a:rPr lang="ko-KR" altLang="en-US" smtClean="0"/>
              <a:t>마스터 텍스트 스타일을 편집합니다</a:t>
            </a:r>
          </a:p>
        </p:txBody>
      </p:sp>
    </p:spTree>
    <p:extLst>
      <p:ext uri="{BB962C8B-B14F-4D97-AF65-F5344CB8AC3E}">
        <p14:creationId xmlns:p14="http://schemas.microsoft.com/office/powerpoint/2010/main" val="1988154858"/>
      </p:ext>
    </p:extLst>
  </p:cSld>
  <p:clrMapOvr>
    <a:masterClrMapping/>
  </p:clrMapOvr>
  <p:transition xmlns:p14="http://schemas.microsoft.com/office/powerpoint/2010/mai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635" y="4800824"/>
            <a:ext cx="5486177" cy="567035"/>
          </a:xfrm>
        </p:spPr>
        <p:txBody>
          <a:bodyPr/>
          <a:lstStyle>
            <a:lvl1pPr algn="l">
              <a:defRPr sz="14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635" y="612800"/>
            <a:ext cx="5486177" cy="4114354"/>
          </a:xfrm>
        </p:spPr>
        <p:txBody>
          <a:bodyPr/>
          <a:lstStyle>
            <a:lvl1pPr marL="0" indent="0">
              <a:buNone/>
              <a:defRPr sz="2200"/>
            </a:lvl1pPr>
            <a:lvl2pPr marL="321457" indent="0">
              <a:buNone/>
              <a:defRPr sz="2000"/>
            </a:lvl2pPr>
            <a:lvl3pPr marL="642915" indent="0">
              <a:buNone/>
              <a:defRPr sz="1700"/>
            </a:lvl3pPr>
            <a:lvl4pPr marL="964372" indent="0">
              <a:buNone/>
              <a:defRPr sz="1400"/>
            </a:lvl4pPr>
            <a:lvl5pPr marL="1285829" indent="0">
              <a:buNone/>
              <a:defRPr sz="1400"/>
            </a:lvl5pPr>
            <a:lvl6pPr marL="1607287" indent="0">
              <a:buNone/>
              <a:defRPr sz="1400"/>
            </a:lvl6pPr>
            <a:lvl7pPr marL="1928744" indent="0">
              <a:buNone/>
              <a:defRPr sz="1400"/>
            </a:lvl7pPr>
            <a:lvl8pPr marL="2250201" indent="0">
              <a:buNone/>
              <a:defRPr sz="1400"/>
            </a:lvl8pPr>
            <a:lvl9pPr marL="2571659" indent="0">
              <a:buNone/>
              <a:defRPr sz="1400"/>
            </a:lvl9pPr>
          </a:lstStyle>
          <a:p>
            <a:pPr lvl="0"/>
            <a:endParaRPr lang="ko-KR" altLang="en-US" noProof="0" smtClean="0">
              <a:sym typeface="Gill Sans" charset="0"/>
            </a:endParaRPr>
          </a:p>
        </p:txBody>
      </p:sp>
      <p:sp>
        <p:nvSpPr>
          <p:cNvPr id="4" name="텍스트 개체 틀 3"/>
          <p:cNvSpPr>
            <a:spLocks noGrp="1"/>
          </p:cNvSpPr>
          <p:nvPr>
            <p:ph type="body" sz="half" idx="2"/>
          </p:nvPr>
        </p:nvSpPr>
        <p:spPr>
          <a:xfrm>
            <a:off x="1792635" y="5367859"/>
            <a:ext cx="5486177" cy="804788"/>
          </a:xfrm>
        </p:spPr>
        <p:txBody>
          <a:bodyPr/>
          <a:lstStyle>
            <a:lvl1pPr marL="0" indent="0">
              <a:buNone/>
              <a:defRPr sz="1000"/>
            </a:lvl1pPr>
            <a:lvl2pPr marL="321457" indent="0">
              <a:buNone/>
              <a:defRPr sz="800"/>
            </a:lvl2pPr>
            <a:lvl3pPr marL="642915" indent="0">
              <a:buNone/>
              <a:defRPr sz="700"/>
            </a:lvl3pPr>
            <a:lvl4pPr marL="964372" indent="0">
              <a:buNone/>
              <a:defRPr sz="600"/>
            </a:lvl4pPr>
            <a:lvl5pPr marL="1285829" indent="0">
              <a:buNone/>
              <a:defRPr sz="600"/>
            </a:lvl5pPr>
            <a:lvl6pPr marL="1607287" indent="0">
              <a:buNone/>
              <a:defRPr sz="600"/>
            </a:lvl6pPr>
            <a:lvl7pPr marL="1928744" indent="0">
              <a:buNone/>
              <a:defRPr sz="600"/>
            </a:lvl7pPr>
            <a:lvl8pPr marL="2250201" indent="0">
              <a:buNone/>
              <a:defRPr sz="600"/>
            </a:lvl8pPr>
            <a:lvl9pPr marL="2571659" indent="0">
              <a:buNone/>
              <a:defRPr sz="600"/>
            </a:lvl9pPr>
          </a:lstStyle>
          <a:p>
            <a:pPr lvl="0"/>
            <a:r>
              <a:rPr lang="ko-KR" altLang="en-US" smtClean="0"/>
              <a:t>마스터 텍스트 스타일을 편집합니다</a:t>
            </a:r>
          </a:p>
        </p:txBody>
      </p:sp>
    </p:spTree>
    <p:extLst>
      <p:ext uri="{BB962C8B-B14F-4D97-AF65-F5344CB8AC3E}">
        <p14:creationId xmlns:p14="http://schemas.microsoft.com/office/powerpoint/2010/main" val="716174561"/>
      </p:ext>
    </p:extLst>
  </p:cSld>
  <p:clrMapOvr>
    <a:masterClrMapping/>
  </p:clrMapOvr>
  <p:transition xmlns:p14="http://schemas.microsoft.com/office/powerpoint/2010/mai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Tree>
    <p:extLst>
      <p:ext uri="{BB962C8B-B14F-4D97-AF65-F5344CB8AC3E}">
        <p14:creationId xmlns:p14="http://schemas.microsoft.com/office/powerpoint/2010/main" val="1703802897"/>
      </p:ext>
    </p:extLst>
  </p:cSld>
  <p:clrMapOvr>
    <a:masterClrMapping/>
  </p:clrMapOvr>
  <p:transition xmlns:p14="http://schemas.microsoft.com/office/powerpoint/2010/mai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411515" y="1151930"/>
            <a:ext cx="1839516" cy="3178969"/>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892969" y="1151930"/>
            <a:ext cx="5411391" cy="3178969"/>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Tree>
    <p:extLst>
      <p:ext uri="{BB962C8B-B14F-4D97-AF65-F5344CB8AC3E}">
        <p14:creationId xmlns:p14="http://schemas.microsoft.com/office/powerpoint/2010/main" val="396174930"/>
      </p:ext>
    </p:extLst>
  </p:cSld>
  <p:clrMapOvr>
    <a:masterClrMapping/>
  </p:clrMapOvr>
  <p:transition xmlns:p14="http://schemas.microsoft.com/office/powerpoint/2010/mai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D0E17B2-DFD2-2A43-AF34-D214417D2AFF}"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3966124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BE47B71-FD27-604A-83EF-793460AA72DA}"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5443845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B60DD45-7B71-E445-B73D-444BB43C0B39}"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652943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817A1BB-5562-5043-91F1-3E7746A176E7}"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0345852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7F918508-54B0-B64C-A47C-59A247B0B721}"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6593405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AB5E3EEB-B00E-1346-8B76-12EEFA26343D}"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12735965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17FD59D-3987-F44F-9CCA-327040C4550E}"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18225517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99B147B-B592-104C-AC44-0A3FF1FE1B9E}"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713874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7E3A3DD0-99AB-FD49-B738-8795B3133C24}"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39090203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FD0D602-5F91-1E43-B8C9-CAEA0F498499}"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22028064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334B8B6-10FA-D841-97FC-9BF4AE948D88}" type="slidenum">
              <a:rPr lang="en-US" altLang="zh-CN">
                <a:solidFill>
                  <a:srgbClr val="000000"/>
                </a:solidFill>
              </a:rPr>
              <a:pPr>
                <a:defRPr/>
              </a:pPr>
              <a:t>‹#›</a:t>
            </a:fld>
            <a:endParaRPr lang="en-US" altLang="zh-CN">
              <a:solidFill>
                <a:srgbClr val="000000"/>
              </a:solidFill>
            </a:endParaRPr>
          </a:p>
        </p:txBody>
      </p:sp>
    </p:spTree>
    <p:extLst>
      <p:ext uri="{BB962C8B-B14F-4D97-AF65-F5344CB8AC3E}">
        <p14:creationId xmlns:p14="http://schemas.microsoft.com/office/powerpoint/2010/main" val="46694535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6" name="灯片编号占位符 5"/>
          <p:cNvSpPr>
            <a:spLocks noGrp="1"/>
          </p:cNvSpPr>
          <p:nvPr>
            <p:ph type="sldNum" sz="quarter" idx="12"/>
          </p:nvPr>
        </p:nvSpPr>
        <p:spPr>
          <a:xfrm>
            <a:off x="3428992" y="6356350"/>
            <a:ext cx="2133600" cy="365125"/>
          </a:xfrm>
        </p:spPr>
        <p:txBody>
          <a:bodyPr/>
          <a:lstStyle>
            <a:lvl1pPr algn="ctr">
              <a:defRPr/>
            </a:lvl1pPr>
          </a:lstStyle>
          <a:p>
            <a:fld id="{0C913308-F349-4B6D-A68A-DD1791B4A57B}"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lvl1pPr>
              <a:defRPr sz="3600" b="0">
                <a:effectLst>
                  <a:outerShdw blurRad="38100" dist="38100" dir="2700000" algn="tl">
                    <a:srgbClr val="000000">
                      <a:alpha val="43137"/>
                    </a:srgbClr>
                  </a:outerShdw>
                </a:effectLst>
                <a:latin typeface="+mj-lt"/>
              </a:defRPr>
            </a:lvl1pPr>
          </a:lstStyle>
          <a:p>
            <a:r>
              <a:rPr lang="zh-CN" altLang="en-US"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灯片编号占位符 5"/>
          <p:cNvSpPr>
            <a:spLocks noGrp="1"/>
          </p:cNvSpPr>
          <p:nvPr>
            <p:ph type="sldNum" sz="quarter" idx="12"/>
          </p:nvPr>
        </p:nvSpPr>
        <p:spPr>
          <a:xfrm>
            <a:off x="3438532" y="6356350"/>
            <a:ext cx="2133600" cy="365125"/>
          </a:xfrm>
        </p:spPr>
        <p:txBody>
          <a:bodyPr/>
          <a:lstStyle>
            <a:lvl1pPr algn="ctr">
              <a:defRPr/>
            </a:lvl1pPr>
          </a:lstStyle>
          <a:p>
            <a:fld id="{0C913308-F349-4B6D-A68A-DD1791B4A57B}"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cxnSp>
        <p:nvCxnSpPr>
          <p:cNvPr id="7" name="直接连接符 6"/>
          <p:cNvCxnSpPr/>
          <p:nvPr/>
        </p:nvCxnSpPr>
        <p:spPr>
          <a:xfrm>
            <a:off x="-16276" y="6142056"/>
            <a:ext cx="9144000" cy="1588"/>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sp>
        <p:nvSpPr>
          <p:cNvPr id="10" name="Line 3"/>
          <p:cNvSpPr>
            <a:spLocks noChangeShapeType="1"/>
          </p:cNvSpPr>
          <p:nvPr/>
        </p:nvSpPr>
        <p:spPr bwMode="auto">
          <a:xfrm>
            <a:off x="0" y="928670"/>
            <a:ext cx="9144000" cy="0"/>
          </a:xfrm>
          <a:prstGeom prst="line">
            <a:avLst/>
          </a:prstGeom>
          <a:noFill/>
          <a:ln w="76200" cmpd="tri">
            <a:solidFill>
              <a:srgbClr val="FF0000"/>
            </a:solidFill>
            <a:round/>
            <a:headEnd/>
            <a:tailEnd/>
          </a:ln>
        </p:spPr>
        <p:txBody>
          <a:bodyPr wrap="none" lIns="91410" tIns="45706" rIns="91410" bIns="45706" anchor="ctr"/>
          <a:lstStyle/>
          <a:p>
            <a:pPr fontAlgn="auto">
              <a:spcBef>
                <a:spcPts val="0"/>
              </a:spcBef>
              <a:spcAft>
                <a:spcPts val="0"/>
              </a:spcAft>
              <a:defRPr/>
            </a:pPr>
            <a:endParaRPr lang="zh-CN" altLang="en-US">
              <a:solidFill>
                <a:prstClr val="black"/>
              </a:solidFill>
              <a:latin typeface="Calibri"/>
              <a:ea typeface="宋体"/>
              <a:cs typeface="Arial" pitchFamily="34" charset="0"/>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6" name="灯片编号占位符 5"/>
          <p:cNvSpPr>
            <a:spLocks noGrp="1"/>
          </p:cNvSpPr>
          <p:nvPr>
            <p:ph type="sldNum" sz="quarter" idx="12"/>
          </p:nvPr>
        </p:nvSpPr>
        <p:spPr>
          <a:xfrm>
            <a:off x="3428992" y="6356350"/>
            <a:ext cx="2133600" cy="365125"/>
          </a:xfrm>
        </p:spPr>
        <p:txBody>
          <a:bodyPr/>
          <a:lstStyle>
            <a:lvl1pPr algn="ctr">
              <a:defRPr/>
            </a:lvl1pPr>
          </a:lstStyle>
          <a:p>
            <a:fld id="{0C913308-F349-4B6D-A68A-DD1791B4A57B}"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lvl1pPr>
              <a:defRPr sz="3600" b="0">
                <a:effectLst>
                  <a:outerShdw blurRad="38100" dist="38100" dir="2700000" algn="tl">
                    <a:srgbClr val="000000">
                      <a:alpha val="43137"/>
                    </a:srgbClr>
                  </a:outerShdw>
                </a:effectLst>
                <a:latin typeface="+mj-lt"/>
              </a:defRPr>
            </a:lvl1pPr>
          </a:lstStyle>
          <a:p>
            <a:r>
              <a:rPr lang="zh-CN" altLang="en-US"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灯片编号占位符 5"/>
          <p:cNvSpPr>
            <a:spLocks noGrp="1"/>
          </p:cNvSpPr>
          <p:nvPr>
            <p:ph type="sldNum" sz="quarter" idx="12"/>
          </p:nvPr>
        </p:nvSpPr>
        <p:spPr>
          <a:xfrm>
            <a:off x="3438532" y="6356350"/>
            <a:ext cx="2133600" cy="365125"/>
          </a:xfrm>
        </p:spPr>
        <p:txBody>
          <a:bodyPr/>
          <a:lstStyle>
            <a:lvl1pPr algn="ctr">
              <a:defRPr/>
            </a:lvl1pPr>
          </a:lstStyle>
          <a:p>
            <a:fld id="{0C913308-F349-4B6D-A68A-DD1791B4A57B}" type="slidenum">
              <a:rPr lang="zh-CN" altLang="en-US" smtClean="0">
                <a:solidFill>
                  <a:prstClr val="black">
                    <a:tint val="75000"/>
                  </a:prstClr>
                </a:solidFill>
                <a:latin typeface="Calibri"/>
                <a:ea typeface="宋体"/>
              </a:rPr>
              <a:pPr/>
              <a:t>‹#›</a:t>
            </a:fld>
            <a:endParaRPr lang="zh-CN" altLang="en-US">
              <a:solidFill>
                <a:prstClr val="black">
                  <a:tint val="75000"/>
                </a:prstClr>
              </a:solidFill>
              <a:latin typeface="Calibri"/>
              <a:ea typeface="宋体"/>
            </a:endParaRPr>
          </a:p>
        </p:txBody>
      </p:sp>
      <p:cxnSp>
        <p:nvCxnSpPr>
          <p:cNvPr id="7" name="直接连接符 6"/>
          <p:cNvCxnSpPr/>
          <p:nvPr/>
        </p:nvCxnSpPr>
        <p:spPr>
          <a:xfrm>
            <a:off x="-16276" y="6142056"/>
            <a:ext cx="9144000" cy="1588"/>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sp>
        <p:nvSpPr>
          <p:cNvPr id="10" name="Line 3"/>
          <p:cNvSpPr>
            <a:spLocks noChangeShapeType="1"/>
          </p:cNvSpPr>
          <p:nvPr/>
        </p:nvSpPr>
        <p:spPr bwMode="auto">
          <a:xfrm>
            <a:off x="0" y="928670"/>
            <a:ext cx="9144000" cy="0"/>
          </a:xfrm>
          <a:prstGeom prst="line">
            <a:avLst/>
          </a:prstGeom>
          <a:noFill/>
          <a:ln w="76200" cmpd="tri">
            <a:solidFill>
              <a:srgbClr val="FF0000"/>
            </a:solidFill>
            <a:round/>
            <a:headEnd/>
            <a:tailEnd/>
          </a:ln>
        </p:spPr>
        <p:txBody>
          <a:bodyPr wrap="none" lIns="91410" tIns="45706" rIns="91410" bIns="45706" anchor="ctr"/>
          <a:lstStyle/>
          <a:p>
            <a:pPr fontAlgn="auto">
              <a:spcBef>
                <a:spcPts val="0"/>
              </a:spcBef>
              <a:spcAft>
                <a:spcPts val="0"/>
              </a:spcAft>
              <a:defRPr/>
            </a:pPr>
            <a:endParaRPr lang="zh-CN" altLang="en-US">
              <a:solidFill>
                <a:prstClr val="black"/>
              </a:solidFill>
              <a:latin typeface="Calibri"/>
              <a:ea typeface="宋体"/>
              <a:cs typeface="Arial"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4" Type="http://schemas.openxmlformats.org/officeDocument/2006/relationships/image" Target="../media/image1.png"/><Relationship Id="rId5" Type="http://schemas.openxmlformats.org/officeDocument/2006/relationships/image" Target="../media/image3.jpeg"/><Relationship Id="rId1" Type="http://schemas.openxmlformats.org/officeDocument/2006/relationships/slideLayout" Target="../slideLayouts/slideLayout2.xml"/><Relationship Id="rId2"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14.xml"/><Relationship Id="rId12" Type="http://schemas.openxmlformats.org/officeDocument/2006/relationships/theme" Target="../theme/theme3.xml"/><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5" Type="http://schemas.openxmlformats.org/officeDocument/2006/relationships/slideLayout" Target="../slideLayouts/slideLayout8.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slideLayout" Target="../slideLayouts/slideLayout11.xml"/><Relationship Id="rId9" Type="http://schemas.openxmlformats.org/officeDocument/2006/relationships/slideLayout" Target="../slideLayouts/slideLayout12.xml"/><Relationship Id="rId10"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25.xml"/><Relationship Id="rId12" Type="http://schemas.openxmlformats.org/officeDocument/2006/relationships/theme" Target="../theme/theme4.xml"/><Relationship Id="rId1" Type="http://schemas.openxmlformats.org/officeDocument/2006/relationships/slideLayout" Target="../slideLayouts/slideLayout15.xml"/><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5" Type="http://schemas.openxmlformats.org/officeDocument/2006/relationships/slideLayout" Target="../slideLayouts/slideLayout19.xml"/><Relationship Id="rId6" Type="http://schemas.openxmlformats.org/officeDocument/2006/relationships/slideLayout" Target="../slideLayouts/slideLayout20.xml"/><Relationship Id="rId7" Type="http://schemas.openxmlformats.org/officeDocument/2006/relationships/slideLayout" Target="../slideLayouts/slideLayout21.xml"/><Relationship Id="rId8" Type="http://schemas.openxmlformats.org/officeDocument/2006/relationships/slideLayout" Target="../slideLayouts/slideLayout22.xml"/><Relationship Id="rId9" Type="http://schemas.openxmlformats.org/officeDocument/2006/relationships/slideLayout" Target="../slideLayouts/slideLayout23.xml"/><Relationship Id="rId10" Type="http://schemas.openxmlformats.org/officeDocument/2006/relationships/slideLayout" Target="../slideLayouts/slideLayout24.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36.xml"/><Relationship Id="rId12" Type="http://schemas.openxmlformats.org/officeDocument/2006/relationships/theme" Target="../theme/theme5.xml"/><Relationship Id="rId1" Type="http://schemas.openxmlformats.org/officeDocument/2006/relationships/slideLayout" Target="../slideLayouts/slideLayout26.xml"/><Relationship Id="rId2" Type="http://schemas.openxmlformats.org/officeDocument/2006/relationships/slideLayout" Target="../slideLayouts/slideLayout27.xml"/><Relationship Id="rId3" Type="http://schemas.openxmlformats.org/officeDocument/2006/relationships/slideLayout" Target="../slideLayouts/slideLayout28.xml"/><Relationship Id="rId4" Type="http://schemas.openxmlformats.org/officeDocument/2006/relationships/slideLayout" Target="../slideLayouts/slideLayout29.xml"/><Relationship Id="rId5" Type="http://schemas.openxmlformats.org/officeDocument/2006/relationships/slideLayout" Target="../slideLayouts/slideLayout30.xml"/><Relationship Id="rId6" Type="http://schemas.openxmlformats.org/officeDocument/2006/relationships/slideLayout" Target="../slideLayouts/slideLayout31.xml"/><Relationship Id="rId7" Type="http://schemas.openxmlformats.org/officeDocument/2006/relationships/slideLayout" Target="../slideLayouts/slideLayout32.xml"/><Relationship Id="rId8" Type="http://schemas.openxmlformats.org/officeDocument/2006/relationships/slideLayout" Target="../slideLayouts/slideLayout33.xml"/><Relationship Id="rId9" Type="http://schemas.openxmlformats.org/officeDocument/2006/relationships/slideLayout" Target="../slideLayouts/slideLayout34.xml"/><Relationship Id="rId10" Type="http://schemas.openxmlformats.org/officeDocument/2006/relationships/slideLayout" Target="../slideLayouts/slideLayout35.xml"/></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slideLayout" Target="../slideLayouts/slideLayout38.xml"/><Relationship Id="rId3"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slideLayout" Target="../slideLayouts/slideLayout40.xml"/><Relationship Id="rId3"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10" tIns="45706" rIns="91410" bIns="45706" numCol="1" anchor="ctr" anchorCtr="0" compatLnSpc="1">
            <a:prstTxWarp prst="textNoShape">
              <a:avLst/>
            </a:prstTxWarp>
          </a:bodyPr>
          <a:lstStyle/>
          <a:p>
            <a:pPr lvl="0"/>
            <a:r>
              <a:rPr lang="en-US" altLang="zh-CN"/>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10" tIns="45706" rIns="91410" bIns="45706" numCol="1" anchor="t" anchorCtr="0" compatLnSpc="1">
            <a:prstTxWarp prst="textNoShape">
              <a:avLst/>
            </a:prstTxWarp>
          </a:bodyPr>
          <a:lstStyle/>
          <a:p>
            <a:pPr lvl="0"/>
            <a:r>
              <a:rPr lang="en-US" altLang="zh-CN"/>
              <a:t>Click to edit Master text styles</a:t>
            </a:r>
          </a:p>
          <a:p>
            <a:pPr lvl="1"/>
            <a:r>
              <a:rPr lang="en-US" altLang="zh-CN"/>
              <a:t>Second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10" tIns="45706" rIns="91410" bIns="45706" numCol="1" anchor="ctr" anchorCtr="0" compatLnSpc="1">
            <a:prstTxWarp prst="textNoShape">
              <a:avLst/>
            </a:prstTxWarp>
          </a:bodyPr>
          <a:lstStyle>
            <a:lvl1pPr algn="ctr">
              <a:defRPr sz="1200">
                <a:solidFill>
                  <a:srgbClr val="898989"/>
                </a:solidFill>
                <a:latin typeface="Calibri" charset="0"/>
                <a:ea typeface="宋体" charset="0"/>
                <a:cs typeface="宋体" charset="0"/>
              </a:defRPr>
            </a:lvl1pPr>
          </a:lstStyle>
          <a:p>
            <a:pPr>
              <a:defRPr/>
            </a:pPr>
            <a:endParaRPr lang="zh-CN" alt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10" tIns="45706" rIns="91410" bIns="45706" numCol="1" anchor="ctr" anchorCtr="0" compatLnSpc="1">
            <a:prstTxWarp prst="textNoShape">
              <a:avLst/>
            </a:prstTxWarp>
          </a:bodyPr>
          <a:lstStyle>
            <a:lvl1pPr algn="r">
              <a:defRPr sz="1200">
                <a:solidFill>
                  <a:srgbClr val="898989"/>
                </a:solidFill>
                <a:latin typeface="Calibri" charset="0"/>
                <a:ea typeface="宋体" charset="0"/>
                <a:cs typeface="宋体" charset="0"/>
              </a:defRPr>
            </a:lvl1pPr>
          </a:lstStyle>
          <a:p>
            <a:pPr>
              <a:defRPr/>
            </a:pPr>
            <a:fld id="{EA4F0711-286E-AC4B-9310-E62DFDE21777}" type="slidenum">
              <a:rPr lang="zh-CN" altLang="en-US"/>
              <a:pPr>
                <a:defRPr/>
              </a:pPr>
              <a:t>‹#›</a:t>
            </a:fld>
            <a:endParaRPr lang="en-US" altLang="zh-CN"/>
          </a:p>
        </p:txBody>
      </p:sp>
      <p:sp>
        <p:nvSpPr>
          <p:cNvPr id="7" name="TextBox 6"/>
          <p:cNvSpPr txBox="1"/>
          <p:nvPr userDrawn="1"/>
        </p:nvSpPr>
        <p:spPr>
          <a:xfrm>
            <a:off x="609600" y="6324600"/>
            <a:ext cx="1447800" cy="304800"/>
          </a:xfrm>
          <a:prstGeom prst="rect">
            <a:avLst/>
          </a:prstGeom>
          <a:noFill/>
        </p:spPr>
        <p:txBody>
          <a:bodyPr lIns="91410" tIns="45706" rIns="91410" bIns="45706">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defRPr/>
            </a:pPr>
            <a:endParaRPr lang="en-US" altLang="zh-CN" sz="1400" smtClean="0">
              <a:latin typeface="Calibri" charset="0"/>
              <a:ea typeface="宋体" charset="0"/>
              <a:cs typeface="宋体" charset="0"/>
            </a:endParaRPr>
          </a:p>
        </p:txBody>
      </p:sp>
      <p:pic>
        <p:nvPicPr>
          <p:cNvPr id="1031" name="Picture 2" descr="C:\Documents and Settings\stch2undine\Desktop\utk_logo.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388350" y="6248400"/>
            <a:ext cx="7556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10"/>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5937250"/>
            <a:ext cx="920750" cy="920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cSld>
  <p:clrMap bg1="lt1" tx1="dk1" bg2="lt2" tx2="dk2" accent1="accent1" accent2="accent2" accent3="accent3" accent4="accent4" accent5="accent5" accent6="accent6" hlink="hlink" folHlink="folHlink"/>
  <p:sldLayoutIdLst>
    <p:sldLayoutId id="2147483879" r:id="rId1"/>
  </p:sldLayoutIdLst>
  <p:txStyles>
    <p:titleStyle>
      <a:lvl1pPr algn="ctr" rtl="0" eaLnBrk="0" fontAlgn="base" hangingPunct="0">
        <a:spcBef>
          <a:spcPct val="0"/>
        </a:spcBef>
        <a:spcAft>
          <a:spcPct val="0"/>
        </a:spcAft>
        <a:defRPr sz="3200" kern="1200">
          <a:solidFill>
            <a:schemeClr val="tx1"/>
          </a:solidFill>
          <a:latin typeface="+mj-lt"/>
          <a:ea typeface="MS PGothic" charset="0"/>
          <a:cs typeface="MS PGothic" charset="0"/>
        </a:defRPr>
      </a:lvl1pPr>
      <a:lvl2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2pPr>
      <a:lvl3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3pPr>
      <a:lvl4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4pPr>
      <a:lvl5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5pPr>
      <a:lvl6pPr marL="457059" algn="ctr" rtl="0" fontAlgn="base">
        <a:spcBef>
          <a:spcPct val="0"/>
        </a:spcBef>
        <a:spcAft>
          <a:spcPct val="0"/>
        </a:spcAft>
        <a:defRPr sz="3200">
          <a:solidFill>
            <a:schemeClr val="tx1"/>
          </a:solidFill>
          <a:latin typeface="Calibri" pitchFamily="34" charset="0"/>
        </a:defRPr>
      </a:lvl6pPr>
      <a:lvl7pPr marL="914116" algn="ctr" rtl="0" fontAlgn="base">
        <a:spcBef>
          <a:spcPct val="0"/>
        </a:spcBef>
        <a:spcAft>
          <a:spcPct val="0"/>
        </a:spcAft>
        <a:defRPr sz="3200">
          <a:solidFill>
            <a:schemeClr val="tx1"/>
          </a:solidFill>
          <a:latin typeface="Calibri" pitchFamily="34" charset="0"/>
        </a:defRPr>
      </a:lvl7pPr>
      <a:lvl8pPr marL="1371174" algn="ctr" rtl="0" fontAlgn="base">
        <a:spcBef>
          <a:spcPct val="0"/>
        </a:spcBef>
        <a:spcAft>
          <a:spcPct val="0"/>
        </a:spcAft>
        <a:defRPr sz="3200">
          <a:solidFill>
            <a:schemeClr val="tx1"/>
          </a:solidFill>
          <a:latin typeface="Calibri" pitchFamily="34" charset="0"/>
        </a:defRPr>
      </a:lvl8pPr>
      <a:lvl9pPr marL="1828231" algn="ctr" rtl="0" fontAlgn="base">
        <a:spcBef>
          <a:spcPct val="0"/>
        </a:spcBef>
        <a:spcAft>
          <a:spcPct val="0"/>
        </a:spcAft>
        <a:defRPr sz="32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1pPr>
      <a:lvl2pPr marL="741363" indent="-28416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2pPr>
      <a:lvl3pPr marL="1141413" indent="-2270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3pPr>
      <a:lvl4pPr marL="15986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4pPr>
      <a:lvl5pPr marL="20558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5pPr>
      <a:lvl6pPr marL="2513818"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876"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934"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991"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116" rtl="0" eaLnBrk="1" latinLnBrk="0" hangingPunct="1">
        <a:defRPr sz="1800" kern="1200">
          <a:solidFill>
            <a:schemeClr val="tx1"/>
          </a:solidFill>
          <a:latin typeface="+mn-lt"/>
          <a:ea typeface="+mn-ea"/>
          <a:cs typeface="+mn-cs"/>
        </a:defRPr>
      </a:lvl1pPr>
      <a:lvl2pPr marL="457059" algn="l" defTabSz="914116" rtl="0" eaLnBrk="1" latinLnBrk="0" hangingPunct="1">
        <a:defRPr sz="1800" kern="1200">
          <a:solidFill>
            <a:schemeClr val="tx1"/>
          </a:solidFill>
          <a:latin typeface="+mn-lt"/>
          <a:ea typeface="+mn-ea"/>
          <a:cs typeface="+mn-cs"/>
        </a:defRPr>
      </a:lvl2pPr>
      <a:lvl3pPr marL="914116" algn="l" defTabSz="914116" rtl="0" eaLnBrk="1" latinLnBrk="0" hangingPunct="1">
        <a:defRPr sz="1800" kern="1200">
          <a:solidFill>
            <a:schemeClr val="tx1"/>
          </a:solidFill>
          <a:latin typeface="+mn-lt"/>
          <a:ea typeface="+mn-ea"/>
          <a:cs typeface="+mn-cs"/>
        </a:defRPr>
      </a:lvl3pPr>
      <a:lvl4pPr marL="1371174" algn="l" defTabSz="914116" rtl="0" eaLnBrk="1" latinLnBrk="0" hangingPunct="1">
        <a:defRPr sz="1800" kern="1200">
          <a:solidFill>
            <a:schemeClr val="tx1"/>
          </a:solidFill>
          <a:latin typeface="+mn-lt"/>
          <a:ea typeface="+mn-ea"/>
          <a:cs typeface="+mn-cs"/>
        </a:defRPr>
      </a:lvl4pPr>
      <a:lvl5pPr marL="1828231" algn="l" defTabSz="914116" rtl="0" eaLnBrk="1" latinLnBrk="0" hangingPunct="1">
        <a:defRPr sz="1800" kern="1200">
          <a:solidFill>
            <a:schemeClr val="tx1"/>
          </a:solidFill>
          <a:latin typeface="+mn-lt"/>
          <a:ea typeface="+mn-ea"/>
          <a:cs typeface="+mn-cs"/>
        </a:defRPr>
      </a:lvl5pPr>
      <a:lvl6pPr marL="2285289" algn="l" defTabSz="914116" rtl="0" eaLnBrk="1" latinLnBrk="0" hangingPunct="1">
        <a:defRPr sz="1800" kern="1200">
          <a:solidFill>
            <a:schemeClr val="tx1"/>
          </a:solidFill>
          <a:latin typeface="+mn-lt"/>
          <a:ea typeface="+mn-ea"/>
          <a:cs typeface="+mn-cs"/>
        </a:defRPr>
      </a:lvl6pPr>
      <a:lvl7pPr marL="2742346" algn="l" defTabSz="914116" rtl="0" eaLnBrk="1" latinLnBrk="0" hangingPunct="1">
        <a:defRPr sz="1800" kern="1200">
          <a:solidFill>
            <a:schemeClr val="tx1"/>
          </a:solidFill>
          <a:latin typeface="+mn-lt"/>
          <a:ea typeface="+mn-ea"/>
          <a:cs typeface="+mn-cs"/>
        </a:defRPr>
      </a:lvl7pPr>
      <a:lvl8pPr marL="3199404" algn="l" defTabSz="914116" rtl="0" eaLnBrk="1" latinLnBrk="0" hangingPunct="1">
        <a:defRPr sz="1800" kern="1200">
          <a:solidFill>
            <a:schemeClr val="tx1"/>
          </a:solidFill>
          <a:latin typeface="+mn-lt"/>
          <a:ea typeface="+mn-ea"/>
          <a:cs typeface="+mn-cs"/>
        </a:defRPr>
      </a:lvl8pPr>
      <a:lvl9pPr marL="3656462" algn="l" defTabSz="914116"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08" tIns="45702" rIns="91408" bIns="45702" numCol="1" anchor="ctr" anchorCtr="0" compatLnSpc="1">
            <a:prstTxWarp prst="textNoShape">
              <a:avLst/>
            </a:prstTxWarp>
          </a:bodyPr>
          <a:lstStyle/>
          <a:p>
            <a:pPr lvl="0"/>
            <a:r>
              <a:rPr lang="en-US" altLang="zh-CN"/>
              <a:t>Click to edit Master title style</a:t>
            </a:r>
          </a:p>
        </p:txBody>
      </p:sp>
      <p:sp>
        <p:nvSpPr>
          <p:cNvPr id="307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08" tIns="45702" rIns="91408" bIns="45702" numCol="1" anchor="t" anchorCtr="0" compatLnSpc="1">
            <a:prstTxWarp prst="textNoShape">
              <a:avLst/>
            </a:prstTxWarp>
          </a:bodyPr>
          <a:lstStyle/>
          <a:p>
            <a:pPr lvl="0"/>
            <a:r>
              <a:rPr lang="en-US" altLang="zh-CN"/>
              <a:t>Click to edit Master text styles</a:t>
            </a:r>
          </a:p>
          <a:p>
            <a:pPr lvl="1"/>
            <a:r>
              <a:rPr lang="en-US" altLang="zh-CN"/>
              <a:t>Second level</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08" tIns="45702" rIns="91408" bIns="45702" numCol="1" anchor="ctr" anchorCtr="0" compatLnSpc="1">
            <a:prstTxWarp prst="textNoShape">
              <a:avLst/>
            </a:prstTxWarp>
          </a:bodyPr>
          <a:lstStyle>
            <a:lvl1pPr algn="ctr" eaLnBrk="1" hangingPunct="1">
              <a:defRPr sz="1200" b="0">
                <a:solidFill>
                  <a:srgbClr val="898989"/>
                </a:solidFill>
                <a:latin typeface="Calibri" charset="0"/>
                <a:ea typeface="ＭＳ Ｐゴシック" charset="0"/>
                <a:cs typeface="Arial"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08" tIns="45702" rIns="91408" bIns="45702" numCol="1" anchor="ctr" anchorCtr="0" compatLnSpc="1">
            <a:prstTxWarp prst="textNoShape">
              <a:avLst/>
            </a:prstTxWarp>
          </a:bodyPr>
          <a:lstStyle>
            <a:lvl1pPr algn="r">
              <a:defRPr sz="1200">
                <a:solidFill>
                  <a:srgbClr val="898989"/>
                </a:solidFill>
                <a:latin typeface="Calibri" charset="0"/>
              </a:defRPr>
            </a:lvl1pPr>
          </a:lstStyle>
          <a:p>
            <a:pPr>
              <a:defRPr/>
            </a:pPr>
            <a:fld id="{EA718844-9587-0048-A67E-FD10AD2B76E8}" type="slidenum">
              <a:rPr lang="zh-CN" altLang="en-US"/>
              <a:pPr>
                <a:defRPr/>
              </a:pPr>
              <a:t>‹#›</a:t>
            </a:fld>
            <a:endParaRPr lang="en-US" altLang="zh-CN"/>
          </a:p>
        </p:txBody>
      </p:sp>
      <p:sp>
        <p:nvSpPr>
          <p:cNvPr id="7" name="TextBox 6"/>
          <p:cNvSpPr txBox="1"/>
          <p:nvPr userDrawn="1"/>
        </p:nvSpPr>
        <p:spPr>
          <a:xfrm>
            <a:off x="609600" y="6324600"/>
            <a:ext cx="1447800" cy="304800"/>
          </a:xfrm>
          <a:prstGeom prst="rect">
            <a:avLst/>
          </a:prstGeom>
          <a:noFill/>
        </p:spPr>
        <p:txBody>
          <a:bodyPr lIns="91408" tIns="45702" rIns="91408" bIns="45702">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defRPr/>
            </a:pPr>
            <a:fld id="{2CB5B496-3665-1B4D-AE48-51C7C9AF3D92}" type="datetime1">
              <a:rPr lang="zh-CN" altLang="en-US" sz="1400" smtClean="0">
                <a:solidFill>
                  <a:srgbClr val="000000"/>
                </a:solidFill>
                <a:latin typeface="Calibri" charset="0"/>
              </a:rPr>
              <a:pPr eaLnBrk="1" hangingPunct="1">
                <a:defRPr/>
              </a:pPr>
              <a:t>10/8/12</a:t>
            </a:fld>
            <a:endParaRPr lang="en-US" altLang="zh-CN" sz="1400" smtClean="0">
              <a:solidFill>
                <a:srgbClr val="000000"/>
              </a:solidFill>
              <a:latin typeface="Calibri" charset="0"/>
            </a:endParaRPr>
          </a:p>
        </p:txBody>
      </p:sp>
      <p:pic>
        <p:nvPicPr>
          <p:cNvPr id="3079" name="Picture 2" descr="C:\Documents and Settings\stch2undine\Desktop\utk_logo.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6477000" y="6248400"/>
            <a:ext cx="685800" cy="38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3" descr="C:\Documents and Settings\stch2undine\Desktop\ORNL_45.jp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7543800" y="6172200"/>
            <a:ext cx="1066800" cy="54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880" r:id="rId1"/>
    <p:sldLayoutId id="2147483881" r:id="rId2"/>
  </p:sldLayoutIdLst>
  <p:txStyles>
    <p:titleStyle>
      <a:lvl1pPr algn="ctr" rtl="0" eaLnBrk="0" fontAlgn="base" hangingPunct="0">
        <a:spcBef>
          <a:spcPct val="0"/>
        </a:spcBef>
        <a:spcAft>
          <a:spcPct val="0"/>
        </a:spcAft>
        <a:defRPr sz="3200" kern="1200">
          <a:solidFill>
            <a:schemeClr val="tx1"/>
          </a:solidFill>
          <a:latin typeface="+mj-lt"/>
          <a:ea typeface="MS PGothic" charset="0"/>
          <a:cs typeface="MS PGothic" charset="0"/>
        </a:defRPr>
      </a:lvl1pPr>
      <a:lvl2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2pPr>
      <a:lvl3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3pPr>
      <a:lvl4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4pPr>
      <a:lvl5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5pPr>
      <a:lvl6pPr marL="457026" algn="ctr" rtl="0" fontAlgn="base">
        <a:spcBef>
          <a:spcPct val="0"/>
        </a:spcBef>
        <a:spcAft>
          <a:spcPct val="0"/>
        </a:spcAft>
        <a:defRPr sz="3200">
          <a:solidFill>
            <a:schemeClr val="tx1"/>
          </a:solidFill>
          <a:latin typeface="Calibri" pitchFamily="34" charset="0"/>
        </a:defRPr>
      </a:lvl6pPr>
      <a:lvl7pPr marL="914053" algn="ctr" rtl="0" fontAlgn="base">
        <a:spcBef>
          <a:spcPct val="0"/>
        </a:spcBef>
        <a:spcAft>
          <a:spcPct val="0"/>
        </a:spcAft>
        <a:defRPr sz="3200">
          <a:solidFill>
            <a:schemeClr val="tx1"/>
          </a:solidFill>
          <a:latin typeface="Calibri" pitchFamily="34" charset="0"/>
        </a:defRPr>
      </a:lvl7pPr>
      <a:lvl8pPr marL="1371080" algn="ctr" rtl="0" fontAlgn="base">
        <a:spcBef>
          <a:spcPct val="0"/>
        </a:spcBef>
        <a:spcAft>
          <a:spcPct val="0"/>
        </a:spcAft>
        <a:defRPr sz="3200">
          <a:solidFill>
            <a:schemeClr val="tx1"/>
          </a:solidFill>
          <a:latin typeface="Calibri" pitchFamily="34" charset="0"/>
        </a:defRPr>
      </a:lvl8pPr>
      <a:lvl9pPr marL="1828106" algn="ctr" rtl="0" fontAlgn="base">
        <a:spcBef>
          <a:spcPct val="0"/>
        </a:spcBef>
        <a:spcAft>
          <a:spcPct val="0"/>
        </a:spcAft>
        <a:defRPr sz="3200">
          <a:solidFill>
            <a:schemeClr val="tx1"/>
          </a:solidFill>
          <a:latin typeface="Calibri" pitchFamily="34" charset="0"/>
        </a:defRPr>
      </a:lvl9pPr>
    </p:titleStyle>
    <p:bodyStyle>
      <a:lvl1pPr marL="339725" indent="-339725"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1pPr>
      <a:lvl2pPr marL="739775" indent="-282575"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2pPr>
      <a:lvl3pPr marL="1139825" indent="-225425"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3pPr>
      <a:lvl4pPr marL="1597025" indent="-225425"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4pPr>
      <a:lvl5pPr marL="2054225" indent="-225425"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5pPr>
      <a:lvl6pPr marL="2513643" indent="-228513" algn="l" defTabSz="91405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669" indent="-228513" algn="l" defTabSz="91405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693" indent="-228513" algn="l" defTabSz="91405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718" indent="-228513" algn="l" defTabSz="91405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053" rtl="0" eaLnBrk="1" latinLnBrk="0" hangingPunct="1">
        <a:defRPr sz="1800" kern="1200">
          <a:solidFill>
            <a:schemeClr val="tx1"/>
          </a:solidFill>
          <a:latin typeface="+mn-lt"/>
          <a:ea typeface="+mn-ea"/>
          <a:cs typeface="+mn-cs"/>
        </a:defRPr>
      </a:lvl1pPr>
      <a:lvl2pPr marL="457026" algn="l" defTabSz="914053" rtl="0" eaLnBrk="1" latinLnBrk="0" hangingPunct="1">
        <a:defRPr sz="1800" kern="1200">
          <a:solidFill>
            <a:schemeClr val="tx1"/>
          </a:solidFill>
          <a:latin typeface="+mn-lt"/>
          <a:ea typeface="+mn-ea"/>
          <a:cs typeface="+mn-cs"/>
        </a:defRPr>
      </a:lvl2pPr>
      <a:lvl3pPr marL="914053" algn="l" defTabSz="914053" rtl="0" eaLnBrk="1" latinLnBrk="0" hangingPunct="1">
        <a:defRPr sz="1800" kern="1200">
          <a:solidFill>
            <a:schemeClr val="tx1"/>
          </a:solidFill>
          <a:latin typeface="+mn-lt"/>
          <a:ea typeface="+mn-ea"/>
          <a:cs typeface="+mn-cs"/>
        </a:defRPr>
      </a:lvl3pPr>
      <a:lvl4pPr marL="1371080" algn="l" defTabSz="914053" rtl="0" eaLnBrk="1" latinLnBrk="0" hangingPunct="1">
        <a:defRPr sz="1800" kern="1200">
          <a:solidFill>
            <a:schemeClr val="tx1"/>
          </a:solidFill>
          <a:latin typeface="+mn-lt"/>
          <a:ea typeface="+mn-ea"/>
          <a:cs typeface="+mn-cs"/>
        </a:defRPr>
      </a:lvl4pPr>
      <a:lvl5pPr marL="1828106" algn="l" defTabSz="914053" rtl="0" eaLnBrk="1" latinLnBrk="0" hangingPunct="1">
        <a:defRPr sz="1800" kern="1200">
          <a:solidFill>
            <a:schemeClr val="tx1"/>
          </a:solidFill>
          <a:latin typeface="+mn-lt"/>
          <a:ea typeface="+mn-ea"/>
          <a:cs typeface="+mn-cs"/>
        </a:defRPr>
      </a:lvl5pPr>
      <a:lvl6pPr marL="2285132" algn="l" defTabSz="914053" rtl="0" eaLnBrk="1" latinLnBrk="0" hangingPunct="1">
        <a:defRPr sz="1800" kern="1200">
          <a:solidFill>
            <a:schemeClr val="tx1"/>
          </a:solidFill>
          <a:latin typeface="+mn-lt"/>
          <a:ea typeface="+mn-ea"/>
          <a:cs typeface="+mn-cs"/>
        </a:defRPr>
      </a:lvl6pPr>
      <a:lvl7pPr marL="2742159" algn="l" defTabSz="914053" rtl="0" eaLnBrk="1" latinLnBrk="0" hangingPunct="1">
        <a:defRPr sz="1800" kern="1200">
          <a:solidFill>
            <a:schemeClr val="tx1"/>
          </a:solidFill>
          <a:latin typeface="+mn-lt"/>
          <a:ea typeface="+mn-ea"/>
          <a:cs typeface="+mn-cs"/>
        </a:defRPr>
      </a:lvl7pPr>
      <a:lvl8pPr marL="3199180" algn="l" defTabSz="914053" rtl="0" eaLnBrk="1" latinLnBrk="0" hangingPunct="1">
        <a:defRPr sz="1800" kern="1200">
          <a:solidFill>
            <a:schemeClr val="tx1"/>
          </a:solidFill>
          <a:latin typeface="+mn-lt"/>
          <a:ea typeface="+mn-ea"/>
          <a:cs typeface="+mn-cs"/>
        </a:defRPr>
      </a:lvl8pPr>
      <a:lvl9pPr marL="3656207" algn="l" defTabSz="91405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ltLang="zh-CN">
              <a:solidFill>
                <a:srgbClr val="000000"/>
              </a:solidFill>
              <a:ea typeface="宋体" charset="0"/>
              <a:cs typeface="宋体"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ltLang="zh-CN">
              <a:solidFill>
                <a:srgbClr val="000000"/>
              </a:solidFill>
              <a:ea typeface="宋体" charset="0"/>
              <a:cs typeface="宋体"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901572F4-3E64-7747-AFBA-69D3D222BF4B}" type="slidenum">
              <a:rPr lang="en-US" altLang="zh-CN">
                <a:solidFill>
                  <a:srgbClr val="000000"/>
                </a:solidFill>
                <a:ea typeface="宋体" charset="0"/>
                <a:cs typeface="宋体" charset="0"/>
              </a:rPr>
              <a:pPr>
                <a:defRPr/>
              </a:pPr>
              <a:t>‹#›</a:t>
            </a:fld>
            <a:endParaRPr lang="en-US" altLang="zh-CN">
              <a:solidFill>
                <a:srgbClr val="000000"/>
              </a:solidFill>
              <a:ea typeface="宋体" charset="0"/>
              <a:cs typeface="宋体" charset="0"/>
            </a:endParaRPr>
          </a:p>
        </p:txBody>
      </p:sp>
    </p:spTree>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 id="2147483912" r:id="rId6"/>
    <p:sldLayoutId id="2147483913" r:id="rId7"/>
    <p:sldLayoutId id="2147483914" r:id="rId8"/>
    <p:sldLayoutId id="2147483915" r:id="rId9"/>
    <p:sldLayoutId id="2147483916" r:id="rId10"/>
    <p:sldLayoutId id="2147483917" r:id="rId11"/>
  </p:sldLayoutIdLst>
  <p:txStyles>
    <p:titleStyle>
      <a:lvl1pPr algn="ctr" rtl="0" eaLnBrk="0" fontAlgn="base" hangingPunct="0">
        <a:spcBef>
          <a:spcPct val="0"/>
        </a:spcBef>
        <a:spcAft>
          <a:spcPct val="0"/>
        </a:spcAft>
        <a:defRPr kumimoji="1" sz="4400">
          <a:solidFill>
            <a:schemeClr val="tx2"/>
          </a:solidFill>
          <a:latin typeface="+mj-lt"/>
          <a:ea typeface="+mj-ea"/>
          <a:cs typeface="宋体" charset="-122"/>
        </a:defRPr>
      </a:lvl1pPr>
      <a:lvl2pPr algn="ctr" rtl="0" eaLnBrk="0" fontAlgn="base" hangingPunct="0">
        <a:spcBef>
          <a:spcPct val="0"/>
        </a:spcBef>
        <a:spcAft>
          <a:spcPct val="0"/>
        </a:spcAft>
        <a:defRPr kumimoji="1" sz="4400">
          <a:solidFill>
            <a:schemeClr val="tx2"/>
          </a:solidFill>
          <a:latin typeface="Arial" charset="0"/>
          <a:ea typeface="宋体" pitchFamily="2" charset="-122"/>
          <a:cs typeface="宋体" charset="-122"/>
        </a:defRPr>
      </a:lvl2pPr>
      <a:lvl3pPr algn="ctr" rtl="0" eaLnBrk="0" fontAlgn="base" hangingPunct="0">
        <a:spcBef>
          <a:spcPct val="0"/>
        </a:spcBef>
        <a:spcAft>
          <a:spcPct val="0"/>
        </a:spcAft>
        <a:defRPr kumimoji="1" sz="4400">
          <a:solidFill>
            <a:schemeClr val="tx2"/>
          </a:solidFill>
          <a:latin typeface="Arial" charset="0"/>
          <a:ea typeface="宋体" pitchFamily="2" charset="-122"/>
          <a:cs typeface="宋体" charset="-122"/>
        </a:defRPr>
      </a:lvl3pPr>
      <a:lvl4pPr algn="ctr" rtl="0" eaLnBrk="0" fontAlgn="base" hangingPunct="0">
        <a:spcBef>
          <a:spcPct val="0"/>
        </a:spcBef>
        <a:spcAft>
          <a:spcPct val="0"/>
        </a:spcAft>
        <a:defRPr kumimoji="1" sz="4400">
          <a:solidFill>
            <a:schemeClr val="tx2"/>
          </a:solidFill>
          <a:latin typeface="Arial" charset="0"/>
          <a:ea typeface="宋体" pitchFamily="2" charset="-122"/>
          <a:cs typeface="宋体" charset="-122"/>
        </a:defRPr>
      </a:lvl4pPr>
      <a:lvl5pPr algn="ctr" rtl="0" eaLnBrk="0" fontAlgn="base" hangingPunct="0">
        <a:spcBef>
          <a:spcPct val="0"/>
        </a:spcBef>
        <a:spcAft>
          <a:spcPct val="0"/>
        </a:spcAft>
        <a:defRPr kumimoji="1" sz="4400">
          <a:solidFill>
            <a:schemeClr val="tx2"/>
          </a:solidFill>
          <a:latin typeface="Arial" charset="0"/>
          <a:ea typeface="宋体" pitchFamily="2" charset="-122"/>
          <a:cs typeface="宋体"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宋体" charset="-122"/>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宋体" charset="-122"/>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宋体" charset="-122"/>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宋体" charset="-122"/>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宋体" charset="-122"/>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body" idx="1"/>
          </p:nvPr>
        </p:nvSpPr>
        <p:spPr bwMode="auto">
          <a:xfrm>
            <a:off x="892969" y="3536156"/>
            <a:ext cx="7358063" cy="794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35717" tIns="35717" rIns="35717" bIns="35717" numCol="1" anchor="t" anchorCtr="0" compatLnSpc="1">
            <a:prstTxWarp prst="textNoShape">
              <a:avLst/>
            </a:prstTxWarp>
          </a:bodyPr>
          <a:lstStyle/>
          <a:p>
            <a:pPr lvl="0"/>
            <a:r>
              <a:rPr lang="en-US" altLang="ko-KR">
                <a:sym typeface="Gill Sans" charset="0"/>
              </a:rPr>
              <a:t>Click to edit Master text styles</a:t>
            </a:r>
          </a:p>
          <a:p>
            <a:pPr lvl="1"/>
            <a:r>
              <a:rPr lang="en-US" altLang="ko-KR">
                <a:sym typeface="Gill Sans" charset="0"/>
              </a:rPr>
              <a:t>Second level</a:t>
            </a:r>
          </a:p>
          <a:p>
            <a:pPr lvl="2"/>
            <a:r>
              <a:rPr lang="en-US" altLang="ko-KR">
                <a:sym typeface="Gill Sans" charset="0"/>
              </a:rPr>
              <a:t>Third level</a:t>
            </a:r>
          </a:p>
          <a:p>
            <a:pPr lvl="3"/>
            <a:r>
              <a:rPr lang="en-US" altLang="ko-KR">
                <a:sym typeface="Gill Sans" charset="0"/>
              </a:rPr>
              <a:t>Fourth level</a:t>
            </a:r>
          </a:p>
          <a:p>
            <a:pPr lvl="4"/>
            <a:r>
              <a:rPr lang="en-US" altLang="ko-KR">
                <a:sym typeface="Gill Sans" charset="0"/>
              </a:rPr>
              <a:t>Fifth level</a:t>
            </a:r>
          </a:p>
        </p:txBody>
      </p:sp>
      <p:sp>
        <p:nvSpPr>
          <p:cNvPr id="1027" name="Rectangle 2"/>
          <p:cNvSpPr>
            <a:spLocks noGrp="1" noChangeArrowheads="1"/>
          </p:cNvSpPr>
          <p:nvPr>
            <p:ph type="title"/>
          </p:nvPr>
        </p:nvSpPr>
        <p:spPr bwMode="auto">
          <a:xfrm>
            <a:off x="892969" y="1151930"/>
            <a:ext cx="7358063" cy="2321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35717" tIns="35717" rIns="35717" bIns="35717" numCol="1" anchor="b" anchorCtr="0" compatLnSpc="1">
            <a:prstTxWarp prst="textNoShape">
              <a:avLst/>
            </a:prstTxWarp>
          </a:bodyPr>
          <a:lstStyle/>
          <a:p>
            <a:pPr lvl="0"/>
            <a:r>
              <a:rPr lang="en-US" altLang="ko-KR">
                <a:sym typeface="Gill Sans" charset="0"/>
              </a:rPr>
              <a:t>Click to edit Master title style</a:t>
            </a:r>
          </a:p>
        </p:txBody>
      </p:sp>
    </p:spTree>
  </p:cSld>
  <p:clrMap bg1="lt1" tx1="dk1" bg2="lt2" tx2="dk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 id="2147483929" r:id="rId11"/>
  </p:sldLayoutIdLst>
  <p:transition xmlns:p14="http://schemas.microsoft.com/office/powerpoint/2010/main"/>
  <p:txStyles>
    <p:titleStyle>
      <a:lvl1pPr algn="ctr" rtl="0" eaLnBrk="0" fontAlgn="base" hangingPunct="0">
        <a:spcBef>
          <a:spcPct val="0"/>
        </a:spcBef>
        <a:spcAft>
          <a:spcPct val="0"/>
        </a:spcAft>
        <a:defRPr sz="5900">
          <a:solidFill>
            <a:schemeClr val="tx1"/>
          </a:solidFill>
          <a:latin typeface="+mj-lt"/>
          <a:ea typeface="+mj-ea"/>
          <a:cs typeface="+mj-cs"/>
          <a:sym typeface="Gill Sans" charset="0"/>
        </a:defRPr>
      </a:lvl1pPr>
      <a:lvl2pPr algn="ctr" rtl="0" eaLnBrk="0" fontAlgn="base" hangingPunct="0">
        <a:spcBef>
          <a:spcPct val="0"/>
        </a:spcBef>
        <a:spcAft>
          <a:spcPct val="0"/>
        </a:spcAft>
        <a:defRPr sz="5900">
          <a:solidFill>
            <a:schemeClr val="tx1"/>
          </a:solidFill>
          <a:latin typeface="Gill Sans" charset="0"/>
          <a:ea typeface="ヒラギノ角ゴ ProN W3" charset="0"/>
          <a:cs typeface="ヒラギノ角ゴ ProN W3" charset="0"/>
          <a:sym typeface="Gill Sans" charset="0"/>
        </a:defRPr>
      </a:lvl2pPr>
      <a:lvl3pPr algn="ctr" rtl="0" eaLnBrk="0" fontAlgn="base" hangingPunct="0">
        <a:spcBef>
          <a:spcPct val="0"/>
        </a:spcBef>
        <a:spcAft>
          <a:spcPct val="0"/>
        </a:spcAft>
        <a:defRPr sz="5900">
          <a:solidFill>
            <a:schemeClr val="tx1"/>
          </a:solidFill>
          <a:latin typeface="Gill Sans" charset="0"/>
          <a:ea typeface="ヒラギノ角ゴ ProN W3" charset="0"/>
          <a:cs typeface="ヒラギノ角ゴ ProN W3" charset="0"/>
          <a:sym typeface="Gill Sans" charset="0"/>
        </a:defRPr>
      </a:lvl3pPr>
      <a:lvl4pPr algn="ctr" rtl="0" eaLnBrk="0" fontAlgn="base" hangingPunct="0">
        <a:spcBef>
          <a:spcPct val="0"/>
        </a:spcBef>
        <a:spcAft>
          <a:spcPct val="0"/>
        </a:spcAft>
        <a:defRPr sz="5900">
          <a:solidFill>
            <a:schemeClr val="tx1"/>
          </a:solidFill>
          <a:latin typeface="Gill Sans" charset="0"/>
          <a:ea typeface="ヒラギノ角ゴ ProN W3" charset="0"/>
          <a:cs typeface="ヒラギノ角ゴ ProN W3" charset="0"/>
          <a:sym typeface="Gill Sans" charset="0"/>
        </a:defRPr>
      </a:lvl4pPr>
      <a:lvl5pPr algn="ctr" rtl="0" eaLnBrk="0" fontAlgn="base" hangingPunct="0">
        <a:spcBef>
          <a:spcPct val="0"/>
        </a:spcBef>
        <a:spcAft>
          <a:spcPct val="0"/>
        </a:spcAft>
        <a:defRPr sz="5900">
          <a:solidFill>
            <a:schemeClr val="tx1"/>
          </a:solidFill>
          <a:latin typeface="Gill Sans" charset="0"/>
          <a:ea typeface="ヒラギノ角ゴ ProN W3" charset="0"/>
          <a:cs typeface="ヒラギノ角ゴ ProN W3" charset="0"/>
          <a:sym typeface="Gill Sans" charset="0"/>
        </a:defRPr>
      </a:lvl5pPr>
      <a:lvl6pPr marL="321457" algn="ctr" rtl="0" fontAlgn="base">
        <a:spcBef>
          <a:spcPct val="0"/>
        </a:spcBef>
        <a:spcAft>
          <a:spcPct val="0"/>
        </a:spcAft>
        <a:defRPr sz="5900">
          <a:solidFill>
            <a:schemeClr val="tx1"/>
          </a:solidFill>
          <a:latin typeface="Gill Sans" charset="0"/>
          <a:ea typeface="ヒラギノ角ゴ ProN W3" charset="0"/>
          <a:cs typeface="ヒラギノ角ゴ ProN W3" charset="0"/>
          <a:sym typeface="Gill Sans" charset="0"/>
        </a:defRPr>
      </a:lvl6pPr>
      <a:lvl7pPr marL="642915" algn="ctr" rtl="0" fontAlgn="base">
        <a:spcBef>
          <a:spcPct val="0"/>
        </a:spcBef>
        <a:spcAft>
          <a:spcPct val="0"/>
        </a:spcAft>
        <a:defRPr sz="5900">
          <a:solidFill>
            <a:schemeClr val="tx1"/>
          </a:solidFill>
          <a:latin typeface="Gill Sans" charset="0"/>
          <a:ea typeface="ヒラギノ角ゴ ProN W3" charset="0"/>
          <a:cs typeface="ヒラギノ角ゴ ProN W3" charset="0"/>
          <a:sym typeface="Gill Sans" charset="0"/>
        </a:defRPr>
      </a:lvl7pPr>
      <a:lvl8pPr marL="964372" algn="ctr" rtl="0" fontAlgn="base">
        <a:spcBef>
          <a:spcPct val="0"/>
        </a:spcBef>
        <a:spcAft>
          <a:spcPct val="0"/>
        </a:spcAft>
        <a:defRPr sz="5900">
          <a:solidFill>
            <a:schemeClr val="tx1"/>
          </a:solidFill>
          <a:latin typeface="Gill Sans" charset="0"/>
          <a:ea typeface="ヒラギノ角ゴ ProN W3" charset="0"/>
          <a:cs typeface="ヒラギノ角ゴ ProN W3" charset="0"/>
          <a:sym typeface="Gill Sans" charset="0"/>
        </a:defRPr>
      </a:lvl8pPr>
      <a:lvl9pPr marL="1285829" algn="ctr" rtl="0" fontAlgn="base">
        <a:spcBef>
          <a:spcPct val="0"/>
        </a:spcBef>
        <a:spcAft>
          <a:spcPct val="0"/>
        </a:spcAft>
        <a:defRPr sz="5900">
          <a:solidFill>
            <a:schemeClr val="tx1"/>
          </a:solidFill>
          <a:latin typeface="Gill Sans" charset="0"/>
          <a:ea typeface="ヒラギノ角ゴ ProN W3" charset="0"/>
          <a:cs typeface="ヒラギノ角ゴ ProN W3" charset="0"/>
          <a:sym typeface="Gill Sans" charset="0"/>
        </a:defRPr>
      </a:lvl9pPr>
    </p:titleStyle>
    <p:bodyStyle>
      <a:lvl1pPr marL="241093" indent="-241093" algn="ctr" rtl="0" eaLnBrk="0" fontAlgn="base" hangingPunct="0">
        <a:spcBef>
          <a:spcPct val="0"/>
        </a:spcBef>
        <a:spcAft>
          <a:spcPct val="0"/>
        </a:spcAft>
        <a:defRPr sz="2500">
          <a:solidFill>
            <a:schemeClr val="tx1"/>
          </a:solidFill>
          <a:latin typeface="+mn-lt"/>
          <a:ea typeface="+mn-ea"/>
          <a:cs typeface="+mn-cs"/>
          <a:sym typeface="Gill Sans" charset="0"/>
        </a:defRPr>
      </a:lvl1pPr>
      <a:lvl2pPr marL="522368" indent="-200911" algn="ctr" rtl="0" eaLnBrk="0" fontAlgn="base" hangingPunct="0">
        <a:spcBef>
          <a:spcPct val="0"/>
        </a:spcBef>
        <a:spcAft>
          <a:spcPct val="0"/>
        </a:spcAft>
        <a:defRPr sz="2500">
          <a:solidFill>
            <a:schemeClr val="tx1"/>
          </a:solidFill>
          <a:latin typeface="+mn-lt"/>
          <a:ea typeface="+mn-ea"/>
          <a:cs typeface="+mn-cs"/>
          <a:sym typeface="Gill Sans" charset="0"/>
        </a:defRPr>
      </a:lvl2pPr>
      <a:lvl3pPr marL="803643" indent="-160729" algn="ctr" rtl="0" eaLnBrk="0" fontAlgn="base" hangingPunct="0">
        <a:spcBef>
          <a:spcPct val="0"/>
        </a:spcBef>
        <a:spcAft>
          <a:spcPct val="0"/>
        </a:spcAft>
        <a:defRPr sz="2500">
          <a:solidFill>
            <a:schemeClr val="tx1"/>
          </a:solidFill>
          <a:latin typeface="+mn-lt"/>
          <a:ea typeface="+mn-ea"/>
          <a:cs typeface="+mn-cs"/>
          <a:sym typeface="Gill Sans" charset="0"/>
        </a:defRPr>
      </a:lvl3pPr>
      <a:lvl4pPr marL="1125101" indent="-160729" algn="ctr" rtl="0" eaLnBrk="0" fontAlgn="base" hangingPunct="0">
        <a:spcBef>
          <a:spcPct val="0"/>
        </a:spcBef>
        <a:spcAft>
          <a:spcPct val="0"/>
        </a:spcAft>
        <a:defRPr sz="2500">
          <a:solidFill>
            <a:schemeClr val="tx1"/>
          </a:solidFill>
          <a:latin typeface="+mn-lt"/>
          <a:ea typeface="+mn-ea"/>
          <a:cs typeface="+mn-cs"/>
          <a:sym typeface="Gill Sans" charset="0"/>
        </a:defRPr>
      </a:lvl4pPr>
      <a:lvl5pPr marL="1446558" indent="-160729" algn="ctr" rtl="0" eaLnBrk="0" fontAlgn="base" hangingPunct="0">
        <a:spcBef>
          <a:spcPct val="0"/>
        </a:spcBef>
        <a:spcAft>
          <a:spcPct val="0"/>
        </a:spcAft>
        <a:defRPr sz="2500">
          <a:solidFill>
            <a:schemeClr val="tx1"/>
          </a:solidFill>
          <a:latin typeface="+mn-lt"/>
          <a:ea typeface="+mn-ea"/>
          <a:cs typeface="+mn-cs"/>
          <a:sym typeface="Gill Sans" charset="0"/>
        </a:defRPr>
      </a:lvl5pPr>
      <a:lvl6pPr marL="321457" algn="ctr" rtl="0" fontAlgn="base">
        <a:spcBef>
          <a:spcPct val="0"/>
        </a:spcBef>
        <a:spcAft>
          <a:spcPct val="0"/>
        </a:spcAft>
        <a:defRPr sz="2500">
          <a:solidFill>
            <a:schemeClr val="tx1"/>
          </a:solidFill>
          <a:latin typeface="+mn-lt"/>
          <a:ea typeface="+mn-ea"/>
          <a:cs typeface="+mn-cs"/>
          <a:sym typeface="Gill Sans" charset="0"/>
        </a:defRPr>
      </a:lvl6pPr>
      <a:lvl7pPr marL="642915" algn="ctr" rtl="0" fontAlgn="base">
        <a:spcBef>
          <a:spcPct val="0"/>
        </a:spcBef>
        <a:spcAft>
          <a:spcPct val="0"/>
        </a:spcAft>
        <a:defRPr sz="2500">
          <a:solidFill>
            <a:schemeClr val="tx1"/>
          </a:solidFill>
          <a:latin typeface="+mn-lt"/>
          <a:ea typeface="+mn-ea"/>
          <a:cs typeface="+mn-cs"/>
          <a:sym typeface="Gill Sans" charset="0"/>
        </a:defRPr>
      </a:lvl7pPr>
      <a:lvl8pPr marL="964372" algn="ctr" rtl="0" fontAlgn="base">
        <a:spcBef>
          <a:spcPct val="0"/>
        </a:spcBef>
        <a:spcAft>
          <a:spcPct val="0"/>
        </a:spcAft>
        <a:defRPr sz="2500">
          <a:solidFill>
            <a:schemeClr val="tx1"/>
          </a:solidFill>
          <a:latin typeface="+mn-lt"/>
          <a:ea typeface="+mn-ea"/>
          <a:cs typeface="+mn-cs"/>
          <a:sym typeface="Gill Sans" charset="0"/>
        </a:defRPr>
      </a:lvl8pPr>
      <a:lvl9pPr marL="1285829" algn="ctr" rtl="0" fontAlgn="base">
        <a:spcBef>
          <a:spcPct val="0"/>
        </a:spcBef>
        <a:spcAft>
          <a:spcPct val="0"/>
        </a:spcAft>
        <a:defRPr sz="2500">
          <a:solidFill>
            <a:schemeClr val="tx1"/>
          </a:solidFill>
          <a:latin typeface="+mn-lt"/>
          <a:ea typeface="+mn-ea"/>
          <a:cs typeface="+mn-cs"/>
          <a:sym typeface="Gill Sans" charset="0"/>
        </a:defRPr>
      </a:lvl9pPr>
    </p:bodyStyle>
    <p:otherStyle>
      <a:defPPr>
        <a:defRPr lang="ko-KR"/>
      </a:defPPr>
      <a:lvl1pPr marL="0" algn="l" defTabSz="642915" rtl="0" eaLnBrk="1" latinLnBrk="1" hangingPunct="1">
        <a:defRPr sz="1300" kern="1200">
          <a:solidFill>
            <a:schemeClr val="tx1"/>
          </a:solidFill>
          <a:latin typeface="+mn-lt"/>
          <a:ea typeface="+mn-ea"/>
          <a:cs typeface="+mn-cs"/>
        </a:defRPr>
      </a:lvl1pPr>
      <a:lvl2pPr marL="321457" algn="l" defTabSz="642915" rtl="0" eaLnBrk="1" latinLnBrk="1" hangingPunct="1">
        <a:defRPr sz="1300" kern="1200">
          <a:solidFill>
            <a:schemeClr val="tx1"/>
          </a:solidFill>
          <a:latin typeface="+mn-lt"/>
          <a:ea typeface="+mn-ea"/>
          <a:cs typeface="+mn-cs"/>
        </a:defRPr>
      </a:lvl2pPr>
      <a:lvl3pPr marL="642915" algn="l" defTabSz="642915" rtl="0" eaLnBrk="1" latinLnBrk="1" hangingPunct="1">
        <a:defRPr sz="1300" kern="1200">
          <a:solidFill>
            <a:schemeClr val="tx1"/>
          </a:solidFill>
          <a:latin typeface="+mn-lt"/>
          <a:ea typeface="+mn-ea"/>
          <a:cs typeface="+mn-cs"/>
        </a:defRPr>
      </a:lvl3pPr>
      <a:lvl4pPr marL="964372" algn="l" defTabSz="642915" rtl="0" eaLnBrk="1" latinLnBrk="1" hangingPunct="1">
        <a:defRPr sz="1300" kern="1200">
          <a:solidFill>
            <a:schemeClr val="tx1"/>
          </a:solidFill>
          <a:latin typeface="+mn-lt"/>
          <a:ea typeface="+mn-ea"/>
          <a:cs typeface="+mn-cs"/>
        </a:defRPr>
      </a:lvl4pPr>
      <a:lvl5pPr marL="1285829" algn="l" defTabSz="642915" rtl="0" eaLnBrk="1" latinLnBrk="1" hangingPunct="1">
        <a:defRPr sz="1300" kern="1200">
          <a:solidFill>
            <a:schemeClr val="tx1"/>
          </a:solidFill>
          <a:latin typeface="+mn-lt"/>
          <a:ea typeface="+mn-ea"/>
          <a:cs typeface="+mn-cs"/>
        </a:defRPr>
      </a:lvl5pPr>
      <a:lvl6pPr marL="1607287" algn="l" defTabSz="642915" rtl="0" eaLnBrk="1" latinLnBrk="1" hangingPunct="1">
        <a:defRPr sz="1300" kern="1200">
          <a:solidFill>
            <a:schemeClr val="tx1"/>
          </a:solidFill>
          <a:latin typeface="+mn-lt"/>
          <a:ea typeface="+mn-ea"/>
          <a:cs typeface="+mn-cs"/>
        </a:defRPr>
      </a:lvl6pPr>
      <a:lvl7pPr marL="1928744" algn="l" defTabSz="642915" rtl="0" eaLnBrk="1" latinLnBrk="1" hangingPunct="1">
        <a:defRPr sz="1300" kern="1200">
          <a:solidFill>
            <a:schemeClr val="tx1"/>
          </a:solidFill>
          <a:latin typeface="+mn-lt"/>
          <a:ea typeface="+mn-ea"/>
          <a:cs typeface="+mn-cs"/>
        </a:defRPr>
      </a:lvl7pPr>
      <a:lvl8pPr marL="2250201" algn="l" defTabSz="642915" rtl="0" eaLnBrk="1" latinLnBrk="1" hangingPunct="1">
        <a:defRPr sz="1300" kern="1200">
          <a:solidFill>
            <a:schemeClr val="tx1"/>
          </a:solidFill>
          <a:latin typeface="+mn-lt"/>
          <a:ea typeface="+mn-ea"/>
          <a:cs typeface="+mn-cs"/>
        </a:defRPr>
      </a:lvl8pPr>
      <a:lvl9pPr marL="2571659" algn="l" defTabSz="642915" rtl="0" eaLnBrk="1" latinLnBrk="1" hangingPunct="1">
        <a:defRPr sz="13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endParaRPr lang="en-US" altLang="zh-CN"/>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endParaRPr lang="en-US" altLang="zh-CN"/>
          </a:p>
          <a:p>
            <a:pPr lvl="1"/>
            <a:r>
              <a:rPr lang="zh-CN" altLang="en-US"/>
              <a:t>第二级</a:t>
            </a:r>
            <a:endParaRPr lang="en-US" altLang="zh-CN"/>
          </a:p>
          <a:p>
            <a:pPr lvl="2"/>
            <a:r>
              <a:rPr lang="zh-CN" altLang="en-US"/>
              <a:t>第三级</a:t>
            </a:r>
            <a:endParaRPr lang="en-US" altLang="zh-CN"/>
          </a:p>
          <a:p>
            <a:pPr lvl="3"/>
            <a:r>
              <a:rPr lang="zh-CN" altLang="en-US"/>
              <a:t>第四级</a:t>
            </a:r>
            <a:endParaRPr lang="en-US" altLang="zh-CN"/>
          </a:p>
          <a:p>
            <a:pPr lvl="4"/>
            <a:r>
              <a:rPr lang="zh-CN" altLang="en-US"/>
              <a:t>第五级</a:t>
            </a:r>
            <a:endParaRPr lang="en-US" altLang="zh-CN"/>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defRPr sz="1400" b="0" smtClean="0"/>
            </a:lvl1pPr>
          </a:lstStyle>
          <a:p>
            <a:pPr>
              <a:defRPr/>
            </a:pPr>
            <a:endParaRPr lang="en-US" altLang="zh-CN">
              <a:solidFill>
                <a:srgbClr val="000000"/>
              </a:solidFill>
              <a:ea typeface="宋体" charset="0"/>
              <a:cs typeface="宋体"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lgn="ctr">
              <a:defRPr sz="1400" b="0" smtClean="0"/>
            </a:lvl1pPr>
          </a:lstStyle>
          <a:p>
            <a:pPr>
              <a:defRPr/>
            </a:pPr>
            <a:endParaRPr lang="en-US" altLang="zh-CN">
              <a:solidFill>
                <a:srgbClr val="000000"/>
              </a:solidFill>
              <a:ea typeface="宋体" charset="0"/>
              <a:cs typeface="宋体"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lgn="r">
              <a:defRPr sz="1400" b="0" smtClean="0"/>
            </a:lvl1pPr>
          </a:lstStyle>
          <a:p>
            <a:pPr>
              <a:defRPr/>
            </a:pPr>
            <a:fld id="{88649398-0CB5-EE40-995E-335510C1E42F}" type="slidenum">
              <a:rPr lang="en-US" altLang="zh-CN">
                <a:solidFill>
                  <a:srgbClr val="000000"/>
                </a:solidFill>
                <a:ea typeface="宋体" charset="0"/>
                <a:cs typeface="宋体" charset="0"/>
              </a:rPr>
              <a:pPr>
                <a:defRPr/>
              </a:pPr>
              <a:t>‹#›</a:t>
            </a:fld>
            <a:endParaRPr lang="en-US" altLang="zh-CN">
              <a:solidFill>
                <a:srgbClr val="000000"/>
              </a:solidFill>
              <a:ea typeface="宋体" charset="0"/>
              <a:cs typeface="宋体" charset="0"/>
            </a:endParaRPr>
          </a:p>
        </p:txBody>
      </p:sp>
    </p:spTree>
  </p:cSld>
  <p:clrMap bg1="lt1" tx1="dk1" bg2="lt2" tx2="dk2" accent1="accent1" accent2="accent2" accent3="accent3" accent4="accent4" accent5="accent5" accent6="accent6" hlink="hlink" folHlink="folHlink"/>
  <p:sldLayoutIdLst>
    <p:sldLayoutId id="2147483931" r:id="rId1"/>
    <p:sldLayoutId id="2147483932" r:id="rId2"/>
    <p:sldLayoutId id="2147483933" r:id="rId3"/>
    <p:sldLayoutId id="2147483934" r:id="rId4"/>
    <p:sldLayoutId id="2147483935" r:id="rId5"/>
    <p:sldLayoutId id="2147483936" r:id="rId6"/>
    <p:sldLayoutId id="2147483937" r:id="rId7"/>
    <p:sldLayoutId id="2147483938" r:id="rId8"/>
    <p:sldLayoutId id="2147483939" r:id="rId9"/>
    <p:sldLayoutId id="2147483940" r:id="rId10"/>
    <p:sldLayoutId id="214748394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charset="0"/>
          <a:cs typeface="宋体" charset="0"/>
        </a:defRPr>
      </a:lvl2pPr>
      <a:lvl3pPr algn="ctr" rtl="0" eaLnBrk="0" fontAlgn="base" hangingPunct="0">
        <a:spcBef>
          <a:spcPct val="0"/>
        </a:spcBef>
        <a:spcAft>
          <a:spcPct val="0"/>
        </a:spcAft>
        <a:defRPr sz="4400">
          <a:solidFill>
            <a:schemeClr val="tx2"/>
          </a:solidFill>
          <a:latin typeface="Arial" charset="0"/>
          <a:ea typeface="宋体" charset="0"/>
          <a:cs typeface="宋体" charset="0"/>
        </a:defRPr>
      </a:lvl3pPr>
      <a:lvl4pPr algn="ctr" rtl="0" eaLnBrk="0" fontAlgn="base" hangingPunct="0">
        <a:spcBef>
          <a:spcPct val="0"/>
        </a:spcBef>
        <a:spcAft>
          <a:spcPct val="0"/>
        </a:spcAft>
        <a:defRPr sz="4400">
          <a:solidFill>
            <a:schemeClr val="tx2"/>
          </a:solidFill>
          <a:latin typeface="Arial" charset="0"/>
          <a:ea typeface="宋体" charset="0"/>
          <a:cs typeface="宋体" charset="0"/>
        </a:defRPr>
      </a:lvl4pPr>
      <a:lvl5pPr algn="ctr" rtl="0" eaLnBrk="0" fontAlgn="base" hangingPunct="0">
        <a:spcBef>
          <a:spcPct val="0"/>
        </a:spcBef>
        <a:spcAft>
          <a:spcPct val="0"/>
        </a:spcAft>
        <a:defRPr sz="4400">
          <a:solidFill>
            <a:schemeClr val="tx2"/>
          </a:solidFill>
          <a:latin typeface="Arial" charset="0"/>
          <a:ea typeface="宋体" charset="0"/>
          <a:cs typeface="宋体" charset="0"/>
        </a:defRPr>
      </a:lvl5pPr>
      <a:lvl6pPr marL="457200" algn="ctr" rtl="0" fontAlgn="base">
        <a:spcBef>
          <a:spcPct val="0"/>
        </a:spcBef>
        <a:spcAft>
          <a:spcPct val="0"/>
        </a:spcAft>
        <a:defRPr sz="4400">
          <a:solidFill>
            <a:schemeClr val="tx2"/>
          </a:solidFill>
          <a:latin typeface="Arial" charset="0"/>
          <a:ea typeface="宋体" charset="0"/>
          <a:cs typeface="宋体" charset="0"/>
        </a:defRPr>
      </a:lvl6pPr>
      <a:lvl7pPr marL="914400" algn="ctr" rtl="0" fontAlgn="base">
        <a:spcBef>
          <a:spcPct val="0"/>
        </a:spcBef>
        <a:spcAft>
          <a:spcPct val="0"/>
        </a:spcAft>
        <a:defRPr sz="4400">
          <a:solidFill>
            <a:schemeClr val="tx2"/>
          </a:solidFill>
          <a:latin typeface="Arial" charset="0"/>
          <a:ea typeface="宋体" charset="0"/>
          <a:cs typeface="宋体" charset="0"/>
        </a:defRPr>
      </a:lvl7pPr>
      <a:lvl8pPr marL="1371600" algn="ctr" rtl="0" fontAlgn="base">
        <a:spcBef>
          <a:spcPct val="0"/>
        </a:spcBef>
        <a:spcAft>
          <a:spcPct val="0"/>
        </a:spcAft>
        <a:defRPr sz="4400">
          <a:solidFill>
            <a:schemeClr val="tx2"/>
          </a:solidFill>
          <a:latin typeface="Arial" charset="0"/>
          <a:ea typeface="宋体" charset="0"/>
          <a:cs typeface="宋体" charset="0"/>
        </a:defRPr>
      </a:lvl8pPr>
      <a:lvl9pPr marL="1828800" algn="ctr" rtl="0" fontAlgn="base">
        <a:spcBef>
          <a:spcPct val="0"/>
        </a:spcBef>
        <a:spcAft>
          <a:spcPct val="0"/>
        </a:spcAft>
        <a:defRPr sz="4400">
          <a:solidFill>
            <a:schemeClr val="tx2"/>
          </a:solidFill>
          <a:latin typeface="Arial" charset="0"/>
          <a:ea typeface="宋体" charset="0"/>
          <a:cs typeface="宋体"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a:solidFill>
            <a:schemeClr val="tx1"/>
          </a:solidFill>
          <a:latin typeface="+mn-lt"/>
          <a:ea typeface="+mn-ea"/>
          <a:cs typeface="+mn-cs"/>
        </a:defRPr>
      </a:lvl5pPr>
      <a:lvl6pPr marL="2514600" indent="-228600" algn="l" rtl="0" fontAlgn="base">
        <a:spcBef>
          <a:spcPct val="20000"/>
        </a:spcBef>
        <a:spcAft>
          <a:spcPct val="0"/>
        </a:spcAft>
        <a:buChar char="»"/>
        <a:defRPr sz="2000">
          <a:solidFill>
            <a:schemeClr val="tx1"/>
          </a:solidFill>
          <a:latin typeface="+mn-lt"/>
          <a:ea typeface="+mn-ea"/>
          <a:cs typeface="+mn-cs"/>
        </a:defRPr>
      </a:lvl6pPr>
      <a:lvl7pPr marL="2971800" indent="-228600" algn="l" rtl="0" fontAlgn="base">
        <a:spcBef>
          <a:spcPct val="20000"/>
        </a:spcBef>
        <a:spcAft>
          <a:spcPct val="0"/>
        </a:spcAft>
        <a:buChar char="»"/>
        <a:defRPr sz="2000">
          <a:solidFill>
            <a:schemeClr val="tx1"/>
          </a:solidFill>
          <a:latin typeface="+mn-lt"/>
          <a:ea typeface="+mn-ea"/>
          <a:cs typeface="+mn-cs"/>
        </a:defRPr>
      </a:lvl7pPr>
      <a:lvl8pPr marL="3429000" indent="-228600" algn="l" rtl="0" fontAlgn="base">
        <a:spcBef>
          <a:spcPct val="20000"/>
        </a:spcBef>
        <a:spcAft>
          <a:spcPct val="0"/>
        </a:spcAft>
        <a:buChar char="»"/>
        <a:defRPr sz="2000">
          <a:solidFill>
            <a:schemeClr val="tx1"/>
          </a:solidFill>
          <a:latin typeface="+mn-lt"/>
          <a:ea typeface="+mn-ea"/>
          <a:cs typeface="+mn-cs"/>
        </a:defRPr>
      </a:lvl8pPr>
      <a:lvl9pPr marL="3886200" indent="-228600" algn="l" rtl="0" fontAlgn="base">
        <a:spcBef>
          <a:spcPct val="20000"/>
        </a:spcBef>
        <a:spcAft>
          <a:spcPct val="0"/>
        </a:spcAft>
        <a:buChar char="»"/>
        <a:defRPr sz="20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灯片编号占位符 5"/>
          <p:cNvSpPr>
            <a:spLocks noGrp="1"/>
          </p:cNvSpPr>
          <p:nvPr>
            <p:ph type="sldNum" sz="quarter" idx="4"/>
          </p:nvPr>
        </p:nvSpPr>
        <p:spPr>
          <a:xfrm>
            <a:off x="3714744" y="6356350"/>
            <a:ext cx="2133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fld id="{0C913308-F349-4B6D-A68A-DD1791B4A57B}" type="slidenum">
              <a:rPr lang="zh-CN" altLang="en-US" smtClean="0">
                <a:solidFill>
                  <a:prstClr val="black">
                    <a:tint val="75000"/>
                  </a:prstClr>
                </a:solidFill>
                <a:latin typeface="Calibri"/>
                <a:ea typeface="宋体"/>
                <a:cs typeface="+mn-cs"/>
              </a:rPr>
              <a:pPr fontAlgn="auto">
                <a:spcBef>
                  <a:spcPts val="0"/>
                </a:spcBef>
                <a:spcAft>
                  <a:spcPts val="0"/>
                </a:spcAft>
              </a:pPr>
              <a:t>‹#›</a:t>
            </a:fld>
            <a:endParaRPr lang="zh-CN" altLang="en-US">
              <a:solidFill>
                <a:prstClr val="black">
                  <a:tint val="75000"/>
                </a:prstClr>
              </a:solidFill>
              <a:latin typeface="Calibri"/>
              <a:ea typeface="宋体"/>
              <a:cs typeface="+mn-cs"/>
            </a:endParaRPr>
          </a:p>
        </p:txBody>
      </p:sp>
    </p:spTree>
  </p:cSld>
  <p:clrMap bg1="lt1" tx1="dk1" bg2="lt2" tx2="dk2" accent1="accent1" accent2="accent2" accent3="accent3" accent4="accent4" accent5="accent5" accent6="accent6" hlink="hlink" folHlink="folHlink"/>
  <p:sldLayoutIdLst>
    <p:sldLayoutId id="2147483943" r:id="rId1"/>
    <p:sldLayoutId id="2147483944" r:id="rId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灯片编号占位符 5"/>
          <p:cNvSpPr>
            <a:spLocks noGrp="1"/>
          </p:cNvSpPr>
          <p:nvPr>
            <p:ph type="sldNum" sz="quarter" idx="4"/>
          </p:nvPr>
        </p:nvSpPr>
        <p:spPr>
          <a:xfrm>
            <a:off x="3714744" y="6356350"/>
            <a:ext cx="2133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fld id="{0C913308-F349-4B6D-A68A-DD1791B4A57B}" type="slidenum">
              <a:rPr lang="zh-CN" altLang="en-US" smtClean="0">
                <a:solidFill>
                  <a:prstClr val="black">
                    <a:tint val="75000"/>
                  </a:prstClr>
                </a:solidFill>
                <a:latin typeface="Calibri"/>
                <a:ea typeface="宋体"/>
                <a:cs typeface="+mn-cs"/>
              </a:rPr>
              <a:pPr fontAlgn="auto">
                <a:spcBef>
                  <a:spcPts val="0"/>
                </a:spcBef>
                <a:spcAft>
                  <a:spcPts val="0"/>
                </a:spcAft>
              </a:pPr>
              <a:t>‹#›</a:t>
            </a:fld>
            <a:endParaRPr lang="zh-CN" altLang="en-US">
              <a:solidFill>
                <a:prstClr val="black">
                  <a:tint val="75000"/>
                </a:prstClr>
              </a:solidFill>
              <a:latin typeface="Calibri"/>
              <a:ea typeface="宋体"/>
              <a:cs typeface="+mn-cs"/>
            </a:endParaRPr>
          </a:p>
        </p:txBody>
      </p:sp>
    </p:spTree>
  </p:cSld>
  <p:clrMap bg1="lt1" tx1="dk1" bg2="lt2" tx2="dk2" accent1="accent1" accent2="accent2" accent3="accent3" accent4="accent4" accent5="accent5" accent6="accent6" hlink="hlink" folHlink="folHlink"/>
  <p:sldLayoutIdLst>
    <p:sldLayoutId id="2147483946" r:id="rId1"/>
    <p:sldLayoutId id="2147483947" r:id="rId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9.jpeg"/><Relationship Id="rId3"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4" Type="http://schemas.openxmlformats.org/officeDocument/2006/relationships/image" Target="../media/image11.wmf"/><Relationship Id="rId5" Type="http://schemas.openxmlformats.org/officeDocument/2006/relationships/image" Target="../media/image12.png"/><Relationship Id="rId6" Type="http://schemas.openxmlformats.org/officeDocument/2006/relationships/image" Target="../media/image13.png"/><Relationship Id="rId1" Type="http://schemas.openxmlformats.org/officeDocument/2006/relationships/tags" Target="../tags/tag1.xml"/><Relationship Id="rId2"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4" Type="http://schemas.openxmlformats.org/officeDocument/2006/relationships/image" Target="../media/image14.png"/><Relationship Id="rId5" Type="http://schemas.openxmlformats.org/officeDocument/2006/relationships/image" Target="../media/image15.png"/><Relationship Id="rId6" Type="http://schemas.openxmlformats.org/officeDocument/2006/relationships/image" Target="../media/image16.png"/><Relationship Id="rId7" Type="http://schemas.openxmlformats.org/officeDocument/2006/relationships/image" Target="../media/image17.png"/><Relationship Id="rId1" Type="http://schemas.openxmlformats.org/officeDocument/2006/relationships/tags" Target="../tags/tag2.xml"/><Relationship Id="rId2"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4" Type="http://schemas.openxmlformats.org/officeDocument/2006/relationships/image" Target="../media/image20.png"/><Relationship Id="rId1" Type="http://schemas.openxmlformats.org/officeDocument/2006/relationships/slideLayout" Target="../slideLayouts/slideLayout1.xml"/><Relationship Id="rId2"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4" Type="http://schemas.openxmlformats.org/officeDocument/2006/relationships/image" Target="../media/image23.jpeg"/><Relationship Id="rId5" Type="http://schemas.openxmlformats.org/officeDocument/2006/relationships/image" Target="../media/image24.jpeg"/><Relationship Id="rId6" Type="http://schemas.openxmlformats.org/officeDocument/2006/relationships/image" Target="../media/image25.jpeg"/><Relationship Id="rId7" Type="http://schemas.openxmlformats.org/officeDocument/2006/relationships/image" Target="../media/image26.png"/><Relationship Id="rId8" Type="http://schemas.openxmlformats.org/officeDocument/2006/relationships/image" Target="../media/image27.png"/><Relationship Id="rId9" Type="http://schemas.openxmlformats.org/officeDocument/2006/relationships/image" Target="../media/image28.png"/><Relationship Id="rId10" Type="http://schemas.openxmlformats.org/officeDocument/2006/relationships/image" Target="../media/image29.jpeg"/><Relationship Id="rId11" Type="http://schemas.openxmlformats.org/officeDocument/2006/relationships/image" Target="../media/image30.png"/><Relationship Id="rId1" Type="http://schemas.openxmlformats.org/officeDocument/2006/relationships/slideLayout" Target="../slideLayouts/slideLayout38.xml"/><Relationship Id="rId2" Type="http://schemas.openxmlformats.org/officeDocument/2006/relationships/image" Target="../media/image2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1.png"/><Relationship Id="rId3" Type="http://schemas.openxmlformats.org/officeDocument/2006/relationships/image" Target="../media/image3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tags" Target="../tags/tag3.xml"/><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14.xml.rels><?xml version="1.0" encoding="UTF-8" standalone="yes"?>
<Relationships xmlns="http://schemas.openxmlformats.org/package/2006/relationships"><Relationship Id="rId1" Type="http://schemas.openxmlformats.org/officeDocument/2006/relationships/tags" Target="../tags/tag4.xml"/><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7.xml"/><Relationship Id="rId4" Type="http://schemas.openxmlformats.org/officeDocument/2006/relationships/image" Target="../media/image33.png"/><Relationship Id="rId5" Type="http://schemas.openxmlformats.org/officeDocument/2006/relationships/image" Target="../media/image34.png"/><Relationship Id="rId6" Type="http://schemas.openxmlformats.org/officeDocument/2006/relationships/diagramData" Target="../diagrams/data1.xml"/><Relationship Id="rId7" Type="http://schemas.openxmlformats.org/officeDocument/2006/relationships/diagramLayout" Target="../diagrams/layout1.xml"/><Relationship Id="rId8" Type="http://schemas.openxmlformats.org/officeDocument/2006/relationships/diagramQuickStyle" Target="../diagrams/quickStyle1.xml"/><Relationship Id="rId9" Type="http://schemas.openxmlformats.org/officeDocument/2006/relationships/diagramColors" Target="../diagrams/colors1.xml"/><Relationship Id="rId10" Type="http://schemas.microsoft.com/office/2007/relationships/diagramDrawing" Target="../diagrams/drawing1.xml"/><Relationship Id="rId1" Type="http://schemas.openxmlformats.org/officeDocument/2006/relationships/tags" Target="../tags/tag5.xml"/><Relationship Id="rId2"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8.xml"/><Relationship Id="rId4" Type="http://schemas.openxmlformats.org/officeDocument/2006/relationships/diagramData" Target="../diagrams/data2.xml"/><Relationship Id="rId5" Type="http://schemas.openxmlformats.org/officeDocument/2006/relationships/diagramLayout" Target="../diagrams/layout2.xml"/><Relationship Id="rId6" Type="http://schemas.openxmlformats.org/officeDocument/2006/relationships/diagramQuickStyle" Target="../diagrams/quickStyle2.xml"/><Relationship Id="rId7" Type="http://schemas.openxmlformats.org/officeDocument/2006/relationships/diagramColors" Target="../diagrams/colors2.xml"/><Relationship Id="rId8" Type="http://schemas.microsoft.com/office/2007/relationships/diagramDrawing" Target="../diagrams/drawing2.xml"/><Relationship Id="rId9" Type="http://schemas.openxmlformats.org/officeDocument/2006/relationships/image" Target="../media/image35.png"/><Relationship Id="rId10" Type="http://schemas.openxmlformats.org/officeDocument/2006/relationships/image" Target="../media/image36.png"/><Relationship Id="rId11" Type="http://schemas.openxmlformats.org/officeDocument/2006/relationships/image" Target="../media/image37.png"/><Relationship Id="rId1" Type="http://schemas.openxmlformats.org/officeDocument/2006/relationships/tags" Target="../tags/tag6.xml"/><Relationship Id="rId2"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9.xml"/><Relationship Id="rId4" Type="http://schemas.openxmlformats.org/officeDocument/2006/relationships/image" Target="../media/image38.png"/><Relationship Id="rId5" Type="http://schemas.openxmlformats.org/officeDocument/2006/relationships/image" Target="../media/image39.png"/><Relationship Id="rId6" Type="http://schemas.openxmlformats.org/officeDocument/2006/relationships/image" Target="../media/image40.png"/><Relationship Id="rId7" Type="http://schemas.openxmlformats.org/officeDocument/2006/relationships/diagramData" Target="../diagrams/data3.xml"/><Relationship Id="rId8" Type="http://schemas.openxmlformats.org/officeDocument/2006/relationships/diagramLayout" Target="../diagrams/layout3.xml"/><Relationship Id="rId9" Type="http://schemas.openxmlformats.org/officeDocument/2006/relationships/diagramQuickStyle" Target="../diagrams/quickStyle3.xml"/><Relationship Id="rId10" Type="http://schemas.openxmlformats.org/officeDocument/2006/relationships/diagramColors" Target="../diagrams/colors3.xml"/><Relationship Id="rId11" Type="http://schemas.microsoft.com/office/2007/relationships/diagramDrawing" Target="../diagrams/drawing3.xml"/><Relationship Id="rId1" Type="http://schemas.openxmlformats.org/officeDocument/2006/relationships/tags" Target="../tags/tag7.xml"/><Relationship Id="rId2"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tags" Target="../tags/tag8.xml"/><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1.xml"/><Relationship Id="rId4" Type="http://schemas.openxmlformats.org/officeDocument/2006/relationships/image" Target="../media/image41.png"/><Relationship Id="rId5" Type="http://schemas.openxmlformats.org/officeDocument/2006/relationships/image" Target="../media/image36.png"/><Relationship Id="rId1" Type="http://schemas.openxmlformats.org/officeDocument/2006/relationships/tags" Target="../tags/tag9.xml"/><Relationship Id="rId2"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4" Type="http://schemas.openxmlformats.org/officeDocument/2006/relationships/image" Target="../media/image43.png"/><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21.xml.rels><?xml version="1.0" encoding="UTF-8" standalone="yes"?>
<Relationships xmlns="http://schemas.openxmlformats.org/package/2006/relationships"><Relationship Id="rId11" Type="http://schemas.openxmlformats.org/officeDocument/2006/relationships/image" Target="../media/image50.png"/><Relationship Id="rId12" Type="http://schemas.openxmlformats.org/officeDocument/2006/relationships/image" Target="../media/image51.png"/><Relationship Id="rId13" Type="http://schemas.openxmlformats.org/officeDocument/2006/relationships/image" Target="../media/image52.png"/><Relationship Id="rId14" Type="http://schemas.openxmlformats.org/officeDocument/2006/relationships/image" Target="../media/image53.png"/><Relationship Id="rId1" Type="http://schemas.openxmlformats.org/officeDocument/2006/relationships/tags" Target="../tags/tag10.xml"/><Relationship Id="rId2" Type="http://schemas.openxmlformats.org/officeDocument/2006/relationships/slideLayout" Target="../slideLayouts/slideLayout1.xml"/><Relationship Id="rId3" Type="http://schemas.openxmlformats.org/officeDocument/2006/relationships/notesSlide" Target="../notesSlides/notesSlide13.xml"/><Relationship Id="rId4" Type="http://schemas.openxmlformats.org/officeDocument/2006/relationships/image" Target="../media/image44.png"/><Relationship Id="rId5" Type="http://schemas.openxmlformats.org/officeDocument/2006/relationships/image" Target="../media/image41.png"/><Relationship Id="rId6" Type="http://schemas.openxmlformats.org/officeDocument/2006/relationships/image" Target="../media/image45.png"/><Relationship Id="rId7" Type="http://schemas.openxmlformats.org/officeDocument/2006/relationships/image" Target="../media/image46.png"/><Relationship Id="rId8" Type="http://schemas.openxmlformats.org/officeDocument/2006/relationships/image" Target="../media/image47.png"/><Relationship Id="rId9" Type="http://schemas.openxmlformats.org/officeDocument/2006/relationships/image" Target="../media/image48.png"/><Relationship Id="rId10" Type="http://schemas.openxmlformats.org/officeDocument/2006/relationships/image" Target="../media/image49.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4.xml"/><Relationship Id="rId4" Type="http://schemas.openxmlformats.org/officeDocument/2006/relationships/image" Target="../media/image54.png"/><Relationship Id="rId5" Type="http://schemas.openxmlformats.org/officeDocument/2006/relationships/image" Target="../media/image55.png"/><Relationship Id="rId6" Type="http://schemas.openxmlformats.org/officeDocument/2006/relationships/image" Target="../media/image56.png"/><Relationship Id="rId1" Type="http://schemas.openxmlformats.org/officeDocument/2006/relationships/tags" Target="../tags/tag11.xml"/><Relationship Id="rId2"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15.xml"/></Relationships>
</file>

<file path=ppt/slides/_rels/slide24.xml.rels><?xml version="1.0" encoding="UTF-8" standalone="yes"?>
<Relationships xmlns="http://schemas.openxmlformats.org/package/2006/relationships"><Relationship Id="rId1" Type="http://schemas.openxmlformats.org/officeDocument/2006/relationships/tags" Target="../tags/tag12.xml"/><Relationship Id="rId2" Type="http://schemas.openxmlformats.org/officeDocument/2006/relationships/slideLayout" Target="../slideLayouts/slideLayout1.xml"/><Relationship Id="rId3" Type="http://schemas.openxmlformats.org/officeDocument/2006/relationships/notesSlide" Target="../notesSlides/notesSlide16.xml"/></Relationships>
</file>

<file path=ppt/slides/_rels/slide25.xml.rels><?xml version="1.0" encoding="UTF-8" standalone="yes"?>
<Relationships xmlns="http://schemas.openxmlformats.org/package/2006/relationships"><Relationship Id="rId11" Type="http://schemas.openxmlformats.org/officeDocument/2006/relationships/image" Target="../media/image66.png"/><Relationship Id="rId12" Type="http://schemas.openxmlformats.org/officeDocument/2006/relationships/image" Target="../media/image67.png"/><Relationship Id="rId13" Type="http://schemas.openxmlformats.org/officeDocument/2006/relationships/image" Target="../media/image68.png"/><Relationship Id="rId14" Type="http://schemas.openxmlformats.org/officeDocument/2006/relationships/image" Target="../media/image69.png"/><Relationship Id="rId15" Type="http://schemas.openxmlformats.org/officeDocument/2006/relationships/image" Target="../media/image70.png"/><Relationship Id="rId16" Type="http://schemas.openxmlformats.org/officeDocument/2006/relationships/image" Target="../media/image71.png"/><Relationship Id="rId1" Type="http://schemas.openxmlformats.org/officeDocument/2006/relationships/slideLayout" Target="../slideLayouts/slideLayout1.xml"/><Relationship Id="rId2" Type="http://schemas.openxmlformats.org/officeDocument/2006/relationships/image" Target="../media/image57.png"/><Relationship Id="rId3" Type="http://schemas.openxmlformats.org/officeDocument/2006/relationships/image" Target="../media/image58.png"/><Relationship Id="rId4" Type="http://schemas.openxmlformats.org/officeDocument/2006/relationships/image" Target="../media/image59.png"/><Relationship Id="rId5" Type="http://schemas.openxmlformats.org/officeDocument/2006/relationships/image" Target="../media/image60.png"/><Relationship Id="rId6" Type="http://schemas.openxmlformats.org/officeDocument/2006/relationships/image" Target="../media/image61.png"/><Relationship Id="rId7" Type="http://schemas.openxmlformats.org/officeDocument/2006/relationships/image" Target="../media/image62.png"/><Relationship Id="rId8" Type="http://schemas.openxmlformats.org/officeDocument/2006/relationships/image" Target="../media/image63.png"/><Relationship Id="rId9" Type="http://schemas.openxmlformats.org/officeDocument/2006/relationships/image" Target="../media/image64.png"/><Relationship Id="rId10" Type="http://schemas.openxmlformats.org/officeDocument/2006/relationships/image" Target="../media/image6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2.png"/></Relationships>
</file>

<file path=ppt/slides/_rels/slide27.xml.rels><?xml version="1.0" encoding="UTF-8" standalone="yes"?>
<Relationships xmlns="http://schemas.openxmlformats.org/package/2006/relationships"><Relationship Id="rId3" Type="http://schemas.openxmlformats.org/officeDocument/2006/relationships/image" Target="../media/image61.png"/><Relationship Id="rId4" Type="http://schemas.openxmlformats.org/officeDocument/2006/relationships/image" Target="../media/image74.png"/><Relationship Id="rId5" Type="http://schemas.openxmlformats.org/officeDocument/2006/relationships/image" Target="../media/image75.png"/><Relationship Id="rId6" Type="http://schemas.openxmlformats.org/officeDocument/2006/relationships/image" Target="../media/image76.png"/><Relationship Id="rId7" Type="http://schemas.openxmlformats.org/officeDocument/2006/relationships/image" Target="../media/image77.png"/><Relationship Id="rId8" Type="http://schemas.openxmlformats.org/officeDocument/2006/relationships/image" Target="../media/image78.png"/><Relationship Id="rId1" Type="http://schemas.openxmlformats.org/officeDocument/2006/relationships/slideLayout" Target="../slideLayouts/slideLayout1.xml"/><Relationship Id="rId2" Type="http://schemas.openxmlformats.org/officeDocument/2006/relationships/image" Target="../media/image7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9.png"/></Relationships>
</file>

<file path=ppt/slides/_rels/slide30.xml.rels><?xml version="1.0" encoding="UTF-8" standalone="yes"?>
<Relationships xmlns="http://schemas.openxmlformats.org/package/2006/relationships"><Relationship Id="rId3" Type="http://schemas.openxmlformats.org/officeDocument/2006/relationships/image" Target="../media/image81.png"/><Relationship Id="rId4" Type="http://schemas.openxmlformats.org/officeDocument/2006/relationships/image" Target="../media/image82.png"/><Relationship Id="rId1" Type="http://schemas.openxmlformats.org/officeDocument/2006/relationships/slideLayout" Target="../slideLayouts/slideLayout1.xml"/><Relationship Id="rId2" Type="http://schemas.openxmlformats.org/officeDocument/2006/relationships/image" Target="../media/image8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8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4.png"/></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4" Type="http://schemas.openxmlformats.org/officeDocument/2006/relationships/image" Target="../media/image83.png"/><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34.xml.rels><?xml version="1.0" encoding="UTF-8" standalone="yes"?>
<Relationships xmlns="http://schemas.openxmlformats.org/package/2006/relationships"><Relationship Id="rId1" Type="http://schemas.openxmlformats.org/officeDocument/2006/relationships/tags" Target="../tags/tag13.xml"/><Relationship Id="rId2" Type="http://schemas.openxmlformats.org/officeDocument/2006/relationships/slideLayout" Target="../slideLayouts/slideLayout1.xml"/><Relationship Id="rId3" Type="http://schemas.openxmlformats.org/officeDocument/2006/relationships/notesSlide" Target="../notesSlides/notesSlide1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0.xml"/></Relationships>
</file>

<file path=ppt/slides/_rels/slide36.xml.rels><?xml version="1.0" encoding="UTF-8" standalone="yes"?>
<Relationships xmlns="http://schemas.openxmlformats.org/package/2006/relationships"><Relationship Id="rId3" Type="http://schemas.openxmlformats.org/officeDocument/2006/relationships/image" Target="../media/image85.png"/><Relationship Id="rId4" Type="http://schemas.openxmlformats.org/officeDocument/2006/relationships/image" Target="../media/image86.png"/><Relationship Id="rId5" Type="http://schemas.openxmlformats.org/officeDocument/2006/relationships/image" Target="../media/image87.png"/><Relationship Id="rId6" Type="http://schemas.openxmlformats.org/officeDocument/2006/relationships/image" Target="../media/image88.png"/><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37.xml.rels><?xml version="1.0" encoding="UTF-8" standalone="yes"?>
<Relationships xmlns="http://schemas.openxmlformats.org/package/2006/relationships"><Relationship Id="rId3" Type="http://schemas.openxmlformats.org/officeDocument/2006/relationships/image" Target="../media/image90.png"/><Relationship Id="rId4" Type="http://schemas.openxmlformats.org/officeDocument/2006/relationships/image" Target="../media/image91.png"/><Relationship Id="rId5" Type="http://schemas.openxmlformats.org/officeDocument/2006/relationships/image" Target="../media/image92.jpeg"/><Relationship Id="rId1" Type="http://schemas.openxmlformats.org/officeDocument/2006/relationships/slideLayout" Target="../slideLayouts/slideLayout1.xml"/><Relationship Id="rId2" Type="http://schemas.openxmlformats.org/officeDocument/2006/relationships/image" Target="../media/image89.png"/></Relationships>
</file>

<file path=ppt/slides/_rels/slide38.xml.rels><?xml version="1.0" encoding="UTF-8" standalone="yes"?>
<Relationships xmlns="http://schemas.openxmlformats.org/package/2006/relationships"><Relationship Id="rId3" Type="http://schemas.openxmlformats.org/officeDocument/2006/relationships/image" Target="../media/image94.png"/><Relationship Id="rId4" Type="http://schemas.openxmlformats.org/officeDocument/2006/relationships/image" Target="../media/image95.png"/><Relationship Id="rId1" Type="http://schemas.openxmlformats.org/officeDocument/2006/relationships/slideLayout" Target="../slideLayouts/slideLayout1.xml"/><Relationship Id="rId2" Type="http://schemas.openxmlformats.org/officeDocument/2006/relationships/image" Target="../media/image93.png"/></Relationships>
</file>

<file path=ppt/slides/_rels/slide39.xml.rels><?xml version="1.0" encoding="UTF-8" standalone="yes"?>
<Relationships xmlns="http://schemas.openxmlformats.org/package/2006/relationships"><Relationship Id="rId3" Type="http://schemas.openxmlformats.org/officeDocument/2006/relationships/image" Target="../media/image89.png"/><Relationship Id="rId4" Type="http://schemas.openxmlformats.org/officeDocument/2006/relationships/image" Target="../media/image97.png"/><Relationship Id="rId1" Type="http://schemas.openxmlformats.org/officeDocument/2006/relationships/slideLayout" Target="../slideLayouts/slideLayout1.xml"/><Relationship Id="rId2" Type="http://schemas.openxmlformats.org/officeDocument/2006/relationships/image" Target="../media/image96.png"/></Relationships>
</file>

<file path=ppt/slides/_rels/slide40.xml.rels><?xml version="1.0" encoding="UTF-8" standalone="yes"?>
<Relationships xmlns="http://schemas.openxmlformats.org/package/2006/relationships"><Relationship Id="rId3" Type="http://schemas.openxmlformats.org/officeDocument/2006/relationships/image" Target="../media/image98.jpeg"/><Relationship Id="rId4" Type="http://schemas.openxmlformats.org/officeDocument/2006/relationships/image" Target="../media/image99.jpeg"/><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23.xml"/><Relationship Id="rId4" Type="http://schemas.openxmlformats.org/officeDocument/2006/relationships/image" Target="../media/image101.png"/><Relationship Id="rId5" Type="http://schemas.openxmlformats.org/officeDocument/2006/relationships/oleObject" Target="../embeddings/oleObject1.bin"/><Relationship Id="rId6" Type="http://schemas.openxmlformats.org/officeDocument/2006/relationships/image" Target="../media/image100.wmf"/><Relationship Id="rId7" Type="http://schemas.openxmlformats.org/officeDocument/2006/relationships/image" Target="../media/image102.png"/><Relationship Id="rId8" Type="http://schemas.openxmlformats.org/officeDocument/2006/relationships/image" Target="../media/image103.png"/><Relationship Id="rId9" Type="http://schemas.openxmlformats.org/officeDocument/2006/relationships/image" Target="../media/image104.png"/><Relationship Id="rId1" Type="http://schemas.openxmlformats.org/officeDocument/2006/relationships/vmlDrawing" Target="../drawings/vmlDrawing1.vml"/><Relationship Id="rId2"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 Id="rId3" Type="http://schemas.openxmlformats.org/officeDocument/2006/relationships/image" Target="../media/image105.jpeg"/></Relationships>
</file>

<file path=ppt/slides/_rels/slide43.xml.rels><?xml version="1.0" encoding="UTF-8" standalone="yes"?>
<Relationships xmlns="http://schemas.openxmlformats.org/package/2006/relationships"><Relationship Id="rId3" Type="http://schemas.openxmlformats.org/officeDocument/2006/relationships/image" Target="../media/image106.png"/><Relationship Id="rId4" Type="http://schemas.openxmlformats.org/officeDocument/2006/relationships/image" Target="../media/image107.png"/><Relationship Id="rId5" Type="http://schemas.openxmlformats.org/officeDocument/2006/relationships/image" Target="../media/image108.jpeg"/><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09.png"/><Relationship Id="rId3" Type="http://schemas.openxmlformats.org/officeDocument/2006/relationships/image" Target="../media/image110.png"/></Relationships>
</file>

<file path=ppt/slides/_rels/slide46.xml.rels><?xml version="1.0" encoding="UTF-8" standalone="yes"?>
<Relationships xmlns="http://schemas.openxmlformats.org/package/2006/relationships"><Relationship Id="rId3" Type="http://schemas.openxmlformats.org/officeDocument/2006/relationships/image" Target="../media/image112.png"/><Relationship Id="rId4" Type="http://schemas.openxmlformats.org/officeDocument/2006/relationships/image" Target="../media/image113.png"/><Relationship Id="rId5" Type="http://schemas.openxmlformats.org/officeDocument/2006/relationships/image" Target="../media/image114.png"/><Relationship Id="rId6" Type="http://schemas.openxmlformats.org/officeDocument/2006/relationships/image" Target="../media/image115.png"/><Relationship Id="rId1" Type="http://schemas.openxmlformats.org/officeDocument/2006/relationships/slideLayout" Target="../slideLayouts/slideLayout16.xml"/><Relationship Id="rId2" Type="http://schemas.openxmlformats.org/officeDocument/2006/relationships/image" Target="../media/image11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16.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17.png"/><Relationship Id="rId3" Type="http://schemas.openxmlformats.org/officeDocument/2006/relationships/image" Target="../media/image118.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19.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20.png"/><Relationship Id="rId3" Type="http://schemas.openxmlformats.org/officeDocument/2006/relationships/image" Target="../media/image121.png"/></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120.png"/><Relationship Id="rId5" Type="http://schemas.openxmlformats.org/officeDocument/2006/relationships/image" Target="../media/image121.png"/><Relationship Id="rId1" Type="http://schemas.openxmlformats.org/officeDocument/2006/relationships/slideLayout" Target="../slideLayouts/slideLayout16.xml"/><Relationship Id="rId2" Type="http://schemas.openxmlformats.org/officeDocument/2006/relationships/image" Target="../media/image12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23.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124.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7.xml"/></Relationships>
</file>

<file path=ppt/slides/_rels/slide56.xml.rels><?xml version="1.0" encoding="UTF-8" standalone="yes"?>
<Relationships xmlns="http://schemas.openxmlformats.org/package/2006/relationships"><Relationship Id="rId3" Type="http://schemas.openxmlformats.org/officeDocument/2006/relationships/image" Target="../media/image125.wmf"/><Relationship Id="rId4" Type="http://schemas.openxmlformats.org/officeDocument/2006/relationships/image" Target="../media/image126.png"/><Relationship Id="rId5" Type="http://schemas.openxmlformats.org/officeDocument/2006/relationships/image" Target="../media/image127.wmf"/><Relationship Id="rId6" Type="http://schemas.openxmlformats.org/officeDocument/2006/relationships/image" Target="../media/image128.wmf"/><Relationship Id="rId1" Type="http://schemas.openxmlformats.org/officeDocument/2006/relationships/slideLayout" Target="../slideLayouts/slideLayout32.xml"/><Relationship Id="rId2" Type="http://schemas.openxmlformats.org/officeDocument/2006/relationships/notesSlide" Target="../notesSlides/notesSlide2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9.xml"/><Relationship Id="rId3" Type="http://schemas.openxmlformats.org/officeDocument/2006/relationships/image" Target="../media/image129.wmf"/></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0.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1.xml"/><Relationship Id="rId3" Type="http://schemas.openxmlformats.org/officeDocument/2006/relationships/image" Target="../media/image130.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2.xml"/><Relationship Id="rId3" Type="http://schemas.openxmlformats.org/officeDocument/2006/relationships/image" Target="../media/image131.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3.xml"/><Relationship Id="rId3" Type="http://schemas.openxmlformats.org/officeDocument/2006/relationships/image" Target="../media/image132.pn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4.xml"/><Relationship Id="rId3" Type="http://schemas.openxmlformats.org/officeDocument/2006/relationships/image" Target="../media/image133.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5.xml"/><Relationship Id="rId3" Type="http://schemas.openxmlformats.org/officeDocument/2006/relationships/image" Target="../media/image134.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6.xml"/><Relationship Id="rId3" Type="http://schemas.openxmlformats.org/officeDocument/2006/relationships/image" Target="../media/image135.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66.xml.rels><?xml version="1.0" encoding="UTF-8" standalone="yes"?>
<Relationships xmlns="http://schemas.openxmlformats.org/package/2006/relationships"><Relationship Id="rId1" Type="http://schemas.openxmlformats.org/officeDocument/2006/relationships/tags" Target="../tags/tag14.xml"/><Relationship Id="rId2" Type="http://schemas.openxmlformats.org/officeDocument/2006/relationships/slideLayout" Target="../slideLayouts/slideLayout1.xml"/><Relationship Id="rId3"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4258" name="Text Box 2"/>
          <p:cNvSpPr txBox="1">
            <a:spLocks noChangeArrowheads="1"/>
          </p:cNvSpPr>
          <p:nvPr/>
        </p:nvSpPr>
        <p:spPr bwMode="auto">
          <a:xfrm>
            <a:off x="0" y="152400"/>
            <a:ext cx="9144000" cy="1569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10" tIns="45706" rIns="91410" bIns="45706">
            <a:spAutoFit/>
          </a:bodyPr>
          <a:lstStyle/>
          <a:p>
            <a:pPr algn="ctr" eaLnBrk="0" hangingPunct="0">
              <a:defRPr/>
            </a:pPr>
            <a:r>
              <a:rPr lang="en-US" sz="3200" b="1" dirty="0">
                <a:solidFill>
                  <a:srgbClr val="0033CC"/>
                </a:solidFill>
                <a:latin typeface="Times New Roman" charset="0"/>
                <a:ea typeface="ＭＳ Ｐゴシック" charset="0"/>
                <a:cs typeface="Times" charset="0"/>
              </a:rPr>
              <a:t>Atomistic </a:t>
            </a:r>
            <a:r>
              <a:rPr lang="en-US" sz="3200" b="1" dirty="0" smtClean="0">
                <a:solidFill>
                  <a:srgbClr val="0033CC"/>
                </a:solidFill>
                <a:latin typeface="Times New Roman" charset="0"/>
                <a:ea typeface="ＭＳ Ｐゴシック" charset="0"/>
                <a:cs typeface="Times" charset="0"/>
              </a:rPr>
              <a:t>Formation Mechanisms and Functionalization of Epitaxial </a:t>
            </a:r>
            <a:r>
              <a:rPr lang="en-US" sz="3200" b="1" dirty="0" err="1">
                <a:solidFill>
                  <a:srgbClr val="0033CC"/>
                </a:solidFill>
                <a:latin typeface="Times New Roman" charset="0"/>
                <a:ea typeface="ＭＳ Ｐゴシック" charset="0"/>
                <a:cs typeface="Times" charset="0"/>
              </a:rPr>
              <a:t>Graphene</a:t>
            </a:r>
            <a:r>
              <a:rPr lang="en-US" sz="3200" b="1" dirty="0">
                <a:solidFill>
                  <a:srgbClr val="0033CC"/>
                </a:solidFill>
                <a:latin typeface="Times New Roman" charset="0"/>
                <a:ea typeface="ＭＳ Ｐゴシック" charset="0"/>
                <a:cs typeface="Times" charset="0"/>
              </a:rPr>
              <a:t> on </a:t>
            </a:r>
            <a:r>
              <a:rPr lang="en-US" sz="3200" b="1" dirty="0" smtClean="0">
                <a:solidFill>
                  <a:srgbClr val="0033CC"/>
                </a:solidFill>
                <a:latin typeface="Times New Roman" charset="0"/>
                <a:ea typeface="ＭＳ Ｐゴシック" charset="0"/>
                <a:cs typeface="Times" charset="0"/>
              </a:rPr>
              <a:t>Transition Metal </a:t>
            </a:r>
            <a:r>
              <a:rPr lang="en-US" sz="3200" b="1" dirty="0">
                <a:solidFill>
                  <a:srgbClr val="0033CC"/>
                </a:solidFill>
                <a:latin typeface="Times New Roman" charset="0"/>
                <a:ea typeface="ＭＳ Ｐゴシック" charset="0"/>
                <a:cs typeface="Times" charset="0"/>
              </a:rPr>
              <a:t>Substrates</a:t>
            </a:r>
            <a:endParaRPr lang="en-US" sz="2400" dirty="0">
              <a:solidFill>
                <a:srgbClr val="000000"/>
              </a:solidFill>
              <a:latin typeface="Times New Roman" charset="0"/>
              <a:ea typeface="ＭＳ Ｐゴシック" charset="0"/>
              <a:cs typeface="Times" charset="0"/>
            </a:endParaRPr>
          </a:p>
        </p:txBody>
      </p:sp>
      <p:sp>
        <p:nvSpPr>
          <p:cNvPr id="224259" name="Text Box 3"/>
          <p:cNvSpPr txBox="1">
            <a:spLocks noChangeArrowheads="1"/>
          </p:cNvSpPr>
          <p:nvPr/>
        </p:nvSpPr>
        <p:spPr bwMode="auto">
          <a:xfrm>
            <a:off x="76200" y="2133600"/>
            <a:ext cx="8991600" cy="2246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lIns="91410" tIns="45706" rIns="91410" bIns="45706">
            <a:spAutoFit/>
          </a:bodyPr>
          <a:lstStyle/>
          <a:p>
            <a:pPr algn="ctr" eaLnBrk="0" hangingPunct="0">
              <a:defRPr/>
            </a:pPr>
            <a:r>
              <a:rPr lang="en-US" sz="2800" b="1" dirty="0" err="1">
                <a:latin typeface="Times New Roman" charset="0"/>
                <a:ea typeface="ＭＳ Ｐゴシック" charset="0"/>
                <a:cs typeface="ＭＳ Ｐゴシック" charset="0"/>
              </a:rPr>
              <a:t>Zhenyu</a:t>
            </a:r>
            <a:r>
              <a:rPr lang="en-US" sz="2800" b="1" dirty="0">
                <a:latin typeface="Times New Roman" charset="0"/>
                <a:ea typeface="ＭＳ Ｐゴシック" charset="0"/>
                <a:cs typeface="ＭＳ Ｐゴシック" charset="0"/>
              </a:rPr>
              <a:t> Zhang</a:t>
            </a:r>
          </a:p>
          <a:p>
            <a:pPr algn="ctr" eaLnBrk="0" hangingPunct="0">
              <a:defRPr/>
            </a:pPr>
            <a:r>
              <a:rPr lang="en-US" sz="2800" b="1" i="1" dirty="0" smtClean="0">
                <a:latin typeface="Times New Roman" charset="0"/>
                <a:ea typeface="ＭＳ Ｐゴシック" charset="0"/>
                <a:cs typeface="ＭＳ Ｐゴシック" charset="0"/>
              </a:rPr>
              <a:t>International Center For Quantum Design of Functional Materials (ICQD), Univ. </a:t>
            </a:r>
            <a:r>
              <a:rPr lang="en-US" sz="2800" b="1" i="1" dirty="0">
                <a:latin typeface="Times New Roman" charset="0"/>
                <a:ea typeface="ＭＳ Ｐゴシック" charset="0"/>
                <a:cs typeface="ＭＳ Ｐゴシック" charset="0"/>
              </a:rPr>
              <a:t>of Science &amp; Technology of </a:t>
            </a:r>
            <a:r>
              <a:rPr lang="en-US" sz="2800" b="1" i="1" dirty="0" smtClean="0">
                <a:latin typeface="Times New Roman" charset="0"/>
                <a:ea typeface="ＭＳ Ｐゴシック" charset="0"/>
                <a:cs typeface="ＭＳ Ｐゴシック" charset="0"/>
              </a:rPr>
              <a:t>China</a:t>
            </a:r>
            <a:endParaRPr lang="en-US" sz="2800" b="1" i="1" dirty="0">
              <a:latin typeface="Times New Roman" charset="0"/>
              <a:ea typeface="ＭＳ Ｐゴシック" charset="0"/>
              <a:cs typeface="ＭＳ Ｐゴシック" charset="0"/>
            </a:endParaRPr>
          </a:p>
          <a:p>
            <a:pPr algn="ctr" eaLnBrk="0" hangingPunct="0">
              <a:defRPr/>
            </a:pPr>
            <a:r>
              <a:rPr lang="en-US" sz="2800" b="1" i="1" dirty="0">
                <a:latin typeface="Times New Roman" charset="0"/>
                <a:ea typeface="ＭＳ Ｐゴシック" charset="0"/>
                <a:cs typeface="ＭＳ Ｐゴシック" charset="0"/>
              </a:rPr>
              <a:t>&amp;  </a:t>
            </a:r>
            <a:endParaRPr lang="en-US" sz="2800" b="1" i="1" dirty="0" smtClean="0">
              <a:latin typeface="Times New Roman" charset="0"/>
              <a:ea typeface="ＭＳ Ｐゴシック" charset="0"/>
              <a:cs typeface="ＭＳ Ｐゴシック" charset="0"/>
            </a:endParaRPr>
          </a:p>
          <a:p>
            <a:pPr algn="ctr" eaLnBrk="0" hangingPunct="0">
              <a:defRPr/>
            </a:pPr>
            <a:r>
              <a:rPr lang="en-US" sz="2800" b="1" i="1" dirty="0" smtClean="0">
                <a:latin typeface="Times New Roman" charset="0"/>
                <a:ea typeface="ＭＳ Ｐゴシック" charset="0"/>
                <a:cs typeface="ＭＳ Ｐゴシック" charset="0"/>
              </a:rPr>
              <a:t>Department of Physics, Univ. of Texas, Austin</a:t>
            </a:r>
            <a:endParaRPr lang="en-US" sz="2800" b="1" i="1" dirty="0">
              <a:latin typeface="Times New Roman" charset="0"/>
              <a:ea typeface="ＭＳ Ｐゴシック" charset="0"/>
              <a:cs typeface="ＭＳ Ｐゴシック" charset="0"/>
            </a:endParaRPr>
          </a:p>
        </p:txBody>
      </p:sp>
      <p:sp>
        <p:nvSpPr>
          <p:cNvPr id="224260" name="Text Box 4"/>
          <p:cNvSpPr txBox="1">
            <a:spLocks noChangeArrowheads="1"/>
          </p:cNvSpPr>
          <p:nvPr/>
        </p:nvSpPr>
        <p:spPr bwMode="auto">
          <a:xfrm>
            <a:off x="1181046" y="4813547"/>
            <a:ext cx="7056546" cy="18158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10" tIns="45706" rIns="91410" bIns="45706">
            <a:spAutoFit/>
          </a:bodyPr>
          <a:lstStyle/>
          <a:p>
            <a:pPr algn="ctr" eaLnBrk="0" hangingPunct="0">
              <a:defRPr/>
            </a:pPr>
            <a:r>
              <a:rPr lang="en-US" sz="2800" b="1" dirty="0">
                <a:solidFill>
                  <a:srgbClr val="008000"/>
                </a:solidFill>
                <a:latin typeface="Times New Roman" charset="0"/>
                <a:ea typeface="ＭＳ Ｐゴシック" charset="0"/>
                <a:cs typeface="ＭＳ Ｐゴシック" charset="0"/>
              </a:rPr>
              <a:t>Supported by</a:t>
            </a:r>
          </a:p>
          <a:p>
            <a:pPr algn="ctr" eaLnBrk="0" hangingPunct="0">
              <a:defRPr/>
            </a:pPr>
            <a:r>
              <a:rPr lang="en-US" sz="2800" i="1" dirty="0">
                <a:solidFill>
                  <a:srgbClr val="000000"/>
                </a:solidFill>
                <a:latin typeface="Times New Roman" charset="0"/>
                <a:ea typeface="ＭＳ Ｐゴシック" charset="0"/>
                <a:cs typeface="ＭＳ Ｐゴシック" charset="0"/>
              </a:rPr>
              <a:t>National Natural Science Foundation of China</a:t>
            </a:r>
          </a:p>
          <a:p>
            <a:pPr algn="ctr" eaLnBrk="0" hangingPunct="0">
              <a:defRPr/>
            </a:pPr>
            <a:r>
              <a:rPr lang="en-US" sz="2800" i="1" dirty="0">
                <a:solidFill>
                  <a:srgbClr val="000000"/>
                </a:solidFill>
                <a:latin typeface="Times New Roman" charset="0"/>
                <a:ea typeface="ＭＳ Ｐゴシック" charset="0"/>
                <a:cs typeface="ＭＳ Ｐゴシック" charset="0"/>
              </a:rPr>
              <a:t>U.S. National Science Foundation</a:t>
            </a:r>
          </a:p>
          <a:p>
            <a:pPr algn="ctr" eaLnBrk="0" hangingPunct="0">
              <a:defRPr/>
            </a:pPr>
            <a:r>
              <a:rPr lang="en-US" sz="2800" i="1" dirty="0" smtClean="0">
                <a:solidFill>
                  <a:srgbClr val="000000"/>
                </a:solidFill>
                <a:latin typeface="Times New Roman" charset="0"/>
                <a:ea typeface="ＭＳ Ｐゴシック" charset="0"/>
                <a:cs typeface="ＭＳ Ｐゴシック" charset="0"/>
              </a:rPr>
              <a:t>U.S</a:t>
            </a:r>
            <a:r>
              <a:rPr lang="en-US" sz="2800" i="1" dirty="0">
                <a:solidFill>
                  <a:srgbClr val="000000"/>
                </a:solidFill>
                <a:latin typeface="Times New Roman" charset="0"/>
                <a:ea typeface="ＭＳ Ｐゴシック" charset="0"/>
                <a:cs typeface="ＭＳ Ｐゴシック" charset="0"/>
              </a:rPr>
              <a:t>. Department of </a:t>
            </a:r>
            <a:r>
              <a:rPr lang="en-US" sz="2800" i="1" dirty="0" smtClean="0">
                <a:solidFill>
                  <a:srgbClr val="000000"/>
                </a:solidFill>
                <a:latin typeface="Times New Roman" charset="0"/>
                <a:ea typeface="ＭＳ Ｐゴシック" charset="0"/>
                <a:cs typeface="ＭＳ Ｐゴシック" charset="0"/>
              </a:rPr>
              <a:t>Energy</a:t>
            </a:r>
            <a:endParaRPr lang="en-US" sz="2800" i="1" dirty="0">
              <a:solidFill>
                <a:srgbClr val="000000"/>
              </a:solidFill>
              <a:latin typeface="Times New Roman" charset="0"/>
              <a:ea typeface="ＭＳ Ｐゴシック" charset="0"/>
              <a:cs typeface="ＭＳ Ｐゴシック" charset="0"/>
            </a:endParaRP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873" name="Title 1"/>
          <p:cNvSpPr>
            <a:spLocks noGrp="1"/>
          </p:cNvSpPr>
          <p:nvPr>
            <p:ph type="title" idx="4294967295"/>
          </p:nvPr>
        </p:nvSpPr>
        <p:spPr>
          <a:xfrm>
            <a:off x="76200" y="0"/>
            <a:ext cx="8991600" cy="1143000"/>
          </a:xfrm>
        </p:spPr>
        <p:txBody>
          <a:bodyPr lIns="91408" tIns="45702" rIns="91408" bIns="45702"/>
          <a:lstStyle/>
          <a:p>
            <a:pPr eaLnBrk="1" hangingPunct="1"/>
            <a:r>
              <a:rPr lang="en-US" altLang="zh-CN" sz="3600" b="1" dirty="0" err="1">
                <a:solidFill>
                  <a:srgbClr val="0000FF"/>
                </a:solidFill>
                <a:latin typeface="Calibri" charset="0"/>
              </a:rPr>
              <a:t>Graphene</a:t>
            </a:r>
            <a:r>
              <a:rPr lang="en-US" altLang="zh-CN" sz="3600" b="1" dirty="0">
                <a:solidFill>
                  <a:srgbClr val="0000FF"/>
                </a:solidFill>
                <a:latin typeface="Calibri" charset="0"/>
              </a:rPr>
              <a:t>: </a:t>
            </a:r>
            <a:r>
              <a:rPr lang="en-US" altLang="zh-CN" sz="3600" b="1" dirty="0" smtClean="0">
                <a:solidFill>
                  <a:srgbClr val="0000FF"/>
                </a:solidFill>
                <a:latin typeface="Calibri" charset="0"/>
              </a:rPr>
              <a:t>Hot Topic, Big Prize, &amp; Simple Tool</a:t>
            </a:r>
            <a:endParaRPr lang="en-US" altLang="zh-CN" sz="3600" b="1" dirty="0">
              <a:solidFill>
                <a:srgbClr val="0000FF"/>
              </a:solidFill>
              <a:latin typeface="Calibri" charset="0"/>
            </a:endParaRPr>
          </a:p>
        </p:txBody>
      </p:sp>
      <p:pic>
        <p:nvPicPr>
          <p:cNvPr id="7987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35525" y="1143000"/>
            <a:ext cx="3105150" cy="211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75" name="TextBox 3"/>
          <p:cNvSpPr txBox="1">
            <a:spLocks noChangeArrowheads="1"/>
          </p:cNvSpPr>
          <p:nvPr/>
        </p:nvSpPr>
        <p:spPr bwMode="auto">
          <a:xfrm>
            <a:off x="4267200" y="3360912"/>
            <a:ext cx="4419600" cy="70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8" tIns="45702" rIns="91408" bIns="45702">
            <a:spAutoFit/>
          </a:bodyPr>
          <a:lstStyle>
            <a:lvl1pPr defTabSz="455613" eaLnBrk="0" hangingPunct="0">
              <a:defRPr sz="2400">
                <a:solidFill>
                  <a:schemeClr val="tx1"/>
                </a:solidFill>
                <a:latin typeface="Arial" charset="0"/>
                <a:ea typeface="MS PGothic" charset="0"/>
                <a:cs typeface="MS PGothic" charset="0"/>
              </a:defRPr>
            </a:lvl1pPr>
            <a:lvl2pPr marL="742950" indent="-285750" defTabSz="455613" eaLnBrk="0" hangingPunct="0">
              <a:defRPr sz="2400">
                <a:solidFill>
                  <a:schemeClr val="tx1"/>
                </a:solidFill>
                <a:latin typeface="Arial" charset="0"/>
                <a:ea typeface="MS PGothic" charset="0"/>
                <a:cs typeface="MS PGothic" charset="0"/>
              </a:defRPr>
            </a:lvl2pPr>
            <a:lvl3pPr marL="1143000" indent="-228600" defTabSz="455613" eaLnBrk="0" hangingPunct="0">
              <a:defRPr sz="2400">
                <a:solidFill>
                  <a:schemeClr val="tx1"/>
                </a:solidFill>
                <a:latin typeface="Arial" charset="0"/>
                <a:ea typeface="MS PGothic" charset="0"/>
                <a:cs typeface="MS PGothic" charset="0"/>
              </a:defRPr>
            </a:lvl3pPr>
            <a:lvl4pPr marL="1600200" indent="-228600" defTabSz="455613" eaLnBrk="0" hangingPunct="0">
              <a:defRPr sz="2400">
                <a:solidFill>
                  <a:schemeClr val="tx1"/>
                </a:solidFill>
                <a:latin typeface="Arial" charset="0"/>
                <a:ea typeface="MS PGothic" charset="0"/>
                <a:cs typeface="MS PGothic" charset="0"/>
              </a:defRPr>
            </a:lvl4pPr>
            <a:lvl5pPr marL="2057400" indent="-228600" defTabSz="455613" eaLnBrk="0" hangingPunct="0">
              <a:defRPr sz="2400">
                <a:solidFill>
                  <a:schemeClr val="tx1"/>
                </a:solidFill>
                <a:latin typeface="Arial" charset="0"/>
                <a:ea typeface="MS PGothic" charset="0"/>
                <a:cs typeface="MS PGothic" charset="0"/>
              </a:defRPr>
            </a:lvl5pPr>
            <a:lvl6pPr marL="2514600" indent="-228600" defTabSz="4556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4556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4556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4556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en-US" altLang="zh-CN" sz="2000" dirty="0" smtClean="0">
                <a:solidFill>
                  <a:srgbClr val="000000"/>
                </a:solidFill>
                <a:latin typeface="Calibri" charset="0"/>
              </a:rPr>
              <a:t>The Nobel Prize in Physics (2010):</a:t>
            </a:r>
          </a:p>
          <a:p>
            <a:pPr algn="ctr" eaLnBrk="1" hangingPunct="1"/>
            <a:r>
              <a:rPr lang="en-US" altLang="zh-CN" sz="2000" dirty="0" smtClean="0">
                <a:solidFill>
                  <a:srgbClr val="000000"/>
                </a:solidFill>
                <a:latin typeface="Calibri" charset="0"/>
              </a:rPr>
              <a:t> </a:t>
            </a:r>
            <a:r>
              <a:rPr lang="en-US" altLang="zh-CN" sz="2000" dirty="0">
                <a:solidFill>
                  <a:srgbClr val="000000"/>
                </a:solidFill>
                <a:latin typeface="Calibri" charset="0"/>
              </a:rPr>
              <a:t>Andre </a:t>
            </a:r>
            <a:r>
              <a:rPr lang="en-US" altLang="zh-CN" sz="2000" dirty="0" err="1">
                <a:solidFill>
                  <a:srgbClr val="000000"/>
                </a:solidFill>
                <a:latin typeface="Calibri" charset="0"/>
              </a:rPr>
              <a:t>Geim</a:t>
            </a:r>
            <a:r>
              <a:rPr lang="en-US" altLang="zh-CN" sz="2000" dirty="0">
                <a:solidFill>
                  <a:srgbClr val="000000"/>
                </a:solidFill>
                <a:latin typeface="Calibri" charset="0"/>
              </a:rPr>
              <a:t> and </a:t>
            </a:r>
            <a:r>
              <a:rPr lang="en-US" altLang="zh-CN" sz="2000" dirty="0" err="1">
                <a:solidFill>
                  <a:srgbClr val="000000"/>
                </a:solidFill>
                <a:latin typeface="Calibri" charset="0"/>
              </a:rPr>
              <a:t>Novoselov</a:t>
            </a:r>
            <a:r>
              <a:rPr lang="en-US" altLang="zh-CN" sz="2000" dirty="0">
                <a:solidFill>
                  <a:srgbClr val="000000"/>
                </a:solidFill>
                <a:latin typeface="Calibri" charset="0"/>
              </a:rPr>
              <a:t> </a:t>
            </a:r>
            <a:r>
              <a:rPr lang="en-US" altLang="zh-CN" sz="2000" dirty="0" smtClean="0">
                <a:solidFill>
                  <a:srgbClr val="000000"/>
                </a:solidFill>
                <a:latin typeface="Calibri" charset="0"/>
              </a:rPr>
              <a:t>Konstantin</a:t>
            </a:r>
            <a:endParaRPr lang="en-US" altLang="zh-CN" sz="2000" dirty="0">
              <a:solidFill>
                <a:srgbClr val="000000"/>
              </a:solidFill>
              <a:latin typeface="Calibri" charset="0"/>
            </a:endParaRPr>
          </a:p>
        </p:txBody>
      </p:sp>
      <p:pic>
        <p:nvPicPr>
          <p:cNvPr id="79877"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173162"/>
            <a:ext cx="2608263" cy="220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79"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5800" y="3810000"/>
            <a:ext cx="1878012"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880" name="TextBox 9"/>
          <p:cNvSpPr txBox="1">
            <a:spLocks noChangeArrowheads="1"/>
          </p:cNvSpPr>
          <p:nvPr/>
        </p:nvSpPr>
        <p:spPr bwMode="auto">
          <a:xfrm>
            <a:off x="2819400" y="4114800"/>
            <a:ext cx="5361649" cy="1569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lvl1pPr defTabSz="455613" eaLnBrk="0" hangingPunct="0">
              <a:defRPr sz="2400">
                <a:solidFill>
                  <a:schemeClr val="tx1"/>
                </a:solidFill>
                <a:latin typeface="Arial" charset="0"/>
                <a:ea typeface="MS PGothic" charset="0"/>
                <a:cs typeface="MS PGothic" charset="0"/>
              </a:defRPr>
            </a:lvl1pPr>
            <a:lvl2pPr marL="742950" indent="-285750" defTabSz="455613" eaLnBrk="0" hangingPunct="0">
              <a:defRPr sz="2400">
                <a:solidFill>
                  <a:schemeClr val="tx1"/>
                </a:solidFill>
                <a:latin typeface="Arial" charset="0"/>
                <a:ea typeface="MS PGothic" charset="0"/>
                <a:cs typeface="MS PGothic" charset="0"/>
              </a:defRPr>
            </a:lvl2pPr>
            <a:lvl3pPr marL="1143000" indent="-228600" defTabSz="455613" eaLnBrk="0" hangingPunct="0">
              <a:defRPr sz="2400">
                <a:solidFill>
                  <a:schemeClr val="tx1"/>
                </a:solidFill>
                <a:latin typeface="Arial" charset="0"/>
                <a:ea typeface="MS PGothic" charset="0"/>
                <a:cs typeface="MS PGothic" charset="0"/>
              </a:defRPr>
            </a:lvl3pPr>
            <a:lvl4pPr marL="1600200" indent="-228600" defTabSz="455613" eaLnBrk="0" hangingPunct="0">
              <a:defRPr sz="2400">
                <a:solidFill>
                  <a:schemeClr val="tx1"/>
                </a:solidFill>
                <a:latin typeface="Arial" charset="0"/>
                <a:ea typeface="MS PGothic" charset="0"/>
                <a:cs typeface="MS PGothic" charset="0"/>
              </a:defRPr>
            </a:lvl4pPr>
            <a:lvl5pPr marL="2057400" indent="-228600" defTabSz="455613" eaLnBrk="0" hangingPunct="0">
              <a:defRPr sz="2400">
                <a:solidFill>
                  <a:schemeClr val="tx1"/>
                </a:solidFill>
                <a:latin typeface="Arial" charset="0"/>
                <a:ea typeface="MS PGothic" charset="0"/>
                <a:cs typeface="MS PGothic" charset="0"/>
              </a:defRPr>
            </a:lvl5pPr>
            <a:lvl6pPr marL="2514600" indent="-228600" defTabSz="455613"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defTabSz="455613"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defTabSz="455613"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defTabSz="455613"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r>
              <a:rPr lang="en-US" altLang="zh-CN" dirty="0">
                <a:solidFill>
                  <a:srgbClr val="000000"/>
                </a:solidFill>
                <a:latin typeface="Calibri" charset="0"/>
              </a:rPr>
              <a:t>Band </a:t>
            </a:r>
            <a:r>
              <a:rPr lang="en-US" altLang="zh-CN" dirty="0" smtClean="0">
                <a:solidFill>
                  <a:srgbClr val="000000"/>
                </a:solidFill>
                <a:latin typeface="Calibri" charset="0"/>
              </a:rPr>
              <a:t>Structure:</a:t>
            </a:r>
          </a:p>
          <a:p>
            <a:pPr eaLnBrk="1" hangingPunct="1"/>
            <a:endParaRPr lang="en-US" altLang="zh-CN" dirty="0">
              <a:solidFill>
                <a:srgbClr val="000000"/>
              </a:solidFill>
              <a:latin typeface="Calibri" charset="0"/>
            </a:endParaRPr>
          </a:p>
          <a:p>
            <a:pPr eaLnBrk="1" hangingPunct="1"/>
            <a:r>
              <a:rPr lang="en-US" altLang="zh-CN" dirty="0" smtClean="0">
                <a:solidFill>
                  <a:srgbClr val="000000"/>
                </a:solidFill>
                <a:latin typeface="Calibri" charset="0"/>
              </a:rPr>
              <a:t>Linear Dispersion around the Dirac Points</a:t>
            </a:r>
          </a:p>
          <a:p>
            <a:pPr eaLnBrk="1" hangingPunct="1"/>
            <a:r>
              <a:rPr lang="en-US" altLang="zh-CN" dirty="0" smtClean="0">
                <a:solidFill>
                  <a:srgbClr val="000000"/>
                </a:solidFill>
                <a:latin typeface="Calibri" charset="0"/>
              </a:rPr>
              <a:t>(</a:t>
            </a:r>
            <a:r>
              <a:rPr lang="en-US" altLang="zh-CN" i="1" dirty="0" smtClean="0">
                <a:solidFill>
                  <a:srgbClr val="FF0000"/>
                </a:solidFill>
                <a:latin typeface="Calibri" charset="0"/>
              </a:rPr>
              <a:t>E ~ k</a:t>
            </a:r>
            <a:r>
              <a:rPr lang="en-US" altLang="zh-CN" dirty="0" smtClean="0">
                <a:solidFill>
                  <a:srgbClr val="FF0000"/>
                </a:solidFill>
                <a:latin typeface="Calibri" charset="0"/>
              </a:rPr>
              <a:t>, “relativistic”</a:t>
            </a:r>
            <a:r>
              <a:rPr lang="en-US" altLang="zh-CN" dirty="0" smtClean="0">
                <a:solidFill>
                  <a:srgbClr val="000000"/>
                </a:solidFill>
                <a:latin typeface="Calibri" charset="0"/>
              </a:rPr>
              <a:t>)</a:t>
            </a:r>
            <a:endParaRPr lang="en-US" altLang="zh-CN" dirty="0">
              <a:solidFill>
                <a:srgbClr val="000000"/>
              </a:solidFill>
              <a:latin typeface="Calibri" charset="0"/>
            </a:endParaRPr>
          </a:p>
        </p:txBody>
      </p:sp>
      <p:sp>
        <p:nvSpPr>
          <p:cNvPr id="2" name="Rectangle 1"/>
          <p:cNvSpPr/>
          <p:nvPr/>
        </p:nvSpPr>
        <p:spPr>
          <a:xfrm>
            <a:off x="762000" y="5943600"/>
            <a:ext cx="7543800" cy="461665"/>
          </a:xfrm>
          <a:prstGeom prst="rect">
            <a:avLst/>
          </a:prstGeom>
        </p:spPr>
        <p:txBody>
          <a:bodyPr wrap="square">
            <a:spAutoFit/>
          </a:bodyPr>
          <a:lstStyle/>
          <a:p>
            <a:r>
              <a:rPr lang="en-US" sz="2400" dirty="0" smtClean="0"/>
              <a:t>“Physics </a:t>
            </a:r>
            <a:r>
              <a:rPr lang="en-US" sz="2400" dirty="0"/>
              <a:t>Nobel Prize Winners' Secret: Scotch </a:t>
            </a:r>
            <a:r>
              <a:rPr lang="en-US" sz="2400" dirty="0" smtClean="0"/>
              <a:t>Tape”</a:t>
            </a:r>
            <a:endParaRPr lang="en-US" sz="2400" dirty="0"/>
          </a:p>
        </p:txBody>
      </p:sp>
      <p:sp>
        <p:nvSpPr>
          <p:cNvPr id="11" name="AutoShape 17"/>
          <p:cNvSpPr>
            <a:spLocks noChangeArrowheads="1"/>
          </p:cNvSpPr>
          <p:nvPr/>
        </p:nvSpPr>
        <p:spPr bwMode="auto">
          <a:xfrm>
            <a:off x="-37191" y="3048000"/>
            <a:ext cx="9067800" cy="26670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altLang="zh-CN" sz="2400" b="1" dirty="0" smtClean="0">
                <a:solidFill>
                  <a:schemeClr val="bg1"/>
                </a:solidFill>
              </a:rPr>
              <a:t>Going Beyond the “Scotch-Tape” Approach:</a:t>
            </a:r>
            <a:endParaRPr lang="en-US" altLang="zh-CN" sz="2400" b="1" dirty="0">
              <a:solidFill>
                <a:schemeClr val="bg1"/>
              </a:solidFill>
            </a:endParaRPr>
          </a:p>
          <a:p>
            <a:pPr algn="ctr">
              <a:defRPr/>
            </a:pPr>
            <a:endParaRPr lang="en-US" altLang="zh-CN" sz="2400" dirty="0">
              <a:solidFill>
                <a:schemeClr val="bg1"/>
              </a:solidFill>
            </a:endParaRPr>
          </a:p>
          <a:p>
            <a:pPr algn="ctr">
              <a:defRPr/>
            </a:pPr>
            <a:r>
              <a:rPr lang="en-US" altLang="zh-CN" sz="2400" i="1" dirty="0" smtClean="0">
                <a:solidFill>
                  <a:schemeClr val="bg1"/>
                </a:solidFill>
              </a:rPr>
              <a:t>Fundamental Growth Science Towards</a:t>
            </a:r>
          </a:p>
          <a:p>
            <a:pPr algn="ctr">
              <a:defRPr/>
            </a:pPr>
            <a:r>
              <a:rPr lang="en-US" altLang="zh-CN" sz="2400" i="1" dirty="0" smtClean="0">
                <a:solidFill>
                  <a:schemeClr val="bg1"/>
                </a:solidFill>
              </a:rPr>
              <a:t>Mass Production of High Quality </a:t>
            </a:r>
            <a:r>
              <a:rPr lang="en-US" altLang="zh-CN" sz="2400" i="1" dirty="0" err="1" smtClean="0">
                <a:solidFill>
                  <a:schemeClr val="bg1"/>
                </a:solidFill>
              </a:rPr>
              <a:t>Graphene</a:t>
            </a:r>
            <a:r>
              <a:rPr lang="en-US" altLang="zh-CN" sz="2400" i="1" dirty="0" smtClean="0">
                <a:solidFill>
                  <a:schemeClr val="bg1"/>
                </a:solidFill>
              </a:rPr>
              <a:t> on Various Substrates </a:t>
            </a:r>
            <a:endParaRPr lang="en-US" altLang="zh-CN" sz="2400" i="1" dirty="0">
              <a:solidFill>
                <a:schemeClr val="bg1"/>
              </a:solidFil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7" name="Rectangle 2"/>
          <p:cNvSpPr>
            <a:spLocks noChangeArrowheads="1"/>
          </p:cNvSpPr>
          <p:nvPr/>
        </p:nvSpPr>
        <p:spPr bwMode="auto">
          <a:xfrm>
            <a:off x="0" y="304800"/>
            <a:ext cx="8748713" cy="1384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059" tIns="45706" rIns="9141" bIns="45706">
            <a:spAutoFit/>
          </a:bodyPr>
          <a:lstStyle/>
          <a:p>
            <a:pPr eaLnBrk="0" hangingPunct="0"/>
            <a:r>
              <a:rPr lang="en-US" altLang="zh-CN" sz="2800" b="1" i="1" dirty="0" err="1">
                <a:solidFill>
                  <a:srgbClr val="FF0000"/>
                </a:solidFill>
                <a:latin typeface="Tahoma" charset="0"/>
                <a:ea typeface="宋体" charset="0"/>
                <a:cs typeface="宋体" charset="0"/>
              </a:rPr>
              <a:t>t</a:t>
            </a:r>
            <a:r>
              <a:rPr lang="en-US" altLang="zh-CN" sz="2800" b="1" baseline="-25000" dirty="0" err="1" smtClean="0">
                <a:solidFill>
                  <a:srgbClr val="FF0000"/>
                </a:solidFill>
                <a:latin typeface="Tahoma" charset="0"/>
                <a:ea typeface="宋体" charset="0"/>
                <a:cs typeface="宋体" charset="0"/>
              </a:rPr>
              <a:t>zz</a:t>
            </a:r>
            <a:r>
              <a:rPr lang="en-US" altLang="zh-CN" sz="2800" b="1" dirty="0" smtClean="0">
                <a:solidFill>
                  <a:srgbClr val="FF0000"/>
                </a:solidFill>
                <a:latin typeface="Tahoma" charset="0"/>
                <a:ea typeface="宋体" charset="0"/>
                <a:cs typeface="宋体" charset="0"/>
              </a:rPr>
              <a:t>=0:</a:t>
            </a:r>
          </a:p>
          <a:p>
            <a:pPr algn="ctr" eaLnBrk="0" hangingPunct="0"/>
            <a:r>
              <a:rPr lang="en-US" altLang="zh-CN" sz="2800" b="1" dirty="0" smtClean="0">
                <a:solidFill>
                  <a:schemeClr val="hlink"/>
                </a:solidFill>
                <a:latin typeface="Tahoma" charset="0"/>
                <a:ea typeface="宋体" charset="0"/>
                <a:cs typeface="宋体" charset="0"/>
              </a:rPr>
              <a:t>Beautiful Site, Stimulating Workshop, </a:t>
            </a:r>
            <a:r>
              <a:rPr lang="en-US" altLang="zh-CN" sz="2800" b="1" dirty="0">
                <a:solidFill>
                  <a:schemeClr val="hlink"/>
                </a:solidFill>
                <a:latin typeface="Tahoma" charset="0"/>
                <a:ea typeface="宋体" charset="0"/>
                <a:cs typeface="宋体" charset="0"/>
              </a:rPr>
              <a:t>and Inspiring Lectures</a:t>
            </a:r>
          </a:p>
        </p:txBody>
      </p:sp>
      <p:pic>
        <p:nvPicPr>
          <p:cNvPr id="9218" name="Picture 5" descr="confer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017713"/>
            <a:ext cx="89154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6" descr="speaker"/>
          <p:cNvPicPr>
            <a:picLocks noChangeAspect="1" noChangeArrowheads="1"/>
          </p:cNvPicPr>
          <p:nvPr/>
        </p:nvPicPr>
        <p:blipFill>
          <a:blip r:embed="rId3">
            <a:extLst>
              <a:ext uri="{28A0092B-C50C-407E-A947-70E740481C1C}">
                <a14:useLocalDpi xmlns:a14="http://schemas.microsoft.com/office/drawing/2010/main" val="0"/>
              </a:ext>
            </a:extLst>
          </a:blip>
          <a:srcRect l="26872" r="39388"/>
          <a:stretch>
            <a:fillRect/>
          </a:stretch>
        </p:blipFill>
        <p:spPr bwMode="auto">
          <a:xfrm>
            <a:off x="914400" y="3511550"/>
            <a:ext cx="6934200" cy="207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7" descr="speaker"/>
          <p:cNvPicPr>
            <a:picLocks noChangeAspect="1" noChangeArrowheads="1"/>
          </p:cNvPicPr>
          <p:nvPr/>
        </p:nvPicPr>
        <p:blipFill>
          <a:blip r:embed="rId3">
            <a:extLst>
              <a:ext uri="{28A0092B-C50C-407E-A947-70E740481C1C}">
                <a14:useLocalDpi xmlns:a14="http://schemas.microsoft.com/office/drawing/2010/main" val="0"/>
              </a:ext>
            </a:extLst>
          </a:blip>
          <a:srcRect l="60739" t="73004"/>
          <a:stretch>
            <a:fillRect/>
          </a:stretch>
        </p:blipFill>
        <p:spPr bwMode="auto">
          <a:xfrm>
            <a:off x="914400" y="5568950"/>
            <a:ext cx="7620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1" name="Rectangle 4"/>
          <p:cNvSpPr>
            <a:spLocks noChangeArrowheads="1"/>
          </p:cNvSpPr>
          <p:nvPr/>
        </p:nvSpPr>
        <p:spPr bwMode="auto">
          <a:xfrm>
            <a:off x="5791200" y="2071688"/>
            <a:ext cx="3276600"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2" rIns="91408" bIns="45702">
            <a:spAutoFit/>
          </a:bodyPr>
          <a:lstStyle/>
          <a:p>
            <a:pPr algn="ctr"/>
            <a:r>
              <a:rPr lang="en-US" altLang="zh-CN" sz="2200" b="1" dirty="0" err="1">
                <a:solidFill>
                  <a:srgbClr val="000000"/>
                </a:solidFill>
                <a:latin typeface="Calibri" charset="0"/>
              </a:rPr>
              <a:t>Graphene</a:t>
            </a:r>
            <a:r>
              <a:rPr lang="en-US" altLang="zh-CN" sz="2200" b="1" dirty="0">
                <a:solidFill>
                  <a:srgbClr val="000000"/>
                </a:solidFill>
                <a:latin typeface="Calibri" charset="0"/>
              </a:rPr>
              <a:t> on </a:t>
            </a:r>
            <a:r>
              <a:rPr lang="en-US" altLang="zh-CN" sz="2200" b="1" dirty="0" err="1">
                <a:solidFill>
                  <a:srgbClr val="000000"/>
                </a:solidFill>
                <a:latin typeface="Calibri" charset="0"/>
              </a:rPr>
              <a:t>Ir</a:t>
            </a:r>
            <a:r>
              <a:rPr lang="en-US" altLang="zh-CN" sz="2200" b="1" dirty="0">
                <a:solidFill>
                  <a:srgbClr val="000000"/>
                </a:solidFill>
                <a:latin typeface="Calibri" charset="0"/>
              </a:rPr>
              <a:t>(111)</a:t>
            </a:r>
          </a:p>
          <a:p>
            <a:pPr algn="ctr"/>
            <a:r>
              <a:rPr lang="en-US" altLang="zh-CN" dirty="0">
                <a:solidFill>
                  <a:srgbClr val="000000"/>
                </a:solidFill>
                <a:latin typeface="Calibri" charset="0"/>
              </a:rPr>
              <a:t>J. </a:t>
            </a:r>
            <a:r>
              <a:rPr lang="en-US" altLang="zh-CN" dirty="0" err="1">
                <a:solidFill>
                  <a:srgbClr val="000000"/>
                </a:solidFill>
                <a:latin typeface="Calibri" charset="0"/>
              </a:rPr>
              <a:t>Coraux</a:t>
            </a:r>
            <a:r>
              <a:rPr lang="en-US" altLang="zh-CN" dirty="0">
                <a:solidFill>
                  <a:srgbClr val="000000"/>
                </a:solidFill>
                <a:latin typeface="Calibri" charset="0"/>
              </a:rPr>
              <a:t>, </a:t>
            </a:r>
            <a:r>
              <a:rPr lang="en-US" altLang="zh-CN" dirty="0">
                <a:solidFill>
                  <a:srgbClr val="FF0000"/>
                </a:solidFill>
                <a:latin typeface="Calibri" charset="0"/>
              </a:rPr>
              <a:t>T. </a:t>
            </a:r>
            <a:r>
              <a:rPr lang="en-US" altLang="zh-CN" dirty="0" err="1">
                <a:solidFill>
                  <a:srgbClr val="FF0000"/>
                </a:solidFill>
                <a:latin typeface="Calibri" charset="0"/>
              </a:rPr>
              <a:t>Michely</a:t>
            </a:r>
            <a:r>
              <a:rPr lang="en-US" altLang="zh-CN" dirty="0">
                <a:solidFill>
                  <a:srgbClr val="FF0000"/>
                </a:solidFill>
                <a:latin typeface="Calibri" charset="0"/>
              </a:rPr>
              <a:t> </a:t>
            </a:r>
            <a:r>
              <a:rPr lang="en-US" altLang="zh-CN" dirty="0">
                <a:solidFill>
                  <a:srgbClr val="000000"/>
                </a:solidFill>
                <a:latin typeface="Calibri" charset="0"/>
              </a:rPr>
              <a:t>et al., </a:t>
            </a:r>
          </a:p>
          <a:p>
            <a:pPr algn="ctr"/>
            <a:r>
              <a:rPr lang="en-US" altLang="zh-CN" dirty="0">
                <a:solidFill>
                  <a:srgbClr val="000000"/>
                </a:solidFill>
                <a:latin typeface="Calibri" charset="0"/>
              </a:rPr>
              <a:t>New J.  Phys.  11, 023006 (2009)</a:t>
            </a:r>
          </a:p>
        </p:txBody>
      </p:sp>
      <p:sp>
        <p:nvSpPr>
          <p:cNvPr id="10242" name="Rectangle 2"/>
          <p:cNvSpPr>
            <a:spLocks noChangeArrowheads="1"/>
          </p:cNvSpPr>
          <p:nvPr/>
        </p:nvSpPr>
        <p:spPr bwMode="auto">
          <a:xfrm>
            <a:off x="0" y="228600"/>
            <a:ext cx="9129713"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a:solidFill>
                  <a:schemeClr val="hlink"/>
                </a:solidFill>
                <a:latin typeface="Tahoma" charset="0"/>
                <a:ea typeface="宋体" charset="0"/>
                <a:cs typeface="宋体" charset="0"/>
              </a:rPr>
              <a:t>Step-edge Initiated Growth </a:t>
            </a:r>
            <a:br>
              <a:rPr lang="en-US" altLang="zh-CN" sz="2800" b="1">
                <a:solidFill>
                  <a:schemeClr val="hlink"/>
                </a:solidFill>
                <a:latin typeface="Tahoma" charset="0"/>
                <a:ea typeface="宋体" charset="0"/>
                <a:cs typeface="宋体" charset="0"/>
              </a:rPr>
            </a:br>
            <a:r>
              <a:rPr lang="en-US" altLang="zh-CN" sz="2800" b="1">
                <a:solidFill>
                  <a:schemeClr val="hlink"/>
                </a:solidFill>
                <a:latin typeface="Tahoma" charset="0"/>
                <a:ea typeface="宋体" charset="0"/>
                <a:cs typeface="宋体" charset="0"/>
              </a:rPr>
              <a:t>on Ir(111) and Ru(0001)</a:t>
            </a:r>
          </a:p>
        </p:txBody>
      </p:sp>
      <p:sp>
        <p:nvSpPr>
          <p:cNvPr id="10243" name="Rectangle 23"/>
          <p:cNvSpPr>
            <a:spLocks noChangeArrowheads="1"/>
          </p:cNvSpPr>
          <p:nvPr/>
        </p:nvSpPr>
        <p:spPr bwMode="auto">
          <a:xfrm>
            <a:off x="5791200" y="4356100"/>
            <a:ext cx="3048000"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08" tIns="45702" rIns="91408" bIns="45702">
            <a:spAutoFit/>
          </a:bodyPr>
          <a:lstStyle/>
          <a:p>
            <a:pPr algn="ctr"/>
            <a:r>
              <a:rPr lang="en-US" altLang="zh-CN" sz="2200" b="1" dirty="0" err="1">
                <a:solidFill>
                  <a:srgbClr val="000000"/>
                </a:solidFill>
                <a:latin typeface="Calibri" charset="0"/>
              </a:rPr>
              <a:t>Graphene</a:t>
            </a:r>
            <a:r>
              <a:rPr lang="en-US" altLang="zh-CN" sz="2200" b="1" dirty="0">
                <a:solidFill>
                  <a:srgbClr val="000000"/>
                </a:solidFill>
                <a:latin typeface="Calibri" charset="0"/>
              </a:rPr>
              <a:t> on </a:t>
            </a:r>
            <a:r>
              <a:rPr lang="en-US" altLang="zh-CN" sz="2200" b="1" dirty="0" err="1">
                <a:solidFill>
                  <a:srgbClr val="000000"/>
                </a:solidFill>
                <a:latin typeface="Calibri" charset="0"/>
              </a:rPr>
              <a:t>Ru</a:t>
            </a:r>
            <a:r>
              <a:rPr lang="en-US" altLang="zh-CN" sz="2200" b="1" dirty="0">
                <a:solidFill>
                  <a:srgbClr val="000000"/>
                </a:solidFill>
                <a:latin typeface="Calibri" charset="0"/>
              </a:rPr>
              <a:t>(0001)</a:t>
            </a:r>
          </a:p>
          <a:p>
            <a:pPr algn="ctr"/>
            <a:r>
              <a:rPr lang="en-US" altLang="zh-CN" dirty="0">
                <a:solidFill>
                  <a:srgbClr val="000000"/>
                </a:solidFill>
                <a:latin typeface="Calibri" charset="0"/>
              </a:rPr>
              <a:t>P. W. Sutter, J.-I. </a:t>
            </a:r>
            <a:r>
              <a:rPr lang="en-US" altLang="zh-CN" dirty="0" err="1">
                <a:solidFill>
                  <a:srgbClr val="000000"/>
                </a:solidFill>
                <a:latin typeface="Calibri" charset="0"/>
              </a:rPr>
              <a:t>Flege</a:t>
            </a:r>
            <a:r>
              <a:rPr lang="en-US" altLang="zh-CN" dirty="0">
                <a:solidFill>
                  <a:srgbClr val="000000"/>
                </a:solidFill>
                <a:latin typeface="Calibri" charset="0"/>
              </a:rPr>
              <a:t>, &amp; </a:t>
            </a:r>
            <a:r>
              <a:rPr lang="en-US" altLang="zh-CN" dirty="0">
                <a:solidFill>
                  <a:srgbClr val="FF0000"/>
                </a:solidFill>
                <a:latin typeface="Calibri" charset="0"/>
              </a:rPr>
              <a:t>E. A. Sutter</a:t>
            </a:r>
          </a:p>
          <a:p>
            <a:pPr algn="ctr"/>
            <a:r>
              <a:rPr lang="en-US" altLang="zh-CN" dirty="0">
                <a:solidFill>
                  <a:srgbClr val="000000"/>
                </a:solidFill>
                <a:latin typeface="Calibri" charset="0"/>
              </a:rPr>
              <a:t>Nature Mat. 7, 406 (2008)</a:t>
            </a:r>
          </a:p>
        </p:txBody>
      </p:sp>
      <p:pic>
        <p:nvPicPr>
          <p:cNvPr id="36967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251325"/>
            <a:ext cx="52578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grpSp>
        <p:nvGrpSpPr>
          <p:cNvPr id="10245" name="Group 13"/>
          <p:cNvGrpSpPr>
            <a:grpSpLocks/>
          </p:cNvGrpSpPr>
          <p:nvPr/>
        </p:nvGrpSpPr>
        <p:grpSpPr bwMode="auto">
          <a:xfrm>
            <a:off x="715963" y="1590675"/>
            <a:ext cx="4618037" cy="2143125"/>
            <a:chOff x="403" y="906"/>
            <a:chExt cx="2909" cy="1350"/>
          </a:xfrm>
        </p:grpSpPr>
        <p:pic>
          <p:nvPicPr>
            <p:cNvPr id="10246"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87" y="906"/>
              <a:ext cx="1425" cy="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3"/>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03" y="906"/>
              <a:ext cx="1426" cy="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extBox 4"/>
            <p:cNvSpPr txBox="1">
              <a:spLocks noChangeArrowheads="1"/>
            </p:cNvSpPr>
            <p:nvPr/>
          </p:nvSpPr>
          <p:spPr bwMode="auto">
            <a:xfrm>
              <a:off x="1634" y="914"/>
              <a:ext cx="476" cy="263"/>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82295" tIns="41148" rIns="82295" bIns="41148">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en-US" altLang="zh-CN" sz="2200">
                  <a:solidFill>
                    <a:srgbClr val="000000"/>
                  </a:solidFill>
                  <a:latin typeface="Gill Sans" charset="0"/>
                  <a:ea typeface="ヒラギノ角ゴ ProN W3" charset="0"/>
                  <a:cs typeface="ヒラギノ角ゴ ProN W3" charset="0"/>
                  <a:sym typeface="Gill Sans" charset="0"/>
                </a:rPr>
                <a:t>STM</a:t>
              </a:r>
            </a:p>
          </p:txBody>
        </p:sp>
      </p:grpSp>
    </p:spTree>
    <p:custDataLst>
      <p:tags r:id="rId1"/>
    </p:custDataLst>
  </p:cSld>
  <p:clrMapOvr>
    <a:masterClrMapping/>
  </p:clrMapOvr>
  <p:transition xmlns:p14="http://schemas.microsoft.com/office/powerpoint/2010/main" advTm="42671"/>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 name="Rounded Rectangle 4"/>
          <p:cNvSpPr/>
          <p:nvPr/>
        </p:nvSpPr>
        <p:spPr>
          <a:xfrm>
            <a:off x="1066800" y="5913437"/>
            <a:ext cx="6858000" cy="715963"/>
          </a:xfrm>
          <a:prstGeom prst="rect">
            <a:avLst/>
          </a:prstGeom>
        </p:spPr>
        <p:style>
          <a:lnRef idx="0">
            <a:scrgbClr r="0" g="0" b="0"/>
          </a:lnRef>
          <a:fillRef idx="0">
            <a:scrgbClr r="0" g="0" b="0"/>
          </a:fillRef>
          <a:effectRef idx="0">
            <a:scrgbClr r="0" g="0" b="0"/>
          </a:effectRef>
          <a:fontRef idx="minor">
            <a:schemeClr val="lt1"/>
          </a:fontRef>
        </p:style>
        <p:txBody>
          <a:bodyPr lIns="83818" tIns="83818" rIns="83818" bIns="83818" anchor="ctr"/>
          <a:lstStyle/>
          <a:p>
            <a:pPr marL="307975" indent="-307975" algn="ctr" defTabSz="976313">
              <a:lnSpc>
                <a:spcPct val="80000"/>
              </a:lnSpc>
              <a:spcAft>
                <a:spcPct val="35000"/>
              </a:spcAft>
              <a:buSzPct val="75000"/>
              <a:buFont typeface="Wingdings" charset="0"/>
              <a:buNone/>
              <a:defRPr/>
            </a:pPr>
            <a:r>
              <a:rPr lang="en-US" altLang="zh-CN" sz="2200" dirty="0" smtClean="0">
                <a:solidFill>
                  <a:srgbClr val="FF0000"/>
                </a:solidFill>
                <a:latin typeface="Gill Sans" charset="0"/>
                <a:ea typeface="ヒラギノ角ゴ ProN W3" charset="0"/>
                <a:cs typeface="ヒラギノ角ゴ ProN W3" charset="0"/>
                <a:sym typeface="Gill Sans" charset="0"/>
              </a:rPr>
              <a:t>Distinctive merits and potentials for </a:t>
            </a:r>
            <a:r>
              <a:rPr lang="en-US" altLang="zh-CN" sz="2200" dirty="0" err="1" smtClean="0">
                <a:solidFill>
                  <a:srgbClr val="FF0000"/>
                </a:solidFill>
                <a:latin typeface="Gill Sans" charset="0"/>
                <a:ea typeface="ヒラギノ角ゴ ProN W3" charset="0"/>
                <a:cs typeface="ヒラギノ角ゴ ProN W3" charset="0"/>
                <a:sym typeface="Gill Sans" charset="0"/>
              </a:rPr>
              <a:t>graphene</a:t>
            </a:r>
            <a:r>
              <a:rPr lang="en-US" altLang="zh-CN" sz="2200" dirty="0" smtClean="0">
                <a:solidFill>
                  <a:srgbClr val="FF0000"/>
                </a:solidFill>
                <a:latin typeface="Gill Sans" charset="0"/>
                <a:ea typeface="ヒラギノ角ゴ ProN W3" charset="0"/>
                <a:cs typeface="ヒラギノ角ゴ ProN W3" charset="0"/>
                <a:sym typeface="Gill Sans" charset="0"/>
              </a:rPr>
              <a:t> electronics:</a:t>
            </a:r>
          </a:p>
          <a:p>
            <a:pPr marL="307975" indent="-307975" algn="ctr" defTabSz="976313">
              <a:lnSpc>
                <a:spcPct val="80000"/>
              </a:lnSpc>
              <a:spcAft>
                <a:spcPct val="35000"/>
              </a:spcAft>
              <a:buSzPct val="75000"/>
              <a:buFont typeface="Wingdings" charset="0"/>
              <a:buNone/>
              <a:defRPr/>
            </a:pPr>
            <a:r>
              <a:rPr lang="en-US" altLang="zh-CN" sz="2200" dirty="0" smtClean="0">
                <a:solidFill>
                  <a:srgbClr val="FF0000"/>
                </a:solidFill>
                <a:latin typeface="Gill Sans" charset="0"/>
                <a:ea typeface="ヒラギノ角ゴ ProN W3" charset="0"/>
                <a:cs typeface="ヒラギノ角ゴ ProN W3" charset="0"/>
                <a:sym typeface="Gill Sans" charset="0"/>
              </a:rPr>
              <a:t>Mass production, transferrable</a:t>
            </a:r>
            <a:r>
              <a:rPr lang="en-US" altLang="zh-CN" sz="2200" dirty="0">
                <a:solidFill>
                  <a:srgbClr val="FF0000"/>
                </a:solidFill>
                <a:latin typeface="Gill Sans" charset="0"/>
                <a:ea typeface="ヒラギノ角ゴ ProN W3" charset="0"/>
                <a:cs typeface="ヒラギノ角ゴ ProN W3" charset="0"/>
                <a:sym typeface="Gill Sans" charset="0"/>
              </a:rPr>
              <a:t>, “good” quality</a:t>
            </a:r>
          </a:p>
        </p:txBody>
      </p:sp>
      <p:pic>
        <p:nvPicPr>
          <p:cNvPr id="6154"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000" t="1194" r="2000" b="2973"/>
          <a:stretch/>
        </p:blipFill>
        <p:spPr bwMode="auto">
          <a:xfrm>
            <a:off x="250825" y="1420813"/>
            <a:ext cx="1881188" cy="1871662"/>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23"/>
          <p:cNvSpPr>
            <a:spLocks noChangeArrowheads="1"/>
          </p:cNvSpPr>
          <p:nvPr/>
        </p:nvSpPr>
        <p:spPr bwMode="auto">
          <a:xfrm>
            <a:off x="152401" y="3352800"/>
            <a:ext cx="4351338" cy="2684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8" tIns="45718" rIns="91438" bIns="45718">
            <a:spAutoFit/>
          </a:bodyPr>
          <a:lstStyle/>
          <a:p>
            <a:r>
              <a:rPr lang="en-US" altLang="zh-CN" sz="1400" b="1" dirty="0" err="1">
                <a:solidFill>
                  <a:srgbClr val="000000"/>
                </a:solidFill>
                <a:latin typeface="Gill Sans" charset="0"/>
                <a:ea typeface="ヒラギノ角ゴ ProN W3" charset="0"/>
                <a:cs typeface="ヒラギノ角ゴ ProN W3" charset="0"/>
                <a:sym typeface="Gill Sans" charset="0"/>
              </a:rPr>
              <a:t>Ru</a:t>
            </a:r>
            <a:r>
              <a:rPr lang="en-US" altLang="zh-CN" sz="1400" b="1" dirty="0">
                <a:solidFill>
                  <a:srgbClr val="000000"/>
                </a:solidFill>
                <a:latin typeface="Gill Sans" charset="0"/>
                <a:ea typeface="ヒラギノ角ゴ ProN W3" charset="0"/>
                <a:cs typeface="ヒラギノ角ゴ ProN W3" charset="0"/>
                <a:sym typeface="Gill Sans" charset="0"/>
              </a:rPr>
              <a:t>(0001):</a:t>
            </a:r>
          </a:p>
          <a:p>
            <a:r>
              <a:rPr lang="en-US" altLang="zh-CN" sz="1400" dirty="0">
                <a:solidFill>
                  <a:srgbClr val="000000"/>
                </a:solidFill>
                <a:latin typeface="Gill Sans" charset="0"/>
                <a:ea typeface="ヒラギノ角ゴ ProN W3" charset="0"/>
                <a:cs typeface="ヒラギノ角ゴ ProN W3" charset="0"/>
                <a:sym typeface="Gill Sans" charset="0"/>
              </a:rPr>
              <a:t>Sutter, </a:t>
            </a:r>
            <a:r>
              <a:rPr lang="en-US" altLang="zh-CN" sz="1400" dirty="0" err="1">
                <a:solidFill>
                  <a:srgbClr val="000000"/>
                </a:solidFill>
                <a:latin typeface="Gill Sans" charset="0"/>
                <a:ea typeface="ヒラギノ角ゴ ProN W3" charset="0"/>
                <a:cs typeface="ヒラギノ角ゴ ProN W3" charset="0"/>
                <a:sym typeface="Gill Sans" charset="0"/>
              </a:rPr>
              <a:t>Flege</a:t>
            </a:r>
            <a:r>
              <a:rPr lang="en-US" altLang="zh-CN" sz="1400" dirty="0">
                <a:solidFill>
                  <a:srgbClr val="000000"/>
                </a:solidFill>
                <a:latin typeface="Gill Sans" charset="0"/>
                <a:ea typeface="ヒラギノ角ゴ ProN W3" charset="0"/>
                <a:cs typeface="ヒラギノ角ゴ ProN W3" charset="0"/>
                <a:sym typeface="Gill Sans" charset="0"/>
              </a:rPr>
              <a:t>, and Sutter, </a:t>
            </a:r>
            <a:r>
              <a:rPr lang="en-US" altLang="zh-CN" sz="1400" i="1" dirty="0">
                <a:solidFill>
                  <a:srgbClr val="000000"/>
                </a:solidFill>
                <a:latin typeface="Gill Sans" charset="0"/>
                <a:ea typeface="ヒラギノ角ゴ ProN W3" charset="0"/>
                <a:cs typeface="ヒラギノ角ゴ ProN W3" charset="0"/>
                <a:sym typeface="Gill Sans" charset="0"/>
              </a:rPr>
              <a:t>Nature Mater. </a:t>
            </a:r>
            <a:r>
              <a:rPr lang="en-US" altLang="zh-CN" sz="1400" b="1" dirty="0">
                <a:solidFill>
                  <a:srgbClr val="000000"/>
                </a:solidFill>
                <a:latin typeface="Gill Sans" charset="0"/>
                <a:ea typeface="ヒラギノ角ゴ ProN W3" charset="0"/>
                <a:cs typeface="ヒラギノ角ゴ ProN W3" charset="0"/>
                <a:sym typeface="Gill Sans" charset="0"/>
              </a:rPr>
              <a:t>7</a:t>
            </a:r>
            <a:r>
              <a:rPr lang="en-US" altLang="zh-CN" sz="1400" dirty="0">
                <a:solidFill>
                  <a:srgbClr val="000000"/>
                </a:solidFill>
                <a:latin typeface="Gill Sans" charset="0"/>
                <a:ea typeface="ヒラギノ角ゴ ProN W3" charset="0"/>
                <a:cs typeface="ヒラギノ角ゴ ProN W3" charset="0"/>
                <a:sym typeface="Gill Sans" charset="0"/>
              </a:rPr>
              <a:t>, 406 (2008).</a:t>
            </a:r>
            <a:endParaRPr lang="en-US" altLang="zh-CN" sz="700" dirty="0">
              <a:solidFill>
                <a:srgbClr val="000000"/>
              </a:solidFill>
              <a:latin typeface="Gill Sans" charset="0"/>
              <a:ea typeface="ヒラギノ角ゴ ProN W3" charset="0"/>
              <a:cs typeface="ヒラギノ角ゴ ProN W3" charset="0"/>
              <a:sym typeface="Gill Sans" charset="0"/>
            </a:endParaRPr>
          </a:p>
          <a:p>
            <a:r>
              <a:rPr lang="en-US" altLang="zh-CN" sz="1400" dirty="0">
                <a:solidFill>
                  <a:srgbClr val="000000"/>
                </a:solidFill>
                <a:latin typeface="Gill Sans" charset="0"/>
                <a:ea typeface="ヒラギノ角ゴ ProN W3" charset="0"/>
                <a:cs typeface="ヒラギノ角ゴ ProN W3" charset="0"/>
                <a:sym typeface="Gill Sans" charset="0"/>
              </a:rPr>
              <a:t>Pan </a:t>
            </a:r>
            <a:r>
              <a:rPr lang="en-US" altLang="zh-CN" sz="1400" i="1" dirty="0">
                <a:solidFill>
                  <a:srgbClr val="000000"/>
                </a:solidFill>
                <a:latin typeface="Gill Sans" charset="0"/>
                <a:ea typeface="ヒラギノ角ゴ ProN W3" charset="0"/>
                <a:cs typeface="ヒラギノ角ゴ ProN W3" charset="0"/>
                <a:sym typeface="Gill Sans" charset="0"/>
              </a:rPr>
              <a:t>et al.</a:t>
            </a:r>
            <a:r>
              <a:rPr lang="en-US" altLang="zh-CN" sz="1400" dirty="0">
                <a:solidFill>
                  <a:srgbClr val="000000"/>
                </a:solidFill>
                <a:latin typeface="Gill Sans" charset="0"/>
                <a:ea typeface="ヒラギノ角ゴ ProN W3" charset="0"/>
                <a:cs typeface="ヒラギノ角ゴ ProN W3" charset="0"/>
                <a:sym typeface="Gill Sans" charset="0"/>
              </a:rPr>
              <a:t>,  </a:t>
            </a:r>
            <a:r>
              <a:rPr lang="en-US" altLang="zh-CN" sz="1400" i="1" dirty="0">
                <a:solidFill>
                  <a:srgbClr val="000000"/>
                </a:solidFill>
                <a:latin typeface="Gill Sans" charset="0"/>
                <a:ea typeface="ヒラギノ角ゴ ProN W3" charset="0"/>
                <a:cs typeface="ヒラギノ角ゴ ProN W3" charset="0"/>
                <a:sym typeface="Gill Sans" charset="0"/>
              </a:rPr>
              <a:t>Adv. Mater. </a:t>
            </a:r>
            <a:r>
              <a:rPr lang="en-US" altLang="zh-CN" sz="1400" b="1" dirty="0">
                <a:solidFill>
                  <a:srgbClr val="000000"/>
                </a:solidFill>
                <a:latin typeface="Gill Sans" charset="0"/>
                <a:ea typeface="ヒラギノ角ゴ ProN W3" charset="0"/>
                <a:cs typeface="ヒラギノ角ゴ ProN W3" charset="0"/>
                <a:sym typeface="Gill Sans" charset="0"/>
              </a:rPr>
              <a:t>21</a:t>
            </a:r>
            <a:r>
              <a:rPr lang="en-US" altLang="zh-CN" sz="1400" dirty="0">
                <a:solidFill>
                  <a:srgbClr val="000000"/>
                </a:solidFill>
                <a:latin typeface="Gill Sans" charset="0"/>
                <a:ea typeface="ヒラギノ角ゴ ProN W3" charset="0"/>
                <a:cs typeface="ヒラギノ角ゴ ProN W3" charset="0"/>
                <a:sym typeface="Gill Sans" charset="0"/>
              </a:rPr>
              <a:t>, 2777 (2009).</a:t>
            </a:r>
            <a:endParaRPr lang="en-US" altLang="zh-CN" sz="700" dirty="0">
              <a:solidFill>
                <a:srgbClr val="000000"/>
              </a:solidFill>
              <a:latin typeface="Gill Sans" charset="0"/>
              <a:ea typeface="ヒラギノ角ゴ ProN W3" charset="0"/>
              <a:cs typeface="ヒラギノ角ゴ ProN W3" charset="0"/>
              <a:sym typeface="Gill Sans" charset="0"/>
            </a:endParaRPr>
          </a:p>
          <a:p>
            <a:r>
              <a:rPr lang="en-US" altLang="zh-CN" sz="1400" dirty="0" err="1">
                <a:solidFill>
                  <a:srgbClr val="000000"/>
                </a:solidFill>
                <a:latin typeface="Gill Sans" charset="0"/>
                <a:ea typeface="ヒラギノ角ゴ ProN W3" charset="0"/>
                <a:cs typeface="ヒラギノ角ゴ ProN W3" charset="0"/>
                <a:sym typeface="Gill Sans" charset="0"/>
              </a:rPr>
              <a:t>Marchini</a:t>
            </a:r>
            <a:r>
              <a:rPr lang="en-US" altLang="zh-CN" sz="1400" dirty="0">
                <a:solidFill>
                  <a:srgbClr val="000000"/>
                </a:solidFill>
                <a:latin typeface="Gill Sans" charset="0"/>
                <a:ea typeface="ヒラギノ角ゴ ProN W3" charset="0"/>
                <a:cs typeface="ヒラギノ角ゴ ProN W3" charset="0"/>
                <a:sym typeface="Gill Sans" charset="0"/>
              </a:rPr>
              <a:t>, Gunther, and </a:t>
            </a:r>
            <a:r>
              <a:rPr lang="en-US" altLang="zh-CN" sz="1400" dirty="0" err="1">
                <a:solidFill>
                  <a:srgbClr val="000000"/>
                </a:solidFill>
                <a:latin typeface="Gill Sans" charset="0"/>
                <a:ea typeface="ヒラギノ角ゴ ProN W3" charset="0"/>
                <a:cs typeface="ヒラギノ角ゴ ProN W3" charset="0"/>
                <a:sym typeface="Gill Sans" charset="0"/>
              </a:rPr>
              <a:t>Wintterlin</a:t>
            </a:r>
            <a:r>
              <a:rPr lang="en-US" altLang="zh-CN" sz="1400" dirty="0">
                <a:solidFill>
                  <a:srgbClr val="000000"/>
                </a:solidFill>
                <a:latin typeface="Gill Sans" charset="0"/>
                <a:ea typeface="ヒラギノ角ゴ ProN W3" charset="0"/>
                <a:cs typeface="ヒラギノ角ゴ ProN W3" charset="0"/>
                <a:sym typeface="Gill Sans" charset="0"/>
              </a:rPr>
              <a:t>, </a:t>
            </a:r>
          </a:p>
          <a:p>
            <a:r>
              <a:rPr lang="en-US" altLang="zh-CN" sz="1400" i="1" dirty="0">
                <a:solidFill>
                  <a:srgbClr val="000000"/>
                </a:solidFill>
                <a:latin typeface="Gill Sans" charset="0"/>
                <a:ea typeface="ヒラギノ角ゴ ProN W3" charset="0"/>
                <a:cs typeface="ヒラギノ角ゴ ProN W3" charset="0"/>
                <a:sym typeface="Gill Sans" charset="0"/>
              </a:rPr>
              <a:t>Phys. Rev. B</a:t>
            </a:r>
            <a:r>
              <a:rPr lang="en-US" altLang="zh-CN" sz="1400" dirty="0">
                <a:solidFill>
                  <a:srgbClr val="000000"/>
                </a:solidFill>
                <a:latin typeface="Gill Sans" charset="0"/>
                <a:ea typeface="ヒラギノ角ゴ ProN W3" charset="0"/>
                <a:cs typeface="ヒラギノ角ゴ ProN W3" charset="0"/>
                <a:sym typeface="Gill Sans" charset="0"/>
              </a:rPr>
              <a:t> </a:t>
            </a:r>
            <a:r>
              <a:rPr lang="en-US" altLang="zh-CN" sz="1400" b="1" dirty="0">
                <a:solidFill>
                  <a:srgbClr val="000000"/>
                </a:solidFill>
                <a:latin typeface="Gill Sans" charset="0"/>
                <a:ea typeface="ヒラギノ角ゴ ProN W3" charset="0"/>
                <a:cs typeface="ヒラギノ角ゴ ProN W3" charset="0"/>
                <a:sym typeface="Gill Sans" charset="0"/>
              </a:rPr>
              <a:t>76</a:t>
            </a:r>
            <a:r>
              <a:rPr lang="en-US" altLang="zh-CN" sz="1400" dirty="0">
                <a:solidFill>
                  <a:srgbClr val="000000"/>
                </a:solidFill>
                <a:latin typeface="Gill Sans" charset="0"/>
                <a:ea typeface="ヒラギノ角ゴ ProN W3" charset="0"/>
                <a:cs typeface="ヒラギノ角ゴ ProN W3" charset="0"/>
                <a:sym typeface="Gill Sans" charset="0"/>
              </a:rPr>
              <a:t>, 075429 (2007).</a:t>
            </a:r>
          </a:p>
          <a:p>
            <a:pPr>
              <a:lnSpc>
                <a:spcPct val="110000"/>
              </a:lnSpc>
            </a:pPr>
            <a:r>
              <a:rPr lang="en-US" altLang="zh-CN" sz="1400" dirty="0" err="1">
                <a:solidFill>
                  <a:srgbClr val="000000"/>
                </a:solidFill>
                <a:latin typeface="Gill Sans" charset="0"/>
                <a:ea typeface="ヒラギノ角ゴ ProN W3" charset="0"/>
                <a:cs typeface="ヒラギノ角ゴ ProN W3" charset="0"/>
                <a:sym typeface="Gill Sans" charset="0"/>
              </a:rPr>
              <a:t>Loginova</a:t>
            </a:r>
            <a:r>
              <a:rPr lang="en-US" altLang="zh-CN" sz="1400" dirty="0">
                <a:solidFill>
                  <a:srgbClr val="000000"/>
                </a:solidFill>
                <a:latin typeface="Gill Sans" charset="0"/>
                <a:ea typeface="ヒラギノ角ゴ ProN W3" charset="0"/>
                <a:cs typeface="ヒラギノ角ゴ ProN W3" charset="0"/>
                <a:sym typeface="Gill Sans" charset="0"/>
              </a:rPr>
              <a:t>, </a:t>
            </a:r>
            <a:r>
              <a:rPr lang="en-US" altLang="zh-CN" sz="1400" dirty="0" err="1">
                <a:solidFill>
                  <a:srgbClr val="000000"/>
                </a:solidFill>
                <a:latin typeface="Gill Sans" charset="0"/>
                <a:ea typeface="ヒラギノ角ゴ ProN W3" charset="0"/>
                <a:cs typeface="ヒラギノ角ゴ ProN W3" charset="0"/>
                <a:sym typeface="Gill Sans" charset="0"/>
              </a:rPr>
              <a:t>Bartelt</a:t>
            </a:r>
            <a:r>
              <a:rPr lang="en-US" altLang="zh-CN" sz="1400" dirty="0">
                <a:solidFill>
                  <a:srgbClr val="000000"/>
                </a:solidFill>
                <a:latin typeface="Gill Sans" charset="0"/>
                <a:ea typeface="ヒラギノ角ゴ ProN W3" charset="0"/>
                <a:cs typeface="ヒラギノ角ゴ ProN W3" charset="0"/>
                <a:sym typeface="Gill Sans" charset="0"/>
              </a:rPr>
              <a:t>, </a:t>
            </a:r>
            <a:r>
              <a:rPr lang="en-US" altLang="zh-CN" sz="1400" dirty="0" err="1">
                <a:solidFill>
                  <a:srgbClr val="000000"/>
                </a:solidFill>
                <a:latin typeface="Gill Sans" charset="0"/>
                <a:ea typeface="ヒラギノ角ゴ ProN W3" charset="0"/>
                <a:cs typeface="ヒラギノ角ゴ ProN W3" charset="0"/>
                <a:sym typeface="Gill Sans" charset="0"/>
              </a:rPr>
              <a:t>Feibelman</a:t>
            </a:r>
            <a:r>
              <a:rPr lang="en-US" altLang="zh-CN" sz="1400" dirty="0">
                <a:solidFill>
                  <a:srgbClr val="000000"/>
                </a:solidFill>
                <a:latin typeface="Gill Sans" charset="0"/>
                <a:ea typeface="ヒラギノ角ゴ ProN W3" charset="0"/>
                <a:cs typeface="ヒラギノ角ゴ ProN W3" charset="0"/>
                <a:sym typeface="Gill Sans" charset="0"/>
              </a:rPr>
              <a:t>, and McCarty,</a:t>
            </a:r>
          </a:p>
          <a:p>
            <a:pPr>
              <a:lnSpc>
                <a:spcPct val="110000"/>
              </a:lnSpc>
            </a:pPr>
            <a:r>
              <a:rPr lang="en-US" altLang="zh-CN" sz="1400" i="1" dirty="0">
                <a:solidFill>
                  <a:srgbClr val="000000"/>
                </a:solidFill>
                <a:latin typeface="Gill Sans" charset="0"/>
                <a:ea typeface="ヒラギノ角ゴ ProN W3" charset="0"/>
                <a:cs typeface="ヒラギノ角ゴ ProN W3" charset="0"/>
                <a:sym typeface="Gill Sans" charset="0"/>
              </a:rPr>
              <a:t>New J. Phys. </a:t>
            </a:r>
            <a:r>
              <a:rPr lang="en-US" altLang="zh-CN" sz="1400" b="1" dirty="0">
                <a:solidFill>
                  <a:srgbClr val="000000"/>
                </a:solidFill>
                <a:latin typeface="Gill Sans" charset="0"/>
                <a:ea typeface="ヒラギノ角ゴ ProN W3" charset="0"/>
                <a:cs typeface="ヒラギノ角ゴ ProN W3" charset="0"/>
                <a:sym typeface="Gill Sans" charset="0"/>
              </a:rPr>
              <a:t>10</a:t>
            </a:r>
            <a:r>
              <a:rPr lang="en-US" altLang="zh-CN" sz="1400" dirty="0">
                <a:solidFill>
                  <a:srgbClr val="000000"/>
                </a:solidFill>
                <a:latin typeface="Gill Sans" charset="0"/>
                <a:ea typeface="ヒラギノ角ゴ ProN W3" charset="0"/>
                <a:cs typeface="ヒラギノ角ゴ ProN W3" charset="0"/>
                <a:sym typeface="Gill Sans" charset="0"/>
              </a:rPr>
              <a:t>, 093026 (2008); </a:t>
            </a:r>
            <a:r>
              <a:rPr lang="en-US" altLang="zh-CN" sz="1400" b="1" dirty="0">
                <a:solidFill>
                  <a:srgbClr val="000000"/>
                </a:solidFill>
                <a:latin typeface="Gill Sans" charset="0"/>
                <a:ea typeface="ヒラギノ角ゴ ProN W3" charset="0"/>
                <a:cs typeface="ヒラギノ角ゴ ProN W3" charset="0"/>
                <a:sym typeface="Gill Sans" charset="0"/>
              </a:rPr>
              <a:t>11</a:t>
            </a:r>
            <a:r>
              <a:rPr lang="en-US" altLang="zh-CN" sz="1400" dirty="0">
                <a:solidFill>
                  <a:srgbClr val="000000"/>
                </a:solidFill>
                <a:latin typeface="Gill Sans" charset="0"/>
                <a:ea typeface="ヒラギノ角ゴ ProN W3" charset="0"/>
                <a:cs typeface="ヒラギノ角ゴ ProN W3" charset="0"/>
                <a:sym typeface="Gill Sans" charset="0"/>
              </a:rPr>
              <a:t>, 063046(2009). </a:t>
            </a:r>
          </a:p>
          <a:p>
            <a:endParaRPr lang="en-US" altLang="zh-CN" sz="700" dirty="0">
              <a:solidFill>
                <a:srgbClr val="000000"/>
              </a:solidFill>
              <a:latin typeface="Gill Sans" charset="0"/>
              <a:ea typeface="ヒラギノ角ゴ ProN W3" charset="0"/>
              <a:cs typeface="ヒラギノ角ゴ ProN W3" charset="0"/>
              <a:sym typeface="Gill Sans" charset="0"/>
            </a:endParaRPr>
          </a:p>
          <a:p>
            <a:r>
              <a:rPr lang="en-US" altLang="zh-CN" sz="1400" b="1" dirty="0" err="1">
                <a:solidFill>
                  <a:srgbClr val="000000"/>
                </a:solidFill>
                <a:latin typeface="Gill Sans" charset="0"/>
                <a:ea typeface="ヒラギノ角ゴ ProN W3" charset="0"/>
                <a:cs typeface="ヒラギノ角ゴ ProN W3" charset="0"/>
                <a:sym typeface="Gill Sans" charset="0"/>
              </a:rPr>
              <a:t>Ir</a:t>
            </a:r>
            <a:r>
              <a:rPr lang="en-US" altLang="zh-CN" sz="1400" b="1" dirty="0">
                <a:solidFill>
                  <a:srgbClr val="000000"/>
                </a:solidFill>
                <a:latin typeface="Gill Sans" charset="0"/>
                <a:ea typeface="ヒラギノ角ゴ ProN W3" charset="0"/>
                <a:cs typeface="ヒラギノ角ゴ ProN W3" charset="0"/>
                <a:sym typeface="Gill Sans" charset="0"/>
              </a:rPr>
              <a:t>(111):</a:t>
            </a:r>
          </a:p>
          <a:p>
            <a:r>
              <a:rPr lang="hu-HU" sz="1400" dirty="0">
                <a:solidFill>
                  <a:srgbClr val="000000"/>
                </a:solidFill>
                <a:latin typeface="Gill Sans" charset="0"/>
                <a:ea typeface="ヒラギノ角ゴ ProN W3" charset="0"/>
                <a:cs typeface="ヒラギノ角ゴ ProN W3" charset="0"/>
                <a:sym typeface="Gill Sans" charset="0"/>
              </a:rPr>
              <a:t>Coraux, N′Diaye, Busse, and Michely, </a:t>
            </a:r>
          </a:p>
          <a:p>
            <a:r>
              <a:rPr lang="hu-HU" sz="1400" i="1" dirty="0">
                <a:solidFill>
                  <a:srgbClr val="000000"/>
                </a:solidFill>
                <a:latin typeface="Gill Sans" charset="0"/>
                <a:ea typeface="ヒラギノ角ゴ ProN W3" charset="0"/>
                <a:cs typeface="ヒラギノ角ゴ ProN W3" charset="0"/>
                <a:sym typeface="Gill Sans" charset="0"/>
              </a:rPr>
              <a:t>Nano Lett. </a:t>
            </a:r>
            <a:r>
              <a:rPr lang="hu-HU" sz="1400" b="1" dirty="0">
                <a:solidFill>
                  <a:srgbClr val="000000"/>
                </a:solidFill>
                <a:latin typeface="Gill Sans" charset="0"/>
                <a:ea typeface="ヒラギノ角ゴ ProN W3" charset="0"/>
                <a:cs typeface="ヒラギノ角ゴ ProN W3" charset="0"/>
                <a:sym typeface="Gill Sans" charset="0"/>
              </a:rPr>
              <a:t>8</a:t>
            </a:r>
            <a:r>
              <a:rPr lang="hu-HU" sz="1400" dirty="0">
                <a:solidFill>
                  <a:srgbClr val="000000"/>
                </a:solidFill>
                <a:latin typeface="Gill Sans" charset="0"/>
                <a:ea typeface="ヒラギノ角ゴ ProN W3" charset="0"/>
                <a:cs typeface="ヒラギノ角ゴ ProN W3" charset="0"/>
                <a:sym typeface="Gill Sans" charset="0"/>
              </a:rPr>
              <a:t>, 565 (2008).</a:t>
            </a:r>
          </a:p>
          <a:p>
            <a:r>
              <a:rPr lang="fr-FR" sz="1400" dirty="0">
                <a:solidFill>
                  <a:srgbClr val="000000"/>
                </a:solidFill>
                <a:latin typeface="Gill Sans" charset="0"/>
                <a:ea typeface="ヒラギノ角ゴ ProN W3" charset="0"/>
                <a:cs typeface="ヒラギノ角ゴ ProN W3" charset="0"/>
                <a:sym typeface="Gill Sans" charset="0"/>
              </a:rPr>
              <a:t>Coraux </a:t>
            </a:r>
            <a:r>
              <a:rPr lang="fr-FR" sz="1400" i="1" dirty="0">
                <a:solidFill>
                  <a:srgbClr val="000000"/>
                </a:solidFill>
                <a:latin typeface="Gill Sans" charset="0"/>
                <a:ea typeface="ヒラギノ角ゴ ProN W3" charset="0"/>
                <a:cs typeface="ヒラギノ角ゴ ProN W3" charset="0"/>
                <a:sym typeface="Gill Sans" charset="0"/>
              </a:rPr>
              <a:t>et al.</a:t>
            </a:r>
            <a:r>
              <a:rPr lang="fr-FR" sz="1400" dirty="0">
                <a:solidFill>
                  <a:srgbClr val="000000"/>
                </a:solidFill>
                <a:latin typeface="Gill Sans" charset="0"/>
                <a:ea typeface="ヒラギノ角ゴ ProN W3" charset="0"/>
                <a:cs typeface="ヒラギノ角ゴ ProN W3" charset="0"/>
                <a:sym typeface="Gill Sans" charset="0"/>
              </a:rPr>
              <a:t>, </a:t>
            </a:r>
            <a:r>
              <a:rPr lang="fr-FR" sz="1400" i="1" dirty="0">
                <a:solidFill>
                  <a:srgbClr val="000000"/>
                </a:solidFill>
                <a:latin typeface="Gill Sans" charset="0"/>
                <a:ea typeface="ヒラギノ角ゴ ProN W3" charset="0"/>
                <a:cs typeface="ヒラギノ角ゴ ProN W3" charset="0"/>
                <a:sym typeface="Gill Sans" charset="0"/>
              </a:rPr>
              <a:t>New J. Phys. </a:t>
            </a:r>
            <a:r>
              <a:rPr lang="fr-FR" sz="1400" b="1" dirty="0">
                <a:solidFill>
                  <a:srgbClr val="000000"/>
                </a:solidFill>
                <a:latin typeface="Gill Sans" charset="0"/>
                <a:ea typeface="ヒラギノ角ゴ ProN W3" charset="0"/>
                <a:cs typeface="ヒラギノ角ゴ ProN W3" charset="0"/>
                <a:sym typeface="Gill Sans" charset="0"/>
              </a:rPr>
              <a:t>11</a:t>
            </a:r>
            <a:r>
              <a:rPr lang="fr-FR" sz="1400" dirty="0">
                <a:solidFill>
                  <a:srgbClr val="000000"/>
                </a:solidFill>
                <a:latin typeface="Gill Sans" charset="0"/>
                <a:ea typeface="ヒラギノ角ゴ ProN W3" charset="0"/>
                <a:cs typeface="ヒラギノ角ゴ ProN W3" charset="0"/>
                <a:sym typeface="Gill Sans" charset="0"/>
              </a:rPr>
              <a:t>, 023006 (2009).</a:t>
            </a:r>
          </a:p>
        </p:txBody>
      </p:sp>
      <p:pic>
        <p:nvPicPr>
          <p:cNvPr id="6160"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l="2525" t="3519" r="6061" b="2954"/>
          <a:stretch/>
        </p:blipFill>
        <p:spPr bwMode="auto">
          <a:xfrm>
            <a:off x="6748463" y="1441450"/>
            <a:ext cx="1801812" cy="185102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8" name="Picture 4"/>
          <p:cNvPicPr>
            <a:picLocks noChangeAspect="1" noChangeArrowheads="1"/>
          </p:cNvPicPr>
          <p:nvPr/>
        </p:nvPicPr>
        <p:blipFill rotWithShape="1">
          <a:blip r:embed="rId6">
            <a:extLst>
              <a:ext uri="{28A0092B-C50C-407E-A947-70E740481C1C}">
                <a14:useLocalDpi xmlns:a14="http://schemas.microsoft.com/office/drawing/2010/main" val="0"/>
              </a:ext>
            </a:extLst>
          </a:blip>
          <a:srcRect l="4237" t="4040" r="1869" b="1011"/>
          <a:stretch/>
        </p:blipFill>
        <p:spPr bwMode="auto">
          <a:xfrm>
            <a:off x="4513263" y="1439863"/>
            <a:ext cx="1979612" cy="1852612"/>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Straight Connector 21"/>
          <p:cNvCxnSpPr/>
          <p:nvPr/>
        </p:nvCxnSpPr>
        <p:spPr bwMode="auto">
          <a:xfrm>
            <a:off x="0" y="990600"/>
            <a:ext cx="9144000" cy="0"/>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12295" name="TextBox 22"/>
          <p:cNvSpPr txBox="1">
            <a:spLocks noChangeArrowheads="1"/>
          </p:cNvSpPr>
          <p:nvPr/>
        </p:nvSpPr>
        <p:spPr bwMode="auto">
          <a:xfrm>
            <a:off x="593725" y="1028700"/>
            <a:ext cx="1190625"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5" tIns="41148" rIns="82295" bIns="41148">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en-US" altLang="zh-CN" sz="1800" dirty="0" err="1">
                <a:solidFill>
                  <a:srgbClr val="000000"/>
                </a:solidFill>
                <a:latin typeface="Lucida Grande" charset="0"/>
                <a:ea typeface="ヒラギノ角ゴ ProN W3" charset="0"/>
                <a:cs typeface="ヒラギノ角ゴ ProN W3" charset="0"/>
                <a:sym typeface="Gill Sans" charset="0"/>
              </a:rPr>
              <a:t>Ru</a:t>
            </a:r>
            <a:r>
              <a:rPr lang="en-US" altLang="zh-CN" sz="1800" dirty="0">
                <a:solidFill>
                  <a:srgbClr val="000000"/>
                </a:solidFill>
                <a:latin typeface="Lucida Grande" charset="0"/>
                <a:ea typeface="ヒラギノ角ゴ ProN W3" charset="0"/>
                <a:cs typeface="ヒラギノ角ゴ ProN W3" charset="0"/>
                <a:sym typeface="Gill Sans" charset="0"/>
              </a:rPr>
              <a:t>(0001)</a:t>
            </a:r>
          </a:p>
        </p:txBody>
      </p:sp>
      <p:sp>
        <p:nvSpPr>
          <p:cNvPr id="12296" name="TextBox 23"/>
          <p:cNvSpPr txBox="1">
            <a:spLocks noChangeArrowheads="1"/>
          </p:cNvSpPr>
          <p:nvPr/>
        </p:nvSpPr>
        <p:spPr bwMode="auto">
          <a:xfrm>
            <a:off x="4914900" y="1028700"/>
            <a:ext cx="992188"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5" tIns="41148" rIns="82295" bIns="41148">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en-US" altLang="zh-CN" sz="1800">
                <a:solidFill>
                  <a:srgbClr val="008000"/>
                </a:solidFill>
                <a:latin typeface="Lucida Grande" charset="0"/>
                <a:ea typeface="ヒラギノ角ゴ ProN W3" charset="0"/>
                <a:cs typeface="ヒラギノ角ゴ ProN W3" charset="0"/>
                <a:sym typeface="Gill Sans" charset="0"/>
              </a:rPr>
              <a:t>Ni(111)</a:t>
            </a:r>
          </a:p>
        </p:txBody>
      </p:sp>
      <p:sp>
        <p:nvSpPr>
          <p:cNvPr id="12297" name="TextBox 24"/>
          <p:cNvSpPr txBox="1">
            <a:spLocks noChangeArrowheads="1"/>
          </p:cNvSpPr>
          <p:nvPr/>
        </p:nvSpPr>
        <p:spPr bwMode="auto">
          <a:xfrm>
            <a:off x="7108825" y="1028700"/>
            <a:ext cx="1057275"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5" tIns="41148" rIns="82295" bIns="41148">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en-US" altLang="zh-CN" sz="1800" dirty="0">
                <a:solidFill>
                  <a:srgbClr val="008000"/>
                </a:solidFill>
                <a:latin typeface="Lucida Grande" charset="0"/>
                <a:ea typeface="ヒラギノ角ゴ ProN W3" charset="0"/>
                <a:cs typeface="ヒラギノ角ゴ ProN W3" charset="0"/>
                <a:sym typeface="Gill Sans" charset="0"/>
              </a:rPr>
              <a:t>Cu(111)</a:t>
            </a:r>
          </a:p>
        </p:txBody>
      </p:sp>
      <p:pic>
        <p:nvPicPr>
          <p:cNvPr id="8" name="Picture 7"/>
          <p:cNvPicPr>
            <a:picLocks noChangeAspect="1"/>
          </p:cNvPicPr>
          <p:nvPr/>
        </p:nvPicPr>
        <p:blipFill>
          <a:blip r:embed="rId7"/>
          <a:stretch>
            <a:fillRect/>
          </a:stretch>
        </p:blipFill>
        <p:spPr>
          <a:xfrm>
            <a:off x="2378075" y="1417638"/>
            <a:ext cx="1943100" cy="1874837"/>
          </a:xfrm>
          <a:prstGeom prst="rect">
            <a:avLst/>
          </a:prstGeom>
          <a:effectLst>
            <a:outerShdw blurRad="50800" dist="38100" dir="2700000" algn="tl" rotWithShape="0">
              <a:prstClr val="black">
                <a:alpha val="40000"/>
              </a:prstClr>
            </a:outerShdw>
          </a:effectLst>
        </p:spPr>
      </p:pic>
      <p:sp>
        <p:nvSpPr>
          <p:cNvPr id="12299" name="TextBox 26"/>
          <p:cNvSpPr txBox="1">
            <a:spLocks noChangeArrowheads="1"/>
          </p:cNvSpPr>
          <p:nvPr/>
        </p:nvSpPr>
        <p:spPr bwMode="auto">
          <a:xfrm>
            <a:off x="2963863" y="1028700"/>
            <a:ext cx="915987"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5" tIns="41148" rIns="82295" bIns="41148">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en-US" altLang="zh-CN" sz="1800">
                <a:solidFill>
                  <a:srgbClr val="000000"/>
                </a:solidFill>
                <a:latin typeface="Lucida Grande" charset="0"/>
                <a:ea typeface="ヒラギノ角ゴ ProN W3" charset="0"/>
                <a:cs typeface="ヒラギノ角ゴ ProN W3" charset="0"/>
                <a:sym typeface="Gill Sans" charset="0"/>
              </a:rPr>
              <a:t>Ir(111)</a:t>
            </a:r>
          </a:p>
        </p:txBody>
      </p:sp>
      <p:sp>
        <p:nvSpPr>
          <p:cNvPr id="12300" name="Rectangle 23"/>
          <p:cNvSpPr>
            <a:spLocks noChangeArrowheads="1"/>
          </p:cNvSpPr>
          <p:nvPr/>
        </p:nvSpPr>
        <p:spPr bwMode="auto">
          <a:xfrm>
            <a:off x="4435475" y="3352800"/>
            <a:ext cx="4319588" cy="2437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8" tIns="45718" rIns="91438" bIns="45718">
            <a:spAutoFit/>
          </a:bodyPr>
          <a:lstStyle/>
          <a:p>
            <a:r>
              <a:rPr lang="en-US" altLang="zh-CN" sz="1400" b="1" dirty="0">
                <a:solidFill>
                  <a:srgbClr val="008000"/>
                </a:solidFill>
                <a:latin typeface="Gill Sans" charset="0"/>
                <a:ea typeface="ヒラギノ角ゴ ProN W3" charset="0"/>
                <a:cs typeface="ヒラギノ角ゴ ProN W3" charset="0"/>
                <a:sym typeface="Gill Sans" charset="0"/>
              </a:rPr>
              <a:t>Ni(111)</a:t>
            </a:r>
          </a:p>
          <a:p>
            <a:r>
              <a:rPr lang="en-US" altLang="zh-CN" sz="1400" dirty="0">
                <a:solidFill>
                  <a:srgbClr val="008000"/>
                </a:solidFill>
                <a:latin typeface="Gill Sans" charset="0"/>
                <a:ea typeface="ヒラギノ角ゴ ProN W3" charset="0"/>
                <a:cs typeface="ヒラギノ角ゴ ProN W3" charset="0"/>
                <a:sym typeface="Gill Sans" charset="0"/>
              </a:rPr>
              <a:t>Kim </a:t>
            </a:r>
            <a:r>
              <a:rPr lang="en-US" altLang="zh-CN" sz="1400" i="1" dirty="0">
                <a:solidFill>
                  <a:srgbClr val="008000"/>
                </a:solidFill>
                <a:latin typeface="Gill Sans" charset="0"/>
                <a:ea typeface="ヒラギノ角ゴ ProN W3" charset="0"/>
                <a:cs typeface="ヒラギノ角ゴ ProN W3" charset="0"/>
                <a:sym typeface="Gill Sans" charset="0"/>
              </a:rPr>
              <a:t>et al.</a:t>
            </a:r>
            <a:r>
              <a:rPr lang="en-US" altLang="zh-CN" sz="1400" dirty="0">
                <a:solidFill>
                  <a:srgbClr val="008000"/>
                </a:solidFill>
                <a:latin typeface="Gill Sans" charset="0"/>
                <a:ea typeface="ヒラギノ角ゴ ProN W3" charset="0"/>
                <a:cs typeface="ヒラギノ角ゴ ProN W3" charset="0"/>
                <a:sym typeface="Gill Sans" charset="0"/>
              </a:rPr>
              <a:t>, </a:t>
            </a:r>
            <a:r>
              <a:rPr lang="en-US" altLang="zh-CN" sz="1400" i="1" dirty="0">
                <a:solidFill>
                  <a:srgbClr val="008000"/>
                </a:solidFill>
                <a:latin typeface="Gill Sans" charset="0"/>
                <a:ea typeface="ヒラギノ角ゴ ProN W3" charset="0"/>
                <a:cs typeface="ヒラギノ角ゴ ProN W3" charset="0"/>
                <a:sym typeface="Gill Sans" charset="0"/>
              </a:rPr>
              <a:t>Nature</a:t>
            </a:r>
            <a:r>
              <a:rPr lang="en-US" altLang="zh-CN" sz="1400" dirty="0">
                <a:solidFill>
                  <a:srgbClr val="008000"/>
                </a:solidFill>
                <a:latin typeface="Gill Sans" charset="0"/>
                <a:ea typeface="ヒラギノ角ゴ ProN W3" charset="0"/>
                <a:cs typeface="ヒラギノ角ゴ ProN W3" charset="0"/>
                <a:sym typeface="Gill Sans" charset="0"/>
              </a:rPr>
              <a:t> </a:t>
            </a:r>
            <a:r>
              <a:rPr lang="en-US" altLang="zh-CN" sz="1400" b="1" dirty="0">
                <a:solidFill>
                  <a:srgbClr val="008000"/>
                </a:solidFill>
                <a:latin typeface="Gill Sans" charset="0"/>
                <a:ea typeface="ヒラギノ角ゴ ProN W3" charset="0"/>
                <a:cs typeface="ヒラギノ角ゴ ProN W3" charset="0"/>
                <a:sym typeface="Gill Sans" charset="0"/>
              </a:rPr>
              <a:t>457</a:t>
            </a:r>
            <a:r>
              <a:rPr lang="en-US" altLang="zh-CN" sz="1400" dirty="0">
                <a:solidFill>
                  <a:srgbClr val="008000"/>
                </a:solidFill>
                <a:latin typeface="Gill Sans" charset="0"/>
                <a:ea typeface="ヒラギノ角ゴ ProN W3" charset="0"/>
                <a:cs typeface="ヒラギノ角ゴ ProN W3" charset="0"/>
                <a:sym typeface="Gill Sans" charset="0"/>
              </a:rPr>
              <a:t>, 706 (2009).</a:t>
            </a:r>
          </a:p>
          <a:p>
            <a:r>
              <a:rPr lang="hu-HU" sz="1400" dirty="0">
                <a:solidFill>
                  <a:srgbClr val="008000"/>
                </a:solidFill>
                <a:latin typeface="Gill Sans" charset="0"/>
                <a:ea typeface="ヒラギノ角ゴ ProN W3" charset="0"/>
                <a:cs typeface="ヒラギノ角ゴ ProN W3" charset="0"/>
                <a:sym typeface="Gill Sans" charset="0"/>
              </a:rPr>
              <a:t>Yu </a:t>
            </a:r>
            <a:r>
              <a:rPr lang="hu-HU" sz="1400" i="1" dirty="0">
                <a:solidFill>
                  <a:srgbClr val="008000"/>
                </a:solidFill>
                <a:latin typeface="Gill Sans" charset="0"/>
                <a:ea typeface="ヒラギノ角ゴ ProN W3" charset="0"/>
                <a:cs typeface="ヒラギノ角ゴ ProN W3" charset="0"/>
                <a:sym typeface="Gill Sans" charset="0"/>
              </a:rPr>
              <a:t>et al.</a:t>
            </a:r>
            <a:r>
              <a:rPr lang="hu-HU" sz="1400" dirty="0">
                <a:solidFill>
                  <a:srgbClr val="008000"/>
                </a:solidFill>
                <a:latin typeface="Gill Sans" charset="0"/>
                <a:ea typeface="ヒラギノ角ゴ ProN W3" charset="0"/>
                <a:cs typeface="ヒラギノ角ゴ ProN W3" charset="0"/>
                <a:sym typeface="Gill Sans" charset="0"/>
              </a:rPr>
              <a:t>, </a:t>
            </a:r>
            <a:r>
              <a:rPr lang="hu-HU" sz="1400" i="1" dirty="0">
                <a:solidFill>
                  <a:srgbClr val="008000"/>
                </a:solidFill>
                <a:latin typeface="Gill Sans" charset="0"/>
                <a:ea typeface="ヒラギノ角ゴ ProN W3" charset="0"/>
                <a:cs typeface="ヒラギノ角ゴ ProN W3" charset="0"/>
                <a:sym typeface="Gill Sans" charset="0"/>
              </a:rPr>
              <a:t>Appl. Phys. Lett. </a:t>
            </a:r>
            <a:r>
              <a:rPr lang="hu-HU" sz="1400" b="1" dirty="0">
                <a:solidFill>
                  <a:srgbClr val="008000"/>
                </a:solidFill>
                <a:latin typeface="Gill Sans" charset="0"/>
                <a:ea typeface="ヒラギノ角ゴ ProN W3" charset="0"/>
                <a:cs typeface="ヒラギノ角ゴ ProN W3" charset="0"/>
                <a:sym typeface="Gill Sans" charset="0"/>
              </a:rPr>
              <a:t>93</a:t>
            </a:r>
            <a:r>
              <a:rPr lang="hu-HU" sz="1400" dirty="0">
                <a:solidFill>
                  <a:srgbClr val="008000"/>
                </a:solidFill>
                <a:latin typeface="Gill Sans" charset="0"/>
                <a:ea typeface="ヒラギノ角ゴ ProN W3" charset="0"/>
                <a:cs typeface="ヒラギノ角ゴ ProN W3" charset="0"/>
                <a:sym typeface="Gill Sans" charset="0"/>
              </a:rPr>
              <a:t>, 113103 (2008).</a:t>
            </a:r>
          </a:p>
          <a:p>
            <a:r>
              <a:rPr lang="hu-HU" sz="1400" dirty="0">
                <a:solidFill>
                  <a:srgbClr val="008000"/>
                </a:solidFill>
                <a:latin typeface="Gill Sans" charset="0"/>
                <a:ea typeface="ヒラギノ角ゴ ProN W3" charset="0"/>
                <a:cs typeface="ヒラギノ角ゴ ProN W3" charset="0"/>
                <a:sym typeface="Gill Sans" charset="0"/>
              </a:rPr>
              <a:t>Reina et al., </a:t>
            </a:r>
            <a:r>
              <a:rPr lang="hu-HU" sz="1400" i="1" dirty="0">
                <a:solidFill>
                  <a:srgbClr val="008000"/>
                </a:solidFill>
                <a:latin typeface="Gill Sans" charset="0"/>
                <a:ea typeface="ヒラギノ角ゴ ProN W3" charset="0"/>
                <a:cs typeface="ヒラギノ角ゴ ProN W3" charset="0"/>
                <a:sym typeface="Gill Sans" charset="0"/>
              </a:rPr>
              <a:t>Nano Lett. </a:t>
            </a:r>
            <a:r>
              <a:rPr lang="hu-HU" sz="1400" b="1" dirty="0">
                <a:solidFill>
                  <a:srgbClr val="008000"/>
                </a:solidFill>
                <a:latin typeface="Gill Sans" charset="0"/>
                <a:ea typeface="ヒラギノ角ゴ ProN W3" charset="0"/>
                <a:cs typeface="ヒラギノ角ゴ ProN W3" charset="0"/>
                <a:sym typeface="Gill Sans" charset="0"/>
              </a:rPr>
              <a:t>9</a:t>
            </a:r>
            <a:r>
              <a:rPr lang="hu-HU" sz="1400" dirty="0">
                <a:solidFill>
                  <a:srgbClr val="008000"/>
                </a:solidFill>
                <a:latin typeface="Gill Sans" charset="0"/>
                <a:ea typeface="ヒラギノ角ゴ ProN W3" charset="0"/>
                <a:cs typeface="ヒラギノ角ゴ ProN W3" charset="0"/>
                <a:sym typeface="Gill Sans" charset="0"/>
              </a:rPr>
              <a:t>, 30 (2009).</a:t>
            </a:r>
            <a:endParaRPr lang="en-US" altLang="zh-CN" sz="1400" dirty="0">
              <a:solidFill>
                <a:srgbClr val="008000"/>
              </a:solidFill>
              <a:latin typeface="Gill Sans" charset="0"/>
              <a:ea typeface="ヒラギノ角ゴ ProN W3" charset="0"/>
              <a:cs typeface="ヒラギノ角ゴ ProN W3" charset="0"/>
              <a:sym typeface="Gill Sans" charset="0"/>
            </a:endParaRPr>
          </a:p>
          <a:p>
            <a:endParaRPr lang="en-US" altLang="zh-CN" sz="700" dirty="0">
              <a:solidFill>
                <a:srgbClr val="008000"/>
              </a:solidFill>
              <a:latin typeface="Gill Sans" charset="0"/>
              <a:ea typeface="ヒラギノ角ゴ ProN W3" charset="0"/>
              <a:cs typeface="ヒラギノ角ゴ ProN W3" charset="0"/>
              <a:sym typeface="Gill Sans" charset="0"/>
            </a:endParaRPr>
          </a:p>
          <a:p>
            <a:r>
              <a:rPr lang="en-US" altLang="zh-CN" sz="1400" b="1" dirty="0">
                <a:solidFill>
                  <a:srgbClr val="008000"/>
                </a:solidFill>
                <a:latin typeface="Gill Sans" charset="0"/>
                <a:ea typeface="ヒラギノ角ゴ ProN W3" charset="0"/>
                <a:cs typeface="ヒラギノ角ゴ ProN W3" charset="0"/>
                <a:sym typeface="Gill Sans" charset="0"/>
              </a:rPr>
              <a:t>Cu(111):</a:t>
            </a:r>
          </a:p>
          <a:p>
            <a:pPr>
              <a:lnSpc>
                <a:spcPct val="110000"/>
              </a:lnSpc>
            </a:pPr>
            <a:r>
              <a:rPr lang="en-US" altLang="zh-CN" sz="1400" dirty="0">
                <a:solidFill>
                  <a:srgbClr val="FF0000"/>
                </a:solidFill>
                <a:latin typeface="Gill Sans" charset="0"/>
                <a:ea typeface="ヒラギノ角ゴ ProN W3" charset="0"/>
                <a:cs typeface="ヒラギノ角ゴ ProN W3" charset="0"/>
                <a:sym typeface="Gill Sans" charset="0"/>
              </a:rPr>
              <a:t>Li </a:t>
            </a:r>
            <a:r>
              <a:rPr lang="en-US" altLang="zh-CN" sz="1400" i="1" dirty="0">
                <a:solidFill>
                  <a:srgbClr val="FF0000"/>
                </a:solidFill>
                <a:latin typeface="Gill Sans" charset="0"/>
                <a:ea typeface="ヒラギノ角ゴ ProN W3" charset="0"/>
                <a:cs typeface="ヒラギノ角ゴ ProN W3" charset="0"/>
                <a:sym typeface="Gill Sans" charset="0"/>
              </a:rPr>
              <a:t>et al.</a:t>
            </a:r>
            <a:r>
              <a:rPr lang="en-US" altLang="zh-CN" sz="1400" dirty="0">
                <a:solidFill>
                  <a:srgbClr val="FF0000"/>
                </a:solidFill>
                <a:latin typeface="Gill Sans" charset="0"/>
                <a:ea typeface="ヒラギノ角ゴ ProN W3" charset="0"/>
                <a:cs typeface="ヒラギノ角ゴ ProN W3" charset="0"/>
                <a:sym typeface="Gill Sans" charset="0"/>
              </a:rPr>
              <a:t>, </a:t>
            </a:r>
            <a:r>
              <a:rPr lang="en-US" altLang="zh-CN" sz="1400" i="1" dirty="0">
                <a:solidFill>
                  <a:srgbClr val="FF0000"/>
                </a:solidFill>
                <a:latin typeface="Gill Sans" charset="0"/>
                <a:ea typeface="ヒラギノ角ゴ ProN W3" charset="0"/>
                <a:cs typeface="ヒラギノ角ゴ ProN W3" charset="0"/>
                <a:sym typeface="Gill Sans" charset="0"/>
              </a:rPr>
              <a:t>Science</a:t>
            </a:r>
            <a:r>
              <a:rPr lang="en-US" altLang="zh-CN" sz="1400" dirty="0">
                <a:solidFill>
                  <a:srgbClr val="FF0000"/>
                </a:solidFill>
                <a:latin typeface="Gill Sans" charset="0"/>
                <a:ea typeface="ヒラギノ角ゴ ProN W3" charset="0"/>
                <a:cs typeface="ヒラギノ角ゴ ProN W3" charset="0"/>
                <a:sym typeface="Gill Sans" charset="0"/>
              </a:rPr>
              <a:t> </a:t>
            </a:r>
            <a:r>
              <a:rPr lang="en-US" altLang="zh-CN" sz="1400" b="1" dirty="0">
                <a:solidFill>
                  <a:srgbClr val="FF0000"/>
                </a:solidFill>
                <a:latin typeface="Gill Sans" charset="0"/>
                <a:ea typeface="ヒラギノ角ゴ ProN W3" charset="0"/>
                <a:cs typeface="ヒラギノ角ゴ ProN W3" charset="0"/>
                <a:sym typeface="Gill Sans" charset="0"/>
              </a:rPr>
              <a:t>324</a:t>
            </a:r>
            <a:r>
              <a:rPr lang="en-US" altLang="zh-CN" sz="1400" dirty="0">
                <a:solidFill>
                  <a:srgbClr val="FF0000"/>
                </a:solidFill>
                <a:latin typeface="Gill Sans" charset="0"/>
                <a:ea typeface="ヒラギノ角ゴ ProN W3" charset="0"/>
                <a:cs typeface="ヒラギノ角ゴ ProN W3" charset="0"/>
                <a:sym typeface="Gill Sans" charset="0"/>
              </a:rPr>
              <a:t>, 1312 (2009).</a:t>
            </a:r>
          </a:p>
          <a:p>
            <a:pPr>
              <a:lnSpc>
                <a:spcPct val="110000"/>
              </a:lnSpc>
            </a:pPr>
            <a:r>
              <a:rPr lang="nb-NO" sz="1400" dirty="0">
                <a:solidFill>
                  <a:srgbClr val="008000"/>
                </a:solidFill>
                <a:latin typeface="Gill Sans" charset="0"/>
                <a:ea typeface="ヒラギノ角ゴ ProN W3" charset="0"/>
                <a:cs typeface="ヒラギノ角ゴ ProN W3" charset="0"/>
                <a:sym typeface="Gill Sans" charset="0"/>
              </a:rPr>
              <a:t>Li et al., </a:t>
            </a:r>
            <a:r>
              <a:rPr lang="nb-NO" sz="1400" i="1" dirty="0" err="1">
                <a:solidFill>
                  <a:srgbClr val="008000"/>
                </a:solidFill>
                <a:latin typeface="Gill Sans" charset="0"/>
                <a:ea typeface="ヒラギノ角ゴ ProN W3" charset="0"/>
                <a:cs typeface="ヒラギノ角ゴ ProN W3" charset="0"/>
                <a:sym typeface="Gill Sans" charset="0"/>
              </a:rPr>
              <a:t>Nano</a:t>
            </a:r>
            <a:r>
              <a:rPr lang="nb-NO" sz="1400" i="1" dirty="0">
                <a:solidFill>
                  <a:srgbClr val="008000"/>
                </a:solidFill>
                <a:latin typeface="Gill Sans" charset="0"/>
                <a:ea typeface="ヒラギノ角ゴ ProN W3" charset="0"/>
                <a:cs typeface="ヒラギノ角ゴ ProN W3" charset="0"/>
                <a:sym typeface="Gill Sans" charset="0"/>
              </a:rPr>
              <a:t> Lett. </a:t>
            </a:r>
            <a:r>
              <a:rPr lang="nb-NO" sz="1400" b="1" dirty="0">
                <a:solidFill>
                  <a:srgbClr val="008000"/>
                </a:solidFill>
                <a:latin typeface="Gill Sans" charset="0"/>
                <a:ea typeface="ヒラギノ角ゴ ProN W3" charset="0"/>
                <a:cs typeface="ヒラギノ角ゴ ProN W3" charset="0"/>
                <a:sym typeface="Gill Sans" charset="0"/>
              </a:rPr>
              <a:t>9</a:t>
            </a:r>
            <a:r>
              <a:rPr lang="nb-NO" sz="1400" dirty="0">
                <a:solidFill>
                  <a:srgbClr val="008000"/>
                </a:solidFill>
                <a:latin typeface="Gill Sans" charset="0"/>
                <a:ea typeface="ヒラギノ角ゴ ProN W3" charset="0"/>
                <a:cs typeface="ヒラギノ角ゴ ProN W3" charset="0"/>
                <a:sym typeface="Gill Sans" charset="0"/>
              </a:rPr>
              <a:t>, 4268(2009).</a:t>
            </a:r>
          </a:p>
          <a:p>
            <a:r>
              <a:rPr lang="en-US" altLang="zh-CN" sz="1400" dirty="0" err="1">
                <a:solidFill>
                  <a:srgbClr val="008000"/>
                </a:solidFill>
                <a:latin typeface="Gill Sans" charset="0"/>
                <a:ea typeface="ヒラギノ角ゴ ProN W3" charset="0"/>
                <a:cs typeface="ヒラギノ角ゴ ProN W3" charset="0"/>
                <a:sym typeface="Gill Sans" charset="0"/>
              </a:rPr>
              <a:t>Gao</a:t>
            </a:r>
            <a:r>
              <a:rPr lang="en-US" altLang="zh-CN" sz="1400" dirty="0">
                <a:solidFill>
                  <a:srgbClr val="008000"/>
                </a:solidFill>
                <a:latin typeface="Gill Sans" charset="0"/>
                <a:ea typeface="ヒラギノ角ゴ ProN W3" charset="0"/>
                <a:cs typeface="ヒラギノ角ゴ ProN W3" charset="0"/>
                <a:sym typeface="Gill Sans" charset="0"/>
              </a:rPr>
              <a:t>, Guest, and </a:t>
            </a:r>
            <a:r>
              <a:rPr lang="en-US" altLang="zh-CN" sz="1400" dirty="0" err="1">
                <a:solidFill>
                  <a:srgbClr val="008000"/>
                </a:solidFill>
                <a:latin typeface="Gill Sans" charset="0"/>
                <a:ea typeface="ヒラギノ角ゴ ProN W3" charset="0"/>
                <a:cs typeface="ヒラギノ角ゴ ProN W3" charset="0"/>
                <a:sym typeface="Gill Sans" charset="0"/>
              </a:rPr>
              <a:t>Guisinger</a:t>
            </a:r>
            <a:r>
              <a:rPr lang="en-US" altLang="zh-CN" sz="1400" dirty="0">
                <a:solidFill>
                  <a:srgbClr val="008000"/>
                </a:solidFill>
                <a:latin typeface="Gill Sans" charset="0"/>
                <a:ea typeface="ヒラギノ角ゴ ProN W3" charset="0"/>
                <a:cs typeface="ヒラギノ角ゴ ProN W3" charset="0"/>
                <a:sym typeface="Gill Sans" charset="0"/>
              </a:rPr>
              <a:t>, </a:t>
            </a:r>
            <a:r>
              <a:rPr lang="en-US" altLang="zh-CN" sz="1400" dirty="0" smtClean="0">
                <a:solidFill>
                  <a:srgbClr val="008000"/>
                </a:solidFill>
                <a:latin typeface="Gill Sans" charset="0"/>
                <a:ea typeface="ヒラギノ角ゴ ProN W3" charset="0"/>
                <a:cs typeface="ヒラギノ角ゴ ProN W3" charset="0"/>
                <a:sym typeface="Gill Sans" charset="0"/>
              </a:rPr>
              <a:t> </a:t>
            </a:r>
            <a:r>
              <a:rPr lang="en-US" altLang="zh-CN" sz="1400" i="1" dirty="0" smtClean="0">
                <a:solidFill>
                  <a:srgbClr val="008000"/>
                </a:solidFill>
                <a:latin typeface="Gill Sans" charset="0"/>
                <a:ea typeface="ヒラギノ角ゴ ProN W3" charset="0"/>
                <a:cs typeface="ヒラギノ角ゴ ProN W3" charset="0"/>
                <a:sym typeface="Gill Sans" charset="0"/>
              </a:rPr>
              <a:t>Nano </a:t>
            </a:r>
            <a:r>
              <a:rPr lang="en-US" altLang="zh-CN" sz="1400" i="1" dirty="0" err="1">
                <a:solidFill>
                  <a:srgbClr val="008000"/>
                </a:solidFill>
                <a:latin typeface="Gill Sans" charset="0"/>
                <a:ea typeface="ヒラギノ角ゴ ProN W3" charset="0"/>
                <a:cs typeface="ヒラギノ角ゴ ProN W3" charset="0"/>
                <a:sym typeface="Gill Sans" charset="0"/>
              </a:rPr>
              <a:t>Lett</a:t>
            </a:r>
            <a:r>
              <a:rPr lang="en-US" altLang="zh-CN" sz="1400" i="1" dirty="0">
                <a:solidFill>
                  <a:srgbClr val="008000"/>
                </a:solidFill>
                <a:latin typeface="Gill Sans" charset="0"/>
                <a:ea typeface="ヒラギノ角ゴ ProN W3" charset="0"/>
                <a:cs typeface="ヒラギノ角ゴ ProN W3" charset="0"/>
                <a:sym typeface="Gill Sans" charset="0"/>
              </a:rPr>
              <a:t>. </a:t>
            </a:r>
            <a:r>
              <a:rPr lang="en-US" altLang="zh-CN" sz="1400" b="1" dirty="0">
                <a:solidFill>
                  <a:srgbClr val="008000"/>
                </a:solidFill>
                <a:latin typeface="Gill Sans" charset="0"/>
                <a:ea typeface="ヒラギノ角ゴ ProN W3" charset="0"/>
                <a:cs typeface="ヒラギノ角ゴ ProN W3" charset="0"/>
                <a:sym typeface="Gill Sans" charset="0"/>
              </a:rPr>
              <a:t>10</a:t>
            </a:r>
            <a:r>
              <a:rPr lang="en-US" altLang="zh-CN" sz="1400" dirty="0">
                <a:solidFill>
                  <a:srgbClr val="008000"/>
                </a:solidFill>
                <a:latin typeface="Gill Sans" charset="0"/>
                <a:ea typeface="ヒラギノ角ゴ ProN W3" charset="0"/>
                <a:cs typeface="ヒラギノ角ゴ ProN W3" charset="0"/>
                <a:sym typeface="Gill Sans" charset="0"/>
              </a:rPr>
              <a:t>, 3512 (2010).</a:t>
            </a:r>
            <a:endParaRPr lang="nb-NO" sz="1400" dirty="0">
              <a:solidFill>
                <a:srgbClr val="008000"/>
              </a:solidFill>
              <a:latin typeface="Gill Sans" charset="0"/>
              <a:ea typeface="ヒラギノ角ゴ ProN W3" charset="0"/>
              <a:cs typeface="ヒラギノ角ゴ ProN W3" charset="0"/>
              <a:sym typeface="Gill Sans" charset="0"/>
            </a:endParaRPr>
          </a:p>
          <a:p>
            <a:pPr>
              <a:lnSpc>
                <a:spcPct val="110000"/>
              </a:lnSpc>
            </a:pPr>
            <a:r>
              <a:rPr lang="fr-FR" sz="1400" dirty="0" err="1">
                <a:solidFill>
                  <a:srgbClr val="008000"/>
                </a:solidFill>
                <a:latin typeface="Gill Sans" charset="0"/>
                <a:ea typeface="ヒラギノ角ゴ ProN W3" charset="0"/>
                <a:cs typeface="ヒラギノ角ゴ ProN W3" charset="0"/>
                <a:sym typeface="Gill Sans" charset="0"/>
              </a:rPr>
              <a:t>Bae</a:t>
            </a:r>
            <a:r>
              <a:rPr lang="fr-FR" sz="1400" dirty="0">
                <a:solidFill>
                  <a:srgbClr val="008000"/>
                </a:solidFill>
                <a:latin typeface="Gill Sans" charset="0"/>
                <a:ea typeface="ヒラギノ角ゴ ProN W3" charset="0"/>
                <a:cs typeface="ヒラギノ角ゴ ProN W3" charset="0"/>
                <a:sym typeface="Gill Sans" charset="0"/>
              </a:rPr>
              <a:t> et al., </a:t>
            </a:r>
            <a:r>
              <a:rPr lang="fr-FR" sz="1400" i="1" dirty="0">
                <a:solidFill>
                  <a:srgbClr val="008000"/>
                </a:solidFill>
                <a:latin typeface="Gill Sans" charset="0"/>
                <a:ea typeface="ヒラギノ角ゴ ProN W3" charset="0"/>
                <a:cs typeface="ヒラギノ角ゴ ProN W3" charset="0"/>
                <a:sym typeface="Gill Sans" charset="0"/>
              </a:rPr>
              <a:t>Nature </a:t>
            </a:r>
            <a:r>
              <a:rPr lang="fr-FR" sz="1400" i="1" dirty="0" err="1">
                <a:solidFill>
                  <a:srgbClr val="008000"/>
                </a:solidFill>
                <a:latin typeface="Gill Sans" charset="0"/>
                <a:ea typeface="ヒラギノ角ゴ ProN W3" charset="0"/>
                <a:cs typeface="ヒラギノ角ゴ ProN W3" charset="0"/>
                <a:sym typeface="Gill Sans" charset="0"/>
              </a:rPr>
              <a:t>Nanotech</a:t>
            </a:r>
            <a:r>
              <a:rPr lang="fr-FR" sz="1400" i="1" dirty="0">
                <a:solidFill>
                  <a:srgbClr val="008000"/>
                </a:solidFill>
                <a:latin typeface="Gill Sans" charset="0"/>
                <a:ea typeface="ヒラギノ角ゴ ProN W3" charset="0"/>
                <a:cs typeface="ヒラギノ角ゴ ProN W3" charset="0"/>
                <a:sym typeface="Gill Sans" charset="0"/>
              </a:rPr>
              <a:t>. </a:t>
            </a:r>
            <a:r>
              <a:rPr lang="fr-FR" sz="1400" b="1" dirty="0">
                <a:solidFill>
                  <a:srgbClr val="008000"/>
                </a:solidFill>
                <a:latin typeface="Gill Sans" charset="0"/>
                <a:ea typeface="ヒラギノ角ゴ ProN W3" charset="0"/>
                <a:cs typeface="ヒラギノ角ゴ ProN W3" charset="0"/>
                <a:sym typeface="Gill Sans" charset="0"/>
              </a:rPr>
              <a:t>5</a:t>
            </a:r>
            <a:r>
              <a:rPr lang="fr-FR" sz="1400" dirty="0">
                <a:solidFill>
                  <a:srgbClr val="008000"/>
                </a:solidFill>
                <a:latin typeface="Gill Sans" charset="0"/>
                <a:ea typeface="ヒラギノ角ゴ ProN W3" charset="0"/>
                <a:cs typeface="ヒラギノ角ゴ ProN W3" charset="0"/>
                <a:sym typeface="Gill Sans" charset="0"/>
              </a:rPr>
              <a:t>, 574 (2010).</a:t>
            </a:r>
          </a:p>
          <a:p>
            <a:pPr>
              <a:lnSpc>
                <a:spcPct val="110000"/>
              </a:lnSpc>
            </a:pPr>
            <a:r>
              <a:rPr lang="hu-HU" sz="1400" dirty="0">
                <a:solidFill>
                  <a:srgbClr val="008000"/>
                </a:solidFill>
                <a:latin typeface="Gill Sans" charset="0"/>
                <a:ea typeface="ヒラギノ角ゴ ProN W3" charset="0"/>
                <a:cs typeface="ヒラギノ角ゴ ProN W3" charset="0"/>
                <a:sym typeface="Gill Sans" charset="0"/>
              </a:rPr>
              <a:t>Cao et al.,  </a:t>
            </a:r>
            <a:r>
              <a:rPr lang="hu-HU" sz="1400" i="1" dirty="0">
                <a:solidFill>
                  <a:srgbClr val="008000"/>
                </a:solidFill>
                <a:latin typeface="Gill Sans" charset="0"/>
                <a:ea typeface="ヒラギノ角ゴ ProN W3" charset="0"/>
                <a:cs typeface="ヒラギノ角ゴ ProN W3" charset="0"/>
                <a:sym typeface="Gill Sans" charset="0"/>
              </a:rPr>
              <a:t>Appl. Phys. Lett. </a:t>
            </a:r>
            <a:r>
              <a:rPr lang="hu-HU" sz="1400" b="1" dirty="0">
                <a:solidFill>
                  <a:srgbClr val="008000"/>
                </a:solidFill>
                <a:latin typeface="Gill Sans" charset="0"/>
                <a:ea typeface="ヒラギノ角ゴ ProN W3" charset="0"/>
                <a:cs typeface="ヒラギノ角ゴ ProN W3" charset="0"/>
                <a:sym typeface="Gill Sans" charset="0"/>
              </a:rPr>
              <a:t>96</a:t>
            </a:r>
            <a:r>
              <a:rPr lang="hu-HU" sz="1400" dirty="0">
                <a:solidFill>
                  <a:srgbClr val="008000"/>
                </a:solidFill>
                <a:latin typeface="Gill Sans" charset="0"/>
                <a:ea typeface="ヒラギノ角ゴ ProN W3" charset="0"/>
                <a:cs typeface="ヒラギノ角ゴ ProN W3" charset="0"/>
                <a:sym typeface="Gill Sans" charset="0"/>
              </a:rPr>
              <a:t>, 122106 (2010).</a:t>
            </a:r>
            <a:endParaRPr lang="en-US" altLang="zh-CN" sz="1400" dirty="0">
              <a:solidFill>
                <a:srgbClr val="008000"/>
              </a:solidFill>
              <a:latin typeface="Gill Sans" charset="0"/>
              <a:ea typeface="ヒラギノ角ゴ ProN W3" charset="0"/>
              <a:cs typeface="ヒラギノ角ゴ ProN W3" charset="0"/>
              <a:sym typeface="Gill Sans" charset="0"/>
            </a:endParaRPr>
          </a:p>
        </p:txBody>
      </p:sp>
      <p:sp>
        <p:nvSpPr>
          <p:cNvPr id="12301" name="Rectangle 2"/>
          <p:cNvSpPr>
            <a:spLocks noChangeArrowheads="1"/>
          </p:cNvSpPr>
          <p:nvPr/>
        </p:nvSpPr>
        <p:spPr bwMode="auto">
          <a:xfrm>
            <a:off x="0" y="49212"/>
            <a:ext cx="9129713" cy="954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smtClean="0">
                <a:solidFill>
                  <a:schemeClr val="hlink"/>
                </a:solidFill>
                <a:latin typeface="Tahoma" charset="0"/>
                <a:ea typeface="宋体" charset="0"/>
                <a:cs typeface="宋体" charset="0"/>
              </a:rPr>
              <a:t>Epitaxial </a:t>
            </a:r>
            <a:r>
              <a:rPr lang="en-US" altLang="zh-CN" sz="2800" b="1" dirty="0" err="1" smtClean="0">
                <a:solidFill>
                  <a:schemeClr val="hlink"/>
                </a:solidFill>
                <a:latin typeface="Tahoma" charset="0"/>
                <a:ea typeface="宋体" charset="0"/>
                <a:cs typeface="宋体" charset="0"/>
              </a:rPr>
              <a:t>Graphene</a:t>
            </a:r>
            <a:r>
              <a:rPr lang="en-US" altLang="zh-CN" sz="2800" b="1" dirty="0" smtClean="0">
                <a:solidFill>
                  <a:schemeClr val="hlink"/>
                </a:solidFill>
                <a:latin typeface="Tahoma" charset="0"/>
                <a:ea typeface="宋体" charset="0"/>
                <a:cs typeface="宋体" charset="0"/>
              </a:rPr>
              <a:t> on Metal Substrates:</a:t>
            </a:r>
          </a:p>
          <a:p>
            <a:pPr algn="ctr" eaLnBrk="0" hangingPunct="0"/>
            <a:r>
              <a:rPr lang="en-US" altLang="zh-CN" sz="2800" b="1" dirty="0" smtClean="0">
                <a:solidFill>
                  <a:schemeClr val="hlink"/>
                </a:solidFill>
                <a:latin typeface="Tahoma" charset="0"/>
                <a:ea typeface="宋体" charset="0"/>
                <a:cs typeface="宋体" charset="0"/>
              </a:rPr>
              <a:t>From Islanding to Micron-Sized Monolayers</a:t>
            </a:r>
            <a:endParaRPr lang="en-US" altLang="zh-CN" sz="2800" b="1" dirty="0">
              <a:solidFill>
                <a:schemeClr val="hlink"/>
              </a:solidFill>
              <a:latin typeface="Tahoma" charset="0"/>
              <a:ea typeface="宋体" charset="0"/>
              <a:cs typeface="宋体" charset="0"/>
            </a:endParaRPr>
          </a:p>
        </p:txBody>
      </p:sp>
    </p:spTree>
    <p:custDataLst>
      <p:tags r:id="rId1"/>
    </p:custDataLst>
  </p:cSld>
  <p:clrMapOvr>
    <a:masterClrMapping/>
  </p:clrMapOvr>
  <p:transition xmlns:p14="http://schemas.microsoft.com/office/powerpoint/2010/main" advTm="74829"/>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2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7" name="Picture 1"/>
          <p:cNvPicPr preferRelativeResize="0">
            <a:picLocks/>
          </p:cNvPicPr>
          <p:nvPr/>
        </p:nvPicPr>
        <p:blipFill>
          <a:blip r:embed="rId2">
            <a:clrChange>
              <a:clrFrom>
                <a:srgbClr val="FEEBD2"/>
              </a:clrFrom>
              <a:clrTo>
                <a:srgbClr val="FEEBD2">
                  <a:alpha val="0"/>
                </a:srgbClr>
              </a:clrTo>
            </a:clrChange>
            <a:alphaModFix amt="31000"/>
            <a:extLst>
              <a:ext uri="{28A0092B-C50C-407E-A947-70E740481C1C}">
                <a14:useLocalDpi xmlns:a14="http://schemas.microsoft.com/office/drawing/2010/main" val="0"/>
              </a:ext>
            </a:extLst>
          </a:blip>
          <a:srcRect/>
          <a:stretch>
            <a:fillRect/>
          </a:stretch>
        </p:blipFill>
        <p:spPr bwMode="auto">
          <a:xfrm>
            <a:off x="0" y="3175"/>
            <a:ext cx="9142413" cy="6854825"/>
          </a:xfrm>
          <a:prstGeom prst="rect">
            <a:avLst/>
          </a:prstGeom>
          <a:noFill/>
          <a:ln>
            <a:noFill/>
          </a:ln>
          <a:extLst>
            <a:ext uri="{909E8E84-426E-40dd-AFC4-6F175D3DCCD1}">
              <a14:hiddenFill xmlns:a14="http://schemas.microsoft.com/office/drawing/2010/main">
                <a:solidFill>
                  <a:srgbClr val="FFFFFF">
                    <a:alpha val="30980"/>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5347" name="Rectangle 2"/>
          <p:cNvSpPr>
            <a:spLocks/>
          </p:cNvSpPr>
          <p:nvPr/>
        </p:nvSpPr>
        <p:spPr bwMode="auto">
          <a:xfrm>
            <a:off x="971550" y="1371600"/>
            <a:ext cx="7258050" cy="144780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lnSpc>
                <a:spcPct val="150000"/>
              </a:lnSpc>
              <a:defRPr/>
            </a:pPr>
            <a:r>
              <a:rPr lang="en-US" altLang="zh-CN" sz="2500" b="1" dirty="0" smtClean="0">
                <a:solidFill>
                  <a:srgbClr val="330000"/>
                </a:solidFill>
                <a:latin typeface="Candara Bold" charset="0"/>
                <a:ea typeface="ヒラギノ角ゴ ProN W3" charset="0"/>
                <a:cs typeface="ヒラギノ角ゴ ProN W3" charset="0"/>
                <a:sym typeface="Candara Bold" charset="0"/>
              </a:rPr>
              <a:t>Zhenyu Zhang, Max Lagally, and Many Collaborators</a:t>
            </a:r>
            <a:endParaRPr lang="en-US" altLang="zh-CN" sz="2500" b="1" dirty="0">
              <a:solidFill>
                <a:srgbClr val="330000"/>
              </a:solidFill>
              <a:latin typeface="Candara Bold" charset="0"/>
              <a:ea typeface="ヒラギノ角ゴ ProN W3" charset="0"/>
              <a:cs typeface="ヒラギノ角ゴ ProN W3" charset="0"/>
              <a:sym typeface="Candara Bold" charset="0"/>
            </a:endParaRPr>
          </a:p>
        </p:txBody>
      </p:sp>
      <p:sp>
        <p:nvSpPr>
          <p:cNvPr id="6" name="TextBox 5"/>
          <p:cNvSpPr txBox="1"/>
          <p:nvPr/>
        </p:nvSpPr>
        <p:spPr>
          <a:xfrm>
            <a:off x="1587" y="241935"/>
            <a:ext cx="9029700" cy="1338828"/>
          </a:xfrm>
          <a:prstGeom prst="rect">
            <a:avLst/>
          </a:prstGeom>
          <a:noFill/>
        </p:spPr>
        <p:txBody>
          <a:bodyPr lIns="82295" tIns="41148" rIns="82295" bIns="41148">
            <a:spAutoFit/>
            <a:scene3d>
              <a:camera prst="orthographicFront"/>
              <a:lightRig rig="threePt" dir="t"/>
            </a:scene3d>
            <a:sp3d extrusionH="57150">
              <a:bevelT w="38100" h="38100"/>
            </a:sp3d>
          </a:bodyPr>
          <a:lstStyle/>
          <a:p>
            <a:pPr algn="ctr">
              <a:lnSpc>
                <a:spcPct val="130000"/>
              </a:lnSpc>
              <a:defRPr/>
            </a:pPr>
            <a:r>
              <a:rPr lang="en-US" sz="3200" b="1" dirty="0" smtClean="0">
                <a:solidFill>
                  <a:srgbClr val="330000"/>
                </a:solidFill>
                <a:effectLst>
                  <a:outerShdw blurRad="50800" dist="38100" dir="2700000" algn="tl" rotWithShape="0">
                    <a:prstClr val="black">
                      <a:alpha val="40000"/>
                    </a:prstClr>
                  </a:outerShdw>
                </a:effectLst>
                <a:latin typeface="Gill Sans"/>
                <a:ea typeface="ヒラギノ角ゴ ProN W3" charset="0"/>
                <a:cs typeface="Cambria"/>
                <a:sym typeface="Gill Sans" charset="0"/>
              </a:rPr>
              <a:t>Atomistic Processes and Morphological Evolution on Stepped Substrates</a:t>
            </a:r>
            <a:endParaRPr lang="en-US" sz="3200" b="1" dirty="0">
              <a:solidFill>
                <a:srgbClr val="330000"/>
              </a:solidFill>
              <a:effectLst>
                <a:outerShdw blurRad="50800" dist="38100" dir="2700000" algn="tl" rotWithShape="0">
                  <a:prstClr val="black">
                    <a:alpha val="40000"/>
                  </a:prstClr>
                </a:outerShdw>
              </a:effectLst>
              <a:latin typeface="Gill Sans"/>
              <a:ea typeface="ヒラギノ角ゴ ProN W3" charset="0"/>
              <a:cs typeface="Cambria"/>
              <a:sym typeface="Gill Sans" charset="0"/>
            </a:endParaRPr>
          </a:p>
        </p:txBody>
      </p:sp>
      <p:grpSp>
        <p:nvGrpSpPr>
          <p:cNvPr id="14340" name="Group 16"/>
          <p:cNvGrpSpPr>
            <a:grpSpLocks/>
          </p:cNvGrpSpPr>
          <p:nvPr/>
        </p:nvGrpSpPr>
        <p:grpSpPr bwMode="auto">
          <a:xfrm>
            <a:off x="914400" y="3200400"/>
            <a:ext cx="7573963" cy="2946400"/>
            <a:chOff x="528" y="2160"/>
            <a:chExt cx="4771" cy="1856"/>
          </a:xfrm>
        </p:grpSpPr>
        <p:pic>
          <p:nvPicPr>
            <p:cNvPr id="2" name="Picture 5" descr="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 y="2160"/>
              <a:ext cx="4390" cy="1856"/>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9"/>
            <p:cNvPicPr>
              <a:picLocks noChangeAspect="1" noChangeArrowheads="1"/>
            </p:cNvPicPr>
            <p:nvPr/>
          </p:nvPicPr>
          <p:blipFill>
            <a:blip r:embed="rId4">
              <a:extLst>
                <a:ext uri="{28A0092B-C50C-407E-A947-70E740481C1C}">
                  <a14:useLocalDpi xmlns:a14="http://schemas.microsoft.com/office/drawing/2010/main" val="0"/>
                </a:ext>
              </a:extLst>
            </a:blip>
            <a:srcRect r="8717" b="14870"/>
            <a:stretch>
              <a:fillRect/>
            </a:stretch>
          </p:blipFill>
          <p:spPr bwMode="auto">
            <a:xfrm>
              <a:off x="3215" y="2244"/>
              <a:ext cx="2084" cy="1339"/>
            </a:xfrm>
            <a:prstGeom prst="rect">
              <a:avLst/>
            </a:prstGeom>
            <a:noFill/>
            <a:ln w="12700">
              <a:solidFill>
                <a:schemeClr val="tx1"/>
              </a:solidFill>
              <a:miter lim="800000"/>
              <a:headEnd/>
              <a:tailEnd/>
            </a:ln>
            <a:effectLst>
              <a:outerShdw blurRad="63500" dist="38099" dir="2700000" algn="ctr" rotWithShape="0">
                <a:schemeClr val="bg2">
                  <a:alpha val="74997"/>
                </a:schemeClr>
              </a:outerShdw>
            </a:effectLst>
            <a:extLst>
              <a:ext uri="{909E8E84-426E-40dd-AFC4-6F175D3DCCD1}">
                <a14:hiddenFill xmlns:a14="http://schemas.microsoft.com/office/drawing/2010/main">
                  <a:solidFill>
                    <a:schemeClr val="accent1"/>
                  </a:solidFill>
                </a14:hiddenFill>
              </a:ext>
            </a:extLst>
          </p:spPr>
        </p:pic>
        <p:sp>
          <p:nvSpPr>
            <p:cNvPr id="14344" name="TextBox 2"/>
            <p:cNvSpPr txBox="1">
              <a:spLocks noChangeArrowheads="1"/>
            </p:cNvSpPr>
            <p:nvPr/>
          </p:nvSpPr>
          <p:spPr bwMode="auto">
            <a:xfrm>
              <a:off x="3532" y="2276"/>
              <a:ext cx="673" cy="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2295" tIns="41148" rIns="82295" bIns="41148">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r>
                <a:rPr lang="en-US" altLang="zh-CN" sz="1800" dirty="0">
                  <a:solidFill>
                    <a:srgbClr val="000000"/>
                  </a:solidFill>
                  <a:latin typeface="Calibri" charset="0"/>
                  <a:ea typeface="ヒラギノ角ゴ ProN W3" charset="0"/>
                  <a:cs typeface="ヒラギノ角ゴ ProN W3" charset="0"/>
                  <a:sym typeface="Gill Sans" charset="0"/>
                </a:rPr>
                <a:t>ES barrier</a:t>
              </a:r>
            </a:p>
          </p:txBody>
        </p:sp>
        <p:cxnSp>
          <p:nvCxnSpPr>
            <p:cNvPr id="14345" name="Straight Connector 4"/>
            <p:cNvCxnSpPr>
              <a:cxnSpLocks noChangeShapeType="1"/>
            </p:cNvCxnSpPr>
            <p:nvPr/>
          </p:nvCxnSpPr>
          <p:spPr bwMode="auto">
            <a:xfrm>
              <a:off x="3928" y="2309"/>
              <a:ext cx="389"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4346" name="Straight Connector 10"/>
            <p:cNvCxnSpPr>
              <a:cxnSpLocks noChangeShapeType="1"/>
            </p:cNvCxnSpPr>
            <p:nvPr/>
          </p:nvCxnSpPr>
          <p:spPr bwMode="auto">
            <a:xfrm>
              <a:off x="3942" y="2525"/>
              <a:ext cx="228"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cxnSp>
          <p:nvCxnSpPr>
            <p:cNvPr id="14347" name="Straight Connector 13"/>
            <p:cNvCxnSpPr>
              <a:cxnSpLocks noChangeShapeType="1"/>
            </p:cNvCxnSpPr>
            <p:nvPr/>
          </p:nvCxnSpPr>
          <p:spPr bwMode="auto">
            <a:xfrm flipV="1">
              <a:off x="4108" y="2528"/>
              <a:ext cx="0" cy="94"/>
            </a:xfrm>
            <a:prstGeom prst="line">
              <a:avLst/>
            </a:prstGeom>
            <a:noFill/>
            <a:ln w="19050">
              <a:solidFill>
                <a:srgbClr val="000000"/>
              </a:solidFill>
              <a:round/>
              <a:headEnd/>
              <a:tailEnd type="stealth" w="med" len="med"/>
            </a:ln>
            <a:extLst>
              <a:ext uri="{909E8E84-426E-40dd-AFC4-6F175D3DCCD1}">
                <a14:hiddenFill xmlns:a14="http://schemas.microsoft.com/office/drawing/2010/main">
                  <a:noFill/>
                </a14:hiddenFill>
              </a:ext>
            </a:extLst>
          </p:spPr>
        </p:cxnSp>
        <p:cxnSp>
          <p:nvCxnSpPr>
            <p:cNvPr id="14348" name="Straight Connector 14"/>
            <p:cNvCxnSpPr>
              <a:cxnSpLocks noChangeShapeType="1"/>
            </p:cNvCxnSpPr>
            <p:nvPr/>
          </p:nvCxnSpPr>
          <p:spPr bwMode="auto">
            <a:xfrm flipH="1">
              <a:off x="4108" y="2215"/>
              <a:ext cx="0" cy="89"/>
            </a:xfrm>
            <a:prstGeom prst="line">
              <a:avLst/>
            </a:prstGeom>
            <a:noFill/>
            <a:ln w="19050">
              <a:solidFill>
                <a:srgbClr val="000000"/>
              </a:solidFill>
              <a:round/>
              <a:headEnd/>
              <a:tailEnd type="stealth" w="med" len="med"/>
            </a:ln>
            <a:extLst>
              <a:ext uri="{909E8E84-426E-40dd-AFC4-6F175D3DCCD1}">
                <a14:hiddenFill xmlns:a14="http://schemas.microsoft.com/office/drawing/2010/main">
                  <a:noFill/>
                </a14:hiddenFill>
              </a:ext>
            </a:extLst>
          </p:spPr>
        </p:cxnSp>
      </p:grpSp>
      <p:sp>
        <p:nvSpPr>
          <p:cNvPr id="167953" name="AutoShape 17"/>
          <p:cNvSpPr>
            <a:spLocks noChangeArrowheads="1"/>
          </p:cNvSpPr>
          <p:nvPr/>
        </p:nvSpPr>
        <p:spPr bwMode="auto">
          <a:xfrm>
            <a:off x="76200" y="1828800"/>
            <a:ext cx="9067800" cy="20574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altLang="zh-CN" sz="2200" dirty="0">
                <a:solidFill>
                  <a:schemeClr val="bg1"/>
                </a:solidFill>
              </a:rPr>
              <a:t>New playground:</a:t>
            </a:r>
          </a:p>
          <a:p>
            <a:pPr algn="ctr">
              <a:defRPr/>
            </a:pPr>
            <a:endParaRPr lang="en-US" altLang="zh-CN" sz="2200" dirty="0">
              <a:solidFill>
                <a:schemeClr val="bg1"/>
              </a:solidFill>
            </a:endParaRPr>
          </a:p>
          <a:p>
            <a:pPr algn="ctr">
              <a:defRPr/>
            </a:pPr>
            <a:r>
              <a:rPr lang="en-US" altLang="zh-CN" sz="2200" dirty="0">
                <a:solidFill>
                  <a:schemeClr val="bg1"/>
                </a:solidFill>
              </a:rPr>
              <a:t>Nucleation and growth of </a:t>
            </a:r>
            <a:r>
              <a:rPr lang="en-US" altLang="zh-CN" sz="2200" dirty="0" smtClean="0">
                <a:solidFill>
                  <a:schemeClr val="bg1"/>
                </a:solidFill>
              </a:rPr>
              <a:t>carbon </a:t>
            </a:r>
            <a:r>
              <a:rPr lang="en-US" altLang="zh-CN" sz="2200" dirty="0">
                <a:solidFill>
                  <a:schemeClr val="bg1"/>
                </a:solidFill>
              </a:rPr>
              <a:t>islands on stepped metal surfaces</a:t>
            </a:r>
          </a:p>
        </p:txBody>
      </p:sp>
      <p:sp>
        <p:nvSpPr>
          <p:cNvPr id="14" name="AutoShape 17"/>
          <p:cNvSpPr>
            <a:spLocks noChangeArrowheads="1"/>
          </p:cNvSpPr>
          <p:nvPr/>
        </p:nvSpPr>
        <p:spPr bwMode="auto">
          <a:xfrm>
            <a:off x="0" y="5105400"/>
            <a:ext cx="9067800" cy="12954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altLang="zh-CN" sz="2400" b="1" dirty="0" smtClean="0">
                <a:solidFill>
                  <a:srgbClr val="FF0000"/>
                </a:solidFill>
              </a:rPr>
              <a:t>Try to stay away from the </a:t>
            </a:r>
            <a:r>
              <a:rPr lang="en-US" altLang="zh-CN" sz="2400" b="1" dirty="0" err="1" smtClean="0">
                <a:solidFill>
                  <a:srgbClr val="FF0000"/>
                </a:solidFill>
              </a:rPr>
              <a:t>graphene</a:t>
            </a:r>
            <a:r>
              <a:rPr lang="en-US" altLang="zh-CN" sz="2400" b="1" dirty="0" smtClean="0">
                <a:solidFill>
                  <a:srgbClr val="FF0000"/>
                </a:solidFill>
              </a:rPr>
              <a:t> “theory rush”</a:t>
            </a:r>
            <a:endParaRPr lang="en-US" altLang="zh-CN" sz="2400" i="1" dirty="0">
              <a:solidFill>
                <a:srgbClr val="FF0000"/>
              </a:solidFill>
            </a:endParaRPr>
          </a:p>
        </p:txBody>
      </p:sp>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67953"/>
                                        </p:tgtEl>
                                        <p:attrNameLst>
                                          <p:attrName>style.visibility</p:attrName>
                                        </p:attrNameLst>
                                      </p:cBhvr>
                                      <p:to>
                                        <p:strVal val="visible"/>
                                      </p:to>
                                    </p:set>
                                    <p:anim calcmode="lin" valueType="num">
                                      <p:cBhvr additive="base">
                                        <p:cTn id="7" dur="500" fill="hold"/>
                                        <p:tgtEl>
                                          <p:spTgt spid="167953"/>
                                        </p:tgtEl>
                                        <p:attrNameLst>
                                          <p:attrName>ppt_x</p:attrName>
                                        </p:attrNameLst>
                                      </p:cBhvr>
                                      <p:tavLst>
                                        <p:tav tm="0">
                                          <p:val>
                                            <p:strVal val="1+#ppt_w/2"/>
                                          </p:val>
                                        </p:tav>
                                        <p:tav tm="100000">
                                          <p:val>
                                            <p:strVal val="#ppt_x"/>
                                          </p:val>
                                        </p:tav>
                                      </p:tavLst>
                                    </p:anim>
                                    <p:anim calcmode="lin" valueType="num">
                                      <p:cBhvr additive="base">
                                        <p:cTn id="8" dur="500" fill="hold"/>
                                        <p:tgtEl>
                                          <p:spTgt spid="16795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1+#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5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标题 1"/>
          <p:cNvSpPr>
            <a:spLocks noGrp="1"/>
          </p:cNvSpPr>
          <p:nvPr>
            <p:ph type="title"/>
          </p:nvPr>
        </p:nvSpPr>
        <p:spPr>
          <a:xfrm>
            <a:off x="457200" y="-228600"/>
            <a:ext cx="8229600" cy="1143000"/>
          </a:xfrm>
        </p:spPr>
        <p:txBody>
          <a:bodyPr>
            <a:normAutofit/>
          </a:bodyPr>
          <a:lstStyle/>
          <a:p>
            <a:pPr algn="ctr"/>
            <a:r>
              <a:rPr lang="en-US" altLang="zh-CN" sz="3200" b="1" dirty="0" smtClean="0">
                <a:solidFill>
                  <a:srgbClr val="3366FF"/>
                </a:solidFill>
              </a:rPr>
              <a:t>Outline</a:t>
            </a:r>
            <a:endParaRPr lang="zh-CN" altLang="en-US" sz="3200" b="1" dirty="0">
              <a:solidFill>
                <a:srgbClr val="3366FF"/>
              </a:solidFill>
            </a:endParaRPr>
          </a:p>
        </p:txBody>
      </p:sp>
      <p:sp>
        <p:nvSpPr>
          <p:cNvPr id="6" name="Content Placeholder 2"/>
          <p:cNvSpPr>
            <a:spLocks noGrp="1"/>
          </p:cNvSpPr>
          <p:nvPr>
            <p:ph idx="1"/>
          </p:nvPr>
        </p:nvSpPr>
        <p:spPr>
          <a:xfrm>
            <a:off x="323528" y="762000"/>
            <a:ext cx="8712968" cy="4929222"/>
          </a:xfrm>
        </p:spPr>
        <p:txBody>
          <a:bodyPr>
            <a:noAutofit/>
          </a:bodyPr>
          <a:lstStyle/>
          <a:p>
            <a:pPr eaLnBrk="1" hangingPunct="1">
              <a:spcBef>
                <a:spcPts val="300"/>
              </a:spcBef>
            </a:pPr>
            <a:r>
              <a:rPr lang="en-US" altLang="zh-CN" sz="2400" dirty="0" smtClean="0">
                <a:ea typeface="宋体" pitchFamily="2" charset="-122"/>
              </a:rPr>
              <a:t>Brief Introduction on Motivation</a:t>
            </a:r>
          </a:p>
          <a:p>
            <a:pPr eaLnBrk="1" hangingPunct="1">
              <a:spcBef>
                <a:spcPts val="300"/>
              </a:spcBef>
            </a:pPr>
            <a:endParaRPr lang="en-US" altLang="zh-CN" sz="2400" dirty="0">
              <a:ea typeface="宋体" pitchFamily="2" charset="-122"/>
            </a:endParaRPr>
          </a:p>
          <a:p>
            <a:pPr eaLnBrk="1" hangingPunct="1">
              <a:spcBef>
                <a:spcPts val="300"/>
              </a:spcBef>
            </a:pPr>
            <a:r>
              <a:rPr lang="en-US" altLang="zh-CN" sz="2400" dirty="0" smtClean="0">
                <a:solidFill>
                  <a:srgbClr val="000090"/>
                </a:solidFill>
                <a:ea typeface="宋体" pitchFamily="2" charset="-122"/>
              </a:rPr>
              <a:t>Atomistic Mechanisms of Epitaxial Growth of </a:t>
            </a:r>
            <a:r>
              <a:rPr lang="en-US" altLang="zh-CN" sz="2400" dirty="0" err="1" smtClean="0">
                <a:solidFill>
                  <a:srgbClr val="000090"/>
                </a:solidFill>
                <a:ea typeface="宋体" pitchFamily="2" charset="-122"/>
              </a:rPr>
              <a:t>Graphene</a:t>
            </a:r>
            <a:r>
              <a:rPr lang="en-US" altLang="zh-CN" sz="2400" dirty="0" smtClean="0">
                <a:solidFill>
                  <a:srgbClr val="000090"/>
                </a:solidFill>
                <a:ea typeface="宋体" pitchFamily="2" charset="-122"/>
              </a:rPr>
              <a:t>:</a:t>
            </a:r>
          </a:p>
          <a:p>
            <a:pPr eaLnBrk="1" hangingPunct="1">
              <a:spcBef>
                <a:spcPts val="300"/>
              </a:spcBef>
            </a:pPr>
            <a:endParaRPr lang="en-US" altLang="zh-CN" sz="2400" dirty="0" smtClean="0">
              <a:solidFill>
                <a:srgbClr val="000090"/>
              </a:solidFill>
              <a:ea typeface="宋体" pitchFamily="2" charset="-122"/>
            </a:endParaRPr>
          </a:p>
          <a:p>
            <a:pPr lvl="1">
              <a:spcBef>
                <a:spcPts val="300"/>
              </a:spcBef>
              <a:buFont typeface="Wingdings" charset="2"/>
              <a:buChar char="Ø"/>
              <a:defRPr/>
            </a:pPr>
            <a:r>
              <a:rPr lang="en-US" altLang="zh-CN" sz="2000" dirty="0" smtClean="0">
                <a:solidFill>
                  <a:srgbClr val="000090"/>
                </a:solidFill>
              </a:rPr>
              <a:t>	Why Cu is the preferred substrate?</a:t>
            </a:r>
            <a:r>
              <a:rPr lang="en-US" altLang="zh-CN" sz="2000" dirty="0" smtClean="0"/>
              <a:t> </a:t>
            </a:r>
            <a:r>
              <a:rPr lang="en-US" altLang="zh-CN" sz="2000" dirty="0" smtClean="0">
                <a:solidFill>
                  <a:srgbClr val="000090"/>
                </a:solidFill>
              </a:rPr>
              <a:t>(</a:t>
            </a:r>
            <a:r>
              <a:rPr lang="en-US" altLang="zh-CN" sz="2000" dirty="0" err="1" smtClean="0">
                <a:solidFill>
                  <a:srgbClr val="FF0000"/>
                </a:solidFill>
              </a:rPr>
              <a:t>Hua</a:t>
            </a:r>
            <a:r>
              <a:rPr lang="en-US" altLang="zh-CN" sz="2000" dirty="0" smtClean="0">
                <a:solidFill>
                  <a:srgbClr val="FF0000"/>
                </a:solidFill>
              </a:rPr>
              <a:t> Chen</a:t>
            </a:r>
            <a:r>
              <a:rPr lang="en-US" altLang="zh-CN" sz="2000" dirty="0" smtClean="0">
                <a:solidFill>
                  <a:srgbClr val="000090"/>
                </a:solidFill>
              </a:rPr>
              <a:t>)</a:t>
            </a:r>
          </a:p>
          <a:p>
            <a:pPr>
              <a:spcBef>
                <a:spcPts val="300"/>
              </a:spcBef>
              <a:buFont typeface="Wingdings" charset="2"/>
              <a:buChar char="Ø"/>
              <a:defRPr/>
            </a:pPr>
            <a:endParaRPr lang="en-US" altLang="zh-CN" sz="2400" dirty="0">
              <a:solidFill>
                <a:srgbClr val="000090"/>
              </a:solidFill>
            </a:endParaRPr>
          </a:p>
          <a:p>
            <a:pPr lvl="1">
              <a:spcBef>
                <a:spcPts val="300"/>
              </a:spcBef>
              <a:buFont typeface="Wingdings" charset="2"/>
              <a:buChar char="Ø"/>
              <a:defRPr/>
            </a:pPr>
            <a:r>
              <a:rPr lang="en-US" altLang="zh-CN" sz="2000" dirty="0" smtClean="0">
                <a:solidFill>
                  <a:srgbClr val="000090"/>
                </a:solidFill>
              </a:rPr>
              <a:t>	Carbon </a:t>
            </a:r>
            <a:r>
              <a:rPr lang="en-US" altLang="zh-CN" sz="2000" dirty="0" err="1" smtClean="0">
                <a:solidFill>
                  <a:srgbClr val="000090"/>
                </a:solidFill>
              </a:rPr>
              <a:t>nanoarches</a:t>
            </a:r>
            <a:r>
              <a:rPr lang="en-US" altLang="zh-CN" sz="2000" dirty="0" smtClean="0">
                <a:solidFill>
                  <a:srgbClr val="000090"/>
                </a:solidFill>
              </a:rPr>
              <a:t> (</a:t>
            </a:r>
            <a:r>
              <a:rPr lang="en-US" altLang="zh-CN" sz="2000" dirty="0" smtClean="0">
                <a:solidFill>
                  <a:srgbClr val="FF0000"/>
                </a:solidFill>
              </a:rPr>
              <a:t>Robert van Wesep</a:t>
            </a:r>
            <a:r>
              <a:rPr lang="en-US" altLang="zh-CN" sz="2000" dirty="0" smtClean="0">
                <a:solidFill>
                  <a:srgbClr val="000090"/>
                </a:solidFill>
              </a:rPr>
              <a:t>)</a:t>
            </a:r>
          </a:p>
          <a:p>
            <a:pPr>
              <a:spcBef>
                <a:spcPts val="300"/>
              </a:spcBef>
              <a:buFont typeface="Wingdings" charset="2"/>
              <a:buChar char="Ø"/>
              <a:defRPr/>
            </a:pPr>
            <a:endParaRPr lang="zh-CN" altLang="en-US" sz="2400" dirty="0" smtClean="0">
              <a:solidFill>
                <a:srgbClr val="000090"/>
              </a:solidFill>
            </a:endParaRPr>
          </a:p>
          <a:p>
            <a:pPr lvl="1">
              <a:spcBef>
                <a:spcPts val="300"/>
              </a:spcBef>
              <a:buFont typeface="Wingdings" charset="2"/>
              <a:buChar char="Ø"/>
            </a:pPr>
            <a:r>
              <a:rPr lang="en-US" altLang="zh-CN" sz="2000" dirty="0" smtClean="0">
                <a:solidFill>
                  <a:srgbClr val="000090"/>
                </a:solidFill>
                <a:ea typeface="宋体" pitchFamily="2" charset="-122"/>
              </a:rPr>
              <a:t>	Suppression of grain boundaries (</a:t>
            </a:r>
            <a:r>
              <a:rPr lang="en-US" altLang="zh-CN" sz="2000" dirty="0" smtClean="0">
                <a:solidFill>
                  <a:srgbClr val="FF0000"/>
                </a:solidFill>
                <a:ea typeface="宋体" pitchFamily="2" charset="-122"/>
              </a:rPr>
              <a:t>Wei Chen</a:t>
            </a:r>
            <a:r>
              <a:rPr lang="en-US" altLang="zh-CN" sz="2000" dirty="0" smtClean="0">
                <a:solidFill>
                  <a:srgbClr val="000090"/>
                </a:solidFill>
                <a:ea typeface="宋体" pitchFamily="2" charset="-122"/>
              </a:rPr>
              <a:t>)</a:t>
            </a:r>
          </a:p>
          <a:p>
            <a:pPr eaLnBrk="1" hangingPunct="1">
              <a:spcBef>
                <a:spcPts val="300"/>
              </a:spcBef>
              <a:buFont typeface="Wingdings" charset="2"/>
              <a:buChar char="Ø"/>
            </a:pPr>
            <a:endParaRPr lang="en-US" altLang="zh-CN" sz="2400" dirty="0" smtClean="0">
              <a:solidFill>
                <a:srgbClr val="000090"/>
              </a:solidFill>
              <a:ea typeface="宋体" pitchFamily="2" charset="-122"/>
            </a:endParaRPr>
          </a:p>
          <a:p>
            <a:pPr marL="742950" lvl="2" indent="-342900">
              <a:spcBef>
                <a:spcPts val="300"/>
              </a:spcBef>
              <a:buFont typeface="Wingdings" charset="2"/>
              <a:buChar char="Ø"/>
            </a:pPr>
            <a:r>
              <a:rPr lang="en-US" altLang="zh-CN" sz="2000" dirty="0" smtClean="0">
                <a:solidFill>
                  <a:srgbClr val="000090"/>
                </a:solidFill>
              </a:rPr>
              <a:t>	Low-temperature growth (</a:t>
            </a:r>
            <a:r>
              <a:rPr lang="en-US" altLang="zh-CN" sz="2000" dirty="0" smtClean="0">
                <a:solidFill>
                  <a:srgbClr val="FF0000"/>
                </a:solidFill>
              </a:rPr>
              <a:t>Jin-Ho Choi</a:t>
            </a:r>
            <a:r>
              <a:rPr lang="en-US" altLang="zh-CN" sz="2000" dirty="0" smtClean="0">
                <a:solidFill>
                  <a:srgbClr val="000090"/>
                </a:solidFill>
              </a:rPr>
              <a:t>)</a:t>
            </a:r>
          </a:p>
          <a:p>
            <a:pPr marL="342900" lvl="1" indent="-342900">
              <a:spcBef>
                <a:spcPts val="300"/>
              </a:spcBef>
              <a:buFont typeface="Wingdings" charset="2"/>
              <a:buChar char="Ø"/>
            </a:pPr>
            <a:endParaRPr lang="en-US" altLang="zh-CN" sz="2400" dirty="0" smtClean="0">
              <a:solidFill>
                <a:srgbClr val="000090"/>
              </a:solidFill>
            </a:endParaRPr>
          </a:p>
          <a:p>
            <a:pPr marL="342900" lvl="1" indent="-342900">
              <a:spcBef>
                <a:spcPts val="300"/>
              </a:spcBef>
              <a:buFont typeface="Arial" pitchFamily="34" charset="0"/>
              <a:buChar char="•"/>
            </a:pPr>
            <a:r>
              <a:rPr lang="en-US" altLang="zh-CN" sz="2400" dirty="0" smtClean="0">
                <a:solidFill>
                  <a:srgbClr val="000090"/>
                </a:solidFill>
              </a:rPr>
              <a:t>Functionalization of </a:t>
            </a:r>
            <a:r>
              <a:rPr lang="en-US" altLang="zh-CN" sz="2400" dirty="0" err="1" smtClean="0">
                <a:solidFill>
                  <a:srgbClr val="000090"/>
                </a:solidFill>
              </a:rPr>
              <a:t>Graphene</a:t>
            </a:r>
            <a:endParaRPr lang="en-US" altLang="zh-CN" sz="2400" dirty="0" smtClean="0">
              <a:solidFill>
                <a:srgbClr val="000090"/>
              </a:solidFill>
            </a:endParaRPr>
          </a:p>
          <a:p>
            <a:pPr marL="342900" lvl="1" indent="-342900">
              <a:spcBef>
                <a:spcPts val="300"/>
              </a:spcBef>
              <a:buFont typeface="Arial" pitchFamily="34" charset="0"/>
              <a:buChar char="•"/>
            </a:pPr>
            <a:endParaRPr lang="en-US" altLang="zh-CN" sz="2400" dirty="0">
              <a:solidFill>
                <a:srgbClr val="000090"/>
              </a:solidFill>
            </a:endParaRPr>
          </a:p>
          <a:p>
            <a:pPr marL="742950" lvl="2" indent="-342900">
              <a:spcBef>
                <a:spcPts val="300"/>
              </a:spcBef>
              <a:buFont typeface="Wingdings" charset="2"/>
              <a:buChar char="Ø"/>
            </a:pPr>
            <a:r>
              <a:rPr lang="en-US" altLang="zh-CN" sz="2000" dirty="0">
                <a:solidFill>
                  <a:srgbClr val="000090"/>
                </a:solidFill>
              </a:rPr>
              <a:t> </a:t>
            </a:r>
            <a:r>
              <a:rPr lang="en-US" altLang="zh-CN" sz="2000" dirty="0" smtClean="0">
                <a:solidFill>
                  <a:srgbClr val="000090"/>
                </a:solidFill>
              </a:rPr>
              <a:t>  Magnetization (</a:t>
            </a:r>
            <a:r>
              <a:rPr lang="en-US" altLang="zh-CN" sz="2000" dirty="0" err="1" smtClean="0">
                <a:solidFill>
                  <a:srgbClr val="FF0000"/>
                </a:solidFill>
              </a:rPr>
              <a:t>Shifei</a:t>
            </a:r>
            <a:r>
              <a:rPr lang="en-US" altLang="zh-CN" sz="2000" dirty="0" smtClean="0">
                <a:solidFill>
                  <a:srgbClr val="FF0000"/>
                </a:solidFill>
              </a:rPr>
              <a:t> Qi</a:t>
            </a:r>
            <a:r>
              <a:rPr lang="en-US" altLang="zh-CN" sz="2000" dirty="0" smtClean="0">
                <a:solidFill>
                  <a:srgbClr val="000090"/>
                </a:solidFill>
              </a:rPr>
              <a:t>)</a:t>
            </a:r>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ea typeface="宋体" pitchFamily="2" charset="-122"/>
            </a:endParaRPr>
          </a:p>
        </p:txBody>
      </p:sp>
      <p:sp>
        <p:nvSpPr>
          <p:cNvPr id="7" name="Title 1"/>
          <p:cNvSpPr txBox="1">
            <a:spLocks/>
          </p:cNvSpPr>
          <p:nvPr/>
        </p:nvSpPr>
        <p:spPr>
          <a:xfrm>
            <a:off x="457200" y="1938998"/>
            <a:ext cx="8229600" cy="1143000"/>
          </a:xfrm>
          <a:prstGeom prst="rect">
            <a:avLst/>
          </a:prstGeom>
        </p:spPr>
        <p:txBody>
          <a:bodyPr vert="horz" lIns="91440" tIns="45720" rIns="91440" bIns="45720" rtlCol="0" anchor="ctr">
            <a:noAutofit/>
          </a:bodyPr>
          <a:lstStyle/>
          <a:p>
            <a:pPr algn="ctr" fontAlgn="auto">
              <a:spcAft>
                <a:spcPts val="0"/>
              </a:spcAft>
              <a:defRPr/>
            </a:pPr>
            <a:endParaRPr lang="en-US" altLang="zh-CN" sz="2800" b="1" dirty="0" smtClean="0">
              <a:solidFill>
                <a:prstClr val="black"/>
              </a:solidFill>
              <a:effectLst>
                <a:outerShdw blurRad="38100" dist="38100" dir="2700000" algn="tl">
                  <a:srgbClr val="000000">
                    <a:alpha val="43137"/>
                  </a:srgbClr>
                </a:outerShdw>
              </a:effectLst>
              <a:latin typeface="Calibri"/>
              <a:ea typeface="宋体"/>
              <a:cs typeface="+mn-cs"/>
            </a:endParaRPr>
          </a:p>
        </p:txBody>
      </p:sp>
    </p:spTree>
    <p:extLst>
      <p:ext uri="{BB962C8B-B14F-4D97-AF65-F5344CB8AC3E}">
        <p14:creationId xmlns:p14="http://schemas.microsoft.com/office/powerpoint/2010/main" val="246243079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 name="Content Placeholder 2"/>
          <p:cNvSpPr txBox="1">
            <a:spLocks/>
          </p:cNvSpPr>
          <p:nvPr/>
        </p:nvSpPr>
        <p:spPr>
          <a:xfrm>
            <a:off x="304800" y="304800"/>
            <a:ext cx="4876800" cy="6172200"/>
          </a:xfrm>
          <a:prstGeom prst="rect">
            <a:avLst/>
          </a:prstGeom>
        </p:spPr>
        <p:txBody>
          <a:bodyPr vert="horz" lIns="91440" tIns="45720" rIns="91440" bIns="45720" rtlCol="0">
            <a:noAutofit/>
          </a:bodyPr>
          <a:lstStyle/>
          <a:p>
            <a:pPr marL="342900" indent="-342900" fontAlgn="auto">
              <a:lnSpc>
                <a:spcPct val="150000"/>
              </a:lnSpc>
              <a:spcBef>
                <a:spcPct val="20000"/>
              </a:spcBef>
              <a:spcAft>
                <a:spcPts val="0"/>
              </a:spcAft>
              <a:defRPr/>
            </a:pPr>
            <a:endParaRPr lang="en-US" altLang="zh-CN" sz="2000" dirty="0">
              <a:solidFill>
                <a:srgbClr val="FF0000"/>
              </a:solidFill>
              <a:latin typeface="Calibri"/>
              <a:ea typeface="宋体" pitchFamily="2" charset="-122"/>
              <a:cs typeface="+mn-cs"/>
            </a:endParaRPr>
          </a:p>
          <a:p>
            <a:pPr marL="342900" indent="-342900" fontAlgn="auto">
              <a:lnSpc>
                <a:spcPct val="150000"/>
              </a:lnSpc>
              <a:spcBef>
                <a:spcPct val="20000"/>
              </a:spcBef>
              <a:spcAft>
                <a:spcPts val="0"/>
              </a:spcAft>
              <a:defRPr/>
            </a:pPr>
            <a:r>
              <a:rPr lang="en-US" altLang="zh-CN" sz="2000" dirty="0" smtClean="0">
                <a:solidFill>
                  <a:srgbClr val="FF0000"/>
                </a:solidFill>
                <a:latin typeface="+mj-lt"/>
                <a:ea typeface="宋体" pitchFamily="2" charset="-122"/>
                <a:cs typeface="+mn-cs"/>
              </a:rPr>
              <a:t>Dr. </a:t>
            </a:r>
            <a:r>
              <a:rPr lang="en-US" altLang="zh-CN" sz="2000" dirty="0" err="1" smtClean="0">
                <a:solidFill>
                  <a:srgbClr val="FF0000"/>
                </a:solidFill>
                <a:latin typeface="+mj-lt"/>
                <a:ea typeface="宋体" pitchFamily="2" charset="-122"/>
                <a:cs typeface="+mn-cs"/>
              </a:rPr>
              <a:t>Hua</a:t>
            </a:r>
            <a:r>
              <a:rPr lang="en-US" altLang="zh-CN" sz="2000" dirty="0" smtClean="0">
                <a:solidFill>
                  <a:srgbClr val="FF0000"/>
                </a:solidFill>
                <a:latin typeface="+mj-lt"/>
                <a:ea typeface="宋体" pitchFamily="2" charset="-122"/>
                <a:cs typeface="+mn-cs"/>
              </a:rPr>
              <a:t> Chen, </a:t>
            </a:r>
            <a:r>
              <a:rPr lang="en-US" altLang="zh-CN" sz="2000" i="1" dirty="0" smtClean="0">
                <a:solidFill>
                  <a:srgbClr val="FF0000"/>
                </a:solidFill>
                <a:latin typeface="+mj-lt"/>
                <a:ea typeface="宋体" pitchFamily="2" charset="-122"/>
                <a:cs typeface="+mn-cs"/>
              </a:rPr>
              <a:t>UTK/UT Austin</a:t>
            </a:r>
          </a:p>
          <a:p>
            <a:pPr>
              <a:lnSpc>
                <a:spcPct val="85000"/>
              </a:lnSpc>
              <a:spcBef>
                <a:spcPct val="50000"/>
              </a:spcBef>
            </a:pPr>
            <a:endParaRPr lang="en-US" altLang="zh-CN" sz="2000" b="1" dirty="0" smtClean="0">
              <a:solidFill>
                <a:srgbClr val="003399"/>
              </a:solidFill>
              <a:latin typeface="+mj-lt"/>
              <a:ea typeface="宋体" charset="0"/>
              <a:cs typeface="宋体" charset="0"/>
            </a:endParaRPr>
          </a:p>
          <a:p>
            <a:pPr>
              <a:lnSpc>
                <a:spcPct val="85000"/>
              </a:lnSpc>
              <a:spcBef>
                <a:spcPct val="50000"/>
              </a:spcBef>
            </a:pPr>
            <a:endParaRPr lang="en-US" altLang="zh-CN" sz="2000" b="1" dirty="0">
              <a:solidFill>
                <a:srgbClr val="003399"/>
              </a:solidFill>
              <a:latin typeface="+mj-lt"/>
              <a:ea typeface="宋体" charset="0"/>
              <a:cs typeface="宋体" charset="0"/>
            </a:endParaRPr>
          </a:p>
          <a:p>
            <a:pPr>
              <a:lnSpc>
                <a:spcPct val="85000"/>
              </a:lnSpc>
              <a:spcBef>
                <a:spcPct val="50000"/>
              </a:spcBef>
            </a:pPr>
            <a:r>
              <a:rPr lang="en-US" altLang="zh-CN" sz="2000" dirty="0" smtClean="0">
                <a:solidFill>
                  <a:srgbClr val="FF0000"/>
                </a:solidFill>
                <a:latin typeface="+mj-lt"/>
                <a:ea typeface="宋体" charset="0"/>
                <a:cs typeface="宋体" charset="0"/>
              </a:rPr>
              <a:t>Robert </a:t>
            </a:r>
            <a:r>
              <a:rPr lang="en-US" altLang="zh-CN" sz="2000" dirty="0">
                <a:solidFill>
                  <a:srgbClr val="FF0000"/>
                </a:solidFill>
                <a:latin typeface="+mj-lt"/>
                <a:ea typeface="宋体" charset="0"/>
                <a:cs typeface="宋体" charset="0"/>
              </a:rPr>
              <a:t>Van </a:t>
            </a:r>
            <a:r>
              <a:rPr lang="en-US" altLang="zh-CN" sz="2000" dirty="0" smtClean="0">
                <a:solidFill>
                  <a:srgbClr val="FF0000"/>
                </a:solidFill>
                <a:latin typeface="+mj-lt"/>
                <a:ea typeface="宋体" charset="0"/>
                <a:cs typeface="宋体" charset="0"/>
              </a:rPr>
              <a:t>Wesep, </a:t>
            </a:r>
            <a:r>
              <a:rPr lang="en-US" altLang="zh-CN" sz="2000" i="1" dirty="0" smtClean="0">
                <a:solidFill>
                  <a:srgbClr val="FF0000"/>
                </a:solidFill>
                <a:latin typeface="+mj-lt"/>
                <a:ea typeface="宋体" charset="0"/>
                <a:cs typeface="宋体" charset="0"/>
              </a:rPr>
              <a:t>UTK</a:t>
            </a:r>
            <a:endParaRPr lang="en-US" altLang="zh-CN" sz="2000" i="1" dirty="0">
              <a:solidFill>
                <a:srgbClr val="FF0000"/>
              </a:solidFill>
              <a:latin typeface="+mj-lt"/>
              <a:ea typeface="宋体" charset="0"/>
              <a:cs typeface="宋体" charset="0"/>
            </a:endParaRPr>
          </a:p>
          <a:p>
            <a:pPr marL="342900" indent="-342900" fontAlgn="auto">
              <a:lnSpc>
                <a:spcPct val="150000"/>
              </a:lnSpc>
              <a:spcBef>
                <a:spcPct val="20000"/>
              </a:spcBef>
              <a:spcAft>
                <a:spcPts val="0"/>
              </a:spcAft>
              <a:buFont typeface="Arial" pitchFamily="34" charset="0"/>
              <a:buNone/>
              <a:defRPr/>
            </a:pPr>
            <a:endParaRPr lang="en-US" altLang="zh-CN" sz="2000" dirty="0" smtClean="0">
              <a:solidFill>
                <a:prstClr val="black"/>
              </a:solidFill>
              <a:latin typeface="Calibri"/>
              <a:ea typeface="宋体"/>
              <a:cs typeface="+mn-cs"/>
            </a:endParaRPr>
          </a:p>
          <a:p>
            <a:pPr marL="342900" indent="-342900" fontAlgn="auto">
              <a:lnSpc>
                <a:spcPct val="150000"/>
              </a:lnSpc>
              <a:spcBef>
                <a:spcPct val="20000"/>
              </a:spcBef>
              <a:spcAft>
                <a:spcPts val="0"/>
              </a:spcAft>
              <a:buFont typeface="Arial" pitchFamily="34" charset="0"/>
              <a:buNone/>
              <a:defRPr/>
            </a:pPr>
            <a:endParaRPr lang="en-US" altLang="zh-CN" sz="2000" dirty="0" smtClean="0">
              <a:solidFill>
                <a:srgbClr val="FF0000"/>
              </a:solidFill>
              <a:latin typeface="Calibri"/>
              <a:ea typeface="宋体"/>
              <a:cs typeface="+mn-cs"/>
            </a:endParaRPr>
          </a:p>
          <a:p>
            <a:pPr marL="342900" indent="-342900" fontAlgn="auto">
              <a:lnSpc>
                <a:spcPct val="150000"/>
              </a:lnSpc>
              <a:spcBef>
                <a:spcPct val="20000"/>
              </a:spcBef>
              <a:spcAft>
                <a:spcPts val="0"/>
              </a:spcAft>
              <a:buFont typeface="Arial" pitchFamily="34" charset="0"/>
              <a:buNone/>
              <a:defRPr/>
            </a:pPr>
            <a:r>
              <a:rPr lang="en-US" altLang="zh-CN" sz="2000" dirty="0" smtClean="0">
                <a:solidFill>
                  <a:srgbClr val="FF0000"/>
                </a:solidFill>
                <a:latin typeface="Calibri"/>
                <a:ea typeface="宋体"/>
                <a:cs typeface="+mn-cs"/>
              </a:rPr>
              <a:t>Mr. Wei Chen, </a:t>
            </a:r>
            <a:r>
              <a:rPr lang="en-US" altLang="zh-CN" sz="2000" i="1" dirty="0" smtClean="0">
                <a:solidFill>
                  <a:srgbClr val="FF0000"/>
                </a:solidFill>
                <a:latin typeface="Calibri"/>
                <a:ea typeface="宋体"/>
                <a:cs typeface="+mn-cs"/>
              </a:rPr>
              <a:t>UTK</a:t>
            </a:r>
          </a:p>
          <a:p>
            <a:pPr marL="342900" indent="-342900" fontAlgn="auto">
              <a:lnSpc>
                <a:spcPct val="150000"/>
              </a:lnSpc>
              <a:spcBef>
                <a:spcPct val="20000"/>
              </a:spcBef>
              <a:spcAft>
                <a:spcPts val="0"/>
              </a:spcAft>
              <a:buFont typeface="Arial" pitchFamily="34" charset="0"/>
              <a:buNone/>
              <a:defRPr/>
            </a:pPr>
            <a:endParaRPr lang="zh-CN" altLang="en-US" sz="2000" dirty="0" smtClean="0">
              <a:solidFill>
                <a:prstClr val="black"/>
              </a:solidFill>
              <a:latin typeface="Calibri"/>
              <a:ea typeface="宋体"/>
              <a:cs typeface="+mn-cs"/>
            </a:endParaRPr>
          </a:p>
          <a:p>
            <a:pPr marL="342900" indent="-342900" fontAlgn="auto">
              <a:lnSpc>
                <a:spcPct val="150000"/>
              </a:lnSpc>
              <a:spcBef>
                <a:spcPct val="20000"/>
              </a:spcBef>
              <a:spcAft>
                <a:spcPts val="0"/>
              </a:spcAft>
              <a:buFont typeface="Arial" pitchFamily="34" charset="0"/>
              <a:buNone/>
              <a:defRPr/>
            </a:pPr>
            <a:r>
              <a:rPr lang="en-US" sz="2000" dirty="0" smtClean="0">
                <a:solidFill>
                  <a:srgbClr val="FF0000"/>
                </a:solidFill>
                <a:latin typeface="Calibri"/>
                <a:ea typeface="宋体" pitchFamily="2" charset="-122"/>
                <a:cs typeface="+mn-cs"/>
              </a:rPr>
              <a:t>Dr. Jin-Ho Choi, USTC</a:t>
            </a:r>
          </a:p>
          <a:p>
            <a:pPr marL="342900" indent="-342900" fontAlgn="auto">
              <a:lnSpc>
                <a:spcPct val="150000"/>
              </a:lnSpc>
              <a:spcBef>
                <a:spcPct val="20000"/>
              </a:spcBef>
              <a:spcAft>
                <a:spcPts val="0"/>
              </a:spcAft>
              <a:buFont typeface="Arial" pitchFamily="34" charset="0"/>
              <a:buNone/>
              <a:defRPr/>
            </a:pPr>
            <a:endParaRPr lang="en-US" sz="2000" dirty="0" smtClean="0">
              <a:solidFill>
                <a:prstClr val="black"/>
              </a:solidFill>
              <a:latin typeface="Calibri"/>
              <a:ea typeface="宋体" pitchFamily="2" charset="-122"/>
              <a:cs typeface="+mn-cs"/>
            </a:endParaRPr>
          </a:p>
          <a:p>
            <a:pPr marL="342900" indent="-342900" fontAlgn="auto">
              <a:lnSpc>
                <a:spcPct val="150000"/>
              </a:lnSpc>
              <a:spcBef>
                <a:spcPct val="20000"/>
              </a:spcBef>
              <a:spcAft>
                <a:spcPts val="0"/>
              </a:spcAft>
              <a:buFont typeface="Arial" pitchFamily="34" charset="0"/>
              <a:buNone/>
              <a:defRPr/>
            </a:pPr>
            <a:r>
              <a:rPr lang="en-US" sz="2000" dirty="0" smtClean="0">
                <a:solidFill>
                  <a:srgbClr val="FF0000"/>
                </a:solidFill>
                <a:latin typeface="Calibri"/>
                <a:ea typeface="宋体" pitchFamily="2" charset="-122"/>
                <a:cs typeface="+mn-cs"/>
              </a:rPr>
              <a:t>Dr. </a:t>
            </a:r>
            <a:r>
              <a:rPr lang="en-US" sz="2000" dirty="0" err="1" smtClean="0">
                <a:solidFill>
                  <a:srgbClr val="FF0000"/>
                </a:solidFill>
                <a:latin typeface="Calibri"/>
                <a:ea typeface="宋体" pitchFamily="2" charset="-122"/>
                <a:cs typeface="+mn-cs"/>
              </a:rPr>
              <a:t>Shifei</a:t>
            </a:r>
            <a:r>
              <a:rPr lang="en-US" sz="2000" dirty="0" smtClean="0">
                <a:solidFill>
                  <a:srgbClr val="FF0000"/>
                </a:solidFill>
                <a:latin typeface="Calibri"/>
                <a:ea typeface="宋体" pitchFamily="2" charset="-122"/>
                <a:cs typeface="+mn-cs"/>
              </a:rPr>
              <a:t> Qi, </a:t>
            </a:r>
            <a:r>
              <a:rPr lang="en-US" sz="2000" i="1" dirty="0" smtClean="0">
                <a:solidFill>
                  <a:srgbClr val="FF0000"/>
                </a:solidFill>
                <a:latin typeface="Calibri"/>
                <a:ea typeface="宋体" pitchFamily="2" charset="-122"/>
                <a:cs typeface="+mn-cs"/>
              </a:rPr>
              <a:t>Shanxi Normal U</a:t>
            </a:r>
            <a:endParaRPr lang="en-US" sz="2000" i="1" dirty="0" smtClean="0">
              <a:solidFill>
                <a:srgbClr val="FF0000"/>
              </a:solidFill>
              <a:latin typeface="Calibri"/>
              <a:ea typeface="+mn-ea"/>
              <a:cs typeface="+mn-cs"/>
            </a:endParaRPr>
          </a:p>
        </p:txBody>
      </p:sp>
      <p:pic>
        <p:nvPicPr>
          <p:cNvPr id="5" name="Picture 21" descr="IMG_0292"/>
          <p:cNvPicPr>
            <a:picLocks noChangeAspect="1" noChangeArrowheads="1"/>
          </p:cNvPicPr>
          <p:nvPr/>
        </p:nvPicPr>
        <p:blipFill>
          <a:blip r:embed="rId2" cstate="print"/>
          <a:srcRect/>
          <a:stretch>
            <a:fillRect/>
          </a:stretch>
        </p:blipFill>
        <p:spPr bwMode="auto">
          <a:xfrm>
            <a:off x="7467600" y="1905000"/>
            <a:ext cx="1143000" cy="1219200"/>
          </a:xfrm>
          <a:prstGeom prst="rect">
            <a:avLst/>
          </a:prstGeom>
          <a:noFill/>
          <a:ln w="9525">
            <a:noFill/>
            <a:miter lim="800000"/>
            <a:headEnd/>
            <a:tailEnd/>
          </a:ln>
        </p:spPr>
      </p:pic>
      <p:pic>
        <p:nvPicPr>
          <p:cNvPr id="6" name="Picture 21" descr="hua chen"/>
          <p:cNvPicPr>
            <a:picLocks noChangeAspect="1" noChangeArrowheads="1"/>
          </p:cNvPicPr>
          <p:nvPr/>
        </p:nvPicPr>
        <p:blipFill>
          <a:blip r:embed="rId3" cstate="print"/>
          <a:srcRect l="41953" t="16716" r="10312" b="9639"/>
          <a:stretch>
            <a:fillRect/>
          </a:stretch>
        </p:blipFill>
        <p:spPr bwMode="auto">
          <a:xfrm>
            <a:off x="3505200" y="751754"/>
            <a:ext cx="1143000" cy="1180422"/>
          </a:xfrm>
          <a:prstGeom prst="rect">
            <a:avLst/>
          </a:prstGeom>
          <a:noFill/>
          <a:ln w="9525">
            <a:noFill/>
            <a:miter lim="800000"/>
            <a:headEnd/>
            <a:tailEnd/>
          </a:ln>
        </p:spPr>
      </p:pic>
      <p:sp>
        <p:nvSpPr>
          <p:cNvPr id="23554" name="AutoShape 2" descr="data:image/jpeg;base64,/9j/4AAQSkZJRgABAQAAAQABAAD/2wCEAAkGBhQQEA8QEhAPDxAUDxAQEBAPDw8QDxAUFBAVFBQQEhUXHCYeFxkjGRQUHy8gIycpLCwsFR4xNTAqNSYrLCkBCQoKDgwOGg8PFywcHxwqKSkpKSkpKSkpKSkpLCkpLCksKSkpKSkpKSkpKSkpKSkpKSkpKSkpKSkpLCkpKSkpLP/AABEIAM8AzwMBIgACEQEDEQH/xAAcAAACAQUBAAAAAAAAAAAAAAAAAQIDBAUGBwj/xABAEAABAwIDBQUECAQFBQAAAAABAAIDBBEFEiEGBzFBYRMiUXGRFEKBoSMyUnKxssHhYpLR8DNTgqKzFSRDY3T/xAAZAQADAQEBAAAAAAAAAAAAAAAAAQIEAwX/xAAkEQEBAAICAgICAwEBAAAAAAAAAQIRAyESMUFRBCITYXEyFP/aAAwDAQACEQMRAD8A7WXpF6ColWk86M6iiyAlnQXqKEweZGZJNBGXJZlElF0GZcjOopIFTzIzKBKV00p5lFz0rpIUqZlEuUSUFASDkgVFJI07pZkkIJIOTuoIQEi5NrlC6LoC4KRUkkBEoKZSugqdkk7oCASFJRKARUcyHvAB5acTwHVcd3gbzsxdBA8sgFwXst2s54WZ9lmnHmlbpUm3S6/aqmgNpJo2nq9unzWBr97dBEP8YyHwjaXX+K881uIukJPAX4XJ9SdSVa5kSn4bdvrd/UINo6WR3V72t+QVOHfxGT3qUgacJNfwXFCUrqvIv4/7ej8I3sUdRYZ+ycbDLJpfyK22Cra8BzXBzTwIIIXkUSFbRsjt3NQvFnF0V+/GdWn4HmiXZXGx6XupXWq7KbeU9c0Bjw2W13RuIB628VswcgSpougFNBhCQTQQSJTCCgyumFElM8EiXSRTukgEEEIumgqRQE0iUECVHMhYDbTaluHUr53WLj3ImX+u8jQeQRbo2nb4dufZ4/YoXfSyD6Ug/UYfd8z+C4XPOXm5Nz4n0+CucWxN9RNJNKc0j3Fzj1Ph+HwViVE+67SaK6LpFCZpAoSugpg7p3UboBQFzR1z4nh7HOY4ahzTYhdb2H3t5iyCrOtwGzcL/f69Vxq6m11k9ouM9vXkE4eA4EEHndVlyPdFtvnHsczu+P8ACcTfO22rD1C6y09VTnEk0BCRndCEiEAiEJlJILtCChARRZMIQKColSUSgoiSvOW9jao1la9rHEwQ/RRi/dv77/ifwXa94GO+x4fUSg2eWGOP77+6LepXl6V17njrdRbu6dMZ8qZSQkmoFJPKrqnw1z9bWHVTctLxwuXpaIV/Lh+TjqfAaqk6idzFvAc0TOKvFlFqhTkjsoJ7c9aOyAUK5ipCWl3JFujxxuXpLDa90MrJWEh7HBzT1C9PbKY62spYp26Zm2I+y4aOHqvLAXWtx+0BD5qNx7rh2rOhH1h6arpjd9OOc1duzAppBCCSCaiCmkAUk0roC7KRTKRQAhCAgBRIUkiUg4zv8xjWmpQdADM8efdb8g71XHCVve+WozYrOOOVkbPLuX/VaLZc8fv7dtIqccBcbAFVIWDi70WzYM6nGW5APO6Msr8OmGEv/VU8H2ZuQ5w0WxOw0ZcrWgDxPFZrD5YnMGUg+SvGwtPILJlbvt6fHMdaxaW/BWt1uPjqsRij2sBAGp5rolTho5AX8bArAVmzGYlz3En3W6WSntVxc6kYTqdAqYiLjYBdAk2ZYbXtbjqQBdQ9igiaRmZfXwWicl+mPLhxl7rV8NwJz9XAgLYKnCGtiLQOWnRVIMWia/IHacism54c02NxyWfkyy91o48cNajmcrLOI6raN2daYsTpTfR0nZnqHgt1WCxiLLK4dVf7Fn/v6P8A+iP837rdx3cjy+Watj1I1CTDomulcDCkVEKV0gSAgpBAXaRTQkCTCEwgFZIqSRQbzvvrogzEXPAPfiY5x5F1tflZajg2FdsXeA+fRdf36YaHQ08lu9ncL8yLLn+xdP8ARuJ5vI9Fw8tY2fTXx4bsv2sX7Mjm63nwVqcGjub1LG8uZF/BbfiWEdqLZiB4BWE2z5MQiBDcrswcB3rrljn91qy4fqMLSYbID9DUB4/hd+i3LBZ5LDtDd3isTQ4L2bQ0EGTNfOb34Du2HJZ2GAixNr8wDcDqOiWeVdOPi13WWbIVZ19yDbir+mILfFUKqG/RcdtOttGxXCJ3kntbN8CdFjmbNt96pZfwGuq22spnF4DrGMH6ua2bzPJYGLZc9sHZgYw+4YRY28CV2xyuu6ycnD3uTajDswNPpM3lofPqsvh2HuiuCSR4EcE6XAnskzNfZtyQz6zR5X4LOmn7uvFRnlv5dMMJPhzXahlpvMf1VzsHDnxGiHjOw+hufwUdr47St6g/is5uiwsvxKF5FhGHvN/u2C1cN/WbYPyMb53UehWcE7IATstDEAE7JAJpDYshoQgIG1zZMIQkDCdkgVIJUyskQp2SSDSt6OHiSjDj7krT/NouUbMx5YrD7b/zLtG8CIuoJ7cRld6OC43s9owtPESPB/m/dZ8vden+Pd4Y/wC1sUEaqy0oPIKNOeQV26PRZ7G+SVjnUwGtvRW7tVfVRyjisWycu0A0vzS9q9MrTSWFknE36KEMRtzUZJC3ldKxSb6YO15qUNG37IUqScO4ceYVzGwJ7TYpmAAaBWczTqsi9WNSePNPQ1pou0MAdU04PAu19V0rdjhIEtRMBYANibbrxXPMUZmrYtLhjM56cV2HdxCRR5j78r3fDQLRxd2MPNfHjyv22oITskVseQLoRZCRBMJKTUBcJhFkwFJmApWRZCRhJNFkgsMYw/t4ZIibZ2Ft/A8j8lxGXAJaKWWOVtsz87HA6ObaxI+IXfHBc43oM+lpj/A8f7ly5Jrtq/Hzs/VrNNPp+6vW1GmixkKue0AF1nyepjmoYtctsPFYmbFHtIayMG31sxy+nisnJVX04m6pDX58FM69quUy6V4MesGghwI5WureTFpM5+jBYf4u/wClldMLbcr6clNw8LFMTcQog4vLrFrT4/iskx54qxZUWVwyYFTpXnFZ8qspncSrtw0VpUjQp7K1h8NwWSeqkexhdoyMWBtc3vc8gu04Jh3YU8UXNrbHz5rCbu4R7PIf/cfyhbZZbuLDx7eT+Ry3L9NekVFTskQuzFUUlJRKAFJiipRpGugpBFk7KDCaEJGEIQgEVz/epF3aZ/K8jfUAj8F0Ba7tzhRqKR4aLvYRK0DicvEeinP06cd1k5TE/QeKlISQrSOa396qp21llr0ccumOrJZWlzg0Fo5E6qyGJyvPDpYGyzxOYH9VbS4eDqO6fFLf21cXj7WMcsng74KTqmUcG26lyqmmeDa4+au6ahNhm1RuNFyxWkFbO/3Wnrm1WXpXHnp4qUUYYLAAIEw1StZc9b6XjZP7sqNQ/wDvRQEyouu4gAXJIAHiToEYzac89OlbAxWpAftSSH5gfotlIVjgND2FPDFzawZvvHV3zKvyF6M9PE5LuoIKdkFNzUykVIqJQCKkxQupMKDXoTCEBQqGhJNIwhCSACokIfIALkgDmToAtWxjeZQUpLX1LHuHuxAyH5aBPSdtW3hbHiAPrYS1sd7zMJAykkC7fjyWjRVVwNfVV94+87/qRZTQNcylD2kl1g+V19Ljk0X4eqtq+jyve1vKxAHNpGhHouHJhrts4eS3peRyK4ZMtfFaW6FV24iBwIsuet9tE5bj0zjDcqqJ7DXVYEYyOF1MYiDz/BHi6XnZh011QDhqsfJiQ0AKptmLlNiJybrIS1IHNXWzGORRYjTMqGkNeAY3H6rXO+o4+Ouix1NRFxHMk2aOvJYneLH2c1NY6iEDTTg7keXNdeGTblz5WR6XYnZcz3U7yBVMZR1DwKhotG8m3bNHAfet6rpl1ss083e0UindK6DRsokKRUSgkCm1BQ0pKX6EJXUHtJK6xOK7VUtKCZqiKO3IvBd/KNVy/a3fvo6OhZ07eUfkZ/VGi261ieMQ0zDJNKyJg5vcB8AOZ6LmO0u/mKO7KOIzO4CWW7Y/MN4lcZxnaCereZJ5XyuP23XA6AcB8FjSU9K1WzbQbwKytJ7ad+XlGwlkY6WHH4rXXPVMJ3QcxiccliD4EH0K6rWQGSKKdgu4MBI45mkajzFrrk4XXNhartKSIcS27D8Cq8fLGw/LxylYeanDxe2hVqcJv9UrccSwHi+MdXNHA+JCwRu0/t8lgylxunoY+Oc2xTsJf9gHqk3CXHi0BbPDiDSLc+aZN0t1f8cYKHCbcVfQ0gb0V4/TVZnB8FJIlkHVrDy6lPHG508rjxzaGEYXlHaOFjbug+759VzjeVUh1ZlHuxtB+JJXWcTqBHG950DWlx8gLrgWKVpmmkldqXvcf29LLZMZJqPNyyuVU6WrdE9r2OLXNIc1zTYgjgQuobP79Z48ramNk7RYF7e5L5+BXKbour8tIuEr1Fs9vHoq2wZMI5D/AOOazHeQJ0PwWzBy8dMkIIIJHh0W3bM70auiIAkM0Q4xTEub8DxCrcc7hlHpclQctL2U3p0tdZjnezz/AOXIbBx/gdzW5FyNFKRTaokoaVKmv7V70KSgBaX9vN/lREG33ncAuObT73qysu1r/ZojcZITYn7zuJWlSPJuSSTfmqJKlUxVJalziS4lx8SST6qndRuhNWgUrplJBndCSaAFv+7Kut2sV+YeP1WgXWe2Mrezq4vB12H4jRPC96RnOtu3ROusVjGBZryMFnc28nf0Ku6We9leyVAa259PHojkwmU7VxZ3G9NIbHYnSx5g6Eeak6S1hqTyA1JWKx3aqVs7u0pgxnBtjYkX1JdwJ6LY9lK6nlPaNIz21a4nOzqBw9Fl/gt9N3/pk+NVlMFwK1pZRd3FrOIb59Vm3cFO+nSyt55rLTjjMfTHnyXK9tK3lYx2VKYwe9KQz/SNXfKwXIStr3h4v21UWA92IZB97i79FqpCXulEUJ2SKZi6EghBJseRw0W77M716ukDWOd7RENMkpuQPBruIWip5kTLScsZXo7ZzelSVdml/s8p9yU2BP8AC7gVuMcgNiNQeBHA+S8hh9ltmy+39ZSkMjmLma9yTvtGnK/BPcqLjY1Zygq7mKn2Sh2U0KeQp5EQKSFUEaOzRQpoVTskGNAQCr0M2SSN3g9p9CodmmIkS9lY7lRzDIHk2blDyfAWuStBxvaaplm9ogLhAwljWtFxYcS8dVm6aV09JTxA2BiZ2h5kD3VSxIeyPBY0FvZ5nM0AI526rrle0YyfKng+2cFSBFVxtbfQuy3jPW3EK6xTYKw9oopLj6waHaf6XcvJOm2apsQb2sd43H3mty69RzWOqXVWDvHfD4j7uYFjx933Sud1v6rp3/sZrYna575HUdRpKAchcMpNuLXdeYWfxqs7KGSQ8GtcfktAxIOqXxV0P0bwQ/lfQ8/H9ysxt/jGbD4wNHSuAcOQsLuCu5dI8dX+nKqqcve554ucXH4lQspmJAjXNamU1U7IoEJQFOyjZVuzKOzQFElNVewSEKAgr/BW3mjH3vyOVr2JWU2Ypr1UI8S//ief0QH/2Q=="/>
          <p:cNvSpPr>
            <a:spLocks noChangeAspect="1" noChangeArrowheads="1"/>
          </p:cNvSpPr>
          <p:nvPr/>
        </p:nvSpPr>
        <p:spPr bwMode="auto">
          <a:xfrm>
            <a:off x="155575" y="-944563"/>
            <a:ext cx="1971675" cy="1971676"/>
          </a:xfrm>
          <a:prstGeom prst="rect">
            <a:avLst/>
          </a:prstGeom>
          <a:noFill/>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zh-CN" altLang="en-US">
              <a:solidFill>
                <a:prstClr val="black"/>
              </a:solidFill>
              <a:latin typeface="Calibri"/>
              <a:ea typeface="宋体"/>
              <a:cs typeface="+mn-cs"/>
            </a:endParaRPr>
          </a:p>
        </p:txBody>
      </p:sp>
      <p:sp>
        <p:nvSpPr>
          <p:cNvPr id="23556" name="AutoShape 4" descr="data:image/jpeg;base64,/9j/4AAQSkZJRgABAQAAAQABAAD/2wCEAAkGBhQQEA8QEhAPDxAUDxAQEBAPDw8QDxAUFBAVFBQQEhUXHCYeFxkjGRQUHy8gIycpLCwsFR4xNTAqNSYrLCkBCQoKDgwOGg8PFywcHxwqKSkpKSkpKSkpKSkpLCkpLCksKSkpKSkpKSkpKSkpKSkpKSkpKSkpKSkpLCkpKSkpLP/AABEIAM8AzwMBIgACEQEDEQH/xAAcAAACAQUBAAAAAAAAAAAAAAAAAQIDBAUGBwj/xABAEAABAwIDBQUECAQFBQAAAAABAAIDBBEFEiEGBzFBYRMiUXGRFEKBoSMyUnKxssHhYpLR8DNTgqKzFSRDY3T/xAAZAQADAQEBAAAAAAAAAAAAAAAAAQIEAwX/xAAkEQEBAAICAgICAwEBAAAAAAAAAQIRAyESMUFRBCITYXEyFP/aAAwDAQACEQMRAD8A7WXpF6ColWk86M6iiyAlnQXqKEweZGZJNBGXJZlElF0GZcjOopIFTzIzKBKV00p5lFz0rpIUqZlEuUSUFASDkgVFJI07pZkkIJIOTuoIQEi5NrlC6LoC4KRUkkBEoKZSugqdkk7oCASFJRKARUcyHvAB5acTwHVcd3gbzsxdBA8sgFwXst2s54WZ9lmnHmlbpUm3S6/aqmgNpJo2nq9unzWBr97dBEP8YyHwjaXX+K881uIukJPAX4XJ9SdSVa5kSn4bdvrd/UINo6WR3V72t+QVOHfxGT3qUgacJNfwXFCUrqvIv4/7ej8I3sUdRYZ+ycbDLJpfyK22Cra8BzXBzTwIIIXkUSFbRsjt3NQvFnF0V+/GdWn4HmiXZXGx6XupXWq7KbeU9c0Bjw2W13RuIB628VswcgSpougFNBhCQTQQSJTCCgyumFElM8EiXSRTukgEEEIumgqRQE0iUECVHMhYDbTaluHUr53WLj3ImX+u8jQeQRbo2nb4dufZ4/YoXfSyD6Ug/UYfd8z+C4XPOXm5Nz4n0+CucWxN9RNJNKc0j3Fzj1Ph+HwViVE+67SaK6LpFCZpAoSugpg7p3UboBQFzR1z4nh7HOY4ahzTYhdb2H3t5iyCrOtwGzcL/f69Vxq6m11k9ouM9vXkE4eA4EEHndVlyPdFtvnHsczu+P8ACcTfO22rD1C6y09VTnEk0BCRndCEiEAiEJlJILtCChARRZMIQKColSUSgoiSvOW9jao1la9rHEwQ/RRi/dv77/ifwXa94GO+x4fUSg2eWGOP77+6LepXl6V17njrdRbu6dMZ8qZSQkmoFJPKrqnw1z9bWHVTctLxwuXpaIV/Lh+TjqfAaqk6idzFvAc0TOKvFlFqhTkjsoJ7c9aOyAUK5ipCWl3JFujxxuXpLDa90MrJWEh7HBzT1C9PbKY62spYp26Zm2I+y4aOHqvLAXWtx+0BD5qNx7rh2rOhH1h6arpjd9OOc1duzAppBCCSCaiCmkAUk0roC7KRTKRQAhCAgBRIUkiUg4zv8xjWmpQdADM8efdb8g71XHCVve+WozYrOOOVkbPLuX/VaLZc8fv7dtIqccBcbAFVIWDi70WzYM6nGW5APO6Msr8OmGEv/VU8H2ZuQ5w0WxOw0ZcrWgDxPFZrD5YnMGUg+SvGwtPILJlbvt6fHMdaxaW/BWt1uPjqsRij2sBAGp5rolTho5AX8bArAVmzGYlz3En3W6WSntVxc6kYTqdAqYiLjYBdAk2ZYbXtbjqQBdQ9igiaRmZfXwWicl+mPLhxl7rV8NwJz9XAgLYKnCGtiLQOWnRVIMWia/IHacism54c02NxyWfkyy91o48cNajmcrLOI6raN2daYsTpTfR0nZnqHgt1WCxiLLK4dVf7Fn/v6P8A+iP837rdx3cjy+Watj1I1CTDomulcDCkVEKV0gSAgpBAXaRTQkCTCEwgFZIqSRQbzvvrogzEXPAPfiY5x5F1tflZajg2FdsXeA+fRdf36YaHQ08lu9ncL8yLLn+xdP8ARuJ5vI9Fw8tY2fTXx4bsv2sX7Mjm63nwVqcGjub1LG8uZF/BbfiWEdqLZiB4BWE2z5MQiBDcrswcB3rrljn91qy4fqMLSYbID9DUB4/hd+i3LBZ5LDtDd3isTQ4L2bQ0EGTNfOb34Du2HJZ2GAixNr8wDcDqOiWeVdOPi13WWbIVZ19yDbir+mILfFUKqG/RcdtOttGxXCJ3kntbN8CdFjmbNt96pZfwGuq22spnF4DrGMH6ua2bzPJYGLZc9sHZgYw+4YRY28CV2xyuu6ycnD3uTajDswNPpM3lofPqsvh2HuiuCSR4EcE6XAnskzNfZtyQz6zR5X4LOmn7uvFRnlv5dMMJPhzXahlpvMf1VzsHDnxGiHjOw+hufwUdr47St6g/is5uiwsvxKF5FhGHvN/u2C1cN/WbYPyMb53UehWcE7IATstDEAE7JAJpDYshoQgIG1zZMIQkDCdkgVIJUyskQp2SSDSt6OHiSjDj7krT/NouUbMx5YrD7b/zLtG8CIuoJ7cRld6OC43s9owtPESPB/m/dZ8vden+Pd4Y/wC1sUEaqy0oPIKNOeQV26PRZ7G+SVjnUwGtvRW7tVfVRyjisWycu0A0vzS9q9MrTSWFknE36KEMRtzUZJC3ldKxSb6YO15qUNG37IUqScO4ceYVzGwJ7TYpmAAaBWczTqsi9WNSePNPQ1pou0MAdU04PAu19V0rdjhIEtRMBYANibbrxXPMUZmrYtLhjM56cV2HdxCRR5j78r3fDQLRxd2MPNfHjyv22oITskVseQLoRZCRBMJKTUBcJhFkwFJmApWRZCRhJNFkgsMYw/t4ZIibZ2Ft/A8j8lxGXAJaKWWOVtsz87HA6ObaxI+IXfHBc43oM+lpj/A8f7ly5Jrtq/Hzs/VrNNPp+6vW1GmixkKue0AF1nyepjmoYtctsPFYmbFHtIayMG31sxy+nisnJVX04m6pDX58FM69quUy6V4MesGghwI5WureTFpM5+jBYf4u/wClldMLbcr6clNw8LFMTcQog4vLrFrT4/iskx54qxZUWVwyYFTpXnFZ8qspncSrtw0VpUjQp7K1h8NwWSeqkexhdoyMWBtc3vc8gu04Jh3YU8UXNrbHz5rCbu4R7PIf/cfyhbZZbuLDx7eT+Ry3L9NekVFTskQuzFUUlJRKAFJiipRpGugpBFk7KDCaEJGEIQgEVz/epF3aZ/K8jfUAj8F0Ba7tzhRqKR4aLvYRK0DicvEeinP06cd1k5TE/QeKlISQrSOa396qp21llr0ccumOrJZWlzg0Fo5E6qyGJyvPDpYGyzxOYH9VbS4eDqO6fFLf21cXj7WMcsng74KTqmUcG26lyqmmeDa4+au6ahNhm1RuNFyxWkFbO/3Wnrm1WXpXHnp4qUUYYLAAIEw1StZc9b6XjZP7sqNQ/wDvRQEyouu4gAXJIAHiToEYzac89OlbAxWpAftSSH5gfotlIVjgND2FPDFzawZvvHV3zKvyF6M9PE5LuoIKdkFNzUykVIqJQCKkxQupMKDXoTCEBQqGhJNIwhCSACokIfIALkgDmToAtWxjeZQUpLX1LHuHuxAyH5aBPSdtW3hbHiAPrYS1sd7zMJAykkC7fjyWjRVVwNfVV94+87/qRZTQNcylD2kl1g+V19Ljk0X4eqtq+jyve1vKxAHNpGhHouHJhrts4eS3peRyK4ZMtfFaW6FV24iBwIsuet9tE5bj0zjDcqqJ7DXVYEYyOF1MYiDz/BHi6XnZh011QDhqsfJiQ0AKptmLlNiJybrIS1IHNXWzGORRYjTMqGkNeAY3H6rXO+o4+Ouix1NRFxHMk2aOvJYneLH2c1NY6iEDTTg7keXNdeGTblz5WR6XYnZcz3U7yBVMZR1DwKhotG8m3bNHAfet6rpl1ss083e0UindK6DRsokKRUSgkCm1BQ0pKX6EJXUHtJK6xOK7VUtKCZqiKO3IvBd/KNVy/a3fvo6OhZ07eUfkZ/VGi261ieMQ0zDJNKyJg5vcB8AOZ6LmO0u/mKO7KOIzO4CWW7Y/MN4lcZxnaCereZJ5XyuP23XA6AcB8FjSU9K1WzbQbwKytJ7ad+XlGwlkY6WHH4rXXPVMJ3QcxiccliD4EH0K6rWQGSKKdgu4MBI45mkajzFrrk4XXNhartKSIcS27D8Cq8fLGw/LxylYeanDxe2hVqcJv9UrccSwHi+MdXNHA+JCwRu0/t8lgylxunoY+Oc2xTsJf9gHqk3CXHi0BbPDiDSLc+aZN0t1f8cYKHCbcVfQ0gb0V4/TVZnB8FJIlkHVrDy6lPHG508rjxzaGEYXlHaOFjbug+759VzjeVUh1ZlHuxtB+JJXWcTqBHG950DWlx8gLrgWKVpmmkldqXvcf29LLZMZJqPNyyuVU6WrdE9r2OLXNIc1zTYgjgQuobP79Z48ramNk7RYF7e5L5+BXKbour8tIuEr1Fs9vHoq2wZMI5D/AOOazHeQJ0PwWzBy8dMkIIIJHh0W3bM70auiIAkM0Q4xTEub8DxCrcc7hlHpclQctL2U3p0tdZjnezz/AOXIbBx/gdzW5FyNFKRTaokoaVKmv7V70KSgBaX9vN/lREG33ncAuObT73qysu1r/ZojcZITYn7zuJWlSPJuSSTfmqJKlUxVJalziS4lx8SST6qndRuhNWgUrplJBndCSaAFv+7Kut2sV+YeP1WgXWe2Mrezq4vB12H4jRPC96RnOtu3ROusVjGBZryMFnc28nf0Ku6We9leyVAa259PHojkwmU7VxZ3G9NIbHYnSx5g6Eeak6S1hqTyA1JWKx3aqVs7u0pgxnBtjYkX1JdwJ6LY9lK6nlPaNIz21a4nOzqBw9Fl/gt9N3/pk+NVlMFwK1pZRd3FrOIb59Vm3cFO+nSyt55rLTjjMfTHnyXK9tK3lYx2VKYwe9KQz/SNXfKwXIStr3h4v21UWA92IZB97i79FqpCXulEUJ2SKZi6EghBJseRw0W77M716ukDWOd7RENMkpuQPBruIWip5kTLScsZXo7ZzelSVdml/s8p9yU2BP8AC7gVuMcgNiNQeBHA+S8hh9ltmy+39ZSkMjmLma9yTvtGnK/BPcqLjY1Zygq7mKn2Sh2U0KeQp5EQKSFUEaOzRQpoVTskGNAQCr0M2SSN3g9p9CodmmIkS9lY7lRzDIHk2blDyfAWuStBxvaaplm9ogLhAwljWtFxYcS8dVm6aV09JTxA2BiZ2h5kD3VSxIeyPBY0FvZ5nM0AI526rrle0YyfKng+2cFSBFVxtbfQuy3jPW3EK6xTYKw9oopLj6waHaf6XcvJOm2apsQb2sd43H3mty69RzWOqXVWDvHfD4j7uYFjx933Sud1v6rp3/sZrYna575HUdRpKAchcMpNuLXdeYWfxqs7KGSQ8GtcfktAxIOqXxV0P0bwQ/lfQ8/H9ysxt/jGbD4wNHSuAcOQsLuCu5dI8dX+nKqqcve554ucXH4lQspmJAjXNamU1U7IoEJQFOyjZVuzKOzQFElNVewSEKAgr/BW3mjH3vyOVr2JWU2Ypr1UI8S//ief0QH/2Q=="/>
          <p:cNvSpPr>
            <a:spLocks noChangeAspect="1" noChangeArrowheads="1"/>
          </p:cNvSpPr>
          <p:nvPr/>
        </p:nvSpPr>
        <p:spPr bwMode="auto">
          <a:xfrm>
            <a:off x="155575" y="-944563"/>
            <a:ext cx="1971675" cy="1971676"/>
          </a:xfrm>
          <a:prstGeom prst="rect">
            <a:avLst/>
          </a:prstGeom>
          <a:noFill/>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zh-CN" altLang="en-US">
              <a:solidFill>
                <a:prstClr val="black"/>
              </a:solidFill>
              <a:latin typeface="Calibri"/>
              <a:ea typeface="宋体"/>
              <a:cs typeface="+mn-cs"/>
            </a:endParaRPr>
          </a:p>
        </p:txBody>
      </p:sp>
      <p:pic>
        <p:nvPicPr>
          <p:cNvPr id="28" name="Picture 18" descr="untitled"/>
          <p:cNvPicPr>
            <a:picLocks noChangeAspect="1" noChangeArrowheads="1"/>
          </p:cNvPicPr>
          <p:nvPr/>
        </p:nvPicPr>
        <p:blipFill>
          <a:blip r:embed="rId4" cstate="print"/>
          <a:srcRect l="19463" t="7278" r="15570"/>
          <a:stretch>
            <a:fillRect/>
          </a:stretch>
        </p:blipFill>
        <p:spPr>
          <a:xfrm>
            <a:off x="7467600" y="533400"/>
            <a:ext cx="1143000" cy="1307875"/>
          </a:xfrm>
          <a:prstGeom prst="rect">
            <a:avLst/>
          </a:prstGeom>
          <a:noFill/>
        </p:spPr>
      </p:pic>
      <p:sp>
        <p:nvSpPr>
          <p:cNvPr id="31" name="Content Placeholder 2"/>
          <p:cNvSpPr>
            <a:spLocks noGrp="1"/>
          </p:cNvSpPr>
          <p:nvPr>
            <p:ph idx="1"/>
          </p:nvPr>
        </p:nvSpPr>
        <p:spPr>
          <a:xfrm>
            <a:off x="4716016" y="764704"/>
            <a:ext cx="3134722" cy="5143536"/>
          </a:xfrm>
        </p:spPr>
        <p:txBody>
          <a:bodyPr>
            <a:noAutofit/>
          </a:bodyPr>
          <a:lstStyle/>
          <a:p>
            <a:pPr eaLnBrk="1" hangingPunct="1">
              <a:lnSpc>
                <a:spcPct val="200000"/>
              </a:lnSpc>
              <a:buNone/>
            </a:pPr>
            <a:r>
              <a:rPr lang="en-US" altLang="zh-CN" sz="2000" dirty="0" smtClean="0">
                <a:ea typeface="宋体" pitchFamily="2" charset="-122"/>
              </a:rPr>
              <a:t>Dr. </a:t>
            </a:r>
            <a:r>
              <a:rPr lang="en-US" altLang="zh-CN" sz="2000" dirty="0" err="1" smtClean="0">
                <a:ea typeface="宋体" pitchFamily="2" charset="-122"/>
              </a:rPr>
              <a:t>Wenguang</a:t>
            </a:r>
            <a:r>
              <a:rPr lang="en-US" altLang="zh-CN" sz="2000" dirty="0" smtClean="0">
                <a:ea typeface="宋体" pitchFamily="2" charset="-122"/>
              </a:rPr>
              <a:t> Zhu, </a:t>
            </a:r>
            <a:r>
              <a:rPr lang="en-US" altLang="zh-CN" sz="2000" i="1" dirty="0" smtClean="0">
                <a:ea typeface="宋体" pitchFamily="2" charset="-122"/>
              </a:rPr>
              <a:t>UTK/USTC</a:t>
            </a:r>
          </a:p>
          <a:p>
            <a:pPr>
              <a:lnSpc>
                <a:spcPct val="200000"/>
              </a:lnSpc>
              <a:buNone/>
            </a:pPr>
            <a:r>
              <a:rPr lang="en-US" altLang="zh-CN" sz="2000" dirty="0">
                <a:ea typeface="宋体" pitchFamily="2" charset="-122"/>
              </a:rPr>
              <a:t>Dr. </a:t>
            </a:r>
            <a:r>
              <a:rPr lang="en-US" altLang="zh-CN" sz="2000" dirty="0" smtClean="0">
                <a:ea typeface="宋体" pitchFamily="2" charset="-122"/>
              </a:rPr>
              <a:t>Ping Cui, </a:t>
            </a:r>
            <a:r>
              <a:rPr lang="en-US" altLang="zh-CN" sz="2000" i="1" dirty="0" smtClean="0">
                <a:ea typeface="宋体" pitchFamily="2" charset="-122"/>
              </a:rPr>
              <a:t>USTC</a:t>
            </a:r>
          </a:p>
          <a:p>
            <a:pPr>
              <a:lnSpc>
                <a:spcPct val="200000"/>
              </a:lnSpc>
              <a:buNone/>
            </a:pPr>
            <a:endParaRPr lang="en-US" altLang="zh-CN" sz="2000" i="1" dirty="0">
              <a:ea typeface="宋体" pitchFamily="2" charset="-122"/>
            </a:endParaRPr>
          </a:p>
          <a:p>
            <a:pPr>
              <a:lnSpc>
                <a:spcPct val="200000"/>
              </a:lnSpc>
              <a:buNone/>
            </a:pPr>
            <a:r>
              <a:rPr lang="en-US" altLang="zh-CN" sz="2000" dirty="0" smtClean="0">
                <a:ea typeface="宋体" pitchFamily="2" charset="-122"/>
              </a:rPr>
              <a:t>Dr. Tim Schulze, </a:t>
            </a:r>
            <a:r>
              <a:rPr lang="en-US" altLang="zh-CN" sz="2000" i="1" dirty="0" smtClean="0">
                <a:ea typeface="宋体" pitchFamily="2" charset="-122"/>
              </a:rPr>
              <a:t>UTK</a:t>
            </a:r>
          </a:p>
          <a:p>
            <a:pPr>
              <a:lnSpc>
                <a:spcPct val="200000"/>
              </a:lnSpc>
              <a:buNone/>
            </a:pPr>
            <a:endParaRPr lang="en-US" altLang="zh-CN" sz="2000" i="1" dirty="0">
              <a:ea typeface="宋体" pitchFamily="2" charset="-122"/>
            </a:endParaRPr>
          </a:p>
          <a:p>
            <a:pPr>
              <a:lnSpc>
                <a:spcPct val="200000"/>
              </a:lnSpc>
              <a:buNone/>
            </a:pPr>
            <a:r>
              <a:rPr lang="en-US" altLang="zh-CN" sz="2000" dirty="0" smtClean="0">
                <a:ea typeface="宋体" pitchFamily="2" charset="-122"/>
              </a:rPr>
              <a:t>Dr</a:t>
            </a:r>
            <a:r>
              <a:rPr lang="en-US" altLang="zh-CN" sz="2000" dirty="0">
                <a:ea typeface="宋体" pitchFamily="2" charset="-122"/>
              </a:rPr>
              <a:t>. </a:t>
            </a:r>
            <a:r>
              <a:rPr lang="en-US" altLang="zh-CN" sz="2000" dirty="0" err="1" smtClean="0">
                <a:ea typeface="宋体" pitchFamily="2" charset="-122"/>
              </a:rPr>
              <a:t>Changan</a:t>
            </a:r>
            <a:r>
              <a:rPr lang="en-US" altLang="zh-CN" sz="2000" dirty="0" smtClean="0">
                <a:ea typeface="宋体" pitchFamily="2" charset="-122"/>
              </a:rPr>
              <a:t> </a:t>
            </a:r>
            <a:r>
              <a:rPr lang="en-US" altLang="zh-CN" sz="2000" dirty="0" err="1" smtClean="0">
                <a:ea typeface="宋体" pitchFamily="2" charset="-122"/>
              </a:rPr>
              <a:t>Zeng</a:t>
            </a:r>
            <a:r>
              <a:rPr lang="en-US" altLang="zh-CN" sz="2000" dirty="0" smtClean="0">
                <a:ea typeface="宋体" pitchFamily="2" charset="-122"/>
              </a:rPr>
              <a:t>, </a:t>
            </a:r>
            <a:r>
              <a:rPr lang="en-US" altLang="zh-CN" sz="2000" i="1" dirty="0" smtClean="0">
                <a:ea typeface="宋体" pitchFamily="2" charset="-122"/>
              </a:rPr>
              <a:t>USTC</a:t>
            </a:r>
            <a:endParaRPr lang="en-US" altLang="zh-CN" sz="2000" i="1" dirty="0">
              <a:ea typeface="宋体" pitchFamily="2" charset="-122"/>
            </a:endParaRPr>
          </a:p>
          <a:p>
            <a:pPr>
              <a:lnSpc>
                <a:spcPct val="200000"/>
              </a:lnSpc>
              <a:buNone/>
            </a:pPr>
            <a:r>
              <a:rPr lang="en-US" altLang="zh-CN" sz="2000" dirty="0">
                <a:ea typeface="宋体" pitchFamily="2" charset="-122"/>
              </a:rPr>
              <a:t>Dr. </a:t>
            </a:r>
            <a:r>
              <a:rPr lang="en-US" altLang="zh-CN" sz="2000" dirty="0" err="1" smtClean="0">
                <a:ea typeface="宋体" pitchFamily="2" charset="-122"/>
              </a:rPr>
              <a:t>Xiaohong</a:t>
            </a:r>
            <a:r>
              <a:rPr lang="en-US" altLang="zh-CN" sz="2000" dirty="0" smtClean="0">
                <a:ea typeface="宋体" pitchFamily="2" charset="-122"/>
              </a:rPr>
              <a:t> </a:t>
            </a:r>
            <a:r>
              <a:rPr lang="en-US" altLang="zh-CN" sz="2000" dirty="0" err="1" smtClean="0">
                <a:ea typeface="宋体" pitchFamily="2" charset="-122"/>
              </a:rPr>
              <a:t>Xu</a:t>
            </a:r>
            <a:r>
              <a:rPr lang="en-US" altLang="zh-CN" sz="2000" dirty="0" smtClean="0">
                <a:ea typeface="宋体" pitchFamily="2" charset="-122"/>
              </a:rPr>
              <a:t>,</a:t>
            </a:r>
          </a:p>
          <a:p>
            <a:pPr>
              <a:buNone/>
            </a:pPr>
            <a:r>
              <a:rPr lang="en-US" altLang="zh-CN" sz="2000" i="1" dirty="0">
                <a:ea typeface="宋体" pitchFamily="2" charset="-122"/>
              </a:rPr>
              <a:t> </a:t>
            </a:r>
            <a:r>
              <a:rPr lang="en-US" altLang="zh-CN" sz="2000" i="1" dirty="0" smtClean="0">
                <a:ea typeface="宋体" pitchFamily="2" charset="-122"/>
              </a:rPr>
              <a:t>   Shanxi Normal U</a:t>
            </a:r>
            <a:endParaRPr lang="en-US" altLang="zh-CN" sz="2000" i="1" dirty="0">
              <a:ea typeface="宋体" pitchFamily="2" charset="-122"/>
            </a:endParaRPr>
          </a:p>
          <a:p>
            <a:pPr>
              <a:lnSpc>
                <a:spcPct val="200000"/>
              </a:lnSpc>
              <a:buNone/>
            </a:pPr>
            <a:endParaRPr lang="en-US" altLang="zh-CN" sz="2000" i="1" dirty="0">
              <a:ea typeface="宋体" pitchFamily="2" charset="-122"/>
            </a:endParaRPr>
          </a:p>
          <a:p>
            <a:pPr>
              <a:lnSpc>
                <a:spcPct val="200000"/>
              </a:lnSpc>
              <a:buNone/>
            </a:pPr>
            <a:endParaRPr lang="en-US" altLang="zh-CN" sz="2000" i="1" dirty="0">
              <a:ea typeface="宋体" pitchFamily="2" charset="-122"/>
            </a:endParaRPr>
          </a:p>
          <a:p>
            <a:pPr>
              <a:lnSpc>
                <a:spcPct val="200000"/>
              </a:lnSpc>
              <a:buNone/>
            </a:pPr>
            <a:endParaRPr lang="en-US" altLang="zh-CN" sz="2400" i="1" dirty="0">
              <a:ea typeface="宋体" pitchFamily="2" charset="-122"/>
            </a:endParaRPr>
          </a:p>
          <a:p>
            <a:pPr eaLnBrk="1" hangingPunct="1">
              <a:lnSpc>
                <a:spcPct val="200000"/>
              </a:lnSpc>
              <a:buNone/>
            </a:pPr>
            <a:endParaRPr lang="en-US" altLang="zh-CN" sz="2000" i="1" dirty="0">
              <a:ea typeface="宋体" pitchFamily="2" charset="-122"/>
            </a:endParaRPr>
          </a:p>
        </p:txBody>
      </p:sp>
      <p:pic>
        <p:nvPicPr>
          <p:cNvPr id="20" name="Picture 15" descr="vanwesep"/>
          <p:cNvPicPr>
            <a:picLocks noChangeAspect="1" noChangeArrowheads="1"/>
          </p:cNvPicPr>
          <p:nvPr/>
        </p:nvPicPr>
        <p:blipFill>
          <a:blip r:embed="rId5">
            <a:extLst>
              <a:ext uri="{28A0092B-C50C-407E-A947-70E740481C1C}">
                <a14:useLocalDpi xmlns:a14="http://schemas.microsoft.com/office/drawing/2010/main" val="0"/>
              </a:ext>
            </a:extLst>
          </a:blip>
          <a:srcRect t="8400" b="3999"/>
          <a:stretch>
            <a:fillRect/>
          </a:stretch>
        </p:blipFill>
        <p:spPr bwMode="auto">
          <a:xfrm>
            <a:off x="3505200" y="1981200"/>
            <a:ext cx="11430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6"/>
          <a:stretch>
            <a:fillRect/>
          </a:stretch>
        </p:blipFill>
        <p:spPr>
          <a:xfrm>
            <a:off x="3505200" y="5715000"/>
            <a:ext cx="1137920" cy="1066801"/>
          </a:xfrm>
          <a:prstGeom prst="rect">
            <a:avLst/>
          </a:prstGeom>
        </p:spPr>
      </p:pic>
      <p:pic>
        <p:nvPicPr>
          <p:cNvPr id="4" name="Picture 3"/>
          <p:cNvPicPr>
            <a:picLocks noChangeAspect="1"/>
          </p:cNvPicPr>
          <p:nvPr/>
        </p:nvPicPr>
        <p:blipFill>
          <a:blip r:embed="rId7"/>
          <a:stretch>
            <a:fillRect/>
          </a:stretch>
        </p:blipFill>
        <p:spPr>
          <a:xfrm>
            <a:off x="3505200" y="4419600"/>
            <a:ext cx="1143000" cy="1219200"/>
          </a:xfrm>
          <a:prstGeom prst="rect">
            <a:avLst/>
          </a:prstGeom>
        </p:spPr>
      </p:pic>
      <p:pic>
        <p:nvPicPr>
          <p:cNvPr id="19" name="Picture 20" descr="WEI"/>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477157" y="3387725"/>
            <a:ext cx="1171043" cy="11842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9"/>
          <a:stretch>
            <a:fillRect/>
          </a:stretch>
        </p:blipFill>
        <p:spPr>
          <a:xfrm>
            <a:off x="7010400" y="3200401"/>
            <a:ext cx="1609342" cy="1219199"/>
          </a:xfrm>
          <a:prstGeom prst="rect">
            <a:avLst/>
          </a:prstGeom>
        </p:spPr>
      </p:pic>
      <p:pic>
        <p:nvPicPr>
          <p:cNvPr id="32" name="Picture 21" descr="portrait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67600" y="4473575"/>
            <a:ext cx="1143000" cy="11652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11"/>
          <a:stretch>
            <a:fillRect/>
          </a:stretch>
        </p:blipFill>
        <p:spPr>
          <a:xfrm>
            <a:off x="7086600" y="5638800"/>
            <a:ext cx="1524000" cy="1190625"/>
          </a:xfrm>
          <a:prstGeom prst="rect">
            <a:avLst/>
          </a:prstGeom>
        </p:spPr>
      </p:pic>
      <p:sp>
        <p:nvSpPr>
          <p:cNvPr id="33" name="Rectangle 2"/>
          <p:cNvSpPr>
            <a:spLocks noGrp="1" noChangeArrowheads="1"/>
          </p:cNvSpPr>
          <p:nvPr>
            <p:ph type="title" sz="quarter" idx="4294967295"/>
          </p:nvPr>
        </p:nvSpPr>
        <p:spPr>
          <a:xfrm>
            <a:off x="0" y="76200"/>
            <a:ext cx="9129713" cy="584776"/>
          </a:xfrm>
        </p:spPr>
        <p:txBody>
          <a:bodyPr lIns="0" rIns="0" anchor="t">
            <a:spAutoFit/>
          </a:bodyPr>
          <a:lstStyle/>
          <a:p>
            <a:r>
              <a:rPr lang="en-US" altLang="zh-CN" sz="3200" b="1" dirty="0">
                <a:solidFill>
                  <a:srgbClr val="0000FF"/>
                </a:solidFill>
                <a:latin typeface="Tahoma" charset="0"/>
                <a:ea typeface="宋体" charset="0"/>
                <a:cs typeface="宋体" charset="0"/>
              </a:rPr>
              <a:t>“</a:t>
            </a:r>
            <a:r>
              <a:rPr lang="en-US" altLang="zh-CN" sz="3200" b="1" dirty="0" err="1">
                <a:solidFill>
                  <a:srgbClr val="0000FF"/>
                </a:solidFill>
                <a:latin typeface="Tahoma" charset="0"/>
                <a:ea typeface="宋体" charset="0"/>
                <a:cs typeface="宋体" charset="0"/>
              </a:rPr>
              <a:t>Facebooked</a:t>
            </a:r>
            <a:r>
              <a:rPr lang="en-US" altLang="zh-CN" sz="3200" b="1" dirty="0">
                <a:solidFill>
                  <a:srgbClr val="0000FF"/>
                </a:solidFill>
                <a:latin typeface="Tahoma" charset="0"/>
                <a:ea typeface="宋体" charset="0"/>
                <a:cs typeface="宋体" charset="0"/>
              </a:rPr>
              <a:t>” Collaborators</a:t>
            </a:r>
          </a:p>
        </p:txBody>
      </p:sp>
    </p:spTree>
    <p:extLst>
      <p:ext uri="{BB962C8B-B14F-4D97-AF65-F5344CB8AC3E}">
        <p14:creationId xmlns:p14="http://schemas.microsoft.com/office/powerpoint/2010/main" val="2728727605"/>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标题 1"/>
          <p:cNvSpPr>
            <a:spLocks noGrp="1"/>
          </p:cNvSpPr>
          <p:nvPr>
            <p:ph type="title"/>
          </p:nvPr>
        </p:nvSpPr>
        <p:spPr>
          <a:xfrm>
            <a:off x="457200" y="-228600"/>
            <a:ext cx="8229600" cy="1143000"/>
          </a:xfrm>
        </p:spPr>
        <p:txBody>
          <a:bodyPr>
            <a:normAutofit/>
          </a:bodyPr>
          <a:lstStyle/>
          <a:p>
            <a:pPr algn="ctr"/>
            <a:r>
              <a:rPr lang="en-US" altLang="zh-CN" sz="3200" b="1" dirty="0" smtClean="0">
                <a:solidFill>
                  <a:srgbClr val="3366FF"/>
                </a:solidFill>
              </a:rPr>
              <a:t>Outline</a:t>
            </a:r>
            <a:endParaRPr lang="zh-CN" altLang="en-US" sz="3200" b="1" dirty="0">
              <a:solidFill>
                <a:srgbClr val="3366FF"/>
              </a:solidFill>
            </a:endParaRPr>
          </a:p>
        </p:txBody>
      </p:sp>
      <p:sp>
        <p:nvSpPr>
          <p:cNvPr id="6" name="Content Placeholder 2"/>
          <p:cNvSpPr>
            <a:spLocks noGrp="1"/>
          </p:cNvSpPr>
          <p:nvPr>
            <p:ph idx="1"/>
          </p:nvPr>
        </p:nvSpPr>
        <p:spPr>
          <a:xfrm>
            <a:off x="152400" y="762000"/>
            <a:ext cx="8884096" cy="4929222"/>
          </a:xfrm>
        </p:spPr>
        <p:txBody>
          <a:bodyPr>
            <a:noAutofit/>
          </a:bodyPr>
          <a:lstStyle/>
          <a:p>
            <a:pPr eaLnBrk="1" hangingPunct="1">
              <a:spcBef>
                <a:spcPts val="300"/>
              </a:spcBef>
            </a:pPr>
            <a:r>
              <a:rPr lang="en-US" altLang="zh-CN" sz="2400" dirty="0" smtClean="0">
                <a:ea typeface="宋体" pitchFamily="2" charset="-122"/>
              </a:rPr>
              <a:t>Brief Introduction on Motivation</a:t>
            </a:r>
          </a:p>
          <a:p>
            <a:pPr eaLnBrk="1" hangingPunct="1">
              <a:spcBef>
                <a:spcPts val="300"/>
              </a:spcBef>
            </a:pPr>
            <a:endParaRPr lang="en-US" altLang="zh-CN" sz="2400" dirty="0">
              <a:ea typeface="宋体" pitchFamily="2" charset="-122"/>
            </a:endParaRPr>
          </a:p>
          <a:p>
            <a:pPr eaLnBrk="1" hangingPunct="1">
              <a:spcBef>
                <a:spcPts val="300"/>
              </a:spcBef>
            </a:pPr>
            <a:r>
              <a:rPr lang="en-US" altLang="zh-CN" sz="2400" dirty="0" smtClean="0">
                <a:solidFill>
                  <a:srgbClr val="000090"/>
                </a:solidFill>
                <a:ea typeface="宋体" pitchFamily="2" charset="-122"/>
              </a:rPr>
              <a:t>Atomistic Mechanisms of Epitaxial Growth of </a:t>
            </a:r>
            <a:r>
              <a:rPr lang="en-US" altLang="zh-CN" sz="2400" dirty="0" err="1" smtClean="0">
                <a:solidFill>
                  <a:srgbClr val="000090"/>
                </a:solidFill>
                <a:ea typeface="宋体" pitchFamily="2" charset="-122"/>
              </a:rPr>
              <a:t>Graphene</a:t>
            </a:r>
            <a:r>
              <a:rPr lang="en-US" altLang="zh-CN" sz="2400" dirty="0" smtClean="0">
                <a:solidFill>
                  <a:srgbClr val="000090"/>
                </a:solidFill>
                <a:ea typeface="宋体" pitchFamily="2" charset="-122"/>
              </a:rPr>
              <a:t>:</a:t>
            </a:r>
          </a:p>
          <a:p>
            <a:pPr eaLnBrk="1" hangingPunct="1">
              <a:spcBef>
                <a:spcPts val="300"/>
              </a:spcBef>
            </a:pPr>
            <a:endParaRPr lang="en-US" altLang="zh-CN" sz="2400" dirty="0" smtClean="0">
              <a:solidFill>
                <a:srgbClr val="000090"/>
              </a:solidFill>
              <a:ea typeface="宋体" pitchFamily="2" charset="-122"/>
            </a:endParaRPr>
          </a:p>
          <a:p>
            <a:pPr lvl="1">
              <a:spcBef>
                <a:spcPts val="300"/>
              </a:spcBef>
              <a:buFont typeface="Wingdings" charset="2"/>
              <a:buChar char="Ø"/>
              <a:defRPr/>
            </a:pPr>
            <a:r>
              <a:rPr lang="en-US" altLang="zh-CN" sz="2000" dirty="0" smtClean="0">
                <a:solidFill>
                  <a:srgbClr val="000090"/>
                </a:solidFill>
              </a:rPr>
              <a:t>	</a:t>
            </a:r>
            <a:r>
              <a:rPr lang="en-US" altLang="zh-CN" sz="3200" dirty="0" smtClean="0">
                <a:solidFill>
                  <a:srgbClr val="000090"/>
                </a:solidFill>
              </a:rPr>
              <a:t>Why Cu is the preferred substrate?</a:t>
            </a:r>
            <a:r>
              <a:rPr lang="en-US" altLang="zh-CN" sz="3200" dirty="0" smtClean="0"/>
              <a:t> </a:t>
            </a:r>
            <a:r>
              <a:rPr lang="en-US" altLang="zh-CN" sz="3200" dirty="0" smtClean="0">
                <a:solidFill>
                  <a:srgbClr val="000090"/>
                </a:solidFill>
              </a:rPr>
              <a:t>(</a:t>
            </a:r>
            <a:r>
              <a:rPr lang="en-US" altLang="zh-CN" sz="3200" dirty="0" err="1" smtClean="0">
                <a:solidFill>
                  <a:srgbClr val="FF0000"/>
                </a:solidFill>
              </a:rPr>
              <a:t>Hua</a:t>
            </a:r>
            <a:r>
              <a:rPr lang="en-US" altLang="zh-CN" sz="3200" dirty="0" smtClean="0">
                <a:solidFill>
                  <a:srgbClr val="FF0000"/>
                </a:solidFill>
              </a:rPr>
              <a:t> Chen</a:t>
            </a:r>
            <a:r>
              <a:rPr lang="en-US" altLang="zh-CN" sz="3200" dirty="0" smtClean="0">
                <a:solidFill>
                  <a:srgbClr val="000090"/>
                </a:solidFill>
              </a:rPr>
              <a:t>)</a:t>
            </a:r>
          </a:p>
          <a:p>
            <a:pPr>
              <a:spcBef>
                <a:spcPts val="300"/>
              </a:spcBef>
              <a:buFont typeface="Wingdings" charset="2"/>
              <a:buChar char="Ø"/>
              <a:defRPr/>
            </a:pPr>
            <a:endParaRPr lang="en-US" altLang="zh-CN" sz="2400" dirty="0">
              <a:solidFill>
                <a:srgbClr val="000090"/>
              </a:solidFill>
            </a:endParaRPr>
          </a:p>
          <a:p>
            <a:pPr lvl="1">
              <a:spcBef>
                <a:spcPts val="300"/>
              </a:spcBef>
              <a:buFont typeface="Wingdings" charset="2"/>
              <a:buChar char="Ø"/>
              <a:defRPr/>
            </a:pPr>
            <a:r>
              <a:rPr lang="en-US" altLang="zh-CN" sz="2000" dirty="0" smtClean="0">
                <a:solidFill>
                  <a:srgbClr val="000090"/>
                </a:solidFill>
              </a:rPr>
              <a:t>	Carbon </a:t>
            </a:r>
            <a:r>
              <a:rPr lang="en-US" altLang="zh-CN" sz="2000" dirty="0" err="1" smtClean="0">
                <a:solidFill>
                  <a:srgbClr val="000090"/>
                </a:solidFill>
              </a:rPr>
              <a:t>nanoarches</a:t>
            </a:r>
            <a:r>
              <a:rPr lang="en-US" altLang="zh-CN" sz="2000" dirty="0" smtClean="0">
                <a:solidFill>
                  <a:srgbClr val="000090"/>
                </a:solidFill>
              </a:rPr>
              <a:t> (</a:t>
            </a:r>
            <a:r>
              <a:rPr lang="en-US" altLang="zh-CN" sz="2000" dirty="0" smtClean="0">
                <a:solidFill>
                  <a:srgbClr val="FF0000"/>
                </a:solidFill>
              </a:rPr>
              <a:t>Robert van Wesep</a:t>
            </a:r>
            <a:r>
              <a:rPr lang="en-US" altLang="zh-CN" sz="2000" dirty="0" smtClean="0">
                <a:solidFill>
                  <a:srgbClr val="000090"/>
                </a:solidFill>
              </a:rPr>
              <a:t>)</a:t>
            </a:r>
          </a:p>
          <a:p>
            <a:pPr>
              <a:spcBef>
                <a:spcPts val="300"/>
              </a:spcBef>
              <a:buFont typeface="Wingdings" charset="2"/>
              <a:buChar char="Ø"/>
              <a:defRPr/>
            </a:pPr>
            <a:endParaRPr lang="zh-CN" altLang="en-US" sz="2400" dirty="0" smtClean="0">
              <a:solidFill>
                <a:srgbClr val="000090"/>
              </a:solidFill>
            </a:endParaRPr>
          </a:p>
          <a:p>
            <a:pPr lvl="1">
              <a:spcBef>
                <a:spcPts val="300"/>
              </a:spcBef>
              <a:buFont typeface="Wingdings" charset="2"/>
              <a:buChar char="Ø"/>
            </a:pPr>
            <a:r>
              <a:rPr lang="en-US" altLang="zh-CN" sz="2000" dirty="0" smtClean="0">
                <a:solidFill>
                  <a:srgbClr val="000090"/>
                </a:solidFill>
                <a:ea typeface="宋体" pitchFamily="2" charset="-122"/>
              </a:rPr>
              <a:t>	Suppression of grain boundaries (</a:t>
            </a:r>
            <a:r>
              <a:rPr lang="en-US" altLang="zh-CN" sz="2000" dirty="0" smtClean="0">
                <a:solidFill>
                  <a:srgbClr val="FF0000"/>
                </a:solidFill>
                <a:ea typeface="宋体" pitchFamily="2" charset="-122"/>
              </a:rPr>
              <a:t>Wei Chen</a:t>
            </a:r>
            <a:r>
              <a:rPr lang="en-US" altLang="zh-CN" sz="2000" dirty="0" smtClean="0">
                <a:solidFill>
                  <a:srgbClr val="000090"/>
                </a:solidFill>
                <a:ea typeface="宋体" pitchFamily="2" charset="-122"/>
              </a:rPr>
              <a:t>)</a:t>
            </a:r>
          </a:p>
          <a:p>
            <a:pPr eaLnBrk="1" hangingPunct="1">
              <a:spcBef>
                <a:spcPts val="300"/>
              </a:spcBef>
              <a:buFont typeface="Wingdings" charset="2"/>
              <a:buChar char="Ø"/>
            </a:pPr>
            <a:endParaRPr lang="en-US" altLang="zh-CN" sz="2400" dirty="0" smtClean="0">
              <a:solidFill>
                <a:srgbClr val="000090"/>
              </a:solidFill>
              <a:ea typeface="宋体" pitchFamily="2" charset="-122"/>
            </a:endParaRPr>
          </a:p>
          <a:p>
            <a:pPr marL="742950" lvl="2" indent="-342900">
              <a:spcBef>
                <a:spcPts val="300"/>
              </a:spcBef>
              <a:buFont typeface="Wingdings" charset="2"/>
              <a:buChar char="Ø"/>
            </a:pPr>
            <a:r>
              <a:rPr lang="en-US" altLang="zh-CN" sz="2000" dirty="0" smtClean="0">
                <a:solidFill>
                  <a:srgbClr val="000090"/>
                </a:solidFill>
              </a:rPr>
              <a:t>	Low-temperature growth (</a:t>
            </a:r>
            <a:r>
              <a:rPr lang="en-US" altLang="zh-CN" sz="2000" dirty="0" smtClean="0">
                <a:solidFill>
                  <a:srgbClr val="FF0000"/>
                </a:solidFill>
              </a:rPr>
              <a:t>Jin-Ho Choi</a:t>
            </a:r>
            <a:r>
              <a:rPr lang="en-US" altLang="zh-CN" sz="2000" dirty="0" smtClean="0">
                <a:solidFill>
                  <a:srgbClr val="000090"/>
                </a:solidFill>
              </a:rPr>
              <a:t>)</a:t>
            </a:r>
          </a:p>
          <a:p>
            <a:pPr marL="342900" lvl="1" indent="-342900">
              <a:spcBef>
                <a:spcPts val="300"/>
              </a:spcBef>
              <a:buFont typeface="Wingdings" charset="2"/>
              <a:buChar char="Ø"/>
            </a:pPr>
            <a:endParaRPr lang="en-US" altLang="zh-CN" sz="2400" dirty="0" smtClean="0">
              <a:solidFill>
                <a:srgbClr val="000090"/>
              </a:solidFill>
            </a:endParaRPr>
          </a:p>
          <a:p>
            <a:pPr marL="342900" lvl="1" indent="-342900">
              <a:spcBef>
                <a:spcPts val="300"/>
              </a:spcBef>
              <a:buFont typeface="Arial" pitchFamily="34" charset="0"/>
              <a:buChar char="•"/>
            </a:pPr>
            <a:r>
              <a:rPr lang="en-US" altLang="zh-CN" sz="2400" dirty="0" smtClean="0">
                <a:solidFill>
                  <a:srgbClr val="000090"/>
                </a:solidFill>
              </a:rPr>
              <a:t>Functionalization of </a:t>
            </a:r>
            <a:r>
              <a:rPr lang="en-US" altLang="zh-CN" sz="2400" dirty="0" err="1" smtClean="0">
                <a:solidFill>
                  <a:srgbClr val="000090"/>
                </a:solidFill>
              </a:rPr>
              <a:t>Graphene</a:t>
            </a:r>
            <a:endParaRPr lang="en-US" altLang="zh-CN" sz="2400" dirty="0" smtClean="0">
              <a:solidFill>
                <a:srgbClr val="000090"/>
              </a:solidFill>
            </a:endParaRPr>
          </a:p>
          <a:p>
            <a:pPr marL="342900" lvl="1" indent="-342900">
              <a:spcBef>
                <a:spcPts val="300"/>
              </a:spcBef>
              <a:buFont typeface="Arial" pitchFamily="34" charset="0"/>
              <a:buChar char="•"/>
            </a:pPr>
            <a:endParaRPr lang="en-US" altLang="zh-CN" sz="2400" dirty="0">
              <a:solidFill>
                <a:srgbClr val="000090"/>
              </a:solidFill>
            </a:endParaRPr>
          </a:p>
          <a:p>
            <a:pPr marL="742950" lvl="2" indent="-342900">
              <a:spcBef>
                <a:spcPts val="300"/>
              </a:spcBef>
              <a:buFont typeface="Wingdings" charset="2"/>
              <a:buChar char="Ø"/>
            </a:pPr>
            <a:r>
              <a:rPr lang="en-US" altLang="zh-CN" sz="2000" dirty="0">
                <a:solidFill>
                  <a:srgbClr val="000090"/>
                </a:solidFill>
              </a:rPr>
              <a:t> </a:t>
            </a:r>
            <a:r>
              <a:rPr lang="en-US" altLang="zh-CN" sz="2000" dirty="0" smtClean="0">
                <a:solidFill>
                  <a:srgbClr val="000090"/>
                </a:solidFill>
              </a:rPr>
              <a:t>  Magnetization (</a:t>
            </a:r>
            <a:r>
              <a:rPr lang="en-US" altLang="zh-CN" sz="2000" dirty="0" err="1" smtClean="0">
                <a:solidFill>
                  <a:srgbClr val="FF0000"/>
                </a:solidFill>
              </a:rPr>
              <a:t>Shifei</a:t>
            </a:r>
            <a:r>
              <a:rPr lang="en-US" altLang="zh-CN" sz="2000" dirty="0" smtClean="0">
                <a:solidFill>
                  <a:srgbClr val="FF0000"/>
                </a:solidFill>
              </a:rPr>
              <a:t> Qi</a:t>
            </a:r>
            <a:r>
              <a:rPr lang="en-US" altLang="zh-CN" sz="2000" dirty="0" smtClean="0">
                <a:solidFill>
                  <a:srgbClr val="000090"/>
                </a:solidFill>
              </a:rPr>
              <a:t>)</a:t>
            </a:r>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ea typeface="宋体" pitchFamily="2" charset="-122"/>
            </a:endParaRPr>
          </a:p>
        </p:txBody>
      </p:sp>
      <p:sp>
        <p:nvSpPr>
          <p:cNvPr id="7" name="Title 1"/>
          <p:cNvSpPr txBox="1">
            <a:spLocks/>
          </p:cNvSpPr>
          <p:nvPr/>
        </p:nvSpPr>
        <p:spPr>
          <a:xfrm>
            <a:off x="457200" y="1938998"/>
            <a:ext cx="8229600" cy="1143000"/>
          </a:xfrm>
          <a:prstGeom prst="rect">
            <a:avLst/>
          </a:prstGeom>
        </p:spPr>
        <p:txBody>
          <a:bodyPr vert="horz" lIns="91440" tIns="45720" rIns="91440" bIns="45720" rtlCol="0" anchor="ctr">
            <a:noAutofit/>
          </a:bodyPr>
          <a:lstStyle/>
          <a:p>
            <a:pPr algn="ctr" fontAlgn="auto">
              <a:spcAft>
                <a:spcPts val="0"/>
              </a:spcAft>
              <a:defRPr/>
            </a:pPr>
            <a:endParaRPr lang="en-US" altLang="zh-CN" sz="2800" b="1" dirty="0" smtClean="0">
              <a:solidFill>
                <a:prstClr val="black"/>
              </a:solidFill>
              <a:effectLst>
                <a:outerShdw blurRad="38100" dist="38100" dir="2700000" algn="tl">
                  <a:srgbClr val="000000">
                    <a:alpha val="43137"/>
                  </a:srgbClr>
                </a:outerShdw>
              </a:effectLst>
              <a:latin typeface="Calibri"/>
              <a:ea typeface="宋体"/>
              <a:cs typeface="+mn-cs"/>
            </a:endParaRPr>
          </a:p>
        </p:txBody>
      </p:sp>
    </p:spTree>
    <p:extLst>
      <p:ext uri="{BB962C8B-B14F-4D97-AF65-F5344CB8AC3E}">
        <p14:creationId xmlns:p14="http://schemas.microsoft.com/office/powerpoint/2010/main" val="2709773583"/>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5" name="Rectangle 1"/>
          <p:cNvSpPr>
            <a:spLocks/>
          </p:cNvSpPr>
          <p:nvPr/>
        </p:nvSpPr>
        <p:spPr bwMode="auto">
          <a:xfrm>
            <a:off x="228600" y="228600"/>
            <a:ext cx="8501063" cy="446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dirty="0" err="1">
                <a:solidFill>
                  <a:srgbClr val="0000FF"/>
                </a:solidFill>
                <a:ea typeface="Arial" charset="0"/>
                <a:cs typeface="Arial" charset="0"/>
                <a:sym typeface="Arial" charset="0"/>
              </a:rPr>
              <a:t>Graphene</a:t>
            </a:r>
            <a:r>
              <a:rPr lang="en-US" altLang="ko-KR" sz="3200" dirty="0">
                <a:solidFill>
                  <a:srgbClr val="0000FF"/>
                </a:solidFill>
                <a:ea typeface="Arial" charset="0"/>
                <a:cs typeface="Arial" charset="0"/>
                <a:sym typeface="Arial" charset="0"/>
              </a:rPr>
              <a:t> synthesis by CVD on Cu substrates</a:t>
            </a:r>
          </a:p>
        </p:txBody>
      </p:sp>
      <p:sp>
        <p:nvSpPr>
          <p:cNvPr id="16386" name="Line 2"/>
          <p:cNvSpPr>
            <a:spLocks noChangeShapeType="1"/>
          </p:cNvSpPr>
          <p:nvPr/>
        </p:nvSpPr>
        <p:spPr bwMode="auto">
          <a:xfrm>
            <a:off x="553642" y="866181"/>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l="54396"/>
          <a:stretch>
            <a:fillRect/>
          </a:stretch>
        </p:blipFill>
        <p:spPr bwMode="auto">
          <a:xfrm>
            <a:off x="5029200" y="1575346"/>
            <a:ext cx="2133600" cy="4520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6388" name="Rectangle 4"/>
          <p:cNvSpPr>
            <a:spLocks/>
          </p:cNvSpPr>
          <p:nvPr/>
        </p:nvSpPr>
        <p:spPr bwMode="auto">
          <a:xfrm>
            <a:off x="4982766" y="2209800"/>
            <a:ext cx="351234" cy="152400"/>
          </a:xfrm>
          <a:prstGeom prst="rect">
            <a:avLst/>
          </a:prstGeom>
          <a:solidFill>
            <a:schemeClr val="accent1"/>
          </a:solidFill>
          <a:ln w="25400">
            <a:solidFill>
              <a:schemeClr val="tx1">
                <a:alpha val="0"/>
              </a:schemeClr>
            </a:solidFill>
            <a:miter lim="800000"/>
            <a:headEnd/>
            <a:tailEnd/>
          </a:ln>
        </p:spPr>
        <p:txBody>
          <a:bodyPr lIns="0" tIns="0" rIns="0" bIns="0"/>
          <a:lstStyle/>
          <a:p>
            <a:pPr algn="ctr"/>
            <a:endParaRPr lang="ko-KR" altLang="en-US" sz="3000">
              <a:solidFill>
                <a:srgbClr val="000000"/>
              </a:solidFill>
              <a:latin typeface="Gill Sans" charset="0"/>
              <a:ea typeface="굴림" charset="0"/>
              <a:cs typeface="굴림" charset="0"/>
              <a:sym typeface="Gill Sans" charset="0"/>
            </a:endParaRPr>
          </a:p>
        </p:txBody>
      </p:sp>
      <p:pic>
        <p:nvPicPr>
          <p:cNvPr id="1638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0829" y="1303735"/>
            <a:ext cx="3902273" cy="135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6390" name="Rectangle 6"/>
          <p:cNvSpPr>
            <a:spLocks/>
          </p:cNvSpPr>
          <p:nvPr/>
        </p:nvSpPr>
        <p:spPr bwMode="auto">
          <a:xfrm>
            <a:off x="1143000" y="2819400"/>
            <a:ext cx="35813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0" tIns="0" rIns="0" bIns="0" anchor="ctr">
            <a:spAutoFit/>
          </a:bodyP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2000" dirty="0">
                <a:solidFill>
                  <a:srgbClr val="000000"/>
                </a:solidFill>
                <a:latin typeface="Arial Italic" charset="0"/>
                <a:ea typeface="Arial Italic" charset="0"/>
                <a:cs typeface="Arial Italic" charset="0"/>
                <a:sym typeface="Arial Italic" charset="0"/>
              </a:rPr>
              <a:t>Science </a:t>
            </a:r>
            <a:r>
              <a:rPr lang="en-US" altLang="ko-KR" sz="2000" dirty="0">
                <a:solidFill>
                  <a:srgbClr val="000000"/>
                </a:solidFill>
                <a:latin typeface="Arial Bold" charset="0"/>
                <a:ea typeface="Arial Bold" charset="0"/>
                <a:cs typeface="Arial Bold" charset="0"/>
                <a:sym typeface="Arial Bold" charset="0"/>
              </a:rPr>
              <a:t>324</a:t>
            </a:r>
            <a:r>
              <a:rPr lang="en-US" altLang="ko-KR" sz="2000" dirty="0">
                <a:solidFill>
                  <a:srgbClr val="000000"/>
                </a:solidFill>
                <a:ea typeface="Arial" charset="0"/>
                <a:cs typeface="Arial" charset="0"/>
                <a:sym typeface="Arial" charset="0"/>
              </a:rPr>
              <a:t>, 1312 (2009)</a:t>
            </a:r>
          </a:p>
        </p:txBody>
      </p:sp>
      <p:sp>
        <p:nvSpPr>
          <p:cNvPr id="16391" name="Rectangle 7"/>
          <p:cNvSpPr>
            <a:spLocks/>
          </p:cNvSpPr>
          <p:nvPr/>
        </p:nvSpPr>
        <p:spPr bwMode="auto">
          <a:xfrm>
            <a:off x="990600" y="5734645"/>
            <a:ext cx="3804047" cy="43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dirty="0" smtClean="0">
                <a:solidFill>
                  <a:srgbClr val="000000"/>
                </a:solidFill>
                <a:ea typeface="Arial" charset="0"/>
                <a:cs typeface="Arial" charset="0"/>
                <a:sym typeface="Arial" charset="0"/>
              </a:rPr>
              <a:t>Most of the synthesized </a:t>
            </a:r>
            <a:r>
              <a:rPr lang="en-US" altLang="ko-KR" dirty="0" err="1" smtClean="0">
                <a:solidFill>
                  <a:srgbClr val="000000"/>
                </a:solidFill>
                <a:ea typeface="Arial" charset="0"/>
                <a:cs typeface="Arial" charset="0"/>
                <a:sym typeface="Arial" charset="0"/>
              </a:rPr>
              <a:t>graphene</a:t>
            </a:r>
            <a:r>
              <a:rPr lang="en-US" altLang="ko-KR" dirty="0" smtClean="0">
                <a:solidFill>
                  <a:srgbClr val="000000"/>
                </a:solidFill>
                <a:ea typeface="Arial" charset="0"/>
                <a:cs typeface="Arial" charset="0"/>
                <a:sym typeface="Arial" charset="0"/>
              </a:rPr>
              <a:t> films are monolayer in thickness (more than 95%).</a:t>
            </a:r>
          </a:p>
        </p:txBody>
      </p:sp>
      <p:sp>
        <p:nvSpPr>
          <p:cNvPr id="16392" name="Rectangle 8"/>
          <p:cNvSpPr>
            <a:spLocks/>
          </p:cNvSpPr>
          <p:nvPr/>
        </p:nvSpPr>
        <p:spPr bwMode="auto">
          <a:xfrm>
            <a:off x="990600" y="5086052"/>
            <a:ext cx="3804047" cy="250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dirty="0" err="1" smtClean="0">
                <a:solidFill>
                  <a:srgbClr val="000000"/>
                </a:solidFill>
                <a:ea typeface="Arial" charset="0"/>
                <a:cs typeface="Arial" charset="0"/>
                <a:sym typeface="Arial" charset="0"/>
              </a:rPr>
              <a:t>Graphene</a:t>
            </a:r>
            <a:r>
              <a:rPr lang="en-US" altLang="ko-KR" dirty="0" smtClean="0">
                <a:solidFill>
                  <a:srgbClr val="000000"/>
                </a:solidFill>
                <a:ea typeface="Arial" charset="0"/>
                <a:cs typeface="Arial" charset="0"/>
                <a:sym typeface="Arial" charset="0"/>
              </a:rPr>
              <a:t> films of the order of centimeters</a:t>
            </a:r>
          </a:p>
        </p:txBody>
      </p:sp>
      <p:sp>
        <p:nvSpPr>
          <p:cNvPr id="16393" name="Rectangle 9"/>
          <p:cNvSpPr>
            <a:spLocks/>
          </p:cNvSpPr>
          <p:nvPr/>
        </p:nvSpPr>
        <p:spPr bwMode="auto">
          <a:xfrm>
            <a:off x="762000" y="3200400"/>
            <a:ext cx="388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2400" dirty="0" smtClean="0">
                <a:solidFill>
                  <a:srgbClr val="0044FE"/>
                </a:solidFill>
                <a:latin typeface="Arial Bold" charset="0"/>
                <a:ea typeface="Arial Bold" charset="0"/>
                <a:cs typeface="Arial Bold" charset="0"/>
                <a:sym typeface="Arial Bold" charset="0"/>
              </a:rPr>
              <a:t>Previous: </a:t>
            </a:r>
            <a:r>
              <a:rPr lang="en-US" altLang="ko-KR" sz="2400" dirty="0">
                <a:solidFill>
                  <a:srgbClr val="0044FE"/>
                </a:solidFill>
                <a:latin typeface="Arial Bold" charset="0"/>
                <a:ea typeface="Arial Bold" charset="0"/>
                <a:cs typeface="Arial Bold" charset="0"/>
                <a:sym typeface="Arial Bold" charset="0"/>
              </a:rPr>
              <a:t>exfoliation method</a:t>
            </a:r>
          </a:p>
        </p:txBody>
      </p:sp>
      <p:sp>
        <p:nvSpPr>
          <p:cNvPr id="16394" name="Rectangle 10"/>
          <p:cNvSpPr>
            <a:spLocks/>
          </p:cNvSpPr>
          <p:nvPr/>
        </p:nvSpPr>
        <p:spPr bwMode="auto">
          <a:xfrm>
            <a:off x="762000" y="4267200"/>
            <a:ext cx="3886200" cy="473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2400" dirty="0">
                <a:solidFill>
                  <a:srgbClr val="0044FE"/>
                </a:solidFill>
                <a:latin typeface="Arial Bold" charset="0"/>
                <a:ea typeface="Arial Bold" charset="0"/>
                <a:cs typeface="Arial Bold" charset="0"/>
                <a:sym typeface="Arial Bold" charset="0"/>
              </a:rPr>
              <a:t>Chemical vapor deposition (CVD) on  Cu substrates</a:t>
            </a:r>
          </a:p>
        </p:txBody>
      </p:sp>
      <p:sp>
        <p:nvSpPr>
          <p:cNvPr id="16395" name="Rectangle 11"/>
          <p:cNvSpPr>
            <a:spLocks/>
          </p:cNvSpPr>
          <p:nvPr/>
        </p:nvSpPr>
        <p:spPr bwMode="auto">
          <a:xfrm>
            <a:off x="1017984" y="3750470"/>
            <a:ext cx="3804047" cy="250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mtClean="0">
                <a:solidFill>
                  <a:srgbClr val="000000"/>
                </a:solidFill>
                <a:ea typeface="Arial" charset="0"/>
                <a:cs typeface="Arial" charset="0"/>
                <a:sym typeface="Arial" charset="0"/>
              </a:rPr>
              <a:t>Limited graphene size </a:t>
            </a:r>
          </a:p>
        </p:txBody>
      </p:sp>
      <p:sp>
        <p:nvSpPr>
          <p:cNvPr id="16396" name="Rectangle 12"/>
          <p:cNvSpPr>
            <a:spLocks/>
          </p:cNvSpPr>
          <p:nvPr/>
        </p:nvSpPr>
        <p:spPr bwMode="auto">
          <a:xfrm>
            <a:off x="7315200" y="2201169"/>
            <a:ext cx="1752600" cy="383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dirty="0">
                <a:solidFill>
                  <a:srgbClr val="000000"/>
                </a:solidFill>
                <a:ea typeface="Arial" charset="0"/>
                <a:cs typeface="Arial" charset="0"/>
                <a:sym typeface="Arial" charset="0"/>
              </a:rPr>
              <a:t>Dosing carbon source</a:t>
            </a:r>
          </a:p>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dirty="0" err="1">
                <a:solidFill>
                  <a:srgbClr val="000000"/>
                </a:solidFill>
                <a:ea typeface="Arial" charset="0"/>
                <a:cs typeface="Arial" charset="0"/>
                <a:sym typeface="Arial" charset="0"/>
              </a:rPr>
              <a:t>eg</a:t>
            </a:r>
            <a:r>
              <a:rPr lang="en-US" altLang="ko-KR" sz="1600" dirty="0">
                <a:solidFill>
                  <a:srgbClr val="000000"/>
                </a:solidFill>
                <a:ea typeface="Arial" charset="0"/>
                <a:cs typeface="Arial" charset="0"/>
                <a:sym typeface="Arial" charset="0"/>
              </a:rPr>
              <a:t>) methane (CH</a:t>
            </a:r>
            <a:r>
              <a:rPr lang="en-US" altLang="ko-KR" sz="1600" baseline="-6000" dirty="0">
                <a:solidFill>
                  <a:srgbClr val="000000"/>
                </a:solidFill>
                <a:ea typeface="Arial" charset="0"/>
                <a:cs typeface="Arial" charset="0"/>
                <a:sym typeface="Arial" charset="0"/>
              </a:rPr>
              <a:t>4</a:t>
            </a:r>
            <a:r>
              <a:rPr lang="en-US" altLang="ko-KR" sz="1600" dirty="0" smtClean="0">
                <a:solidFill>
                  <a:srgbClr val="000000"/>
                </a:solidFill>
                <a:ea typeface="Arial" charset="0"/>
                <a:cs typeface="Arial" charset="0"/>
                <a:sym typeface="Arial" charset="0"/>
              </a:rPr>
              <a:t>)</a:t>
            </a:r>
          </a:p>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endParaRPr lang="en-US" altLang="ko-KR" sz="1600" dirty="0">
              <a:solidFill>
                <a:srgbClr val="000000"/>
              </a:solidFill>
              <a:ea typeface="Arial" charset="0"/>
              <a:cs typeface="Arial" charset="0"/>
              <a:sym typeface="Arial" charset="0"/>
            </a:endParaRPr>
          </a:p>
        </p:txBody>
      </p:sp>
      <p:sp>
        <p:nvSpPr>
          <p:cNvPr id="16397" name="Rectangle 13"/>
          <p:cNvSpPr>
            <a:spLocks/>
          </p:cNvSpPr>
          <p:nvPr/>
        </p:nvSpPr>
        <p:spPr bwMode="auto">
          <a:xfrm>
            <a:off x="7315200" y="3277196"/>
            <a:ext cx="1676995" cy="383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dirty="0">
                <a:solidFill>
                  <a:srgbClr val="000000"/>
                </a:solidFill>
                <a:ea typeface="Arial" charset="0"/>
                <a:cs typeface="Arial" charset="0"/>
                <a:sym typeface="Arial" charset="0"/>
              </a:rPr>
              <a:t>Dehydrogenation</a:t>
            </a:r>
          </a:p>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dirty="0">
                <a:solidFill>
                  <a:srgbClr val="000000"/>
                </a:solidFill>
                <a:ea typeface="Arial" charset="0"/>
                <a:cs typeface="Arial" charset="0"/>
                <a:sym typeface="Arial" charset="0"/>
              </a:rPr>
              <a:t>of the carbon sources</a:t>
            </a:r>
          </a:p>
        </p:txBody>
      </p:sp>
      <p:sp>
        <p:nvSpPr>
          <p:cNvPr id="16398" name="Rectangle 14"/>
          <p:cNvSpPr>
            <a:spLocks/>
          </p:cNvSpPr>
          <p:nvPr/>
        </p:nvSpPr>
        <p:spPr bwMode="auto">
          <a:xfrm>
            <a:off x="7315200" y="4196358"/>
            <a:ext cx="1685925" cy="299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dirty="0">
                <a:solidFill>
                  <a:srgbClr val="000000"/>
                </a:solidFill>
                <a:ea typeface="Arial" charset="0"/>
                <a:cs typeface="Arial" charset="0"/>
                <a:sym typeface="Arial" charset="0"/>
              </a:rPr>
              <a:t>Carbon coalescence</a:t>
            </a:r>
          </a:p>
        </p:txBody>
      </p:sp>
      <p:sp>
        <p:nvSpPr>
          <p:cNvPr id="16399" name="Rectangle 15"/>
          <p:cNvSpPr>
            <a:spLocks/>
          </p:cNvSpPr>
          <p:nvPr/>
        </p:nvSpPr>
        <p:spPr bwMode="auto">
          <a:xfrm>
            <a:off x="7315200" y="5331023"/>
            <a:ext cx="1685925" cy="383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dirty="0">
                <a:solidFill>
                  <a:srgbClr val="000000"/>
                </a:solidFill>
                <a:ea typeface="Arial" charset="0"/>
                <a:cs typeface="Arial" charset="0"/>
                <a:sym typeface="Arial" charset="0"/>
              </a:rPr>
              <a:t>Formation of </a:t>
            </a:r>
            <a:endParaRPr lang="en-US" altLang="ko-KR" sz="1600" dirty="0" smtClean="0">
              <a:solidFill>
                <a:srgbClr val="000000"/>
              </a:solidFill>
              <a:ea typeface="Arial" charset="0"/>
              <a:cs typeface="Arial" charset="0"/>
              <a:sym typeface="Arial" charset="0"/>
            </a:endParaRPr>
          </a:p>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dirty="0" smtClean="0">
                <a:solidFill>
                  <a:srgbClr val="000000"/>
                </a:solidFill>
                <a:ea typeface="Arial" charset="0"/>
                <a:cs typeface="Arial" charset="0"/>
                <a:sym typeface="Arial" charset="0"/>
              </a:rPr>
              <a:t>large </a:t>
            </a:r>
            <a:r>
              <a:rPr lang="en-US" altLang="ko-KR" sz="1600" dirty="0">
                <a:solidFill>
                  <a:srgbClr val="000000"/>
                </a:solidFill>
                <a:ea typeface="Arial" charset="0"/>
                <a:cs typeface="Arial" charset="0"/>
                <a:sym typeface="Arial" charset="0"/>
              </a:rPr>
              <a:t>high-quality </a:t>
            </a:r>
            <a:r>
              <a:rPr lang="en-US" altLang="ko-KR" sz="1600" dirty="0" err="1">
                <a:solidFill>
                  <a:srgbClr val="000000"/>
                </a:solidFill>
                <a:ea typeface="Arial" charset="0"/>
                <a:cs typeface="Arial" charset="0"/>
                <a:sym typeface="Arial" charset="0"/>
              </a:rPr>
              <a:t>graphene</a:t>
            </a:r>
            <a:endParaRPr lang="en-US" altLang="ko-KR" sz="1600" dirty="0">
              <a:solidFill>
                <a:srgbClr val="000000"/>
              </a:solidFill>
              <a:ea typeface="Arial" charset="0"/>
              <a:cs typeface="Arial" charset="0"/>
              <a:sym typeface="Arial" charset="0"/>
            </a:endParaRPr>
          </a:p>
        </p:txBody>
      </p:sp>
      <p:sp>
        <p:nvSpPr>
          <p:cNvPr id="16400" name="Rectangle 16"/>
          <p:cNvSpPr>
            <a:spLocks/>
          </p:cNvSpPr>
          <p:nvPr/>
        </p:nvSpPr>
        <p:spPr bwMode="auto">
          <a:xfrm>
            <a:off x="5029200" y="1080493"/>
            <a:ext cx="2382441" cy="519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dirty="0">
                <a:solidFill>
                  <a:srgbClr val="0044FE"/>
                </a:solidFill>
                <a:latin typeface="Arial Bold" charset="0"/>
                <a:ea typeface="Arial Bold" charset="0"/>
                <a:cs typeface="Arial Bold" charset="0"/>
                <a:sym typeface="Arial Bold" charset="0"/>
              </a:rPr>
              <a:t>Typical CVD method</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283" name="Line 3"/>
          <p:cNvSpPr>
            <a:spLocks noChangeShapeType="1"/>
          </p:cNvSpPr>
          <p:nvPr/>
        </p:nvSpPr>
        <p:spPr bwMode="auto">
          <a:xfrm>
            <a:off x="0" y="930275"/>
            <a:ext cx="9144000" cy="0"/>
          </a:xfrm>
          <a:prstGeom prst="line">
            <a:avLst/>
          </a:prstGeom>
          <a:noFill/>
          <a:ln w="76200" cmpd="tri">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10" tIns="45706" rIns="91410" bIns="45706" anchor="ctr"/>
          <a:lstStyle/>
          <a:p>
            <a:pPr eaLnBrk="0" hangingPunct="0">
              <a:defRPr/>
            </a:pPr>
            <a:endParaRPr lang="en-US" sz="2800">
              <a:solidFill>
                <a:srgbClr val="000000"/>
              </a:solidFill>
              <a:ea typeface="ＭＳ Ｐゴシック" charset="0"/>
              <a:cs typeface="ＭＳ Ｐゴシック" charset="0"/>
            </a:endParaRPr>
          </a:p>
        </p:txBody>
      </p:sp>
      <p:sp>
        <p:nvSpPr>
          <p:cNvPr id="225284" name="Text Box 4"/>
          <p:cNvSpPr txBox="1">
            <a:spLocks noChangeArrowheads="1"/>
          </p:cNvSpPr>
          <p:nvPr/>
        </p:nvSpPr>
        <p:spPr bwMode="auto">
          <a:xfrm>
            <a:off x="214313" y="1025525"/>
            <a:ext cx="8929687" cy="5186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10" tIns="45706" rIns="91410" bIns="45706">
            <a:spAutoFit/>
          </a:bodyPr>
          <a:lstStyle/>
          <a:p>
            <a:pPr eaLnBrk="0" hangingPunct="0">
              <a:buFont typeface="Symbol" charset="0"/>
              <a:buChar char="¨"/>
              <a:defRPr/>
            </a:pPr>
            <a:r>
              <a:rPr lang="en-US" sz="2800" b="1">
                <a:solidFill>
                  <a:srgbClr val="000000"/>
                </a:solidFill>
                <a:latin typeface="Times New Roman" charset="0"/>
                <a:ea typeface="ＭＳ Ｐゴシック" charset="0"/>
                <a:cs typeface="ＭＳ Ｐゴシック" charset="0"/>
              </a:rPr>
              <a:t>Growth, by definition, is nonequilibrium in nature, and in many cases is far from equilibrium.</a:t>
            </a:r>
          </a:p>
          <a:p>
            <a:pPr eaLnBrk="0" hangingPunct="0">
              <a:buFont typeface="Symbol" charset="0"/>
              <a:buChar char="¨"/>
              <a:defRPr/>
            </a:pPr>
            <a:endParaRPr lang="en-US" sz="2800" b="1">
              <a:solidFill>
                <a:srgbClr val="000000"/>
              </a:solidFill>
              <a:latin typeface="Times New Roman" charset="0"/>
              <a:ea typeface="ＭＳ Ｐゴシック" charset="0"/>
              <a:cs typeface="ＭＳ Ｐゴシック" charset="0"/>
            </a:endParaRPr>
          </a:p>
          <a:p>
            <a:pPr eaLnBrk="0" hangingPunct="0">
              <a:buFont typeface="Symbol" charset="0"/>
              <a:buChar char="¨"/>
              <a:defRPr/>
            </a:pPr>
            <a:r>
              <a:rPr lang="en-US" sz="2800" b="1">
                <a:solidFill>
                  <a:srgbClr val="000000"/>
                </a:solidFill>
                <a:latin typeface="Times New Roman" charset="0"/>
                <a:ea typeface="ＭＳ Ｐゴシック" charset="0"/>
                <a:cs typeface="ＭＳ Ｐゴシック" charset="0"/>
              </a:rPr>
              <a:t>A specific growth mode is selected by the interplay between thermodynamics and growth kinetics.</a:t>
            </a:r>
          </a:p>
          <a:p>
            <a:pPr algn="ctr" eaLnBrk="0" hangingPunct="0">
              <a:defRPr/>
            </a:pPr>
            <a:endParaRPr lang="en-US" b="1">
              <a:solidFill>
                <a:srgbClr val="000000"/>
              </a:solidFill>
              <a:latin typeface="Times New Roman" charset="0"/>
              <a:ea typeface="ＭＳ Ｐゴシック" charset="0"/>
              <a:cs typeface="ＭＳ Ｐゴシック" charset="0"/>
            </a:endParaRPr>
          </a:p>
          <a:p>
            <a:pPr algn="ctr" eaLnBrk="0" hangingPunct="0">
              <a:defRPr/>
            </a:pPr>
            <a:endParaRPr lang="en-US" b="1">
              <a:solidFill>
                <a:srgbClr val="000000"/>
              </a:solidFill>
              <a:latin typeface="Times New Roman" charset="0"/>
              <a:ea typeface="ＭＳ Ｐゴシック" charset="0"/>
              <a:cs typeface="ＭＳ Ｐゴシック" charset="0"/>
            </a:endParaRPr>
          </a:p>
          <a:p>
            <a:pPr algn="ctr" eaLnBrk="0" hangingPunct="0">
              <a:defRPr/>
            </a:pPr>
            <a:r>
              <a:rPr lang="en-US" sz="2800" b="1">
                <a:solidFill>
                  <a:srgbClr val="0033CC"/>
                </a:solidFill>
                <a:latin typeface="Times New Roman" charset="0"/>
                <a:ea typeface="ＭＳ Ｐゴシック" charset="0"/>
                <a:cs typeface="ＭＳ Ｐゴシック" charset="0"/>
              </a:rPr>
              <a:t>Thermodynamics</a:t>
            </a:r>
          </a:p>
          <a:p>
            <a:pPr algn="ctr" eaLnBrk="0" hangingPunct="0">
              <a:defRPr/>
            </a:pPr>
            <a:endParaRPr lang="en-US" sz="2800" b="1">
              <a:solidFill>
                <a:srgbClr val="0033CC"/>
              </a:solidFill>
              <a:latin typeface="Times New Roman" charset="0"/>
              <a:ea typeface="ＭＳ Ｐゴシック" charset="0"/>
              <a:cs typeface="ＭＳ Ｐゴシック" charset="0"/>
            </a:endParaRPr>
          </a:p>
          <a:p>
            <a:pPr algn="ctr" eaLnBrk="0" hangingPunct="0">
              <a:defRPr/>
            </a:pPr>
            <a:endParaRPr lang="en-US" sz="2800" b="1">
              <a:solidFill>
                <a:srgbClr val="0033CC"/>
              </a:solidFill>
              <a:latin typeface="Times New Roman" charset="0"/>
              <a:ea typeface="ＭＳ Ｐゴシック" charset="0"/>
              <a:cs typeface="ＭＳ Ｐゴシック" charset="0"/>
            </a:endParaRPr>
          </a:p>
          <a:p>
            <a:pPr algn="ctr" eaLnBrk="0" hangingPunct="0">
              <a:defRPr/>
            </a:pPr>
            <a:endParaRPr lang="en-US" sz="2800" b="1">
              <a:solidFill>
                <a:srgbClr val="0033CC"/>
              </a:solidFill>
              <a:latin typeface="Times New Roman" charset="0"/>
              <a:ea typeface="ＭＳ Ｐゴシック" charset="0"/>
              <a:cs typeface="ＭＳ Ｐゴシック" charset="0"/>
            </a:endParaRPr>
          </a:p>
          <a:p>
            <a:pPr algn="ctr" eaLnBrk="0" hangingPunct="0">
              <a:defRPr/>
            </a:pPr>
            <a:r>
              <a:rPr lang="en-US" sz="2800" b="1">
                <a:solidFill>
                  <a:srgbClr val="0033CC"/>
                </a:solidFill>
                <a:latin typeface="Times New Roman" charset="0"/>
                <a:ea typeface="ＭＳ Ｐゴシック" charset="0"/>
                <a:cs typeface="ＭＳ Ｐゴシック" charset="0"/>
              </a:rPr>
              <a:t>Kinetics (various atomic rate processes)</a:t>
            </a:r>
          </a:p>
          <a:p>
            <a:pPr algn="ctr" eaLnBrk="0" hangingPunct="0">
              <a:defRPr/>
            </a:pPr>
            <a:endParaRPr lang="en-US" b="1">
              <a:solidFill>
                <a:srgbClr val="000000"/>
              </a:solidFill>
              <a:latin typeface="Times New Roman" charset="0"/>
              <a:ea typeface="ＭＳ Ｐゴシック" charset="0"/>
              <a:cs typeface="ＭＳ Ｐゴシック" charset="0"/>
            </a:endParaRPr>
          </a:p>
        </p:txBody>
      </p:sp>
      <p:sp>
        <p:nvSpPr>
          <p:cNvPr id="225285" name="Line 5"/>
          <p:cNvSpPr>
            <a:spLocks noChangeShapeType="1"/>
          </p:cNvSpPr>
          <p:nvPr/>
        </p:nvSpPr>
        <p:spPr bwMode="auto">
          <a:xfrm>
            <a:off x="4660900" y="4343400"/>
            <a:ext cx="0" cy="990600"/>
          </a:xfrm>
          <a:prstGeom prst="line">
            <a:avLst/>
          </a:prstGeom>
          <a:noFill/>
          <a:ln w="7620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10" tIns="45706" rIns="91410" bIns="45706" anchor="ctr"/>
          <a:lstStyle/>
          <a:p>
            <a:pPr eaLnBrk="0" hangingPunct="0">
              <a:defRPr/>
            </a:pPr>
            <a:endParaRPr lang="en-US" sz="2800">
              <a:solidFill>
                <a:srgbClr val="000000"/>
              </a:solidFill>
              <a:ea typeface="ＭＳ Ｐゴシック" charset="0"/>
              <a:cs typeface="ＭＳ Ｐゴシック" charset="0"/>
            </a:endParaRPr>
          </a:p>
        </p:txBody>
      </p:sp>
      <p:sp>
        <p:nvSpPr>
          <p:cNvPr id="15366" name="Rectangle 2"/>
          <p:cNvSpPr>
            <a:spLocks noChangeArrowheads="1"/>
          </p:cNvSpPr>
          <p:nvPr/>
        </p:nvSpPr>
        <p:spPr bwMode="auto">
          <a:xfrm>
            <a:off x="0" y="228600"/>
            <a:ext cx="9129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a:solidFill>
                  <a:schemeClr val="hlink"/>
                </a:solidFill>
                <a:latin typeface="Tahoma" charset="0"/>
                <a:ea typeface="宋体" charset="0"/>
                <a:cs typeface="宋体" charset="0"/>
              </a:rPr>
              <a:t>Generic Understanding of Growth</a:t>
            </a:r>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6308" name="Text Box 4"/>
          <p:cNvSpPr txBox="1">
            <a:spLocks noChangeArrowheads="1"/>
          </p:cNvSpPr>
          <p:nvPr/>
        </p:nvSpPr>
        <p:spPr bwMode="auto">
          <a:xfrm>
            <a:off x="214313" y="1025525"/>
            <a:ext cx="8929687" cy="500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10" tIns="45706" rIns="91410" bIns="45706">
            <a:spAutoFit/>
          </a:bodyPr>
          <a:lstStyle/>
          <a:p>
            <a:pPr algn="ctr" eaLnBrk="0" hangingPunct="0">
              <a:defRPr/>
            </a:pPr>
            <a:r>
              <a:rPr lang="en-US" sz="2400" b="1">
                <a:solidFill>
                  <a:srgbClr val="000000"/>
                </a:solidFill>
                <a:latin typeface="Times New Roman" charset="0"/>
                <a:ea typeface="ＭＳ Ｐゴシック" charset="0"/>
                <a:cs typeface="ＭＳ Ｐゴシック" charset="0"/>
              </a:rPr>
              <a:t>If we can establish </a:t>
            </a:r>
            <a:r>
              <a:rPr lang="en-US" sz="2400" b="1">
                <a:solidFill>
                  <a:srgbClr val="FF0000"/>
                </a:solidFill>
                <a:latin typeface="Times New Roman" charset="0"/>
                <a:ea typeface="ＭＳ Ｐゴシック" charset="0"/>
                <a:cs typeface="ＭＳ Ｐゴシック" charset="0"/>
              </a:rPr>
              <a:t>EVERY</a:t>
            </a:r>
            <a:r>
              <a:rPr lang="en-US" sz="2400" b="1">
                <a:solidFill>
                  <a:srgbClr val="000000"/>
                </a:solidFill>
                <a:latin typeface="Times New Roman" charset="0"/>
                <a:ea typeface="ＭＳ Ｐゴシック" charset="0"/>
                <a:cs typeface="ＭＳ Ｐゴシック" charset="0"/>
              </a:rPr>
              <a:t> correspondence between</a:t>
            </a:r>
            <a:endParaRPr lang="en-US" sz="2400">
              <a:solidFill>
                <a:srgbClr val="000000"/>
              </a:solidFill>
              <a:latin typeface="Times New Roman" charset="0"/>
              <a:ea typeface="ＭＳ Ｐゴシック" charset="0"/>
              <a:cs typeface="ＭＳ Ｐゴシック" charset="0"/>
            </a:endParaRPr>
          </a:p>
          <a:p>
            <a:pPr algn="ctr" eaLnBrk="0" hangingPunct="0">
              <a:defRPr/>
            </a:pPr>
            <a:endParaRPr lang="en-US" b="1">
              <a:solidFill>
                <a:srgbClr val="000000"/>
              </a:solidFill>
              <a:latin typeface="Times New Roman" charset="0"/>
              <a:ea typeface="ＭＳ Ｐゴシック" charset="0"/>
              <a:cs typeface="ＭＳ Ｐゴシック" charset="0"/>
            </a:endParaRPr>
          </a:p>
          <a:p>
            <a:pPr algn="ctr" eaLnBrk="0" hangingPunct="0">
              <a:defRPr/>
            </a:pPr>
            <a:endParaRPr lang="en-US" b="1">
              <a:solidFill>
                <a:srgbClr val="000000"/>
              </a:solidFill>
              <a:latin typeface="Times New Roman" charset="0"/>
              <a:ea typeface="ＭＳ Ｐゴシック" charset="0"/>
              <a:cs typeface="ＭＳ Ｐゴシック" charset="0"/>
            </a:endParaRPr>
          </a:p>
          <a:p>
            <a:pPr algn="ctr" eaLnBrk="0" hangingPunct="0">
              <a:defRPr/>
            </a:pPr>
            <a:endParaRPr lang="en-US" b="1">
              <a:solidFill>
                <a:srgbClr val="000000"/>
              </a:solidFill>
              <a:latin typeface="Times New Roman" charset="0"/>
              <a:ea typeface="ＭＳ Ｐゴシック" charset="0"/>
              <a:cs typeface="ＭＳ Ｐゴシック" charset="0"/>
            </a:endParaRPr>
          </a:p>
          <a:p>
            <a:pPr algn="ctr" eaLnBrk="0" hangingPunct="0">
              <a:defRPr/>
            </a:pPr>
            <a:r>
              <a:rPr lang="en-US" sz="2800" b="1">
                <a:solidFill>
                  <a:srgbClr val="0033CC"/>
                </a:solidFill>
                <a:latin typeface="Times New Roman" charset="0"/>
                <a:ea typeface="ＭＳ Ｐゴシック" charset="0"/>
                <a:cs typeface="ＭＳ Ｐゴシック" charset="0"/>
              </a:rPr>
              <a:t>Atomic Rate Process</a:t>
            </a:r>
          </a:p>
          <a:p>
            <a:pPr algn="ctr" eaLnBrk="0" hangingPunct="0">
              <a:defRPr/>
            </a:pPr>
            <a:endParaRPr lang="en-US" sz="2800" b="1">
              <a:solidFill>
                <a:srgbClr val="0033CC"/>
              </a:solidFill>
              <a:latin typeface="Times New Roman" charset="0"/>
              <a:ea typeface="ＭＳ Ｐゴシック" charset="0"/>
              <a:cs typeface="ＭＳ Ｐゴシック" charset="0"/>
            </a:endParaRPr>
          </a:p>
          <a:p>
            <a:pPr algn="ctr" eaLnBrk="0" hangingPunct="0">
              <a:defRPr/>
            </a:pPr>
            <a:endParaRPr lang="en-US" sz="2800" b="1">
              <a:solidFill>
                <a:srgbClr val="0033CC"/>
              </a:solidFill>
              <a:latin typeface="Times New Roman" charset="0"/>
              <a:ea typeface="ＭＳ Ｐゴシック" charset="0"/>
              <a:cs typeface="ＭＳ Ｐゴシック" charset="0"/>
            </a:endParaRPr>
          </a:p>
          <a:p>
            <a:pPr algn="ctr" eaLnBrk="0" hangingPunct="0">
              <a:defRPr/>
            </a:pPr>
            <a:endParaRPr lang="en-US" sz="2800" b="1">
              <a:solidFill>
                <a:srgbClr val="0033CC"/>
              </a:solidFill>
              <a:latin typeface="Times New Roman" charset="0"/>
              <a:ea typeface="ＭＳ Ｐゴシック" charset="0"/>
              <a:cs typeface="ＭＳ Ｐゴシック" charset="0"/>
            </a:endParaRPr>
          </a:p>
          <a:p>
            <a:pPr algn="ctr" eaLnBrk="0" hangingPunct="0">
              <a:defRPr/>
            </a:pPr>
            <a:r>
              <a:rPr lang="en-US" sz="2800" b="1">
                <a:solidFill>
                  <a:srgbClr val="0033CC"/>
                </a:solidFill>
                <a:latin typeface="Times New Roman" charset="0"/>
                <a:ea typeface="ＭＳ Ｐゴシック" charset="0"/>
                <a:cs typeface="ＭＳ Ｐゴシック" charset="0"/>
              </a:rPr>
              <a:t>Morphological Evolution</a:t>
            </a:r>
          </a:p>
          <a:p>
            <a:pPr algn="ctr" eaLnBrk="0" hangingPunct="0">
              <a:defRPr/>
            </a:pPr>
            <a:endParaRPr lang="en-US" sz="2800" b="1">
              <a:solidFill>
                <a:srgbClr val="0033CC"/>
              </a:solidFill>
              <a:latin typeface="Times New Roman" charset="0"/>
              <a:ea typeface="ＭＳ Ｐゴシック" charset="0"/>
              <a:cs typeface="ＭＳ Ｐゴシック" charset="0"/>
            </a:endParaRPr>
          </a:p>
          <a:p>
            <a:pPr algn="ctr" eaLnBrk="0" hangingPunct="0">
              <a:defRPr/>
            </a:pPr>
            <a:endParaRPr lang="en-US" sz="2800" b="1">
              <a:solidFill>
                <a:srgbClr val="000000"/>
              </a:solidFill>
              <a:latin typeface="Times New Roman" charset="0"/>
              <a:ea typeface="ＭＳ Ｐゴシック" charset="0"/>
              <a:cs typeface="ＭＳ Ｐゴシック" charset="0"/>
            </a:endParaRPr>
          </a:p>
          <a:p>
            <a:pPr algn="ctr" eaLnBrk="0" hangingPunct="0">
              <a:defRPr/>
            </a:pPr>
            <a:r>
              <a:rPr lang="en-US" sz="2400" b="1">
                <a:solidFill>
                  <a:srgbClr val="000000"/>
                </a:solidFill>
                <a:latin typeface="Times New Roman" charset="0"/>
                <a:ea typeface="ＭＳ Ｐゴシック" charset="0"/>
                <a:cs typeface="ＭＳ Ｐゴシック" charset="0"/>
              </a:rPr>
              <a:t>then in principle we should be able to select a preferred growth mode via precise control of the various rate processes.</a:t>
            </a:r>
            <a:endParaRPr lang="en-US" b="1">
              <a:solidFill>
                <a:srgbClr val="000000"/>
              </a:solidFill>
              <a:latin typeface="Times New Roman" charset="0"/>
              <a:ea typeface="ＭＳ Ｐゴシック" charset="0"/>
              <a:cs typeface="ＭＳ Ｐゴシック" charset="0"/>
            </a:endParaRPr>
          </a:p>
        </p:txBody>
      </p:sp>
      <p:sp>
        <p:nvSpPr>
          <p:cNvPr id="226307" name="Line 3"/>
          <p:cNvSpPr>
            <a:spLocks noChangeShapeType="1"/>
          </p:cNvSpPr>
          <p:nvPr/>
        </p:nvSpPr>
        <p:spPr bwMode="auto">
          <a:xfrm>
            <a:off x="0" y="930275"/>
            <a:ext cx="9144000" cy="0"/>
          </a:xfrm>
          <a:prstGeom prst="line">
            <a:avLst/>
          </a:prstGeom>
          <a:noFill/>
          <a:ln w="76200" cmpd="tri">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10" tIns="45706" rIns="91410" bIns="45706" anchor="ctr"/>
          <a:lstStyle/>
          <a:p>
            <a:pPr eaLnBrk="0" hangingPunct="0">
              <a:defRPr/>
            </a:pPr>
            <a:endParaRPr lang="en-US" sz="2800">
              <a:solidFill>
                <a:srgbClr val="000000"/>
              </a:solidFill>
              <a:ea typeface="ＭＳ Ｐゴシック" charset="0"/>
              <a:cs typeface="ＭＳ Ｐゴシック" charset="0"/>
            </a:endParaRPr>
          </a:p>
        </p:txBody>
      </p:sp>
      <p:sp>
        <p:nvSpPr>
          <p:cNvPr id="226309" name="Line 5"/>
          <p:cNvSpPr>
            <a:spLocks noChangeShapeType="1"/>
          </p:cNvSpPr>
          <p:nvPr/>
        </p:nvSpPr>
        <p:spPr bwMode="auto">
          <a:xfrm>
            <a:off x="4699000" y="2832100"/>
            <a:ext cx="0" cy="990600"/>
          </a:xfrm>
          <a:prstGeom prst="line">
            <a:avLst/>
          </a:prstGeom>
          <a:noFill/>
          <a:ln w="7620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10" tIns="45706" rIns="91410" bIns="45706" anchor="ctr"/>
          <a:lstStyle/>
          <a:p>
            <a:pPr eaLnBrk="0" hangingPunct="0">
              <a:defRPr/>
            </a:pPr>
            <a:endParaRPr lang="en-US" sz="2800">
              <a:solidFill>
                <a:srgbClr val="000000"/>
              </a:solidFill>
              <a:ea typeface="ＭＳ Ｐゴシック" charset="0"/>
              <a:cs typeface="ＭＳ Ｐゴシック" charset="0"/>
            </a:endParaRPr>
          </a:p>
        </p:txBody>
      </p:sp>
      <p:sp>
        <p:nvSpPr>
          <p:cNvPr id="16391" name="Rectangle 2"/>
          <p:cNvSpPr>
            <a:spLocks noChangeArrowheads="1"/>
          </p:cNvSpPr>
          <p:nvPr/>
        </p:nvSpPr>
        <p:spPr bwMode="auto">
          <a:xfrm>
            <a:off x="0" y="228600"/>
            <a:ext cx="9129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a:solidFill>
                  <a:schemeClr val="hlink"/>
                </a:solidFill>
                <a:latin typeface="Tahoma" charset="0"/>
                <a:ea typeface="宋体" charset="0"/>
                <a:cs typeface="宋体" charset="0"/>
              </a:rPr>
              <a:t>Philosophy</a:t>
            </a:r>
          </a:p>
        </p:txBody>
      </p:sp>
    </p:spTree>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2" name="Straight Connector 21"/>
          <p:cNvCxnSpPr/>
          <p:nvPr/>
        </p:nvCxnSpPr>
        <p:spPr bwMode="auto">
          <a:xfrm>
            <a:off x="0" y="712788"/>
            <a:ext cx="9144000" cy="0"/>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17410" name="Rectangle 2"/>
          <p:cNvSpPr>
            <a:spLocks noChangeArrowheads="1"/>
          </p:cNvSpPr>
          <p:nvPr/>
        </p:nvSpPr>
        <p:spPr bwMode="auto">
          <a:xfrm>
            <a:off x="-228600" y="9525"/>
            <a:ext cx="91297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059" tIns="45706" rIns="9141" bIns="45706">
            <a:spAutoFit/>
          </a:bodyPr>
          <a:lstStyle/>
          <a:p>
            <a:pPr algn="ctr" eaLnBrk="0" hangingPunct="0"/>
            <a:r>
              <a:rPr lang="en-US" altLang="zh-CN" sz="2800" b="1" dirty="0" smtClean="0">
                <a:solidFill>
                  <a:schemeClr val="hlink"/>
                </a:solidFill>
                <a:latin typeface="Tahoma" charset="0"/>
                <a:ea typeface="宋体" charset="0"/>
                <a:cs typeface="宋体" charset="0"/>
              </a:rPr>
              <a:t>Atomistic Mechanisms: </a:t>
            </a:r>
            <a:r>
              <a:rPr lang="en-US" altLang="zh-CN" sz="2800" b="1" dirty="0">
                <a:solidFill>
                  <a:schemeClr val="hlink"/>
                </a:solidFill>
                <a:latin typeface="Tahoma" charset="0"/>
                <a:ea typeface="宋体" charset="0"/>
                <a:cs typeface="宋体" charset="0"/>
              </a:rPr>
              <a:t>Back to “</a:t>
            </a:r>
            <a:r>
              <a:rPr lang="en-US" altLang="zh-CN" sz="2800" b="1" dirty="0" err="1">
                <a:solidFill>
                  <a:schemeClr val="hlink"/>
                </a:solidFill>
                <a:latin typeface="Tahoma" charset="0"/>
                <a:ea typeface="宋体" charset="0"/>
                <a:cs typeface="宋体" charset="0"/>
              </a:rPr>
              <a:t>Arithmetics</a:t>
            </a:r>
            <a:r>
              <a:rPr lang="en-US" altLang="zh-CN" sz="2800" b="1" dirty="0">
                <a:solidFill>
                  <a:schemeClr val="hlink"/>
                </a:solidFill>
                <a:latin typeface="Tahoma" charset="0"/>
                <a:ea typeface="宋体" charset="0"/>
                <a:cs typeface="宋体" charset="0"/>
              </a:rPr>
              <a:t>”</a:t>
            </a:r>
          </a:p>
        </p:txBody>
      </p:sp>
      <p:sp>
        <p:nvSpPr>
          <p:cNvPr id="15" name="Content Placeholder 2"/>
          <p:cNvSpPr txBox="1">
            <a:spLocks/>
          </p:cNvSpPr>
          <p:nvPr/>
        </p:nvSpPr>
        <p:spPr bwMode="auto">
          <a:xfrm>
            <a:off x="533400" y="990600"/>
            <a:ext cx="8229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408" tIns="45702" rIns="91408" bIns="45702"/>
          <a:lstStyle>
            <a:lvl1pPr marL="341313" indent="-3413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1pPr>
            <a:lvl2pPr marL="741363" indent="-28416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2pPr>
            <a:lvl3pPr marL="1141413" indent="-2270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3pPr>
            <a:lvl4pPr marL="15986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4pPr>
            <a:lvl5pPr marL="20558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5pPr>
            <a:lvl6pPr marL="2513818"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876"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934"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991"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9725" indent="-339725">
              <a:defRPr/>
            </a:pPr>
            <a:r>
              <a:rPr lang="en-US" altLang="zh-CN" sz="2800" dirty="0" smtClean="0">
                <a:latin typeface="Calibri" charset="0"/>
              </a:rPr>
              <a:t>N=1: Rest areas of monomers</a:t>
            </a:r>
          </a:p>
          <a:p>
            <a:pPr marL="339725" indent="-339725">
              <a:defRPr/>
            </a:pPr>
            <a:r>
              <a:rPr lang="en-US" altLang="zh-CN" sz="2800" dirty="0" smtClean="0">
                <a:latin typeface="Calibri" charset="0"/>
              </a:rPr>
              <a:t>N=2: Preferred nucleation sites of dimers</a:t>
            </a:r>
          </a:p>
          <a:p>
            <a:pPr marL="339725" indent="-339725">
              <a:defRPr/>
            </a:pPr>
            <a:r>
              <a:rPr lang="en-US" altLang="zh-CN" sz="2800" dirty="0" smtClean="0">
                <a:latin typeface="Calibri" charset="0"/>
              </a:rPr>
              <a:t>N=3, 4, 5, …: </a:t>
            </a:r>
          </a:p>
          <a:p>
            <a:pPr marL="0" indent="0">
              <a:buFont typeface="Arial" charset="0"/>
              <a:buNone/>
              <a:defRPr/>
            </a:pPr>
            <a:r>
              <a:rPr lang="en-US" altLang="zh-CN" sz="2800" dirty="0">
                <a:latin typeface="Calibri" charset="0"/>
              </a:rPr>
              <a:t>	</a:t>
            </a:r>
            <a:r>
              <a:rPr lang="en-US" altLang="zh-CN" sz="2800" dirty="0" smtClean="0">
                <a:latin typeface="Calibri" charset="0"/>
              </a:rPr>
              <a:t>* Carbon </a:t>
            </a:r>
            <a:r>
              <a:rPr lang="en-US" altLang="zh-CN" sz="2800" dirty="0" err="1" smtClean="0">
                <a:latin typeface="Calibri" charset="0"/>
              </a:rPr>
              <a:t>Nanoarches</a:t>
            </a:r>
            <a:r>
              <a:rPr lang="en-US" altLang="zh-CN" sz="2800" dirty="0" smtClean="0">
                <a:latin typeface="Calibri" charset="0"/>
              </a:rPr>
              <a:t> </a:t>
            </a:r>
          </a:p>
          <a:p>
            <a:pPr marL="0" indent="0">
              <a:buFont typeface="Arial" charset="0"/>
              <a:buNone/>
              <a:defRPr/>
            </a:pPr>
            <a:r>
              <a:rPr lang="en-US" altLang="zh-CN" sz="2800" dirty="0">
                <a:latin typeface="Calibri" charset="0"/>
              </a:rPr>
              <a:t>	</a:t>
            </a:r>
            <a:r>
              <a:rPr lang="en-US" altLang="zh-CN" sz="2800" dirty="0" smtClean="0">
                <a:latin typeface="Calibri" charset="0"/>
              </a:rPr>
              <a:t>* 1D            2D transition</a:t>
            </a:r>
          </a:p>
          <a:p>
            <a:pPr marL="339725" indent="-339725">
              <a:defRPr/>
            </a:pPr>
            <a:r>
              <a:rPr lang="en-US" altLang="zh-CN" sz="2800" dirty="0" smtClean="0">
                <a:latin typeface="Calibri" charset="0"/>
              </a:rPr>
              <a:t>N=6 and beyond:  </a:t>
            </a:r>
          </a:p>
          <a:p>
            <a:pPr marL="0" indent="0">
              <a:buFont typeface="Arial" charset="0"/>
              <a:buNone/>
              <a:defRPr/>
            </a:pPr>
            <a:r>
              <a:rPr lang="en-US" altLang="zh-CN" sz="2800" dirty="0" smtClean="0">
                <a:latin typeface="Calibri" charset="0"/>
              </a:rPr>
              <a:t>	* On Cu(111): Good islands, bad islands</a:t>
            </a:r>
          </a:p>
          <a:p>
            <a:pPr marL="0" indent="0">
              <a:buFont typeface="Arial" charset="0"/>
              <a:buNone/>
              <a:defRPr/>
            </a:pPr>
            <a:r>
              <a:rPr lang="en-US" altLang="zh-CN" sz="2800" dirty="0">
                <a:latin typeface="Calibri" charset="0"/>
              </a:rPr>
              <a:t>	</a:t>
            </a:r>
            <a:r>
              <a:rPr lang="en-US" altLang="zh-CN" sz="2800" dirty="0" smtClean="0">
                <a:latin typeface="Calibri" charset="0"/>
              </a:rPr>
              <a:t>* On alloyed Cu(111): </a:t>
            </a:r>
          </a:p>
          <a:p>
            <a:pPr marL="0" indent="0">
              <a:buFont typeface="Arial" charset="0"/>
              <a:buNone/>
              <a:defRPr/>
            </a:pPr>
            <a:r>
              <a:rPr lang="en-US" altLang="zh-CN" sz="2800" dirty="0">
                <a:latin typeface="Calibri" charset="0"/>
              </a:rPr>
              <a:t>	</a:t>
            </a:r>
            <a:r>
              <a:rPr lang="en-US" altLang="zh-CN" sz="2800" dirty="0" smtClean="0">
                <a:latin typeface="Calibri" charset="0"/>
              </a:rPr>
              <a:t>	# Good islands</a:t>
            </a:r>
          </a:p>
          <a:p>
            <a:pPr marL="0" indent="0">
              <a:buFont typeface="Arial" charset="0"/>
              <a:buNone/>
              <a:defRPr/>
            </a:pPr>
            <a:r>
              <a:rPr lang="en-US" altLang="zh-CN" sz="2800" dirty="0">
                <a:latin typeface="Calibri" charset="0"/>
              </a:rPr>
              <a:t>	</a:t>
            </a:r>
            <a:r>
              <a:rPr lang="en-US" altLang="zh-CN" sz="2800" dirty="0" smtClean="0">
                <a:latin typeface="Calibri" charset="0"/>
              </a:rPr>
              <a:t>	# Minimal grain boundaries </a:t>
            </a:r>
          </a:p>
          <a:p>
            <a:pPr marL="0" indent="0">
              <a:buFont typeface="Arial" charset="0"/>
              <a:buNone/>
              <a:defRPr/>
            </a:pPr>
            <a:r>
              <a:rPr lang="en-US" altLang="zh-CN" sz="2800" dirty="0">
                <a:latin typeface="Calibri" charset="0"/>
              </a:rPr>
              <a:t>	</a:t>
            </a:r>
          </a:p>
        </p:txBody>
      </p:sp>
      <p:sp>
        <p:nvSpPr>
          <p:cNvPr id="16" name="AutoShape 11"/>
          <p:cNvSpPr>
            <a:spLocks noChangeArrowheads="1"/>
          </p:cNvSpPr>
          <p:nvPr/>
        </p:nvSpPr>
        <p:spPr bwMode="auto">
          <a:xfrm>
            <a:off x="2362200" y="3200400"/>
            <a:ext cx="685800" cy="228600"/>
          </a:xfrm>
          <a:prstGeom prst="rightArrow">
            <a:avLst>
              <a:gd name="adj1" fmla="val 50000"/>
              <a:gd name="adj2" fmla="val 56250"/>
            </a:avLst>
          </a:prstGeom>
          <a:gradFill rotWithShape="1">
            <a:gsLst>
              <a:gs pos="0">
                <a:srgbClr val="D6FAFE"/>
              </a:gs>
              <a:gs pos="100000">
                <a:srgbClr val="8DE9F3"/>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10" tIns="45706" rIns="91410" bIns="45706" anchor="ctr"/>
          <a:lstStyle/>
          <a:p>
            <a:pPr>
              <a:defRPr/>
            </a:pPr>
            <a:endParaRPr lang="en-US">
              <a:ea typeface="ＭＳ Ｐゴシック" charset="0"/>
              <a:cs typeface="ＭＳ Ｐゴシック" charset="0"/>
            </a:endParaRPr>
          </a:p>
        </p:txBody>
      </p:sp>
    </p:spTree>
    <p:custDataLst>
      <p:tags r:id="rId1"/>
    </p:custDataLst>
  </p:cSld>
  <p:clrMapOvr>
    <a:masterClrMapping/>
  </p:clrMapOvr>
  <p:transition xmlns:p14="http://schemas.microsoft.com/office/powerpoint/2010/main" advTm="74829"/>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2" name="Straight Connector 21"/>
          <p:cNvCxnSpPr/>
          <p:nvPr/>
        </p:nvCxnSpPr>
        <p:spPr bwMode="auto">
          <a:xfrm>
            <a:off x="0" y="712788"/>
            <a:ext cx="9144000" cy="0"/>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15" name="Content Placeholder 2"/>
          <p:cNvSpPr txBox="1">
            <a:spLocks/>
          </p:cNvSpPr>
          <p:nvPr/>
        </p:nvSpPr>
        <p:spPr bwMode="auto">
          <a:xfrm>
            <a:off x="533400" y="990600"/>
            <a:ext cx="8229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408" tIns="45702" rIns="91408" bIns="45702"/>
          <a:lstStyle>
            <a:lvl1pPr marL="341313" indent="-3413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1pPr>
            <a:lvl2pPr marL="741363" indent="-28416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2pPr>
            <a:lvl3pPr marL="1141413" indent="-2270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3pPr>
            <a:lvl4pPr marL="15986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4pPr>
            <a:lvl5pPr marL="20558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5pPr>
            <a:lvl6pPr marL="2513818"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876"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934"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991"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9725" indent="-339725">
              <a:defRPr/>
            </a:pPr>
            <a:r>
              <a:rPr lang="en-US" altLang="zh-CN" sz="2800" dirty="0" smtClean="0">
                <a:solidFill>
                  <a:srgbClr val="FF0000"/>
                </a:solidFill>
                <a:latin typeface="Calibri" charset="0"/>
              </a:rPr>
              <a:t>N=1: Rest areas of monomers</a:t>
            </a:r>
          </a:p>
          <a:p>
            <a:pPr marL="339725" indent="-339725">
              <a:defRPr/>
            </a:pPr>
            <a:r>
              <a:rPr lang="en-US" altLang="zh-CN" sz="2800" dirty="0" smtClean="0">
                <a:latin typeface="Calibri" charset="0"/>
              </a:rPr>
              <a:t>N=2: Preferred nucleation sites of dimers</a:t>
            </a:r>
          </a:p>
          <a:p>
            <a:pPr marL="339725" indent="-339725">
              <a:defRPr/>
            </a:pPr>
            <a:r>
              <a:rPr lang="en-US" altLang="zh-CN" sz="2800" dirty="0" smtClean="0">
                <a:latin typeface="Calibri" charset="0"/>
              </a:rPr>
              <a:t>N=3, 4, 5, …: </a:t>
            </a:r>
          </a:p>
          <a:p>
            <a:pPr marL="0" indent="0">
              <a:buFont typeface="Arial" charset="0"/>
              <a:buNone/>
              <a:defRPr/>
            </a:pPr>
            <a:r>
              <a:rPr lang="en-US" altLang="zh-CN" sz="2800" dirty="0">
                <a:latin typeface="Calibri" charset="0"/>
              </a:rPr>
              <a:t>	</a:t>
            </a:r>
            <a:r>
              <a:rPr lang="en-US" altLang="zh-CN" sz="2800" dirty="0" smtClean="0">
                <a:latin typeface="Calibri" charset="0"/>
              </a:rPr>
              <a:t>* Carbon </a:t>
            </a:r>
            <a:r>
              <a:rPr lang="en-US" altLang="zh-CN" sz="2800" dirty="0" err="1" smtClean="0">
                <a:latin typeface="Calibri" charset="0"/>
              </a:rPr>
              <a:t>Nanoarches</a:t>
            </a:r>
            <a:r>
              <a:rPr lang="en-US" altLang="zh-CN" sz="2800" dirty="0" smtClean="0">
                <a:latin typeface="Calibri" charset="0"/>
              </a:rPr>
              <a:t> </a:t>
            </a:r>
          </a:p>
          <a:p>
            <a:pPr marL="0" indent="0">
              <a:buFont typeface="Arial" charset="0"/>
              <a:buNone/>
              <a:defRPr/>
            </a:pPr>
            <a:r>
              <a:rPr lang="en-US" altLang="zh-CN" sz="2800" dirty="0">
                <a:latin typeface="Calibri" charset="0"/>
              </a:rPr>
              <a:t>	</a:t>
            </a:r>
            <a:r>
              <a:rPr lang="en-US" altLang="zh-CN" sz="2800" dirty="0" smtClean="0">
                <a:latin typeface="Calibri" charset="0"/>
              </a:rPr>
              <a:t>* 1D            2D transition</a:t>
            </a:r>
          </a:p>
          <a:p>
            <a:pPr marL="339725" indent="-339725">
              <a:defRPr/>
            </a:pPr>
            <a:r>
              <a:rPr lang="en-US" altLang="zh-CN" sz="2800" dirty="0" smtClean="0">
                <a:latin typeface="Calibri" charset="0"/>
              </a:rPr>
              <a:t>N=6 and beyond:  </a:t>
            </a:r>
          </a:p>
          <a:p>
            <a:pPr marL="0" indent="0">
              <a:buFont typeface="Arial" charset="0"/>
              <a:buNone/>
              <a:defRPr/>
            </a:pPr>
            <a:r>
              <a:rPr lang="en-US" altLang="zh-CN" sz="2800" dirty="0" smtClean="0">
                <a:latin typeface="Calibri" charset="0"/>
              </a:rPr>
              <a:t>	* On Cu(111): Good islands, bad islands</a:t>
            </a:r>
          </a:p>
          <a:p>
            <a:pPr marL="0" indent="0">
              <a:buFont typeface="Arial" charset="0"/>
              <a:buNone/>
              <a:defRPr/>
            </a:pPr>
            <a:r>
              <a:rPr lang="en-US" altLang="zh-CN" sz="2800" dirty="0">
                <a:latin typeface="Calibri" charset="0"/>
              </a:rPr>
              <a:t>	</a:t>
            </a:r>
            <a:r>
              <a:rPr lang="en-US" altLang="zh-CN" sz="2800" dirty="0" smtClean="0">
                <a:latin typeface="Calibri" charset="0"/>
              </a:rPr>
              <a:t>* On alloyed Cu(111): </a:t>
            </a:r>
          </a:p>
          <a:p>
            <a:pPr marL="0" indent="0">
              <a:buFont typeface="Arial" charset="0"/>
              <a:buNone/>
              <a:defRPr/>
            </a:pPr>
            <a:r>
              <a:rPr lang="en-US" altLang="zh-CN" sz="2800" dirty="0">
                <a:latin typeface="Calibri" charset="0"/>
              </a:rPr>
              <a:t>	</a:t>
            </a:r>
            <a:r>
              <a:rPr lang="en-US" altLang="zh-CN" sz="2800" dirty="0" smtClean="0">
                <a:latin typeface="Calibri" charset="0"/>
              </a:rPr>
              <a:t>	# Good islands</a:t>
            </a:r>
          </a:p>
          <a:p>
            <a:pPr marL="0" indent="0">
              <a:buFont typeface="Arial" charset="0"/>
              <a:buNone/>
              <a:defRPr/>
            </a:pPr>
            <a:r>
              <a:rPr lang="en-US" altLang="zh-CN" sz="2800" dirty="0">
                <a:latin typeface="Calibri" charset="0"/>
              </a:rPr>
              <a:t>	</a:t>
            </a:r>
            <a:r>
              <a:rPr lang="en-US" altLang="zh-CN" sz="2800" dirty="0" smtClean="0">
                <a:latin typeface="Calibri" charset="0"/>
              </a:rPr>
              <a:t>	# Minimal grain boundaries </a:t>
            </a:r>
          </a:p>
          <a:p>
            <a:pPr marL="0" indent="0">
              <a:buFont typeface="Arial" charset="0"/>
              <a:buNone/>
              <a:defRPr/>
            </a:pPr>
            <a:r>
              <a:rPr lang="en-US" altLang="zh-CN" sz="2800" dirty="0">
                <a:latin typeface="Calibri" charset="0"/>
              </a:rPr>
              <a:t>	</a:t>
            </a:r>
          </a:p>
        </p:txBody>
      </p:sp>
      <p:sp>
        <p:nvSpPr>
          <p:cNvPr id="16" name="AutoShape 11"/>
          <p:cNvSpPr>
            <a:spLocks noChangeArrowheads="1"/>
          </p:cNvSpPr>
          <p:nvPr/>
        </p:nvSpPr>
        <p:spPr bwMode="auto">
          <a:xfrm>
            <a:off x="2362200" y="3200400"/>
            <a:ext cx="685800" cy="228600"/>
          </a:xfrm>
          <a:prstGeom prst="rightArrow">
            <a:avLst>
              <a:gd name="adj1" fmla="val 50000"/>
              <a:gd name="adj2" fmla="val 56250"/>
            </a:avLst>
          </a:prstGeom>
          <a:gradFill rotWithShape="1">
            <a:gsLst>
              <a:gs pos="0">
                <a:srgbClr val="D6FAFE"/>
              </a:gs>
              <a:gs pos="100000">
                <a:srgbClr val="8DE9F3"/>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10" tIns="45706" rIns="91410" bIns="45706" anchor="ctr"/>
          <a:lstStyle/>
          <a:p>
            <a:pPr>
              <a:defRPr/>
            </a:pPr>
            <a:endParaRPr lang="en-US">
              <a:ea typeface="ＭＳ Ｐゴシック" charset="0"/>
              <a:cs typeface="ＭＳ Ｐゴシック" charset="0"/>
            </a:endParaRPr>
          </a:p>
        </p:txBody>
      </p:sp>
      <p:sp>
        <p:nvSpPr>
          <p:cNvPr id="6" name="Rectangle 2"/>
          <p:cNvSpPr>
            <a:spLocks noChangeArrowheads="1"/>
          </p:cNvSpPr>
          <p:nvPr/>
        </p:nvSpPr>
        <p:spPr bwMode="auto">
          <a:xfrm>
            <a:off x="-228600" y="9525"/>
            <a:ext cx="91297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059" tIns="45706" rIns="9141" bIns="45706">
            <a:spAutoFit/>
          </a:bodyPr>
          <a:lstStyle/>
          <a:p>
            <a:pPr algn="ctr" eaLnBrk="0" hangingPunct="0"/>
            <a:r>
              <a:rPr lang="en-US" altLang="zh-CN" sz="2800" b="1" dirty="0" smtClean="0">
                <a:solidFill>
                  <a:schemeClr val="hlink"/>
                </a:solidFill>
                <a:latin typeface="Tahoma" charset="0"/>
                <a:ea typeface="宋体" charset="0"/>
                <a:cs typeface="宋体" charset="0"/>
              </a:rPr>
              <a:t>Atomistic Mechanisms: </a:t>
            </a:r>
            <a:r>
              <a:rPr lang="en-US" altLang="zh-CN" sz="2800" b="1" dirty="0">
                <a:solidFill>
                  <a:schemeClr val="hlink"/>
                </a:solidFill>
                <a:latin typeface="Tahoma" charset="0"/>
                <a:ea typeface="宋体" charset="0"/>
                <a:cs typeface="宋体" charset="0"/>
              </a:rPr>
              <a:t>Back to “</a:t>
            </a:r>
            <a:r>
              <a:rPr lang="en-US" altLang="zh-CN" sz="2800" b="1" dirty="0" err="1">
                <a:solidFill>
                  <a:schemeClr val="hlink"/>
                </a:solidFill>
                <a:latin typeface="Tahoma" charset="0"/>
                <a:ea typeface="宋体" charset="0"/>
                <a:cs typeface="宋体" charset="0"/>
              </a:rPr>
              <a:t>Arithmetics</a:t>
            </a:r>
            <a:r>
              <a:rPr lang="en-US" altLang="zh-CN" sz="2800" b="1" dirty="0">
                <a:solidFill>
                  <a:schemeClr val="hlink"/>
                </a:solidFill>
                <a:latin typeface="Tahoma" charset="0"/>
                <a:ea typeface="宋体" charset="0"/>
                <a:cs typeface="宋体" charset="0"/>
              </a:rPr>
              <a:t>”</a:t>
            </a:r>
          </a:p>
        </p:txBody>
      </p:sp>
    </p:spTree>
    <p:custDataLst>
      <p:tags r:id="rId1"/>
    </p:custDataLst>
  </p:cSld>
  <p:clrMapOvr>
    <a:masterClrMapping/>
  </p:clrMapOvr>
  <p:transition xmlns:p14="http://schemas.microsoft.com/office/powerpoint/2010/main" advTm="74829"/>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6775" y="1447800"/>
            <a:ext cx="2276475"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2"/>
          <p:cNvPicPr>
            <a:picLocks noChangeAspect="1" noChangeArrowheads="1"/>
          </p:cNvPicPr>
          <p:nvPr/>
        </p:nvPicPr>
        <p:blipFill>
          <a:blip r:embed="rId5">
            <a:extLst>
              <a:ext uri="{28A0092B-C50C-407E-A947-70E740481C1C}">
                <a14:useLocalDpi xmlns:a14="http://schemas.microsoft.com/office/drawing/2010/main" val="0"/>
              </a:ext>
            </a:extLst>
          </a:blip>
          <a:srcRect t="2686" b="671"/>
          <a:stretch>
            <a:fillRect/>
          </a:stretch>
        </p:blipFill>
        <p:spPr bwMode="auto">
          <a:xfrm>
            <a:off x="762000" y="3505200"/>
            <a:ext cx="77724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833438" y="6037263"/>
            <a:ext cx="7629525" cy="698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2" rIns="91408" bIns="45702" anchor="ctr"/>
          <a:lstStyle/>
          <a:p>
            <a:pPr algn="ctr">
              <a:defRPr/>
            </a:pPr>
            <a:endParaRPr lang="en-US">
              <a:solidFill>
                <a:srgbClr val="FFFFFF"/>
              </a:solidFill>
              <a:latin typeface="Calibri" charset="0"/>
              <a:ea typeface="ＭＳ Ｐゴシック" charset="0"/>
              <a:cs typeface="Arial" charset="0"/>
            </a:endParaRPr>
          </a:p>
        </p:txBody>
      </p:sp>
      <p:sp>
        <p:nvSpPr>
          <p:cNvPr id="21509" name="Rectangle 7"/>
          <p:cNvSpPr>
            <a:spLocks noChangeArrowheads="1"/>
          </p:cNvSpPr>
          <p:nvPr/>
        </p:nvSpPr>
        <p:spPr bwMode="auto">
          <a:xfrm>
            <a:off x="3276600" y="1600200"/>
            <a:ext cx="4383091" cy="40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da-DK" sz="2000" dirty="0">
                <a:solidFill>
                  <a:srgbClr val="000000"/>
                </a:solidFill>
                <a:latin typeface="Calibri" charset="0"/>
              </a:rPr>
              <a:t>S. Helveg et al., Nature 427, 6973 (2004)</a:t>
            </a:r>
            <a:endParaRPr lang="en-US" altLang="zh-CN" sz="2000" dirty="0">
              <a:solidFill>
                <a:srgbClr val="000000"/>
              </a:solidFill>
              <a:latin typeface="Calibri" charset="0"/>
            </a:endParaRPr>
          </a:p>
        </p:txBody>
      </p:sp>
      <p:sp>
        <p:nvSpPr>
          <p:cNvPr id="21510" name="Rectangle 8"/>
          <p:cNvSpPr>
            <a:spLocks noChangeArrowheads="1"/>
          </p:cNvSpPr>
          <p:nvPr/>
        </p:nvSpPr>
        <p:spPr bwMode="auto">
          <a:xfrm>
            <a:off x="3276600" y="2514600"/>
            <a:ext cx="5076515" cy="400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en-US" altLang="zh-CN" sz="2000" dirty="0">
                <a:solidFill>
                  <a:srgbClr val="000000"/>
                </a:solidFill>
                <a:latin typeface="Calibri" charset="0"/>
              </a:rPr>
              <a:t>F. </a:t>
            </a:r>
            <a:r>
              <a:rPr lang="en-US" altLang="zh-CN" sz="2000" dirty="0" err="1">
                <a:solidFill>
                  <a:srgbClr val="000000"/>
                </a:solidFill>
                <a:latin typeface="Calibri" charset="0"/>
              </a:rPr>
              <a:t>Abild</a:t>
            </a:r>
            <a:r>
              <a:rPr lang="en-US" altLang="zh-CN" sz="2000" dirty="0">
                <a:solidFill>
                  <a:srgbClr val="000000"/>
                </a:solidFill>
                <a:latin typeface="Calibri" charset="0"/>
              </a:rPr>
              <a:t>-Pedersen et al., </a:t>
            </a:r>
            <a:r>
              <a:rPr lang="en-US" altLang="zh-CN" sz="2000" dirty="0" smtClean="0">
                <a:solidFill>
                  <a:srgbClr val="000000"/>
                </a:solidFill>
                <a:latin typeface="Calibri" charset="0"/>
              </a:rPr>
              <a:t>PRB 73</a:t>
            </a:r>
            <a:r>
              <a:rPr lang="en-US" altLang="zh-CN" sz="2000" dirty="0">
                <a:solidFill>
                  <a:srgbClr val="000000"/>
                </a:solidFill>
                <a:latin typeface="Calibri" charset="0"/>
              </a:rPr>
              <a:t>, 115419 (2006)</a:t>
            </a:r>
          </a:p>
        </p:txBody>
      </p:sp>
      <p:sp>
        <p:nvSpPr>
          <p:cNvPr id="11" name="Oval 10"/>
          <p:cNvSpPr/>
          <p:nvPr/>
        </p:nvSpPr>
        <p:spPr>
          <a:xfrm>
            <a:off x="4281488" y="5305425"/>
            <a:ext cx="685800" cy="457200"/>
          </a:xfrm>
          <a:prstGeom prst="ellipse">
            <a:avLst/>
          </a:prstGeom>
          <a:noFill/>
          <a:ln w="25400"/>
        </p:spPr>
        <p:style>
          <a:lnRef idx="2">
            <a:schemeClr val="accent1">
              <a:shade val="50000"/>
            </a:schemeClr>
          </a:lnRef>
          <a:fillRef idx="1">
            <a:schemeClr val="accent1"/>
          </a:fillRef>
          <a:effectRef idx="0">
            <a:schemeClr val="accent1"/>
          </a:effectRef>
          <a:fontRef idx="minor">
            <a:schemeClr val="lt1"/>
          </a:fontRef>
        </p:style>
        <p:txBody>
          <a:bodyPr lIns="91408" tIns="45702" rIns="91408" bIns="45702" anchor="ctr"/>
          <a:lstStyle/>
          <a:p>
            <a:pPr algn="ctr">
              <a:defRPr/>
            </a:pPr>
            <a:endParaRPr lang="en-US">
              <a:solidFill>
                <a:srgbClr val="FFFFFF"/>
              </a:solidFill>
              <a:latin typeface="Calibri" charset="0"/>
              <a:ea typeface="ＭＳ Ｐゴシック" charset="0"/>
              <a:cs typeface="Arial" charset="0"/>
            </a:endParaRPr>
          </a:p>
        </p:txBody>
      </p:sp>
      <p:sp>
        <p:nvSpPr>
          <p:cNvPr id="12" name="Oval 11"/>
          <p:cNvSpPr/>
          <p:nvPr/>
        </p:nvSpPr>
        <p:spPr>
          <a:xfrm>
            <a:off x="7772400" y="5305425"/>
            <a:ext cx="685800" cy="457200"/>
          </a:xfrm>
          <a:prstGeom prst="ellipse">
            <a:avLst/>
          </a:prstGeom>
          <a:noFill/>
          <a:ln w="25400"/>
        </p:spPr>
        <p:style>
          <a:lnRef idx="2">
            <a:schemeClr val="accent1">
              <a:shade val="50000"/>
            </a:schemeClr>
          </a:lnRef>
          <a:fillRef idx="1">
            <a:schemeClr val="accent1"/>
          </a:fillRef>
          <a:effectRef idx="0">
            <a:schemeClr val="accent1"/>
          </a:effectRef>
          <a:fontRef idx="minor">
            <a:schemeClr val="lt1"/>
          </a:fontRef>
        </p:style>
        <p:txBody>
          <a:bodyPr lIns="91408" tIns="45702" rIns="91408" bIns="45702" anchor="ctr"/>
          <a:lstStyle/>
          <a:p>
            <a:pPr algn="ctr">
              <a:defRPr/>
            </a:pPr>
            <a:endParaRPr lang="en-US">
              <a:solidFill>
                <a:srgbClr val="FFFFFF"/>
              </a:solidFill>
              <a:latin typeface="Calibri" charset="0"/>
              <a:ea typeface="ＭＳ Ｐゴシック" charset="0"/>
              <a:cs typeface="Arial" charset="0"/>
            </a:endParaRPr>
          </a:p>
        </p:txBody>
      </p:sp>
      <p:graphicFrame>
        <p:nvGraphicFramePr>
          <p:cNvPr id="13" name="Diagram 12"/>
          <p:cNvGraphicFramePr/>
          <p:nvPr/>
        </p:nvGraphicFramePr>
        <p:xfrm>
          <a:off x="3733800" y="3962408"/>
          <a:ext cx="1828800" cy="5334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21515" name="Rectangle 2"/>
          <p:cNvSpPr>
            <a:spLocks noChangeArrowheads="1"/>
          </p:cNvSpPr>
          <p:nvPr/>
        </p:nvSpPr>
        <p:spPr bwMode="auto">
          <a:xfrm>
            <a:off x="0" y="315008"/>
            <a:ext cx="9129713" cy="954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smtClean="0">
                <a:solidFill>
                  <a:schemeClr val="hlink"/>
                </a:solidFill>
                <a:latin typeface="Tahoma" charset="0"/>
                <a:ea typeface="宋体" charset="0"/>
                <a:cs typeface="宋体" charset="0"/>
              </a:rPr>
              <a:t>1</a:t>
            </a:r>
            <a:r>
              <a:rPr lang="en-US" altLang="zh-CN" sz="2800" b="1" baseline="30000" dirty="0" smtClean="0">
                <a:solidFill>
                  <a:schemeClr val="hlink"/>
                </a:solidFill>
                <a:latin typeface="Tahoma" charset="0"/>
                <a:ea typeface="宋体" charset="0"/>
                <a:cs typeface="宋体" charset="0"/>
              </a:rPr>
              <a:t>st</a:t>
            </a:r>
            <a:r>
              <a:rPr lang="en-US" altLang="zh-CN" sz="2800" b="1" dirty="0" smtClean="0">
                <a:solidFill>
                  <a:schemeClr val="hlink"/>
                </a:solidFill>
                <a:latin typeface="Tahoma" charset="0"/>
                <a:ea typeface="宋体" charset="0"/>
                <a:cs typeface="宋体" charset="0"/>
              </a:rPr>
              <a:t> Thought: C monomers prefer step edges</a:t>
            </a:r>
          </a:p>
          <a:p>
            <a:pPr algn="ctr" eaLnBrk="0" hangingPunct="0"/>
            <a:r>
              <a:rPr lang="en-US" altLang="zh-CN" sz="2800" b="1" dirty="0" smtClean="0">
                <a:solidFill>
                  <a:schemeClr val="hlink"/>
                </a:solidFill>
                <a:latin typeface="Tahoma" charset="0"/>
                <a:ea typeface="宋体" charset="0"/>
                <a:cs typeface="宋体" charset="0"/>
              </a:rPr>
              <a:t>(as shown on Ni(111))</a:t>
            </a:r>
            <a:endParaRPr lang="en-US" altLang="zh-CN" sz="2800" b="1" dirty="0">
              <a:solidFill>
                <a:schemeClr val="hlink"/>
              </a:solidFill>
              <a:latin typeface="Tahoma" charset="0"/>
              <a:ea typeface="宋体" charset="0"/>
              <a:cs typeface="宋体" charset="0"/>
            </a:endParaRPr>
          </a:p>
        </p:txBody>
      </p:sp>
    </p:spTree>
    <p:custDataLst>
      <p:tags r:id="rId1"/>
    </p:custData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0"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Graphic spid="13"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66" name="Diagram 65"/>
          <p:cNvGraphicFramePr/>
          <p:nvPr/>
        </p:nvGraphicFramePr>
        <p:xfrm>
          <a:off x="4479927" y="1905000"/>
          <a:ext cx="4038600" cy="3581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23586" name="Group 34"/>
          <p:cNvGrpSpPr>
            <a:grpSpLocks/>
          </p:cNvGrpSpPr>
          <p:nvPr/>
        </p:nvGrpSpPr>
        <p:grpSpPr bwMode="auto">
          <a:xfrm>
            <a:off x="838200" y="990600"/>
            <a:ext cx="3505200" cy="5715000"/>
            <a:chOff x="528" y="624"/>
            <a:chExt cx="2208" cy="3600"/>
          </a:xfrm>
        </p:grpSpPr>
        <p:grpSp>
          <p:nvGrpSpPr>
            <p:cNvPr id="23585" name="Group 33"/>
            <p:cNvGrpSpPr>
              <a:grpSpLocks/>
            </p:cNvGrpSpPr>
            <p:nvPr/>
          </p:nvGrpSpPr>
          <p:grpSpPr bwMode="auto">
            <a:xfrm>
              <a:off x="720" y="624"/>
              <a:ext cx="1703" cy="1391"/>
              <a:chOff x="576" y="480"/>
              <a:chExt cx="1703" cy="1391"/>
            </a:xfrm>
          </p:grpSpPr>
          <p:grpSp>
            <p:nvGrpSpPr>
              <p:cNvPr id="23571" name="Group 62"/>
              <p:cNvGrpSpPr>
                <a:grpSpLocks/>
              </p:cNvGrpSpPr>
              <p:nvPr/>
            </p:nvGrpSpPr>
            <p:grpSpPr bwMode="auto">
              <a:xfrm>
                <a:off x="576" y="480"/>
                <a:ext cx="1510" cy="1391"/>
                <a:chOff x="5791200" y="1905000"/>
                <a:chExt cx="4352925" cy="4010025"/>
              </a:xfrm>
            </p:grpSpPr>
            <p:pic>
              <p:nvPicPr>
                <p:cNvPr id="23582" name="Picture 2" descr="C:\Documents and Settings\stch2undine\Desktop\111.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1200" y="1905000"/>
                  <a:ext cx="4352925" cy="401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83" name="Picture 2" descr="C:\Documents and Settings\stch2undine\Desktop\111.PNG"/>
                <p:cNvPicPr>
                  <a:picLocks noChangeAspect="1" noChangeArrowheads="1"/>
                </p:cNvPicPr>
                <p:nvPr/>
              </p:nvPicPr>
              <p:blipFill>
                <a:blip r:embed="rId9">
                  <a:extLst>
                    <a:ext uri="{28A0092B-C50C-407E-A947-70E740481C1C}">
                      <a14:useLocalDpi xmlns:a14="http://schemas.microsoft.com/office/drawing/2010/main" val="0"/>
                    </a:ext>
                  </a:extLst>
                </a:blip>
                <a:srcRect l="49014" t="51306" r="36981" b="33492"/>
                <a:stretch>
                  <a:fillRect/>
                </a:stretch>
              </p:blipFill>
              <p:spPr bwMode="auto">
                <a:xfrm rot="10800000">
                  <a:off x="8626840" y="4528435"/>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72" name="Rectangle 21"/>
              <p:cNvSpPr>
                <a:spLocks noChangeArrowheads="1"/>
              </p:cNvSpPr>
              <p:nvPr/>
            </p:nvSpPr>
            <p:spPr bwMode="auto">
              <a:xfrm>
                <a:off x="1363" y="681"/>
                <a:ext cx="359"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b="1">
                    <a:solidFill>
                      <a:srgbClr val="FF3300"/>
                    </a:solidFill>
                    <a:latin typeface="Calibri" charset="0"/>
                  </a:rPr>
                  <a:t>hcp</a:t>
                </a:r>
              </a:p>
            </p:txBody>
          </p:sp>
          <p:sp>
            <p:nvSpPr>
              <p:cNvPr id="23573" name="Rectangle 22"/>
              <p:cNvSpPr>
                <a:spLocks noChangeArrowheads="1"/>
              </p:cNvSpPr>
              <p:nvPr/>
            </p:nvSpPr>
            <p:spPr bwMode="auto">
              <a:xfrm>
                <a:off x="787" y="640"/>
                <a:ext cx="28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b="1">
                    <a:solidFill>
                      <a:srgbClr val="FF3300"/>
                    </a:solidFill>
                    <a:latin typeface="Calibri" charset="0"/>
                  </a:rPr>
                  <a:t>fcc</a:t>
                </a:r>
              </a:p>
            </p:txBody>
          </p:sp>
          <p:sp>
            <p:nvSpPr>
              <p:cNvPr id="23574" name="Rectangle 23"/>
              <p:cNvSpPr>
                <a:spLocks noChangeArrowheads="1"/>
              </p:cNvSpPr>
              <p:nvPr/>
            </p:nvSpPr>
            <p:spPr bwMode="auto">
              <a:xfrm>
                <a:off x="867" y="1062"/>
                <a:ext cx="4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b="1">
                    <a:solidFill>
                      <a:srgbClr val="FF3300"/>
                    </a:solidFill>
                    <a:latin typeface="Calibri" charset="0"/>
                  </a:rPr>
                  <a:t>bridge</a:t>
                </a:r>
              </a:p>
            </p:txBody>
          </p:sp>
          <p:sp>
            <p:nvSpPr>
              <p:cNvPr id="23575" name="Rectangle 24"/>
              <p:cNvSpPr>
                <a:spLocks noChangeArrowheads="1"/>
              </p:cNvSpPr>
              <p:nvPr/>
            </p:nvSpPr>
            <p:spPr bwMode="auto">
              <a:xfrm>
                <a:off x="1230" y="1590"/>
                <a:ext cx="83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b="1">
                    <a:solidFill>
                      <a:srgbClr val="FF3300"/>
                    </a:solidFill>
                    <a:latin typeface="Calibri" charset="0"/>
                  </a:rPr>
                  <a:t>tetrahedral</a:t>
                </a:r>
              </a:p>
            </p:txBody>
          </p:sp>
          <p:sp>
            <p:nvSpPr>
              <p:cNvPr id="23576" name="Rectangle 25"/>
              <p:cNvSpPr>
                <a:spLocks noChangeArrowheads="1"/>
              </p:cNvSpPr>
              <p:nvPr/>
            </p:nvSpPr>
            <p:spPr bwMode="auto">
              <a:xfrm>
                <a:off x="1522" y="1062"/>
                <a:ext cx="757"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b="1">
                    <a:solidFill>
                      <a:srgbClr val="FF3300"/>
                    </a:solidFill>
                    <a:latin typeface="Calibri" charset="0"/>
                  </a:rPr>
                  <a:t>octahedral</a:t>
                </a:r>
              </a:p>
            </p:txBody>
          </p:sp>
          <p:cxnSp>
            <p:nvCxnSpPr>
              <p:cNvPr id="28" name="Straight Arrow Connector 27"/>
              <p:cNvCxnSpPr>
                <a:cxnSpLocks noChangeShapeType="1"/>
              </p:cNvCxnSpPr>
              <p:nvPr/>
            </p:nvCxnSpPr>
            <p:spPr bwMode="auto">
              <a:xfrm>
                <a:off x="946" y="771"/>
                <a:ext cx="159" cy="79"/>
              </a:xfrm>
              <a:prstGeom prst="straightConnector1">
                <a:avLst/>
              </a:prstGeom>
              <a:noFill/>
              <a:ln w="25400">
                <a:solidFill>
                  <a:srgbClr val="8064A2"/>
                </a:solidFill>
                <a:round/>
                <a:headEnd/>
                <a:tailEnd type="arrow" w="med" len="me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0" name="Straight Arrow Connector 29"/>
              <p:cNvCxnSpPr>
                <a:cxnSpLocks noChangeShapeType="1"/>
              </p:cNvCxnSpPr>
              <p:nvPr/>
            </p:nvCxnSpPr>
            <p:spPr bwMode="auto">
              <a:xfrm rot="5400000">
                <a:off x="1369" y="877"/>
                <a:ext cx="132" cy="26"/>
              </a:xfrm>
              <a:prstGeom prst="straightConnector1">
                <a:avLst/>
              </a:prstGeom>
              <a:noFill/>
              <a:ln w="25400">
                <a:solidFill>
                  <a:srgbClr val="8064A2"/>
                </a:solidFill>
                <a:round/>
                <a:headEnd/>
                <a:tailEnd type="arrow" w="med" len="me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4" name="Straight Arrow Connector 33"/>
              <p:cNvCxnSpPr>
                <a:cxnSpLocks noChangeShapeType="1"/>
                <a:stCxn id="23574" idx="2"/>
              </p:cNvCxnSpPr>
              <p:nvPr/>
            </p:nvCxnSpPr>
            <p:spPr bwMode="auto">
              <a:xfrm rot="16200000" flipH="1">
                <a:off x="1069" y="1339"/>
                <a:ext cx="104" cy="12"/>
              </a:xfrm>
              <a:prstGeom prst="straightConnector1">
                <a:avLst/>
              </a:prstGeom>
              <a:noFill/>
              <a:ln w="25400">
                <a:solidFill>
                  <a:srgbClr val="8064A2"/>
                </a:solidFill>
                <a:round/>
                <a:headEnd/>
                <a:tailEnd type="arrow" w="med" len="me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9" name="Straight Arrow Connector 38"/>
              <p:cNvCxnSpPr>
                <a:cxnSpLocks noChangeShapeType="1"/>
              </p:cNvCxnSpPr>
              <p:nvPr/>
            </p:nvCxnSpPr>
            <p:spPr bwMode="auto">
              <a:xfrm rot="10800000" flipV="1">
                <a:off x="1475" y="1193"/>
                <a:ext cx="185" cy="80"/>
              </a:xfrm>
              <a:prstGeom prst="straightConnector1">
                <a:avLst/>
              </a:prstGeom>
              <a:noFill/>
              <a:ln w="25400">
                <a:solidFill>
                  <a:srgbClr val="8064A2"/>
                </a:solidFill>
                <a:round/>
                <a:headEnd/>
                <a:tailEnd type="arrow" w="med" len="me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41" name="Straight Arrow Connector 40"/>
              <p:cNvCxnSpPr>
                <a:cxnSpLocks noChangeShapeType="1"/>
              </p:cNvCxnSpPr>
              <p:nvPr/>
            </p:nvCxnSpPr>
            <p:spPr bwMode="auto">
              <a:xfrm rot="5400000" flipH="1" flipV="1">
                <a:off x="1475" y="1484"/>
                <a:ext cx="132" cy="132"/>
              </a:xfrm>
              <a:prstGeom prst="straightConnector1">
                <a:avLst/>
              </a:prstGeom>
              <a:noFill/>
              <a:ln w="25400">
                <a:solidFill>
                  <a:srgbClr val="8064A2"/>
                </a:solidFill>
                <a:round/>
                <a:headEnd/>
                <a:tailEnd type="arrow" w="med" len="me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grpSp>
        <p:grpSp>
          <p:nvGrpSpPr>
            <p:cNvPr id="4" name="Group 18"/>
            <p:cNvGrpSpPr>
              <a:grpSpLocks/>
            </p:cNvGrpSpPr>
            <p:nvPr/>
          </p:nvGrpSpPr>
          <p:grpSpPr bwMode="auto">
            <a:xfrm>
              <a:off x="528" y="2064"/>
              <a:ext cx="2110" cy="1062"/>
              <a:chOff x="1901952" y="2362200"/>
              <a:chExt cx="8178272" cy="4114800"/>
            </a:xfrm>
          </p:grpSpPr>
          <p:grpSp>
            <p:nvGrpSpPr>
              <p:cNvPr id="23565" name="Group 48"/>
              <p:cNvGrpSpPr>
                <a:grpSpLocks/>
              </p:cNvGrpSpPr>
              <p:nvPr/>
            </p:nvGrpSpPr>
            <p:grpSpPr bwMode="auto">
              <a:xfrm>
                <a:off x="1901952" y="2362200"/>
                <a:ext cx="7242048" cy="4114800"/>
                <a:chOff x="1066800" y="1295400"/>
                <a:chExt cx="7242048" cy="4114800"/>
              </a:xfrm>
            </p:grpSpPr>
            <p:pic>
              <p:nvPicPr>
                <p:cNvPr id="23567" name="Picture 2"/>
                <p:cNvPicPr>
                  <a:picLocks noChangeAspect="1" noChangeArrowheads="1"/>
                </p:cNvPicPr>
                <p:nvPr/>
              </p:nvPicPr>
              <p:blipFill>
                <a:blip r:embed="rId10">
                  <a:extLst>
                    <a:ext uri="{28A0092B-C50C-407E-A947-70E740481C1C}">
                      <a14:useLocalDpi xmlns:a14="http://schemas.microsoft.com/office/drawing/2010/main" val="0"/>
                    </a:ext>
                  </a:extLst>
                </a:blip>
                <a:srcRect l="7692" t="-2582" r="17484" b="23708"/>
                <a:stretch>
                  <a:fillRect/>
                </a:stretch>
              </p:blipFill>
              <p:spPr bwMode="auto">
                <a:xfrm>
                  <a:off x="1066800" y="1295400"/>
                  <a:ext cx="7242048"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Parallelogram 44"/>
                <p:cNvSpPr/>
                <p:nvPr/>
              </p:nvSpPr>
              <p:spPr>
                <a:xfrm rot="19651072" flipH="1">
                  <a:off x="5225704" y="2841357"/>
                  <a:ext cx="918601" cy="712922"/>
                </a:xfrm>
                <a:prstGeom prst="parallelogram">
                  <a:avLst>
                    <a:gd name="adj" fmla="val 15132"/>
                  </a:avLst>
                </a:prstGeom>
                <a:solidFill>
                  <a:schemeClr val="lt1">
                    <a:alpha val="0"/>
                  </a:schemeClr>
                </a:solidFill>
                <a:ln w="63500" cmpd="sng">
                  <a:solidFill>
                    <a:schemeClr val="tx2"/>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solidFill>
                      <a:srgbClr val="000000"/>
                    </a:solidFill>
                    <a:latin typeface="Calibri" charset="0"/>
                    <a:ea typeface="ＭＳ Ｐゴシック" charset="0"/>
                    <a:cs typeface="Arial" charset="0"/>
                  </a:endParaRPr>
                </a:p>
              </p:txBody>
            </p:sp>
            <p:sp>
              <p:nvSpPr>
                <p:cNvPr id="46" name="Parallelogram 45"/>
                <p:cNvSpPr/>
                <p:nvPr/>
              </p:nvSpPr>
              <p:spPr>
                <a:xfrm rot="19651072" flipH="1">
                  <a:off x="4531907" y="3286932"/>
                  <a:ext cx="918603" cy="712922"/>
                </a:xfrm>
                <a:prstGeom prst="parallelogram">
                  <a:avLst>
                    <a:gd name="adj" fmla="val 15132"/>
                  </a:avLst>
                </a:prstGeom>
                <a:solidFill>
                  <a:schemeClr val="lt1">
                    <a:alpha val="0"/>
                  </a:schemeClr>
                </a:solidFill>
                <a:ln w="63500" cmpd="sng">
                  <a:solidFill>
                    <a:schemeClr val="tx2"/>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solidFill>
                      <a:srgbClr val="000000"/>
                    </a:solidFill>
                    <a:latin typeface="Calibri" charset="0"/>
                    <a:ea typeface="ＭＳ Ｐゴシック" charset="0"/>
                    <a:cs typeface="Arial" charset="0"/>
                  </a:endParaRPr>
                </a:p>
              </p:txBody>
            </p:sp>
            <p:sp>
              <p:nvSpPr>
                <p:cNvPr id="47" name="Parallelogram 46"/>
                <p:cNvSpPr/>
                <p:nvPr/>
              </p:nvSpPr>
              <p:spPr>
                <a:xfrm rot="19651072" flipH="1">
                  <a:off x="5911748" y="2403529"/>
                  <a:ext cx="918603" cy="712922"/>
                </a:xfrm>
                <a:prstGeom prst="parallelogram">
                  <a:avLst>
                    <a:gd name="adj" fmla="val 15132"/>
                  </a:avLst>
                </a:prstGeom>
                <a:solidFill>
                  <a:schemeClr val="lt1">
                    <a:alpha val="0"/>
                  </a:schemeClr>
                </a:solidFill>
                <a:ln w="63500" cmpd="sng">
                  <a:solidFill>
                    <a:schemeClr val="tx2"/>
                  </a:solidFill>
                </a:ln>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solidFill>
                      <a:srgbClr val="000000"/>
                    </a:solidFill>
                    <a:latin typeface="Calibri" charset="0"/>
                    <a:ea typeface="ＭＳ Ｐゴシック" charset="0"/>
                    <a:cs typeface="Arial" charset="0"/>
                  </a:endParaRPr>
                </a:p>
              </p:txBody>
            </p:sp>
          </p:grpSp>
          <p:sp>
            <p:nvSpPr>
              <p:cNvPr id="23566" name="Rectangle 17"/>
              <p:cNvSpPr>
                <a:spLocks noChangeArrowheads="1"/>
              </p:cNvSpPr>
              <p:nvPr/>
            </p:nvSpPr>
            <p:spPr bwMode="auto">
              <a:xfrm>
                <a:off x="7618991" y="2819400"/>
                <a:ext cx="2461233" cy="1115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b="1">
                    <a:solidFill>
                      <a:srgbClr val="000000"/>
                    </a:solidFill>
                    <a:latin typeface="Calibri" charset="0"/>
                  </a:rPr>
                  <a:t>A-step</a:t>
                </a:r>
              </a:p>
            </p:txBody>
          </p:sp>
        </p:grpSp>
        <p:grpSp>
          <p:nvGrpSpPr>
            <p:cNvPr id="6" name="Group 20"/>
            <p:cNvGrpSpPr>
              <a:grpSpLocks/>
            </p:cNvGrpSpPr>
            <p:nvPr/>
          </p:nvGrpSpPr>
          <p:grpSpPr bwMode="auto">
            <a:xfrm>
              <a:off x="546" y="3138"/>
              <a:ext cx="2190" cy="1086"/>
              <a:chOff x="-2971800" y="1371600"/>
              <a:chExt cx="8754650" cy="4343400"/>
            </a:xfrm>
          </p:grpSpPr>
          <p:grpSp>
            <p:nvGrpSpPr>
              <p:cNvPr id="23558" name="Group 58"/>
              <p:cNvGrpSpPr>
                <a:grpSpLocks/>
              </p:cNvGrpSpPr>
              <p:nvPr/>
            </p:nvGrpSpPr>
            <p:grpSpPr bwMode="auto">
              <a:xfrm>
                <a:off x="-2971800" y="1371600"/>
                <a:ext cx="7239000" cy="4343400"/>
                <a:chOff x="2286000" y="2514600"/>
                <a:chExt cx="7239000" cy="4343400"/>
              </a:xfrm>
            </p:grpSpPr>
            <p:pic>
              <p:nvPicPr>
                <p:cNvPr id="23560" name="Picture 3"/>
                <p:cNvPicPr>
                  <a:picLocks noChangeAspect="1" noChangeArrowheads="1"/>
                </p:cNvPicPr>
                <p:nvPr/>
              </p:nvPicPr>
              <p:blipFill>
                <a:blip r:embed="rId11">
                  <a:extLst>
                    <a:ext uri="{28A0092B-C50C-407E-A947-70E740481C1C}">
                      <a14:useLocalDpi xmlns:a14="http://schemas.microsoft.com/office/drawing/2010/main" val="0"/>
                    </a:ext>
                  </a:extLst>
                </a:blip>
                <a:srcRect l="5576" t="2589" r="28223" b="23624"/>
                <a:stretch>
                  <a:fillRect/>
                </a:stretch>
              </p:blipFill>
              <p:spPr bwMode="auto">
                <a:xfrm>
                  <a:off x="2286000" y="2514600"/>
                  <a:ext cx="72390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Isosceles Triangle 51"/>
                <p:cNvSpPr>
                  <a:spLocks noChangeArrowheads="1"/>
                </p:cNvSpPr>
                <p:nvPr/>
              </p:nvSpPr>
              <p:spPr bwMode="auto">
                <a:xfrm rot="8976707">
                  <a:off x="5724167" y="4411663"/>
                  <a:ext cx="790493" cy="752475"/>
                </a:xfrm>
                <a:prstGeom prst="triangle">
                  <a:avLst>
                    <a:gd name="adj" fmla="val 55352"/>
                  </a:avLst>
                </a:prstGeom>
                <a:solidFill>
                  <a:schemeClr val="bg1">
                    <a:alpha val="0"/>
                  </a:schemeClr>
                </a:solidFill>
                <a:ln w="63500">
                  <a:solidFill>
                    <a:schemeClr val="tx2"/>
                  </a:solidFill>
                  <a:miter lim="800000"/>
                  <a:headEnd/>
                  <a:tailEnd/>
                </a:ln>
              </p:spPr>
              <p:txBody>
                <a:bodyPr rot="10800000" anchor="ctr"/>
                <a:lstStyle/>
                <a:p>
                  <a:pPr algn="ctr">
                    <a:defRPr/>
                  </a:pPr>
                  <a:endParaRPr lang="en-US">
                    <a:solidFill>
                      <a:srgbClr val="000000"/>
                    </a:solidFill>
                    <a:latin typeface="Calibri" charset="0"/>
                    <a:ea typeface="ＭＳ Ｐゴシック" charset="0"/>
                    <a:cs typeface="Arial" charset="0"/>
                  </a:endParaRPr>
                </a:p>
              </p:txBody>
            </p:sp>
            <p:sp>
              <p:nvSpPr>
                <p:cNvPr id="53" name="Isosceles Triangle 52"/>
                <p:cNvSpPr>
                  <a:spLocks noChangeArrowheads="1"/>
                </p:cNvSpPr>
                <p:nvPr/>
              </p:nvSpPr>
              <p:spPr bwMode="auto">
                <a:xfrm rot="8976707">
                  <a:off x="6430531" y="3987800"/>
                  <a:ext cx="790493" cy="752475"/>
                </a:xfrm>
                <a:prstGeom prst="triangle">
                  <a:avLst>
                    <a:gd name="adj" fmla="val 55352"/>
                  </a:avLst>
                </a:prstGeom>
                <a:solidFill>
                  <a:schemeClr val="bg1">
                    <a:alpha val="0"/>
                  </a:schemeClr>
                </a:solidFill>
                <a:ln w="63500">
                  <a:solidFill>
                    <a:schemeClr val="tx2"/>
                  </a:solidFill>
                  <a:miter lim="800000"/>
                  <a:headEnd/>
                  <a:tailEnd/>
                </a:ln>
              </p:spPr>
              <p:txBody>
                <a:bodyPr rot="10800000" anchor="ctr"/>
                <a:lstStyle/>
                <a:p>
                  <a:pPr algn="ctr">
                    <a:defRPr/>
                  </a:pPr>
                  <a:endParaRPr lang="en-US">
                    <a:solidFill>
                      <a:srgbClr val="000000"/>
                    </a:solidFill>
                    <a:latin typeface="Calibri" charset="0"/>
                    <a:ea typeface="ＭＳ Ｐゴシック" charset="0"/>
                    <a:cs typeface="Arial" charset="0"/>
                  </a:endParaRPr>
                </a:p>
              </p:txBody>
            </p:sp>
            <p:sp>
              <p:nvSpPr>
                <p:cNvPr id="54" name="Isosceles Triangle 53"/>
                <p:cNvSpPr>
                  <a:spLocks noChangeArrowheads="1"/>
                </p:cNvSpPr>
                <p:nvPr/>
              </p:nvSpPr>
              <p:spPr bwMode="auto">
                <a:xfrm rot="8976707">
                  <a:off x="7151181" y="3563938"/>
                  <a:ext cx="790493" cy="752475"/>
                </a:xfrm>
                <a:prstGeom prst="triangle">
                  <a:avLst>
                    <a:gd name="adj" fmla="val 55352"/>
                  </a:avLst>
                </a:prstGeom>
                <a:solidFill>
                  <a:schemeClr val="bg1">
                    <a:alpha val="0"/>
                  </a:schemeClr>
                </a:solidFill>
                <a:ln w="63500">
                  <a:solidFill>
                    <a:schemeClr val="tx2"/>
                  </a:solidFill>
                  <a:miter lim="800000"/>
                  <a:headEnd/>
                  <a:tailEnd/>
                </a:ln>
              </p:spPr>
              <p:txBody>
                <a:bodyPr rot="10800000" anchor="ctr"/>
                <a:lstStyle/>
                <a:p>
                  <a:pPr algn="ctr">
                    <a:defRPr/>
                  </a:pPr>
                  <a:endParaRPr lang="en-US">
                    <a:solidFill>
                      <a:srgbClr val="000000"/>
                    </a:solidFill>
                    <a:latin typeface="Calibri" charset="0"/>
                    <a:ea typeface="ＭＳ Ｐゴシック" charset="0"/>
                    <a:cs typeface="Arial" charset="0"/>
                  </a:endParaRPr>
                </a:p>
              </p:txBody>
            </p:sp>
            <p:cxnSp>
              <p:nvCxnSpPr>
                <p:cNvPr id="58" name="Straight Connector 57"/>
                <p:cNvCxnSpPr>
                  <a:stCxn id="52" idx="0"/>
                  <a:endCxn id="54" idx="0"/>
                </p:cNvCxnSpPr>
                <p:nvPr/>
              </p:nvCxnSpPr>
              <p:spPr>
                <a:xfrm rot="5400000" flipH="1" flipV="1">
                  <a:off x="6565185" y="3996733"/>
                  <a:ext cx="847883" cy="1427129"/>
                </a:xfrm>
                <a:prstGeom prst="line">
                  <a:avLst/>
                </a:prstGeom>
                <a:ln w="6350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3559" name="Rectangle 19"/>
              <p:cNvSpPr>
                <a:spLocks noChangeArrowheads="1"/>
              </p:cNvSpPr>
              <p:nvPr/>
            </p:nvSpPr>
            <p:spPr bwMode="auto">
              <a:xfrm>
                <a:off x="3276382" y="1603568"/>
                <a:ext cx="2506468" cy="1151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b="1">
                    <a:solidFill>
                      <a:srgbClr val="000000"/>
                    </a:solidFill>
                    <a:latin typeface="Calibri" charset="0"/>
                  </a:rPr>
                  <a:t>B-step</a:t>
                </a:r>
              </a:p>
            </p:txBody>
          </p:sp>
        </p:grpSp>
      </p:grpSp>
      <p:sp>
        <p:nvSpPr>
          <p:cNvPr id="23587" name="Rectangle 2"/>
          <p:cNvSpPr>
            <a:spLocks noChangeArrowheads="1"/>
          </p:cNvSpPr>
          <p:nvPr/>
        </p:nvSpPr>
        <p:spPr bwMode="auto">
          <a:xfrm>
            <a:off x="228600" y="228600"/>
            <a:ext cx="8748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a:solidFill>
                  <a:schemeClr val="hlink"/>
                </a:solidFill>
                <a:latin typeface="Tahoma" charset="0"/>
                <a:ea typeface="宋体" charset="0"/>
                <a:cs typeface="宋体" charset="0"/>
              </a:rPr>
              <a:t>Methods</a:t>
            </a:r>
          </a:p>
        </p:txBody>
      </p:sp>
    </p:spTree>
    <p:custDataLst>
      <p:tags r:id="rId1"/>
    </p:custDataLst>
  </p:cSld>
  <p:clrMapOvr>
    <a:masterClrMapping/>
  </p:clrMapOvr>
  <p:transition xmlns:p14="http://schemas.microsoft.com/office/powerpoint/2010/main" advTm="45625"/>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3586"/>
                                        </p:tgtEl>
                                        <p:attrNameLst>
                                          <p:attrName>style.visibility</p:attrName>
                                        </p:attrNameLst>
                                      </p:cBhvr>
                                      <p:to>
                                        <p:strVal val="visible"/>
                                      </p:to>
                                    </p:set>
                                    <p:anim calcmode="lin" valueType="num">
                                      <p:cBhvr additive="base">
                                        <p:cTn id="7" dur="500" fill="hold"/>
                                        <p:tgtEl>
                                          <p:spTgt spid="23586"/>
                                        </p:tgtEl>
                                        <p:attrNameLst>
                                          <p:attrName>ppt_x</p:attrName>
                                        </p:attrNameLst>
                                      </p:cBhvr>
                                      <p:tavLst>
                                        <p:tav tm="0">
                                          <p:val>
                                            <p:strVal val="0-#ppt_w/2"/>
                                          </p:val>
                                        </p:tav>
                                        <p:tav tm="100000">
                                          <p:val>
                                            <p:strVal val="#ppt_x"/>
                                          </p:val>
                                        </p:tav>
                                      </p:tavLst>
                                    </p:anim>
                                    <p:anim calcmode="lin" valueType="num">
                                      <p:cBhvr additive="base">
                                        <p:cTn id="8" dur="500" fill="hold"/>
                                        <p:tgtEl>
                                          <p:spTgt spid="235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5"/>
          <p:cNvGrpSpPr>
            <a:grpSpLocks/>
          </p:cNvGrpSpPr>
          <p:nvPr/>
        </p:nvGrpSpPr>
        <p:grpSpPr bwMode="auto">
          <a:xfrm>
            <a:off x="6248400" y="2239963"/>
            <a:ext cx="2536825" cy="2133600"/>
            <a:chOff x="330200" y="3068494"/>
            <a:chExt cx="3126232" cy="2628901"/>
          </a:xfrm>
        </p:grpSpPr>
        <p:pic>
          <p:nvPicPr>
            <p:cNvPr id="91139" name="Picture 2" descr="F:\backup\udisk\work\DFT graphene step\draft-short\figure\fCIr11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0200" y="3068494"/>
              <a:ext cx="3126232" cy="2628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Freeform 7"/>
            <p:cNvSpPr/>
            <p:nvPr/>
          </p:nvSpPr>
          <p:spPr>
            <a:xfrm>
              <a:off x="1470747" y="3721807"/>
              <a:ext cx="1111201" cy="1373131"/>
            </a:xfrm>
            <a:custGeom>
              <a:avLst/>
              <a:gdLst>
                <a:gd name="connsiteX0" fmla="*/ 0 w 1109662"/>
                <a:gd name="connsiteY0" fmla="*/ 1373981 h 1373981"/>
                <a:gd name="connsiteX1" fmla="*/ 538162 w 1109662"/>
                <a:gd name="connsiteY1" fmla="*/ 73819 h 1373981"/>
                <a:gd name="connsiteX2" fmla="*/ 1109662 w 1109662"/>
                <a:gd name="connsiteY2" fmla="*/ 931069 h 1373981"/>
              </a:gdLst>
              <a:ahLst/>
              <a:cxnLst>
                <a:cxn ang="0">
                  <a:pos x="connsiteX0" y="connsiteY0"/>
                </a:cxn>
                <a:cxn ang="0">
                  <a:pos x="connsiteX1" y="connsiteY1"/>
                </a:cxn>
                <a:cxn ang="0">
                  <a:pos x="connsiteX2" y="connsiteY2"/>
                </a:cxn>
              </a:cxnLst>
              <a:rect l="l" t="t" r="r" b="b"/>
              <a:pathLst>
                <a:path w="1109662" h="1373981">
                  <a:moveTo>
                    <a:pt x="0" y="1373981"/>
                  </a:moveTo>
                  <a:cubicBezTo>
                    <a:pt x="176609" y="760809"/>
                    <a:pt x="353218" y="147638"/>
                    <a:pt x="538162" y="73819"/>
                  </a:cubicBezTo>
                  <a:cubicBezTo>
                    <a:pt x="723106" y="0"/>
                    <a:pt x="1109662" y="931069"/>
                    <a:pt x="1109662" y="931069"/>
                  </a:cubicBezTo>
                </a:path>
              </a:pathLst>
            </a:custGeom>
          </p:spPr>
          <p:style>
            <a:lnRef idx="1">
              <a:schemeClr val="dk1"/>
            </a:lnRef>
            <a:fillRef idx="0">
              <a:schemeClr val="dk1"/>
            </a:fillRef>
            <a:effectRef idx="0">
              <a:schemeClr val="dk1"/>
            </a:effectRef>
            <a:fontRef idx="minor">
              <a:schemeClr val="tx1"/>
            </a:fontRef>
          </p:style>
          <p:txBody>
            <a:bodyPr anchor="ctr"/>
            <a:lstStyle/>
            <a:p>
              <a:pPr algn="ctr" fontAlgn="auto">
                <a:spcBef>
                  <a:spcPts val="0"/>
                </a:spcBef>
                <a:spcAft>
                  <a:spcPts val="0"/>
                </a:spcAft>
                <a:defRPr/>
              </a:pPr>
              <a:endParaRPr lang="en-US">
                <a:solidFill>
                  <a:prstClr val="black"/>
                </a:solidFill>
                <a:latin typeface="Calibri"/>
              </a:endParaRPr>
            </a:p>
          </p:txBody>
        </p:sp>
        <p:sp>
          <p:nvSpPr>
            <p:cNvPr id="91141" name="Rectangle 32"/>
            <p:cNvSpPr>
              <a:spLocks noChangeArrowheads="1"/>
            </p:cNvSpPr>
            <p:nvPr/>
          </p:nvSpPr>
          <p:spPr bwMode="auto">
            <a:xfrm>
              <a:off x="1787099" y="4314822"/>
              <a:ext cx="619836" cy="37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000000"/>
                  </a:solidFill>
                  <a:latin typeface="Calibri" charset="0"/>
                </a:rPr>
                <a:t>0.75</a:t>
              </a:r>
            </a:p>
          </p:txBody>
        </p:sp>
        <p:cxnSp>
          <p:nvCxnSpPr>
            <p:cNvPr id="10" name="Straight Connector 9"/>
            <p:cNvCxnSpPr/>
            <p:nvPr/>
          </p:nvCxnSpPr>
          <p:spPr bwMode="auto">
            <a:xfrm rot="10800000" flipV="1">
              <a:off x="1957875" y="5104718"/>
              <a:ext cx="15259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16200000" flipH="1">
              <a:off x="1795536" y="4042596"/>
              <a:ext cx="475315" cy="195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2" name="Straight Arrow Connector 11"/>
            <p:cNvCxnSpPr/>
            <p:nvPr/>
          </p:nvCxnSpPr>
          <p:spPr>
            <a:xfrm rot="5400000" flipH="1" flipV="1">
              <a:off x="1804340" y="4874885"/>
              <a:ext cx="455754" cy="391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1447271" y="5104718"/>
              <a:ext cx="610378" cy="1957"/>
            </a:xfrm>
            <a:prstGeom prst="line">
              <a:avLst/>
            </a:prstGeom>
            <a:ln>
              <a:prstDash val="sysDash"/>
            </a:ln>
          </p:spPr>
          <p:style>
            <a:lnRef idx="1">
              <a:schemeClr val="dk1"/>
            </a:lnRef>
            <a:fillRef idx="0">
              <a:schemeClr val="dk1"/>
            </a:fillRef>
            <a:effectRef idx="0">
              <a:schemeClr val="dk1"/>
            </a:effectRef>
            <a:fontRef idx="minor">
              <a:schemeClr val="tx1"/>
            </a:fontRef>
          </p:style>
        </p:cxnSp>
      </p:grpSp>
      <p:sp>
        <p:nvSpPr>
          <p:cNvPr id="91146" name="Title 1"/>
          <p:cNvSpPr>
            <a:spLocks noGrp="1"/>
          </p:cNvSpPr>
          <p:nvPr>
            <p:ph type="title" idx="4294967295"/>
          </p:nvPr>
        </p:nvSpPr>
        <p:spPr>
          <a:xfrm>
            <a:off x="457200" y="152400"/>
            <a:ext cx="8229600" cy="1143000"/>
          </a:xfrm>
        </p:spPr>
        <p:txBody>
          <a:bodyPr lIns="91408" tIns="45702" rIns="91408" bIns="45702"/>
          <a:lstStyle/>
          <a:p>
            <a:pPr eaLnBrk="1" hangingPunct="1"/>
            <a:r>
              <a:rPr lang="en-US" altLang="zh-CN" b="1" dirty="0" smtClean="0">
                <a:solidFill>
                  <a:srgbClr val="0000FF"/>
                </a:solidFill>
                <a:latin typeface="Calibri" charset="0"/>
              </a:rPr>
              <a:t>Energetics of C </a:t>
            </a:r>
            <a:r>
              <a:rPr lang="en-US" altLang="zh-CN" b="1" dirty="0">
                <a:solidFill>
                  <a:srgbClr val="0000FF"/>
                </a:solidFill>
                <a:latin typeface="Calibri" charset="0"/>
              </a:rPr>
              <a:t>Monomers at Step Edges </a:t>
            </a:r>
            <a:br>
              <a:rPr lang="en-US" altLang="zh-CN" b="1" dirty="0">
                <a:solidFill>
                  <a:srgbClr val="0000FF"/>
                </a:solidFill>
                <a:latin typeface="Calibri" charset="0"/>
              </a:rPr>
            </a:br>
            <a:r>
              <a:rPr lang="en-US" altLang="zh-CN" b="1" dirty="0">
                <a:solidFill>
                  <a:srgbClr val="0000FF"/>
                </a:solidFill>
                <a:latin typeface="Calibri" charset="0"/>
              </a:rPr>
              <a:t>on </a:t>
            </a:r>
            <a:r>
              <a:rPr lang="en-US" altLang="zh-CN" b="1" dirty="0" err="1">
                <a:solidFill>
                  <a:srgbClr val="0000FF"/>
                </a:solidFill>
                <a:latin typeface="Calibri" charset="0"/>
              </a:rPr>
              <a:t>Ir</a:t>
            </a:r>
            <a:r>
              <a:rPr lang="en-US" altLang="zh-CN" b="1" dirty="0">
                <a:solidFill>
                  <a:srgbClr val="0000FF"/>
                </a:solidFill>
                <a:latin typeface="Calibri" charset="0"/>
              </a:rPr>
              <a:t>(111) and </a:t>
            </a:r>
            <a:r>
              <a:rPr lang="en-US" altLang="zh-CN" b="1" dirty="0" err="1">
                <a:solidFill>
                  <a:srgbClr val="0000FF"/>
                </a:solidFill>
                <a:latin typeface="Calibri" charset="0"/>
              </a:rPr>
              <a:t>Ru</a:t>
            </a:r>
            <a:r>
              <a:rPr lang="en-US" altLang="zh-CN" b="1" dirty="0">
                <a:solidFill>
                  <a:srgbClr val="0000FF"/>
                </a:solidFill>
                <a:latin typeface="Calibri" charset="0"/>
              </a:rPr>
              <a:t>(0001)</a:t>
            </a:r>
          </a:p>
        </p:txBody>
      </p:sp>
      <p:pic>
        <p:nvPicPr>
          <p:cNvPr id="5122" name="Picture 2" descr="F:\backup\udisk\work\DFT graphene step\draft-short\figures_1.png"/>
          <p:cNvPicPr>
            <a:picLocks noChangeAspect="1" noChangeArrowheads="1"/>
          </p:cNvPicPr>
          <p:nvPr/>
        </p:nvPicPr>
        <p:blipFill>
          <a:blip r:embed="rId5">
            <a:extLst>
              <a:ext uri="{28A0092B-C50C-407E-A947-70E740481C1C}">
                <a14:useLocalDpi xmlns:a14="http://schemas.microsoft.com/office/drawing/2010/main" val="0"/>
              </a:ext>
            </a:extLst>
          </a:blip>
          <a:srcRect b="51224"/>
          <a:stretch>
            <a:fillRect/>
          </a:stretch>
        </p:blipFill>
        <p:spPr bwMode="auto">
          <a:xfrm>
            <a:off x="615950" y="2133600"/>
            <a:ext cx="54102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F:\backup\udisk\work\DFT graphene step\draft-short\figures_1.png"/>
          <p:cNvPicPr>
            <a:picLocks noChangeAspect="1" noChangeArrowheads="1"/>
          </p:cNvPicPr>
          <p:nvPr/>
        </p:nvPicPr>
        <p:blipFill>
          <a:blip r:embed="rId5">
            <a:extLst>
              <a:ext uri="{28A0092B-C50C-407E-A947-70E740481C1C}">
                <a14:useLocalDpi xmlns:a14="http://schemas.microsoft.com/office/drawing/2010/main" val="0"/>
              </a:ext>
            </a:extLst>
          </a:blip>
          <a:srcRect t="50519"/>
          <a:stretch>
            <a:fillRect/>
          </a:stretch>
        </p:blipFill>
        <p:spPr bwMode="auto">
          <a:xfrm>
            <a:off x="587375" y="4572000"/>
            <a:ext cx="5410200" cy="216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3"/>
          <p:cNvGrpSpPr>
            <a:grpSpLocks/>
          </p:cNvGrpSpPr>
          <p:nvPr/>
        </p:nvGrpSpPr>
        <p:grpSpPr bwMode="auto">
          <a:xfrm>
            <a:off x="6302375" y="4797425"/>
            <a:ext cx="2536825" cy="2133600"/>
            <a:chOff x="3151809" y="3085200"/>
            <a:chExt cx="3125161" cy="2628000"/>
          </a:xfrm>
        </p:grpSpPr>
        <p:pic>
          <p:nvPicPr>
            <p:cNvPr id="91150" name="Picture 2" descr="F:\backup\udisk\work\DFT graphene step\draft-short\figure\fCRu000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51809" y="3085200"/>
              <a:ext cx="3125161" cy="262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Freeform 15"/>
            <p:cNvSpPr/>
            <p:nvPr/>
          </p:nvSpPr>
          <p:spPr>
            <a:xfrm>
              <a:off x="4295877" y="3630745"/>
              <a:ext cx="1104953" cy="1480205"/>
            </a:xfrm>
            <a:custGeom>
              <a:avLst/>
              <a:gdLst>
                <a:gd name="connsiteX0" fmla="*/ 0 w 1104900"/>
                <a:gd name="connsiteY0" fmla="*/ 1479550 h 1479550"/>
                <a:gd name="connsiteX1" fmla="*/ 581025 w 1104900"/>
                <a:gd name="connsiteY1" fmla="*/ 184150 h 1479550"/>
                <a:gd name="connsiteX2" fmla="*/ 1104900 w 1104900"/>
                <a:gd name="connsiteY2" fmla="*/ 374650 h 1479550"/>
              </a:gdLst>
              <a:ahLst/>
              <a:cxnLst>
                <a:cxn ang="0">
                  <a:pos x="connsiteX0" y="connsiteY0"/>
                </a:cxn>
                <a:cxn ang="0">
                  <a:pos x="connsiteX1" y="connsiteY1"/>
                </a:cxn>
                <a:cxn ang="0">
                  <a:pos x="connsiteX2" y="connsiteY2"/>
                </a:cxn>
              </a:cxnLst>
              <a:rect l="l" t="t" r="r" b="b"/>
              <a:pathLst>
                <a:path w="1104900" h="1479550">
                  <a:moveTo>
                    <a:pt x="0" y="1479550"/>
                  </a:moveTo>
                  <a:cubicBezTo>
                    <a:pt x="198437" y="923925"/>
                    <a:pt x="396875" y="368300"/>
                    <a:pt x="581025" y="184150"/>
                  </a:cubicBezTo>
                  <a:cubicBezTo>
                    <a:pt x="765175" y="0"/>
                    <a:pt x="935037" y="187325"/>
                    <a:pt x="1104900" y="374650"/>
                  </a:cubicBezTo>
                </a:path>
              </a:pathLst>
            </a:custGeom>
          </p:spPr>
          <p:style>
            <a:lnRef idx="1">
              <a:schemeClr val="dk1"/>
            </a:lnRef>
            <a:fillRef idx="0">
              <a:schemeClr val="dk1"/>
            </a:fillRef>
            <a:effectRef idx="0">
              <a:schemeClr val="dk1"/>
            </a:effectRef>
            <a:fontRef idx="minor">
              <a:schemeClr val="tx1"/>
            </a:fontRef>
          </p:style>
          <p:txBody>
            <a:bodyPr anchor="ctr"/>
            <a:lstStyle/>
            <a:p>
              <a:pPr algn="ctr" fontAlgn="auto">
                <a:spcBef>
                  <a:spcPts val="0"/>
                </a:spcBef>
                <a:spcAft>
                  <a:spcPts val="0"/>
                </a:spcAft>
                <a:defRPr/>
              </a:pPr>
              <a:endParaRPr lang="en-US">
                <a:solidFill>
                  <a:prstClr val="black"/>
                </a:solidFill>
                <a:latin typeface="Calibri"/>
              </a:endParaRPr>
            </a:p>
          </p:txBody>
        </p:sp>
        <p:sp>
          <p:nvSpPr>
            <p:cNvPr id="91152" name="Rectangle 32"/>
            <p:cNvSpPr>
              <a:spLocks noChangeArrowheads="1"/>
            </p:cNvSpPr>
            <p:nvPr/>
          </p:nvSpPr>
          <p:spPr bwMode="auto">
            <a:xfrm>
              <a:off x="4781548" y="4286243"/>
              <a:ext cx="622448" cy="379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400">
                  <a:solidFill>
                    <a:srgbClr val="000000"/>
                  </a:solidFill>
                  <a:latin typeface="Calibri" charset="0"/>
                </a:rPr>
                <a:t>0.87</a:t>
              </a:r>
            </a:p>
          </p:txBody>
        </p:sp>
        <p:cxnSp>
          <p:nvCxnSpPr>
            <p:cNvPr id="18" name="Straight Connector 17"/>
            <p:cNvCxnSpPr/>
            <p:nvPr/>
          </p:nvCxnSpPr>
          <p:spPr bwMode="auto">
            <a:xfrm rot="10800000" flipV="1">
              <a:off x="4951026" y="5105085"/>
              <a:ext cx="15254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91152" idx="0"/>
            </p:cNvCxnSpPr>
            <p:nvPr/>
          </p:nvCxnSpPr>
          <p:spPr>
            <a:xfrm>
              <a:off x="5025341" y="3748067"/>
              <a:ext cx="66493" cy="53772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rot="5400000" flipH="1" flipV="1">
              <a:off x="4776033" y="4847955"/>
              <a:ext cx="506438" cy="782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 name="Straight Connector 20"/>
            <p:cNvCxnSpPr>
              <a:stCxn id="16" idx="0"/>
            </p:cNvCxnSpPr>
            <p:nvPr/>
          </p:nvCxnSpPr>
          <p:spPr>
            <a:xfrm flipV="1">
              <a:off x="4295877" y="5105085"/>
              <a:ext cx="733376" cy="5865"/>
            </a:xfrm>
            <a:prstGeom prst="line">
              <a:avLst/>
            </a:prstGeom>
            <a:ln>
              <a:prstDash val="sysDash"/>
            </a:ln>
          </p:spPr>
          <p:style>
            <a:lnRef idx="1">
              <a:schemeClr val="dk1"/>
            </a:lnRef>
            <a:fillRef idx="0">
              <a:schemeClr val="dk1"/>
            </a:fillRef>
            <a:effectRef idx="0">
              <a:schemeClr val="dk1"/>
            </a:effectRef>
            <a:fontRef idx="minor">
              <a:schemeClr val="tx1"/>
            </a:fontRef>
          </p:style>
        </p:cxnSp>
      </p:grpSp>
      <p:sp>
        <p:nvSpPr>
          <p:cNvPr id="91157" name="Rectangle 21"/>
          <p:cNvSpPr>
            <a:spLocks noChangeArrowheads="1"/>
          </p:cNvSpPr>
          <p:nvPr/>
        </p:nvSpPr>
        <p:spPr bwMode="auto">
          <a:xfrm>
            <a:off x="311150" y="3048000"/>
            <a:ext cx="38100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en-US" altLang="zh-CN" sz="2400" b="1">
                <a:solidFill>
                  <a:srgbClr val="000000"/>
                </a:solidFill>
                <a:latin typeface="Calibri" charset="0"/>
              </a:rPr>
              <a:t>Ir</a:t>
            </a:r>
          </a:p>
        </p:txBody>
      </p:sp>
      <p:sp>
        <p:nvSpPr>
          <p:cNvPr id="91158" name="Rectangle 22"/>
          <p:cNvSpPr>
            <a:spLocks noChangeArrowheads="1"/>
          </p:cNvSpPr>
          <p:nvPr/>
        </p:nvSpPr>
        <p:spPr bwMode="auto">
          <a:xfrm>
            <a:off x="198438" y="5329238"/>
            <a:ext cx="5238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en-US" altLang="zh-CN" sz="2400" b="1">
                <a:solidFill>
                  <a:srgbClr val="000000"/>
                </a:solidFill>
                <a:latin typeface="Calibri" charset="0"/>
              </a:rPr>
              <a:t>Ru</a:t>
            </a:r>
          </a:p>
        </p:txBody>
      </p:sp>
      <p:sp>
        <p:nvSpPr>
          <p:cNvPr id="24" name="Rectangle 23"/>
          <p:cNvSpPr>
            <a:spLocks noChangeArrowheads="1"/>
          </p:cNvSpPr>
          <p:nvPr/>
        </p:nvSpPr>
        <p:spPr bwMode="auto">
          <a:xfrm>
            <a:off x="2057400" y="1524000"/>
            <a:ext cx="1047750"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en-US" altLang="zh-CN" sz="2400" b="1">
                <a:solidFill>
                  <a:srgbClr val="000000"/>
                </a:solidFill>
                <a:latin typeface="Calibri" charset="0"/>
              </a:rPr>
              <a:t>A-Step</a:t>
            </a:r>
          </a:p>
        </p:txBody>
      </p:sp>
      <p:sp>
        <p:nvSpPr>
          <p:cNvPr id="25" name="Rectangle 24"/>
          <p:cNvSpPr>
            <a:spLocks noChangeArrowheads="1"/>
          </p:cNvSpPr>
          <p:nvPr/>
        </p:nvSpPr>
        <p:spPr bwMode="auto">
          <a:xfrm>
            <a:off x="7010400" y="1519238"/>
            <a:ext cx="1158875"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en-US" altLang="zh-CN" sz="2400" b="1">
                <a:solidFill>
                  <a:srgbClr val="000000"/>
                </a:solidFill>
                <a:latin typeface="Calibri" charset="0"/>
              </a:rPr>
              <a:t>Terrace</a:t>
            </a:r>
          </a:p>
        </p:txBody>
      </p:sp>
      <p:graphicFrame>
        <p:nvGraphicFramePr>
          <p:cNvPr id="27" name="Diagram 26"/>
          <p:cNvGraphicFramePr/>
          <p:nvPr>
            <p:extLst>
              <p:ext uri="{D42A27DB-BD31-4B8C-83A1-F6EECF244321}">
                <p14:modId xmlns:p14="http://schemas.microsoft.com/office/powerpoint/2010/main" val="384355599"/>
              </p:ext>
            </p:extLst>
          </p:nvPr>
        </p:nvGraphicFramePr>
        <p:xfrm>
          <a:off x="762000" y="3886200"/>
          <a:ext cx="7772393" cy="76646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26" name="Picture 2" descr="F:\backup\udisk\work\DFT graphene step\draft-short\figures_1.png"/>
          <p:cNvPicPr>
            <a:picLocks noChangeAspect="1" noChangeArrowheads="1"/>
          </p:cNvPicPr>
          <p:nvPr/>
        </p:nvPicPr>
        <p:blipFill>
          <a:blip r:embed="rId5">
            <a:extLst>
              <a:ext uri="{28A0092B-C50C-407E-A947-70E740481C1C}">
                <a14:useLocalDpi xmlns:a14="http://schemas.microsoft.com/office/drawing/2010/main" val="0"/>
              </a:ext>
            </a:extLst>
          </a:blip>
          <a:srcRect l="5634" r="4225" b="80838"/>
          <a:stretch>
            <a:fillRect/>
          </a:stretch>
        </p:blipFill>
        <p:spPr bwMode="auto">
          <a:xfrm>
            <a:off x="685800" y="2667000"/>
            <a:ext cx="8458200"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 descr="F:\backup\udisk\work\DFT graphene step\draft-short\figures_1.png"/>
          <p:cNvPicPr>
            <a:picLocks noChangeAspect="1" noChangeArrowheads="1"/>
          </p:cNvPicPr>
          <p:nvPr/>
        </p:nvPicPr>
        <p:blipFill>
          <a:blip r:embed="rId5">
            <a:extLst>
              <a:ext uri="{28A0092B-C50C-407E-A947-70E740481C1C}">
                <a14:useLocalDpi xmlns:a14="http://schemas.microsoft.com/office/drawing/2010/main" val="0"/>
              </a:ext>
            </a:extLst>
          </a:blip>
          <a:srcRect l="6178" t="49791" r="3680" b="32060"/>
          <a:stretch>
            <a:fillRect/>
          </a:stretch>
        </p:blipFill>
        <p:spPr bwMode="auto">
          <a:xfrm>
            <a:off x="762000" y="4876800"/>
            <a:ext cx="8382000" cy="136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28"/>
          <p:cNvSpPr>
            <a:spLocks noChangeArrowheads="1"/>
          </p:cNvSpPr>
          <p:nvPr/>
        </p:nvSpPr>
        <p:spPr bwMode="auto">
          <a:xfrm>
            <a:off x="6781800" y="1524000"/>
            <a:ext cx="103346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en-US" altLang="zh-CN" sz="2400" b="1">
                <a:solidFill>
                  <a:srgbClr val="000000"/>
                </a:solidFill>
                <a:latin typeface="Calibri" charset="0"/>
              </a:rPr>
              <a:t>B-Step</a:t>
            </a:r>
          </a:p>
        </p:txBody>
      </p:sp>
      <p:cxnSp>
        <p:nvCxnSpPr>
          <p:cNvPr id="31" name="Straight Connector 30"/>
          <p:cNvCxnSpPr>
            <a:cxnSpLocks noChangeShapeType="1"/>
          </p:cNvCxnSpPr>
          <p:nvPr/>
        </p:nvCxnSpPr>
        <p:spPr bwMode="auto">
          <a:xfrm>
            <a:off x="1225550" y="3886200"/>
            <a:ext cx="7232650" cy="0"/>
          </a:xfrm>
          <a:prstGeom prst="line">
            <a:avLst/>
          </a:prstGeom>
          <a:noFill/>
          <a:ln w="25400">
            <a:solidFill>
              <a:schemeClr val="accent1"/>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3" name="Straight Connector 32"/>
          <p:cNvCxnSpPr>
            <a:cxnSpLocks noChangeShapeType="1"/>
          </p:cNvCxnSpPr>
          <p:nvPr/>
        </p:nvCxnSpPr>
        <p:spPr bwMode="auto">
          <a:xfrm>
            <a:off x="1225550" y="6448425"/>
            <a:ext cx="7232650" cy="0"/>
          </a:xfrm>
          <a:prstGeom prst="line">
            <a:avLst/>
          </a:prstGeom>
          <a:noFill/>
          <a:ln w="25400">
            <a:solidFill>
              <a:schemeClr val="accent1"/>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spTree>
    <p:custDataLst>
      <p:tags r:id="rId1"/>
    </p:custDataLst>
  </p:cSld>
  <p:clrMapOvr>
    <a:masterClrMapping/>
  </p:clrMapOvr>
  <p:transition xmlns:p14="http://schemas.microsoft.com/office/powerpoint/2010/main" advTm="53954"/>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3.33333E-6 -1.11111E-6 L -0.16667 -0.08264 " pathEditMode="relative" rAng="0" ptsTypes="AA">
                                      <p:cBhvr>
                                        <p:cTn id="6" dur="500" fill="hold"/>
                                        <p:tgtEl>
                                          <p:spTgt spid="28"/>
                                        </p:tgtEl>
                                        <p:attrNameLst>
                                          <p:attrName>ppt_x</p:attrName>
                                          <p:attrName>ppt_y</p:attrName>
                                        </p:attrNameLst>
                                      </p:cBhvr>
                                      <p:rCtr x="-8300" y="-4100"/>
                                    </p:animMotion>
                                  </p:childTnLst>
                                </p:cTn>
                              </p:par>
                              <p:par>
                                <p:cTn id="7" presetID="6" presetClass="emph" presetSubtype="0" fill="hold" nodeType="withEffect">
                                  <p:stCondLst>
                                    <p:cond delay="0"/>
                                  </p:stCondLst>
                                  <p:childTnLst>
                                    <p:animScale>
                                      <p:cBhvr>
                                        <p:cTn id="8" dur="500" fill="hold"/>
                                        <p:tgtEl>
                                          <p:spTgt spid="26"/>
                                        </p:tgtEl>
                                      </p:cBhvr>
                                      <p:by x="55000" y="55000"/>
                                    </p:animScale>
                                  </p:childTnLst>
                                </p:cTn>
                              </p:par>
                              <p:par>
                                <p:cTn id="9" presetID="0" presetClass="path" presetSubtype="0" accel="50000" decel="50000" fill="hold" nodeType="withEffect">
                                  <p:stCondLst>
                                    <p:cond delay="0"/>
                                  </p:stCondLst>
                                  <p:childTnLst>
                                    <p:animMotion origin="layout" path="M 0 2.59259E-6 L -0.17083 -0.13935 " pathEditMode="relative" rAng="0" ptsTypes="AA">
                                      <p:cBhvr>
                                        <p:cTn id="10" dur="500" fill="hold"/>
                                        <p:tgtEl>
                                          <p:spTgt spid="26"/>
                                        </p:tgtEl>
                                        <p:attrNameLst>
                                          <p:attrName>ppt_x</p:attrName>
                                          <p:attrName>ppt_y</p:attrName>
                                        </p:attrNameLst>
                                      </p:cBhvr>
                                      <p:rCtr x="-8500" y="-7000"/>
                                    </p:animMotion>
                                  </p:childTnLst>
                                </p:cTn>
                              </p:par>
                              <p:par>
                                <p:cTn id="11" presetID="6" presetClass="emph" presetSubtype="0" fill="hold" nodeType="withEffect">
                                  <p:stCondLst>
                                    <p:cond delay="0"/>
                                  </p:stCondLst>
                                  <p:childTnLst>
                                    <p:animScale>
                                      <p:cBhvr>
                                        <p:cTn id="12" dur="500" fill="hold"/>
                                        <p:tgtEl>
                                          <p:spTgt spid="28"/>
                                        </p:tgtEl>
                                      </p:cBhvr>
                                      <p:by x="55000" y="55000"/>
                                    </p:animScale>
                                  </p:childTnLst>
                                </p:cTn>
                              </p:par>
                              <p:par>
                                <p:cTn id="13" presetID="0" presetClass="path" presetSubtype="0" accel="50000" decel="50000" fill="hold" grpId="0" nodeType="withEffect">
                                  <p:stCondLst>
                                    <p:cond delay="0"/>
                                  </p:stCondLst>
                                  <p:childTnLst>
                                    <p:animMotion origin="layout" path="M -3.33333E-6 4.44444E-6 L -0.05833 0.00023 " pathEditMode="relative" rAng="0" ptsTypes="AA">
                                      <p:cBhvr>
                                        <p:cTn id="14" dur="500" fill="hold"/>
                                        <p:tgtEl>
                                          <p:spTgt spid="24"/>
                                        </p:tgtEl>
                                        <p:attrNameLst>
                                          <p:attrName>ppt_x</p:attrName>
                                          <p:attrName>ppt_y</p:attrName>
                                        </p:attrNameLst>
                                      </p:cBhvr>
                                      <p:rCtr x="-2900" y="0"/>
                                    </p:animMotion>
                                  </p:childTnLst>
                                </p:cTn>
                              </p:par>
                              <p:par>
                                <p:cTn id="15" presetID="0" presetClass="path" presetSubtype="0" accel="50000" decel="50000" fill="hold" grpId="0" nodeType="withEffect">
                                  <p:stCondLst>
                                    <p:cond delay="0"/>
                                  </p:stCondLst>
                                  <p:childTnLst>
                                    <p:animMotion origin="layout" path="M -5.55556E-7 1.48148E-6 L -0.28333 1.48148E-6 " pathEditMode="relative" ptsTypes="AA">
                                      <p:cBhvr>
                                        <p:cTn id="16" dur="500" fill="hold"/>
                                        <p:tgtEl>
                                          <p:spTgt spid="29"/>
                                        </p:tgtEl>
                                        <p:attrNameLst>
                                          <p:attrName>ppt_x</p:attrName>
                                          <p:attrName>ppt_y</p:attrName>
                                        </p:attrNameLst>
                                      </p:cBhvr>
                                    </p:animMotion>
                                  </p:childTnLst>
                                </p:cTn>
                              </p:par>
                              <p:par>
                                <p:cTn id="17" presetID="10" presetClass="exit" presetSubtype="0" fill="hold" nodeType="withEffect">
                                  <p:stCondLst>
                                    <p:cond delay="0"/>
                                  </p:stCondLst>
                                  <p:childTnLst>
                                    <p:animEffect transition="out" filter="fade">
                                      <p:cBhvr>
                                        <p:cTn id="18" dur="500"/>
                                        <p:tgtEl>
                                          <p:spTgt spid="26"/>
                                        </p:tgtEl>
                                      </p:cBhvr>
                                    </p:animEffect>
                                    <p:set>
                                      <p:cBhvr>
                                        <p:cTn id="19" dur="1" fill="hold">
                                          <p:stCondLst>
                                            <p:cond delay="499"/>
                                          </p:stCondLst>
                                        </p:cTn>
                                        <p:tgtEl>
                                          <p:spTgt spid="26"/>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28"/>
                                        </p:tgtEl>
                                      </p:cBhvr>
                                    </p:animEffect>
                                    <p:set>
                                      <p:cBhvr>
                                        <p:cTn id="22" dur="1" fill="hold">
                                          <p:stCondLst>
                                            <p:cond delay="499"/>
                                          </p:stCondLst>
                                        </p:cTn>
                                        <p:tgtEl>
                                          <p:spTgt spid="28"/>
                                        </p:tgtEl>
                                        <p:attrNameLst>
                                          <p:attrName>style.visibility</p:attrName>
                                        </p:attrNameLst>
                                      </p:cBhvr>
                                      <p:to>
                                        <p:strVal val="hidden"/>
                                      </p:to>
                                    </p:set>
                                  </p:childTnLst>
                                </p:cTn>
                              </p:par>
                              <p:par>
                                <p:cTn id="23" presetID="10" presetClass="entr" presetSubtype="0" fill="hold" nodeType="withEffect">
                                  <p:stCondLst>
                                    <p:cond delay="0"/>
                                  </p:stCondLst>
                                  <p:childTnLst>
                                    <p:set>
                                      <p:cBhvr>
                                        <p:cTn id="24" dur="1" fill="hold">
                                          <p:stCondLst>
                                            <p:cond delay="0"/>
                                          </p:stCondLst>
                                        </p:cTn>
                                        <p:tgtEl>
                                          <p:spTgt spid="5122"/>
                                        </p:tgtEl>
                                        <p:attrNameLst>
                                          <p:attrName>style.visibility</p:attrName>
                                        </p:attrNameLst>
                                      </p:cBhvr>
                                      <p:to>
                                        <p:strVal val="visible"/>
                                      </p:to>
                                    </p:set>
                                    <p:animEffect transition="in" filter="fade">
                                      <p:cBhvr>
                                        <p:cTn id="25" dur="500"/>
                                        <p:tgtEl>
                                          <p:spTgt spid="5122"/>
                                        </p:tgtEl>
                                      </p:cBhvr>
                                    </p:animEffect>
                                  </p:childTnLst>
                                </p:cTn>
                              </p:par>
                              <p:par>
                                <p:cTn id="26" presetID="10" presetClass="entr" presetSubtype="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par>
                                <p:cTn id="29" presetID="10" presetClass="entr" presetSubtype="0"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par>
                                <p:cTn id="32" presetID="10" presetClass="entr" presetSubtype="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par>
                                <p:cTn id="43" presetID="22" presetClass="entr" presetSubtype="8" fill="hold"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left)">
                                      <p:cBhvr>
                                        <p:cTn id="45" dur="500"/>
                                        <p:tgtEl>
                                          <p:spTgt spid="31"/>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fade">
                                      <p:cBhvr>
                                        <p:cTn id="5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Graphic spid="27" grpId="0">
        <p:bldAsOne/>
      </p:bldGraphic>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2" name="Straight Connector 21"/>
          <p:cNvCxnSpPr/>
          <p:nvPr/>
        </p:nvCxnSpPr>
        <p:spPr bwMode="auto">
          <a:xfrm>
            <a:off x="0" y="712788"/>
            <a:ext cx="9144000" cy="0"/>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27650" name="Rectangle 2"/>
          <p:cNvSpPr>
            <a:spLocks noChangeArrowheads="1"/>
          </p:cNvSpPr>
          <p:nvPr/>
        </p:nvSpPr>
        <p:spPr bwMode="auto">
          <a:xfrm>
            <a:off x="-228600" y="9525"/>
            <a:ext cx="91297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059" tIns="45706" rIns="9141" bIns="45706">
            <a:spAutoFit/>
          </a:bodyPr>
          <a:lstStyle/>
          <a:p>
            <a:pPr algn="ctr" eaLnBrk="0" hangingPunct="0"/>
            <a:r>
              <a:rPr lang="en-US" altLang="zh-CN" sz="2800" b="1" dirty="0" smtClean="0">
                <a:solidFill>
                  <a:schemeClr val="hlink"/>
                </a:solidFill>
                <a:latin typeface="Tahoma" charset="0"/>
                <a:ea typeface="宋体" charset="0"/>
                <a:cs typeface="宋体" charset="0"/>
              </a:rPr>
              <a:t>Atomistic Mechanisms: </a:t>
            </a:r>
            <a:r>
              <a:rPr lang="en-US" altLang="zh-CN" sz="2800" b="1" dirty="0">
                <a:solidFill>
                  <a:schemeClr val="hlink"/>
                </a:solidFill>
                <a:latin typeface="Tahoma" charset="0"/>
                <a:ea typeface="宋体" charset="0"/>
                <a:cs typeface="宋体" charset="0"/>
              </a:rPr>
              <a:t>Back to “</a:t>
            </a:r>
            <a:r>
              <a:rPr lang="en-US" altLang="zh-CN" sz="2800" b="1" dirty="0" err="1">
                <a:solidFill>
                  <a:schemeClr val="hlink"/>
                </a:solidFill>
                <a:latin typeface="Tahoma" charset="0"/>
                <a:ea typeface="宋体" charset="0"/>
                <a:cs typeface="宋体" charset="0"/>
              </a:rPr>
              <a:t>Arithmetics</a:t>
            </a:r>
            <a:r>
              <a:rPr lang="en-US" altLang="zh-CN" sz="2800" b="1" dirty="0">
                <a:solidFill>
                  <a:schemeClr val="hlink"/>
                </a:solidFill>
                <a:latin typeface="Tahoma" charset="0"/>
                <a:ea typeface="宋体" charset="0"/>
                <a:cs typeface="宋体" charset="0"/>
              </a:rPr>
              <a:t>”</a:t>
            </a:r>
          </a:p>
        </p:txBody>
      </p:sp>
      <p:sp>
        <p:nvSpPr>
          <p:cNvPr id="15" name="Content Placeholder 2"/>
          <p:cNvSpPr txBox="1">
            <a:spLocks/>
          </p:cNvSpPr>
          <p:nvPr/>
        </p:nvSpPr>
        <p:spPr bwMode="auto">
          <a:xfrm>
            <a:off x="533400" y="990600"/>
            <a:ext cx="8229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408" tIns="45702" rIns="91408" bIns="45702"/>
          <a:lstStyle>
            <a:lvl1pPr marL="341313" indent="-3413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1pPr>
            <a:lvl2pPr marL="741363" indent="-28416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2pPr>
            <a:lvl3pPr marL="1141413" indent="-2270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3pPr>
            <a:lvl4pPr marL="15986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4pPr>
            <a:lvl5pPr marL="20558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5pPr>
            <a:lvl6pPr marL="2513818"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876"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934"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991"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9725" indent="-339725">
              <a:defRPr/>
            </a:pPr>
            <a:r>
              <a:rPr lang="en-US" altLang="zh-CN" sz="2800" dirty="0" smtClean="0">
                <a:latin typeface="Calibri" charset="0"/>
              </a:rPr>
              <a:t>N=1: Rest areas of monomers</a:t>
            </a:r>
          </a:p>
          <a:p>
            <a:pPr marL="339725" indent="-339725">
              <a:defRPr/>
            </a:pPr>
            <a:r>
              <a:rPr lang="en-US" altLang="zh-CN" sz="2800" dirty="0" smtClean="0">
                <a:solidFill>
                  <a:srgbClr val="FF0000"/>
                </a:solidFill>
                <a:latin typeface="Calibri" charset="0"/>
              </a:rPr>
              <a:t>N=2: Preferred nucleation sites of dimers</a:t>
            </a:r>
          </a:p>
          <a:p>
            <a:pPr marL="339725" indent="-339725">
              <a:defRPr/>
            </a:pPr>
            <a:r>
              <a:rPr lang="en-US" altLang="zh-CN" sz="2800" dirty="0" smtClean="0">
                <a:latin typeface="Calibri" charset="0"/>
              </a:rPr>
              <a:t>N=3, 4, 5, …: </a:t>
            </a:r>
          </a:p>
          <a:p>
            <a:pPr marL="0" indent="0">
              <a:buFont typeface="Arial" charset="0"/>
              <a:buNone/>
              <a:defRPr/>
            </a:pPr>
            <a:r>
              <a:rPr lang="en-US" altLang="zh-CN" sz="2800" dirty="0">
                <a:latin typeface="Calibri" charset="0"/>
              </a:rPr>
              <a:t>	</a:t>
            </a:r>
            <a:r>
              <a:rPr lang="en-US" altLang="zh-CN" sz="2800" dirty="0" smtClean="0">
                <a:latin typeface="Calibri" charset="0"/>
              </a:rPr>
              <a:t>* Carbon </a:t>
            </a:r>
            <a:r>
              <a:rPr lang="en-US" altLang="zh-CN" sz="2800" dirty="0" err="1" smtClean="0">
                <a:latin typeface="Calibri" charset="0"/>
              </a:rPr>
              <a:t>Nanoarches</a:t>
            </a:r>
            <a:r>
              <a:rPr lang="en-US" altLang="zh-CN" sz="2800" dirty="0" smtClean="0">
                <a:latin typeface="Calibri" charset="0"/>
              </a:rPr>
              <a:t> </a:t>
            </a:r>
          </a:p>
          <a:p>
            <a:pPr marL="0" indent="0">
              <a:buFont typeface="Arial" charset="0"/>
              <a:buNone/>
              <a:defRPr/>
            </a:pPr>
            <a:r>
              <a:rPr lang="en-US" altLang="zh-CN" sz="2800" dirty="0">
                <a:latin typeface="Calibri" charset="0"/>
              </a:rPr>
              <a:t>	</a:t>
            </a:r>
            <a:r>
              <a:rPr lang="en-US" altLang="zh-CN" sz="2800" dirty="0" smtClean="0">
                <a:latin typeface="Calibri" charset="0"/>
              </a:rPr>
              <a:t>* 1D            2D transition</a:t>
            </a:r>
          </a:p>
          <a:p>
            <a:pPr marL="339725" indent="-339725">
              <a:defRPr/>
            </a:pPr>
            <a:r>
              <a:rPr lang="en-US" altLang="zh-CN" sz="2800" dirty="0" smtClean="0">
                <a:latin typeface="Calibri" charset="0"/>
              </a:rPr>
              <a:t>Back to N=6 and beyond:  </a:t>
            </a:r>
          </a:p>
          <a:p>
            <a:pPr marL="0" indent="0">
              <a:buFont typeface="Arial" charset="0"/>
              <a:buNone/>
              <a:defRPr/>
            </a:pPr>
            <a:r>
              <a:rPr lang="en-US" altLang="zh-CN" sz="2800" dirty="0" smtClean="0">
                <a:latin typeface="Calibri" charset="0"/>
              </a:rPr>
              <a:t>	* On Cu(111): Good islands, bad islands</a:t>
            </a:r>
          </a:p>
          <a:p>
            <a:pPr marL="0" indent="0">
              <a:buFont typeface="Arial" charset="0"/>
              <a:buNone/>
              <a:defRPr/>
            </a:pPr>
            <a:r>
              <a:rPr lang="en-US" altLang="zh-CN" sz="2800" dirty="0">
                <a:latin typeface="Calibri" charset="0"/>
              </a:rPr>
              <a:t>	</a:t>
            </a:r>
            <a:r>
              <a:rPr lang="en-US" altLang="zh-CN" sz="2800" dirty="0" smtClean="0">
                <a:latin typeface="Calibri" charset="0"/>
              </a:rPr>
              <a:t>* On alloyed Cu(111): </a:t>
            </a:r>
          </a:p>
          <a:p>
            <a:pPr marL="0" indent="0">
              <a:buFont typeface="Arial" charset="0"/>
              <a:buNone/>
              <a:defRPr/>
            </a:pPr>
            <a:r>
              <a:rPr lang="en-US" altLang="zh-CN" sz="2800" dirty="0">
                <a:latin typeface="Calibri" charset="0"/>
              </a:rPr>
              <a:t>	</a:t>
            </a:r>
            <a:r>
              <a:rPr lang="en-US" altLang="zh-CN" sz="2800" dirty="0" smtClean="0">
                <a:latin typeface="Calibri" charset="0"/>
              </a:rPr>
              <a:t>	# Good islands</a:t>
            </a:r>
          </a:p>
          <a:p>
            <a:pPr marL="0" indent="0">
              <a:buFont typeface="Arial" charset="0"/>
              <a:buNone/>
              <a:defRPr/>
            </a:pPr>
            <a:r>
              <a:rPr lang="en-US" altLang="zh-CN" sz="2800" dirty="0">
                <a:latin typeface="Calibri" charset="0"/>
              </a:rPr>
              <a:t>	</a:t>
            </a:r>
            <a:r>
              <a:rPr lang="en-US" altLang="zh-CN" sz="2800" dirty="0" smtClean="0">
                <a:latin typeface="Calibri" charset="0"/>
              </a:rPr>
              <a:t>	# Minimal grain boundaries </a:t>
            </a:r>
          </a:p>
          <a:p>
            <a:pPr marL="0" indent="0">
              <a:buFont typeface="Arial" charset="0"/>
              <a:buNone/>
              <a:defRPr/>
            </a:pPr>
            <a:r>
              <a:rPr lang="en-US" altLang="zh-CN" sz="2800" dirty="0">
                <a:latin typeface="Calibri" charset="0"/>
              </a:rPr>
              <a:t>	</a:t>
            </a:r>
          </a:p>
        </p:txBody>
      </p:sp>
      <p:sp>
        <p:nvSpPr>
          <p:cNvPr id="16" name="AutoShape 11"/>
          <p:cNvSpPr>
            <a:spLocks noChangeArrowheads="1"/>
          </p:cNvSpPr>
          <p:nvPr/>
        </p:nvSpPr>
        <p:spPr bwMode="auto">
          <a:xfrm>
            <a:off x="2362200" y="3200400"/>
            <a:ext cx="685800" cy="228600"/>
          </a:xfrm>
          <a:prstGeom prst="rightArrow">
            <a:avLst>
              <a:gd name="adj1" fmla="val 50000"/>
              <a:gd name="adj2" fmla="val 56250"/>
            </a:avLst>
          </a:prstGeom>
          <a:gradFill rotWithShape="1">
            <a:gsLst>
              <a:gs pos="0">
                <a:srgbClr val="D6FAFE"/>
              </a:gs>
              <a:gs pos="100000">
                <a:srgbClr val="8DE9F3"/>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10" tIns="45706" rIns="91410" bIns="45706" anchor="ctr"/>
          <a:lstStyle/>
          <a:p>
            <a:pPr>
              <a:defRPr/>
            </a:pPr>
            <a:endParaRPr lang="en-US">
              <a:ea typeface="ＭＳ Ｐゴシック" charset="0"/>
              <a:cs typeface="ＭＳ Ｐゴシック" charset="0"/>
            </a:endParaRPr>
          </a:p>
        </p:txBody>
      </p:sp>
    </p:spTree>
    <p:custDataLst>
      <p:tags r:id="rId1"/>
    </p:custDataLst>
  </p:cSld>
  <p:clrMapOvr>
    <a:masterClrMapping/>
  </p:clrMapOvr>
  <p:transition xmlns:p14="http://schemas.microsoft.com/office/powerpoint/2010/main" advTm="74829"/>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30"/>
          <p:cNvGrpSpPr>
            <a:grpSpLocks/>
          </p:cNvGrpSpPr>
          <p:nvPr/>
        </p:nvGrpSpPr>
        <p:grpSpPr bwMode="auto">
          <a:xfrm>
            <a:off x="4035425" y="1543050"/>
            <a:ext cx="5337175" cy="5162550"/>
            <a:chOff x="4035046" y="1543048"/>
            <a:chExt cx="5337554" cy="5162552"/>
          </a:xfrm>
        </p:grpSpPr>
        <p:grpSp>
          <p:nvGrpSpPr>
            <p:cNvPr id="29719" name="Group 25"/>
            <p:cNvGrpSpPr>
              <a:grpSpLocks/>
            </p:cNvGrpSpPr>
            <p:nvPr/>
          </p:nvGrpSpPr>
          <p:grpSpPr bwMode="auto">
            <a:xfrm>
              <a:off x="4035046" y="1543048"/>
              <a:ext cx="5337554" cy="5162552"/>
              <a:chOff x="4035046" y="1543048"/>
              <a:chExt cx="5337554" cy="5162552"/>
            </a:xfrm>
          </p:grpSpPr>
          <p:pic>
            <p:nvPicPr>
              <p:cNvPr id="29724" name="Picture 2" descr="F:\backup\udisk\work\DFT graphene step\draft-short\figures_3.png"/>
              <p:cNvPicPr>
                <a:picLocks noChangeAspect="1" noChangeArrowheads="1"/>
              </p:cNvPicPr>
              <p:nvPr/>
            </p:nvPicPr>
            <p:blipFill>
              <a:blip r:embed="rId4">
                <a:extLst>
                  <a:ext uri="{28A0092B-C50C-407E-A947-70E740481C1C}">
                    <a14:useLocalDpi xmlns:a14="http://schemas.microsoft.com/office/drawing/2010/main" val="0"/>
                  </a:ext>
                </a:extLst>
              </a:blip>
              <a:srcRect t="14600"/>
              <a:stretch>
                <a:fillRect/>
              </a:stretch>
            </p:blipFill>
            <p:spPr bwMode="auto">
              <a:xfrm>
                <a:off x="4035046" y="1543048"/>
                <a:ext cx="5337554" cy="516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9"/>
              <p:cNvSpPr/>
              <p:nvPr/>
            </p:nvSpPr>
            <p:spPr>
              <a:xfrm>
                <a:off x="7467465" y="1690686"/>
                <a:ext cx="152411"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1" name="Rectangle 20"/>
              <p:cNvSpPr/>
              <p:nvPr/>
            </p:nvSpPr>
            <p:spPr>
              <a:xfrm>
                <a:off x="4766936" y="1709736"/>
                <a:ext cx="152411"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grpSp>
        <p:sp>
          <p:nvSpPr>
            <p:cNvPr id="27" name="Rectangle 26"/>
            <p:cNvSpPr/>
            <p:nvPr/>
          </p:nvSpPr>
          <p:spPr>
            <a:xfrm>
              <a:off x="4790750" y="3314699"/>
              <a:ext cx="152411"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8" name="Rectangle 27"/>
            <p:cNvSpPr/>
            <p:nvPr/>
          </p:nvSpPr>
          <p:spPr>
            <a:xfrm>
              <a:off x="7457939" y="3314699"/>
              <a:ext cx="152411"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9" name="Rectangle 28"/>
            <p:cNvSpPr/>
            <p:nvPr/>
          </p:nvSpPr>
          <p:spPr>
            <a:xfrm>
              <a:off x="4771698" y="4952999"/>
              <a:ext cx="152411"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30" name="Rectangle 29"/>
            <p:cNvSpPr/>
            <p:nvPr/>
          </p:nvSpPr>
          <p:spPr>
            <a:xfrm>
              <a:off x="7457939" y="4933949"/>
              <a:ext cx="152411"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grpSp>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l="7692" t="-2582" r="17484" b="23708"/>
          <a:stretch>
            <a:fillRect/>
          </a:stretch>
        </p:blipFill>
        <p:spPr bwMode="auto">
          <a:xfrm>
            <a:off x="2590800" y="2667000"/>
            <a:ext cx="3581400" cy="203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Oval 8"/>
          <p:cNvSpPr>
            <a:spLocks noChangeArrowheads="1"/>
          </p:cNvSpPr>
          <p:nvPr/>
        </p:nvSpPr>
        <p:spPr bwMode="auto">
          <a:xfrm>
            <a:off x="4448175" y="3643313"/>
            <a:ext cx="214313" cy="214312"/>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2" name="Oval 11"/>
          <p:cNvSpPr>
            <a:spLocks noChangeArrowheads="1"/>
          </p:cNvSpPr>
          <p:nvPr/>
        </p:nvSpPr>
        <p:spPr bwMode="auto">
          <a:xfrm>
            <a:off x="4729163" y="3495675"/>
            <a:ext cx="214312" cy="214313"/>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3" name="Oval 12"/>
          <p:cNvSpPr>
            <a:spLocks noChangeArrowheads="1"/>
          </p:cNvSpPr>
          <p:nvPr/>
        </p:nvSpPr>
        <p:spPr bwMode="auto">
          <a:xfrm>
            <a:off x="4995863" y="3362325"/>
            <a:ext cx="214312" cy="214313"/>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4" name="Oval 13"/>
          <p:cNvSpPr>
            <a:spLocks noChangeArrowheads="1"/>
          </p:cNvSpPr>
          <p:nvPr/>
        </p:nvSpPr>
        <p:spPr bwMode="auto">
          <a:xfrm>
            <a:off x="4900613" y="3700463"/>
            <a:ext cx="214312" cy="214312"/>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5" name="Oval 14"/>
          <p:cNvSpPr>
            <a:spLocks noChangeArrowheads="1"/>
          </p:cNvSpPr>
          <p:nvPr/>
        </p:nvSpPr>
        <p:spPr bwMode="auto">
          <a:xfrm>
            <a:off x="5181600" y="3814763"/>
            <a:ext cx="214313" cy="214312"/>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6" name="Oval 15"/>
          <p:cNvSpPr>
            <a:spLocks noChangeArrowheads="1"/>
          </p:cNvSpPr>
          <p:nvPr/>
        </p:nvSpPr>
        <p:spPr bwMode="auto">
          <a:xfrm>
            <a:off x="5448300" y="3943350"/>
            <a:ext cx="214313" cy="214313"/>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7" name="Oval 16"/>
          <p:cNvSpPr>
            <a:spLocks noChangeArrowheads="1"/>
          </p:cNvSpPr>
          <p:nvPr/>
        </p:nvSpPr>
        <p:spPr bwMode="auto">
          <a:xfrm>
            <a:off x="4181475" y="3252788"/>
            <a:ext cx="214313" cy="214312"/>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8" name="Oval 17"/>
          <p:cNvSpPr>
            <a:spLocks noChangeArrowheads="1"/>
          </p:cNvSpPr>
          <p:nvPr/>
        </p:nvSpPr>
        <p:spPr bwMode="auto">
          <a:xfrm>
            <a:off x="3943350" y="3114675"/>
            <a:ext cx="214313" cy="214313"/>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9" name="Oval 18"/>
          <p:cNvSpPr>
            <a:spLocks noChangeArrowheads="1"/>
          </p:cNvSpPr>
          <p:nvPr/>
        </p:nvSpPr>
        <p:spPr bwMode="auto">
          <a:xfrm>
            <a:off x="3671888" y="2981325"/>
            <a:ext cx="214312" cy="214313"/>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25" name="Rectangle 24"/>
          <p:cNvSpPr/>
          <p:nvPr/>
        </p:nvSpPr>
        <p:spPr>
          <a:xfrm>
            <a:off x="4919663" y="1862138"/>
            <a:ext cx="152400" cy="22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2" rIns="91408" bIns="45702" anchor="ctr"/>
          <a:lstStyle/>
          <a:p>
            <a:pPr algn="ctr">
              <a:defRPr/>
            </a:pPr>
            <a:endParaRPr lang="en-US">
              <a:solidFill>
                <a:srgbClr val="FFFFFF"/>
              </a:solidFill>
              <a:latin typeface="Calibri" charset="0"/>
              <a:ea typeface="ＭＳ Ｐゴシック" charset="0"/>
              <a:cs typeface="Arial" charset="0"/>
            </a:endParaRPr>
          </a:p>
        </p:txBody>
      </p:sp>
      <p:cxnSp>
        <p:nvCxnSpPr>
          <p:cNvPr id="33" name="Straight Connector 32"/>
          <p:cNvCxnSpPr>
            <a:cxnSpLocks noChangeShapeType="1"/>
          </p:cNvCxnSpPr>
          <p:nvPr/>
        </p:nvCxnSpPr>
        <p:spPr bwMode="auto">
          <a:xfrm>
            <a:off x="4724400" y="2362200"/>
            <a:ext cx="1676400" cy="0"/>
          </a:xfrm>
          <a:prstGeom prst="line">
            <a:avLst/>
          </a:prstGeom>
          <a:noFill/>
          <a:ln w="25400">
            <a:solidFill>
              <a:srgbClr val="4BACC6"/>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4" name="Straight Connector 33"/>
          <p:cNvCxnSpPr>
            <a:cxnSpLocks noChangeShapeType="1"/>
          </p:cNvCxnSpPr>
          <p:nvPr/>
        </p:nvCxnSpPr>
        <p:spPr bwMode="auto">
          <a:xfrm>
            <a:off x="7391400" y="2362200"/>
            <a:ext cx="1655763" cy="0"/>
          </a:xfrm>
          <a:prstGeom prst="line">
            <a:avLst/>
          </a:prstGeom>
          <a:noFill/>
          <a:ln w="25400">
            <a:solidFill>
              <a:srgbClr val="4BACC6"/>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5" name="Straight Connector 34"/>
          <p:cNvCxnSpPr>
            <a:cxnSpLocks noChangeShapeType="1"/>
          </p:cNvCxnSpPr>
          <p:nvPr/>
        </p:nvCxnSpPr>
        <p:spPr bwMode="auto">
          <a:xfrm>
            <a:off x="4733925" y="4229100"/>
            <a:ext cx="1676400" cy="0"/>
          </a:xfrm>
          <a:prstGeom prst="line">
            <a:avLst/>
          </a:prstGeom>
          <a:noFill/>
          <a:ln w="25400">
            <a:solidFill>
              <a:srgbClr val="4BACC6"/>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6" name="Straight Connector 35"/>
          <p:cNvCxnSpPr>
            <a:cxnSpLocks noChangeShapeType="1"/>
          </p:cNvCxnSpPr>
          <p:nvPr/>
        </p:nvCxnSpPr>
        <p:spPr bwMode="auto">
          <a:xfrm>
            <a:off x="7381875" y="4229100"/>
            <a:ext cx="1676400" cy="0"/>
          </a:xfrm>
          <a:prstGeom prst="line">
            <a:avLst/>
          </a:prstGeom>
          <a:noFill/>
          <a:ln w="25400">
            <a:solidFill>
              <a:srgbClr val="4BACC6"/>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7" name="Straight Connector 36"/>
          <p:cNvCxnSpPr>
            <a:cxnSpLocks noChangeShapeType="1"/>
          </p:cNvCxnSpPr>
          <p:nvPr/>
        </p:nvCxnSpPr>
        <p:spPr bwMode="auto">
          <a:xfrm>
            <a:off x="4724400" y="5381625"/>
            <a:ext cx="1676400" cy="0"/>
          </a:xfrm>
          <a:prstGeom prst="line">
            <a:avLst/>
          </a:prstGeom>
          <a:noFill/>
          <a:ln w="25400">
            <a:solidFill>
              <a:srgbClr val="4BACC6"/>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38" name="Straight Connector 37"/>
          <p:cNvCxnSpPr>
            <a:cxnSpLocks noChangeShapeType="1"/>
          </p:cNvCxnSpPr>
          <p:nvPr/>
        </p:nvCxnSpPr>
        <p:spPr bwMode="auto">
          <a:xfrm>
            <a:off x="7391400" y="5381625"/>
            <a:ext cx="1676400" cy="0"/>
          </a:xfrm>
          <a:prstGeom prst="line">
            <a:avLst/>
          </a:prstGeom>
          <a:noFill/>
          <a:ln w="25400">
            <a:solidFill>
              <a:srgbClr val="4BACC6"/>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grpSp>
        <p:nvGrpSpPr>
          <p:cNvPr id="4" name="Group 21"/>
          <p:cNvGrpSpPr>
            <a:grpSpLocks/>
          </p:cNvGrpSpPr>
          <p:nvPr/>
        </p:nvGrpSpPr>
        <p:grpSpPr bwMode="auto">
          <a:xfrm>
            <a:off x="609600" y="4953000"/>
            <a:ext cx="7673975" cy="1066800"/>
            <a:chOff x="-152400" y="17664"/>
            <a:chExt cx="7674591" cy="748800"/>
          </a:xfrm>
        </p:grpSpPr>
        <p:sp>
          <p:nvSpPr>
            <p:cNvPr id="23" name="Rounded Rectangle 22"/>
            <p:cNvSpPr/>
            <p:nvPr/>
          </p:nvSpPr>
          <p:spPr>
            <a:xfrm>
              <a:off x="12" y="17664"/>
              <a:ext cx="7366591" cy="748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4" name="Rounded Rectangle 4"/>
            <p:cNvSpPr/>
            <p:nvPr/>
          </p:nvSpPr>
          <p:spPr>
            <a:xfrm>
              <a:off x="-152400" y="17664"/>
              <a:ext cx="7674591" cy="695314"/>
            </a:xfrm>
            <a:prstGeom prst="rect">
              <a:avLst/>
            </a:prstGeom>
          </p:spPr>
          <p:style>
            <a:lnRef idx="0">
              <a:scrgbClr r="0" g="0" b="0"/>
            </a:lnRef>
            <a:fillRef idx="0">
              <a:scrgbClr r="0" g="0" b="0"/>
            </a:fillRef>
            <a:effectRef idx="0">
              <a:scrgbClr r="0" g="0" b="0"/>
            </a:effectRef>
            <a:fontRef idx="minor">
              <a:schemeClr val="lt1"/>
            </a:fontRef>
          </p:style>
          <p:txBody>
            <a:bodyPr tIns="91440" bIns="91440" spcCol="1270" anchor="ctr"/>
            <a:lstStyle/>
            <a:p>
              <a:pPr algn="ctr" defTabSz="1066394" fontAlgn="auto">
                <a:lnSpc>
                  <a:spcPct val="90000"/>
                </a:lnSpc>
                <a:spcAft>
                  <a:spcPct val="35000"/>
                </a:spcAft>
                <a:defRPr/>
              </a:pPr>
              <a:r>
                <a:rPr lang="en-US" sz="2400" b="1" dirty="0">
                  <a:solidFill>
                    <a:prstClr val="white"/>
                  </a:solidFill>
                  <a:latin typeface="Calibri"/>
                </a:rPr>
                <a:t>C dimerization </a:t>
              </a:r>
              <a:r>
                <a:rPr lang="en-US" sz="2400" b="1" dirty="0" smtClean="0">
                  <a:solidFill>
                    <a:prstClr val="white"/>
                  </a:solidFill>
                  <a:latin typeface="Calibri"/>
                </a:rPr>
                <a:t>is highly </a:t>
              </a:r>
              <a:r>
                <a:rPr lang="en-US" sz="2400" b="1" dirty="0">
                  <a:solidFill>
                    <a:prstClr val="white"/>
                  </a:solidFill>
                  <a:latin typeface="Calibri"/>
                </a:rPr>
                <a:t>favorable at lower step edges </a:t>
              </a:r>
            </a:p>
            <a:p>
              <a:pPr algn="ctr" defTabSz="1066394" fontAlgn="auto">
                <a:lnSpc>
                  <a:spcPct val="90000"/>
                </a:lnSpc>
                <a:spcAft>
                  <a:spcPct val="35000"/>
                </a:spcAft>
                <a:defRPr/>
              </a:pPr>
              <a:r>
                <a:rPr lang="en-US" sz="2400" b="1" dirty="0">
                  <a:solidFill>
                    <a:prstClr val="white"/>
                  </a:solidFill>
                  <a:latin typeface="Calibri"/>
                </a:rPr>
                <a:t>on </a:t>
              </a:r>
              <a:r>
                <a:rPr lang="en-US" sz="2400" b="1" dirty="0" err="1">
                  <a:solidFill>
                    <a:prstClr val="white"/>
                  </a:solidFill>
                  <a:latin typeface="Calibri"/>
                </a:rPr>
                <a:t>Ir</a:t>
              </a:r>
              <a:r>
                <a:rPr lang="en-US" sz="2400" b="1" dirty="0">
                  <a:solidFill>
                    <a:prstClr val="white"/>
                  </a:solidFill>
                  <a:latin typeface="Calibri"/>
                </a:rPr>
                <a:t>(111) and </a:t>
              </a:r>
              <a:r>
                <a:rPr lang="en-US" sz="2400" b="1" dirty="0" err="1">
                  <a:solidFill>
                    <a:prstClr val="white"/>
                  </a:solidFill>
                  <a:latin typeface="Calibri"/>
                </a:rPr>
                <a:t>Ru</a:t>
              </a:r>
              <a:r>
                <a:rPr lang="en-US" sz="2400" b="1" dirty="0">
                  <a:solidFill>
                    <a:prstClr val="white"/>
                  </a:solidFill>
                  <a:latin typeface="Calibri"/>
                </a:rPr>
                <a:t>(0001)</a:t>
              </a:r>
            </a:p>
          </p:txBody>
        </p:sp>
      </p:grpSp>
      <p:sp>
        <p:nvSpPr>
          <p:cNvPr id="29728" name="Rectangle 2"/>
          <p:cNvSpPr>
            <a:spLocks noChangeArrowheads="1"/>
          </p:cNvSpPr>
          <p:nvPr/>
        </p:nvSpPr>
        <p:spPr bwMode="auto">
          <a:xfrm>
            <a:off x="0" y="228600"/>
            <a:ext cx="9129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smtClean="0">
                <a:solidFill>
                  <a:schemeClr val="hlink"/>
                </a:solidFill>
                <a:latin typeface="Tahoma" charset="0"/>
                <a:ea typeface="宋体" charset="0"/>
                <a:cs typeface="宋体" charset="0"/>
              </a:rPr>
              <a:t>Energetics of Carbon Dimers </a:t>
            </a:r>
            <a:r>
              <a:rPr lang="en-US" altLang="zh-CN" sz="2800" b="1" dirty="0">
                <a:solidFill>
                  <a:schemeClr val="hlink"/>
                </a:solidFill>
                <a:latin typeface="Tahoma" charset="0"/>
                <a:ea typeface="宋体" charset="0"/>
                <a:cs typeface="宋体" charset="0"/>
              </a:rPr>
              <a:t>at Step </a:t>
            </a:r>
            <a:r>
              <a:rPr lang="en-US" altLang="zh-CN" sz="2800" b="1" dirty="0" smtClean="0">
                <a:solidFill>
                  <a:schemeClr val="hlink"/>
                </a:solidFill>
                <a:latin typeface="Tahoma" charset="0"/>
                <a:ea typeface="宋体" charset="0"/>
                <a:cs typeface="宋体" charset="0"/>
              </a:rPr>
              <a:t>Edges</a:t>
            </a:r>
            <a:endParaRPr lang="en-US" altLang="zh-CN" sz="2800" b="1" dirty="0">
              <a:solidFill>
                <a:schemeClr val="hlink"/>
              </a:solidFill>
              <a:latin typeface="Tahoma" charset="0"/>
              <a:ea typeface="宋体" charset="0"/>
              <a:cs typeface="宋体" charset="0"/>
            </a:endParaRPr>
          </a:p>
        </p:txBody>
      </p:sp>
    </p:spTree>
    <p:custDataLst>
      <p:tags r:id="rId1"/>
    </p:custDataLst>
  </p:cSld>
  <p:clrMapOvr>
    <a:masterClrMapping/>
  </p:clrMapOvr>
  <p:transition xmlns:p14="http://schemas.microsoft.com/office/powerpoint/2010/main" advTm="111859"/>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hidden"/>
                                      </p:to>
                                    </p:set>
                                  </p:childTnLst>
                                </p:cTn>
                              </p:par>
                            </p:childTnLst>
                          </p:cTn>
                        </p:par>
                        <p:par>
                          <p:cTn id="7" fill="hold" nodeType="after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par>
                          <p:cTn id="10" fill="hold" nodeType="afterGroup">
                            <p:stCondLst>
                              <p:cond delay="0"/>
                            </p:stCondLst>
                            <p:childTnLst>
                              <p:par>
                                <p:cTn id="11" presetID="1" presetClass="exit" presetSubtype="0" fill="hold" grpId="1" nodeType="afterEffect">
                                  <p:stCondLst>
                                    <p:cond delay="300"/>
                                  </p:stCondLst>
                                  <p:childTnLst>
                                    <p:set>
                                      <p:cBhvr>
                                        <p:cTn id="12" dur="1" fill="hold">
                                          <p:stCondLst>
                                            <p:cond delay="0"/>
                                          </p:stCondLst>
                                        </p:cTn>
                                        <p:tgtEl>
                                          <p:spTgt spid="18"/>
                                        </p:tgtEl>
                                        <p:attrNameLst>
                                          <p:attrName>style.visibility</p:attrName>
                                        </p:attrNameLst>
                                      </p:cBhvr>
                                      <p:to>
                                        <p:strVal val="hidden"/>
                                      </p:to>
                                    </p:set>
                                  </p:childTnLst>
                                </p:cTn>
                              </p:par>
                            </p:childTnLst>
                          </p:cTn>
                        </p:par>
                        <p:par>
                          <p:cTn id="13" fill="hold" nodeType="afterGroup">
                            <p:stCondLst>
                              <p:cond delay="300"/>
                            </p:stCondLst>
                            <p:childTnLst>
                              <p:par>
                                <p:cTn id="14" presetID="1" presetClass="entr" presetSubtype="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childTnLst>
                                </p:cTn>
                              </p:par>
                            </p:childTnLst>
                          </p:cTn>
                        </p:par>
                        <p:par>
                          <p:cTn id="16" fill="hold" nodeType="afterGroup">
                            <p:stCondLst>
                              <p:cond delay="300"/>
                            </p:stCondLst>
                            <p:childTnLst>
                              <p:par>
                                <p:cTn id="17" presetID="1" presetClass="exit" presetSubtype="0" fill="hold" grpId="1" nodeType="afterEffect">
                                  <p:stCondLst>
                                    <p:cond delay="300"/>
                                  </p:stCondLst>
                                  <p:childTnLst>
                                    <p:set>
                                      <p:cBhvr>
                                        <p:cTn id="18" dur="1" fill="hold">
                                          <p:stCondLst>
                                            <p:cond delay="0"/>
                                          </p:stCondLst>
                                        </p:cTn>
                                        <p:tgtEl>
                                          <p:spTgt spid="19"/>
                                        </p:tgtEl>
                                        <p:attrNameLst>
                                          <p:attrName>style.visibility</p:attrName>
                                        </p:attrNameLst>
                                      </p:cBhvr>
                                      <p:to>
                                        <p:strVal val="hidden"/>
                                      </p:to>
                                    </p:set>
                                  </p:childTnLst>
                                </p:cTn>
                              </p:par>
                              <p:par>
                                <p:cTn id="19" presetID="1" presetClass="entr" presetSubtype="0" fill="hold" grpId="0" nodeType="withEffect">
                                  <p:stCondLst>
                                    <p:cond delay="300"/>
                                  </p:stCondLst>
                                  <p:childTnLst>
                                    <p:set>
                                      <p:cBhvr>
                                        <p:cTn id="20" dur="1" fill="hold">
                                          <p:stCondLst>
                                            <p:cond delay="0"/>
                                          </p:stCondLst>
                                        </p:cTn>
                                        <p:tgtEl>
                                          <p:spTgt spid="14"/>
                                        </p:tgtEl>
                                        <p:attrNameLst>
                                          <p:attrName>style.visibility</p:attrName>
                                        </p:attrNameLst>
                                      </p:cBhvr>
                                      <p:to>
                                        <p:strVal val="visible"/>
                                      </p:to>
                                    </p:set>
                                  </p:childTnLst>
                                </p:cTn>
                              </p:par>
                            </p:childTnLst>
                          </p:cTn>
                        </p:par>
                        <p:par>
                          <p:cTn id="21" fill="hold" nodeType="afterGroup">
                            <p:stCondLst>
                              <p:cond delay="600"/>
                            </p:stCondLst>
                            <p:childTnLst>
                              <p:par>
                                <p:cTn id="22" presetID="1" presetClass="exit" presetSubtype="0" fill="hold" grpId="1" nodeType="afterEffect">
                                  <p:stCondLst>
                                    <p:cond delay="300"/>
                                  </p:stCondLst>
                                  <p:childTnLst>
                                    <p:set>
                                      <p:cBhvr>
                                        <p:cTn id="23" dur="1" fill="hold">
                                          <p:stCondLst>
                                            <p:cond delay="0"/>
                                          </p:stCondLst>
                                        </p:cTn>
                                        <p:tgtEl>
                                          <p:spTgt spid="14"/>
                                        </p:tgtEl>
                                        <p:attrNameLst>
                                          <p:attrName>style.visibility</p:attrName>
                                        </p:attrNameLst>
                                      </p:cBhvr>
                                      <p:to>
                                        <p:strVal val="hidden"/>
                                      </p:to>
                                    </p:set>
                                  </p:childTnLst>
                                </p:cTn>
                              </p:par>
                            </p:childTnLst>
                          </p:cTn>
                        </p:par>
                        <p:par>
                          <p:cTn id="24" fill="hold" nodeType="afterGroup">
                            <p:stCondLst>
                              <p:cond delay="900"/>
                            </p:stCondLst>
                            <p:childTnLst>
                              <p:par>
                                <p:cTn id="25" presetID="1"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par>
                          <p:cTn id="27" fill="hold" nodeType="afterGroup">
                            <p:stCondLst>
                              <p:cond delay="900"/>
                            </p:stCondLst>
                            <p:childTnLst>
                              <p:par>
                                <p:cTn id="28" presetID="1" presetClass="exit" presetSubtype="0" fill="hold" grpId="1" nodeType="afterEffect">
                                  <p:stCondLst>
                                    <p:cond delay="300"/>
                                  </p:stCondLst>
                                  <p:childTnLst>
                                    <p:set>
                                      <p:cBhvr>
                                        <p:cTn id="29" dur="1" fill="hold">
                                          <p:stCondLst>
                                            <p:cond delay="0"/>
                                          </p:stCondLst>
                                        </p:cTn>
                                        <p:tgtEl>
                                          <p:spTgt spid="15"/>
                                        </p:tgtEl>
                                        <p:attrNameLst>
                                          <p:attrName>style.visibility</p:attrName>
                                        </p:attrNameLst>
                                      </p:cBhvr>
                                      <p:to>
                                        <p:strVal val="hidden"/>
                                      </p:to>
                                    </p:set>
                                  </p:childTnLst>
                                </p:cTn>
                              </p:par>
                            </p:childTnLst>
                          </p:cTn>
                        </p:par>
                        <p:par>
                          <p:cTn id="30" fill="hold" nodeType="afterGroup">
                            <p:stCondLst>
                              <p:cond delay="1200"/>
                            </p:stCondLst>
                            <p:childTnLst>
                              <p:par>
                                <p:cTn id="31" presetID="1"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childTnLst>
                          </p:cTn>
                        </p:par>
                        <p:par>
                          <p:cTn id="33" fill="hold" nodeType="afterGroup">
                            <p:stCondLst>
                              <p:cond delay="1200"/>
                            </p:stCondLst>
                            <p:childTnLst>
                              <p:par>
                                <p:cTn id="34" presetID="1" presetClass="exit" presetSubtype="0" fill="hold" grpId="1" nodeType="afterEffect">
                                  <p:stCondLst>
                                    <p:cond delay="300"/>
                                  </p:stCondLst>
                                  <p:childTnLst>
                                    <p:set>
                                      <p:cBhvr>
                                        <p:cTn id="35" dur="1" fill="hold">
                                          <p:stCondLst>
                                            <p:cond delay="0"/>
                                          </p:stCondLst>
                                        </p:cTn>
                                        <p:tgtEl>
                                          <p:spTgt spid="16"/>
                                        </p:tgtEl>
                                        <p:attrNameLst>
                                          <p:attrName>style.visibility</p:attrName>
                                        </p:attrNameLst>
                                      </p:cBhvr>
                                      <p:to>
                                        <p:strVal val="hidden"/>
                                      </p:to>
                                    </p:set>
                                  </p:childTnLst>
                                </p:cTn>
                              </p:par>
                              <p:par>
                                <p:cTn id="36" presetID="1" presetClass="entr" presetSubtype="0" fill="hold" grpId="0" nodeType="withEffect">
                                  <p:stCondLst>
                                    <p:cond delay="300"/>
                                  </p:stCondLst>
                                  <p:childTnLst>
                                    <p:set>
                                      <p:cBhvr>
                                        <p:cTn id="37" dur="1" fill="hold">
                                          <p:stCondLst>
                                            <p:cond delay="0"/>
                                          </p:stCondLst>
                                        </p:cTn>
                                        <p:tgtEl>
                                          <p:spTgt spid="12"/>
                                        </p:tgtEl>
                                        <p:attrNameLst>
                                          <p:attrName>style.visibility</p:attrName>
                                        </p:attrNameLst>
                                      </p:cBhvr>
                                      <p:to>
                                        <p:strVal val="visible"/>
                                      </p:to>
                                    </p:set>
                                  </p:childTnLst>
                                </p:cTn>
                              </p:par>
                            </p:childTnLst>
                          </p:cTn>
                        </p:par>
                        <p:par>
                          <p:cTn id="38" fill="hold" nodeType="afterGroup">
                            <p:stCondLst>
                              <p:cond delay="1500"/>
                            </p:stCondLst>
                            <p:childTnLst>
                              <p:par>
                                <p:cTn id="39" presetID="1" presetClass="exit" presetSubtype="0" fill="hold" grpId="1" nodeType="afterEffect">
                                  <p:stCondLst>
                                    <p:cond delay="300"/>
                                  </p:stCondLst>
                                  <p:childTnLst>
                                    <p:set>
                                      <p:cBhvr>
                                        <p:cTn id="40" dur="1" fill="hold">
                                          <p:stCondLst>
                                            <p:cond delay="0"/>
                                          </p:stCondLst>
                                        </p:cTn>
                                        <p:tgtEl>
                                          <p:spTgt spid="12"/>
                                        </p:tgtEl>
                                        <p:attrNameLst>
                                          <p:attrName>style.visibility</p:attrName>
                                        </p:attrNameLst>
                                      </p:cBhvr>
                                      <p:to>
                                        <p:strVal val="hidden"/>
                                      </p:to>
                                    </p:set>
                                  </p:childTnLst>
                                </p:cTn>
                              </p:par>
                            </p:childTnLst>
                          </p:cTn>
                        </p:par>
                        <p:par>
                          <p:cTn id="41" fill="hold" nodeType="afterGroup">
                            <p:stCondLst>
                              <p:cond delay="1800"/>
                            </p:stCondLst>
                            <p:childTnLst>
                              <p:par>
                                <p:cTn id="42" presetID="1"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childTnLst>
                                </p:cTn>
                              </p:par>
                            </p:childTnLst>
                          </p:cTn>
                        </p:par>
                      </p:childTnLst>
                    </p:cTn>
                  </p:par>
                  <p:par>
                    <p:cTn id="44" fill="hold" nodeType="clickPar">
                      <p:stCondLst>
                        <p:cond delay="indefinite"/>
                      </p:stCondLst>
                      <p:childTnLst>
                        <p:par>
                          <p:cTn id="45" fill="hold" nodeType="withGroup">
                            <p:stCondLst>
                              <p:cond delay="0"/>
                            </p:stCondLst>
                            <p:childTnLst>
                              <p:par>
                                <p:cTn id="46" presetID="35" presetClass="path" presetSubtype="0" accel="50000" decel="50000" fill="hold" grpId="0" nodeType="clickEffect">
                                  <p:stCondLst>
                                    <p:cond delay="0"/>
                                  </p:stCondLst>
                                  <p:childTnLst>
                                    <p:animMotion origin="layout" path="M 0 0  L -0.25 0  E" pathEditMode="relative" ptsTypes="">
                                      <p:cBhvr>
                                        <p:cTn id="47" dur="500" fill="hold"/>
                                        <p:tgtEl>
                                          <p:spTgt spid="9"/>
                                        </p:tgtEl>
                                        <p:attrNameLst>
                                          <p:attrName>ppt_x</p:attrName>
                                          <p:attrName>ppt_y</p:attrName>
                                        </p:attrNameLst>
                                      </p:cBhvr>
                                    </p:animMotion>
                                  </p:childTnLst>
                                </p:cTn>
                              </p:par>
                              <p:par>
                                <p:cTn id="48" presetID="35" presetClass="path" presetSubtype="0" accel="50000" decel="50000" fill="hold" grpId="2" nodeType="withEffect">
                                  <p:stCondLst>
                                    <p:cond delay="0"/>
                                  </p:stCondLst>
                                  <p:childTnLst>
                                    <p:animMotion origin="layout" path="M 0 0  L -0.25 0  E" pathEditMode="relative" ptsTypes="">
                                      <p:cBhvr>
                                        <p:cTn id="49" dur="500" fill="hold"/>
                                        <p:tgtEl>
                                          <p:spTgt spid="12"/>
                                        </p:tgtEl>
                                        <p:attrNameLst>
                                          <p:attrName>ppt_x</p:attrName>
                                          <p:attrName>ppt_y</p:attrName>
                                        </p:attrNameLst>
                                      </p:cBhvr>
                                    </p:animMotion>
                                  </p:childTnLst>
                                </p:cTn>
                              </p:par>
                              <p:par>
                                <p:cTn id="50" presetID="35" presetClass="path" presetSubtype="0" accel="50000" decel="50000" fill="hold" grpId="1" nodeType="withEffect">
                                  <p:stCondLst>
                                    <p:cond delay="0"/>
                                  </p:stCondLst>
                                  <p:childTnLst>
                                    <p:animMotion origin="layout" path="M 0 0  L -0.25 0  E" pathEditMode="relative" ptsTypes="">
                                      <p:cBhvr>
                                        <p:cTn id="51" dur="500" fill="hold"/>
                                        <p:tgtEl>
                                          <p:spTgt spid="13"/>
                                        </p:tgtEl>
                                        <p:attrNameLst>
                                          <p:attrName>ppt_x</p:attrName>
                                          <p:attrName>ppt_y</p:attrName>
                                        </p:attrNameLst>
                                      </p:cBhvr>
                                    </p:animMotion>
                                  </p:childTnLst>
                                </p:cTn>
                              </p:par>
                              <p:par>
                                <p:cTn id="52" presetID="35" presetClass="path" presetSubtype="0" accel="50000" decel="50000" fill="hold" grpId="2" nodeType="withEffect">
                                  <p:stCondLst>
                                    <p:cond delay="0"/>
                                  </p:stCondLst>
                                  <p:childTnLst>
                                    <p:animMotion origin="layout" path="M 0 0  L -0.25 0  E" pathEditMode="relative" ptsTypes="">
                                      <p:cBhvr>
                                        <p:cTn id="53" dur="500" fill="hold"/>
                                        <p:tgtEl>
                                          <p:spTgt spid="14"/>
                                        </p:tgtEl>
                                        <p:attrNameLst>
                                          <p:attrName>ppt_x</p:attrName>
                                          <p:attrName>ppt_y</p:attrName>
                                        </p:attrNameLst>
                                      </p:cBhvr>
                                    </p:animMotion>
                                  </p:childTnLst>
                                </p:cTn>
                              </p:par>
                              <p:par>
                                <p:cTn id="54" presetID="35" presetClass="path" presetSubtype="0" accel="50000" decel="50000" fill="hold" grpId="2" nodeType="withEffect">
                                  <p:stCondLst>
                                    <p:cond delay="0"/>
                                  </p:stCondLst>
                                  <p:childTnLst>
                                    <p:animMotion origin="layout" path="M 0 0  L -0.25 0  E" pathEditMode="relative" ptsTypes="">
                                      <p:cBhvr>
                                        <p:cTn id="55" dur="500" fill="hold"/>
                                        <p:tgtEl>
                                          <p:spTgt spid="15"/>
                                        </p:tgtEl>
                                        <p:attrNameLst>
                                          <p:attrName>ppt_x</p:attrName>
                                          <p:attrName>ppt_y</p:attrName>
                                        </p:attrNameLst>
                                      </p:cBhvr>
                                    </p:animMotion>
                                  </p:childTnLst>
                                </p:cTn>
                              </p:par>
                              <p:par>
                                <p:cTn id="56" presetID="35" presetClass="path" presetSubtype="0" accel="50000" decel="50000" fill="hold" grpId="2" nodeType="withEffect">
                                  <p:stCondLst>
                                    <p:cond delay="0"/>
                                  </p:stCondLst>
                                  <p:childTnLst>
                                    <p:animMotion origin="layout" path="M 0 0  L -0.25 0  E" pathEditMode="relative" ptsTypes="">
                                      <p:cBhvr>
                                        <p:cTn id="57" dur="500" fill="hold"/>
                                        <p:tgtEl>
                                          <p:spTgt spid="16"/>
                                        </p:tgtEl>
                                        <p:attrNameLst>
                                          <p:attrName>ppt_x</p:attrName>
                                          <p:attrName>ppt_y</p:attrName>
                                        </p:attrNameLst>
                                      </p:cBhvr>
                                    </p:animMotion>
                                  </p:childTnLst>
                                </p:cTn>
                              </p:par>
                              <p:par>
                                <p:cTn id="58" presetID="35" presetClass="path" presetSubtype="0" accel="50000" decel="50000" fill="hold" grpId="1" nodeType="withEffect">
                                  <p:stCondLst>
                                    <p:cond delay="0"/>
                                  </p:stCondLst>
                                  <p:childTnLst>
                                    <p:animMotion origin="layout" path="M 0 0  L -0.25 0  E" pathEditMode="relative" ptsTypes="">
                                      <p:cBhvr>
                                        <p:cTn id="59" dur="500" fill="hold"/>
                                        <p:tgtEl>
                                          <p:spTgt spid="17"/>
                                        </p:tgtEl>
                                        <p:attrNameLst>
                                          <p:attrName>ppt_x</p:attrName>
                                          <p:attrName>ppt_y</p:attrName>
                                        </p:attrNameLst>
                                      </p:cBhvr>
                                    </p:animMotion>
                                  </p:childTnLst>
                                </p:cTn>
                              </p:par>
                              <p:par>
                                <p:cTn id="60" presetID="35" presetClass="path" presetSubtype="0" accel="50000" decel="50000" fill="hold" grpId="2" nodeType="withEffect">
                                  <p:stCondLst>
                                    <p:cond delay="0"/>
                                  </p:stCondLst>
                                  <p:childTnLst>
                                    <p:animMotion origin="layout" path="M 0 0  L -0.25 0  E" pathEditMode="relative" ptsTypes="">
                                      <p:cBhvr>
                                        <p:cTn id="61" dur="500" fill="hold"/>
                                        <p:tgtEl>
                                          <p:spTgt spid="18"/>
                                        </p:tgtEl>
                                        <p:attrNameLst>
                                          <p:attrName>ppt_x</p:attrName>
                                          <p:attrName>ppt_y</p:attrName>
                                        </p:attrNameLst>
                                      </p:cBhvr>
                                    </p:animMotion>
                                  </p:childTnLst>
                                </p:cTn>
                              </p:par>
                              <p:par>
                                <p:cTn id="62" presetID="35" presetClass="path" presetSubtype="0" accel="50000" decel="50000" fill="hold" grpId="2" nodeType="withEffect">
                                  <p:stCondLst>
                                    <p:cond delay="0"/>
                                  </p:stCondLst>
                                  <p:childTnLst>
                                    <p:animMotion origin="layout" path="M 0 0  L -0.25 0  E" pathEditMode="relative" ptsTypes="">
                                      <p:cBhvr>
                                        <p:cTn id="63" dur="500" fill="hold"/>
                                        <p:tgtEl>
                                          <p:spTgt spid="19"/>
                                        </p:tgtEl>
                                        <p:attrNameLst>
                                          <p:attrName>ppt_x</p:attrName>
                                          <p:attrName>ppt_y</p:attrName>
                                        </p:attrNameLst>
                                      </p:cBhvr>
                                    </p:animMotion>
                                  </p:childTnLst>
                                </p:cTn>
                              </p:par>
                              <p:par>
                                <p:cTn id="64" presetID="35" presetClass="path" presetSubtype="0" accel="50000" decel="50000" fill="hold" nodeType="withEffect">
                                  <p:stCondLst>
                                    <p:cond delay="0"/>
                                  </p:stCondLst>
                                  <p:childTnLst>
                                    <p:animMotion origin="layout" path="M 0 0  L -0.25 0  E" pathEditMode="relative" ptsTypes="">
                                      <p:cBhvr>
                                        <p:cTn id="65" dur="500" fill="hold"/>
                                        <p:tgtEl>
                                          <p:spTgt spid="5"/>
                                        </p:tgtEl>
                                        <p:attrNameLst>
                                          <p:attrName>ppt_x</p:attrName>
                                          <p:attrName>ppt_y</p:attrName>
                                        </p:attrNameLst>
                                      </p:cBhvr>
                                    </p:animMotion>
                                  </p:childTnLst>
                                </p:cTn>
                              </p:par>
                            </p:childTnLst>
                          </p:cTn>
                        </p:par>
                        <p:par>
                          <p:cTn id="66" fill="hold" nodeType="afterGroup">
                            <p:stCondLst>
                              <p:cond delay="500"/>
                            </p:stCondLst>
                            <p:childTnLst>
                              <p:par>
                                <p:cTn id="67" presetID="1" presetClass="entr" presetSubtype="0" fill="hold" nodeType="afterEffect">
                                  <p:stCondLst>
                                    <p:cond delay="0"/>
                                  </p:stCondLst>
                                  <p:childTnLst>
                                    <p:set>
                                      <p:cBhvr>
                                        <p:cTn id="68" dur="1" fill="hold">
                                          <p:stCondLst>
                                            <p:cond delay="0"/>
                                          </p:stCondLst>
                                        </p:cTn>
                                        <p:tgtEl>
                                          <p:spTgt spid="2"/>
                                        </p:tgtEl>
                                        <p:attrNameLst>
                                          <p:attrName>style.visibility</p:attrName>
                                        </p:attrNameLst>
                                      </p:cBhvr>
                                      <p:to>
                                        <p:strVal val="visible"/>
                                      </p:to>
                                    </p:set>
                                  </p:childTnLst>
                                </p:cTn>
                              </p:par>
                            </p:childTnLst>
                          </p:cTn>
                        </p:par>
                      </p:childTnLst>
                    </p:cTn>
                  </p:par>
                  <p:par>
                    <p:cTn id="69" fill="hold" nodeType="clickPar">
                      <p:stCondLst>
                        <p:cond delay="indefinite"/>
                      </p:stCondLst>
                      <p:childTnLst>
                        <p:par>
                          <p:cTn id="70" fill="hold" nodeType="withGroup">
                            <p:stCondLst>
                              <p:cond delay="0"/>
                            </p:stCondLst>
                            <p:childTnLst>
                              <p:par>
                                <p:cTn id="71" presetID="22" presetClass="entr" presetSubtype="8" fill="hold" nodeType="click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wipe(left)">
                                      <p:cBhvr>
                                        <p:cTn id="73" dur="500"/>
                                        <p:tgtEl>
                                          <p:spTgt spid="33"/>
                                        </p:tgtEl>
                                      </p:cBhvr>
                                    </p:animEffect>
                                  </p:childTnLst>
                                </p:cTn>
                              </p:par>
                              <p:par>
                                <p:cTn id="74" presetID="22" presetClass="entr" presetSubtype="8"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wipe(left)">
                                      <p:cBhvr>
                                        <p:cTn id="76" dur="500"/>
                                        <p:tgtEl>
                                          <p:spTgt spid="34"/>
                                        </p:tgtEl>
                                      </p:cBhvr>
                                    </p:animEffect>
                                  </p:childTnLst>
                                </p:cTn>
                              </p:par>
                              <p:par>
                                <p:cTn id="77" presetID="22" presetClass="entr" presetSubtype="8" fill="hold" nodeType="with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left)">
                                      <p:cBhvr>
                                        <p:cTn id="79" dur="500"/>
                                        <p:tgtEl>
                                          <p:spTgt spid="35"/>
                                        </p:tgtEl>
                                      </p:cBhvr>
                                    </p:animEffect>
                                  </p:childTnLst>
                                </p:cTn>
                              </p:par>
                              <p:par>
                                <p:cTn id="80" presetID="22" presetClass="entr" presetSubtype="8" fill="hold" nodeType="with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wipe(left)">
                                      <p:cBhvr>
                                        <p:cTn id="82" dur="500"/>
                                        <p:tgtEl>
                                          <p:spTgt spid="36"/>
                                        </p:tgtEl>
                                      </p:cBhvr>
                                    </p:animEffect>
                                  </p:childTnLst>
                                </p:cTn>
                              </p:par>
                              <p:par>
                                <p:cTn id="83" presetID="22" presetClass="entr" presetSubtype="8" fill="hold" nodeType="with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wipe(left)">
                                      <p:cBhvr>
                                        <p:cTn id="85" dur="500"/>
                                        <p:tgtEl>
                                          <p:spTgt spid="37"/>
                                        </p:tgtEl>
                                      </p:cBhvr>
                                    </p:animEffect>
                                  </p:childTnLst>
                                </p:cTn>
                              </p:par>
                              <p:par>
                                <p:cTn id="86" presetID="22" presetClass="entr" presetSubtype="8" fill="hold" nodeType="withEffect">
                                  <p:stCondLst>
                                    <p:cond delay="0"/>
                                  </p:stCondLst>
                                  <p:childTnLst>
                                    <p:set>
                                      <p:cBhvr>
                                        <p:cTn id="87" dur="1" fill="hold">
                                          <p:stCondLst>
                                            <p:cond delay="0"/>
                                          </p:stCondLst>
                                        </p:cTn>
                                        <p:tgtEl>
                                          <p:spTgt spid="38"/>
                                        </p:tgtEl>
                                        <p:attrNameLst>
                                          <p:attrName>style.visibility</p:attrName>
                                        </p:attrNameLst>
                                      </p:cBhvr>
                                      <p:to>
                                        <p:strVal val="visible"/>
                                      </p:to>
                                    </p:set>
                                    <p:animEffect transition="in" filter="wipe(left)">
                                      <p:cBhvr>
                                        <p:cTn id="88" dur="500"/>
                                        <p:tgtEl>
                                          <p:spTgt spid="38"/>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10" presetClass="entr" presetSubtype="0" fill="hold" nodeType="click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fade">
                                      <p:cBhvr>
                                        <p:cTn id="9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2" grpId="1" animBg="1"/>
      <p:bldP spid="12" grpId="2" animBg="1"/>
      <p:bldP spid="13" grpId="0" animBg="1"/>
      <p:bldP spid="13" grpId="1"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8" grpId="0" animBg="1"/>
      <p:bldP spid="18" grpId="1" animBg="1"/>
      <p:bldP spid="18" grpId="2" animBg="1"/>
      <p:bldP spid="19" grpId="0" animBg="1"/>
      <p:bldP spid="19" grpId="1" animBg="1"/>
      <p:bldP spid="19" grpId="2"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1746" name="Group 6"/>
          <p:cNvGrpSpPr>
            <a:grpSpLocks/>
          </p:cNvGrpSpPr>
          <p:nvPr/>
        </p:nvGrpSpPr>
        <p:grpSpPr bwMode="auto">
          <a:xfrm>
            <a:off x="4292600" y="1371600"/>
            <a:ext cx="4546600" cy="3578225"/>
            <a:chOff x="1135146" y="1524000"/>
            <a:chExt cx="6332454" cy="4984037"/>
          </a:xfrm>
        </p:grpSpPr>
        <p:pic>
          <p:nvPicPr>
            <p:cNvPr id="31758" name="Picture 2" descr="F:\backup\udisk\work\DFT graphene step\draft-short\figure\Cdlong-2.png"/>
            <p:cNvPicPr>
              <a:picLocks noChangeAspect="1" noChangeArrowheads="1"/>
            </p:cNvPicPr>
            <p:nvPr/>
          </p:nvPicPr>
          <p:blipFill>
            <a:blip r:embed="rId3">
              <a:extLst>
                <a:ext uri="{28A0092B-C50C-407E-A947-70E740481C1C}">
                  <a14:useLocalDpi xmlns:a14="http://schemas.microsoft.com/office/drawing/2010/main" val="0"/>
                </a:ext>
              </a:extLst>
            </a:blip>
            <a:srcRect l="8990" t="10811" r="6723" b="10811"/>
            <a:stretch>
              <a:fillRect/>
            </a:stretch>
          </p:blipFill>
          <p:spPr bwMode="auto">
            <a:xfrm>
              <a:off x="1752600" y="1524000"/>
              <a:ext cx="57150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9" name="TextBox 4"/>
            <p:cNvSpPr txBox="1">
              <a:spLocks noChangeArrowheads="1"/>
            </p:cNvSpPr>
            <p:nvPr/>
          </p:nvSpPr>
          <p:spPr bwMode="auto">
            <a:xfrm rot="-5400000">
              <a:off x="-57811" y="3457708"/>
              <a:ext cx="2896667" cy="510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r>
                <a:rPr lang="en-US" altLang="zh-CN" sz="1800">
                  <a:solidFill>
                    <a:srgbClr val="000000"/>
                  </a:solidFill>
                  <a:latin typeface="Calibri" charset="0"/>
                </a:rPr>
                <a:t>Binding Energy (eV)</a:t>
              </a:r>
            </a:p>
          </p:txBody>
        </p:sp>
        <p:sp>
          <p:nvSpPr>
            <p:cNvPr id="31760" name="TextBox 5"/>
            <p:cNvSpPr txBox="1">
              <a:spLocks noChangeArrowheads="1"/>
            </p:cNvSpPr>
            <p:nvPr/>
          </p:nvSpPr>
          <p:spPr bwMode="auto">
            <a:xfrm>
              <a:off x="3646902" y="5997250"/>
              <a:ext cx="2441001" cy="51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r>
                <a:rPr lang="en-US" altLang="zh-CN" sz="1800">
                  <a:solidFill>
                    <a:srgbClr val="000000"/>
                  </a:solidFill>
                  <a:latin typeface="Calibri" charset="0"/>
                </a:rPr>
                <a:t>C-C Distance (Å)</a:t>
              </a:r>
            </a:p>
          </p:txBody>
        </p:sp>
      </p:grpSp>
      <p:pic>
        <p:nvPicPr>
          <p:cNvPr id="31747" name="Picture 2" descr="C:\Documents and Settings\stch2undine\Desktop\Picture1.png"/>
          <p:cNvPicPr>
            <a:picLocks noChangeAspect="1" noChangeArrowheads="1"/>
          </p:cNvPicPr>
          <p:nvPr/>
        </p:nvPicPr>
        <p:blipFill>
          <a:blip r:embed="rId4">
            <a:extLst>
              <a:ext uri="{28A0092B-C50C-407E-A947-70E740481C1C}">
                <a14:useLocalDpi xmlns:a14="http://schemas.microsoft.com/office/drawing/2010/main" val="0"/>
              </a:ext>
            </a:extLst>
          </a:blip>
          <a:srcRect r="9109"/>
          <a:stretch>
            <a:fillRect/>
          </a:stretch>
        </p:blipFill>
        <p:spPr bwMode="auto">
          <a:xfrm>
            <a:off x="304800" y="1371600"/>
            <a:ext cx="3962400" cy="316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9"/>
          <p:cNvGrpSpPr>
            <a:grpSpLocks/>
          </p:cNvGrpSpPr>
          <p:nvPr/>
        </p:nvGrpSpPr>
        <p:grpSpPr bwMode="auto">
          <a:xfrm>
            <a:off x="1277938" y="2789238"/>
            <a:ext cx="53975" cy="330200"/>
            <a:chOff x="4744690" y="3279061"/>
            <a:chExt cx="70658" cy="437844"/>
          </a:xfrm>
        </p:grpSpPr>
        <p:sp>
          <p:nvSpPr>
            <p:cNvPr id="11" name="Rectangle 10"/>
            <p:cNvSpPr>
              <a:spLocks noChangeArrowheads="1"/>
            </p:cNvSpPr>
            <p:nvPr/>
          </p:nvSpPr>
          <p:spPr bwMode="auto">
            <a:xfrm rot="-5400000">
              <a:off x="4561098" y="3462653"/>
              <a:ext cx="437844" cy="70658"/>
            </a:xfrm>
            <a:prstGeom prst="rect">
              <a:avLst/>
            </a:prstGeom>
            <a:solidFill>
              <a:srgbClr val="FFFF00"/>
            </a:solidFill>
            <a:ln w="19050">
              <a:solidFill>
                <a:srgbClr val="98B954"/>
              </a:solidFill>
              <a:miter lim="800000"/>
              <a:headEnd/>
              <a:tailEnd/>
            </a:ln>
            <a:effectLst>
              <a:outerShdw blurRad="63500" dist="20000" dir="5400000" rotWithShape="0">
                <a:srgbClr val="000000">
                  <a:alpha val="37999"/>
                </a:srgbClr>
              </a:outerShdw>
            </a:effectLst>
          </p:spPr>
          <p:txBody>
            <a:bodyPr vert="eaVert" anchor="ctr"/>
            <a:lstStyle/>
            <a:p>
              <a:pPr algn="ctr">
                <a:defRPr/>
              </a:pPr>
              <a:endParaRPr lang="en-US">
                <a:solidFill>
                  <a:srgbClr val="000000"/>
                </a:solidFill>
                <a:latin typeface="Calibri" charset="0"/>
                <a:ea typeface="ＭＳ Ｐゴシック" charset="0"/>
                <a:cs typeface="Arial" charset="0"/>
              </a:endParaRPr>
            </a:p>
          </p:txBody>
        </p:sp>
        <p:cxnSp>
          <p:nvCxnSpPr>
            <p:cNvPr id="12" name="Straight Connector 11"/>
            <p:cNvCxnSpPr>
              <a:stCxn id="11" idx="0"/>
              <a:endCxn id="11" idx="2"/>
            </p:cNvCxnSpPr>
            <p:nvPr/>
          </p:nvCxnSpPr>
          <p:spPr>
            <a:xfrm rot="10800000" flipH="1">
              <a:off x="4744690" y="3497983"/>
              <a:ext cx="70658" cy="2104"/>
            </a:xfrm>
            <a:prstGeom prst="line">
              <a:avLst/>
            </a:prstGeom>
            <a:ln w="19050"/>
          </p:spPr>
          <p:style>
            <a:lnRef idx="1">
              <a:schemeClr val="accent1"/>
            </a:lnRef>
            <a:fillRef idx="0">
              <a:schemeClr val="accent1"/>
            </a:fillRef>
            <a:effectRef idx="0">
              <a:schemeClr val="accent1"/>
            </a:effectRef>
            <a:fontRef idx="minor">
              <a:schemeClr val="tx1"/>
            </a:fontRef>
          </p:style>
        </p:cxnSp>
      </p:grpSp>
      <p:sp>
        <p:nvSpPr>
          <p:cNvPr id="13" name="Oval 12"/>
          <p:cNvSpPr>
            <a:spLocks noChangeArrowheads="1"/>
          </p:cNvSpPr>
          <p:nvPr/>
        </p:nvSpPr>
        <p:spPr bwMode="auto">
          <a:xfrm>
            <a:off x="1158875" y="2568575"/>
            <a:ext cx="287338" cy="287338"/>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4" name="Oval 13"/>
          <p:cNvSpPr>
            <a:spLocks noChangeArrowheads="1"/>
          </p:cNvSpPr>
          <p:nvPr/>
        </p:nvSpPr>
        <p:spPr bwMode="auto">
          <a:xfrm>
            <a:off x="1152525" y="3048000"/>
            <a:ext cx="287338" cy="287338"/>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6" name="Freeform 15"/>
          <p:cNvSpPr/>
          <p:nvPr/>
        </p:nvSpPr>
        <p:spPr>
          <a:xfrm>
            <a:off x="5286375" y="1714500"/>
            <a:ext cx="2962275" cy="1285875"/>
          </a:xfrm>
          <a:custGeom>
            <a:avLst/>
            <a:gdLst>
              <a:gd name="connsiteX0" fmla="*/ 0 w 2962275"/>
              <a:gd name="connsiteY0" fmla="*/ 1009650 h 1285875"/>
              <a:gd name="connsiteX1" fmla="*/ 990600 w 2962275"/>
              <a:gd name="connsiteY1" fmla="*/ 38100 h 1285875"/>
              <a:gd name="connsiteX2" fmla="*/ 2962275 w 2962275"/>
              <a:gd name="connsiteY2" fmla="*/ 0 h 1285875"/>
              <a:gd name="connsiteX3" fmla="*/ 2943225 w 2962275"/>
              <a:gd name="connsiteY3" fmla="*/ 266700 h 1285875"/>
              <a:gd name="connsiteX4" fmla="*/ 1095375 w 2962275"/>
              <a:gd name="connsiteY4" fmla="*/ 285750 h 1285875"/>
              <a:gd name="connsiteX5" fmla="*/ 161925 w 2962275"/>
              <a:gd name="connsiteY5" fmla="*/ 1285875 h 1285875"/>
              <a:gd name="connsiteX6" fmla="*/ 0 w 2962275"/>
              <a:gd name="connsiteY6" fmla="*/ 1009650 h 128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62275" h="1285875">
                <a:moveTo>
                  <a:pt x="0" y="1009650"/>
                </a:moveTo>
                <a:lnTo>
                  <a:pt x="990600" y="38100"/>
                </a:lnTo>
                <a:lnTo>
                  <a:pt x="2962275" y="0"/>
                </a:lnTo>
                <a:lnTo>
                  <a:pt x="2943225" y="266700"/>
                </a:lnTo>
                <a:lnTo>
                  <a:pt x="1095375" y="285750"/>
                </a:lnTo>
                <a:lnTo>
                  <a:pt x="161925" y="1285875"/>
                </a:lnTo>
                <a:lnTo>
                  <a:pt x="0" y="1009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2" rIns="91408" bIns="45702" anchor="ctr"/>
          <a:lstStyle/>
          <a:p>
            <a:pPr algn="ctr" fontAlgn="auto">
              <a:spcBef>
                <a:spcPts val="0"/>
              </a:spcBef>
              <a:spcAft>
                <a:spcPts val="0"/>
              </a:spcAft>
              <a:defRPr/>
            </a:pPr>
            <a:endParaRPr lang="en-US">
              <a:solidFill>
                <a:prstClr val="white"/>
              </a:solidFill>
              <a:latin typeface="Calibri"/>
            </a:endParaRPr>
          </a:p>
        </p:txBody>
      </p:sp>
      <p:sp>
        <p:nvSpPr>
          <p:cNvPr id="18" name="Freeform 17"/>
          <p:cNvSpPr/>
          <p:nvPr/>
        </p:nvSpPr>
        <p:spPr>
          <a:xfrm>
            <a:off x="5505450" y="3286125"/>
            <a:ext cx="2933700" cy="828675"/>
          </a:xfrm>
          <a:custGeom>
            <a:avLst/>
            <a:gdLst>
              <a:gd name="connsiteX0" fmla="*/ 0 w 2933700"/>
              <a:gd name="connsiteY0" fmla="*/ 0 h 828675"/>
              <a:gd name="connsiteX1" fmla="*/ 0 w 2933700"/>
              <a:gd name="connsiteY1" fmla="*/ 0 h 828675"/>
              <a:gd name="connsiteX2" fmla="*/ 0 w 2933700"/>
              <a:gd name="connsiteY2" fmla="*/ 552450 h 828675"/>
              <a:gd name="connsiteX3" fmla="*/ 1628775 w 2933700"/>
              <a:gd name="connsiteY3" fmla="*/ 809625 h 828675"/>
              <a:gd name="connsiteX4" fmla="*/ 2914650 w 2933700"/>
              <a:gd name="connsiteY4" fmla="*/ 828675 h 828675"/>
              <a:gd name="connsiteX5" fmla="*/ 2933700 w 2933700"/>
              <a:gd name="connsiteY5" fmla="*/ 400050 h 828675"/>
              <a:gd name="connsiteX6" fmla="*/ 1362075 w 2933700"/>
              <a:gd name="connsiteY6" fmla="*/ 314325 h 828675"/>
              <a:gd name="connsiteX7" fmla="*/ 0 w 2933700"/>
              <a:gd name="connsiteY7" fmla="*/ 0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33700" h="828675">
                <a:moveTo>
                  <a:pt x="0" y="0"/>
                </a:moveTo>
                <a:lnTo>
                  <a:pt x="0" y="0"/>
                </a:lnTo>
                <a:lnTo>
                  <a:pt x="0" y="552450"/>
                </a:lnTo>
                <a:lnTo>
                  <a:pt x="1628775" y="809625"/>
                </a:lnTo>
                <a:lnTo>
                  <a:pt x="2914650" y="828675"/>
                </a:lnTo>
                <a:lnTo>
                  <a:pt x="2933700" y="400050"/>
                </a:lnTo>
                <a:lnTo>
                  <a:pt x="1362075" y="314325"/>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08" tIns="45702" rIns="91408" bIns="45702" anchor="ctr"/>
          <a:lstStyle/>
          <a:p>
            <a:pPr algn="ctr" fontAlgn="auto">
              <a:spcBef>
                <a:spcPts val="0"/>
              </a:spcBef>
              <a:spcAft>
                <a:spcPts val="0"/>
              </a:spcAft>
              <a:defRPr/>
            </a:pPr>
            <a:endParaRPr lang="en-US">
              <a:solidFill>
                <a:prstClr val="white"/>
              </a:solidFill>
              <a:latin typeface="Calibri"/>
            </a:endParaRPr>
          </a:p>
        </p:txBody>
      </p:sp>
      <p:grpSp>
        <p:nvGrpSpPr>
          <p:cNvPr id="4" name="Group 18"/>
          <p:cNvGrpSpPr>
            <a:grpSpLocks/>
          </p:cNvGrpSpPr>
          <p:nvPr/>
        </p:nvGrpSpPr>
        <p:grpSpPr bwMode="auto">
          <a:xfrm>
            <a:off x="762000" y="4953000"/>
            <a:ext cx="7366000" cy="1524000"/>
            <a:chOff x="0" y="17664"/>
            <a:chExt cx="7366697" cy="748800"/>
          </a:xfrm>
        </p:grpSpPr>
        <p:sp>
          <p:nvSpPr>
            <p:cNvPr id="20" name="Rounded Rectangle 19"/>
            <p:cNvSpPr/>
            <p:nvPr/>
          </p:nvSpPr>
          <p:spPr>
            <a:xfrm>
              <a:off x="0" y="17664"/>
              <a:ext cx="7366697" cy="748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Rounded Rectangle 4"/>
            <p:cNvSpPr/>
            <p:nvPr/>
          </p:nvSpPr>
          <p:spPr>
            <a:xfrm>
              <a:off x="36516" y="54436"/>
              <a:ext cx="7293665" cy="675257"/>
            </a:xfrm>
            <a:prstGeom prst="rect">
              <a:avLst/>
            </a:prstGeom>
          </p:spPr>
          <p:style>
            <a:lnRef idx="0">
              <a:scrgbClr r="0" g="0" b="0"/>
            </a:lnRef>
            <a:fillRef idx="0">
              <a:scrgbClr r="0" g="0" b="0"/>
            </a:fillRef>
            <a:effectRef idx="0">
              <a:scrgbClr r="0" g="0" b="0"/>
            </a:effectRef>
            <a:fontRef idx="minor">
              <a:schemeClr val="lt1"/>
            </a:fontRef>
          </p:style>
          <p:txBody>
            <a:bodyPr tIns="91440" bIns="91440" spcCol="1270" anchor="ctr"/>
            <a:lstStyle/>
            <a:p>
              <a:pPr algn="ctr" defTabSz="1066394" fontAlgn="auto">
                <a:lnSpc>
                  <a:spcPct val="90000"/>
                </a:lnSpc>
                <a:spcAft>
                  <a:spcPct val="35000"/>
                </a:spcAft>
                <a:defRPr/>
              </a:pPr>
              <a:r>
                <a:rPr lang="en-US" sz="2400" b="1" dirty="0">
                  <a:solidFill>
                    <a:prstClr val="white"/>
                  </a:solidFill>
                  <a:latin typeface="Calibri"/>
                </a:rPr>
                <a:t>C </a:t>
              </a:r>
              <a:r>
                <a:rPr lang="en-US" sz="2400" b="1" dirty="0" err="1">
                  <a:solidFill>
                    <a:prstClr val="white"/>
                  </a:solidFill>
                  <a:latin typeface="Calibri"/>
                </a:rPr>
                <a:t>dimerization</a:t>
              </a:r>
              <a:r>
                <a:rPr lang="en-US" sz="2400" b="1" dirty="0">
                  <a:solidFill>
                    <a:prstClr val="white"/>
                  </a:solidFill>
                  <a:latin typeface="Calibri"/>
                </a:rPr>
                <a:t> is unfavorable on </a:t>
              </a:r>
              <a:r>
                <a:rPr lang="en-US" sz="2400" b="1" dirty="0" err="1">
                  <a:solidFill>
                    <a:prstClr val="white"/>
                  </a:solidFill>
                  <a:latin typeface="Calibri"/>
                </a:rPr>
                <a:t>Ir</a:t>
              </a:r>
              <a:r>
                <a:rPr lang="en-US" sz="2400" b="1" dirty="0">
                  <a:solidFill>
                    <a:prstClr val="white"/>
                  </a:solidFill>
                  <a:latin typeface="Calibri"/>
                </a:rPr>
                <a:t>(111) and </a:t>
              </a:r>
              <a:r>
                <a:rPr lang="en-US" sz="2400" b="1" dirty="0" err="1">
                  <a:solidFill>
                    <a:prstClr val="white"/>
                  </a:solidFill>
                  <a:latin typeface="Calibri"/>
                </a:rPr>
                <a:t>Ru</a:t>
              </a:r>
              <a:r>
                <a:rPr lang="en-US" sz="2400" b="1" dirty="0">
                  <a:solidFill>
                    <a:prstClr val="white"/>
                  </a:solidFill>
                  <a:latin typeface="Calibri"/>
                </a:rPr>
                <a:t>(0001), </a:t>
              </a:r>
            </a:p>
            <a:p>
              <a:pPr algn="ctr" defTabSz="1066394" fontAlgn="auto">
                <a:lnSpc>
                  <a:spcPct val="90000"/>
                </a:lnSpc>
                <a:spcAft>
                  <a:spcPct val="35000"/>
                </a:spcAft>
                <a:defRPr/>
              </a:pPr>
              <a:r>
                <a:rPr lang="en-US" sz="2400" b="1" dirty="0">
                  <a:solidFill>
                    <a:prstClr val="white"/>
                  </a:solidFill>
                  <a:latin typeface="Calibri"/>
                </a:rPr>
                <a:t>but is strongly favorable on Cu(111</a:t>
              </a:r>
              <a:r>
                <a:rPr lang="en-US" sz="2400" b="1" dirty="0" smtClean="0">
                  <a:solidFill>
                    <a:prstClr val="white"/>
                  </a:solidFill>
                  <a:latin typeface="Calibri"/>
                </a:rPr>
                <a:t>)</a:t>
              </a:r>
            </a:p>
            <a:p>
              <a:pPr algn="ctr" defTabSz="1066394" fontAlgn="auto">
                <a:lnSpc>
                  <a:spcPct val="90000"/>
                </a:lnSpc>
                <a:spcAft>
                  <a:spcPct val="35000"/>
                </a:spcAft>
                <a:defRPr/>
              </a:pPr>
              <a:r>
                <a:rPr lang="en-US" sz="2400" b="1" dirty="0" smtClean="0">
                  <a:solidFill>
                    <a:schemeClr val="bg1"/>
                  </a:solidFill>
                  <a:latin typeface="Calibri"/>
                </a:rPr>
                <a:t>“Good” substrate for mass production: Cu(111)</a:t>
              </a:r>
              <a:endParaRPr lang="en-US" sz="2400" b="1" dirty="0">
                <a:solidFill>
                  <a:schemeClr val="bg1"/>
                </a:solidFill>
                <a:latin typeface="Calibri"/>
              </a:endParaRPr>
            </a:p>
          </p:txBody>
        </p:sp>
      </p:grpSp>
      <p:sp>
        <p:nvSpPr>
          <p:cNvPr id="31763" name="Rectangle 2"/>
          <p:cNvSpPr>
            <a:spLocks noChangeArrowheads="1"/>
          </p:cNvSpPr>
          <p:nvPr/>
        </p:nvSpPr>
        <p:spPr bwMode="auto">
          <a:xfrm>
            <a:off x="0" y="381000"/>
            <a:ext cx="9129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smtClean="0">
                <a:solidFill>
                  <a:schemeClr val="hlink"/>
                </a:solidFill>
                <a:latin typeface="Tahoma" charset="0"/>
                <a:ea typeface="宋体" charset="0"/>
                <a:cs typeface="宋体" charset="0"/>
              </a:rPr>
              <a:t>Energetics of Carbon </a:t>
            </a:r>
            <a:r>
              <a:rPr lang="en-US" altLang="zh-CN" sz="2800" b="1" dirty="0">
                <a:solidFill>
                  <a:schemeClr val="hlink"/>
                </a:solidFill>
                <a:latin typeface="Tahoma" charset="0"/>
                <a:ea typeface="宋体" charset="0"/>
                <a:cs typeface="宋体" charset="0"/>
              </a:rPr>
              <a:t>Dimers on </a:t>
            </a:r>
            <a:r>
              <a:rPr lang="en-US" altLang="zh-CN" sz="2800" b="1" dirty="0" smtClean="0">
                <a:solidFill>
                  <a:schemeClr val="hlink"/>
                </a:solidFill>
                <a:latin typeface="Tahoma" charset="0"/>
                <a:ea typeface="宋体" charset="0"/>
                <a:cs typeface="宋体" charset="0"/>
              </a:rPr>
              <a:t>Terraces</a:t>
            </a:r>
            <a:endParaRPr lang="en-US" altLang="zh-CN" sz="2800" b="1" dirty="0">
              <a:solidFill>
                <a:schemeClr val="hlink"/>
              </a:solidFill>
              <a:latin typeface="Tahoma" charset="0"/>
              <a:ea typeface="宋体" charset="0"/>
              <a:cs typeface="宋体" charset="0"/>
            </a:endParaRPr>
          </a:p>
        </p:txBody>
      </p:sp>
    </p:spTree>
  </p:cSld>
  <p:clrMapOvr>
    <a:masterClrMapping/>
  </p:clrMapOvr>
  <p:transition xmlns:p14="http://schemas.microsoft.com/office/powerpoint/2010/main" advTm="47718"/>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par>
                          <p:cTn id="8" fill="hold" nodeType="afterGroup">
                            <p:stCondLst>
                              <p:cond delay="500"/>
                            </p:stCondLst>
                            <p:childTnLst>
                              <p:par>
                                <p:cTn id="9" presetID="0" presetClass="path" presetSubtype="0" accel="50000" decel="50000" fill="hold" grpId="0" nodeType="afterEffect">
                                  <p:stCondLst>
                                    <p:cond delay="0"/>
                                  </p:stCondLst>
                                  <p:childTnLst>
                                    <p:animMotion origin="layout" path="M 0.26336 0.02222 C 0.24965 0.01134 0.23646 0.00069 0.22396 0.00069 C 0.21128 0.00046 0.19982 0.02083 0.18698 0.02037 C 0.17465 0.02037 0.16093 3.33333E-6 0.14843 3.33333E-6 C 0.13576 3.33333E-6 0.12413 0.01944 0.11163 0.01944 C 0.0993 0.01944 0.08593 3.33333E-6 0.07396 3.33333E-6 C 0.06163 3.33333E-6 0.05139 0.02037 0.03923 0.02037 C 0.02725 0.02037 0.01423 0.00995 0.00208 3.33333E-6 " pathEditMode="relative" rAng="0" ptsTypes="aaaaaaaA">
                                      <p:cBhvr>
                                        <p:cTn id="10" dur="3000" spd="-100000" fill="hold"/>
                                        <p:tgtEl>
                                          <p:spTgt spid="14"/>
                                        </p:tgtEl>
                                        <p:attrNameLst>
                                          <p:attrName>ppt_x</p:attrName>
                                          <p:attrName>ppt_y</p:attrName>
                                        </p:attrNameLst>
                                      </p:cBhvr>
                                      <p:rCtr x="-13100" y="-1100"/>
                                    </p:animMotion>
                                  </p:childTnLst>
                                </p:cTn>
                              </p:par>
                              <p:par>
                                <p:cTn id="11" presetID="22" presetClass="exit" presetSubtype="8" fill="hold" nodeType="withEffect">
                                  <p:stCondLst>
                                    <p:cond delay="0"/>
                                  </p:stCondLst>
                                  <p:childTnLst>
                                    <p:animEffect transition="out" filter="wipe(left)">
                                      <p:cBhvr>
                                        <p:cTn id="12" dur="3000"/>
                                        <p:tgtEl>
                                          <p:spTgt spid="18"/>
                                        </p:tgtEl>
                                      </p:cBhvr>
                                    </p:animEffect>
                                    <p:set>
                                      <p:cBhvr>
                                        <p:cTn id="13" dur="1" fill="hold">
                                          <p:stCondLst>
                                            <p:cond delay="2999"/>
                                          </p:stCondLst>
                                        </p:cTn>
                                        <p:tgtEl>
                                          <p:spTgt spid="18"/>
                                        </p:tgtEl>
                                        <p:attrNameLst>
                                          <p:attrName>style.visibility</p:attrName>
                                        </p:attrNameLst>
                                      </p:cBhvr>
                                      <p:to>
                                        <p:strVal val="hidden"/>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xit" presetSubtype="8" fill="hold" nodeType="clickEffect">
                                  <p:stCondLst>
                                    <p:cond delay="0"/>
                                  </p:stCondLst>
                                  <p:childTnLst>
                                    <p:animEffect transition="out" filter="wipe(left)">
                                      <p:cBhvr>
                                        <p:cTn id="17" dur="1000"/>
                                        <p:tgtEl>
                                          <p:spTgt spid="16"/>
                                        </p:tgtEl>
                                      </p:cBhvr>
                                    </p:animEffect>
                                    <p:set>
                                      <p:cBhvr>
                                        <p:cTn id="18" dur="1" fill="hold">
                                          <p:stCondLst>
                                            <p:cond delay="999"/>
                                          </p:stCondLst>
                                        </p:cTn>
                                        <p:tgtEl>
                                          <p:spTgt spid="16"/>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9" descr="F:\backup\udisk\work\DFT graphene step\draft-short\figure\cd-flat-up.PNG"/>
          <p:cNvPicPr>
            <a:picLocks noChangeAspect="1" noChangeArrowheads="1"/>
          </p:cNvPicPr>
          <p:nvPr/>
        </p:nvPicPr>
        <p:blipFill>
          <a:blip r:embed="rId4">
            <a:extLst>
              <a:ext uri="{28A0092B-C50C-407E-A947-70E740481C1C}">
                <a14:useLocalDpi xmlns:a14="http://schemas.microsoft.com/office/drawing/2010/main" val="0"/>
              </a:ext>
            </a:extLst>
          </a:blip>
          <a:srcRect l="20567" t="16982" r="16911" b="15094"/>
          <a:stretch>
            <a:fillRect/>
          </a:stretch>
        </p:blipFill>
        <p:spPr bwMode="auto">
          <a:xfrm>
            <a:off x="4953000" y="1828800"/>
            <a:ext cx="3646488"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8"/>
          <p:cNvGrpSpPr>
            <a:grpSpLocks/>
          </p:cNvGrpSpPr>
          <p:nvPr/>
        </p:nvGrpSpPr>
        <p:grpSpPr bwMode="auto">
          <a:xfrm>
            <a:off x="152400" y="1295400"/>
            <a:ext cx="4535488" cy="1676400"/>
            <a:chOff x="152400" y="1905000"/>
            <a:chExt cx="4536141" cy="1676400"/>
          </a:xfrm>
        </p:grpSpPr>
        <p:pic>
          <p:nvPicPr>
            <p:cNvPr id="33860" name="Picture 2" descr="F:\backup\udisk\work\DFT graphene step\draft-short\figures_3.png"/>
            <p:cNvPicPr>
              <a:picLocks noChangeAspect="1" noChangeArrowheads="1"/>
            </p:cNvPicPr>
            <p:nvPr/>
          </p:nvPicPr>
          <p:blipFill>
            <a:blip r:embed="rId5">
              <a:extLst>
                <a:ext uri="{28A0092B-C50C-407E-A947-70E740481C1C}">
                  <a14:useLocalDpi xmlns:a14="http://schemas.microsoft.com/office/drawing/2010/main" val="0"/>
                </a:ext>
              </a:extLst>
            </a:blip>
            <a:srcRect l="5714" r="49544" b="85400"/>
            <a:stretch>
              <a:fillRect/>
            </a:stretch>
          </p:blipFill>
          <p:spPr bwMode="auto">
            <a:xfrm>
              <a:off x="152400" y="1905000"/>
              <a:ext cx="4536141"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61" name="Rectangle 6"/>
            <p:cNvSpPr>
              <a:spLocks noChangeArrowheads="1"/>
            </p:cNvSpPr>
            <p:nvPr/>
          </p:nvSpPr>
          <p:spPr bwMode="auto">
            <a:xfrm>
              <a:off x="3700974" y="2009775"/>
              <a:ext cx="816092"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b="1">
                  <a:solidFill>
                    <a:srgbClr val="000000"/>
                  </a:solidFill>
                  <a:latin typeface="Calibri" charset="0"/>
                </a:rPr>
                <a:t>A-Step</a:t>
              </a:r>
            </a:p>
          </p:txBody>
        </p:sp>
      </p:grpSp>
      <p:grpSp>
        <p:nvGrpSpPr>
          <p:cNvPr id="3" name="Group 9"/>
          <p:cNvGrpSpPr>
            <a:grpSpLocks/>
          </p:cNvGrpSpPr>
          <p:nvPr/>
        </p:nvGrpSpPr>
        <p:grpSpPr bwMode="auto">
          <a:xfrm>
            <a:off x="152400" y="3124200"/>
            <a:ext cx="4560888" cy="1752600"/>
            <a:chOff x="152400" y="3733800"/>
            <a:chExt cx="4561104" cy="1752600"/>
          </a:xfrm>
        </p:grpSpPr>
        <p:pic>
          <p:nvPicPr>
            <p:cNvPr id="33858" name="Picture 2" descr="F:\backup\udisk\work\DFT graphene step\draft-short\figures_3.png"/>
            <p:cNvPicPr>
              <a:picLocks noChangeAspect="1" noChangeArrowheads="1"/>
            </p:cNvPicPr>
            <p:nvPr/>
          </p:nvPicPr>
          <p:blipFill>
            <a:blip r:embed="rId5">
              <a:extLst>
                <a:ext uri="{28A0092B-C50C-407E-A947-70E740481C1C}">
                  <a14:useLocalDpi xmlns:a14="http://schemas.microsoft.com/office/drawing/2010/main" val="0"/>
                </a:ext>
              </a:extLst>
            </a:blip>
            <a:srcRect l="55054" r="1913" b="85400"/>
            <a:stretch>
              <a:fillRect/>
            </a:stretch>
          </p:blipFill>
          <p:spPr bwMode="auto">
            <a:xfrm>
              <a:off x="152400" y="3733800"/>
              <a:ext cx="4561104"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59" name="Rectangle 7"/>
            <p:cNvSpPr>
              <a:spLocks noChangeArrowheads="1"/>
            </p:cNvSpPr>
            <p:nvPr/>
          </p:nvSpPr>
          <p:spPr bwMode="auto">
            <a:xfrm>
              <a:off x="3733970" y="3821113"/>
              <a:ext cx="806488" cy="3667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b="1">
                  <a:solidFill>
                    <a:srgbClr val="000000"/>
                  </a:solidFill>
                  <a:latin typeface="Calibri" charset="0"/>
                </a:rPr>
                <a:t>B-Step</a:t>
              </a:r>
            </a:p>
          </p:txBody>
        </p:sp>
      </p:grpSp>
      <p:grpSp>
        <p:nvGrpSpPr>
          <p:cNvPr id="4" name="Group 18"/>
          <p:cNvGrpSpPr>
            <a:grpSpLocks/>
          </p:cNvGrpSpPr>
          <p:nvPr/>
        </p:nvGrpSpPr>
        <p:grpSpPr bwMode="auto">
          <a:xfrm>
            <a:off x="1022350" y="1987550"/>
            <a:ext cx="696913" cy="373063"/>
            <a:chOff x="1022384" y="2597924"/>
            <a:chExt cx="697446" cy="372037"/>
          </a:xfrm>
        </p:grpSpPr>
        <p:sp>
          <p:nvSpPr>
            <p:cNvPr id="11" name="Rectangle 10"/>
            <p:cNvSpPr/>
            <p:nvPr/>
          </p:nvSpPr>
          <p:spPr>
            <a:xfrm>
              <a:off x="1343022" y="2764155"/>
              <a:ext cx="79200" cy="46800"/>
            </a:xfrm>
            <a:prstGeom prst="rect">
              <a:avLst/>
            </a:prstGeom>
            <a:solidFill>
              <a:srgbClr val="FFFF00"/>
            </a:solidFill>
            <a:ln>
              <a:no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2" name="Rectangle 11"/>
            <p:cNvSpPr/>
            <p:nvPr/>
          </p:nvSpPr>
          <p:spPr>
            <a:xfrm rot="-2580000">
              <a:off x="1022384" y="2885141"/>
              <a:ext cx="100800" cy="46800"/>
            </a:xfrm>
            <a:prstGeom prst="rect">
              <a:avLst/>
            </a:prstGeom>
            <a:solidFill>
              <a:srgbClr val="FFFF00"/>
            </a:solidFill>
            <a:ln>
              <a:no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nvGrpSpPr>
            <p:cNvPr id="13" name="Rectangle 12"/>
            <p:cNvGrpSpPr>
              <a:grpSpLocks/>
            </p:cNvGrpSpPr>
            <p:nvPr/>
          </p:nvGrpSpPr>
          <p:grpSpPr bwMode="auto">
            <a:xfrm>
              <a:off x="877747" y="2470007"/>
              <a:ext cx="384342" cy="376913"/>
              <a:chOff x="877824" y="2468880"/>
              <a:chExt cx="384048" cy="377952"/>
            </a:xfrm>
          </p:grpSpPr>
          <p:pic>
            <p:nvPicPr>
              <p:cNvPr id="33846" name="Rectangle 12"/>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7824" y="2468880"/>
                <a:ext cx="384048" cy="377952"/>
              </a:xfrm>
              <a:prstGeom prst="rect">
                <a:avLst/>
              </a:prstGeom>
              <a:noFill/>
              <a:extLst>
                <a:ext uri="{909E8E84-426E-40dd-AFC4-6F175D3DCCD1}">
                  <a14:hiddenFill xmlns:a14="http://schemas.microsoft.com/office/drawing/2010/main">
                    <a:solidFill>
                      <a:srgbClr val="FFFFFF"/>
                    </a:solidFill>
                  </a14:hiddenFill>
                </a:ext>
              </a:extLst>
            </p:spPr>
          </p:pic>
          <p:sp>
            <p:nvSpPr>
              <p:cNvPr id="33847" name="Text Box 55"/>
              <p:cNvSpPr txBox="1">
                <a:spLocks noChangeArrowheads="1"/>
              </p:cNvSpPr>
              <p:nvPr/>
            </p:nvSpPr>
            <p:spPr bwMode="auto">
              <a:xfrm rot="18480000">
                <a:off x="1047718" y="2612363"/>
                <a:ext cx="45845" cy="9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nchor="ct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endParaRPr lang="zh-CN" altLang="en-US" sz="1800">
                  <a:solidFill>
                    <a:srgbClr val="FFFFFF"/>
                  </a:solidFill>
                  <a:latin typeface="Calibri" charset="0"/>
                </a:endParaRPr>
              </a:p>
            </p:txBody>
          </p:sp>
        </p:grpSp>
        <p:sp>
          <p:nvSpPr>
            <p:cNvPr id="14" name="Rectangle 13"/>
            <p:cNvSpPr/>
            <p:nvPr/>
          </p:nvSpPr>
          <p:spPr>
            <a:xfrm>
              <a:off x="1647830" y="2757489"/>
              <a:ext cx="72000" cy="46800"/>
            </a:xfrm>
            <a:prstGeom prst="rect">
              <a:avLst/>
            </a:prstGeom>
            <a:solidFill>
              <a:srgbClr val="FFFF00"/>
            </a:solidFill>
            <a:ln>
              <a:no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5" name="Rectangle 14"/>
            <p:cNvSpPr/>
            <p:nvPr/>
          </p:nvSpPr>
          <p:spPr>
            <a:xfrm rot="-2100000" flipH="1">
              <a:off x="1404618" y="2597924"/>
              <a:ext cx="45719" cy="72000"/>
            </a:xfrm>
            <a:prstGeom prst="rect">
              <a:avLst/>
            </a:prstGeom>
            <a:solidFill>
              <a:srgbClr val="FFFF00"/>
            </a:solidFill>
            <a:ln>
              <a:no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nvGrpSpPr>
            <p:cNvPr id="16" name="Rectangle 15"/>
            <p:cNvGrpSpPr>
              <a:grpSpLocks/>
            </p:cNvGrpSpPr>
            <p:nvPr/>
          </p:nvGrpSpPr>
          <p:grpSpPr bwMode="auto">
            <a:xfrm>
              <a:off x="1243787" y="2749652"/>
              <a:ext cx="366040" cy="370833"/>
              <a:chOff x="1243584" y="2749296"/>
              <a:chExt cx="365760" cy="371856"/>
            </a:xfrm>
          </p:grpSpPr>
          <p:pic>
            <p:nvPicPr>
              <p:cNvPr id="33855" name="Rectangle 15"/>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43584" y="2749296"/>
                <a:ext cx="365760" cy="371856"/>
              </a:xfrm>
              <a:prstGeom prst="rect">
                <a:avLst/>
              </a:prstGeom>
              <a:noFill/>
              <a:extLst>
                <a:ext uri="{909E8E84-426E-40dd-AFC4-6F175D3DCCD1}">
                  <a14:hiddenFill xmlns:a14="http://schemas.microsoft.com/office/drawing/2010/main">
                    <a:solidFill>
                      <a:srgbClr val="FFFFFF"/>
                    </a:solidFill>
                  </a14:hiddenFill>
                </a:ext>
              </a:extLst>
            </p:spPr>
          </p:pic>
          <p:sp>
            <p:nvSpPr>
              <p:cNvPr id="33856" name="Text Box 64"/>
              <p:cNvSpPr txBox="1">
                <a:spLocks noChangeArrowheads="1"/>
              </p:cNvSpPr>
              <p:nvPr/>
            </p:nvSpPr>
            <p:spPr bwMode="auto">
              <a:xfrm rot="12840000">
                <a:off x="1401884" y="2898014"/>
                <a:ext cx="45684" cy="72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anchor="ct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endParaRPr lang="zh-CN" altLang="en-US" sz="1800">
                  <a:solidFill>
                    <a:srgbClr val="FFFFFF"/>
                  </a:solidFill>
                  <a:latin typeface="Calibri" charset="0"/>
                </a:endParaRPr>
              </a:p>
            </p:txBody>
          </p:sp>
        </p:grpSp>
      </p:grpSp>
      <p:grpSp>
        <p:nvGrpSpPr>
          <p:cNvPr id="5" name="Group 24"/>
          <p:cNvGrpSpPr>
            <a:grpSpLocks/>
          </p:cNvGrpSpPr>
          <p:nvPr/>
        </p:nvGrpSpPr>
        <p:grpSpPr bwMode="auto">
          <a:xfrm>
            <a:off x="1160463" y="3857625"/>
            <a:ext cx="668337" cy="363538"/>
            <a:chOff x="1160495" y="4468018"/>
            <a:chExt cx="668888" cy="362289"/>
          </a:xfrm>
        </p:grpSpPr>
        <p:sp>
          <p:nvSpPr>
            <p:cNvPr id="20" name="Rectangle 19"/>
            <p:cNvSpPr/>
            <p:nvPr/>
          </p:nvSpPr>
          <p:spPr>
            <a:xfrm>
              <a:off x="1495430" y="4625215"/>
              <a:ext cx="108000" cy="46800"/>
            </a:xfrm>
            <a:prstGeom prst="rect">
              <a:avLst/>
            </a:prstGeom>
            <a:solidFill>
              <a:srgbClr val="FFFF00"/>
            </a:solidFill>
            <a:ln>
              <a:no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nvGrpSpPr>
            <p:cNvPr id="21" name="Rectangle 20"/>
            <p:cNvGrpSpPr>
              <a:grpSpLocks/>
            </p:cNvGrpSpPr>
            <p:nvPr/>
          </p:nvGrpSpPr>
          <p:grpSpPr bwMode="auto">
            <a:xfrm>
              <a:off x="1017947" y="4329431"/>
              <a:ext cx="384365" cy="376653"/>
              <a:chOff x="1018032" y="4328160"/>
              <a:chExt cx="384048" cy="377952"/>
            </a:xfrm>
          </p:grpSpPr>
          <p:pic>
            <p:nvPicPr>
              <p:cNvPr id="33828" name="Rectangle 2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18032" y="4328160"/>
                <a:ext cx="384048" cy="377952"/>
              </a:xfrm>
              <a:prstGeom prst="rect">
                <a:avLst/>
              </a:prstGeom>
              <a:noFill/>
              <a:extLst>
                <a:ext uri="{909E8E84-426E-40dd-AFC4-6F175D3DCCD1}">
                  <a14:hiddenFill xmlns:a14="http://schemas.microsoft.com/office/drawing/2010/main">
                    <a:solidFill>
                      <a:srgbClr val="FFFFFF"/>
                    </a:solidFill>
                  </a14:hiddenFill>
                </a:ext>
              </a:extLst>
            </p:spPr>
          </p:pic>
          <p:sp>
            <p:nvSpPr>
              <p:cNvPr id="33829" name="Text Box 37"/>
              <p:cNvSpPr txBox="1">
                <a:spLocks noChangeArrowheads="1"/>
              </p:cNvSpPr>
              <p:nvPr/>
            </p:nvSpPr>
            <p:spPr bwMode="auto">
              <a:xfrm rot="18660000">
                <a:off x="1185812" y="4471524"/>
                <a:ext cx="45877" cy="93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nchor="ct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endParaRPr lang="zh-CN" altLang="en-US" sz="1800">
                  <a:solidFill>
                    <a:srgbClr val="FFFFFF"/>
                  </a:solidFill>
                  <a:latin typeface="Calibri" charset="0"/>
                </a:endParaRPr>
              </a:p>
            </p:txBody>
          </p:sp>
        </p:grpSp>
        <p:sp>
          <p:nvSpPr>
            <p:cNvPr id="22" name="Rectangle 21"/>
            <p:cNvSpPr/>
            <p:nvPr/>
          </p:nvSpPr>
          <p:spPr>
            <a:xfrm rot="-2580000">
              <a:off x="1160495" y="4759046"/>
              <a:ext cx="100800" cy="46800"/>
            </a:xfrm>
            <a:prstGeom prst="rect">
              <a:avLst/>
            </a:prstGeom>
            <a:solidFill>
              <a:srgbClr val="FFFF00"/>
            </a:solidFill>
            <a:ln>
              <a:no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nvGrpSpPr>
            <p:cNvPr id="23" name="Rectangle 22"/>
            <p:cNvGrpSpPr>
              <a:grpSpLocks/>
            </p:cNvGrpSpPr>
            <p:nvPr/>
          </p:nvGrpSpPr>
          <p:grpSpPr bwMode="auto">
            <a:xfrm>
              <a:off x="1628049" y="4317281"/>
              <a:ext cx="353859" cy="352353"/>
              <a:chOff x="1627632" y="4315968"/>
              <a:chExt cx="353568" cy="353568"/>
            </a:xfrm>
          </p:grpSpPr>
          <p:pic>
            <p:nvPicPr>
              <p:cNvPr id="33834" name="Rectangle 22"/>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27632" y="4315968"/>
                <a:ext cx="353568" cy="353568"/>
              </a:xfrm>
              <a:prstGeom prst="rect">
                <a:avLst/>
              </a:prstGeom>
              <a:noFill/>
              <a:extLst>
                <a:ext uri="{909E8E84-426E-40dd-AFC4-6F175D3DCCD1}">
                  <a14:hiddenFill xmlns:a14="http://schemas.microsoft.com/office/drawing/2010/main">
                    <a:solidFill>
                      <a:srgbClr val="FFFFFF"/>
                    </a:solidFill>
                  </a14:hiddenFill>
                </a:ext>
              </a:extLst>
            </p:spPr>
          </p:pic>
          <p:sp>
            <p:nvSpPr>
              <p:cNvPr id="33835" name="Text Box 43"/>
              <p:cNvSpPr txBox="1">
                <a:spLocks noChangeArrowheads="1"/>
              </p:cNvSpPr>
              <p:nvPr/>
            </p:nvSpPr>
            <p:spPr bwMode="auto">
              <a:xfrm rot="18180000">
                <a:off x="1777762" y="4470937"/>
                <a:ext cx="54186" cy="46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nchor="ct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endParaRPr lang="zh-CN" altLang="en-US" sz="1800">
                  <a:solidFill>
                    <a:srgbClr val="FFFFFF"/>
                  </a:solidFill>
                  <a:latin typeface="Calibri" charset="0"/>
                </a:endParaRPr>
              </a:p>
            </p:txBody>
          </p:sp>
        </p:grpSp>
        <p:grpSp>
          <p:nvGrpSpPr>
            <p:cNvPr id="24" name="Rectangle 23"/>
            <p:cNvGrpSpPr>
              <a:grpSpLocks/>
            </p:cNvGrpSpPr>
            <p:nvPr/>
          </p:nvGrpSpPr>
          <p:grpSpPr bwMode="auto">
            <a:xfrm>
              <a:off x="1628049" y="4627109"/>
              <a:ext cx="353859" cy="352353"/>
              <a:chOff x="1627632" y="4626864"/>
              <a:chExt cx="353568" cy="353568"/>
            </a:xfrm>
          </p:grpSpPr>
          <p:pic>
            <p:nvPicPr>
              <p:cNvPr id="33837" name="Rectangle 23"/>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627632" y="4626864"/>
                <a:ext cx="353568" cy="353568"/>
              </a:xfrm>
              <a:prstGeom prst="rect">
                <a:avLst/>
              </a:prstGeom>
              <a:noFill/>
              <a:extLst>
                <a:ext uri="{909E8E84-426E-40dd-AFC4-6F175D3DCCD1}">
                  <a14:hiddenFill xmlns:a14="http://schemas.microsoft.com/office/drawing/2010/main">
                    <a:solidFill>
                      <a:srgbClr val="FFFFFF"/>
                    </a:solidFill>
                  </a14:hiddenFill>
                </a:ext>
              </a:extLst>
            </p:spPr>
          </p:pic>
          <p:sp>
            <p:nvSpPr>
              <p:cNvPr id="33838" name="Text Box 46"/>
              <p:cNvSpPr txBox="1">
                <a:spLocks noChangeArrowheads="1"/>
              </p:cNvSpPr>
              <p:nvPr/>
            </p:nvSpPr>
            <p:spPr bwMode="auto">
              <a:xfrm rot="14220000">
                <a:off x="1778326" y="4780289"/>
                <a:ext cx="54186" cy="46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nchor="ct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endParaRPr lang="zh-CN" altLang="en-US" sz="1800">
                  <a:solidFill>
                    <a:srgbClr val="FFFFFF"/>
                  </a:solidFill>
                  <a:latin typeface="Calibri" charset="0"/>
                </a:endParaRPr>
              </a:p>
            </p:txBody>
          </p:sp>
        </p:grpSp>
      </p:grpSp>
      <p:grpSp>
        <p:nvGrpSpPr>
          <p:cNvPr id="7" name="Group 33"/>
          <p:cNvGrpSpPr>
            <a:grpSpLocks/>
          </p:cNvGrpSpPr>
          <p:nvPr/>
        </p:nvGrpSpPr>
        <p:grpSpPr bwMode="auto">
          <a:xfrm>
            <a:off x="6345238" y="2835275"/>
            <a:ext cx="974725" cy="474663"/>
            <a:chOff x="6345296" y="3292807"/>
            <a:chExt cx="974667" cy="474777"/>
          </a:xfrm>
        </p:grpSpPr>
        <p:sp>
          <p:nvSpPr>
            <p:cNvPr id="27" name="Rectangle 26"/>
            <p:cNvSpPr/>
            <p:nvPr/>
          </p:nvSpPr>
          <p:spPr>
            <a:xfrm>
              <a:off x="6762748" y="3505200"/>
              <a:ext cx="144000" cy="57600"/>
            </a:xfrm>
            <a:prstGeom prst="rect">
              <a:avLst/>
            </a:prstGeom>
            <a:solidFill>
              <a:srgbClr val="FFFF00"/>
            </a:solidFill>
            <a:ln>
              <a:no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nvGrpSpPr>
            <p:cNvPr id="28" name="Rectangle 27"/>
            <p:cNvGrpSpPr>
              <a:grpSpLocks/>
            </p:cNvGrpSpPr>
            <p:nvPr/>
          </p:nvGrpSpPr>
          <p:grpSpPr bwMode="auto">
            <a:xfrm>
              <a:off x="6790975" y="3139735"/>
              <a:ext cx="384025" cy="396335"/>
              <a:chOff x="6790944" y="3291840"/>
              <a:chExt cx="384048" cy="396240"/>
            </a:xfrm>
          </p:grpSpPr>
          <p:pic>
            <p:nvPicPr>
              <p:cNvPr id="33807" name="Rectangle 27"/>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790944" y="3291840"/>
                <a:ext cx="384048" cy="396240"/>
              </a:xfrm>
              <a:prstGeom prst="rect">
                <a:avLst/>
              </a:prstGeom>
              <a:noFill/>
              <a:extLst>
                <a:ext uri="{909E8E84-426E-40dd-AFC4-6F175D3DCCD1}">
                  <a14:hiddenFill xmlns:a14="http://schemas.microsoft.com/office/drawing/2010/main">
                    <a:solidFill>
                      <a:srgbClr val="FFFFFF"/>
                    </a:solidFill>
                  </a14:hiddenFill>
                </a:ext>
              </a:extLst>
            </p:spPr>
          </p:pic>
          <p:sp>
            <p:nvSpPr>
              <p:cNvPr id="33808" name="Text Box 16"/>
              <p:cNvSpPr txBox="1">
                <a:spLocks noChangeArrowheads="1"/>
              </p:cNvSpPr>
              <p:nvPr/>
            </p:nvSpPr>
            <p:spPr bwMode="auto">
              <a:xfrm rot="3780000">
                <a:off x="6935443" y="3457462"/>
                <a:ext cx="89978" cy="64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endParaRPr lang="zh-CN" altLang="en-US" sz="1800">
                  <a:solidFill>
                    <a:srgbClr val="FFFFFF"/>
                  </a:solidFill>
                  <a:latin typeface="Calibri" charset="0"/>
                </a:endParaRPr>
              </a:p>
            </p:txBody>
          </p:sp>
        </p:grpSp>
        <p:grpSp>
          <p:nvGrpSpPr>
            <p:cNvPr id="29" name="Rectangle 28"/>
            <p:cNvGrpSpPr>
              <a:grpSpLocks/>
            </p:cNvGrpSpPr>
            <p:nvPr/>
          </p:nvGrpSpPr>
          <p:grpSpPr bwMode="auto">
            <a:xfrm>
              <a:off x="6486194" y="3517778"/>
              <a:ext cx="384025" cy="396335"/>
              <a:chOff x="6486144" y="3669792"/>
              <a:chExt cx="384048" cy="396240"/>
            </a:xfrm>
          </p:grpSpPr>
          <p:pic>
            <p:nvPicPr>
              <p:cNvPr id="33810" name="Rectangle 28"/>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486144" y="3669792"/>
                <a:ext cx="384048" cy="396240"/>
              </a:xfrm>
              <a:prstGeom prst="rect">
                <a:avLst/>
              </a:prstGeom>
              <a:noFill/>
              <a:extLst>
                <a:ext uri="{909E8E84-426E-40dd-AFC4-6F175D3DCCD1}">
                  <a14:hiddenFill xmlns:a14="http://schemas.microsoft.com/office/drawing/2010/main">
                    <a:solidFill>
                      <a:srgbClr val="FFFFFF"/>
                    </a:solidFill>
                  </a14:hiddenFill>
                </a:ext>
              </a:extLst>
            </p:spPr>
          </p:pic>
          <p:sp>
            <p:nvSpPr>
              <p:cNvPr id="33811" name="Text Box 19"/>
              <p:cNvSpPr txBox="1">
                <a:spLocks noChangeArrowheads="1"/>
              </p:cNvSpPr>
              <p:nvPr/>
            </p:nvSpPr>
            <p:spPr bwMode="auto">
              <a:xfrm rot="3780000">
                <a:off x="6633664" y="3836732"/>
                <a:ext cx="89978" cy="64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endParaRPr lang="zh-CN" altLang="en-US" sz="1800">
                  <a:solidFill>
                    <a:srgbClr val="FFFFFF"/>
                  </a:solidFill>
                  <a:latin typeface="Calibri" charset="0"/>
                </a:endParaRPr>
              </a:p>
            </p:txBody>
          </p:sp>
        </p:grpSp>
        <p:grpSp>
          <p:nvGrpSpPr>
            <p:cNvPr id="30" name="Rectangle 29"/>
            <p:cNvGrpSpPr>
              <a:grpSpLocks/>
            </p:cNvGrpSpPr>
            <p:nvPr/>
          </p:nvGrpSpPr>
          <p:grpSpPr bwMode="auto">
            <a:xfrm>
              <a:off x="6492289" y="3145833"/>
              <a:ext cx="384025" cy="390238"/>
              <a:chOff x="6492240" y="3297936"/>
              <a:chExt cx="384048" cy="390144"/>
            </a:xfrm>
          </p:grpSpPr>
          <p:pic>
            <p:nvPicPr>
              <p:cNvPr id="33813" name="Rectangle 29"/>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492240" y="3297936"/>
                <a:ext cx="384048" cy="390144"/>
              </a:xfrm>
              <a:prstGeom prst="rect">
                <a:avLst/>
              </a:prstGeom>
              <a:noFill/>
              <a:extLst>
                <a:ext uri="{909E8E84-426E-40dd-AFC4-6F175D3DCCD1}">
                  <a14:hiddenFill xmlns:a14="http://schemas.microsoft.com/office/drawing/2010/main">
                    <a:solidFill>
                      <a:srgbClr val="FFFFFF"/>
                    </a:solidFill>
                  </a14:hiddenFill>
                </a:ext>
              </a:extLst>
            </p:spPr>
          </p:pic>
          <p:sp>
            <p:nvSpPr>
              <p:cNvPr id="33814" name="Text Box 22"/>
              <p:cNvSpPr txBox="1">
                <a:spLocks noChangeArrowheads="1"/>
              </p:cNvSpPr>
              <p:nvPr/>
            </p:nvSpPr>
            <p:spPr bwMode="auto">
              <a:xfrm rot="6780000">
                <a:off x="6638435" y="3460586"/>
                <a:ext cx="89978" cy="64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endParaRPr lang="zh-CN" altLang="en-US" sz="1800">
                  <a:solidFill>
                    <a:srgbClr val="FFFFFF"/>
                  </a:solidFill>
                  <a:latin typeface="Calibri" charset="0"/>
                </a:endParaRPr>
              </a:p>
            </p:txBody>
          </p:sp>
        </p:grpSp>
        <p:grpSp>
          <p:nvGrpSpPr>
            <p:cNvPr id="31" name="Rectangle 30"/>
            <p:cNvGrpSpPr>
              <a:grpSpLocks/>
            </p:cNvGrpSpPr>
            <p:nvPr/>
          </p:nvGrpSpPr>
          <p:grpSpPr bwMode="auto">
            <a:xfrm>
              <a:off x="6797071" y="3523875"/>
              <a:ext cx="384025" cy="396335"/>
              <a:chOff x="6797040" y="3675888"/>
              <a:chExt cx="384048" cy="396240"/>
            </a:xfrm>
          </p:grpSpPr>
          <p:pic>
            <p:nvPicPr>
              <p:cNvPr id="33816" name="Rectangle 30"/>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797040" y="3675888"/>
                <a:ext cx="384048" cy="396240"/>
              </a:xfrm>
              <a:prstGeom prst="rect">
                <a:avLst/>
              </a:prstGeom>
              <a:noFill/>
              <a:extLst>
                <a:ext uri="{909E8E84-426E-40dd-AFC4-6F175D3DCCD1}">
                  <a14:hiddenFill xmlns:a14="http://schemas.microsoft.com/office/drawing/2010/main">
                    <a:solidFill>
                      <a:srgbClr val="FFFFFF"/>
                    </a:solidFill>
                  </a14:hiddenFill>
                </a:ext>
              </a:extLst>
            </p:spPr>
          </p:pic>
          <p:sp>
            <p:nvSpPr>
              <p:cNvPr id="33817" name="Text Box 25"/>
              <p:cNvSpPr txBox="1">
                <a:spLocks noChangeArrowheads="1"/>
              </p:cNvSpPr>
              <p:nvPr/>
            </p:nvSpPr>
            <p:spPr bwMode="auto">
              <a:xfrm rot="7020000">
                <a:off x="6941790" y="3842147"/>
                <a:ext cx="89978" cy="64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10800000" vert="eaVert" anchor="ct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endParaRPr lang="zh-CN" altLang="en-US" sz="1800">
                  <a:solidFill>
                    <a:srgbClr val="FFFFFF"/>
                  </a:solidFill>
                  <a:latin typeface="Calibri" charset="0"/>
                </a:endParaRPr>
              </a:p>
            </p:txBody>
          </p:sp>
        </p:grpSp>
        <p:sp>
          <p:nvSpPr>
            <p:cNvPr id="32" name="Rectangle 31"/>
            <p:cNvSpPr/>
            <p:nvPr/>
          </p:nvSpPr>
          <p:spPr>
            <a:xfrm>
              <a:off x="6345296" y="3500437"/>
              <a:ext cx="93600" cy="57600"/>
            </a:xfrm>
            <a:prstGeom prst="rect">
              <a:avLst/>
            </a:prstGeom>
            <a:solidFill>
              <a:srgbClr val="FFFF00"/>
            </a:solidFill>
            <a:ln>
              <a:no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33" name="Rectangle 32"/>
            <p:cNvSpPr/>
            <p:nvPr/>
          </p:nvSpPr>
          <p:spPr>
            <a:xfrm>
              <a:off x="7226363" y="3500437"/>
              <a:ext cx="93600" cy="57600"/>
            </a:xfrm>
            <a:prstGeom prst="rect">
              <a:avLst/>
            </a:prstGeom>
            <a:solidFill>
              <a:srgbClr val="FFFF00"/>
            </a:solidFill>
            <a:ln>
              <a:no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sp>
        <p:nvSpPr>
          <p:cNvPr id="35" name="Rectangle 34"/>
          <p:cNvSpPr>
            <a:spLocks noChangeArrowheads="1"/>
          </p:cNvSpPr>
          <p:nvPr/>
        </p:nvSpPr>
        <p:spPr bwMode="auto">
          <a:xfrm>
            <a:off x="6324600" y="1371600"/>
            <a:ext cx="895350" cy="3667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en-US" altLang="zh-CN" b="1">
                <a:solidFill>
                  <a:srgbClr val="000000"/>
                </a:solidFill>
                <a:latin typeface="Calibri" charset="0"/>
              </a:rPr>
              <a:t>Terrace</a:t>
            </a:r>
          </a:p>
        </p:txBody>
      </p:sp>
      <p:grpSp>
        <p:nvGrpSpPr>
          <p:cNvPr id="8" name="Group 35"/>
          <p:cNvGrpSpPr>
            <a:grpSpLocks/>
          </p:cNvGrpSpPr>
          <p:nvPr/>
        </p:nvGrpSpPr>
        <p:grpSpPr bwMode="auto">
          <a:xfrm>
            <a:off x="1143000" y="5105400"/>
            <a:ext cx="6934200" cy="1371600"/>
            <a:chOff x="0" y="17664"/>
            <a:chExt cx="7366697" cy="748800"/>
          </a:xfrm>
        </p:grpSpPr>
        <p:sp>
          <p:nvSpPr>
            <p:cNvPr id="37" name="Rounded Rectangle 36"/>
            <p:cNvSpPr/>
            <p:nvPr/>
          </p:nvSpPr>
          <p:spPr>
            <a:xfrm>
              <a:off x="0" y="17664"/>
              <a:ext cx="7366697" cy="748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8" name="Rounded Rectangle 4"/>
            <p:cNvSpPr/>
            <p:nvPr/>
          </p:nvSpPr>
          <p:spPr>
            <a:xfrm>
              <a:off x="37103" y="54064"/>
              <a:ext cx="7292490" cy="676000"/>
            </a:xfrm>
            <a:prstGeom prst="rect">
              <a:avLst/>
            </a:prstGeom>
          </p:spPr>
          <p:style>
            <a:lnRef idx="0">
              <a:scrgbClr r="0" g="0" b="0"/>
            </a:lnRef>
            <a:fillRef idx="0">
              <a:scrgbClr r="0" g="0" b="0"/>
            </a:fillRef>
            <a:effectRef idx="0">
              <a:scrgbClr r="0" g="0" b="0"/>
            </a:effectRef>
            <a:fontRef idx="minor">
              <a:schemeClr val="lt1"/>
            </a:fontRef>
          </p:style>
          <p:txBody>
            <a:bodyPr tIns="91440" bIns="91440" spcCol="1270" anchor="ctr"/>
            <a:lstStyle/>
            <a:p>
              <a:pPr algn="ctr" defTabSz="1066394" fontAlgn="auto">
                <a:lnSpc>
                  <a:spcPct val="90000"/>
                </a:lnSpc>
                <a:spcAft>
                  <a:spcPct val="35000"/>
                </a:spcAft>
                <a:defRPr/>
              </a:pPr>
              <a:r>
                <a:rPr lang="en-US" sz="2400" b="1" dirty="0">
                  <a:solidFill>
                    <a:prstClr val="white"/>
                  </a:solidFill>
                  <a:latin typeface="Calibri"/>
                </a:rPr>
                <a:t>Step edge can accommodate energetically more favorable dimer </a:t>
              </a:r>
              <a:r>
                <a:rPr lang="en-US" sz="2400" b="1" dirty="0" smtClean="0">
                  <a:solidFill>
                    <a:prstClr val="white"/>
                  </a:solidFill>
                  <a:latin typeface="Calibri"/>
                </a:rPr>
                <a:t>configurations</a:t>
              </a:r>
            </a:p>
            <a:p>
              <a:pPr algn="ctr" defTabSz="1066394" fontAlgn="auto">
                <a:lnSpc>
                  <a:spcPct val="90000"/>
                </a:lnSpc>
                <a:spcAft>
                  <a:spcPct val="35000"/>
                </a:spcAft>
                <a:defRPr/>
              </a:pPr>
              <a:r>
                <a:rPr lang="en-US" sz="2400" b="1" dirty="0" smtClean="0">
                  <a:solidFill>
                    <a:prstClr val="white"/>
                  </a:solidFill>
                  <a:latin typeface="Calibri"/>
                </a:rPr>
                <a:t>“Napping” effect</a:t>
              </a:r>
              <a:endParaRPr lang="en-US" sz="2400" b="1" dirty="0">
                <a:solidFill>
                  <a:prstClr val="white"/>
                </a:solidFill>
                <a:latin typeface="Calibri"/>
              </a:endParaRPr>
            </a:p>
          </p:txBody>
        </p:sp>
      </p:grpSp>
      <p:sp>
        <p:nvSpPr>
          <p:cNvPr id="33863" name="Rectangle 2"/>
          <p:cNvSpPr>
            <a:spLocks noChangeArrowheads="1"/>
          </p:cNvSpPr>
          <p:nvPr/>
        </p:nvSpPr>
        <p:spPr bwMode="auto">
          <a:xfrm>
            <a:off x="0" y="381000"/>
            <a:ext cx="9129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a:solidFill>
                  <a:schemeClr val="hlink"/>
                </a:solidFill>
                <a:latin typeface="Tahoma" charset="0"/>
                <a:ea typeface="宋体" charset="0"/>
                <a:cs typeface="宋体" charset="0"/>
              </a:rPr>
              <a:t>Why are C dimers more stable at step edges?</a:t>
            </a:r>
          </a:p>
        </p:txBody>
      </p:sp>
    </p:spTree>
    <p:custDataLst>
      <p:tags r:id="rId1"/>
    </p:custData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1" name="Picture 1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4438" y="1752600"/>
            <a:ext cx="4268787" cy="4191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nvGrpSpPr>
          <p:cNvPr id="2" name="Group 131"/>
          <p:cNvGrpSpPr>
            <a:grpSpLocks/>
          </p:cNvGrpSpPr>
          <p:nvPr/>
        </p:nvGrpSpPr>
        <p:grpSpPr bwMode="auto">
          <a:xfrm>
            <a:off x="2495550" y="1752600"/>
            <a:ext cx="4268788" cy="4191000"/>
            <a:chOff x="2438400" y="1371600"/>
            <a:chExt cx="4268092" cy="4191000"/>
          </a:xfrm>
        </p:grpSpPr>
        <p:pic>
          <p:nvPicPr>
            <p:cNvPr id="87044" name="Picture 13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476946" y="1333054"/>
              <a:ext cx="4191000" cy="426809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34" name="Oval 133"/>
            <p:cNvSpPr>
              <a:spLocks noChangeArrowheads="1"/>
            </p:cNvSpPr>
            <p:nvPr/>
          </p:nvSpPr>
          <p:spPr bwMode="auto">
            <a:xfrm>
              <a:off x="4590699" y="2971800"/>
              <a:ext cx="380938" cy="381000"/>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anchor="ctr"/>
            <a:lstStyle/>
            <a:p>
              <a:pPr algn="ctr">
                <a:defRPr/>
              </a:pPr>
              <a:r>
                <a:rPr lang="en-US" b="1">
                  <a:solidFill>
                    <a:srgbClr val="000000"/>
                  </a:solidFill>
                  <a:latin typeface="Calibri" charset="0"/>
                  <a:ea typeface="ＭＳ Ｐゴシック" charset="0"/>
                  <a:cs typeface="Arial" charset="0"/>
                </a:rPr>
                <a:t>C</a:t>
              </a:r>
            </a:p>
          </p:txBody>
        </p:sp>
        <p:sp>
          <p:nvSpPr>
            <p:cNvPr id="135" name="Oval 134"/>
            <p:cNvSpPr>
              <a:spLocks noChangeArrowheads="1"/>
            </p:cNvSpPr>
            <p:nvPr/>
          </p:nvSpPr>
          <p:spPr bwMode="auto">
            <a:xfrm>
              <a:off x="4590699" y="3590925"/>
              <a:ext cx="380938" cy="381000"/>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anchor="ctr"/>
            <a:lstStyle/>
            <a:p>
              <a:pPr algn="ctr">
                <a:defRPr/>
              </a:pPr>
              <a:r>
                <a:rPr lang="en-US" b="1">
                  <a:solidFill>
                    <a:srgbClr val="000000"/>
                  </a:solidFill>
                  <a:latin typeface="Calibri" charset="0"/>
                  <a:ea typeface="ＭＳ Ｐゴシック" charset="0"/>
                  <a:cs typeface="Arial" charset="0"/>
                </a:rPr>
                <a:t>C</a:t>
              </a:r>
            </a:p>
          </p:txBody>
        </p:sp>
        <p:grpSp>
          <p:nvGrpSpPr>
            <p:cNvPr id="87047" name="Group 43"/>
            <p:cNvGrpSpPr>
              <a:grpSpLocks/>
            </p:cNvGrpSpPr>
            <p:nvPr/>
          </p:nvGrpSpPr>
          <p:grpSpPr bwMode="auto">
            <a:xfrm>
              <a:off x="4444595" y="3607296"/>
              <a:ext cx="664388" cy="549393"/>
              <a:chOff x="4444595" y="3607296"/>
              <a:chExt cx="664388" cy="549393"/>
            </a:xfrm>
          </p:grpSpPr>
          <p:sp>
            <p:nvSpPr>
              <p:cNvPr id="144" name="Rectangle 143"/>
              <p:cNvSpPr/>
              <p:nvPr/>
            </p:nvSpPr>
            <p:spPr>
              <a:xfrm rot="5400000" flipV="1">
                <a:off x="4684769" y="4030689"/>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45" name="Rectangle 144"/>
              <p:cNvSpPr/>
              <p:nvPr/>
            </p:nvSpPr>
            <p:spPr>
              <a:xfrm rot="19800000" flipV="1">
                <a:off x="4928983" y="3607296"/>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46" name="Rectangle 145"/>
              <p:cNvSpPr/>
              <p:nvPr/>
            </p:nvSpPr>
            <p:spPr>
              <a:xfrm rot="1800000">
                <a:off x="4444595" y="3607334"/>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grpSp>
          <p:nvGrpSpPr>
            <p:cNvPr id="87057" name="Group 51"/>
            <p:cNvGrpSpPr>
              <a:grpSpLocks/>
            </p:cNvGrpSpPr>
            <p:nvPr/>
          </p:nvGrpSpPr>
          <p:grpSpPr bwMode="auto">
            <a:xfrm>
              <a:off x="4701785" y="3328993"/>
              <a:ext cx="151200" cy="288000"/>
              <a:chOff x="4701785" y="3328993"/>
              <a:chExt cx="151200" cy="288000"/>
            </a:xfrm>
          </p:grpSpPr>
          <p:sp>
            <p:nvSpPr>
              <p:cNvPr id="142" name="Rectangle 141"/>
              <p:cNvSpPr/>
              <p:nvPr/>
            </p:nvSpPr>
            <p:spPr>
              <a:xfrm rot="5400000">
                <a:off x="4633385" y="3397393"/>
                <a:ext cx="288000" cy="151200"/>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cxnSp>
            <p:nvCxnSpPr>
              <p:cNvPr id="143" name="Straight Connector 142"/>
              <p:cNvCxnSpPr/>
              <p:nvPr/>
            </p:nvCxnSpPr>
            <p:spPr>
              <a:xfrm rot="10800000" flipH="1">
                <a:off x="4701806" y="3473450"/>
                <a:ext cx="150788" cy="0"/>
              </a:xfrm>
              <a:prstGeom prst="line">
                <a:avLst/>
              </a:prstGeom>
              <a:ln w="9525"/>
            </p:spPr>
            <p:style>
              <a:lnRef idx="1">
                <a:schemeClr val="dk1"/>
              </a:lnRef>
              <a:fillRef idx="0">
                <a:schemeClr val="dk1"/>
              </a:fillRef>
              <a:effectRef idx="0">
                <a:schemeClr val="dk1"/>
              </a:effectRef>
              <a:fontRef idx="minor">
                <a:schemeClr val="tx1"/>
              </a:fontRef>
            </p:style>
          </p:cxnSp>
        </p:grpSp>
        <p:grpSp>
          <p:nvGrpSpPr>
            <p:cNvPr id="87062" name="Group 54"/>
            <p:cNvGrpSpPr>
              <a:grpSpLocks/>
            </p:cNvGrpSpPr>
            <p:nvPr/>
          </p:nvGrpSpPr>
          <p:grpSpPr bwMode="auto">
            <a:xfrm rot="10800000">
              <a:off x="4445775" y="2798643"/>
              <a:ext cx="664388" cy="549393"/>
              <a:chOff x="4444595" y="3607296"/>
              <a:chExt cx="664388" cy="549393"/>
            </a:xfrm>
          </p:grpSpPr>
          <p:sp>
            <p:nvSpPr>
              <p:cNvPr id="139" name="Rectangle 138"/>
              <p:cNvSpPr/>
              <p:nvPr/>
            </p:nvSpPr>
            <p:spPr>
              <a:xfrm rot="5400000" flipV="1">
                <a:off x="4684769" y="4030689"/>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40" name="Rectangle 139"/>
              <p:cNvSpPr/>
              <p:nvPr/>
            </p:nvSpPr>
            <p:spPr>
              <a:xfrm rot="19800000" flipV="1">
                <a:off x="4928983" y="3607296"/>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41" name="Rectangle 140"/>
              <p:cNvSpPr/>
              <p:nvPr/>
            </p:nvSpPr>
            <p:spPr>
              <a:xfrm rot="1800000">
                <a:off x="4444595" y="3607334"/>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grpSp>
      <p:grpSp>
        <p:nvGrpSpPr>
          <p:cNvPr id="8" name="Group 19"/>
          <p:cNvGrpSpPr>
            <a:grpSpLocks/>
          </p:cNvGrpSpPr>
          <p:nvPr/>
        </p:nvGrpSpPr>
        <p:grpSpPr bwMode="auto">
          <a:xfrm>
            <a:off x="3657600" y="1828800"/>
            <a:ext cx="5251450" cy="4450378"/>
            <a:chOff x="3657600" y="1828800"/>
            <a:chExt cx="5251044" cy="4450377"/>
          </a:xfrm>
        </p:grpSpPr>
        <p:pic>
          <p:nvPicPr>
            <p:cNvPr id="87073" name="Picture 2" descr="F:\backup\udisk\work\DFT graphene step\draft-short\figures_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57600" y="1828800"/>
              <a:ext cx="5251044"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74" name="Rectangle 15"/>
            <p:cNvSpPr>
              <a:spLocks noChangeArrowheads="1"/>
            </p:cNvSpPr>
            <p:nvPr/>
          </p:nvSpPr>
          <p:spPr bwMode="auto">
            <a:xfrm>
              <a:off x="5129965" y="5879067"/>
              <a:ext cx="1729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b="1" dirty="0">
                  <a:solidFill>
                    <a:srgbClr val="000000"/>
                  </a:solidFill>
                  <a:latin typeface="Calibri" charset="0"/>
                </a:rPr>
                <a:t>C double bond</a:t>
              </a:r>
              <a:endParaRPr lang="en-US" altLang="zh-CN" sz="2000" dirty="0">
                <a:solidFill>
                  <a:srgbClr val="000000"/>
                </a:solidFill>
                <a:latin typeface="Calibri" charset="0"/>
              </a:endParaRPr>
            </a:p>
          </p:txBody>
        </p:sp>
        <p:cxnSp>
          <p:nvCxnSpPr>
            <p:cNvPr id="18" name="Straight Arrow Connector 17"/>
            <p:cNvCxnSpPr>
              <a:cxnSpLocks noChangeShapeType="1"/>
            </p:cNvCxnSpPr>
            <p:nvPr/>
          </p:nvCxnSpPr>
          <p:spPr bwMode="auto">
            <a:xfrm flipV="1">
              <a:off x="5714841" y="5410199"/>
              <a:ext cx="304776" cy="457200"/>
            </a:xfrm>
            <a:prstGeom prst="straightConnector1">
              <a:avLst/>
            </a:prstGeom>
            <a:noFill/>
            <a:ln w="25400">
              <a:solidFill>
                <a:schemeClr val="accent1"/>
              </a:solidFill>
              <a:round/>
              <a:headEnd/>
              <a:tailEnd type="arrow" w="med" len="me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grpSp>
      <p:sp>
        <p:nvSpPr>
          <p:cNvPr id="5" name="Oval 4"/>
          <p:cNvSpPr/>
          <p:nvPr/>
        </p:nvSpPr>
        <p:spPr>
          <a:xfrm rot="1828323">
            <a:off x="4821238" y="2336800"/>
            <a:ext cx="838200" cy="552450"/>
          </a:xfrm>
          <a:prstGeom prst="ellipse">
            <a:avLst/>
          </a:prstGeom>
          <a:noFill/>
        </p:spPr>
        <p:style>
          <a:lnRef idx="2">
            <a:schemeClr val="accent5"/>
          </a:lnRef>
          <a:fillRef idx="1">
            <a:schemeClr val="lt1"/>
          </a:fillRef>
          <a:effectRef idx="0">
            <a:schemeClr val="accent5"/>
          </a:effectRef>
          <a:fontRef idx="minor">
            <a:schemeClr val="dk1"/>
          </a:fontRef>
        </p:style>
        <p:txBody>
          <a:bodyPr lIns="91408" tIns="45702" rIns="91408" bIns="45702" anchor="ctr"/>
          <a:lstStyle/>
          <a:p>
            <a:pPr algn="ctr">
              <a:defRPr/>
            </a:pPr>
            <a:endParaRPr lang="en-US">
              <a:solidFill>
                <a:srgbClr val="000000"/>
              </a:solidFill>
              <a:latin typeface="Calibri" charset="0"/>
              <a:ea typeface="ＭＳ Ｐゴシック" charset="0"/>
              <a:cs typeface="Arial" charset="0"/>
            </a:endParaRPr>
          </a:p>
        </p:txBody>
      </p:sp>
      <p:sp>
        <p:nvSpPr>
          <p:cNvPr id="6" name="Oval 5"/>
          <p:cNvSpPr/>
          <p:nvPr/>
        </p:nvSpPr>
        <p:spPr>
          <a:xfrm rot="1914514">
            <a:off x="6226175" y="3886200"/>
            <a:ext cx="2362200" cy="762000"/>
          </a:xfrm>
          <a:prstGeom prst="ellipse">
            <a:avLst/>
          </a:prstGeom>
          <a:noFill/>
        </p:spPr>
        <p:style>
          <a:lnRef idx="2">
            <a:schemeClr val="accent4"/>
          </a:lnRef>
          <a:fillRef idx="1">
            <a:schemeClr val="lt1"/>
          </a:fillRef>
          <a:effectRef idx="0">
            <a:schemeClr val="accent4"/>
          </a:effectRef>
          <a:fontRef idx="minor">
            <a:schemeClr val="dk1"/>
          </a:fontRef>
        </p:style>
        <p:txBody>
          <a:bodyPr lIns="91408" tIns="45702" rIns="91408" bIns="45702" anchor="ctr"/>
          <a:lstStyle/>
          <a:p>
            <a:pPr algn="ctr">
              <a:defRPr/>
            </a:pPr>
            <a:endParaRPr lang="en-US">
              <a:solidFill>
                <a:srgbClr val="000000"/>
              </a:solidFill>
              <a:latin typeface="Calibri" charset="0"/>
              <a:ea typeface="ＭＳ Ｐゴシック" charset="0"/>
              <a:cs typeface="Arial" charset="0"/>
            </a:endParaRPr>
          </a:p>
        </p:txBody>
      </p:sp>
      <p:cxnSp>
        <p:nvCxnSpPr>
          <p:cNvPr id="10" name="Straight Arrow Connector 9"/>
          <p:cNvCxnSpPr>
            <a:cxnSpLocks noChangeShapeType="1"/>
          </p:cNvCxnSpPr>
          <p:nvPr/>
        </p:nvCxnSpPr>
        <p:spPr bwMode="auto">
          <a:xfrm>
            <a:off x="3657600" y="2362200"/>
            <a:ext cx="1143000" cy="171450"/>
          </a:xfrm>
          <a:prstGeom prst="straightConnector1">
            <a:avLst/>
          </a:prstGeom>
          <a:noFill/>
          <a:ln w="25400">
            <a:solidFill>
              <a:schemeClr val="accent1"/>
            </a:solidFill>
            <a:round/>
            <a:headEnd/>
            <a:tailEnd type="arrow" w="med" len="me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12" name="Straight Arrow Connector 11"/>
          <p:cNvCxnSpPr>
            <a:cxnSpLocks noChangeShapeType="1"/>
          </p:cNvCxnSpPr>
          <p:nvPr/>
        </p:nvCxnSpPr>
        <p:spPr bwMode="auto">
          <a:xfrm flipV="1">
            <a:off x="3505200" y="4419600"/>
            <a:ext cx="3276600" cy="1371600"/>
          </a:xfrm>
          <a:prstGeom prst="straightConnector1">
            <a:avLst/>
          </a:prstGeom>
          <a:noFill/>
          <a:ln w="25400">
            <a:solidFill>
              <a:schemeClr val="accent1"/>
            </a:solidFill>
            <a:round/>
            <a:headEnd/>
            <a:tailEnd type="arrow" w="med" len="me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sp>
        <p:nvSpPr>
          <p:cNvPr id="14" name="Rectangle 13"/>
          <p:cNvSpPr>
            <a:spLocks noChangeArrowheads="1"/>
          </p:cNvSpPr>
          <p:nvPr/>
        </p:nvSpPr>
        <p:spPr bwMode="auto">
          <a:xfrm>
            <a:off x="398546" y="1752600"/>
            <a:ext cx="3335254" cy="83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pPr algn="ctr"/>
            <a:r>
              <a:rPr lang="en-US" altLang="zh-CN" sz="2400" b="1" dirty="0" smtClean="0">
                <a:solidFill>
                  <a:srgbClr val="000000"/>
                </a:solidFill>
                <a:latin typeface="Calibri" charset="0"/>
              </a:rPr>
              <a:t>On other metals:</a:t>
            </a:r>
          </a:p>
          <a:p>
            <a:pPr algn="ctr"/>
            <a:r>
              <a:rPr lang="en-US" altLang="zh-CN" sz="2400" b="1" dirty="0" smtClean="0">
                <a:solidFill>
                  <a:srgbClr val="000000"/>
                </a:solidFill>
                <a:latin typeface="Calibri" charset="0"/>
              </a:rPr>
              <a:t>Nucleation </a:t>
            </a:r>
            <a:r>
              <a:rPr lang="en-US" altLang="zh-CN" sz="2400" b="1" dirty="0">
                <a:solidFill>
                  <a:srgbClr val="000000"/>
                </a:solidFill>
                <a:latin typeface="Calibri" charset="0"/>
              </a:rPr>
              <a:t>at step edges</a:t>
            </a:r>
          </a:p>
        </p:txBody>
      </p:sp>
      <p:sp>
        <p:nvSpPr>
          <p:cNvPr id="15" name="Rectangle 14"/>
          <p:cNvSpPr>
            <a:spLocks noChangeArrowheads="1"/>
          </p:cNvSpPr>
          <p:nvPr/>
        </p:nvSpPr>
        <p:spPr bwMode="auto">
          <a:xfrm>
            <a:off x="0" y="5791200"/>
            <a:ext cx="5257800" cy="461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8" tIns="45702" rIns="91408" bIns="45702">
            <a:spAutoFit/>
          </a:bodyPr>
          <a:lstStyle/>
          <a:p>
            <a:pPr algn="ctr"/>
            <a:r>
              <a:rPr lang="en-US" altLang="zh-CN" sz="2400" b="1" dirty="0" smtClean="0">
                <a:solidFill>
                  <a:srgbClr val="008000"/>
                </a:solidFill>
                <a:latin typeface="Calibri" charset="0"/>
              </a:rPr>
              <a:t>On Cu, Ag, Au: Nucleation everywhere</a:t>
            </a:r>
            <a:endParaRPr lang="en-US" altLang="zh-CN" sz="2400" b="1" dirty="0">
              <a:solidFill>
                <a:srgbClr val="008000"/>
              </a:solidFill>
              <a:latin typeface="Calibri" charset="0"/>
            </a:endParaRPr>
          </a:p>
        </p:txBody>
      </p:sp>
      <p:sp>
        <p:nvSpPr>
          <p:cNvPr id="102" name="Oval 101"/>
          <p:cNvSpPr>
            <a:spLocks noChangeArrowheads="1"/>
          </p:cNvSpPr>
          <p:nvPr/>
        </p:nvSpPr>
        <p:spPr bwMode="auto">
          <a:xfrm>
            <a:off x="4637088" y="3352800"/>
            <a:ext cx="381000" cy="381000"/>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sp>
        <p:nvSpPr>
          <p:cNvPr id="107" name="Rectangle 106"/>
          <p:cNvSpPr>
            <a:spLocks noChangeArrowheads="1"/>
          </p:cNvSpPr>
          <p:nvPr/>
        </p:nvSpPr>
        <p:spPr bwMode="auto">
          <a:xfrm>
            <a:off x="4922838" y="3657600"/>
            <a:ext cx="8556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en-US" altLang="zh-CN" sz="2000" b="1">
                <a:solidFill>
                  <a:srgbClr val="000000"/>
                </a:solidFill>
                <a:latin typeface="Calibri" charset="0"/>
              </a:rPr>
              <a:t>~1.3 Å</a:t>
            </a:r>
          </a:p>
        </p:txBody>
      </p:sp>
      <p:sp>
        <p:nvSpPr>
          <p:cNvPr id="108" name="Oval 107"/>
          <p:cNvSpPr>
            <a:spLocks noChangeArrowheads="1"/>
          </p:cNvSpPr>
          <p:nvPr/>
        </p:nvSpPr>
        <p:spPr bwMode="auto">
          <a:xfrm>
            <a:off x="4637088" y="3971925"/>
            <a:ext cx="381000" cy="381000"/>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lIns="91408" tIns="45702" rIns="91408" bIns="45702" anchor="ctr"/>
          <a:lstStyle/>
          <a:p>
            <a:pPr algn="ctr">
              <a:defRPr/>
            </a:pPr>
            <a:r>
              <a:rPr lang="en-US" b="1">
                <a:solidFill>
                  <a:srgbClr val="000000"/>
                </a:solidFill>
                <a:latin typeface="Calibri" charset="0"/>
                <a:ea typeface="ＭＳ Ｐゴシック" charset="0"/>
                <a:cs typeface="Arial" charset="0"/>
              </a:rPr>
              <a:t>C</a:t>
            </a:r>
          </a:p>
        </p:txBody>
      </p:sp>
      <p:grpSp>
        <p:nvGrpSpPr>
          <p:cNvPr id="9" name="Group 108"/>
          <p:cNvGrpSpPr>
            <a:grpSpLocks/>
          </p:cNvGrpSpPr>
          <p:nvPr/>
        </p:nvGrpSpPr>
        <p:grpSpPr bwMode="auto">
          <a:xfrm>
            <a:off x="4491038" y="3987800"/>
            <a:ext cx="665162" cy="549275"/>
            <a:chOff x="4444595" y="3607296"/>
            <a:chExt cx="664388" cy="549393"/>
          </a:xfrm>
        </p:grpSpPr>
        <p:sp>
          <p:nvSpPr>
            <p:cNvPr id="110" name="Rectangle 109"/>
            <p:cNvSpPr/>
            <p:nvPr/>
          </p:nvSpPr>
          <p:spPr>
            <a:xfrm rot="5400000" flipV="1">
              <a:off x="4684769" y="4030689"/>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11" name="Rectangle 110"/>
            <p:cNvSpPr/>
            <p:nvPr/>
          </p:nvSpPr>
          <p:spPr>
            <a:xfrm rot="19800000" flipV="1">
              <a:off x="4928983" y="3607296"/>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12" name="Rectangle 111"/>
            <p:cNvSpPr/>
            <p:nvPr/>
          </p:nvSpPr>
          <p:spPr>
            <a:xfrm rot="1800000">
              <a:off x="4444595" y="3607334"/>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grpSp>
        <p:nvGrpSpPr>
          <p:cNvPr id="11" name="Group 112"/>
          <p:cNvGrpSpPr>
            <a:grpSpLocks/>
          </p:cNvGrpSpPr>
          <p:nvPr/>
        </p:nvGrpSpPr>
        <p:grpSpPr bwMode="auto">
          <a:xfrm rot="10800000">
            <a:off x="4446588" y="3943350"/>
            <a:ext cx="755650" cy="642938"/>
            <a:chOff x="4401574" y="2743200"/>
            <a:chExt cx="755193" cy="642338"/>
          </a:xfrm>
        </p:grpSpPr>
        <p:sp>
          <p:nvSpPr>
            <p:cNvPr id="114" name="Rectangle 113"/>
            <p:cNvSpPr/>
            <p:nvPr/>
          </p:nvSpPr>
          <p:spPr>
            <a:xfrm rot="16200000">
              <a:off x="4667244" y="2790822"/>
              <a:ext cx="228600" cy="133356"/>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15" name="Rectangle 114"/>
            <p:cNvSpPr/>
            <p:nvPr/>
          </p:nvSpPr>
          <p:spPr>
            <a:xfrm rot="1800000">
              <a:off x="4928167" y="3252182"/>
              <a:ext cx="228600" cy="133356"/>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16" name="Rectangle 115"/>
            <p:cNvSpPr/>
            <p:nvPr/>
          </p:nvSpPr>
          <p:spPr>
            <a:xfrm rot="19800000" flipV="1">
              <a:off x="4401574" y="3248617"/>
              <a:ext cx="228600" cy="133356"/>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grpSp>
        <p:nvGrpSpPr>
          <p:cNvPr id="13" name="Group 116"/>
          <p:cNvGrpSpPr>
            <a:grpSpLocks/>
          </p:cNvGrpSpPr>
          <p:nvPr/>
        </p:nvGrpSpPr>
        <p:grpSpPr bwMode="auto">
          <a:xfrm>
            <a:off x="4748213" y="3709988"/>
            <a:ext cx="150812" cy="287337"/>
            <a:chOff x="4701785" y="3328993"/>
            <a:chExt cx="151200" cy="288000"/>
          </a:xfrm>
        </p:grpSpPr>
        <p:sp>
          <p:nvSpPr>
            <p:cNvPr id="118" name="Rectangle 117"/>
            <p:cNvSpPr/>
            <p:nvPr/>
          </p:nvSpPr>
          <p:spPr>
            <a:xfrm rot="5400000">
              <a:off x="4633385" y="3397393"/>
              <a:ext cx="288000" cy="151200"/>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cxnSp>
          <p:nvCxnSpPr>
            <p:cNvPr id="119" name="Straight Connector 118"/>
            <p:cNvCxnSpPr/>
            <p:nvPr/>
          </p:nvCxnSpPr>
          <p:spPr>
            <a:xfrm rot="10800000" flipH="1">
              <a:off x="4701785" y="3473788"/>
              <a:ext cx="151200" cy="0"/>
            </a:xfrm>
            <a:prstGeom prst="line">
              <a:avLst/>
            </a:prstGeom>
            <a:ln w="9525"/>
          </p:spPr>
          <p:style>
            <a:lnRef idx="1">
              <a:schemeClr val="dk1"/>
            </a:lnRef>
            <a:fillRef idx="0">
              <a:schemeClr val="dk1"/>
            </a:fillRef>
            <a:effectRef idx="0">
              <a:schemeClr val="dk1"/>
            </a:effectRef>
            <a:fontRef idx="minor">
              <a:schemeClr val="tx1"/>
            </a:fontRef>
          </p:style>
        </p:cxnSp>
      </p:grpSp>
      <p:grpSp>
        <p:nvGrpSpPr>
          <p:cNvPr id="16" name="Group 119"/>
          <p:cNvGrpSpPr>
            <a:grpSpLocks/>
          </p:cNvGrpSpPr>
          <p:nvPr/>
        </p:nvGrpSpPr>
        <p:grpSpPr bwMode="auto">
          <a:xfrm rot="10800000">
            <a:off x="4492625" y="3179763"/>
            <a:ext cx="663575" cy="549275"/>
            <a:chOff x="4444595" y="3607296"/>
            <a:chExt cx="664388" cy="549393"/>
          </a:xfrm>
        </p:grpSpPr>
        <p:sp>
          <p:nvSpPr>
            <p:cNvPr id="121" name="Rectangle 120"/>
            <p:cNvSpPr/>
            <p:nvPr/>
          </p:nvSpPr>
          <p:spPr>
            <a:xfrm rot="5400000" flipV="1">
              <a:off x="4684769" y="4030689"/>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22" name="Rectangle 121"/>
            <p:cNvSpPr/>
            <p:nvPr/>
          </p:nvSpPr>
          <p:spPr>
            <a:xfrm rot="19800000" flipV="1">
              <a:off x="4928983" y="3607296"/>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23" name="Rectangle 122"/>
            <p:cNvSpPr/>
            <p:nvPr/>
          </p:nvSpPr>
          <p:spPr>
            <a:xfrm rot="1800000">
              <a:off x="4444595" y="3607334"/>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grpSp>
        <p:nvGrpSpPr>
          <p:cNvPr id="17" name="Group 123"/>
          <p:cNvGrpSpPr>
            <a:grpSpLocks/>
          </p:cNvGrpSpPr>
          <p:nvPr/>
        </p:nvGrpSpPr>
        <p:grpSpPr bwMode="auto">
          <a:xfrm>
            <a:off x="4441825" y="3133725"/>
            <a:ext cx="755650" cy="642938"/>
            <a:chOff x="4401574" y="2743200"/>
            <a:chExt cx="755193" cy="642338"/>
          </a:xfrm>
        </p:grpSpPr>
        <p:sp>
          <p:nvSpPr>
            <p:cNvPr id="125" name="Rectangle 124"/>
            <p:cNvSpPr/>
            <p:nvPr/>
          </p:nvSpPr>
          <p:spPr>
            <a:xfrm rot="16200000">
              <a:off x="4667244" y="2790822"/>
              <a:ext cx="228600" cy="133356"/>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26" name="Rectangle 125"/>
            <p:cNvSpPr/>
            <p:nvPr/>
          </p:nvSpPr>
          <p:spPr>
            <a:xfrm rot="1800000">
              <a:off x="4928167" y="3252182"/>
              <a:ext cx="228600" cy="133356"/>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27" name="Rectangle 126"/>
            <p:cNvSpPr/>
            <p:nvPr/>
          </p:nvSpPr>
          <p:spPr>
            <a:xfrm rot="19800000" flipV="1">
              <a:off x="4401574" y="3248617"/>
              <a:ext cx="228600" cy="133356"/>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grpSp>
        <p:nvGrpSpPr>
          <p:cNvPr id="19" name="Group 127"/>
          <p:cNvGrpSpPr>
            <a:grpSpLocks/>
          </p:cNvGrpSpPr>
          <p:nvPr/>
        </p:nvGrpSpPr>
        <p:grpSpPr bwMode="auto">
          <a:xfrm>
            <a:off x="3979863" y="3900488"/>
            <a:ext cx="755650" cy="642937"/>
            <a:chOff x="4401574" y="2743200"/>
            <a:chExt cx="755193" cy="642338"/>
          </a:xfrm>
        </p:grpSpPr>
        <p:sp>
          <p:nvSpPr>
            <p:cNvPr id="129" name="Rectangle 128"/>
            <p:cNvSpPr/>
            <p:nvPr/>
          </p:nvSpPr>
          <p:spPr>
            <a:xfrm rot="16200000">
              <a:off x="4667244" y="2790822"/>
              <a:ext cx="228600" cy="133356"/>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30" name="Rectangle 129"/>
            <p:cNvSpPr/>
            <p:nvPr/>
          </p:nvSpPr>
          <p:spPr>
            <a:xfrm rot="1800000">
              <a:off x="4928167" y="3252182"/>
              <a:ext cx="228600" cy="133356"/>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31" name="Rectangle 130"/>
            <p:cNvSpPr/>
            <p:nvPr/>
          </p:nvSpPr>
          <p:spPr>
            <a:xfrm rot="19800000" flipV="1">
              <a:off x="4401574" y="3248617"/>
              <a:ext cx="228600" cy="133356"/>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grpSp>
        <p:nvGrpSpPr>
          <p:cNvPr id="20" name="Group 146"/>
          <p:cNvGrpSpPr>
            <a:grpSpLocks/>
          </p:cNvGrpSpPr>
          <p:nvPr/>
        </p:nvGrpSpPr>
        <p:grpSpPr bwMode="auto">
          <a:xfrm>
            <a:off x="609600" y="2743200"/>
            <a:ext cx="2560638" cy="2514600"/>
            <a:chOff x="2438400" y="1371600"/>
            <a:chExt cx="4268092" cy="4191000"/>
          </a:xfrm>
        </p:grpSpPr>
        <p:pic>
          <p:nvPicPr>
            <p:cNvPr id="87142" name="Picture 14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476946" y="1333054"/>
              <a:ext cx="4191000" cy="426809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49" name="Oval 148"/>
            <p:cNvSpPr>
              <a:spLocks noChangeArrowheads="1"/>
            </p:cNvSpPr>
            <p:nvPr/>
          </p:nvSpPr>
          <p:spPr bwMode="auto">
            <a:xfrm>
              <a:off x="4592291" y="2972330"/>
              <a:ext cx="381032" cy="381000"/>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anchor="ctr"/>
            <a:lstStyle/>
            <a:p>
              <a:pPr algn="ctr">
                <a:defRPr/>
              </a:pPr>
              <a:r>
                <a:rPr lang="en-US" sz="1400" b="1">
                  <a:solidFill>
                    <a:srgbClr val="000000"/>
                  </a:solidFill>
                  <a:latin typeface="Calibri" charset="0"/>
                  <a:ea typeface="ＭＳ Ｐゴシック" charset="0"/>
                  <a:cs typeface="Arial" charset="0"/>
                </a:rPr>
                <a:t>C</a:t>
              </a:r>
            </a:p>
          </p:txBody>
        </p:sp>
        <p:sp>
          <p:nvSpPr>
            <p:cNvPr id="150" name="Oval 149"/>
            <p:cNvSpPr>
              <a:spLocks noChangeArrowheads="1"/>
            </p:cNvSpPr>
            <p:nvPr/>
          </p:nvSpPr>
          <p:spPr bwMode="auto">
            <a:xfrm>
              <a:off x="4592291" y="3591455"/>
              <a:ext cx="381032" cy="381000"/>
            </a:xfrm>
            <a:prstGeom prst="ellipse">
              <a:avLst/>
            </a:prstGeom>
            <a:gradFill rotWithShape="1">
              <a:gsLst>
                <a:gs pos="0">
                  <a:srgbClr val="DAFDA7"/>
                </a:gs>
                <a:gs pos="35001">
                  <a:srgbClr val="E4FDC2"/>
                </a:gs>
                <a:gs pos="100000">
                  <a:srgbClr val="F5FFE6"/>
                </a:gs>
              </a:gsLst>
              <a:lin ang="16200000" scaled="1"/>
            </a:gradFill>
            <a:ln w="9525">
              <a:solidFill>
                <a:srgbClr val="98B954"/>
              </a:solidFill>
              <a:round/>
              <a:headEnd/>
              <a:tailEnd/>
            </a:ln>
            <a:effectLst>
              <a:outerShdw blurRad="63500" dist="20000" dir="5400000" rotWithShape="0">
                <a:srgbClr val="000000">
                  <a:alpha val="37999"/>
                </a:srgbClr>
              </a:outerShdw>
            </a:effectLst>
          </p:spPr>
          <p:txBody>
            <a:bodyPr anchor="ctr"/>
            <a:lstStyle/>
            <a:p>
              <a:pPr algn="ctr">
                <a:defRPr/>
              </a:pPr>
              <a:r>
                <a:rPr lang="en-US" sz="1400" b="1">
                  <a:solidFill>
                    <a:srgbClr val="000000"/>
                  </a:solidFill>
                  <a:latin typeface="Calibri" charset="0"/>
                  <a:ea typeface="ＭＳ Ｐゴシック" charset="0"/>
                  <a:cs typeface="Arial" charset="0"/>
                </a:rPr>
                <a:t>C</a:t>
              </a:r>
            </a:p>
          </p:txBody>
        </p:sp>
        <p:grpSp>
          <p:nvGrpSpPr>
            <p:cNvPr id="87145" name="Group 43"/>
            <p:cNvGrpSpPr>
              <a:grpSpLocks/>
            </p:cNvGrpSpPr>
            <p:nvPr/>
          </p:nvGrpSpPr>
          <p:grpSpPr bwMode="auto">
            <a:xfrm>
              <a:off x="4444595" y="3607296"/>
              <a:ext cx="664388" cy="549393"/>
              <a:chOff x="4444595" y="3607296"/>
              <a:chExt cx="664388" cy="549393"/>
            </a:xfrm>
          </p:grpSpPr>
          <p:sp>
            <p:nvSpPr>
              <p:cNvPr id="159" name="Rectangle 158"/>
              <p:cNvSpPr/>
              <p:nvPr/>
            </p:nvSpPr>
            <p:spPr>
              <a:xfrm rot="5400000" flipV="1">
                <a:off x="4684769" y="4030689"/>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60" name="Rectangle 159"/>
              <p:cNvSpPr/>
              <p:nvPr/>
            </p:nvSpPr>
            <p:spPr>
              <a:xfrm rot="19800000" flipV="1">
                <a:off x="4928983" y="3607296"/>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61" name="Rectangle 160"/>
              <p:cNvSpPr/>
              <p:nvPr/>
            </p:nvSpPr>
            <p:spPr>
              <a:xfrm rot="1800000">
                <a:off x="4444595" y="3607334"/>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grpSp>
          <p:nvGrpSpPr>
            <p:cNvPr id="87155" name="Group 51"/>
            <p:cNvGrpSpPr>
              <a:grpSpLocks/>
            </p:cNvGrpSpPr>
            <p:nvPr/>
          </p:nvGrpSpPr>
          <p:grpSpPr bwMode="auto">
            <a:xfrm>
              <a:off x="4701785" y="3328993"/>
              <a:ext cx="151200" cy="288000"/>
              <a:chOff x="4701785" y="3328993"/>
              <a:chExt cx="151200" cy="288000"/>
            </a:xfrm>
          </p:grpSpPr>
          <p:sp>
            <p:nvSpPr>
              <p:cNvPr id="157" name="Rectangle 156"/>
              <p:cNvSpPr/>
              <p:nvPr/>
            </p:nvSpPr>
            <p:spPr>
              <a:xfrm rot="5400000">
                <a:off x="4633385" y="3397393"/>
                <a:ext cx="288000" cy="151200"/>
              </a:xfrm>
              <a:prstGeom prst="rect">
                <a:avLst/>
              </a:prstGeom>
              <a:solidFill>
                <a:srgbClr val="FFFF00"/>
              </a:solidFill>
              <a:ln w="952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cxnSp>
            <p:nvCxnSpPr>
              <p:cNvPr id="158" name="Straight Connector 157"/>
              <p:cNvCxnSpPr/>
              <p:nvPr/>
            </p:nvCxnSpPr>
            <p:spPr>
              <a:xfrm rot="10800000" flipH="1">
                <a:off x="4700780" y="3475038"/>
                <a:ext cx="153472" cy="0"/>
              </a:xfrm>
              <a:prstGeom prst="line">
                <a:avLst/>
              </a:prstGeom>
              <a:ln w="9525"/>
            </p:spPr>
            <p:style>
              <a:lnRef idx="1">
                <a:schemeClr val="dk1"/>
              </a:lnRef>
              <a:fillRef idx="0">
                <a:schemeClr val="dk1"/>
              </a:fillRef>
              <a:effectRef idx="0">
                <a:schemeClr val="dk1"/>
              </a:effectRef>
              <a:fontRef idx="minor">
                <a:schemeClr val="tx1"/>
              </a:fontRef>
            </p:style>
          </p:cxnSp>
        </p:grpSp>
        <p:grpSp>
          <p:nvGrpSpPr>
            <p:cNvPr id="87160" name="Group 54"/>
            <p:cNvGrpSpPr>
              <a:grpSpLocks/>
            </p:cNvGrpSpPr>
            <p:nvPr/>
          </p:nvGrpSpPr>
          <p:grpSpPr bwMode="auto">
            <a:xfrm rot="10800000">
              <a:off x="4445775" y="2798643"/>
              <a:ext cx="664388" cy="549393"/>
              <a:chOff x="4444595" y="3607296"/>
              <a:chExt cx="664388" cy="549393"/>
            </a:xfrm>
          </p:grpSpPr>
          <p:sp>
            <p:nvSpPr>
              <p:cNvPr id="154" name="Rectangle 153"/>
              <p:cNvSpPr/>
              <p:nvPr/>
            </p:nvSpPr>
            <p:spPr>
              <a:xfrm rot="5400000" flipV="1">
                <a:off x="4684769" y="4030689"/>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55" name="Rectangle 154"/>
              <p:cNvSpPr/>
              <p:nvPr/>
            </p:nvSpPr>
            <p:spPr>
              <a:xfrm rot="19800000" flipV="1">
                <a:off x="4928983" y="3607296"/>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sp>
            <p:nvSpPr>
              <p:cNvPr id="156" name="Rectangle 155"/>
              <p:cNvSpPr/>
              <p:nvPr/>
            </p:nvSpPr>
            <p:spPr>
              <a:xfrm rot="1800000">
                <a:off x="4444595" y="3607334"/>
                <a:ext cx="180000" cy="72000"/>
              </a:xfrm>
              <a:prstGeom prst="rect">
                <a:avLst/>
              </a:prstGeom>
              <a:solidFill>
                <a:srgbClr val="FFFF00"/>
              </a:solidFill>
              <a:ln w="3175">
                <a:solidFill>
                  <a:schemeClr val="tx1"/>
                </a:solidFill>
              </a:ln>
              <a:effectLst>
                <a:glow rad="1397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algn="ctr" eaLnBrk="1" hangingPunct="1">
                  <a:defRPr/>
                </a:pPr>
                <a:endParaRPr lang="en-US" smtClean="0">
                  <a:solidFill>
                    <a:srgbClr val="FFFFFF"/>
                  </a:solidFill>
                  <a:latin typeface="Calibri" charset="0"/>
                </a:endParaRPr>
              </a:p>
            </p:txBody>
          </p:sp>
        </p:grpSp>
      </p:grpSp>
      <p:sp>
        <p:nvSpPr>
          <p:cNvPr id="87170" name="Rectangle 2"/>
          <p:cNvSpPr>
            <a:spLocks noChangeArrowheads="1"/>
          </p:cNvSpPr>
          <p:nvPr/>
        </p:nvSpPr>
        <p:spPr bwMode="auto">
          <a:xfrm>
            <a:off x="0" y="304800"/>
            <a:ext cx="9129713" cy="954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a:solidFill>
                  <a:schemeClr val="hlink"/>
                </a:solidFill>
                <a:latin typeface="Tahoma" charset="0"/>
                <a:ea typeface="宋体" charset="0"/>
                <a:cs typeface="宋体" charset="0"/>
              </a:rPr>
              <a:t>Why </a:t>
            </a:r>
            <a:r>
              <a:rPr lang="en-US" altLang="zh-CN" sz="2800" b="1" dirty="0" smtClean="0">
                <a:solidFill>
                  <a:schemeClr val="hlink"/>
                </a:solidFill>
                <a:latin typeface="Tahoma" charset="0"/>
                <a:ea typeface="宋体" charset="0"/>
                <a:cs typeface="宋体" charset="0"/>
              </a:rPr>
              <a:t>dimer formation is preferred on Cu(111),</a:t>
            </a:r>
          </a:p>
          <a:p>
            <a:pPr algn="ctr" eaLnBrk="0" hangingPunct="0"/>
            <a:r>
              <a:rPr lang="en-US" altLang="zh-CN" sz="2800" b="1" dirty="0">
                <a:solidFill>
                  <a:schemeClr val="hlink"/>
                </a:solidFill>
                <a:latin typeface="Tahoma" charset="0"/>
                <a:ea typeface="宋体" charset="0"/>
                <a:cs typeface="宋体" charset="0"/>
              </a:rPr>
              <a:t>b</a:t>
            </a:r>
            <a:r>
              <a:rPr lang="en-US" altLang="zh-CN" sz="2800" b="1" dirty="0" smtClean="0">
                <a:solidFill>
                  <a:schemeClr val="hlink"/>
                </a:solidFill>
                <a:latin typeface="Tahoma" charset="0"/>
                <a:ea typeface="宋体" charset="0"/>
                <a:cs typeface="宋体" charset="0"/>
              </a:rPr>
              <a:t>ut not on </a:t>
            </a:r>
            <a:r>
              <a:rPr lang="en-US" altLang="zh-CN" sz="2800" b="1" dirty="0" err="1" smtClean="0">
                <a:solidFill>
                  <a:schemeClr val="hlink"/>
                </a:solidFill>
                <a:latin typeface="Tahoma" charset="0"/>
                <a:ea typeface="宋体" charset="0"/>
                <a:cs typeface="宋体" charset="0"/>
              </a:rPr>
              <a:t>Ir</a:t>
            </a:r>
            <a:r>
              <a:rPr lang="en-US" altLang="zh-CN" sz="2800" b="1" dirty="0" smtClean="0">
                <a:solidFill>
                  <a:schemeClr val="hlink"/>
                </a:solidFill>
                <a:latin typeface="Tahoma" charset="0"/>
                <a:ea typeface="宋体" charset="0"/>
                <a:cs typeface="宋体" charset="0"/>
              </a:rPr>
              <a:t>(111) and </a:t>
            </a:r>
            <a:r>
              <a:rPr lang="en-US" altLang="zh-CN" sz="2800" b="1" dirty="0" err="1" smtClean="0">
                <a:solidFill>
                  <a:schemeClr val="hlink"/>
                </a:solidFill>
                <a:latin typeface="Tahoma" charset="0"/>
                <a:ea typeface="宋体" charset="0"/>
                <a:cs typeface="宋体" charset="0"/>
              </a:rPr>
              <a:t>Ru</a:t>
            </a:r>
            <a:r>
              <a:rPr lang="en-US" altLang="zh-CN" sz="2800" b="1" dirty="0" smtClean="0">
                <a:solidFill>
                  <a:schemeClr val="hlink"/>
                </a:solidFill>
                <a:latin typeface="Tahoma" charset="0"/>
                <a:ea typeface="宋体" charset="0"/>
                <a:cs typeface="宋体" charset="0"/>
              </a:rPr>
              <a:t> (0001) </a:t>
            </a:r>
            <a:endParaRPr lang="en-US" altLang="zh-CN" sz="2800" b="1" dirty="0">
              <a:solidFill>
                <a:schemeClr val="hlink"/>
              </a:solidFill>
              <a:latin typeface="Tahoma" charset="0"/>
              <a:ea typeface="宋体" charset="0"/>
              <a:cs typeface="宋体" charset="0"/>
            </a:endParaRPr>
          </a:p>
        </p:txBody>
      </p:sp>
      <p:sp>
        <p:nvSpPr>
          <p:cNvPr id="72" name="AutoShape 17"/>
          <p:cNvSpPr>
            <a:spLocks noChangeArrowheads="1"/>
          </p:cNvSpPr>
          <p:nvPr/>
        </p:nvSpPr>
        <p:spPr bwMode="auto">
          <a:xfrm>
            <a:off x="0" y="6324600"/>
            <a:ext cx="9067800" cy="4572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altLang="zh-CN" sz="2400" b="1" dirty="0" err="1" smtClean="0">
                <a:solidFill>
                  <a:srgbClr val="FF0000"/>
                </a:solidFill>
              </a:rPr>
              <a:t>Hua</a:t>
            </a:r>
            <a:r>
              <a:rPr lang="en-US" altLang="zh-CN" sz="2400" b="1" dirty="0" smtClean="0">
                <a:solidFill>
                  <a:srgbClr val="FF0000"/>
                </a:solidFill>
              </a:rPr>
              <a:t> Chen, </a:t>
            </a:r>
            <a:r>
              <a:rPr lang="en-US" altLang="zh-CN" sz="2400" b="1" dirty="0" err="1" smtClean="0">
                <a:solidFill>
                  <a:schemeClr val="bg1"/>
                </a:solidFill>
              </a:rPr>
              <a:t>Wenguang</a:t>
            </a:r>
            <a:r>
              <a:rPr lang="en-US" altLang="zh-CN" sz="2400" b="1" dirty="0" smtClean="0">
                <a:solidFill>
                  <a:schemeClr val="bg1"/>
                </a:solidFill>
              </a:rPr>
              <a:t> Zhu, ZZ, PRL 104, 186101 (2010) </a:t>
            </a:r>
            <a:endParaRPr lang="en-US" altLang="zh-CN" sz="2400" i="1" dirty="0">
              <a:solidFill>
                <a:schemeClr val="bg1"/>
              </a:solidFill>
            </a:endParaRPr>
          </a:p>
        </p:txBody>
      </p:sp>
    </p:spTree>
    <p:custDataLst>
      <p:tags r:id="rId1"/>
    </p:custDataLst>
  </p:cSld>
  <p:clrMapOvr>
    <a:masterClrMapping/>
  </p:clrMapOvr>
  <p:transition xmlns:p14="http://schemas.microsoft.com/office/powerpoint/2010/main" advTm="141188"/>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xit" presetSubtype="0" fill="hold" grpId="0" nodeType="withEffect">
                                  <p:stCondLst>
                                    <p:cond delay="0"/>
                                  </p:stCondLst>
                                  <p:childTnLst>
                                    <p:set>
                                      <p:cBhvr>
                                        <p:cTn id="10" dur="1" fill="hold">
                                          <p:stCondLst>
                                            <p:cond delay="0"/>
                                          </p:stCondLst>
                                        </p:cTn>
                                        <p:tgtEl>
                                          <p:spTgt spid="107"/>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xit" presetSubtype="0" fill="hold" nodeType="clickEffect">
                                  <p:stCondLst>
                                    <p:cond delay="0"/>
                                  </p:stCondLst>
                                  <p:childTnLst>
                                    <p:animEffect transition="out" filter="fade">
                                      <p:cBhvr>
                                        <p:cTn id="14" dur="500"/>
                                        <p:tgtEl>
                                          <p:spTgt spid="11"/>
                                        </p:tgtEl>
                                      </p:cBhvr>
                                    </p:animEffect>
                                    <p:set>
                                      <p:cBhvr>
                                        <p:cTn id="15" dur="1" fill="hold">
                                          <p:stCondLst>
                                            <p:cond delay="499"/>
                                          </p:stCondLst>
                                        </p:cTn>
                                        <p:tgtEl>
                                          <p:spTgt spid="11"/>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17"/>
                                        </p:tgtEl>
                                      </p:cBhvr>
                                    </p:animEffect>
                                    <p:set>
                                      <p:cBhvr>
                                        <p:cTn id="18" dur="1" fill="hold">
                                          <p:stCondLst>
                                            <p:cond delay="499"/>
                                          </p:stCondLst>
                                        </p:cTn>
                                        <p:tgtEl>
                                          <p:spTgt spid="17"/>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nodeType="clickEffect">
                                  <p:stCondLst>
                                    <p:cond delay="0"/>
                                  </p:stCondLst>
                                  <p:childTnLst>
                                    <p:set>
                                      <p:cBhvr>
                                        <p:cTn id="28" dur="1" fill="hold">
                                          <p:stCondLst>
                                            <p:cond delay="0"/>
                                          </p:stCondLst>
                                        </p:cTn>
                                        <p:tgtEl>
                                          <p:spTgt spid="16"/>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9"/>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13"/>
                                        </p:tgtEl>
                                        <p:attrNameLst>
                                          <p:attrName>style.visibility</p:attrName>
                                        </p:attrNameLst>
                                      </p:cBhvr>
                                      <p:to>
                                        <p:strVal val="hidden"/>
                                      </p:to>
                                    </p:set>
                                  </p:childTnLst>
                                </p:cTn>
                              </p:par>
                              <p:par>
                                <p:cTn id="33" presetID="0" presetClass="path" presetSubtype="0" accel="50000" decel="50000" fill="hold" grpId="0" nodeType="withEffect">
                                  <p:stCondLst>
                                    <p:cond delay="0"/>
                                  </p:stCondLst>
                                  <p:childTnLst>
                                    <p:animMotion origin="layout" path="M -3.33333E-6 3.33333E-6 L -0.05 0.02222 " pathEditMode="relative" ptsTypes="AA">
                                      <p:cBhvr>
                                        <p:cTn id="34" dur="500" fill="hold"/>
                                        <p:tgtEl>
                                          <p:spTgt spid="108"/>
                                        </p:tgtEl>
                                        <p:attrNameLst>
                                          <p:attrName>ppt_x</p:attrName>
                                          <p:attrName>ppt_y</p:attrName>
                                        </p:attrNameLst>
                                      </p:cBhvr>
                                    </p:animMotion>
                                  </p:childTnLst>
                                </p:cTn>
                              </p:par>
                            </p:childTnLst>
                          </p:cTn>
                        </p:par>
                        <p:par>
                          <p:cTn id="35" fill="hold" nodeType="afterGroup">
                            <p:stCondLst>
                              <p:cond delay="500"/>
                            </p:stCondLst>
                            <p:childTnLst>
                              <p:par>
                                <p:cTn id="36" presetID="1" presetClass="entr" presetSubtype="0"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xit" presetSubtype="0" fill="hold" nodeType="clickEffect">
                                  <p:stCondLst>
                                    <p:cond delay="0"/>
                                  </p:stCondLst>
                                  <p:childTnLst>
                                    <p:set>
                                      <p:cBhvr>
                                        <p:cTn id="43" dur="1" fill="hold">
                                          <p:stCondLst>
                                            <p:cond delay="0"/>
                                          </p:stCondLst>
                                        </p:cTn>
                                        <p:tgtEl>
                                          <p:spTgt spid="19"/>
                                        </p:tgtEl>
                                        <p:attrNameLst>
                                          <p:attrName>style.visibility</p:attrName>
                                        </p:attrNameLst>
                                      </p:cBhvr>
                                      <p:to>
                                        <p:strVal val="hidden"/>
                                      </p:to>
                                    </p:set>
                                  </p:childTnLst>
                                </p:cTn>
                              </p:par>
                              <p:par>
                                <p:cTn id="44" presetID="1" presetClass="exit" presetSubtype="0" fill="hold" nodeType="withEffect">
                                  <p:stCondLst>
                                    <p:cond delay="0"/>
                                  </p:stCondLst>
                                  <p:childTnLst>
                                    <p:set>
                                      <p:cBhvr>
                                        <p:cTn id="45" dur="1" fill="hold">
                                          <p:stCondLst>
                                            <p:cond delay="0"/>
                                          </p:stCondLst>
                                        </p:cTn>
                                        <p:tgtEl>
                                          <p:spTgt spid="17"/>
                                        </p:tgtEl>
                                        <p:attrNameLst>
                                          <p:attrName>style.visibility</p:attrName>
                                        </p:attrNameLst>
                                      </p:cBhvr>
                                      <p:to>
                                        <p:strVal val="hidden"/>
                                      </p:to>
                                    </p:set>
                                  </p:childTnLst>
                                </p:cTn>
                              </p:par>
                              <p:par>
                                <p:cTn id="46" presetID="1" presetClass="exit" presetSubtype="0" fill="hold" grpId="0" nodeType="withEffect">
                                  <p:stCondLst>
                                    <p:cond delay="0"/>
                                  </p:stCondLst>
                                  <p:childTnLst>
                                    <p:set>
                                      <p:cBhvr>
                                        <p:cTn id="47" dur="1" fill="hold">
                                          <p:stCondLst>
                                            <p:cond delay="0"/>
                                          </p:stCondLst>
                                        </p:cTn>
                                        <p:tgtEl>
                                          <p:spTgt spid="102"/>
                                        </p:tgtEl>
                                        <p:attrNameLst>
                                          <p:attrName>style.visibility</p:attrName>
                                        </p:attrNameLst>
                                      </p:cBhvr>
                                      <p:to>
                                        <p:strVal val="hidden"/>
                                      </p:to>
                                    </p:set>
                                  </p:childTnLst>
                                </p:cTn>
                              </p:par>
                              <p:par>
                                <p:cTn id="48" presetID="1" presetClass="exit" presetSubtype="0" fill="hold" grpId="1" nodeType="withEffect">
                                  <p:stCondLst>
                                    <p:cond delay="0"/>
                                  </p:stCondLst>
                                  <p:childTnLst>
                                    <p:set>
                                      <p:cBhvr>
                                        <p:cTn id="49" dur="1" fill="hold">
                                          <p:stCondLst>
                                            <p:cond delay="0"/>
                                          </p:stCondLst>
                                        </p:cTn>
                                        <p:tgtEl>
                                          <p:spTgt spid="108"/>
                                        </p:tgtEl>
                                        <p:attrNameLst>
                                          <p:attrName>style.visibility</p:attrName>
                                        </p:attrNameLst>
                                      </p:cBhvr>
                                      <p:to>
                                        <p:strVal val="hidden"/>
                                      </p:to>
                                    </p:set>
                                  </p:childTnLst>
                                </p:cTn>
                              </p:par>
                              <p:par>
                                <p:cTn id="50" presetID="1" presetClass="exit" presetSubtype="0" fill="hold" nodeType="withEffect">
                                  <p:stCondLst>
                                    <p:cond delay="0"/>
                                  </p:stCondLst>
                                  <p:childTnLst>
                                    <p:set>
                                      <p:cBhvr>
                                        <p:cTn id="51" dur="1" fill="hold">
                                          <p:stCondLst>
                                            <p:cond delay="0"/>
                                          </p:stCondLst>
                                        </p:cTn>
                                        <p:tgtEl>
                                          <p:spTgt spid="101"/>
                                        </p:tgtEl>
                                        <p:attrNameLst>
                                          <p:attrName>style.visibility</p:attrName>
                                        </p:attrNameLst>
                                      </p:cBhvr>
                                      <p:to>
                                        <p:strVal val="hidden"/>
                                      </p:to>
                                    </p:set>
                                  </p:childTnLst>
                                </p:cTn>
                              </p:par>
                              <p:par>
                                <p:cTn id="52" presetID="1" presetClass="entr" presetSubtype="0" fill="hold" nodeType="withEffect">
                                  <p:stCondLst>
                                    <p:cond delay="0"/>
                                  </p:stCondLst>
                                  <p:childTnLst>
                                    <p:set>
                                      <p:cBhvr>
                                        <p:cTn id="53" dur="1" fill="hold">
                                          <p:stCondLst>
                                            <p:cond delay="0"/>
                                          </p:stCondLst>
                                        </p:cTn>
                                        <p:tgtEl>
                                          <p:spTgt spid="2"/>
                                        </p:tgtEl>
                                        <p:attrNameLst>
                                          <p:attrName>style.visibility</p:attrName>
                                        </p:attrNameLst>
                                      </p:cBhvr>
                                      <p:to>
                                        <p:strVal val="visible"/>
                                      </p:to>
                                    </p:set>
                                  </p:childTnLst>
                                </p:cTn>
                              </p:par>
                              <p:par>
                                <p:cTn id="54" presetID="0" presetClass="path" presetSubtype="0" accel="50000" decel="50000" fill="hold" nodeType="withEffect">
                                  <p:stCondLst>
                                    <p:cond delay="0"/>
                                  </p:stCondLst>
                                  <p:childTnLst>
                                    <p:animMotion origin="layout" path="M 3.33333E-6 -1.11111E-6 L -0.34167 0.03334 " pathEditMode="relative" ptsTypes="AA">
                                      <p:cBhvr>
                                        <p:cTn id="55" dur="500" fill="hold"/>
                                        <p:tgtEl>
                                          <p:spTgt spid="2"/>
                                        </p:tgtEl>
                                        <p:attrNameLst>
                                          <p:attrName>ppt_x</p:attrName>
                                          <p:attrName>ppt_y</p:attrName>
                                        </p:attrNameLst>
                                      </p:cBhvr>
                                    </p:animMotion>
                                  </p:childTnLst>
                                </p:cTn>
                              </p:par>
                              <p:par>
                                <p:cTn id="56" presetID="10" presetClass="exit" presetSubtype="0" fill="hold" nodeType="withEffect">
                                  <p:stCondLst>
                                    <p:cond delay="0"/>
                                  </p:stCondLst>
                                  <p:childTnLst>
                                    <p:animEffect transition="out" filter="fade">
                                      <p:cBhvr>
                                        <p:cTn id="57" dur="500"/>
                                        <p:tgtEl>
                                          <p:spTgt spid="2"/>
                                        </p:tgtEl>
                                      </p:cBhvr>
                                    </p:animEffect>
                                    <p:set>
                                      <p:cBhvr>
                                        <p:cTn id="58" dur="1" fill="hold">
                                          <p:stCondLst>
                                            <p:cond delay="499"/>
                                          </p:stCondLst>
                                        </p:cTn>
                                        <p:tgtEl>
                                          <p:spTgt spid="2"/>
                                        </p:tgtEl>
                                        <p:attrNameLst>
                                          <p:attrName>style.visibility</p:attrName>
                                        </p:attrNameLst>
                                      </p:cBhvr>
                                      <p:to>
                                        <p:strVal val="hidden"/>
                                      </p:to>
                                    </p:set>
                                  </p:childTnLst>
                                </p:cTn>
                              </p:par>
                              <p:par>
                                <p:cTn id="59" presetID="10" presetClass="entr" presetSubtype="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par>
                          <p:cTn id="62" fill="hold" nodeType="afterGroup">
                            <p:stCondLst>
                              <p:cond delay="500"/>
                            </p:stCondLst>
                            <p:childTnLst>
                              <p:par>
                                <p:cTn id="63" presetID="1" presetClass="entr" presetSubtype="0"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childTnLst>
                                </p:cTn>
                              </p:par>
                            </p:childTnLst>
                          </p:cTn>
                        </p:par>
                      </p:childTnLst>
                    </p:cTn>
                  </p:par>
                  <p:par>
                    <p:cTn id="65" fill="hold" nodeType="clickPar">
                      <p:stCondLst>
                        <p:cond delay="indefinite"/>
                      </p:stCondLst>
                      <p:childTnLst>
                        <p:par>
                          <p:cTn id="66" fill="hold" nodeType="withGroup">
                            <p:stCondLst>
                              <p:cond delay="0"/>
                            </p:stCondLst>
                            <p:childTnLst>
                              <p:par>
                                <p:cTn id="67" presetID="1" presetClass="entr" presetSubtype="0" fill="hold" nodeType="clickEffect">
                                  <p:stCondLst>
                                    <p:cond delay="0"/>
                                  </p:stCondLst>
                                  <p:childTnLst>
                                    <p:set>
                                      <p:cBhvr>
                                        <p:cTn id="68" dur="1" fill="hold">
                                          <p:stCondLst>
                                            <p:cond delay="0"/>
                                          </p:stCondLst>
                                        </p:cTn>
                                        <p:tgtEl>
                                          <p:spTgt spid="10"/>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5"/>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12"/>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6"/>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2" presetClass="entr" presetSubtype="2" fill="hold" grpId="0" nodeType="clickEffect">
                                  <p:stCondLst>
                                    <p:cond delay="0"/>
                                  </p:stCondLst>
                                  <p:childTnLst>
                                    <p:set>
                                      <p:cBhvr>
                                        <p:cTn id="82" dur="1" fill="hold">
                                          <p:stCondLst>
                                            <p:cond delay="0"/>
                                          </p:stCondLst>
                                        </p:cTn>
                                        <p:tgtEl>
                                          <p:spTgt spid="72"/>
                                        </p:tgtEl>
                                        <p:attrNameLst>
                                          <p:attrName>style.visibility</p:attrName>
                                        </p:attrNameLst>
                                      </p:cBhvr>
                                      <p:to>
                                        <p:strVal val="visible"/>
                                      </p:to>
                                    </p:set>
                                    <p:anim calcmode="lin" valueType="num">
                                      <p:cBhvr additive="base">
                                        <p:cTn id="83" dur="500" fill="hold"/>
                                        <p:tgtEl>
                                          <p:spTgt spid="72"/>
                                        </p:tgtEl>
                                        <p:attrNameLst>
                                          <p:attrName>ppt_x</p:attrName>
                                        </p:attrNameLst>
                                      </p:cBhvr>
                                      <p:tavLst>
                                        <p:tav tm="0">
                                          <p:val>
                                            <p:strVal val="1+#ppt_w/2"/>
                                          </p:val>
                                        </p:tav>
                                        <p:tav tm="100000">
                                          <p:val>
                                            <p:strVal val="#ppt_x"/>
                                          </p:val>
                                        </p:tav>
                                      </p:tavLst>
                                    </p:anim>
                                    <p:anim calcmode="lin" valueType="num">
                                      <p:cBhvr additive="base">
                                        <p:cTn id="84" dur="500" fill="hold"/>
                                        <p:tgtEl>
                                          <p:spTgt spid="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4" grpId="0"/>
      <p:bldP spid="15" grpId="0"/>
      <p:bldP spid="102" grpId="0" animBg="1"/>
      <p:bldP spid="107" grpId="0"/>
      <p:bldP spid="108" grpId="0" animBg="1"/>
      <p:bldP spid="108" grpId="1" animBg="1"/>
      <p:bldP spid="72"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标题 1"/>
          <p:cNvSpPr>
            <a:spLocks noGrp="1"/>
          </p:cNvSpPr>
          <p:nvPr>
            <p:ph type="title"/>
          </p:nvPr>
        </p:nvSpPr>
        <p:spPr>
          <a:xfrm>
            <a:off x="457200" y="-228600"/>
            <a:ext cx="8229600" cy="1143000"/>
          </a:xfrm>
        </p:spPr>
        <p:txBody>
          <a:bodyPr>
            <a:normAutofit/>
          </a:bodyPr>
          <a:lstStyle/>
          <a:p>
            <a:pPr algn="ctr"/>
            <a:r>
              <a:rPr lang="en-US" altLang="zh-CN" sz="3200" b="1" dirty="0" smtClean="0">
                <a:solidFill>
                  <a:srgbClr val="3366FF"/>
                </a:solidFill>
              </a:rPr>
              <a:t>Outline</a:t>
            </a:r>
            <a:endParaRPr lang="zh-CN" altLang="en-US" sz="3200" b="1" dirty="0">
              <a:solidFill>
                <a:srgbClr val="3366FF"/>
              </a:solidFill>
            </a:endParaRPr>
          </a:p>
        </p:txBody>
      </p:sp>
      <p:sp>
        <p:nvSpPr>
          <p:cNvPr id="6" name="Content Placeholder 2"/>
          <p:cNvSpPr>
            <a:spLocks noGrp="1"/>
          </p:cNvSpPr>
          <p:nvPr>
            <p:ph idx="1"/>
          </p:nvPr>
        </p:nvSpPr>
        <p:spPr>
          <a:xfrm>
            <a:off x="323528" y="762000"/>
            <a:ext cx="8712968" cy="4929222"/>
          </a:xfrm>
        </p:spPr>
        <p:txBody>
          <a:bodyPr>
            <a:noAutofit/>
          </a:bodyPr>
          <a:lstStyle/>
          <a:p>
            <a:pPr eaLnBrk="1" hangingPunct="1">
              <a:spcBef>
                <a:spcPts val="300"/>
              </a:spcBef>
            </a:pPr>
            <a:r>
              <a:rPr lang="en-US" altLang="zh-CN" sz="2400" dirty="0" smtClean="0">
                <a:ea typeface="宋体" pitchFamily="2" charset="-122"/>
              </a:rPr>
              <a:t>Brief Introduction on Motivation</a:t>
            </a:r>
          </a:p>
          <a:p>
            <a:pPr eaLnBrk="1" hangingPunct="1">
              <a:spcBef>
                <a:spcPts val="300"/>
              </a:spcBef>
            </a:pPr>
            <a:endParaRPr lang="en-US" altLang="zh-CN" sz="2400" dirty="0">
              <a:ea typeface="宋体" pitchFamily="2" charset="-122"/>
            </a:endParaRPr>
          </a:p>
          <a:p>
            <a:pPr eaLnBrk="1" hangingPunct="1">
              <a:spcBef>
                <a:spcPts val="300"/>
              </a:spcBef>
            </a:pPr>
            <a:r>
              <a:rPr lang="en-US" altLang="zh-CN" sz="2400" dirty="0" smtClean="0">
                <a:solidFill>
                  <a:srgbClr val="000090"/>
                </a:solidFill>
                <a:ea typeface="宋体" pitchFamily="2" charset="-122"/>
              </a:rPr>
              <a:t>Atomistic Mechanisms of Epitaxial Growth of </a:t>
            </a:r>
            <a:r>
              <a:rPr lang="en-US" altLang="zh-CN" sz="2400" dirty="0" err="1" smtClean="0">
                <a:solidFill>
                  <a:srgbClr val="000090"/>
                </a:solidFill>
                <a:ea typeface="宋体" pitchFamily="2" charset="-122"/>
              </a:rPr>
              <a:t>Graphene</a:t>
            </a:r>
            <a:r>
              <a:rPr lang="en-US" altLang="zh-CN" sz="2400" dirty="0" smtClean="0">
                <a:solidFill>
                  <a:srgbClr val="000090"/>
                </a:solidFill>
                <a:ea typeface="宋体" pitchFamily="2" charset="-122"/>
              </a:rPr>
              <a:t>:</a:t>
            </a:r>
          </a:p>
          <a:p>
            <a:pPr eaLnBrk="1" hangingPunct="1">
              <a:spcBef>
                <a:spcPts val="300"/>
              </a:spcBef>
            </a:pPr>
            <a:endParaRPr lang="en-US" altLang="zh-CN" sz="2400" dirty="0" smtClean="0">
              <a:solidFill>
                <a:srgbClr val="000090"/>
              </a:solidFill>
              <a:ea typeface="宋体" pitchFamily="2" charset="-122"/>
            </a:endParaRPr>
          </a:p>
          <a:p>
            <a:pPr lvl="1">
              <a:spcBef>
                <a:spcPts val="300"/>
              </a:spcBef>
              <a:buFont typeface="Wingdings" charset="2"/>
              <a:buChar char="Ø"/>
              <a:defRPr/>
            </a:pPr>
            <a:r>
              <a:rPr lang="en-US" altLang="zh-CN" sz="2000" dirty="0" smtClean="0">
                <a:solidFill>
                  <a:srgbClr val="000090"/>
                </a:solidFill>
              </a:rPr>
              <a:t>	Why Cu is the preferred substrate?</a:t>
            </a:r>
            <a:r>
              <a:rPr lang="en-US" altLang="zh-CN" sz="2000" dirty="0" smtClean="0"/>
              <a:t> </a:t>
            </a:r>
            <a:r>
              <a:rPr lang="en-US" altLang="zh-CN" sz="2000" dirty="0" smtClean="0">
                <a:solidFill>
                  <a:srgbClr val="000090"/>
                </a:solidFill>
              </a:rPr>
              <a:t>(</a:t>
            </a:r>
            <a:r>
              <a:rPr lang="en-US" altLang="zh-CN" sz="2000" dirty="0" err="1" smtClean="0">
                <a:solidFill>
                  <a:srgbClr val="FF0000"/>
                </a:solidFill>
              </a:rPr>
              <a:t>Hua</a:t>
            </a:r>
            <a:r>
              <a:rPr lang="en-US" altLang="zh-CN" sz="2000" dirty="0" smtClean="0">
                <a:solidFill>
                  <a:srgbClr val="FF0000"/>
                </a:solidFill>
              </a:rPr>
              <a:t> Chen</a:t>
            </a:r>
            <a:r>
              <a:rPr lang="en-US" altLang="zh-CN" sz="2000" dirty="0" smtClean="0">
                <a:solidFill>
                  <a:srgbClr val="000090"/>
                </a:solidFill>
              </a:rPr>
              <a:t>)</a:t>
            </a:r>
          </a:p>
          <a:p>
            <a:pPr>
              <a:spcBef>
                <a:spcPts val="300"/>
              </a:spcBef>
              <a:buFont typeface="Wingdings" charset="2"/>
              <a:buChar char="Ø"/>
              <a:defRPr/>
            </a:pPr>
            <a:endParaRPr lang="en-US" altLang="zh-CN" sz="2400" dirty="0">
              <a:solidFill>
                <a:srgbClr val="000090"/>
              </a:solidFill>
            </a:endParaRPr>
          </a:p>
          <a:p>
            <a:pPr lvl="1">
              <a:spcBef>
                <a:spcPts val="300"/>
              </a:spcBef>
              <a:buFont typeface="Wingdings" charset="2"/>
              <a:buChar char="Ø"/>
              <a:defRPr/>
            </a:pPr>
            <a:r>
              <a:rPr lang="en-US" altLang="zh-CN" sz="3200" dirty="0" smtClean="0">
                <a:solidFill>
                  <a:srgbClr val="000090"/>
                </a:solidFill>
              </a:rPr>
              <a:t>	Carbon </a:t>
            </a:r>
            <a:r>
              <a:rPr lang="en-US" altLang="zh-CN" sz="3200" dirty="0" err="1" smtClean="0">
                <a:solidFill>
                  <a:srgbClr val="000090"/>
                </a:solidFill>
              </a:rPr>
              <a:t>nanoarches</a:t>
            </a:r>
            <a:r>
              <a:rPr lang="en-US" altLang="zh-CN" sz="3200" dirty="0" smtClean="0">
                <a:solidFill>
                  <a:srgbClr val="000090"/>
                </a:solidFill>
              </a:rPr>
              <a:t> (</a:t>
            </a:r>
            <a:r>
              <a:rPr lang="en-US" altLang="zh-CN" sz="3200" dirty="0" smtClean="0">
                <a:solidFill>
                  <a:srgbClr val="FF0000"/>
                </a:solidFill>
              </a:rPr>
              <a:t>Robert van Wesep</a:t>
            </a:r>
            <a:r>
              <a:rPr lang="en-US" altLang="zh-CN" sz="3200" dirty="0" smtClean="0">
                <a:solidFill>
                  <a:srgbClr val="000090"/>
                </a:solidFill>
              </a:rPr>
              <a:t>)</a:t>
            </a:r>
          </a:p>
          <a:p>
            <a:pPr>
              <a:spcBef>
                <a:spcPts val="300"/>
              </a:spcBef>
              <a:buFont typeface="Wingdings" charset="2"/>
              <a:buChar char="Ø"/>
              <a:defRPr/>
            </a:pPr>
            <a:endParaRPr lang="zh-CN" altLang="en-US" sz="2400" dirty="0" smtClean="0">
              <a:solidFill>
                <a:srgbClr val="000090"/>
              </a:solidFill>
            </a:endParaRPr>
          </a:p>
          <a:p>
            <a:pPr lvl="1">
              <a:spcBef>
                <a:spcPts val="300"/>
              </a:spcBef>
              <a:buFont typeface="Wingdings" charset="2"/>
              <a:buChar char="Ø"/>
            </a:pPr>
            <a:r>
              <a:rPr lang="en-US" altLang="zh-CN" sz="2000" dirty="0" smtClean="0">
                <a:solidFill>
                  <a:srgbClr val="000090"/>
                </a:solidFill>
                <a:ea typeface="宋体" pitchFamily="2" charset="-122"/>
              </a:rPr>
              <a:t>	Suppression of grain boundaries (</a:t>
            </a:r>
            <a:r>
              <a:rPr lang="en-US" altLang="zh-CN" sz="2000" dirty="0" smtClean="0">
                <a:solidFill>
                  <a:srgbClr val="FF0000"/>
                </a:solidFill>
                <a:ea typeface="宋体" pitchFamily="2" charset="-122"/>
              </a:rPr>
              <a:t>Wei Chen</a:t>
            </a:r>
            <a:r>
              <a:rPr lang="en-US" altLang="zh-CN" sz="2000" dirty="0" smtClean="0">
                <a:solidFill>
                  <a:srgbClr val="000090"/>
                </a:solidFill>
                <a:ea typeface="宋体" pitchFamily="2" charset="-122"/>
              </a:rPr>
              <a:t>)</a:t>
            </a:r>
          </a:p>
          <a:p>
            <a:pPr eaLnBrk="1" hangingPunct="1">
              <a:spcBef>
                <a:spcPts val="300"/>
              </a:spcBef>
              <a:buFont typeface="Wingdings" charset="2"/>
              <a:buChar char="Ø"/>
            </a:pPr>
            <a:endParaRPr lang="en-US" altLang="zh-CN" sz="2400" dirty="0" smtClean="0">
              <a:solidFill>
                <a:srgbClr val="000090"/>
              </a:solidFill>
              <a:ea typeface="宋体" pitchFamily="2" charset="-122"/>
            </a:endParaRPr>
          </a:p>
          <a:p>
            <a:pPr marL="742950" lvl="2" indent="-342900">
              <a:spcBef>
                <a:spcPts val="300"/>
              </a:spcBef>
              <a:buFont typeface="Wingdings" charset="2"/>
              <a:buChar char="Ø"/>
            </a:pPr>
            <a:r>
              <a:rPr lang="en-US" altLang="zh-CN" sz="2000" dirty="0" smtClean="0">
                <a:solidFill>
                  <a:srgbClr val="000090"/>
                </a:solidFill>
              </a:rPr>
              <a:t>	Low-temperature growth (</a:t>
            </a:r>
            <a:r>
              <a:rPr lang="en-US" altLang="zh-CN" sz="2000" dirty="0" smtClean="0">
                <a:solidFill>
                  <a:srgbClr val="FF0000"/>
                </a:solidFill>
              </a:rPr>
              <a:t>Jin-Ho Choi</a:t>
            </a:r>
            <a:r>
              <a:rPr lang="en-US" altLang="zh-CN" sz="2000" dirty="0" smtClean="0">
                <a:solidFill>
                  <a:srgbClr val="000090"/>
                </a:solidFill>
              </a:rPr>
              <a:t>)</a:t>
            </a:r>
          </a:p>
          <a:p>
            <a:pPr marL="342900" lvl="1" indent="-342900">
              <a:spcBef>
                <a:spcPts val="300"/>
              </a:spcBef>
              <a:buFont typeface="Wingdings" charset="2"/>
              <a:buChar char="Ø"/>
            </a:pPr>
            <a:endParaRPr lang="en-US" altLang="zh-CN" sz="2400" dirty="0" smtClean="0">
              <a:solidFill>
                <a:srgbClr val="000090"/>
              </a:solidFill>
            </a:endParaRPr>
          </a:p>
          <a:p>
            <a:pPr marL="342900" lvl="1" indent="-342900">
              <a:spcBef>
                <a:spcPts val="300"/>
              </a:spcBef>
              <a:buFont typeface="Arial" pitchFamily="34" charset="0"/>
              <a:buChar char="•"/>
            </a:pPr>
            <a:r>
              <a:rPr lang="en-US" altLang="zh-CN" sz="2400" dirty="0" smtClean="0">
                <a:solidFill>
                  <a:srgbClr val="000090"/>
                </a:solidFill>
              </a:rPr>
              <a:t>Functionalization of </a:t>
            </a:r>
            <a:r>
              <a:rPr lang="en-US" altLang="zh-CN" sz="2400" dirty="0" err="1" smtClean="0">
                <a:solidFill>
                  <a:srgbClr val="000090"/>
                </a:solidFill>
              </a:rPr>
              <a:t>Graphene</a:t>
            </a:r>
            <a:endParaRPr lang="en-US" altLang="zh-CN" sz="2400" dirty="0" smtClean="0">
              <a:solidFill>
                <a:srgbClr val="000090"/>
              </a:solidFill>
            </a:endParaRPr>
          </a:p>
          <a:p>
            <a:pPr marL="342900" lvl="1" indent="-342900">
              <a:spcBef>
                <a:spcPts val="300"/>
              </a:spcBef>
              <a:buFont typeface="Arial" pitchFamily="34" charset="0"/>
              <a:buChar char="•"/>
            </a:pPr>
            <a:endParaRPr lang="en-US" altLang="zh-CN" sz="2400" dirty="0">
              <a:solidFill>
                <a:srgbClr val="000090"/>
              </a:solidFill>
            </a:endParaRPr>
          </a:p>
          <a:p>
            <a:pPr marL="742950" lvl="2" indent="-342900">
              <a:spcBef>
                <a:spcPts val="300"/>
              </a:spcBef>
              <a:buFont typeface="Wingdings" charset="2"/>
              <a:buChar char="Ø"/>
            </a:pPr>
            <a:r>
              <a:rPr lang="en-US" altLang="zh-CN" sz="2000" dirty="0">
                <a:solidFill>
                  <a:srgbClr val="000090"/>
                </a:solidFill>
              </a:rPr>
              <a:t> </a:t>
            </a:r>
            <a:r>
              <a:rPr lang="en-US" altLang="zh-CN" sz="2000" dirty="0" smtClean="0">
                <a:solidFill>
                  <a:srgbClr val="000090"/>
                </a:solidFill>
              </a:rPr>
              <a:t>  Magnetization (</a:t>
            </a:r>
            <a:r>
              <a:rPr lang="en-US" altLang="zh-CN" sz="2000" dirty="0" err="1" smtClean="0">
                <a:solidFill>
                  <a:srgbClr val="FF0000"/>
                </a:solidFill>
              </a:rPr>
              <a:t>Shifei</a:t>
            </a:r>
            <a:r>
              <a:rPr lang="en-US" altLang="zh-CN" sz="2000" dirty="0" smtClean="0">
                <a:solidFill>
                  <a:srgbClr val="FF0000"/>
                </a:solidFill>
              </a:rPr>
              <a:t> Qi</a:t>
            </a:r>
            <a:r>
              <a:rPr lang="en-US" altLang="zh-CN" sz="2000" dirty="0" smtClean="0">
                <a:solidFill>
                  <a:srgbClr val="000090"/>
                </a:solidFill>
              </a:rPr>
              <a:t>)</a:t>
            </a:r>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ea typeface="宋体" pitchFamily="2" charset="-122"/>
            </a:endParaRPr>
          </a:p>
        </p:txBody>
      </p:sp>
      <p:sp>
        <p:nvSpPr>
          <p:cNvPr id="7" name="Title 1"/>
          <p:cNvSpPr txBox="1">
            <a:spLocks/>
          </p:cNvSpPr>
          <p:nvPr/>
        </p:nvSpPr>
        <p:spPr>
          <a:xfrm>
            <a:off x="457200" y="1938998"/>
            <a:ext cx="8229600" cy="1143000"/>
          </a:xfrm>
          <a:prstGeom prst="rect">
            <a:avLst/>
          </a:prstGeom>
        </p:spPr>
        <p:txBody>
          <a:bodyPr vert="horz" lIns="91440" tIns="45720" rIns="91440" bIns="45720" rtlCol="0" anchor="ctr">
            <a:noAutofit/>
          </a:bodyPr>
          <a:lstStyle/>
          <a:p>
            <a:pPr algn="ctr" fontAlgn="auto">
              <a:spcAft>
                <a:spcPts val="0"/>
              </a:spcAft>
              <a:defRPr/>
            </a:pPr>
            <a:endParaRPr lang="en-US" altLang="zh-CN" sz="2800" b="1" dirty="0" smtClean="0">
              <a:solidFill>
                <a:prstClr val="black"/>
              </a:solidFill>
              <a:effectLst>
                <a:outerShdw blurRad="38100" dist="38100" dir="2700000" algn="tl">
                  <a:srgbClr val="000000">
                    <a:alpha val="43137"/>
                  </a:srgbClr>
                </a:outerShdw>
              </a:effectLst>
              <a:latin typeface="Calibri"/>
              <a:ea typeface="宋体"/>
              <a:cs typeface="+mn-cs"/>
            </a:endParaRPr>
          </a:p>
        </p:txBody>
      </p:sp>
    </p:spTree>
    <p:extLst>
      <p:ext uri="{BB962C8B-B14F-4D97-AF65-F5344CB8AC3E}">
        <p14:creationId xmlns:p14="http://schemas.microsoft.com/office/powerpoint/2010/main" val="2255000292"/>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2" name="Straight Connector 21"/>
          <p:cNvCxnSpPr/>
          <p:nvPr/>
        </p:nvCxnSpPr>
        <p:spPr bwMode="auto">
          <a:xfrm>
            <a:off x="0" y="712788"/>
            <a:ext cx="9144000" cy="0"/>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37890" name="Rectangle 2"/>
          <p:cNvSpPr>
            <a:spLocks noChangeArrowheads="1"/>
          </p:cNvSpPr>
          <p:nvPr/>
        </p:nvSpPr>
        <p:spPr bwMode="auto">
          <a:xfrm>
            <a:off x="-228600" y="9525"/>
            <a:ext cx="91297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059" tIns="45706" rIns="9141" bIns="45706">
            <a:spAutoFit/>
          </a:bodyPr>
          <a:lstStyle/>
          <a:p>
            <a:pPr algn="ctr" eaLnBrk="0" hangingPunct="0"/>
            <a:r>
              <a:rPr lang="en-US" altLang="zh-CN" sz="2800" b="1" dirty="0" smtClean="0">
                <a:solidFill>
                  <a:schemeClr val="hlink"/>
                </a:solidFill>
                <a:latin typeface="Tahoma" charset="0"/>
                <a:ea typeface="宋体" charset="0"/>
                <a:cs typeface="宋体" charset="0"/>
              </a:rPr>
              <a:t>Atomistic Mechanisms: </a:t>
            </a:r>
            <a:r>
              <a:rPr lang="en-US" altLang="zh-CN" sz="2800" b="1" dirty="0">
                <a:solidFill>
                  <a:schemeClr val="hlink"/>
                </a:solidFill>
                <a:latin typeface="Tahoma" charset="0"/>
                <a:ea typeface="宋体" charset="0"/>
                <a:cs typeface="宋体" charset="0"/>
              </a:rPr>
              <a:t>Back to “</a:t>
            </a:r>
            <a:r>
              <a:rPr lang="en-US" altLang="zh-CN" sz="2800" b="1" dirty="0" err="1">
                <a:solidFill>
                  <a:schemeClr val="hlink"/>
                </a:solidFill>
                <a:latin typeface="Tahoma" charset="0"/>
                <a:ea typeface="宋体" charset="0"/>
                <a:cs typeface="宋体" charset="0"/>
              </a:rPr>
              <a:t>Arithmetics</a:t>
            </a:r>
            <a:r>
              <a:rPr lang="en-US" altLang="zh-CN" sz="2800" b="1" dirty="0">
                <a:solidFill>
                  <a:schemeClr val="hlink"/>
                </a:solidFill>
                <a:latin typeface="Tahoma" charset="0"/>
                <a:ea typeface="宋体" charset="0"/>
                <a:cs typeface="宋体" charset="0"/>
              </a:rPr>
              <a:t>”</a:t>
            </a:r>
          </a:p>
        </p:txBody>
      </p:sp>
      <p:sp>
        <p:nvSpPr>
          <p:cNvPr id="15" name="Content Placeholder 2"/>
          <p:cNvSpPr txBox="1">
            <a:spLocks/>
          </p:cNvSpPr>
          <p:nvPr/>
        </p:nvSpPr>
        <p:spPr bwMode="auto">
          <a:xfrm>
            <a:off x="533400" y="990600"/>
            <a:ext cx="8229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408" tIns="45702" rIns="91408" bIns="45702"/>
          <a:lstStyle>
            <a:lvl1pPr marL="341313" indent="-3413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1pPr>
            <a:lvl2pPr marL="741363" indent="-28416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2pPr>
            <a:lvl3pPr marL="1141413" indent="-2270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3pPr>
            <a:lvl4pPr marL="15986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4pPr>
            <a:lvl5pPr marL="20558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5pPr>
            <a:lvl6pPr marL="2513818"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876"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934"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991"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9725" indent="-339725">
              <a:defRPr/>
            </a:pPr>
            <a:r>
              <a:rPr lang="en-US" altLang="zh-CN" sz="2800" dirty="0" smtClean="0">
                <a:latin typeface="Calibri" charset="0"/>
              </a:rPr>
              <a:t>N=1: Rest areas of monomers</a:t>
            </a:r>
          </a:p>
          <a:p>
            <a:pPr marL="339725" indent="-339725">
              <a:defRPr/>
            </a:pPr>
            <a:r>
              <a:rPr lang="en-US" altLang="zh-CN" sz="2800" dirty="0" smtClean="0">
                <a:latin typeface="Calibri" charset="0"/>
              </a:rPr>
              <a:t>N=2: Preferred nucleation sites of dimers</a:t>
            </a:r>
          </a:p>
          <a:p>
            <a:pPr marL="339725" indent="-339725">
              <a:defRPr/>
            </a:pPr>
            <a:r>
              <a:rPr lang="en-US" altLang="zh-CN" sz="2800" dirty="0" smtClean="0">
                <a:solidFill>
                  <a:srgbClr val="FF0000"/>
                </a:solidFill>
                <a:latin typeface="Calibri" charset="0"/>
              </a:rPr>
              <a:t>N=3, 4, 5, …: </a:t>
            </a:r>
          </a:p>
          <a:p>
            <a:pPr marL="0" indent="0">
              <a:buFont typeface="Arial" charset="0"/>
              <a:buNone/>
              <a:defRPr/>
            </a:pPr>
            <a:r>
              <a:rPr lang="en-US" altLang="zh-CN" sz="2800" dirty="0">
                <a:solidFill>
                  <a:srgbClr val="FF0000"/>
                </a:solidFill>
                <a:latin typeface="Calibri" charset="0"/>
              </a:rPr>
              <a:t>	</a:t>
            </a:r>
            <a:r>
              <a:rPr lang="en-US" altLang="zh-CN" sz="2800" dirty="0" smtClean="0">
                <a:solidFill>
                  <a:srgbClr val="FF0000"/>
                </a:solidFill>
                <a:latin typeface="Calibri" charset="0"/>
              </a:rPr>
              <a:t>* Carbon </a:t>
            </a:r>
            <a:r>
              <a:rPr lang="en-US" altLang="zh-CN" sz="2800" dirty="0" err="1" smtClean="0">
                <a:solidFill>
                  <a:srgbClr val="FF0000"/>
                </a:solidFill>
                <a:latin typeface="Calibri" charset="0"/>
              </a:rPr>
              <a:t>Nanoarches</a:t>
            </a:r>
            <a:r>
              <a:rPr lang="en-US" altLang="zh-CN" sz="2800" dirty="0" smtClean="0">
                <a:solidFill>
                  <a:srgbClr val="FF0000"/>
                </a:solidFill>
                <a:latin typeface="Calibri" charset="0"/>
              </a:rPr>
              <a:t> </a:t>
            </a:r>
          </a:p>
          <a:p>
            <a:pPr marL="0" indent="0">
              <a:buFont typeface="Arial" charset="0"/>
              <a:buNone/>
              <a:defRPr/>
            </a:pPr>
            <a:r>
              <a:rPr lang="en-US" altLang="zh-CN" sz="2800" dirty="0">
                <a:solidFill>
                  <a:srgbClr val="FF0000"/>
                </a:solidFill>
                <a:latin typeface="Calibri" charset="0"/>
              </a:rPr>
              <a:t>	</a:t>
            </a:r>
            <a:r>
              <a:rPr lang="en-US" altLang="zh-CN" sz="2800" dirty="0" smtClean="0">
                <a:solidFill>
                  <a:srgbClr val="FF0000"/>
                </a:solidFill>
                <a:latin typeface="Calibri" charset="0"/>
              </a:rPr>
              <a:t>* 1D            2D transition</a:t>
            </a:r>
          </a:p>
          <a:p>
            <a:pPr marL="339725" indent="-339725">
              <a:defRPr/>
            </a:pPr>
            <a:r>
              <a:rPr lang="en-US" altLang="zh-CN" sz="2800" dirty="0" smtClean="0">
                <a:latin typeface="Calibri" charset="0"/>
              </a:rPr>
              <a:t>N=6 and beyond:  </a:t>
            </a:r>
          </a:p>
          <a:p>
            <a:pPr marL="0" indent="0">
              <a:buFont typeface="Arial" charset="0"/>
              <a:buNone/>
              <a:defRPr/>
            </a:pPr>
            <a:r>
              <a:rPr lang="en-US" altLang="zh-CN" sz="2800" dirty="0" smtClean="0">
                <a:latin typeface="Calibri" charset="0"/>
              </a:rPr>
              <a:t>	* On Cu(111): Good islands, bad islands</a:t>
            </a:r>
          </a:p>
          <a:p>
            <a:pPr marL="0" indent="0">
              <a:buFont typeface="Arial" charset="0"/>
              <a:buNone/>
              <a:defRPr/>
            </a:pPr>
            <a:r>
              <a:rPr lang="en-US" altLang="zh-CN" sz="2800" dirty="0">
                <a:latin typeface="Calibri" charset="0"/>
              </a:rPr>
              <a:t>	</a:t>
            </a:r>
            <a:r>
              <a:rPr lang="en-US" altLang="zh-CN" sz="2800" dirty="0" smtClean="0">
                <a:latin typeface="Calibri" charset="0"/>
              </a:rPr>
              <a:t>* On alloyed Cu(111): </a:t>
            </a:r>
          </a:p>
          <a:p>
            <a:pPr marL="0" indent="0">
              <a:buFont typeface="Arial" charset="0"/>
              <a:buNone/>
              <a:defRPr/>
            </a:pPr>
            <a:r>
              <a:rPr lang="en-US" altLang="zh-CN" sz="2800" dirty="0">
                <a:latin typeface="Calibri" charset="0"/>
              </a:rPr>
              <a:t>	</a:t>
            </a:r>
            <a:r>
              <a:rPr lang="en-US" altLang="zh-CN" sz="2800" dirty="0" smtClean="0">
                <a:latin typeface="Calibri" charset="0"/>
              </a:rPr>
              <a:t>	# Good islands</a:t>
            </a:r>
          </a:p>
          <a:p>
            <a:pPr marL="0" indent="0">
              <a:buFont typeface="Arial" charset="0"/>
              <a:buNone/>
              <a:defRPr/>
            </a:pPr>
            <a:r>
              <a:rPr lang="en-US" altLang="zh-CN" sz="2800" dirty="0">
                <a:latin typeface="Calibri" charset="0"/>
              </a:rPr>
              <a:t>	</a:t>
            </a:r>
            <a:r>
              <a:rPr lang="en-US" altLang="zh-CN" sz="2800" dirty="0" smtClean="0">
                <a:latin typeface="Calibri" charset="0"/>
              </a:rPr>
              <a:t>	# Minimal grain boundaries </a:t>
            </a:r>
          </a:p>
          <a:p>
            <a:pPr marL="0" indent="0">
              <a:buFont typeface="Arial" charset="0"/>
              <a:buNone/>
              <a:defRPr/>
            </a:pPr>
            <a:r>
              <a:rPr lang="en-US" altLang="zh-CN" sz="2800" dirty="0">
                <a:latin typeface="Calibri" charset="0"/>
              </a:rPr>
              <a:t>	</a:t>
            </a:r>
          </a:p>
        </p:txBody>
      </p:sp>
      <p:sp>
        <p:nvSpPr>
          <p:cNvPr id="16" name="AutoShape 11"/>
          <p:cNvSpPr>
            <a:spLocks noChangeArrowheads="1"/>
          </p:cNvSpPr>
          <p:nvPr/>
        </p:nvSpPr>
        <p:spPr bwMode="auto">
          <a:xfrm>
            <a:off x="2362200" y="3200400"/>
            <a:ext cx="685800" cy="228600"/>
          </a:xfrm>
          <a:prstGeom prst="rightArrow">
            <a:avLst>
              <a:gd name="adj1" fmla="val 50000"/>
              <a:gd name="adj2" fmla="val 56250"/>
            </a:avLst>
          </a:prstGeom>
          <a:ln>
            <a:headEnd/>
            <a:tailEnd/>
          </a:ln>
          <a:extLst/>
        </p:spPr>
        <p:style>
          <a:lnRef idx="2">
            <a:schemeClr val="accent2"/>
          </a:lnRef>
          <a:fillRef idx="1">
            <a:schemeClr val="lt1"/>
          </a:fillRef>
          <a:effectRef idx="0">
            <a:schemeClr val="accent2"/>
          </a:effectRef>
          <a:fontRef idx="minor">
            <a:schemeClr val="dk1"/>
          </a:fontRef>
        </p:style>
        <p:txBody>
          <a:bodyPr wrap="none" lIns="91410" tIns="45706" rIns="91410" bIns="45706" anchor="ctr"/>
          <a:lstStyle/>
          <a:p>
            <a:pPr>
              <a:defRPr/>
            </a:pPr>
            <a:endParaRPr lang="en-US">
              <a:solidFill>
                <a:srgbClr val="FF0000"/>
              </a:solidFill>
              <a:ea typeface="ＭＳ Ｐゴシック" charset="0"/>
              <a:cs typeface="ＭＳ Ｐゴシック" charset="0"/>
            </a:endParaRPr>
          </a:p>
        </p:txBody>
      </p:sp>
    </p:spTree>
    <p:custDataLst>
      <p:tags r:id="rId1"/>
    </p:custDataLst>
  </p:cSld>
  <p:clrMapOvr>
    <a:masterClrMapping/>
  </p:clrMapOvr>
  <p:transition xmlns:p14="http://schemas.microsoft.com/office/powerpoint/2010/main" advTm="74829"/>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938" name="Picture 3" descr="BindE_v_3.png"/>
          <p:cNvPicPr>
            <a:picLocks noChangeAspect="1"/>
          </p:cNvPicPr>
          <p:nvPr/>
        </p:nvPicPr>
        <p:blipFill>
          <a:blip r:embed="rId2">
            <a:extLst>
              <a:ext uri="{28A0092B-C50C-407E-A947-70E740481C1C}">
                <a14:useLocalDpi xmlns:a14="http://schemas.microsoft.com/office/drawing/2010/main" val="0"/>
              </a:ext>
            </a:extLst>
          </a:blip>
          <a:srcRect l="4538" b="7327"/>
          <a:stretch>
            <a:fillRect/>
          </a:stretch>
        </p:blipFill>
        <p:spPr bwMode="auto">
          <a:xfrm>
            <a:off x="714375" y="1323975"/>
            <a:ext cx="4108450"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39" name="Picture 4" descr="trimer_comp_side.png"/>
          <p:cNvPicPr>
            <a:picLocks noChangeAspect="1"/>
          </p:cNvPicPr>
          <p:nvPr/>
        </p:nvPicPr>
        <p:blipFill>
          <a:blip r:embed="rId3">
            <a:extLst>
              <a:ext uri="{28A0092B-C50C-407E-A947-70E740481C1C}">
                <a14:useLocalDpi xmlns:a14="http://schemas.microsoft.com/office/drawing/2010/main" val="0"/>
              </a:ext>
            </a:extLst>
          </a:blip>
          <a:srcRect l="12135" r="5824" b="2733"/>
          <a:stretch>
            <a:fillRect/>
          </a:stretch>
        </p:blipFill>
        <p:spPr bwMode="auto">
          <a:xfrm>
            <a:off x="5021263" y="1295400"/>
            <a:ext cx="8350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Picture 5" descr="C4_comp_top.png"/>
          <p:cNvPicPr>
            <a:picLocks noChangeAspect="1"/>
          </p:cNvPicPr>
          <p:nvPr/>
        </p:nvPicPr>
        <p:blipFill>
          <a:blip r:embed="rId4">
            <a:extLst>
              <a:ext uri="{28A0092B-C50C-407E-A947-70E740481C1C}">
                <a14:useLocalDpi xmlns:a14="http://schemas.microsoft.com/office/drawing/2010/main" val="0"/>
              </a:ext>
            </a:extLst>
          </a:blip>
          <a:srcRect l="18452" t="11235" r="16991" b="12222"/>
          <a:stretch>
            <a:fillRect/>
          </a:stretch>
        </p:blipFill>
        <p:spPr bwMode="auto">
          <a:xfrm>
            <a:off x="5003800" y="2082800"/>
            <a:ext cx="836613"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6" descr="C5_comp_top.png"/>
          <p:cNvPicPr>
            <a:picLocks noChangeAspect="1"/>
          </p:cNvPicPr>
          <p:nvPr/>
        </p:nvPicPr>
        <p:blipFill>
          <a:blip r:embed="rId5">
            <a:extLst>
              <a:ext uri="{28A0092B-C50C-407E-A947-70E740481C1C}">
                <a14:useLocalDpi xmlns:a14="http://schemas.microsoft.com/office/drawing/2010/main" val="0"/>
              </a:ext>
            </a:extLst>
          </a:blip>
          <a:srcRect l="15752" t="7413" r="13503" b="8765"/>
          <a:stretch>
            <a:fillRect/>
          </a:stretch>
        </p:blipFill>
        <p:spPr bwMode="auto">
          <a:xfrm>
            <a:off x="5003800" y="3697288"/>
            <a:ext cx="836613" cy="741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2" name="Picture 7" descr="neb_1.png"/>
          <p:cNvPicPr>
            <a:picLocks noChangeAspect="1"/>
          </p:cNvPicPr>
          <p:nvPr/>
        </p:nvPicPr>
        <p:blipFill>
          <a:blip r:embed="rId6">
            <a:extLst>
              <a:ext uri="{28A0092B-C50C-407E-A947-70E740481C1C}">
                <a14:useLocalDpi xmlns:a14="http://schemas.microsoft.com/office/drawing/2010/main" val="0"/>
              </a:ext>
            </a:extLst>
          </a:blip>
          <a:srcRect l="13503" t="3000" r="13503" b="10501"/>
          <a:stretch>
            <a:fillRect/>
          </a:stretch>
        </p:blipFill>
        <p:spPr bwMode="auto">
          <a:xfrm>
            <a:off x="4995863" y="2882900"/>
            <a:ext cx="85090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3" name="Picture 8" descr="C8_comp_top.png"/>
          <p:cNvPicPr>
            <a:picLocks noChangeAspect="1"/>
          </p:cNvPicPr>
          <p:nvPr/>
        </p:nvPicPr>
        <p:blipFill>
          <a:blip r:embed="rId7">
            <a:extLst>
              <a:ext uri="{28A0092B-C50C-407E-A947-70E740481C1C}">
                <a14:useLocalDpi xmlns:a14="http://schemas.microsoft.com/office/drawing/2010/main" val="0"/>
              </a:ext>
            </a:extLst>
          </a:blip>
          <a:srcRect l="13503" t="7413" r="11250" b="4568"/>
          <a:stretch>
            <a:fillRect/>
          </a:stretch>
        </p:blipFill>
        <p:spPr bwMode="auto">
          <a:xfrm>
            <a:off x="6002338" y="1311275"/>
            <a:ext cx="1111250" cy="97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4" name="Picture 9" descr="C10_comp_top.png"/>
          <p:cNvPicPr>
            <a:picLocks noChangeAspect="1"/>
          </p:cNvPicPr>
          <p:nvPr/>
        </p:nvPicPr>
        <p:blipFill>
          <a:blip r:embed="rId8">
            <a:extLst>
              <a:ext uri="{28A0092B-C50C-407E-A947-70E740481C1C}">
                <a14:useLocalDpi xmlns:a14="http://schemas.microsoft.com/office/drawing/2010/main" val="0"/>
              </a:ext>
            </a:extLst>
          </a:blip>
          <a:srcRect l="6750" r="6750"/>
          <a:stretch>
            <a:fillRect/>
          </a:stretch>
        </p:blipFill>
        <p:spPr bwMode="auto">
          <a:xfrm>
            <a:off x="5989638" y="2400300"/>
            <a:ext cx="1111250"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5" name="Picture 10" descr="C13_comp_top.png"/>
          <p:cNvPicPr>
            <a:picLocks noChangeAspect="1"/>
          </p:cNvPicPr>
          <p:nvPr/>
        </p:nvPicPr>
        <p:blipFill>
          <a:blip r:embed="rId9">
            <a:extLst>
              <a:ext uri="{28A0092B-C50C-407E-A947-70E740481C1C}">
                <a14:useLocalDpi xmlns:a14="http://schemas.microsoft.com/office/drawing/2010/main" val="0"/>
              </a:ext>
            </a:extLst>
          </a:blip>
          <a:srcRect l="6750" r="5626"/>
          <a:stretch>
            <a:fillRect/>
          </a:stretch>
        </p:blipFill>
        <p:spPr bwMode="auto">
          <a:xfrm>
            <a:off x="5995988" y="3478213"/>
            <a:ext cx="1125537" cy="96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6" name="Picture 14" descr="trimer_lin_side.png"/>
          <p:cNvPicPr>
            <a:picLocks noChangeAspect="1"/>
          </p:cNvPicPr>
          <p:nvPr/>
        </p:nvPicPr>
        <p:blipFill>
          <a:blip r:embed="rId10">
            <a:extLst>
              <a:ext uri="{28A0092B-C50C-407E-A947-70E740481C1C}">
                <a14:useLocalDpi xmlns:a14="http://schemas.microsoft.com/office/drawing/2010/main" val="0"/>
              </a:ext>
            </a:extLst>
          </a:blip>
          <a:srcRect l="14938" t="5101" r="11359" b="32104"/>
          <a:stretch>
            <a:fillRect/>
          </a:stretch>
        </p:blipFill>
        <p:spPr bwMode="auto">
          <a:xfrm>
            <a:off x="1047750" y="4995863"/>
            <a:ext cx="796925"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7" name="Picture 15" descr="C4_lin_side.png"/>
          <p:cNvPicPr>
            <a:picLocks noChangeAspect="1"/>
          </p:cNvPicPr>
          <p:nvPr/>
        </p:nvPicPr>
        <p:blipFill>
          <a:blip r:embed="rId11">
            <a:extLst>
              <a:ext uri="{28A0092B-C50C-407E-A947-70E740481C1C}">
                <a14:useLocalDpi xmlns:a14="http://schemas.microsoft.com/office/drawing/2010/main" val="0"/>
              </a:ext>
            </a:extLst>
          </a:blip>
          <a:srcRect l="2100" t="5101" b="27153"/>
          <a:stretch>
            <a:fillRect/>
          </a:stretch>
        </p:blipFill>
        <p:spPr bwMode="auto">
          <a:xfrm>
            <a:off x="1893888" y="4995863"/>
            <a:ext cx="9747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8" name="Picture 16" descr="C5_lin_side.png"/>
          <p:cNvPicPr>
            <a:picLocks noChangeAspect="1"/>
          </p:cNvPicPr>
          <p:nvPr/>
        </p:nvPicPr>
        <p:blipFill>
          <a:blip r:embed="rId12">
            <a:extLst>
              <a:ext uri="{28A0092B-C50C-407E-A947-70E740481C1C}">
                <a14:useLocalDpi xmlns:a14="http://schemas.microsoft.com/office/drawing/2010/main" val="0"/>
              </a:ext>
            </a:extLst>
          </a:blip>
          <a:srcRect l="22943" t="3273" r="22037" b="17184"/>
          <a:stretch>
            <a:fillRect/>
          </a:stretch>
        </p:blipFill>
        <p:spPr bwMode="auto">
          <a:xfrm>
            <a:off x="2919413" y="4989513"/>
            <a:ext cx="10509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9" name="Picture 17" descr="C6_lin_side.png"/>
          <p:cNvPicPr>
            <a:picLocks noChangeAspect="1"/>
          </p:cNvPicPr>
          <p:nvPr/>
        </p:nvPicPr>
        <p:blipFill>
          <a:blip r:embed="rId13">
            <a:extLst>
              <a:ext uri="{28A0092B-C50C-407E-A947-70E740481C1C}">
                <a14:useLocalDpi xmlns:a14="http://schemas.microsoft.com/office/drawing/2010/main" val="0"/>
              </a:ext>
            </a:extLst>
          </a:blip>
          <a:srcRect t="11230" b="28436"/>
          <a:stretch>
            <a:fillRect/>
          </a:stretch>
        </p:blipFill>
        <p:spPr bwMode="auto">
          <a:xfrm>
            <a:off x="4021138" y="4948238"/>
            <a:ext cx="1220787"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50" name="Picture 18" descr="C8_lin_side.png"/>
          <p:cNvPicPr>
            <a:picLocks noChangeAspect="1"/>
          </p:cNvPicPr>
          <p:nvPr/>
        </p:nvPicPr>
        <p:blipFill>
          <a:blip r:embed="rId14">
            <a:extLst>
              <a:ext uri="{28A0092B-C50C-407E-A947-70E740481C1C}">
                <a14:useLocalDpi xmlns:a14="http://schemas.microsoft.com/office/drawing/2010/main" val="0"/>
              </a:ext>
            </a:extLst>
          </a:blip>
          <a:srcRect l="19876" t="8543" r="16420" b="27818"/>
          <a:stretch>
            <a:fillRect/>
          </a:stretch>
        </p:blipFill>
        <p:spPr bwMode="auto">
          <a:xfrm>
            <a:off x="5284788" y="4967288"/>
            <a:ext cx="1455737"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51" name="Picture 19" descr="C10_lin_side.png"/>
          <p:cNvPicPr>
            <a:picLocks noChangeAspect="1"/>
          </p:cNvPicPr>
          <p:nvPr/>
        </p:nvPicPr>
        <p:blipFill>
          <a:blip r:embed="rId15">
            <a:extLst>
              <a:ext uri="{28A0092B-C50C-407E-A947-70E740481C1C}">
                <a14:useLocalDpi xmlns:a14="http://schemas.microsoft.com/office/drawing/2010/main" val="0"/>
              </a:ext>
            </a:extLst>
          </a:blip>
          <a:srcRect l="8865" t="7870" r="8133" b="27147"/>
          <a:stretch>
            <a:fillRect/>
          </a:stretch>
        </p:blipFill>
        <p:spPr bwMode="auto">
          <a:xfrm>
            <a:off x="1047750" y="5576888"/>
            <a:ext cx="245745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52" name="Picture 20" descr="C13_lin_side.png"/>
          <p:cNvPicPr>
            <a:picLocks noChangeAspect="1"/>
          </p:cNvPicPr>
          <p:nvPr/>
        </p:nvPicPr>
        <p:blipFill>
          <a:blip r:embed="rId16">
            <a:extLst>
              <a:ext uri="{28A0092B-C50C-407E-A947-70E740481C1C}">
                <a14:useLocalDpi xmlns:a14="http://schemas.microsoft.com/office/drawing/2010/main" val="0"/>
              </a:ext>
            </a:extLst>
          </a:blip>
          <a:srcRect t="11540" b="27818"/>
          <a:stretch>
            <a:fillRect/>
          </a:stretch>
        </p:blipFill>
        <p:spPr bwMode="auto">
          <a:xfrm>
            <a:off x="3659188" y="5597525"/>
            <a:ext cx="308133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9" name="Straight Arrow Connector 28"/>
          <p:cNvCxnSpPr/>
          <p:nvPr/>
        </p:nvCxnSpPr>
        <p:spPr>
          <a:xfrm>
            <a:off x="1558925" y="5746750"/>
            <a:ext cx="136525" cy="142875"/>
          </a:xfrm>
          <a:prstGeom prst="straightConnector1">
            <a:avLst/>
          </a:prstGeom>
          <a:ln w="19050" cap="flat" cmpd="sng" algn="ctr">
            <a:solidFill>
              <a:srgbClr val="FF0000"/>
            </a:solidFill>
            <a:prstDash val="solid"/>
            <a:round/>
            <a:headEnd type="none" w="med" len="med"/>
            <a:tailEnd type="stealth" w="med" len="med"/>
          </a:ln>
          <a:effectLst/>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p:nvPr/>
        </p:nvCxnSpPr>
        <p:spPr>
          <a:xfrm>
            <a:off x="5067300" y="5688013"/>
            <a:ext cx="119063" cy="161925"/>
          </a:xfrm>
          <a:prstGeom prst="straightConnector1">
            <a:avLst/>
          </a:prstGeom>
          <a:ln w="19050" cap="flat" cmpd="sng" algn="ctr">
            <a:solidFill>
              <a:srgbClr val="FF0000"/>
            </a:solidFill>
            <a:prstDash val="solid"/>
            <a:round/>
            <a:headEnd type="none" w="med" len="med"/>
            <a:tailEnd type="stealth" w="med" len="med"/>
          </a:ln>
          <a:effectLst/>
        </p:spPr>
        <p:style>
          <a:lnRef idx="2">
            <a:schemeClr val="accent1"/>
          </a:lnRef>
          <a:fillRef idx="0">
            <a:schemeClr val="accent1"/>
          </a:fillRef>
          <a:effectRef idx="1">
            <a:schemeClr val="accent1"/>
          </a:effectRef>
          <a:fontRef idx="minor">
            <a:schemeClr val="tx1"/>
          </a:fontRef>
        </p:style>
      </p:cxnSp>
      <p:cxnSp>
        <p:nvCxnSpPr>
          <p:cNvPr id="31" name="Straight Arrow Connector 30"/>
          <p:cNvCxnSpPr/>
          <p:nvPr/>
        </p:nvCxnSpPr>
        <p:spPr>
          <a:xfrm rot="5400000">
            <a:off x="2846388" y="5762625"/>
            <a:ext cx="142875" cy="136525"/>
          </a:xfrm>
          <a:prstGeom prst="straightConnector1">
            <a:avLst/>
          </a:prstGeom>
          <a:ln w="19050" cap="flat" cmpd="sng" algn="ctr">
            <a:solidFill>
              <a:srgbClr val="FF0000"/>
            </a:solidFill>
            <a:prstDash val="solid"/>
            <a:round/>
            <a:headEnd type="none" w="med" len="med"/>
            <a:tailEnd type="stealth" w="med" len="med"/>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7100888" y="1295400"/>
            <a:ext cx="1741487" cy="701675"/>
          </a:xfrm>
          <a:prstGeom prst="rect">
            <a:avLst/>
          </a:prstGeom>
          <a:noFill/>
        </p:spPr>
        <p:txBody>
          <a:bodyPr lIns="91410" tIns="45706" rIns="91410" bIns="45706">
            <a:spAutoFit/>
          </a:bodyPr>
          <a:lstStyle/>
          <a:p>
            <a:pPr defTabSz="457059" fontAlgn="auto">
              <a:spcBef>
                <a:spcPts val="0"/>
              </a:spcBef>
              <a:spcAft>
                <a:spcPts val="0"/>
              </a:spcAft>
              <a:defRPr/>
            </a:pPr>
            <a:r>
              <a:rPr lang="en-US" sz="2000" dirty="0">
                <a:solidFill>
                  <a:prstClr val="black"/>
                </a:solidFill>
                <a:latin typeface="Calibri"/>
                <a:ea typeface="+mn-ea"/>
                <a:cs typeface="+mn-cs"/>
              </a:rPr>
              <a:t>Compact Structures </a:t>
            </a:r>
          </a:p>
        </p:txBody>
      </p:sp>
      <p:sp>
        <p:nvSpPr>
          <p:cNvPr id="33" name="TextBox 32"/>
          <p:cNvSpPr txBox="1"/>
          <p:nvPr/>
        </p:nvSpPr>
        <p:spPr>
          <a:xfrm>
            <a:off x="7010400" y="5181600"/>
            <a:ext cx="1702900" cy="830968"/>
          </a:xfrm>
          <a:prstGeom prst="rect">
            <a:avLst/>
          </a:prstGeom>
          <a:noFill/>
        </p:spPr>
        <p:txBody>
          <a:bodyPr wrap="none" lIns="91410" tIns="45706" rIns="91410" bIns="45706">
            <a:spAutoFit/>
          </a:bodyPr>
          <a:lstStyle/>
          <a:p>
            <a:pPr algn="ctr" defTabSz="457059" fontAlgn="auto">
              <a:spcBef>
                <a:spcPts val="0"/>
              </a:spcBef>
              <a:spcAft>
                <a:spcPts val="0"/>
              </a:spcAft>
              <a:defRPr/>
            </a:pPr>
            <a:r>
              <a:rPr lang="en-US" sz="2400" b="1" dirty="0" smtClean="0">
                <a:solidFill>
                  <a:srgbClr val="008000"/>
                </a:solidFill>
                <a:latin typeface="Calibri"/>
                <a:ea typeface="+mn-ea"/>
                <a:cs typeface="+mn-cs"/>
              </a:rPr>
              <a:t>Carbon </a:t>
            </a:r>
          </a:p>
          <a:p>
            <a:pPr algn="ctr" defTabSz="457059" fontAlgn="auto">
              <a:spcBef>
                <a:spcPts val="0"/>
              </a:spcBef>
              <a:spcAft>
                <a:spcPts val="0"/>
              </a:spcAft>
              <a:defRPr/>
            </a:pPr>
            <a:r>
              <a:rPr lang="en-US" sz="2400" b="1" dirty="0" err="1" smtClean="0">
                <a:solidFill>
                  <a:srgbClr val="008000"/>
                </a:solidFill>
                <a:latin typeface="Calibri"/>
                <a:ea typeface="+mn-ea"/>
                <a:cs typeface="+mn-cs"/>
              </a:rPr>
              <a:t>Nanoarches</a:t>
            </a:r>
            <a:endParaRPr lang="en-US" sz="2400" b="1" dirty="0">
              <a:solidFill>
                <a:srgbClr val="008000"/>
              </a:solidFill>
              <a:latin typeface="Calibri"/>
              <a:ea typeface="+mn-ea"/>
              <a:cs typeface="+mn-cs"/>
            </a:endParaRPr>
          </a:p>
        </p:txBody>
      </p:sp>
      <p:sp>
        <p:nvSpPr>
          <p:cNvPr id="39960" name="Rectangle 2"/>
          <p:cNvSpPr>
            <a:spLocks noChangeArrowheads="1"/>
          </p:cNvSpPr>
          <p:nvPr/>
        </p:nvSpPr>
        <p:spPr bwMode="auto">
          <a:xfrm>
            <a:off x="0" y="228600"/>
            <a:ext cx="9129713" cy="954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smtClean="0">
                <a:solidFill>
                  <a:schemeClr val="hlink"/>
                </a:solidFill>
                <a:latin typeface="Tahoma" charset="0"/>
                <a:ea typeface="宋体" charset="0"/>
                <a:cs typeface="宋体" charset="0"/>
              </a:rPr>
              <a:t>Energetics of Carbon Islands with </a:t>
            </a:r>
          </a:p>
          <a:p>
            <a:pPr algn="ctr" eaLnBrk="0" hangingPunct="0"/>
            <a:r>
              <a:rPr lang="en-US" altLang="zh-CN" sz="2800" b="1" dirty="0" smtClean="0">
                <a:solidFill>
                  <a:schemeClr val="hlink"/>
                </a:solidFill>
                <a:latin typeface="Tahoma" charset="0"/>
                <a:ea typeface="宋体" charset="0"/>
                <a:cs typeface="宋体" charset="0"/>
              </a:rPr>
              <a:t>Increasing Size</a:t>
            </a:r>
            <a:endParaRPr lang="en-US" altLang="zh-CN" sz="2800" b="1" dirty="0">
              <a:solidFill>
                <a:schemeClr val="hlink"/>
              </a:solidFill>
              <a:latin typeface="Tahoma" charset="0"/>
              <a:ea typeface="宋体" charset="0"/>
              <a:cs typeface="宋体" charset="0"/>
            </a:endParaRPr>
          </a:p>
        </p:txBody>
      </p:sp>
    </p:spTree>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2133600" y="6019800"/>
            <a:ext cx="5147502" cy="400081"/>
          </a:xfrm>
          <a:prstGeom prst="rect">
            <a:avLst/>
          </a:prstGeom>
          <a:noFill/>
        </p:spPr>
        <p:txBody>
          <a:bodyPr wrap="none" lIns="91410" tIns="45706" rIns="91410" bIns="45706">
            <a:spAutoFit/>
          </a:bodyPr>
          <a:lstStyle/>
          <a:p>
            <a:pPr marL="342793" indent="-342793" defTabSz="457059" fontAlgn="auto">
              <a:spcBef>
                <a:spcPts val="0"/>
              </a:spcBef>
              <a:spcAft>
                <a:spcPts val="0"/>
              </a:spcAft>
              <a:buFont typeface="+mj-lt"/>
              <a:buAutoNum type="arabicPeriod"/>
              <a:defRPr/>
            </a:pPr>
            <a:r>
              <a:rPr lang="en-US" sz="2000" dirty="0">
                <a:solidFill>
                  <a:prstClr val="black"/>
                </a:solidFill>
                <a:latin typeface="Calibri"/>
                <a:ea typeface="+mn-ea"/>
                <a:cs typeface="+mn-cs"/>
              </a:rPr>
              <a:t>Fan, W. et al. Phys. Rev. B 66, 115418 (2002)</a:t>
            </a:r>
          </a:p>
        </p:txBody>
      </p:sp>
      <p:pic>
        <p:nvPicPr>
          <p:cNvPr id="40963"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19838" y="1303338"/>
            <a:ext cx="1806575" cy="351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5316538" y="4786313"/>
            <a:ext cx="3586162" cy="1016000"/>
          </a:xfrm>
          <a:prstGeom prst="rect">
            <a:avLst/>
          </a:prstGeom>
          <a:noFill/>
        </p:spPr>
        <p:txBody>
          <a:bodyPr lIns="91410" tIns="45706" rIns="91410" bIns="45706">
            <a:spAutoFit/>
          </a:bodyPr>
          <a:lstStyle/>
          <a:p>
            <a:pPr algn="r" defTabSz="457059" fontAlgn="auto">
              <a:spcBef>
                <a:spcPts val="0"/>
              </a:spcBef>
              <a:spcAft>
                <a:spcPts val="0"/>
              </a:spcAft>
              <a:defRPr/>
            </a:pPr>
            <a:r>
              <a:rPr lang="en-US" sz="2000" dirty="0">
                <a:solidFill>
                  <a:prstClr val="black"/>
                </a:solidFill>
                <a:latin typeface="Calibri"/>
                <a:ea typeface="+mn-ea"/>
                <a:cs typeface="+mn-cs"/>
              </a:rPr>
              <a:t>Schematic of Dissociation of a 1D Chain and Formation of a 2D Island for Ni on Au(110)</a:t>
            </a:r>
            <a:r>
              <a:rPr lang="en-US" sz="2000" baseline="30000" dirty="0">
                <a:solidFill>
                  <a:prstClr val="black"/>
                </a:solidFill>
                <a:latin typeface="Calibri"/>
                <a:ea typeface="+mn-ea"/>
                <a:cs typeface="+mn-cs"/>
              </a:rPr>
              <a:t>1</a:t>
            </a:r>
            <a:endParaRPr lang="en-US" sz="2000" dirty="0">
              <a:solidFill>
                <a:prstClr val="black"/>
              </a:solidFill>
              <a:latin typeface="Calibri"/>
              <a:ea typeface="+mn-ea"/>
              <a:cs typeface="+mn-cs"/>
            </a:endParaRPr>
          </a:p>
        </p:txBody>
      </p:sp>
      <p:sp>
        <p:nvSpPr>
          <p:cNvPr id="20" name="Oval 19"/>
          <p:cNvSpPr>
            <a:spLocks noChangeAspect="1"/>
          </p:cNvSpPr>
          <p:nvPr/>
        </p:nvSpPr>
        <p:spPr>
          <a:xfrm>
            <a:off x="1304925" y="3265488"/>
            <a:ext cx="279400" cy="279400"/>
          </a:xfrm>
          <a:prstGeom prst="ellipse">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21" name="Oval 20"/>
          <p:cNvSpPr>
            <a:spLocks noChangeAspect="1"/>
          </p:cNvSpPr>
          <p:nvPr/>
        </p:nvSpPr>
        <p:spPr>
          <a:xfrm>
            <a:off x="2219325" y="3278188"/>
            <a:ext cx="279400" cy="279400"/>
          </a:xfrm>
          <a:prstGeom prst="ellipse">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22" name="Oval 21"/>
          <p:cNvSpPr>
            <a:spLocks noChangeAspect="1"/>
          </p:cNvSpPr>
          <p:nvPr/>
        </p:nvSpPr>
        <p:spPr>
          <a:xfrm>
            <a:off x="3133725" y="3278188"/>
            <a:ext cx="279400" cy="279400"/>
          </a:xfrm>
          <a:prstGeom prst="ellipse">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23" name="Oval 22"/>
          <p:cNvSpPr>
            <a:spLocks noChangeAspect="1"/>
          </p:cNvSpPr>
          <p:nvPr/>
        </p:nvSpPr>
        <p:spPr>
          <a:xfrm>
            <a:off x="4048125" y="3278188"/>
            <a:ext cx="279400" cy="279400"/>
          </a:xfrm>
          <a:prstGeom prst="ellipse">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24" name="Oval 23"/>
          <p:cNvSpPr>
            <a:spLocks noChangeAspect="1"/>
          </p:cNvSpPr>
          <p:nvPr/>
        </p:nvSpPr>
        <p:spPr>
          <a:xfrm>
            <a:off x="847725" y="2436813"/>
            <a:ext cx="279400" cy="279400"/>
          </a:xfrm>
          <a:prstGeom prst="ellipse">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25" name="Oval 24"/>
          <p:cNvSpPr>
            <a:spLocks noChangeAspect="1"/>
          </p:cNvSpPr>
          <p:nvPr/>
        </p:nvSpPr>
        <p:spPr>
          <a:xfrm>
            <a:off x="1762125" y="2449513"/>
            <a:ext cx="279400" cy="279400"/>
          </a:xfrm>
          <a:prstGeom prst="ellipse">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26" name="Oval 25"/>
          <p:cNvSpPr>
            <a:spLocks noChangeAspect="1"/>
          </p:cNvSpPr>
          <p:nvPr/>
        </p:nvSpPr>
        <p:spPr>
          <a:xfrm>
            <a:off x="2676525" y="2449513"/>
            <a:ext cx="279400" cy="279400"/>
          </a:xfrm>
          <a:prstGeom prst="ellipse">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27" name="Oval 26"/>
          <p:cNvSpPr>
            <a:spLocks noChangeAspect="1"/>
          </p:cNvSpPr>
          <p:nvPr/>
        </p:nvSpPr>
        <p:spPr>
          <a:xfrm>
            <a:off x="3590925" y="2449513"/>
            <a:ext cx="279400" cy="279400"/>
          </a:xfrm>
          <a:prstGeom prst="ellipse">
            <a:avLst/>
          </a:prstGeom>
          <a:solidFill>
            <a:srgbClr val="800000"/>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34" name="Oval 33"/>
          <p:cNvSpPr>
            <a:spLocks noChangeAspect="1"/>
          </p:cNvSpPr>
          <p:nvPr/>
        </p:nvSpPr>
        <p:spPr>
          <a:xfrm>
            <a:off x="1304925" y="2728913"/>
            <a:ext cx="279400" cy="279400"/>
          </a:xfrm>
          <a:prstGeom prst="ellipse">
            <a:avLst/>
          </a:prstGeom>
          <a:solidFill>
            <a:srgbClr val="800000">
              <a:alpha val="75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35" name="Oval 34"/>
          <p:cNvSpPr>
            <a:spLocks noChangeAspect="1"/>
          </p:cNvSpPr>
          <p:nvPr/>
        </p:nvSpPr>
        <p:spPr>
          <a:xfrm>
            <a:off x="1762125" y="2932113"/>
            <a:ext cx="279400" cy="279400"/>
          </a:xfrm>
          <a:prstGeom prst="ellipse">
            <a:avLst/>
          </a:prstGeom>
          <a:solidFill>
            <a:srgbClr val="800000">
              <a:alpha val="50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37" name="Oval 36"/>
          <p:cNvSpPr>
            <a:spLocks noChangeAspect="1"/>
          </p:cNvSpPr>
          <p:nvPr/>
        </p:nvSpPr>
        <p:spPr>
          <a:xfrm>
            <a:off x="2219325" y="2728913"/>
            <a:ext cx="279400" cy="279400"/>
          </a:xfrm>
          <a:prstGeom prst="ellipse">
            <a:avLst/>
          </a:prstGeom>
          <a:solidFill>
            <a:srgbClr val="800000">
              <a:alpha val="75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38" name="Oval 37"/>
          <p:cNvSpPr>
            <a:spLocks noChangeAspect="1"/>
          </p:cNvSpPr>
          <p:nvPr/>
        </p:nvSpPr>
        <p:spPr>
          <a:xfrm>
            <a:off x="3133725" y="2728913"/>
            <a:ext cx="279400" cy="279400"/>
          </a:xfrm>
          <a:prstGeom prst="ellipse">
            <a:avLst/>
          </a:prstGeom>
          <a:solidFill>
            <a:srgbClr val="800000">
              <a:alpha val="75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39" name="Oval 38"/>
          <p:cNvSpPr>
            <a:spLocks noChangeAspect="1"/>
          </p:cNvSpPr>
          <p:nvPr/>
        </p:nvSpPr>
        <p:spPr>
          <a:xfrm>
            <a:off x="4048125" y="2728913"/>
            <a:ext cx="279400" cy="279400"/>
          </a:xfrm>
          <a:prstGeom prst="ellipse">
            <a:avLst/>
          </a:prstGeom>
          <a:solidFill>
            <a:srgbClr val="800000">
              <a:alpha val="75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41" name="Oval 40"/>
          <p:cNvSpPr>
            <a:spLocks noChangeAspect="1"/>
          </p:cNvSpPr>
          <p:nvPr/>
        </p:nvSpPr>
        <p:spPr>
          <a:xfrm>
            <a:off x="847725" y="2932113"/>
            <a:ext cx="279400" cy="279400"/>
          </a:xfrm>
          <a:prstGeom prst="ellipse">
            <a:avLst/>
          </a:prstGeom>
          <a:solidFill>
            <a:srgbClr val="800000">
              <a:alpha val="50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42" name="Oval 41"/>
          <p:cNvSpPr>
            <a:spLocks noChangeAspect="1"/>
          </p:cNvSpPr>
          <p:nvPr/>
        </p:nvSpPr>
        <p:spPr>
          <a:xfrm>
            <a:off x="2676525" y="2932113"/>
            <a:ext cx="279400" cy="279400"/>
          </a:xfrm>
          <a:prstGeom prst="ellipse">
            <a:avLst/>
          </a:prstGeom>
          <a:solidFill>
            <a:srgbClr val="800000">
              <a:alpha val="50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43" name="Oval 42"/>
          <p:cNvSpPr>
            <a:spLocks noChangeAspect="1"/>
          </p:cNvSpPr>
          <p:nvPr/>
        </p:nvSpPr>
        <p:spPr>
          <a:xfrm>
            <a:off x="3590925" y="2947988"/>
            <a:ext cx="279400" cy="279400"/>
          </a:xfrm>
          <a:prstGeom prst="ellipse">
            <a:avLst/>
          </a:prstGeom>
          <a:solidFill>
            <a:srgbClr val="800000">
              <a:alpha val="50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46" name="Oval 45"/>
          <p:cNvSpPr>
            <a:spLocks noChangeAspect="1"/>
          </p:cNvSpPr>
          <p:nvPr/>
        </p:nvSpPr>
        <p:spPr>
          <a:xfrm>
            <a:off x="2119313" y="2828925"/>
            <a:ext cx="169862" cy="169863"/>
          </a:xfrm>
          <a:prstGeom prst="ellipse">
            <a:avLst/>
          </a:prstGeom>
          <a:solidFill>
            <a:srgbClr val="0000FF"/>
          </a:solidFill>
          <a:ln>
            <a:solidFill>
              <a:srgbClr val="0000FF"/>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47" name="Oval 46"/>
          <p:cNvSpPr>
            <a:spLocks noChangeAspect="1"/>
          </p:cNvSpPr>
          <p:nvPr/>
        </p:nvSpPr>
        <p:spPr>
          <a:xfrm>
            <a:off x="1730375" y="2916238"/>
            <a:ext cx="168275" cy="168275"/>
          </a:xfrm>
          <a:prstGeom prst="ellipse">
            <a:avLst/>
          </a:prstGeom>
          <a:solidFill>
            <a:srgbClr val="0000FF"/>
          </a:solidFill>
          <a:ln>
            <a:solidFill>
              <a:srgbClr val="0000FF"/>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48" name="Oval 47"/>
          <p:cNvSpPr>
            <a:spLocks noChangeAspect="1"/>
          </p:cNvSpPr>
          <p:nvPr/>
        </p:nvSpPr>
        <p:spPr>
          <a:xfrm>
            <a:off x="2489200" y="2897188"/>
            <a:ext cx="169863" cy="168275"/>
          </a:xfrm>
          <a:prstGeom prst="ellipse">
            <a:avLst/>
          </a:prstGeom>
          <a:solidFill>
            <a:srgbClr val="0000FF"/>
          </a:solidFill>
          <a:ln>
            <a:solidFill>
              <a:srgbClr val="0000FF"/>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49" name="Oval 48"/>
          <p:cNvSpPr>
            <a:spLocks noChangeAspect="1"/>
          </p:cNvSpPr>
          <p:nvPr/>
        </p:nvSpPr>
        <p:spPr>
          <a:xfrm>
            <a:off x="2894013" y="2874963"/>
            <a:ext cx="169862" cy="169862"/>
          </a:xfrm>
          <a:prstGeom prst="ellipse">
            <a:avLst/>
          </a:prstGeom>
          <a:solidFill>
            <a:srgbClr val="0000FF"/>
          </a:solidFill>
          <a:ln>
            <a:solidFill>
              <a:srgbClr val="0000FF"/>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50" name="Oval 49"/>
          <p:cNvSpPr>
            <a:spLocks noChangeAspect="1"/>
          </p:cNvSpPr>
          <p:nvPr/>
        </p:nvSpPr>
        <p:spPr>
          <a:xfrm>
            <a:off x="1358900" y="2830513"/>
            <a:ext cx="169863" cy="168275"/>
          </a:xfrm>
          <a:prstGeom prst="ellipse">
            <a:avLst/>
          </a:prstGeom>
          <a:solidFill>
            <a:srgbClr val="0000FF"/>
          </a:solidFill>
          <a:ln>
            <a:solidFill>
              <a:srgbClr val="0000FF"/>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55" name="Oval 54"/>
          <p:cNvSpPr>
            <a:spLocks noChangeAspect="1"/>
          </p:cNvSpPr>
          <p:nvPr/>
        </p:nvSpPr>
        <p:spPr>
          <a:xfrm>
            <a:off x="3267075" y="2922588"/>
            <a:ext cx="168275" cy="169862"/>
          </a:xfrm>
          <a:prstGeom prst="ellipse">
            <a:avLst/>
          </a:prstGeom>
          <a:solidFill>
            <a:srgbClr val="0000FF"/>
          </a:solidFill>
          <a:ln>
            <a:solidFill>
              <a:srgbClr val="0000FF"/>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58" name="Oval 57"/>
          <p:cNvSpPr>
            <a:spLocks noChangeAspect="1"/>
          </p:cNvSpPr>
          <p:nvPr/>
        </p:nvSpPr>
        <p:spPr>
          <a:xfrm>
            <a:off x="3638550" y="2865438"/>
            <a:ext cx="169863" cy="169862"/>
          </a:xfrm>
          <a:prstGeom prst="ellipse">
            <a:avLst/>
          </a:prstGeom>
          <a:solidFill>
            <a:srgbClr val="0000FF"/>
          </a:solidFill>
          <a:ln>
            <a:solidFill>
              <a:srgbClr val="0000FF"/>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60" name="Oval 59"/>
          <p:cNvSpPr>
            <a:spLocks noChangeAspect="1"/>
          </p:cNvSpPr>
          <p:nvPr/>
        </p:nvSpPr>
        <p:spPr>
          <a:xfrm>
            <a:off x="847725" y="3557588"/>
            <a:ext cx="279400" cy="279400"/>
          </a:xfrm>
          <a:prstGeom prst="ellipse">
            <a:avLst/>
          </a:prstGeom>
          <a:solidFill>
            <a:srgbClr val="800000">
              <a:alpha val="75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61" name="Oval 60"/>
          <p:cNvSpPr>
            <a:spLocks noChangeAspect="1"/>
          </p:cNvSpPr>
          <p:nvPr/>
        </p:nvSpPr>
        <p:spPr>
          <a:xfrm>
            <a:off x="1304925" y="2122488"/>
            <a:ext cx="279400" cy="279400"/>
          </a:xfrm>
          <a:prstGeom prst="ellipse">
            <a:avLst/>
          </a:prstGeom>
          <a:solidFill>
            <a:srgbClr val="800000">
              <a:alpha val="50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62" name="Oval 61"/>
          <p:cNvSpPr>
            <a:spLocks noChangeAspect="1"/>
          </p:cNvSpPr>
          <p:nvPr/>
        </p:nvSpPr>
        <p:spPr>
          <a:xfrm>
            <a:off x="1762125" y="3552825"/>
            <a:ext cx="279400" cy="279400"/>
          </a:xfrm>
          <a:prstGeom prst="ellipse">
            <a:avLst/>
          </a:prstGeom>
          <a:solidFill>
            <a:srgbClr val="800000">
              <a:alpha val="75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63" name="Oval 62"/>
          <p:cNvSpPr>
            <a:spLocks noChangeAspect="1"/>
          </p:cNvSpPr>
          <p:nvPr/>
        </p:nvSpPr>
        <p:spPr>
          <a:xfrm>
            <a:off x="2676525" y="3557588"/>
            <a:ext cx="279400" cy="279400"/>
          </a:xfrm>
          <a:prstGeom prst="ellipse">
            <a:avLst/>
          </a:prstGeom>
          <a:solidFill>
            <a:srgbClr val="800000">
              <a:alpha val="75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64" name="Oval 63"/>
          <p:cNvSpPr>
            <a:spLocks noChangeAspect="1"/>
          </p:cNvSpPr>
          <p:nvPr/>
        </p:nvSpPr>
        <p:spPr>
          <a:xfrm>
            <a:off x="3590925" y="3552825"/>
            <a:ext cx="279400" cy="279400"/>
          </a:xfrm>
          <a:prstGeom prst="ellipse">
            <a:avLst/>
          </a:prstGeom>
          <a:solidFill>
            <a:srgbClr val="800000">
              <a:alpha val="75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65" name="Oval 64"/>
          <p:cNvSpPr>
            <a:spLocks noChangeAspect="1"/>
          </p:cNvSpPr>
          <p:nvPr/>
        </p:nvSpPr>
        <p:spPr>
          <a:xfrm>
            <a:off x="2219325" y="2122488"/>
            <a:ext cx="279400" cy="279400"/>
          </a:xfrm>
          <a:prstGeom prst="ellipse">
            <a:avLst/>
          </a:prstGeom>
          <a:solidFill>
            <a:srgbClr val="800000">
              <a:alpha val="50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66" name="Oval 65"/>
          <p:cNvSpPr>
            <a:spLocks noChangeAspect="1"/>
          </p:cNvSpPr>
          <p:nvPr/>
        </p:nvSpPr>
        <p:spPr>
          <a:xfrm>
            <a:off x="3133725" y="2122488"/>
            <a:ext cx="279400" cy="279400"/>
          </a:xfrm>
          <a:prstGeom prst="ellipse">
            <a:avLst/>
          </a:prstGeom>
          <a:solidFill>
            <a:srgbClr val="800000">
              <a:alpha val="50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sp>
        <p:nvSpPr>
          <p:cNvPr id="67" name="Oval 66"/>
          <p:cNvSpPr>
            <a:spLocks noChangeAspect="1"/>
          </p:cNvSpPr>
          <p:nvPr/>
        </p:nvSpPr>
        <p:spPr>
          <a:xfrm>
            <a:off x="4048125" y="2122488"/>
            <a:ext cx="279400" cy="279400"/>
          </a:xfrm>
          <a:prstGeom prst="ellipse">
            <a:avLst/>
          </a:prstGeom>
          <a:solidFill>
            <a:srgbClr val="800000">
              <a:alpha val="50000"/>
            </a:srgbClr>
          </a:solidFill>
          <a:ln>
            <a:solidFill>
              <a:srgbClr val="800000"/>
            </a:solidFill>
          </a:ln>
        </p:spPr>
        <p:style>
          <a:lnRef idx="1">
            <a:schemeClr val="accent1"/>
          </a:lnRef>
          <a:fillRef idx="3">
            <a:schemeClr val="accent1"/>
          </a:fillRef>
          <a:effectRef idx="2">
            <a:schemeClr val="accent1"/>
          </a:effectRef>
          <a:fontRef idx="minor">
            <a:schemeClr val="lt1"/>
          </a:fontRef>
        </p:style>
        <p:txBody>
          <a:bodyPr lIns="91410" tIns="45706" rIns="91410" bIns="45706" anchor="ctr"/>
          <a:lstStyle/>
          <a:p>
            <a:pPr algn="ctr" defTabSz="457059" fontAlgn="auto">
              <a:spcBef>
                <a:spcPts val="0"/>
              </a:spcBef>
              <a:spcAft>
                <a:spcPts val="0"/>
              </a:spcAft>
              <a:defRPr/>
            </a:pPr>
            <a:endParaRPr lang="en-US">
              <a:solidFill>
                <a:prstClr val="white"/>
              </a:solidFill>
              <a:latin typeface="Calibri"/>
            </a:endParaRPr>
          </a:p>
        </p:txBody>
      </p:sp>
      <p:cxnSp>
        <p:nvCxnSpPr>
          <p:cNvPr id="69" name="Straight Connector 68"/>
          <p:cNvCxnSpPr>
            <a:endCxn id="50" idx="0"/>
          </p:cNvCxnSpPr>
          <p:nvPr/>
        </p:nvCxnSpPr>
        <p:spPr>
          <a:xfrm rot="5400000">
            <a:off x="769937" y="2155826"/>
            <a:ext cx="1349375" cy="0"/>
          </a:xfrm>
          <a:prstGeom prst="line">
            <a:avLst/>
          </a:prstGeom>
          <a:ln>
            <a:solidFill>
              <a:srgbClr val="0000FF"/>
            </a:solidFill>
          </a:ln>
        </p:spPr>
        <p:style>
          <a:lnRef idx="2">
            <a:schemeClr val="accent1"/>
          </a:lnRef>
          <a:fillRef idx="0">
            <a:schemeClr val="accent1"/>
          </a:fillRef>
          <a:effectRef idx="1">
            <a:schemeClr val="accent1"/>
          </a:effectRef>
          <a:fontRef idx="minor">
            <a:schemeClr val="tx1"/>
          </a:fontRef>
        </p:style>
      </p:cxnSp>
      <p:cxnSp>
        <p:nvCxnSpPr>
          <p:cNvPr id="76" name="Straight Connector 75"/>
          <p:cNvCxnSpPr>
            <a:endCxn id="58" idx="0"/>
          </p:cNvCxnSpPr>
          <p:nvPr/>
        </p:nvCxnSpPr>
        <p:spPr>
          <a:xfrm rot="16200000" flipH="1">
            <a:off x="3032125" y="2173288"/>
            <a:ext cx="1384300" cy="0"/>
          </a:xfrm>
          <a:prstGeom prst="line">
            <a:avLst/>
          </a:prstGeom>
          <a:ln>
            <a:solidFill>
              <a:srgbClr val="0000FF"/>
            </a:solidFill>
          </a:ln>
        </p:spPr>
        <p:style>
          <a:lnRef idx="2">
            <a:schemeClr val="accent1"/>
          </a:lnRef>
          <a:fillRef idx="0">
            <a:schemeClr val="accent1"/>
          </a:fillRef>
          <a:effectRef idx="1">
            <a:schemeClr val="accent1"/>
          </a:effectRef>
          <a:fontRef idx="minor">
            <a:schemeClr val="tx1"/>
          </a:fontRef>
        </p:style>
      </p:cxnSp>
      <p:cxnSp>
        <p:nvCxnSpPr>
          <p:cNvPr id="82" name="Straight Arrow Connector 81"/>
          <p:cNvCxnSpPr/>
          <p:nvPr/>
        </p:nvCxnSpPr>
        <p:spPr>
          <a:xfrm>
            <a:off x="1444625" y="1671638"/>
            <a:ext cx="2279650" cy="1587"/>
          </a:xfrm>
          <a:prstGeom prst="straightConnector1">
            <a:avLst/>
          </a:prstGeom>
          <a:ln>
            <a:solidFill>
              <a:srgbClr val="0000FF"/>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86" name="Straight Connector 85"/>
          <p:cNvCxnSpPr>
            <a:stCxn id="34" idx="4"/>
          </p:cNvCxnSpPr>
          <p:nvPr/>
        </p:nvCxnSpPr>
        <p:spPr>
          <a:xfrm rot="5400000">
            <a:off x="727869" y="3723482"/>
            <a:ext cx="1431925" cy="1587"/>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cxnSp>
        <p:nvCxnSpPr>
          <p:cNvPr id="91" name="Straight Connector 90"/>
          <p:cNvCxnSpPr>
            <a:stCxn id="43" idx="4"/>
          </p:cNvCxnSpPr>
          <p:nvPr/>
        </p:nvCxnSpPr>
        <p:spPr>
          <a:xfrm rot="16200000" flipH="1">
            <a:off x="3124200" y="3833813"/>
            <a:ext cx="1212850" cy="0"/>
          </a:xfrm>
          <a:prstGeom prst="line">
            <a:avLst/>
          </a:prstGeom>
          <a:ln>
            <a:solidFill>
              <a:srgbClr val="800000"/>
            </a:solidFill>
          </a:ln>
        </p:spPr>
        <p:style>
          <a:lnRef idx="2">
            <a:schemeClr val="accent1"/>
          </a:lnRef>
          <a:fillRef idx="0">
            <a:schemeClr val="accent1"/>
          </a:fillRef>
          <a:effectRef idx="1">
            <a:schemeClr val="accent1"/>
          </a:effectRef>
          <a:fontRef idx="minor">
            <a:schemeClr val="tx1"/>
          </a:fontRef>
        </p:style>
      </p:cxnSp>
      <p:cxnSp>
        <p:nvCxnSpPr>
          <p:cNvPr id="94" name="Straight Arrow Connector 93"/>
          <p:cNvCxnSpPr/>
          <p:nvPr/>
        </p:nvCxnSpPr>
        <p:spPr>
          <a:xfrm>
            <a:off x="1444625" y="4191000"/>
            <a:ext cx="2279650" cy="1588"/>
          </a:xfrm>
          <a:prstGeom prst="straightConnector1">
            <a:avLst/>
          </a:prstGeom>
          <a:ln>
            <a:solidFill>
              <a:srgbClr val="800000"/>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99" name="TextBox 98"/>
          <p:cNvSpPr txBox="1"/>
          <p:nvPr/>
        </p:nvSpPr>
        <p:spPr>
          <a:xfrm>
            <a:off x="1954213" y="1303338"/>
            <a:ext cx="1136650" cy="369887"/>
          </a:xfrm>
          <a:prstGeom prst="rect">
            <a:avLst/>
          </a:prstGeom>
          <a:noFill/>
        </p:spPr>
        <p:txBody>
          <a:bodyPr wrap="none" lIns="91410" tIns="45706" rIns="91410" bIns="45706">
            <a:spAutoFit/>
          </a:bodyPr>
          <a:lstStyle/>
          <a:p>
            <a:pPr defTabSz="457059" fontAlgn="auto">
              <a:spcBef>
                <a:spcPts val="0"/>
              </a:spcBef>
              <a:spcAft>
                <a:spcPts val="0"/>
              </a:spcAft>
              <a:defRPr/>
            </a:pPr>
            <a:r>
              <a:rPr lang="en-US" dirty="0">
                <a:solidFill>
                  <a:srgbClr val="0000FF"/>
                </a:solidFill>
                <a:latin typeface="Calibri"/>
                <a:ea typeface="+mn-ea"/>
                <a:cs typeface="+mn-cs"/>
              </a:rPr>
              <a:t>7 C Atoms</a:t>
            </a:r>
          </a:p>
        </p:txBody>
      </p:sp>
      <p:sp>
        <p:nvSpPr>
          <p:cNvPr id="100" name="TextBox 99"/>
          <p:cNvSpPr txBox="1"/>
          <p:nvPr/>
        </p:nvSpPr>
        <p:spPr>
          <a:xfrm>
            <a:off x="1884363" y="4222750"/>
            <a:ext cx="1557337" cy="368300"/>
          </a:xfrm>
          <a:prstGeom prst="rect">
            <a:avLst/>
          </a:prstGeom>
          <a:noFill/>
        </p:spPr>
        <p:txBody>
          <a:bodyPr wrap="none" lIns="91410" tIns="45706" rIns="91410" bIns="45706">
            <a:spAutoFit/>
          </a:bodyPr>
          <a:lstStyle/>
          <a:p>
            <a:pPr defTabSz="457059" fontAlgn="auto">
              <a:spcBef>
                <a:spcPts val="0"/>
              </a:spcBef>
              <a:spcAft>
                <a:spcPts val="0"/>
              </a:spcAft>
              <a:defRPr/>
            </a:pPr>
            <a:r>
              <a:rPr lang="en-US" dirty="0">
                <a:solidFill>
                  <a:srgbClr val="800000"/>
                </a:solidFill>
                <a:latin typeface="Calibri"/>
                <a:ea typeface="+mn-ea"/>
                <a:cs typeface="+mn-cs"/>
              </a:rPr>
              <a:t>6 Binding Sites</a:t>
            </a:r>
          </a:p>
        </p:txBody>
      </p:sp>
      <p:sp>
        <p:nvSpPr>
          <p:cNvPr id="101" name="TextBox 100"/>
          <p:cNvSpPr txBox="1"/>
          <p:nvPr/>
        </p:nvSpPr>
        <p:spPr>
          <a:xfrm>
            <a:off x="936625" y="4786313"/>
            <a:ext cx="3479800" cy="1016000"/>
          </a:xfrm>
          <a:prstGeom prst="rect">
            <a:avLst/>
          </a:prstGeom>
          <a:noFill/>
        </p:spPr>
        <p:txBody>
          <a:bodyPr lIns="91410" tIns="45706" rIns="91410" bIns="45706">
            <a:spAutoFit/>
          </a:bodyPr>
          <a:lstStyle/>
          <a:p>
            <a:pPr defTabSz="457059" fontAlgn="auto">
              <a:spcBef>
                <a:spcPts val="0"/>
              </a:spcBef>
              <a:spcAft>
                <a:spcPts val="0"/>
              </a:spcAft>
              <a:defRPr/>
            </a:pPr>
            <a:r>
              <a:rPr lang="en-US" sz="2000" dirty="0">
                <a:solidFill>
                  <a:prstClr val="black"/>
                </a:solidFill>
                <a:latin typeface="Calibri"/>
                <a:ea typeface="+mn-ea"/>
                <a:cs typeface="+mn-cs"/>
              </a:rPr>
              <a:t>Schematic of mismatch between C </a:t>
            </a:r>
            <a:r>
              <a:rPr lang="en-US" sz="2000" dirty="0" err="1">
                <a:solidFill>
                  <a:prstClr val="black"/>
                </a:solidFill>
                <a:latin typeface="Calibri"/>
                <a:ea typeface="+mn-ea"/>
                <a:cs typeface="+mn-cs"/>
              </a:rPr>
              <a:t>dimer</a:t>
            </a:r>
            <a:r>
              <a:rPr lang="en-US" sz="2000" dirty="0">
                <a:solidFill>
                  <a:prstClr val="black"/>
                </a:solidFill>
                <a:latin typeface="Calibri"/>
                <a:ea typeface="+mn-ea"/>
                <a:cs typeface="+mn-cs"/>
              </a:rPr>
              <a:t> separation and site-to-site separation</a:t>
            </a:r>
          </a:p>
        </p:txBody>
      </p:sp>
      <p:sp>
        <p:nvSpPr>
          <p:cNvPr id="41006" name="Rectangle 2"/>
          <p:cNvSpPr>
            <a:spLocks noChangeArrowheads="1"/>
          </p:cNvSpPr>
          <p:nvPr/>
        </p:nvSpPr>
        <p:spPr bwMode="auto">
          <a:xfrm>
            <a:off x="0" y="381000"/>
            <a:ext cx="9129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a:solidFill>
                  <a:schemeClr val="hlink"/>
                </a:solidFill>
                <a:latin typeface="Tahoma" charset="0"/>
                <a:ea typeface="宋体" charset="0"/>
                <a:cs typeface="宋体" charset="0"/>
              </a:rPr>
              <a:t>Mismatch and Dissociation</a:t>
            </a:r>
          </a:p>
        </p:txBody>
      </p:sp>
    </p:spTree>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1986" name="Picture 3" descr="neb_v_2.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35100" y="1371600"/>
            <a:ext cx="605313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Arrow Connector 4"/>
          <p:cNvCxnSpPr/>
          <p:nvPr/>
        </p:nvCxnSpPr>
        <p:spPr>
          <a:xfrm rot="16200000" flipH="1">
            <a:off x="3077369" y="2501107"/>
            <a:ext cx="922337" cy="0"/>
          </a:xfrm>
          <a:prstGeom prst="straightConnector1">
            <a:avLst/>
          </a:prstGeom>
          <a:ln w="25400" cap="flat" cmpd="sng" algn="ctr">
            <a:solidFill>
              <a:schemeClr val="tx1"/>
            </a:solidFill>
            <a:prstDash val="solid"/>
            <a:round/>
            <a:headEnd type="stealth" w="sm" len="med"/>
            <a:tailEnd type="stealth" w="sm" len="med"/>
          </a:ln>
          <a:effectLst/>
        </p:spPr>
        <p:style>
          <a:lnRef idx="2">
            <a:schemeClr val="accent1"/>
          </a:lnRef>
          <a:fillRef idx="0">
            <a:schemeClr val="accent1"/>
          </a:fillRef>
          <a:effectRef idx="1">
            <a:schemeClr val="accent1"/>
          </a:effectRef>
          <a:fontRef idx="minor">
            <a:schemeClr val="tx1"/>
          </a:fontRef>
        </p:style>
      </p:cxnSp>
      <p:sp>
        <p:nvSpPr>
          <p:cNvPr id="6" name="TextBox 5"/>
          <p:cNvSpPr txBox="1">
            <a:spLocks noChangeArrowheads="1"/>
          </p:cNvSpPr>
          <p:nvPr/>
        </p:nvSpPr>
        <p:spPr bwMode="auto">
          <a:xfrm>
            <a:off x="2886075" y="2497138"/>
            <a:ext cx="889000" cy="304800"/>
          </a:xfrm>
          <a:prstGeom prst="rect">
            <a:avLst/>
          </a:prstGeom>
          <a:noFill/>
          <a:ln w="9525">
            <a:noFill/>
            <a:miter lim="800000"/>
            <a:headEnd/>
            <a:tailEnd/>
          </a:ln>
        </p:spPr>
        <p:txBody>
          <a:bodyPr lIns="91410" tIns="45706" rIns="91410" bIns="45706">
            <a:spAutoFit/>
          </a:bodyPr>
          <a:lstStyle/>
          <a:p>
            <a:pPr defTabSz="457059" fontAlgn="auto">
              <a:spcBef>
                <a:spcPts val="0"/>
              </a:spcBef>
              <a:spcAft>
                <a:spcPts val="0"/>
              </a:spcAft>
              <a:defRPr/>
            </a:pPr>
            <a:r>
              <a:rPr lang="en-US" sz="1400" dirty="0">
                <a:solidFill>
                  <a:prstClr val="black"/>
                </a:solidFill>
                <a:latin typeface="Calibri" charset="0"/>
                <a:ea typeface="+mn-ea"/>
                <a:cs typeface="+mn-cs"/>
              </a:rPr>
              <a:t>0.66 </a:t>
            </a:r>
            <a:r>
              <a:rPr lang="en-US" sz="1400" dirty="0" err="1">
                <a:solidFill>
                  <a:prstClr val="black"/>
                </a:solidFill>
                <a:latin typeface="Calibri" charset="0"/>
                <a:ea typeface="+mn-ea"/>
                <a:cs typeface="+mn-cs"/>
              </a:rPr>
              <a:t>eV</a:t>
            </a:r>
            <a:endParaRPr lang="en-US" sz="1400" dirty="0">
              <a:solidFill>
                <a:prstClr val="black"/>
              </a:solidFill>
              <a:latin typeface="Calibri" charset="0"/>
              <a:ea typeface="+mn-ea"/>
              <a:cs typeface="+mn-cs"/>
            </a:endParaRPr>
          </a:p>
        </p:txBody>
      </p:sp>
      <p:pic>
        <p:nvPicPr>
          <p:cNvPr id="41989" name="Picture 6" descr="neb_1.png"/>
          <p:cNvPicPr>
            <a:picLocks noChangeAspect="1"/>
          </p:cNvPicPr>
          <p:nvPr/>
        </p:nvPicPr>
        <p:blipFill>
          <a:blip r:embed="rId3">
            <a:extLst>
              <a:ext uri="{28A0092B-C50C-407E-A947-70E740481C1C}">
                <a14:useLocalDpi xmlns:a14="http://schemas.microsoft.com/office/drawing/2010/main" val="0"/>
              </a:ext>
            </a:extLst>
          </a:blip>
          <a:srcRect l="9001" r="9001"/>
          <a:stretch>
            <a:fillRect/>
          </a:stretch>
        </p:blipFill>
        <p:spPr bwMode="auto">
          <a:xfrm>
            <a:off x="2554288" y="3300413"/>
            <a:ext cx="93345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7" descr="neb_2.png"/>
          <p:cNvPicPr>
            <a:picLocks noChangeAspect="1"/>
          </p:cNvPicPr>
          <p:nvPr/>
        </p:nvPicPr>
        <p:blipFill>
          <a:blip r:embed="rId4">
            <a:extLst>
              <a:ext uri="{28A0092B-C50C-407E-A947-70E740481C1C}">
                <a14:useLocalDpi xmlns:a14="http://schemas.microsoft.com/office/drawing/2010/main" val="0"/>
              </a:ext>
            </a:extLst>
          </a:blip>
          <a:srcRect l="9001" r="9001"/>
          <a:stretch>
            <a:fillRect/>
          </a:stretch>
        </p:blipFill>
        <p:spPr bwMode="auto">
          <a:xfrm>
            <a:off x="4094163" y="1519238"/>
            <a:ext cx="922337"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1" name="Picture 8" descr="neb_3.png"/>
          <p:cNvPicPr>
            <a:picLocks noChangeAspect="1"/>
          </p:cNvPicPr>
          <p:nvPr/>
        </p:nvPicPr>
        <p:blipFill>
          <a:blip r:embed="rId5">
            <a:extLst>
              <a:ext uri="{28A0092B-C50C-407E-A947-70E740481C1C}">
                <a14:useLocalDpi xmlns:a14="http://schemas.microsoft.com/office/drawing/2010/main" val="0"/>
              </a:ext>
            </a:extLst>
          </a:blip>
          <a:srcRect l="9001" r="9001"/>
          <a:stretch>
            <a:fillRect/>
          </a:stretch>
        </p:blipFill>
        <p:spPr bwMode="auto">
          <a:xfrm>
            <a:off x="3787775" y="3449638"/>
            <a:ext cx="923925"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2" name="Picture 9" descr="neb_4.png"/>
          <p:cNvPicPr>
            <a:picLocks noChangeAspect="1"/>
          </p:cNvPicPr>
          <p:nvPr/>
        </p:nvPicPr>
        <p:blipFill>
          <a:blip r:embed="rId6">
            <a:extLst>
              <a:ext uri="{28A0092B-C50C-407E-A947-70E740481C1C}">
                <a14:useLocalDpi xmlns:a14="http://schemas.microsoft.com/office/drawing/2010/main" val="0"/>
              </a:ext>
            </a:extLst>
          </a:blip>
          <a:srcRect l="11250" r="6750"/>
          <a:stretch>
            <a:fillRect/>
          </a:stretch>
        </p:blipFill>
        <p:spPr bwMode="auto">
          <a:xfrm>
            <a:off x="5280025" y="2276475"/>
            <a:ext cx="93345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3" name="Picture 10" descr="neb_5.png"/>
          <p:cNvPicPr>
            <a:picLocks noChangeAspect="1"/>
          </p:cNvPicPr>
          <p:nvPr/>
        </p:nvPicPr>
        <p:blipFill>
          <a:blip r:embed="rId7">
            <a:extLst>
              <a:ext uri="{28A0092B-C50C-407E-A947-70E740481C1C}">
                <a14:useLocalDpi xmlns:a14="http://schemas.microsoft.com/office/drawing/2010/main" val="0"/>
              </a:ext>
            </a:extLst>
          </a:blip>
          <a:srcRect l="13503" r="4501"/>
          <a:stretch>
            <a:fillRect/>
          </a:stretch>
        </p:blipFill>
        <p:spPr bwMode="auto">
          <a:xfrm>
            <a:off x="4910138" y="4138613"/>
            <a:ext cx="962025" cy="88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4" name="Picture 11" descr="neb_6.png"/>
          <p:cNvPicPr>
            <a:picLocks noChangeAspect="1"/>
          </p:cNvPicPr>
          <p:nvPr/>
        </p:nvPicPr>
        <p:blipFill>
          <a:blip r:embed="rId8">
            <a:extLst>
              <a:ext uri="{28A0092B-C50C-407E-A947-70E740481C1C}">
                <a14:useLocalDpi xmlns:a14="http://schemas.microsoft.com/office/drawing/2010/main" val="0"/>
              </a:ext>
            </a:extLst>
          </a:blip>
          <a:srcRect l="16878" r="1125"/>
          <a:stretch>
            <a:fillRect/>
          </a:stretch>
        </p:blipFill>
        <p:spPr bwMode="auto">
          <a:xfrm>
            <a:off x="6323013" y="3028950"/>
            <a:ext cx="960437"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 name="Straight Connector 12"/>
          <p:cNvCxnSpPr/>
          <p:nvPr/>
        </p:nvCxnSpPr>
        <p:spPr>
          <a:xfrm>
            <a:off x="2644775" y="2968625"/>
            <a:ext cx="1246188" cy="1588"/>
          </a:xfrm>
          <a:prstGeom prst="line">
            <a:avLst/>
          </a:prstGeom>
          <a:ln w="12700" cap="flat" cmpd="sng" algn="ctr">
            <a:solidFill>
              <a:schemeClr val="tx1"/>
            </a:solidFill>
            <a:prstDash val="sysDash"/>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14" name="Oval 13"/>
          <p:cNvSpPr/>
          <p:nvPr/>
        </p:nvSpPr>
        <p:spPr>
          <a:xfrm>
            <a:off x="5280025" y="3614738"/>
            <a:ext cx="111125" cy="87312"/>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1410" tIns="45706" rIns="91410" bIns="45706"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defTabSz="457059" fontAlgn="auto">
              <a:spcBef>
                <a:spcPts val="0"/>
              </a:spcBef>
              <a:spcAft>
                <a:spcPts val="0"/>
              </a:spcAft>
              <a:defRPr/>
            </a:pPr>
            <a:endParaRPr lang="en-US">
              <a:solidFill>
                <a:prstClr val="white"/>
              </a:solidFill>
              <a:latin typeface="Calibri"/>
            </a:endParaRPr>
          </a:p>
        </p:txBody>
      </p:sp>
      <p:sp>
        <p:nvSpPr>
          <p:cNvPr id="15" name="Oval 14"/>
          <p:cNvSpPr/>
          <p:nvPr/>
        </p:nvSpPr>
        <p:spPr>
          <a:xfrm>
            <a:off x="2532063" y="2941638"/>
            <a:ext cx="112712" cy="87312"/>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1410" tIns="45706" rIns="91410" bIns="45706"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defTabSz="457059" fontAlgn="auto">
              <a:spcBef>
                <a:spcPts val="0"/>
              </a:spcBef>
              <a:spcAft>
                <a:spcPts val="0"/>
              </a:spcAft>
              <a:defRPr/>
            </a:pPr>
            <a:endParaRPr lang="en-US">
              <a:solidFill>
                <a:prstClr val="white"/>
              </a:solidFill>
              <a:latin typeface="Calibri"/>
            </a:endParaRPr>
          </a:p>
        </p:txBody>
      </p:sp>
      <p:sp>
        <p:nvSpPr>
          <p:cNvPr id="16" name="Oval 15"/>
          <p:cNvSpPr/>
          <p:nvPr/>
        </p:nvSpPr>
        <p:spPr>
          <a:xfrm>
            <a:off x="3487738" y="1954213"/>
            <a:ext cx="111125" cy="87312"/>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1410" tIns="45706" rIns="91410" bIns="45706"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defTabSz="457059" fontAlgn="auto">
              <a:spcBef>
                <a:spcPts val="0"/>
              </a:spcBef>
              <a:spcAft>
                <a:spcPts val="0"/>
              </a:spcAft>
              <a:defRPr/>
            </a:pPr>
            <a:endParaRPr lang="en-US">
              <a:solidFill>
                <a:prstClr val="white"/>
              </a:solidFill>
              <a:latin typeface="Calibri"/>
            </a:endParaRPr>
          </a:p>
        </p:txBody>
      </p:sp>
      <p:sp>
        <p:nvSpPr>
          <p:cNvPr id="17" name="Oval 16"/>
          <p:cNvSpPr/>
          <p:nvPr/>
        </p:nvSpPr>
        <p:spPr>
          <a:xfrm>
            <a:off x="4443413" y="2860675"/>
            <a:ext cx="111125" cy="88900"/>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1410" tIns="45706" rIns="91410" bIns="45706"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defTabSz="457059" fontAlgn="auto">
              <a:spcBef>
                <a:spcPts val="0"/>
              </a:spcBef>
              <a:spcAft>
                <a:spcPts val="0"/>
              </a:spcAft>
              <a:defRPr/>
            </a:pPr>
            <a:endParaRPr lang="en-US">
              <a:solidFill>
                <a:prstClr val="white"/>
              </a:solidFill>
              <a:latin typeface="Calibri"/>
            </a:endParaRPr>
          </a:p>
        </p:txBody>
      </p:sp>
      <p:sp>
        <p:nvSpPr>
          <p:cNvPr id="18" name="Oval 17"/>
          <p:cNvSpPr/>
          <p:nvPr/>
        </p:nvSpPr>
        <p:spPr>
          <a:xfrm>
            <a:off x="6157913" y="4138613"/>
            <a:ext cx="112712" cy="87312"/>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1410" tIns="45706" rIns="91410" bIns="45706"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defTabSz="457059" fontAlgn="auto">
              <a:spcBef>
                <a:spcPts val="0"/>
              </a:spcBef>
              <a:spcAft>
                <a:spcPts val="0"/>
              </a:spcAft>
              <a:defRPr/>
            </a:pPr>
            <a:endParaRPr lang="en-US">
              <a:solidFill>
                <a:prstClr val="white"/>
              </a:solidFill>
              <a:latin typeface="Calibri"/>
            </a:endParaRPr>
          </a:p>
        </p:txBody>
      </p:sp>
      <p:sp>
        <p:nvSpPr>
          <p:cNvPr id="19" name="Oval 18"/>
          <p:cNvSpPr/>
          <p:nvPr/>
        </p:nvSpPr>
        <p:spPr>
          <a:xfrm>
            <a:off x="7172325" y="4579938"/>
            <a:ext cx="111125" cy="87312"/>
          </a:xfrm>
          <a:prstGeom prst="ellipse">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lIns="91410" tIns="45706" rIns="91410" bIns="45706" anchor="ctr"/>
          <a:lstStyle>
            <a:lvl1pPr>
              <a:defRPr>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defTabSz="457059" fontAlgn="auto">
              <a:spcBef>
                <a:spcPts val="0"/>
              </a:spcBef>
              <a:spcAft>
                <a:spcPts val="0"/>
              </a:spcAft>
              <a:defRPr/>
            </a:pPr>
            <a:endParaRPr lang="en-US">
              <a:solidFill>
                <a:prstClr val="white"/>
              </a:solidFill>
              <a:latin typeface="Calibri"/>
            </a:endParaRPr>
          </a:p>
        </p:txBody>
      </p:sp>
      <p:cxnSp>
        <p:nvCxnSpPr>
          <p:cNvPr id="21" name="Straight Arrow Connector 20"/>
          <p:cNvCxnSpPr/>
          <p:nvPr/>
        </p:nvCxnSpPr>
        <p:spPr>
          <a:xfrm rot="10800000" flipV="1">
            <a:off x="3598863" y="1839913"/>
            <a:ext cx="495300" cy="114300"/>
          </a:xfrm>
          <a:prstGeom prst="straightConnector1">
            <a:avLst/>
          </a:prstGeom>
          <a:ln w="25400" cap="flat" cmpd="sng" algn="ctr">
            <a:solidFill>
              <a:schemeClr val="accent2">
                <a:lumMod val="50000"/>
              </a:schemeClr>
            </a:solidFill>
            <a:prstDash val="solid"/>
            <a:round/>
            <a:headEnd type="none" w="med" len="med"/>
            <a:tailEnd type="stealth" w="med" len="med"/>
          </a:ln>
          <a:effectLst/>
        </p:spPr>
        <p:style>
          <a:lnRef idx="2">
            <a:schemeClr val="accent1"/>
          </a:lnRef>
          <a:fillRef idx="0">
            <a:schemeClr val="accent1"/>
          </a:fillRef>
          <a:effectRef idx="1">
            <a:schemeClr val="accent1"/>
          </a:effectRef>
          <a:fontRef idx="minor">
            <a:schemeClr val="tx1"/>
          </a:fontRef>
        </p:style>
      </p:cxnSp>
      <p:cxnSp>
        <p:nvCxnSpPr>
          <p:cNvPr id="22" name="Straight Arrow Connector 21"/>
          <p:cNvCxnSpPr>
            <a:stCxn id="41993" idx="3"/>
          </p:cNvCxnSpPr>
          <p:nvPr/>
        </p:nvCxnSpPr>
        <p:spPr>
          <a:xfrm flipV="1">
            <a:off x="5872163" y="4268788"/>
            <a:ext cx="279400" cy="311150"/>
          </a:xfrm>
          <a:prstGeom prst="straightConnector1">
            <a:avLst/>
          </a:prstGeom>
          <a:ln w="25400" cap="flat" cmpd="sng" algn="ctr">
            <a:solidFill>
              <a:schemeClr val="accent2">
                <a:lumMod val="50000"/>
              </a:schemeClr>
            </a:solidFill>
            <a:prstDash val="solid"/>
            <a:round/>
            <a:headEnd type="none" w="med" len="med"/>
            <a:tailEnd type="stealth" w="med" len="med"/>
          </a:ln>
          <a:effectLst/>
        </p:spPr>
        <p:style>
          <a:lnRef idx="2">
            <a:schemeClr val="accent1"/>
          </a:lnRef>
          <a:fillRef idx="0">
            <a:schemeClr val="accent1"/>
          </a:fillRef>
          <a:effectRef idx="1">
            <a:schemeClr val="accent1"/>
          </a:effectRef>
          <a:fontRef idx="minor">
            <a:schemeClr val="tx1"/>
          </a:fontRef>
        </p:style>
      </p:cxnSp>
      <p:cxnSp>
        <p:nvCxnSpPr>
          <p:cNvPr id="23" name="Straight Arrow Connector 22"/>
          <p:cNvCxnSpPr/>
          <p:nvPr/>
        </p:nvCxnSpPr>
        <p:spPr>
          <a:xfrm rot="5400000">
            <a:off x="5330031" y="3178969"/>
            <a:ext cx="465138" cy="368300"/>
          </a:xfrm>
          <a:prstGeom prst="straightConnector1">
            <a:avLst/>
          </a:prstGeom>
          <a:ln w="25400" cap="flat" cmpd="sng" algn="ctr">
            <a:solidFill>
              <a:schemeClr val="accent2">
                <a:lumMod val="50000"/>
              </a:schemeClr>
            </a:solidFill>
            <a:prstDash val="solid"/>
            <a:round/>
            <a:headEnd type="none" w="med" len="med"/>
            <a:tailEnd type="stealth" w="med" len="med"/>
          </a:ln>
          <a:effectLst/>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rot="16200000" flipH="1">
            <a:off x="6693694" y="4040981"/>
            <a:ext cx="630238" cy="365125"/>
          </a:xfrm>
          <a:prstGeom prst="straightConnector1">
            <a:avLst/>
          </a:prstGeom>
          <a:ln w="25400" cap="flat" cmpd="sng" algn="ctr">
            <a:solidFill>
              <a:schemeClr val="accent2">
                <a:lumMod val="50000"/>
              </a:schemeClr>
            </a:solidFill>
            <a:prstDash val="solid"/>
            <a:round/>
            <a:headEnd type="none" w="med" len="med"/>
            <a:tailEnd type="stealth" w="med" len="med"/>
          </a:ln>
          <a:effectLst/>
        </p:spPr>
        <p:style>
          <a:lnRef idx="2">
            <a:schemeClr val="accent1"/>
          </a:lnRef>
          <a:fillRef idx="0">
            <a:schemeClr val="accent1"/>
          </a:fillRef>
          <a:effectRef idx="1">
            <a:schemeClr val="accent1"/>
          </a:effectRef>
          <a:fontRef idx="minor">
            <a:schemeClr val="tx1"/>
          </a:fontRef>
        </p:style>
      </p:cxnSp>
      <p:cxnSp>
        <p:nvCxnSpPr>
          <p:cNvPr id="25" name="Straight Arrow Connector 24"/>
          <p:cNvCxnSpPr>
            <a:stCxn id="41989" idx="0"/>
          </p:cNvCxnSpPr>
          <p:nvPr/>
        </p:nvCxnSpPr>
        <p:spPr>
          <a:xfrm rot="16200000" flipV="1">
            <a:off x="2701131" y="2980532"/>
            <a:ext cx="263525" cy="376238"/>
          </a:xfrm>
          <a:prstGeom prst="straightConnector1">
            <a:avLst/>
          </a:prstGeom>
          <a:ln w="25400" cap="flat" cmpd="sng" algn="ctr">
            <a:solidFill>
              <a:schemeClr val="accent2">
                <a:lumMod val="50000"/>
              </a:schemeClr>
            </a:solidFill>
            <a:prstDash val="solid"/>
            <a:round/>
            <a:headEnd type="none" w="med" len="med"/>
            <a:tailEnd type="stealth" w="med" len="med"/>
          </a:ln>
          <a:effectLst/>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rot="5400000" flipH="1" flipV="1">
            <a:off x="4104481" y="3090069"/>
            <a:ext cx="473075" cy="230188"/>
          </a:xfrm>
          <a:prstGeom prst="straightConnector1">
            <a:avLst/>
          </a:prstGeom>
          <a:ln w="25400" cap="flat" cmpd="sng" algn="ctr">
            <a:solidFill>
              <a:schemeClr val="accent2">
                <a:lumMod val="50000"/>
              </a:schemeClr>
            </a:solidFill>
            <a:prstDash val="solid"/>
            <a:round/>
            <a:headEnd type="none" w="med" len="med"/>
            <a:tailEnd type="stealth" w="med" len="med"/>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1066800" y="5634363"/>
            <a:ext cx="7620000" cy="461637"/>
          </a:xfrm>
          <a:prstGeom prst="rect">
            <a:avLst/>
          </a:prstGeom>
          <a:noFill/>
        </p:spPr>
        <p:txBody>
          <a:bodyPr wrap="square" lIns="91410" tIns="45706" rIns="91410" bIns="45706">
            <a:spAutoFit/>
          </a:bodyPr>
          <a:lstStyle/>
          <a:p>
            <a:pPr defTabSz="457059" fontAlgn="auto">
              <a:spcBef>
                <a:spcPts val="0"/>
              </a:spcBef>
              <a:spcAft>
                <a:spcPts val="0"/>
              </a:spcAft>
              <a:defRPr/>
            </a:pPr>
            <a:r>
              <a:rPr lang="en-US" sz="2400" b="1" dirty="0" smtClean="0">
                <a:solidFill>
                  <a:srgbClr val="008000"/>
                </a:solidFill>
                <a:latin typeface="Calibri"/>
                <a:ea typeface="+mn-ea"/>
                <a:cs typeface="+mn-cs"/>
              </a:rPr>
              <a:t>Relatively easy to break at typical CVD growth conditions</a:t>
            </a:r>
            <a:endParaRPr lang="en-US" sz="2400" b="1" dirty="0">
              <a:solidFill>
                <a:srgbClr val="008000"/>
              </a:solidFill>
              <a:latin typeface="Calibri"/>
              <a:ea typeface="+mn-ea"/>
              <a:cs typeface="+mn-cs"/>
            </a:endParaRPr>
          </a:p>
        </p:txBody>
      </p:sp>
      <p:sp>
        <p:nvSpPr>
          <p:cNvPr id="42011" name="Rectangle 2"/>
          <p:cNvSpPr>
            <a:spLocks noChangeArrowheads="1"/>
          </p:cNvSpPr>
          <p:nvPr/>
        </p:nvSpPr>
        <p:spPr bwMode="auto">
          <a:xfrm>
            <a:off x="0" y="381000"/>
            <a:ext cx="9129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smtClean="0">
                <a:solidFill>
                  <a:schemeClr val="hlink"/>
                </a:solidFill>
                <a:latin typeface="Tahoma" charset="0"/>
                <a:ea typeface="宋体" charset="0"/>
                <a:cs typeface="宋体" charset="0"/>
              </a:rPr>
              <a:t>Kinetic Stability of a C6 Ring</a:t>
            </a:r>
            <a:endParaRPr lang="en-US" altLang="zh-CN" sz="2800" b="1" dirty="0">
              <a:solidFill>
                <a:schemeClr val="hlink"/>
              </a:solidFill>
              <a:latin typeface="Tahoma" charset="0"/>
              <a:ea typeface="宋体" charset="0"/>
              <a:cs typeface="宋体" charset="0"/>
            </a:endParaRPr>
          </a:p>
        </p:txBody>
      </p:sp>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 name="Title 1"/>
          <p:cNvSpPr txBox="1">
            <a:spLocks/>
          </p:cNvSpPr>
          <p:nvPr/>
        </p:nvSpPr>
        <p:spPr>
          <a:xfrm>
            <a:off x="457200" y="76200"/>
            <a:ext cx="8229600" cy="1143000"/>
          </a:xfrm>
          <a:prstGeom prst="rect">
            <a:avLst/>
          </a:prstGeom>
        </p:spPr>
        <p:txBody>
          <a:bodyPr/>
          <a:lstStyle>
            <a:lvl1pPr algn="ctr" rtl="0" eaLnBrk="0" fontAlgn="base" hangingPunct="0">
              <a:spcBef>
                <a:spcPct val="0"/>
              </a:spcBef>
              <a:spcAft>
                <a:spcPct val="0"/>
              </a:spcAft>
              <a:defRPr sz="3200" kern="1200">
                <a:solidFill>
                  <a:schemeClr val="tx1"/>
                </a:solidFill>
                <a:latin typeface="+mj-lt"/>
                <a:ea typeface="MS PGothic" charset="0"/>
                <a:cs typeface="MS PGothic" charset="0"/>
              </a:defRPr>
            </a:lvl1pPr>
            <a:lvl2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2pPr>
            <a:lvl3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3pPr>
            <a:lvl4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4pPr>
            <a:lvl5pPr algn="ctr" rtl="0" eaLnBrk="0" fontAlgn="base" hangingPunct="0">
              <a:spcBef>
                <a:spcPct val="0"/>
              </a:spcBef>
              <a:spcAft>
                <a:spcPct val="0"/>
              </a:spcAft>
              <a:defRPr sz="3200">
                <a:solidFill>
                  <a:schemeClr val="tx1"/>
                </a:solidFill>
                <a:latin typeface="Calibri" pitchFamily="34" charset="0"/>
                <a:ea typeface="MS PGothic" charset="0"/>
                <a:cs typeface="MS PGothic" charset="0"/>
              </a:defRPr>
            </a:lvl5pPr>
            <a:lvl6pPr marL="457059" algn="ctr" rtl="0" fontAlgn="base">
              <a:spcBef>
                <a:spcPct val="0"/>
              </a:spcBef>
              <a:spcAft>
                <a:spcPct val="0"/>
              </a:spcAft>
              <a:defRPr sz="3200">
                <a:solidFill>
                  <a:schemeClr val="tx1"/>
                </a:solidFill>
                <a:latin typeface="Calibri" pitchFamily="34" charset="0"/>
              </a:defRPr>
            </a:lvl6pPr>
            <a:lvl7pPr marL="914116" algn="ctr" rtl="0" fontAlgn="base">
              <a:spcBef>
                <a:spcPct val="0"/>
              </a:spcBef>
              <a:spcAft>
                <a:spcPct val="0"/>
              </a:spcAft>
              <a:defRPr sz="3200">
                <a:solidFill>
                  <a:schemeClr val="tx1"/>
                </a:solidFill>
                <a:latin typeface="Calibri" pitchFamily="34" charset="0"/>
              </a:defRPr>
            </a:lvl7pPr>
            <a:lvl8pPr marL="1371174" algn="ctr" rtl="0" fontAlgn="base">
              <a:spcBef>
                <a:spcPct val="0"/>
              </a:spcBef>
              <a:spcAft>
                <a:spcPct val="0"/>
              </a:spcAft>
              <a:defRPr sz="3200">
                <a:solidFill>
                  <a:schemeClr val="tx1"/>
                </a:solidFill>
                <a:latin typeface="Calibri" pitchFamily="34" charset="0"/>
              </a:defRPr>
            </a:lvl8pPr>
            <a:lvl9pPr marL="1828231" algn="ctr" rtl="0" fontAlgn="base">
              <a:spcBef>
                <a:spcPct val="0"/>
              </a:spcBef>
              <a:spcAft>
                <a:spcPct val="0"/>
              </a:spcAft>
              <a:defRPr sz="3200">
                <a:solidFill>
                  <a:schemeClr val="tx1"/>
                </a:solidFill>
                <a:latin typeface="Calibri" pitchFamily="34" charset="0"/>
              </a:defRPr>
            </a:lvl9pPr>
          </a:lstStyle>
          <a:p>
            <a:pPr eaLnBrk="1" hangingPunct="1"/>
            <a:r>
              <a:rPr lang="en-US" b="1" dirty="0" smtClean="0">
                <a:solidFill>
                  <a:srgbClr val="0000FF"/>
                </a:solidFill>
                <a:latin typeface="Calibri" charset="0"/>
              </a:rPr>
              <a:t>Estimating Critical Cluster Size for 1D to 2D Transition</a:t>
            </a:r>
            <a:endParaRPr lang="en-US" b="1" dirty="0">
              <a:solidFill>
                <a:srgbClr val="0000FF"/>
              </a:solidFill>
              <a:latin typeface="Calibri" charset="0"/>
            </a:endParaRPr>
          </a:p>
        </p:txBody>
      </p:sp>
      <p:sp>
        <p:nvSpPr>
          <p:cNvPr id="28" name="Content Placeholder 2"/>
          <p:cNvSpPr txBox="1">
            <a:spLocks/>
          </p:cNvSpPr>
          <p:nvPr/>
        </p:nvSpPr>
        <p:spPr>
          <a:xfrm>
            <a:off x="457200" y="1249362"/>
            <a:ext cx="8229600" cy="4525963"/>
          </a:xfrm>
          <a:prstGeom prst="rect">
            <a:avLst/>
          </a:prstGeom>
        </p:spPr>
        <p:txBody>
          <a:bodyPr/>
          <a:lstStyle>
            <a:lvl1pPr marL="341313" indent="-3413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1pPr>
            <a:lvl2pPr marL="741363" indent="-28416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2pPr>
            <a:lvl3pPr marL="1141413" indent="-2270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3pPr>
            <a:lvl4pPr marL="15986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4pPr>
            <a:lvl5pPr marL="20558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5pPr>
            <a:lvl6pPr marL="2513818"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876"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934"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991"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r>
              <a:rPr lang="en-US" sz="2500" dirty="0" smtClean="0">
                <a:latin typeface="Calibri" charset="0"/>
              </a:rPr>
              <a:t>Drawing an analogy to the work of Fan et al. compare the site-site distance (1.47 </a:t>
            </a:r>
            <a:r>
              <a:rPr lang="en-US" sz="2500" dirty="0" err="1" smtClean="0">
                <a:latin typeface="Calibri" charset="0"/>
              </a:rPr>
              <a:t>Å</a:t>
            </a:r>
            <a:r>
              <a:rPr lang="en-US" sz="2500" dirty="0" smtClean="0">
                <a:latin typeface="Calibri" charset="0"/>
              </a:rPr>
              <a:t>) to relaxed C-C distance (1.30 </a:t>
            </a:r>
            <a:r>
              <a:rPr lang="en-US" sz="2500" dirty="0" err="1" smtClean="0">
                <a:latin typeface="Calibri" charset="0"/>
              </a:rPr>
              <a:t>Å</a:t>
            </a:r>
            <a:r>
              <a:rPr lang="en-US" sz="2500" dirty="0" smtClean="0">
                <a:latin typeface="Calibri" charset="0"/>
              </a:rPr>
              <a:t>)</a:t>
            </a:r>
          </a:p>
          <a:p>
            <a:pPr eaLnBrk="1" hangingPunct="1"/>
            <a:r>
              <a:rPr lang="en-US" sz="2500" dirty="0" smtClean="0">
                <a:latin typeface="Calibri" charset="0"/>
              </a:rPr>
              <a:t>Find the number of C needed before there is a mismatch of 1 : 1/(1.47 – 1.30) = 6 =&gt; there are approx. 7 C atoms for 6 binding sites</a:t>
            </a:r>
          </a:p>
          <a:p>
            <a:pPr eaLnBrk="1" hangingPunct="1"/>
            <a:r>
              <a:rPr lang="en-US" sz="2500" dirty="0" smtClean="0">
                <a:latin typeface="Calibri" charset="0"/>
              </a:rPr>
              <a:t>This agrees with the collapse of the arches for C</a:t>
            </a:r>
            <a:r>
              <a:rPr lang="en-US" sz="2500" baseline="-25000" dirty="0" smtClean="0">
                <a:latin typeface="Calibri" charset="0"/>
              </a:rPr>
              <a:t>10</a:t>
            </a:r>
            <a:r>
              <a:rPr lang="en-US" sz="2500" dirty="0" smtClean="0">
                <a:latin typeface="Calibri" charset="0"/>
              </a:rPr>
              <a:t> and C</a:t>
            </a:r>
            <a:r>
              <a:rPr lang="en-US" sz="2500" baseline="-25000" dirty="0" smtClean="0">
                <a:latin typeface="Calibri" charset="0"/>
              </a:rPr>
              <a:t>13</a:t>
            </a:r>
            <a:endParaRPr lang="en-US" sz="2500" dirty="0" smtClean="0">
              <a:latin typeface="Calibri" charset="0"/>
            </a:endParaRPr>
          </a:p>
          <a:p>
            <a:pPr eaLnBrk="1" hangingPunct="1"/>
            <a:r>
              <a:rPr lang="en-US" sz="2500" dirty="0" smtClean="0">
                <a:latin typeface="Calibri" charset="0"/>
              </a:rPr>
              <a:t>The barrier to breaking a ring is low enough that a single ring would not survive, but at C</a:t>
            </a:r>
            <a:r>
              <a:rPr lang="en-US" sz="2500" baseline="-25000" dirty="0" smtClean="0">
                <a:latin typeface="Calibri" charset="0"/>
              </a:rPr>
              <a:t>10</a:t>
            </a:r>
            <a:r>
              <a:rPr lang="en-US" sz="2500" dirty="0" smtClean="0">
                <a:latin typeface="Calibri" charset="0"/>
              </a:rPr>
              <a:t> there would be 2 rings to break, so if one were to form it may survive</a:t>
            </a:r>
          </a:p>
          <a:p>
            <a:pPr eaLnBrk="1" hangingPunct="1"/>
            <a:endParaRPr lang="en-US" sz="2500" dirty="0" smtClean="0">
              <a:latin typeface="Calibri" charset="0"/>
            </a:endParaRPr>
          </a:p>
          <a:p>
            <a:pPr marL="0" indent="0" eaLnBrk="1" hangingPunct="1">
              <a:buFont typeface="Arial" charset="0"/>
              <a:buNone/>
            </a:pPr>
            <a:r>
              <a:rPr lang="en-US" sz="2500" dirty="0" smtClean="0">
                <a:solidFill>
                  <a:srgbClr val="008000"/>
                </a:solidFill>
                <a:latin typeface="Calibri" charset="0"/>
              </a:rPr>
              <a:t>Prediction: 2D islands will dominate at 10-13 carbon atoms</a:t>
            </a:r>
            <a:endParaRPr lang="en-US" sz="2500" dirty="0">
              <a:solidFill>
                <a:srgbClr val="008000"/>
              </a:solidFill>
              <a:latin typeface="Calibri" charset="0"/>
            </a:endParaRPr>
          </a:p>
        </p:txBody>
      </p:sp>
    </p:spTree>
    <p:extLst>
      <p:ext uri="{BB962C8B-B14F-4D97-AF65-F5344CB8AC3E}">
        <p14:creationId xmlns:p14="http://schemas.microsoft.com/office/powerpoint/2010/main" val="2299201972"/>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p:cNvSpPr txBox="1"/>
          <p:nvPr/>
        </p:nvSpPr>
        <p:spPr>
          <a:xfrm>
            <a:off x="381000" y="4800600"/>
            <a:ext cx="8077200" cy="898679"/>
          </a:xfrm>
          <a:prstGeom prst="rect">
            <a:avLst/>
          </a:prstGeom>
          <a:noFill/>
        </p:spPr>
        <p:txBody>
          <a:bodyPr wrap="square" lIns="91410" tIns="45706" rIns="91410" bIns="45706">
            <a:spAutoFit/>
          </a:bodyPr>
          <a:lstStyle/>
          <a:p>
            <a:pPr>
              <a:lnSpc>
                <a:spcPct val="110000"/>
              </a:lnSpc>
            </a:pPr>
            <a:r>
              <a:rPr lang="en-US" altLang="zh-CN" sz="2400" dirty="0" err="1" smtClean="0">
                <a:solidFill>
                  <a:srgbClr val="000000"/>
                </a:solidFill>
                <a:latin typeface="Gill Sans" charset="0"/>
                <a:ea typeface="ヒラギノ角ゴ ProN W3" charset="0"/>
                <a:cs typeface="ヒラギノ角ゴ ProN W3" charset="0"/>
                <a:sym typeface="Gill Sans" charset="0"/>
              </a:rPr>
              <a:t>Loginova</a:t>
            </a:r>
            <a:r>
              <a:rPr lang="en-US" altLang="zh-CN" sz="2400" dirty="0" smtClean="0">
                <a:solidFill>
                  <a:srgbClr val="000000"/>
                </a:solidFill>
                <a:latin typeface="Gill Sans" charset="0"/>
                <a:ea typeface="ヒラギノ角ゴ ProN W3" charset="0"/>
                <a:cs typeface="ヒラギノ角ゴ ProN W3" charset="0"/>
                <a:sym typeface="Gill Sans" charset="0"/>
              </a:rPr>
              <a:t>, </a:t>
            </a:r>
            <a:r>
              <a:rPr lang="en-US" altLang="zh-CN" sz="2400" dirty="0" err="1" smtClean="0">
                <a:solidFill>
                  <a:srgbClr val="000000"/>
                </a:solidFill>
                <a:latin typeface="Gill Sans" charset="0"/>
                <a:ea typeface="ヒラギノ角ゴ ProN W3" charset="0"/>
                <a:cs typeface="ヒラギノ角ゴ ProN W3" charset="0"/>
                <a:sym typeface="Gill Sans" charset="0"/>
              </a:rPr>
              <a:t>Bartelt</a:t>
            </a:r>
            <a:r>
              <a:rPr lang="en-US" altLang="zh-CN" sz="2400" dirty="0" smtClean="0">
                <a:solidFill>
                  <a:srgbClr val="000000"/>
                </a:solidFill>
                <a:latin typeface="Gill Sans" charset="0"/>
                <a:ea typeface="ヒラギノ角ゴ ProN W3" charset="0"/>
                <a:cs typeface="ヒラギノ角ゴ ProN W3" charset="0"/>
                <a:sym typeface="Gill Sans" charset="0"/>
              </a:rPr>
              <a:t>, </a:t>
            </a:r>
            <a:r>
              <a:rPr lang="en-US" altLang="zh-CN" sz="2400" dirty="0" err="1" smtClean="0">
                <a:solidFill>
                  <a:srgbClr val="000000"/>
                </a:solidFill>
                <a:latin typeface="Gill Sans" charset="0"/>
                <a:ea typeface="ヒラギノ角ゴ ProN W3" charset="0"/>
                <a:cs typeface="ヒラギノ角ゴ ProN W3" charset="0"/>
                <a:sym typeface="Gill Sans" charset="0"/>
              </a:rPr>
              <a:t>Feibelman</a:t>
            </a:r>
            <a:r>
              <a:rPr lang="en-US" altLang="zh-CN" sz="2400" dirty="0" smtClean="0">
                <a:solidFill>
                  <a:srgbClr val="000000"/>
                </a:solidFill>
                <a:latin typeface="Gill Sans" charset="0"/>
                <a:ea typeface="ヒラギノ角ゴ ProN W3" charset="0"/>
                <a:cs typeface="ヒラギノ角ゴ ProN W3" charset="0"/>
                <a:sym typeface="Gill Sans" charset="0"/>
              </a:rPr>
              <a:t>, and McCarty, </a:t>
            </a:r>
            <a:r>
              <a:rPr lang="en-US" altLang="zh-CN" sz="2400" i="1" dirty="0" smtClean="0">
                <a:solidFill>
                  <a:srgbClr val="000000"/>
                </a:solidFill>
                <a:latin typeface="Gill Sans" charset="0"/>
                <a:ea typeface="ヒラギノ角ゴ ProN W3" charset="0"/>
                <a:cs typeface="ヒラギノ角ゴ ProN W3" charset="0"/>
                <a:sym typeface="Gill Sans" charset="0"/>
              </a:rPr>
              <a:t>New J. Phys. </a:t>
            </a:r>
            <a:r>
              <a:rPr lang="en-US" altLang="zh-CN" sz="2400" b="1" dirty="0" smtClean="0">
                <a:solidFill>
                  <a:srgbClr val="000000"/>
                </a:solidFill>
                <a:latin typeface="Gill Sans" charset="0"/>
                <a:ea typeface="ヒラギノ角ゴ ProN W3" charset="0"/>
                <a:cs typeface="ヒラギノ角ゴ ProN W3" charset="0"/>
                <a:sym typeface="Gill Sans" charset="0"/>
              </a:rPr>
              <a:t>10</a:t>
            </a:r>
            <a:r>
              <a:rPr lang="en-US" altLang="zh-CN" sz="2400" dirty="0" smtClean="0">
                <a:solidFill>
                  <a:srgbClr val="000000"/>
                </a:solidFill>
                <a:latin typeface="Gill Sans" charset="0"/>
                <a:ea typeface="ヒラギノ角ゴ ProN W3" charset="0"/>
                <a:cs typeface="ヒラギノ角ゴ ProN W3" charset="0"/>
                <a:sym typeface="Gill Sans" charset="0"/>
              </a:rPr>
              <a:t>, 093026 (2008); </a:t>
            </a:r>
            <a:r>
              <a:rPr lang="en-US" altLang="zh-CN" sz="2400" b="1" dirty="0" smtClean="0">
                <a:solidFill>
                  <a:srgbClr val="000000"/>
                </a:solidFill>
                <a:latin typeface="Gill Sans" charset="0"/>
                <a:ea typeface="ヒラギノ角ゴ ProN W3" charset="0"/>
                <a:cs typeface="ヒラギノ角ゴ ProN W3" charset="0"/>
                <a:sym typeface="Gill Sans" charset="0"/>
              </a:rPr>
              <a:t>11</a:t>
            </a:r>
            <a:r>
              <a:rPr lang="en-US" altLang="zh-CN" sz="2400" dirty="0" smtClean="0">
                <a:solidFill>
                  <a:srgbClr val="000000"/>
                </a:solidFill>
                <a:latin typeface="Gill Sans" charset="0"/>
                <a:ea typeface="ヒラギノ角ゴ ProN W3" charset="0"/>
                <a:cs typeface="ヒラギノ角ゴ ProN W3" charset="0"/>
                <a:sym typeface="Gill Sans" charset="0"/>
              </a:rPr>
              <a:t>, 063046(2009). </a:t>
            </a:r>
            <a:endParaRPr lang="en-US" altLang="zh-CN" sz="2400" dirty="0">
              <a:solidFill>
                <a:srgbClr val="000000"/>
              </a:solidFill>
              <a:latin typeface="Gill Sans" charset="0"/>
              <a:ea typeface="ヒラギノ角ゴ ProN W3" charset="0"/>
              <a:cs typeface="ヒラギノ角ゴ ProN W3" charset="0"/>
              <a:sym typeface="Gill Sans" charset="0"/>
            </a:endParaRPr>
          </a:p>
        </p:txBody>
      </p:sp>
      <p:pic>
        <p:nvPicPr>
          <p:cNvPr id="43013"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752600"/>
            <a:ext cx="2667000" cy="2755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4191000" y="2286000"/>
            <a:ext cx="4648200" cy="2308296"/>
          </a:xfrm>
          <a:prstGeom prst="rect">
            <a:avLst/>
          </a:prstGeom>
          <a:noFill/>
        </p:spPr>
        <p:txBody>
          <a:bodyPr wrap="square" lIns="91410" tIns="45706" rIns="91410" bIns="45706">
            <a:spAutoFit/>
          </a:bodyPr>
          <a:lstStyle/>
          <a:p>
            <a:pPr defTabSz="457059" fontAlgn="auto">
              <a:spcBef>
                <a:spcPts val="0"/>
              </a:spcBef>
              <a:spcAft>
                <a:spcPts val="0"/>
              </a:spcAft>
              <a:defRPr/>
            </a:pPr>
            <a:r>
              <a:rPr lang="en-US" sz="2400" b="1" dirty="0">
                <a:solidFill>
                  <a:prstClr val="black"/>
                </a:solidFill>
                <a:latin typeface="Calibri"/>
                <a:ea typeface="+mn-ea"/>
                <a:cs typeface="+mn-cs"/>
              </a:rPr>
              <a:t>Schematic of </a:t>
            </a:r>
            <a:r>
              <a:rPr lang="en-US" sz="2400" b="1" dirty="0" smtClean="0">
                <a:solidFill>
                  <a:prstClr val="black"/>
                </a:solidFill>
                <a:latin typeface="Calibri"/>
                <a:ea typeface="+mn-ea"/>
                <a:cs typeface="+mn-cs"/>
              </a:rPr>
              <a:t>Growth Mechanism on </a:t>
            </a:r>
            <a:r>
              <a:rPr lang="en-US" sz="2400" b="1" dirty="0" err="1" smtClean="0">
                <a:solidFill>
                  <a:prstClr val="black"/>
                </a:solidFill>
                <a:latin typeface="Calibri"/>
                <a:ea typeface="+mn-ea"/>
                <a:cs typeface="+mn-cs"/>
              </a:rPr>
              <a:t>Ru</a:t>
            </a:r>
            <a:r>
              <a:rPr lang="en-US" sz="2400" b="1" dirty="0" smtClean="0">
                <a:solidFill>
                  <a:prstClr val="black"/>
                </a:solidFill>
                <a:latin typeface="Calibri"/>
                <a:ea typeface="+mn-ea"/>
                <a:cs typeface="+mn-cs"/>
              </a:rPr>
              <a:t>(0001) based on experiments and nucleation theory:</a:t>
            </a:r>
          </a:p>
          <a:p>
            <a:pPr defTabSz="457059" fontAlgn="auto">
              <a:spcBef>
                <a:spcPts val="0"/>
              </a:spcBef>
              <a:spcAft>
                <a:spcPts val="0"/>
              </a:spcAft>
              <a:defRPr/>
            </a:pPr>
            <a:endParaRPr lang="en-US" sz="2400" b="1" dirty="0" smtClean="0">
              <a:solidFill>
                <a:prstClr val="black"/>
              </a:solidFill>
              <a:latin typeface="Calibri"/>
              <a:ea typeface="+mn-ea"/>
              <a:cs typeface="+mn-cs"/>
            </a:endParaRPr>
          </a:p>
          <a:p>
            <a:pPr defTabSz="457059" fontAlgn="auto">
              <a:spcBef>
                <a:spcPts val="0"/>
              </a:spcBef>
              <a:spcAft>
                <a:spcPts val="0"/>
              </a:spcAft>
              <a:defRPr/>
            </a:pPr>
            <a:r>
              <a:rPr lang="en-US" sz="2400" b="1" dirty="0" smtClean="0">
                <a:solidFill>
                  <a:srgbClr val="008000"/>
                </a:solidFill>
                <a:latin typeface="Calibri"/>
                <a:ea typeface="+mn-ea"/>
                <a:cs typeface="+mn-cs"/>
              </a:rPr>
              <a:t>Attachments of linear C chains of critical size N =5</a:t>
            </a:r>
            <a:endParaRPr lang="en-US" sz="2400" b="1" dirty="0">
              <a:solidFill>
                <a:srgbClr val="008000"/>
              </a:solidFill>
              <a:latin typeface="Calibri"/>
              <a:ea typeface="+mn-ea"/>
              <a:cs typeface="+mn-cs"/>
            </a:endParaRPr>
          </a:p>
        </p:txBody>
      </p:sp>
      <p:sp>
        <p:nvSpPr>
          <p:cNvPr id="43017" name="Rectangle 2"/>
          <p:cNvSpPr>
            <a:spLocks noChangeArrowheads="1"/>
          </p:cNvSpPr>
          <p:nvPr/>
        </p:nvSpPr>
        <p:spPr bwMode="auto">
          <a:xfrm>
            <a:off x="0" y="381000"/>
            <a:ext cx="9129713" cy="954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smtClean="0">
                <a:solidFill>
                  <a:schemeClr val="hlink"/>
                </a:solidFill>
                <a:latin typeface="Tahoma" charset="0"/>
                <a:ea typeface="宋体" charset="0"/>
                <a:cs typeface="宋体" charset="0"/>
              </a:rPr>
              <a:t>Indications of Linear Carbon Chains on Other Metal Substrates</a:t>
            </a:r>
          </a:p>
        </p:txBody>
      </p:sp>
      <p:sp>
        <p:nvSpPr>
          <p:cNvPr id="2" name="Rectangle 1"/>
          <p:cNvSpPr/>
          <p:nvPr/>
        </p:nvSpPr>
        <p:spPr>
          <a:xfrm>
            <a:off x="990600" y="5791200"/>
            <a:ext cx="6934200" cy="830997"/>
          </a:xfrm>
          <a:prstGeom prst="rect">
            <a:avLst/>
          </a:prstGeom>
        </p:spPr>
        <p:txBody>
          <a:bodyPr wrap="square">
            <a:spAutoFit/>
          </a:bodyPr>
          <a:lstStyle/>
          <a:p>
            <a:r>
              <a:rPr lang="en-US" sz="2400" dirty="0" smtClean="0">
                <a:solidFill>
                  <a:srgbClr val="000000"/>
                </a:solidFill>
                <a:latin typeface="Gill Sans" charset="0"/>
                <a:ea typeface="ヒラギノ角ゴ ProN W3" charset="0"/>
                <a:cs typeface="ヒラギノ角ゴ ProN W3" charset="0"/>
                <a:sym typeface="Gill Sans" charset="0"/>
              </a:rPr>
              <a:t>A few other independent recent reports on linear chain formation on </a:t>
            </a:r>
            <a:r>
              <a:rPr lang="en-US" sz="2400" dirty="0" err="1" smtClean="0">
                <a:solidFill>
                  <a:srgbClr val="000000"/>
                </a:solidFill>
                <a:latin typeface="Gill Sans" charset="0"/>
                <a:ea typeface="ヒラギノ角ゴ ProN W3" charset="0"/>
                <a:cs typeface="ヒラギノ角ゴ ProN W3" charset="0"/>
                <a:sym typeface="Gill Sans" charset="0"/>
              </a:rPr>
              <a:t>Ir</a:t>
            </a:r>
            <a:r>
              <a:rPr lang="en-US" sz="2400" dirty="0" smtClean="0">
                <a:solidFill>
                  <a:srgbClr val="000000"/>
                </a:solidFill>
                <a:latin typeface="Gill Sans" charset="0"/>
                <a:ea typeface="ヒラギノ角ゴ ProN W3" charset="0"/>
                <a:cs typeface="ヒラギノ角ゴ ProN W3" charset="0"/>
                <a:sym typeface="Gill Sans" charset="0"/>
              </a:rPr>
              <a:t>(111) and Ni(111) (DFT results).</a:t>
            </a:r>
            <a:endParaRPr lang="en-US" sz="2400" dirty="0"/>
          </a:p>
        </p:txBody>
      </p:sp>
    </p:spTree>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4034" name="组合 3"/>
          <p:cNvGrpSpPr>
            <a:grpSpLocks/>
          </p:cNvGrpSpPr>
          <p:nvPr/>
        </p:nvGrpSpPr>
        <p:grpSpPr bwMode="auto">
          <a:xfrm>
            <a:off x="304800" y="1600200"/>
            <a:ext cx="3041650" cy="3451225"/>
            <a:chOff x="765148" y="1285860"/>
            <a:chExt cx="4235480" cy="4790786"/>
          </a:xfrm>
        </p:grpSpPr>
        <p:pic>
          <p:nvPicPr>
            <p:cNvPr id="4404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24" y="1285860"/>
              <a:ext cx="4143404" cy="4143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直接连接符 5"/>
            <p:cNvCxnSpPr/>
            <p:nvPr/>
          </p:nvCxnSpPr>
          <p:spPr>
            <a:xfrm>
              <a:off x="857993" y="5501488"/>
              <a:ext cx="828970" cy="220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4050" name="TextBox 6"/>
            <p:cNvSpPr txBox="1">
              <a:spLocks noChangeArrowheads="1"/>
            </p:cNvSpPr>
            <p:nvPr/>
          </p:nvSpPr>
          <p:spPr bwMode="auto">
            <a:xfrm>
              <a:off x="765148" y="5521338"/>
              <a:ext cx="1379749" cy="555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r>
                <a:rPr lang="en-US" altLang="zh-CN" sz="2000" b="1">
                  <a:solidFill>
                    <a:srgbClr val="000000"/>
                  </a:solidFill>
                  <a:latin typeface="Franklin Gothic Book" charset="0"/>
                  <a:ea typeface="华文楷体" charset="0"/>
                  <a:cs typeface="华文楷体" charset="0"/>
                </a:rPr>
                <a:t>20 nm</a:t>
              </a:r>
              <a:endParaRPr lang="zh-CN" altLang="en-US" sz="2000" b="1">
                <a:solidFill>
                  <a:srgbClr val="000000"/>
                </a:solidFill>
                <a:latin typeface="Franklin Gothic Book" charset="0"/>
                <a:ea typeface="华文楷体" charset="0"/>
                <a:cs typeface="华文楷体" charset="0"/>
              </a:endParaRPr>
            </a:p>
          </p:txBody>
        </p:sp>
      </p:grpSp>
      <p:grpSp>
        <p:nvGrpSpPr>
          <p:cNvPr id="44035" name="组合 21"/>
          <p:cNvGrpSpPr>
            <a:grpSpLocks/>
          </p:cNvGrpSpPr>
          <p:nvPr/>
        </p:nvGrpSpPr>
        <p:grpSpPr bwMode="auto">
          <a:xfrm>
            <a:off x="3581400" y="1828800"/>
            <a:ext cx="2743200" cy="3146425"/>
            <a:chOff x="642910" y="1357298"/>
            <a:chExt cx="3657600" cy="4174120"/>
          </a:xfrm>
        </p:grpSpPr>
        <p:grpSp>
          <p:nvGrpSpPr>
            <p:cNvPr id="44041" name="组合 6"/>
            <p:cNvGrpSpPr>
              <a:grpSpLocks/>
            </p:cNvGrpSpPr>
            <p:nvPr/>
          </p:nvGrpSpPr>
          <p:grpSpPr bwMode="auto">
            <a:xfrm>
              <a:off x="642910" y="1357298"/>
              <a:ext cx="3657600" cy="4174120"/>
              <a:chOff x="1000100" y="1500174"/>
              <a:chExt cx="3657600" cy="4174120"/>
            </a:xfrm>
          </p:grpSpPr>
          <p:pic>
            <p:nvPicPr>
              <p:cNvPr id="4404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100" y="1500174"/>
                <a:ext cx="36576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 name="直接连接符 4"/>
              <p:cNvCxnSpPr/>
              <p:nvPr/>
            </p:nvCxnSpPr>
            <p:spPr>
              <a:xfrm>
                <a:off x="1000100" y="5215183"/>
                <a:ext cx="764117" cy="210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4047" name="TextBox 5"/>
              <p:cNvSpPr txBox="1">
                <a:spLocks noChangeArrowheads="1"/>
              </p:cNvSpPr>
              <p:nvPr/>
            </p:nvSpPr>
            <p:spPr bwMode="auto">
              <a:xfrm>
                <a:off x="1000100" y="5143512"/>
                <a:ext cx="995959" cy="530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r>
                  <a:rPr lang="en-US" altLang="zh-CN" sz="2000" b="1">
                    <a:solidFill>
                      <a:srgbClr val="000000"/>
                    </a:solidFill>
                    <a:latin typeface="Franklin Gothic Book" charset="0"/>
                    <a:ea typeface="华文楷体" charset="0"/>
                    <a:cs typeface="华文楷体" charset="0"/>
                  </a:rPr>
                  <a:t>4 nm</a:t>
                </a:r>
                <a:endParaRPr lang="zh-CN" altLang="en-US" sz="2000" b="1">
                  <a:solidFill>
                    <a:srgbClr val="000000"/>
                  </a:solidFill>
                  <a:latin typeface="Franklin Gothic Book" charset="0"/>
                  <a:ea typeface="华文楷体" charset="0"/>
                  <a:cs typeface="华文楷体" charset="0"/>
                </a:endParaRPr>
              </a:p>
            </p:txBody>
          </p:sp>
        </p:grpSp>
        <p:cxnSp>
          <p:nvCxnSpPr>
            <p:cNvPr id="10" name="直接箭头连接符 11"/>
            <p:cNvCxnSpPr/>
            <p:nvPr/>
          </p:nvCxnSpPr>
          <p:spPr>
            <a:xfrm rot="16200000" flipH="1">
              <a:off x="2178756" y="1893612"/>
              <a:ext cx="499126" cy="285751"/>
            </a:xfrm>
            <a:prstGeom prst="straightConnector1">
              <a:avLst/>
            </a:prstGeom>
            <a:ln w="38100">
              <a:solidFill>
                <a:srgbClr val="00FF00"/>
              </a:solidFill>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4"/>
            <p:cNvCxnSpPr/>
            <p:nvPr/>
          </p:nvCxnSpPr>
          <p:spPr>
            <a:xfrm>
              <a:off x="2429377" y="2644073"/>
              <a:ext cx="571500" cy="0"/>
            </a:xfrm>
            <a:prstGeom prst="straightConnector1">
              <a:avLst/>
            </a:prstGeom>
            <a:ln w="38100">
              <a:solidFill>
                <a:srgbClr val="00FF00"/>
              </a:solidFill>
              <a:tailEnd type="arrow"/>
            </a:ln>
          </p:spPr>
          <p:style>
            <a:lnRef idx="1">
              <a:schemeClr val="accent1"/>
            </a:lnRef>
            <a:fillRef idx="0">
              <a:schemeClr val="accent1"/>
            </a:fillRef>
            <a:effectRef idx="0">
              <a:schemeClr val="accent1"/>
            </a:effectRef>
            <a:fontRef idx="minor">
              <a:schemeClr val="tx1"/>
            </a:fontRef>
          </p:style>
        </p:cxnSp>
        <p:cxnSp>
          <p:nvCxnSpPr>
            <p:cNvPr id="12" name="直接箭头连接符 15"/>
            <p:cNvCxnSpPr/>
            <p:nvPr/>
          </p:nvCxnSpPr>
          <p:spPr>
            <a:xfrm rot="5400000" flipH="1" flipV="1">
              <a:off x="2500669" y="1786207"/>
              <a:ext cx="570730" cy="285749"/>
            </a:xfrm>
            <a:prstGeom prst="straightConnector1">
              <a:avLst/>
            </a:prstGeom>
            <a:ln w="38100">
              <a:solidFill>
                <a:srgbClr val="00FF00"/>
              </a:solidFill>
              <a:tailEnd type="arrow"/>
            </a:ln>
          </p:spPr>
          <p:style>
            <a:lnRef idx="1">
              <a:schemeClr val="accent1"/>
            </a:lnRef>
            <a:fillRef idx="0">
              <a:schemeClr val="accent1"/>
            </a:fillRef>
            <a:effectRef idx="0">
              <a:schemeClr val="accent1"/>
            </a:effectRef>
            <a:fontRef idx="minor">
              <a:schemeClr val="tx1"/>
            </a:fontRef>
          </p:style>
        </p:cxnSp>
      </p:grpSp>
      <p:grpSp>
        <p:nvGrpSpPr>
          <p:cNvPr id="44036" name="组合 25"/>
          <p:cNvGrpSpPr>
            <a:grpSpLocks/>
          </p:cNvGrpSpPr>
          <p:nvPr/>
        </p:nvGrpSpPr>
        <p:grpSpPr bwMode="auto">
          <a:xfrm>
            <a:off x="6477000" y="2209800"/>
            <a:ext cx="2362200" cy="2808288"/>
            <a:chOff x="4786314" y="1285860"/>
            <a:chExt cx="3657600" cy="4332103"/>
          </a:xfrm>
        </p:grpSpPr>
        <p:pic>
          <p:nvPicPr>
            <p:cNvPr id="440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6314" y="1285860"/>
              <a:ext cx="36576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8" name="直接连接符 23"/>
            <p:cNvCxnSpPr/>
            <p:nvPr/>
          </p:nvCxnSpPr>
          <p:spPr>
            <a:xfrm>
              <a:off x="4786314" y="5071858"/>
              <a:ext cx="73004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4040" name="TextBox 24"/>
            <p:cNvSpPr txBox="1">
              <a:spLocks noChangeArrowheads="1"/>
            </p:cNvSpPr>
            <p:nvPr/>
          </p:nvSpPr>
          <p:spPr bwMode="auto">
            <a:xfrm>
              <a:off x="4786314" y="5000637"/>
              <a:ext cx="1156597" cy="617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r>
                <a:rPr lang="en-US" altLang="zh-CN" sz="2000" b="1">
                  <a:solidFill>
                    <a:srgbClr val="000000"/>
                  </a:solidFill>
                  <a:latin typeface="Franklin Gothic Book" charset="0"/>
                  <a:ea typeface="华文楷体" charset="0"/>
                  <a:cs typeface="华文楷体" charset="0"/>
                </a:rPr>
                <a:t>1 nm</a:t>
              </a:r>
              <a:endParaRPr lang="zh-CN" altLang="en-US" sz="2000" b="1">
                <a:solidFill>
                  <a:srgbClr val="000000"/>
                </a:solidFill>
                <a:latin typeface="Franklin Gothic Book" charset="0"/>
                <a:ea typeface="华文楷体" charset="0"/>
                <a:cs typeface="华文楷体" charset="0"/>
              </a:endParaRPr>
            </a:p>
          </p:txBody>
        </p:sp>
      </p:grpSp>
      <p:sp>
        <p:nvSpPr>
          <p:cNvPr id="44037" name="Rectangle 19"/>
          <p:cNvSpPr>
            <a:spLocks noChangeArrowheads="1"/>
          </p:cNvSpPr>
          <p:nvPr/>
        </p:nvSpPr>
        <p:spPr bwMode="auto">
          <a:xfrm>
            <a:off x="1828800" y="5105400"/>
            <a:ext cx="5592181" cy="461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2" rIns="91408" bIns="45702">
            <a:spAutoFit/>
          </a:bodyPr>
          <a:lstStyle/>
          <a:p>
            <a:r>
              <a:rPr lang="en-US" altLang="zh-CN" sz="2400" b="1" dirty="0">
                <a:solidFill>
                  <a:srgbClr val="000000"/>
                </a:solidFill>
                <a:latin typeface="Franklin Gothic Book" charset="0"/>
                <a:ea typeface="华文楷体" charset="0"/>
                <a:cs typeface="华文楷体" charset="0"/>
              </a:rPr>
              <a:t>Min </a:t>
            </a:r>
            <a:r>
              <a:rPr lang="en-US" altLang="zh-CN" sz="2400" b="1" dirty="0" err="1" smtClean="0">
                <a:solidFill>
                  <a:srgbClr val="000000"/>
                </a:solidFill>
                <a:latin typeface="Franklin Gothic Book" charset="0"/>
                <a:ea typeface="华文楷体" charset="0"/>
                <a:cs typeface="华文楷体" charset="0"/>
              </a:rPr>
              <a:t>Gao</a:t>
            </a:r>
            <a:r>
              <a:rPr lang="en-US" altLang="zh-CN" sz="2400" b="1" dirty="0" smtClean="0">
                <a:solidFill>
                  <a:srgbClr val="000000"/>
                </a:solidFill>
                <a:latin typeface="Franklin Gothic Book" charset="0"/>
                <a:ea typeface="华文楷体" charset="0"/>
                <a:cs typeface="华文楷体" charset="0"/>
              </a:rPr>
              <a:t>, </a:t>
            </a:r>
            <a:r>
              <a:rPr lang="en-US" altLang="zh-CN" sz="2400" b="1" dirty="0" err="1" smtClean="0">
                <a:solidFill>
                  <a:srgbClr val="000000"/>
                </a:solidFill>
                <a:latin typeface="Franklin Gothic Book" charset="0"/>
                <a:ea typeface="华文楷体" charset="0"/>
                <a:cs typeface="华文楷体" charset="0"/>
              </a:rPr>
              <a:t>Hongjun</a:t>
            </a:r>
            <a:r>
              <a:rPr lang="en-US" altLang="zh-CN" sz="2400" b="1" dirty="0" smtClean="0">
                <a:solidFill>
                  <a:srgbClr val="000000"/>
                </a:solidFill>
                <a:latin typeface="Franklin Gothic Book" charset="0"/>
                <a:ea typeface="华文楷体" charset="0"/>
                <a:cs typeface="华文楷体" charset="0"/>
              </a:rPr>
              <a:t> </a:t>
            </a:r>
            <a:r>
              <a:rPr lang="en-US" altLang="zh-CN" sz="2400" b="1" dirty="0" err="1" smtClean="0">
                <a:solidFill>
                  <a:srgbClr val="000000"/>
                </a:solidFill>
                <a:latin typeface="Franklin Gothic Book" charset="0"/>
                <a:ea typeface="华文楷体" charset="0"/>
                <a:cs typeface="华文楷体" charset="0"/>
              </a:rPr>
              <a:t>Gao</a:t>
            </a:r>
            <a:r>
              <a:rPr lang="en-US" altLang="zh-CN" sz="2400" b="1" dirty="0" smtClean="0">
                <a:solidFill>
                  <a:srgbClr val="000000"/>
                </a:solidFill>
                <a:latin typeface="Franklin Gothic Book" charset="0"/>
                <a:ea typeface="华文楷体" charset="0"/>
                <a:cs typeface="华文楷体" charset="0"/>
              </a:rPr>
              <a:t>, </a:t>
            </a:r>
            <a:r>
              <a:rPr lang="en-US" altLang="zh-CN" sz="2400" i="1" dirty="0">
                <a:solidFill>
                  <a:srgbClr val="000000"/>
                </a:solidFill>
                <a:latin typeface="Franklin Gothic Book" charset="0"/>
                <a:ea typeface="华文楷体" charset="0"/>
                <a:cs typeface="华文楷体" charset="0"/>
              </a:rPr>
              <a:t>et al.</a:t>
            </a:r>
            <a:r>
              <a:rPr lang="en-US" altLang="zh-CN" sz="2400" b="1" dirty="0">
                <a:solidFill>
                  <a:srgbClr val="000000"/>
                </a:solidFill>
                <a:latin typeface="Franklin Gothic Book" charset="0"/>
                <a:ea typeface="华文楷体" charset="0"/>
                <a:cs typeface="华文楷体" charset="0"/>
              </a:rPr>
              <a:t> @ IOP, China</a:t>
            </a:r>
            <a:endParaRPr lang="en-US" altLang="zh-CN" sz="2400" dirty="0">
              <a:solidFill>
                <a:srgbClr val="000000"/>
              </a:solidFill>
            </a:endParaRPr>
          </a:p>
        </p:txBody>
      </p:sp>
      <p:sp>
        <p:nvSpPr>
          <p:cNvPr id="44052" name="Rectangle 2"/>
          <p:cNvSpPr>
            <a:spLocks noChangeArrowheads="1"/>
          </p:cNvSpPr>
          <p:nvPr/>
        </p:nvSpPr>
        <p:spPr bwMode="auto">
          <a:xfrm>
            <a:off x="0" y="152400"/>
            <a:ext cx="9129713" cy="1384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smtClean="0">
                <a:solidFill>
                  <a:schemeClr val="hlink"/>
                </a:solidFill>
                <a:latin typeface="Tahoma" charset="0"/>
                <a:ea typeface="宋体" charset="0"/>
                <a:cs typeface="宋体" charset="0"/>
              </a:rPr>
              <a:t>STM observation of carbon </a:t>
            </a:r>
            <a:r>
              <a:rPr lang="en-US" altLang="zh-CN" sz="2800" b="1" dirty="0">
                <a:solidFill>
                  <a:schemeClr val="hlink"/>
                </a:solidFill>
                <a:latin typeface="Tahoma" charset="0"/>
                <a:ea typeface="宋体" charset="0"/>
                <a:cs typeface="宋体" charset="0"/>
              </a:rPr>
              <a:t>chains </a:t>
            </a:r>
            <a:endParaRPr lang="en-US" altLang="zh-CN" sz="2800" b="1" dirty="0" smtClean="0">
              <a:solidFill>
                <a:schemeClr val="hlink"/>
              </a:solidFill>
              <a:latin typeface="Tahoma" charset="0"/>
              <a:ea typeface="宋体" charset="0"/>
              <a:cs typeface="宋体" charset="0"/>
            </a:endParaRPr>
          </a:p>
          <a:p>
            <a:pPr algn="ctr" eaLnBrk="0" hangingPunct="0"/>
            <a:r>
              <a:rPr lang="en-US" altLang="zh-CN" sz="2800" b="1" dirty="0" smtClean="0">
                <a:solidFill>
                  <a:schemeClr val="hlink"/>
                </a:solidFill>
                <a:latin typeface="Tahoma" charset="0"/>
                <a:ea typeface="宋体" charset="0"/>
                <a:cs typeface="宋体" charset="0"/>
              </a:rPr>
              <a:t>in </a:t>
            </a:r>
            <a:r>
              <a:rPr lang="en-US" altLang="zh-CN" sz="2800" b="1" dirty="0" err="1">
                <a:solidFill>
                  <a:schemeClr val="hlink"/>
                </a:solidFill>
                <a:latin typeface="Tahoma" charset="0"/>
                <a:ea typeface="宋体" charset="0"/>
                <a:cs typeface="宋体" charset="0"/>
              </a:rPr>
              <a:t>graphene</a:t>
            </a:r>
            <a:r>
              <a:rPr lang="en-US" altLang="zh-CN" sz="2800" b="1" dirty="0">
                <a:solidFill>
                  <a:schemeClr val="hlink"/>
                </a:solidFill>
                <a:latin typeface="Tahoma" charset="0"/>
                <a:ea typeface="宋体" charset="0"/>
                <a:cs typeface="宋体" charset="0"/>
              </a:rPr>
              <a:t> </a:t>
            </a:r>
            <a:r>
              <a:rPr lang="en-US" altLang="zh-CN" sz="2800" b="1" dirty="0" smtClean="0">
                <a:solidFill>
                  <a:schemeClr val="hlink"/>
                </a:solidFill>
                <a:latin typeface="Tahoma" charset="0"/>
                <a:ea typeface="宋体" charset="0"/>
                <a:cs typeface="宋体" charset="0"/>
              </a:rPr>
              <a:t>growth </a:t>
            </a:r>
            <a:r>
              <a:rPr lang="en-US" altLang="zh-CN" sz="2800" b="1" dirty="0">
                <a:solidFill>
                  <a:schemeClr val="hlink"/>
                </a:solidFill>
                <a:latin typeface="Tahoma" charset="0"/>
                <a:ea typeface="宋体" charset="0"/>
                <a:cs typeface="宋体" charset="0"/>
              </a:rPr>
              <a:t>on </a:t>
            </a:r>
            <a:r>
              <a:rPr lang="en-US" altLang="zh-CN" sz="2800" b="1" dirty="0" err="1">
                <a:solidFill>
                  <a:schemeClr val="hlink"/>
                </a:solidFill>
                <a:latin typeface="Tahoma" charset="0"/>
                <a:ea typeface="宋体" charset="0"/>
                <a:cs typeface="宋体" charset="0"/>
              </a:rPr>
              <a:t>Ru</a:t>
            </a:r>
            <a:r>
              <a:rPr lang="en-US" altLang="zh-CN" sz="2800" b="1" dirty="0">
                <a:solidFill>
                  <a:schemeClr val="hlink"/>
                </a:solidFill>
                <a:latin typeface="Tahoma" charset="0"/>
                <a:ea typeface="宋体" charset="0"/>
                <a:cs typeface="宋体" charset="0"/>
              </a:rPr>
              <a:t>(0001</a:t>
            </a:r>
            <a:r>
              <a:rPr lang="en-US" altLang="zh-CN" sz="2800" b="1" dirty="0" smtClean="0">
                <a:solidFill>
                  <a:schemeClr val="hlink"/>
                </a:solidFill>
                <a:latin typeface="Tahoma" charset="0"/>
                <a:ea typeface="宋体" charset="0"/>
                <a:cs typeface="宋体" charset="0"/>
              </a:rPr>
              <a:t>): </a:t>
            </a:r>
          </a:p>
          <a:p>
            <a:pPr algn="ctr" eaLnBrk="0" hangingPunct="0"/>
            <a:r>
              <a:rPr lang="en-US" altLang="zh-CN" sz="2800" b="1" dirty="0" smtClean="0">
                <a:solidFill>
                  <a:schemeClr val="hlink"/>
                </a:solidFill>
                <a:latin typeface="Tahoma" charset="0"/>
                <a:ea typeface="宋体" charset="0"/>
                <a:cs typeface="宋体" charset="0"/>
              </a:rPr>
              <a:t>Preliminary results</a:t>
            </a:r>
            <a:endParaRPr lang="en-US" altLang="zh-CN" sz="2800" b="1" dirty="0">
              <a:solidFill>
                <a:schemeClr val="hlink"/>
              </a:solidFill>
              <a:latin typeface="Tahoma" charset="0"/>
              <a:ea typeface="宋体" charset="0"/>
              <a:cs typeface="宋体" charset="0"/>
            </a:endParaRPr>
          </a:p>
        </p:txBody>
      </p:sp>
      <p:sp>
        <p:nvSpPr>
          <p:cNvPr id="2" name="Rectangle 1"/>
          <p:cNvSpPr/>
          <p:nvPr/>
        </p:nvSpPr>
        <p:spPr>
          <a:xfrm>
            <a:off x="990600" y="5715000"/>
            <a:ext cx="6970328" cy="830997"/>
          </a:xfrm>
          <a:prstGeom prst="rect">
            <a:avLst/>
          </a:prstGeom>
        </p:spPr>
        <p:txBody>
          <a:bodyPr wrap="none">
            <a:spAutoFit/>
          </a:bodyPr>
          <a:lstStyle/>
          <a:p>
            <a:pPr algn="ctr"/>
            <a:r>
              <a:rPr lang="en-US" altLang="zh-CN" sz="2400" b="1" dirty="0" smtClean="0">
                <a:solidFill>
                  <a:schemeClr val="hlink"/>
                </a:solidFill>
                <a:latin typeface="Tahoma" charset="0"/>
                <a:ea typeface="宋体" charset="0"/>
                <a:cs typeface="宋体" charset="0"/>
              </a:rPr>
              <a:t>How to definitely confirm the arched nature </a:t>
            </a:r>
          </a:p>
          <a:p>
            <a:pPr algn="ctr"/>
            <a:r>
              <a:rPr lang="en-US" altLang="zh-CN" sz="2400" b="1" dirty="0" smtClean="0">
                <a:solidFill>
                  <a:schemeClr val="hlink"/>
                </a:solidFill>
                <a:latin typeface="Tahoma" charset="0"/>
                <a:ea typeface="宋体" charset="0"/>
                <a:cs typeface="宋体" charset="0"/>
              </a:rPr>
              <a:t>of the linear carbon chains???</a:t>
            </a:r>
            <a:endParaRPr lang="en-US" sz="2400" dirty="0"/>
          </a:p>
        </p:txBody>
      </p:sp>
    </p:spTree>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5058" name="Picture 2" descr="http://physics.aps.org/files/image_uploads/3012/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828800"/>
            <a:ext cx="7391400"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Rectangle 4"/>
          <p:cNvSpPr>
            <a:spLocks noChangeArrowheads="1"/>
          </p:cNvSpPr>
          <p:nvPr/>
        </p:nvSpPr>
        <p:spPr bwMode="auto">
          <a:xfrm>
            <a:off x="685800" y="5105400"/>
            <a:ext cx="7467600" cy="461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8" tIns="45702" rIns="91408" bIns="45702">
            <a:spAutoFit/>
          </a:bodyPr>
          <a:lstStyle/>
          <a:p>
            <a:r>
              <a:rPr lang="it-IT" sz="2400" dirty="0">
                <a:solidFill>
                  <a:srgbClr val="000000"/>
                </a:solidFill>
              </a:rPr>
              <a:t>P. </a:t>
            </a:r>
            <a:r>
              <a:rPr lang="it-IT" sz="2400" dirty="0" err="1">
                <a:solidFill>
                  <a:srgbClr val="000000"/>
                </a:solidFill>
              </a:rPr>
              <a:t>Lacovig</a:t>
            </a:r>
            <a:r>
              <a:rPr lang="it-IT" sz="2400" dirty="0">
                <a:solidFill>
                  <a:srgbClr val="000000"/>
                </a:solidFill>
              </a:rPr>
              <a:t> </a:t>
            </a:r>
            <a:r>
              <a:rPr lang="it-IT" sz="2400" i="1" dirty="0">
                <a:solidFill>
                  <a:srgbClr val="000000"/>
                </a:solidFill>
              </a:rPr>
              <a:t>et al., </a:t>
            </a:r>
            <a:r>
              <a:rPr lang="it-IT" sz="2400" dirty="0" err="1">
                <a:solidFill>
                  <a:srgbClr val="000000"/>
                </a:solidFill>
              </a:rPr>
              <a:t>Phys</a:t>
            </a:r>
            <a:r>
              <a:rPr lang="it-IT" sz="2400" dirty="0">
                <a:solidFill>
                  <a:srgbClr val="000000"/>
                </a:solidFill>
              </a:rPr>
              <a:t>. Rev. </a:t>
            </a:r>
            <a:r>
              <a:rPr lang="it-IT" sz="2400" dirty="0" err="1">
                <a:solidFill>
                  <a:srgbClr val="000000"/>
                </a:solidFill>
              </a:rPr>
              <a:t>Lett</a:t>
            </a:r>
            <a:r>
              <a:rPr lang="it-IT" sz="2400" dirty="0">
                <a:solidFill>
                  <a:srgbClr val="000000"/>
                </a:solidFill>
              </a:rPr>
              <a:t>. </a:t>
            </a:r>
            <a:r>
              <a:rPr lang="it-IT" sz="2400" b="1" dirty="0">
                <a:solidFill>
                  <a:srgbClr val="000000"/>
                </a:solidFill>
              </a:rPr>
              <a:t>103</a:t>
            </a:r>
            <a:r>
              <a:rPr lang="it-IT" sz="2400" dirty="0">
                <a:solidFill>
                  <a:srgbClr val="000000"/>
                </a:solidFill>
              </a:rPr>
              <a:t>, 166101 (2009)</a:t>
            </a:r>
            <a:endParaRPr lang="en-US" altLang="zh-CN" sz="2400" dirty="0">
              <a:solidFill>
                <a:srgbClr val="000000"/>
              </a:solidFill>
            </a:endParaRPr>
          </a:p>
        </p:txBody>
      </p:sp>
      <p:sp>
        <p:nvSpPr>
          <p:cNvPr id="45062" name="Rectangle 2"/>
          <p:cNvSpPr>
            <a:spLocks noChangeArrowheads="1"/>
          </p:cNvSpPr>
          <p:nvPr/>
        </p:nvSpPr>
        <p:spPr bwMode="auto">
          <a:xfrm>
            <a:off x="0" y="381000"/>
            <a:ext cx="9129713"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fr-FR" altLang="zh-CN" sz="2800" b="1" dirty="0" err="1">
                <a:solidFill>
                  <a:schemeClr val="hlink"/>
                </a:solidFill>
                <a:latin typeface="Tahoma" charset="0"/>
                <a:ea typeface="宋体" charset="0"/>
                <a:cs typeface="宋体" charset="0"/>
              </a:rPr>
              <a:t>Pre-graphene</a:t>
            </a:r>
            <a:r>
              <a:rPr lang="fr-FR" altLang="zh-CN" sz="2800" b="1" dirty="0">
                <a:solidFill>
                  <a:schemeClr val="hlink"/>
                </a:solidFill>
                <a:latin typeface="Tahoma" charset="0"/>
                <a:ea typeface="宋体" charset="0"/>
                <a:cs typeface="宋体" charset="0"/>
              </a:rPr>
              <a:t>: </a:t>
            </a:r>
            <a:br>
              <a:rPr lang="fr-FR" altLang="zh-CN" sz="2800" b="1" dirty="0">
                <a:solidFill>
                  <a:schemeClr val="hlink"/>
                </a:solidFill>
                <a:latin typeface="Tahoma" charset="0"/>
                <a:ea typeface="宋体" charset="0"/>
                <a:cs typeface="宋体" charset="0"/>
              </a:rPr>
            </a:br>
            <a:r>
              <a:rPr lang="fr-FR" altLang="zh-CN" sz="2800" b="1" dirty="0" err="1">
                <a:solidFill>
                  <a:schemeClr val="hlink"/>
                </a:solidFill>
                <a:latin typeface="Tahoma" charset="0"/>
                <a:ea typeface="宋体" charset="0"/>
                <a:cs typeface="宋体" charset="0"/>
              </a:rPr>
              <a:t>carbon</a:t>
            </a:r>
            <a:r>
              <a:rPr lang="fr-FR" altLang="zh-CN" sz="2800" b="1" dirty="0">
                <a:solidFill>
                  <a:schemeClr val="hlink"/>
                </a:solidFill>
                <a:latin typeface="Tahoma" charset="0"/>
                <a:ea typeface="宋体" charset="0"/>
                <a:cs typeface="宋体" charset="0"/>
              </a:rPr>
              <a:t> “</a:t>
            </a:r>
            <a:r>
              <a:rPr lang="fr-FR" altLang="zh-CN" sz="2800" b="1" dirty="0" err="1">
                <a:solidFill>
                  <a:schemeClr val="hlink"/>
                </a:solidFill>
                <a:latin typeface="Tahoma" charset="0"/>
                <a:ea typeface="宋体" charset="0"/>
                <a:cs typeface="宋体" charset="0"/>
              </a:rPr>
              <a:t>nanodome</a:t>
            </a:r>
            <a:r>
              <a:rPr lang="fr-FR" altLang="zh-CN" sz="2800" b="1" dirty="0">
                <a:solidFill>
                  <a:schemeClr val="hlink"/>
                </a:solidFill>
                <a:latin typeface="Tahoma" charset="0"/>
                <a:ea typeface="宋体" charset="0"/>
                <a:cs typeface="宋体" charset="0"/>
              </a:rPr>
              <a:t>” on Ir(111)</a:t>
            </a:r>
            <a:endParaRPr lang="en-US" altLang="zh-CN" sz="2800" b="1" dirty="0">
              <a:solidFill>
                <a:schemeClr val="hlink"/>
              </a:solidFill>
              <a:latin typeface="Tahoma" charset="0"/>
              <a:ea typeface="宋体" charset="0"/>
              <a:cs typeface="宋体" charset="0"/>
            </a:endParaRPr>
          </a:p>
        </p:txBody>
      </p:sp>
    </p:spTree>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710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8838" y="1219200"/>
            <a:ext cx="3959225"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4865688" y="1866900"/>
            <a:ext cx="3821112" cy="2801937"/>
          </a:xfrm>
          <a:prstGeom prst="rect">
            <a:avLst/>
          </a:prstGeom>
          <a:noFill/>
        </p:spPr>
        <p:txBody>
          <a:bodyPr lIns="91410" tIns="45706" rIns="91410" bIns="45706">
            <a:spAutoFit/>
          </a:bodyPr>
          <a:lstStyle/>
          <a:p>
            <a:pPr defTabSz="457059" fontAlgn="auto">
              <a:spcBef>
                <a:spcPts val="0"/>
              </a:spcBef>
              <a:spcAft>
                <a:spcPts val="0"/>
              </a:spcAft>
              <a:defRPr/>
            </a:pPr>
            <a:r>
              <a:rPr lang="en-US" sz="2000" dirty="0">
                <a:solidFill>
                  <a:prstClr val="black"/>
                </a:solidFill>
                <a:latin typeface="Calibri"/>
                <a:ea typeface="+mn-ea"/>
                <a:cs typeface="+mn-cs"/>
              </a:rPr>
              <a:t>Results of DFT Calculations of Carbon Islands on Ir(111) confirming photoelectron spectroscopy data indicating the formation </a:t>
            </a:r>
            <a:r>
              <a:rPr lang="en-US" sz="2000" dirty="0" err="1">
                <a:solidFill>
                  <a:prstClr val="black"/>
                </a:solidFill>
                <a:latin typeface="Calibri"/>
                <a:ea typeface="+mn-ea"/>
                <a:cs typeface="+mn-cs"/>
              </a:rPr>
              <a:t>nanodomes</a:t>
            </a:r>
            <a:r>
              <a:rPr lang="en-US" sz="2000" dirty="0">
                <a:solidFill>
                  <a:prstClr val="black"/>
                </a:solidFill>
                <a:latin typeface="Calibri"/>
                <a:ea typeface="+mn-ea"/>
                <a:cs typeface="+mn-cs"/>
              </a:rPr>
              <a:t> during epitaxial </a:t>
            </a:r>
            <a:r>
              <a:rPr lang="en-US" sz="2000" dirty="0" err="1">
                <a:solidFill>
                  <a:prstClr val="black"/>
                </a:solidFill>
                <a:latin typeface="Calibri"/>
                <a:ea typeface="+mn-ea"/>
                <a:cs typeface="+mn-cs"/>
              </a:rPr>
              <a:t>graphene</a:t>
            </a:r>
            <a:r>
              <a:rPr lang="en-US" sz="2000" dirty="0">
                <a:solidFill>
                  <a:prstClr val="black"/>
                </a:solidFill>
                <a:latin typeface="Calibri"/>
                <a:ea typeface="+mn-ea"/>
                <a:cs typeface="+mn-cs"/>
              </a:rPr>
              <a:t> growth</a:t>
            </a:r>
            <a:r>
              <a:rPr lang="en-US" sz="2000" baseline="30000" dirty="0">
                <a:solidFill>
                  <a:prstClr val="black"/>
                </a:solidFill>
                <a:latin typeface="Calibri"/>
                <a:ea typeface="+mn-ea"/>
                <a:cs typeface="+mn-cs"/>
              </a:rPr>
              <a:t>1</a:t>
            </a:r>
          </a:p>
          <a:p>
            <a:pPr defTabSz="457059" fontAlgn="auto">
              <a:spcBef>
                <a:spcPts val="0"/>
              </a:spcBef>
              <a:spcAft>
                <a:spcPts val="0"/>
              </a:spcAft>
              <a:defRPr/>
            </a:pPr>
            <a:endParaRPr lang="en-US" sz="2000" dirty="0">
              <a:solidFill>
                <a:prstClr val="black"/>
              </a:solidFill>
              <a:latin typeface="Calibri"/>
              <a:ea typeface="+mn-ea"/>
              <a:cs typeface="+mn-cs"/>
            </a:endParaRPr>
          </a:p>
          <a:p>
            <a:pPr defTabSz="457059" fontAlgn="auto">
              <a:spcBef>
                <a:spcPts val="0"/>
              </a:spcBef>
              <a:spcAft>
                <a:spcPts val="0"/>
              </a:spcAft>
              <a:defRPr/>
            </a:pPr>
            <a:r>
              <a:rPr lang="en-US" dirty="0">
                <a:solidFill>
                  <a:prstClr val="black"/>
                </a:solidFill>
                <a:latin typeface="Calibri"/>
                <a:ea typeface="+mn-ea"/>
                <a:cs typeface="+mn-cs"/>
              </a:rPr>
              <a:t>Contrast indicates an increasing height from the substrate at the center. </a:t>
            </a:r>
          </a:p>
        </p:txBody>
      </p:sp>
      <p:sp>
        <p:nvSpPr>
          <p:cNvPr id="47110" name="Rectangle 2"/>
          <p:cNvSpPr>
            <a:spLocks noChangeArrowheads="1"/>
          </p:cNvSpPr>
          <p:nvPr/>
        </p:nvSpPr>
        <p:spPr bwMode="auto">
          <a:xfrm>
            <a:off x="0" y="381000"/>
            <a:ext cx="9129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fr-FR" altLang="zh-CN" sz="2800" b="1" dirty="0" err="1" smtClean="0">
                <a:solidFill>
                  <a:schemeClr val="hlink"/>
                </a:solidFill>
                <a:latin typeface="Tahoma" charset="0"/>
                <a:ea typeface="宋体" charset="0"/>
                <a:cs typeface="宋体" charset="0"/>
              </a:rPr>
              <a:t>Nanodomes</a:t>
            </a:r>
            <a:r>
              <a:rPr lang="fr-FR" altLang="zh-CN" sz="2800" b="1" dirty="0" smtClean="0">
                <a:solidFill>
                  <a:schemeClr val="hlink"/>
                </a:solidFill>
                <a:latin typeface="Tahoma" charset="0"/>
                <a:ea typeface="宋体" charset="0"/>
                <a:cs typeface="宋体" charset="0"/>
              </a:rPr>
              <a:t> </a:t>
            </a:r>
            <a:r>
              <a:rPr lang="fr-FR" altLang="zh-CN" sz="2800" b="1" dirty="0" err="1" smtClean="0">
                <a:solidFill>
                  <a:schemeClr val="hlink"/>
                </a:solidFill>
                <a:latin typeface="Tahoma" charset="0"/>
                <a:ea typeface="宋体" charset="0"/>
                <a:cs typeface="宋体" charset="0"/>
              </a:rPr>
              <a:t>from</a:t>
            </a:r>
            <a:r>
              <a:rPr lang="fr-FR" altLang="zh-CN" sz="2800" b="1" dirty="0" smtClean="0">
                <a:solidFill>
                  <a:schemeClr val="hlink"/>
                </a:solidFill>
                <a:latin typeface="Tahoma" charset="0"/>
                <a:ea typeface="宋体" charset="0"/>
                <a:cs typeface="宋体" charset="0"/>
              </a:rPr>
              <a:t> DFT</a:t>
            </a:r>
            <a:endParaRPr lang="en-US" altLang="zh-CN" sz="2800" b="1" dirty="0">
              <a:solidFill>
                <a:schemeClr val="hlink"/>
              </a:solidFill>
              <a:latin typeface="Tahoma" charset="0"/>
              <a:ea typeface="宋体" charset="0"/>
              <a:cs typeface="宋体" charset="0"/>
            </a:endParaRPr>
          </a:p>
        </p:txBody>
      </p:sp>
      <p:sp>
        <p:nvSpPr>
          <p:cNvPr id="6" name="Rectangle 4"/>
          <p:cNvSpPr>
            <a:spLocks noChangeArrowheads="1"/>
          </p:cNvSpPr>
          <p:nvPr/>
        </p:nvSpPr>
        <p:spPr bwMode="auto">
          <a:xfrm>
            <a:off x="914400" y="5715000"/>
            <a:ext cx="7467600" cy="461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8" tIns="45702" rIns="91408" bIns="45702">
            <a:spAutoFit/>
          </a:bodyPr>
          <a:lstStyle/>
          <a:p>
            <a:r>
              <a:rPr lang="it-IT" sz="2400" dirty="0">
                <a:solidFill>
                  <a:srgbClr val="000000"/>
                </a:solidFill>
              </a:rPr>
              <a:t>P. </a:t>
            </a:r>
            <a:r>
              <a:rPr lang="it-IT" sz="2400" dirty="0" err="1">
                <a:solidFill>
                  <a:srgbClr val="000000"/>
                </a:solidFill>
              </a:rPr>
              <a:t>Lacovig</a:t>
            </a:r>
            <a:r>
              <a:rPr lang="it-IT" sz="2400" dirty="0">
                <a:solidFill>
                  <a:srgbClr val="000000"/>
                </a:solidFill>
              </a:rPr>
              <a:t> </a:t>
            </a:r>
            <a:r>
              <a:rPr lang="it-IT" sz="2400" i="1" dirty="0">
                <a:solidFill>
                  <a:srgbClr val="000000"/>
                </a:solidFill>
              </a:rPr>
              <a:t>et al., </a:t>
            </a:r>
            <a:r>
              <a:rPr lang="it-IT" sz="2400" dirty="0" err="1">
                <a:solidFill>
                  <a:srgbClr val="000000"/>
                </a:solidFill>
              </a:rPr>
              <a:t>Phys</a:t>
            </a:r>
            <a:r>
              <a:rPr lang="it-IT" sz="2400" dirty="0">
                <a:solidFill>
                  <a:srgbClr val="000000"/>
                </a:solidFill>
              </a:rPr>
              <a:t>. Rev. </a:t>
            </a:r>
            <a:r>
              <a:rPr lang="it-IT" sz="2400" dirty="0" err="1">
                <a:solidFill>
                  <a:srgbClr val="000000"/>
                </a:solidFill>
              </a:rPr>
              <a:t>Lett</a:t>
            </a:r>
            <a:r>
              <a:rPr lang="it-IT" sz="2400" dirty="0">
                <a:solidFill>
                  <a:srgbClr val="000000"/>
                </a:solidFill>
              </a:rPr>
              <a:t>. </a:t>
            </a:r>
            <a:r>
              <a:rPr lang="it-IT" sz="2400" b="1" dirty="0">
                <a:solidFill>
                  <a:srgbClr val="000000"/>
                </a:solidFill>
              </a:rPr>
              <a:t>103</a:t>
            </a:r>
            <a:r>
              <a:rPr lang="it-IT" sz="2400" dirty="0">
                <a:solidFill>
                  <a:srgbClr val="000000"/>
                </a:solidFill>
              </a:rPr>
              <a:t>, 166101 (2009)</a:t>
            </a:r>
            <a:endParaRPr lang="en-US" altLang="zh-CN" sz="2400" dirty="0">
              <a:solidFill>
                <a:srgbClr val="000000"/>
              </a:solidFill>
            </a:endParaRPr>
          </a:p>
        </p:txBody>
      </p:sp>
    </p:spTree>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Picture 9" descr="F:\backup\udisk\work\DFT graphene step\draft-short\figure\cd-flat-up.PNG"/>
          <p:cNvPicPr>
            <a:picLocks noChangeAspect="1" noChangeArrowheads="1"/>
          </p:cNvPicPr>
          <p:nvPr/>
        </p:nvPicPr>
        <p:blipFill>
          <a:blip r:embed="rId3">
            <a:extLst>
              <a:ext uri="{28A0092B-C50C-407E-A947-70E740481C1C}">
                <a14:useLocalDpi xmlns:a14="http://schemas.microsoft.com/office/drawing/2010/main" val="0"/>
              </a:ext>
            </a:extLst>
          </a:blip>
          <a:srcRect l="28406" t="16982" r="23253" b="15094"/>
          <a:stretch>
            <a:fillRect/>
          </a:stretch>
        </p:blipFill>
        <p:spPr bwMode="auto">
          <a:xfrm>
            <a:off x="228600" y="2424112"/>
            <a:ext cx="2073275"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1" name="Picture 2" descr="http://physics.aps.org/files/image_uploads/3012/e1.png"/>
          <p:cNvPicPr>
            <a:picLocks noChangeAspect="1" noChangeArrowheads="1"/>
          </p:cNvPicPr>
          <p:nvPr/>
        </p:nvPicPr>
        <p:blipFill>
          <a:blip r:embed="rId4">
            <a:extLst>
              <a:ext uri="{28A0092B-C50C-407E-A947-70E740481C1C}">
                <a14:useLocalDpi xmlns:a14="http://schemas.microsoft.com/office/drawing/2010/main" val="0"/>
              </a:ext>
            </a:extLst>
          </a:blip>
          <a:srcRect r="60825"/>
          <a:stretch>
            <a:fillRect/>
          </a:stretch>
        </p:blipFill>
        <p:spPr bwMode="auto">
          <a:xfrm>
            <a:off x="5791200" y="1966912"/>
            <a:ext cx="2895600"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63"/>
          <p:cNvGrpSpPr>
            <a:grpSpLocks/>
          </p:cNvGrpSpPr>
          <p:nvPr/>
        </p:nvGrpSpPr>
        <p:grpSpPr bwMode="auto">
          <a:xfrm>
            <a:off x="2692400" y="1433512"/>
            <a:ext cx="2438400" cy="1266825"/>
            <a:chOff x="2692225" y="1905000"/>
            <a:chExt cx="2438400" cy="1266709"/>
          </a:xfrm>
        </p:grpSpPr>
        <p:sp>
          <p:nvSpPr>
            <p:cNvPr id="10" name="Curved Down Arrow 9"/>
            <p:cNvSpPr/>
            <p:nvPr/>
          </p:nvSpPr>
          <p:spPr>
            <a:xfrm rot="21120996">
              <a:off x="2692225" y="2576452"/>
              <a:ext cx="2438400" cy="53335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prstClr val="black"/>
                </a:solidFill>
                <a:latin typeface="Calibri" charset="0"/>
                <a:ea typeface="ＭＳ Ｐゴシック" charset="0"/>
                <a:cs typeface="Arial" charset="0"/>
              </a:endParaRPr>
            </a:p>
          </p:txBody>
        </p:sp>
        <p:sp>
          <p:nvSpPr>
            <p:cNvPr id="12" name="Oval 11"/>
            <p:cNvSpPr/>
            <p:nvPr/>
          </p:nvSpPr>
          <p:spPr>
            <a:xfrm>
              <a:off x="3200225" y="2928844"/>
              <a:ext cx="152400" cy="15238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13" name="Oval 12"/>
            <p:cNvSpPr/>
            <p:nvPr/>
          </p:nvSpPr>
          <p:spPr>
            <a:xfrm>
              <a:off x="3424063" y="3019323"/>
              <a:ext cx="152400" cy="15238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14" name="Oval 13"/>
            <p:cNvSpPr/>
            <p:nvPr/>
          </p:nvSpPr>
          <p:spPr>
            <a:xfrm>
              <a:off x="3657425" y="2928844"/>
              <a:ext cx="152400" cy="15238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19" name="Rectangle 18"/>
            <p:cNvSpPr/>
            <p:nvPr/>
          </p:nvSpPr>
          <p:spPr>
            <a:xfrm rot="1380000">
              <a:off x="3346275" y="3022498"/>
              <a:ext cx="76200" cy="4444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1" name="Rectangle 20"/>
            <p:cNvSpPr/>
            <p:nvPr/>
          </p:nvSpPr>
          <p:spPr>
            <a:xfrm rot="20220000" flipH="1">
              <a:off x="3582813" y="3027260"/>
              <a:ext cx="76200" cy="4603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2" name="Oval 21"/>
            <p:cNvSpPr/>
            <p:nvPr/>
          </p:nvSpPr>
          <p:spPr>
            <a:xfrm>
              <a:off x="3657425" y="2928844"/>
              <a:ext cx="152400" cy="15238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3" name="Oval 22"/>
            <p:cNvSpPr/>
            <p:nvPr/>
          </p:nvSpPr>
          <p:spPr>
            <a:xfrm>
              <a:off x="3881263" y="3019323"/>
              <a:ext cx="152400" cy="15238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4" name="Oval 23"/>
            <p:cNvSpPr/>
            <p:nvPr/>
          </p:nvSpPr>
          <p:spPr>
            <a:xfrm>
              <a:off x="4114625" y="2928844"/>
              <a:ext cx="152400" cy="15238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5" name="Rectangle 24"/>
            <p:cNvSpPr/>
            <p:nvPr/>
          </p:nvSpPr>
          <p:spPr>
            <a:xfrm rot="1380000">
              <a:off x="3803475" y="3022498"/>
              <a:ext cx="76200" cy="4444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6" name="Rectangle 25"/>
            <p:cNvSpPr/>
            <p:nvPr/>
          </p:nvSpPr>
          <p:spPr>
            <a:xfrm rot="20220000" flipH="1">
              <a:off x="4040013" y="3027260"/>
              <a:ext cx="76200" cy="46033"/>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7" name="Oval 26"/>
            <p:cNvSpPr/>
            <p:nvPr/>
          </p:nvSpPr>
          <p:spPr>
            <a:xfrm>
              <a:off x="4114625" y="2928844"/>
              <a:ext cx="152400" cy="15238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28" name="Oval 27"/>
            <p:cNvSpPr/>
            <p:nvPr/>
          </p:nvSpPr>
          <p:spPr>
            <a:xfrm>
              <a:off x="4338463" y="3019323"/>
              <a:ext cx="152400" cy="152386"/>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30" name="Rectangle 29"/>
            <p:cNvSpPr/>
            <p:nvPr/>
          </p:nvSpPr>
          <p:spPr>
            <a:xfrm rot="1380000">
              <a:off x="4260675" y="3022498"/>
              <a:ext cx="76200" cy="44446"/>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61" name="Rounded Rectangle 60"/>
            <p:cNvSpPr/>
            <p:nvPr/>
          </p:nvSpPr>
          <p:spPr>
            <a:xfrm>
              <a:off x="3352625" y="1905000"/>
              <a:ext cx="1219200" cy="4571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solidFill>
                    <a:prstClr val="white"/>
                  </a:solidFill>
                  <a:latin typeface="Calibri"/>
                </a:rPr>
                <a:t>Linear</a:t>
              </a:r>
            </a:p>
          </p:txBody>
        </p:sp>
      </p:grpSp>
      <p:grpSp>
        <p:nvGrpSpPr>
          <p:cNvPr id="4" name="Group 64"/>
          <p:cNvGrpSpPr>
            <a:grpSpLocks/>
          </p:cNvGrpSpPr>
          <p:nvPr/>
        </p:nvGrpSpPr>
        <p:grpSpPr bwMode="auto">
          <a:xfrm>
            <a:off x="2692400" y="4176712"/>
            <a:ext cx="2438400" cy="1676400"/>
            <a:chOff x="2692225" y="4648200"/>
            <a:chExt cx="2438400" cy="1676400"/>
          </a:xfrm>
        </p:grpSpPr>
        <p:sp>
          <p:nvSpPr>
            <p:cNvPr id="11" name="Curved Down Arrow 10"/>
            <p:cNvSpPr>
              <a:spLocks noChangeArrowheads="1"/>
            </p:cNvSpPr>
            <p:nvPr/>
          </p:nvSpPr>
          <p:spPr bwMode="auto">
            <a:xfrm rot="479004" flipV="1">
              <a:off x="2692225" y="5043488"/>
              <a:ext cx="2438400" cy="533400"/>
            </a:xfrm>
            <a:prstGeom prst="curvedDownArrow">
              <a:avLst>
                <a:gd name="adj1" fmla="val 25016"/>
                <a:gd name="adj2" fmla="val 49989"/>
                <a:gd name="adj3" fmla="val 25000"/>
              </a:avLst>
            </a:prstGeom>
            <a:solidFill>
              <a:schemeClr val="accent1"/>
            </a:solidFill>
            <a:ln w="25400">
              <a:solidFill>
                <a:srgbClr val="385D8A"/>
              </a:solidFill>
              <a:miter lim="800000"/>
              <a:headEnd/>
              <a:tailEnd/>
            </a:ln>
          </p:spPr>
          <p:txBody>
            <a:bodyPr rot="10800000" anchor="ctr"/>
            <a:lstStyle/>
            <a:p>
              <a:pPr algn="ctr">
                <a:defRPr/>
              </a:pPr>
              <a:endParaRPr lang="en-US">
                <a:solidFill>
                  <a:prstClr val="black"/>
                </a:solidFill>
                <a:latin typeface="Calibri" charset="0"/>
                <a:ea typeface="ＭＳ Ｐゴシック" charset="0"/>
                <a:cs typeface="Arial" charset="0"/>
              </a:endParaRPr>
            </a:p>
          </p:txBody>
        </p:sp>
        <p:sp>
          <p:nvSpPr>
            <p:cNvPr id="35" name="Rectangle 34"/>
            <p:cNvSpPr/>
            <p:nvPr/>
          </p:nvSpPr>
          <p:spPr>
            <a:xfrm rot="2055943">
              <a:off x="4060650" y="4772025"/>
              <a:ext cx="153988" cy="46038"/>
            </a:xfrm>
            <a:prstGeom prst="rect">
              <a:avLst/>
            </a:prstGeom>
            <a:solidFill>
              <a:srgbClr val="FFFF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33" name="Oval 32"/>
            <p:cNvSpPr/>
            <p:nvPr/>
          </p:nvSpPr>
          <p:spPr>
            <a:xfrm>
              <a:off x="3927300" y="4648200"/>
              <a:ext cx="152400" cy="147638"/>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46" name="Oval 45"/>
            <p:cNvSpPr/>
            <p:nvPr/>
          </p:nvSpPr>
          <p:spPr>
            <a:xfrm>
              <a:off x="3666950" y="5110163"/>
              <a:ext cx="152400" cy="147637"/>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47" name="Oval 46"/>
            <p:cNvSpPr/>
            <p:nvPr/>
          </p:nvSpPr>
          <p:spPr>
            <a:xfrm>
              <a:off x="4190825" y="5110163"/>
              <a:ext cx="152400" cy="147637"/>
            </a:xfrm>
            <a:prstGeom prst="ellips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52" name="Oval 51"/>
            <p:cNvSpPr>
              <a:spLocks noChangeArrowheads="1"/>
            </p:cNvSpPr>
            <p:nvPr/>
          </p:nvSpPr>
          <p:spPr bwMode="auto">
            <a:xfrm flipV="1">
              <a:off x="3927300" y="5272088"/>
              <a:ext cx="152400" cy="147637"/>
            </a:xfrm>
            <a:prstGeom prst="ellipse">
              <a:avLst/>
            </a:prstGeom>
            <a:solidFill>
              <a:srgbClr val="FFFF00"/>
            </a:solidFill>
            <a:ln w="25400">
              <a:solidFill>
                <a:schemeClr val="tx1"/>
              </a:solidFill>
              <a:round/>
              <a:headEnd/>
              <a:tailEnd/>
            </a:ln>
          </p:spPr>
          <p:txBody>
            <a:bodyPr rot="10800000" anchor="ctr"/>
            <a:lstStyle/>
            <a:p>
              <a:pPr algn="ctr">
                <a:defRPr/>
              </a:pPr>
              <a:endParaRPr lang="en-US">
                <a:solidFill>
                  <a:srgbClr val="FFFFFF"/>
                </a:solidFill>
                <a:latin typeface="Calibri" charset="0"/>
                <a:ea typeface="ＭＳ Ｐゴシック" charset="0"/>
                <a:cs typeface="Arial" charset="0"/>
              </a:endParaRPr>
            </a:p>
          </p:txBody>
        </p:sp>
        <p:sp>
          <p:nvSpPr>
            <p:cNvPr id="53" name="Oval 52"/>
            <p:cNvSpPr>
              <a:spLocks noChangeArrowheads="1"/>
            </p:cNvSpPr>
            <p:nvPr/>
          </p:nvSpPr>
          <p:spPr bwMode="auto">
            <a:xfrm flipV="1">
              <a:off x="3666950" y="4810125"/>
              <a:ext cx="152400" cy="147638"/>
            </a:xfrm>
            <a:prstGeom prst="ellipse">
              <a:avLst/>
            </a:prstGeom>
            <a:solidFill>
              <a:srgbClr val="FFFF00"/>
            </a:solidFill>
            <a:ln w="25400">
              <a:solidFill>
                <a:schemeClr val="tx1"/>
              </a:solidFill>
              <a:round/>
              <a:headEnd/>
              <a:tailEnd/>
            </a:ln>
          </p:spPr>
          <p:txBody>
            <a:bodyPr rot="10800000" anchor="ctr"/>
            <a:lstStyle/>
            <a:p>
              <a:pPr algn="ctr">
                <a:defRPr/>
              </a:pPr>
              <a:endParaRPr lang="en-US">
                <a:solidFill>
                  <a:srgbClr val="FFFFFF"/>
                </a:solidFill>
                <a:latin typeface="Calibri" charset="0"/>
                <a:ea typeface="ＭＳ Ｐゴシック" charset="0"/>
                <a:cs typeface="Arial" charset="0"/>
              </a:endParaRPr>
            </a:p>
          </p:txBody>
        </p:sp>
        <p:sp>
          <p:nvSpPr>
            <p:cNvPr id="54" name="Oval 53"/>
            <p:cNvSpPr>
              <a:spLocks noChangeArrowheads="1"/>
            </p:cNvSpPr>
            <p:nvPr/>
          </p:nvSpPr>
          <p:spPr bwMode="auto">
            <a:xfrm flipV="1">
              <a:off x="4190825" y="4810125"/>
              <a:ext cx="152400" cy="147638"/>
            </a:xfrm>
            <a:prstGeom prst="ellipse">
              <a:avLst/>
            </a:prstGeom>
            <a:solidFill>
              <a:srgbClr val="FFFF00"/>
            </a:solidFill>
            <a:ln w="25400">
              <a:solidFill>
                <a:schemeClr val="tx1"/>
              </a:solidFill>
              <a:round/>
              <a:headEnd/>
              <a:tailEnd/>
            </a:ln>
          </p:spPr>
          <p:txBody>
            <a:bodyPr rot="10800000" anchor="ctr"/>
            <a:lstStyle/>
            <a:p>
              <a:pPr algn="ctr">
                <a:defRPr/>
              </a:pPr>
              <a:endParaRPr lang="en-US">
                <a:solidFill>
                  <a:srgbClr val="FFFFFF"/>
                </a:solidFill>
                <a:latin typeface="Calibri" charset="0"/>
                <a:ea typeface="ＭＳ Ｐゴシック" charset="0"/>
                <a:cs typeface="Arial" charset="0"/>
              </a:endParaRPr>
            </a:p>
          </p:txBody>
        </p:sp>
        <p:sp>
          <p:nvSpPr>
            <p:cNvPr id="55" name="Rectangle 54"/>
            <p:cNvSpPr/>
            <p:nvPr/>
          </p:nvSpPr>
          <p:spPr>
            <a:xfrm rot="2055943">
              <a:off x="3792363" y="5249863"/>
              <a:ext cx="153987" cy="46037"/>
            </a:xfrm>
            <a:prstGeom prst="rect">
              <a:avLst/>
            </a:prstGeom>
            <a:solidFill>
              <a:srgbClr val="FFFF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latin typeface="Calibri" charset="0"/>
                <a:ea typeface="ＭＳ Ｐゴシック" charset="0"/>
                <a:cs typeface="Arial" charset="0"/>
              </a:endParaRPr>
            </a:p>
          </p:txBody>
        </p:sp>
        <p:sp>
          <p:nvSpPr>
            <p:cNvPr id="56" name="Rectangle 55"/>
            <p:cNvSpPr>
              <a:spLocks noChangeArrowheads="1"/>
            </p:cNvSpPr>
            <p:nvPr/>
          </p:nvSpPr>
          <p:spPr bwMode="auto">
            <a:xfrm rot="5400000">
              <a:off x="3666950" y="5011738"/>
              <a:ext cx="153987" cy="46038"/>
            </a:xfrm>
            <a:prstGeom prst="rect">
              <a:avLst/>
            </a:prstGeom>
            <a:solidFill>
              <a:srgbClr val="FFFF00"/>
            </a:solidFill>
            <a:ln w="6350">
              <a:solidFill>
                <a:schemeClr val="tx1"/>
              </a:solidFill>
              <a:miter lim="800000"/>
              <a:headEnd/>
              <a:tailEnd/>
            </a:ln>
          </p:spPr>
          <p:txBody>
            <a:bodyPr rot="10800000" vert="eaVert" anchor="ctr"/>
            <a:lstStyle/>
            <a:p>
              <a:pPr algn="ctr">
                <a:defRPr/>
              </a:pPr>
              <a:endParaRPr lang="en-US">
                <a:solidFill>
                  <a:srgbClr val="FFFFFF"/>
                </a:solidFill>
                <a:latin typeface="Calibri" charset="0"/>
                <a:ea typeface="ＭＳ Ｐゴシック" charset="0"/>
                <a:cs typeface="Arial" charset="0"/>
              </a:endParaRPr>
            </a:p>
          </p:txBody>
        </p:sp>
        <p:sp>
          <p:nvSpPr>
            <p:cNvPr id="57" name="Rectangle 56"/>
            <p:cNvSpPr>
              <a:spLocks noChangeArrowheads="1"/>
            </p:cNvSpPr>
            <p:nvPr/>
          </p:nvSpPr>
          <p:spPr bwMode="auto">
            <a:xfrm rot="5400000">
              <a:off x="4194000" y="5006975"/>
              <a:ext cx="153988" cy="46038"/>
            </a:xfrm>
            <a:prstGeom prst="rect">
              <a:avLst/>
            </a:prstGeom>
            <a:solidFill>
              <a:srgbClr val="FFFF00"/>
            </a:solidFill>
            <a:ln w="6350">
              <a:solidFill>
                <a:schemeClr val="tx1"/>
              </a:solidFill>
              <a:miter lim="800000"/>
              <a:headEnd/>
              <a:tailEnd/>
            </a:ln>
          </p:spPr>
          <p:txBody>
            <a:bodyPr rot="10800000" vert="eaVert" anchor="ctr"/>
            <a:lstStyle/>
            <a:p>
              <a:pPr algn="ctr">
                <a:defRPr/>
              </a:pPr>
              <a:endParaRPr lang="en-US">
                <a:solidFill>
                  <a:srgbClr val="FFFFFF"/>
                </a:solidFill>
                <a:latin typeface="Calibri" charset="0"/>
                <a:ea typeface="ＭＳ Ｐゴシック" charset="0"/>
                <a:cs typeface="Arial" charset="0"/>
              </a:endParaRPr>
            </a:p>
          </p:txBody>
        </p:sp>
        <p:sp>
          <p:nvSpPr>
            <p:cNvPr id="58" name="Rectangle 57"/>
            <p:cNvSpPr>
              <a:spLocks noChangeArrowheads="1"/>
            </p:cNvSpPr>
            <p:nvPr/>
          </p:nvSpPr>
          <p:spPr bwMode="auto">
            <a:xfrm rot="8810379">
              <a:off x="4067000" y="5253038"/>
              <a:ext cx="153988" cy="46037"/>
            </a:xfrm>
            <a:prstGeom prst="rect">
              <a:avLst/>
            </a:prstGeom>
            <a:solidFill>
              <a:srgbClr val="FFFF00"/>
            </a:solidFill>
            <a:ln w="6350">
              <a:solidFill>
                <a:schemeClr val="tx1"/>
              </a:solidFill>
              <a:miter lim="800000"/>
              <a:headEnd/>
              <a:tailEnd/>
            </a:ln>
          </p:spPr>
          <p:txBody>
            <a:bodyPr rot="10800000" anchor="ctr"/>
            <a:lstStyle/>
            <a:p>
              <a:pPr algn="ctr">
                <a:defRPr/>
              </a:pPr>
              <a:endParaRPr lang="en-US">
                <a:solidFill>
                  <a:srgbClr val="FFFFFF"/>
                </a:solidFill>
                <a:latin typeface="Calibri" charset="0"/>
                <a:ea typeface="ＭＳ Ｐゴシック" charset="0"/>
                <a:cs typeface="Arial" charset="0"/>
              </a:endParaRPr>
            </a:p>
          </p:txBody>
        </p:sp>
        <p:sp>
          <p:nvSpPr>
            <p:cNvPr id="59" name="Rectangle 58"/>
            <p:cNvSpPr>
              <a:spLocks noChangeArrowheads="1"/>
            </p:cNvSpPr>
            <p:nvPr/>
          </p:nvSpPr>
          <p:spPr bwMode="auto">
            <a:xfrm rot="8810379">
              <a:off x="3789188" y="4768850"/>
              <a:ext cx="153987" cy="46038"/>
            </a:xfrm>
            <a:prstGeom prst="rect">
              <a:avLst/>
            </a:prstGeom>
            <a:solidFill>
              <a:srgbClr val="FFFF00"/>
            </a:solidFill>
            <a:ln w="6350">
              <a:solidFill>
                <a:schemeClr val="tx1"/>
              </a:solidFill>
              <a:miter lim="800000"/>
              <a:headEnd/>
              <a:tailEnd/>
            </a:ln>
          </p:spPr>
          <p:txBody>
            <a:bodyPr rot="10800000" anchor="ctr"/>
            <a:lstStyle/>
            <a:p>
              <a:pPr algn="ctr">
                <a:defRPr/>
              </a:pPr>
              <a:endParaRPr lang="en-US">
                <a:solidFill>
                  <a:srgbClr val="FFFFFF"/>
                </a:solidFill>
                <a:latin typeface="Calibri" charset="0"/>
                <a:ea typeface="ＭＳ Ｐゴシック" charset="0"/>
                <a:cs typeface="Arial" charset="0"/>
              </a:endParaRPr>
            </a:p>
          </p:txBody>
        </p:sp>
        <p:sp>
          <p:nvSpPr>
            <p:cNvPr id="62" name="Rounded Rectangle 61"/>
            <p:cNvSpPr/>
            <p:nvPr/>
          </p:nvSpPr>
          <p:spPr>
            <a:xfrm>
              <a:off x="3352625" y="5867400"/>
              <a:ext cx="1447800" cy="457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solidFill>
                    <a:prstClr val="white"/>
                  </a:solidFill>
                  <a:latin typeface="Calibri"/>
                </a:rPr>
                <a:t>Compact</a:t>
              </a:r>
            </a:p>
          </p:txBody>
        </p:sp>
      </p:grpSp>
      <p:sp>
        <p:nvSpPr>
          <p:cNvPr id="63" name="Rectangle 62"/>
          <p:cNvSpPr/>
          <p:nvPr/>
        </p:nvSpPr>
        <p:spPr>
          <a:xfrm>
            <a:off x="3581400" y="2805112"/>
            <a:ext cx="1143000" cy="1323439"/>
          </a:xfrm>
          <a:prstGeom prst="rect">
            <a:avLst/>
          </a:prstGeom>
        </p:spPr>
        <p:txBody>
          <a:bodyPr lIns="91408" tIns="45702" rIns="91408" bIns="45702">
            <a:spAutoFit/>
          </a:bodyPr>
          <a:lstStyle/>
          <a:p>
            <a:pPr>
              <a:defRPr/>
            </a:pPr>
            <a:r>
              <a:rPr lang="en-US" sz="8000" b="1" dirty="0">
                <a:ln w="12700">
                  <a:solidFill>
                    <a:srgbClr val="1F497D">
                      <a:satMod val="155000"/>
                    </a:srgbClr>
                  </a:solidFill>
                  <a:prstDash val="solid"/>
                </a:ln>
                <a:solidFill>
                  <a:srgbClr val="EEECE1">
                    <a:tint val="85000"/>
                    <a:satMod val="155000"/>
                  </a:srgbClr>
                </a:solidFill>
                <a:effectLst>
                  <a:outerShdw blurRad="41275" dist="20320" dir="1800000" algn="tl" rotWithShape="0">
                    <a:srgbClr val="000000">
                      <a:alpha val="40000"/>
                    </a:srgbClr>
                  </a:outerShdw>
                </a:effectLst>
                <a:ea typeface="ＭＳ Ｐゴシック" charset="0"/>
                <a:cs typeface="Arial" charset="0"/>
              </a:rPr>
              <a:t>?</a:t>
            </a:r>
            <a:endParaRPr lang="en-US" sz="8800" b="1" dirty="0">
              <a:solidFill>
                <a:prstClr val="black"/>
              </a:solidFill>
              <a:ea typeface="ＭＳ Ｐゴシック" charset="0"/>
              <a:cs typeface="Arial" charset="0"/>
            </a:endParaRPr>
          </a:p>
        </p:txBody>
      </p:sp>
      <p:sp>
        <p:nvSpPr>
          <p:cNvPr id="48165" name="Rectangle 2"/>
          <p:cNvSpPr>
            <a:spLocks noChangeArrowheads="1"/>
          </p:cNvSpPr>
          <p:nvPr/>
        </p:nvSpPr>
        <p:spPr bwMode="auto">
          <a:xfrm>
            <a:off x="0" y="152400"/>
            <a:ext cx="9129713" cy="954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a:solidFill>
                  <a:schemeClr val="hlink"/>
                </a:solidFill>
                <a:latin typeface="Tahoma" charset="0"/>
                <a:ea typeface="宋体" charset="0"/>
                <a:cs typeface="宋体" charset="0"/>
              </a:rPr>
              <a:t>What’s between dimer and </a:t>
            </a:r>
            <a:r>
              <a:rPr lang="en-US" altLang="zh-CN" sz="2800" b="1" dirty="0" smtClean="0">
                <a:solidFill>
                  <a:schemeClr val="hlink"/>
                </a:solidFill>
                <a:latin typeface="Tahoma" charset="0"/>
                <a:ea typeface="宋体" charset="0"/>
                <a:cs typeface="宋体" charset="0"/>
              </a:rPr>
              <a:t>similar domed structures </a:t>
            </a:r>
            <a:r>
              <a:rPr lang="en-US" altLang="zh-CN" sz="2800" b="1" dirty="0">
                <a:solidFill>
                  <a:schemeClr val="hlink"/>
                </a:solidFill>
                <a:latin typeface="Tahoma" charset="0"/>
                <a:ea typeface="宋体" charset="0"/>
                <a:cs typeface="宋体" charset="0"/>
              </a:rPr>
              <a:t>on Cu(111)</a:t>
            </a:r>
            <a:r>
              <a:rPr lang="en-US" altLang="zh-CN" sz="2800" b="1" dirty="0" smtClean="0">
                <a:solidFill>
                  <a:schemeClr val="hlink"/>
                </a:solidFill>
                <a:latin typeface="Tahoma" charset="0"/>
                <a:ea typeface="宋体" charset="0"/>
                <a:cs typeface="宋体" charset="0"/>
              </a:rPr>
              <a:t>? </a:t>
            </a:r>
            <a:r>
              <a:rPr lang="en-US" altLang="zh-CN" sz="2800" b="1" dirty="0" err="1" smtClean="0">
                <a:solidFill>
                  <a:schemeClr val="hlink"/>
                </a:solidFill>
                <a:latin typeface="Tahoma" charset="0"/>
                <a:ea typeface="宋体" charset="0"/>
                <a:cs typeface="宋体" charset="0"/>
              </a:rPr>
              <a:t>Nanoarches</a:t>
            </a:r>
            <a:endParaRPr lang="en-US" altLang="zh-CN" sz="2800" b="1" dirty="0">
              <a:solidFill>
                <a:schemeClr val="hlink"/>
              </a:solidFill>
              <a:latin typeface="Tahoma" charset="0"/>
              <a:ea typeface="宋体" charset="0"/>
              <a:cs typeface="宋体" charset="0"/>
            </a:endParaRPr>
          </a:p>
        </p:txBody>
      </p:sp>
      <p:sp>
        <p:nvSpPr>
          <p:cNvPr id="37" name="AutoShape 17"/>
          <p:cNvSpPr>
            <a:spLocks noChangeArrowheads="1"/>
          </p:cNvSpPr>
          <p:nvPr/>
        </p:nvSpPr>
        <p:spPr bwMode="auto">
          <a:xfrm>
            <a:off x="0" y="6019800"/>
            <a:ext cx="9067800" cy="7620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altLang="zh-CN" sz="2400" b="1" dirty="0" smtClean="0">
                <a:solidFill>
                  <a:srgbClr val="FF0000"/>
                </a:solidFill>
              </a:rPr>
              <a:t>Robert van Wesep, </a:t>
            </a:r>
            <a:r>
              <a:rPr lang="en-US" altLang="zh-CN" sz="2400" b="1" dirty="0" err="1" smtClean="0">
                <a:solidFill>
                  <a:srgbClr val="FFFFFF"/>
                </a:solidFill>
              </a:rPr>
              <a:t>Hua</a:t>
            </a:r>
            <a:r>
              <a:rPr lang="en-US" altLang="zh-CN" sz="2400" b="1" dirty="0" smtClean="0">
                <a:solidFill>
                  <a:srgbClr val="FFFFFF"/>
                </a:solidFill>
              </a:rPr>
              <a:t> Chen, </a:t>
            </a:r>
            <a:r>
              <a:rPr lang="en-US" altLang="zh-CN" sz="2400" b="1" dirty="0" err="1" smtClean="0">
                <a:solidFill>
                  <a:schemeClr val="bg1"/>
                </a:solidFill>
              </a:rPr>
              <a:t>Wenguang</a:t>
            </a:r>
            <a:r>
              <a:rPr lang="en-US" altLang="zh-CN" sz="2400" b="1" dirty="0" smtClean="0">
                <a:solidFill>
                  <a:schemeClr val="bg1"/>
                </a:solidFill>
              </a:rPr>
              <a:t> Zhu, ZZ, </a:t>
            </a:r>
          </a:p>
          <a:p>
            <a:pPr algn="ctr">
              <a:defRPr/>
            </a:pPr>
            <a:r>
              <a:rPr lang="en-US" altLang="zh-CN" sz="2400" b="1" dirty="0" smtClean="0">
                <a:solidFill>
                  <a:schemeClr val="bg1"/>
                </a:solidFill>
              </a:rPr>
              <a:t>J. Chem. Phys. 137, 171105 (2011) </a:t>
            </a:r>
            <a:endParaRPr lang="en-US" altLang="zh-CN" sz="2400" i="1" dirty="0">
              <a:solidFill>
                <a:schemeClr val="bg1"/>
              </a:solidFill>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2" name="Straight Connector 21"/>
          <p:cNvCxnSpPr/>
          <p:nvPr/>
        </p:nvCxnSpPr>
        <p:spPr bwMode="auto">
          <a:xfrm>
            <a:off x="0" y="712788"/>
            <a:ext cx="9144000" cy="0"/>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50178" name="Rectangle 2"/>
          <p:cNvSpPr>
            <a:spLocks noChangeArrowheads="1"/>
          </p:cNvSpPr>
          <p:nvPr/>
        </p:nvSpPr>
        <p:spPr bwMode="auto">
          <a:xfrm>
            <a:off x="-228600" y="9525"/>
            <a:ext cx="91297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059" tIns="45706" rIns="9141" bIns="45706">
            <a:spAutoFit/>
          </a:bodyPr>
          <a:lstStyle/>
          <a:p>
            <a:pPr algn="ctr" eaLnBrk="0" hangingPunct="0"/>
            <a:r>
              <a:rPr lang="en-US" altLang="zh-CN" sz="2800" b="1" dirty="0" smtClean="0">
                <a:solidFill>
                  <a:schemeClr val="hlink"/>
                </a:solidFill>
                <a:latin typeface="Tahoma" charset="0"/>
                <a:ea typeface="宋体" charset="0"/>
                <a:cs typeface="宋体" charset="0"/>
              </a:rPr>
              <a:t>Atomistic Mechanisms: </a:t>
            </a:r>
            <a:r>
              <a:rPr lang="en-US" altLang="zh-CN" sz="2800" b="1" dirty="0">
                <a:solidFill>
                  <a:schemeClr val="hlink"/>
                </a:solidFill>
                <a:latin typeface="Tahoma" charset="0"/>
                <a:ea typeface="宋体" charset="0"/>
                <a:cs typeface="宋体" charset="0"/>
              </a:rPr>
              <a:t>Back to “</a:t>
            </a:r>
            <a:r>
              <a:rPr lang="en-US" altLang="zh-CN" sz="2800" b="1" dirty="0" err="1">
                <a:solidFill>
                  <a:schemeClr val="hlink"/>
                </a:solidFill>
                <a:latin typeface="Tahoma" charset="0"/>
                <a:ea typeface="宋体" charset="0"/>
                <a:cs typeface="宋体" charset="0"/>
              </a:rPr>
              <a:t>Arithmetics</a:t>
            </a:r>
            <a:r>
              <a:rPr lang="en-US" altLang="zh-CN" sz="2800" b="1" dirty="0">
                <a:solidFill>
                  <a:schemeClr val="hlink"/>
                </a:solidFill>
                <a:latin typeface="Tahoma" charset="0"/>
                <a:ea typeface="宋体" charset="0"/>
                <a:cs typeface="宋体" charset="0"/>
              </a:rPr>
              <a:t>”</a:t>
            </a:r>
          </a:p>
        </p:txBody>
      </p:sp>
      <p:sp>
        <p:nvSpPr>
          <p:cNvPr id="15" name="Content Placeholder 2"/>
          <p:cNvSpPr txBox="1">
            <a:spLocks/>
          </p:cNvSpPr>
          <p:nvPr/>
        </p:nvSpPr>
        <p:spPr bwMode="auto">
          <a:xfrm>
            <a:off x="533400" y="990600"/>
            <a:ext cx="8229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1408" tIns="45702" rIns="91408" bIns="45702"/>
          <a:lstStyle>
            <a:lvl1pPr marL="341313" indent="-3413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1pPr>
            <a:lvl2pPr marL="741363" indent="-28416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2pPr>
            <a:lvl3pPr marL="1141413" indent="-227013" algn="l" rtl="0" eaLnBrk="0" fontAlgn="base" hangingPunct="0">
              <a:spcBef>
                <a:spcPct val="20000"/>
              </a:spcBef>
              <a:spcAft>
                <a:spcPct val="0"/>
              </a:spcAft>
              <a:buFont typeface="Arial" charset="0"/>
              <a:buChar char="•"/>
              <a:defRPr sz="2400" kern="1200">
                <a:solidFill>
                  <a:schemeClr val="tx1"/>
                </a:solidFill>
                <a:latin typeface="+mn-lt"/>
                <a:ea typeface="MS PGothic" charset="0"/>
                <a:cs typeface="MS PGothic" charset="0"/>
              </a:defRPr>
            </a:lvl3pPr>
            <a:lvl4pPr marL="15986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4pPr>
            <a:lvl5pPr marL="2055813" indent="-227013" algn="l" rtl="0" eaLnBrk="0" fontAlgn="base" hangingPunct="0">
              <a:spcBef>
                <a:spcPct val="20000"/>
              </a:spcBef>
              <a:spcAft>
                <a:spcPct val="0"/>
              </a:spcAft>
              <a:buFont typeface="Arial" charset="0"/>
              <a:buChar char="»"/>
              <a:defRPr sz="2000" kern="1200">
                <a:solidFill>
                  <a:schemeClr val="tx1"/>
                </a:solidFill>
                <a:latin typeface="+mn-lt"/>
                <a:ea typeface="MS PGothic" charset="0"/>
                <a:cs typeface="MS PGothic" charset="0"/>
              </a:defRPr>
            </a:lvl5pPr>
            <a:lvl6pPr marL="2513818"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0876"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7934"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4991" indent="-228529" algn="l" defTabSz="914116"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39725" indent="-339725">
              <a:defRPr/>
            </a:pPr>
            <a:r>
              <a:rPr lang="en-US" altLang="zh-CN" sz="2800" dirty="0" smtClean="0">
                <a:latin typeface="Calibri" charset="0"/>
              </a:rPr>
              <a:t>N=1: Rest areas of monomers</a:t>
            </a:r>
          </a:p>
          <a:p>
            <a:pPr marL="339725" indent="-339725">
              <a:defRPr/>
            </a:pPr>
            <a:r>
              <a:rPr lang="en-US" altLang="zh-CN" sz="2800" dirty="0" smtClean="0">
                <a:latin typeface="Calibri" charset="0"/>
              </a:rPr>
              <a:t>N=2: Preferred nucleation sites of dimers</a:t>
            </a:r>
          </a:p>
          <a:p>
            <a:pPr marL="339725" indent="-339725">
              <a:defRPr/>
            </a:pPr>
            <a:r>
              <a:rPr lang="en-US" altLang="zh-CN" sz="2800" dirty="0" smtClean="0">
                <a:latin typeface="Calibri" charset="0"/>
              </a:rPr>
              <a:t>N=3, 4, 5, …: </a:t>
            </a:r>
          </a:p>
          <a:p>
            <a:pPr marL="0" indent="0">
              <a:buFont typeface="Arial" charset="0"/>
              <a:buNone/>
              <a:defRPr/>
            </a:pPr>
            <a:r>
              <a:rPr lang="en-US" altLang="zh-CN" sz="2800" dirty="0">
                <a:latin typeface="Calibri" charset="0"/>
              </a:rPr>
              <a:t>	</a:t>
            </a:r>
            <a:r>
              <a:rPr lang="en-US" altLang="zh-CN" sz="2800" dirty="0" smtClean="0">
                <a:latin typeface="Calibri" charset="0"/>
              </a:rPr>
              <a:t>* Carbon </a:t>
            </a:r>
            <a:r>
              <a:rPr lang="en-US" altLang="zh-CN" sz="2800" dirty="0" err="1" smtClean="0">
                <a:latin typeface="Calibri" charset="0"/>
              </a:rPr>
              <a:t>Nanoarches</a:t>
            </a:r>
            <a:r>
              <a:rPr lang="en-US" altLang="zh-CN" sz="2800" dirty="0" smtClean="0">
                <a:latin typeface="Calibri" charset="0"/>
              </a:rPr>
              <a:t> </a:t>
            </a:r>
          </a:p>
          <a:p>
            <a:pPr marL="0" indent="0">
              <a:buFont typeface="Arial" charset="0"/>
              <a:buNone/>
              <a:defRPr/>
            </a:pPr>
            <a:r>
              <a:rPr lang="en-US" altLang="zh-CN" sz="2800" dirty="0">
                <a:latin typeface="Calibri" charset="0"/>
              </a:rPr>
              <a:t>	</a:t>
            </a:r>
            <a:r>
              <a:rPr lang="en-US" altLang="zh-CN" sz="2800" dirty="0" smtClean="0">
                <a:latin typeface="Calibri" charset="0"/>
              </a:rPr>
              <a:t>* 1D            2D transition</a:t>
            </a:r>
          </a:p>
          <a:p>
            <a:pPr marL="339725" indent="-339725">
              <a:defRPr/>
            </a:pPr>
            <a:r>
              <a:rPr lang="en-US" altLang="zh-CN" sz="2800" dirty="0" smtClean="0">
                <a:solidFill>
                  <a:srgbClr val="FF0000"/>
                </a:solidFill>
                <a:latin typeface="Calibri" charset="0"/>
              </a:rPr>
              <a:t>N=6 and beyond:  </a:t>
            </a:r>
          </a:p>
          <a:p>
            <a:pPr marL="0" indent="0">
              <a:buFont typeface="Arial" charset="0"/>
              <a:buNone/>
              <a:defRPr/>
            </a:pPr>
            <a:r>
              <a:rPr lang="en-US" altLang="zh-CN" sz="2800" dirty="0" smtClean="0">
                <a:solidFill>
                  <a:srgbClr val="FF0000"/>
                </a:solidFill>
                <a:latin typeface="Calibri" charset="0"/>
              </a:rPr>
              <a:t>	* On Cu(111): Good islands, bad islands</a:t>
            </a:r>
          </a:p>
          <a:p>
            <a:pPr marL="0" indent="0">
              <a:buFont typeface="Arial" charset="0"/>
              <a:buNone/>
              <a:defRPr/>
            </a:pPr>
            <a:r>
              <a:rPr lang="en-US" altLang="zh-CN" sz="2800" dirty="0">
                <a:solidFill>
                  <a:srgbClr val="FF0000"/>
                </a:solidFill>
                <a:latin typeface="Calibri" charset="0"/>
              </a:rPr>
              <a:t>	</a:t>
            </a:r>
            <a:r>
              <a:rPr lang="en-US" altLang="zh-CN" sz="2800" dirty="0" smtClean="0">
                <a:solidFill>
                  <a:srgbClr val="FF0000"/>
                </a:solidFill>
                <a:latin typeface="Calibri" charset="0"/>
              </a:rPr>
              <a:t>* On alloyed Cu(111): </a:t>
            </a:r>
          </a:p>
          <a:p>
            <a:pPr marL="0" indent="0">
              <a:buFont typeface="Arial" charset="0"/>
              <a:buNone/>
              <a:defRPr/>
            </a:pPr>
            <a:r>
              <a:rPr lang="en-US" altLang="zh-CN" sz="2800" dirty="0">
                <a:solidFill>
                  <a:srgbClr val="FF0000"/>
                </a:solidFill>
                <a:latin typeface="Calibri" charset="0"/>
              </a:rPr>
              <a:t>	</a:t>
            </a:r>
            <a:r>
              <a:rPr lang="en-US" altLang="zh-CN" sz="2800" dirty="0" smtClean="0">
                <a:solidFill>
                  <a:srgbClr val="FF0000"/>
                </a:solidFill>
                <a:latin typeface="Calibri" charset="0"/>
              </a:rPr>
              <a:t>	# Good islands</a:t>
            </a:r>
          </a:p>
          <a:p>
            <a:pPr marL="0" indent="0">
              <a:buFont typeface="Arial" charset="0"/>
              <a:buNone/>
              <a:defRPr/>
            </a:pPr>
            <a:r>
              <a:rPr lang="en-US" altLang="zh-CN" sz="2800" dirty="0">
                <a:solidFill>
                  <a:srgbClr val="FF0000"/>
                </a:solidFill>
                <a:latin typeface="Calibri" charset="0"/>
              </a:rPr>
              <a:t>	</a:t>
            </a:r>
            <a:r>
              <a:rPr lang="en-US" altLang="zh-CN" sz="2800" dirty="0" smtClean="0">
                <a:solidFill>
                  <a:srgbClr val="FF0000"/>
                </a:solidFill>
                <a:latin typeface="Calibri" charset="0"/>
              </a:rPr>
              <a:t>	# Minimal grain boundaries </a:t>
            </a:r>
          </a:p>
          <a:p>
            <a:pPr marL="0" indent="0">
              <a:buFont typeface="Arial" charset="0"/>
              <a:buNone/>
              <a:defRPr/>
            </a:pPr>
            <a:r>
              <a:rPr lang="en-US" altLang="zh-CN" sz="2800" dirty="0">
                <a:latin typeface="Calibri" charset="0"/>
              </a:rPr>
              <a:t>	</a:t>
            </a:r>
          </a:p>
        </p:txBody>
      </p:sp>
      <p:sp>
        <p:nvSpPr>
          <p:cNvPr id="16" name="AutoShape 11"/>
          <p:cNvSpPr>
            <a:spLocks noChangeArrowheads="1"/>
          </p:cNvSpPr>
          <p:nvPr/>
        </p:nvSpPr>
        <p:spPr bwMode="auto">
          <a:xfrm>
            <a:off x="2362200" y="3200400"/>
            <a:ext cx="685800" cy="228600"/>
          </a:xfrm>
          <a:prstGeom prst="rightArrow">
            <a:avLst>
              <a:gd name="adj1" fmla="val 50000"/>
              <a:gd name="adj2" fmla="val 56250"/>
            </a:avLst>
          </a:prstGeom>
          <a:gradFill rotWithShape="1">
            <a:gsLst>
              <a:gs pos="0">
                <a:srgbClr val="D6FAFE"/>
              </a:gs>
              <a:gs pos="100000">
                <a:srgbClr val="8DE9F3"/>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10" tIns="45706" rIns="91410" bIns="45706" anchor="ctr"/>
          <a:lstStyle/>
          <a:p>
            <a:pPr>
              <a:defRPr/>
            </a:pPr>
            <a:endParaRPr lang="en-US">
              <a:ea typeface="ＭＳ Ｐゴシック" charset="0"/>
              <a:cs typeface="ＭＳ Ｐゴシック" charset="0"/>
            </a:endParaRPr>
          </a:p>
        </p:txBody>
      </p:sp>
    </p:spTree>
    <p:custDataLst>
      <p:tags r:id="rId1"/>
    </p:custDataLst>
  </p:cSld>
  <p:clrMapOvr>
    <a:masterClrMapping/>
  </p:clrMapOvr>
  <p:transition xmlns:p14="http://schemas.microsoft.com/office/powerpoint/2010/main" advTm="74829"/>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标题 1"/>
          <p:cNvSpPr>
            <a:spLocks noGrp="1"/>
          </p:cNvSpPr>
          <p:nvPr>
            <p:ph type="title"/>
          </p:nvPr>
        </p:nvSpPr>
        <p:spPr>
          <a:xfrm>
            <a:off x="457200" y="-228600"/>
            <a:ext cx="8229600" cy="1143000"/>
          </a:xfrm>
        </p:spPr>
        <p:txBody>
          <a:bodyPr>
            <a:normAutofit/>
          </a:bodyPr>
          <a:lstStyle/>
          <a:p>
            <a:pPr algn="ctr"/>
            <a:r>
              <a:rPr lang="en-US" altLang="zh-CN" sz="3200" b="1" dirty="0" smtClean="0">
                <a:solidFill>
                  <a:srgbClr val="3366FF"/>
                </a:solidFill>
              </a:rPr>
              <a:t>Outline</a:t>
            </a:r>
            <a:endParaRPr lang="zh-CN" altLang="en-US" sz="3200" b="1" dirty="0">
              <a:solidFill>
                <a:srgbClr val="3366FF"/>
              </a:solidFill>
            </a:endParaRPr>
          </a:p>
        </p:txBody>
      </p:sp>
      <p:sp>
        <p:nvSpPr>
          <p:cNvPr id="6" name="Content Placeholder 2"/>
          <p:cNvSpPr>
            <a:spLocks noGrp="1"/>
          </p:cNvSpPr>
          <p:nvPr>
            <p:ph idx="1"/>
          </p:nvPr>
        </p:nvSpPr>
        <p:spPr>
          <a:xfrm>
            <a:off x="323528" y="762000"/>
            <a:ext cx="8712968" cy="4929222"/>
          </a:xfrm>
        </p:spPr>
        <p:txBody>
          <a:bodyPr>
            <a:noAutofit/>
          </a:bodyPr>
          <a:lstStyle/>
          <a:p>
            <a:pPr eaLnBrk="1" hangingPunct="1">
              <a:spcBef>
                <a:spcPts val="300"/>
              </a:spcBef>
            </a:pPr>
            <a:r>
              <a:rPr lang="en-US" altLang="zh-CN" sz="2400" dirty="0" smtClean="0">
                <a:ea typeface="宋体" pitchFamily="2" charset="-122"/>
              </a:rPr>
              <a:t>Brief Introduction on Motivation</a:t>
            </a:r>
          </a:p>
          <a:p>
            <a:pPr eaLnBrk="1" hangingPunct="1">
              <a:spcBef>
                <a:spcPts val="300"/>
              </a:spcBef>
            </a:pPr>
            <a:endParaRPr lang="en-US" altLang="zh-CN" sz="2400" dirty="0">
              <a:ea typeface="宋体" pitchFamily="2" charset="-122"/>
            </a:endParaRPr>
          </a:p>
          <a:p>
            <a:pPr eaLnBrk="1" hangingPunct="1">
              <a:spcBef>
                <a:spcPts val="300"/>
              </a:spcBef>
            </a:pPr>
            <a:r>
              <a:rPr lang="en-US" altLang="zh-CN" sz="2400" dirty="0" smtClean="0">
                <a:solidFill>
                  <a:srgbClr val="000090"/>
                </a:solidFill>
                <a:ea typeface="宋体" pitchFamily="2" charset="-122"/>
              </a:rPr>
              <a:t>Atomistic Mechanisms of Epitaxial Growth of </a:t>
            </a:r>
            <a:r>
              <a:rPr lang="en-US" altLang="zh-CN" sz="2400" dirty="0" err="1" smtClean="0">
                <a:solidFill>
                  <a:srgbClr val="000090"/>
                </a:solidFill>
                <a:ea typeface="宋体" pitchFamily="2" charset="-122"/>
              </a:rPr>
              <a:t>Graphene</a:t>
            </a:r>
            <a:r>
              <a:rPr lang="en-US" altLang="zh-CN" sz="2400" dirty="0" smtClean="0">
                <a:solidFill>
                  <a:srgbClr val="000090"/>
                </a:solidFill>
                <a:ea typeface="宋体" pitchFamily="2" charset="-122"/>
              </a:rPr>
              <a:t>:</a:t>
            </a:r>
          </a:p>
          <a:p>
            <a:pPr eaLnBrk="1" hangingPunct="1">
              <a:spcBef>
                <a:spcPts val="300"/>
              </a:spcBef>
            </a:pPr>
            <a:endParaRPr lang="en-US" altLang="zh-CN" sz="2400" dirty="0" smtClean="0">
              <a:solidFill>
                <a:srgbClr val="000090"/>
              </a:solidFill>
              <a:ea typeface="宋体" pitchFamily="2" charset="-122"/>
            </a:endParaRPr>
          </a:p>
          <a:p>
            <a:pPr lvl="1">
              <a:spcBef>
                <a:spcPts val="300"/>
              </a:spcBef>
              <a:buFont typeface="Wingdings" charset="2"/>
              <a:buChar char="Ø"/>
              <a:defRPr/>
            </a:pPr>
            <a:r>
              <a:rPr lang="en-US" altLang="zh-CN" sz="2000" dirty="0" smtClean="0">
                <a:solidFill>
                  <a:srgbClr val="000090"/>
                </a:solidFill>
              </a:rPr>
              <a:t>	Why Cu is the preferred substrate?</a:t>
            </a:r>
            <a:r>
              <a:rPr lang="en-US" altLang="zh-CN" sz="2000" dirty="0" smtClean="0"/>
              <a:t> </a:t>
            </a:r>
            <a:r>
              <a:rPr lang="en-US" altLang="zh-CN" sz="2000" dirty="0" smtClean="0">
                <a:solidFill>
                  <a:srgbClr val="000090"/>
                </a:solidFill>
              </a:rPr>
              <a:t>(</a:t>
            </a:r>
            <a:r>
              <a:rPr lang="en-US" altLang="zh-CN" sz="2000" dirty="0" err="1" smtClean="0">
                <a:solidFill>
                  <a:srgbClr val="FF0000"/>
                </a:solidFill>
              </a:rPr>
              <a:t>Hua</a:t>
            </a:r>
            <a:r>
              <a:rPr lang="en-US" altLang="zh-CN" sz="2000" dirty="0" smtClean="0">
                <a:solidFill>
                  <a:srgbClr val="FF0000"/>
                </a:solidFill>
              </a:rPr>
              <a:t> Chen</a:t>
            </a:r>
            <a:r>
              <a:rPr lang="en-US" altLang="zh-CN" sz="2000" dirty="0" smtClean="0">
                <a:solidFill>
                  <a:srgbClr val="000090"/>
                </a:solidFill>
              </a:rPr>
              <a:t>)</a:t>
            </a:r>
          </a:p>
          <a:p>
            <a:pPr>
              <a:spcBef>
                <a:spcPts val="300"/>
              </a:spcBef>
              <a:buFont typeface="Wingdings" charset="2"/>
              <a:buChar char="Ø"/>
              <a:defRPr/>
            </a:pPr>
            <a:endParaRPr lang="en-US" altLang="zh-CN" sz="2400" dirty="0">
              <a:solidFill>
                <a:srgbClr val="000090"/>
              </a:solidFill>
            </a:endParaRPr>
          </a:p>
          <a:p>
            <a:pPr lvl="1">
              <a:spcBef>
                <a:spcPts val="300"/>
              </a:spcBef>
              <a:buFont typeface="Wingdings" charset="2"/>
              <a:buChar char="Ø"/>
              <a:defRPr/>
            </a:pPr>
            <a:r>
              <a:rPr lang="en-US" altLang="zh-CN" sz="2000" dirty="0" smtClean="0">
                <a:solidFill>
                  <a:srgbClr val="000090"/>
                </a:solidFill>
              </a:rPr>
              <a:t>	Carbon </a:t>
            </a:r>
            <a:r>
              <a:rPr lang="en-US" altLang="zh-CN" sz="2000" dirty="0" err="1" smtClean="0">
                <a:solidFill>
                  <a:srgbClr val="000090"/>
                </a:solidFill>
              </a:rPr>
              <a:t>nanoarches</a:t>
            </a:r>
            <a:r>
              <a:rPr lang="en-US" altLang="zh-CN" sz="2000" dirty="0" smtClean="0">
                <a:solidFill>
                  <a:srgbClr val="000090"/>
                </a:solidFill>
              </a:rPr>
              <a:t> (</a:t>
            </a:r>
            <a:r>
              <a:rPr lang="en-US" altLang="zh-CN" sz="2000" dirty="0" smtClean="0">
                <a:solidFill>
                  <a:srgbClr val="FF0000"/>
                </a:solidFill>
              </a:rPr>
              <a:t>Robert van Wesep</a:t>
            </a:r>
            <a:r>
              <a:rPr lang="en-US" altLang="zh-CN" sz="2000" dirty="0" smtClean="0">
                <a:solidFill>
                  <a:srgbClr val="000090"/>
                </a:solidFill>
              </a:rPr>
              <a:t>)</a:t>
            </a:r>
          </a:p>
          <a:p>
            <a:pPr>
              <a:spcBef>
                <a:spcPts val="300"/>
              </a:spcBef>
              <a:buFont typeface="Wingdings" charset="2"/>
              <a:buChar char="Ø"/>
              <a:defRPr/>
            </a:pPr>
            <a:endParaRPr lang="zh-CN" altLang="en-US" sz="2400" dirty="0" smtClean="0">
              <a:solidFill>
                <a:srgbClr val="000090"/>
              </a:solidFill>
            </a:endParaRPr>
          </a:p>
          <a:p>
            <a:pPr lvl="1">
              <a:spcBef>
                <a:spcPts val="300"/>
              </a:spcBef>
              <a:buFont typeface="Wingdings" charset="2"/>
              <a:buChar char="Ø"/>
            </a:pPr>
            <a:r>
              <a:rPr lang="en-US" altLang="zh-CN" sz="2000" dirty="0" smtClean="0">
                <a:solidFill>
                  <a:srgbClr val="000090"/>
                </a:solidFill>
                <a:ea typeface="宋体" pitchFamily="2" charset="-122"/>
              </a:rPr>
              <a:t>	</a:t>
            </a:r>
            <a:r>
              <a:rPr lang="en-US" altLang="zh-CN" sz="3200" dirty="0" smtClean="0">
                <a:solidFill>
                  <a:srgbClr val="000090"/>
                </a:solidFill>
                <a:ea typeface="宋体" pitchFamily="2" charset="-122"/>
              </a:rPr>
              <a:t>Suppression of grain boundaries (</a:t>
            </a:r>
            <a:r>
              <a:rPr lang="en-US" altLang="zh-CN" sz="3200" dirty="0" smtClean="0">
                <a:solidFill>
                  <a:srgbClr val="FF0000"/>
                </a:solidFill>
                <a:ea typeface="宋体" pitchFamily="2" charset="-122"/>
              </a:rPr>
              <a:t>Wei Chen</a:t>
            </a:r>
            <a:r>
              <a:rPr lang="en-US" altLang="zh-CN" sz="3200" dirty="0" smtClean="0">
                <a:solidFill>
                  <a:srgbClr val="000090"/>
                </a:solidFill>
                <a:ea typeface="宋体" pitchFamily="2" charset="-122"/>
              </a:rPr>
              <a:t>)</a:t>
            </a:r>
          </a:p>
          <a:p>
            <a:pPr eaLnBrk="1" hangingPunct="1">
              <a:spcBef>
                <a:spcPts val="300"/>
              </a:spcBef>
              <a:buFont typeface="Wingdings" charset="2"/>
              <a:buChar char="Ø"/>
            </a:pPr>
            <a:endParaRPr lang="en-US" altLang="zh-CN" sz="2400" dirty="0" smtClean="0">
              <a:solidFill>
                <a:srgbClr val="000090"/>
              </a:solidFill>
              <a:ea typeface="宋体" pitchFamily="2" charset="-122"/>
            </a:endParaRPr>
          </a:p>
          <a:p>
            <a:pPr marL="742950" lvl="2" indent="-342900">
              <a:spcBef>
                <a:spcPts val="300"/>
              </a:spcBef>
              <a:buFont typeface="Wingdings" charset="2"/>
              <a:buChar char="Ø"/>
            </a:pPr>
            <a:r>
              <a:rPr lang="en-US" altLang="zh-CN" sz="2000" dirty="0" smtClean="0">
                <a:solidFill>
                  <a:srgbClr val="000090"/>
                </a:solidFill>
              </a:rPr>
              <a:t>	Low-temperature growth (</a:t>
            </a:r>
            <a:r>
              <a:rPr lang="en-US" altLang="zh-CN" sz="2000" dirty="0" smtClean="0">
                <a:solidFill>
                  <a:srgbClr val="FF0000"/>
                </a:solidFill>
              </a:rPr>
              <a:t>Jin-Ho Choi</a:t>
            </a:r>
            <a:r>
              <a:rPr lang="en-US" altLang="zh-CN" sz="2000" dirty="0" smtClean="0">
                <a:solidFill>
                  <a:srgbClr val="000090"/>
                </a:solidFill>
              </a:rPr>
              <a:t>)</a:t>
            </a:r>
          </a:p>
          <a:p>
            <a:pPr marL="342900" lvl="1" indent="-342900">
              <a:spcBef>
                <a:spcPts val="300"/>
              </a:spcBef>
              <a:buFont typeface="Wingdings" charset="2"/>
              <a:buChar char="Ø"/>
            </a:pPr>
            <a:endParaRPr lang="en-US" altLang="zh-CN" sz="2400" dirty="0" smtClean="0">
              <a:solidFill>
                <a:srgbClr val="000090"/>
              </a:solidFill>
            </a:endParaRPr>
          </a:p>
          <a:p>
            <a:pPr marL="342900" lvl="1" indent="-342900">
              <a:spcBef>
                <a:spcPts val="300"/>
              </a:spcBef>
              <a:buFont typeface="Arial" pitchFamily="34" charset="0"/>
              <a:buChar char="•"/>
            </a:pPr>
            <a:r>
              <a:rPr lang="en-US" altLang="zh-CN" sz="2400" dirty="0" smtClean="0">
                <a:solidFill>
                  <a:srgbClr val="000090"/>
                </a:solidFill>
              </a:rPr>
              <a:t>Functionalization of </a:t>
            </a:r>
            <a:r>
              <a:rPr lang="en-US" altLang="zh-CN" sz="2400" dirty="0" err="1" smtClean="0">
                <a:solidFill>
                  <a:srgbClr val="000090"/>
                </a:solidFill>
              </a:rPr>
              <a:t>Graphene</a:t>
            </a:r>
            <a:endParaRPr lang="en-US" altLang="zh-CN" sz="2400" dirty="0" smtClean="0">
              <a:solidFill>
                <a:srgbClr val="000090"/>
              </a:solidFill>
            </a:endParaRPr>
          </a:p>
          <a:p>
            <a:pPr marL="342900" lvl="1" indent="-342900">
              <a:spcBef>
                <a:spcPts val="300"/>
              </a:spcBef>
              <a:buFont typeface="Arial" pitchFamily="34" charset="0"/>
              <a:buChar char="•"/>
            </a:pPr>
            <a:endParaRPr lang="en-US" altLang="zh-CN" sz="2400" dirty="0">
              <a:solidFill>
                <a:srgbClr val="000090"/>
              </a:solidFill>
            </a:endParaRPr>
          </a:p>
          <a:p>
            <a:pPr marL="742950" lvl="2" indent="-342900">
              <a:spcBef>
                <a:spcPts val="300"/>
              </a:spcBef>
              <a:buFont typeface="Wingdings" charset="2"/>
              <a:buChar char="Ø"/>
            </a:pPr>
            <a:r>
              <a:rPr lang="en-US" altLang="zh-CN" sz="2000" dirty="0">
                <a:solidFill>
                  <a:srgbClr val="000090"/>
                </a:solidFill>
              </a:rPr>
              <a:t> </a:t>
            </a:r>
            <a:r>
              <a:rPr lang="en-US" altLang="zh-CN" sz="2000" dirty="0" smtClean="0">
                <a:solidFill>
                  <a:srgbClr val="000090"/>
                </a:solidFill>
              </a:rPr>
              <a:t>  Magnetization (</a:t>
            </a:r>
            <a:r>
              <a:rPr lang="en-US" altLang="zh-CN" sz="2000" dirty="0" err="1" smtClean="0">
                <a:solidFill>
                  <a:srgbClr val="FF0000"/>
                </a:solidFill>
              </a:rPr>
              <a:t>Shifei</a:t>
            </a:r>
            <a:r>
              <a:rPr lang="en-US" altLang="zh-CN" sz="2000" dirty="0" smtClean="0">
                <a:solidFill>
                  <a:srgbClr val="FF0000"/>
                </a:solidFill>
              </a:rPr>
              <a:t> Qi</a:t>
            </a:r>
            <a:r>
              <a:rPr lang="en-US" altLang="zh-CN" sz="2000" dirty="0" smtClean="0">
                <a:solidFill>
                  <a:srgbClr val="000090"/>
                </a:solidFill>
              </a:rPr>
              <a:t>)</a:t>
            </a:r>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ea typeface="宋体" pitchFamily="2" charset="-122"/>
            </a:endParaRPr>
          </a:p>
        </p:txBody>
      </p:sp>
      <p:sp>
        <p:nvSpPr>
          <p:cNvPr id="7" name="Title 1"/>
          <p:cNvSpPr txBox="1">
            <a:spLocks/>
          </p:cNvSpPr>
          <p:nvPr/>
        </p:nvSpPr>
        <p:spPr>
          <a:xfrm>
            <a:off x="457200" y="1938998"/>
            <a:ext cx="8229600" cy="1143000"/>
          </a:xfrm>
          <a:prstGeom prst="rect">
            <a:avLst/>
          </a:prstGeom>
        </p:spPr>
        <p:txBody>
          <a:bodyPr vert="horz" lIns="91440" tIns="45720" rIns="91440" bIns="45720" rtlCol="0" anchor="ctr">
            <a:noAutofit/>
          </a:bodyPr>
          <a:lstStyle/>
          <a:p>
            <a:pPr algn="ctr" fontAlgn="auto">
              <a:spcAft>
                <a:spcPts val="0"/>
              </a:spcAft>
              <a:defRPr/>
            </a:pPr>
            <a:endParaRPr lang="en-US" altLang="zh-CN" sz="2800" b="1" dirty="0" smtClean="0">
              <a:solidFill>
                <a:prstClr val="black"/>
              </a:solidFill>
              <a:effectLst>
                <a:outerShdw blurRad="38100" dist="38100" dir="2700000" algn="tl">
                  <a:srgbClr val="000000">
                    <a:alpha val="43137"/>
                  </a:srgbClr>
                </a:outerShdw>
              </a:effectLst>
              <a:latin typeface="Calibri"/>
              <a:ea typeface="宋体"/>
              <a:cs typeface="+mn-cs"/>
            </a:endParaRPr>
          </a:p>
        </p:txBody>
      </p:sp>
    </p:spTree>
    <p:extLst>
      <p:ext uri="{BB962C8B-B14F-4D97-AF65-F5344CB8AC3E}">
        <p14:creationId xmlns:p14="http://schemas.microsoft.com/office/powerpoint/2010/main" val="2182833605"/>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222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7" y="1550988"/>
            <a:ext cx="1871663"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7" name="Text Box 6"/>
          <p:cNvSpPr txBox="1">
            <a:spLocks noChangeArrowheads="1"/>
          </p:cNvSpPr>
          <p:nvPr/>
        </p:nvSpPr>
        <p:spPr bwMode="auto">
          <a:xfrm>
            <a:off x="201612" y="3544888"/>
            <a:ext cx="21240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200">
                <a:solidFill>
                  <a:srgbClr val="000000"/>
                </a:solidFill>
                <a:latin typeface="Calibri" charset="0"/>
                <a:ea typeface="宋体" charset="0"/>
                <a:cs typeface="宋体" charset="0"/>
              </a:rPr>
              <a:t>J. Coraux et al., </a:t>
            </a:r>
            <a:r>
              <a:rPr lang="en-US" altLang="zh-CN" sz="1200" i="1">
                <a:solidFill>
                  <a:srgbClr val="000000"/>
                </a:solidFill>
                <a:latin typeface="Calibri" charset="0"/>
                <a:ea typeface="宋体" charset="0"/>
                <a:cs typeface="宋体" charset="0"/>
              </a:rPr>
              <a:t>New Journal of Physics (2009)</a:t>
            </a:r>
          </a:p>
        </p:txBody>
      </p:sp>
      <p:sp>
        <p:nvSpPr>
          <p:cNvPr id="52228" name="AutoShape 7"/>
          <p:cNvSpPr>
            <a:spLocks noChangeArrowheads="1"/>
          </p:cNvSpPr>
          <p:nvPr/>
        </p:nvSpPr>
        <p:spPr bwMode="auto">
          <a:xfrm>
            <a:off x="1219200" y="914400"/>
            <a:ext cx="3962400" cy="466725"/>
          </a:xfrm>
          <a:prstGeom prst="roundRect">
            <a:avLst>
              <a:gd name="adj" fmla="val 16667"/>
            </a:avLst>
          </a:prstGeom>
          <a:solidFill>
            <a:schemeClr val="accent1"/>
          </a:solidFill>
          <a:ln w="9525">
            <a:solidFill>
              <a:schemeClr val="tx1"/>
            </a:solidFill>
            <a:round/>
            <a:headEnd/>
            <a:tailEnd/>
          </a:ln>
        </p:spPr>
        <p:txBody>
          <a:bodyPr wrap="none" lIns="91410" tIns="45706" rIns="91410" bIns="45706" anchor="ctr"/>
          <a:lstStyle/>
          <a:p>
            <a:pPr algn="ctr"/>
            <a:r>
              <a:rPr lang="en-US" altLang="zh-CN" sz="1400" dirty="0">
                <a:solidFill>
                  <a:srgbClr val="000000"/>
                </a:solidFill>
                <a:ea typeface="宋体" charset="0"/>
                <a:cs typeface="宋体" charset="0"/>
              </a:rPr>
              <a:t> </a:t>
            </a:r>
            <a:r>
              <a:rPr lang="en-US" altLang="zh-CN" sz="1400" dirty="0" err="1">
                <a:solidFill>
                  <a:srgbClr val="000000"/>
                </a:solidFill>
                <a:ea typeface="宋体" charset="0"/>
                <a:cs typeface="宋体" charset="0"/>
              </a:rPr>
              <a:t>Ir</a:t>
            </a:r>
            <a:r>
              <a:rPr lang="en-US" altLang="zh-CN" sz="1400" dirty="0">
                <a:solidFill>
                  <a:srgbClr val="000000"/>
                </a:solidFill>
                <a:ea typeface="宋体" charset="0"/>
                <a:cs typeface="宋体" charset="0"/>
              </a:rPr>
              <a:t>(111), Co(0001)</a:t>
            </a:r>
            <a:r>
              <a:rPr lang="en-US" altLang="zh-CN" sz="1400" dirty="0" smtClean="0">
                <a:solidFill>
                  <a:srgbClr val="000000"/>
                </a:solidFill>
                <a:ea typeface="宋体" charset="0"/>
                <a:cs typeface="宋体" charset="0"/>
              </a:rPr>
              <a:t>, </a:t>
            </a:r>
            <a:r>
              <a:rPr lang="en-US" altLang="zh-CN" sz="1400" dirty="0" err="1" smtClean="0">
                <a:solidFill>
                  <a:srgbClr val="000000"/>
                </a:solidFill>
                <a:ea typeface="宋体" charset="0"/>
                <a:cs typeface="宋体" charset="0"/>
              </a:rPr>
              <a:t>Pt</a:t>
            </a:r>
            <a:r>
              <a:rPr lang="en-US" altLang="zh-CN" sz="1400" dirty="0">
                <a:solidFill>
                  <a:srgbClr val="000000"/>
                </a:solidFill>
                <a:ea typeface="宋体" charset="0"/>
                <a:cs typeface="宋体" charset="0"/>
              </a:rPr>
              <a:t>(111), </a:t>
            </a:r>
            <a:r>
              <a:rPr lang="en-US" altLang="zh-CN" sz="1400" dirty="0" err="1">
                <a:solidFill>
                  <a:srgbClr val="000000"/>
                </a:solidFill>
                <a:ea typeface="宋体" charset="0"/>
                <a:cs typeface="宋体" charset="0"/>
              </a:rPr>
              <a:t>Ru</a:t>
            </a:r>
            <a:r>
              <a:rPr lang="en-US" altLang="zh-CN" sz="1400" dirty="0">
                <a:solidFill>
                  <a:srgbClr val="000000"/>
                </a:solidFill>
                <a:ea typeface="宋体" charset="0"/>
                <a:cs typeface="宋体" charset="0"/>
              </a:rPr>
              <a:t>(0001), Ni(111</a:t>
            </a:r>
            <a:r>
              <a:rPr lang="en-US" altLang="zh-CN" sz="1400" dirty="0" smtClean="0">
                <a:solidFill>
                  <a:srgbClr val="000000"/>
                </a:solidFill>
                <a:ea typeface="宋体" charset="0"/>
                <a:cs typeface="宋体" charset="0"/>
              </a:rPr>
              <a:t>)…</a:t>
            </a:r>
            <a:endParaRPr lang="en-US" altLang="zh-CN" sz="1400" dirty="0">
              <a:solidFill>
                <a:srgbClr val="000000"/>
              </a:solidFill>
              <a:ea typeface="宋体" charset="0"/>
              <a:cs typeface="宋体" charset="0"/>
            </a:endParaRPr>
          </a:p>
        </p:txBody>
      </p:sp>
      <p:pic>
        <p:nvPicPr>
          <p:cNvPr id="52229"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3462" y="1524000"/>
            <a:ext cx="1841500"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0" name="Text Box 9"/>
          <p:cNvSpPr txBox="1">
            <a:spLocks noChangeArrowheads="1"/>
          </p:cNvSpPr>
          <p:nvPr/>
        </p:nvSpPr>
        <p:spPr bwMode="auto">
          <a:xfrm>
            <a:off x="2170112" y="3540125"/>
            <a:ext cx="21240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200" i="1">
                <a:solidFill>
                  <a:srgbClr val="000000"/>
                </a:solidFill>
                <a:latin typeface="Calibri" charset="0"/>
                <a:ea typeface="宋体" charset="0"/>
                <a:cs typeface="宋体" charset="0"/>
              </a:rPr>
              <a:t>A. L. Va´zquez de Pargaet al., PRL (2009)</a:t>
            </a:r>
          </a:p>
        </p:txBody>
      </p:sp>
      <p:pic>
        <p:nvPicPr>
          <p:cNvPr id="52231"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19575" y="1550988"/>
            <a:ext cx="2016125" cy="186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32" name="Text Box 12"/>
          <p:cNvSpPr txBox="1">
            <a:spLocks noChangeArrowheads="1"/>
          </p:cNvSpPr>
          <p:nvPr/>
        </p:nvSpPr>
        <p:spPr bwMode="auto">
          <a:xfrm>
            <a:off x="4186237" y="3562350"/>
            <a:ext cx="21240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200">
                <a:solidFill>
                  <a:srgbClr val="000000"/>
                </a:solidFill>
                <a:latin typeface="Calibri" charset="0"/>
                <a:ea typeface="宋体" charset="0"/>
                <a:cs typeface="宋体" charset="0"/>
              </a:rPr>
              <a:t>K.S. Kim et al.,  Nature(2009)</a:t>
            </a:r>
          </a:p>
        </p:txBody>
      </p:sp>
      <p:sp>
        <p:nvSpPr>
          <p:cNvPr id="3088" name="Text Box 16"/>
          <p:cNvSpPr txBox="1">
            <a:spLocks noChangeArrowheads="1"/>
          </p:cNvSpPr>
          <p:nvPr/>
        </p:nvSpPr>
        <p:spPr bwMode="auto">
          <a:xfrm>
            <a:off x="909637" y="4086225"/>
            <a:ext cx="7315200"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spcBef>
                <a:spcPct val="50000"/>
              </a:spcBef>
            </a:pPr>
            <a:r>
              <a:rPr lang="en-US" altLang="zh-CN" dirty="0" smtClean="0">
                <a:solidFill>
                  <a:srgbClr val="000000"/>
                </a:solidFill>
                <a:latin typeface="Gill Sans" charset="0"/>
              </a:rPr>
              <a:t>Factors determining growth rate, thickness </a:t>
            </a:r>
            <a:r>
              <a:rPr lang="en-US" altLang="zh-CN" dirty="0">
                <a:solidFill>
                  <a:srgbClr val="000000"/>
                </a:solidFill>
                <a:latin typeface="Gill Sans" charset="0"/>
              </a:rPr>
              <a:t>&amp; uniformity:</a:t>
            </a:r>
          </a:p>
        </p:txBody>
      </p:sp>
      <p:sp>
        <p:nvSpPr>
          <p:cNvPr id="3111" name="AutoShape 39"/>
          <p:cNvSpPr>
            <a:spLocks noChangeArrowheads="1"/>
          </p:cNvSpPr>
          <p:nvPr/>
        </p:nvSpPr>
        <p:spPr bwMode="auto">
          <a:xfrm>
            <a:off x="7092950" y="942975"/>
            <a:ext cx="1106488" cy="504825"/>
          </a:xfrm>
          <a:prstGeom prst="roundRect">
            <a:avLst>
              <a:gd name="adj" fmla="val 16667"/>
            </a:avLst>
          </a:prstGeom>
          <a:solidFill>
            <a:schemeClr val="accent1"/>
          </a:solidFill>
          <a:ln w="9525">
            <a:solidFill>
              <a:schemeClr val="tx1"/>
            </a:solidFill>
            <a:round/>
            <a:headEnd/>
            <a:tailEnd/>
          </a:ln>
        </p:spPr>
        <p:txBody>
          <a:bodyPr wrap="none" lIns="91410" tIns="45706" rIns="91410" bIns="45706" anchor="ctr"/>
          <a:lstStyle/>
          <a:p>
            <a:pPr algn="ctr"/>
            <a:r>
              <a:rPr lang="en-US" altLang="zh-CN" sz="1400" dirty="0">
                <a:solidFill>
                  <a:srgbClr val="000000"/>
                </a:solidFill>
                <a:ea typeface="宋体" charset="0"/>
                <a:cs typeface="宋体" charset="0"/>
              </a:rPr>
              <a:t>Cu(111)</a:t>
            </a:r>
          </a:p>
        </p:txBody>
      </p:sp>
      <p:sp>
        <p:nvSpPr>
          <p:cNvPr id="3112" name="Text Box 40"/>
          <p:cNvSpPr txBox="1">
            <a:spLocks noChangeArrowheads="1"/>
          </p:cNvSpPr>
          <p:nvPr/>
        </p:nvSpPr>
        <p:spPr bwMode="auto">
          <a:xfrm>
            <a:off x="6983412" y="3567113"/>
            <a:ext cx="17494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200">
                <a:solidFill>
                  <a:srgbClr val="000000"/>
                </a:solidFill>
                <a:latin typeface="Calibri" charset="0"/>
                <a:ea typeface="宋体" charset="0"/>
                <a:cs typeface="宋体" charset="0"/>
              </a:rPr>
              <a:t>X. Li et al.,  Science (2009)</a:t>
            </a:r>
          </a:p>
        </p:txBody>
      </p:sp>
      <p:pic>
        <p:nvPicPr>
          <p:cNvPr id="3113" name="Picture 4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83400" y="1550988"/>
            <a:ext cx="1871662"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45" name="Text Box 73"/>
          <p:cNvSpPr txBox="1">
            <a:spLocks noChangeArrowheads="1"/>
          </p:cNvSpPr>
          <p:nvPr/>
        </p:nvSpPr>
        <p:spPr bwMode="auto">
          <a:xfrm>
            <a:off x="574675" y="4598988"/>
            <a:ext cx="70786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600">
                <a:solidFill>
                  <a:srgbClr val="000000"/>
                </a:solidFill>
                <a:latin typeface="Gill Sans" charset="0"/>
              </a:rPr>
              <a:t>       </a:t>
            </a:r>
            <a:r>
              <a:rPr lang="en-US" altLang="zh-CN" sz="1800">
                <a:solidFill>
                  <a:srgbClr val="000000"/>
                </a:solidFill>
                <a:latin typeface="Gill Sans" charset="0"/>
              </a:rPr>
              <a:t>Carbon solubility in Metals: </a:t>
            </a:r>
            <a:r>
              <a:rPr lang="en-US" altLang="zh-CN" sz="1800">
                <a:solidFill>
                  <a:srgbClr val="0000CC"/>
                </a:solidFill>
                <a:latin typeface="Gill Sans" charset="0"/>
              </a:rPr>
              <a:t>low</a:t>
            </a:r>
            <a:r>
              <a:rPr lang="en-US" altLang="zh-CN" sz="1800">
                <a:solidFill>
                  <a:srgbClr val="000000"/>
                </a:solidFill>
                <a:latin typeface="Gill Sans" charset="0"/>
              </a:rPr>
              <a:t>: Pt,Ru,Ir,Cu; </a:t>
            </a:r>
            <a:r>
              <a:rPr lang="en-US" altLang="zh-CN" sz="1800">
                <a:solidFill>
                  <a:srgbClr val="0000CC"/>
                </a:solidFill>
                <a:latin typeface="Gill Sans" charset="0"/>
              </a:rPr>
              <a:t>high</a:t>
            </a:r>
            <a:r>
              <a:rPr lang="en-US" altLang="zh-CN" sz="1800">
                <a:solidFill>
                  <a:srgbClr val="000000"/>
                </a:solidFill>
                <a:latin typeface="Gill Sans" charset="0"/>
              </a:rPr>
              <a:t>: Ni,Co </a:t>
            </a:r>
          </a:p>
        </p:txBody>
      </p:sp>
      <p:sp>
        <p:nvSpPr>
          <p:cNvPr id="3146" name="Text Box 74"/>
          <p:cNvSpPr txBox="1">
            <a:spLocks noChangeArrowheads="1"/>
          </p:cNvSpPr>
          <p:nvPr/>
        </p:nvSpPr>
        <p:spPr bwMode="auto">
          <a:xfrm>
            <a:off x="592137" y="4959350"/>
            <a:ext cx="63373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600">
                <a:solidFill>
                  <a:srgbClr val="000000"/>
                </a:solidFill>
                <a:latin typeface="Gill Sans" charset="0"/>
              </a:rPr>
              <a:t>       </a:t>
            </a:r>
            <a:r>
              <a:rPr lang="en-US" altLang="zh-CN" sz="1800">
                <a:solidFill>
                  <a:srgbClr val="000000"/>
                </a:solidFill>
                <a:latin typeface="Gill Sans" charset="0"/>
              </a:rPr>
              <a:t>Lattice mismatch:  small: Ni 1.24%  Cu 3.72%</a:t>
            </a:r>
          </a:p>
        </p:txBody>
      </p:sp>
      <p:sp>
        <p:nvSpPr>
          <p:cNvPr id="3147" name="Text Box 75"/>
          <p:cNvSpPr txBox="1">
            <a:spLocks noChangeArrowheads="1"/>
          </p:cNvSpPr>
          <p:nvPr/>
        </p:nvSpPr>
        <p:spPr bwMode="auto">
          <a:xfrm>
            <a:off x="619125" y="5324475"/>
            <a:ext cx="6265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800" dirty="0">
                <a:solidFill>
                  <a:srgbClr val="000000"/>
                </a:solidFill>
                <a:latin typeface="Gill Sans" charset="0"/>
              </a:rPr>
              <a:t>      Carbon-Metal bond </a:t>
            </a:r>
            <a:r>
              <a:rPr lang="en-US" altLang="zh-CN" sz="1800" dirty="0" smtClean="0">
                <a:solidFill>
                  <a:srgbClr val="000000"/>
                </a:solidFill>
                <a:latin typeface="Gill Sans" charset="0"/>
              </a:rPr>
              <a:t>strength (nucleation sites)</a:t>
            </a:r>
            <a:endParaRPr lang="en-US" altLang="zh-CN" sz="1800" dirty="0">
              <a:solidFill>
                <a:srgbClr val="000000"/>
              </a:solidFill>
              <a:latin typeface="Gill Sans" charset="0"/>
            </a:endParaRPr>
          </a:p>
        </p:txBody>
      </p:sp>
      <p:sp>
        <p:nvSpPr>
          <p:cNvPr id="3148" name="Text Box 76"/>
          <p:cNvSpPr txBox="1">
            <a:spLocks noChangeArrowheads="1"/>
          </p:cNvSpPr>
          <p:nvPr/>
        </p:nvSpPr>
        <p:spPr bwMode="auto">
          <a:xfrm>
            <a:off x="757237" y="5686425"/>
            <a:ext cx="81581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ctr" eaLnBrk="1" hangingPunct="1">
              <a:spcBef>
                <a:spcPct val="50000"/>
              </a:spcBef>
            </a:pPr>
            <a:r>
              <a:rPr lang="en-US" altLang="zh-CN" sz="1800">
                <a:solidFill>
                  <a:srgbClr val="000000"/>
                </a:solidFill>
                <a:latin typeface="Gill Sans" charset="0"/>
              </a:rPr>
              <a:t>Experimental conditions: gas concentration, pressure, temperature, cooling rate…</a:t>
            </a:r>
          </a:p>
        </p:txBody>
      </p:sp>
      <p:sp>
        <p:nvSpPr>
          <p:cNvPr id="3149" name="AutoShape 77"/>
          <p:cNvSpPr>
            <a:spLocks noChangeArrowheads="1"/>
          </p:cNvSpPr>
          <p:nvPr/>
        </p:nvSpPr>
        <p:spPr bwMode="auto">
          <a:xfrm>
            <a:off x="763587" y="4694238"/>
            <a:ext cx="215900" cy="142875"/>
          </a:xfrm>
          <a:prstGeom prst="rightArrow">
            <a:avLst>
              <a:gd name="adj1" fmla="val 50000"/>
              <a:gd name="adj2" fmla="val 37778"/>
            </a:avLst>
          </a:prstGeom>
          <a:solidFill>
            <a:schemeClr val="accent1"/>
          </a:solidFill>
          <a:ln w="9525">
            <a:solidFill>
              <a:schemeClr val="tx1"/>
            </a:solidFill>
            <a:miter lim="800000"/>
            <a:headEnd/>
            <a:tailEnd/>
          </a:ln>
        </p:spPr>
        <p:txBody>
          <a:bodyPr wrap="none" lIns="91410" tIns="45706" rIns="91410" bIns="45706" anchor="ctr"/>
          <a:lstStyle/>
          <a:p>
            <a:endParaRPr lang="zh-CN" altLang="en-US">
              <a:solidFill>
                <a:srgbClr val="000000"/>
              </a:solidFill>
              <a:latin typeface="Gill Sans" charset="0"/>
            </a:endParaRPr>
          </a:p>
        </p:txBody>
      </p:sp>
      <p:sp>
        <p:nvSpPr>
          <p:cNvPr id="3150" name="AutoShape 78"/>
          <p:cNvSpPr>
            <a:spLocks noChangeArrowheads="1"/>
          </p:cNvSpPr>
          <p:nvPr/>
        </p:nvSpPr>
        <p:spPr bwMode="auto">
          <a:xfrm>
            <a:off x="763587" y="5053013"/>
            <a:ext cx="215900" cy="142875"/>
          </a:xfrm>
          <a:prstGeom prst="rightArrow">
            <a:avLst>
              <a:gd name="adj1" fmla="val 50000"/>
              <a:gd name="adj2" fmla="val 37778"/>
            </a:avLst>
          </a:prstGeom>
          <a:solidFill>
            <a:schemeClr val="accent1"/>
          </a:solidFill>
          <a:ln w="9525">
            <a:solidFill>
              <a:schemeClr val="tx1"/>
            </a:solidFill>
            <a:miter lim="800000"/>
            <a:headEnd/>
            <a:tailEnd/>
          </a:ln>
        </p:spPr>
        <p:txBody>
          <a:bodyPr wrap="none" lIns="91410" tIns="45706" rIns="91410" bIns="45706" anchor="ctr"/>
          <a:lstStyle/>
          <a:p>
            <a:endParaRPr lang="zh-CN" altLang="en-US">
              <a:solidFill>
                <a:srgbClr val="000000"/>
              </a:solidFill>
              <a:latin typeface="Gill Sans" charset="0"/>
            </a:endParaRPr>
          </a:p>
        </p:txBody>
      </p:sp>
      <p:sp>
        <p:nvSpPr>
          <p:cNvPr id="3151" name="AutoShape 79"/>
          <p:cNvSpPr>
            <a:spLocks noChangeArrowheads="1"/>
          </p:cNvSpPr>
          <p:nvPr/>
        </p:nvSpPr>
        <p:spPr bwMode="auto">
          <a:xfrm>
            <a:off x="763587" y="5413375"/>
            <a:ext cx="215900" cy="142875"/>
          </a:xfrm>
          <a:prstGeom prst="rightArrow">
            <a:avLst>
              <a:gd name="adj1" fmla="val 50000"/>
              <a:gd name="adj2" fmla="val 37778"/>
            </a:avLst>
          </a:prstGeom>
          <a:solidFill>
            <a:schemeClr val="accent1"/>
          </a:solidFill>
          <a:ln w="9525">
            <a:solidFill>
              <a:schemeClr val="tx1"/>
            </a:solidFill>
            <a:miter lim="800000"/>
            <a:headEnd/>
            <a:tailEnd/>
          </a:ln>
        </p:spPr>
        <p:txBody>
          <a:bodyPr wrap="none" lIns="91410" tIns="45706" rIns="91410" bIns="45706" anchor="ctr"/>
          <a:lstStyle/>
          <a:p>
            <a:endParaRPr lang="zh-CN" altLang="en-US">
              <a:solidFill>
                <a:srgbClr val="000000"/>
              </a:solidFill>
              <a:latin typeface="Gill Sans" charset="0"/>
            </a:endParaRPr>
          </a:p>
        </p:txBody>
      </p:sp>
      <p:sp>
        <p:nvSpPr>
          <p:cNvPr id="3152" name="AutoShape 80"/>
          <p:cNvSpPr>
            <a:spLocks noChangeArrowheads="1"/>
          </p:cNvSpPr>
          <p:nvPr/>
        </p:nvSpPr>
        <p:spPr bwMode="auto">
          <a:xfrm>
            <a:off x="763587" y="5822950"/>
            <a:ext cx="215900" cy="142875"/>
          </a:xfrm>
          <a:prstGeom prst="rightArrow">
            <a:avLst>
              <a:gd name="adj1" fmla="val 50000"/>
              <a:gd name="adj2" fmla="val 37778"/>
            </a:avLst>
          </a:prstGeom>
          <a:solidFill>
            <a:schemeClr val="accent1"/>
          </a:solidFill>
          <a:ln w="9525">
            <a:solidFill>
              <a:schemeClr val="tx1"/>
            </a:solidFill>
            <a:miter lim="800000"/>
            <a:headEnd/>
            <a:tailEnd/>
          </a:ln>
        </p:spPr>
        <p:txBody>
          <a:bodyPr wrap="none" lIns="91410" tIns="45706" rIns="91410" bIns="45706" anchor="ctr"/>
          <a:lstStyle/>
          <a:p>
            <a:endParaRPr lang="zh-CN" altLang="en-US">
              <a:solidFill>
                <a:srgbClr val="000000"/>
              </a:solidFill>
              <a:latin typeface="Gill Sans" charset="0"/>
            </a:endParaRPr>
          </a:p>
        </p:txBody>
      </p:sp>
      <p:cxnSp>
        <p:nvCxnSpPr>
          <p:cNvPr id="25" name="Straight Connector 24"/>
          <p:cNvCxnSpPr/>
          <p:nvPr/>
        </p:nvCxnSpPr>
        <p:spPr bwMode="auto">
          <a:xfrm>
            <a:off x="0" y="762000"/>
            <a:ext cx="9144000" cy="1588"/>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52247" name="Rectangle 2"/>
          <p:cNvSpPr>
            <a:spLocks noChangeArrowheads="1"/>
          </p:cNvSpPr>
          <p:nvPr/>
        </p:nvSpPr>
        <p:spPr bwMode="auto">
          <a:xfrm>
            <a:off x="0" y="152400"/>
            <a:ext cx="91297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a:solidFill>
                  <a:schemeClr val="hlink"/>
                </a:solidFill>
                <a:latin typeface="Tahoma" charset="0"/>
                <a:ea typeface="宋体" charset="0"/>
                <a:cs typeface="宋体" charset="0"/>
              </a:rPr>
              <a:t>CVD Growth on Transition </a:t>
            </a:r>
            <a:r>
              <a:rPr lang="en-US" altLang="zh-CN" sz="2800" b="1" dirty="0" smtClean="0">
                <a:solidFill>
                  <a:schemeClr val="hlink"/>
                </a:solidFill>
                <a:latin typeface="Tahoma" charset="0"/>
                <a:ea typeface="宋体" charset="0"/>
                <a:cs typeface="宋体" charset="0"/>
              </a:rPr>
              <a:t>Metals: Go for Cu!!!</a:t>
            </a:r>
            <a:endParaRPr lang="en-US" altLang="zh-CN" sz="2800" b="1" dirty="0">
              <a:solidFill>
                <a:schemeClr val="hlink"/>
              </a:solidFill>
              <a:latin typeface="Tahoma" charset="0"/>
              <a:ea typeface="宋体" charset="0"/>
              <a:cs typeface="宋体"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088"/>
                                        </p:tgtEl>
                                        <p:attrNameLst>
                                          <p:attrName>style.visibility</p:attrName>
                                        </p:attrNameLst>
                                      </p:cBhvr>
                                      <p:to>
                                        <p:strVal val="visible"/>
                                      </p:to>
                                    </p:set>
                                    <p:animEffect transition="in" filter="box(in)">
                                      <p:cBhvr>
                                        <p:cTn id="7" dur="500"/>
                                        <p:tgtEl>
                                          <p:spTgt spid="308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152"/>
                                        </p:tgtEl>
                                        <p:attrNameLst>
                                          <p:attrName>style.visibility</p:attrName>
                                        </p:attrNameLst>
                                      </p:cBhvr>
                                      <p:to>
                                        <p:strVal val="visible"/>
                                      </p:to>
                                    </p:set>
                                    <p:anim calcmode="lin" valueType="num">
                                      <p:cBhvr additive="base">
                                        <p:cTn id="10" dur="500" fill="hold"/>
                                        <p:tgtEl>
                                          <p:spTgt spid="3152"/>
                                        </p:tgtEl>
                                        <p:attrNameLst>
                                          <p:attrName>ppt_x</p:attrName>
                                        </p:attrNameLst>
                                      </p:cBhvr>
                                      <p:tavLst>
                                        <p:tav tm="0">
                                          <p:val>
                                            <p:strVal val="#ppt_x"/>
                                          </p:val>
                                        </p:tav>
                                        <p:tav tm="100000">
                                          <p:val>
                                            <p:strVal val="#ppt_x"/>
                                          </p:val>
                                        </p:tav>
                                      </p:tavLst>
                                    </p:anim>
                                    <p:anim calcmode="lin" valueType="num">
                                      <p:cBhvr additive="base">
                                        <p:cTn id="11" dur="500" fill="hold"/>
                                        <p:tgtEl>
                                          <p:spTgt spid="3152"/>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51"/>
                                        </p:tgtEl>
                                        <p:attrNameLst>
                                          <p:attrName>style.visibility</p:attrName>
                                        </p:attrNameLst>
                                      </p:cBhvr>
                                      <p:to>
                                        <p:strVal val="visible"/>
                                      </p:to>
                                    </p:set>
                                    <p:anim calcmode="lin" valueType="num">
                                      <p:cBhvr additive="base">
                                        <p:cTn id="14" dur="500" fill="hold"/>
                                        <p:tgtEl>
                                          <p:spTgt spid="3151"/>
                                        </p:tgtEl>
                                        <p:attrNameLst>
                                          <p:attrName>ppt_x</p:attrName>
                                        </p:attrNameLst>
                                      </p:cBhvr>
                                      <p:tavLst>
                                        <p:tav tm="0">
                                          <p:val>
                                            <p:strVal val="#ppt_x"/>
                                          </p:val>
                                        </p:tav>
                                        <p:tav tm="100000">
                                          <p:val>
                                            <p:strVal val="#ppt_x"/>
                                          </p:val>
                                        </p:tav>
                                      </p:tavLst>
                                    </p:anim>
                                    <p:anim calcmode="lin" valueType="num">
                                      <p:cBhvr additive="base">
                                        <p:cTn id="15" dur="500" fill="hold"/>
                                        <p:tgtEl>
                                          <p:spTgt spid="315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150"/>
                                        </p:tgtEl>
                                        <p:attrNameLst>
                                          <p:attrName>style.visibility</p:attrName>
                                        </p:attrNameLst>
                                      </p:cBhvr>
                                      <p:to>
                                        <p:strVal val="visible"/>
                                      </p:to>
                                    </p:set>
                                    <p:anim calcmode="lin" valueType="num">
                                      <p:cBhvr additive="base">
                                        <p:cTn id="18" dur="500" fill="hold"/>
                                        <p:tgtEl>
                                          <p:spTgt spid="3150"/>
                                        </p:tgtEl>
                                        <p:attrNameLst>
                                          <p:attrName>ppt_x</p:attrName>
                                        </p:attrNameLst>
                                      </p:cBhvr>
                                      <p:tavLst>
                                        <p:tav tm="0">
                                          <p:val>
                                            <p:strVal val="#ppt_x"/>
                                          </p:val>
                                        </p:tav>
                                        <p:tav tm="100000">
                                          <p:val>
                                            <p:strVal val="#ppt_x"/>
                                          </p:val>
                                        </p:tav>
                                      </p:tavLst>
                                    </p:anim>
                                    <p:anim calcmode="lin" valueType="num">
                                      <p:cBhvr additive="base">
                                        <p:cTn id="19" dur="500" fill="hold"/>
                                        <p:tgtEl>
                                          <p:spTgt spid="315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3149"/>
                                        </p:tgtEl>
                                        <p:attrNameLst>
                                          <p:attrName>style.visibility</p:attrName>
                                        </p:attrNameLst>
                                      </p:cBhvr>
                                      <p:to>
                                        <p:strVal val="visible"/>
                                      </p:to>
                                    </p:set>
                                    <p:anim calcmode="lin" valueType="num">
                                      <p:cBhvr additive="base">
                                        <p:cTn id="22" dur="500" fill="hold"/>
                                        <p:tgtEl>
                                          <p:spTgt spid="3149"/>
                                        </p:tgtEl>
                                        <p:attrNameLst>
                                          <p:attrName>ppt_x</p:attrName>
                                        </p:attrNameLst>
                                      </p:cBhvr>
                                      <p:tavLst>
                                        <p:tav tm="0">
                                          <p:val>
                                            <p:strVal val="#ppt_x"/>
                                          </p:val>
                                        </p:tav>
                                        <p:tav tm="100000">
                                          <p:val>
                                            <p:strVal val="#ppt_x"/>
                                          </p:val>
                                        </p:tav>
                                      </p:tavLst>
                                    </p:anim>
                                    <p:anim calcmode="lin" valueType="num">
                                      <p:cBhvr additive="base">
                                        <p:cTn id="23" dur="500" fill="hold"/>
                                        <p:tgtEl>
                                          <p:spTgt spid="314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148"/>
                                        </p:tgtEl>
                                        <p:attrNameLst>
                                          <p:attrName>style.visibility</p:attrName>
                                        </p:attrNameLst>
                                      </p:cBhvr>
                                      <p:to>
                                        <p:strVal val="visible"/>
                                      </p:to>
                                    </p:set>
                                    <p:anim calcmode="lin" valueType="num">
                                      <p:cBhvr additive="base">
                                        <p:cTn id="26" dur="500" fill="hold"/>
                                        <p:tgtEl>
                                          <p:spTgt spid="3148"/>
                                        </p:tgtEl>
                                        <p:attrNameLst>
                                          <p:attrName>ppt_x</p:attrName>
                                        </p:attrNameLst>
                                      </p:cBhvr>
                                      <p:tavLst>
                                        <p:tav tm="0">
                                          <p:val>
                                            <p:strVal val="#ppt_x"/>
                                          </p:val>
                                        </p:tav>
                                        <p:tav tm="100000">
                                          <p:val>
                                            <p:strVal val="#ppt_x"/>
                                          </p:val>
                                        </p:tav>
                                      </p:tavLst>
                                    </p:anim>
                                    <p:anim calcmode="lin" valueType="num">
                                      <p:cBhvr additive="base">
                                        <p:cTn id="27" dur="500" fill="hold"/>
                                        <p:tgtEl>
                                          <p:spTgt spid="314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3147"/>
                                        </p:tgtEl>
                                        <p:attrNameLst>
                                          <p:attrName>style.visibility</p:attrName>
                                        </p:attrNameLst>
                                      </p:cBhvr>
                                      <p:to>
                                        <p:strVal val="visible"/>
                                      </p:to>
                                    </p:set>
                                    <p:anim calcmode="lin" valueType="num">
                                      <p:cBhvr additive="base">
                                        <p:cTn id="30" dur="500" fill="hold"/>
                                        <p:tgtEl>
                                          <p:spTgt spid="3147"/>
                                        </p:tgtEl>
                                        <p:attrNameLst>
                                          <p:attrName>ppt_x</p:attrName>
                                        </p:attrNameLst>
                                      </p:cBhvr>
                                      <p:tavLst>
                                        <p:tav tm="0">
                                          <p:val>
                                            <p:strVal val="#ppt_x"/>
                                          </p:val>
                                        </p:tav>
                                        <p:tav tm="100000">
                                          <p:val>
                                            <p:strVal val="#ppt_x"/>
                                          </p:val>
                                        </p:tav>
                                      </p:tavLst>
                                    </p:anim>
                                    <p:anim calcmode="lin" valueType="num">
                                      <p:cBhvr additive="base">
                                        <p:cTn id="31" dur="500" fill="hold"/>
                                        <p:tgtEl>
                                          <p:spTgt spid="314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3146"/>
                                        </p:tgtEl>
                                        <p:attrNameLst>
                                          <p:attrName>style.visibility</p:attrName>
                                        </p:attrNameLst>
                                      </p:cBhvr>
                                      <p:to>
                                        <p:strVal val="visible"/>
                                      </p:to>
                                    </p:set>
                                    <p:anim calcmode="lin" valueType="num">
                                      <p:cBhvr additive="base">
                                        <p:cTn id="34" dur="500" fill="hold"/>
                                        <p:tgtEl>
                                          <p:spTgt spid="3146"/>
                                        </p:tgtEl>
                                        <p:attrNameLst>
                                          <p:attrName>ppt_x</p:attrName>
                                        </p:attrNameLst>
                                      </p:cBhvr>
                                      <p:tavLst>
                                        <p:tav tm="0">
                                          <p:val>
                                            <p:strVal val="#ppt_x"/>
                                          </p:val>
                                        </p:tav>
                                        <p:tav tm="100000">
                                          <p:val>
                                            <p:strVal val="#ppt_x"/>
                                          </p:val>
                                        </p:tav>
                                      </p:tavLst>
                                    </p:anim>
                                    <p:anim calcmode="lin" valueType="num">
                                      <p:cBhvr additive="base">
                                        <p:cTn id="35" dur="500" fill="hold"/>
                                        <p:tgtEl>
                                          <p:spTgt spid="314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3145"/>
                                        </p:tgtEl>
                                        <p:attrNameLst>
                                          <p:attrName>style.visibility</p:attrName>
                                        </p:attrNameLst>
                                      </p:cBhvr>
                                      <p:to>
                                        <p:strVal val="visible"/>
                                      </p:to>
                                    </p:set>
                                    <p:anim calcmode="lin" valueType="num">
                                      <p:cBhvr additive="base">
                                        <p:cTn id="38" dur="500" fill="hold"/>
                                        <p:tgtEl>
                                          <p:spTgt spid="3145"/>
                                        </p:tgtEl>
                                        <p:attrNameLst>
                                          <p:attrName>ppt_x</p:attrName>
                                        </p:attrNameLst>
                                      </p:cBhvr>
                                      <p:tavLst>
                                        <p:tav tm="0">
                                          <p:val>
                                            <p:strVal val="#ppt_x"/>
                                          </p:val>
                                        </p:tav>
                                        <p:tav tm="100000">
                                          <p:val>
                                            <p:strVal val="#ppt_x"/>
                                          </p:val>
                                        </p:tav>
                                      </p:tavLst>
                                    </p:anim>
                                    <p:anim calcmode="lin" valueType="num">
                                      <p:cBhvr additive="base">
                                        <p:cTn id="39" dur="500" fill="hold"/>
                                        <p:tgtEl>
                                          <p:spTgt spid="31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8" grpId="0"/>
      <p:bldP spid="3145" grpId="0"/>
      <p:bldP spid="3146" grpId="0"/>
      <p:bldP spid="3147" grpId="0"/>
      <p:bldP spid="3148" grpId="0"/>
      <p:bldP spid="3149" grpId="0" animBg="1"/>
      <p:bldP spid="3150" grpId="0" animBg="1"/>
      <p:bldP spid="3151" grpId="0" animBg="1"/>
      <p:bldP spid="3152"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427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738" y="1125538"/>
            <a:ext cx="158432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5" name="Text Box 6"/>
          <p:cNvSpPr txBox="1">
            <a:spLocks noChangeArrowheads="1"/>
          </p:cNvSpPr>
          <p:nvPr/>
        </p:nvSpPr>
        <p:spPr bwMode="auto">
          <a:xfrm>
            <a:off x="174625" y="3276600"/>
            <a:ext cx="88931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smtClean="0">
                <a:solidFill>
                  <a:srgbClr val="000000"/>
                </a:solidFill>
                <a:latin typeface="Gill Sans" charset="0"/>
              </a:rPr>
              <a:t>* Grain </a:t>
            </a:r>
            <a:r>
              <a:rPr lang="en-US" altLang="zh-CN" sz="2000" dirty="0">
                <a:solidFill>
                  <a:srgbClr val="000000"/>
                </a:solidFill>
                <a:latin typeface="Gill Sans" charset="0"/>
              </a:rPr>
              <a:t>boundaries </a:t>
            </a:r>
            <a:r>
              <a:rPr lang="en-US" altLang="zh-CN" sz="2000" dirty="0" smtClean="0">
                <a:solidFill>
                  <a:srgbClr val="000000"/>
                </a:solidFill>
                <a:latin typeface="Gill Sans" charset="0"/>
              </a:rPr>
              <a:t>are undesirable (in general)</a:t>
            </a:r>
            <a:endParaRPr lang="en-US" altLang="zh-CN" sz="2000" dirty="0">
              <a:solidFill>
                <a:srgbClr val="000000"/>
              </a:solidFill>
              <a:latin typeface="Gill Sans" charset="0"/>
            </a:endParaRPr>
          </a:p>
          <a:p>
            <a:pPr eaLnBrk="1" hangingPunct="1">
              <a:spcBef>
                <a:spcPct val="50000"/>
              </a:spcBef>
            </a:pPr>
            <a:r>
              <a:rPr lang="en-US" altLang="zh-CN" sz="2000" dirty="0" smtClean="0">
                <a:solidFill>
                  <a:srgbClr val="000000"/>
                </a:solidFill>
                <a:latin typeface="Gill Sans" charset="0"/>
              </a:rPr>
              <a:t>* Grains </a:t>
            </a:r>
            <a:r>
              <a:rPr lang="en-US" altLang="zh-CN" sz="2000" dirty="0">
                <a:solidFill>
                  <a:srgbClr val="000000"/>
                </a:solidFill>
                <a:latin typeface="Gill Sans" charset="0"/>
              </a:rPr>
              <a:t>of different orientations originate from nucleation site</a:t>
            </a:r>
          </a:p>
          <a:p>
            <a:pPr eaLnBrk="1" hangingPunct="1">
              <a:spcBef>
                <a:spcPct val="50000"/>
              </a:spcBef>
            </a:pPr>
            <a:r>
              <a:rPr lang="en-US" altLang="zh-CN" sz="2000" dirty="0" smtClean="0">
                <a:solidFill>
                  <a:srgbClr val="000000"/>
                </a:solidFill>
                <a:latin typeface="Gill Sans" charset="0"/>
              </a:rPr>
              <a:t>* 12</a:t>
            </a:r>
            <a:r>
              <a:rPr lang="en-US" altLang="zh-CN" sz="2000" dirty="0">
                <a:solidFill>
                  <a:srgbClr val="000000"/>
                </a:solidFill>
                <a:latin typeface="Gill Sans" charset="0"/>
              </a:rPr>
              <a:t>-fold periodicity diffraction data shows 2 main families of grains rotated by </a:t>
            </a:r>
            <a:r>
              <a:rPr lang="en-US" altLang="zh-CN" sz="2000" dirty="0" smtClean="0">
                <a:solidFill>
                  <a:srgbClr val="000000"/>
                </a:solidFill>
                <a:latin typeface="Gill Sans" charset="0"/>
              </a:rPr>
              <a:t>~30</a:t>
            </a:r>
            <a:r>
              <a:rPr lang="en-US" altLang="zh-CN" sz="2000" dirty="0">
                <a:solidFill>
                  <a:srgbClr val="000000"/>
                </a:solidFill>
                <a:latin typeface="Gill Sans" charset="0"/>
              </a:rPr>
              <a:t>°</a:t>
            </a:r>
          </a:p>
        </p:txBody>
      </p:sp>
      <p:sp>
        <p:nvSpPr>
          <p:cNvPr id="54276" name="Text Box 7"/>
          <p:cNvSpPr txBox="1">
            <a:spLocks noChangeArrowheads="1"/>
          </p:cNvSpPr>
          <p:nvPr/>
        </p:nvSpPr>
        <p:spPr bwMode="auto">
          <a:xfrm>
            <a:off x="609600" y="2708275"/>
            <a:ext cx="4572000" cy="40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err="1">
                <a:solidFill>
                  <a:srgbClr val="000000"/>
                </a:solidFill>
                <a:latin typeface="Calibri" charset="0"/>
                <a:ea typeface="宋体" charset="0"/>
                <a:cs typeface="宋体" charset="0"/>
              </a:rPr>
              <a:t>P.Y.Huang</a:t>
            </a:r>
            <a:r>
              <a:rPr lang="en-US" altLang="zh-CN" sz="2000" dirty="0">
                <a:solidFill>
                  <a:srgbClr val="000000"/>
                </a:solidFill>
                <a:latin typeface="Calibri" charset="0"/>
                <a:ea typeface="宋体" charset="0"/>
                <a:cs typeface="宋体" charset="0"/>
              </a:rPr>
              <a:t> et al.,  </a:t>
            </a:r>
            <a:r>
              <a:rPr lang="en-US" altLang="zh-CN" sz="2000" dirty="0" smtClean="0">
                <a:solidFill>
                  <a:srgbClr val="000000"/>
                </a:solidFill>
                <a:latin typeface="Calibri" charset="0"/>
                <a:ea typeface="宋体" charset="0"/>
                <a:cs typeface="宋体" charset="0"/>
              </a:rPr>
              <a:t>Nature (</a:t>
            </a:r>
            <a:r>
              <a:rPr lang="en-US" altLang="zh-CN" sz="2000" dirty="0">
                <a:solidFill>
                  <a:srgbClr val="000000"/>
                </a:solidFill>
                <a:latin typeface="Calibri" charset="0"/>
                <a:ea typeface="宋体" charset="0"/>
                <a:cs typeface="宋体" charset="0"/>
              </a:rPr>
              <a:t>2011)</a:t>
            </a:r>
          </a:p>
        </p:txBody>
      </p:sp>
      <p:pic>
        <p:nvPicPr>
          <p:cNvPr id="54277"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1125538"/>
            <a:ext cx="2232025"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1125538"/>
            <a:ext cx="1547813" cy="144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9" name="Picture 12" descr="mast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9800" y="990600"/>
            <a:ext cx="2160587"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80" name="Text Box 13"/>
          <p:cNvSpPr txBox="1">
            <a:spLocks noChangeArrowheads="1"/>
          </p:cNvSpPr>
          <p:nvPr/>
        </p:nvSpPr>
        <p:spPr bwMode="auto">
          <a:xfrm>
            <a:off x="5867400" y="2781300"/>
            <a:ext cx="3505200" cy="40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smtClean="0">
                <a:solidFill>
                  <a:srgbClr val="000000"/>
                </a:solidFill>
                <a:latin typeface="Calibri" charset="0"/>
                <a:ea typeface="宋体" charset="0"/>
                <a:cs typeface="宋体" charset="0"/>
              </a:rPr>
              <a:t>J.H. </a:t>
            </a:r>
            <a:r>
              <a:rPr lang="en-US" altLang="zh-CN" sz="2000" dirty="0">
                <a:solidFill>
                  <a:srgbClr val="000000"/>
                </a:solidFill>
                <a:latin typeface="Calibri" charset="0"/>
                <a:ea typeface="宋体" charset="0"/>
                <a:cs typeface="宋体" charset="0"/>
              </a:rPr>
              <a:t>An et al., ACS Nano(2011)</a:t>
            </a:r>
          </a:p>
        </p:txBody>
      </p:sp>
      <p:sp>
        <p:nvSpPr>
          <p:cNvPr id="4111" name="AutoShape 15"/>
          <p:cNvSpPr>
            <a:spLocks noChangeArrowheads="1"/>
          </p:cNvSpPr>
          <p:nvPr/>
        </p:nvSpPr>
        <p:spPr bwMode="auto">
          <a:xfrm>
            <a:off x="76200" y="4724400"/>
            <a:ext cx="8991600" cy="1752600"/>
          </a:xfrm>
          <a:prstGeom prst="roundRect">
            <a:avLst>
              <a:gd name="adj" fmla="val 16667"/>
            </a:avLst>
          </a:prstGeom>
          <a:solidFill>
            <a:schemeClr val="accent1"/>
          </a:solidFill>
          <a:ln>
            <a:solidFill>
              <a:schemeClr val="tx1"/>
            </a:solidFill>
            <a:headEnd/>
            <a:tailEnd/>
          </a:ln>
        </p:spPr>
        <p:style>
          <a:lnRef idx="1">
            <a:schemeClr val="accent1"/>
          </a:lnRef>
          <a:fillRef idx="3">
            <a:schemeClr val="accent1"/>
          </a:fillRef>
          <a:effectRef idx="2">
            <a:schemeClr val="accent1"/>
          </a:effectRef>
          <a:fontRef idx="minor">
            <a:schemeClr val="lt1"/>
          </a:fontRef>
        </p:style>
        <p:txBody>
          <a:bodyPr wrap="none" lIns="91410" tIns="45706" rIns="91410" bIns="45706" anchor="ctr"/>
          <a:lstStyle/>
          <a:p>
            <a:pPr algn="ctr"/>
            <a:r>
              <a:rPr lang="en-US" altLang="zh-CN" sz="2400" dirty="0">
                <a:solidFill>
                  <a:schemeClr val="bg1"/>
                </a:solidFill>
                <a:latin typeface="Gill Sans" charset="0"/>
                <a:ea typeface="宋体" charset="0"/>
                <a:cs typeface="宋体" charset="0"/>
              </a:rPr>
              <a:t>How to reduce the </a:t>
            </a:r>
            <a:r>
              <a:rPr lang="en-US" altLang="zh-CN" sz="2400" dirty="0" smtClean="0">
                <a:solidFill>
                  <a:schemeClr val="bg1"/>
                </a:solidFill>
                <a:latin typeface="Gill Sans" charset="0"/>
                <a:ea typeface="宋体" charset="0"/>
                <a:cs typeface="宋体" charset="0"/>
              </a:rPr>
              <a:t>~30</a:t>
            </a:r>
            <a:r>
              <a:rPr lang="en-US" altLang="zh-CN" sz="2400" dirty="0">
                <a:solidFill>
                  <a:schemeClr val="bg1"/>
                </a:solidFill>
                <a:latin typeface="Gill Sans" charset="0"/>
                <a:ea typeface="宋体" charset="0"/>
                <a:cs typeface="宋体" charset="0"/>
              </a:rPr>
              <a:t>°rotational defects at the initial nucleation stage</a:t>
            </a:r>
            <a:r>
              <a:rPr lang="en-US" altLang="zh-CN" sz="2400" dirty="0" smtClean="0">
                <a:solidFill>
                  <a:schemeClr val="bg1"/>
                </a:solidFill>
                <a:latin typeface="Gill Sans" charset="0"/>
                <a:ea typeface="宋体" charset="0"/>
                <a:cs typeface="宋体" charset="0"/>
              </a:rPr>
              <a:t>?</a:t>
            </a:r>
          </a:p>
          <a:p>
            <a:pPr algn="ctr"/>
            <a:endParaRPr lang="en-US" altLang="zh-CN" sz="2400" dirty="0">
              <a:solidFill>
                <a:schemeClr val="bg1"/>
              </a:solidFill>
              <a:latin typeface="Gill Sans" charset="0"/>
              <a:ea typeface="宋体" charset="0"/>
              <a:cs typeface="宋体" charset="0"/>
            </a:endParaRPr>
          </a:p>
          <a:p>
            <a:pPr algn="ctr"/>
            <a:r>
              <a:rPr lang="en-US" altLang="zh-CN" sz="2400" dirty="0">
                <a:solidFill>
                  <a:schemeClr val="bg1"/>
                </a:solidFill>
                <a:latin typeface="Gill Sans"/>
                <a:cs typeface="Gill Sans"/>
              </a:rPr>
              <a:t>What are the elemental </a:t>
            </a:r>
            <a:r>
              <a:rPr lang="en-US" altLang="zh-CN" sz="2400" b="1" dirty="0">
                <a:solidFill>
                  <a:srgbClr val="FF0000"/>
                </a:solidFill>
                <a:latin typeface="Gill Sans"/>
                <a:cs typeface="Gill Sans"/>
              </a:rPr>
              <a:t>building blocks</a:t>
            </a:r>
            <a:r>
              <a:rPr lang="en-US" altLang="zh-CN" sz="2400" dirty="0">
                <a:solidFill>
                  <a:srgbClr val="FF0000"/>
                </a:solidFill>
                <a:latin typeface="Gill Sans"/>
                <a:cs typeface="Gill Sans"/>
              </a:rPr>
              <a:t> </a:t>
            </a:r>
            <a:r>
              <a:rPr lang="en-US" altLang="zh-CN" sz="2400" dirty="0">
                <a:solidFill>
                  <a:schemeClr val="bg1"/>
                </a:solidFill>
                <a:latin typeface="Gill Sans"/>
                <a:cs typeface="Gill Sans"/>
              </a:rPr>
              <a:t>of  different grains?</a:t>
            </a:r>
          </a:p>
          <a:p>
            <a:pPr algn="ctr"/>
            <a:endParaRPr lang="en-US" altLang="zh-CN" sz="2400" dirty="0">
              <a:solidFill>
                <a:schemeClr val="bg1"/>
              </a:solidFill>
              <a:latin typeface="Gill Sans" charset="0"/>
              <a:ea typeface="宋体" charset="0"/>
              <a:cs typeface="宋体" charset="0"/>
            </a:endParaRPr>
          </a:p>
        </p:txBody>
      </p:sp>
      <p:sp>
        <p:nvSpPr>
          <p:cNvPr id="4114" name="Oval 18"/>
          <p:cNvSpPr>
            <a:spLocks noChangeArrowheads="1"/>
          </p:cNvSpPr>
          <p:nvPr/>
        </p:nvSpPr>
        <p:spPr bwMode="auto">
          <a:xfrm>
            <a:off x="733425" y="1268413"/>
            <a:ext cx="215900" cy="215900"/>
          </a:xfrm>
          <a:prstGeom prst="ellipse">
            <a:avLst/>
          </a:prstGeom>
          <a:solidFill>
            <a:schemeClr val="accent1">
              <a:alpha val="0"/>
            </a:schemeClr>
          </a:solidFill>
          <a:ln w="41275">
            <a:solidFill>
              <a:srgbClr val="000000"/>
            </a:solidFill>
            <a:round/>
            <a:headEnd/>
            <a:tailEnd/>
          </a:ln>
        </p:spPr>
        <p:txBody>
          <a:bodyPr wrap="none" lIns="91410" tIns="45706" rIns="91410" bIns="45706" anchor="ctr"/>
          <a:lstStyle/>
          <a:p>
            <a:endParaRPr lang="zh-CN" altLang="en-US">
              <a:solidFill>
                <a:srgbClr val="000000"/>
              </a:solidFill>
              <a:ea typeface="宋体" charset="0"/>
              <a:cs typeface="宋体" charset="0"/>
            </a:endParaRPr>
          </a:p>
        </p:txBody>
      </p:sp>
      <p:sp>
        <p:nvSpPr>
          <p:cNvPr id="4115" name="Oval 19"/>
          <p:cNvSpPr>
            <a:spLocks noChangeArrowheads="1"/>
          </p:cNvSpPr>
          <p:nvPr/>
        </p:nvSpPr>
        <p:spPr bwMode="auto">
          <a:xfrm>
            <a:off x="1187450" y="2149475"/>
            <a:ext cx="215900" cy="215900"/>
          </a:xfrm>
          <a:prstGeom prst="ellipse">
            <a:avLst/>
          </a:prstGeom>
          <a:solidFill>
            <a:schemeClr val="accent1">
              <a:alpha val="0"/>
            </a:schemeClr>
          </a:solidFill>
          <a:ln w="41275">
            <a:solidFill>
              <a:srgbClr val="000000"/>
            </a:solidFill>
            <a:round/>
            <a:headEnd/>
            <a:tailEnd/>
          </a:ln>
        </p:spPr>
        <p:txBody>
          <a:bodyPr wrap="none" lIns="91410" tIns="45706" rIns="91410" bIns="45706" anchor="ctr"/>
          <a:lstStyle/>
          <a:p>
            <a:endParaRPr lang="zh-CN" altLang="en-US">
              <a:solidFill>
                <a:srgbClr val="000000"/>
              </a:solidFill>
              <a:ea typeface="宋体" charset="0"/>
              <a:cs typeface="宋体" charset="0"/>
            </a:endParaRPr>
          </a:p>
        </p:txBody>
      </p:sp>
      <p:sp>
        <p:nvSpPr>
          <p:cNvPr id="4122" name="Text Box 26"/>
          <p:cNvSpPr txBox="1">
            <a:spLocks noChangeArrowheads="1"/>
          </p:cNvSpPr>
          <p:nvPr/>
        </p:nvSpPr>
        <p:spPr bwMode="auto">
          <a:xfrm>
            <a:off x="2339975" y="1125538"/>
            <a:ext cx="5032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66"/>
                </a:solidFill>
                <a:ea typeface="宋体" charset="0"/>
                <a:cs typeface="宋体" charset="0"/>
              </a:rPr>
              <a:t>7°</a:t>
            </a:r>
          </a:p>
        </p:txBody>
      </p:sp>
      <p:sp>
        <p:nvSpPr>
          <p:cNvPr id="4123" name="Text Box 27"/>
          <p:cNvSpPr txBox="1">
            <a:spLocks noChangeArrowheads="1"/>
          </p:cNvSpPr>
          <p:nvPr/>
        </p:nvSpPr>
        <p:spPr bwMode="auto">
          <a:xfrm>
            <a:off x="3487738" y="1230313"/>
            <a:ext cx="6477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66"/>
                </a:solidFill>
                <a:ea typeface="宋体" charset="0"/>
                <a:cs typeface="宋体" charset="0"/>
              </a:rPr>
              <a:t>30°</a:t>
            </a:r>
          </a:p>
        </p:txBody>
      </p:sp>
      <p:sp>
        <p:nvSpPr>
          <p:cNvPr id="4131" name="Text Box 35"/>
          <p:cNvSpPr txBox="1">
            <a:spLocks noChangeArrowheads="1"/>
          </p:cNvSpPr>
          <p:nvPr/>
        </p:nvSpPr>
        <p:spPr bwMode="auto">
          <a:xfrm>
            <a:off x="7451725" y="1069975"/>
            <a:ext cx="5762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66"/>
                </a:solidFill>
                <a:ea typeface="宋体" charset="0"/>
                <a:cs typeface="宋体" charset="0"/>
              </a:rPr>
              <a:t>15°</a:t>
            </a:r>
          </a:p>
        </p:txBody>
      </p:sp>
      <p:sp>
        <p:nvSpPr>
          <p:cNvPr id="4132" name="Text Box 36"/>
          <p:cNvSpPr txBox="1">
            <a:spLocks noChangeArrowheads="1"/>
          </p:cNvSpPr>
          <p:nvPr/>
        </p:nvSpPr>
        <p:spPr bwMode="auto">
          <a:xfrm>
            <a:off x="8243888" y="925513"/>
            <a:ext cx="576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66"/>
                </a:solidFill>
                <a:ea typeface="宋体" charset="0"/>
                <a:cs typeface="宋体" charset="0"/>
              </a:rPr>
              <a:t>30°</a:t>
            </a:r>
          </a:p>
        </p:txBody>
      </p:sp>
      <p:cxnSp>
        <p:nvCxnSpPr>
          <p:cNvPr id="21" name="Straight Connector 20"/>
          <p:cNvCxnSpPr/>
          <p:nvPr/>
        </p:nvCxnSpPr>
        <p:spPr bwMode="auto">
          <a:xfrm>
            <a:off x="0" y="762000"/>
            <a:ext cx="9144000" cy="1588"/>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54291" name="Rectangle 2"/>
          <p:cNvSpPr>
            <a:spLocks noChangeArrowheads="1"/>
          </p:cNvSpPr>
          <p:nvPr/>
        </p:nvSpPr>
        <p:spPr bwMode="auto">
          <a:xfrm>
            <a:off x="0" y="152400"/>
            <a:ext cx="9129713" cy="523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2800" b="1" dirty="0" smtClean="0">
                <a:solidFill>
                  <a:schemeClr val="hlink"/>
                </a:solidFill>
                <a:latin typeface="Tahoma" charset="0"/>
                <a:ea typeface="宋体" charset="0"/>
                <a:cs typeface="宋体" charset="0"/>
              </a:rPr>
              <a:t>Daunting Challenge: Populous Grain Boundaries</a:t>
            </a:r>
            <a:endParaRPr lang="en-US" altLang="zh-CN" sz="2800" b="1" dirty="0">
              <a:solidFill>
                <a:schemeClr val="hlink"/>
              </a:solidFill>
              <a:latin typeface="Tahoma" charset="0"/>
              <a:ea typeface="宋体" charset="0"/>
              <a:cs typeface="宋体"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11"/>
                                        </p:tgtEl>
                                        <p:attrNameLst>
                                          <p:attrName>style.visibility</p:attrName>
                                        </p:attrNameLst>
                                      </p:cBhvr>
                                      <p:to>
                                        <p:strVal val="visible"/>
                                      </p:to>
                                    </p:set>
                                    <p:anim calcmode="lin" valueType="num">
                                      <p:cBhvr additive="base">
                                        <p:cTn id="7" dur="500" fill="hold"/>
                                        <p:tgtEl>
                                          <p:spTgt spid="4111"/>
                                        </p:tgtEl>
                                        <p:attrNameLst>
                                          <p:attrName>ppt_x</p:attrName>
                                        </p:attrNameLst>
                                      </p:cBhvr>
                                      <p:tavLst>
                                        <p:tav tm="0">
                                          <p:val>
                                            <p:strVal val="#ppt_x"/>
                                          </p:val>
                                        </p:tav>
                                        <p:tav tm="100000">
                                          <p:val>
                                            <p:strVal val="#ppt_x"/>
                                          </p:val>
                                        </p:tav>
                                      </p:tavLst>
                                    </p:anim>
                                    <p:anim calcmode="lin" valueType="num">
                                      <p:cBhvr additive="base">
                                        <p:cTn id="8" dur="500" fill="hold"/>
                                        <p:tgtEl>
                                          <p:spTgt spid="41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1"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AutoShape 5"/>
          <p:cNvSpPr>
            <a:spLocks noChangeArrowheads="1"/>
          </p:cNvSpPr>
          <p:nvPr/>
        </p:nvSpPr>
        <p:spPr bwMode="auto">
          <a:xfrm>
            <a:off x="250825" y="1487457"/>
            <a:ext cx="2016125" cy="431800"/>
          </a:xfrm>
          <a:prstGeom prst="flowChartAlternateProcess">
            <a:avLst/>
          </a:prstGeom>
          <a:solidFill>
            <a:srgbClr val="969696"/>
          </a:solidFill>
          <a:ln w="9525">
            <a:solidFill>
              <a:schemeClr val="tx1"/>
            </a:solidFill>
            <a:miter lim="800000"/>
            <a:headEnd/>
            <a:tailEnd/>
          </a:ln>
        </p:spPr>
        <p:txBody>
          <a:bodyPr wrap="none" lIns="91410" tIns="45706" rIns="91410" bIns="45706" anchor="ctr"/>
          <a:lstStyle/>
          <a:p>
            <a:pPr algn="ctr"/>
            <a:r>
              <a:rPr lang="en-US" altLang="zh-CN" b="1">
                <a:solidFill>
                  <a:srgbClr val="000000"/>
                </a:solidFill>
                <a:ea typeface="宋体" charset="0"/>
                <a:cs typeface="宋体" charset="0"/>
              </a:rPr>
              <a:t>VASP</a:t>
            </a:r>
          </a:p>
        </p:txBody>
      </p:sp>
      <p:sp>
        <p:nvSpPr>
          <p:cNvPr id="55299" name="AutoShape 6"/>
          <p:cNvSpPr>
            <a:spLocks noChangeArrowheads="1"/>
          </p:cNvSpPr>
          <p:nvPr/>
        </p:nvSpPr>
        <p:spPr bwMode="auto">
          <a:xfrm>
            <a:off x="250825" y="1990694"/>
            <a:ext cx="2016125" cy="431800"/>
          </a:xfrm>
          <a:prstGeom prst="flowChartAlternateProcess">
            <a:avLst/>
          </a:prstGeom>
          <a:solidFill>
            <a:srgbClr val="969696"/>
          </a:solidFill>
          <a:ln w="9525">
            <a:solidFill>
              <a:schemeClr val="tx1"/>
            </a:solidFill>
            <a:miter lim="800000"/>
            <a:headEnd/>
            <a:tailEnd/>
          </a:ln>
        </p:spPr>
        <p:txBody>
          <a:bodyPr wrap="none" lIns="91410" tIns="45706" rIns="91410" bIns="45706" anchor="ctr"/>
          <a:lstStyle/>
          <a:p>
            <a:pPr algn="ctr"/>
            <a:r>
              <a:rPr lang="en-US" altLang="zh-CN" b="1">
                <a:solidFill>
                  <a:srgbClr val="000000"/>
                </a:solidFill>
                <a:ea typeface="宋体" charset="0"/>
                <a:cs typeface="宋体" charset="0"/>
              </a:rPr>
              <a:t>PAW-PBE</a:t>
            </a:r>
          </a:p>
        </p:txBody>
      </p:sp>
      <p:sp>
        <p:nvSpPr>
          <p:cNvPr id="55300" name="AutoShape 7"/>
          <p:cNvSpPr>
            <a:spLocks noChangeArrowheads="1"/>
          </p:cNvSpPr>
          <p:nvPr/>
        </p:nvSpPr>
        <p:spPr bwMode="auto">
          <a:xfrm>
            <a:off x="250825" y="2495519"/>
            <a:ext cx="2016125" cy="431800"/>
          </a:xfrm>
          <a:prstGeom prst="flowChartAlternateProcess">
            <a:avLst/>
          </a:prstGeom>
          <a:solidFill>
            <a:srgbClr val="969696"/>
          </a:solidFill>
          <a:ln w="9525">
            <a:solidFill>
              <a:schemeClr val="tx1"/>
            </a:solidFill>
            <a:miter lim="800000"/>
            <a:headEnd/>
            <a:tailEnd/>
          </a:ln>
        </p:spPr>
        <p:txBody>
          <a:bodyPr wrap="none" lIns="91410" tIns="45706" rIns="91410" bIns="45706" anchor="ctr"/>
          <a:lstStyle/>
          <a:p>
            <a:pPr algn="ctr"/>
            <a:r>
              <a:rPr lang="en-US" altLang="zh-CN" b="1">
                <a:solidFill>
                  <a:srgbClr val="000000"/>
                </a:solidFill>
                <a:ea typeface="宋体" charset="0"/>
                <a:cs typeface="宋体" charset="0"/>
              </a:rPr>
              <a:t>5-layer slab</a:t>
            </a:r>
          </a:p>
        </p:txBody>
      </p:sp>
      <p:sp>
        <p:nvSpPr>
          <p:cNvPr id="55301" name="AutoShape 8"/>
          <p:cNvSpPr>
            <a:spLocks noChangeArrowheads="1"/>
          </p:cNvSpPr>
          <p:nvPr/>
        </p:nvSpPr>
        <p:spPr bwMode="auto">
          <a:xfrm>
            <a:off x="250825" y="2998757"/>
            <a:ext cx="2016125" cy="431800"/>
          </a:xfrm>
          <a:prstGeom prst="flowChartAlternateProcess">
            <a:avLst/>
          </a:prstGeom>
          <a:solidFill>
            <a:srgbClr val="969696"/>
          </a:solidFill>
          <a:ln w="9525">
            <a:solidFill>
              <a:schemeClr val="tx1"/>
            </a:solidFill>
            <a:miter lim="800000"/>
            <a:headEnd/>
            <a:tailEnd/>
          </a:ln>
        </p:spPr>
        <p:txBody>
          <a:bodyPr wrap="none" lIns="91410" tIns="45706" rIns="91410" bIns="45706" anchor="ctr"/>
          <a:lstStyle/>
          <a:p>
            <a:pPr algn="ctr"/>
            <a:r>
              <a:rPr lang="en-US" altLang="zh-CN" b="1">
                <a:solidFill>
                  <a:srgbClr val="000000"/>
                </a:solidFill>
                <a:ea typeface="宋体" charset="0"/>
                <a:cs typeface="宋体" charset="0"/>
              </a:rPr>
              <a:t>3x3 unit cell</a:t>
            </a:r>
          </a:p>
        </p:txBody>
      </p:sp>
      <p:pic>
        <p:nvPicPr>
          <p:cNvPr id="5129"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1198532"/>
            <a:ext cx="3527425" cy="226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875" y="1269969"/>
            <a:ext cx="2117725" cy="216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4" name="AutoShape 14"/>
          <p:cNvSpPr>
            <a:spLocks noChangeArrowheads="1"/>
          </p:cNvSpPr>
          <p:nvPr/>
        </p:nvSpPr>
        <p:spPr bwMode="auto">
          <a:xfrm rot="5400000">
            <a:off x="3460750" y="2093882"/>
            <a:ext cx="504825" cy="441325"/>
          </a:xfrm>
          <a:prstGeom prst="hexagon">
            <a:avLst>
              <a:gd name="adj" fmla="val 28597"/>
              <a:gd name="vf" fmla="val 115470"/>
            </a:avLst>
          </a:prstGeom>
          <a:solidFill>
            <a:schemeClr val="accent1">
              <a:alpha val="0"/>
            </a:schemeClr>
          </a:solidFill>
          <a:ln w="107950">
            <a:solidFill>
              <a:srgbClr val="FF9900"/>
            </a:solidFill>
            <a:miter lim="800000"/>
            <a:headEnd/>
            <a:tailEnd/>
          </a:ln>
        </p:spPr>
        <p:txBody>
          <a:bodyPr wrap="none" lIns="91410" tIns="45706" rIns="91410" bIns="45706" anchor="ctr"/>
          <a:lstStyle/>
          <a:p>
            <a:endParaRPr lang="zh-CN" altLang="en-US">
              <a:solidFill>
                <a:srgbClr val="000000"/>
              </a:solidFill>
              <a:ea typeface="宋体" charset="0"/>
              <a:cs typeface="宋体" charset="0"/>
            </a:endParaRPr>
          </a:p>
        </p:txBody>
      </p:sp>
      <p:sp>
        <p:nvSpPr>
          <p:cNvPr id="5147" name="Line 27"/>
          <p:cNvSpPr>
            <a:spLocks noChangeShapeType="1"/>
          </p:cNvSpPr>
          <p:nvPr/>
        </p:nvSpPr>
        <p:spPr bwMode="auto">
          <a:xfrm>
            <a:off x="6249988" y="1403319"/>
            <a:ext cx="0" cy="1944688"/>
          </a:xfrm>
          <a:prstGeom prst="line">
            <a:avLst/>
          </a:prstGeom>
          <a:noFill/>
          <a:ln w="22225">
            <a:solidFill>
              <a:schemeClr val="tx1"/>
            </a:solidFill>
            <a:prstDash val="sysDot"/>
            <a:round/>
            <a:headEnd/>
            <a:tailEnd/>
          </a:ln>
          <a:extLst>
            <a:ext uri="{909E8E84-426E-40dd-AFC4-6F175D3DCCD1}">
              <a14:hiddenFill xmlns:a14="http://schemas.microsoft.com/office/drawing/2010/main">
                <a:noFill/>
              </a14:hiddenFill>
            </a:ext>
          </a:extLst>
        </p:spPr>
        <p:txBody>
          <a:bodyPr lIns="91410" tIns="45706" rIns="91410" bIns="45706"/>
          <a:lstStyle/>
          <a:p>
            <a:endParaRPr lang="en-US"/>
          </a:p>
        </p:txBody>
      </p:sp>
      <p:sp>
        <p:nvSpPr>
          <p:cNvPr id="5148" name="Line 28"/>
          <p:cNvSpPr>
            <a:spLocks noChangeShapeType="1"/>
          </p:cNvSpPr>
          <p:nvPr/>
        </p:nvSpPr>
        <p:spPr bwMode="auto">
          <a:xfrm flipH="1">
            <a:off x="6588125" y="1414432"/>
            <a:ext cx="1225550" cy="1943100"/>
          </a:xfrm>
          <a:prstGeom prst="line">
            <a:avLst/>
          </a:prstGeom>
          <a:noFill/>
          <a:ln w="22225" cap="rnd">
            <a:solidFill>
              <a:schemeClr val="tx1"/>
            </a:solidFill>
            <a:prstDash val="sysDot"/>
            <a:round/>
            <a:headEnd/>
            <a:tailEnd/>
          </a:ln>
          <a:extLst>
            <a:ext uri="{909E8E84-426E-40dd-AFC4-6F175D3DCCD1}">
              <a14:hiddenFill xmlns:a14="http://schemas.microsoft.com/office/drawing/2010/main">
                <a:noFill/>
              </a14:hiddenFill>
            </a:ext>
          </a:extLst>
        </p:spPr>
        <p:txBody>
          <a:bodyPr lIns="91410" tIns="45706" rIns="91410" bIns="45706"/>
          <a:lstStyle/>
          <a:p>
            <a:endParaRPr lang="en-US"/>
          </a:p>
        </p:txBody>
      </p:sp>
      <p:sp>
        <p:nvSpPr>
          <p:cNvPr id="5149" name="Text Box 29"/>
          <p:cNvSpPr txBox="1">
            <a:spLocks noChangeArrowheads="1"/>
          </p:cNvSpPr>
          <p:nvPr/>
        </p:nvSpPr>
        <p:spPr bwMode="auto">
          <a:xfrm>
            <a:off x="395288" y="4654519"/>
            <a:ext cx="4329112" cy="40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smtClean="0">
                <a:solidFill>
                  <a:srgbClr val="000000"/>
                </a:solidFill>
                <a:latin typeface="Gill Sans" charset="0"/>
              </a:rPr>
              <a:t>Two </a:t>
            </a:r>
            <a:r>
              <a:rPr lang="en-US" altLang="zh-CN" sz="2000" dirty="0">
                <a:solidFill>
                  <a:srgbClr val="000000"/>
                </a:solidFill>
                <a:latin typeface="Gill Sans" charset="0"/>
              </a:rPr>
              <a:t>stable geometries rotated by 30°</a:t>
            </a:r>
          </a:p>
        </p:txBody>
      </p:sp>
      <p:sp>
        <p:nvSpPr>
          <p:cNvPr id="5155" name="Text Box 35"/>
          <p:cNvSpPr txBox="1">
            <a:spLocks noChangeArrowheads="1"/>
          </p:cNvSpPr>
          <p:nvPr/>
        </p:nvSpPr>
        <p:spPr bwMode="auto">
          <a:xfrm>
            <a:off x="323850" y="5391119"/>
            <a:ext cx="18002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a:solidFill>
                  <a:srgbClr val="000000"/>
                </a:solidFill>
                <a:latin typeface="Gill Sans" charset="0"/>
              </a:rPr>
              <a:t>△E = 0.08eV</a:t>
            </a:r>
          </a:p>
        </p:txBody>
      </p:sp>
      <p:sp>
        <p:nvSpPr>
          <p:cNvPr id="5156" name="AutoShape 36"/>
          <p:cNvSpPr>
            <a:spLocks noChangeArrowheads="1"/>
          </p:cNvSpPr>
          <p:nvPr/>
        </p:nvSpPr>
        <p:spPr bwMode="auto">
          <a:xfrm>
            <a:off x="1979613" y="5462556"/>
            <a:ext cx="647700" cy="215900"/>
          </a:xfrm>
          <a:prstGeom prst="rightArrow">
            <a:avLst>
              <a:gd name="adj1" fmla="val 50000"/>
              <a:gd name="adj2" fmla="val 75000"/>
            </a:avLst>
          </a:prstGeom>
          <a:solidFill>
            <a:schemeClr val="accent1"/>
          </a:solidFill>
          <a:ln w="9525">
            <a:solidFill>
              <a:schemeClr val="tx1"/>
            </a:solidFill>
            <a:miter lim="800000"/>
            <a:headEnd/>
            <a:tailEnd/>
          </a:ln>
        </p:spPr>
        <p:txBody>
          <a:bodyPr wrap="none" lIns="91410" tIns="45706" rIns="91410" bIns="45706" anchor="ctr"/>
          <a:lstStyle/>
          <a:p>
            <a:endParaRPr lang="zh-CN" altLang="en-US">
              <a:solidFill>
                <a:srgbClr val="000000"/>
              </a:solidFill>
              <a:ea typeface="宋体" charset="0"/>
              <a:cs typeface="宋体" charset="0"/>
            </a:endParaRPr>
          </a:p>
        </p:txBody>
      </p:sp>
      <p:sp>
        <p:nvSpPr>
          <p:cNvPr id="5159" name="Text Box 39"/>
          <p:cNvSpPr txBox="1">
            <a:spLocks noChangeArrowheads="1"/>
          </p:cNvSpPr>
          <p:nvPr/>
        </p:nvSpPr>
        <p:spPr bwMode="auto">
          <a:xfrm>
            <a:off x="2843213" y="5391119"/>
            <a:ext cx="4319587" cy="40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smtClean="0">
                <a:solidFill>
                  <a:srgbClr val="339933"/>
                </a:solidFill>
                <a:latin typeface="Gill Sans" charset="0"/>
              </a:rPr>
              <a:t>Nearly degenerate </a:t>
            </a:r>
            <a:r>
              <a:rPr lang="en-US" altLang="zh-CN" sz="2000" dirty="0">
                <a:solidFill>
                  <a:srgbClr val="339933"/>
                </a:solidFill>
                <a:latin typeface="Gill Sans" charset="0"/>
              </a:rPr>
              <a:t>orientations</a:t>
            </a:r>
          </a:p>
        </p:txBody>
      </p:sp>
      <p:sp>
        <p:nvSpPr>
          <p:cNvPr id="5160" name="AutoShape 40"/>
          <p:cNvSpPr>
            <a:spLocks noChangeArrowheads="1"/>
          </p:cNvSpPr>
          <p:nvPr/>
        </p:nvSpPr>
        <p:spPr bwMode="auto">
          <a:xfrm>
            <a:off x="1104900" y="6076919"/>
            <a:ext cx="792163" cy="393700"/>
          </a:xfrm>
          <a:prstGeom prst="rightArrow">
            <a:avLst>
              <a:gd name="adj1" fmla="val 50000"/>
              <a:gd name="adj2" fmla="val 50302"/>
            </a:avLst>
          </a:prstGeom>
          <a:solidFill>
            <a:schemeClr val="accent1"/>
          </a:solidFill>
          <a:ln w="9525">
            <a:solidFill>
              <a:schemeClr val="tx1"/>
            </a:solidFill>
            <a:miter lim="800000"/>
            <a:headEnd/>
            <a:tailEnd/>
          </a:ln>
        </p:spPr>
        <p:txBody>
          <a:bodyPr wrap="none" lIns="91410" tIns="45706" rIns="91410" bIns="45706" anchor="ctr"/>
          <a:lstStyle/>
          <a:p>
            <a:endParaRPr lang="zh-CN" altLang="en-US">
              <a:solidFill>
                <a:srgbClr val="000000"/>
              </a:solidFill>
              <a:ea typeface="宋体" charset="0"/>
              <a:cs typeface="宋体" charset="0"/>
            </a:endParaRPr>
          </a:p>
        </p:txBody>
      </p:sp>
      <p:sp>
        <p:nvSpPr>
          <p:cNvPr id="5161" name="Text Box 41"/>
          <p:cNvSpPr txBox="1">
            <a:spLocks noChangeArrowheads="1"/>
          </p:cNvSpPr>
          <p:nvPr/>
        </p:nvSpPr>
        <p:spPr bwMode="auto">
          <a:xfrm>
            <a:off x="1968500" y="6076919"/>
            <a:ext cx="7023100" cy="40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smtClean="0">
                <a:solidFill>
                  <a:srgbClr val="000000"/>
                </a:solidFill>
                <a:latin typeface="Gill Sans" charset="0"/>
              </a:rPr>
              <a:t>May explain the experimentally </a:t>
            </a:r>
            <a:r>
              <a:rPr lang="en-US" altLang="zh-CN" sz="2000" dirty="0">
                <a:solidFill>
                  <a:srgbClr val="000000"/>
                </a:solidFill>
                <a:latin typeface="Gill Sans" charset="0"/>
              </a:rPr>
              <a:t>observed 30°rotational </a:t>
            </a:r>
            <a:r>
              <a:rPr lang="en-US" altLang="zh-CN" sz="2000" dirty="0" smtClean="0">
                <a:solidFill>
                  <a:srgbClr val="000000"/>
                </a:solidFill>
                <a:latin typeface="Gill Sans" charset="0"/>
              </a:rPr>
              <a:t>defects</a:t>
            </a:r>
            <a:endParaRPr lang="en-US" altLang="zh-CN" sz="2000" dirty="0">
              <a:solidFill>
                <a:srgbClr val="000000"/>
              </a:solidFill>
              <a:latin typeface="Gill Sans" charset="0"/>
            </a:endParaRPr>
          </a:p>
        </p:txBody>
      </p:sp>
      <p:pic>
        <p:nvPicPr>
          <p:cNvPr id="5164" name="Picture 4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3562319"/>
            <a:ext cx="890587"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65" name="Text Box 45"/>
          <p:cNvSpPr txBox="1">
            <a:spLocks noChangeArrowheads="1"/>
          </p:cNvSpPr>
          <p:nvPr/>
        </p:nvSpPr>
        <p:spPr bwMode="auto">
          <a:xfrm>
            <a:off x="373063" y="3824257"/>
            <a:ext cx="3436937" cy="40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a:solidFill>
                  <a:srgbClr val="000000"/>
                </a:solidFill>
                <a:latin typeface="Gill Sans" charset="0"/>
              </a:rPr>
              <a:t>building </a:t>
            </a:r>
            <a:r>
              <a:rPr lang="en-US" altLang="zh-CN" sz="2000" dirty="0" smtClean="0">
                <a:solidFill>
                  <a:srgbClr val="000000"/>
                </a:solidFill>
                <a:latin typeface="Gill Sans" charset="0"/>
              </a:rPr>
              <a:t>blocks: </a:t>
            </a:r>
            <a:r>
              <a:rPr lang="en-US" altLang="zh-CN" sz="2000" dirty="0">
                <a:solidFill>
                  <a:srgbClr val="000000"/>
                </a:solidFill>
                <a:latin typeface="Gill Sans" charset="0"/>
              </a:rPr>
              <a:t>6-Carbon </a:t>
            </a:r>
            <a:r>
              <a:rPr lang="en-US" altLang="zh-CN" sz="2000" dirty="0" smtClean="0">
                <a:solidFill>
                  <a:srgbClr val="000000"/>
                </a:solidFill>
                <a:latin typeface="Gill Sans" charset="0"/>
              </a:rPr>
              <a:t>rings</a:t>
            </a:r>
            <a:endParaRPr lang="en-US" altLang="zh-CN" sz="2000" dirty="0">
              <a:solidFill>
                <a:srgbClr val="000000"/>
              </a:solidFill>
              <a:latin typeface="Gill Sans" charset="0"/>
            </a:endParaRPr>
          </a:p>
        </p:txBody>
      </p:sp>
      <p:sp>
        <p:nvSpPr>
          <p:cNvPr id="5171" name="AutoShape 51"/>
          <p:cNvSpPr>
            <a:spLocks noChangeArrowheads="1"/>
          </p:cNvSpPr>
          <p:nvPr/>
        </p:nvSpPr>
        <p:spPr bwMode="auto">
          <a:xfrm rot="5400000">
            <a:off x="3460750" y="2093882"/>
            <a:ext cx="504825" cy="441325"/>
          </a:xfrm>
          <a:prstGeom prst="hexagon">
            <a:avLst>
              <a:gd name="adj" fmla="val 28597"/>
              <a:gd name="vf" fmla="val 115470"/>
            </a:avLst>
          </a:prstGeom>
          <a:solidFill>
            <a:schemeClr val="accent1">
              <a:alpha val="0"/>
            </a:schemeClr>
          </a:solidFill>
          <a:ln w="107950">
            <a:solidFill>
              <a:srgbClr val="FF9900"/>
            </a:solidFill>
            <a:miter lim="800000"/>
            <a:headEnd/>
            <a:tailEnd/>
          </a:ln>
        </p:spPr>
        <p:txBody>
          <a:bodyPr wrap="none" lIns="91410" tIns="45706" rIns="91410" bIns="45706" anchor="ctr"/>
          <a:lstStyle/>
          <a:p>
            <a:endParaRPr lang="zh-CN" altLang="en-US">
              <a:solidFill>
                <a:srgbClr val="000000"/>
              </a:solidFill>
              <a:ea typeface="宋体" charset="0"/>
              <a:cs typeface="宋体" charset="0"/>
            </a:endParaRPr>
          </a:p>
        </p:txBody>
      </p:sp>
      <p:sp>
        <p:nvSpPr>
          <p:cNvPr id="5172" name="AutoShape 52"/>
          <p:cNvSpPr>
            <a:spLocks noChangeArrowheads="1"/>
          </p:cNvSpPr>
          <p:nvPr/>
        </p:nvSpPr>
        <p:spPr bwMode="auto">
          <a:xfrm rot="5400000">
            <a:off x="3460750" y="2093882"/>
            <a:ext cx="504825" cy="441325"/>
          </a:xfrm>
          <a:prstGeom prst="hexagon">
            <a:avLst>
              <a:gd name="adj" fmla="val 28597"/>
              <a:gd name="vf" fmla="val 115470"/>
            </a:avLst>
          </a:prstGeom>
          <a:solidFill>
            <a:schemeClr val="accent1">
              <a:alpha val="0"/>
            </a:schemeClr>
          </a:solidFill>
          <a:ln w="107950">
            <a:solidFill>
              <a:srgbClr val="FF9900"/>
            </a:solidFill>
            <a:miter lim="800000"/>
            <a:headEnd/>
            <a:tailEnd/>
          </a:ln>
        </p:spPr>
        <p:txBody>
          <a:bodyPr wrap="none" lIns="91410" tIns="45706" rIns="91410" bIns="45706" anchor="ctr"/>
          <a:lstStyle/>
          <a:p>
            <a:endParaRPr lang="zh-CN" altLang="en-US">
              <a:solidFill>
                <a:srgbClr val="000000"/>
              </a:solidFill>
              <a:ea typeface="宋体" charset="0"/>
              <a:cs typeface="宋体" charset="0"/>
            </a:endParaRPr>
          </a:p>
        </p:txBody>
      </p:sp>
      <p:sp>
        <p:nvSpPr>
          <p:cNvPr id="5173" name="Freeform 53"/>
          <p:cNvSpPr>
            <a:spLocks/>
          </p:cNvSpPr>
          <p:nvPr/>
        </p:nvSpPr>
        <p:spPr bwMode="auto">
          <a:xfrm>
            <a:off x="4803775" y="4765644"/>
            <a:ext cx="288925" cy="71438"/>
          </a:xfrm>
          <a:custGeom>
            <a:avLst/>
            <a:gdLst>
              <a:gd name="T0" fmla="*/ 0 w 182"/>
              <a:gd name="T1" fmla="*/ 2147483647 h 45"/>
              <a:gd name="T2" fmla="*/ 2147483647 w 182"/>
              <a:gd name="T3" fmla="*/ 0 h 45"/>
              <a:gd name="T4" fmla="*/ 2147483647 w 182"/>
              <a:gd name="T5" fmla="*/ 2147483647 h 45"/>
              <a:gd name="T6" fmla="*/ 0 60000 65536"/>
              <a:gd name="T7" fmla="*/ 0 60000 65536"/>
              <a:gd name="T8" fmla="*/ 0 60000 65536"/>
              <a:gd name="T9" fmla="*/ 0 w 182"/>
              <a:gd name="T10" fmla="*/ 0 h 45"/>
              <a:gd name="T11" fmla="*/ 182 w 182"/>
              <a:gd name="T12" fmla="*/ 45 h 45"/>
            </a:gdLst>
            <a:ahLst/>
            <a:cxnLst>
              <a:cxn ang="T6">
                <a:pos x="T0" y="T1"/>
              </a:cxn>
              <a:cxn ang="T7">
                <a:pos x="T2" y="T3"/>
              </a:cxn>
              <a:cxn ang="T8">
                <a:pos x="T4" y="T5"/>
              </a:cxn>
            </a:cxnLst>
            <a:rect l="T9" t="T10" r="T11" b="T12"/>
            <a:pathLst>
              <a:path w="182" h="45">
                <a:moveTo>
                  <a:pt x="0" y="45"/>
                </a:moveTo>
                <a:cubicBezTo>
                  <a:pt x="30" y="22"/>
                  <a:pt x="61" y="0"/>
                  <a:pt x="91" y="0"/>
                </a:cubicBezTo>
                <a:cubicBezTo>
                  <a:pt x="121" y="0"/>
                  <a:pt x="167" y="38"/>
                  <a:pt x="182" y="45"/>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91410" tIns="45706" rIns="91410" bIns="45706"/>
          <a:lstStyle/>
          <a:p>
            <a:endParaRPr lang="en-US"/>
          </a:p>
        </p:txBody>
      </p:sp>
      <p:sp>
        <p:nvSpPr>
          <p:cNvPr id="5174" name="Text Box 54"/>
          <p:cNvSpPr txBox="1">
            <a:spLocks noChangeArrowheads="1"/>
          </p:cNvSpPr>
          <p:nvPr/>
        </p:nvSpPr>
        <p:spPr bwMode="auto">
          <a:xfrm>
            <a:off x="4860925" y="4360832"/>
            <a:ext cx="647700"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200">
                <a:solidFill>
                  <a:srgbClr val="000000"/>
                </a:solidFill>
                <a:ea typeface="宋体" charset="0"/>
                <a:cs typeface="宋体" charset="0"/>
              </a:rPr>
              <a:t>30 </a:t>
            </a:r>
            <a:r>
              <a:rPr lang="en-US" altLang="zh-CN" sz="1800">
                <a:solidFill>
                  <a:srgbClr val="000000"/>
                </a:solidFill>
                <a:ea typeface="宋体" charset="0"/>
                <a:cs typeface="宋体" charset="0"/>
              </a:rPr>
              <a:t>°</a:t>
            </a:r>
          </a:p>
        </p:txBody>
      </p:sp>
      <p:cxnSp>
        <p:nvCxnSpPr>
          <p:cNvPr id="27" name="Straight Connector 26"/>
          <p:cNvCxnSpPr/>
          <p:nvPr/>
        </p:nvCxnSpPr>
        <p:spPr bwMode="auto">
          <a:xfrm>
            <a:off x="0" y="1123919"/>
            <a:ext cx="9144000" cy="1588"/>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55321" name="Rectangle 2"/>
          <p:cNvSpPr>
            <a:spLocks noChangeArrowheads="1"/>
          </p:cNvSpPr>
          <p:nvPr/>
        </p:nvSpPr>
        <p:spPr bwMode="auto">
          <a:xfrm>
            <a:off x="0" y="0"/>
            <a:ext cx="9129713" cy="1077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3200" b="1" dirty="0" smtClean="0">
                <a:solidFill>
                  <a:srgbClr val="FF0000"/>
                </a:solidFill>
                <a:latin typeface="Tahoma" charset="0"/>
                <a:ea typeface="宋体" charset="0"/>
                <a:cs typeface="宋体" charset="0"/>
              </a:rPr>
              <a:t>Diagnosis: </a:t>
            </a:r>
            <a:r>
              <a:rPr lang="en-US" altLang="zh-CN" sz="3200" b="1" dirty="0" smtClean="0">
                <a:solidFill>
                  <a:schemeClr val="hlink"/>
                </a:solidFill>
                <a:latin typeface="Tahoma" charset="0"/>
                <a:ea typeface="宋体" charset="0"/>
                <a:cs typeface="宋体" charset="0"/>
              </a:rPr>
              <a:t>Nearly degenerate orientations of C6 Rings on Cu</a:t>
            </a:r>
            <a:endParaRPr lang="en-US" altLang="zh-CN" sz="3200" b="1" dirty="0">
              <a:solidFill>
                <a:schemeClr val="hlink"/>
              </a:solidFill>
              <a:latin typeface="Tahoma" charset="0"/>
              <a:ea typeface="宋体" charset="0"/>
              <a:cs typeface="宋体"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165"/>
                                        </p:tgtEl>
                                        <p:attrNameLst>
                                          <p:attrName>style.visibility</p:attrName>
                                        </p:attrNameLst>
                                      </p:cBhvr>
                                      <p:to>
                                        <p:strVal val="visible"/>
                                      </p:to>
                                    </p:set>
                                    <p:animEffect transition="in" filter="box(in)">
                                      <p:cBhvr>
                                        <p:cTn id="7" dur="500"/>
                                        <p:tgtEl>
                                          <p:spTgt spid="5165"/>
                                        </p:tgtEl>
                                      </p:cBhvr>
                                    </p:animEffect>
                                  </p:childTnLst>
                                </p:cTn>
                              </p:par>
                              <p:par>
                                <p:cTn id="8" presetID="4" presetClass="entr" presetSubtype="16" fill="hold" nodeType="withEffect">
                                  <p:stCondLst>
                                    <p:cond delay="0"/>
                                  </p:stCondLst>
                                  <p:childTnLst>
                                    <p:set>
                                      <p:cBhvr>
                                        <p:cTn id="9" dur="1" fill="hold">
                                          <p:stCondLst>
                                            <p:cond delay="0"/>
                                          </p:stCondLst>
                                        </p:cTn>
                                        <p:tgtEl>
                                          <p:spTgt spid="5164"/>
                                        </p:tgtEl>
                                        <p:attrNameLst>
                                          <p:attrName>style.visibility</p:attrName>
                                        </p:attrNameLst>
                                      </p:cBhvr>
                                      <p:to>
                                        <p:strVal val="visible"/>
                                      </p:to>
                                    </p:set>
                                    <p:animEffect transition="in" filter="box(in)">
                                      <p:cBhvr>
                                        <p:cTn id="10" dur="500"/>
                                        <p:tgtEl>
                                          <p:spTgt spid="5164"/>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134"/>
                                        </p:tgtEl>
                                        <p:attrNameLst>
                                          <p:attrName>style.visibility</p:attrName>
                                        </p:attrNameLst>
                                      </p:cBhvr>
                                      <p:to>
                                        <p:strVal val="visible"/>
                                      </p:to>
                                    </p:set>
                                    <p:animEffect transition="in" filter="box(in)">
                                      <p:cBhvr>
                                        <p:cTn id="13" dur="500"/>
                                        <p:tgtEl>
                                          <p:spTgt spid="5134"/>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5172"/>
                                        </p:tgtEl>
                                        <p:attrNameLst>
                                          <p:attrName>style.visibility</p:attrName>
                                        </p:attrNameLst>
                                      </p:cBhvr>
                                      <p:to>
                                        <p:strVal val="visible"/>
                                      </p:to>
                                    </p:set>
                                    <p:animEffect transition="in" filter="blinds(horizontal)">
                                      <p:cBhvr>
                                        <p:cTn id="16" dur="500"/>
                                        <p:tgtEl>
                                          <p:spTgt spid="517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63" presetClass="path" presetSubtype="0" accel="50000" decel="50000" fill="hold" grpId="1" nodeType="clickEffect">
                                  <p:stCondLst>
                                    <p:cond delay="0"/>
                                  </p:stCondLst>
                                  <p:childTnLst>
                                    <p:animMotion origin="layout" path="M 0.00486 0.00602 L 0.27986 0.0007 " pathEditMode="fixed" rAng="0" ptsTypes="AA">
                                      <p:cBhvr>
                                        <p:cTn id="20" dur="2000" fill="hold"/>
                                        <p:tgtEl>
                                          <p:spTgt spid="5134"/>
                                        </p:tgtEl>
                                        <p:attrNameLst>
                                          <p:attrName>ppt_x</p:attrName>
                                          <p:attrName>ppt_y</p:attrName>
                                        </p:attrNameLst>
                                      </p:cBhvr>
                                      <p:rCtr x="13750" y="-278"/>
                                    </p:animMotion>
                                  </p:childTnLst>
                                </p:cTn>
                              </p:par>
                              <p:par>
                                <p:cTn id="21" presetID="4" presetClass="entr" presetSubtype="16" fill="hold" grpId="0" nodeType="withEffect">
                                  <p:stCondLst>
                                    <p:cond delay="0"/>
                                  </p:stCondLst>
                                  <p:childTnLst>
                                    <p:set>
                                      <p:cBhvr>
                                        <p:cTn id="22" dur="1" fill="hold">
                                          <p:stCondLst>
                                            <p:cond delay="0"/>
                                          </p:stCondLst>
                                        </p:cTn>
                                        <p:tgtEl>
                                          <p:spTgt spid="5171"/>
                                        </p:tgtEl>
                                        <p:attrNameLst>
                                          <p:attrName>style.visibility</p:attrName>
                                        </p:attrNameLst>
                                      </p:cBhvr>
                                      <p:to>
                                        <p:strVal val="visible"/>
                                      </p:to>
                                    </p:set>
                                    <p:animEffect transition="in" filter="box(in)">
                                      <p:cBhvr>
                                        <p:cTn id="23" dur="500"/>
                                        <p:tgtEl>
                                          <p:spTgt spid="5171"/>
                                        </p:tgtEl>
                                      </p:cBhvr>
                                    </p:animEffect>
                                  </p:childTnLst>
                                </p:cTn>
                              </p:par>
                            </p:childTnLst>
                          </p:cTn>
                        </p:par>
                        <p:par>
                          <p:cTn id="24" fill="hold" nodeType="afterGroup">
                            <p:stCondLst>
                              <p:cond delay="2000"/>
                            </p:stCondLst>
                            <p:childTnLst>
                              <p:par>
                                <p:cTn id="25" presetID="35" presetClass="path" presetSubtype="0" accel="50000" decel="50000" fill="hold" grpId="1" nodeType="afterEffect">
                                  <p:stCondLst>
                                    <p:cond delay="0"/>
                                  </p:stCondLst>
                                  <p:childTnLst>
                                    <p:animMotion origin="layout" path="M 1.66667E-6 -2.22222E-6 L 0.38785 -2.22222E-6 " pathEditMode="relative" rAng="0" ptsTypes="AA">
                                      <p:cBhvr>
                                        <p:cTn id="26" dur="2000" fill="hold"/>
                                        <p:tgtEl>
                                          <p:spTgt spid="5171"/>
                                        </p:tgtEl>
                                        <p:attrNameLst>
                                          <p:attrName>ppt_x</p:attrName>
                                          <p:attrName>ppt_y</p:attrName>
                                        </p:attrNameLst>
                                      </p:cBhvr>
                                      <p:rCtr x="19392" y="0"/>
                                    </p:animMotion>
                                  </p:childTnLst>
                                </p:cTn>
                              </p:par>
                            </p:childTnLst>
                          </p:cTn>
                        </p:par>
                        <p:par>
                          <p:cTn id="27" fill="hold" nodeType="afterGroup">
                            <p:stCondLst>
                              <p:cond delay="4000"/>
                            </p:stCondLst>
                            <p:childTnLst>
                              <p:par>
                                <p:cTn id="28" presetID="8" presetClass="emph" presetSubtype="0" fill="hold" grpId="2" nodeType="afterEffect">
                                  <p:stCondLst>
                                    <p:cond delay="0"/>
                                  </p:stCondLst>
                                  <p:childTnLst>
                                    <p:animRot by="-1800000">
                                      <p:cBhvr>
                                        <p:cTn id="29" dur="2000" fill="hold"/>
                                        <p:tgtEl>
                                          <p:spTgt spid="5171"/>
                                        </p:tgtEl>
                                        <p:attrNameLst>
                                          <p:attrName>r</p:attrName>
                                        </p:attrNameLst>
                                      </p:cBhvr>
                                    </p:animRo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5147"/>
                                        </p:tgtEl>
                                        <p:attrNameLst>
                                          <p:attrName>style.visibility</p:attrName>
                                        </p:attrNameLst>
                                      </p:cBhvr>
                                      <p:to>
                                        <p:strVal val="visible"/>
                                      </p:to>
                                    </p:set>
                                    <p:animEffect transition="in" filter="blinds(horizontal)">
                                      <p:cBhvr>
                                        <p:cTn id="34" dur="1000"/>
                                        <p:tgtEl>
                                          <p:spTgt spid="5147"/>
                                        </p:tgtEl>
                                      </p:cBhvr>
                                    </p:animEffect>
                                  </p:childTnLst>
                                </p:cTn>
                              </p:par>
                            </p:childTnLst>
                          </p:cTn>
                        </p:par>
                        <p:par>
                          <p:cTn id="35" fill="hold" nodeType="afterGroup">
                            <p:stCondLst>
                              <p:cond delay="1000"/>
                            </p:stCondLst>
                            <p:childTnLst>
                              <p:par>
                                <p:cTn id="36" presetID="0" presetClass="path" presetSubtype="0" accel="50000" decel="50000" fill="hold" grpId="1" nodeType="afterEffect">
                                  <p:stCondLst>
                                    <p:cond delay="0"/>
                                  </p:stCondLst>
                                  <p:childTnLst>
                                    <p:animMotion origin="layout" path="M 1.11111E-6 1.85185E-6 L -0.15747 0.29398 " pathEditMode="relative" rAng="0" ptsTypes="AA">
                                      <p:cBhvr>
                                        <p:cTn id="37" dur="1000" fill="hold"/>
                                        <p:tgtEl>
                                          <p:spTgt spid="5147"/>
                                        </p:tgtEl>
                                        <p:attrNameLst>
                                          <p:attrName>ppt_x</p:attrName>
                                          <p:attrName>ppt_y</p:attrName>
                                        </p:attrNameLst>
                                      </p:cBhvr>
                                      <p:rCtr x="-7882" y="14699"/>
                                    </p:animMotion>
                                  </p:childTnLst>
                                </p:cTn>
                              </p:par>
                            </p:childTnLst>
                          </p:cTn>
                        </p:par>
                        <p:par>
                          <p:cTn id="38" fill="hold" nodeType="afterGroup">
                            <p:stCondLst>
                              <p:cond delay="2000"/>
                            </p:stCondLst>
                            <p:childTnLst>
                              <p:par>
                                <p:cTn id="39" presetID="3" presetClass="entr" presetSubtype="10" fill="hold" grpId="0" nodeType="afterEffect">
                                  <p:stCondLst>
                                    <p:cond delay="0"/>
                                  </p:stCondLst>
                                  <p:childTnLst>
                                    <p:set>
                                      <p:cBhvr>
                                        <p:cTn id="40" dur="1" fill="hold">
                                          <p:stCondLst>
                                            <p:cond delay="0"/>
                                          </p:stCondLst>
                                        </p:cTn>
                                        <p:tgtEl>
                                          <p:spTgt spid="5148"/>
                                        </p:tgtEl>
                                        <p:attrNameLst>
                                          <p:attrName>style.visibility</p:attrName>
                                        </p:attrNameLst>
                                      </p:cBhvr>
                                      <p:to>
                                        <p:strVal val="visible"/>
                                      </p:to>
                                    </p:set>
                                    <p:animEffect transition="in" filter="blinds(horizontal)">
                                      <p:cBhvr>
                                        <p:cTn id="41" dur="1000"/>
                                        <p:tgtEl>
                                          <p:spTgt spid="5148"/>
                                        </p:tgtEl>
                                      </p:cBhvr>
                                    </p:animEffect>
                                  </p:childTnLst>
                                </p:cTn>
                              </p:par>
                            </p:childTnLst>
                          </p:cTn>
                        </p:par>
                        <p:par>
                          <p:cTn id="42" fill="hold" nodeType="afterGroup">
                            <p:stCondLst>
                              <p:cond delay="3000"/>
                            </p:stCondLst>
                            <p:childTnLst>
                              <p:par>
                                <p:cTn id="43" presetID="0" presetClass="path" presetSubtype="0" accel="50000" decel="50000" fill="hold" grpId="1" nodeType="afterEffect">
                                  <p:stCondLst>
                                    <p:cond delay="0"/>
                                  </p:stCondLst>
                                  <p:childTnLst>
                                    <p:animMotion origin="layout" path="M -3.61111E-6 -2.22222E-6 L -0.19948 0.29931 " pathEditMode="relative" rAng="0" ptsTypes="AA">
                                      <p:cBhvr>
                                        <p:cTn id="44" dur="1000" fill="hold"/>
                                        <p:tgtEl>
                                          <p:spTgt spid="5148"/>
                                        </p:tgtEl>
                                        <p:attrNameLst>
                                          <p:attrName>ppt_x</p:attrName>
                                          <p:attrName>ppt_y</p:attrName>
                                        </p:attrNameLst>
                                      </p:cBhvr>
                                      <p:rCtr x="-9983" y="14954"/>
                                    </p:animMotion>
                                  </p:childTnLst>
                                </p:cTn>
                              </p:par>
                            </p:childTnLst>
                          </p:cTn>
                        </p:par>
                        <p:par>
                          <p:cTn id="45" fill="hold" nodeType="afterGroup">
                            <p:stCondLst>
                              <p:cond delay="4000"/>
                            </p:stCondLst>
                            <p:childTnLst>
                              <p:par>
                                <p:cTn id="46" presetID="3" presetClass="entr" presetSubtype="10" fill="hold" grpId="0" nodeType="afterEffect">
                                  <p:stCondLst>
                                    <p:cond delay="0"/>
                                  </p:stCondLst>
                                  <p:childTnLst>
                                    <p:set>
                                      <p:cBhvr>
                                        <p:cTn id="47" dur="1" fill="hold">
                                          <p:stCondLst>
                                            <p:cond delay="0"/>
                                          </p:stCondLst>
                                        </p:cTn>
                                        <p:tgtEl>
                                          <p:spTgt spid="5173"/>
                                        </p:tgtEl>
                                        <p:attrNameLst>
                                          <p:attrName>style.visibility</p:attrName>
                                        </p:attrNameLst>
                                      </p:cBhvr>
                                      <p:to>
                                        <p:strVal val="visible"/>
                                      </p:to>
                                    </p:set>
                                    <p:animEffect transition="in" filter="blinds(horizontal)">
                                      <p:cBhvr>
                                        <p:cTn id="48" dur="500"/>
                                        <p:tgtEl>
                                          <p:spTgt spid="5173"/>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5174"/>
                                        </p:tgtEl>
                                        <p:attrNameLst>
                                          <p:attrName>style.visibility</p:attrName>
                                        </p:attrNameLst>
                                      </p:cBhvr>
                                      <p:to>
                                        <p:strVal val="visible"/>
                                      </p:to>
                                    </p:set>
                                    <p:animEffect transition="in" filter="blinds(horizontal)">
                                      <p:cBhvr>
                                        <p:cTn id="51" dur="500"/>
                                        <p:tgtEl>
                                          <p:spTgt spid="5174"/>
                                        </p:tgtEl>
                                      </p:cBhvr>
                                    </p:animEffect>
                                  </p:childTnLst>
                                </p:cTn>
                              </p:par>
                            </p:childTnLst>
                          </p:cTn>
                        </p:par>
                        <p:par>
                          <p:cTn id="52" fill="hold" nodeType="afterGroup">
                            <p:stCondLst>
                              <p:cond delay="4500"/>
                            </p:stCondLst>
                            <p:childTnLst>
                              <p:par>
                                <p:cTn id="53" presetID="3" presetClass="entr" presetSubtype="10" fill="hold" grpId="0" nodeType="afterEffect">
                                  <p:stCondLst>
                                    <p:cond delay="0"/>
                                  </p:stCondLst>
                                  <p:childTnLst>
                                    <p:set>
                                      <p:cBhvr>
                                        <p:cTn id="54" dur="1" fill="hold">
                                          <p:stCondLst>
                                            <p:cond delay="0"/>
                                          </p:stCondLst>
                                        </p:cTn>
                                        <p:tgtEl>
                                          <p:spTgt spid="5149"/>
                                        </p:tgtEl>
                                        <p:attrNameLst>
                                          <p:attrName>style.visibility</p:attrName>
                                        </p:attrNameLst>
                                      </p:cBhvr>
                                      <p:to>
                                        <p:strVal val="visible"/>
                                      </p:to>
                                    </p:set>
                                    <p:animEffect transition="in" filter="blinds(horizontal)">
                                      <p:cBhvr>
                                        <p:cTn id="55" dur="500"/>
                                        <p:tgtEl>
                                          <p:spTgt spid="5149"/>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5155"/>
                                        </p:tgtEl>
                                        <p:attrNameLst>
                                          <p:attrName>style.visibility</p:attrName>
                                        </p:attrNameLst>
                                      </p:cBhvr>
                                      <p:to>
                                        <p:strVal val="visible"/>
                                      </p:to>
                                    </p:set>
                                    <p:animEffect transition="in" filter="box(in)">
                                      <p:cBhvr>
                                        <p:cTn id="60" dur="500"/>
                                        <p:tgtEl>
                                          <p:spTgt spid="5155"/>
                                        </p:tgtEl>
                                      </p:cBhvr>
                                    </p:animEffect>
                                  </p:childTnLst>
                                </p:cTn>
                              </p:par>
                            </p:childTnLst>
                          </p:cTn>
                        </p:par>
                        <p:par>
                          <p:cTn id="61" fill="hold" nodeType="afterGroup">
                            <p:stCondLst>
                              <p:cond delay="500"/>
                            </p:stCondLst>
                            <p:childTnLst>
                              <p:par>
                                <p:cTn id="62" presetID="3" presetClass="entr" presetSubtype="10" fill="hold" grpId="0" nodeType="afterEffect">
                                  <p:stCondLst>
                                    <p:cond delay="0"/>
                                  </p:stCondLst>
                                  <p:childTnLst>
                                    <p:set>
                                      <p:cBhvr>
                                        <p:cTn id="63" dur="1" fill="hold">
                                          <p:stCondLst>
                                            <p:cond delay="0"/>
                                          </p:stCondLst>
                                        </p:cTn>
                                        <p:tgtEl>
                                          <p:spTgt spid="5156"/>
                                        </p:tgtEl>
                                        <p:attrNameLst>
                                          <p:attrName>style.visibility</p:attrName>
                                        </p:attrNameLst>
                                      </p:cBhvr>
                                      <p:to>
                                        <p:strVal val="visible"/>
                                      </p:to>
                                    </p:set>
                                    <p:animEffect transition="in" filter="blinds(horizontal)">
                                      <p:cBhvr>
                                        <p:cTn id="64" dur="2000"/>
                                        <p:tgtEl>
                                          <p:spTgt spid="5156"/>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5159"/>
                                        </p:tgtEl>
                                        <p:attrNameLst>
                                          <p:attrName>style.visibility</p:attrName>
                                        </p:attrNameLst>
                                      </p:cBhvr>
                                      <p:to>
                                        <p:strVal val="visible"/>
                                      </p:to>
                                    </p:set>
                                    <p:animEffect transition="in" filter="blinds(horizontal)">
                                      <p:cBhvr>
                                        <p:cTn id="67" dur="500"/>
                                        <p:tgtEl>
                                          <p:spTgt spid="5159"/>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5160"/>
                                        </p:tgtEl>
                                        <p:attrNameLst>
                                          <p:attrName>style.visibility</p:attrName>
                                        </p:attrNameLst>
                                      </p:cBhvr>
                                      <p:to>
                                        <p:strVal val="visible"/>
                                      </p:to>
                                    </p:set>
                                    <p:animEffect transition="in" filter="blinds(horizontal)">
                                      <p:cBhvr>
                                        <p:cTn id="70" dur="500"/>
                                        <p:tgtEl>
                                          <p:spTgt spid="5160"/>
                                        </p:tgtEl>
                                      </p:cBhvr>
                                    </p:animEffect>
                                  </p:childTnLst>
                                </p:cTn>
                              </p:par>
                              <p:par>
                                <p:cTn id="71" presetID="3" presetClass="entr" presetSubtype="10" fill="hold" grpId="0" nodeType="withEffect">
                                  <p:stCondLst>
                                    <p:cond delay="0"/>
                                  </p:stCondLst>
                                  <p:childTnLst>
                                    <p:set>
                                      <p:cBhvr>
                                        <p:cTn id="72" dur="1" fill="hold">
                                          <p:stCondLst>
                                            <p:cond delay="0"/>
                                          </p:stCondLst>
                                        </p:cTn>
                                        <p:tgtEl>
                                          <p:spTgt spid="5161"/>
                                        </p:tgtEl>
                                        <p:attrNameLst>
                                          <p:attrName>style.visibility</p:attrName>
                                        </p:attrNameLst>
                                      </p:cBhvr>
                                      <p:to>
                                        <p:strVal val="visible"/>
                                      </p:to>
                                    </p:set>
                                    <p:animEffect transition="in" filter="blinds(horizontal)">
                                      <p:cBhvr>
                                        <p:cTn id="73" dur="500"/>
                                        <p:tgtEl>
                                          <p:spTgt spid="5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4" grpId="0" animBg="1"/>
      <p:bldP spid="5134" grpId="1" animBg="1"/>
      <p:bldP spid="5147" grpId="0" animBg="1"/>
      <p:bldP spid="5147" grpId="1" animBg="1"/>
      <p:bldP spid="5148" grpId="0" animBg="1"/>
      <p:bldP spid="5148" grpId="1" animBg="1"/>
      <p:bldP spid="5149" grpId="0"/>
      <p:bldP spid="5155" grpId="0"/>
      <p:bldP spid="5156" grpId="0" animBg="1"/>
      <p:bldP spid="5159" grpId="0"/>
      <p:bldP spid="5160" grpId="0" animBg="1"/>
      <p:bldP spid="5161" grpId="0"/>
      <p:bldP spid="5165" grpId="0"/>
      <p:bldP spid="5171" grpId="0" animBg="1"/>
      <p:bldP spid="5171" grpId="1" animBg="1"/>
      <p:bldP spid="5171" grpId="2" animBg="1"/>
      <p:bldP spid="5172" grpId="0" animBg="1"/>
      <p:bldP spid="5173" grpId="0" animBg="1"/>
      <p:bldP spid="5174"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2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268779"/>
            <a:ext cx="3543300" cy="398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3" name="AutoShape 8"/>
          <p:cNvSpPr>
            <a:spLocks noChangeArrowheads="1"/>
          </p:cNvSpPr>
          <p:nvPr/>
        </p:nvSpPr>
        <p:spPr bwMode="auto">
          <a:xfrm>
            <a:off x="777875" y="3019791"/>
            <a:ext cx="287338" cy="247650"/>
          </a:xfrm>
          <a:prstGeom prst="hexagon">
            <a:avLst>
              <a:gd name="adj" fmla="val 29006"/>
              <a:gd name="vf" fmla="val 115470"/>
            </a:avLst>
          </a:prstGeom>
          <a:solidFill>
            <a:schemeClr val="accent1">
              <a:alpha val="0"/>
            </a:schemeClr>
          </a:solidFill>
          <a:ln w="41275">
            <a:solidFill>
              <a:srgbClr val="CC66FF"/>
            </a:solidFill>
            <a:miter lim="800000"/>
            <a:headEnd/>
            <a:tailEnd/>
          </a:ln>
        </p:spPr>
        <p:txBody>
          <a:bodyPr wrap="none" lIns="91410" tIns="45706" rIns="91410" bIns="45706" anchor="ctr"/>
          <a:lstStyle/>
          <a:p>
            <a:endParaRPr lang="zh-CN" altLang="en-US" b="1">
              <a:solidFill>
                <a:srgbClr val="000000"/>
              </a:solidFill>
              <a:ea typeface="宋体" charset="0"/>
              <a:cs typeface="宋体" charset="0"/>
            </a:endParaRPr>
          </a:p>
        </p:txBody>
      </p:sp>
      <p:sp>
        <p:nvSpPr>
          <p:cNvPr id="56324" name="AutoShape 11"/>
          <p:cNvSpPr>
            <a:spLocks noChangeArrowheads="1"/>
          </p:cNvSpPr>
          <p:nvPr/>
        </p:nvSpPr>
        <p:spPr bwMode="auto">
          <a:xfrm rot="5222191">
            <a:off x="2856706" y="2944385"/>
            <a:ext cx="287338" cy="247650"/>
          </a:xfrm>
          <a:prstGeom prst="hexagon">
            <a:avLst>
              <a:gd name="adj" fmla="val 29006"/>
              <a:gd name="vf" fmla="val 115470"/>
            </a:avLst>
          </a:prstGeom>
          <a:solidFill>
            <a:schemeClr val="accent1">
              <a:alpha val="0"/>
            </a:schemeClr>
          </a:solidFill>
          <a:ln w="41275">
            <a:solidFill>
              <a:srgbClr val="800080"/>
            </a:solidFill>
            <a:miter lim="800000"/>
            <a:headEnd/>
            <a:tailEnd/>
          </a:ln>
        </p:spPr>
        <p:txBody>
          <a:bodyPr wrap="none" lIns="91410" tIns="45706" rIns="91410" bIns="45706" anchor="ctr"/>
          <a:lstStyle/>
          <a:p>
            <a:endParaRPr lang="zh-CN" altLang="en-US">
              <a:solidFill>
                <a:srgbClr val="000000"/>
              </a:solidFill>
              <a:ea typeface="宋体" charset="0"/>
              <a:cs typeface="宋体" charset="0"/>
            </a:endParaRPr>
          </a:p>
        </p:txBody>
      </p:sp>
      <p:sp>
        <p:nvSpPr>
          <p:cNvPr id="9230" name="Text Box 14"/>
          <p:cNvSpPr txBox="1">
            <a:spLocks noChangeArrowheads="1"/>
          </p:cNvSpPr>
          <p:nvPr/>
        </p:nvSpPr>
        <p:spPr bwMode="auto">
          <a:xfrm>
            <a:off x="1874838" y="2902316"/>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5</a:t>
            </a:r>
          </a:p>
        </p:txBody>
      </p:sp>
      <p:sp>
        <p:nvSpPr>
          <p:cNvPr id="9233" name="Text Box 17"/>
          <p:cNvSpPr txBox="1">
            <a:spLocks noChangeArrowheads="1"/>
          </p:cNvSpPr>
          <p:nvPr/>
        </p:nvSpPr>
        <p:spPr bwMode="auto">
          <a:xfrm>
            <a:off x="2106613" y="3772266"/>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5</a:t>
            </a:r>
          </a:p>
        </p:txBody>
      </p:sp>
      <p:sp>
        <p:nvSpPr>
          <p:cNvPr id="9234" name="Text Box 18"/>
          <p:cNvSpPr txBox="1">
            <a:spLocks noChangeArrowheads="1"/>
          </p:cNvSpPr>
          <p:nvPr/>
        </p:nvSpPr>
        <p:spPr bwMode="auto">
          <a:xfrm>
            <a:off x="1403350" y="1611679"/>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5</a:t>
            </a:r>
          </a:p>
        </p:txBody>
      </p:sp>
      <p:sp>
        <p:nvSpPr>
          <p:cNvPr id="9235" name="Text Box 19"/>
          <p:cNvSpPr txBox="1">
            <a:spLocks noChangeArrowheads="1"/>
          </p:cNvSpPr>
          <p:nvPr/>
        </p:nvSpPr>
        <p:spPr bwMode="auto">
          <a:xfrm>
            <a:off x="1641475" y="2038716"/>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5</a:t>
            </a:r>
          </a:p>
        </p:txBody>
      </p:sp>
      <p:sp>
        <p:nvSpPr>
          <p:cNvPr id="9236" name="Text Box 20"/>
          <p:cNvSpPr txBox="1">
            <a:spLocks noChangeArrowheads="1"/>
          </p:cNvSpPr>
          <p:nvPr/>
        </p:nvSpPr>
        <p:spPr bwMode="auto">
          <a:xfrm>
            <a:off x="1636713" y="2481629"/>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5</a:t>
            </a:r>
          </a:p>
        </p:txBody>
      </p:sp>
      <p:sp>
        <p:nvSpPr>
          <p:cNvPr id="9232" name="Text Box 16"/>
          <p:cNvSpPr txBox="1">
            <a:spLocks noChangeArrowheads="1"/>
          </p:cNvSpPr>
          <p:nvPr/>
        </p:nvSpPr>
        <p:spPr bwMode="auto">
          <a:xfrm>
            <a:off x="1692275" y="2708641"/>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7</a:t>
            </a:r>
          </a:p>
        </p:txBody>
      </p:sp>
      <p:sp>
        <p:nvSpPr>
          <p:cNvPr id="9237" name="Text Box 21"/>
          <p:cNvSpPr txBox="1">
            <a:spLocks noChangeArrowheads="1"/>
          </p:cNvSpPr>
          <p:nvPr/>
        </p:nvSpPr>
        <p:spPr bwMode="auto">
          <a:xfrm>
            <a:off x="1908175" y="3129329"/>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7</a:t>
            </a:r>
          </a:p>
        </p:txBody>
      </p:sp>
      <p:sp>
        <p:nvSpPr>
          <p:cNvPr id="9238" name="Text Box 22"/>
          <p:cNvSpPr txBox="1">
            <a:spLocks noChangeArrowheads="1"/>
          </p:cNvSpPr>
          <p:nvPr/>
        </p:nvSpPr>
        <p:spPr bwMode="auto">
          <a:xfrm>
            <a:off x="1685925" y="2272079"/>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7</a:t>
            </a:r>
          </a:p>
        </p:txBody>
      </p:sp>
      <p:sp>
        <p:nvSpPr>
          <p:cNvPr id="9239" name="Text Box 23"/>
          <p:cNvSpPr txBox="1">
            <a:spLocks noChangeArrowheads="1"/>
          </p:cNvSpPr>
          <p:nvPr/>
        </p:nvSpPr>
        <p:spPr bwMode="auto">
          <a:xfrm>
            <a:off x="2124075" y="3994516"/>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7</a:t>
            </a:r>
          </a:p>
        </p:txBody>
      </p:sp>
      <p:sp>
        <p:nvSpPr>
          <p:cNvPr id="9240" name="Text Box 24"/>
          <p:cNvSpPr txBox="1">
            <a:spLocks noChangeArrowheads="1"/>
          </p:cNvSpPr>
          <p:nvPr/>
        </p:nvSpPr>
        <p:spPr bwMode="auto">
          <a:xfrm>
            <a:off x="1465263" y="1845041"/>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7</a:t>
            </a:r>
          </a:p>
        </p:txBody>
      </p:sp>
      <p:sp>
        <p:nvSpPr>
          <p:cNvPr id="9241" name="Text Box 25"/>
          <p:cNvSpPr txBox="1">
            <a:spLocks noChangeArrowheads="1"/>
          </p:cNvSpPr>
          <p:nvPr/>
        </p:nvSpPr>
        <p:spPr bwMode="auto">
          <a:xfrm>
            <a:off x="1908175" y="3573829"/>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7</a:t>
            </a:r>
          </a:p>
        </p:txBody>
      </p:sp>
      <p:sp>
        <p:nvSpPr>
          <p:cNvPr id="9242" name="Text Box 26"/>
          <p:cNvSpPr txBox="1">
            <a:spLocks noChangeArrowheads="1"/>
          </p:cNvSpPr>
          <p:nvPr/>
        </p:nvSpPr>
        <p:spPr bwMode="auto">
          <a:xfrm>
            <a:off x="2166938" y="4442191"/>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7</a:t>
            </a:r>
          </a:p>
        </p:txBody>
      </p:sp>
      <p:sp>
        <p:nvSpPr>
          <p:cNvPr id="9243" name="Text Box 27"/>
          <p:cNvSpPr txBox="1">
            <a:spLocks noChangeArrowheads="1"/>
          </p:cNvSpPr>
          <p:nvPr/>
        </p:nvSpPr>
        <p:spPr bwMode="auto">
          <a:xfrm>
            <a:off x="2371725" y="4869229"/>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7</a:t>
            </a:r>
          </a:p>
        </p:txBody>
      </p:sp>
      <p:sp>
        <p:nvSpPr>
          <p:cNvPr id="9244" name="Text Box 28"/>
          <p:cNvSpPr txBox="1">
            <a:spLocks noChangeArrowheads="1"/>
          </p:cNvSpPr>
          <p:nvPr/>
        </p:nvSpPr>
        <p:spPr bwMode="auto">
          <a:xfrm>
            <a:off x="1868488" y="3345229"/>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5</a:t>
            </a:r>
          </a:p>
        </p:txBody>
      </p:sp>
      <p:sp>
        <p:nvSpPr>
          <p:cNvPr id="9245" name="Text Box 29"/>
          <p:cNvSpPr txBox="1">
            <a:spLocks noChangeArrowheads="1"/>
          </p:cNvSpPr>
          <p:nvPr/>
        </p:nvSpPr>
        <p:spPr bwMode="auto">
          <a:xfrm>
            <a:off x="2111375" y="4215179"/>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5</a:t>
            </a:r>
          </a:p>
        </p:txBody>
      </p:sp>
      <p:sp>
        <p:nvSpPr>
          <p:cNvPr id="9246" name="Text Box 30"/>
          <p:cNvSpPr txBox="1">
            <a:spLocks noChangeArrowheads="1"/>
          </p:cNvSpPr>
          <p:nvPr/>
        </p:nvSpPr>
        <p:spPr bwMode="auto">
          <a:xfrm>
            <a:off x="2328863" y="4637454"/>
            <a:ext cx="2889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1400">
                <a:solidFill>
                  <a:srgbClr val="FF0000"/>
                </a:solidFill>
                <a:ea typeface="宋体" charset="0"/>
                <a:cs typeface="宋体" charset="0"/>
              </a:rPr>
              <a:t>5</a:t>
            </a:r>
          </a:p>
        </p:txBody>
      </p:sp>
      <p:pic>
        <p:nvPicPr>
          <p:cNvPr id="9382" name="Picture 16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838" y="3789729"/>
            <a:ext cx="2663825" cy="242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83" name="Text Box 167"/>
          <p:cNvSpPr txBox="1">
            <a:spLocks noChangeArrowheads="1"/>
          </p:cNvSpPr>
          <p:nvPr/>
        </p:nvSpPr>
        <p:spPr bwMode="auto">
          <a:xfrm>
            <a:off x="6588125" y="4724766"/>
            <a:ext cx="2124075" cy="70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err="1">
                <a:solidFill>
                  <a:srgbClr val="000000"/>
                </a:solidFill>
                <a:latin typeface="Calibri" charset="0"/>
                <a:ea typeface="宋体" charset="0"/>
                <a:cs typeface="宋体" charset="0"/>
              </a:rPr>
              <a:t>P.Y.Huang</a:t>
            </a:r>
            <a:r>
              <a:rPr lang="en-US" altLang="zh-CN" sz="2000" dirty="0">
                <a:solidFill>
                  <a:srgbClr val="000000"/>
                </a:solidFill>
                <a:latin typeface="Calibri" charset="0"/>
                <a:ea typeface="宋体" charset="0"/>
                <a:cs typeface="宋体" charset="0"/>
              </a:rPr>
              <a:t> et al.,  Nature(2011)</a:t>
            </a:r>
          </a:p>
        </p:txBody>
      </p:sp>
      <p:pic>
        <p:nvPicPr>
          <p:cNvPr id="9384" name="Picture 16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838" y="1484679"/>
            <a:ext cx="287972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85" name="Text Box 169"/>
          <p:cNvSpPr txBox="1">
            <a:spLocks noChangeArrowheads="1"/>
          </p:cNvSpPr>
          <p:nvPr/>
        </p:nvSpPr>
        <p:spPr bwMode="auto">
          <a:xfrm>
            <a:off x="381000" y="5461366"/>
            <a:ext cx="3352800" cy="1015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a:solidFill>
                  <a:srgbClr val="008000"/>
                </a:solidFill>
                <a:latin typeface="Gill Sans" charset="0"/>
              </a:rPr>
              <a:t>30°rotational </a:t>
            </a:r>
            <a:r>
              <a:rPr lang="en-US" altLang="zh-CN" sz="2000" dirty="0" smtClean="0">
                <a:solidFill>
                  <a:srgbClr val="008000"/>
                </a:solidFill>
                <a:latin typeface="Gill Sans" charset="0"/>
              </a:rPr>
              <a:t>defects  </a:t>
            </a:r>
            <a:r>
              <a:rPr lang="en-US" altLang="zh-CN" sz="2000" dirty="0">
                <a:solidFill>
                  <a:srgbClr val="008000"/>
                </a:solidFill>
                <a:latin typeface="Gill Sans" charset="0"/>
                <a:sym typeface="Wingdings" charset="0"/>
              </a:rPr>
              <a:t> </a:t>
            </a:r>
            <a:r>
              <a:rPr lang="en-US" altLang="zh-CN" sz="2000" dirty="0" smtClean="0">
                <a:solidFill>
                  <a:srgbClr val="008000"/>
                </a:solidFill>
                <a:latin typeface="Gill Sans" charset="0"/>
              </a:rPr>
              <a:t>GB’s with 5</a:t>
            </a:r>
            <a:r>
              <a:rPr lang="en-US" altLang="zh-CN" sz="2000" dirty="0">
                <a:solidFill>
                  <a:srgbClr val="008000"/>
                </a:solidFill>
                <a:latin typeface="Gill Sans" charset="0"/>
              </a:rPr>
              <a:t>&amp;7-membered </a:t>
            </a:r>
            <a:r>
              <a:rPr lang="en-US" altLang="zh-CN" sz="2000" dirty="0" smtClean="0">
                <a:solidFill>
                  <a:srgbClr val="008000"/>
                </a:solidFill>
                <a:latin typeface="Gill Sans" charset="0"/>
              </a:rPr>
              <a:t>rings </a:t>
            </a:r>
            <a:r>
              <a:rPr lang="en-US" altLang="zh-CN" sz="2000" dirty="0">
                <a:solidFill>
                  <a:srgbClr val="008000"/>
                </a:solidFill>
                <a:latin typeface="Gill Sans" charset="0"/>
              </a:rPr>
              <a:t>and distorted hexagons</a:t>
            </a:r>
          </a:p>
        </p:txBody>
      </p:sp>
      <p:sp>
        <p:nvSpPr>
          <p:cNvPr id="9387" name="Text Box 171"/>
          <p:cNvSpPr txBox="1">
            <a:spLocks noChangeArrowheads="1"/>
          </p:cNvSpPr>
          <p:nvPr/>
        </p:nvSpPr>
        <p:spPr bwMode="auto">
          <a:xfrm>
            <a:off x="6659563" y="2421304"/>
            <a:ext cx="2484437" cy="70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a:solidFill>
                  <a:srgbClr val="000000"/>
                </a:solidFill>
                <a:latin typeface="Calibri" charset="0"/>
                <a:ea typeface="宋体" charset="0"/>
                <a:cs typeface="宋体" charset="0"/>
              </a:rPr>
              <a:t>Rassin Grantab et al., Science(2010)</a:t>
            </a:r>
          </a:p>
        </p:txBody>
      </p:sp>
      <p:sp>
        <p:nvSpPr>
          <p:cNvPr id="9401" name="Text Box 185"/>
          <p:cNvSpPr txBox="1">
            <a:spLocks noChangeArrowheads="1"/>
          </p:cNvSpPr>
          <p:nvPr/>
        </p:nvSpPr>
        <p:spPr bwMode="auto">
          <a:xfrm>
            <a:off x="7153275" y="1773604"/>
            <a:ext cx="1152525" cy="40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0" tIns="45706" rIns="91410" bIns="45706">
            <a:spAutoFit/>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spcBef>
                <a:spcPct val="50000"/>
              </a:spcBef>
            </a:pPr>
            <a:r>
              <a:rPr lang="en-US" altLang="zh-CN" sz="2000" dirty="0">
                <a:solidFill>
                  <a:srgbClr val="000000"/>
                </a:solidFill>
                <a:ea typeface="宋体" charset="0"/>
                <a:cs typeface="宋体" charset="0"/>
              </a:rPr>
              <a:t>28.7°</a:t>
            </a:r>
          </a:p>
        </p:txBody>
      </p:sp>
      <p:cxnSp>
        <p:nvCxnSpPr>
          <p:cNvPr id="31" name="Straight Connector 30"/>
          <p:cNvCxnSpPr/>
          <p:nvPr/>
        </p:nvCxnSpPr>
        <p:spPr bwMode="auto">
          <a:xfrm>
            <a:off x="0" y="1194166"/>
            <a:ext cx="9144000" cy="1588"/>
          </a:xfrm>
          <a:prstGeom prst="line">
            <a:avLst/>
          </a:prstGeom>
          <a:ln>
            <a:headEnd type="none" w="med" len="med"/>
            <a:tailEnd type="none" w="med" len="med"/>
          </a:ln>
          <a:scene3d>
            <a:camera prst="orthographicFront"/>
            <a:lightRig rig="threePt" dir="t"/>
          </a:scene3d>
          <a:sp3d>
            <a:bevelT/>
          </a:sp3d>
        </p:spPr>
        <p:style>
          <a:lnRef idx="2">
            <a:schemeClr val="dk1"/>
          </a:lnRef>
          <a:fillRef idx="0">
            <a:schemeClr val="dk1"/>
          </a:fillRef>
          <a:effectRef idx="1">
            <a:schemeClr val="dk1"/>
          </a:effectRef>
          <a:fontRef idx="minor">
            <a:schemeClr val="tx1"/>
          </a:fontRef>
        </p:style>
      </p:cxnSp>
      <p:sp>
        <p:nvSpPr>
          <p:cNvPr id="56350" name="Rectangle 2"/>
          <p:cNvSpPr>
            <a:spLocks noChangeArrowheads="1"/>
          </p:cNvSpPr>
          <p:nvPr/>
        </p:nvSpPr>
        <p:spPr bwMode="auto">
          <a:xfrm>
            <a:off x="-381000" y="152400"/>
            <a:ext cx="10058400" cy="1077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45706" rIns="0" bIns="45706">
            <a:spAutoFit/>
          </a:bodyPr>
          <a:lstStyle/>
          <a:p>
            <a:pPr algn="ctr" eaLnBrk="0" hangingPunct="0"/>
            <a:r>
              <a:rPr lang="en-US" altLang="zh-CN" sz="3200" b="1" dirty="0" smtClean="0">
                <a:solidFill>
                  <a:schemeClr val="hlink"/>
                </a:solidFill>
                <a:latin typeface="Times New Roman"/>
                <a:ea typeface="宋体" charset="0"/>
                <a:cs typeface="Times New Roman"/>
              </a:rPr>
              <a:t>Conjecturing from Building Blocks </a:t>
            </a:r>
          </a:p>
          <a:p>
            <a:pPr algn="ctr" eaLnBrk="0" hangingPunct="0"/>
            <a:r>
              <a:rPr lang="en-US" altLang="zh-CN" sz="3200" b="1" dirty="0" smtClean="0">
                <a:solidFill>
                  <a:schemeClr val="hlink"/>
                </a:solidFill>
                <a:latin typeface="Times New Roman"/>
                <a:ea typeface="宋体" charset="0"/>
                <a:cs typeface="Times New Roman"/>
              </a:rPr>
              <a:t>to Grain Boundaries</a:t>
            </a:r>
            <a:endParaRPr lang="en-US" altLang="zh-CN" sz="3200" b="1" dirty="0">
              <a:solidFill>
                <a:schemeClr val="hlink"/>
              </a:solidFill>
              <a:latin typeface="Times New Roman"/>
              <a:ea typeface="宋体" charset="0"/>
              <a:cs typeface="Times New Roman"/>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9222"/>
                                        </p:tgtEl>
                                        <p:attrNameLst>
                                          <p:attrName>style.visibility</p:attrName>
                                        </p:attrNameLst>
                                      </p:cBhvr>
                                      <p:to>
                                        <p:strVal val="visible"/>
                                      </p:to>
                                    </p:set>
                                    <p:animEffect transition="in" filter="wipe(down)">
                                      <p:cBhvr>
                                        <p:cTn id="7" dur="500"/>
                                        <p:tgtEl>
                                          <p:spTgt spid="92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230"/>
                                        </p:tgtEl>
                                        <p:attrNameLst>
                                          <p:attrName>style.visibility</p:attrName>
                                        </p:attrNameLst>
                                      </p:cBhvr>
                                      <p:to>
                                        <p:strVal val="visible"/>
                                      </p:to>
                                    </p:set>
                                    <p:animEffect transition="in" filter="checkerboard(across)">
                                      <p:cBhvr>
                                        <p:cTn id="12" dur="500"/>
                                        <p:tgtEl>
                                          <p:spTgt spid="9230"/>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9232"/>
                                        </p:tgtEl>
                                        <p:attrNameLst>
                                          <p:attrName>style.visibility</p:attrName>
                                        </p:attrNameLst>
                                      </p:cBhvr>
                                      <p:to>
                                        <p:strVal val="visible"/>
                                      </p:to>
                                    </p:set>
                                    <p:animEffect transition="in" filter="checkerboard(across)">
                                      <p:cBhvr>
                                        <p:cTn id="15" dur="500"/>
                                        <p:tgtEl>
                                          <p:spTgt spid="9232"/>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9233"/>
                                        </p:tgtEl>
                                        <p:attrNameLst>
                                          <p:attrName>style.visibility</p:attrName>
                                        </p:attrNameLst>
                                      </p:cBhvr>
                                      <p:to>
                                        <p:strVal val="visible"/>
                                      </p:to>
                                    </p:set>
                                    <p:animEffect transition="in" filter="checkerboard(across)">
                                      <p:cBhvr>
                                        <p:cTn id="18" dur="500"/>
                                        <p:tgtEl>
                                          <p:spTgt spid="9233"/>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9237"/>
                                        </p:tgtEl>
                                        <p:attrNameLst>
                                          <p:attrName>style.visibility</p:attrName>
                                        </p:attrNameLst>
                                      </p:cBhvr>
                                      <p:to>
                                        <p:strVal val="visible"/>
                                      </p:to>
                                    </p:set>
                                    <p:animEffect transition="in" filter="checkerboard(across)">
                                      <p:cBhvr>
                                        <p:cTn id="21" dur="500"/>
                                        <p:tgtEl>
                                          <p:spTgt spid="9237"/>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9234"/>
                                        </p:tgtEl>
                                        <p:attrNameLst>
                                          <p:attrName>style.visibility</p:attrName>
                                        </p:attrNameLst>
                                      </p:cBhvr>
                                      <p:to>
                                        <p:strVal val="visible"/>
                                      </p:to>
                                    </p:set>
                                    <p:animEffect transition="in" filter="checkerboard(across)">
                                      <p:cBhvr>
                                        <p:cTn id="24" dur="500"/>
                                        <p:tgtEl>
                                          <p:spTgt spid="9234"/>
                                        </p:tgtEl>
                                      </p:cBhvr>
                                    </p:animEffect>
                                  </p:childTnLst>
                                </p:cTn>
                              </p:par>
                              <p:par>
                                <p:cTn id="25" presetID="5" presetClass="entr" presetSubtype="10" fill="hold" grpId="0" nodeType="withEffect">
                                  <p:stCondLst>
                                    <p:cond delay="0"/>
                                  </p:stCondLst>
                                  <p:childTnLst>
                                    <p:set>
                                      <p:cBhvr>
                                        <p:cTn id="26" dur="1" fill="hold">
                                          <p:stCondLst>
                                            <p:cond delay="0"/>
                                          </p:stCondLst>
                                        </p:cTn>
                                        <p:tgtEl>
                                          <p:spTgt spid="9238"/>
                                        </p:tgtEl>
                                        <p:attrNameLst>
                                          <p:attrName>style.visibility</p:attrName>
                                        </p:attrNameLst>
                                      </p:cBhvr>
                                      <p:to>
                                        <p:strVal val="visible"/>
                                      </p:to>
                                    </p:set>
                                    <p:animEffect transition="in" filter="checkerboard(across)">
                                      <p:cBhvr>
                                        <p:cTn id="27" dur="500"/>
                                        <p:tgtEl>
                                          <p:spTgt spid="9238"/>
                                        </p:tgtEl>
                                      </p:cBhvr>
                                    </p:animEffect>
                                  </p:childTnLst>
                                </p:cTn>
                              </p:par>
                              <p:par>
                                <p:cTn id="28" presetID="5" presetClass="entr" presetSubtype="10" fill="hold" grpId="0" nodeType="withEffect">
                                  <p:stCondLst>
                                    <p:cond delay="0"/>
                                  </p:stCondLst>
                                  <p:childTnLst>
                                    <p:set>
                                      <p:cBhvr>
                                        <p:cTn id="29" dur="1" fill="hold">
                                          <p:stCondLst>
                                            <p:cond delay="0"/>
                                          </p:stCondLst>
                                        </p:cTn>
                                        <p:tgtEl>
                                          <p:spTgt spid="9235"/>
                                        </p:tgtEl>
                                        <p:attrNameLst>
                                          <p:attrName>style.visibility</p:attrName>
                                        </p:attrNameLst>
                                      </p:cBhvr>
                                      <p:to>
                                        <p:strVal val="visible"/>
                                      </p:to>
                                    </p:set>
                                    <p:animEffect transition="in" filter="checkerboard(across)">
                                      <p:cBhvr>
                                        <p:cTn id="30" dur="500"/>
                                        <p:tgtEl>
                                          <p:spTgt spid="9235"/>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9239"/>
                                        </p:tgtEl>
                                        <p:attrNameLst>
                                          <p:attrName>style.visibility</p:attrName>
                                        </p:attrNameLst>
                                      </p:cBhvr>
                                      <p:to>
                                        <p:strVal val="visible"/>
                                      </p:to>
                                    </p:set>
                                    <p:animEffect transition="in" filter="checkerboard(across)">
                                      <p:cBhvr>
                                        <p:cTn id="33" dur="500"/>
                                        <p:tgtEl>
                                          <p:spTgt spid="9239"/>
                                        </p:tgtEl>
                                      </p:cBhvr>
                                    </p:animEffect>
                                  </p:childTnLst>
                                </p:cTn>
                              </p:par>
                              <p:par>
                                <p:cTn id="34" presetID="5" presetClass="entr" presetSubtype="10" fill="hold" grpId="0" nodeType="withEffect">
                                  <p:stCondLst>
                                    <p:cond delay="0"/>
                                  </p:stCondLst>
                                  <p:childTnLst>
                                    <p:set>
                                      <p:cBhvr>
                                        <p:cTn id="35" dur="1" fill="hold">
                                          <p:stCondLst>
                                            <p:cond delay="0"/>
                                          </p:stCondLst>
                                        </p:cTn>
                                        <p:tgtEl>
                                          <p:spTgt spid="9240"/>
                                        </p:tgtEl>
                                        <p:attrNameLst>
                                          <p:attrName>style.visibility</p:attrName>
                                        </p:attrNameLst>
                                      </p:cBhvr>
                                      <p:to>
                                        <p:strVal val="visible"/>
                                      </p:to>
                                    </p:set>
                                    <p:animEffect transition="in" filter="checkerboard(across)">
                                      <p:cBhvr>
                                        <p:cTn id="36" dur="500"/>
                                        <p:tgtEl>
                                          <p:spTgt spid="9240"/>
                                        </p:tgtEl>
                                      </p:cBhvr>
                                    </p:animEffect>
                                  </p:childTnLst>
                                </p:cTn>
                              </p:par>
                              <p:par>
                                <p:cTn id="37" presetID="5" presetClass="entr" presetSubtype="10" fill="hold" grpId="0" nodeType="withEffect">
                                  <p:stCondLst>
                                    <p:cond delay="0"/>
                                  </p:stCondLst>
                                  <p:childTnLst>
                                    <p:set>
                                      <p:cBhvr>
                                        <p:cTn id="38" dur="1" fill="hold">
                                          <p:stCondLst>
                                            <p:cond delay="0"/>
                                          </p:stCondLst>
                                        </p:cTn>
                                        <p:tgtEl>
                                          <p:spTgt spid="9236"/>
                                        </p:tgtEl>
                                        <p:attrNameLst>
                                          <p:attrName>style.visibility</p:attrName>
                                        </p:attrNameLst>
                                      </p:cBhvr>
                                      <p:to>
                                        <p:strVal val="visible"/>
                                      </p:to>
                                    </p:set>
                                    <p:animEffect transition="in" filter="checkerboard(across)">
                                      <p:cBhvr>
                                        <p:cTn id="39" dur="500"/>
                                        <p:tgtEl>
                                          <p:spTgt spid="9236"/>
                                        </p:tgtEl>
                                      </p:cBhvr>
                                    </p:animEffect>
                                  </p:childTnLst>
                                </p:cTn>
                              </p:par>
                              <p:par>
                                <p:cTn id="40" presetID="5" presetClass="entr" presetSubtype="10" fill="hold" grpId="0" nodeType="withEffect">
                                  <p:stCondLst>
                                    <p:cond delay="0"/>
                                  </p:stCondLst>
                                  <p:childTnLst>
                                    <p:set>
                                      <p:cBhvr>
                                        <p:cTn id="41" dur="1" fill="hold">
                                          <p:stCondLst>
                                            <p:cond delay="0"/>
                                          </p:stCondLst>
                                        </p:cTn>
                                        <p:tgtEl>
                                          <p:spTgt spid="9244"/>
                                        </p:tgtEl>
                                        <p:attrNameLst>
                                          <p:attrName>style.visibility</p:attrName>
                                        </p:attrNameLst>
                                      </p:cBhvr>
                                      <p:to>
                                        <p:strVal val="visible"/>
                                      </p:to>
                                    </p:set>
                                    <p:animEffect transition="in" filter="checkerboard(across)">
                                      <p:cBhvr>
                                        <p:cTn id="42" dur="500"/>
                                        <p:tgtEl>
                                          <p:spTgt spid="9244"/>
                                        </p:tgtEl>
                                      </p:cBhvr>
                                    </p:animEffect>
                                  </p:childTnLst>
                                </p:cTn>
                              </p:par>
                              <p:par>
                                <p:cTn id="43" presetID="5" presetClass="entr" presetSubtype="10" fill="hold" grpId="0" nodeType="withEffect">
                                  <p:stCondLst>
                                    <p:cond delay="0"/>
                                  </p:stCondLst>
                                  <p:childTnLst>
                                    <p:set>
                                      <p:cBhvr>
                                        <p:cTn id="44" dur="1" fill="hold">
                                          <p:stCondLst>
                                            <p:cond delay="0"/>
                                          </p:stCondLst>
                                        </p:cTn>
                                        <p:tgtEl>
                                          <p:spTgt spid="9241"/>
                                        </p:tgtEl>
                                        <p:attrNameLst>
                                          <p:attrName>style.visibility</p:attrName>
                                        </p:attrNameLst>
                                      </p:cBhvr>
                                      <p:to>
                                        <p:strVal val="visible"/>
                                      </p:to>
                                    </p:set>
                                    <p:animEffect transition="in" filter="checkerboard(across)">
                                      <p:cBhvr>
                                        <p:cTn id="45" dur="500"/>
                                        <p:tgtEl>
                                          <p:spTgt spid="9241"/>
                                        </p:tgtEl>
                                      </p:cBhvr>
                                    </p:animEffect>
                                  </p:childTnLst>
                                </p:cTn>
                              </p:par>
                              <p:par>
                                <p:cTn id="46" presetID="5" presetClass="entr" presetSubtype="10" fill="hold" grpId="0" nodeType="withEffect">
                                  <p:stCondLst>
                                    <p:cond delay="0"/>
                                  </p:stCondLst>
                                  <p:childTnLst>
                                    <p:set>
                                      <p:cBhvr>
                                        <p:cTn id="47" dur="1" fill="hold">
                                          <p:stCondLst>
                                            <p:cond delay="0"/>
                                          </p:stCondLst>
                                        </p:cTn>
                                        <p:tgtEl>
                                          <p:spTgt spid="9245"/>
                                        </p:tgtEl>
                                        <p:attrNameLst>
                                          <p:attrName>style.visibility</p:attrName>
                                        </p:attrNameLst>
                                      </p:cBhvr>
                                      <p:to>
                                        <p:strVal val="visible"/>
                                      </p:to>
                                    </p:set>
                                    <p:animEffect transition="in" filter="checkerboard(across)">
                                      <p:cBhvr>
                                        <p:cTn id="48" dur="500"/>
                                        <p:tgtEl>
                                          <p:spTgt spid="9245"/>
                                        </p:tgtEl>
                                      </p:cBhvr>
                                    </p:animEffect>
                                  </p:childTnLst>
                                </p:cTn>
                              </p:par>
                              <p:par>
                                <p:cTn id="49" presetID="5" presetClass="entr" presetSubtype="10" fill="hold" grpId="0" nodeType="withEffect">
                                  <p:stCondLst>
                                    <p:cond delay="0"/>
                                  </p:stCondLst>
                                  <p:childTnLst>
                                    <p:set>
                                      <p:cBhvr>
                                        <p:cTn id="50" dur="1" fill="hold">
                                          <p:stCondLst>
                                            <p:cond delay="0"/>
                                          </p:stCondLst>
                                        </p:cTn>
                                        <p:tgtEl>
                                          <p:spTgt spid="9242"/>
                                        </p:tgtEl>
                                        <p:attrNameLst>
                                          <p:attrName>style.visibility</p:attrName>
                                        </p:attrNameLst>
                                      </p:cBhvr>
                                      <p:to>
                                        <p:strVal val="visible"/>
                                      </p:to>
                                    </p:set>
                                    <p:animEffect transition="in" filter="checkerboard(across)">
                                      <p:cBhvr>
                                        <p:cTn id="51" dur="500"/>
                                        <p:tgtEl>
                                          <p:spTgt spid="9242"/>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9243"/>
                                        </p:tgtEl>
                                        <p:attrNameLst>
                                          <p:attrName>style.visibility</p:attrName>
                                        </p:attrNameLst>
                                      </p:cBhvr>
                                      <p:to>
                                        <p:strVal val="visible"/>
                                      </p:to>
                                    </p:set>
                                    <p:animEffect transition="in" filter="checkerboard(across)">
                                      <p:cBhvr>
                                        <p:cTn id="54" dur="500"/>
                                        <p:tgtEl>
                                          <p:spTgt spid="9243"/>
                                        </p:tgtEl>
                                      </p:cBhvr>
                                    </p:animEffect>
                                  </p:childTnLst>
                                </p:cTn>
                              </p:par>
                              <p:par>
                                <p:cTn id="55" presetID="5" presetClass="entr" presetSubtype="10" fill="hold" grpId="0" nodeType="withEffect">
                                  <p:stCondLst>
                                    <p:cond delay="0"/>
                                  </p:stCondLst>
                                  <p:childTnLst>
                                    <p:set>
                                      <p:cBhvr>
                                        <p:cTn id="56" dur="1" fill="hold">
                                          <p:stCondLst>
                                            <p:cond delay="0"/>
                                          </p:stCondLst>
                                        </p:cTn>
                                        <p:tgtEl>
                                          <p:spTgt spid="9246"/>
                                        </p:tgtEl>
                                        <p:attrNameLst>
                                          <p:attrName>style.visibility</p:attrName>
                                        </p:attrNameLst>
                                      </p:cBhvr>
                                      <p:to>
                                        <p:strVal val="visible"/>
                                      </p:to>
                                    </p:set>
                                    <p:animEffect transition="in" filter="checkerboard(across)">
                                      <p:cBhvr>
                                        <p:cTn id="57" dur="500"/>
                                        <p:tgtEl>
                                          <p:spTgt spid="9246"/>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9384"/>
                                        </p:tgtEl>
                                        <p:attrNameLst>
                                          <p:attrName>style.visibility</p:attrName>
                                        </p:attrNameLst>
                                      </p:cBhvr>
                                      <p:to>
                                        <p:strVal val="visible"/>
                                      </p:to>
                                    </p:set>
                                    <p:animEffect transition="in" filter="blinds(horizontal)">
                                      <p:cBhvr>
                                        <p:cTn id="62" dur="500"/>
                                        <p:tgtEl>
                                          <p:spTgt spid="9384"/>
                                        </p:tgtEl>
                                      </p:cBhvr>
                                    </p:animEffect>
                                  </p:childTnLst>
                                </p:cTn>
                              </p:par>
                            </p:childTnLst>
                          </p:cTn>
                        </p:par>
                        <p:par>
                          <p:cTn id="63" fill="hold" nodeType="afterGroup">
                            <p:stCondLst>
                              <p:cond delay="500"/>
                            </p:stCondLst>
                            <p:childTnLst>
                              <p:par>
                                <p:cTn id="64" presetID="3" presetClass="entr" presetSubtype="10" fill="hold" grpId="0" nodeType="afterEffect">
                                  <p:stCondLst>
                                    <p:cond delay="0"/>
                                  </p:stCondLst>
                                  <p:childTnLst>
                                    <p:set>
                                      <p:cBhvr>
                                        <p:cTn id="65" dur="1" fill="hold">
                                          <p:stCondLst>
                                            <p:cond delay="0"/>
                                          </p:stCondLst>
                                        </p:cTn>
                                        <p:tgtEl>
                                          <p:spTgt spid="9401"/>
                                        </p:tgtEl>
                                        <p:attrNameLst>
                                          <p:attrName>style.visibility</p:attrName>
                                        </p:attrNameLst>
                                      </p:cBhvr>
                                      <p:to>
                                        <p:strVal val="visible"/>
                                      </p:to>
                                    </p:set>
                                    <p:animEffect transition="in" filter="blinds(horizontal)">
                                      <p:cBhvr>
                                        <p:cTn id="66" dur="500"/>
                                        <p:tgtEl>
                                          <p:spTgt spid="9401"/>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9387"/>
                                        </p:tgtEl>
                                        <p:attrNameLst>
                                          <p:attrName>style.visibility</p:attrName>
                                        </p:attrNameLst>
                                      </p:cBhvr>
                                      <p:to>
                                        <p:strVal val="visible"/>
                                      </p:to>
                                    </p:set>
                                    <p:animEffect transition="in" filter="blinds(horizontal)">
                                      <p:cBhvr>
                                        <p:cTn id="69" dur="500"/>
                                        <p:tgtEl>
                                          <p:spTgt spid="9387"/>
                                        </p:tgtEl>
                                      </p:cBhvr>
                                    </p:animEffect>
                                  </p:childTnLst>
                                </p:cTn>
                              </p:par>
                              <p:par>
                                <p:cTn id="70" presetID="3" presetClass="entr" presetSubtype="10" fill="hold" nodeType="withEffect">
                                  <p:stCondLst>
                                    <p:cond delay="0"/>
                                  </p:stCondLst>
                                  <p:childTnLst>
                                    <p:set>
                                      <p:cBhvr>
                                        <p:cTn id="71" dur="1" fill="hold">
                                          <p:stCondLst>
                                            <p:cond delay="0"/>
                                          </p:stCondLst>
                                        </p:cTn>
                                        <p:tgtEl>
                                          <p:spTgt spid="9382"/>
                                        </p:tgtEl>
                                        <p:attrNameLst>
                                          <p:attrName>style.visibility</p:attrName>
                                        </p:attrNameLst>
                                      </p:cBhvr>
                                      <p:to>
                                        <p:strVal val="visible"/>
                                      </p:to>
                                    </p:set>
                                    <p:animEffect transition="in" filter="blinds(horizontal)">
                                      <p:cBhvr>
                                        <p:cTn id="72" dur="500"/>
                                        <p:tgtEl>
                                          <p:spTgt spid="9382"/>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9383"/>
                                        </p:tgtEl>
                                        <p:attrNameLst>
                                          <p:attrName>style.visibility</p:attrName>
                                        </p:attrNameLst>
                                      </p:cBhvr>
                                      <p:to>
                                        <p:strVal val="visible"/>
                                      </p:to>
                                    </p:set>
                                    <p:animEffect transition="in" filter="blinds(horizontal)">
                                      <p:cBhvr>
                                        <p:cTn id="75" dur="500"/>
                                        <p:tgtEl>
                                          <p:spTgt spid="9383"/>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3" presetClass="entr" presetSubtype="10" fill="hold" grpId="0" nodeType="clickEffect">
                                  <p:stCondLst>
                                    <p:cond delay="0"/>
                                  </p:stCondLst>
                                  <p:childTnLst>
                                    <p:set>
                                      <p:cBhvr>
                                        <p:cTn id="79" dur="1" fill="hold">
                                          <p:stCondLst>
                                            <p:cond delay="0"/>
                                          </p:stCondLst>
                                        </p:cTn>
                                        <p:tgtEl>
                                          <p:spTgt spid="9385"/>
                                        </p:tgtEl>
                                        <p:attrNameLst>
                                          <p:attrName>style.visibility</p:attrName>
                                        </p:attrNameLst>
                                      </p:cBhvr>
                                      <p:to>
                                        <p:strVal val="visible"/>
                                      </p:to>
                                    </p:set>
                                    <p:animEffect transition="in" filter="blinds(horizontal)">
                                      <p:cBhvr>
                                        <p:cTn id="80" dur="500"/>
                                        <p:tgtEl>
                                          <p:spTgt spid="9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0" grpId="0"/>
      <p:bldP spid="9233" grpId="0"/>
      <p:bldP spid="9234" grpId="0"/>
      <p:bldP spid="9235" grpId="0"/>
      <p:bldP spid="9236" grpId="0"/>
      <p:bldP spid="9232" grpId="0"/>
      <p:bldP spid="9237" grpId="0"/>
      <p:bldP spid="9238" grpId="0"/>
      <p:bldP spid="9239" grpId="0"/>
      <p:bldP spid="9240" grpId="0"/>
      <p:bldP spid="9241" grpId="0"/>
      <p:bldP spid="9242" grpId="0"/>
      <p:bldP spid="9243" grpId="0"/>
      <p:bldP spid="9244" grpId="0"/>
      <p:bldP spid="9245" grpId="0"/>
      <p:bldP spid="9246" grpId="0"/>
      <p:bldP spid="9383" grpId="0"/>
      <p:bldP spid="9385" grpId="0"/>
      <p:bldP spid="9387" grpId="0"/>
      <p:bldP spid="9401"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9" name="Rectangle 2"/>
          <p:cNvSpPr>
            <a:spLocks noChangeArrowheads="1"/>
          </p:cNvSpPr>
          <p:nvPr/>
        </p:nvSpPr>
        <p:spPr bwMode="auto">
          <a:xfrm>
            <a:off x="0" y="76200"/>
            <a:ext cx="9129713" cy="1077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45706" rIns="0" bIns="45706">
            <a:spAutoFit/>
          </a:bodyPr>
          <a:lstStyle/>
          <a:p>
            <a:pPr algn="ctr" eaLnBrk="0" hangingPunct="0"/>
            <a:r>
              <a:rPr lang="en-US" altLang="zh-CN" sz="3200" b="1" dirty="0" smtClean="0">
                <a:solidFill>
                  <a:schemeClr val="hlink"/>
                </a:solidFill>
                <a:latin typeface="Tahoma" charset="0"/>
                <a:ea typeface="宋体" charset="0"/>
                <a:cs typeface="宋体" charset="0"/>
              </a:rPr>
              <a:t>Going Beyond C6: </a:t>
            </a:r>
          </a:p>
          <a:p>
            <a:pPr algn="ctr" eaLnBrk="0" hangingPunct="0"/>
            <a:r>
              <a:rPr lang="en-US" altLang="zh-CN" sz="3200" b="1" dirty="0" smtClean="0">
                <a:solidFill>
                  <a:schemeClr val="hlink"/>
                </a:solidFill>
                <a:latin typeface="Tahoma" charset="0"/>
                <a:ea typeface="宋体" charset="0"/>
                <a:cs typeface="宋体" charset="0"/>
              </a:rPr>
              <a:t>Effects of Substrates on 7C6 </a:t>
            </a:r>
            <a:endParaRPr lang="en-US" altLang="zh-CN" sz="3200" b="1" dirty="0">
              <a:solidFill>
                <a:schemeClr val="hlink"/>
              </a:solidFill>
              <a:latin typeface="Tahoma" charset="0"/>
              <a:ea typeface="宋体" charset="0"/>
              <a:cs typeface="宋体" charset="0"/>
            </a:endParaRPr>
          </a:p>
        </p:txBody>
      </p:sp>
      <p:pic>
        <p:nvPicPr>
          <p:cNvPr id="5" name="Picture 35" descr="figure2-eps-converted-to.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62125" y="1249362"/>
            <a:ext cx="455295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4"/>
          <p:cNvSpPr>
            <a:spLocks noChangeArrowheads="1"/>
          </p:cNvSpPr>
          <p:nvPr/>
        </p:nvSpPr>
        <p:spPr bwMode="auto">
          <a:xfrm>
            <a:off x="466725" y="1414462"/>
            <a:ext cx="1252538" cy="288925"/>
          </a:xfrm>
          <a:prstGeom prst="flowChartAlternateProcess">
            <a:avLst/>
          </a:prstGeom>
          <a:solidFill>
            <a:srgbClr val="969696"/>
          </a:solidFill>
          <a:ln w="9525">
            <a:solidFill>
              <a:schemeClr val="tx1"/>
            </a:solidFill>
            <a:miter lim="800000"/>
            <a:headEnd/>
            <a:tailEnd/>
          </a:ln>
        </p:spPr>
        <p:txBody>
          <a:bodyPr wrap="none" anchor="ctr"/>
          <a:lstStyle/>
          <a:p>
            <a:pPr algn="ctr"/>
            <a:r>
              <a:rPr lang="en-US" altLang="zh-CN" sz="1200" b="1" smtClean="0">
                <a:solidFill>
                  <a:srgbClr val="000000"/>
                </a:solidFill>
                <a:ea typeface="宋体" charset="0"/>
                <a:cs typeface="宋体" charset="0"/>
              </a:rPr>
              <a:t>VASP</a:t>
            </a:r>
          </a:p>
        </p:txBody>
      </p:sp>
      <p:sp>
        <p:nvSpPr>
          <p:cNvPr id="7" name="AutoShape 5"/>
          <p:cNvSpPr>
            <a:spLocks noChangeArrowheads="1"/>
          </p:cNvSpPr>
          <p:nvPr/>
        </p:nvSpPr>
        <p:spPr bwMode="auto">
          <a:xfrm>
            <a:off x="466725" y="1719262"/>
            <a:ext cx="1252538" cy="288925"/>
          </a:xfrm>
          <a:prstGeom prst="flowChartAlternateProcess">
            <a:avLst/>
          </a:prstGeom>
          <a:solidFill>
            <a:srgbClr val="969696"/>
          </a:solidFill>
          <a:ln w="9525">
            <a:solidFill>
              <a:schemeClr val="tx1"/>
            </a:solidFill>
            <a:miter lim="800000"/>
            <a:headEnd/>
            <a:tailEnd/>
          </a:ln>
        </p:spPr>
        <p:txBody>
          <a:bodyPr wrap="none" anchor="ctr"/>
          <a:lstStyle/>
          <a:p>
            <a:pPr algn="ctr"/>
            <a:r>
              <a:rPr lang="en-US" altLang="zh-CN" sz="1200" b="1" smtClean="0">
                <a:solidFill>
                  <a:srgbClr val="000000"/>
                </a:solidFill>
                <a:ea typeface="宋体" charset="0"/>
                <a:cs typeface="宋体" charset="0"/>
              </a:rPr>
              <a:t>PAW-PBE</a:t>
            </a:r>
          </a:p>
        </p:txBody>
      </p:sp>
      <p:sp>
        <p:nvSpPr>
          <p:cNvPr id="8" name="AutoShape 6"/>
          <p:cNvSpPr>
            <a:spLocks noChangeArrowheads="1"/>
          </p:cNvSpPr>
          <p:nvPr/>
        </p:nvSpPr>
        <p:spPr bwMode="auto">
          <a:xfrm>
            <a:off x="466725" y="2025650"/>
            <a:ext cx="1252538" cy="288925"/>
          </a:xfrm>
          <a:prstGeom prst="flowChartAlternateProcess">
            <a:avLst/>
          </a:prstGeom>
          <a:solidFill>
            <a:srgbClr val="969696"/>
          </a:solidFill>
          <a:ln w="9525">
            <a:solidFill>
              <a:schemeClr val="tx1"/>
            </a:solidFill>
            <a:miter lim="800000"/>
            <a:headEnd/>
            <a:tailEnd/>
          </a:ln>
        </p:spPr>
        <p:txBody>
          <a:bodyPr wrap="none" anchor="ctr"/>
          <a:lstStyle/>
          <a:p>
            <a:pPr algn="ctr"/>
            <a:r>
              <a:rPr lang="en-US" altLang="zh-CN" sz="1200" b="1" smtClean="0">
                <a:solidFill>
                  <a:srgbClr val="000000"/>
                </a:solidFill>
                <a:ea typeface="宋体" charset="0"/>
                <a:cs typeface="宋体" charset="0"/>
              </a:rPr>
              <a:t>5-layer slab</a:t>
            </a:r>
          </a:p>
        </p:txBody>
      </p:sp>
      <p:sp>
        <p:nvSpPr>
          <p:cNvPr id="9" name="AutoShape 7"/>
          <p:cNvSpPr>
            <a:spLocks noChangeArrowheads="1"/>
          </p:cNvSpPr>
          <p:nvPr/>
        </p:nvSpPr>
        <p:spPr bwMode="auto">
          <a:xfrm>
            <a:off x="466725" y="2338387"/>
            <a:ext cx="1252538" cy="288925"/>
          </a:xfrm>
          <a:prstGeom prst="flowChartAlternateProcess">
            <a:avLst/>
          </a:prstGeom>
          <a:solidFill>
            <a:srgbClr val="969696"/>
          </a:solidFill>
          <a:ln w="9525">
            <a:solidFill>
              <a:schemeClr val="tx1"/>
            </a:solidFill>
            <a:miter lim="800000"/>
            <a:headEnd/>
            <a:tailEnd/>
          </a:ln>
        </p:spPr>
        <p:txBody>
          <a:bodyPr wrap="none" anchor="ctr"/>
          <a:lstStyle/>
          <a:p>
            <a:pPr algn="ctr"/>
            <a:r>
              <a:rPr lang="en-US" altLang="zh-CN" sz="1200" b="1" smtClean="0">
                <a:solidFill>
                  <a:srgbClr val="000000"/>
                </a:solidFill>
                <a:ea typeface="宋体" charset="0"/>
                <a:cs typeface="宋体" charset="0"/>
              </a:rPr>
              <a:t>6x6 unit cell</a:t>
            </a:r>
          </a:p>
        </p:txBody>
      </p:sp>
      <p:sp>
        <p:nvSpPr>
          <p:cNvPr id="10" name="AutoShape 39"/>
          <p:cNvSpPr>
            <a:spLocks noChangeArrowheads="1"/>
          </p:cNvSpPr>
          <p:nvPr/>
        </p:nvSpPr>
        <p:spPr bwMode="auto">
          <a:xfrm>
            <a:off x="466725" y="2646362"/>
            <a:ext cx="1252538" cy="288925"/>
          </a:xfrm>
          <a:prstGeom prst="flowChartAlternateProcess">
            <a:avLst/>
          </a:prstGeom>
          <a:solidFill>
            <a:srgbClr val="969696"/>
          </a:solidFill>
          <a:ln w="9525">
            <a:solidFill>
              <a:schemeClr val="tx1"/>
            </a:solidFill>
            <a:miter lim="800000"/>
            <a:headEnd/>
            <a:tailEnd/>
          </a:ln>
        </p:spPr>
        <p:txBody>
          <a:bodyPr wrap="none" anchor="ctr"/>
          <a:lstStyle/>
          <a:p>
            <a:pPr algn="ctr"/>
            <a:r>
              <a:rPr lang="en-US" altLang="zh-CN" sz="1200" b="1" smtClean="0">
                <a:solidFill>
                  <a:srgbClr val="000000"/>
                </a:solidFill>
                <a:ea typeface="宋体" charset="0"/>
                <a:cs typeface="宋体" charset="0"/>
              </a:rPr>
              <a:t>Spin polarized</a:t>
            </a:r>
          </a:p>
        </p:txBody>
      </p:sp>
      <p:sp>
        <p:nvSpPr>
          <p:cNvPr id="17" name="AutoShape 15"/>
          <p:cNvSpPr>
            <a:spLocks noChangeArrowheads="1"/>
          </p:cNvSpPr>
          <p:nvPr/>
        </p:nvSpPr>
        <p:spPr bwMode="auto">
          <a:xfrm>
            <a:off x="23120" y="3657600"/>
            <a:ext cx="8991600" cy="1066800"/>
          </a:xfrm>
          <a:prstGeom prst="roundRect">
            <a:avLst>
              <a:gd name="adj" fmla="val 16667"/>
            </a:avLst>
          </a:prstGeom>
          <a:solidFill>
            <a:schemeClr val="accent1"/>
          </a:solidFill>
          <a:ln>
            <a:solidFill>
              <a:schemeClr val="tx1"/>
            </a:solidFill>
            <a:headEnd/>
            <a:tailEnd/>
          </a:ln>
        </p:spPr>
        <p:style>
          <a:lnRef idx="1">
            <a:schemeClr val="accent1"/>
          </a:lnRef>
          <a:fillRef idx="3">
            <a:schemeClr val="accent1"/>
          </a:fillRef>
          <a:effectRef idx="2">
            <a:schemeClr val="accent1"/>
          </a:effectRef>
          <a:fontRef idx="minor">
            <a:schemeClr val="lt1"/>
          </a:fontRef>
        </p:style>
        <p:txBody>
          <a:bodyPr wrap="none" lIns="91410" tIns="45706" rIns="91410" bIns="45706" anchor="ctr"/>
          <a:lstStyle/>
          <a:p>
            <a:pPr algn="ctr"/>
            <a:r>
              <a:rPr lang="en-US" altLang="zh-CN" sz="2400" dirty="0" smtClean="0">
                <a:solidFill>
                  <a:schemeClr val="bg1"/>
                </a:solidFill>
                <a:latin typeface="Gill Sans" charset="0"/>
                <a:ea typeface="宋体" charset="0"/>
                <a:cs typeface="宋体" charset="0"/>
              </a:rPr>
              <a:t>A 7C6 island still prefers to rotate away from </a:t>
            </a:r>
          </a:p>
          <a:p>
            <a:pPr algn="ctr"/>
            <a:r>
              <a:rPr lang="en-US" altLang="zh-CN" sz="2400" dirty="0" smtClean="0">
                <a:solidFill>
                  <a:schemeClr val="bg1"/>
                </a:solidFill>
                <a:latin typeface="Gill Sans" charset="0"/>
                <a:ea typeface="宋体" charset="0"/>
                <a:cs typeface="宋体" charset="0"/>
              </a:rPr>
              <a:t>the high-symmetry orientation.</a:t>
            </a:r>
            <a:endParaRPr lang="en-US" altLang="zh-CN" sz="2400" dirty="0">
              <a:solidFill>
                <a:schemeClr val="bg1"/>
              </a:solidFill>
              <a:latin typeface="Gill Sans" charset="0"/>
              <a:ea typeface="宋体" charset="0"/>
              <a:cs typeface="宋体" charset="0"/>
            </a:endParaRPr>
          </a:p>
        </p:txBody>
      </p:sp>
      <p:grpSp>
        <p:nvGrpSpPr>
          <p:cNvPr id="15" name="Group 16"/>
          <p:cNvGrpSpPr>
            <a:grpSpLocks/>
          </p:cNvGrpSpPr>
          <p:nvPr/>
        </p:nvGrpSpPr>
        <p:grpSpPr bwMode="auto">
          <a:xfrm>
            <a:off x="6486525" y="1465262"/>
            <a:ext cx="1930400" cy="1752600"/>
            <a:chOff x="5170492" y="4646968"/>
            <a:chExt cx="1763708" cy="1601432"/>
          </a:xfrm>
        </p:grpSpPr>
        <p:pic>
          <p:nvPicPr>
            <p:cNvPr id="16" name="Picture 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5170492" y="4648718"/>
              <a:ext cx="1763708" cy="1599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Line 27"/>
            <p:cNvSpPr>
              <a:spLocks noChangeShapeType="1"/>
            </p:cNvSpPr>
            <p:nvPr/>
          </p:nvSpPr>
          <p:spPr bwMode="auto">
            <a:xfrm rot="660000">
              <a:off x="5902791" y="4646968"/>
              <a:ext cx="284791" cy="1532920"/>
            </a:xfrm>
            <a:prstGeom prst="line">
              <a:avLst/>
            </a:prstGeom>
            <a:noFill/>
            <a:ln w="25400">
              <a:solidFill>
                <a:schemeClr val="bg1"/>
              </a:solidFill>
              <a:prstDash val="sysDot"/>
              <a:round/>
              <a:headEnd/>
              <a:tailEnd/>
            </a:ln>
            <a:extLst>
              <a:ext uri="{909E8E84-426E-40dd-AFC4-6F175D3DCCD1}">
                <a14:hiddenFill xmlns:a14="http://schemas.microsoft.com/office/drawing/2010/main">
                  <a:noFill/>
                </a14:hiddenFill>
              </a:ext>
            </a:extLst>
          </p:spPr>
          <p:txBody>
            <a:bodyPr/>
            <a:lstStyle/>
            <a:p>
              <a:endParaRPr lang="en-US" smtClean="0">
                <a:solidFill>
                  <a:srgbClr val="000000"/>
                </a:solidFill>
                <a:ea typeface="宋体" charset="0"/>
                <a:cs typeface="宋体" charset="0"/>
              </a:endParaRPr>
            </a:p>
          </p:txBody>
        </p:sp>
        <p:sp>
          <p:nvSpPr>
            <p:cNvPr id="20" name="Line 15"/>
            <p:cNvSpPr>
              <a:spLocks noChangeShapeType="1"/>
            </p:cNvSpPr>
            <p:nvPr/>
          </p:nvSpPr>
          <p:spPr bwMode="auto">
            <a:xfrm rot="-60000" flipH="1" flipV="1">
              <a:off x="5914867" y="4677630"/>
              <a:ext cx="243784" cy="1482622"/>
            </a:xfrm>
            <a:prstGeom prst="line">
              <a:avLst/>
            </a:prstGeom>
            <a:noFill/>
            <a:ln w="22225">
              <a:solidFill>
                <a:srgbClr val="FF0000"/>
              </a:solidFill>
              <a:prstDash val="sysDot"/>
              <a:round/>
              <a:headEnd/>
              <a:tailEnd/>
            </a:ln>
            <a:extLst>
              <a:ext uri="{909E8E84-426E-40dd-AFC4-6F175D3DCCD1}">
                <a14:hiddenFill xmlns:a14="http://schemas.microsoft.com/office/drawing/2010/main">
                  <a:noFill/>
                </a14:hiddenFill>
              </a:ext>
            </a:extLst>
          </p:spPr>
          <p:txBody>
            <a:bodyPr/>
            <a:lstStyle/>
            <a:p>
              <a:endParaRPr lang="en-US" smtClean="0">
                <a:solidFill>
                  <a:srgbClr val="000000"/>
                </a:solidFill>
                <a:ea typeface="宋体" charset="0"/>
                <a:cs typeface="宋体" charset="0"/>
              </a:endParaRPr>
            </a:p>
          </p:txBody>
        </p:sp>
      </p:grpSp>
      <p:sp>
        <p:nvSpPr>
          <p:cNvPr id="21" name="AutoShape 15"/>
          <p:cNvSpPr>
            <a:spLocks noChangeArrowheads="1"/>
          </p:cNvSpPr>
          <p:nvPr/>
        </p:nvSpPr>
        <p:spPr bwMode="auto">
          <a:xfrm>
            <a:off x="76200" y="4953000"/>
            <a:ext cx="8991600" cy="1600200"/>
          </a:xfrm>
          <a:prstGeom prst="roundRect">
            <a:avLst>
              <a:gd name="adj" fmla="val 16667"/>
            </a:avLst>
          </a:prstGeom>
          <a:solidFill>
            <a:schemeClr val="accent1"/>
          </a:solidFill>
          <a:ln>
            <a:solidFill>
              <a:schemeClr val="tx1"/>
            </a:solidFill>
            <a:headEnd/>
            <a:tailEnd/>
          </a:ln>
        </p:spPr>
        <p:style>
          <a:lnRef idx="1">
            <a:schemeClr val="accent1"/>
          </a:lnRef>
          <a:fillRef idx="3">
            <a:schemeClr val="accent1"/>
          </a:fillRef>
          <a:effectRef idx="2">
            <a:schemeClr val="accent1"/>
          </a:effectRef>
          <a:fontRef idx="minor">
            <a:schemeClr val="lt1"/>
          </a:fontRef>
        </p:style>
        <p:txBody>
          <a:bodyPr wrap="none" lIns="91410" tIns="45706" rIns="91410" bIns="45706" anchor="ctr"/>
          <a:lstStyle/>
          <a:p>
            <a:pPr algn="ctr"/>
            <a:r>
              <a:rPr lang="en-US" altLang="zh-CN" sz="2400" dirty="0" smtClean="0">
                <a:solidFill>
                  <a:schemeClr val="bg1"/>
                </a:solidFill>
                <a:latin typeface="Gill Sans" charset="0"/>
                <a:ea typeface="宋体" charset="0"/>
                <a:cs typeface="宋体" charset="0"/>
              </a:rPr>
              <a:t>Two such 7C6 islands have degenerate energies.</a:t>
            </a:r>
          </a:p>
          <a:p>
            <a:pPr algn="ctr"/>
            <a:endParaRPr lang="en-US" altLang="zh-CN" sz="2400" dirty="0">
              <a:solidFill>
                <a:schemeClr val="bg1"/>
              </a:solidFill>
              <a:latin typeface="Gill Sans" charset="0"/>
              <a:ea typeface="宋体" charset="0"/>
              <a:cs typeface="宋体" charset="0"/>
            </a:endParaRPr>
          </a:p>
          <a:p>
            <a:pPr algn="ctr"/>
            <a:r>
              <a:rPr lang="en-US" altLang="zh-CN" sz="2400" dirty="0" smtClean="0">
                <a:solidFill>
                  <a:schemeClr val="bg1"/>
                </a:solidFill>
                <a:latin typeface="Gill Sans" charset="0"/>
                <a:ea typeface="宋体" charset="0"/>
                <a:cs typeface="宋体" charset="0"/>
              </a:rPr>
              <a:t>Grain boundaries with 22</a:t>
            </a:r>
            <a:r>
              <a:rPr lang="en-US" altLang="zh-CN" sz="2400" baseline="30000" dirty="0" smtClean="0">
                <a:solidFill>
                  <a:schemeClr val="bg1"/>
                </a:solidFill>
                <a:latin typeface="Gill Sans" charset="0"/>
                <a:ea typeface="宋体" charset="0"/>
                <a:cs typeface="宋体" charset="0"/>
              </a:rPr>
              <a:t>0</a:t>
            </a:r>
            <a:r>
              <a:rPr lang="en-US" altLang="zh-CN" sz="2400" dirty="0" smtClean="0">
                <a:solidFill>
                  <a:schemeClr val="bg1"/>
                </a:solidFill>
                <a:latin typeface="Gill Sans" charset="0"/>
                <a:ea typeface="宋体" charset="0"/>
                <a:cs typeface="宋体" charset="0"/>
              </a:rPr>
              <a:t> </a:t>
            </a:r>
            <a:r>
              <a:rPr lang="en-US" altLang="zh-CN" sz="2400" dirty="0" err="1" smtClean="0">
                <a:solidFill>
                  <a:schemeClr val="bg1"/>
                </a:solidFill>
                <a:latin typeface="Gill Sans" charset="0"/>
                <a:ea typeface="宋体" charset="0"/>
                <a:cs typeface="宋体" charset="0"/>
              </a:rPr>
              <a:t>orientational</a:t>
            </a:r>
            <a:r>
              <a:rPr lang="en-US" altLang="zh-CN" sz="2400" dirty="0" smtClean="0">
                <a:solidFill>
                  <a:schemeClr val="bg1"/>
                </a:solidFill>
                <a:latin typeface="Gill Sans" charset="0"/>
                <a:ea typeface="宋体" charset="0"/>
                <a:cs typeface="宋体" charset="0"/>
              </a:rPr>
              <a:t> angle expected.</a:t>
            </a:r>
          </a:p>
        </p:txBody>
      </p:sp>
    </p:spTree>
    <p:extLst>
      <p:ext uri="{BB962C8B-B14F-4D97-AF65-F5344CB8AC3E}">
        <p14:creationId xmlns:p14="http://schemas.microsoft.com/office/powerpoint/2010/main" val="294721025"/>
      </p:ext>
    </p:extLst>
  </p:cSld>
  <p:clrMapOvr>
    <a:masterClrMapping/>
  </p:clrMapOvr>
  <p:transition xmlns:p14="http://schemas.microsoft.com/office/powerpoint/2010/main" spd="med"/>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accel="50000" decel="5000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Rectangle 3"/>
          <p:cNvSpPr>
            <a:spLocks noGrp="1" noChangeArrowheads="1"/>
          </p:cNvSpPr>
          <p:nvPr>
            <p:ph type="title"/>
          </p:nvPr>
        </p:nvSpPr>
        <p:spPr>
          <a:xfrm>
            <a:off x="112712" y="149225"/>
            <a:ext cx="8955087" cy="561975"/>
          </a:xfrm>
        </p:spPr>
        <p:txBody>
          <a:bodyPr/>
          <a:lstStyle/>
          <a:p>
            <a:pPr eaLnBrk="1" hangingPunct="1"/>
            <a:r>
              <a:rPr kumimoji="0" lang="en-US" altLang="zh-CN" sz="3200" b="1" dirty="0" smtClean="0">
                <a:solidFill>
                  <a:srgbClr val="FF0000"/>
                </a:solidFill>
                <a:latin typeface="Arial" charset="0"/>
                <a:ea typeface="宋体" charset="0"/>
                <a:cs typeface="宋体" charset="0"/>
              </a:rPr>
              <a:t>Prescription: </a:t>
            </a:r>
            <a:r>
              <a:rPr kumimoji="0" lang="en-US" altLang="zh-CN" sz="3200" b="1" dirty="0" err="1" smtClean="0">
                <a:solidFill>
                  <a:srgbClr val="0000FF"/>
                </a:solidFill>
                <a:latin typeface="Arial" charset="0"/>
                <a:ea typeface="宋体" charset="0"/>
                <a:cs typeface="宋体" charset="0"/>
              </a:rPr>
              <a:t>Graphene</a:t>
            </a:r>
            <a:r>
              <a:rPr kumimoji="0" lang="en-US" altLang="zh-CN" sz="3200" b="1" dirty="0" smtClean="0">
                <a:solidFill>
                  <a:srgbClr val="0000FF"/>
                </a:solidFill>
                <a:latin typeface="Arial" charset="0"/>
                <a:ea typeface="宋体" charset="0"/>
                <a:cs typeface="宋体" charset="0"/>
              </a:rPr>
              <a:t> Growth </a:t>
            </a:r>
            <a:br>
              <a:rPr kumimoji="0" lang="en-US" altLang="zh-CN" sz="3200" b="1" dirty="0" smtClean="0">
                <a:solidFill>
                  <a:srgbClr val="0000FF"/>
                </a:solidFill>
                <a:latin typeface="Arial" charset="0"/>
                <a:ea typeface="宋体" charset="0"/>
                <a:cs typeface="宋体" charset="0"/>
              </a:rPr>
            </a:br>
            <a:r>
              <a:rPr kumimoji="0" lang="en-US" altLang="zh-CN" sz="3200" b="1" dirty="0" smtClean="0">
                <a:solidFill>
                  <a:srgbClr val="0000FF"/>
                </a:solidFill>
                <a:latin typeface="Arial" charset="0"/>
                <a:ea typeface="宋体" charset="0"/>
                <a:cs typeface="宋体" charset="0"/>
              </a:rPr>
              <a:t>on Patterned </a:t>
            </a:r>
            <a:r>
              <a:rPr kumimoji="0" lang="en-US" altLang="zh-CN" sz="3200" b="1" dirty="0">
                <a:solidFill>
                  <a:srgbClr val="0000FF"/>
                </a:solidFill>
                <a:latin typeface="Arial" charset="0"/>
                <a:ea typeface="宋体" charset="0"/>
                <a:cs typeface="宋体" charset="0"/>
              </a:rPr>
              <a:t>Substrate</a:t>
            </a:r>
          </a:p>
        </p:txBody>
      </p:sp>
      <p:sp>
        <p:nvSpPr>
          <p:cNvPr id="24578" name="Line 4"/>
          <p:cNvSpPr>
            <a:spLocks noChangeShapeType="1"/>
          </p:cNvSpPr>
          <p:nvPr/>
        </p:nvSpPr>
        <p:spPr bwMode="auto">
          <a:xfrm>
            <a:off x="0" y="990600"/>
            <a:ext cx="9144000" cy="0"/>
          </a:xfrm>
          <a:prstGeom prst="line">
            <a:avLst/>
          </a:prstGeom>
          <a:noFill/>
          <a:ln w="38100">
            <a:solidFill>
              <a:srgbClr val="339933">
                <a:alpha val="47058"/>
              </a:srgbClr>
            </a:solidFill>
            <a:round/>
            <a:headEnd/>
            <a:tailEnd/>
          </a:ln>
          <a:extLst>
            <a:ext uri="{909E8E84-426E-40dd-AFC4-6F175D3DCCD1}">
              <a14:hiddenFill xmlns:a14="http://schemas.microsoft.com/office/drawing/2010/main">
                <a:noFill/>
              </a14:hiddenFill>
            </a:ext>
          </a:extLst>
        </p:spPr>
        <p:txBody>
          <a:bodyPr/>
          <a:lstStyle/>
          <a:p>
            <a:endParaRPr lang="en-US" smtClean="0">
              <a:solidFill>
                <a:srgbClr val="000000"/>
              </a:solidFill>
              <a:ea typeface="宋体" charset="0"/>
              <a:cs typeface="宋体" charset="0"/>
            </a:endParaRPr>
          </a:p>
        </p:txBody>
      </p:sp>
      <p:grpSp>
        <p:nvGrpSpPr>
          <p:cNvPr id="24579" name="Group 84"/>
          <p:cNvGrpSpPr>
            <a:grpSpLocks/>
          </p:cNvGrpSpPr>
          <p:nvPr/>
        </p:nvGrpSpPr>
        <p:grpSpPr bwMode="auto">
          <a:xfrm>
            <a:off x="0" y="1063625"/>
            <a:ext cx="3024188" cy="2087562"/>
            <a:chOff x="249" y="255"/>
            <a:chExt cx="2087" cy="1427"/>
          </a:xfrm>
        </p:grpSpPr>
        <p:pic>
          <p:nvPicPr>
            <p:cNvPr id="24590" name="Picture 8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 y="255"/>
              <a:ext cx="2087" cy="1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91" name="Rectangle 86"/>
            <p:cNvSpPr>
              <a:spLocks noChangeArrowheads="1"/>
            </p:cNvSpPr>
            <p:nvPr/>
          </p:nvSpPr>
          <p:spPr bwMode="auto">
            <a:xfrm>
              <a:off x="1118" y="768"/>
              <a:ext cx="694" cy="597"/>
            </a:xfrm>
            <a:prstGeom prst="rect">
              <a:avLst/>
            </a:prstGeom>
            <a:noFill/>
            <a:ln w="12700">
              <a:solidFill>
                <a:srgbClr val="00FF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mtClean="0">
                <a:solidFill>
                  <a:srgbClr val="000000"/>
                </a:solidFill>
                <a:ea typeface="宋体" charset="0"/>
                <a:cs typeface="宋体" charset="0"/>
              </a:endParaRPr>
            </a:p>
          </p:txBody>
        </p:sp>
        <p:sp>
          <p:nvSpPr>
            <p:cNvPr id="24592" name="AutoShape 87"/>
            <p:cNvSpPr>
              <a:spLocks noChangeArrowheads="1"/>
            </p:cNvSpPr>
            <p:nvPr/>
          </p:nvSpPr>
          <p:spPr bwMode="auto">
            <a:xfrm>
              <a:off x="1125" y="1071"/>
              <a:ext cx="492" cy="297"/>
            </a:xfrm>
            <a:prstGeom prst="parallelogram">
              <a:avLst>
                <a:gd name="adj" fmla="val 60940"/>
              </a:avLst>
            </a:prstGeom>
            <a:noFill/>
            <a:ln w="12700">
              <a:solidFill>
                <a:srgbClr val="00FF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smtClean="0">
                <a:solidFill>
                  <a:srgbClr val="000000"/>
                </a:solidFill>
                <a:ea typeface="宋体" charset="0"/>
                <a:cs typeface="宋体" charset="0"/>
              </a:endParaRPr>
            </a:p>
          </p:txBody>
        </p:sp>
      </p:grpSp>
      <p:sp>
        <p:nvSpPr>
          <p:cNvPr id="24580" name="Text Box 88"/>
          <p:cNvSpPr txBox="1">
            <a:spLocks noChangeArrowheads="1"/>
          </p:cNvSpPr>
          <p:nvPr/>
        </p:nvSpPr>
        <p:spPr bwMode="auto">
          <a:xfrm>
            <a:off x="996950" y="3228975"/>
            <a:ext cx="23764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charset="0"/>
                <a:cs typeface="宋体" charset="0"/>
              </a:defRPr>
            </a:lvl1pPr>
            <a:lvl2pPr marL="742950" indent="-285750" eaLnBrk="0" hangingPunct="0">
              <a:defRPr sz="2400">
                <a:solidFill>
                  <a:schemeClr val="tx1"/>
                </a:solidFill>
                <a:latin typeface="Arial" charset="0"/>
                <a:ea typeface="宋体" charset="0"/>
                <a:cs typeface="宋体" charset="0"/>
              </a:defRPr>
            </a:lvl2pPr>
            <a:lvl3pPr marL="1143000" indent="-228600" eaLnBrk="0" hangingPunct="0">
              <a:defRPr sz="2400">
                <a:solidFill>
                  <a:schemeClr val="tx1"/>
                </a:solidFill>
                <a:latin typeface="Arial" charset="0"/>
                <a:ea typeface="宋体" charset="0"/>
                <a:cs typeface="宋体" charset="0"/>
              </a:defRPr>
            </a:lvl3pPr>
            <a:lvl4pPr marL="1600200" indent="-228600" eaLnBrk="0" hangingPunct="0">
              <a:defRPr sz="2400">
                <a:solidFill>
                  <a:schemeClr val="tx1"/>
                </a:solidFill>
                <a:latin typeface="Arial" charset="0"/>
                <a:ea typeface="宋体" charset="0"/>
                <a:cs typeface="宋体" charset="0"/>
              </a:defRPr>
            </a:lvl4pPr>
            <a:lvl5pPr marL="2057400" indent="-228600" eaLnBrk="0" hangingPunct="0">
              <a:defRPr sz="2400">
                <a:solidFill>
                  <a:schemeClr val="tx1"/>
                </a:solidFill>
                <a:latin typeface="Arial" charset="0"/>
                <a:ea typeface="宋体" charset="0"/>
                <a:cs typeface="宋体" charset="0"/>
              </a:defRPr>
            </a:lvl5pPr>
            <a:lvl6pPr marL="2514600" indent="-228600" eaLnBrk="0" fontAlgn="base" hangingPunct="0">
              <a:spcBef>
                <a:spcPct val="0"/>
              </a:spcBef>
              <a:spcAft>
                <a:spcPct val="0"/>
              </a:spcAft>
              <a:defRPr sz="2400">
                <a:solidFill>
                  <a:schemeClr val="tx1"/>
                </a:solidFill>
                <a:latin typeface="Arial" charset="0"/>
                <a:ea typeface="宋体" charset="0"/>
                <a:cs typeface="宋体" charset="0"/>
              </a:defRPr>
            </a:lvl6pPr>
            <a:lvl7pPr marL="2971800" indent="-228600" eaLnBrk="0" fontAlgn="base" hangingPunct="0">
              <a:spcBef>
                <a:spcPct val="0"/>
              </a:spcBef>
              <a:spcAft>
                <a:spcPct val="0"/>
              </a:spcAft>
              <a:defRPr sz="2400">
                <a:solidFill>
                  <a:schemeClr val="tx1"/>
                </a:solidFill>
                <a:latin typeface="Arial" charset="0"/>
                <a:ea typeface="宋体" charset="0"/>
                <a:cs typeface="宋体" charset="0"/>
              </a:defRPr>
            </a:lvl7pPr>
            <a:lvl8pPr marL="3429000" indent="-228600" eaLnBrk="0" fontAlgn="base" hangingPunct="0">
              <a:spcBef>
                <a:spcPct val="0"/>
              </a:spcBef>
              <a:spcAft>
                <a:spcPct val="0"/>
              </a:spcAft>
              <a:defRPr sz="2400">
                <a:solidFill>
                  <a:schemeClr val="tx1"/>
                </a:solidFill>
                <a:latin typeface="Arial" charset="0"/>
                <a:ea typeface="宋体" charset="0"/>
                <a:cs typeface="宋体" charset="0"/>
              </a:defRPr>
            </a:lvl8pPr>
            <a:lvl9pPr marL="3886200" indent="-228600" eaLnBrk="0" fontAlgn="base" hangingPunct="0">
              <a:spcBef>
                <a:spcPct val="0"/>
              </a:spcBef>
              <a:spcAft>
                <a:spcPct val="0"/>
              </a:spcAft>
              <a:defRPr sz="2400">
                <a:solidFill>
                  <a:schemeClr val="tx1"/>
                </a:solidFill>
                <a:latin typeface="Arial" charset="0"/>
                <a:ea typeface="宋体" charset="0"/>
                <a:cs typeface="宋体" charset="0"/>
              </a:defRPr>
            </a:lvl9pPr>
          </a:lstStyle>
          <a:p>
            <a:pPr eaLnBrk="1" hangingPunct="1">
              <a:spcBef>
                <a:spcPct val="50000"/>
              </a:spcBef>
            </a:pPr>
            <a:r>
              <a:rPr lang="en-US" altLang="zh-CN" sz="1400" smtClean="0">
                <a:solidFill>
                  <a:srgbClr val="000000"/>
                </a:solidFill>
              </a:rPr>
              <a:t>R30° superstructure </a:t>
            </a:r>
          </a:p>
        </p:txBody>
      </p:sp>
      <p:sp>
        <p:nvSpPr>
          <p:cNvPr id="24581" name="Rectangle 96"/>
          <p:cNvSpPr>
            <a:spLocks noChangeArrowheads="1"/>
          </p:cNvSpPr>
          <p:nvPr/>
        </p:nvSpPr>
        <p:spPr bwMode="auto">
          <a:xfrm>
            <a:off x="0" y="3449637"/>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zh-CN" altLang="en-US" smtClean="0">
              <a:solidFill>
                <a:srgbClr val="000000"/>
              </a:solidFill>
              <a:ea typeface="宋体" charset="0"/>
              <a:cs typeface="宋体" charset="0"/>
            </a:endParaRPr>
          </a:p>
        </p:txBody>
      </p:sp>
      <p:graphicFrame>
        <p:nvGraphicFramePr>
          <p:cNvPr id="24582" name="Object 95"/>
          <p:cNvGraphicFramePr>
            <a:graphicFrameLocks noChangeAspect="1"/>
          </p:cNvGraphicFramePr>
          <p:nvPr>
            <p:extLst>
              <p:ext uri="{D42A27DB-BD31-4B8C-83A1-F6EECF244321}">
                <p14:modId xmlns:p14="http://schemas.microsoft.com/office/powerpoint/2010/main" val="1284330587"/>
              </p:ext>
            </p:extLst>
          </p:nvPr>
        </p:nvGraphicFramePr>
        <p:xfrm>
          <a:off x="117475" y="3203575"/>
          <a:ext cx="942975" cy="360362"/>
        </p:xfrm>
        <a:graphic>
          <a:graphicData uri="http://schemas.openxmlformats.org/presentationml/2006/ole">
            <mc:AlternateContent xmlns:mc="http://schemas.openxmlformats.org/markup-compatibility/2006">
              <mc:Choice xmlns:v="urn:schemas-microsoft-com:vml" Requires="v">
                <p:oleObj spid="_x0000_s45101" name="公式" r:id="rId5" imgW="634725" imgH="241195" progId="Equation.3">
                  <p:embed/>
                </p:oleObj>
              </mc:Choice>
              <mc:Fallback>
                <p:oleObj name="公式" r:id="rId5" imgW="634725" imgH="241195"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475" y="3203575"/>
                        <a:ext cx="942975"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4583" name="Text Box 97"/>
          <p:cNvSpPr txBox="1">
            <a:spLocks noChangeArrowheads="1"/>
          </p:cNvSpPr>
          <p:nvPr/>
        </p:nvSpPr>
        <p:spPr bwMode="auto">
          <a:xfrm>
            <a:off x="3214688" y="1135062"/>
            <a:ext cx="54721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charset="0"/>
                <a:cs typeface="宋体" charset="0"/>
              </a:defRPr>
            </a:lvl1pPr>
            <a:lvl2pPr marL="742950" indent="-285750" eaLnBrk="0" hangingPunct="0">
              <a:defRPr sz="2400">
                <a:solidFill>
                  <a:schemeClr val="tx1"/>
                </a:solidFill>
                <a:latin typeface="Arial" charset="0"/>
                <a:ea typeface="宋体" charset="0"/>
                <a:cs typeface="宋体" charset="0"/>
              </a:defRPr>
            </a:lvl2pPr>
            <a:lvl3pPr marL="1143000" indent="-228600" eaLnBrk="0" hangingPunct="0">
              <a:defRPr sz="2400">
                <a:solidFill>
                  <a:schemeClr val="tx1"/>
                </a:solidFill>
                <a:latin typeface="Arial" charset="0"/>
                <a:ea typeface="宋体" charset="0"/>
                <a:cs typeface="宋体" charset="0"/>
              </a:defRPr>
            </a:lvl3pPr>
            <a:lvl4pPr marL="1600200" indent="-228600" eaLnBrk="0" hangingPunct="0">
              <a:defRPr sz="2400">
                <a:solidFill>
                  <a:schemeClr val="tx1"/>
                </a:solidFill>
                <a:latin typeface="Arial" charset="0"/>
                <a:ea typeface="宋体" charset="0"/>
                <a:cs typeface="宋体" charset="0"/>
              </a:defRPr>
            </a:lvl4pPr>
            <a:lvl5pPr marL="2057400" indent="-228600" eaLnBrk="0" hangingPunct="0">
              <a:defRPr sz="2400">
                <a:solidFill>
                  <a:schemeClr val="tx1"/>
                </a:solidFill>
                <a:latin typeface="Arial" charset="0"/>
                <a:ea typeface="宋体" charset="0"/>
                <a:cs typeface="宋体" charset="0"/>
              </a:defRPr>
            </a:lvl5pPr>
            <a:lvl6pPr marL="2514600" indent="-228600" eaLnBrk="0" fontAlgn="base" hangingPunct="0">
              <a:spcBef>
                <a:spcPct val="0"/>
              </a:spcBef>
              <a:spcAft>
                <a:spcPct val="0"/>
              </a:spcAft>
              <a:defRPr sz="2400">
                <a:solidFill>
                  <a:schemeClr val="tx1"/>
                </a:solidFill>
                <a:latin typeface="Arial" charset="0"/>
                <a:ea typeface="宋体" charset="0"/>
                <a:cs typeface="宋体" charset="0"/>
              </a:defRPr>
            </a:lvl6pPr>
            <a:lvl7pPr marL="2971800" indent="-228600" eaLnBrk="0" fontAlgn="base" hangingPunct="0">
              <a:spcBef>
                <a:spcPct val="0"/>
              </a:spcBef>
              <a:spcAft>
                <a:spcPct val="0"/>
              </a:spcAft>
              <a:defRPr sz="2400">
                <a:solidFill>
                  <a:schemeClr val="tx1"/>
                </a:solidFill>
                <a:latin typeface="Arial" charset="0"/>
                <a:ea typeface="宋体" charset="0"/>
                <a:cs typeface="宋体" charset="0"/>
              </a:defRPr>
            </a:lvl7pPr>
            <a:lvl8pPr marL="3429000" indent="-228600" eaLnBrk="0" fontAlgn="base" hangingPunct="0">
              <a:spcBef>
                <a:spcPct val="0"/>
              </a:spcBef>
              <a:spcAft>
                <a:spcPct val="0"/>
              </a:spcAft>
              <a:defRPr sz="2400">
                <a:solidFill>
                  <a:schemeClr val="tx1"/>
                </a:solidFill>
                <a:latin typeface="Arial" charset="0"/>
                <a:ea typeface="宋体" charset="0"/>
                <a:cs typeface="宋体" charset="0"/>
              </a:defRPr>
            </a:lvl8pPr>
            <a:lvl9pPr marL="3886200" indent="-228600" eaLnBrk="0" fontAlgn="base" hangingPunct="0">
              <a:spcBef>
                <a:spcPct val="0"/>
              </a:spcBef>
              <a:spcAft>
                <a:spcPct val="0"/>
              </a:spcAft>
              <a:defRPr sz="2400">
                <a:solidFill>
                  <a:schemeClr val="tx1"/>
                </a:solidFill>
                <a:latin typeface="Arial" charset="0"/>
                <a:ea typeface="宋体" charset="0"/>
                <a:cs typeface="宋体" charset="0"/>
              </a:defRPr>
            </a:lvl9pPr>
          </a:lstStyle>
          <a:p>
            <a:pPr eaLnBrk="1" hangingPunct="1">
              <a:spcBef>
                <a:spcPct val="50000"/>
              </a:spcBef>
            </a:pPr>
            <a:r>
              <a:rPr lang="en-US" altLang="zh-CN" sz="1600" dirty="0" err="1" smtClean="0">
                <a:solidFill>
                  <a:srgbClr val="000000"/>
                </a:solidFill>
              </a:rPr>
              <a:t>V</a:t>
            </a:r>
            <a:r>
              <a:rPr lang="en-US" altLang="zh-CN" sz="1600" baseline="-25000" dirty="0" err="1" smtClean="0">
                <a:solidFill>
                  <a:srgbClr val="000000"/>
                </a:solidFill>
              </a:rPr>
              <a:t>Carbon</a:t>
            </a:r>
            <a:r>
              <a:rPr lang="en-US" altLang="zh-CN" sz="1600" baseline="-25000" dirty="0" smtClean="0">
                <a:solidFill>
                  <a:srgbClr val="000000"/>
                </a:solidFill>
              </a:rPr>
              <a:t>-X </a:t>
            </a:r>
            <a:r>
              <a:rPr lang="en-US" altLang="zh-CN" sz="1600" dirty="0" smtClean="0">
                <a:solidFill>
                  <a:srgbClr val="000000"/>
                </a:solidFill>
              </a:rPr>
              <a:t>&gt; </a:t>
            </a:r>
            <a:r>
              <a:rPr lang="en-US" altLang="zh-CN" sz="1600" dirty="0" err="1" smtClean="0">
                <a:solidFill>
                  <a:srgbClr val="000000"/>
                </a:solidFill>
              </a:rPr>
              <a:t>V</a:t>
            </a:r>
            <a:r>
              <a:rPr lang="en-US" altLang="zh-CN" sz="1600" baseline="-25000" dirty="0" err="1" smtClean="0">
                <a:solidFill>
                  <a:srgbClr val="000000"/>
                </a:solidFill>
              </a:rPr>
              <a:t>Carbon</a:t>
            </a:r>
            <a:r>
              <a:rPr lang="en-US" altLang="zh-CN" sz="1600" baseline="-25000" dirty="0" smtClean="0">
                <a:solidFill>
                  <a:srgbClr val="000000"/>
                </a:solidFill>
              </a:rPr>
              <a:t>-Cu    </a:t>
            </a:r>
            <a:r>
              <a:rPr lang="en-US" altLang="zh-CN" sz="1600" dirty="0" smtClean="0">
                <a:solidFill>
                  <a:srgbClr val="000000"/>
                </a:solidFill>
              </a:rPr>
              <a:t>Search among transition metals with strong bond to carbon : </a:t>
            </a:r>
            <a:r>
              <a:rPr lang="en-US" altLang="zh-CN" sz="1600" dirty="0" err="1" smtClean="0">
                <a:solidFill>
                  <a:srgbClr val="000000"/>
                </a:solidFill>
              </a:rPr>
              <a:t>Ru</a:t>
            </a:r>
            <a:r>
              <a:rPr lang="en-US" altLang="zh-CN" sz="1600" dirty="0" smtClean="0">
                <a:solidFill>
                  <a:srgbClr val="000000"/>
                </a:solidFill>
              </a:rPr>
              <a:t>, Fe, Co, Ni, </a:t>
            </a:r>
            <a:r>
              <a:rPr lang="en-US" altLang="zh-CN" sz="1600" dirty="0" err="1" smtClean="0">
                <a:solidFill>
                  <a:srgbClr val="000000"/>
                </a:solidFill>
              </a:rPr>
              <a:t>Mn</a:t>
            </a:r>
            <a:endParaRPr lang="en-US" altLang="zh-CN" sz="1600" dirty="0" smtClean="0">
              <a:solidFill>
                <a:srgbClr val="000000"/>
              </a:solidFill>
            </a:endParaRPr>
          </a:p>
        </p:txBody>
      </p:sp>
      <p:sp>
        <p:nvSpPr>
          <p:cNvPr id="16482" name="Text Box 98"/>
          <p:cNvSpPr txBox="1">
            <a:spLocks noChangeArrowheads="1"/>
          </p:cNvSpPr>
          <p:nvPr/>
        </p:nvSpPr>
        <p:spPr bwMode="auto">
          <a:xfrm>
            <a:off x="3214688" y="1778000"/>
            <a:ext cx="53959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charset="0"/>
                <a:cs typeface="宋体" charset="0"/>
              </a:defRPr>
            </a:lvl1pPr>
            <a:lvl2pPr marL="742950" indent="-285750" eaLnBrk="0" hangingPunct="0">
              <a:defRPr sz="2400">
                <a:solidFill>
                  <a:schemeClr val="tx1"/>
                </a:solidFill>
                <a:latin typeface="Arial" charset="0"/>
                <a:ea typeface="宋体" charset="0"/>
                <a:cs typeface="宋体" charset="0"/>
              </a:defRPr>
            </a:lvl2pPr>
            <a:lvl3pPr marL="1143000" indent="-228600" eaLnBrk="0" hangingPunct="0">
              <a:defRPr sz="2400">
                <a:solidFill>
                  <a:schemeClr val="tx1"/>
                </a:solidFill>
                <a:latin typeface="Arial" charset="0"/>
                <a:ea typeface="宋体" charset="0"/>
                <a:cs typeface="宋体" charset="0"/>
              </a:defRPr>
            </a:lvl3pPr>
            <a:lvl4pPr marL="1600200" indent="-228600" eaLnBrk="0" hangingPunct="0">
              <a:defRPr sz="2400">
                <a:solidFill>
                  <a:schemeClr val="tx1"/>
                </a:solidFill>
                <a:latin typeface="Arial" charset="0"/>
                <a:ea typeface="宋体" charset="0"/>
                <a:cs typeface="宋体" charset="0"/>
              </a:defRPr>
            </a:lvl4pPr>
            <a:lvl5pPr marL="2057400" indent="-228600" eaLnBrk="0" hangingPunct="0">
              <a:defRPr sz="2400">
                <a:solidFill>
                  <a:schemeClr val="tx1"/>
                </a:solidFill>
                <a:latin typeface="Arial" charset="0"/>
                <a:ea typeface="宋体" charset="0"/>
                <a:cs typeface="宋体" charset="0"/>
              </a:defRPr>
            </a:lvl5pPr>
            <a:lvl6pPr marL="2514600" indent="-228600" eaLnBrk="0" fontAlgn="base" hangingPunct="0">
              <a:spcBef>
                <a:spcPct val="0"/>
              </a:spcBef>
              <a:spcAft>
                <a:spcPct val="0"/>
              </a:spcAft>
              <a:defRPr sz="2400">
                <a:solidFill>
                  <a:schemeClr val="tx1"/>
                </a:solidFill>
                <a:latin typeface="Arial" charset="0"/>
                <a:ea typeface="宋体" charset="0"/>
                <a:cs typeface="宋体" charset="0"/>
              </a:defRPr>
            </a:lvl6pPr>
            <a:lvl7pPr marL="2971800" indent="-228600" eaLnBrk="0" fontAlgn="base" hangingPunct="0">
              <a:spcBef>
                <a:spcPct val="0"/>
              </a:spcBef>
              <a:spcAft>
                <a:spcPct val="0"/>
              </a:spcAft>
              <a:defRPr sz="2400">
                <a:solidFill>
                  <a:schemeClr val="tx1"/>
                </a:solidFill>
                <a:latin typeface="Arial" charset="0"/>
                <a:ea typeface="宋体" charset="0"/>
                <a:cs typeface="宋体" charset="0"/>
              </a:defRPr>
            </a:lvl7pPr>
            <a:lvl8pPr marL="3429000" indent="-228600" eaLnBrk="0" fontAlgn="base" hangingPunct="0">
              <a:spcBef>
                <a:spcPct val="0"/>
              </a:spcBef>
              <a:spcAft>
                <a:spcPct val="0"/>
              </a:spcAft>
              <a:defRPr sz="2400">
                <a:solidFill>
                  <a:schemeClr val="tx1"/>
                </a:solidFill>
                <a:latin typeface="Arial" charset="0"/>
                <a:ea typeface="宋体" charset="0"/>
                <a:cs typeface="宋体" charset="0"/>
              </a:defRPr>
            </a:lvl8pPr>
            <a:lvl9pPr marL="3886200" indent="-228600" eaLnBrk="0" fontAlgn="base" hangingPunct="0">
              <a:spcBef>
                <a:spcPct val="0"/>
              </a:spcBef>
              <a:spcAft>
                <a:spcPct val="0"/>
              </a:spcAft>
              <a:defRPr sz="2400">
                <a:solidFill>
                  <a:schemeClr val="tx1"/>
                </a:solidFill>
                <a:latin typeface="Arial" charset="0"/>
                <a:ea typeface="宋体" charset="0"/>
                <a:cs typeface="宋体" charset="0"/>
              </a:defRPr>
            </a:lvl9pPr>
          </a:lstStyle>
          <a:p>
            <a:pPr eaLnBrk="1" hangingPunct="1">
              <a:spcBef>
                <a:spcPct val="50000"/>
              </a:spcBef>
            </a:pPr>
            <a:r>
              <a:rPr lang="en-US" altLang="zh-CN" sz="1600" dirty="0" smtClean="0">
                <a:solidFill>
                  <a:srgbClr val="000000"/>
                </a:solidFill>
              </a:rPr>
              <a:t>Only </a:t>
            </a:r>
            <a:r>
              <a:rPr lang="en-US" altLang="zh-CN" sz="1600" dirty="0" err="1" smtClean="0">
                <a:solidFill>
                  <a:srgbClr val="000000"/>
                </a:solidFill>
              </a:rPr>
              <a:t>Mn</a:t>
            </a:r>
            <a:r>
              <a:rPr lang="en-US" altLang="zh-CN" sz="1600" dirty="0" smtClean="0">
                <a:solidFill>
                  <a:srgbClr val="000000"/>
                </a:solidFill>
              </a:rPr>
              <a:t> atoms are repulsive at nearest-neighbor sites: </a:t>
            </a:r>
            <a:r>
              <a:rPr lang="en-US" altLang="zh-CN" sz="1600" dirty="0" err="1" smtClean="0">
                <a:solidFill>
                  <a:srgbClr val="000000"/>
                </a:solidFill>
              </a:rPr>
              <a:t>Mn</a:t>
            </a:r>
            <a:r>
              <a:rPr lang="en-US" altLang="zh-CN" sz="1600" dirty="0" smtClean="0">
                <a:solidFill>
                  <a:srgbClr val="000000"/>
                </a:solidFill>
              </a:rPr>
              <a:t>-Cu(111) patterned surface</a:t>
            </a:r>
          </a:p>
        </p:txBody>
      </p:sp>
      <p:pic>
        <p:nvPicPr>
          <p:cNvPr id="16485" name="Picture 1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27675" y="2432050"/>
            <a:ext cx="2211388" cy="221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86" name="Text Box 102"/>
          <p:cNvSpPr txBox="1">
            <a:spLocks noChangeArrowheads="1"/>
          </p:cNvSpPr>
          <p:nvPr/>
        </p:nvSpPr>
        <p:spPr bwMode="auto">
          <a:xfrm>
            <a:off x="3571875" y="3063875"/>
            <a:ext cx="2124075"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charset="0"/>
                <a:cs typeface="宋体" charset="0"/>
              </a:defRPr>
            </a:lvl1pPr>
            <a:lvl2pPr marL="742950" indent="-285750" eaLnBrk="0" hangingPunct="0">
              <a:defRPr sz="2400">
                <a:solidFill>
                  <a:schemeClr val="tx1"/>
                </a:solidFill>
                <a:latin typeface="Arial" charset="0"/>
                <a:ea typeface="宋体" charset="0"/>
                <a:cs typeface="宋体" charset="0"/>
              </a:defRPr>
            </a:lvl2pPr>
            <a:lvl3pPr marL="1143000" indent="-228600" eaLnBrk="0" hangingPunct="0">
              <a:defRPr sz="2400">
                <a:solidFill>
                  <a:schemeClr val="tx1"/>
                </a:solidFill>
                <a:latin typeface="Arial" charset="0"/>
                <a:ea typeface="宋体" charset="0"/>
                <a:cs typeface="宋体" charset="0"/>
              </a:defRPr>
            </a:lvl3pPr>
            <a:lvl4pPr marL="1600200" indent="-228600" eaLnBrk="0" hangingPunct="0">
              <a:defRPr sz="2400">
                <a:solidFill>
                  <a:schemeClr val="tx1"/>
                </a:solidFill>
                <a:latin typeface="Arial" charset="0"/>
                <a:ea typeface="宋体" charset="0"/>
                <a:cs typeface="宋体" charset="0"/>
              </a:defRPr>
            </a:lvl4pPr>
            <a:lvl5pPr marL="2057400" indent="-228600" eaLnBrk="0" hangingPunct="0">
              <a:defRPr sz="2400">
                <a:solidFill>
                  <a:schemeClr val="tx1"/>
                </a:solidFill>
                <a:latin typeface="Arial" charset="0"/>
                <a:ea typeface="宋体" charset="0"/>
                <a:cs typeface="宋体" charset="0"/>
              </a:defRPr>
            </a:lvl5pPr>
            <a:lvl6pPr marL="2514600" indent="-228600" eaLnBrk="0" fontAlgn="base" hangingPunct="0">
              <a:spcBef>
                <a:spcPct val="0"/>
              </a:spcBef>
              <a:spcAft>
                <a:spcPct val="0"/>
              </a:spcAft>
              <a:defRPr sz="2400">
                <a:solidFill>
                  <a:schemeClr val="tx1"/>
                </a:solidFill>
                <a:latin typeface="Arial" charset="0"/>
                <a:ea typeface="宋体" charset="0"/>
                <a:cs typeface="宋体" charset="0"/>
              </a:defRPr>
            </a:lvl6pPr>
            <a:lvl7pPr marL="2971800" indent="-228600" eaLnBrk="0" fontAlgn="base" hangingPunct="0">
              <a:spcBef>
                <a:spcPct val="0"/>
              </a:spcBef>
              <a:spcAft>
                <a:spcPct val="0"/>
              </a:spcAft>
              <a:defRPr sz="2400">
                <a:solidFill>
                  <a:schemeClr val="tx1"/>
                </a:solidFill>
                <a:latin typeface="Arial" charset="0"/>
                <a:ea typeface="宋体" charset="0"/>
                <a:cs typeface="宋体" charset="0"/>
              </a:defRPr>
            </a:lvl7pPr>
            <a:lvl8pPr marL="3429000" indent="-228600" eaLnBrk="0" fontAlgn="base" hangingPunct="0">
              <a:spcBef>
                <a:spcPct val="0"/>
              </a:spcBef>
              <a:spcAft>
                <a:spcPct val="0"/>
              </a:spcAft>
              <a:defRPr sz="2400">
                <a:solidFill>
                  <a:schemeClr val="tx1"/>
                </a:solidFill>
                <a:latin typeface="Arial" charset="0"/>
                <a:ea typeface="宋体" charset="0"/>
                <a:cs typeface="宋体" charset="0"/>
              </a:defRPr>
            </a:lvl8pPr>
            <a:lvl9pPr marL="3886200" indent="-228600" eaLnBrk="0" fontAlgn="base" hangingPunct="0">
              <a:spcBef>
                <a:spcPct val="0"/>
              </a:spcBef>
              <a:spcAft>
                <a:spcPct val="0"/>
              </a:spcAft>
              <a:defRPr sz="2400">
                <a:solidFill>
                  <a:schemeClr val="tx1"/>
                </a:solidFill>
                <a:latin typeface="Arial" charset="0"/>
                <a:ea typeface="宋体" charset="0"/>
                <a:cs typeface="宋体" charset="0"/>
              </a:defRPr>
            </a:lvl9pPr>
          </a:lstStyle>
          <a:p>
            <a:pPr eaLnBrk="1" hangingPunct="1">
              <a:spcBef>
                <a:spcPct val="50000"/>
              </a:spcBef>
            </a:pPr>
            <a:r>
              <a:rPr lang="en-US" altLang="zh-CN" sz="1800" smtClean="0">
                <a:solidFill>
                  <a:srgbClr val="000000"/>
                </a:solidFill>
                <a:latin typeface="Calibri" charset="0"/>
              </a:rPr>
              <a:t>Experiment: </a:t>
            </a:r>
          </a:p>
          <a:p>
            <a:pPr eaLnBrk="1" hangingPunct="1">
              <a:spcBef>
                <a:spcPct val="50000"/>
              </a:spcBef>
            </a:pPr>
            <a:r>
              <a:rPr lang="en-US" altLang="zh-CN" sz="1200" smtClean="0">
                <a:solidFill>
                  <a:srgbClr val="000000"/>
                </a:solidFill>
                <a:latin typeface="Calibri" charset="0"/>
              </a:rPr>
              <a:t>J. Schneider et al., Applied surface science(1999)</a:t>
            </a:r>
          </a:p>
        </p:txBody>
      </p:sp>
      <p:pic>
        <p:nvPicPr>
          <p:cNvPr id="16487" name="Picture 10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75" y="4630737"/>
            <a:ext cx="7215188"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102"/>
          <p:cNvSpPr txBox="1">
            <a:spLocks noChangeArrowheads="1"/>
          </p:cNvSpPr>
          <p:nvPr/>
        </p:nvSpPr>
        <p:spPr bwMode="auto">
          <a:xfrm>
            <a:off x="0" y="4278312"/>
            <a:ext cx="2124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宋体" charset="0"/>
                <a:cs typeface="宋体" charset="0"/>
              </a:defRPr>
            </a:lvl1pPr>
            <a:lvl2pPr marL="742950" indent="-285750" eaLnBrk="0" hangingPunct="0">
              <a:defRPr sz="2400">
                <a:solidFill>
                  <a:schemeClr val="tx1"/>
                </a:solidFill>
                <a:latin typeface="Arial" charset="0"/>
                <a:ea typeface="宋体" charset="0"/>
                <a:cs typeface="宋体" charset="0"/>
              </a:defRPr>
            </a:lvl2pPr>
            <a:lvl3pPr marL="1143000" indent="-228600" eaLnBrk="0" hangingPunct="0">
              <a:defRPr sz="2400">
                <a:solidFill>
                  <a:schemeClr val="tx1"/>
                </a:solidFill>
                <a:latin typeface="Arial" charset="0"/>
                <a:ea typeface="宋体" charset="0"/>
                <a:cs typeface="宋体" charset="0"/>
              </a:defRPr>
            </a:lvl3pPr>
            <a:lvl4pPr marL="1600200" indent="-228600" eaLnBrk="0" hangingPunct="0">
              <a:defRPr sz="2400">
                <a:solidFill>
                  <a:schemeClr val="tx1"/>
                </a:solidFill>
                <a:latin typeface="Arial" charset="0"/>
                <a:ea typeface="宋体" charset="0"/>
                <a:cs typeface="宋体" charset="0"/>
              </a:defRPr>
            </a:lvl4pPr>
            <a:lvl5pPr marL="2057400" indent="-228600" eaLnBrk="0" hangingPunct="0">
              <a:defRPr sz="2400">
                <a:solidFill>
                  <a:schemeClr val="tx1"/>
                </a:solidFill>
                <a:latin typeface="Arial" charset="0"/>
                <a:ea typeface="宋体" charset="0"/>
                <a:cs typeface="宋体" charset="0"/>
              </a:defRPr>
            </a:lvl5pPr>
            <a:lvl6pPr marL="2514600" indent="-228600" eaLnBrk="0" fontAlgn="base" hangingPunct="0">
              <a:spcBef>
                <a:spcPct val="0"/>
              </a:spcBef>
              <a:spcAft>
                <a:spcPct val="0"/>
              </a:spcAft>
              <a:defRPr sz="2400">
                <a:solidFill>
                  <a:schemeClr val="tx1"/>
                </a:solidFill>
                <a:latin typeface="Arial" charset="0"/>
                <a:ea typeface="宋体" charset="0"/>
                <a:cs typeface="宋体" charset="0"/>
              </a:defRPr>
            </a:lvl6pPr>
            <a:lvl7pPr marL="2971800" indent="-228600" eaLnBrk="0" fontAlgn="base" hangingPunct="0">
              <a:spcBef>
                <a:spcPct val="0"/>
              </a:spcBef>
              <a:spcAft>
                <a:spcPct val="0"/>
              </a:spcAft>
              <a:defRPr sz="2400">
                <a:solidFill>
                  <a:schemeClr val="tx1"/>
                </a:solidFill>
                <a:latin typeface="Arial" charset="0"/>
                <a:ea typeface="宋体" charset="0"/>
                <a:cs typeface="宋体" charset="0"/>
              </a:defRPr>
            </a:lvl7pPr>
            <a:lvl8pPr marL="3429000" indent="-228600" eaLnBrk="0" fontAlgn="base" hangingPunct="0">
              <a:spcBef>
                <a:spcPct val="0"/>
              </a:spcBef>
              <a:spcAft>
                <a:spcPct val="0"/>
              </a:spcAft>
              <a:defRPr sz="2400">
                <a:solidFill>
                  <a:schemeClr val="tx1"/>
                </a:solidFill>
                <a:latin typeface="Arial" charset="0"/>
                <a:ea typeface="宋体" charset="0"/>
                <a:cs typeface="宋体" charset="0"/>
              </a:defRPr>
            </a:lvl8pPr>
            <a:lvl9pPr marL="3886200" indent="-228600" eaLnBrk="0" fontAlgn="base" hangingPunct="0">
              <a:spcBef>
                <a:spcPct val="0"/>
              </a:spcBef>
              <a:spcAft>
                <a:spcPct val="0"/>
              </a:spcAft>
              <a:defRPr sz="2400">
                <a:solidFill>
                  <a:schemeClr val="tx1"/>
                </a:solidFill>
                <a:latin typeface="Arial" charset="0"/>
                <a:ea typeface="宋体" charset="0"/>
                <a:cs typeface="宋体" charset="0"/>
              </a:defRPr>
            </a:lvl9pPr>
          </a:lstStyle>
          <a:p>
            <a:pPr eaLnBrk="1" hangingPunct="1">
              <a:spcBef>
                <a:spcPct val="50000"/>
              </a:spcBef>
            </a:pPr>
            <a:r>
              <a:rPr lang="en-US" altLang="zh-CN" sz="1800" smtClean="0">
                <a:solidFill>
                  <a:srgbClr val="000000"/>
                </a:solidFill>
                <a:latin typeface="Calibri" charset="0"/>
              </a:rPr>
              <a:t>Theory:</a:t>
            </a:r>
          </a:p>
        </p:txBody>
      </p:sp>
      <p:pic>
        <p:nvPicPr>
          <p:cNvPr id="16488" name="Picture 10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43688" y="4891088"/>
            <a:ext cx="1427162"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6482"/>
                                        </p:tgtEl>
                                        <p:attrNameLst>
                                          <p:attrName>style.visibility</p:attrName>
                                        </p:attrNameLst>
                                      </p:cBhvr>
                                      <p:to>
                                        <p:strVal val="visible"/>
                                      </p:to>
                                    </p:set>
                                    <p:animEffect transition="in" filter="strips(downLeft)">
                                      <p:cBhvr>
                                        <p:cTn id="7" dur="500"/>
                                        <p:tgtEl>
                                          <p:spTgt spid="164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6486"/>
                                        </p:tgtEl>
                                        <p:attrNameLst>
                                          <p:attrName>style.visibility</p:attrName>
                                        </p:attrNameLst>
                                      </p:cBhvr>
                                      <p:to>
                                        <p:strVal val="visible"/>
                                      </p:to>
                                    </p:set>
                                    <p:animEffect transition="in" filter="strips(downLeft)">
                                      <p:cBhvr>
                                        <p:cTn id="12" dur="500"/>
                                        <p:tgtEl>
                                          <p:spTgt spid="16486"/>
                                        </p:tgtEl>
                                      </p:cBhvr>
                                    </p:animEffect>
                                  </p:childTnLst>
                                </p:cTn>
                              </p:par>
                              <p:par>
                                <p:cTn id="13" presetID="18" presetClass="entr" presetSubtype="12" fill="hold" nodeType="withEffect">
                                  <p:stCondLst>
                                    <p:cond delay="0"/>
                                  </p:stCondLst>
                                  <p:childTnLst>
                                    <p:set>
                                      <p:cBhvr>
                                        <p:cTn id="14" dur="1" fill="hold">
                                          <p:stCondLst>
                                            <p:cond delay="0"/>
                                          </p:stCondLst>
                                        </p:cTn>
                                        <p:tgtEl>
                                          <p:spTgt spid="16485"/>
                                        </p:tgtEl>
                                        <p:attrNameLst>
                                          <p:attrName>style.visibility</p:attrName>
                                        </p:attrNameLst>
                                      </p:cBhvr>
                                      <p:to>
                                        <p:strVal val="visible"/>
                                      </p:to>
                                    </p:set>
                                    <p:animEffect transition="in" filter="strips(downLeft)">
                                      <p:cBhvr>
                                        <p:cTn id="15" dur="500"/>
                                        <p:tgtEl>
                                          <p:spTgt spid="16485"/>
                                        </p:tgtEl>
                                      </p:cBhvr>
                                    </p:animEffect>
                                  </p:childTnLst>
                                </p:cTn>
                              </p:par>
                              <p:par>
                                <p:cTn id="16" presetID="18" presetClass="entr" presetSubtype="12"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strips(downLeft)">
                                      <p:cBhvr>
                                        <p:cTn id="18" dur="500"/>
                                        <p:tgtEl>
                                          <p:spTgt spid="18"/>
                                        </p:tgtEl>
                                      </p:cBhvr>
                                    </p:animEffect>
                                  </p:childTnLst>
                                </p:cTn>
                              </p:par>
                              <p:par>
                                <p:cTn id="19" presetID="3" presetClass="entr" presetSubtype="10" fill="hold" nodeType="withEffect">
                                  <p:stCondLst>
                                    <p:cond delay="0"/>
                                  </p:stCondLst>
                                  <p:childTnLst>
                                    <p:set>
                                      <p:cBhvr>
                                        <p:cTn id="20" dur="1" fill="hold">
                                          <p:stCondLst>
                                            <p:cond delay="0"/>
                                          </p:stCondLst>
                                        </p:cTn>
                                        <p:tgtEl>
                                          <p:spTgt spid="16487"/>
                                        </p:tgtEl>
                                        <p:attrNameLst>
                                          <p:attrName>style.visibility</p:attrName>
                                        </p:attrNameLst>
                                      </p:cBhvr>
                                      <p:to>
                                        <p:strVal val="visible"/>
                                      </p:to>
                                    </p:set>
                                    <p:animEffect transition="in" filter="blinds(horizontal)">
                                      <p:cBhvr>
                                        <p:cTn id="21" dur="500"/>
                                        <p:tgtEl>
                                          <p:spTgt spid="16487"/>
                                        </p:tgtEl>
                                      </p:cBhvr>
                                    </p:animEffect>
                                  </p:childTnLst>
                                </p:cTn>
                              </p:par>
                              <p:par>
                                <p:cTn id="22" presetID="3" presetClass="entr" presetSubtype="10" fill="hold" nodeType="withEffect">
                                  <p:stCondLst>
                                    <p:cond delay="0"/>
                                  </p:stCondLst>
                                  <p:childTnLst>
                                    <p:set>
                                      <p:cBhvr>
                                        <p:cTn id="23" dur="1" fill="hold">
                                          <p:stCondLst>
                                            <p:cond delay="0"/>
                                          </p:stCondLst>
                                        </p:cTn>
                                        <p:tgtEl>
                                          <p:spTgt spid="16488"/>
                                        </p:tgtEl>
                                        <p:attrNameLst>
                                          <p:attrName>style.visibility</p:attrName>
                                        </p:attrNameLst>
                                      </p:cBhvr>
                                      <p:to>
                                        <p:strVal val="visible"/>
                                      </p:to>
                                    </p:set>
                                    <p:animEffect transition="in" filter="blinds(horizontal)">
                                      <p:cBhvr>
                                        <p:cTn id="24" dur="500"/>
                                        <p:tgtEl>
                                          <p:spTgt spid="16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2" grpId="0"/>
      <p:bldP spid="16486" grpId="0"/>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a:xfrm>
            <a:off x="112713" y="149225"/>
            <a:ext cx="8229600" cy="561975"/>
          </a:xfrm>
        </p:spPr>
        <p:txBody>
          <a:bodyPr/>
          <a:lstStyle/>
          <a:p>
            <a:pPr eaLnBrk="1" hangingPunct="1"/>
            <a:r>
              <a:rPr kumimoji="0" lang="en-US" altLang="zh-CN" sz="3200" b="1" dirty="0" smtClean="0">
                <a:solidFill>
                  <a:srgbClr val="0000FF"/>
                </a:solidFill>
                <a:latin typeface="Arial" charset="0"/>
                <a:ea typeface="宋体" charset="0"/>
                <a:cs typeface="宋体" charset="0"/>
              </a:rPr>
              <a:t>Adsorption of 7C6 on </a:t>
            </a:r>
            <a:r>
              <a:rPr kumimoji="0" lang="en-US" altLang="zh-CN" sz="3200" b="1" dirty="0" err="1">
                <a:solidFill>
                  <a:srgbClr val="0000FF"/>
                </a:solidFill>
                <a:latin typeface="Arial" charset="0"/>
                <a:ea typeface="宋体" charset="0"/>
                <a:cs typeface="宋体" charset="0"/>
              </a:rPr>
              <a:t>Mn</a:t>
            </a:r>
            <a:r>
              <a:rPr kumimoji="0" lang="en-US" altLang="zh-CN" sz="3200" b="1" dirty="0">
                <a:solidFill>
                  <a:srgbClr val="0000FF"/>
                </a:solidFill>
                <a:latin typeface="Arial" charset="0"/>
                <a:ea typeface="宋体" charset="0"/>
                <a:cs typeface="宋体" charset="0"/>
              </a:rPr>
              <a:t>-Cu (111)</a:t>
            </a:r>
          </a:p>
        </p:txBody>
      </p:sp>
      <p:sp>
        <p:nvSpPr>
          <p:cNvPr id="26626" name="Line 3"/>
          <p:cNvSpPr>
            <a:spLocks noChangeShapeType="1"/>
          </p:cNvSpPr>
          <p:nvPr/>
        </p:nvSpPr>
        <p:spPr bwMode="auto">
          <a:xfrm>
            <a:off x="0" y="765175"/>
            <a:ext cx="9144000" cy="0"/>
          </a:xfrm>
          <a:prstGeom prst="line">
            <a:avLst/>
          </a:prstGeom>
          <a:noFill/>
          <a:ln w="38100">
            <a:solidFill>
              <a:srgbClr val="339933">
                <a:alpha val="47058"/>
              </a:srgbClr>
            </a:solidFill>
            <a:round/>
            <a:headEnd/>
            <a:tailEnd/>
          </a:ln>
          <a:extLst>
            <a:ext uri="{909E8E84-426E-40dd-AFC4-6F175D3DCCD1}">
              <a14:hiddenFill xmlns:a14="http://schemas.microsoft.com/office/drawing/2010/main">
                <a:noFill/>
              </a14:hiddenFill>
            </a:ext>
          </a:extLst>
        </p:spPr>
        <p:txBody>
          <a:bodyPr/>
          <a:lstStyle/>
          <a:p>
            <a:endParaRPr lang="en-US" smtClean="0">
              <a:solidFill>
                <a:srgbClr val="000000"/>
              </a:solidFill>
              <a:ea typeface="宋体" charset="0"/>
              <a:cs typeface="宋体" charset="0"/>
            </a:endParaRPr>
          </a:p>
        </p:txBody>
      </p:sp>
      <p:sp>
        <p:nvSpPr>
          <p:cNvPr id="26627" name="Rectangle 9"/>
          <p:cNvSpPr>
            <a:spLocks noChangeArrowheads="1"/>
          </p:cNvSpPr>
          <p:nvPr/>
        </p:nvSpPr>
        <p:spPr bwMode="auto">
          <a:xfrm>
            <a:off x="0" y="33147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zh-CN" altLang="en-US" smtClean="0">
              <a:solidFill>
                <a:srgbClr val="000000"/>
              </a:solidFill>
              <a:ea typeface="宋体" charset="0"/>
              <a:cs typeface="宋体" charset="0"/>
            </a:endParaRPr>
          </a:p>
        </p:txBody>
      </p:sp>
      <p:sp>
        <p:nvSpPr>
          <p:cNvPr id="26628" name="Text Box 24"/>
          <p:cNvSpPr txBox="1">
            <a:spLocks noChangeArrowheads="1"/>
          </p:cNvSpPr>
          <p:nvPr/>
        </p:nvSpPr>
        <p:spPr bwMode="auto">
          <a:xfrm>
            <a:off x="4648200" y="990600"/>
            <a:ext cx="4267200" cy="62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宋体" charset="0"/>
                <a:cs typeface="宋体" charset="0"/>
              </a:defRPr>
            </a:lvl1pPr>
            <a:lvl2pPr marL="742950" indent="-285750" eaLnBrk="0" hangingPunct="0">
              <a:defRPr sz="2400">
                <a:solidFill>
                  <a:schemeClr val="tx1"/>
                </a:solidFill>
                <a:latin typeface="Arial" charset="0"/>
                <a:ea typeface="宋体" charset="0"/>
                <a:cs typeface="宋体" charset="0"/>
              </a:defRPr>
            </a:lvl2pPr>
            <a:lvl3pPr marL="1143000" indent="-228600" eaLnBrk="0" hangingPunct="0">
              <a:defRPr sz="2400">
                <a:solidFill>
                  <a:schemeClr val="tx1"/>
                </a:solidFill>
                <a:latin typeface="Arial" charset="0"/>
                <a:ea typeface="宋体" charset="0"/>
                <a:cs typeface="宋体" charset="0"/>
              </a:defRPr>
            </a:lvl3pPr>
            <a:lvl4pPr marL="1600200" indent="-228600" eaLnBrk="0" hangingPunct="0">
              <a:defRPr sz="2400">
                <a:solidFill>
                  <a:schemeClr val="tx1"/>
                </a:solidFill>
                <a:latin typeface="Arial" charset="0"/>
                <a:ea typeface="宋体" charset="0"/>
                <a:cs typeface="宋体" charset="0"/>
              </a:defRPr>
            </a:lvl4pPr>
            <a:lvl5pPr marL="2057400" indent="-228600" eaLnBrk="0" hangingPunct="0">
              <a:defRPr sz="2400">
                <a:solidFill>
                  <a:schemeClr val="tx1"/>
                </a:solidFill>
                <a:latin typeface="Arial" charset="0"/>
                <a:ea typeface="宋体" charset="0"/>
                <a:cs typeface="宋体" charset="0"/>
              </a:defRPr>
            </a:lvl5pPr>
            <a:lvl6pPr marL="2514600" indent="-228600" eaLnBrk="0" fontAlgn="base" hangingPunct="0">
              <a:spcBef>
                <a:spcPct val="0"/>
              </a:spcBef>
              <a:spcAft>
                <a:spcPct val="0"/>
              </a:spcAft>
              <a:defRPr sz="2400">
                <a:solidFill>
                  <a:schemeClr val="tx1"/>
                </a:solidFill>
                <a:latin typeface="Arial" charset="0"/>
                <a:ea typeface="宋体" charset="0"/>
                <a:cs typeface="宋体" charset="0"/>
              </a:defRPr>
            </a:lvl6pPr>
            <a:lvl7pPr marL="2971800" indent="-228600" eaLnBrk="0" fontAlgn="base" hangingPunct="0">
              <a:spcBef>
                <a:spcPct val="0"/>
              </a:spcBef>
              <a:spcAft>
                <a:spcPct val="0"/>
              </a:spcAft>
              <a:defRPr sz="2400">
                <a:solidFill>
                  <a:schemeClr val="tx1"/>
                </a:solidFill>
                <a:latin typeface="Arial" charset="0"/>
                <a:ea typeface="宋体" charset="0"/>
                <a:cs typeface="宋体" charset="0"/>
              </a:defRPr>
            </a:lvl7pPr>
            <a:lvl8pPr marL="3429000" indent="-228600" eaLnBrk="0" fontAlgn="base" hangingPunct="0">
              <a:spcBef>
                <a:spcPct val="0"/>
              </a:spcBef>
              <a:spcAft>
                <a:spcPct val="0"/>
              </a:spcAft>
              <a:defRPr sz="2400">
                <a:solidFill>
                  <a:schemeClr val="tx1"/>
                </a:solidFill>
                <a:latin typeface="Arial" charset="0"/>
                <a:ea typeface="宋体" charset="0"/>
                <a:cs typeface="宋体" charset="0"/>
              </a:defRPr>
            </a:lvl8pPr>
            <a:lvl9pPr marL="3886200" indent="-228600" eaLnBrk="0" fontAlgn="base" hangingPunct="0">
              <a:spcBef>
                <a:spcPct val="0"/>
              </a:spcBef>
              <a:spcAft>
                <a:spcPct val="0"/>
              </a:spcAft>
              <a:defRPr sz="2400">
                <a:solidFill>
                  <a:schemeClr val="tx1"/>
                </a:solidFill>
                <a:latin typeface="Arial" charset="0"/>
                <a:ea typeface="宋体" charset="0"/>
                <a:cs typeface="宋体" charset="0"/>
              </a:defRPr>
            </a:lvl9pPr>
          </a:lstStyle>
          <a:p>
            <a:pPr marL="342900" indent="-342900" eaLnBrk="1" hangingPunct="1">
              <a:lnSpc>
                <a:spcPct val="150000"/>
              </a:lnSpc>
              <a:spcBef>
                <a:spcPct val="50000"/>
              </a:spcBef>
              <a:buFont typeface="Arial"/>
              <a:buChar char="•"/>
            </a:pPr>
            <a:r>
              <a:rPr lang="en-US" altLang="zh-CN" dirty="0" smtClean="0">
                <a:solidFill>
                  <a:srgbClr val="000000"/>
                </a:solidFill>
              </a:rPr>
              <a:t>A 7C6 island is pinned at the high-symmetry orientation due to stronger C-</a:t>
            </a:r>
            <a:r>
              <a:rPr lang="en-US" altLang="zh-CN" dirty="0" err="1" smtClean="0">
                <a:solidFill>
                  <a:srgbClr val="000000"/>
                </a:solidFill>
              </a:rPr>
              <a:t>Mn</a:t>
            </a:r>
            <a:r>
              <a:rPr lang="en-US" altLang="zh-CN" dirty="0" smtClean="0">
                <a:solidFill>
                  <a:srgbClr val="000000"/>
                </a:solidFill>
              </a:rPr>
              <a:t> interaction</a:t>
            </a:r>
          </a:p>
          <a:p>
            <a:pPr marL="342900" indent="-342900" eaLnBrk="1" hangingPunct="1">
              <a:lnSpc>
                <a:spcPct val="150000"/>
              </a:lnSpc>
              <a:spcBef>
                <a:spcPct val="50000"/>
              </a:spcBef>
              <a:buFont typeface="Arial"/>
              <a:buChar char="•"/>
            </a:pPr>
            <a:r>
              <a:rPr lang="en-US" altLang="zh-CN" dirty="0" smtClean="0">
                <a:solidFill>
                  <a:srgbClr val="000000"/>
                </a:solidFill>
              </a:rPr>
              <a:t>Enhanced binding energy of 0.24 </a:t>
            </a:r>
            <a:r>
              <a:rPr lang="en-US" altLang="zh-CN" dirty="0" err="1" smtClean="0">
                <a:solidFill>
                  <a:srgbClr val="000000"/>
                </a:solidFill>
              </a:rPr>
              <a:t>eV</a:t>
            </a:r>
            <a:r>
              <a:rPr lang="en-US" altLang="zh-CN" dirty="0" smtClean="0">
                <a:solidFill>
                  <a:srgbClr val="000000"/>
                </a:solidFill>
              </a:rPr>
              <a:t> per edge atom compared to Cu(111)</a:t>
            </a:r>
          </a:p>
          <a:p>
            <a:pPr marL="342900" indent="-342900" eaLnBrk="1" hangingPunct="1">
              <a:lnSpc>
                <a:spcPct val="150000"/>
              </a:lnSpc>
              <a:spcBef>
                <a:spcPct val="50000"/>
              </a:spcBef>
              <a:buFont typeface="Arial"/>
              <a:buChar char="•"/>
            </a:pPr>
            <a:r>
              <a:rPr lang="en-US" altLang="zh-CN" dirty="0" smtClean="0">
                <a:solidFill>
                  <a:srgbClr val="000000"/>
                </a:solidFill>
              </a:rPr>
              <a:t>No grain boundaries when coalescing</a:t>
            </a:r>
          </a:p>
          <a:p>
            <a:pPr eaLnBrk="1" hangingPunct="1">
              <a:spcBef>
                <a:spcPct val="50000"/>
              </a:spcBef>
            </a:pPr>
            <a:endParaRPr lang="en-US" altLang="zh-CN" sz="1800" dirty="0" smtClean="0">
              <a:solidFill>
                <a:srgbClr val="000000"/>
              </a:solidFill>
            </a:endParaRPr>
          </a:p>
          <a:p>
            <a:pPr eaLnBrk="1" hangingPunct="1">
              <a:spcBef>
                <a:spcPct val="50000"/>
              </a:spcBef>
              <a:buFontTx/>
              <a:buChar char="•"/>
            </a:pPr>
            <a:endParaRPr lang="en-US" altLang="zh-CN" sz="1800" dirty="0" smtClean="0">
              <a:solidFill>
                <a:srgbClr val="000000"/>
              </a:solidFill>
            </a:endParaRPr>
          </a:p>
        </p:txBody>
      </p:sp>
      <p:pic>
        <p:nvPicPr>
          <p:cNvPr id="26629" name="Picture 18" descr="figure3-eps-converted-to.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252538"/>
            <a:ext cx="4343400" cy="469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8673" name="Group 22"/>
          <p:cNvGrpSpPr>
            <a:grpSpLocks/>
          </p:cNvGrpSpPr>
          <p:nvPr/>
        </p:nvGrpSpPr>
        <p:grpSpPr bwMode="auto">
          <a:xfrm>
            <a:off x="4241800" y="3543300"/>
            <a:ext cx="4876800" cy="2247900"/>
            <a:chOff x="685800" y="2286000"/>
            <a:chExt cx="8280400" cy="3816385"/>
          </a:xfrm>
        </p:grpSpPr>
        <p:pic>
          <p:nvPicPr>
            <p:cNvPr id="28686" name="Picture 2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5800" y="2286000"/>
              <a:ext cx="8280400" cy="3816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7" name="AutoShape 18"/>
            <p:cNvSpPr>
              <a:spLocks noChangeArrowheads="1"/>
            </p:cNvSpPr>
            <p:nvPr/>
          </p:nvSpPr>
          <p:spPr bwMode="auto">
            <a:xfrm rot="-721663">
              <a:off x="2687773" y="3935908"/>
              <a:ext cx="367424" cy="116181"/>
            </a:xfrm>
            <a:prstGeom prst="rightArrow">
              <a:avLst>
                <a:gd name="adj1" fmla="val 50000"/>
                <a:gd name="adj2" fmla="val 98916"/>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sp>
          <p:nvSpPr>
            <p:cNvPr id="28688" name="AutoShape 18"/>
            <p:cNvSpPr>
              <a:spLocks noChangeArrowheads="1"/>
            </p:cNvSpPr>
            <p:nvPr/>
          </p:nvSpPr>
          <p:spPr bwMode="auto">
            <a:xfrm rot="-905103">
              <a:off x="4487889" y="3521009"/>
              <a:ext cx="367423" cy="116181"/>
            </a:xfrm>
            <a:prstGeom prst="rightArrow">
              <a:avLst>
                <a:gd name="adj1" fmla="val 50000"/>
                <a:gd name="adj2" fmla="val 98916"/>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sp>
          <p:nvSpPr>
            <p:cNvPr id="28689" name="AutoShape 18"/>
            <p:cNvSpPr>
              <a:spLocks noChangeArrowheads="1"/>
            </p:cNvSpPr>
            <p:nvPr/>
          </p:nvSpPr>
          <p:spPr bwMode="auto">
            <a:xfrm rot="15226957" flipH="1">
              <a:off x="5286297" y="3219540"/>
              <a:ext cx="324008" cy="143833"/>
            </a:xfrm>
            <a:prstGeom prst="rightArrow">
              <a:avLst>
                <a:gd name="adj1" fmla="val 50000"/>
                <a:gd name="adj2" fmla="val 98909"/>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sp>
          <p:nvSpPr>
            <p:cNvPr id="28690" name="AutoShape 18"/>
            <p:cNvSpPr>
              <a:spLocks noChangeArrowheads="1"/>
            </p:cNvSpPr>
            <p:nvPr/>
          </p:nvSpPr>
          <p:spPr bwMode="auto">
            <a:xfrm rot="-670189" flipH="1" flipV="1">
              <a:off x="7378041" y="3573664"/>
              <a:ext cx="461170" cy="169403"/>
            </a:xfrm>
            <a:prstGeom prst="rightArrow">
              <a:avLst>
                <a:gd name="adj1" fmla="val 50000"/>
                <a:gd name="adj2" fmla="val 98911"/>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sp>
          <p:nvSpPr>
            <p:cNvPr id="28691" name="AutoShape 18"/>
            <p:cNvSpPr>
              <a:spLocks noChangeArrowheads="1"/>
            </p:cNvSpPr>
            <p:nvPr/>
          </p:nvSpPr>
          <p:spPr bwMode="auto">
            <a:xfrm rot="-9159071">
              <a:off x="7180823" y="3996737"/>
              <a:ext cx="349906" cy="142033"/>
            </a:xfrm>
            <a:prstGeom prst="rightArrow">
              <a:avLst>
                <a:gd name="adj1" fmla="val 50000"/>
                <a:gd name="adj2" fmla="val 98919"/>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grpSp>
      <p:pic>
        <p:nvPicPr>
          <p:cNvPr id="28674" name="Picture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0" y="1016000"/>
            <a:ext cx="1584325" cy="157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Rectangle 2"/>
          <p:cNvSpPr>
            <a:spLocks noGrp="1" noChangeArrowheads="1"/>
          </p:cNvSpPr>
          <p:nvPr>
            <p:ph type="title"/>
          </p:nvPr>
        </p:nvSpPr>
        <p:spPr>
          <a:xfrm>
            <a:off x="112713" y="149225"/>
            <a:ext cx="8229600" cy="561975"/>
          </a:xfrm>
        </p:spPr>
        <p:txBody>
          <a:bodyPr/>
          <a:lstStyle/>
          <a:p>
            <a:pPr eaLnBrk="1" hangingPunct="1"/>
            <a:r>
              <a:rPr kumimoji="0" lang="en-US" altLang="zh-CN" sz="2800" b="1" dirty="0">
                <a:solidFill>
                  <a:srgbClr val="0000FF"/>
                </a:solidFill>
                <a:latin typeface="Arial" charset="0"/>
                <a:ea typeface="宋体" charset="0"/>
                <a:cs typeface="宋体" charset="0"/>
              </a:rPr>
              <a:t>Two-Step Kinetic </a:t>
            </a:r>
            <a:r>
              <a:rPr kumimoji="0" lang="en-US" altLang="zh-CN" sz="2800" b="1" dirty="0" smtClean="0">
                <a:solidFill>
                  <a:srgbClr val="0000FF"/>
                </a:solidFill>
                <a:latin typeface="Arial" charset="0"/>
                <a:ea typeface="宋体" charset="0"/>
                <a:cs typeface="宋体" charset="0"/>
              </a:rPr>
              <a:t>Pathway (SEED &amp; GROW)</a:t>
            </a:r>
            <a:endParaRPr kumimoji="0" lang="en-US" altLang="zh-CN" sz="2800" b="1" dirty="0">
              <a:solidFill>
                <a:srgbClr val="0000FF"/>
              </a:solidFill>
              <a:latin typeface="Arial" charset="0"/>
              <a:ea typeface="宋体" charset="0"/>
              <a:cs typeface="宋体" charset="0"/>
            </a:endParaRPr>
          </a:p>
        </p:txBody>
      </p:sp>
      <p:sp>
        <p:nvSpPr>
          <p:cNvPr id="28676" name="Line 3"/>
          <p:cNvSpPr>
            <a:spLocks noChangeShapeType="1"/>
          </p:cNvSpPr>
          <p:nvPr/>
        </p:nvSpPr>
        <p:spPr bwMode="auto">
          <a:xfrm>
            <a:off x="0" y="765175"/>
            <a:ext cx="9144000" cy="0"/>
          </a:xfrm>
          <a:prstGeom prst="line">
            <a:avLst/>
          </a:prstGeom>
          <a:noFill/>
          <a:ln w="38100">
            <a:solidFill>
              <a:srgbClr val="339933">
                <a:alpha val="47058"/>
              </a:srgbClr>
            </a:solidFill>
            <a:round/>
            <a:headEnd/>
            <a:tailEnd/>
          </a:ln>
          <a:extLst>
            <a:ext uri="{909E8E84-426E-40dd-AFC4-6F175D3DCCD1}">
              <a14:hiddenFill xmlns:a14="http://schemas.microsoft.com/office/drawing/2010/main">
                <a:noFill/>
              </a14:hiddenFill>
            </a:ext>
          </a:extLst>
        </p:spPr>
        <p:txBody>
          <a:bodyPr/>
          <a:lstStyle/>
          <a:p>
            <a:endParaRPr lang="en-US" smtClean="0">
              <a:solidFill>
                <a:srgbClr val="000000"/>
              </a:solidFill>
              <a:ea typeface="宋体" charset="0"/>
              <a:cs typeface="宋体" charset="0"/>
            </a:endParaRPr>
          </a:p>
        </p:txBody>
      </p:sp>
      <p:sp>
        <p:nvSpPr>
          <p:cNvPr id="28677" name="Rectangle 9"/>
          <p:cNvSpPr>
            <a:spLocks noChangeArrowheads="1"/>
          </p:cNvSpPr>
          <p:nvPr/>
        </p:nvSpPr>
        <p:spPr bwMode="auto">
          <a:xfrm>
            <a:off x="0" y="30861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zh-CN" altLang="en-US" smtClean="0">
              <a:solidFill>
                <a:srgbClr val="000000"/>
              </a:solidFill>
              <a:ea typeface="宋体" charset="0"/>
              <a:cs typeface="宋体" charset="0"/>
            </a:endParaRPr>
          </a:p>
        </p:txBody>
      </p:sp>
      <p:sp>
        <p:nvSpPr>
          <p:cNvPr id="28678" name="Text Box 28"/>
          <p:cNvSpPr txBox="1">
            <a:spLocks noChangeArrowheads="1"/>
          </p:cNvSpPr>
          <p:nvPr/>
        </p:nvSpPr>
        <p:spPr bwMode="auto">
          <a:xfrm>
            <a:off x="1893870" y="914400"/>
            <a:ext cx="641193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宋体" charset="0"/>
                <a:cs typeface="宋体" charset="0"/>
              </a:defRPr>
            </a:lvl1pPr>
            <a:lvl2pPr marL="742950" indent="-285750" eaLnBrk="0" hangingPunct="0">
              <a:defRPr sz="2400">
                <a:solidFill>
                  <a:schemeClr val="tx1"/>
                </a:solidFill>
                <a:latin typeface="Arial" charset="0"/>
                <a:ea typeface="宋体" charset="0"/>
                <a:cs typeface="宋体" charset="0"/>
              </a:defRPr>
            </a:lvl2pPr>
            <a:lvl3pPr marL="1143000" indent="-228600" eaLnBrk="0" hangingPunct="0">
              <a:defRPr sz="2400">
                <a:solidFill>
                  <a:schemeClr val="tx1"/>
                </a:solidFill>
                <a:latin typeface="Arial" charset="0"/>
                <a:ea typeface="宋体" charset="0"/>
                <a:cs typeface="宋体" charset="0"/>
              </a:defRPr>
            </a:lvl3pPr>
            <a:lvl4pPr marL="1600200" indent="-228600" eaLnBrk="0" hangingPunct="0">
              <a:defRPr sz="2400">
                <a:solidFill>
                  <a:schemeClr val="tx1"/>
                </a:solidFill>
                <a:latin typeface="Arial" charset="0"/>
                <a:ea typeface="宋体" charset="0"/>
                <a:cs typeface="宋体" charset="0"/>
              </a:defRPr>
            </a:lvl4pPr>
            <a:lvl5pPr marL="2057400" indent="-228600" eaLnBrk="0" hangingPunct="0">
              <a:defRPr sz="2400">
                <a:solidFill>
                  <a:schemeClr val="tx1"/>
                </a:solidFill>
                <a:latin typeface="Arial" charset="0"/>
                <a:ea typeface="宋体" charset="0"/>
                <a:cs typeface="宋体" charset="0"/>
              </a:defRPr>
            </a:lvl5pPr>
            <a:lvl6pPr marL="2514600" indent="-228600" eaLnBrk="0" fontAlgn="base" hangingPunct="0">
              <a:spcBef>
                <a:spcPct val="0"/>
              </a:spcBef>
              <a:spcAft>
                <a:spcPct val="0"/>
              </a:spcAft>
              <a:defRPr sz="2400">
                <a:solidFill>
                  <a:schemeClr val="tx1"/>
                </a:solidFill>
                <a:latin typeface="Arial" charset="0"/>
                <a:ea typeface="宋体" charset="0"/>
                <a:cs typeface="宋体" charset="0"/>
              </a:defRPr>
            </a:lvl6pPr>
            <a:lvl7pPr marL="2971800" indent="-228600" eaLnBrk="0" fontAlgn="base" hangingPunct="0">
              <a:spcBef>
                <a:spcPct val="0"/>
              </a:spcBef>
              <a:spcAft>
                <a:spcPct val="0"/>
              </a:spcAft>
              <a:defRPr sz="2400">
                <a:solidFill>
                  <a:schemeClr val="tx1"/>
                </a:solidFill>
                <a:latin typeface="Arial" charset="0"/>
                <a:ea typeface="宋体" charset="0"/>
                <a:cs typeface="宋体" charset="0"/>
              </a:defRPr>
            </a:lvl7pPr>
            <a:lvl8pPr marL="3429000" indent="-228600" eaLnBrk="0" fontAlgn="base" hangingPunct="0">
              <a:spcBef>
                <a:spcPct val="0"/>
              </a:spcBef>
              <a:spcAft>
                <a:spcPct val="0"/>
              </a:spcAft>
              <a:defRPr sz="2400">
                <a:solidFill>
                  <a:schemeClr val="tx1"/>
                </a:solidFill>
                <a:latin typeface="Arial" charset="0"/>
                <a:ea typeface="宋体" charset="0"/>
                <a:cs typeface="宋体" charset="0"/>
              </a:defRPr>
            </a:lvl8pPr>
            <a:lvl9pPr marL="3886200" indent="-228600" eaLnBrk="0" fontAlgn="base" hangingPunct="0">
              <a:spcBef>
                <a:spcPct val="0"/>
              </a:spcBef>
              <a:spcAft>
                <a:spcPct val="0"/>
              </a:spcAft>
              <a:defRPr sz="2400">
                <a:solidFill>
                  <a:schemeClr val="tx1"/>
                </a:solidFill>
                <a:latin typeface="Arial" charset="0"/>
                <a:ea typeface="宋体" charset="0"/>
                <a:cs typeface="宋体" charset="0"/>
              </a:defRPr>
            </a:lvl9pPr>
          </a:lstStyle>
          <a:p>
            <a:pPr marL="342900" indent="-342900" eaLnBrk="1" hangingPunct="1">
              <a:spcBef>
                <a:spcPct val="50000"/>
              </a:spcBef>
              <a:buFont typeface="Arial"/>
              <a:buChar char="•"/>
            </a:pPr>
            <a:r>
              <a:rPr lang="en-US" altLang="zh-CN" dirty="0" err="1" smtClean="0">
                <a:solidFill>
                  <a:srgbClr val="000000"/>
                </a:solidFill>
              </a:rPr>
              <a:t>Coronene</a:t>
            </a:r>
            <a:r>
              <a:rPr lang="en-US" altLang="zh-CN" dirty="0" smtClean="0">
                <a:solidFill>
                  <a:srgbClr val="000000"/>
                </a:solidFill>
              </a:rPr>
              <a:t> (C</a:t>
            </a:r>
            <a:r>
              <a:rPr lang="en-US" altLang="zh-CN" baseline="-25000" dirty="0" smtClean="0">
                <a:solidFill>
                  <a:srgbClr val="000000"/>
                </a:solidFill>
              </a:rPr>
              <a:t>24</a:t>
            </a:r>
            <a:r>
              <a:rPr lang="en-US" altLang="zh-CN" dirty="0" smtClean="0">
                <a:solidFill>
                  <a:srgbClr val="000000"/>
                </a:solidFill>
              </a:rPr>
              <a:t>H</a:t>
            </a:r>
            <a:r>
              <a:rPr lang="en-US" altLang="zh-CN" baseline="-25000" dirty="0" smtClean="0">
                <a:solidFill>
                  <a:srgbClr val="000000"/>
                </a:solidFill>
              </a:rPr>
              <a:t>12</a:t>
            </a:r>
            <a:r>
              <a:rPr lang="en-US" altLang="zh-CN" dirty="0" smtClean="0">
                <a:solidFill>
                  <a:srgbClr val="000000"/>
                </a:solidFill>
              </a:rPr>
              <a:t>): seed molecule</a:t>
            </a:r>
          </a:p>
          <a:p>
            <a:pPr marL="342900" indent="-342900" eaLnBrk="1" hangingPunct="1">
              <a:spcBef>
                <a:spcPct val="50000"/>
              </a:spcBef>
              <a:buFont typeface="Arial"/>
              <a:buChar char="•"/>
            </a:pPr>
            <a:r>
              <a:rPr lang="en-US" altLang="zh-CN" dirty="0" smtClean="0">
                <a:solidFill>
                  <a:srgbClr val="000000"/>
                </a:solidFill>
              </a:rPr>
              <a:t>C-H bond strength vary little from that of benzene, which is used for low-T growth </a:t>
            </a:r>
            <a:r>
              <a:rPr lang="en-US" altLang="zh-CN" dirty="0" smtClean="0">
                <a:solidFill>
                  <a:srgbClr val="000000"/>
                </a:solidFill>
                <a:sym typeface="Wingdings" charset="0"/>
              </a:rPr>
              <a:t> </a:t>
            </a:r>
            <a:r>
              <a:rPr lang="en-US" altLang="zh-CN" dirty="0" err="1" smtClean="0">
                <a:solidFill>
                  <a:srgbClr val="000000"/>
                </a:solidFill>
                <a:sym typeface="Wingdings" charset="0"/>
              </a:rPr>
              <a:t>coronene</a:t>
            </a:r>
            <a:r>
              <a:rPr lang="en-US" altLang="zh-CN" dirty="0" smtClean="0">
                <a:solidFill>
                  <a:srgbClr val="000000"/>
                </a:solidFill>
                <a:sym typeface="Wingdings" charset="0"/>
              </a:rPr>
              <a:t> could also dehydrogenate easily</a:t>
            </a:r>
          </a:p>
          <a:p>
            <a:pPr marL="342900" indent="-342900" eaLnBrk="1" hangingPunct="1">
              <a:spcBef>
                <a:spcPct val="50000"/>
              </a:spcBef>
              <a:buFont typeface="Arial"/>
              <a:buChar char="•"/>
            </a:pPr>
            <a:r>
              <a:rPr lang="en-US" altLang="zh-CN" dirty="0" err="1" smtClean="0">
                <a:solidFill>
                  <a:srgbClr val="000000"/>
                </a:solidFill>
                <a:sym typeface="Wingdings" charset="0"/>
              </a:rPr>
              <a:t>Enlargening</a:t>
            </a:r>
            <a:r>
              <a:rPr lang="en-US" altLang="zh-CN" dirty="0" smtClean="0">
                <a:solidFill>
                  <a:srgbClr val="000000"/>
                </a:solidFill>
                <a:sym typeface="Wingdings" charset="0"/>
              </a:rPr>
              <a:t> and gap filling: back to CH</a:t>
            </a:r>
            <a:r>
              <a:rPr lang="en-US" altLang="zh-CN" baseline="-25000" dirty="0" smtClean="0">
                <a:solidFill>
                  <a:srgbClr val="000000"/>
                </a:solidFill>
                <a:sym typeface="Wingdings" charset="0"/>
              </a:rPr>
              <a:t>4</a:t>
            </a:r>
            <a:endParaRPr lang="en-US" altLang="zh-CN" dirty="0" smtClean="0">
              <a:solidFill>
                <a:srgbClr val="000000"/>
              </a:solidFill>
            </a:endParaRPr>
          </a:p>
        </p:txBody>
      </p:sp>
      <p:grpSp>
        <p:nvGrpSpPr>
          <p:cNvPr id="28679" name="Group 21"/>
          <p:cNvGrpSpPr>
            <a:grpSpLocks/>
          </p:cNvGrpSpPr>
          <p:nvPr/>
        </p:nvGrpSpPr>
        <p:grpSpPr bwMode="auto">
          <a:xfrm>
            <a:off x="304800" y="3276600"/>
            <a:ext cx="3932238" cy="2700338"/>
            <a:chOff x="99600" y="3166903"/>
            <a:chExt cx="4320000" cy="2967197"/>
          </a:xfrm>
        </p:grpSpPr>
        <p:pic>
          <p:nvPicPr>
            <p:cNvPr id="2868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600" y="3166903"/>
              <a:ext cx="4320000" cy="2967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81" name="AutoShape 18"/>
            <p:cNvSpPr>
              <a:spLocks noChangeArrowheads="1"/>
            </p:cNvSpPr>
            <p:nvPr/>
          </p:nvSpPr>
          <p:spPr bwMode="auto">
            <a:xfrm rot="7336539">
              <a:off x="3639749" y="3783892"/>
              <a:ext cx="312039" cy="78950"/>
            </a:xfrm>
            <a:prstGeom prst="rightArrow">
              <a:avLst>
                <a:gd name="adj1" fmla="val 50000"/>
                <a:gd name="adj2" fmla="val 98919"/>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sp>
          <p:nvSpPr>
            <p:cNvPr id="28682" name="AutoShape 18"/>
            <p:cNvSpPr>
              <a:spLocks noChangeArrowheads="1"/>
            </p:cNvSpPr>
            <p:nvPr/>
          </p:nvSpPr>
          <p:spPr bwMode="auto">
            <a:xfrm rot="10598854">
              <a:off x="3749166" y="4571608"/>
              <a:ext cx="258991" cy="77022"/>
            </a:xfrm>
            <a:prstGeom prst="rightArrow">
              <a:avLst>
                <a:gd name="adj1" fmla="val 50000"/>
                <a:gd name="adj2" fmla="val 98915"/>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sp>
          <p:nvSpPr>
            <p:cNvPr id="28683" name="AutoShape 18"/>
            <p:cNvSpPr>
              <a:spLocks noChangeArrowheads="1"/>
            </p:cNvSpPr>
            <p:nvPr/>
          </p:nvSpPr>
          <p:spPr bwMode="auto">
            <a:xfrm rot="4245172">
              <a:off x="2083029" y="3669334"/>
              <a:ext cx="312039" cy="78950"/>
            </a:xfrm>
            <a:prstGeom prst="rightArrow">
              <a:avLst>
                <a:gd name="adj1" fmla="val 50000"/>
                <a:gd name="adj2" fmla="val 98919"/>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sp>
          <p:nvSpPr>
            <p:cNvPr id="28684" name="AutoShape 18"/>
            <p:cNvSpPr>
              <a:spLocks noChangeArrowheads="1"/>
            </p:cNvSpPr>
            <p:nvPr/>
          </p:nvSpPr>
          <p:spPr bwMode="auto">
            <a:xfrm rot="-782480">
              <a:off x="2006919" y="4567640"/>
              <a:ext cx="271804" cy="100795"/>
            </a:xfrm>
            <a:prstGeom prst="rightArrow">
              <a:avLst>
                <a:gd name="adj1" fmla="val 50000"/>
                <a:gd name="adj2" fmla="val 98913"/>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sp>
          <p:nvSpPr>
            <p:cNvPr id="28685" name="AutoShape 18"/>
            <p:cNvSpPr>
              <a:spLocks noChangeArrowheads="1"/>
            </p:cNvSpPr>
            <p:nvPr/>
          </p:nvSpPr>
          <p:spPr bwMode="auto">
            <a:xfrm rot="-3532842">
              <a:off x="1139177" y="5533944"/>
              <a:ext cx="278528" cy="88072"/>
            </a:xfrm>
            <a:prstGeom prst="rightArrow">
              <a:avLst>
                <a:gd name="adj1" fmla="val 50000"/>
                <a:gd name="adj2" fmla="val 98916"/>
              </a:avLst>
            </a:prstGeom>
            <a:solidFill>
              <a:srgbClr val="FF0000"/>
            </a:solidFill>
            <a:ln w="9525">
              <a:solidFill>
                <a:schemeClr val="folHlink"/>
              </a:solidFill>
              <a:miter lim="800000"/>
              <a:headEnd/>
              <a:tailEnd/>
            </a:ln>
          </p:spPr>
          <p:txBody>
            <a:bodyPr wrap="none" anchor="ctr"/>
            <a:lstStyle/>
            <a:p>
              <a:pPr algn="ctr"/>
              <a:endParaRPr lang="zh-CN" altLang="en-US" smtClean="0">
                <a:solidFill>
                  <a:srgbClr val="000000"/>
                </a:solidFill>
                <a:ea typeface="宋体" charset="0"/>
                <a:cs typeface="宋体" charset="0"/>
              </a:endParaRPr>
            </a:p>
          </p:txBody>
        </p:sp>
      </p:grpSp>
      <p:sp>
        <p:nvSpPr>
          <p:cNvPr id="21" name="AutoShape 17"/>
          <p:cNvSpPr>
            <a:spLocks noChangeArrowheads="1"/>
          </p:cNvSpPr>
          <p:nvPr/>
        </p:nvSpPr>
        <p:spPr bwMode="auto">
          <a:xfrm>
            <a:off x="0" y="6019800"/>
            <a:ext cx="9067800" cy="7620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altLang="zh-CN" sz="2400" b="1" dirty="0" smtClean="0">
                <a:solidFill>
                  <a:srgbClr val="FF0000"/>
                </a:solidFill>
              </a:rPr>
              <a:t>Wei Chen, </a:t>
            </a:r>
            <a:r>
              <a:rPr lang="en-US" altLang="zh-CN" sz="2400" b="1" dirty="0" err="1" smtClean="0"/>
              <a:t>Haiping</a:t>
            </a:r>
            <a:r>
              <a:rPr lang="en-US" altLang="zh-CN" sz="2400" b="1" dirty="0" smtClean="0"/>
              <a:t> </a:t>
            </a:r>
            <a:r>
              <a:rPr lang="en-US" altLang="zh-CN" sz="2400" b="1" dirty="0" err="1" smtClean="0"/>
              <a:t>Lan</a:t>
            </a:r>
            <a:r>
              <a:rPr lang="en-US" altLang="zh-CN" sz="2400" b="1" dirty="0" smtClean="0"/>
              <a:t>, </a:t>
            </a:r>
            <a:r>
              <a:rPr lang="en-US" altLang="zh-CN" sz="2400" b="1" dirty="0" err="1" smtClean="0"/>
              <a:t>Hua</a:t>
            </a:r>
            <a:r>
              <a:rPr lang="en-US" altLang="zh-CN" sz="2400" b="1" dirty="0" smtClean="0"/>
              <a:t> Chen, Ping Cui, Tim Schulze, </a:t>
            </a:r>
          </a:p>
          <a:p>
            <a:pPr algn="ctr">
              <a:defRPr/>
            </a:pPr>
            <a:r>
              <a:rPr lang="en-US" altLang="zh-CN" sz="2400" b="1" dirty="0" err="1" smtClean="0"/>
              <a:t>Wenguang</a:t>
            </a:r>
            <a:r>
              <a:rPr lang="en-US" altLang="zh-CN" sz="2400" b="1" dirty="0" smtClean="0"/>
              <a:t> Zhu, ZZ, (submitted) </a:t>
            </a:r>
            <a:endParaRPr lang="en-US" altLang="zh-CN" sz="2400" i="1" dirty="0"/>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1+#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标题 1"/>
          <p:cNvSpPr>
            <a:spLocks noGrp="1"/>
          </p:cNvSpPr>
          <p:nvPr>
            <p:ph type="title"/>
          </p:nvPr>
        </p:nvSpPr>
        <p:spPr>
          <a:xfrm>
            <a:off x="457200" y="-228600"/>
            <a:ext cx="8229600" cy="1143000"/>
          </a:xfrm>
        </p:spPr>
        <p:txBody>
          <a:bodyPr>
            <a:normAutofit/>
          </a:bodyPr>
          <a:lstStyle/>
          <a:p>
            <a:pPr algn="ctr"/>
            <a:r>
              <a:rPr lang="en-US" altLang="zh-CN" sz="3200" b="1" dirty="0" smtClean="0">
                <a:solidFill>
                  <a:srgbClr val="3366FF"/>
                </a:solidFill>
              </a:rPr>
              <a:t>Outline</a:t>
            </a:r>
            <a:endParaRPr lang="zh-CN" altLang="en-US" sz="3200" b="1" dirty="0">
              <a:solidFill>
                <a:srgbClr val="3366FF"/>
              </a:solidFill>
            </a:endParaRPr>
          </a:p>
        </p:txBody>
      </p:sp>
      <p:sp>
        <p:nvSpPr>
          <p:cNvPr id="6" name="Content Placeholder 2"/>
          <p:cNvSpPr>
            <a:spLocks noGrp="1"/>
          </p:cNvSpPr>
          <p:nvPr>
            <p:ph idx="1"/>
          </p:nvPr>
        </p:nvSpPr>
        <p:spPr>
          <a:xfrm>
            <a:off x="323528" y="762000"/>
            <a:ext cx="8712968" cy="4929222"/>
          </a:xfrm>
        </p:spPr>
        <p:txBody>
          <a:bodyPr>
            <a:noAutofit/>
          </a:bodyPr>
          <a:lstStyle/>
          <a:p>
            <a:pPr eaLnBrk="1" hangingPunct="1">
              <a:spcBef>
                <a:spcPts val="300"/>
              </a:spcBef>
            </a:pPr>
            <a:r>
              <a:rPr lang="en-US" altLang="zh-CN" sz="2400" dirty="0" smtClean="0">
                <a:ea typeface="宋体" pitchFamily="2" charset="-122"/>
              </a:rPr>
              <a:t>Brief Introduction on Motivation</a:t>
            </a:r>
          </a:p>
          <a:p>
            <a:pPr eaLnBrk="1" hangingPunct="1">
              <a:spcBef>
                <a:spcPts val="300"/>
              </a:spcBef>
            </a:pPr>
            <a:endParaRPr lang="en-US" altLang="zh-CN" sz="2400" dirty="0">
              <a:ea typeface="宋体" pitchFamily="2" charset="-122"/>
            </a:endParaRPr>
          </a:p>
          <a:p>
            <a:pPr eaLnBrk="1" hangingPunct="1">
              <a:spcBef>
                <a:spcPts val="300"/>
              </a:spcBef>
            </a:pPr>
            <a:r>
              <a:rPr lang="en-US" altLang="zh-CN" sz="2400" dirty="0" smtClean="0">
                <a:solidFill>
                  <a:srgbClr val="000090"/>
                </a:solidFill>
                <a:ea typeface="宋体" pitchFamily="2" charset="-122"/>
              </a:rPr>
              <a:t>Atomistic Mechanisms of Epitaxial Growth of </a:t>
            </a:r>
            <a:r>
              <a:rPr lang="en-US" altLang="zh-CN" sz="2400" dirty="0" err="1" smtClean="0">
                <a:solidFill>
                  <a:srgbClr val="000090"/>
                </a:solidFill>
                <a:ea typeface="宋体" pitchFamily="2" charset="-122"/>
              </a:rPr>
              <a:t>Graphene</a:t>
            </a:r>
            <a:r>
              <a:rPr lang="en-US" altLang="zh-CN" sz="2400" dirty="0" smtClean="0">
                <a:solidFill>
                  <a:srgbClr val="000090"/>
                </a:solidFill>
                <a:ea typeface="宋体" pitchFamily="2" charset="-122"/>
              </a:rPr>
              <a:t>:</a:t>
            </a:r>
          </a:p>
          <a:p>
            <a:pPr eaLnBrk="1" hangingPunct="1">
              <a:spcBef>
                <a:spcPts val="300"/>
              </a:spcBef>
            </a:pPr>
            <a:endParaRPr lang="en-US" altLang="zh-CN" sz="2400" dirty="0" smtClean="0">
              <a:solidFill>
                <a:srgbClr val="000090"/>
              </a:solidFill>
              <a:ea typeface="宋体" pitchFamily="2" charset="-122"/>
            </a:endParaRPr>
          </a:p>
          <a:p>
            <a:pPr lvl="1">
              <a:spcBef>
                <a:spcPts val="300"/>
              </a:spcBef>
              <a:buFont typeface="Wingdings" charset="2"/>
              <a:buChar char="Ø"/>
              <a:defRPr/>
            </a:pPr>
            <a:r>
              <a:rPr lang="en-US" altLang="zh-CN" sz="2000" dirty="0" smtClean="0">
                <a:solidFill>
                  <a:srgbClr val="000090"/>
                </a:solidFill>
              </a:rPr>
              <a:t>	Why Cu is the preferred substrate?</a:t>
            </a:r>
            <a:r>
              <a:rPr lang="en-US" altLang="zh-CN" sz="2000" dirty="0" smtClean="0"/>
              <a:t> </a:t>
            </a:r>
            <a:r>
              <a:rPr lang="en-US" altLang="zh-CN" sz="2000" dirty="0" smtClean="0">
                <a:solidFill>
                  <a:srgbClr val="000090"/>
                </a:solidFill>
              </a:rPr>
              <a:t>(</a:t>
            </a:r>
            <a:r>
              <a:rPr lang="en-US" altLang="zh-CN" sz="2000" dirty="0" err="1" smtClean="0">
                <a:solidFill>
                  <a:srgbClr val="FF0000"/>
                </a:solidFill>
              </a:rPr>
              <a:t>Hua</a:t>
            </a:r>
            <a:r>
              <a:rPr lang="en-US" altLang="zh-CN" sz="2000" dirty="0" smtClean="0">
                <a:solidFill>
                  <a:srgbClr val="FF0000"/>
                </a:solidFill>
              </a:rPr>
              <a:t> Chen</a:t>
            </a:r>
            <a:r>
              <a:rPr lang="en-US" altLang="zh-CN" sz="2000" dirty="0" smtClean="0">
                <a:solidFill>
                  <a:srgbClr val="000090"/>
                </a:solidFill>
              </a:rPr>
              <a:t>)</a:t>
            </a:r>
          </a:p>
          <a:p>
            <a:pPr>
              <a:spcBef>
                <a:spcPts val="300"/>
              </a:spcBef>
              <a:buFont typeface="Wingdings" charset="2"/>
              <a:buChar char="Ø"/>
              <a:defRPr/>
            </a:pPr>
            <a:endParaRPr lang="en-US" altLang="zh-CN" sz="2400" dirty="0">
              <a:solidFill>
                <a:srgbClr val="000090"/>
              </a:solidFill>
            </a:endParaRPr>
          </a:p>
          <a:p>
            <a:pPr lvl="1">
              <a:spcBef>
                <a:spcPts val="300"/>
              </a:spcBef>
              <a:buFont typeface="Wingdings" charset="2"/>
              <a:buChar char="Ø"/>
              <a:defRPr/>
            </a:pPr>
            <a:r>
              <a:rPr lang="en-US" altLang="zh-CN" sz="2000" dirty="0" smtClean="0">
                <a:solidFill>
                  <a:srgbClr val="000090"/>
                </a:solidFill>
              </a:rPr>
              <a:t>	Carbon </a:t>
            </a:r>
            <a:r>
              <a:rPr lang="en-US" altLang="zh-CN" sz="2000" dirty="0" err="1" smtClean="0">
                <a:solidFill>
                  <a:srgbClr val="000090"/>
                </a:solidFill>
              </a:rPr>
              <a:t>nanoarches</a:t>
            </a:r>
            <a:r>
              <a:rPr lang="en-US" altLang="zh-CN" sz="2000" dirty="0" smtClean="0">
                <a:solidFill>
                  <a:srgbClr val="000090"/>
                </a:solidFill>
              </a:rPr>
              <a:t> (</a:t>
            </a:r>
            <a:r>
              <a:rPr lang="en-US" altLang="zh-CN" sz="2000" dirty="0" smtClean="0">
                <a:solidFill>
                  <a:srgbClr val="FF0000"/>
                </a:solidFill>
              </a:rPr>
              <a:t>Robert van Wesep</a:t>
            </a:r>
            <a:r>
              <a:rPr lang="en-US" altLang="zh-CN" sz="2000" dirty="0" smtClean="0">
                <a:solidFill>
                  <a:srgbClr val="000090"/>
                </a:solidFill>
              </a:rPr>
              <a:t>)</a:t>
            </a:r>
          </a:p>
          <a:p>
            <a:pPr>
              <a:spcBef>
                <a:spcPts val="300"/>
              </a:spcBef>
              <a:buFont typeface="Wingdings" charset="2"/>
              <a:buChar char="Ø"/>
              <a:defRPr/>
            </a:pPr>
            <a:endParaRPr lang="zh-CN" altLang="en-US" sz="2400" dirty="0" smtClean="0">
              <a:solidFill>
                <a:srgbClr val="000090"/>
              </a:solidFill>
            </a:endParaRPr>
          </a:p>
          <a:p>
            <a:pPr lvl="1">
              <a:spcBef>
                <a:spcPts val="300"/>
              </a:spcBef>
              <a:buFont typeface="Wingdings" charset="2"/>
              <a:buChar char="Ø"/>
            </a:pPr>
            <a:r>
              <a:rPr lang="en-US" altLang="zh-CN" sz="2000" dirty="0" smtClean="0">
                <a:solidFill>
                  <a:srgbClr val="000090"/>
                </a:solidFill>
                <a:ea typeface="宋体" pitchFamily="2" charset="-122"/>
              </a:rPr>
              <a:t>	Suppression of grain boundaries (</a:t>
            </a:r>
            <a:r>
              <a:rPr lang="en-US" altLang="zh-CN" sz="2000" dirty="0" smtClean="0">
                <a:solidFill>
                  <a:srgbClr val="FF0000"/>
                </a:solidFill>
                <a:ea typeface="宋体" pitchFamily="2" charset="-122"/>
              </a:rPr>
              <a:t>Wei Chen</a:t>
            </a:r>
            <a:r>
              <a:rPr lang="en-US" altLang="zh-CN" sz="2000" dirty="0" smtClean="0">
                <a:solidFill>
                  <a:srgbClr val="000090"/>
                </a:solidFill>
                <a:ea typeface="宋体" pitchFamily="2" charset="-122"/>
              </a:rPr>
              <a:t>)</a:t>
            </a:r>
          </a:p>
          <a:p>
            <a:pPr eaLnBrk="1" hangingPunct="1">
              <a:spcBef>
                <a:spcPts val="300"/>
              </a:spcBef>
              <a:buFont typeface="Wingdings" charset="2"/>
              <a:buChar char="Ø"/>
            </a:pPr>
            <a:endParaRPr lang="en-US" altLang="zh-CN" sz="2400" dirty="0" smtClean="0">
              <a:solidFill>
                <a:srgbClr val="000090"/>
              </a:solidFill>
              <a:ea typeface="宋体" pitchFamily="2" charset="-122"/>
            </a:endParaRPr>
          </a:p>
          <a:p>
            <a:pPr marL="742950" lvl="2" indent="-342900">
              <a:spcBef>
                <a:spcPts val="300"/>
              </a:spcBef>
              <a:buFont typeface="Wingdings" charset="2"/>
              <a:buChar char="Ø"/>
            </a:pPr>
            <a:r>
              <a:rPr lang="en-US" altLang="zh-CN" sz="2000" dirty="0" smtClean="0">
                <a:solidFill>
                  <a:srgbClr val="000090"/>
                </a:solidFill>
              </a:rPr>
              <a:t>	</a:t>
            </a:r>
            <a:r>
              <a:rPr lang="en-US" altLang="zh-CN" sz="3200" dirty="0" smtClean="0">
                <a:solidFill>
                  <a:srgbClr val="000090"/>
                </a:solidFill>
              </a:rPr>
              <a:t>Low-temperature growth (</a:t>
            </a:r>
            <a:r>
              <a:rPr lang="en-US" altLang="zh-CN" sz="3200" dirty="0" smtClean="0">
                <a:solidFill>
                  <a:srgbClr val="FF0000"/>
                </a:solidFill>
              </a:rPr>
              <a:t>Jin-Ho Choi</a:t>
            </a:r>
            <a:r>
              <a:rPr lang="en-US" altLang="zh-CN" sz="3200" dirty="0" smtClean="0">
                <a:solidFill>
                  <a:srgbClr val="000090"/>
                </a:solidFill>
              </a:rPr>
              <a:t>)</a:t>
            </a:r>
          </a:p>
          <a:p>
            <a:pPr marL="342900" lvl="1" indent="-342900">
              <a:spcBef>
                <a:spcPts val="300"/>
              </a:spcBef>
              <a:buFont typeface="Wingdings" charset="2"/>
              <a:buChar char="Ø"/>
            </a:pPr>
            <a:endParaRPr lang="en-US" altLang="zh-CN" sz="2400" dirty="0" smtClean="0">
              <a:solidFill>
                <a:srgbClr val="000090"/>
              </a:solidFill>
            </a:endParaRPr>
          </a:p>
          <a:p>
            <a:pPr marL="342900" lvl="1" indent="-342900">
              <a:spcBef>
                <a:spcPts val="300"/>
              </a:spcBef>
              <a:buFont typeface="Arial" pitchFamily="34" charset="0"/>
              <a:buChar char="•"/>
            </a:pPr>
            <a:r>
              <a:rPr lang="en-US" altLang="zh-CN" sz="2400" dirty="0" smtClean="0">
                <a:solidFill>
                  <a:srgbClr val="000090"/>
                </a:solidFill>
              </a:rPr>
              <a:t>Functionalization of </a:t>
            </a:r>
            <a:r>
              <a:rPr lang="en-US" altLang="zh-CN" sz="2400" dirty="0" err="1" smtClean="0">
                <a:solidFill>
                  <a:srgbClr val="000090"/>
                </a:solidFill>
              </a:rPr>
              <a:t>Graphene</a:t>
            </a:r>
            <a:endParaRPr lang="en-US" altLang="zh-CN" sz="2400" dirty="0" smtClean="0">
              <a:solidFill>
                <a:srgbClr val="000090"/>
              </a:solidFill>
            </a:endParaRPr>
          </a:p>
          <a:p>
            <a:pPr marL="342900" lvl="1" indent="-342900">
              <a:spcBef>
                <a:spcPts val="300"/>
              </a:spcBef>
              <a:buFont typeface="Arial" pitchFamily="34" charset="0"/>
              <a:buChar char="•"/>
            </a:pPr>
            <a:endParaRPr lang="en-US" altLang="zh-CN" sz="2400" dirty="0">
              <a:solidFill>
                <a:srgbClr val="000090"/>
              </a:solidFill>
            </a:endParaRPr>
          </a:p>
          <a:p>
            <a:pPr marL="742950" lvl="2" indent="-342900">
              <a:spcBef>
                <a:spcPts val="300"/>
              </a:spcBef>
              <a:buFont typeface="Wingdings" charset="2"/>
              <a:buChar char="Ø"/>
            </a:pPr>
            <a:r>
              <a:rPr lang="en-US" altLang="zh-CN" sz="2000" dirty="0">
                <a:solidFill>
                  <a:srgbClr val="000090"/>
                </a:solidFill>
              </a:rPr>
              <a:t> </a:t>
            </a:r>
            <a:r>
              <a:rPr lang="en-US" altLang="zh-CN" sz="2000" dirty="0" smtClean="0">
                <a:solidFill>
                  <a:srgbClr val="000090"/>
                </a:solidFill>
              </a:rPr>
              <a:t>  Magnetization (</a:t>
            </a:r>
            <a:r>
              <a:rPr lang="en-US" altLang="zh-CN" sz="2000" dirty="0" err="1" smtClean="0">
                <a:solidFill>
                  <a:srgbClr val="FF0000"/>
                </a:solidFill>
              </a:rPr>
              <a:t>Shifei</a:t>
            </a:r>
            <a:r>
              <a:rPr lang="en-US" altLang="zh-CN" sz="2000" dirty="0" smtClean="0">
                <a:solidFill>
                  <a:srgbClr val="FF0000"/>
                </a:solidFill>
              </a:rPr>
              <a:t> Qi</a:t>
            </a:r>
            <a:r>
              <a:rPr lang="en-US" altLang="zh-CN" sz="2000" dirty="0" smtClean="0">
                <a:solidFill>
                  <a:srgbClr val="000090"/>
                </a:solidFill>
              </a:rPr>
              <a:t>)</a:t>
            </a:r>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ea typeface="宋体" pitchFamily="2" charset="-122"/>
            </a:endParaRPr>
          </a:p>
        </p:txBody>
      </p:sp>
      <p:sp>
        <p:nvSpPr>
          <p:cNvPr id="7" name="Title 1"/>
          <p:cNvSpPr txBox="1">
            <a:spLocks/>
          </p:cNvSpPr>
          <p:nvPr/>
        </p:nvSpPr>
        <p:spPr>
          <a:xfrm>
            <a:off x="457200" y="1938998"/>
            <a:ext cx="8229600" cy="1143000"/>
          </a:xfrm>
          <a:prstGeom prst="rect">
            <a:avLst/>
          </a:prstGeom>
        </p:spPr>
        <p:txBody>
          <a:bodyPr vert="horz" lIns="91440" tIns="45720" rIns="91440" bIns="45720" rtlCol="0" anchor="ctr">
            <a:noAutofit/>
          </a:bodyPr>
          <a:lstStyle/>
          <a:p>
            <a:pPr algn="ctr" fontAlgn="auto">
              <a:spcAft>
                <a:spcPts val="0"/>
              </a:spcAft>
              <a:defRPr/>
            </a:pPr>
            <a:endParaRPr lang="en-US" altLang="zh-CN" sz="2800" b="1" dirty="0" smtClean="0">
              <a:solidFill>
                <a:prstClr val="black"/>
              </a:solidFill>
              <a:effectLst>
                <a:outerShdw blurRad="38100" dist="38100" dir="2700000" algn="tl">
                  <a:srgbClr val="000000">
                    <a:alpha val="43137"/>
                  </a:srgbClr>
                </a:outerShdw>
              </a:effectLst>
              <a:latin typeface="Calibri"/>
              <a:ea typeface="宋体"/>
              <a:cs typeface="+mn-cs"/>
            </a:endParaRPr>
          </a:p>
        </p:txBody>
      </p:sp>
    </p:spTree>
    <p:extLst>
      <p:ext uri="{BB962C8B-B14F-4D97-AF65-F5344CB8AC3E}">
        <p14:creationId xmlns:p14="http://schemas.microsoft.com/office/powerpoint/2010/main" val="2176780902"/>
      </p:ext>
    </p:extLst>
  </p:cSld>
  <p:clrMapOvr>
    <a:masterClrMapping/>
  </p:clrMapOvr>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09" name="Rectangle 1"/>
          <p:cNvSpPr>
            <a:spLocks/>
          </p:cNvSpPr>
          <p:nvPr/>
        </p:nvSpPr>
        <p:spPr bwMode="auto">
          <a:xfrm>
            <a:off x="5456039" y="2933402"/>
            <a:ext cx="3250406"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1700">
                <a:solidFill>
                  <a:srgbClr val="000000"/>
                </a:solidFill>
                <a:ea typeface="Arial" charset="0"/>
                <a:cs typeface="Arial" charset="0"/>
                <a:sym typeface="Arial" charset="0"/>
              </a:rPr>
              <a:t>ACSNano 5, 3385 (2011)</a:t>
            </a:r>
          </a:p>
        </p:txBody>
      </p:sp>
      <p:sp>
        <p:nvSpPr>
          <p:cNvPr id="17410" name="Rectangle 2"/>
          <p:cNvSpPr>
            <a:spLocks/>
          </p:cNvSpPr>
          <p:nvPr/>
        </p:nvSpPr>
        <p:spPr bwMode="auto">
          <a:xfrm>
            <a:off x="303609" y="343794"/>
            <a:ext cx="8795742" cy="43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b="1" dirty="0">
                <a:solidFill>
                  <a:srgbClr val="3366FF"/>
                </a:solidFill>
                <a:ea typeface="Arial" charset="0"/>
                <a:cs typeface="Arial" charset="0"/>
                <a:sym typeface="Arial" charset="0"/>
              </a:rPr>
              <a:t>LT </a:t>
            </a:r>
            <a:r>
              <a:rPr lang="en-US" altLang="ko-KR" sz="3200" b="1" dirty="0" err="1">
                <a:solidFill>
                  <a:srgbClr val="3366FF"/>
                </a:solidFill>
                <a:ea typeface="Arial" charset="0"/>
                <a:cs typeface="Arial" charset="0"/>
                <a:sym typeface="Arial" charset="0"/>
              </a:rPr>
              <a:t>graphene</a:t>
            </a:r>
            <a:r>
              <a:rPr lang="en-US" altLang="ko-KR" sz="3200" b="1" dirty="0">
                <a:solidFill>
                  <a:srgbClr val="3366FF"/>
                </a:solidFill>
                <a:ea typeface="Arial" charset="0"/>
                <a:cs typeface="Arial" charset="0"/>
                <a:sym typeface="Arial" charset="0"/>
              </a:rPr>
              <a:t> growth by CVD using solid &amp; liquid C sources </a:t>
            </a:r>
          </a:p>
        </p:txBody>
      </p:sp>
      <p:sp>
        <p:nvSpPr>
          <p:cNvPr id="17411" name="Line 3"/>
          <p:cNvSpPr>
            <a:spLocks noChangeShapeType="1"/>
          </p:cNvSpPr>
          <p:nvPr/>
        </p:nvSpPr>
        <p:spPr bwMode="auto">
          <a:xfrm>
            <a:off x="553642" y="1063451"/>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pic>
        <p:nvPicPr>
          <p:cNvPr id="17412" name="Picture 4"/>
          <p:cNvPicPr>
            <a:picLocks noChangeAspect="1" noChangeArrowheads="1"/>
          </p:cNvPicPr>
          <p:nvPr/>
        </p:nvPicPr>
        <p:blipFill>
          <a:blip r:embed="rId2">
            <a:extLst>
              <a:ext uri="{28A0092B-C50C-407E-A947-70E740481C1C}">
                <a14:useLocalDpi xmlns:a14="http://schemas.microsoft.com/office/drawing/2010/main" val="0"/>
              </a:ext>
            </a:extLst>
          </a:blip>
          <a:srcRect r="769" b="9523"/>
          <a:stretch>
            <a:fillRect/>
          </a:stretch>
        </p:blipFill>
        <p:spPr bwMode="auto">
          <a:xfrm>
            <a:off x="1711152" y="1082726"/>
            <a:ext cx="5620122" cy="18908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741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1111" y="5313165"/>
            <a:ext cx="3308449" cy="1125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7414" name="Rectangle 6"/>
          <p:cNvSpPr>
            <a:spLocks/>
          </p:cNvSpPr>
          <p:nvPr/>
        </p:nvSpPr>
        <p:spPr bwMode="auto">
          <a:xfrm>
            <a:off x="767953" y="3522763"/>
            <a:ext cx="7947422" cy="303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a:solidFill>
                  <a:srgbClr val="000000"/>
                </a:solidFill>
                <a:ea typeface="Arial" charset="0"/>
                <a:cs typeface="Arial" charset="0"/>
                <a:sym typeface="Arial" charset="0"/>
              </a:rPr>
              <a:t>A revised CVD method using solid (PMMA) &amp; liquid (benzene) instead of CH</a:t>
            </a:r>
            <a:r>
              <a:rPr lang="en-US" altLang="ko-KR" sz="1600" baseline="-6000">
                <a:solidFill>
                  <a:srgbClr val="000000"/>
                </a:solidFill>
                <a:ea typeface="Arial" charset="0"/>
                <a:cs typeface="Arial" charset="0"/>
                <a:sym typeface="Arial" charset="0"/>
              </a:rPr>
              <a:t>4</a:t>
            </a:r>
            <a:r>
              <a:rPr lang="en-US" altLang="ko-KR" sz="1600">
                <a:solidFill>
                  <a:srgbClr val="000000"/>
                </a:solidFill>
                <a:ea typeface="Arial" charset="0"/>
                <a:cs typeface="Arial" charset="0"/>
                <a:sym typeface="Arial" charset="0"/>
              </a:rPr>
              <a:t> gas</a:t>
            </a:r>
          </a:p>
        </p:txBody>
      </p:sp>
      <p:sp>
        <p:nvSpPr>
          <p:cNvPr id="17415" name="Rectangle 7"/>
          <p:cNvSpPr>
            <a:spLocks/>
          </p:cNvSpPr>
          <p:nvPr/>
        </p:nvSpPr>
        <p:spPr bwMode="auto">
          <a:xfrm>
            <a:off x="767953" y="4022824"/>
            <a:ext cx="7947422" cy="544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a:solidFill>
                  <a:srgbClr val="000000"/>
                </a:solidFill>
                <a:ea typeface="Arial" charset="0"/>
                <a:cs typeface="Arial" charset="0"/>
                <a:sym typeface="Arial" charset="0"/>
              </a:rPr>
              <a:t>→ enabling low-temperature graphene growth around </a:t>
            </a:r>
            <a:r>
              <a:rPr lang="en-US" altLang="ko-KR" sz="1600">
                <a:solidFill>
                  <a:srgbClr val="0044FE"/>
                </a:solidFill>
                <a:ea typeface="Arial" charset="0"/>
                <a:cs typeface="Arial" charset="0"/>
                <a:sym typeface="Arial" charset="0"/>
              </a:rPr>
              <a:t>300°C</a:t>
            </a:r>
            <a:r>
              <a:rPr lang="en-US" altLang="ko-KR" sz="1600">
                <a:solidFill>
                  <a:srgbClr val="000000"/>
                </a:solidFill>
                <a:ea typeface="Arial" charset="0"/>
                <a:cs typeface="Arial" charset="0"/>
                <a:sym typeface="Arial" charset="0"/>
              </a:rPr>
              <a:t> (significantly reduced from typical growth temperature of </a:t>
            </a:r>
            <a:r>
              <a:rPr lang="en-US" altLang="ko-KR" sz="1600">
                <a:solidFill>
                  <a:srgbClr val="0044FE"/>
                </a:solidFill>
                <a:ea typeface="Arial" charset="0"/>
                <a:cs typeface="Arial" charset="0"/>
                <a:sym typeface="Arial" charset="0"/>
              </a:rPr>
              <a:t>~1000°C</a:t>
            </a:r>
            <a:r>
              <a:rPr lang="en-US" altLang="ko-KR" sz="1600">
                <a:solidFill>
                  <a:srgbClr val="000000"/>
                </a:solidFill>
                <a:ea typeface="Arial" charset="0"/>
                <a:cs typeface="Arial" charset="0"/>
                <a:sym typeface="Arial" charset="0"/>
              </a:rPr>
              <a:t>) </a:t>
            </a:r>
          </a:p>
        </p:txBody>
      </p:sp>
      <p:sp>
        <p:nvSpPr>
          <p:cNvPr id="17416" name="Rectangle 8"/>
          <p:cNvSpPr>
            <a:spLocks/>
          </p:cNvSpPr>
          <p:nvPr/>
        </p:nvSpPr>
        <p:spPr bwMode="auto">
          <a:xfrm>
            <a:off x="2152055" y="5585521"/>
            <a:ext cx="1491258" cy="473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400">
                <a:solidFill>
                  <a:srgbClr val="000000"/>
                </a:solidFill>
                <a:ea typeface="Arial" charset="0"/>
                <a:cs typeface="Arial" charset="0"/>
                <a:sym typeface="Arial" charset="0"/>
              </a:rPr>
              <a:t>Raman spectra &amp; SEM images</a:t>
            </a:r>
          </a:p>
        </p:txBody>
      </p:sp>
      <p:sp>
        <p:nvSpPr>
          <p:cNvPr id="17417" name="Rectangle 9"/>
          <p:cNvSpPr>
            <a:spLocks/>
          </p:cNvSpPr>
          <p:nvPr/>
        </p:nvSpPr>
        <p:spPr bwMode="auto">
          <a:xfrm>
            <a:off x="767953" y="4951513"/>
            <a:ext cx="3607594" cy="303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600">
                <a:solidFill>
                  <a:srgbClr val="000000"/>
                </a:solidFill>
                <a:ea typeface="Arial" charset="0"/>
                <a:cs typeface="Arial" charset="0"/>
                <a:sym typeface="Arial" charset="0"/>
              </a:rPr>
              <a:t>Synthesized graphene from </a:t>
            </a:r>
            <a:r>
              <a:rPr lang="en-US" altLang="ko-KR" sz="1600">
                <a:solidFill>
                  <a:srgbClr val="0044FE"/>
                </a:solidFill>
                <a:ea typeface="Arial" charset="0"/>
                <a:cs typeface="Arial" charset="0"/>
                <a:sym typeface="Arial" charset="0"/>
              </a:rPr>
              <a:t>benzene</a:t>
            </a:r>
            <a:r>
              <a:rPr lang="en-US" altLang="ko-KR" sz="1600">
                <a:solidFill>
                  <a:srgbClr val="000000"/>
                </a:solidFill>
                <a:ea typeface="Arial" charset="0"/>
                <a:cs typeface="Arial" charset="0"/>
                <a:sym typeface="Arial" charset="0"/>
              </a:rPr>
              <a:t> </a:t>
            </a:r>
          </a:p>
        </p:txBody>
      </p:sp>
      <p:sp>
        <p:nvSpPr>
          <p:cNvPr id="17418" name="Rectangle 10"/>
          <p:cNvSpPr>
            <a:spLocks/>
          </p:cNvSpPr>
          <p:nvPr/>
        </p:nvSpPr>
        <p:spPr bwMode="auto">
          <a:xfrm>
            <a:off x="5286375" y="5045274"/>
            <a:ext cx="705445" cy="267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400">
                <a:solidFill>
                  <a:srgbClr val="000000"/>
                </a:solidFill>
                <a:ea typeface="Arial" charset="0"/>
                <a:cs typeface="Arial" charset="0"/>
                <a:sym typeface="Arial" charset="0"/>
              </a:rPr>
              <a:t>500°C </a:t>
            </a:r>
          </a:p>
        </p:txBody>
      </p:sp>
      <p:sp>
        <p:nvSpPr>
          <p:cNvPr id="17419" name="Rectangle 11"/>
          <p:cNvSpPr>
            <a:spLocks/>
          </p:cNvSpPr>
          <p:nvPr/>
        </p:nvSpPr>
        <p:spPr bwMode="auto">
          <a:xfrm>
            <a:off x="6340078" y="5036345"/>
            <a:ext cx="705445" cy="267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400">
                <a:solidFill>
                  <a:srgbClr val="000000"/>
                </a:solidFill>
                <a:ea typeface="Arial" charset="0"/>
                <a:cs typeface="Arial" charset="0"/>
                <a:sym typeface="Arial" charset="0"/>
              </a:rPr>
              <a:t>300°C </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4103" y="1062634"/>
            <a:ext cx="2303859" cy="2501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8434" name="Rectangle 2"/>
          <p:cNvSpPr>
            <a:spLocks/>
          </p:cNvSpPr>
          <p:nvPr/>
        </p:nvSpPr>
        <p:spPr bwMode="auto">
          <a:xfrm>
            <a:off x="3894534" y="1156394"/>
            <a:ext cx="4030266" cy="294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2000" dirty="0" smtClean="0">
                <a:solidFill>
                  <a:srgbClr val="000000"/>
                </a:solidFill>
                <a:ea typeface="Arial" charset="0"/>
                <a:cs typeface="Arial" charset="0"/>
                <a:sym typeface="Arial" charset="0"/>
              </a:rPr>
              <a:t>ACS Nano </a:t>
            </a:r>
            <a:r>
              <a:rPr lang="en-US" altLang="ko-KR" sz="2000" dirty="0">
                <a:solidFill>
                  <a:srgbClr val="000000"/>
                </a:solidFill>
                <a:ea typeface="Arial" charset="0"/>
                <a:cs typeface="Arial" charset="0"/>
                <a:sym typeface="Arial" charset="0"/>
              </a:rPr>
              <a:t>5, 3385 (2011</a:t>
            </a:r>
            <a:r>
              <a:rPr lang="en-US" altLang="ko-KR" sz="2000" dirty="0" smtClean="0">
                <a:solidFill>
                  <a:srgbClr val="000000"/>
                </a:solidFill>
                <a:ea typeface="Arial" charset="0"/>
                <a:cs typeface="Arial" charset="0"/>
                <a:sym typeface="Arial" charset="0"/>
              </a:rPr>
              <a:t>) (</a:t>
            </a:r>
            <a:r>
              <a:rPr lang="en-US" altLang="ko-KR" sz="2000" dirty="0" smtClean="0">
                <a:solidFill>
                  <a:srgbClr val="FF0000"/>
                </a:solidFill>
                <a:ea typeface="Arial" charset="0"/>
                <a:cs typeface="Arial" charset="0"/>
                <a:sym typeface="Arial" charset="0"/>
              </a:rPr>
              <a:t>no </a:t>
            </a:r>
            <a:r>
              <a:rPr lang="en-US" altLang="ko-KR" sz="2000" dirty="0" err="1" smtClean="0">
                <a:solidFill>
                  <a:srgbClr val="FF0000"/>
                </a:solidFill>
                <a:ea typeface="Arial" charset="0"/>
                <a:cs typeface="Arial" charset="0"/>
                <a:sym typeface="Arial" charset="0"/>
              </a:rPr>
              <a:t>vdW</a:t>
            </a:r>
            <a:r>
              <a:rPr lang="en-US" altLang="ko-KR" sz="2000" dirty="0" smtClean="0">
                <a:solidFill>
                  <a:srgbClr val="000000"/>
                </a:solidFill>
                <a:ea typeface="Arial" charset="0"/>
                <a:cs typeface="Arial" charset="0"/>
                <a:sym typeface="Arial" charset="0"/>
              </a:rPr>
              <a:t>)</a:t>
            </a:r>
            <a:endParaRPr lang="en-US" altLang="ko-KR" sz="2000" dirty="0">
              <a:solidFill>
                <a:srgbClr val="000000"/>
              </a:solidFill>
              <a:ea typeface="Arial" charset="0"/>
              <a:cs typeface="Arial" charset="0"/>
              <a:sym typeface="Arial" charset="0"/>
            </a:endParaRPr>
          </a:p>
        </p:txBody>
      </p:sp>
      <p:sp>
        <p:nvSpPr>
          <p:cNvPr id="18435" name="Rectangle 3"/>
          <p:cNvSpPr>
            <a:spLocks/>
          </p:cNvSpPr>
          <p:nvPr/>
        </p:nvSpPr>
        <p:spPr bwMode="auto">
          <a:xfrm>
            <a:off x="3393282" y="1964531"/>
            <a:ext cx="5214938" cy="339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u="sng">
                <a:solidFill>
                  <a:srgbClr val="000000"/>
                </a:solidFill>
                <a:ea typeface="Arial" charset="0"/>
                <a:cs typeface="Arial" charset="0"/>
                <a:sym typeface="Arial" charset="0"/>
              </a:rPr>
              <a:t>Adsorption energy</a:t>
            </a:r>
          </a:p>
        </p:txBody>
      </p:sp>
      <p:sp>
        <p:nvSpPr>
          <p:cNvPr id="18436" name="Rectangle 4"/>
          <p:cNvSpPr>
            <a:spLocks/>
          </p:cNvSpPr>
          <p:nvPr/>
        </p:nvSpPr>
        <p:spPr bwMode="auto">
          <a:xfrm>
            <a:off x="3625454" y="2357439"/>
            <a:ext cx="5214938" cy="303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1600">
                <a:solidFill>
                  <a:srgbClr val="000000"/>
                </a:solidFill>
                <a:ea typeface="Arial" charset="0"/>
                <a:cs typeface="Arial" charset="0"/>
                <a:sym typeface="Arial" charset="0"/>
              </a:rPr>
              <a:t>methane: 0.02 eV  |  benzene: 0.09 eV (exp. ~0.6 eV)</a:t>
            </a:r>
          </a:p>
        </p:txBody>
      </p:sp>
      <p:sp>
        <p:nvSpPr>
          <p:cNvPr id="18437" name="Rectangle 5"/>
          <p:cNvSpPr>
            <a:spLocks/>
          </p:cNvSpPr>
          <p:nvPr/>
        </p:nvSpPr>
        <p:spPr bwMode="auto">
          <a:xfrm>
            <a:off x="3482579" y="2866430"/>
            <a:ext cx="5214938" cy="339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u="sng">
                <a:solidFill>
                  <a:srgbClr val="000000"/>
                </a:solidFill>
                <a:ea typeface="Arial" charset="0"/>
                <a:cs typeface="Arial" charset="0"/>
                <a:sym typeface="Arial" charset="0"/>
              </a:rPr>
              <a:t>Activation energy of the dehydrogenation</a:t>
            </a:r>
          </a:p>
        </p:txBody>
      </p:sp>
      <p:sp>
        <p:nvSpPr>
          <p:cNvPr id="18438" name="Rectangle 6"/>
          <p:cNvSpPr>
            <a:spLocks/>
          </p:cNvSpPr>
          <p:nvPr/>
        </p:nvSpPr>
        <p:spPr bwMode="auto">
          <a:xfrm>
            <a:off x="3482579" y="3286126"/>
            <a:ext cx="5214938" cy="303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1600">
                <a:solidFill>
                  <a:srgbClr val="000000"/>
                </a:solidFill>
                <a:ea typeface="Arial" charset="0"/>
                <a:cs typeface="Arial" charset="0"/>
                <a:sym typeface="Arial" charset="0"/>
              </a:rPr>
              <a:t>methane: 1.77 eV  |  benzene: 1.47 eV</a:t>
            </a:r>
          </a:p>
        </p:txBody>
      </p:sp>
      <p:sp>
        <p:nvSpPr>
          <p:cNvPr id="18439" name="Rectangle 7"/>
          <p:cNvSpPr>
            <a:spLocks/>
          </p:cNvSpPr>
          <p:nvPr/>
        </p:nvSpPr>
        <p:spPr bwMode="auto">
          <a:xfrm>
            <a:off x="303609" y="330398"/>
            <a:ext cx="8545711" cy="464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b="1" dirty="0">
                <a:solidFill>
                  <a:srgbClr val="3366FF"/>
                </a:solidFill>
                <a:latin typeface="Gill Sans" charset="0"/>
                <a:ea typeface="굴림" charset="0"/>
                <a:cs typeface="굴림" charset="0"/>
                <a:sym typeface="Gill Sans" charset="0"/>
              </a:rPr>
              <a:t>Previous theoretical studies</a:t>
            </a:r>
          </a:p>
        </p:txBody>
      </p:sp>
      <p:sp>
        <p:nvSpPr>
          <p:cNvPr id="18440" name="Line 8"/>
          <p:cNvSpPr>
            <a:spLocks noChangeShapeType="1"/>
          </p:cNvSpPr>
          <p:nvPr/>
        </p:nvSpPr>
        <p:spPr bwMode="auto">
          <a:xfrm>
            <a:off x="553642" y="866181"/>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18441" name="Rectangle 9"/>
          <p:cNvSpPr>
            <a:spLocks/>
          </p:cNvSpPr>
          <p:nvPr/>
        </p:nvSpPr>
        <p:spPr bwMode="auto">
          <a:xfrm>
            <a:off x="3241476" y="1544837"/>
            <a:ext cx="5214938" cy="303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1600">
                <a:solidFill>
                  <a:srgbClr val="000000"/>
                </a:solidFill>
                <a:ea typeface="Arial" charset="0"/>
                <a:cs typeface="Arial" charset="0"/>
                <a:sym typeface="Arial" charset="0"/>
              </a:rPr>
              <a:t>Density functional theory calculations (PBE)</a:t>
            </a:r>
          </a:p>
        </p:txBody>
      </p:sp>
      <p:pic>
        <p:nvPicPr>
          <p:cNvPr id="18442"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7195" y="4202534"/>
            <a:ext cx="2607469" cy="195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8443" name="Rectangle 11"/>
          <p:cNvSpPr>
            <a:spLocks/>
          </p:cNvSpPr>
          <p:nvPr/>
        </p:nvSpPr>
        <p:spPr bwMode="auto">
          <a:xfrm>
            <a:off x="3509367" y="6379369"/>
            <a:ext cx="2358033" cy="326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2000" dirty="0" smtClean="0">
                <a:solidFill>
                  <a:srgbClr val="000000"/>
                </a:solidFill>
                <a:ea typeface="Arial" charset="0"/>
                <a:cs typeface="Arial" charset="0"/>
                <a:sym typeface="Arial" charset="0"/>
              </a:rPr>
              <a:t>PRB </a:t>
            </a:r>
            <a:r>
              <a:rPr lang="en-US" altLang="ko-KR" sz="2000" dirty="0" smtClean="0">
                <a:solidFill>
                  <a:srgbClr val="000000"/>
                </a:solidFill>
                <a:latin typeface="Arial Bold" charset="0"/>
                <a:ea typeface="Arial Bold" charset="0"/>
                <a:cs typeface="Arial Bold" charset="0"/>
                <a:sym typeface="Arial Bold" charset="0"/>
              </a:rPr>
              <a:t>85</a:t>
            </a:r>
            <a:r>
              <a:rPr lang="en-US" altLang="ko-KR" sz="2000" dirty="0" smtClean="0">
                <a:solidFill>
                  <a:srgbClr val="000000"/>
                </a:solidFill>
                <a:ea typeface="Arial" charset="0"/>
                <a:cs typeface="Arial" charset="0"/>
                <a:sym typeface="Arial" charset="0"/>
              </a:rPr>
              <a:t>, 121409(R) (2012)</a:t>
            </a:r>
          </a:p>
        </p:txBody>
      </p:sp>
      <p:pic>
        <p:nvPicPr>
          <p:cNvPr id="18444"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4114800"/>
            <a:ext cx="1830586" cy="18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8445" name="Rectangle 13"/>
          <p:cNvSpPr>
            <a:spLocks/>
          </p:cNvSpPr>
          <p:nvPr/>
        </p:nvSpPr>
        <p:spPr bwMode="auto">
          <a:xfrm>
            <a:off x="838200" y="6096000"/>
            <a:ext cx="243806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p>
            <a:pPr algn="ct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2000" dirty="0" smtClean="0">
                <a:solidFill>
                  <a:srgbClr val="000000"/>
                </a:solidFill>
                <a:ea typeface="Arial" charset="0"/>
                <a:cs typeface="Arial" charset="0"/>
                <a:sym typeface="Arial" charset="0"/>
              </a:rPr>
              <a:t>Surface Science </a:t>
            </a:r>
            <a:r>
              <a:rPr lang="en-US" altLang="ko-KR" sz="2000" dirty="0" smtClean="0">
                <a:solidFill>
                  <a:srgbClr val="000000"/>
                </a:solidFill>
                <a:latin typeface="Arial Bold" charset="0"/>
                <a:ea typeface="Arial Bold" charset="0"/>
                <a:cs typeface="Arial Bold" charset="0"/>
                <a:sym typeface="Arial Bold" charset="0"/>
              </a:rPr>
              <a:t>603,</a:t>
            </a:r>
            <a:r>
              <a:rPr lang="en-US" altLang="ko-KR" sz="2000" dirty="0" smtClean="0">
                <a:solidFill>
                  <a:srgbClr val="000000"/>
                </a:solidFill>
                <a:ea typeface="Arial" charset="0"/>
                <a:cs typeface="Arial" charset="0"/>
                <a:sym typeface="Arial" charset="0"/>
              </a:rPr>
              <a:t> </a:t>
            </a:r>
          </a:p>
          <a:p>
            <a:pPr algn="ct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2000" dirty="0" smtClean="0">
                <a:solidFill>
                  <a:srgbClr val="000000"/>
                </a:solidFill>
                <a:ea typeface="Arial" charset="0"/>
                <a:cs typeface="Arial" charset="0"/>
                <a:sym typeface="Arial" charset="0"/>
              </a:rPr>
              <a:t>2912 (2009)</a:t>
            </a:r>
          </a:p>
        </p:txBody>
      </p:sp>
      <p:sp>
        <p:nvSpPr>
          <p:cNvPr id="18446" name="Rectangle 14"/>
          <p:cNvSpPr>
            <a:spLocks/>
          </p:cNvSpPr>
          <p:nvPr/>
        </p:nvSpPr>
        <p:spPr bwMode="auto">
          <a:xfrm>
            <a:off x="6197204" y="4308574"/>
            <a:ext cx="2303859" cy="544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1600">
                <a:solidFill>
                  <a:srgbClr val="000000"/>
                </a:solidFill>
                <a:ea typeface="Arial" charset="0"/>
                <a:cs typeface="Arial" charset="0"/>
                <a:sym typeface="Arial" charset="0"/>
              </a:rPr>
              <a:t>Inclusion of </a:t>
            </a:r>
            <a:r>
              <a:rPr lang="en-US" altLang="ko-KR" sz="1600">
                <a:solidFill>
                  <a:srgbClr val="0044FE"/>
                </a:solidFill>
                <a:ea typeface="Arial" charset="0"/>
                <a:cs typeface="Arial" charset="0"/>
                <a:sym typeface="Arial" charset="0"/>
              </a:rPr>
              <a:t>London dispersion forces</a:t>
            </a:r>
          </a:p>
        </p:txBody>
      </p:sp>
      <p:sp>
        <p:nvSpPr>
          <p:cNvPr id="18447" name="Rectangle 15"/>
          <p:cNvSpPr>
            <a:spLocks/>
          </p:cNvSpPr>
          <p:nvPr/>
        </p:nvSpPr>
        <p:spPr bwMode="auto">
          <a:xfrm>
            <a:off x="5848946" y="5197078"/>
            <a:ext cx="3241477" cy="102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1600">
                <a:solidFill>
                  <a:srgbClr val="000000"/>
                </a:solidFill>
                <a:ea typeface="Arial" charset="0"/>
                <a:cs typeface="Arial" charset="0"/>
                <a:sym typeface="Arial" charset="0"/>
              </a:rPr>
              <a:t>The van der Waals density functional (vdW-DF) provides adsorption energies consistent with experiments.</a:t>
            </a:r>
          </a:p>
        </p:txBody>
      </p:sp>
      <p:pic>
        <p:nvPicPr>
          <p:cNvPr id="18448" name="Picture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766" y="2366368"/>
            <a:ext cx="837158" cy="92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18449" name="Picture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6149" y="1375173"/>
            <a:ext cx="419695" cy="490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7" name="Rectangle 1"/>
          <p:cNvSpPr>
            <a:spLocks/>
          </p:cNvSpPr>
          <p:nvPr/>
        </p:nvSpPr>
        <p:spPr bwMode="auto">
          <a:xfrm>
            <a:off x="562571" y="990600"/>
            <a:ext cx="8161734" cy="672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2400" dirty="0">
                <a:solidFill>
                  <a:srgbClr val="000000"/>
                </a:solidFill>
                <a:ea typeface="Arial" charset="0"/>
                <a:cs typeface="Arial" charset="0"/>
                <a:sym typeface="Arial" charset="0"/>
              </a:rPr>
              <a:t>For the adsorbed hydrocarbon molecules, desorption and dehydrogenation will compete. </a:t>
            </a:r>
          </a:p>
        </p:txBody>
      </p:sp>
      <p:sp>
        <p:nvSpPr>
          <p:cNvPr id="19458" name="Rectangle 2"/>
          <p:cNvSpPr>
            <a:spLocks/>
          </p:cNvSpPr>
          <p:nvPr/>
        </p:nvSpPr>
        <p:spPr bwMode="auto">
          <a:xfrm>
            <a:off x="303609" y="330398"/>
            <a:ext cx="8545711" cy="464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b="1" dirty="0">
                <a:solidFill>
                  <a:srgbClr val="3366FF"/>
                </a:solidFill>
                <a:latin typeface="Gill Sans" charset="0"/>
                <a:ea typeface="굴림" charset="0"/>
                <a:cs typeface="굴림" charset="0"/>
                <a:sym typeface="Gill Sans" charset="0"/>
              </a:rPr>
              <a:t>Desorption </a:t>
            </a:r>
            <a:r>
              <a:rPr lang="en-US" altLang="ko-KR" sz="3200" b="1" dirty="0" err="1">
                <a:solidFill>
                  <a:srgbClr val="3366FF"/>
                </a:solidFill>
                <a:latin typeface="Gill Sans" charset="0"/>
                <a:ea typeface="굴림" charset="0"/>
                <a:cs typeface="굴림" charset="0"/>
                <a:sym typeface="Gill Sans" charset="0"/>
              </a:rPr>
              <a:t>vs</a:t>
            </a:r>
            <a:r>
              <a:rPr lang="en-US" altLang="ko-KR" sz="3200" b="1" dirty="0">
                <a:solidFill>
                  <a:srgbClr val="3366FF"/>
                </a:solidFill>
                <a:latin typeface="Gill Sans" charset="0"/>
                <a:ea typeface="굴림" charset="0"/>
                <a:cs typeface="굴림" charset="0"/>
                <a:sym typeface="Gill Sans" charset="0"/>
              </a:rPr>
              <a:t> dehydrogenation</a:t>
            </a:r>
          </a:p>
        </p:txBody>
      </p:sp>
      <p:sp>
        <p:nvSpPr>
          <p:cNvPr id="19459" name="Line 3"/>
          <p:cNvSpPr>
            <a:spLocks noChangeShapeType="1"/>
          </p:cNvSpPr>
          <p:nvPr/>
        </p:nvSpPr>
        <p:spPr bwMode="auto">
          <a:xfrm>
            <a:off x="553642" y="866181"/>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pic>
        <p:nvPicPr>
          <p:cNvPr id="194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9395" y="1676400"/>
            <a:ext cx="4683621" cy="357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9461" name="Rectangle 5"/>
          <p:cNvSpPr>
            <a:spLocks/>
          </p:cNvSpPr>
          <p:nvPr/>
        </p:nvSpPr>
        <p:spPr bwMode="auto">
          <a:xfrm>
            <a:off x="2500312" y="3719215"/>
            <a:ext cx="517922" cy="33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latin typeface="Gill Sans" charset="0"/>
                <a:ea typeface="굴림" charset="0"/>
                <a:cs typeface="굴림" charset="0"/>
                <a:sym typeface="Gill Sans" charset="0"/>
              </a:rPr>
              <a:t>Gas</a:t>
            </a:r>
          </a:p>
        </p:txBody>
      </p:sp>
      <p:sp>
        <p:nvSpPr>
          <p:cNvPr id="19462" name="Rectangle 6"/>
          <p:cNvSpPr>
            <a:spLocks/>
          </p:cNvSpPr>
          <p:nvPr/>
        </p:nvSpPr>
        <p:spPr bwMode="auto">
          <a:xfrm>
            <a:off x="3545087" y="4929188"/>
            <a:ext cx="991195" cy="33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latin typeface="Gill Sans" charset="0"/>
                <a:ea typeface="굴림" charset="0"/>
                <a:cs typeface="굴림" charset="0"/>
                <a:sym typeface="Gill Sans" charset="0"/>
              </a:rPr>
              <a:t>Adsorbed</a:t>
            </a:r>
          </a:p>
        </p:txBody>
      </p:sp>
      <p:sp>
        <p:nvSpPr>
          <p:cNvPr id="19463" name="Rectangle 7"/>
          <p:cNvSpPr>
            <a:spLocks/>
          </p:cNvSpPr>
          <p:nvPr/>
        </p:nvSpPr>
        <p:spPr bwMode="auto">
          <a:xfrm>
            <a:off x="5473898" y="3348633"/>
            <a:ext cx="1781473" cy="33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latin typeface="Gill Sans" charset="0"/>
                <a:ea typeface="굴림" charset="0"/>
                <a:cs typeface="굴림" charset="0"/>
                <a:sym typeface="Gill Sans" charset="0"/>
              </a:rPr>
              <a:t>Dehydrogenated</a:t>
            </a:r>
          </a:p>
        </p:txBody>
      </p:sp>
      <p:sp>
        <p:nvSpPr>
          <p:cNvPr id="19464" name="Line 8"/>
          <p:cNvSpPr>
            <a:spLocks noChangeShapeType="1"/>
          </p:cNvSpPr>
          <p:nvPr/>
        </p:nvSpPr>
        <p:spPr bwMode="auto">
          <a:xfrm>
            <a:off x="3283893" y="5463853"/>
            <a:ext cx="1511350" cy="1116"/>
          </a:xfrm>
          <a:prstGeom prst="line">
            <a:avLst/>
          </a:prstGeom>
          <a:noFill/>
          <a:ln w="38100">
            <a:solidFill>
              <a:schemeClr val="tx1"/>
            </a:solidFill>
            <a:miter lim="800000"/>
            <a:headEnd type="stealth" w="med" len="med"/>
            <a:tailEnd type="stealth" w="med" len="me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19465" name="Rectangle 9"/>
          <p:cNvSpPr>
            <a:spLocks/>
          </p:cNvSpPr>
          <p:nvPr/>
        </p:nvSpPr>
        <p:spPr bwMode="auto">
          <a:xfrm>
            <a:off x="4848820" y="5295306"/>
            <a:ext cx="1849562" cy="33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latin typeface="Gill Sans" charset="0"/>
                <a:ea typeface="굴림" charset="0"/>
                <a:cs typeface="굴림" charset="0"/>
                <a:sym typeface="Gill Sans" charset="0"/>
              </a:rPr>
              <a:t>Dehydrogenation</a:t>
            </a:r>
          </a:p>
        </p:txBody>
      </p:sp>
      <p:sp>
        <p:nvSpPr>
          <p:cNvPr id="19466" name="Rectangle 10"/>
          <p:cNvSpPr>
            <a:spLocks/>
          </p:cNvSpPr>
          <p:nvPr/>
        </p:nvSpPr>
        <p:spPr bwMode="auto">
          <a:xfrm>
            <a:off x="2089547" y="5277446"/>
            <a:ext cx="1187648" cy="33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latin typeface="Gill Sans" charset="0"/>
                <a:ea typeface="굴림" charset="0"/>
                <a:cs typeface="굴림" charset="0"/>
                <a:sym typeface="Gill Sans" charset="0"/>
              </a:rPr>
              <a:t>Desorption</a:t>
            </a:r>
          </a:p>
        </p:txBody>
      </p:sp>
      <p:sp>
        <p:nvSpPr>
          <p:cNvPr id="19467" name="Line 11"/>
          <p:cNvSpPr>
            <a:spLocks noChangeShapeType="1"/>
          </p:cNvSpPr>
          <p:nvPr/>
        </p:nvSpPr>
        <p:spPr bwMode="auto">
          <a:xfrm rot="10800000" flipH="1">
            <a:off x="5063133" y="2150939"/>
            <a:ext cx="2232" cy="2644303"/>
          </a:xfrm>
          <a:prstGeom prst="line">
            <a:avLst/>
          </a:prstGeom>
          <a:noFill/>
          <a:ln w="38100">
            <a:solidFill>
              <a:schemeClr val="tx1"/>
            </a:solidFill>
            <a:miter lim="800000"/>
            <a:headEnd type="stealth" w="med" len="med"/>
            <a:tailEnd type="stealth" w="med" len="me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19468" name="Rectangle 12"/>
          <p:cNvSpPr>
            <a:spLocks/>
          </p:cNvSpPr>
          <p:nvPr/>
        </p:nvSpPr>
        <p:spPr bwMode="auto">
          <a:xfrm>
            <a:off x="5143501" y="4036220"/>
            <a:ext cx="607219" cy="33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latin typeface="Gill Sans" charset="0"/>
                <a:ea typeface="굴림" charset="0"/>
                <a:cs typeface="굴림" charset="0"/>
                <a:sym typeface="Gill Sans" charset="0"/>
              </a:rPr>
              <a:t>E</a:t>
            </a:r>
            <a:r>
              <a:rPr lang="en-US" altLang="ko-KR" baseline="-6000">
                <a:solidFill>
                  <a:srgbClr val="000000"/>
                </a:solidFill>
                <a:latin typeface="Gill Sans" charset="0"/>
                <a:ea typeface="굴림" charset="0"/>
                <a:cs typeface="굴림" charset="0"/>
                <a:sym typeface="Gill Sans" charset="0"/>
              </a:rPr>
              <a:t>a</a:t>
            </a:r>
            <a:r>
              <a:rPr lang="en-US" altLang="ko-KR" baseline="32000">
                <a:solidFill>
                  <a:srgbClr val="000000"/>
                </a:solidFill>
                <a:latin typeface="Gill Sans" charset="0"/>
                <a:ea typeface="굴림" charset="0"/>
                <a:cs typeface="굴림" charset="0"/>
                <a:sym typeface="Gill Sans" charset="0"/>
              </a:rPr>
              <a:t>Deh</a:t>
            </a:r>
          </a:p>
        </p:txBody>
      </p:sp>
      <p:sp>
        <p:nvSpPr>
          <p:cNvPr id="19469" name="Line 13"/>
          <p:cNvSpPr>
            <a:spLocks noChangeShapeType="1"/>
          </p:cNvSpPr>
          <p:nvPr/>
        </p:nvSpPr>
        <p:spPr bwMode="auto">
          <a:xfrm rot="10800000" flipH="1">
            <a:off x="3187899" y="3638848"/>
            <a:ext cx="1117" cy="1211089"/>
          </a:xfrm>
          <a:prstGeom prst="line">
            <a:avLst/>
          </a:prstGeom>
          <a:noFill/>
          <a:ln w="38100">
            <a:solidFill>
              <a:schemeClr val="tx1"/>
            </a:solidFill>
            <a:miter lim="800000"/>
            <a:headEnd type="stealth" w="med" len="med"/>
            <a:tailEnd type="stealth" w="med" len="me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19470" name="Rectangle 14"/>
          <p:cNvSpPr>
            <a:spLocks/>
          </p:cNvSpPr>
          <p:nvPr/>
        </p:nvSpPr>
        <p:spPr bwMode="auto">
          <a:xfrm>
            <a:off x="2643187" y="4223742"/>
            <a:ext cx="607219" cy="33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latin typeface="Gill Sans" charset="0"/>
                <a:ea typeface="굴림" charset="0"/>
                <a:cs typeface="굴림" charset="0"/>
                <a:sym typeface="Gill Sans" charset="0"/>
              </a:rPr>
              <a:t>E</a:t>
            </a:r>
            <a:r>
              <a:rPr lang="en-US" altLang="ko-KR" baseline="-6000">
                <a:solidFill>
                  <a:srgbClr val="000000"/>
                </a:solidFill>
                <a:latin typeface="Gill Sans" charset="0"/>
                <a:ea typeface="굴림" charset="0"/>
                <a:cs typeface="굴림" charset="0"/>
                <a:sym typeface="Gill Sans" charset="0"/>
              </a:rPr>
              <a:t>a</a:t>
            </a:r>
            <a:r>
              <a:rPr lang="en-US" altLang="ko-KR" baseline="32000">
                <a:solidFill>
                  <a:srgbClr val="000000"/>
                </a:solidFill>
                <a:latin typeface="Gill Sans" charset="0"/>
                <a:ea typeface="굴림" charset="0"/>
                <a:cs typeface="굴림" charset="0"/>
                <a:sym typeface="Gill Sans" charset="0"/>
              </a:rPr>
              <a:t>Des</a:t>
            </a:r>
          </a:p>
        </p:txBody>
      </p:sp>
      <p:sp>
        <p:nvSpPr>
          <p:cNvPr id="19471" name="Rectangle 15"/>
          <p:cNvSpPr>
            <a:spLocks/>
          </p:cNvSpPr>
          <p:nvPr/>
        </p:nvSpPr>
        <p:spPr bwMode="auto">
          <a:xfrm>
            <a:off x="1830586" y="5755183"/>
            <a:ext cx="5420320" cy="321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ea typeface="Arial" charset="0"/>
                <a:cs typeface="Arial" charset="0"/>
                <a:sym typeface="Arial" charset="0"/>
              </a:rPr>
              <a:t>Easy desorption can make the dehydrogenation slow.</a:t>
            </a:r>
          </a:p>
        </p:txBody>
      </p:sp>
      <p:sp>
        <p:nvSpPr>
          <p:cNvPr id="19472" name="Rectangle 16"/>
          <p:cNvSpPr>
            <a:spLocks/>
          </p:cNvSpPr>
          <p:nvPr/>
        </p:nvSpPr>
        <p:spPr bwMode="auto">
          <a:xfrm>
            <a:off x="1812726" y="6259712"/>
            <a:ext cx="5554266" cy="321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dirty="0">
                <a:solidFill>
                  <a:srgbClr val="000000"/>
                </a:solidFill>
                <a:ea typeface="Arial" charset="0"/>
                <a:cs typeface="Arial" charset="0"/>
                <a:sym typeface="Arial" charset="0"/>
              </a:rPr>
              <a:t>Enhanced adsorption will prevent </a:t>
            </a:r>
            <a:r>
              <a:rPr lang="en-US" altLang="ko-KR" dirty="0" smtClean="0">
                <a:solidFill>
                  <a:srgbClr val="000000"/>
                </a:solidFill>
                <a:ea typeface="Arial" charset="0"/>
                <a:cs typeface="Arial" charset="0"/>
                <a:sym typeface="Arial" charset="0"/>
              </a:rPr>
              <a:t>easy </a:t>
            </a:r>
            <a:r>
              <a:rPr lang="en-US" altLang="ko-KR" dirty="0">
                <a:solidFill>
                  <a:srgbClr val="000000"/>
                </a:solidFill>
                <a:ea typeface="Arial" charset="0"/>
                <a:cs typeface="Arial" charset="0"/>
                <a:sym typeface="Arial" charset="0"/>
              </a:rPr>
              <a:t>desorption.</a:t>
            </a: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1" name="Rectangle 1"/>
          <p:cNvSpPr>
            <a:spLocks/>
          </p:cNvSpPr>
          <p:nvPr/>
        </p:nvSpPr>
        <p:spPr bwMode="auto">
          <a:xfrm>
            <a:off x="392906" y="228600"/>
            <a:ext cx="8545711" cy="464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b="1" dirty="0" smtClean="0">
                <a:solidFill>
                  <a:srgbClr val="3366FF"/>
                </a:solidFill>
                <a:latin typeface="Gill Sans" charset="0"/>
                <a:ea typeface="굴림" charset="0"/>
                <a:cs typeface="굴림" charset="0"/>
                <a:sym typeface="Gill Sans" charset="0"/>
              </a:rPr>
              <a:t>Expectations and Approaches</a:t>
            </a:r>
            <a:endParaRPr lang="en-US" altLang="ko-KR" sz="3200" b="1" dirty="0">
              <a:solidFill>
                <a:srgbClr val="3366FF"/>
              </a:solidFill>
              <a:latin typeface="Gill Sans" charset="0"/>
              <a:ea typeface="굴림" charset="0"/>
              <a:cs typeface="굴림" charset="0"/>
              <a:sym typeface="Gill Sans" charset="0"/>
            </a:endParaRPr>
          </a:p>
        </p:txBody>
      </p:sp>
      <p:sp>
        <p:nvSpPr>
          <p:cNvPr id="20482" name="Line 2"/>
          <p:cNvSpPr>
            <a:spLocks noChangeShapeType="1"/>
          </p:cNvSpPr>
          <p:nvPr/>
        </p:nvSpPr>
        <p:spPr bwMode="auto">
          <a:xfrm>
            <a:off x="642938" y="955478"/>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20483" name="Rectangle 5"/>
          <p:cNvSpPr>
            <a:spLocks/>
          </p:cNvSpPr>
          <p:nvPr/>
        </p:nvSpPr>
        <p:spPr bwMode="auto">
          <a:xfrm>
            <a:off x="2044898" y="2669977"/>
            <a:ext cx="696516" cy="366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100">
                <a:solidFill>
                  <a:srgbClr val="000000"/>
                </a:solidFill>
                <a:ea typeface="Arial" charset="0"/>
                <a:cs typeface="Arial" charset="0"/>
                <a:sym typeface="Arial" charset="0"/>
              </a:rPr>
              <a:t>CH</a:t>
            </a:r>
            <a:r>
              <a:rPr lang="en-US" altLang="ko-KR" sz="2100" baseline="-6000">
                <a:solidFill>
                  <a:srgbClr val="000000"/>
                </a:solidFill>
                <a:ea typeface="Arial" charset="0"/>
                <a:cs typeface="Arial" charset="0"/>
                <a:sym typeface="Arial" charset="0"/>
              </a:rPr>
              <a:t>4</a:t>
            </a:r>
          </a:p>
        </p:txBody>
      </p:sp>
      <p:sp>
        <p:nvSpPr>
          <p:cNvPr id="20484" name="Rectangle 6"/>
          <p:cNvSpPr>
            <a:spLocks/>
          </p:cNvSpPr>
          <p:nvPr/>
        </p:nvSpPr>
        <p:spPr bwMode="auto">
          <a:xfrm>
            <a:off x="4607719" y="2669977"/>
            <a:ext cx="1098352" cy="366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100">
                <a:solidFill>
                  <a:srgbClr val="000000"/>
                </a:solidFill>
                <a:ea typeface="Arial" charset="0"/>
                <a:cs typeface="Arial" charset="0"/>
                <a:sym typeface="Arial" charset="0"/>
              </a:rPr>
              <a:t>C</a:t>
            </a:r>
            <a:r>
              <a:rPr lang="en-US" altLang="ko-KR" sz="2100" baseline="-6000">
                <a:solidFill>
                  <a:srgbClr val="000000"/>
                </a:solidFill>
                <a:ea typeface="Arial" charset="0"/>
                <a:cs typeface="Arial" charset="0"/>
                <a:sym typeface="Arial" charset="0"/>
              </a:rPr>
              <a:t>6</a:t>
            </a:r>
            <a:r>
              <a:rPr lang="en-US" altLang="ko-KR" sz="2100">
                <a:solidFill>
                  <a:srgbClr val="000000"/>
                </a:solidFill>
                <a:ea typeface="Arial" charset="0"/>
                <a:cs typeface="Arial" charset="0"/>
                <a:sym typeface="Arial" charset="0"/>
              </a:rPr>
              <a:t>H</a:t>
            </a:r>
            <a:r>
              <a:rPr lang="en-US" altLang="ko-KR" sz="2100" baseline="-6000">
                <a:solidFill>
                  <a:srgbClr val="000000"/>
                </a:solidFill>
                <a:ea typeface="Arial" charset="0"/>
                <a:cs typeface="Arial" charset="0"/>
                <a:sym typeface="Arial" charset="0"/>
              </a:rPr>
              <a:t>6</a:t>
            </a:r>
          </a:p>
        </p:txBody>
      </p:sp>
      <p:sp>
        <p:nvSpPr>
          <p:cNvPr id="20485" name="Rectangle 7"/>
          <p:cNvSpPr>
            <a:spLocks/>
          </p:cNvSpPr>
          <p:nvPr/>
        </p:nvSpPr>
        <p:spPr bwMode="auto">
          <a:xfrm>
            <a:off x="7179469" y="2669977"/>
            <a:ext cx="1098352" cy="366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100">
                <a:solidFill>
                  <a:srgbClr val="000000"/>
                </a:solidFill>
                <a:ea typeface="Arial" charset="0"/>
                <a:cs typeface="Arial" charset="0"/>
                <a:sym typeface="Arial" charset="0"/>
              </a:rPr>
              <a:t>C</a:t>
            </a:r>
            <a:r>
              <a:rPr lang="en-US" altLang="ko-KR" sz="2100" baseline="-6000">
                <a:solidFill>
                  <a:srgbClr val="000000"/>
                </a:solidFill>
                <a:ea typeface="Arial" charset="0"/>
                <a:cs typeface="Arial" charset="0"/>
                <a:sym typeface="Arial" charset="0"/>
              </a:rPr>
              <a:t>18</a:t>
            </a:r>
            <a:r>
              <a:rPr lang="en-US" altLang="ko-KR" sz="2100">
                <a:solidFill>
                  <a:srgbClr val="000000"/>
                </a:solidFill>
                <a:ea typeface="Arial" charset="0"/>
                <a:cs typeface="Arial" charset="0"/>
                <a:sym typeface="Arial" charset="0"/>
              </a:rPr>
              <a:t>H</a:t>
            </a:r>
            <a:r>
              <a:rPr lang="en-US" altLang="ko-KR" sz="2100" baseline="-6000">
                <a:solidFill>
                  <a:srgbClr val="000000"/>
                </a:solidFill>
                <a:ea typeface="Arial" charset="0"/>
                <a:cs typeface="Arial" charset="0"/>
                <a:sym typeface="Arial" charset="0"/>
              </a:rPr>
              <a:t>14</a:t>
            </a:r>
          </a:p>
        </p:txBody>
      </p:sp>
      <p:sp>
        <p:nvSpPr>
          <p:cNvPr id="20486" name="Rectangle 8"/>
          <p:cNvSpPr>
            <a:spLocks/>
          </p:cNvSpPr>
          <p:nvPr/>
        </p:nvSpPr>
        <p:spPr bwMode="auto">
          <a:xfrm>
            <a:off x="589359" y="1241227"/>
            <a:ext cx="7716441"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dirty="0">
                <a:solidFill>
                  <a:srgbClr val="000000"/>
                </a:solidFill>
                <a:ea typeface="Arial" charset="0"/>
                <a:cs typeface="Arial" charset="0"/>
                <a:sym typeface="Arial" charset="0"/>
              </a:rPr>
              <a:t>Enhanced binding due to London dispersion forces leads </a:t>
            </a:r>
            <a:r>
              <a:rPr lang="en-US" altLang="ko-KR" sz="1700" dirty="0" smtClean="0">
                <a:solidFill>
                  <a:srgbClr val="000000"/>
                </a:solidFill>
                <a:ea typeface="Arial" charset="0"/>
                <a:cs typeface="Arial" charset="0"/>
                <a:sym typeface="Arial" charset="0"/>
              </a:rPr>
              <a:t>to the followings:</a:t>
            </a:r>
            <a:endParaRPr lang="en-US" altLang="ko-KR" sz="1700" dirty="0">
              <a:solidFill>
                <a:srgbClr val="000000"/>
              </a:solidFill>
              <a:ea typeface="Arial" charset="0"/>
              <a:cs typeface="Arial" charset="0"/>
              <a:sym typeface="Arial" charset="0"/>
            </a:endParaRPr>
          </a:p>
        </p:txBody>
      </p:sp>
      <p:sp>
        <p:nvSpPr>
          <p:cNvPr id="20487" name="Rectangle 9"/>
          <p:cNvSpPr>
            <a:spLocks/>
          </p:cNvSpPr>
          <p:nvPr/>
        </p:nvSpPr>
        <p:spPr bwMode="auto">
          <a:xfrm>
            <a:off x="660797" y="1651992"/>
            <a:ext cx="6170414"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 preventing easy desorption of the adsorbed molecule</a:t>
            </a:r>
          </a:p>
        </p:txBody>
      </p:sp>
      <p:sp>
        <p:nvSpPr>
          <p:cNvPr id="20488" name="Rectangle 10"/>
          <p:cNvSpPr>
            <a:spLocks/>
          </p:cNvSpPr>
          <p:nvPr/>
        </p:nvSpPr>
        <p:spPr bwMode="auto">
          <a:xfrm>
            <a:off x="669727" y="2035969"/>
            <a:ext cx="6170414"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dirty="0">
                <a:solidFill>
                  <a:srgbClr val="000000"/>
                </a:solidFill>
                <a:ea typeface="Arial" charset="0"/>
                <a:cs typeface="Arial" charset="0"/>
                <a:sym typeface="Arial" charset="0"/>
              </a:rPr>
              <a:t>→ enabling the LT </a:t>
            </a:r>
            <a:r>
              <a:rPr lang="en-US" altLang="ko-KR" sz="1700" dirty="0" err="1">
                <a:solidFill>
                  <a:srgbClr val="000000"/>
                </a:solidFill>
                <a:ea typeface="Arial" charset="0"/>
                <a:cs typeface="Arial" charset="0"/>
                <a:sym typeface="Arial" charset="0"/>
              </a:rPr>
              <a:t>graphene</a:t>
            </a:r>
            <a:r>
              <a:rPr lang="en-US" altLang="ko-KR" sz="1700" dirty="0">
                <a:solidFill>
                  <a:srgbClr val="000000"/>
                </a:solidFill>
                <a:ea typeface="Arial" charset="0"/>
                <a:cs typeface="Arial" charset="0"/>
                <a:sym typeface="Arial" charset="0"/>
              </a:rPr>
              <a:t> growth from C</a:t>
            </a:r>
            <a:r>
              <a:rPr lang="en-US" altLang="ko-KR" sz="1700" baseline="-6000" dirty="0">
                <a:solidFill>
                  <a:srgbClr val="000000"/>
                </a:solidFill>
                <a:ea typeface="Arial" charset="0"/>
                <a:cs typeface="Arial" charset="0"/>
                <a:sym typeface="Arial" charset="0"/>
              </a:rPr>
              <a:t>6</a:t>
            </a:r>
            <a:r>
              <a:rPr lang="en-US" altLang="ko-KR" sz="1700" dirty="0">
                <a:solidFill>
                  <a:srgbClr val="000000"/>
                </a:solidFill>
                <a:ea typeface="Arial" charset="0"/>
                <a:cs typeface="Arial" charset="0"/>
                <a:sym typeface="Arial" charset="0"/>
              </a:rPr>
              <a:t>H</a:t>
            </a:r>
            <a:r>
              <a:rPr lang="en-US" altLang="ko-KR" sz="1700" baseline="-6000" dirty="0">
                <a:solidFill>
                  <a:srgbClr val="000000"/>
                </a:solidFill>
                <a:ea typeface="Arial" charset="0"/>
                <a:cs typeface="Arial" charset="0"/>
                <a:sym typeface="Arial" charset="0"/>
              </a:rPr>
              <a:t>6  </a:t>
            </a:r>
            <a:r>
              <a:rPr lang="en-US" altLang="ko-KR" sz="1700" dirty="0">
                <a:solidFill>
                  <a:srgbClr val="000000"/>
                </a:solidFill>
                <a:ea typeface="Arial" charset="0"/>
                <a:cs typeface="Arial" charset="0"/>
                <a:sym typeface="Arial" charset="0"/>
              </a:rPr>
              <a:t>and C</a:t>
            </a:r>
            <a:r>
              <a:rPr lang="en-US" altLang="ko-KR" sz="1700" baseline="-6000" dirty="0">
                <a:solidFill>
                  <a:srgbClr val="000000"/>
                </a:solidFill>
                <a:ea typeface="Arial" charset="0"/>
                <a:cs typeface="Arial" charset="0"/>
                <a:sym typeface="Arial" charset="0"/>
              </a:rPr>
              <a:t>18</a:t>
            </a:r>
            <a:r>
              <a:rPr lang="en-US" altLang="ko-KR" sz="1700" dirty="0">
                <a:solidFill>
                  <a:srgbClr val="000000"/>
                </a:solidFill>
                <a:ea typeface="Arial" charset="0"/>
                <a:cs typeface="Arial" charset="0"/>
                <a:sym typeface="Arial" charset="0"/>
              </a:rPr>
              <a:t>H</a:t>
            </a:r>
            <a:r>
              <a:rPr lang="en-US" altLang="ko-KR" sz="1700" baseline="-6000" dirty="0">
                <a:solidFill>
                  <a:srgbClr val="000000"/>
                </a:solidFill>
                <a:ea typeface="Arial" charset="0"/>
                <a:cs typeface="Arial" charset="0"/>
                <a:sym typeface="Arial" charset="0"/>
              </a:rPr>
              <a:t>18</a:t>
            </a:r>
          </a:p>
        </p:txBody>
      </p:sp>
      <p:sp>
        <p:nvSpPr>
          <p:cNvPr id="20489" name="Rectangle 11"/>
          <p:cNvSpPr>
            <a:spLocks/>
          </p:cNvSpPr>
          <p:nvPr/>
        </p:nvSpPr>
        <p:spPr bwMode="auto">
          <a:xfrm>
            <a:off x="482203" y="4947048"/>
            <a:ext cx="5831086" cy="366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2100">
                <a:solidFill>
                  <a:srgbClr val="000000"/>
                </a:solidFill>
                <a:ea typeface="Arial" charset="0"/>
                <a:cs typeface="Arial" charset="0"/>
                <a:sym typeface="Arial" charset="0"/>
              </a:rPr>
              <a:t>Vienna Ab-initio Simulation Package (VASP)</a:t>
            </a:r>
          </a:p>
        </p:txBody>
      </p:sp>
      <p:sp>
        <p:nvSpPr>
          <p:cNvPr id="20490" name="Rectangle 12"/>
          <p:cNvSpPr>
            <a:spLocks/>
          </p:cNvSpPr>
          <p:nvPr/>
        </p:nvSpPr>
        <p:spPr bwMode="auto">
          <a:xfrm>
            <a:off x="723305" y="5339953"/>
            <a:ext cx="5054203" cy="366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100">
                <a:solidFill>
                  <a:srgbClr val="000000"/>
                </a:solidFill>
                <a:ea typeface="Arial" charset="0"/>
                <a:cs typeface="Arial" charset="0"/>
                <a:sym typeface="Arial" charset="0"/>
              </a:rPr>
              <a:t>Cu(111) 6x6, 5layers, 2x2x1 kpoints</a:t>
            </a:r>
          </a:p>
        </p:txBody>
      </p:sp>
      <p:sp>
        <p:nvSpPr>
          <p:cNvPr id="20491" name="Rectangle 13"/>
          <p:cNvSpPr>
            <a:spLocks/>
          </p:cNvSpPr>
          <p:nvPr/>
        </p:nvSpPr>
        <p:spPr bwMode="auto">
          <a:xfrm>
            <a:off x="723305" y="6143626"/>
            <a:ext cx="3170039" cy="366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100">
                <a:solidFill>
                  <a:srgbClr val="000000"/>
                </a:solidFill>
                <a:ea typeface="Arial" charset="0"/>
                <a:cs typeface="Arial" charset="0"/>
                <a:sym typeface="Arial" charset="0"/>
              </a:rPr>
              <a:t>PBE, vdW-DF </a:t>
            </a:r>
          </a:p>
        </p:txBody>
      </p:sp>
      <p:sp>
        <p:nvSpPr>
          <p:cNvPr id="20492" name="Rectangle 14"/>
          <p:cNvSpPr>
            <a:spLocks/>
          </p:cNvSpPr>
          <p:nvPr/>
        </p:nvSpPr>
        <p:spPr bwMode="auto">
          <a:xfrm>
            <a:off x="732234" y="5723930"/>
            <a:ext cx="4429125" cy="366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100">
                <a:solidFill>
                  <a:srgbClr val="000000"/>
                </a:solidFill>
                <a:ea typeface="Arial" charset="0"/>
                <a:cs typeface="Arial" charset="0"/>
                <a:sym typeface="Arial" charset="0"/>
              </a:rPr>
              <a:t>PAW pseudo-potentials, 400 meV </a:t>
            </a:r>
          </a:p>
        </p:txBody>
      </p:sp>
      <p:pic>
        <p:nvPicPr>
          <p:cNvPr id="20493" name="Picture 1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8260" y="3059535"/>
            <a:ext cx="4911328" cy="1544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20494"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42968" y="3066232"/>
            <a:ext cx="2379762" cy="1476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5" name="Rectangle 1"/>
          <p:cNvSpPr>
            <a:spLocks/>
          </p:cNvSpPr>
          <p:nvPr/>
        </p:nvSpPr>
        <p:spPr bwMode="auto">
          <a:xfrm>
            <a:off x="392906" y="228600"/>
            <a:ext cx="8545711" cy="464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b="1" dirty="0">
                <a:solidFill>
                  <a:srgbClr val="3366FF"/>
                </a:solidFill>
                <a:latin typeface="Gill Sans" charset="0"/>
                <a:ea typeface="굴림" charset="0"/>
                <a:cs typeface="굴림" charset="0"/>
                <a:sym typeface="Gill Sans" charset="0"/>
              </a:rPr>
              <a:t>Enhanced binding due to London dispersion forces</a:t>
            </a:r>
          </a:p>
        </p:txBody>
      </p:sp>
      <p:sp>
        <p:nvSpPr>
          <p:cNvPr id="21506" name="Line 2"/>
          <p:cNvSpPr>
            <a:spLocks noChangeShapeType="1"/>
          </p:cNvSpPr>
          <p:nvPr/>
        </p:nvSpPr>
        <p:spPr bwMode="auto">
          <a:xfrm>
            <a:off x="642938" y="1063451"/>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21507" name="Rectangle 4"/>
          <p:cNvSpPr>
            <a:spLocks/>
          </p:cNvSpPr>
          <p:nvPr/>
        </p:nvSpPr>
        <p:spPr bwMode="auto">
          <a:xfrm>
            <a:off x="928687" y="4509492"/>
            <a:ext cx="7375922"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vdW-DF calculations show a steep increase in E</a:t>
            </a:r>
            <a:r>
              <a:rPr lang="en-US" altLang="ko-KR" sz="1700" baseline="-10000">
                <a:solidFill>
                  <a:srgbClr val="000000"/>
                </a:solidFill>
                <a:ea typeface="Arial" charset="0"/>
                <a:cs typeface="Arial" charset="0"/>
                <a:sym typeface="Arial" charset="0"/>
              </a:rPr>
              <a:t>ads</a:t>
            </a:r>
            <a:r>
              <a:rPr lang="en-US" altLang="ko-KR" sz="1700">
                <a:solidFill>
                  <a:srgbClr val="000000"/>
                </a:solidFill>
                <a:ea typeface="Arial" charset="0"/>
                <a:cs typeface="Arial" charset="0"/>
                <a:sym typeface="Arial" charset="0"/>
              </a:rPr>
              <a:t> with the molecular size.   </a:t>
            </a:r>
          </a:p>
        </p:txBody>
      </p:sp>
      <p:sp>
        <p:nvSpPr>
          <p:cNvPr id="21508" name="Rectangle 8"/>
          <p:cNvSpPr>
            <a:spLocks/>
          </p:cNvSpPr>
          <p:nvPr/>
        </p:nvSpPr>
        <p:spPr bwMode="auto">
          <a:xfrm>
            <a:off x="928687" y="5045273"/>
            <a:ext cx="7375922"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 larger molecule → more electrons → larger fluctuating dipole moment</a:t>
            </a:r>
          </a:p>
        </p:txBody>
      </p:sp>
      <p:sp>
        <p:nvSpPr>
          <p:cNvPr id="21509" name="Rectangle 9"/>
          <p:cNvSpPr>
            <a:spLocks/>
          </p:cNvSpPr>
          <p:nvPr/>
        </p:nvSpPr>
        <p:spPr bwMode="auto">
          <a:xfrm>
            <a:off x="928687" y="5581055"/>
            <a:ext cx="7947422"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 aromatic structures → arranging parallel to surface → atoms close to the surface</a:t>
            </a:r>
          </a:p>
        </p:txBody>
      </p:sp>
      <p:grpSp>
        <p:nvGrpSpPr>
          <p:cNvPr id="21510" name="그룹 15"/>
          <p:cNvGrpSpPr>
            <a:grpSpLocks/>
          </p:cNvGrpSpPr>
          <p:nvPr/>
        </p:nvGrpSpPr>
        <p:grpSpPr bwMode="auto">
          <a:xfrm>
            <a:off x="2040434" y="1099469"/>
            <a:ext cx="4906863" cy="3139901"/>
            <a:chOff x="2902000" y="1564432"/>
            <a:chExt cx="6978600" cy="4464496"/>
          </a:xfrm>
        </p:grpSpPr>
        <p:pic>
          <p:nvPicPr>
            <p:cNvPr id="21511"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02000" y="1564432"/>
              <a:ext cx="6807251" cy="4464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
          <p:nvSpPr>
            <p:cNvPr id="21512" name="Rectangle 5"/>
            <p:cNvSpPr>
              <a:spLocks/>
            </p:cNvSpPr>
            <p:nvPr/>
          </p:nvSpPr>
          <p:spPr bwMode="auto">
            <a:xfrm>
              <a:off x="4508500" y="5380856"/>
              <a:ext cx="990600" cy="520700"/>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100">
                  <a:solidFill>
                    <a:srgbClr val="000000"/>
                  </a:solidFill>
                  <a:ea typeface="Arial" charset="0"/>
                  <a:cs typeface="Arial" charset="0"/>
                  <a:sym typeface="Arial" charset="0"/>
                </a:rPr>
                <a:t>CH</a:t>
              </a:r>
              <a:r>
                <a:rPr lang="en-US" altLang="ko-KR" sz="2100" baseline="-6000">
                  <a:solidFill>
                    <a:srgbClr val="000000"/>
                  </a:solidFill>
                  <a:ea typeface="Arial" charset="0"/>
                  <a:cs typeface="Arial" charset="0"/>
                  <a:sym typeface="Arial" charset="0"/>
                </a:rPr>
                <a:t>4</a:t>
              </a:r>
            </a:p>
          </p:txBody>
        </p:sp>
        <p:sp>
          <p:nvSpPr>
            <p:cNvPr id="21513" name="Rectangle 6"/>
            <p:cNvSpPr>
              <a:spLocks/>
            </p:cNvSpPr>
            <p:nvPr/>
          </p:nvSpPr>
          <p:spPr bwMode="auto">
            <a:xfrm>
              <a:off x="6400800" y="5380856"/>
              <a:ext cx="1562100" cy="520700"/>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100">
                  <a:solidFill>
                    <a:srgbClr val="000000"/>
                  </a:solidFill>
                  <a:ea typeface="Arial" charset="0"/>
                  <a:cs typeface="Arial" charset="0"/>
                  <a:sym typeface="Arial" charset="0"/>
                </a:rPr>
                <a:t>C</a:t>
              </a:r>
              <a:r>
                <a:rPr lang="en-US" altLang="ko-KR" sz="2100" baseline="-6000">
                  <a:solidFill>
                    <a:srgbClr val="000000"/>
                  </a:solidFill>
                  <a:ea typeface="Arial" charset="0"/>
                  <a:cs typeface="Arial" charset="0"/>
                  <a:sym typeface="Arial" charset="0"/>
                </a:rPr>
                <a:t>6</a:t>
              </a:r>
              <a:r>
                <a:rPr lang="en-US" altLang="ko-KR" sz="2100">
                  <a:solidFill>
                    <a:srgbClr val="000000"/>
                  </a:solidFill>
                  <a:ea typeface="Arial" charset="0"/>
                  <a:cs typeface="Arial" charset="0"/>
                  <a:sym typeface="Arial" charset="0"/>
                </a:rPr>
                <a:t>H</a:t>
              </a:r>
              <a:r>
                <a:rPr lang="en-US" altLang="ko-KR" sz="2100" baseline="-6000">
                  <a:solidFill>
                    <a:srgbClr val="000000"/>
                  </a:solidFill>
                  <a:ea typeface="Arial" charset="0"/>
                  <a:cs typeface="Arial" charset="0"/>
                  <a:sym typeface="Arial" charset="0"/>
                </a:rPr>
                <a:t>6</a:t>
              </a:r>
            </a:p>
          </p:txBody>
        </p:sp>
        <p:sp>
          <p:nvSpPr>
            <p:cNvPr id="21514" name="Rectangle 7"/>
            <p:cNvSpPr>
              <a:spLocks/>
            </p:cNvSpPr>
            <p:nvPr/>
          </p:nvSpPr>
          <p:spPr bwMode="auto">
            <a:xfrm>
              <a:off x="8318500" y="5380856"/>
              <a:ext cx="1562100" cy="520700"/>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100">
                  <a:solidFill>
                    <a:srgbClr val="000000"/>
                  </a:solidFill>
                  <a:ea typeface="Arial" charset="0"/>
                  <a:cs typeface="Arial" charset="0"/>
                  <a:sym typeface="Arial" charset="0"/>
                </a:rPr>
                <a:t>C</a:t>
              </a:r>
              <a:r>
                <a:rPr lang="en-US" altLang="ko-KR" sz="2100" baseline="-6000">
                  <a:solidFill>
                    <a:srgbClr val="000000"/>
                  </a:solidFill>
                  <a:ea typeface="Arial" charset="0"/>
                  <a:cs typeface="Arial" charset="0"/>
                  <a:sym typeface="Arial" charset="0"/>
                </a:rPr>
                <a:t>18</a:t>
              </a:r>
              <a:r>
                <a:rPr lang="en-US" altLang="ko-KR" sz="2100">
                  <a:solidFill>
                    <a:srgbClr val="000000"/>
                  </a:solidFill>
                  <a:ea typeface="Arial" charset="0"/>
                  <a:cs typeface="Arial" charset="0"/>
                  <a:sym typeface="Arial" charset="0"/>
                </a:rPr>
                <a:t>H</a:t>
              </a:r>
              <a:r>
                <a:rPr lang="en-US" altLang="ko-KR" sz="2100" baseline="-6000">
                  <a:solidFill>
                    <a:srgbClr val="000000"/>
                  </a:solidFill>
                  <a:ea typeface="Arial" charset="0"/>
                  <a:cs typeface="Arial" charset="0"/>
                  <a:sym typeface="Arial" charset="0"/>
                </a:rPr>
                <a:t>14</a:t>
              </a:r>
            </a:p>
          </p:txBody>
        </p:sp>
        <p:sp>
          <p:nvSpPr>
            <p:cNvPr id="21515" name="직사각형 14"/>
            <p:cNvSpPr>
              <a:spLocks noChangeArrowheads="1"/>
            </p:cNvSpPr>
            <p:nvPr/>
          </p:nvSpPr>
          <p:spPr bwMode="auto">
            <a:xfrm>
              <a:off x="2902000" y="1636440"/>
              <a:ext cx="864096" cy="792088"/>
            </a:xfrm>
            <a:prstGeom prst="rect">
              <a:avLst/>
            </a:prstGeom>
            <a:solidFill>
              <a:schemeClr val="bg1"/>
            </a:solidFill>
            <a:ln>
              <a:noFill/>
            </a:ln>
            <a:extLst>
              <a:ext uri="{91240B29-F687-4f45-9708-019B960494DF}">
                <a14:hiddenLine xmlns:a14="http://schemas.microsoft.com/office/drawing/2010/main" w="25400">
                  <a:solidFill>
                    <a:srgbClr val="000000"/>
                  </a:solidFill>
                  <a:round/>
                  <a:headEnd/>
                  <a:tailEnd/>
                </a14:hiddenLine>
              </a:ext>
            </a:extLst>
          </p:spPr>
          <p:txBody>
            <a:bodyPr/>
            <a:lstStyle/>
            <a:p>
              <a:pPr algn="ctr"/>
              <a:endParaRPr lang="ko-KR" altLang="en-US" sz="3000">
                <a:solidFill>
                  <a:srgbClr val="000000"/>
                </a:solidFill>
                <a:latin typeface="Gill Sans" charset="0"/>
                <a:ea typeface="굴림" charset="0"/>
                <a:cs typeface="굴림" charset="0"/>
                <a:sym typeface="Gill Sans" charset="0"/>
              </a:endParaRPr>
            </a:p>
          </p:txBody>
        </p:sp>
      </p:gr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29" name="Rectangle 1"/>
          <p:cNvSpPr>
            <a:spLocks/>
          </p:cNvSpPr>
          <p:nvPr/>
        </p:nvSpPr>
        <p:spPr bwMode="auto">
          <a:xfrm>
            <a:off x="392906" y="228600"/>
            <a:ext cx="8545711" cy="464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b="1" dirty="0">
                <a:solidFill>
                  <a:srgbClr val="3366FF"/>
                </a:solidFill>
                <a:latin typeface="Gill Sans" charset="0"/>
                <a:ea typeface="굴림" charset="0"/>
                <a:cs typeface="굴림" charset="0"/>
                <a:sym typeface="Gill Sans" charset="0"/>
              </a:rPr>
              <a:t>Calculated energetics for the three different molecules</a:t>
            </a:r>
          </a:p>
        </p:txBody>
      </p:sp>
      <p:sp>
        <p:nvSpPr>
          <p:cNvPr id="22530" name="Line 2"/>
          <p:cNvSpPr>
            <a:spLocks noChangeShapeType="1"/>
          </p:cNvSpPr>
          <p:nvPr/>
        </p:nvSpPr>
        <p:spPr bwMode="auto">
          <a:xfrm>
            <a:off x="642938" y="1063451"/>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22531" name="Rectangle 3"/>
          <p:cNvSpPr>
            <a:spLocks/>
          </p:cNvSpPr>
          <p:nvPr/>
        </p:nvSpPr>
        <p:spPr bwMode="auto">
          <a:xfrm>
            <a:off x="928688" y="5161359"/>
            <a:ext cx="7706320"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Dehydrogenation activation energies for the three molecules are almost same.    </a:t>
            </a:r>
          </a:p>
        </p:txBody>
      </p:sp>
      <p:sp>
        <p:nvSpPr>
          <p:cNvPr id="22532" name="Rectangle 6"/>
          <p:cNvSpPr>
            <a:spLocks/>
          </p:cNvSpPr>
          <p:nvPr/>
        </p:nvSpPr>
        <p:spPr bwMode="auto">
          <a:xfrm>
            <a:off x="928687" y="4536281"/>
            <a:ext cx="7375922"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Transition states were obtained by NEB method (for only vdW-DF).</a:t>
            </a:r>
          </a:p>
        </p:txBody>
      </p:sp>
      <p:sp>
        <p:nvSpPr>
          <p:cNvPr id="22533" name="Rectangle 7"/>
          <p:cNvSpPr>
            <a:spLocks/>
          </p:cNvSpPr>
          <p:nvPr/>
        </p:nvSpPr>
        <p:spPr bwMode="auto">
          <a:xfrm>
            <a:off x="6357937" y="5581055"/>
            <a:ext cx="830461"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C</a:t>
            </a:r>
            <a:r>
              <a:rPr lang="en-US" altLang="ko-KR" sz="1700" baseline="-6000">
                <a:solidFill>
                  <a:srgbClr val="000000"/>
                </a:solidFill>
                <a:ea typeface="Arial" charset="0"/>
                <a:cs typeface="Arial" charset="0"/>
                <a:sym typeface="Arial" charset="0"/>
              </a:rPr>
              <a:t>18</a:t>
            </a:r>
            <a:r>
              <a:rPr lang="en-US" altLang="ko-KR" sz="1700">
                <a:solidFill>
                  <a:srgbClr val="000000"/>
                </a:solidFill>
                <a:ea typeface="Arial" charset="0"/>
                <a:cs typeface="Arial" charset="0"/>
                <a:sym typeface="Arial" charset="0"/>
              </a:rPr>
              <a:t>H</a:t>
            </a:r>
            <a:r>
              <a:rPr lang="en-US" altLang="ko-KR" sz="1700" baseline="-6000">
                <a:solidFill>
                  <a:srgbClr val="000000"/>
                </a:solidFill>
                <a:ea typeface="Arial" charset="0"/>
                <a:cs typeface="Arial" charset="0"/>
                <a:sym typeface="Arial" charset="0"/>
              </a:rPr>
              <a:t>14</a:t>
            </a:r>
          </a:p>
        </p:txBody>
      </p:sp>
      <p:sp>
        <p:nvSpPr>
          <p:cNvPr id="22534" name="Rectangle 8"/>
          <p:cNvSpPr>
            <a:spLocks/>
          </p:cNvSpPr>
          <p:nvPr/>
        </p:nvSpPr>
        <p:spPr bwMode="auto">
          <a:xfrm>
            <a:off x="1723431" y="5589984"/>
            <a:ext cx="1589484"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CH</a:t>
            </a:r>
            <a:r>
              <a:rPr lang="en-US" altLang="ko-KR" sz="1700" baseline="-6000">
                <a:solidFill>
                  <a:srgbClr val="000000"/>
                </a:solidFill>
                <a:ea typeface="Arial" charset="0"/>
                <a:cs typeface="Arial" charset="0"/>
                <a:sym typeface="Arial" charset="0"/>
              </a:rPr>
              <a:t>4</a:t>
            </a:r>
            <a:r>
              <a:rPr lang="en-US" altLang="ko-KR" sz="1700">
                <a:solidFill>
                  <a:srgbClr val="000000"/>
                </a:solidFill>
                <a:ea typeface="Arial" charset="0"/>
                <a:cs typeface="Arial" charset="0"/>
                <a:sym typeface="Arial" charset="0"/>
              </a:rPr>
              <a:t> and C</a:t>
            </a:r>
            <a:r>
              <a:rPr lang="en-US" altLang="ko-KR" sz="1700" baseline="-6000">
                <a:solidFill>
                  <a:srgbClr val="000000"/>
                </a:solidFill>
                <a:ea typeface="Arial" charset="0"/>
                <a:cs typeface="Arial" charset="0"/>
                <a:sym typeface="Arial" charset="0"/>
              </a:rPr>
              <a:t>6</a:t>
            </a:r>
            <a:r>
              <a:rPr lang="en-US" altLang="ko-KR" sz="1700">
                <a:solidFill>
                  <a:srgbClr val="000000"/>
                </a:solidFill>
                <a:ea typeface="Arial" charset="0"/>
                <a:cs typeface="Arial" charset="0"/>
                <a:sym typeface="Arial" charset="0"/>
              </a:rPr>
              <a:t>H</a:t>
            </a:r>
            <a:r>
              <a:rPr lang="en-US" altLang="ko-KR" sz="1700" baseline="-6000">
                <a:solidFill>
                  <a:srgbClr val="000000"/>
                </a:solidFill>
                <a:ea typeface="Arial" charset="0"/>
                <a:cs typeface="Arial" charset="0"/>
                <a:sym typeface="Arial" charset="0"/>
              </a:rPr>
              <a:t>6</a:t>
            </a:r>
          </a:p>
        </p:txBody>
      </p:sp>
      <p:sp>
        <p:nvSpPr>
          <p:cNvPr id="22535" name="Rectangle 9"/>
          <p:cNvSpPr>
            <a:spLocks/>
          </p:cNvSpPr>
          <p:nvPr/>
        </p:nvSpPr>
        <p:spPr bwMode="auto">
          <a:xfrm>
            <a:off x="1893095" y="5973961"/>
            <a:ext cx="1241227" cy="33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latin typeface="Gill Sans" charset="0"/>
                <a:ea typeface="굴림" charset="0"/>
                <a:cs typeface="굴림" charset="0"/>
                <a:sym typeface="Gill Sans" charset="0"/>
              </a:rPr>
              <a:t>E</a:t>
            </a:r>
            <a:r>
              <a:rPr lang="en-US" altLang="ko-KR" baseline="-6000">
                <a:solidFill>
                  <a:srgbClr val="000000"/>
                </a:solidFill>
                <a:latin typeface="Gill Sans" charset="0"/>
                <a:ea typeface="굴림" charset="0"/>
                <a:cs typeface="굴림" charset="0"/>
                <a:sym typeface="Gill Sans" charset="0"/>
              </a:rPr>
              <a:t>a</a:t>
            </a:r>
            <a:r>
              <a:rPr lang="en-US" altLang="ko-KR" baseline="32000">
                <a:solidFill>
                  <a:srgbClr val="000000"/>
                </a:solidFill>
                <a:latin typeface="Gill Sans" charset="0"/>
                <a:ea typeface="굴림" charset="0"/>
                <a:cs typeface="굴림" charset="0"/>
                <a:sym typeface="Gill Sans" charset="0"/>
              </a:rPr>
              <a:t>Des </a:t>
            </a:r>
            <a:r>
              <a:rPr lang="en-US" altLang="ko-KR">
                <a:solidFill>
                  <a:srgbClr val="000000"/>
                </a:solidFill>
                <a:latin typeface="Gill Sans" charset="0"/>
                <a:ea typeface="굴림" charset="0"/>
                <a:cs typeface="굴림" charset="0"/>
                <a:sym typeface="Gill Sans" charset="0"/>
              </a:rPr>
              <a:t>&lt;</a:t>
            </a:r>
            <a:r>
              <a:rPr lang="en-US" altLang="ko-KR" baseline="32000">
                <a:solidFill>
                  <a:srgbClr val="000000"/>
                </a:solidFill>
                <a:latin typeface="Gill Sans" charset="0"/>
                <a:ea typeface="굴림" charset="0"/>
                <a:cs typeface="굴림" charset="0"/>
                <a:sym typeface="Gill Sans" charset="0"/>
              </a:rPr>
              <a:t> </a:t>
            </a:r>
            <a:r>
              <a:rPr lang="en-US" altLang="ko-KR">
                <a:solidFill>
                  <a:srgbClr val="000000"/>
                </a:solidFill>
                <a:latin typeface="Gill Sans" charset="0"/>
                <a:ea typeface="굴림" charset="0"/>
                <a:cs typeface="굴림" charset="0"/>
                <a:sym typeface="Gill Sans" charset="0"/>
              </a:rPr>
              <a:t>E</a:t>
            </a:r>
            <a:r>
              <a:rPr lang="en-US" altLang="ko-KR" baseline="-6000">
                <a:solidFill>
                  <a:srgbClr val="000000"/>
                </a:solidFill>
                <a:latin typeface="Gill Sans" charset="0"/>
                <a:ea typeface="굴림" charset="0"/>
                <a:cs typeface="굴림" charset="0"/>
                <a:sym typeface="Gill Sans" charset="0"/>
              </a:rPr>
              <a:t>a</a:t>
            </a:r>
            <a:r>
              <a:rPr lang="en-US" altLang="ko-KR" baseline="32000">
                <a:solidFill>
                  <a:srgbClr val="000000"/>
                </a:solidFill>
                <a:latin typeface="Gill Sans" charset="0"/>
                <a:ea typeface="굴림" charset="0"/>
                <a:cs typeface="굴림" charset="0"/>
                <a:sym typeface="Gill Sans" charset="0"/>
              </a:rPr>
              <a:t>Deh</a:t>
            </a:r>
          </a:p>
        </p:txBody>
      </p:sp>
      <p:sp>
        <p:nvSpPr>
          <p:cNvPr id="22536" name="Rectangle 10"/>
          <p:cNvSpPr>
            <a:spLocks/>
          </p:cNvSpPr>
          <p:nvPr/>
        </p:nvSpPr>
        <p:spPr bwMode="auto">
          <a:xfrm>
            <a:off x="6197204" y="5973961"/>
            <a:ext cx="1241227" cy="330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latin typeface="Gill Sans" charset="0"/>
                <a:ea typeface="굴림" charset="0"/>
                <a:cs typeface="굴림" charset="0"/>
                <a:sym typeface="Gill Sans" charset="0"/>
              </a:rPr>
              <a:t>E</a:t>
            </a:r>
            <a:r>
              <a:rPr lang="en-US" altLang="ko-KR" baseline="-6000">
                <a:solidFill>
                  <a:srgbClr val="000000"/>
                </a:solidFill>
                <a:latin typeface="Gill Sans" charset="0"/>
                <a:ea typeface="굴림" charset="0"/>
                <a:cs typeface="굴림" charset="0"/>
                <a:sym typeface="Gill Sans" charset="0"/>
              </a:rPr>
              <a:t>a</a:t>
            </a:r>
            <a:r>
              <a:rPr lang="en-US" altLang="ko-KR" baseline="32000">
                <a:solidFill>
                  <a:srgbClr val="000000"/>
                </a:solidFill>
                <a:latin typeface="Gill Sans" charset="0"/>
                <a:ea typeface="굴림" charset="0"/>
                <a:cs typeface="굴림" charset="0"/>
                <a:sym typeface="Gill Sans" charset="0"/>
              </a:rPr>
              <a:t>Des </a:t>
            </a:r>
            <a:r>
              <a:rPr lang="en-US" altLang="ko-KR">
                <a:solidFill>
                  <a:srgbClr val="000000"/>
                </a:solidFill>
                <a:latin typeface="Gill Sans" charset="0"/>
                <a:ea typeface="굴림" charset="0"/>
                <a:cs typeface="굴림" charset="0"/>
                <a:sym typeface="Gill Sans" charset="0"/>
              </a:rPr>
              <a:t>&gt;</a:t>
            </a:r>
            <a:r>
              <a:rPr lang="en-US" altLang="ko-KR" baseline="32000">
                <a:solidFill>
                  <a:srgbClr val="000000"/>
                </a:solidFill>
                <a:latin typeface="Gill Sans" charset="0"/>
                <a:ea typeface="굴림" charset="0"/>
                <a:cs typeface="굴림" charset="0"/>
                <a:sym typeface="Gill Sans" charset="0"/>
              </a:rPr>
              <a:t> </a:t>
            </a:r>
            <a:r>
              <a:rPr lang="en-US" altLang="ko-KR">
                <a:solidFill>
                  <a:srgbClr val="000000"/>
                </a:solidFill>
                <a:latin typeface="Gill Sans" charset="0"/>
                <a:ea typeface="굴림" charset="0"/>
                <a:cs typeface="굴림" charset="0"/>
                <a:sym typeface="Gill Sans" charset="0"/>
              </a:rPr>
              <a:t>E</a:t>
            </a:r>
            <a:r>
              <a:rPr lang="en-US" altLang="ko-KR" baseline="-6000">
                <a:solidFill>
                  <a:srgbClr val="000000"/>
                </a:solidFill>
                <a:latin typeface="Gill Sans" charset="0"/>
                <a:ea typeface="굴림" charset="0"/>
                <a:cs typeface="굴림" charset="0"/>
                <a:sym typeface="Gill Sans" charset="0"/>
              </a:rPr>
              <a:t>a</a:t>
            </a:r>
            <a:r>
              <a:rPr lang="en-US" altLang="ko-KR" baseline="32000">
                <a:solidFill>
                  <a:srgbClr val="000000"/>
                </a:solidFill>
                <a:latin typeface="Gill Sans" charset="0"/>
                <a:ea typeface="굴림" charset="0"/>
                <a:cs typeface="굴림" charset="0"/>
                <a:sym typeface="Gill Sans" charset="0"/>
              </a:rPr>
              <a:t>Deh</a:t>
            </a:r>
          </a:p>
        </p:txBody>
      </p:sp>
      <p:pic>
        <p:nvPicPr>
          <p:cNvPr id="22537"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7068" y="1138535"/>
            <a:ext cx="4261693" cy="2979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22538"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79219" y="1138535"/>
            <a:ext cx="3341936" cy="3012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3" name="Rectangle 1"/>
          <p:cNvSpPr>
            <a:spLocks/>
          </p:cNvSpPr>
          <p:nvPr/>
        </p:nvSpPr>
        <p:spPr bwMode="auto">
          <a:xfrm>
            <a:off x="392906" y="228600"/>
            <a:ext cx="8545711" cy="464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b="1" dirty="0">
                <a:solidFill>
                  <a:srgbClr val="3366FF"/>
                </a:solidFill>
                <a:latin typeface="Gill Sans" charset="0"/>
                <a:ea typeface="굴림" charset="0"/>
                <a:cs typeface="굴림" charset="0"/>
                <a:sym typeface="Gill Sans" charset="0"/>
              </a:rPr>
              <a:t>Calculated energetics for the three different molecules</a:t>
            </a:r>
          </a:p>
        </p:txBody>
      </p:sp>
      <p:sp>
        <p:nvSpPr>
          <p:cNvPr id="23554" name="Line 2"/>
          <p:cNvSpPr>
            <a:spLocks noChangeShapeType="1"/>
          </p:cNvSpPr>
          <p:nvPr/>
        </p:nvSpPr>
        <p:spPr bwMode="auto">
          <a:xfrm>
            <a:off x="642938" y="1063451"/>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23555" name="Rectangle 5"/>
          <p:cNvSpPr>
            <a:spLocks/>
          </p:cNvSpPr>
          <p:nvPr/>
        </p:nvSpPr>
        <p:spPr bwMode="auto">
          <a:xfrm>
            <a:off x="1401962" y="4402337"/>
            <a:ext cx="2428875"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Desorption-dominant</a:t>
            </a:r>
          </a:p>
        </p:txBody>
      </p:sp>
      <p:sp>
        <p:nvSpPr>
          <p:cNvPr id="23556" name="Rectangle 6"/>
          <p:cNvSpPr>
            <a:spLocks/>
          </p:cNvSpPr>
          <p:nvPr/>
        </p:nvSpPr>
        <p:spPr bwMode="auto">
          <a:xfrm>
            <a:off x="6357937" y="4822031"/>
            <a:ext cx="830461"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C</a:t>
            </a:r>
            <a:r>
              <a:rPr lang="en-US" altLang="ko-KR" sz="1700" baseline="-6000">
                <a:solidFill>
                  <a:srgbClr val="000000"/>
                </a:solidFill>
                <a:ea typeface="Arial" charset="0"/>
                <a:cs typeface="Arial" charset="0"/>
                <a:sym typeface="Arial" charset="0"/>
              </a:rPr>
              <a:t>18</a:t>
            </a:r>
            <a:r>
              <a:rPr lang="en-US" altLang="ko-KR" sz="1700">
                <a:solidFill>
                  <a:srgbClr val="000000"/>
                </a:solidFill>
                <a:ea typeface="Arial" charset="0"/>
                <a:cs typeface="Arial" charset="0"/>
                <a:sym typeface="Arial" charset="0"/>
              </a:rPr>
              <a:t>H</a:t>
            </a:r>
            <a:r>
              <a:rPr lang="en-US" altLang="ko-KR" sz="1700" baseline="-6000">
                <a:solidFill>
                  <a:srgbClr val="000000"/>
                </a:solidFill>
                <a:ea typeface="Arial" charset="0"/>
                <a:cs typeface="Arial" charset="0"/>
                <a:sym typeface="Arial" charset="0"/>
              </a:rPr>
              <a:t>14</a:t>
            </a:r>
          </a:p>
        </p:txBody>
      </p:sp>
      <p:sp>
        <p:nvSpPr>
          <p:cNvPr id="23557" name="Rectangle 7"/>
          <p:cNvSpPr>
            <a:spLocks/>
          </p:cNvSpPr>
          <p:nvPr/>
        </p:nvSpPr>
        <p:spPr bwMode="auto">
          <a:xfrm>
            <a:off x="1723431" y="4848820"/>
            <a:ext cx="1589484"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CH</a:t>
            </a:r>
            <a:r>
              <a:rPr lang="en-US" altLang="ko-KR" sz="1700" baseline="-6000">
                <a:solidFill>
                  <a:srgbClr val="000000"/>
                </a:solidFill>
                <a:ea typeface="Arial" charset="0"/>
                <a:cs typeface="Arial" charset="0"/>
                <a:sym typeface="Arial" charset="0"/>
              </a:rPr>
              <a:t>4</a:t>
            </a:r>
            <a:r>
              <a:rPr lang="en-US" altLang="ko-KR" sz="1700">
                <a:solidFill>
                  <a:srgbClr val="000000"/>
                </a:solidFill>
                <a:ea typeface="Arial" charset="0"/>
                <a:cs typeface="Arial" charset="0"/>
                <a:sym typeface="Arial" charset="0"/>
              </a:rPr>
              <a:t> and C</a:t>
            </a:r>
            <a:r>
              <a:rPr lang="en-US" altLang="ko-KR" sz="1700" baseline="-6000">
                <a:solidFill>
                  <a:srgbClr val="000000"/>
                </a:solidFill>
                <a:ea typeface="Arial" charset="0"/>
                <a:cs typeface="Arial" charset="0"/>
                <a:sym typeface="Arial" charset="0"/>
              </a:rPr>
              <a:t>6</a:t>
            </a:r>
            <a:r>
              <a:rPr lang="en-US" altLang="ko-KR" sz="1700">
                <a:solidFill>
                  <a:srgbClr val="000000"/>
                </a:solidFill>
                <a:ea typeface="Arial" charset="0"/>
                <a:cs typeface="Arial" charset="0"/>
                <a:sym typeface="Arial" charset="0"/>
              </a:rPr>
              <a:t>H</a:t>
            </a:r>
            <a:r>
              <a:rPr lang="en-US" altLang="ko-KR" sz="1700" baseline="-6000">
                <a:solidFill>
                  <a:srgbClr val="000000"/>
                </a:solidFill>
                <a:ea typeface="Arial" charset="0"/>
                <a:cs typeface="Arial" charset="0"/>
                <a:sym typeface="Arial" charset="0"/>
              </a:rPr>
              <a:t>6</a:t>
            </a:r>
          </a:p>
        </p:txBody>
      </p:sp>
      <p:sp>
        <p:nvSpPr>
          <p:cNvPr id="23558" name="Rectangle 8"/>
          <p:cNvSpPr>
            <a:spLocks/>
          </p:cNvSpPr>
          <p:nvPr/>
        </p:nvSpPr>
        <p:spPr bwMode="auto">
          <a:xfrm>
            <a:off x="5375672" y="4402337"/>
            <a:ext cx="2803922"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Dehydrogenation-dominant</a:t>
            </a:r>
          </a:p>
        </p:txBody>
      </p:sp>
      <p:pic>
        <p:nvPicPr>
          <p:cNvPr id="23559"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6306" y="5857876"/>
            <a:ext cx="1303734" cy="79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3560" name="Oval 10"/>
          <p:cNvSpPr>
            <a:spLocks/>
          </p:cNvSpPr>
          <p:nvPr/>
        </p:nvSpPr>
        <p:spPr bwMode="auto">
          <a:xfrm>
            <a:off x="2125266" y="5420320"/>
            <a:ext cx="366117" cy="169664"/>
          </a:xfrm>
          <a:prstGeom prst="ellipse">
            <a:avLst/>
          </a:prstGeom>
          <a:blipFill dpi="0" rotWithShape="0">
            <a:blip r:embed="rId3"/>
            <a:srcRect/>
            <a:tile tx="0" ty="0" sx="100000" sy="100000" flip="none" algn="tl"/>
          </a:blipFill>
          <a:ln w="25400">
            <a:solidFill>
              <a:schemeClr val="tx1"/>
            </a:solidFill>
            <a:miter lim="800000"/>
            <a:headEnd/>
            <a:tailEnd/>
          </a:ln>
        </p:spPr>
        <p:txBody>
          <a:bodyPr lIns="0" tIns="0" rIns="0" bIns="0"/>
          <a:lstStyle/>
          <a:p>
            <a:pPr algn="ctr"/>
            <a:endParaRPr lang="ko-KR" altLang="en-US" sz="3000">
              <a:solidFill>
                <a:srgbClr val="000000"/>
              </a:solidFill>
              <a:latin typeface="Gill Sans" charset="0"/>
              <a:ea typeface="굴림" charset="0"/>
              <a:cs typeface="굴림" charset="0"/>
              <a:sym typeface="Gill Sans" charset="0"/>
            </a:endParaRPr>
          </a:p>
        </p:txBody>
      </p:sp>
      <p:sp>
        <p:nvSpPr>
          <p:cNvPr id="23561" name="Line 11"/>
          <p:cNvSpPr>
            <a:spLocks noChangeShapeType="1"/>
          </p:cNvSpPr>
          <p:nvPr/>
        </p:nvSpPr>
        <p:spPr bwMode="auto">
          <a:xfrm rot="10800000">
            <a:off x="2393156" y="5625704"/>
            <a:ext cx="196453" cy="248915"/>
          </a:xfrm>
          <a:prstGeom prst="line">
            <a:avLst/>
          </a:prstGeom>
          <a:noFill/>
          <a:ln w="38100">
            <a:solidFill>
              <a:schemeClr val="tx1"/>
            </a:solidFill>
            <a:miter lim="800000"/>
            <a:headEnd type="stealth" w="med" len="me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23562" name="Line 12"/>
          <p:cNvSpPr>
            <a:spLocks noChangeShapeType="1"/>
          </p:cNvSpPr>
          <p:nvPr/>
        </p:nvSpPr>
        <p:spPr bwMode="auto">
          <a:xfrm flipH="1">
            <a:off x="2616400" y="5675933"/>
            <a:ext cx="265658" cy="181942"/>
          </a:xfrm>
          <a:prstGeom prst="line">
            <a:avLst/>
          </a:prstGeom>
          <a:noFill/>
          <a:ln w="38100">
            <a:solidFill>
              <a:schemeClr val="tx1"/>
            </a:solidFill>
            <a:miter lim="800000"/>
            <a:headEnd type="stealth" w="med" len="me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23563" name="Oval 13"/>
          <p:cNvSpPr>
            <a:spLocks/>
          </p:cNvSpPr>
          <p:nvPr/>
        </p:nvSpPr>
        <p:spPr bwMode="auto">
          <a:xfrm>
            <a:off x="1357313" y="5304234"/>
            <a:ext cx="366117" cy="169664"/>
          </a:xfrm>
          <a:prstGeom prst="ellipse">
            <a:avLst/>
          </a:prstGeom>
          <a:blipFill dpi="0" rotWithShape="0">
            <a:blip r:embed="rId3"/>
            <a:srcRect/>
            <a:tile tx="0" ty="0" sx="100000" sy="100000" flip="none" algn="tl"/>
          </a:blipFill>
          <a:ln w="25400">
            <a:solidFill>
              <a:schemeClr val="tx1"/>
            </a:solidFill>
            <a:miter lim="800000"/>
            <a:headEnd/>
            <a:tailEnd/>
          </a:ln>
        </p:spPr>
        <p:txBody>
          <a:bodyPr lIns="0" tIns="0" rIns="0" bIns="0"/>
          <a:lstStyle/>
          <a:p>
            <a:pPr algn="ctr"/>
            <a:endParaRPr lang="ko-KR" altLang="en-US" sz="3000">
              <a:solidFill>
                <a:srgbClr val="000000"/>
              </a:solidFill>
              <a:latin typeface="Gill Sans" charset="0"/>
              <a:ea typeface="굴림" charset="0"/>
              <a:cs typeface="굴림" charset="0"/>
              <a:sym typeface="Gill Sans" charset="0"/>
            </a:endParaRPr>
          </a:p>
        </p:txBody>
      </p:sp>
      <p:sp>
        <p:nvSpPr>
          <p:cNvPr id="23564" name="Line 14"/>
          <p:cNvSpPr>
            <a:spLocks noChangeShapeType="1"/>
          </p:cNvSpPr>
          <p:nvPr/>
        </p:nvSpPr>
        <p:spPr bwMode="auto">
          <a:xfrm rot="10800000">
            <a:off x="1795985" y="5400230"/>
            <a:ext cx="284633" cy="90413"/>
          </a:xfrm>
          <a:prstGeom prst="line">
            <a:avLst/>
          </a:prstGeom>
          <a:noFill/>
          <a:ln w="38100">
            <a:solidFill>
              <a:schemeClr val="tx1"/>
            </a:solidFill>
            <a:miter lim="800000"/>
            <a:headEnd type="stealth" w="med" len="me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pic>
        <p:nvPicPr>
          <p:cNvPr id="23565" name="Picture 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4328" y="5786437"/>
            <a:ext cx="1303734" cy="79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3566" name="Oval 16"/>
          <p:cNvSpPr>
            <a:spLocks/>
          </p:cNvSpPr>
          <p:nvPr/>
        </p:nvSpPr>
        <p:spPr bwMode="auto">
          <a:xfrm>
            <a:off x="6518673" y="5545336"/>
            <a:ext cx="366117" cy="169664"/>
          </a:xfrm>
          <a:prstGeom prst="ellipse">
            <a:avLst/>
          </a:prstGeom>
          <a:blipFill dpi="0" rotWithShape="0">
            <a:blip r:embed="rId3"/>
            <a:srcRect/>
            <a:tile tx="0" ty="0" sx="100000" sy="100000" flip="none" algn="tl"/>
          </a:blipFill>
          <a:ln w="25400">
            <a:solidFill>
              <a:schemeClr val="tx1"/>
            </a:solidFill>
            <a:miter lim="800000"/>
            <a:headEnd/>
            <a:tailEnd/>
          </a:ln>
        </p:spPr>
        <p:txBody>
          <a:bodyPr lIns="0" tIns="0" rIns="0" bIns="0"/>
          <a:lstStyle/>
          <a:p>
            <a:pPr algn="ctr"/>
            <a:endParaRPr lang="ko-KR" altLang="en-US" sz="3000">
              <a:solidFill>
                <a:srgbClr val="000000"/>
              </a:solidFill>
              <a:latin typeface="Gill Sans" charset="0"/>
              <a:ea typeface="굴림" charset="0"/>
              <a:cs typeface="굴림" charset="0"/>
              <a:sym typeface="Gill Sans" charset="0"/>
            </a:endParaRPr>
          </a:p>
        </p:txBody>
      </p:sp>
      <p:pic>
        <p:nvPicPr>
          <p:cNvPr id="23567" name="Picture 1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7068" y="1138535"/>
            <a:ext cx="4261693" cy="29791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pic>
        <p:nvPicPr>
          <p:cNvPr id="23568"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79219" y="1138535"/>
            <a:ext cx="3341936" cy="3012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7" name="Rectangle 1"/>
          <p:cNvSpPr>
            <a:spLocks/>
          </p:cNvSpPr>
          <p:nvPr/>
        </p:nvSpPr>
        <p:spPr bwMode="auto">
          <a:xfrm>
            <a:off x="392906" y="228600"/>
            <a:ext cx="8545711" cy="4643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b="1" dirty="0" smtClean="0">
                <a:solidFill>
                  <a:srgbClr val="3366FF"/>
                </a:solidFill>
                <a:latin typeface="Gill Sans" charset="0"/>
                <a:ea typeface="굴림" charset="0"/>
                <a:cs typeface="굴림" charset="0"/>
                <a:sym typeface="Gill Sans" charset="0"/>
              </a:rPr>
              <a:t>Time </a:t>
            </a:r>
            <a:r>
              <a:rPr lang="en-US" altLang="ko-KR" sz="3200" b="1" dirty="0">
                <a:solidFill>
                  <a:srgbClr val="3366FF"/>
                </a:solidFill>
                <a:latin typeface="Gill Sans" charset="0"/>
                <a:ea typeface="굴림" charset="0"/>
                <a:cs typeface="굴림" charset="0"/>
                <a:sym typeface="Gill Sans" charset="0"/>
              </a:rPr>
              <a:t>needed for a dehydrogenation event (T</a:t>
            </a:r>
            <a:r>
              <a:rPr lang="en-US" altLang="ko-KR" sz="3200" b="1" baseline="-6000" dirty="0">
                <a:solidFill>
                  <a:srgbClr val="3366FF"/>
                </a:solidFill>
                <a:latin typeface="Gill Sans" charset="0"/>
                <a:ea typeface="굴림" charset="0"/>
                <a:cs typeface="굴림" charset="0"/>
                <a:sym typeface="Gill Sans" charset="0"/>
              </a:rPr>
              <a:t>D</a:t>
            </a:r>
            <a:r>
              <a:rPr lang="en-US" altLang="ko-KR" sz="3200" b="1" dirty="0">
                <a:solidFill>
                  <a:srgbClr val="3366FF"/>
                </a:solidFill>
                <a:latin typeface="Gill Sans" charset="0"/>
                <a:ea typeface="굴림" charset="0"/>
                <a:cs typeface="굴림" charset="0"/>
                <a:sym typeface="Gill Sans" charset="0"/>
              </a:rPr>
              <a:t>)</a:t>
            </a:r>
          </a:p>
        </p:txBody>
      </p:sp>
      <p:sp>
        <p:nvSpPr>
          <p:cNvPr id="24578" name="Line 2"/>
          <p:cNvSpPr>
            <a:spLocks noChangeShapeType="1"/>
          </p:cNvSpPr>
          <p:nvPr/>
        </p:nvSpPr>
        <p:spPr bwMode="auto">
          <a:xfrm>
            <a:off x="642938" y="1220392"/>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24579" name="Rectangle 4"/>
          <p:cNvSpPr>
            <a:spLocks/>
          </p:cNvSpPr>
          <p:nvPr/>
        </p:nvSpPr>
        <p:spPr bwMode="auto">
          <a:xfrm>
            <a:off x="2294931" y="4163488"/>
            <a:ext cx="1298865" cy="19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z="1900" baseline="33000">
                <a:solidFill>
                  <a:srgbClr val="000000"/>
                </a:solidFill>
                <a:ea typeface="Arial" charset="0"/>
                <a:cs typeface="Arial" charset="0"/>
                <a:sym typeface="Arial" charset="0"/>
              </a:rPr>
              <a:t>√: growth success</a:t>
            </a:r>
          </a:p>
        </p:txBody>
      </p:sp>
      <p:sp>
        <p:nvSpPr>
          <p:cNvPr id="24580" name="Rectangle 5"/>
          <p:cNvSpPr>
            <a:spLocks/>
          </p:cNvSpPr>
          <p:nvPr/>
        </p:nvSpPr>
        <p:spPr bwMode="auto">
          <a:xfrm>
            <a:off x="3884414" y="4035386"/>
            <a:ext cx="164873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p>
            <a:pPr>
              <a:tabLst>
                <a:tab pos="250009" algn="l"/>
                <a:tab pos="500019" algn="l"/>
                <a:tab pos="750028" algn="l"/>
                <a:tab pos="1000038" algn="l"/>
                <a:tab pos="1250048" algn="l"/>
                <a:tab pos="1500058" algn="l"/>
                <a:tab pos="1750067" algn="l"/>
                <a:tab pos="2000077" algn="l"/>
                <a:tab pos="2250086" algn="l"/>
                <a:tab pos="2500096" algn="l"/>
                <a:tab pos="2750105" algn="l"/>
                <a:tab pos="3000114" algn="l"/>
              </a:tabLst>
            </a:pPr>
            <a:r>
              <a:rPr lang="en-US" altLang="ko-KR" smtClean="0">
                <a:solidFill>
                  <a:srgbClr val="000000"/>
                </a:solidFill>
                <a:ea typeface="Arial" charset="0"/>
                <a:cs typeface="Arial" charset="0"/>
                <a:sym typeface="Arial" charset="0"/>
              </a:rPr>
              <a:t>×: growth failure</a:t>
            </a:r>
          </a:p>
        </p:txBody>
      </p:sp>
      <p:sp>
        <p:nvSpPr>
          <p:cNvPr id="24581" name="Rectangle 6"/>
          <p:cNvSpPr>
            <a:spLocks/>
          </p:cNvSpPr>
          <p:nvPr/>
        </p:nvSpPr>
        <p:spPr bwMode="auto">
          <a:xfrm>
            <a:off x="759024" y="5220890"/>
            <a:ext cx="5911453" cy="294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500">
                <a:solidFill>
                  <a:srgbClr val="000000"/>
                </a:solidFill>
                <a:ea typeface="Arial" charset="0"/>
                <a:cs typeface="Arial" charset="0"/>
                <a:sym typeface="Arial" charset="0"/>
              </a:rPr>
              <a:t>Typical experimental graphene growth time: 15 min ~ 1 hour</a:t>
            </a:r>
          </a:p>
        </p:txBody>
      </p:sp>
      <p:sp>
        <p:nvSpPr>
          <p:cNvPr id="24582" name="Rectangle 7"/>
          <p:cNvSpPr>
            <a:spLocks/>
          </p:cNvSpPr>
          <p:nvPr/>
        </p:nvSpPr>
        <p:spPr bwMode="auto">
          <a:xfrm>
            <a:off x="759024" y="4649390"/>
            <a:ext cx="5911453" cy="294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500">
                <a:solidFill>
                  <a:srgbClr val="000000"/>
                </a:solidFill>
                <a:ea typeface="Arial" charset="0"/>
                <a:cs typeface="Arial" charset="0"/>
                <a:sym typeface="Arial" charset="0"/>
              </a:rPr>
              <a:t>T</a:t>
            </a:r>
            <a:r>
              <a:rPr lang="en-US" altLang="ko-KR" sz="1500" baseline="-6000">
                <a:solidFill>
                  <a:srgbClr val="000000"/>
                </a:solidFill>
                <a:ea typeface="Arial" charset="0"/>
                <a:cs typeface="Arial" charset="0"/>
                <a:sym typeface="Arial" charset="0"/>
              </a:rPr>
              <a:t>D</a:t>
            </a:r>
            <a:r>
              <a:rPr lang="en-US" altLang="ko-KR" sz="1500">
                <a:solidFill>
                  <a:srgbClr val="000000"/>
                </a:solidFill>
                <a:ea typeface="Arial" charset="0"/>
                <a:cs typeface="Arial" charset="0"/>
                <a:sym typeface="Arial" charset="0"/>
              </a:rPr>
              <a:t> is obtained from calculated reaction rates.</a:t>
            </a:r>
          </a:p>
        </p:txBody>
      </p:sp>
      <p:sp>
        <p:nvSpPr>
          <p:cNvPr id="24583" name="Rectangle 8"/>
          <p:cNvSpPr>
            <a:spLocks/>
          </p:cNvSpPr>
          <p:nvPr/>
        </p:nvSpPr>
        <p:spPr bwMode="auto">
          <a:xfrm>
            <a:off x="759024" y="5801320"/>
            <a:ext cx="5911453" cy="294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500">
                <a:solidFill>
                  <a:srgbClr val="000000"/>
                </a:solidFill>
                <a:ea typeface="Arial" charset="0"/>
                <a:cs typeface="Arial" charset="0"/>
                <a:sym typeface="Arial" charset="0"/>
              </a:rPr>
              <a:t>Below 200°C, E</a:t>
            </a:r>
            <a:r>
              <a:rPr lang="en-US" altLang="ko-KR" sz="1500" baseline="-6000">
                <a:solidFill>
                  <a:srgbClr val="000000"/>
                </a:solidFill>
                <a:ea typeface="Arial" charset="0"/>
                <a:cs typeface="Arial" charset="0"/>
                <a:sym typeface="Arial" charset="0"/>
              </a:rPr>
              <a:t>a</a:t>
            </a:r>
            <a:r>
              <a:rPr lang="en-US" altLang="ko-KR" sz="1500" baseline="32000">
                <a:solidFill>
                  <a:srgbClr val="000000"/>
                </a:solidFill>
                <a:ea typeface="Arial" charset="0"/>
                <a:cs typeface="Arial" charset="0"/>
                <a:sym typeface="Arial" charset="0"/>
              </a:rPr>
              <a:t>Deh</a:t>
            </a:r>
            <a:r>
              <a:rPr lang="en-US" altLang="ko-KR" sz="1500">
                <a:solidFill>
                  <a:srgbClr val="000000"/>
                </a:solidFill>
                <a:ea typeface="Arial" charset="0"/>
                <a:cs typeface="Arial" charset="0"/>
                <a:sym typeface="Arial" charset="0"/>
              </a:rPr>
              <a:t> of ~1.5 eV is too large to overcome.</a:t>
            </a:r>
          </a:p>
        </p:txBody>
      </p:sp>
      <p:pic>
        <p:nvPicPr>
          <p:cNvPr id="24584"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6825" y="1415729"/>
            <a:ext cx="5535290" cy="2627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1" name="Rectangle 1"/>
          <p:cNvSpPr>
            <a:spLocks/>
          </p:cNvSpPr>
          <p:nvPr/>
        </p:nvSpPr>
        <p:spPr bwMode="auto">
          <a:xfrm>
            <a:off x="392906" y="433090"/>
            <a:ext cx="8545711" cy="43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b="1" dirty="0">
                <a:solidFill>
                  <a:srgbClr val="0000FF"/>
                </a:solidFill>
                <a:ea typeface="Arial" charset="0"/>
                <a:cs typeface="Arial" charset="0"/>
                <a:sym typeface="Arial" charset="0"/>
              </a:rPr>
              <a:t>Experimental LT </a:t>
            </a:r>
            <a:r>
              <a:rPr lang="en-US" altLang="ko-KR" sz="3200" b="1" dirty="0" err="1">
                <a:solidFill>
                  <a:srgbClr val="0000FF"/>
                </a:solidFill>
                <a:ea typeface="Arial" charset="0"/>
                <a:cs typeface="Arial" charset="0"/>
                <a:sym typeface="Arial" charset="0"/>
              </a:rPr>
              <a:t>graphene</a:t>
            </a:r>
            <a:r>
              <a:rPr lang="en-US" altLang="ko-KR" sz="3200" b="1" dirty="0">
                <a:solidFill>
                  <a:srgbClr val="0000FF"/>
                </a:solidFill>
                <a:ea typeface="Arial" charset="0"/>
                <a:cs typeface="Arial" charset="0"/>
                <a:sym typeface="Arial" charset="0"/>
              </a:rPr>
              <a:t> growth from C</a:t>
            </a:r>
            <a:r>
              <a:rPr lang="en-US" altLang="ko-KR" sz="3200" b="1" baseline="-6000" dirty="0">
                <a:solidFill>
                  <a:srgbClr val="0000FF"/>
                </a:solidFill>
                <a:ea typeface="Arial" charset="0"/>
                <a:cs typeface="Arial" charset="0"/>
                <a:sym typeface="Arial" charset="0"/>
              </a:rPr>
              <a:t>6</a:t>
            </a:r>
            <a:r>
              <a:rPr lang="en-US" altLang="ko-KR" sz="3200" b="1" dirty="0">
                <a:solidFill>
                  <a:srgbClr val="0000FF"/>
                </a:solidFill>
                <a:ea typeface="Arial" charset="0"/>
                <a:cs typeface="Arial" charset="0"/>
                <a:sym typeface="Arial" charset="0"/>
              </a:rPr>
              <a:t>H</a:t>
            </a:r>
            <a:r>
              <a:rPr lang="en-US" altLang="ko-KR" sz="3200" b="1" baseline="-6000" dirty="0">
                <a:solidFill>
                  <a:srgbClr val="0000FF"/>
                </a:solidFill>
                <a:ea typeface="Arial" charset="0"/>
                <a:cs typeface="Arial" charset="0"/>
                <a:sym typeface="Arial" charset="0"/>
              </a:rPr>
              <a:t>6 </a:t>
            </a:r>
            <a:r>
              <a:rPr lang="en-US" altLang="ko-KR" sz="3200" b="1" dirty="0">
                <a:solidFill>
                  <a:srgbClr val="0000FF"/>
                </a:solidFill>
                <a:ea typeface="Arial" charset="0"/>
                <a:cs typeface="Arial" charset="0"/>
                <a:sym typeface="Arial" charset="0"/>
              </a:rPr>
              <a:t>&amp; </a:t>
            </a:r>
            <a:r>
              <a:rPr lang="en-US" altLang="ko-KR" sz="3200" b="1" dirty="0" smtClean="0">
                <a:solidFill>
                  <a:srgbClr val="0000FF"/>
                </a:solidFill>
                <a:ea typeface="Arial" charset="0"/>
                <a:cs typeface="Arial" charset="0"/>
                <a:sym typeface="Arial" charset="0"/>
              </a:rPr>
              <a:t>C</a:t>
            </a:r>
            <a:r>
              <a:rPr lang="en-US" altLang="ko-KR" sz="3200" b="1" baseline="-6000" dirty="0" smtClean="0">
                <a:solidFill>
                  <a:srgbClr val="0000FF"/>
                </a:solidFill>
                <a:ea typeface="Arial" charset="0"/>
                <a:cs typeface="Arial" charset="0"/>
                <a:sym typeface="Arial" charset="0"/>
              </a:rPr>
              <a:t>18</a:t>
            </a:r>
            <a:r>
              <a:rPr lang="en-US" altLang="ko-KR" sz="3200" b="1" dirty="0" smtClean="0">
                <a:solidFill>
                  <a:srgbClr val="0000FF"/>
                </a:solidFill>
                <a:ea typeface="Arial" charset="0"/>
                <a:cs typeface="Arial" charset="0"/>
                <a:sym typeface="Arial" charset="0"/>
              </a:rPr>
              <a:t>H</a:t>
            </a:r>
            <a:r>
              <a:rPr lang="en-US" altLang="ko-KR" sz="3200" b="1" baseline="-6000" dirty="0" smtClean="0">
                <a:solidFill>
                  <a:srgbClr val="0000FF"/>
                </a:solidFill>
                <a:ea typeface="Arial" charset="0"/>
                <a:cs typeface="Arial" charset="0"/>
                <a:sym typeface="Arial" charset="0"/>
              </a:rPr>
              <a:t>14 </a:t>
            </a:r>
            <a:r>
              <a:rPr lang="en-US" altLang="ko-KR" sz="3200" b="1" i="1" dirty="0" smtClean="0">
                <a:solidFill>
                  <a:srgbClr val="0000FF"/>
                </a:solidFill>
                <a:ea typeface="Arial" charset="0"/>
                <a:cs typeface="Arial" charset="0"/>
                <a:sym typeface="Arial" charset="0"/>
              </a:rPr>
              <a:t>(Prof. </a:t>
            </a:r>
            <a:r>
              <a:rPr lang="en-US" altLang="ko-KR" sz="3200" b="1" i="1" dirty="0" err="1" smtClean="0">
                <a:solidFill>
                  <a:srgbClr val="0000FF"/>
                </a:solidFill>
                <a:ea typeface="Arial" charset="0"/>
                <a:cs typeface="Arial" charset="0"/>
                <a:sym typeface="Arial" charset="0"/>
              </a:rPr>
              <a:t>Zeng’s</a:t>
            </a:r>
            <a:r>
              <a:rPr lang="en-US" altLang="ko-KR" sz="3200" b="1" i="1" dirty="0" smtClean="0">
                <a:solidFill>
                  <a:srgbClr val="0000FF"/>
                </a:solidFill>
                <a:ea typeface="Arial" charset="0"/>
                <a:cs typeface="Arial" charset="0"/>
                <a:sym typeface="Arial" charset="0"/>
              </a:rPr>
              <a:t> group at USTC)</a:t>
            </a:r>
            <a:endParaRPr lang="en-US" altLang="ko-KR" sz="3200" b="1" i="1" dirty="0">
              <a:solidFill>
                <a:srgbClr val="0000FF"/>
              </a:solidFill>
              <a:ea typeface="Arial" charset="0"/>
              <a:cs typeface="Arial" charset="0"/>
              <a:sym typeface="Arial" charset="0"/>
            </a:endParaRPr>
          </a:p>
        </p:txBody>
      </p:sp>
      <p:sp>
        <p:nvSpPr>
          <p:cNvPr id="25602" name="Line 2"/>
          <p:cNvSpPr>
            <a:spLocks noChangeShapeType="1"/>
          </p:cNvSpPr>
          <p:nvPr/>
        </p:nvSpPr>
        <p:spPr bwMode="auto">
          <a:xfrm>
            <a:off x="642938" y="1425400"/>
            <a:ext cx="7948538" cy="3349"/>
          </a:xfrm>
          <a:prstGeom prst="line">
            <a:avLst/>
          </a:prstGeom>
          <a:noFill/>
          <a:ln w="50800">
            <a:solidFill>
              <a:srgbClr val="003DCC"/>
            </a:solidFill>
            <a:miter lim="800000"/>
            <a:headEnd/>
            <a:tailEnd/>
          </a:ln>
          <a:extLst>
            <a:ext uri="{909E8E84-426E-40dd-AFC4-6F175D3DCCD1}">
              <a14:hiddenFill xmlns:a14="http://schemas.microsoft.com/office/drawing/2010/main">
                <a:noFill/>
              </a14:hiddenFill>
            </a:ext>
          </a:extLst>
        </p:spPr>
        <p:txBody>
          <a:bodyPr lIns="0" tIns="0" rIns="0" bIns="0"/>
          <a:lstStyle/>
          <a:p>
            <a:pPr algn="ctr"/>
            <a:endParaRPr lang="en-US" sz="3000">
              <a:solidFill>
                <a:srgbClr val="000000"/>
              </a:solidFill>
              <a:latin typeface="Gill Sans" charset="0"/>
              <a:ea typeface="ヒラギノ角ゴ ProN W3" charset="0"/>
              <a:cs typeface="ヒラギノ角ゴ ProN W3" charset="0"/>
              <a:sym typeface="Gill Sans" charset="0"/>
            </a:endParaRPr>
          </a:p>
        </p:txBody>
      </p:sp>
      <p:sp>
        <p:nvSpPr>
          <p:cNvPr id="25603" name="Rectangle 3"/>
          <p:cNvSpPr>
            <a:spLocks/>
          </p:cNvSpPr>
          <p:nvPr/>
        </p:nvSpPr>
        <p:spPr bwMode="auto">
          <a:xfrm>
            <a:off x="785813" y="5326261"/>
            <a:ext cx="4339828"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Theory and experiments are consistent.</a:t>
            </a:r>
          </a:p>
        </p:txBody>
      </p:sp>
      <p:sp>
        <p:nvSpPr>
          <p:cNvPr id="25604" name="Rectangle 5"/>
          <p:cNvSpPr>
            <a:spLocks/>
          </p:cNvSpPr>
          <p:nvPr/>
        </p:nvSpPr>
        <p:spPr bwMode="auto">
          <a:xfrm>
            <a:off x="5482829" y="2004416"/>
            <a:ext cx="875109" cy="348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000">
                <a:solidFill>
                  <a:srgbClr val="000000"/>
                </a:solidFill>
                <a:ea typeface="Arial" charset="0"/>
                <a:cs typeface="Arial" charset="0"/>
                <a:sym typeface="Arial" charset="0"/>
              </a:rPr>
              <a:t>C</a:t>
            </a:r>
            <a:r>
              <a:rPr lang="en-US" altLang="ko-KR" sz="2000" baseline="-6000">
                <a:solidFill>
                  <a:srgbClr val="000000"/>
                </a:solidFill>
                <a:ea typeface="Arial" charset="0"/>
                <a:cs typeface="Arial" charset="0"/>
                <a:sym typeface="Arial" charset="0"/>
              </a:rPr>
              <a:t>18</a:t>
            </a:r>
            <a:r>
              <a:rPr lang="en-US" altLang="ko-KR" sz="2000">
                <a:solidFill>
                  <a:srgbClr val="000000"/>
                </a:solidFill>
                <a:ea typeface="Arial" charset="0"/>
                <a:cs typeface="Arial" charset="0"/>
                <a:sym typeface="Arial" charset="0"/>
              </a:rPr>
              <a:t>H</a:t>
            </a:r>
            <a:r>
              <a:rPr lang="en-US" altLang="ko-KR" sz="2000" baseline="-6000">
                <a:solidFill>
                  <a:srgbClr val="000000"/>
                </a:solidFill>
                <a:ea typeface="Arial" charset="0"/>
                <a:cs typeface="Arial" charset="0"/>
                <a:sym typeface="Arial" charset="0"/>
              </a:rPr>
              <a:t>14</a:t>
            </a:r>
          </a:p>
        </p:txBody>
      </p:sp>
      <p:sp>
        <p:nvSpPr>
          <p:cNvPr id="25605" name="Rectangle 6"/>
          <p:cNvSpPr>
            <a:spLocks/>
          </p:cNvSpPr>
          <p:nvPr/>
        </p:nvSpPr>
        <p:spPr bwMode="auto">
          <a:xfrm>
            <a:off x="3268266" y="2004416"/>
            <a:ext cx="785813" cy="348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000">
                <a:solidFill>
                  <a:srgbClr val="000000"/>
                </a:solidFill>
                <a:ea typeface="Arial" charset="0"/>
                <a:cs typeface="Arial" charset="0"/>
                <a:sym typeface="Arial" charset="0"/>
              </a:rPr>
              <a:t>C</a:t>
            </a:r>
            <a:r>
              <a:rPr lang="en-US" altLang="ko-KR" sz="2000" baseline="-6000">
                <a:solidFill>
                  <a:srgbClr val="000000"/>
                </a:solidFill>
                <a:ea typeface="Arial" charset="0"/>
                <a:cs typeface="Arial" charset="0"/>
                <a:sym typeface="Arial" charset="0"/>
              </a:rPr>
              <a:t>6</a:t>
            </a:r>
            <a:r>
              <a:rPr lang="en-US" altLang="ko-KR" sz="2000">
                <a:solidFill>
                  <a:srgbClr val="000000"/>
                </a:solidFill>
                <a:ea typeface="Arial" charset="0"/>
                <a:cs typeface="Arial" charset="0"/>
                <a:sym typeface="Arial" charset="0"/>
              </a:rPr>
              <a:t>H</a:t>
            </a:r>
            <a:r>
              <a:rPr lang="en-US" altLang="ko-KR" sz="2000" baseline="-6000">
                <a:solidFill>
                  <a:srgbClr val="000000"/>
                </a:solidFill>
                <a:ea typeface="Arial" charset="0"/>
                <a:cs typeface="Arial" charset="0"/>
                <a:sym typeface="Arial" charset="0"/>
              </a:rPr>
              <a:t>6</a:t>
            </a:r>
          </a:p>
        </p:txBody>
      </p:sp>
      <p:sp>
        <p:nvSpPr>
          <p:cNvPr id="25606" name="Rectangle 7"/>
          <p:cNvSpPr>
            <a:spLocks/>
          </p:cNvSpPr>
          <p:nvPr/>
        </p:nvSpPr>
        <p:spPr bwMode="auto">
          <a:xfrm>
            <a:off x="821531" y="1401662"/>
            <a:ext cx="5143500" cy="339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a:solidFill>
                  <a:srgbClr val="000000"/>
                </a:solidFill>
                <a:ea typeface="Arial" charset="0"/>
                <a:cs typeface="Arial" charset="0"/>
                <a:sym typeface="Arial" charset="0"/>
              </a:rPr>
              <a:t>SEM images of the graphenes grown at 300°C</a:t>
            </a:r>
          </a:p>
        </p:txBody>
      </p:sp>
      <p:sp>
        <p:nvSpPr>
          <p:cNvPr id="25607" name="Rectangle 8"/>
          <p:cNvSpPr>
            <a:spLocks/>
          </p:cNvSpPr>
          <p:nvPr/>
        </p:nvSpPr>
        <p:spPr bwMode="auto">
          <a:xfrm>
            <a:off x="776883" y="4638675"/>
            <a:ext cx="5143500" cy="312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1700">
                <a:solidFill>
                  <a:srgbClr val="000000"/>
                </a:solidFill>
                <a:ea typeface="Arial" charset="0"/>
                <a:cs typeface="Arial" charset="0"/>
                <a:sym typeface="Arial" charset="0"/>
              </a:rPr>
              <a:t>No graphene growth at lower temperature of 200°C</a:t>
            </a:r>
          </a:p>
        </p:txBody>
      </p:sp>
      <p:pic>
        <p:nvPicPr>
          <p:cNvPr id="25608"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95390" y="2372767"/>
            <a:ext cx="4811986" cy="2025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49" name="Rectangle 1"/>
          <p:cNvSpPr>
            <a:spLocks/>
          </p:cNvSpPr>
          <p:nvPr/>
        </p:nvSpPr>
        <p:spPr bwMode="auto">
          <a:xfrm>
            <a:off x="381000" y="228600"/>
            <a:ext cx="8545711" cy="437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pPr algn="ctr"/>
            <a:r>
              <a:rPr lang="en-US" altLang="ko-KR" sz="3200" dirty="0" smtClean="0">
                <a:solidFill>
                  <a:srgbClr val="0000FF"/>
                </a:solidFill>
                <a:ea typeface="Arial" charset="0"/>
                <a:cs typeface="Arial" charset="0"/>
                <a:sym typeface="Arial" charset="0"/>
              </a:rPr>
              <a:t>Main Findings: </a:t>
            </a:r>
            <a:r>
              <a:rPr lang="en-US" altLang="ko-KR" sz="3200" dirty="0" smtClean="0">
                <a:solidFill>
                  <a:srgbClr val="FF0000"/>
                </a:solidFill>
                <a:ea typeface="Arial" charset="0"/>
                <a:cs typeface="Arial" charset="0"/>
                <a:sym typeface="Arial" charset="0"/>
              </a:rPr>
              <a:t>~1000 </a:t>
            </a:r>
            <a:r>
              <a:rPr lang="en-US" altLang="ko-KR" sz="3200" baseline="30000" dirty="0" err="1" smtClean="0">
                <a:solidFill>
                  <a:srgbClr val="FF0000"/>
                </a:solidFill>
                <a:ea typeface="Arial" charset="0"/>
                <a:cs typeface="Arial" charset="0"/>
                <a:sym typeface="Arial" charset="0"/>
              </a:rPr>
              <a:t>o</a:t>
            </a:r>
            <a:r>
              <a:rPr lang="en-US" altLang="ko-KR" sz="3200" dirty="0" err="1" smtClean="0">
                <a:solidFill>
                  <a:srgbClr val="FF0000"/>
                </a:solidFill>
                <a:ea typeface="Arial" charset="0"/>
                <a:cs typeface="Arial" charset="0"/>
                <a:sym typeface="Arial" charset="0"/>
              </a:rPr>
              <a:t>C</a:t>
            </a:r>
            <a:r>
              <a:rPr lang="en-US" altLang="ko-KR" sz="3200" dirty="0" smtClean="0">
                <a:solidFill>
                  <a:srgbClr val="FF0000"/>
                </a:solidFill>
                <a:ea typeface="Arial" charset="0"/>
                <a:cs typeface="Arial" charset="0"/>
                <a:sym typeface="Arial" charset="0"/>
              </a:rPr>
              <a:t> =&gt; ~300 </a:t>
            </a:r>
            <a:r>
              <a:rPr lang="en-US" altLang="ko-KR" sz="3200" baseline="30000" dirty="0" err="1" smtClean="0">
                <a:solidFill>
                  <a:srgbClr val="FF0000"/>
                </a:solidFill>
                <a:ea typeface="Arial" charset="0"/>
                <a:cs typeface="Arial" charset="0"/>
                <a:sym typeface="Arial" charset="0"/>
              </a:rPr>
              <a:t>o</a:t>
            </a:r>
            <a:r>
              <a:rPr lang="en-US" altLang="ko-KR" sz="3200" dirty="0" err="1" smtClean="0">
                <a:solidFill>
                  <a:srgbClr val="FF0000"/>
                </a:solidFill>
                <a:ea typeface="Arial" charset="0"/>
                <a:cs typeface="Arial" charset="0"/>
                <a:sym typeface="Arial" charset="0"/>
              </a:rPr>
              <a:t>C</a:t>
            </a:r>
            <a:r>
              <a:rPr lang="en-US" altLang="ko-KR" sz="3200" dirty="0" smtClean="0">
                <a:solidFill>
                  <a:srgbClr val="FF0000"/>
                </a:solidFill>
                <a:ea typeface="Arial" charset="0"/>
                <a:cs typeface="Arial" charset="0"/>
                <a:sym typeface="Arial" charset="0"/>
              </a:rPr>
              <a:t>!!! </a:t>
            </a:r>
            <a:endParaRPr lang="en-US" altLang="ko-KR" sz="3200" dirty="0">
              <a:solidFill>
                <a:srgbClr val="FF0000"/>
              </a:solidFill>
              <a:ea typeface="Arial" charset="0"/>
              <a:cs typeface="Arial" charset="0"/>
              <a:sym typeface="Arial" charset="0"/>
            </a:endParaRPr>
          </a:p>
        </p:txBody>
      </p:sp>
      <p:sp>
        <p:nvSpPr>
          <p:cNvPr id="27651" name="Rectangle 3"/>
          <p:cNvSpPr>
            <a:spLocks/>
          </p:cNvSpPr>
          <p:nvPr/>
        </p:nvSpPr>
        <p:spPr bwMode="auto">
          <a:xfrm>
            <a:off x="589359" y="914400"/>
            <a:ext cx="7233047" cy="897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400" dirty="0">
                <a:solidFill>
                  <a:srgbClr val="000000"/>
                </a:solidFill>
                <a:ea typeface="Arial" charset="0"/>
                <a:cs typeface="Arial" charset="0"/>
                <a:sym typeface="Arial" charset="0"/>
              </a:rPr>
              <a:t>1. Enhanced binding due to London dispersion forces</a:t>
            </a:r>
          </a:p>
        </p:txBody>
      </p:sp>
      <p:sp>
        <p:nvSpPr>
          <p:cNvPr id="27652" name="Rectangle 4"/>
          <p:cNvSpPr>
            <a:spLocks/>
          </p:cNvSpPr>
          <p:nvPr/>
        </p:nvSpPr>
        <p:spPr bwMode="auto">
          <a:xfrm>
            <a:off x="830462" y="1371600"/>
            <a:ext cx="7233047" cy="1202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400" dirty="0">
                <a:solidFill>
                  <a:srgbClr val="000000"/>
                </a:solidFill>
                <a:ea typeface="Arial" charset="0"/>
                <a:cs typeface="Arial" charset="0"/>
                <a:sym typeface="Arial" charset="0"/>
              </a:rPr>
              <a:t>- prevents easy desorption of the adsorbed hydrocarbon sources</a:t>
            </a:r>
          </a:p>
        </p:txBody>
      </p:sp>
      <p:sp>
        <p:nvSpPr>
          <p:cNvPr id="27653" name="Rectangle 5"/>
          <p:cNvSpPr>
            <a:spLocks/>
          </p:cNvSpPr>
          <p:nvPr/>
        </p:nvSpPr>
        <p:spPr bwMode="auto">
          <a:xfrm>
            <a:off x="830462" y="2205634"/>
            <a:ext cx="7742039" cy="1202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400" dirty="0">
                <a:solidFill>
                  <a:srgbClr val="000000"/>
                </a:solidFill>
                <a:ea typeface="Arial" charset="0"/>
                <a:cs typeface="Arial" charset="0"/>
                <a:sym typeface="Arial" charset="0"/>
              </a:rPr>
              <a:t>- therefore enables the LT </a:t>
            </a:r>
            <a:r>
              <a:rPr lang="en-US" altLang="ko-KR" sz="2400" dirty="0" err="1">
                <a:solidFill>
                  <a:srgbClr val="000000"/>
                </a:solidFill>
                <a:ea typeface="Arial" charset="0"/>
                <a:cs typeface="Arial" charset="0"/>
                <a:sym typeface="Arial" charset="0"/>
              </a:rPr>
              <a:t>graphene</a:t>
            </a:r>
            <a:r>
              <a:rPr lang="en-US" altLang="ko-KR" sz="2400" dirty="0">
                <a:solidFill>
                  <a:srgbClr val="000000"/>
                </a:solidFill>
                <a:ea typeface="Arial" charset="0"/>
                <a:cs typeface="Arial" charset="0"/>
                <a:sym typeface="Arial" charset="0"/>
              </a:rPr>
              <a:t> growth on Cu substrates</a:t>
            </a:r>
          </a:p>
        </p:txBody>
      </p:sp>
      <p:sp>
        <p:nvSpPr>
          <p:cNvPr id="27654" name="Rectangle 6"/>
          <p:cNvSpPr>
            <a:spLocks/>
          </p:cNvSpPr>
          <p:nvPr/>
        </p:nvSpPr>
        <p:spPr bwMode="auto">
          <a:xfrm>
            <a:off x="589359" y="2857501"/>
            <a:ext cx="7233047" cy="1202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400" dirty="0">
                <a:solidFill>
                  <a:srgbClr val="000000"/>
                </a:solidFill>
                <a:ea typeface="Arial" charset="0"/>
                <a:cs typeface="Arial" charset="0"/>
                <a:sym typeface="Arial" charset="0"/>
              </a:rPr>
              <a:t>2. Comparison of three different hydrocarbon sources</a:t>
            </a:r>
          </a:p>
        </p:txBody>
      </p:sp>
      <p:sp>
        <p:nvSpPr>
          <p:cNvPr id="27655" name="Rectangle 7"/>
          <p:cNvSpPr>
            <a:spLocks/>
          </p:cNvSpPr>
          <p:nvPr/>
        </p:nvSpPr>
        <p:spPr bwMode="auto">
          <a:xfrm>
            <a:off x="830462" y="3521869"/>
            <a:ext cx="7233047" cy="1202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400" dirty="0">
                <a:solidFill>
                  <a:srgbClr val="000000"/>
                </a:solidFill>
                <a:ea typeface="Arial" charset="0"/>
                <a:cs typeface="Arial" charset="0"/>
                <a:sym typeface="Arial" charset="0"/>
              </a:rPr>
              <a:t>- shows the enhanced bindings with increasing molecular size</a:t>
            </a:r>
          </a:p>
        </p:txBody>
      </p:sp>
      <p:sp>
        <p:nvSpPr>
          <p:cNvPr id="27659" name="Rectangle 12"/>
          <p:cNvSpPr>
            <a:spLocks/>
          </p:cNvSpPr>
          <p:nvPr/>
        </p:nvSpPr>
        <p:spPr bwMode="auto">
          <a:xfrm>
            <a:off x="830462" y="4360069"/>
            <a:ext cx="7233047" cy="1202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p>
            <a:r>
              <a:rPr lang="en-US" altLang="ko-KR" sz="2400" dirty="0">
                <a:solidFill>
                  <a:srgbClr val="000000"/>
                </a:solidFill>
                <a:ea typeface="Arial" charset="0"/>
                <a:cs typeface="Arial" charset="0"/>
                <a:sym typeface="Arial" charset="0"/>
              </a:rPr>
              <a:t>- predicts the LT </a:t>
            </a:r>
            <a:r>
              <a:rPr lang="en-US" altLang="ko-KR" sz="2400" dirty="0" err="1">
                <a:solidFill>
                  <a:srgbClr val="000000"/>
                </a:solidFill>
                <a:ea typeface="Arial" charset="0"/>
                <a:cs typeface="Arial" charset="0"/>
                <a:sym typeface="Arial" charset="0"/>
              </a:rPr>
              <a:t>graphene</a:t>
            </a:r>
            <a:r>
              <a:rPr lang="en-US" altLang="ko-KR" sz="2400" dirty="0">
                <a:solidFill>
                  <a:srgbClr val="000000"/>
                </a:solidFill>
                <a:ea typeface="Arial" charset="0"/>
                <a:cs typeface="Arial" charset="0"/>
                <a:sym typeface="Arial" charset="0"/>
              </a:rPr>
              <a:t> growth from C</a:t>
            </a:r>
            <a:r>
              <a:rPr lang="en-US" altLang="ko-KR" sz="2400" baseline="-6000" dirty="0">
                <a:solidFill>
                  <a:srgbClr val="000000"/>
                </a:solidFill>
                <a:ea typeface="Arial" charset="0"/>
                <a:cs typeface="Arial" charset="0"/>
                <a:sym typeface="Arial" charset="0"/>
              </a:rPr>
              <a:t>18</a:t>
            </a:r>
            <a:r>
              <a:rPr lang="en-US" altLang="ko-KR" sz="2400" dirty="0">
                <a:solidFill>
                  <a:srgbClr val="000000"/>
                </a:solidFill>
                <a:ea typeface="Arial" charset="0"/>
                <a:cs typeface="Arial" charset="0"/>
                <a:sym typeface="Arial" charset="0"/>
              </a:rPr>
              <a:t>H</a:t>
            </a:r>
            <a:r>
              <a:rPr lang="en-US" altLang="ko-KR" sz="2400" baseline="-6000" dirty="0">
                <a:solidFill>
                  <a:srgbClr val="000000"/>
                </a:solidFill>
                <a:ea typeface="Arial" charset="0"/>
                <a:cs typeface="Arial" charset="0"/>
                <a:sym typeface="Arial" charset="0"/>
              </a:rPr>
              <a:t>14</a:t>
            </a:r>
            <a:r>
              <a:rPr lang="en-US" altLang="ko-KR" sz="2400" dirty="0">
                <a:solidFill>
                  <a:srgbClr val="000000"/>
                </a:solidFill>
                <a:ea typeface="Arial" charset="0"/>
                <a:cs typeface="Arial" charset="0"/>
                <a:sym typeface="Arial" charset="0"/>
              </a:rPr>
              <a:t> (experimentally confirmed)</a:t>
            </a:r>
          </a:p>
        </p:txBody>
      </p:sp>
      <p:sp>
        <p:nvSpPr>
          <p:cNvPr id="14" name="AutoShape 17"/>
          <p:cNvSpPr>
            <a:spLocks noChangeArrowheads="1"/>
          </p:cNvSpPr>
          <p:nvPr/>
        </p:nvSpPr>
        <p:spPr bwMode="auto">
          <a:xfrm>
            <a:off x="228600" y="5638800"/>
            <a:ext cx="8649046" cy="762000"/>
          </a:xfrm>
          <a:prstGeom prst="roundRect">
            <a:avLst>
              <a:gd name="adj" fmla="val 1666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lgn="ctr">
              <a:defRPr/>
            </a:pPr>
            <a:r>
              <a:rPr lang="en-US" altLang="zh-CN" sz="2400" b="1" dirty="0" smtClean="0">
                <a:solidFill>
                  <a:srgbClr val="FF0000"/>
                </a:solidFill>
              </a:rPr>
              <a:t>Jin-Ho Choi, </a:t>
            </a:r>
            <a:r>
              <a:rPr lang="en-US" altLang="zh-CN" sz="2400" b="1" dirty="0" err="1" smtClean="0"/>
              <a:t>Zhancheng</a:t>
            </a:r>
            <a:r>
              <a:rPr lang="en-US" altLang="zh-CN" sz="2400" b="1" dirty="0" smtClean="0"/>
              <a:t> Li, Ping Cui, </a:t>
            </a:r>
            <a:r>
              <a:rPr lang="en-US" altLang="zh-CN" sz="2400" b="1" dirty="0" err="1" smtClean="0"/>
              <a:t>Xiaodong</a:t>
            </a:r>
            <a:r>
              <a:rPr lang="en-US" altLang="zh-CN" sz="2400" b="1" dirty="0" smtClean="0"/>
              <a:t> Cui, </a:t>
            </a:r>
          </a:p>
          <a:p>
            <a:pPr algn="ctr">
              <a:defRPr/>
            </a:pPr>
            <a:r>
              <a:rPr lang="en-US" altLang="zh-CN" sz="2400" b="1" dirty="0" err="1" smtClean="0"/>
              <a:t>Changgan</a:t>
            </a:r>
            <a:r>
              <a:rPr lang="en-US" altLang="zh-CN" sz="2400" b="1" dirty="0" smtClean="0"/>
              <a:t>, </a:t>
            </a:r>
            <a:r>
              <a:rPr lang="en-US" altLang="zh-CN" sz="2400" b="1" dirty="0" err="1" smtClean="0"/>
              <a:t>Zeng</a:t>
            </a:r>
            <a:r>
              <a:rPr lang="en-US" altLang="zh-CN" sz="2400" b="1" dirty="0" smtClean="0"/>
              <a:t>, and ZZ, PRL (submitted)</a:t>
            </a:r>
          </a:p>
        </p:txBody>
      </p:sp>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标题 1"/>
          <p:cNvSpPr>
            <a:spLocks noGrp="1"/>
          </p:cNvSpPr>
          <p:nvPr>
            <p:ph type="title"/>
          </p:nvPr>
        </p:nvSpPr>
        <p:spPr>
          <a:xfrm>
            <a:off x="457200" y="-228600"/>
            <a:ext cx="8229600" cy="1143000"/>
          </a:xfrm>
        </p:spPr>
        <p:txBody>
          <a:bodyPr>
            <a:normAutofit/>
          </a:bodyPr>
          <a:lstStyle/>
          <a:p>
            <a:pPr algn="ctr"/>
            <a:r>
              <a:rPr lang="en-US" altLang="zh-CN" sz="3200" b="1" dirty="0" smtClean="0">
                <a:solidFill>
                  <a:srgbClr val="3366FF"/>
                </a:solidFill>
              </a:rPr>
              <a:t>Outline</a:t>
            </a:r>
            <a:endParaRPr lang="zh-CN" altLang="en-US" sz="3200" b="1" dirty="0">
              <a:solidFill>
                <a:srgbClr val="3366FF"/>
              </a:solidFill>
            </a:endParaRPr>
          </a:p>
        </p:txBody>
      </p:sp>
      <p:sp>
        <p:nvSpPr>
          <p:cNvPr id="6" name="Content Placeholder 2"/>
          <p:cNvSpPr>
            <a:spLocks noGrp="1"/>
          </p:cNvSpPr>
          <p:nvPr>
            <p:ph idx="1"/>
          </p:nvPr>
        </p:nvSpPr>
        <p:spPr>
          <a:xfrm>
            <a:off x="323528" y="762000"/>
            <a:ext cx="8712968" cy="4929222"/>
          </a:xfrm>
        </p:spPr>
        <p:txBody>
          <a:bodyPr>
            <a:noAutofit/>
          </a:bodyPr>
          <a:lstStyle/>
          <a:p>
            <a:pPr eaLnBrk="1" hangingPunct="1">
              <a:spcBef>
                <a:spcPts val="300"/>
              </a:spcBef>
            </a:pPr>
            <a:r>
              <a:rPr lang="en-US" altLang="zh-CN" sz="2400" dirty="0" smtClean="0">
                <a:ea typeface="宋体" pitchFamily="2" charset="-122"/>
              </a:rPr>
              <a:t>Brief Introduction on Motivation</a:t>
            </a:r>
          </a:p>
          <a:p>
            <a:pPr eaLnBrk="1" hangingPunct="1">
              <a:spcBef>
                <a:spcPts val="300"/>
              </a:spcBef>
            </a:pPr>
            <a:endParaRPr lang="en-US" altLang="zh-CN" sz="2400" dirty="0">
              <a:ea typeface="宋体" pitchFamily="2" charset="-122"/>
            </a:endParaRPr>
          </a:p>
          <a:p>
            <a:pPr eaLnBrk="1" hangingPunct="1">
              <a:spcBef>
                <a:spcPts val="300"/>
              </a:spcBef>
            </a:pPr>
            <a:r>
              <a:rPr lang="en-US" altLang="zh-CN" sz="2400" dirty="0" smtClean="0">
                <a:solidFill>
                  <a:srgbClr val="000090"/>
                </a:solidFill>
                <a:ea typeface="宋体" pitchFamily="2" charset="-122"/>
              </a:rPr>
              <a:t>Atomistic Mechanisms of Epitaxial Growth of </a:t>
            </a:r>
            <a:r>
              <a:rPr lang="en-US" altLang="zh-CN" sz="2400" dirty="0" err="1" smtClean="0">
                <a:solidFill>
                  <a:srgbClr val="000090"/>
                </a:solidFill>
                <a:ea typeface="宋体" pitchFamily="2" charset="-122"/>
              </a:rPr>
              <a:t>Graphene</a:t>
            </a:r>
            <a:r>
              <a:rPr lang="en-US" altLang="zh-CN" sz="2400" dirty="0" smtClean="0">
                <a:solidFill>
                  <a:srgbClr val="000090"/>
                </a:solidFill>
                <a:ea typeface="宋体" pitchFamily="2" charset="-122"/>
              </a:rPr>
              <a:t>:</a:t>
            </a:r>
          </a:p>
          <a:p>
            <a:pPr eaLnBrk="1" hangingPunct="1">
              <a:spcBef>
                <a:spcPts val="300"/>
              </a:spcBef>
            </a:pPr>
            <a:endParaRPr lang="en-US" altLang="zh-CN" sz="2400" dirty="0" smtClean="0">
              <a:solidFill>
                <a:srgbClr val="000090"/>
              </a:solidFill>
              <a:ea typeface="宋体" pitchFamily="2" charset="-122"/>
            </a:endParaRPr>
          </a:p>
          <a:p>
            <a:pPr lvl="1">
              <a:spcBef>
                <a:spcPts val="300"/>
              </a:spcBef>
              <a:buFont typeface="Wingdings" charset="2"/>
              <a:buChar char="Ø"/>
              <a:defRPr/>
            </a:pPr>
            <a:r>
              <a:rPr lang="en-US" altLang="zh-CN" sz="2000" dirty="0" smtClean="0">
                <a:solidFill>
                  <a:srgbClr val="000090"/>
                </a:solidFill>
              </a:rPr>
              <a:t>	Why Cu is the preferred substrate?</a:t>
            </a:r>
            <a:r>
              <a:rPr lang="en-US" altLang="zh-CN" sz="2000" dirty="0" smtClean="0"/>
              <a:t> </a:t>
            </a:r>
            <a:r>
              <a:rPr lang="en-US" altLang="zh-CN" sz="2000" dirty="0" smtClean="0">
                <a:solidFill>
                  <a:srgbClr val="000090"/>
                </a:solidFill>
              </a:rPr>
              <a:t>(</a:t>
            </a:r>
            <a:r>
              <a:rPr lang="en-US" altLang="zh-CN" sz="2000" dirty="0" err="1" smtClean="0">
                <a:solidFill>
                  <a:srgbClr val="FF0000"/>
                </a:solidFill>
              </a:rPr>
              <a:t>Hua</a:t>
            </a:r>
            <a:r>
              <a:rPr lang="en-US" altLang="zh-CN" sz="2000" dirty="0" smtClean="0">
                <a:solidFill>
                  <a:srgbClr val="FF0000"/>
                </a:solidFill>
              </a:rPr>
              <a:t> Chen</a:t>
            </a:r>
            <a:r>
              <a:rPr lang="en-US" altLang="zh-CN" sz="2000" dirty="0" smtClean="0">
                <a:solidFill>
                  <a:srgbClr val="000090"/>
                </a:solidFill>
              </a:rPr>
              <a:t>)</a:t>
            </a:r>
          </a:p>
          <a:p>
            <a:pPr>
              <a:spcBef>
                <a:spcPts val="300"/>
              </a:spcBef>
              <a:buFont typeface="Wingdings" charset="2"/>
              <a:buChar char="Ø"/>
              <a:defRPr/>
            </a:pPr>
            <a:endParaRPr lang="en-US" altLang="zh-CN" sz="2400" dirty="0">
              <a:solidFill>
                <a:srgbClr val="000090"/>
              </a:solidFill>
            </a:endParaRPr>
          </a:p>
          <a:p>
            <a:pPr lvl="1">
              <a:spcBef>
                <a:spcPts val="300"/>
              </a:spcBef>
              <a:buFont typeface="Wingdings" charset="2"/>
              <a:buChar char="Ø"/>
              <a:defRPr/>
            </a:pPr>
            <a:r>
              <a:rPr lang="en-US" altLang="zh-CN" sz="2000" dirty="0" smtClean="0">
                <a:solidFill>
                  <a:srgbClr val="000090"/>
                </a:solidFill>
              </a:rPr>
              <a:t>	Carbon </a:t>
            </a:r>
            <a:r>
              <a:rPr lang="en-US" altLang="zh-CN" sz="2000" dirty="0" err="1" smtClean="0">
                <a:solidFill>
                  <a:srgbClr val="000090"/>
                </a:solidFill>
              </a:rPr>
              <a:t>nanoarches</a:t>
            </a:r>
            <a:r>
              <a:rPr lang="en-US" altLang="zh-CN" sz="2000" dirty="0" smtClean="0">
                <a:solidFill>
                  <a:srgbClr val="000090"/>
                </a:solidFill>
              </a:rPr>
              <a:t> (</a:t>
            </a:r>
            <a:r>
              <a:rPr lang="en-US" altLang="zh-CN" sz="2000" dirty="0" smtClean="0">
                <a:solidFill>
                  <a:srgbClr val="FF0000"/>
                </a:solidFill>
              </a:rPr>
              <a:t>Robert van Wesep</a:t>
            </a:r>
            <a:r>
              <a:rPr lang="en-US" altLang="zh-CN" sz="2000" dirty="0" smtClean="0">
                <a:solidFill>
                  <a:srgbClr val="000090"/>
                </a:solidFill>
              </a:rPr>
              <a:t>)</a:t>
            </a:r>
          </a:p>
          <a:p>
            <a:pPr>
              <a:spcBef>
                <a:spcPts val="300"/>
              </a:spcBef>
              <a:buFont typeface="Wingdings" charset="2"/>
              <a:buChar char="Ø"/>
              <a:defRPr/>
            </a:pPr>
            <a:endParaRPr lang="zh-CN" altLang="en-US" sz="2400" dirty="0" smtClean="0">
              <a:solidFill>
                <a:srgbClr val="000090"/>
              </a:solidFill>
            </a:endParaRPr>
          </a:p>
          <a:p>
            <a:pPr lvl="1">
              <a:spcBef>
                <a:spcPts val="300"/>
              </a:spcBef>
              <a:buFont typeface="Wingdings" charset="2"/>
              <a:buChar char="Ø"/>
            </a:pPr>
            <a:r>
              <a:rPr lang="en-US" altLang="zh-CN" sz="2000" dirty="0" smtClean="0">
                <a:solidFill>
                  <a:srgbClr val="000090"/>
                </a:solidFill>
                <a:ea typeface="宋体" pitchFamily="2" charset="-122"/>
              </a:rPr>
              <a:t>	Suppression of grain boundaries (</a:t>
            </a:r>
            <a:r>
              <a:rPr lang="en-US" altLang="zh-CN" sz="2000" dirty="0" smtClean="0">
                <a:solidFill>
                  <a:srgbClr val="FF0000"/>
                </a:solidFill>
                <a:ea typeface="宋体" pitchFamily="2" charset="-122"/>
              </a:rPr>
              <a:t>Wei Chen</a:t>
            </a:r>
            <a:r>
              <a:rPr lang="en-US" altLang="zh-CN" sz="2000" dirty="0" smtClean="0">
                <a:solidFill>
                  <a:srgbClr val="000090"/>
                </a:solidFill>
                <a:ea typeface="宋体" pitchFamily="2" charset="-122"/>
              </a:rPr>
              <a:t>)</a:t>
            </a:r>
          </a:p>
          <a:p>
            <a:pPr eaLnBrk="1" hangingPunct="1">
              <a:spcBef>
                <a:spcPts val="300"/>
              </a:spcBef>
              <a:buFont typeface="Wingdings" charset="2"/>
              <a:buChar char="Ø"/>
            </a:pPr>
            <a:endParaRPr lang="en-US" altLang="zh-CN" sz="2400" dirty="0" smtClean="0">
              <a:solidFill>
                <a:srgbClr val="000090"/>
              </a:solidFill>
              <a:ea typeface="宋体" pitchFamily="2" charset="-122"/>
            </a:endParaRPr>
          </a:p>
          <a:p>
            <a:pPr marL="742950" lvl="2" indent="-342900">
              <a:spcBef>
                <a:spcPts val="300"/>
              </a:spcBef>
              <a:buFont typeface="Wingdings" charset="2"/>
              <a:buChar char="Ø"/>
            </a:pPr>
            <a:r>
              <a:rPr lang="en-US" altLang="zh-CN" sz="2000" dirty="0" smtClean="0">
                <a:solidFill>
                  <a:srgbClr val="000090"/>
                </a:solidFill>
              </a:rPr>
              <a:t>	Low-temperature growth (</a:t>
            </a:r>
            <a:r>
              <a:rPr lang="en-US" altLang="zh-CN" sz="2000" dirty="0" smtClean="0">
                <a:solidFill>
                  <a:srgbClr val="FF0000"/>
                </a:solidFill>
              </a:rPr>
              <a:t>Jin-Ho Choi</a:t>
            </a:r>
            <a:r>
              <a:rPr lang="en-US" altLang="zh-CN" sz="2000" dirty="0" smtClean="0">
                <a:solidFill>
                  <a:srgbClr val="000090"/>
                </a:solidFill>
              </a:rPr>
              <a:t>)</a:t>
            </a:r>
          </a:p>
          <a:p>
            <a:pPr marL="342900" lvl="1" indent="-342900">
              <a:spcBef>
                <a:spcPts val="300"/>
              </a:spcBef>
              <a:buFont typeface="Wingdings" charset="2"/>
              <a:buChar char="Ø"/>
            </a:pPr>
            <a:endParaRPr lang="en-US" altLang="zh-CN" sz="2400" dirty="0" smtClean="0">
              <a:solidFill>
                <a:srgbClr val="000090"/>
              </a:solidFill>
            </a:endParaRPr>
          </a:p>
          <a:p>
            <a:pPr marL="342900" lvl="1" indent="-342900">
              <a:spcBef>
                <a:spcPts val="300"/>
              </a:spcBef>
              <a:buFont typeface="Arial" pitchFamily="34" charset="0"/>
              <a:buChar char="•"/>
            </a:pPr>
            <a:r>
              <a:rPr lang="en-US" altLang="zh-CN" sz="2400" dirty="0" smtClean="0">
                <a:solidFill>
                  <a:srgbClr val="000090"/>
                </a:solidFill>
              </a:rPr>
              <a:t>Functionalization of </a:t>
            </a:r>
            <a:r>
              <a:rPr lang="en-US" altLang="zh-CN" sz="2400" dirty="0" err="1" smtClean="0">
                <a:solidFill>
                  <a:srgbClr val="000090"/>
                </a:solidFill>
              </a:rPr>
              <a:t>Graphene</a:t>
            </a:r>
            <a:endParaRPr lang="en-US" altLang="zh-CN" sz="2400" dirty="0" smtClean="0">
              <a:solidFill>
                <a:srgbClr val="000090"/>
              </a:solidFill>
            </a:endParaRPr>
          </a:p>
          <a:p>
            <a:pPr marL="342900" lvl="1" indent="-342900">
              <a:spcBef>
                <a:spcPts val="300"/>
              </a:spcBef>
              <a:buFont typeface="Arial" pitchFamily="34" charset="0"/>
              <a:buChar char="•"/>
            </a:pPr>
            <a:endParaRPr lang="en-US" altLang="zh-CN" sz="2400" dirty="0">
              <a:solidFill>
                <a:srgbClr val="000090"/>
              </a:solidFill>
            </a:endParaRPr>
          </a:p>
          <a:p>
            <a:pPr marL="742950" lvl="2" indent="-342900">
              <a:spcBef>
                <a:spcPts val="300"/>
              </a:spcBef>
              <a:buFont typeface="Wingdings" charset="2"/>
              <a:buChar char="Ø"/>
            </a:pPr>
            <a:r>
              <a:rPr lang="en-US" altLang="zh-CN" sz="2000" dirty="0">
                <a:solidFill>
                  <a:srgbClr val="000090"/>
                </a:solidFill>
              </a:rPr>
              <a:t> </a:t>
            </a:r>
            <a:r>
              <a:rPr lang="en-US" altLang="zh-CN" sz="2000" dirty="0" smtClean="0">
                <a:solidFill>
                  <a:srgbClr val="000090"/>
                </a:solidFill>
              </a:rPr>
              <a:t>  </a:t>
            </a:r>
            <a:r>
              <a:rPr lang="en-US" altLang="zh-CN" sz="3200" dirty="0" smtClean="0">
                <a:solidFill>
                  <a:srgbClr val="000090"/>
                </a:solidFill>
              </a:rPr>
              <a:t>Magnetization (</a:t>
            </a:r>
            <a:r>
              <a:rPr lang="en-US" altLang="zh-CN" sz="3200" dirty="0" err="1" smtClean="0">
                <a:solidFill>
                  <a:srgbClr val="FF0000"/>
                </a:solidFill>
              </a:rPr>
              <a:t>Shifei</a:t>
            </a:r>
            <a:r>
              <a:rPr lang="en-US" altLang="zh-CN" sz="3200" dirty="0" smtClean="0">
                <a:solidFill>
                  <a:srgbClr val="FF0000"/>
                </a:solidFill>
              </a:rPr>
              <a:t> Qi</a:t>
            </a:r>
            <a:r>
              <a:rPr lang="en-US" altLang="zh-CN" sz="3200" dirty="0" smtClean="0">
                <a:solidFill>
                  <a:srgbClr val="000090"/>
                </a:solidFill>
              </a:rPr>
              <a:t>)</a:t>
            </a:r>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p>
          <a:p>
            <a:pPr marL="342900" lvl="1" indent="-342900">
              <a:buFont typeface="Arial" pitchFamily="34" charset="0"/>
              <a:buChar char="•"/>
            </a:pPr>
            <a:endParaRPr lang="en-US" altLang="zh-CN" dirty="0" smtClean="0">
              <a:ea typeface="宋体" pitchFamily="2" charset="-122"/>
            </a:endParaRPr>
          </a:p>
        </p:txBody>
      </p:sp>
      <p:sp>
        <p:nvSpPr>
          <p:cNvPr id="7" name="Title 1"/>
          <p:cNvSpPr txBox="1">
            <a:spLocks/>
          </p:cNvSpPr>
          <p:nvPr/>
        </p:nvSpPr>
        <p:spPr>
          <a:xfrm>
            <a:off x="457200" y="1938998"/>
            <a:ext cx="8229600" cy="1143000"/>
          </a:xfrm>
          <a:prstGeom prst="rect">
            <a:avLst/>
          </a:prstGeom>
        </p:spPr>
        <p:txBody>
          <a:bodyPr vert="horz" lIns="91440" tIns="45720" rIns="91440" bIns="45720" rtlCol="0" anchor="ctr">
            <a:noAutofit/>
          </a:bodyPr>
          <a:lstStyle/>
          <a:p>
            <a:pPr algn="ctr" fontAlgn="auto">
              <a:spcAft>
                <a:spcPts val="0"/>
              </a:spcAft>
              <a:defRPr/>
            </a:pPr>
            <a:endParaRPr lang="en-US" altLang="zh-CN" sz="2800" b="1" dirty="0" smtClean="0">
              <a:solidFill>
                <a:prstClr val="black"/>
              </a:solidFill>
              <a:effectLst>
                <a:outerShdw blurRad="38100" dist="38100" dir="2700000" algn="tl">
                  <a:srgbClr val="000000">
                    <a:alpha val="43137"/>
                  </a:srgbClr>
                </a:outerShdw>
              </a:effectLst>
              <a:latin typeface="Calibri"/>
              <a:ea typeface="宋体"/>
              <a:cs typeface="+mn-cs"/>
            </a:endParaRPr>
          </a:p>
        </p:txBody>
      </p:sp>
    </p:spTree>
    <p:extLst>
      <p:ext uri="{BB962C8B-B14F-4D97-AF65-F5344CB8AC3E}">
        <p14:creationId xmlns:p14="http://schemas.microsoft.com/office/powerpoint/2010/main" val="1447358830"/>
      </p:ext>
    </p:extLst>
  </p:cSld>
  <p:clrMapOvr>
    <a:masterClrMapping/>
  </p:clrMapOvr>
  <p:timing>
    <p:tnLst>
      <p:par>
        <p:cTn xmlns:p14="http://schemas.microsoft.com/office/powerpoint/2010/mai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228600" y="533400"/>
            <a:ext cx="8686800" cy="579438"/>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defRPr/>
            </a:pPr>
            <a:r>
              <a:rPr lang="en-US" altLang="zh-CN" sz="3200" b="1" dirty="0" err="1" smtClean="0">
                <a:solidFill>
                  <a:srgbClr val="FFFFFF"/>
                </a:solidFill>
                <a:ea typeface="宋体" charset="0"/>
                <a:cs typeface="宋体" charset="0"/>
              </a:rPr>
              <a:t>Graphene</a:t>
            </a:r>
            <a:r>
              <a:rPr lang="en-US" altLang="zh-CN" sz="3200" b="1" dirty="0" smtClean="0">
                <a:solidFill>
                  <a:srgbClr val="FFFFFF"/>
                </a:solidFill>
                <a:ea typeface="宋体" charset="0"/>
                <a:cs typeface="宋体" charset="0"/>
              </a:rPr>
              <a:t> </a:t>
            </a:r>
            <a:r>
              <a:rPr lang="en-US" altLang="zh-CN" sz="3200" b="1" dirty="0">
                <a:solidFill>
                  <a:srgbClr val="FFFFFF"/>
                </a:solidFill>
                <a:ea typeface="宋体" charset="0"/>
                <a:cs typeface="宋体" charset="0"/>
              </a:rPr>
              <a:t>Based </a:t>
            </a:r>
            <a:r>
              <a:rPr lang="en-US" altLang="zh-CN" sz="3200" b="1" dirty="0" err="1">
                <a:solidFill>
                  <a:srgbClr val="FFFFFF"/>
                </a:solidFill>
                <a:ea typeface="宋体" charset="0"/>
                <a:cs typeface="宋体" charset="0"/>
              </a:rPr>
              <a:t>Spintronics</a:t>
            </a:r>
            <a:endParaRPr lang="en-US" altLang="zh-CN" sz="3200" b="1" dirty="0">
              <a:solidFill>
                <a:srgbClr val="FFFFFF"/>
              </a:solidFill>
              <a:ea typeface="宋体" charset="0"/>
              <a:cs typeface="宋体" charset="0"/>
            </a:endParaRPr>
          </a:p>
        </p:txBody>
      </p:sp>
      <p:sp>
        <p:nvSpPr>
          <p:cNvPr id="7171" name="Rectangle 3"/>
          <p:cNvSpPr>
            <a:spLocks noChangeArrowheads="1"/>
          </p:cNvSpPr>
          <p:nvPr/>
        </p:nvSpPr>
        <p:spPr bwMode="auto">
          <a:xfrm>
            <a:off x="304800" y="1524000"/>
            <a:ext cx="83058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zh-CN" sz="2400" b="1">
                <a:solidFill>
                  <a:srgbClr val="333399"/>
                </a:solidFill>
                <a:ea typeface="宋体" charset="0"/>
                <a:cs typeface="宋体" charset="0"/>
              </a:rPr>
              <a:t>Generating ferromagnetism in graphene is important to the development of graphene-based spintronics. </a:t>
            </a:r>
          </a:p>
        </p:txBody>
      </p:sp>
      <p:pic>
        <p:nvPicPr>
          <p:cNvPr id="717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3352800"/>
            <a:ext cx="3200400" cy="171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717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0200" y="3276600"/>
            <a:ext cx="2590800" cy="1936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717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2971800"/>
            <a:ext cx="1704975"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7178" name="Picture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91375" y="3200400"/>
            <a:ext cx="1952625" cy="213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7180" name="Text Box 12"/>
          <p:cNvSpPr txBox="1">
            <a:spLocks noChangeArrowheads="1"/>
          </p:cNvSpPr>
          <p:nvPr/>
        </p:nvSpPr>
        <p:spPr bwMode="auto">
          <a:xfrm>
            <a:off x="0" y="5464175"/>
            <a:ext cx="198755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fr-FR" altLang="zh-CN" sz="1400" b="1">
                <a:solidFill>
                  <a:srgbClr val="000000"/>
                </a:solidFill>
                <a:ea typeface="宋体" charset="0"/>
                <a:cs typeface="宋体" charset="0"/>
              </a:rPr>
              <a:t>E. J. Santos et al. </a:t>
            </a:r>
          </a:p>
          <a:p>
            <a:pPr>
              <a:defRPr/>
            </a:pPr>
            <a:r>
              <a:rPr lang="en-US" altLang="zh-CN" sz="1400" b="1">
                <a:solidFill>
                  <a:srgbClr val="000000"/>
                </a:solidFill>
                <a:ea typeface="宋体" charset="0"/>
                <a:cs typeface="宋体" charset="0"/>
              </a:rPr>
              <a:t>PRB 81, 125433, 2010</a:t>
            </a:r>
          </a:p>
        </p:txBody>
      </p:sp>
      <p:sp>
        <p:nvSpPr>
          <p:cNvPr id="7181" name="Text Box 13"/>
          <p:cNvSpPr txBox="1">
            <a:spLocks noChangeArrowheads="1"/>
          </p:cNvSpPr>
          <p:nvPr/>
        </p:nvSpPr>
        <p:spPr bwMode="auto">
          <a:xfrm>
            <a:off x="1905000" y="5235575"/>
            <a:ext cx="2370138"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fr-FR" altLang="zh-CN" sz="1400" b="1">
                <a:solidFill>
                  <a:srgbClr val="000000"/>
                </a:solidFill>
                <a:ea typeface="宋体" charset="0"/>
                <a:cs typeface="宋体" charset="0"/>
              </a:rPr>
              <a:t>J. Fernadez-Rossier et al. </a:t>
            </a:r>
          </a:p>
          <a:p>
            <a:pPr>
              <a:defRPr/>
            </a:pPr>
            <a:r>
              <a:rPr lang="en-US" altLang="zh-CN" sz="1400" b="1">
                <a:solidFill>
                  <a:srgbClr val="000000"/>
                </a:solidFill>
                <a:ea typeface="宋体" charset="0"/>
                <a:cs typeface="宋体" charset="0"/>
              </a:rPr>
              <a:t>PRL 99, 177204, 2007</a:t>
            </a:r>
          </a:p>
        </p:txBody>
      </p:sp>
      <p:sp>
        <p:nvSpPr>
          <p:cNvPr id="7182" name="Text Box 14"/>
          <p:cNvSpPr txBox="1">
            <a:spLocks noChangeArrowheads="1"/>
          </p:cNvSpPr>
          <p:nvPr/>
        </p:nvSpPr>
        <p:spPr bwMode="auto">
          <a:xfrm>
            <a:off x="4724400" y="5083175"/>
            <a:ext cx="2065338"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1400" b="1">
                <a:solidFill>
                  <a:srgbClr val="000000"/>
                </a:solidFill>
                <a:ea typeface="宋体" charset="0"/>
                <a:cs typeface="宋体" charset="0"/>
              </a:rPr>
              <a:t>M. M. Ugeda et al.</a:t>
            </a:r>
          </a:p>
          <a:p>
            <a:pPr>
              <a:defRPr/>
            </a:pPr>
            <a:r>
              <a:rPr lang="en-US" altLang="zh-CN" sz="1400" b="1">
                <a:solidFill>
                  <a:srgbClr val="000000"/>
                </a:solidFill>
                <a:ea typeface="宋体" charset="0"/>
                <a:cs typeface="宋体" charset="0"/>
              </a:rPr>
              <a:t>PRL 104, 096804, 2010</a:t>
            </a:r>
          </a:p>
        </p:txBody>
      </p:sp>
      <p:sp>
        <p:nvSpPr>
          <p:cNvPr id="7183" name="Text Box 15"/>
          <p:cNvSpPr txBox="1">
            <a:spLocks noChangeArrowheads="1"/>
          </p:cNvSpPr>
          <p:nvPr/>
        </p:nvSpPr>
        <p:spPr bwMode="auto">
          <a:xfrm>
            <a:off x="6934200" y="5387975"/>
            <a:ext cx="2230438"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1400" b="1">
                <a:solidFill>
                  <a:srgbClr val="000000"/>
                </a:solidFill>
                <a:ea typeface="宋体" charset="0"/>
                <a:cs typeface="宋体" charset="0"/>
              </a:rPr>
              <a:t>B. Huang et al.</a:t>
            </a:r>
          </a:p>
          <a:p>
            <a:pPr>
              <a:defRPr/>
            </a:pPr>
            <a:r>
              <a:rPr lang="en-US" altLang="zh-CN" sz="1400" b="1">
                <a:solidFill>
                  <a:srgbClr val="000000"/>
                </a:solidFill>
                <a:ea typeface="宋体" charset="0"/>
                <a:cs typeface="宋体" charset="0"/>
              </a:rPr>
              <a:t>Nano. Lett. 9, 3867, 2009</a:t>
            </a:r>
          </a:p>
        </p:txBody>
      </p:sp>
    </p:spTree>
  </p:cSld>
  <p:clrMapOvr>
    <a:masterClrMapping/>
  </p:clrMapOvr>
  <p:timing>
    <p:tnLst>
      <p:par>
        <p:cTn xmlns:p14="http://schemas.microsoft.com/office/powerpoint/2010/mai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228600" y="0"/>
            <a:ext cx="8686800" cy="1077218"/>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defRPr/>
            </a:pPr>
            <a:r>
              <a:rPr lang="en-US" altLang="zh-CN" sz="3200" b="1" dirty="0" smtClean="0">
                <a:solidFill>
                  <a:srgbClr val="FFFFFF"/>
                </a:solidFill>
                <a:ea typeface="宋体" charset="0"/>
                <a:cs typeface="宋体" charset="0"/>
              </a:rPr>
              <a:t>Pros and Cons of Typical Adsorption of Magnetic Elements</a:t>
            </a:r>
            <a:endParaRPr lang="en-US" altLang="zh-CN" sz="3200" b="1" dirty="0">
              <a:solidFill>
                <a:srgbClr val="FFFFFF"/>
              </a:solidFill>
              <a:ea typeface="宋体" charset="0"/>
              <a:cs typeface="宋体" charset="0"/>
            </a:endParaRPr>
          </a:p>
        </p:txBody>
      </p:sp>
      <p:sp>
        <p:nvSpPr>
          <p:cNvPr id="32773" name="Rectangle 5"/>
          <p:cNvSpPr>
            <a:spLocks noChangeArrowheads="1"/>
          </p:cNvSpPr>
          <p:nvPr/>
        </p:nvSpPr>
        <p:spPr bwMode="auto">
          <a:xfrm>
            <a:off x="3733800" y="1997075"/>
            <a:ext cx="54102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buFont typeface="Wingdings" charset="0"/>
              <a:buChar char="Ø"/>
              <a:defRPr/>
            </a:pPr>
            <a:r>
              <a:rPr lang="en-US" altLang="zh-CN" sz="1400" b="1">
                <a:solidFill>
                  <a:srgbClr val="008000"/>
                </a:solidFill>
                <a:ea typeface="宋体" charset="0"/>
                <a:cs typeface="宋体" charset="0"/>
              </a:rPr>
              <a:t>predictable magnetic moments by STM. </a:t>
            </a:r>
          </a:p>
          <a:p>
            <a:pPr>
              <a:buFont typeface="Wingdings" charset="0"/>
              <a:buChar char="Ø"/>
              <a:defRPr/>
            </a:pPr>
            <a:r>
              <a:rPr lang="en-US" altLang="zh-CN" sz="1400" b="1">
                <a:solidFill>
                  <a:srgbClr val="008000"/>
                </a:solidFill>
                <a:ea typeface="宋体" charset="0"/>
                <a:cs typeface="宋体" charset="0"/>
              </a:rPr>
              <a:t>tunable magnetic moment and Curie temperatures by</a:t>
            </a:r>
          </a:p>
          <a:p>
            <a:pPr>
              <a:buFont typeface="Wingdings" charset="0"/>
              <a:buNone/>
              <a:defRPr/>
            </a:pPr>
            <a:r>
              <a:rPr lang="en-US" altLang="zh-CN" sz="1400" b="1">
                <a:solidFill>
                  <a:srgbClr val="008000"/>
                </a:solidFill>
                <a:ea typeface="宋体" charset="0"/>
                <a:cs typeface="宋体" charset="0"/>
              </a:rPr>
              <a:t>   external electric field. </a:t>
            </a:r>
          </a:p>
        </p:txBody>
      </p:sp>
      <p:pic>
        <p:nvPicPr>
          <p:cNvPr id="3277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43000"/>
            <a:ext cx="3768725" cy="2071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32775" name="Text Box 7"/>
          <p:cNvSpPr txBox="1">
            <a:spLocks noChangeArrowheads="1"/>
          </p:cNvSpPr>
          <p:nvPr/>
        </p:nvSpPr>
        <p:spPr bwMode="auto">
          <a:xfrm>
            <a:off x="0" y="3048000"/>
            <a:ext cx="34147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1400" b="1">
                <a:solidFill>
                  <a:srgbClr val="000000"/>
                </a:solidFill>
                <a:ea typeface="宋体" charset="0"/>
                <a:cs typeface="宋体" charset="0"/>
              </a:rPr>
              <a:t>K. T. Chan, et al. PRB 77, 235430, 2008</a:t>
            </a:r>
          </a:p>
        </p:txBody>
      </p:sp>
      <p:sp>
        <p:nvSpPr>
          <p:cNvPr id="32776" name="Text Box 8"/>
          <p:cNvSpPr txBox="1">
            <a:spLocks noChangeArrowheads="1"/>
          </p:cNvSpPr>
          <p:nvPr/>
        </p:nvSpPr>
        <p:spPr bwMode="auto">
          <a:xfrm>
            <a:off x="4800600" y="3101975"/>
            <a:ext cx="34337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1400" b="1">
                <a:solidFill>
                  <a:srgbClr val="000000"/>
                </a:solidFill>
                <a:ea typeface="宋体" charset="0"/>
                <a:cs typeface="宋体" charset="0"/>
              </a:rPr>
              <a:t> B. Uchoa, et al. PRL 101, 026805, 2008</a:t>
            </a:r>
          </a:p>
        </p:txBody>
      </p:sp>
      <p:sp>
        <p:nvSpPr>
          <p:cNvPr id="32777" name="Rectangle 9"/>
          <p:cNvSpPr>
            <a:spLocks noChangeArrowheads="1"/>
          </p:cNvSpPr>
          <p:nvPr/>
        </p:nvSpPr>
        <p:spPr bwMode="auto">
          <a:xfrm>
            <a:off x="76200" y="4424363"/>
            <a:ext cx="8763000" cy="376237"/>
          </a:xfrm>
          <a:prstGeom prst="rect">
            <a:avLst/>
          </a:prstGeom>
          <a:solidFill>
            <a:schemeClr val="accent1"/>
          </a:solidFill>
          <a:ln w="9525">
            <a:solidFill>
              <a:srgbClr val="009900"/>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zh-CN" b="1">
                <a:solidFill>
                  <a:srgbClr val="000066"/>
                </a:solidFill>
                <a:ea typeface="宋体" charset="0"/>
                <a:cs typeface="宋体" charset="0"/>
              </a:rPr>
              <a:t>Some adatoms are easily moved at surface, which lead to unstable state.</a:t>
            </a:r>
          </a:p>
        </p:txBody>
      </p:sp>
      <p:sp>
        <p:nvSpPr>
          <p:cNvPr id="32778" name="Rectangle 10"/>
          <p:cNvSpPr>
            <a:spLocks noChangeArrowheads="1"/>
          </p:cNvSpPr>
          <p:nvPr/>
        </p:nvSpPr>
        <p:spPr bwMode="auto">
          <a:xfrm>
            <a:off x="76200" y="5562600"/>
            <a:ext cx="8763000" cy="376238"/>
          </a:xfrm>
          <a:prstGeom prst="rect">
            <a:avLst/>
          </a:prstGeom>
          <a:solidFill>
            <a:schemeClr val="accent1"/>
          </a:solidFill>
          <a:ln w="9525">
            <a:solidFill>
              <a:srgbClr val="009900"/>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zh-CN" b="1">
                <a:solidFill>
                  <a:srgbClr val="000066"/>
                </a:solidFill>
                <a:ea typeface="宋体" charset="0"/>
                <a:cs typeface="宋体" charset="0"/>
              </a:rPr>
              <a:t>The charge transfer leads to E</a:t>
            </a:r>
            <a:r>
              <a:rPr lang="en-US" altLang="zh-CN" b="1" baseline="-25000">
                <a:solidFill>
                  <a:srgbClr val="000066"/>
                </a:solidFill>
                <a:ea typeface="宋体" charset="0"/>
                <a:cs typeface="宋体" charset="0"/>
              </a:rPr>
              <a:t>f</a:t>
            </a:r>
            <a:r>
              <a:rPr lang="en-US" altLang="zh-CN" b="1">
                <a:solidFill>
                  <a:srgbClr val="000066"/>
                </a:solidFill>
                <a:ea typeface="宋体" charset="0"/>
                <a:cs typeface="宋体" charset="0"/>
              </a:rPr>
              <a:t> shifts or destruction of the Dirac point.</a:t>
            </a:r>
          </a:p>
        </p:txBody>
      </p:sp>
      <p:sp>
        <p:nvSpPr>
          <p:cNvPr id="32780" name="Text Box 12"/>
          <p:cNvSpPr txBox="1">
            <a:spLocks noChangeArrowheads="1"/>
          </p:cNvSpPr>
          <p:nvPr/>
        </p:nvSpPr>
        <p:spPr bwMode="auto">
          <a:xfrm>
            <a:off x="5715000" y="4953000"/>
            <a:ext cx="3178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1400" b="1">
                <a:solidFill>
                  <a:srgbClr val="000000"/>
                </a:solidFill>
                <a:ea typeface="宋体" charset="0"/>
                <a:cs typeface="宋体" charset="0"/>
              </a:rPr>
              <a:t>H. Johll, et al. PRB 79, 245416, 2009</a:t>
            </a:r>
          </a:p>
        </p:txBody>
      </p:sp>
      <p:sp>
        <p:nvSpPr>
          <p:cNvPr id="32781" name="Text Box 13"/>
          <p:cNvSpPr txBox="1">
            <a:spLocks noChangeArrowheads="1"/>
          </p:cNvSpPr>
          <p:nvPr/>
        </p:nvSpPr>
        <p:spPr bwMode="auto">
          <a:xfrm>
            <a:off x="5029200" y="6172200"/>
            <a:ext cx="39481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1400" b="1">
                <a:solidFill>
                  <a:srgbClr val="000000"/>
                </a:solidFill>
                <a:ea typeface="宋体" charset="0"/>
                <a:cs typeface="宋体" charset="0"/>
              </a:rPr>
              <a:t>K. A. Khomyakov et al. PRB 79, 195425, 2009</a:t>
            </a:r>
          </a:p>
        </p:txBody>
      </p:sp>
      <p:sp>
        <p:nvSpPr>
          <p:cNvPr id="32783" name="Text Box 15"/>
          <p:cNvSpPr txBox="1">
            <a:spLocks noChangeArrowheads="1"/>
          </p:cNvSpPr>
          <p:nvPr/>
        </p:nvSpPr>
        <p:spPr bwMode="auto">
          <a:xfrm>
            <a:off x="76200" y="3870325"/>
            <a:ext cx="1978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2000" b="1">
                <a:solidFill>
                  <a:srgbClr val="000066"/>
                </a:solidFill>
                <a:ea typeface="宋体" charset="0"/>
                <a:cs typeface="宋体" charset="0"/>
              </a:rPr>
              <a:t>Disadvantages</a:t>
            </a:r>
          </a:p>
        </p:txBody>
      </p:sp>
      <p:sp>
        <p:nvSpPr>
          <p:cNvPr id="32784" name="Text Box 16"/>
          <p:cNvSpPr txBox="1">
            <a:spLocks noChangeArrowheads="1"/>
          </p:cNvSpPr>
          <p:nvPr/>
        </p:nvSpPr>
        <p:spPr bwMode="auto">
          <a:xfrm>
            <a:off x="3886200" y="1524000"/>
            <a:ext cx="1625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2000" b="1">
                <a:solidFill>
                  <a:srgbClr val="008000"/>
                </a:solidFill>
                <a:ea typeface="宋体" charset="0"/>
                <a:cs typeface="宋体" charset="0"/>
              </a:rPr>
              <a:t>Advantages</a:t>
            </a:r>
          </a:p>
        </p:txBody>
      </p:sp>
    </p:spTree>
  </p:cSld>
  <p:clrMapOvr>
    <a:masterClrMapping/>
  </p:clrMapOvr>
  <p:timing>
    <p:tnLst>
      <p:par>
        <p:cTn xmlns:p14="http://schemas.microsoft.com/office/powerpoint/2010/mai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228600" y="533400"/>
            <a:ext cx="8686800" cy="579438"/>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defRPr/>
            </a:pPr>
            <a:r>
              <a:rPr lang="en-US" altLang="zh-CN" sz="3200" b="1" dirty="0" smtClean="0">
                <a:solidFill>
                  <a:srgbClr val="FFFFFF"/>
                </a:solidFill>
                <a:ea typeface="宋体" charset="0"/>
                <a:cs typeface="宋体" charset="0"/>
              </a:rPr>
              <a:t>Compensated </a:t>
            </a:r>
            <a:r>
              <a:rPr lang="en-US" altLang="zh-CN" sz="3200" b="1" i="1" dirty="0" smtClean="0">
                <a:solidFill>
                  <a:srgbClr val="FFFFFF"/>
                </a:solidFill>
                <a:ea typeface="宋体" charset="0"/>
                <a:cs typeface="宋体" charset="0"/>
              </a:rPr>
              <a:t>n-p</a:t>
            </a:r>
            <a:r>
              <a:rPr lang="en-US" altLang="zh-CN" sz="3200" b="1" dirty="0" smtClean="0">
                <a:solidFill>
                  <a:srgbClr val="FFFFFF"/>
                </a:solidFill>
                <a:ea typeface="宋体" charset="0"/>
                <a:cs typeface="宋体" charset="0"/>
              </a:rPr>
              <a:t> </a:t>
            </a:r>
            <a:r>
              <a:rPr lang="en-US" altLang="zh-CN" sz="3200" b="1" dirty="0" err="1" smtClean="0">
                <a:solidFill>
                  <a:srgbClr val="FFFFFF"/>
                </a:solidFill>
                <a:ea typeface="宋体" charset="0"/>
                <a:cs typeface="宋体" charset="0"/>
              </a:rPr>
              <a:t>codoping</a:t>
            </a:r>
            <a:r>
              <a:rPr lang="en-US" altLang="zh-CN" sz="3200" b="1" dirty="0" smtClean="0">
                <a:solidFill>
                  <a:srgbClr val="FFFFFF"/>
                </a:solidFill>
                <a:ea typeface="宋体" charset="0"/>
                <a:cs typeface="宋体" charset="0"/>
              </a:rPr>
              <a:t> of </a:t>
            </a:r>
            <a:r>
              <a:rPr lang="en-US" altLang="zh-CN" sz="3200" b="1" dirty="0" err="1" smtClean="0">
                <a:solidFill>
                  <a:srgbClr val="FFFFFF"/>
                </a:solidFill>
                <a:ea typeface="宋体" charset="0"/>
                <a:cs typeface="宋体" charset="0"/>
              </a:rPr>
              <a:t>graphene</a:t>
            </a:r>
            <a:endParaRPr lang="en-US" altLang="zh-CN" sz="3200" b="1" dirty="0">
              <a:solidFill>
                <a:srgbClr val="FFFFFF"/>
              </a:solidFill>
              <a:ea typeface="宋体" charset="0"/>
              <a:cs typeface="宋体" charset="0"/>
            </a:endParaRPr>
          </a:p>
        </p:txBody>
      </p:sp>
      <p:sp>
        <p:nvSpPr>
          <p:cNvPr id="33797" name="Rectangle 5"/>
          <p:cNvSpPr>
            <a:spLocks noChangeArrowheads="1"/>
          </p:cNvSpPr>
          <p:nvPr/>
        </p:nvSpPr>
        <p:spPr bwMode="auto">
          <a:xfrm>
            <a:off x="228600" y="1676400"/>
            <a:ext cx="868680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lnSpc>
                <a:spcPct val="120000"/>
              </a:lnSpc>
              <a:spcBef>
                <a:spcPct val="60000"/>
              </a:spcBef>
              <a:buFontTx/>
              <a:buChar char="•"/>
              <a:defRPr/>
            </a:pPr>
            <a:r>
              <a:rPr lang="en-US" altLang="zh-CN" sz="2000">
                <a:solidFill>
                  <a:srgbClr val="000000"/>
                </a:solidFill>
                <a:ea typeface="宋体" charset="0"/>
                <a:cs typeface="宋体" charset="0"/>
              </a:rPr>
              <a:t>Enhance the binding energies of adatoms.</a:t>
            </a:r>
          </a:p>
          <a:p>
            <a:pPr marL="342900" indent="-342900">
              <a:lnSpc>
                <a:spcPct val="120000"/>
              </a:lnSpc>
              <a:spcBef>
                <a:spcPct val="60000"/>
              </a:spcBef>
              <a:buFontTx/>
              <a:buChar char="•"/>
              <a:defRPr/>
            </a:pPr>
            <a:r>
              <a:rPr lang="en-US" altLang="zh-CN" sz="2000">
                <a:solidFill>
                  <a:srgbClr val="000000"/>
                </a:solidFill>
                <a:ea typeface="宋体" charset="0"/>
                <a:cs typeface="宋体" charset="0"/>
              </a:rPr>
              <a:t>Improve of magnetic moment of TMs.</a:t>
            </a:r>
          </a:p>
          <a:p>
            <a:pPr marL="342900" indent="-342900">
              <a:lnSpc>
                <a:spcPct val="120000"/>
              </a:lnSpc>
              <a:spcBef>
                <a:spcPct val="60000"/>
              </a:spcBef>
              <a:buFontTx/>
              <a:buChar char="•"/>
              <a:defRPr/>
            </a:pPr>
            <a:r>
              <a:rPr lang="en-US" altLang="zh-CN" sz="2000">
                <a:solidFill>
                  <a:srgbClr val="000000"/>
                </a:solidFill>
                <a:ea typeface="宋体" charset="0"/>
                <a:cs typeface="宋体" charset="0"/>
              </a:rPr>
              <a:t>Find a way to compensate for the shift of E</a:t>
            </a:r>
            <a:r>
              <a:rPr lang="en-US" altLang="zh-CN" sz="2000" baseline="-25000">
                <a:solidFill>
                  <a:srgbClr val="000000"/>
                </a:solidFill>
                <a:ea typeface="宋体" charset="0"/>
                <a:cs typeface="宋体" charset="0"/>
              </a:rPr>
              <a:t>f </a:t>
            </a:r>
            <a:r>
              <a:rPr lang="en-US" altLang="zh-CN" sz="2000">
                <a:solidFill>
                  <a:srgbClr val="000000"/>
                </a:solidFill>
                <a:ea typeface="宋体" charset="0"/>
                <a:cs typeface="宋体" charset="0"/>
              </a:rPr>
              <a:t>or keep Dirac point</a:t>
            </a:r>
          </a:p>
        </p:txBody>
      </p:sp>
      <p:sp>
        <p:nvSpPr>
          <p:cNvPr id="33798" name="Rectangle 6"/>
          <p:cNvSpPr>
            <a:spLocks noChangeArrowheads="1"/>
          </p:cNvSpPr>
          <p:nvPr/>
        </p:nvSpPr>
        <p:spPr bwMode="auto">
          <a:xfrm>
            <a:off x="304800" y="1143000"/>
            <a:ext cx="12176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2400">
                <a:solidFill>
                  <a:srgbClr val="000000"/>
                </a:solidFill>
                <a:ea typeface="宋体" charset="0"/>
                <a:cs typeface="宋体" charset="0"/>
              </a:rPr>
              <a:t>How to:</a:t>
            </a:r>
          </a:p>
        </p:txBody>
      </p:sp>
      <p:sp>
        <p:nvSpPr>
          <p:cNvPr id="33800" name="Rectangle 8"/>
          <p:cNvSpPr>
            <a:spLocks noChangeArrowheads="1"/>
          </p:cNvSpPr>
          <p:nvPr/>
        </p:nvSpPr>
        <p:spPr bwMode="auto">
          <a:xfrm>
            <a:off x="381000" y="3551238"/>
            <a:ext cx="2209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zh-CN" sz="2000" b="1" i="1">
                <a:solidFill>
                  <a:srgbClr val="000000"/>
                </a:solidFill>
                <a:ea typeface="宋体" charset="0"/>
                <a:cs typeface="宋体" charset="0"/>
              </a:rPr>
              <a:t>n-p</a:t>
            </a:r>
            <a:r>
              <a:rPr lang="en-US" altLang="zh-CN" sz="2000" b="1">
                <a:solidFill>
                  <a:srgbClr val="000000"/>
                </a:solidFill>
                <a:ea typeface="宋体" charset="0"/>
                <a:cs typeface="宋体" charset="0"/>
              </a:rPr>
              <a:t> codopings</a:t>
            </a:r>
            <a:endParaRPr lang="en-US" altLang="zh-CN">
              <a:solidFill>
                <a:srgbClr val="000000"/>
              </a:solidFill>
              <a:ea typeface="宋体" charset="0"/>
              <a:cs typeface="宋体" charset="0"/>
            </a:endParaRPr>
          </a:p>
        </p:txBody>
      </p:sp>
      <p:sp>
        <p:nvSpPr>
          <p:cNvPr id="33801" name="Rectangle 9"/>
          <p:cNvSpPr>
            <a:spLocks noChangeArrowheads="1"/>
          </p:cNvSpPr>
          <p:nvPr/>
        </p:nvSpPr>
        <p:spPr bwMode="auto">
          <a:xfrm>
            <a:off x="152400" y="4751388"/>
            <a:ext cx="8991600" cy="161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zh-CN" sz="2800" b="1">
                <a:solidFill>
                  <a:srgbClr val="0000CC"/>
                </a:solidFill>
                <a:ea typeface="宋体" charset="0"/>
                <a:cs typeface="宋体" charset="0"/>
              </a:rPr>
              <a:t>Why </a:t>
            </a:r>
            <a:r>
              <a:rPr lang="en-US" altLang="zh-CN" sz="2800" b="1" i="1">
                <a:solidFill>
                  <a:srgbClr val="0000CC"/>
                </a:solidFill>
                <a:ea typeface="宋体" charset="0"/>
                <a:cs typeface="宋体" charset="0"/>
              </a:rPr>
              <a:t>n-p</a:t>
            </a:r>
            <a:r>
              <a:rPr lang="en-US" altLang="zh-CN" sz="2800" b="1">
                <a:solidFill>
                  <a:srgbClr val="0000CC"/>
                </a:solidFill>
                <a:ea typeface="宋体" charset="0"/>
                <a:cs typeface="宋体" charset="0"/>
              </a:rPr>
              <a:t> codoping?</a:t>
            </a:r>
          </a:p>
          <a:p>
            <a:pPr>
              <a:defRPr/>
            </a:pPr>
            <a:r>
              <a:rPr lang="en-US" altLang="zh-CN">
                <a:solidFill>
                  <a:srgbClr val="000000"/>
                </a:solidFill>
                <a:ea typeface="宋体" charset="0"/>
                <a:cs typeface="宋体" charset="0"/>
              </a:rPr>
              <a:t>Charge compensation between </a:t>
            </a:r>
            <a:r>
              <a:rPr lang="en-US" altLang="zh-CN" i="1">
                <a:solidFill>
                  <a:srgbClr val="000000"/>
                </a:solidFill>
                <a:ea typeface="宋体" charset="0"/>
                <a:cs typeface="宋体" charset="0"/>
              </a:rPr>
              <a:t>p</a:t>
            </a:r>
            <a:r>
              <a:rPr lang="en-US" altLang="zh-CN">
                <a:solidFill>
                  <a:srgbClr val="000000"/>
                </a:solidFill>
                <a:ea typeface="宋体" charset="0"/>
                <a:cs typeface="宋体" charset="0"/>
              </a:rPr>
              <a:t>- and </a:t>
            </a:r>
            <a:r>
              <a:rPr lang="en-US" altLang="zh-CN" i="1">
                <a:solidFill>
                  <a:srgbClr val="000000"/>
                </a:solidFill>
                <a:ea typeface="宋体" charset="0"/>
                <a:cs typeface="宋体" charset="0"/>
              </a:rPr>
              <a:t>n</a:t>
            </a:r>
            <a:r>
              <a:rPr lang="en-US" altLang="zh-CN">
                <a:solidFill>
                  <a:srgbClr val="000000"/>
                </a:solidFill>
                <a:ea typeface="宋体" charset="0"/>
                <a:cs typeface="宋体" charset="0"/>
              </a:rPr>
              <a:t>-type dopants may solve E</a:t>
            </a:r>
            <a:r>
              <a:rPr lang="en-US" altLang="zh-CN" baseline="-25000">
                <a:solidFill>
                  <a:srgbClr val="000000"/>
                </a:solidFill>
                <a:ea typeface="宋体" charset="0"/>
                <a:cs typeface="宋体" charset="0"/>
              </a:rPr>
              <a:t>f</a:t>
            </a:r>
            <a:r>
              <a:rPr lang="en-US" altLang="zh-CN">
                <a:solidFill>
                  <a:srgbClr val="000000"/>
                </a:solidFill>
                <a:ea typeface="宋体" charset="0"/>
                <a:cs typeface="宋体" charset="0"/>
              </a:rPr>
              <a:t> shifts. </a:t>
            </a:r>
          </a:p>
          <a:p>
            <a:pPr>
              <a:defRPr/>
            </a:pPr>
            <a:endParaRPr lang="en-US" altLang="zh-CN">
              <a:solidFill>
                <a:srgbClr val="000000"/>
              </a:solidFill>
              <a:ea typeface="宋体" charset="0"/>
              <a:cs typeface="宋体" charset="0"/>
            </a:endParaRPr>
          </a:p>
          <a:p>
            <a:pPr>
              <a:defRPr/>
            </a:pPr>
            <a:r>
              <a:rPr lang="en-US" altLang="zh-CN">
                <a:solidFill>
                  <a:srgbClr val="000000"/>
                </a:solidFill>
                <a:ea typeface="宋体" charset="0"/>
                <a:cs typeface="宋体" charset="0"/>
              </a:rPr>
              <a:t>Electrostatic interaction between the </a:t>
            </a:r>
            <a:r>
              <a:rPr lang="en-US" altLang="zh-CN" i="1">
                <a:solidFill>
                  <a:srgbClr val="000000"/>
                </a:solidFill>
                <a:ea typeface="宋体" charset="0"/>
                <a:cs typeface="宋体" charset="0"/>
              </a:rPr>
              <a:t>p</a:t>
            </a:r>
            <a:r>
              <a:rPr lang="en-US" altLang="zh-CN">
                <a:solidFill>
                  <a:srgbClr val="000000"/>
                </a:solidFill>
                <a:ea typeface="宋体" charset="0"/>
                <a:cs typeface="宋体" charset="0"/>
              </a:rPr>
              <a:t>- and </a:t>
            </a:r>
            <a:r>
              <a:rPr lang="en-US" altLang="zh-CN" i="1">
                <a:solidFill>
                  <a:srgbClr val="000000"/>
                </a:solidFill>
                <a:ea typeface="宋体" charset="0"/>
                <a:cs typeface="宋体" charset="0"/>
              </a:rPr>
              <a:t>n</a:t>
            </a:r>
            <a:r>
              <a:rPr lang="en-US" altLang="zh-CN">
                <a:solidFill>
                  <a:srgbClr val="000000"/>
                </a:solidFill>
                <a:ea typeface="宋体" charset="0"/>
                <a:cs typeface="宋体" charset="0"/>
              </a:rPr>
              <a:t>-type dopants may enhance the adsorption of TMs adatoms. </a:t>
            </a:r>
          </a:p>
        </p:txBody>
      </p:sp>
      <p:sp>
        <p:nvSpPr>
          <p:cNvPr id="33802" name="Rectangle 10"/>
          <p:cNvSpPr>
            <a:spLocks noChangeArrowheads="1"/>
          </p:cNvSpPr>
          <p:nvPr/>
        </p:nvSpPr>
        <p:spPr bwMode="auto">
          <a:xfrm>
            <a:off x="2362200" y="3406775"/>
            <a:ext cx="3394075"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defRPr/>
            </a:pPr>
            <a:r>
              <a:rPr lang="en-US" altLang="zh-CN" sz="1400" b="1">
                <a:solidFill>
                  <a:srgbClr val="000000"/>
                </a:solidFill>
                <a:ea typeface="宋体" charset="0"/>
                <a:cs typeface="宋体" charset="0"/>
              </a:rPr>
              <a:t>X. H. Xu et al. NJP 8, 135, 2006 </a:t>
            </a:r>
          </a:p>
          <a:p>
            <a:pPr>
              <a:defRPr/>
            </a:pPr>
            <a:r>
              <a:rPr lang="en-US" altLang="zh-CN" sz="1400" b="1">
                <a:solidFill>
                  <a:srgbClr val="000000"/>
                </a:solidFill>
                <a:ea typeface="宋体" charset="0"/>
                <a:cs typeface="宋体" charset="0"/>
              </a:rPr>
              <a:t>W. G. Zhu et al. PRL 100, 027205 ,2008</a:t>
            </a:r>
          </a:p>
          <a:p>
            <a:pPr>
              <a:defRPr/>
            </a:pPr>
            <a:r>
              <a:rPr lang="en-US" altLang="zh-CN" sz="1400" b="1">
                <a:solidFill>
                  <a:srgbClr val="000000"/>
                </a:solidFill>
                <a:ea typeface="宋体" charset="0"/>
                <a:cs typeface="宋体" charset="0"/>
              </a:rPr>
              <a:t>H. Chen et al. PRB 79,235202,2009</a:t>
            </a:r>
          </a:p>
          <a:p>
            <a:pPr>
              <a:defRPr/>
            </a:pPr>
            <a:r>
              <a:rPr lang="en-US" altLang="zh-CN" sz="1400" b="1">
                <a:solidFill>
                  <a:srgbClr val="000000"/>
                </a:solidFill>
                <a:ea typeface="宋体" charset="0"/>
                <a:cs typeface="宋体" charset="0"/>
              </a:rPr>
              <a:t>W.G. Zhu et al. PRL 103, 226401, 2009</a:t>
            </a:r>
          </a:p>
        </p:txBody>
      </p:sp>
    </p:spTree>
  </p:cSld>
  <p:clrMapOvr>
    <a:masterClrMapping/>
  </p:clrMapOvr>
  <p:timing>
    <p:tnLst>
      <p:par>
        <p:cTn xmlns:p14="http://schemas.microsoft.com/office/powerpoint/2010/mai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228600" y="304800"/>
            <a:ext cx="8686800" cy="1077218"/>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altLang="zh-CN" sz="3200" b="1" dirty="0" smtClean="0">
                <a:solidFill>
                  <a:srgbClr val="FFFFFF"/>
                </a:solidFill>
                <a:ea typeface="宋体" charset="0"/>
                <a:cs typeface="宋体" charset="0"/>
              </a:rPr>
              <a:t>Effects </a:t>
            </a:r>
            <a:r>
              <a:rPr lang="en-US" altLang="zh-CN" sz="3200" b="1" dirty="0">
                <a:solidFill>
                  <a:srgbClr val="FFFFFF"/>
                </a:solidFill>
                <a:ea typeface="宋体" charset="0"/>
                <a:cs typeface="宋体" charset="0"/>
              </a:rPr>
              <a:t>of </a:t>
            </a:r>
            <a:r>
              <a:rPr lang="en-US" altLang="zh-CN" sz="3200" b="1" i="1" dirty="0">
                <a:solidFill>
                  <a:srgbClr val="FFFFFF"/>
                </a:solidFill>
                <a:ea typeface="宋体" charset="0"/>
                <a:cs typeface="宋体" charset="0"/>
              </a:rPr>
              <a:t>n-p</a:t>
            </a:r>
            <a:r>
              <a:rPr lang="en-US" altLang="zh-CN" sz="3200" b="1" dirty="0">
                <a:solidFill>
                  <a:srgbClr val="FFFFFF"/>
                </a:solidFill>
                <a:ea typeface="宋体" charset="0"/>
                <a:cs typeface="宋体" charset="0"/>
              </a:rPr>
              <a:t> </a:t>
            </a:r>
            <a:r>
              <a:rPr lang="en-US" altLang="zh-CN" sz="3200" b="1" dirty="0" err="1">
                <a:solidFill>
                  <a:srgbClr val="FFFFFF"/>
                </a:solidFill>
                <a:ea typeface="宋体" charset="0"/>
                <a:cs typeface="宋体" charset="0"/>
              </a:rPr>
              <a:t>codoping</a:t>
            </a:r>
            <a:r>
              <a:rPr lang="en-US" altLang="zh-CN" sz="3200" b="1" dirty="0">
                <a:solidFill>
                  <a:srgbClr val="FFFFFF"/>
                </a:solidFill>
                <a:ea typeface="宋体" charset="0"/>
                <a:cs typeface="宋体" charset="0"/>
              </a:rPr>
              <a:t> on a single </a:t>
            </a:r>
            <a:r>
              <a:rPr lang="en-US" altLang="zh-CN" sz="3200" b="1" dirty="0" smtClean="0">
                <a:solidFill>
                  <a:srgbClr val="FFFFFF"/>
                </a:solidFill>
                <a:ea typeface="宋体" charset="0"/>
                <a:cs typeface="宋体" charset="0"/>
              </a:rPr>
              <a:t>3</a:t>
            </a:r>
            <a:r>
              <a:rPr lang="en-US" altLang="zh-CN" sz="3200" b="1" i="1" dirty="0" smtClean="0">
                <a:solidFill>
                  <a:srgbClr val="FFFFFF"/>
                </a:solidFill>
                <a:ea typeface="宋体" charset="0"/>
                <a:cs typeface="宋体" charset="0"/>
              </a:rPr>
              <a:t>d </a:t>
            </a:r>
            <a:r>
              <a:rPr lang="en-US" altLang="zh-CN" sz="3200" b="1" dirty="0" smtClean="0">
                <a:solidFill>
                  <a:srgbClr val="FFFFFF"/>
                </a:solidFill>
                <a:ea typeface="宋体" charset="0"/>
                <a:cs typeface="宋体" charset="0"/>
              </a:rPr>
              <a:t>transition </a:t>
            </a:r>
            <a:r>
              <a:rPr lang="en-US" altLang="zh-CN" sz="3200" b="1" dirty="0">
                <a:solidFill>
                  <a:srgbClr val="FFFFFF"/>
                </a:solidFill>
                <a:ea typeface="宋体" charset="0"/>
                <a:cs typeface="宋体" charset="0"/>
              </a:rPr>
              <a:t>metal </a:t>
            </a:r>
            <a:r>
              <a:rPr lang="en-US" altLang="zh-CN" sz="3200" b="1" dirty="0" err="1">
                <a:solidFill>
                  <a:srgbClr val="FFFFFF"/>
                </a:solidFill>
                <a:ea typeface="宋体" charset="0"/>
                <a:cs typeface="宋体" charset="0"/>
              </a:rPr>
              <a:t>adatom</a:t>
            </a:r>
            <a:r>
              <a:rPr lang="en-US" altLang="zh-CN" sz="3200" b="1" dirty="0">
                <a:solidFill>
                  <a:srgbClr val="FFFFFF"/>
                </a:solidFill>
                <a:ea typeface="宋体" charset="0"/>
                <a:cs typeface="宋体" charset="0"/>
              </a:rPr>
              <a:t> on </a:t>
            </a:r>
            <a:r>
              <a:rPr lang="en-US" altLang="zh-CN" sz="3200" b="1" dirty="0" err="1">
                <a:solidFill>
                  <a:srgbClr val="FFFFFF"/>
                </a:solidFill>
                <a:ea typeface="宋体" charset="0"/>
                <a:cs typeface="宋体" charset="0"/>
              </a:rPr>
              <a:t>graphene</a:t>
            </a:r>
            <a:endParaRPr lang="en-US" altLang="zh-CN" sz="3200" b="1" dirty="0">
              <a:solidFill>
                <a:srgbClr val="FFFFFF"/>
              </a:solidFill>
              <a:ea typeface="宋体" charset="0"/>
              <a:cs typeface="宋体" charset="0"/>
            </a:endParaRPr>
          </a:p>
        </p:txBody>
      </p:sp>
      <p:pic>
        <p:nvPicPr>
          <p:cNvPr id="15362" name="Picture 11" descr="Figure 1-new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524000"/>
            <a:ext cx="7467600" cy="521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5" name="Text Box 5"/>
          <p:cNvSpPr txBox="1">
            <a:spLocks noChangeArrowheads="1"/>
          </p:cNvSpPr>
          <p:nvPr/>
        </p:nvSpPr>
        <p:spPr bwMode="auto">
          <a:xfrm>
            <a:off x="228600" y="304800"/>
            <a:ext cx="8686800" cy="1077218"/>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altLang="zh-CN" sz="3200" b="1" dirty="0" smtClean="0">
                <a:solidFill>
                  <a:srgbClr val="FFFFFF"/>
                </a:solidFill>
                <a:ea typeface="宋体" charset="0"/>
                <a:cs typeface="宋体" charset="0"/>
              </a:rPr>
              <a:t>Nature of the magnetic </a:t>
            </a:r>
            <a:r>
              <a:rPr lang="en-US" altLang="zh-CN" sz="3200" b="1" dirty="0">
                <a:solidFill>
                  <a:srgbClr val="FFFFFF"/>
                </a:solidFill>
                <a:ea typeface="宋体" charset="0"/>
                <a:cs typeface="宋体" charset="0"/>
              </a:rPr>
              <a:t>coupling between two </a:t>
            </a:r>
            <a:r>
              <a:rPr lang="en-US" altLang="zh-CN" sz="3200" b="1" i="1" dirty="0">
                <a:solidFill>
                  <a:srgbClr val="FFFFFF"/>
                </a:solidFill>
                <a:ea typeface="宋体" charset="0"/>
                <a:cs typeface="宋体" charset="0"/>
              </a:rPr>
              <a:t>n-</a:t>
            </a:r>
            <a:r>
              <a:rPr lang="en-US" altLang="zh-CN" sz="3200" b="1" i="1" dirty="0" smtClean="0">
                <a:solidFill>
                  <a:srgbClr val="FFFFFF"/>
                </a:solidFill>
                <a:ea typeface="宋体" charset="0"/>
                <a:cs typeface="宋体" charset="0"/>
              </a:rPr>
              <a:t>p </a:t>
            </a:r>
            <a:r>
              <a:rPr lang="en-US" altLang="zh-CN" sz="3200" b="1" dirty="0" smtClean="0">
                <a:solidFill>
                  <a:srgbClr val="FFFFFF"/>
                </a:solidFill>
                <a:ea typeface="宋体" charset="0"/>
                <a:cs typeface="宋体" charset="0"/>
              </a:rPr>
              <a:t>pairs</a:t>
            </a:r>
            <a:endParaRPr lang="en-US" altLang="zh-CN" sz="3200" b="1" dirty="0">
              <a:solidFill>
                <a:srgbClr val="FFFFFF"/>
              </a:solidFill>
              <a:ea typeface="宋体" charset="0"/>
              <a:cs typeface="宋体" charset="0"/>
            </a:endParaRPr>
          </a:p>
        </p:txBody>
      </p:sp>
      <p:pic>
        <p:nvPicPr>
          <p:cNvPr id="17410" name="Picture 9" descr="p-n pai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371600"/>
            <a:ext cx="8458200" cy="430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0" name="Text Box 10"/>
          <p:cNvSpPr txBox="1">
            <a:spLocks noChangeArrowheads="1"/>
          </p:cNvSpPr>
          <p:nvPr/>
        </p:nvSpPr>
        <p:spPr bwMode="auto">
          <a:xfrm>
            <a:off x="609600" y="4343400"/>
            <a:ext cx="8001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altLang="zh-CN" sz="3200" b="1">
                <a:solidFill>
                  <a:srgbClr val="000000"/>
                </a:solidFill>
                <a:ea typeface="宋体" charset="0"/>
                <a:cs typeface="宋体" charset="0"/>
              </a:rPr>
              <a:t>What is the magnetic coupling between </a:t>
            </a:r>
            <a:r>
              <a:rPr lang="en-US" altLang="zh-CN" sz="3200" b="1" i="1">
                <a:solidFill>
                  <a:srgbClr val="000000"/>
                </a:solidFill>
                <a:ea typeface="宋体" charset="0"/>
                <a:cs typeface="宋体" charset="0"/>
              </a:rPr>
              <a:t>n-p</a:t>
            </a:r>
            <a:r>
              <a:rPr lang="en-US" altLang="zh-CN" sz="3200" b="1">
                <a:solidFill>
                  <a:srgbClr val="000000"/>
                </a:solidFill>
                <a:ea typeface="宋体" charset="0"/>
                <a:cs typeface="宋体" charset="0"/>
              </a:rPr>
              <a:t> pairs?</a:t>
            </a:r>
          </a:p>
          <a:p>
            <a:pPr>
              <a:spcBef>
                <a:spcPct val="50000"/>
              </a:spcBef>
              <a:defRPr/>
            </a:pPr>
            <a:r>
              <a:rPr lang="en-US" altLang="zh-CN" sz="3200" b="1">
                <a:solidFill>
                  <a:srgbClr val="000000"/>
                </a:solidFill>
                <a:ea typeface="宋体" charset="0"/>
                <a:cs typeface="宋体" charset="0"/>
              </a:rPr>
              <a:t>IF FM couping exists, is FM coupling long-range? </a:t>
            </a:r>
          </a:p>
        </p:txBody>
      </p:sp>
    </p:spTree>
  </p:cSld>
  <p:clrMapOvr>
    <a:masterClrMapping/>
  </p:clrMapOvr>
  <p:timing>
    <p:tnLst>
      <p:par>
        <p:cTn xmlns:p14="http://schemas.microsoft.com/office/powerpoint/2010/mai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71" name="Rectangle 7"/>
          <p:cNvSpPr>
            <a:spLocks noChangeArrowheads="1"/>
          </p:cNvSpPr>
          <p:nvPr/>
        </p:nvSpPr>
        <p:spPr bwMode="auto">
          <a:xfrm>
            <a:off x="4438650" y="2590800"/>
            <a:ext cx="4705350" cy="406400"/>
          </a:xfrm>
          <a:prstGeom prst="rect">
            <a:avLst/>
          </a:prstGeom>
          <a:solidFill>
            <a:schemeClr val="accent1"/>
          </a:solidFill>
          <a:ln w="9525">
            <a:solidFill>
              <a:srgbClr val="008000"/>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a:defRPr/>
            </a:pPr>
            <a:r>
              <a:rPr lang="en-US" altLang="zh-CN" sz="2000" b="1">
                <a:solidFill>
                  <a:srgbClr val="000000"/>
                </a:solidFill>
                <a:ea typeface="宋体" charset="0"/>
                <a:cs typeface="宋体" charset="0"/>
              </a:rPr>
              <a:t>B-Fe pairs: short-range FM coupling  </a:t>
            </a:r>
          </a:p>
        </p:txBody>
      </p:sp>
      <p:sp>
        <p:nvSpPr>
          <p:cNvPr id="11272" name="Rectangle 8"/>
          <p:cNvSpPr>
            <a:spLocks noChangeArrowheads="1"/>
          </p:cNvSpPr>
          <p:nvPr/>
        </p:nvSpPr>
        <p:spPr bwMode="auto">
          <a:xfrm>
            <a:off x="4876800" y="4038600"/>
            <a:ext cx="3381375" cy="406400"/>
          </a:xfrm>
          <a:prstGeom prst="rect">
            <a:avLst/>
          </a:prstGeom>
          <a:solidFill>
            <a:schemeClr val="accent1"/>
          </a:solidFill>
          <a:ln w="9525">
            <a:solidFill>
              <a:srgbClr val="008000"/>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a:defRPr/>
            </a:pPr>
            <a:r>
              <a:rPr lang="en-US" altLang="zh-CN" sz="2000" b="1">
                <a:solidFill>
                  <a:srgbClr val="000000"/>
                </a:solidFill>
                <a:ea typeface="宋体" charset="0"/>
                <a:cs typeface="宋体" charset="0"/>
              </a:rPr>
              <a:t>B-Co pairs : AFM coupling</a:t>
            </a:r>
          </a:p>
        </p:txBody>
      </p:sp>
      <p:sp>
        <p:nvSpPr>
          <p:cNvPr id="11273" name="Rectangle 9"/>
          <p:cNvSpPr>
            <a:spLocks noChangeArrowheads="1"/>
          </p:cNvSpPr>
          <p:nvPr/>
        </p:nvSpPr>
        <p:spPr bwMode="auto">
          <a:xfrm>
            <a:off x="4419600" y="5410200"/>
            <a:ext cx="4494213" cy="406400"/>
          </a:xfrm>
          <a:prstGeom prst="rect">
            <a:avLst/>
          </a:prstGeom>
          <a:solidFill>
            <a:schemeClr val="accent1"/>
          </a:solidFill>
          <a:ln w="9525">
            <a:solidFill>
              <a:srgbClr val="008000"/>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a:defRPr/>
            </a:pPr>
            <a:r>
              <a:rPr lang="en-US" altLang="zh-CN" sz="2000" b="1" dirty="0">
                <a:solidFill>
                  <a:srgbClr val="3333CC"/>
                </a:solidFill>
                <a:ea typeface="宋体" charset="0"/>
                <a:cs typeface="宋体" charset="0"/>
              </a:rPr>
              <a:t>B-Ni pairs: long-range FM coupling </a:t>
            </a:r>
          </a:p>
        </p:txBody>
      </p:sp>
      <p:sp>
        <p:nvSpPr>
          <p:cNvPr id="11274" name="Text Box 10"/>
          <p:cNvSpPr txBox="1">
            <a:spLocks noChangeArrowheads="1"/>
          </p:cNvSpPr>
          <p:nvPr/>
        </p:nvSpPr>
        <p:spPr bwMode="auto">
          <a:xfrm>
            <a:off x="228600" y="304800"/>
            <a:ext cx="8686800" cy="1077218"/>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altLang="zh-CN" sz="3200" b="1" dirty="0" smtClean="0">
                <a:solidFill>
                  <a:srgbClr val="FFFFFF"/>
                </a:solidFill>
                <a:ea typeface="宋体" charset="0"/>
                <a:cs typeface="宋体" charset="0"/>
              </a:rPr>
              <a:t>Contrast Natures of the magnetic </a:t>
            </a:r>
            <a:r>
              <a:rPr lang="en-US" altLang="zh-CN" sz="3200" b="1" dirty="0">
                <a:solidFill>
                  <a:srgbClr val="FFFFFF"/>
                </a:solidFill>
                <a:ea typeface="宋体" charset="0"/>
                <a:cs typeface="宋体" charset="0"/>
              </a:rPr>
              <a:t>coupling between two </a:t>
            </a:r>
            <a:r>
              <a:rPr lang="en-US" altLang="zh-CN" sz="3200" b="1" i="1" dirty="0">
                <a:solidFill>
                  <a:srgbClr val="FFFFFF"/>
                </a:solidFill>
                <a:ea typeface="宋体" charset="0"/>
                <a:cs typeface="宋体" charset="0"/>
              </a:rPr>
              <a:t>n-</a:t>
            </a:r>
            <a:r>
              <a:rPr lang="en-US" altLang="zh-CN" sz="3200" b="1" i="1" dirty="0" smtClean="0">
                <a:solidFill>
                  <a:srgbClr val="FFFFFF"/>
                </a:solidFill>
                <a:ea typeface="宋体" charset="0"/>
                <a:cs typeface="宋体" charset="0"/>
              </a:rPr>
              <a:t>p </a:t>
            </a:r>
            <a:r>
              <a:rPr lang="en-US" altLang="zh-CN" sz="3200" b="1" dirty="0" smtClean="0">
                <a:solidFill>
                  <a:srgbClr val="FFFFFF"/>
                </a:solidFill>
                <a:ea typeface="宋体" charset="0"/>
                <a:cs typeface="宋体" charset="0"/>
              </a:rPr>
              <a:t>pairs of different elements</a:t>
            </a:r>
            <a:endParaRPr lang="en-US" altLang="zh-CN" sz="3200" b="1" dirty="0">
              <a:solidFill>
                <a:srgbClr val="FFFFFF"/>
              </a:solidFill>
              <a:ea typeface="宋体" charset="0"/>
              <a:cs typeface="宋体" charset="0"/>
            </a:endParaRPr>
          </a:p>
        </p:txBody>
      </p:sp>
      <p:pic>
        <p:nvPicPr>
          <p:cNvPr id="19461" name="Picture 15" descr="Figure 2-new3"/>
          <p:cNvPicPr>
            <a:picLocks noChangeAspect="1" noChangeArrowheads="1"/>
          </p:cNvPicPr>
          <p:nvPr/>
        </p:nvPicPr>
        <p:blipFill>
          <a:blip r:embed="rId3">
            <a:extLst>
              <a:ext uri="{28A0092B-C50C-407E-A947-70E740481C1C}">
                <a14:useLocalDpi xmlns:a14="http://schemas.microsoft.com/office/drawing/2010/main" val="0"/>
              </a:ext>
            </a:extLst>
          </a:blip>
          <a:srcRect l="16835" r="16835"/>
          <a:stretch>
            <a:fillRect/>
          </a:stretch>
        </p:blipFill>
        <p:spPr bwMode="auto">
          <a:xfrm>
            <a:off x="228600" y="1676400"/>
            <a:ext cx="4148138"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71"/>
                                        </p:tgtEl>
                                        <p:attrNameLst>
                                          <p:attrName>style.visibility</p:attrName>
                                        </p:attrNameLst>
                                      </p:cBhvr>
                                      <p:to>
                                        <p:strVal val="visible"/>
                                      </p:to>
                                    </p:set>
                                    <p:anim calcmode="lin" valueType="num">
                                      <p:cBhvr additive="base">
                                        <p:cTn id="7" dur="500" fill="hold"/>
                                        <p:tgtEl>
                                          <p:spTgt spid="11271"/>
                                        </p:tgtEl>
                                        <p:attrNameLst>
                                          <p:attrName>ppt_x</p:attrName>
                                        </p:attrNameLst>
                                      </p:cBhvr>
                                      <p:tavLst>
                                        <p:tav tm="0">
                                          <p:val>
                                            <p:strVal val="0-#ppt_w/2"/>
                                          </p:val>
                                        </p:tav>
                                        <p:tav tm="100000">
                                          <p:val>
                                            <p:strVal val="#ppt_x"/>
                                          </p:val>
                                        </p:tav>
                                      </p:tavLst>
                                    </p:anim>
                                    <p:anim calcmode="lin" valueType="num">
                                      <p:cBhvr additive="base">
                                        <p:cTn id="8" dur="500" fill="hold"/>
                                        <p:tgtEl>
                                          <p:spTgt spid="1127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1272"/>
                                        </p:tgtEl>
                                        <p:attrNameLst>
                                          <p:attrName>style.visibility</p:attrName>
                                        </p:attrNameLst>
                                      </p:cBhvr>
                                      <p:to>
                                        <p:strVal val="visible"/>
                                      </p:to>
                                    </p:set>
                                    <p:anim calcmode="lin" valueType="num">
                                      <p:cBhvr additive="base">
                                        <p:cTn id="13" dur="500" fill="hold"/>
                                        <p:tgtEl>
                                          <p:spTgt spid="11272"/>
                                        </p:tgtEl>
                                        <p:attrNameLst>
                                          <p:attrName>ppt_x</p:attrName>
                                        </p:attrNameLst>
                                      </p:cBhvr>
                                      <p:tavLst>
                                        <p:tav tm="0">
                                          <p:val>
                                            <p:strVal val="1+#ppt_w/2"/>
                                          </p:val>
                                        </p:tav>
                                        <p:tav tm="100000">
                                          <p:val>
                                            <p:strVal val="#ppt_x"/>
                                          </p:val>
                                        </p:tav>
                                      </p:tavLst>
                                    </p:anim>
                                    <p:anim calcmode="lin" valueType="num">
                                      <p:cBhvr additive="base">
                                        <p:cTn id="14" dur="500" fill="hold"/>
                                        <p:tgtEl>
                                          <p:spTgt spid="1127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273"/>
                                        </p:tgtEl>
                                        <p:attrNameLst>
                                          <p:attrName>style.visibility</p:attrName>
                                        </p:attrNameLst>
                                      </p:cBhvr>
                                      <p:to>
                                        <p:strVal val="visible"/>
                                      </p:to>
                                    </p:set>
                                    <p:anim calcmode="lin" valueType="num">
                                      <p:cBhvr additive="base">
                                        <p:cTn id="19" dur="500" fill="hold"/>
                                        <p:tgtEl>
                                          <p:spTgt spid="11273"/>
                                        </p:tgtEl>
                                        <p:attrNameLst>
                                          <p:attrName>ppt_x</p:attrName>
                                        </p:attrNameLst>
                                      </p:cBhvr>
                                      <p:tavLst>
                                        <p:tav tm="0">
                                          <p:val>
                                            <p:strVal val="#ppt_x"/>
                                          </p:val>
                                        </p:tav>
                                        <p:tav tm="100000">
                                          <p:val>
                                            <p:strVal val="#ppt_x"/>
                                          </p:val>
                                        </p:tav>
                                      </p:tavLst>
                                    </p:anim>
                                    <p:anim calcmode="lin" valueType="num">
                                      <p:cBhvr additive="base">
                                        <p:cTn id="20" dur="500" fill="hold"/>
                                        <p:tgtEl>
                                          <p:spTgt spid="112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animBg="1"/>
      <p:bldP spid="11272" grpId="0" animBg="1"/>
      <p:bldP spid="11273" grpId="0" animBg="1"/>
    </p:bld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300" name="Rectangle 12"/>
          <p:cNvSpPr>
            <a:spLocks noChangeArrowheads="1"/>
          </p:cNvSpPr>
          <p:nvPr/>
        </p:nvSpPr>
        <p:spPr bwMode="auto">
          <a:xfrm>
            <a:off x="3886200" y="3717925"/>
            <a:ext cx="4441825"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zh-CN" b="1">
                <a:solidFill>
                  <a:srgbClr val="000000"/>
                </a:solidFill>
                <a:ea typeface="宋体" charset="0"/>
                <a:cs typeface="宋体" charset="0"/>
              </a:rPr>
              <a:t>2) </a:t>
            </a:r>
            <a:r>
              <a:rPr lang="en-US" altLang="zh-CN" sz="2000" b="1">
                <a:solidFill>
                  <a:srgbClr val="000000"/>
                </a:solidFill>
                <a:ea typeface="宋体" charset="0"/>
                <a:cs typeface="宋体" charset="0"/>
              </a:rPr>
              <a:t>The difference in signs between the couplings of Ni and Fe or Co is most likely due to the different levels of doping to graphene by the three elements. </a:t>
            </a:r>
          </a:p>
        </p:txBody>
      </p:sp>
      <p:sp>
        <p:nvSpPr>
          <p:cNvPr id="12301" name="Rectangle 13"/>
          <p:cNvSpPr>
            <a:spLocks noChangeArrowheads="1"/>
          </p:cNvSpPr>
          <p:nvPr/>
        </p:nvSpPr>
        <p:spPr bwMode="auto">
          <a:xfrm>
            <a:off x="3886200" y="2528888"/>
            <a:ext cx="32766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zh-CN" b="1" dirty="0">
                <a:solidFill>
                  <a:srgbClr val="000000"/>
                </a:solidFill>
                <a:ea typeface="宋体" charset="0"/>
                <a:cs typeface="宋体" charset="0"/>
              </a:rPr>
              <a:t>1) Dirac point </a:t>
            </a:r>
            <a:r>
              <a:rPr lang="en-US" altLang="zh-CN" b="1" dirty="0" smtClean="0">
                <a:solidFill>
                  <a:srgbClr val="000000"/>
                </a:solidFill>
                <a:ea typeface="宋体" charset="0"/>
                <a:cs typeface="宋体" charset="0"/>
              </a:rPr>
              <a:t>preserved.</a:t>
            </a:r>
            <a:endParaRPr lang="en-US" altLang="zh-CN" b="1" dirty="0">
              <a:solidFill>
                <a:srgbClr val="000000"/>
              </a:solidFill>
              <a:ea typeface="宋体" charset="0"/>
              <a:cs typeface="宋体" charset="0"/>
            </a:endParaRPr>
          </a:p>
        </p:txBody>
      </p:sp>
      <p:sp>
        <p:nvSpPr>
          <p:cNvPr id="12303" name="Text Box 15"/>
          <p:cNvSpPr txBox="1">
            <a:spLocks noChangeArrowheads="1"/>
          </p:cNvSpPr>
          <p:nvPr/>
        </p:nvSpPr>
        <p:spPr bwMode="auto">
          <a:xfrm>
            <a:off x="228600" y="304800"/>
            <a:ext cx="8686800" cy="584776"/>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r>
              <a:rPr lang="en-US" altLang="zh-CN" sz="3200" b="1" dirty="0" smtClean="0">
                <a:solidFill>
                  <a:srgbClr val="FFFFFF"/>
                </a:solidFill>
                <a:ea typeface="宋体" charset="0"/>
                <a:cs typeface="宋体" charset="0"/>
              </a:rPr>
              <a:t>Preservation of the Dirac electron nature</a:t>
            </a:r>
            <a:endParaRPr lang="en-US" altLang="zh-CN" sz="3200" b="1" dirty="0">
              <a:solidFill>
                <a:srgbClr val="FFFFFF"/>
              </a:solidFill>
              <a:ea typeface="宋体" charset="0"/>
              <a:cs typeface="宋体" charset="0"/>
            </a:endParaRPr>
          </a:p>
        </p:txBody>
      </p:sp>
      <p:pic>
        <p:nvPicPr>
          <p:cNvPr id="21508" name="Picture 18" descr="Figure 3-new3"/>
          <p:cNvPicPr>
            <a:picLocks noChangeAspect="1" noChangeArrowheads="1"/>
          </p:cNvPicPr>
          <p:nvPr/>
        </p:nvPicPr>
        <p:blipFill>
          <a:blip r:embed="rId3">
            <a:extLst>
              <a:ext uri="{28A0092B-C50C-407E-A947-70E740481C1C}">
                <a14:useLocalDpi xmlns:a14="http://schemas.microsoft.com/office/drawing/2010/main" val="0"/>
              </a:ext>
            </a:extLst>
          </a:blip>
          <a:srcRect l="34662" r="17331"/>
          <a:stretch>
            <a:fillRect/>
          </a:stretch>
        </p:blipFill>
        <p:spPr bwMode="auto">
          <a:xfrm>
            <a:off x="0" y="1371600"/>
            <a:ext cx="3787775"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553" name="Picture 5" descr="b-ni-pair-2-topview"/>
          <p:cNvPicPr>
            <a:picLocks noChangeAspect="1" noChangeArrowheads="1"/>
          </p:cNvPicPr>
          <p:nvPr/>
        </p:nvPicPr>
        <p:blipFill>
          <a:blip r:embed="rId3">
            <a:extLst>
              <a:ext uri="{28A0092B-C50C-407E-A947-70E740481C1C}">
                <a14:useLocalDpi xmlns:a14="http://schemas.microsoft.com/office/drawing/2010/main" val="0"/>
              </a:ext>
            </a:extLst>
          </a:blip>
          <a:srcRect l="13921" r="13921"/>
          <a:stretch>
            <a:fillRect/>
          </a:stretch>
        </p:blipFill>
        <p:spPr bwMode="auto">
          <a:xfrm>
            <a:off x="152400" y="1752600"/>
            <a:ext cx="6781800"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Rectangle 7"/>
          <p:cNvSpPr>
            <a:spLocks noChangeArrowheads="1"/>
          </p:cNvSpPr>
          <p:nvPr/>
        </p:nvSpPr>
        <p:spPr bwMode="auto">
          <a:xfrm>
            <a:off x="5029200" y="5165725"/>
            <a:ext cx="39655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defRPr/>
            </a:pPr>
            <a:r>
              <a:rPr lang="en-US" altLang="zh-CN" b="1">
                <a:solidFill>
                  <a:srgbClr val="000000"/>
                </a:solidFill>
                <a:ea typeface="宋体" charset="0"/>
                <a:cs typeface="宋体" charset="0"/>
              </a:rPr>
              <a:t>Mechanism of long-rang ferromagnetic coupling between two </a:t>
            </a:r>
            <a:r>
              <a:rPr lang="en-US" altLang="zh-CN" b="1" i="1">
                <a:solidFill>
                  <a:srgbClr val="000000"/>
                </a:solidFill>
                <a:ea typeface="宋体" charset="0"/>
                <a:cs typeface="宋体" charset="0"/>
              </a:rPr>
              <a:t>n-p</a:t>
            </a:r>
            <a:r>
              <a:rPr lang="en-US" altLang="zh-CN" b="1">
                <a:solidFill>
                  <a:srgbClr val="000000"/>
                </a:solidFill>
                <a:ea typeface="宋体" charset="0"/>
                <a:cs typeface="宋体" charset="0"/>
              </a:rPr>
              <a:t> pairs is similar to RKKY coupling </a:t>
            </a:r>
          </a:p>
        </p:txBody>
      </p:sp>
      <p:sp>
        <p:nvSpPr>
          <p:cNvPr id="13320" name="Text Box 8"/>
          <p:cNvSpPr txBox="1">
            <a:spLocks noChangeArrowheads="1"/>
          </p:cNvSpPr>
          <p:nvPr/>
        </p:nvSpPr>
        <p:spPr bwMode="auto">
          <a:xfrm>
            <a:off x="228600" y="304800"/>
            <a:ext cx="8686800" cy="1077218"/>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altLang="zh-CN" sz="3200" b="1" dirty="0" smtClean="0">
                <a:solidFill>
                  <a:srgbClr val="FFFFFF"/>
                </a:solidFill>
                <a:ea typeface="宋体" charset="0"/>
                <a:cs typeface="宋体" charset="0"/>
              </a:rPr>
              <a:t>Nature of the magnetic </a:t>
            </a:r>
            <a:r>
              <a:rPr lang="en-US" altLang="zh-CN" sz="3200" b="1" dirty="0">
                <a:solidFill>
                  <a:srgbClr val="FFFFFF"/>
                </a:solidFill>
                <a:ea typeface="宋体" charset="0"/>
                <a:cs typeface="宋体" charset="0"/>
              </a:rPr>
              <a:t>coupling between two </a:t>
            </a:r>
            <a:r>
              <a:rPr lang="en-US" altLang="zh-CN" sz="3200" b="1" i="1" dirty="0">
                <a:solidFill>
                  <a:srgbClr val="FFFFFF"/>
                </a:solidFill>
                <a:ea typeface="宋体" charset="0"/>
                <a:cs typeface="宋体" charset="0"/>
              </a:rPr>
              <a:t>n-</a:t>
            </a:r>
            <a:r>
              <a:rPr lang="en-US" altLang="zh-CN" sz="3200" b="1" i="1" dirty="0" smtClean="0">
                <a:solidFill>
                  <a:srgbClr val="FFFFFF"/>
                </a:solidFill>
                <a:ea typeface="宋体" charset="0"/>
                <a:cs typeface="宋体" charset="0"/>
              </a:rPr>
              <a:t>p </a:t>
            </a:r>
            <a:r>
              <a:rPr lang="en-US" altLang="zh-CN" sz="3200" b="1" dirty="0" smtClean="0">
                <a:solidFill>
                  <a:srgbClr val="FFFFFF"/>
                </a:solidFill>
                <a:ea typeface="宋体" charset="0"/>
                <a:cs typeface="宋体" charset="0"/>
              </a:rPr>
              <a:t>pairs</a:t>
            </a:r>
            <a:endParaRPr lang="en-US" altLang="zh-CN" sz="3200" b="1" dirty="0">
              <a:solidFill>
                <a:srgbClr val="FFFFFF"/>
              </a:solidFill>
              <a:ea typeface="宋体" charset="0"/>
              <a:cs typeface="宋体" charset="0"/>
            </a:endParaRPr>
          </a:p>
        </p:txBody>
      </p:sp>
    </p:spTree>
  </p:cSld>
  <p:clrMapOvr>
    <a:masterClrMapping/>
  </p:clrMapOvr>
  <p:timing>
    <p:tnLst>
      <p:par>
        <p:cTn xmlns:p14="http://schemas.microsoft.com/office/powerpoint/2010/mai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5" name="Rectangle 3"/>
          <p:cNvSpPr>
            <a:spLocks noChangeArrowheads="1"/>
          </p:cNvSpPr>
          <p:nvPr/>
        </p:nvSpPr>
        <p:spPr bwMode="auto">
          <a:xfrm>
            <a:off x="457200" y="5715000"/>
            <a:ext cx="807720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lgn="ctr">
              <a:defRPr/>
            </a:pPr>
            <a:r>
              <a:rPr lang="en-US" altLang="zh-CN" b="1" dirty="0" smtClean="0">
                <a:solidFill>
                  <a:srgbClr val="000000"/>
                </a:solidFill>
                <a:ea typeface="宋体" charset="0"/>
                <a:cs typeface="宋体" charset="0"/>
              </a:rPr>
              <a:t>K. Binder, PRL 47, 693 (1981).</a:t>
            </a:r>
          </a:p>
          <a:p>
            <a:pPr>
              <a:defRPr/>
            </a:pPr>
            <a:endParaRPr lang="en-US" altLang="zh-CN" b="1" dirty="0">
              <a:solidFill>
                <a:srgbClr val="FF0000"/>
              </a:solidFill>
              <a:ea typeface="宋体" charset="0"/>
              <a:cs typeface="宋体" charset="0"/>
            </a:endParaRPr>
          </a:p>
          <a:p>
            <a:pPr algn="ctr">
              <a:defRPr/>
            </a:pPr>
            <a:r>
              <a:rPr lang="en-US" altLang="zh-CN" b="1" dirty="0" smtClean="0">
                <a:solidFill>
                  <a:srgbClr val="FF0000"/>
                </a:solidFill>
                <a:ea typeface="宋体" charset="0"/>
                <a:cs typeface="宋体" charset="0"/>
              </a:rPr>
              <a:t>In </a:t>
            </a:r>
            <a:r>
              <a:rPr lang="en-US" altLang="zh-CN" b="1" dirty="0">
                <a:solidFill>
                  <a:srgbClr val="FF0000"/>
                </a:solidFill>
                <a:ea typeface="宋体" charset="0"/>
                <a:cs typeface="宋体" charset="0"/>
              </a:rPr>
              <a:t>15% B-Ni </a:t>
            </a:r>
            <a:r>
              <a:rPr lang="en-US" altLang="zh-CN" b="1" dirty="0" err="1">
                <a:solidFill>
                  <a:srgbClr val="FF0000"/>
                </a:solidFill>
                <a:ea typeface="宋体" charset="0"/>
                <a:cs typeface="宋体" charset="0"/>
              </a:rPr>
              <a:t>codoped</a:t>
            </a:r>
            <a:r>
              <a:rPr lang="en-US" altLang="zh-CN" b="1" dirty="0">
                <a:solidFill>
                  <a:srgbClr val="FF0000"/>
                </a:solidFill>
                <a:ea typeface="宋体" charset="0"/>
                <a:cs typeface="宋体" charset="0"/>
              </a:rPr>
              <a:t> </a:t>
            </a:r>
            <a:r>
              <a:rPr lang="en-US" altLang="zh-CN" b="1" dirty="0" err="1">
                <a:solidFill>
                  <a:srgbClr val="FF0000"/>
                </a:solidFill>
                <a:ea typeface="宋体" charset="0"/>
                <a:cs typeface="宋体" charset="0"/>
              </a:rPr>
              <a:t>graphene</a:t>
            </a:r>
            <a:r>
              <a:rPr lang="en-US" altLang="zh-CN" b="1" dirty="0">
                <a:solidFill>
                  <a:srgbClr val="FF0000"/>
                </a:solidFill>
                <a:ea typeface="宋体" charset="0"/>
                <a:cs typeface="宋体" charset="0"/>
              </a:rPr>
              <a:t>, </a:t>
            </a:r>
            <a:r>
              <a:rPr lang="en-US" altLang="zh-CN" b="1" dirty="0" err="1">
                <a:solidFill>
                  <a:srgbClr val="FF0000"/>
                </a:solidFill>
                <a:ea typeface="宋体" charset="0"/>
                <a:cs typeface="宋体" charset="0"/>
              </a:rPr>
              <a:t>Tc</a:t>
            </a:r>
            <a:r>
              <a:rPr lang="en-US" altLang="zh-CN" b="1" dirty="0">
                <a:solidFill>
                  <a:srgbClr val="FF0000"/>
                </a:solidFill>
                <a:ea typeface="宋体" charset="0"/>
                <a:cs typeface="宋体" charset="0"/>
              </a:rPr>
              <a:t> is about 200 K from MC </a:t>
            </a:r>
            <a:r>
              <a:rPr lang="en-US" altLang="zh-CN" b="1" dirty="0" smtClean="0">
                <a:solidFill>
                  <a:srgbClr val="FF0000"/>
                </a:solidFill>
                <a:ea typeface="宋体" charset="0"/>
                <a:cs typeface="宋体" charset="0"/>
              </a:rPr>
              <a:t>simulations. </a:t>
            </a:r>
            <a:endParaRPr lang="en-US" altLang="zh-CN" b="1" dirty="0">
              <a:solidFill>
                <a:srgbClr val="FF0000"/>
              </a:solidFill>
              <a:ea typeface="宋体" charset="0"/>
              <a:cs typeface="宋体" charset="0"/>
            </a:endParaRPr>
          </a:p>
        </p:txBody>
      </p:sp>
      <p:sp>
        <p:nvSpPr>
          <p:cNvPr id="38916" name="Text Box 4"/>
          <p:cNvSpPr txBox="1">
            <a:spLocks noChangeArrowheads="1"/>
          </p:cNvSpPr>
          <p:nvPr/>
        </p:nvSpPr>
        <p:spPr bwMode="auto">
          <a:xfrm>
            <a:off x="228600" y="304800"/>
            <a:ext cx="8686800" cy="579438"/>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defRPr/>
            </a:pPr>
            <a:r>
              <a:rPr lang="en-US" altLang="zh-CN" sz="3200" b="1" dirty="0" smtClean="0">
                <a:solidFill>
                  <a:srgbClr val="FFFFFF"/>
                </a:solidFill>
                <a:ea typeface="宋体" charset="0"/>
                <a:cs typeface="宋体" charset="0"/>
              </a:rPr>
              <a:t>Curie </a:t>
            </a:r>
            <a:r>
              <a:rPr lang="en-US" altLang="zh-CN" sz="3200" b="1" dirty="0">
                <a:solidFill>
                  <a:srgbClr val="FFFFFF"/>
                </a:solidFill>
                <a:ea typeface="宋体" charset="0"/>
                <a:cs typeface="宋体" charset="0"/>
              </a:rPr>
              <a:t>Temperature</a:t>
            </a:r>
          </a:p>
        </p:txBody>
      </p:sp>
      <p:pic>
        <p:nvPicPr>
          <p:cNvPr id="25603" name="Picture 7" descr="fig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066800"/>
            <a:ext cx="5715000" cy="449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xmlns:p14="http://schemas.microsoft.com/office/powerpoint/2010/mai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304800" y="152400"/>
            <a:ext cx="8686800" cy="579438"/>
          </a:xfrm>
          <a:prstGeom prst="rect">
            <a:avLst/>
          </a:prstGeom>
          <a:solidFill>
            <a:srgbClr val="000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ctr">
              <a:spcBef>
                <a:spcPct val="50000"/>
              </a:spcBef>
              <a:defRPr/>
            </a:pPr>
            <a:r>
              <a:rPr lang="en-US" altLang="zh-CN" sz="3200" b="1" dirty="0" smtClean="0">
                <a:solidFill>
                  <a:srgbClr val="FFFFFF"/>
                </a:solidFill>
                <a:ea typeface="宋体" charset="0"/>
                <a:cs typeface="宋体" charset="0"/>
              </a:rPr>
              <a:t>Main Findings</a:t>
            </a:r>
            <a:endParaRPr lang="en-US" altLang="zh-CN" sz="3200" b="1" dirty="0">
              <a:solidFill>
                <a:srgbClr val="FFFFFF"/>
              </a:solidFill>
              <a:ea typeface="宋体" charset="0"/>
              <a:cs typeface="宋体" charset="0"/>
            </a:endParaRPr>
          </a:p>
        </p:txBody>
      </p:sp>
      <p:sp>
        <p:nvSpPr>
          <p:cNvPr id="14339" name="Rectangle 3"/>
          <p:cNvSpPr>
            <a:spLocks noChangeArrowheads="1"/>
          </p:cNvSpPr>
          <p:nvPr/>
        </p:nvSpPr>
        <p:spPr bwMode="auto">
          <a:xfrm>
            <a:off x="457200" y="798017"/>
            <a:ext cx="8686800" cy="4154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spAutoFit/>
          </a:bodyPr>
          <a:lstStyle/>
          <a:p>
            <a:pPr>
              <a:buFont typeface="Wingdings" charset="0"/>
              <a:buChar char="u"/>
              <a:defRPr/>
            </a:pPr>
            <a:r>
              <a:rPr lang="en-US" altLang="zh-CN" sz="2400" b="1" dirty="0">
                <a:solidFill>
                  <a:srgbClr val="000000"/>
                </a:solidFill>
                <a:ea typeface="宋体" charset="0"/>
                <a:cs typeface="宋体" charset="0"/>
              </a:rPr>
              <a:t> </a:t>
            </a:r>
            <a:r>
              <a:rPr lang="en-US" altLang="zh-CN" sz="2000" b="1" dirty="0">
                <a:solidFill>
                  <a:srgbClr val="000000"/>
                </a:solidFill>
                <a:ea typeface="宋体" charset="0"/>
                <a:cs typeface="宋体" charset="0"/>
              </a:rPr>
              <a:t>The electrostatic attraction between the n- and p-type dopants effectively enhances the adsorption of the TM adatoms and suppress their undesirable clustering</a:t>
            </a:r>
            <a:r>
              <a:rPr lang="en-US" altLang="zh-CN" sz="2400" b="1" dirty="0">
                <a:solidFill>
                  <a:srgbClr val="000000"/>
                </a:solidFill>
                <a:ea typeface="宋体" charset="0"/>
                <a:cs typeface="宋体" charset="0"/>
              </a:rPr>
              <a:t>. </a:t>
            </a:r>
            <a:endParaRPr lang="en-US" altLang="zh-CN" sz="2400" b="1" dirty="0" smtClean="0">
              <a:solidFill>
                <a:srgbClr val="000000"/>
              </a:solidFill>
              <a:ea typeface="宋体" charset="0"/>
              <a:cs typeface="宋体" charset="0"/>
            </a:endParaRPr>
          </a:p>
          <a:p>
            <a:pPr>
              <a:buFont typeface="Wingdings" charset="0"/>
              <a:buChar char="u"/>
              <a:defRPr/>
            </a:pPr>
            <a:endParaRPr lang="en-US" altLang="zh-CN" sz="1200" b="1" dirty="0">
              <a:solidFill>
                <a:srgbClr val="000000"/>
              </a:solidFill>
              <a:ea typeface="宋体" charset="0"/>
              <a:cs typeface="宋体" charset="0"/>
            </a:endParaRPr>
          </a:p>
          <a:p>
            <a:pPr>
              <a:buFont typeface="Wingdings" charset="0"/>
              <a:buChar char="u"/>
              <a:defRPr/>
            </a:pPr>
            <a:r>
              <a:rPr lang="en-US" altLang="zh-CN" sz="2400" b="1" dirty="0">
                <a:solidFill>
                  <a:srgbClr val="000000"/>
                </a:solidFill>
                <a:ea typeface="宋体" charset="0"/>
                <a:cs typeface="宋体" charset="0"/>
              </a:rPr>
              <a:t> </a:t>
            </a:r>
            <a:r>
              <a:rPr lang="en-US" altLang="zh-CN" sz="2000" b="1" dirty="0">
                <a:solidFill>
                  <a:srgbClr val="000000"/>
                </a:solidFill>
                <a:ea typeface="宋体" charset="0"/>
                <a:cs typeface="宋体" charset="0"/>
              </a:rPr>
              <a:t>The </a:t>
            </a:r>
            <a:r>
              <a:rPr lang="en-US" altLang="zh-CN" sz="2000" b="1" i="1" dirty="0">
                <a:solidFill>
                  <a:srgbClr val="000000"/>
                </a:solidFill>
                <a:ea typeface="宋体" charset="0"/>
                <a:cs typeface="宋体" charset="0"/>
              </a:rPr>
              <a:t>p</a:t>
            </a:r>
            <a:r>
              <a:rPr lang="en-US" altLang="zh-CN" sz="2000" b="1" dirty="0">
                <a:solidFill>
                  <a:srgbClr val="000000"/>
                </a:solidFill>
                <a:ea typeface="宋体" charset="0"/>
                <a:cs typeface="宋体" charset="0"/>
              </a:rPr>
              <a:t>-doping by B significantly enhances the magnetic moments of the TM adatoms, and the compensated nature of the </a:t>
            </a:r>
            <a:r>
              <a:rPr lang="en-US" altLang="zh-CN" sz="2000" b="1" i="1" dirty="0">
                <a:solidFill>
                  <a:srgbClr val="000000"/>
                </a:solidFill>
                <a:ea typeface="宋体" charset="0"/>
                <a:cs typeface="宋体" charset="0"/>
              </a:rPr>
              <a:t>n-p</a:t>
            </a:r>
            <a:r>
              <a:rPr lang="en-US" altLang="zh-CN" sz="2000" b="1" dirty="0">
                <a:solidFill>
                  <a:srgbClr val="000000"/>
                </a:solidFill>
                <a:ea typeface="宋体" charset="0"/>
                <a:cs typeface="宋体" charset="0"/>
              </a:rPr>
              <a:t> </a:t>
            </a:r>
            <a:r>
              <a:rPr lang="en-US" altLang="zh-CN" sz="2000" b="1" dirty="0" err="1">
                <a:solidFill>
                  <a:srgbClr val="000000"/>
                </a:solidFill>
                <a:ea typeface="宋体" charset="0"/>
                <a:cs typeface="宋体" charset="0"/>
              </a:rPr>
              <a:t>codoping</a:t>
            </a:r>
            <a:r>
              <a:rPr lang="en-US" altLang="zh-CN" sz="2000" b="1" dirty="0">
                <a:solidFill>
                  <a:srgbClr val="000000"/>
                </a:solidFill>
                <a:ea typeface="宋体" charset="0"/>
                <a:cs typeface="宋体" charset="0"/>
              </a:rPr>
              <a:t> helps to preserve the Dirac nature of the charge carriers</a:t>
            </a:r>
            <a:r>
              <a:rPr lang="en-US" altLang="zh-CN" sz="2400" b="1" dirty="0" smtClean="0">
                <a:solidFill>
                  <a:srgbClr val="000000"/>
                </a:solidFill>
                <a:ea typeface="宋体" charset="0"/>
                <a:cs typeface="宋体" charset="0"/>
              </a:rPr>
              <a:t>.</a:t>
            </a:r>
          </a:p>
          <a:p>
            <a:pPr>
              <a:buFont typeface="Wingdings" charset="0"/>
              <a:buChar char="u"/>
              <a:defRPr/>
            </a:pPr>
            <a:endParaRPr lang="en-US" altLang="zh-CN" sz="1200" b="1" dirty="0">
              <a:solidFill>
                <a:srgbClr val="000000"/>
              </a:solidFill>
              <a:ea typeface="宋体" charset="0"/>
              <a:cs typeface="宋体" charset="0"/>
            </a:endParaRPr>
          </a:p>
          <a:p>
            <a:pPr>
              <a:buFont typeface="Wingdings" charset="0"/>
              <a:buChar char="u"/>
              <a:defRPr/>
            </a:pPr>
            <a:r>
              <a:rPr lang="en-US" altLang="zh-CN" sz="2400" b="1" dirty="0">
                <a:solidFill>
                  <a:srgbClr val="000000"/>
                </a:solidFill>
                <a:ea typeface="宋体" charset="0"/>
                <a:cs typeface="宋体" charset="0"/>
              </a:rPr>
              <a:t> </a:t>
            </a:r>
            <a:r>
              <a:rPr lang="en-US" altLang="zh-CN" sz="2000" b="1" dirty="0">
                <a:solidFill>
                  <a:srgbClr val="000000"/>
                </a:solidFill>
                <a:ea typeface="宋体" charset="0"/>
                <a:cs typeface="宋体" charset="0"/>
              </a:rPr>
              <a:t>Ni-B </a:t>
            </a:r>
            <a:r>
              <a:rPr lang="en-US" altLang="zh-CN" sz="2000" b="1" dirty="0" err="1">
                <a:solidFill>
                  <a:srgbClr val="000000"/>
                </a:solidFill>
                <a:ea typeface="宋体" charset="0"/>
                <a:cs typeface="宋体" charset="0"/>
              </a:rPr>
              <a:t>codoped</a:t>
            </a:r>
            <a:r>
              <a:rPr lang="en-US" altLang="zh-CN" sz="2000" b="1" dirty="0">
                <a:solidFill>
                  <a:srgbClr val="000000"/>
                </a:solidFill>
                <a:ea typeface="宋体" charset="0"/>
                <a:cs typeface="宋体" charset="0"/>
              </a:rPr>
              <a:t> </a:t>
            </a:r>
            <a:r>
              <a:rPr lang="en-US" altLang="zh-CN" sz="2000" b="1" dirty="0" err="1">
                <a:solidFill>
                  <a:srgbClr val="000000"/>
                </a:solidFill>
                <a:ea typeface="宋体" charset="0"/>
                <a:cs typeface="宋体" charset="0"/>
              </a:rPr>
              <a:t>graphene</a:t>
            </a:r>
            <a:r>
              <a:rPr lang="en-US" altLang="zh-CN" sz="2000" b="1" dirty="0">
                <a:solidFill>
                  <a:srgbClr val="000000"/>
                </a:solidFill>
                <a:ea typeface="宋体" charset="0"/>
                <a:cs typeface="宋体" charset="0"/>
              </a:rPr>
              <a:t> has a robust ferromagnetic order at 15% doping, with a remarkably high Curie temperature of ~200K</a:t>
            </a:r>
            <a:r>
              <a:rPr lang="en-US" altLang="zh-CN" sz="2400" b="1" dirty="0" smtClean="0">
                <a:solidFill>
                  <a:srgbClr val="000000"/>
                </a:solidFill>
                <a:ea typeface="宋体" charset="0"/>
                <a:cs typeface="宋体" charset="0"/>
              </a:rPr>
              <a:t>.</a:t>
            </a:r>
          </a:p>
          <a:p>
            <a:pPr>
              <a:buFont typeface="Wingdings" charset="0"/>
              <a:buChar char="u"/>
              <a:defRPr/>
            </a:pPr>
            <a:endParaRPr lang="en-US" altLang="zh-CN" sz="1200" b="1" dirty="0">
              <a:solidFill>
                <a:srgbClr val="000000"/>
              </a:solidFill>
              <a:ea typeface="宋体" charset="0"/>
              <a:cs typeface="宋体" charset="0"/>
            </a:endParaRPr>
          </a:p>
          <a:p>
            <a:pPr>
              <a:buFont typeface="Wingdings" charset="0"/>
              <a:buChar char="u"/>
              <a:defRPr/>
            </a:pPr>
            <a:r>
              <a:rPr lang="en-US" altLang="zh-CN" sz="2400" b="1" dirty="0">
                <a:solidFill>
                  <a:srgbClr val="000000"/>
                </a:solidFill>
                <a:ea typeface="宋体" charset="0"/>
                <a:cs typeface="宋体" charset="0"/>
              </a:rPr>
              <a:t> </a:t>
            </a:r>
            <a:r>
              <a:rPr lang="en-US" altLang="zh-CN" sz="2000" b="1" dirty="0">
                <a:solidFill>
                  <a:srgbClr val="000000"/>
                </a:solidFill>
                <a:ea typeface="宋体" charset="0"/>
                <a:cs typeface="宋体" charset="0"/>
              </a:rPr>
              <a:t>The </a:t>
            </a:r>
            <a:r>
              <a:rPr lang="en-US" altLang="zh-CN" sz="2000" b="1" i="1" dirty="0">
                <a:solidFill>
                  <a:srgbClr val="000000"/>
                </a:solidFill>
                <a:ea typeface="宋体" charset="0"/>
                <a:cs typeface="宋体" charset="0"/>
              </a:rPr>
              <a:t>n-p</a:t>
            </a:r>
            <a:r>
              <a:rPr lang="en-US" altLang="zh-CN" sz="2000" b="1" dirty="0">
                <a:solidFill>
                  <a:srgbClr val="000000"/>
                </a:solidFill>
                <a:ea typeface="宋体" charset="0"/>
                <a:cs typeface="宋体" charset="0"/>
              </a:rPr>
              <a:t> </a:t>
            </a:r>
            <a:r>
              <a:rPr lang="en-US" altLang="zh-CN" sz="2000" b="1" dirty="0" err="1">
                <a:solidFill>
                  <a:srgbClr val="000000"/>
                </a:solidFill>
                <a:ea typeface="宋体" charset="0"/>
                <a:cs typeface="宋体" charset="0"/>
              </a:rPr>
              <a:t>codoping</a:t>
            </a:r>
            <a:r>
              <a:rPr lang="en-US" altLang="zh-CN" sz="2000" b="1" dirty="0">
                <a:solidFill>
                  <a:srgbClr val="000000"/>
                </a:solidFill>
                <a:ea typeface="宋体" charset="0"/>
                <a:cs typeface="宋体" charset="0"/>
              </a:rPr>
              <a:t> approach established here provides a new and viable route to achieving ferromagnetic order in </a:t>
            </a:r>
            <a:r>
              <a:rPr lang="en-US" altLang="zh-CN" sz="2000" b="1" dirty="0" err="1">
                <a:solidFill>
                  <a:srgbClr val="000000"/>
                </a:solidFill>
                <a:ea typeface="宋体" charset="0"/>
                <a:cs typeface="宋体" charset="0"/>
              </a:rPr>
              <a:t>graphene</a:t>
            </a:r>
            <a:r>
              <a:rPr lang="en-US" altLang="zh-CN" sz="2000" b="1" dirty="0">
                <a:solidFill>
                  <a:srgbClr val="000000"/>
                </a:solidFill>
                <a:ea typeface="宋体" charset="0"/>
                <a:cs typeface="宋体" charset="0"/>
              </a:rPr>
              <a:t>. </a:t>
            </a:r>
            <a:endParaRPr lang="en-US" altLang="zh-CN" sz="2400" b="1" dirty="0">
              <a:solidFill>
                <a:srgbClr val="000000"/>
              </a:solidFill>
              <a:ea typeface="宋体" charset="0"/>
              <a:cs typeface="宋体" charset="0"/>
            </a:endParaRPr>
          </a:p>
        </p:txBody>
      </p:sp>
      <p:sp>
        <p:nvSpPr>
          <p:cNvPr id="7" name="Rectangle 9"/>
          <p:cNvSpPr>
            <a:spLocks noChangeArrowheads="1"/>
          </p:cNvSpPr>
          <p:nvPr/>
        </p:nvSpPr>
        <p:spPr bwMode="auto">
          <a:xfrm>
            <a:off x="457200" y="5136177"/>
            <a:ext cx="8153400" cy="461665"/>
          </a:xfrm>
          <a:prstGeom prst="rect">
            <a:avLst/>
          </a:prstGeom>
          <a:solidFill>
            <a:schemeClr val="accent1"/>
          </a:solidFill>
          <a:ln w="9525">
            <a:solidFill>
              <a:srgbClr val="008000"/>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nchor="ctr">
            <a:spAutoFit/>
          </a:bodyPr>
          <a:lstStyle/>
          <a:p>
            <a:pPr algn="ctr">
              <a:defRPr/>
            </a:pPr>
            <a:r>
              <a:rPr lang="en-US" altLang="zh-CN" sz="2400" b="1" dirty="0" smtClean="0">
                <a:solidFill>
                  <a:srgbClr val="FF0000"/>
                </a:solidFill>
                <a:ea typeface="宋体" charset="0"/>
                <a:cs typeface="宋体" charset="0"/>
              </a:rPr>
              <a:t>“This is the way to go!” </a:t>
            </a:r>
            <a:r>
              <a:rPr lang="en-US" altLang="zh-CN" sz="2400" b="1" dirty="0" smtClean="0">
                <a:ea typeface="宋体" charset="0"/>
                <a:cs typeface="宋体" charset="0"/>
              </a:rPr>
              <a:t>Michael </a:t>
            </a:r>
            <a:r>
              <a:rPr lang="en-US" altLang="zh-CN" sz="2400" b="1" dirty="0" err="1" smtClean="0">
                <a:ea typeface="宋体" charset="0"/>
                <a:cs typeface="宋体" charset="0"/>
              </a:rPr>
              <a:t>Furher</a:t>
            </a:r>
            <a:r>
              <a:rPr lang="en-US" altLang="zh-CN" sz="2400" b="1" dirty="0" smtClean="0">
                <a:ea typeface="宋体" charset="0"/>
                <a:cs typeface="宋体" charset="0"/>
              </a:rPr>
              <a:t>, UMD. </a:t>
            </a:r>
            <a:endParaRPr lang="en-US" altLang="zh-CN" sz="2400" b="1" dirty="0">
              <a:ea typeface="宋体" charset="0"/>
              <a:cs typeface="宋体" charset="0"/>
            </a:endParaRPr>
          </a:p>
        </p:txBody>
      </p:sp>
      <p:sp>
        <p:nvSpPr>
          <p:cNvPr id="8" name="Rectangle 9"/>
          <p:cNvSpPr>
            <a:spLocks noChangeArrowheads="1"/>
          </p:cNvSpPr>
          <p:nvPr/>
        </p:nvSpPr>
        <p:spPr bwMode="auto">
          <a:xfrm>
            <a:off x="1143000" y="5813048"/>
            <a:ext cx="7086600" cy="830997"/>
          </a:xfrm>
          <a:prstGeom prst="rect">
            <a:avLst/>
          </a:prstGeom>
          <a:solidFill>
            <a:schemeClr val="accent1"/>
          </a:solidFill>
          <a:ln w="9525">
            <a:solidFill>
              <a:srgbClr val="008000"/>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nchor="ctr">
            <a:spAutoFit/>
          </a:bodyPr>
          <a:lstStyle/>
          <a:p>
            <a:pPr algn="ctr">
              <a:defRPr/>
            </a:pPr>
            <a:r>
              <a:rPr lang="en-US" altLang="zh-CN" sz="2400" b="1" dirty="0" err="1" smtClean="0">
                <a:solidFill>
                  <a:srgbClr val="FF0000"/>
                </a:solidFill>
                <a:ea typeface="宋体" charset="0"/>
                <a:cs typeface="宋体" charset="0"/>
              </a:rPr>
              <a:t>Shifei</a:t>
            </a:r>
            <a:r>
              <a:rPr lang="en-US" altLang="zh-CN" sz="2400" b="1" dirty="0" smtClean="0">
                <a:solidFill>
                  <a:srgbClr val="FF0000"/>
                </a:solidFill>
                <a:ea typeface="宋体" charset="0"/>
                <a:cs typeface="宋体" charset="0"/>
              </a:rPr>
              <a:t> Qi, </a:t>
            </a:r>
            <a:r>
              <a:rPr lang="en-US" altLang="zh-CN" sz="2400" b="1" dirty="0" err="1" smtClean="0">
                <a:solidFill>
                  <a:srgbClr val="3333CC"/>
                </a:solidFill>
                <a:ea typeface="宋体" charset="0"/>
                <a:cs typeface="宋体" charset="0"/>
              </a:rPr>
              <a:t>Hua</a:t>
            </a:r>
            <a:r>
              <a:rPr lang="en-US" altLang="zh-CN" sz="2400" b="1" dirty="0" smtClean="0">
                <a:solidFill>
                  <a:srgbClr val="3333CC"/>
                </a:solidFill>
                <a:ea typeface="宋体" charset="0"/>
                <a:cs typeface="宋体" charset="0"/>
              </a:rPr>
              <a:t> Chen, </a:t>
            </a:r>
            <a:r>
              <a:rPr lang="en-US" altLang="zh-CN" sz="2400" b="1" dirty="0" err="1" smtClean="0">
                <a:solidFill>
                  <a:srgbClr val="3333CC"/>
                </a:solidFill>
                <a:ea typeface="宋体" charset="0"/>
                <a:cs typeface="宋体" charset="0"/>
              </a:rPr>
              <a:t>Xiaohong</a:t>
            </a:r>
            <a:r>
              <a:rPr lang="en-US" altLang="zh-CN" sz="2400" b="1" dirty="0" smtClean="0">
                <a:solidFill>
                  <a:srgbClr val="3333CC"/>
                </a:solidFill>
                <a:ea typeface="宋体" charset="0"/>
                <a:cs typeface="宋体" charset="0"/>
              </a:rPr>
              <a:t> </a:t>
            </a:r>
            <a:r>
              <a:rPr lang="en-US" altLang="zh-CN" sz="2400" b="1" dirty="0" err="1" smtClean="0">
                <a:solidFill>
                  <a:srgbClr val="3333CC"/>
                </a:solidFill>
                <a:ea typeface="宋体" charset="0"/>
                <a:cs typeface="宋体" charset="0"/>
              </a:rPr>
              <a:t>Xu</a:t>
            </a:r>
            <a:r>
              <a:rPr lang="en-US" altLang="zh-CN" sz="2400" b="1" dirty="0" smtClean="0">
                <a:solidFill>
                  <a:srgbClr val="3333CC"/>
                </a:solidFill>
                <a:ea typeface="宋体" charset="0"/>
                <a:cs typeface="宋体" charset="0"/>
              </a:rPr>
              <a:t>, ZZ, PRL (submitted)</a:t>
            </a:r>
            <a:endParaRPr lang="en-US" altLang="zh-CN" sz="2400" b="1" dirty="0">
              <a:solidFill>
                <a:srgbClr val="3333CC"/>
              </a:solidFill>
              <a:ea typeface="宋体" charset="0"/>
              <a:cs typeface="宋体" charset="0"/>
            </a:endParaRP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09" name="Title 1"/>
          <p:cNvSpPr>
            <a:spLocks noGrp="1"/>
          </p:cNvSpPr>
          <p:nvPr>
            <p:ph type="title" idx="4294967295"/>
          </p:nvPr>
        </p:nvSpPr>
        <p:spPr>
          <a:xfrm>
            <a:off x="457200" y="-304800"/>
            <a:ext cx="8229600" cy="1143000"/>
          </a:xfrm>
        </p:spPr>
        <p:txBody>
          <a:bodyPr lIns="91408" tIns="45702" rIns="91408" bIns="45702"/>
          <a:lstStyle/>
          <a:p>
            <a:pPr eaLnBrk="1" hangingPunct="1"/>
            <a:r>
              <a:rPr lang="en-US" altLang="zh-CN" sz="4000" b="1" dirty="0" smtClean="0">
                <a:solidFill>
                  <a:srgbClr val="0000FF"/>
                </a:solidFill>
                <a:latin typeface="Calibri" charset="0"/>
              </a:rPr>
              <a:t>Concluding Remarks</a:t>
            </a:r>
            <a:endParaRPr lang="en-US" altLang="zh-CN" sz="4000" b="1" dirty="0">
              <a:solidFill>
                <a:srgbClr val="0000FF"/>
              </a:solidFill>
              <a:latin typeface="Calibri" charset="0"/>
            </a:endParaRPr>
          </a:p>
        </p:txBody>
      </p:sp>
      <p:sp>
        <p:nvSpPr>
          <p:cNvPr id="68610" name="Content Placeholder 2"/>
          <p:cNvSpPr>
            <a:spLocks noGrp="1"/>
          </p:cNvSpPr>
          <p:nvPr>
            <p:ph idx="4294967295"/>
          </p:nvPr>
        </p:nvSpPr>
        <p:spPr>
          <a:xfrm>
            <a:off x="152400" y="990600"/>
            <a:ext cx="8534400" cy="4525963"/>
          </a:xfrm>
        </p:spPr>
        <p:txBody>
          <a:bodyPr lIns="91408" tIns="45702" rIns="91408" bIns="45702"/>
          <a:lstStyle/>
          <a:p>
            <a:pPr marL="339725" indent="-339725" eaLnBrk="1" hangingPunct="1">
              <a:lnSpc>
                <a:spcPct val="90000"/>
              </a:lnSpc>
            </a:pPr>
            <a:r>
              <a:rPr lang="en-US" altLang="zh-CN" sz="2800" b="1" dirty="0" smtClean="0"/>
              <a:t>Epitaxial growth of </a:t>
            </a:r>
            <a:r>
              <a:rPr lang="en-US" altLang="zh-CN" sz="2800" b="1" dirty="0" err="1" smtClean="0"/>
              <a:t>graphene</a:t>
            </a:r>
            <a:r>
              <a:rPr lang="en-US" altLang="zh-CN" sz="2800" b="1" dirty="0" smtClean="0"/>
              <a:t> on various substrates provides an ideal new playground for the surface and thin-film growth community to make important contributions.</a:t>
            </a:r>
          </a:p>
          <a:p>
            <a:pPr marL="339725" indent="-339725" eaLnBrk="1" hangingPunct="1">
              <a:lnSpc>
                <a:spcPct val="90000"/>
              </a:lnSpc>
            </a:pPr>
            <a:endParaRPr lang="en-US" altLang="zh-CN" sz="2800" b="1" dirty="0" smtClean="0">
              <a:solidFill>
                <a:srgbClr val="008000"/>
              </a:solidFill>
            </a:endParaRPr>
          </a:p>
          <a:p>
            <a:pPr marL="339725" indent="-339725" eaLnBrk="1" hangingPunct="1">
              <a:lnSpc>
                <a:spcPct val="90000"/>
              </a:lnSpc>
            </a:pPr>
            <a:r>
              <a:rPr lang="en-US" altLang="zh-CN" sz="2800" b="1" dirty="0" smtClean="0"/>
              <a:t>Such contributions will likely make a difference, by advancing the field more towards fundamental growth science. </a:t>
            </a:r>
          </a:p>
          <a:p>
            <a:pPr marL="339725" indent="-339725" eaLnBrk="1" hangingPunct="1">
              <a:lnSpc>
                <a:spcPct val="90000"/>
              </a:lnSpc>
            </a:pPr>
            <a:endParaRPr lang="en-US" altLang="zh-CN" sz="2800" b="1" dirty="0" smtClean="0">
              <a:solidFill>
                <a:srgbClr val="008000"/>
              </a:solidFill>
            </a:endParaRPr>
          </a:p>
          <a:p>
            <a:pPr marL="339725" indent="-339725" eaLnBrk="1" hangingPunct="1">
              <a:lnSpc>
                <a:spcPct val="90000"/>
              </a:lnSpc>
            </a:pPr>
            <a:r>
              <a:rPr lang="en-US" altLang="zh-CN" sz="2800" b="1" dirty="0" smtClean="0"/>
              <a:t>Collectively, we may also help to deliver the high expectations in </a:t>
            </a:r>
            <a:r>
              <a:rPr lang="en-US" altLang="zh-CN" sz="2800" b="1" dirty="0" err="1" smtClean="0"/>
              <a:t>graphene</a:t>
            </a:r>
            <a:r>
              <a:rPr lang="en-US" altLang="zh-CN" sz="2800" b="1" dirty="0" smtClean="0"/>
              <a:t> electronics and other </a:t>
            </a:r>
            <a:r>
              <a:rPr lang="en-US" altLang="zh-CN" sz="2800" b="1" dirty="0" err="1" smtClean="0"/>
              <a:t>graphene</a:t>
            </a:r>
            <a:r>
              <a:rPr lang="en-US" altLang="zh-CN" sz="2800" b="1" dirty="0" smtClean="0"/>
              <a:t>-based functional devices.</a:t>
            </a:r>
          </a:p>
          <a:p>
            <a:pPr marL="0" indent="0" eaLnBrk="1" hangingPunct="1">
              <a:lnSpc>
                <a:spcPct val="90000"/>
              </a:lnSpc>
              <a:buNone/>
            </a:pPr>
            <a:endParaRPr lang="zh-CN" altLang="en-US" dirty="0"/>
          </a:p>
        </p:txBody>
      </p:sp>
      <p:sp>
        <p:nvSpPr>
          <p:cNvPr id="8" name="Line 3"/>
          <p:cNvSpPr>
            <a:spLocks noChangeShapeType="1"/>
          </p:cNvSpPr>
          <p:nvPr/>
        </p:nvSpPr>
        <p:spPr bwMode="auto">
          <a:xfrm>
            <a:off x="0" y="762000"/>
            <a:ext cx="9144000" cy="0"/>
          </a:xfrm>
          <a:prstGeom prst="line">
            <a:avLst/>
          </a:prstGeom>
          <a:noFill/>
          <a:ln w="76200" cmpd="tri">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eaLnBrk="0" hangingPunct="0">
              <a:defRPr/>
            </a:pPr>
            <a:endParaRPr lang="en-US" sz="2800">
              <a:solidFill>
                <a:srgbClr val="000000"/>
              </a:solidFill>
              <a:ea typeface="ＭＳ Ｐゴシック" charset="0"/>
              <a:cs typeface="ＭＳ Ｐゴシック" charset="0"/>
            </a:endParaRPr>
          </a:p>
        </p:txBody>
      </p:sp>
    </p:spTree>
    <p:custDataLst>
      <p:tags r:id="rId1"/>
    </p:custDataLst>
  </p:cSld>
  <p:clrMapOvr>
    <a:masterClrMapping/>
  </p:clrMapOvr>
  <p:transition xmlns:p14="http://schemas.microsoft.com/office/powerpoint/2010/main" advTm="38500"/>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7.9"/>
</p:tagLst>
</file>

<file path=ppt/tags/tag2.xml><?xml version="1.0" encoding="utf-8"?>
<p:tagLst xmlns:a="http://schemas.openxmlformats.org/drawingml/2006/main" xmlns:r="http://schemas.openxmlformats.org/officeDocument/2006/relationships" xmlns:p="http://schemas.openxmlformats.org/presentationml/2006/main">
  <p:tag name="TIMING" val="|4.1|0.5|3.1|0.5|0.7"/>
</p:tagLst>
</file>

<file path=ppt/tags/tag3.xml><?xml version="1.0" encoding="utf-8"?>
<p:tagLst xmlns:a="http://schemas.openxmlformats.org/drawingml/2006/main" xmlns:r="http://schemas.openxmlformats.org/officeDocument/2006/relationships" xmlns:p="http://schemas.openxmlformats.org/presentationml/2006/main">
  <p:tag name="TIMING" val="|4.1|0.5|3.1|0.5|0.7"/>
</p:tagLst>
</file>

<file path=ppt/tags/tag4.xml><?xml version="1.0" encoding="utf-8"?>
<p:tagLst xmlns:a="http://schemas.openxmlformats.org/drawingml/2006/main" xmlns:r="http://schemas.openxmlformats.org/officeDocument/2006/relationships" xmlns:p="http://schemas.openxmlformats.org/presentationml/2006/main">
  <p:tag name="TIMING" val="|4.1|0.5|3.1|0.5|0.7"/>
</p:tagLst>
</file>

<file path=ppt/tags/tag5.xml><?xml version="1.0" encoding="utf-8"?>
<p:tagLst xmlns:a="http://schemas.openxmlformats.org/drawingml/2006/main" xmlns:r="http://schemas.openxmlformats.org/officeDocument/2006/relationships" xmlns:p="http://schemas.openxmlformats.org/presentationml/2006/main">
  <p:tag name="TIMING" val="|8.3"/>
</p:tagLst>
</file>

<file path=ppt/tags/tag6.xml><?xml version="1.0" encoding="utf-8"?>
<p:tagLst xmlns:a="http://schemas.openxmlformats.org/drawingml/2006/main" xmlns:r="http://schemas.openxmlformats.org/officeDocument/2006/relationships" xmlns:p="http://schemas.openxmlformats.org/presentationml/2006/main">
  <p:tag name="TIMING" val="|34.1|8.5|13.6|7.9"/>
</p:tagLst>
</file>

<file path=ppt/tags/tag7.xml><?xml version="1.0" encoding="utf-8"?>
<p:tagLst xmlns:a="http://schemas.openxmlformats.org/drawingml/2006/main" xmlns:r="http://schemas.openxmlformats.org/officeDocument/2006/relationships" xmlns:p="http://schemas.openxmlformats.org/presentationml/2006/main">
  <p:tag name="TIMING" val="|12.2|3.5|4.6|45.2"/>
</p:tagLst>
</file>

<file path=ppt/tags/tag8.xml><?xml version="1.0" encoding="utf-8"?>
<p:tagLst xmlns:a="http://schemas.openxmlformats.org/drawingml/2006/main" xmlns:r="http://schemas.openxmlformats.org/officeDocument/2006/relationships" xmlns:p="http://schemas.openxmlformats.org/presentationml/2006/main">
  <p:tag name="TIMING" val="|4.1|0.5|3.1|0.5|0.7"/>
</p:tagLst>
</file>

<file path=ppt/tags/tag9.xml><?xml version="1.0" encoding="utf-8"?>
<p:tagLst xmlns:a="http://schemas.openxmlformats.org/drawingml/2006/main" xmlns:r="http://schemas.openxmlformats.org/officeDocument/2006/relationships" xmlns:p="http://schemas.openxmlformats.org/presentationml/2006/main">
  <p:tag name="TIMING" val="|14|0.3|1|1.3|21.5|1.4"/>
</p:tagLst>
</file>

<file path=ppt/tags/tag10.xml><?xml version="1.0" encoding="utf-8"?>
<p:tagLst xmlns:a="http://schemas.openxmlformats.org/drawingml/2006/main" xmlns:r="http://schemas.openxmlformats.org/officeDocument/2006/relationships" xmlns:p="http://schemas.openxmlformats.org/presentationml/2006/main">
  <p:tag name="TIMING" val="|4.3|8.3|10.9|11.7"/>
</p:tagLst>
</file>

<file path=ppt/tags/tag11.xml><?xml version="1.0" encoding="utf-8"?>
<p:tagLst xmlns:a="http://schemas.openxmlformats.org/drawingml/2006/main" xmlns:r="http://schemas.openxmlformats.org/officeDocument/2006/relationships" xmlns:p="http://schemas.openxmlformats.org/presentationml/2006/main">
  <p:tag name="TIMING" val="|15.7|4.6|14.5|13.3|5.8|23.5|0.8"/>
</p:tagLst>
</file>

<file path=ppt/tags/tag12.xml><?xml version="1.0" encoding="utf-8"?>
<p:tagLst xmlns:a="http://schemas.openxmlformats.org/drawingml/2006/main" xmlns:r="http://schemas.openxmlformats.org/officeDocument/2006/relationships" xmlns:p="http://schemas.openxmlformats.org/presentationml/2006/main">
  <p:tag name="TIMING" val="|4.1|0.5|3.1|0.5|0.7"/>
</p:tagLst>
</file>

<file path=ppt/tags/tag13.xml><?xml version="1.0" encoding="utf-8"?>
<p:tagLst xmlns:a="http://schemas.openxmlformats.org/drawingml/2006/main" xmlns:r="http://schemas.openxmlformats.org/officeDocument/2006/relationships" xmlns:p="http://schemas.openxmlformats.org/presentationml/2006/main">
  <p:tag name="TIMING" val="|4.1|0.5|3.1|0.5|0.7"/>
</p:tagLst>
</file>

<file path=ppt/tags/tag14.xml><?xml version="1.0" encoding="utf-8"?>
<p:tagLst xmlns:a="http://schemas.openxmlformats.org/drawingml/2006/main" xmlns:r="http://schemas.openxmlformats.org/officeDocument/2006/relationships" xmlns:p="http://schemas.openxmlformats.org/presentationml/2006/main">
  <p:tag name="TIMING" val="|9.7|0.2|0.2"/>
</p:tagLst>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1" Type="http://schemas.openxmlformats.org/officeDocument/2006/relationships/image" Target="../media/image5.png"/></Relationships>
</file>

<file path=ppt/theme/_rels/theme7.xml.rels><?xml version="1.0" encoding="UTF-8" standalone="yes"?>
<Relationships xmlns="http://schemas.openxmlformats.org/package/2006/relationships"><Relationship Id="rId1" Type="http://schemas.openxmlformats.org/officeDocument/2006/relationships/image" Target="../media/image5.png"/></Relationships>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제목 및 부제">
  <a:themeElements>
    <a:clrScheme name="">
      <a:dk1>
        <a:srgbClr val="000000"/>
      </a:dk1>
      <a:lt1>
        <a:srgbClr val="FFFFFF"/>
      </a:lt1>
      <a:dk2>
        <a:srgbClr val="000000"/>
      </a:dk2>
      <a:lt2>
        <a:srgbClr val="808080"/>
      </a:lt2>
      <a:accent1>
        <a:srgbClr val="FFFFFF"/>
      </a:accent1>
      <a:accent2>
        <a:srgbClr val="333399"/>
      </a:accent2>
      <a:accent3>
        <a:srgbClr val="FFFFFF"/>
      </a:accent3>
      <a:accent4>
        <a:srgbClr val="000000"/>
      </a:accent4>
      <a:accent5>
        <a:srgbClr val="FFFFFF"/>
      </a:accent5>
      <a:accent6>
        <a:srgbClr val="2D2D8A"/>
      </a:accent6>
      <a:hlink>
        <a:srgbClr val="009999"/>
      </a:hlink>
      <a:folHlink>
        <a:srgbClr val="99CC00"/>
      </a:folHlink>
    </a:clrScheme>
    <a:fontScheme name="제목 및 부제">
      <a:majorFont>
        <a:latin typeface="Gill Sans"/>
        <a:ea typeface="ヒラギノ角ゴ ProN W3"/>
        <a:cs typeface="ヒラギノ角ゴ ProN W3"/>
      </a:majorFont>
      <a:minorFont>
        <a:latin typeface="Gill Sans"/>
        <a:ea typeface="ヒラギノ角ゴ ProN W3"/>
        <a:cs typeface="ヒラギノ角ゴ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제목 및 부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宋体"/>
      </a:majorFont>
      <a:minorFont>
        <a:latin typeface="Arial"/>
        <a:ea typeface="宋体"/>
        <a:cs typeface="宋体"/>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rgbClr val="008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000" b="1" i="0" u="none" strike="noStrike" cap="none" normalizeH="0" baseline="0">
            <a:ln>
              <a:noFill/>
            </a:ln>
            <a:solidFill>
              <a:schemeClr val="tx1"/>
            </a:solidFill>
            <a:effectLst/>
            <a:latin typeface="Arial" charset="0"/>
            <a:ea typeface="宋体" charset="0"/>
            <a:cs typeface="宋体" charset="0"/>
          </a:defRPr>
        </a:defPPr>
      </a:lstStyle>
    </a:spDef>
    <a:lnDef>
      <a:spPr bwMode="auto">
        <a:xfrm>
          <a:off x="0" y="0"/>
          <a:ext cx="1" cy="1"/>
        </a:xfrm>
        <a:custGeom>
          <a:avLst/>
          <a:gdLst/>
          <a:ahLst/>
          <a:cxnLst/>
          <a:rect l="0" t="0" r="0" b="0"/>
          <a:pathLst/>
        </a:custGeom>
        <a:solidFill>
          <a:schemeClr val="accent1"/>
        </a:solidFill>
        <a:ln w="9525" cap="flat" cmpd="sng" algn="ctr">
          <a:solidFill>
            <a:srgbClr val="008000"/>
          </a:solidFill>
          <a:prstDash val="solid"/>
          <a:round/>
          <a:headEnd type="none" w="med" len="med"/>
          <a:tailEnd type="none" w="med" len="med"/>
        </a:ln>
        <a:effectLst/>
        <a:extLs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000" b="1" i="0" u="none" strike="noStrike" cap="none" normalizeH="0" baseline="0">
            <a:ln>
              <a:noFill/>
            </a:ln>
            <a:solidFill>
              <a:schemeClr val="tx1"/>
            </a:solidFill>
            <a:effectLst/>
            <a:latin typeface="Arial" charset="0"/>
            <a:ea typeface="宋体" charset="0"/>
            <a:cs typeface="宋体" charset="0"/>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演示文稿2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lipFill rotWithShape="1">
          <a:blip xmlns:r="http://schemas.openxmlformats.org/officeDocument/2006/relationships" r:embed="rId1"/>
          <a:stretch>
            <a:fillRect l="-2443" t="-5882" r="-3420" b="-16176"/>
          </a:stretch>
        </a:blipFill>
      </a:spPr>
      <a:bodyPr/>
      <a:lstStyle>
        <a:defPPr>
          <a:defRPr>
            <a:noFill/>
          </a:defRPr>
        </a:defPPr>
      </a:lstStyle>
    </a:txDef>
  </a:objectDefaults>
  <a:extraClrSchemeLst/>
</a:theme>
</file>

<file path=ppt/theme/theme7.xml><?xml version="1.0" encoding="utf-8"?>
<a:theme xmlns:a="http://schemas.openxmlformats.org/drawingml/2006/main" name="1_演示文稿2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blipFill rotWithShape="1">
          <a:blip xmlns:r="http://schemas.openxmlformats.org/officeDocument/2006/relationships" r:embed="rId1"/>
          <a:stretch>
            <a:fillRect l="-2443" t="-5882" r="-3420" b="-16176"/>
          </a:stretch>
        </a:blipFill>
      </a:spPr>
      <a:bodyPr/>
      <a:lstStyle>
        <a:defPPr>
          <a:defRPr>
            <a:noFill/>
          </a:defRPr>
        </a:defPPr>
      </a:lstStyle>
    </a:txDef>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17332</TotalTime>
  <Words>4359</Words>
  <Application>Microsoft Macintosh PowerPoint</Application>
  <PresentationFormat>On-screen Show (4:3)</PresentationFormat>
  <Paragraphs>712</Paragraphs>
  <Slides>66</Slides>
  <Notes>37</Notes>
  <HiddenSlides>0</HiddenSlides>
  <MMClips>0</MMClips>
  <ScaleCrop>false</ScaleCrop>
  <HeadingPairs>
    <vt:vector size="6" baseType="variant">
      <vt:variant>
        <vt:lpstr>Theme</vt:lpstr>
      </vt:variant>
      <vt:variant>
        <vt:i4>7</vt:i4>
      </vt:variant>
      <vt:variant>
        <vt:lpstr>Embedded OLE Servers</vt:lpstr>
      </vt:variant>
      <vt:variant>
        <vt:i4>1</vt:i4>
      </vt:variant>
      <vt:variant>
        <vt:lpstr>Slide Titles</vt:lpstr>
      </vt:variant>
      <vt:variant>
        <vt:i4>66</vt:i4>
      </vt:variant>
    </vt:vector>
  </HeadingPairs>
  <TitlesOfParts>
    <vt:vector size="74" baseType="lpstr">
      <vt:lpstr>1_Custom Design</vt:lpstr>
      <vt:lpstr>2_Custom Design</vt:lpstr>
      <vt:lpstr>1_默认设计模板</vt:lpstr>
      <vt:lpstr>제목 및 부제</vt:lpstr>
      <vt:lpstr>2_默认设计模板</vt:lpstr>
      <vt:lpstr>演示文稿24</vt:lpstr>
      <vt:lpstr>1_演示文稿24</vt:lpstr>
      <vt:lpstr>公式</vt:lpstr>
      <vt:lpstr>PowerPoint Presentation</vt:lpstr>
      <vt:lpstr>Graphene: Hot Topic, Big Prize, &amp; Simple Tool</vt:lpstr>
      <vt:lpstr>PowerPoint Presentation</vt:lpstr>
      <vt:lpstr>PowerPoint Presentation</vt:lpstr>
      <vt:lpstr>PowerPoint Presentation</vt:lpstr>
      <vt:lpstr>PowerPoint Presentation</vt:lpstr>
      <vt:lpstr>Outline</vt:lpstr>
      <vt:lpstr>“Facebooked” Collaborators</vt:lpstr>
      <vt:lpstr>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Energetics of C Monomers at Step Edges  on Ir(111) and Ru(0001)</vt:lpstr>
      <vt:lpstr>PowerPoint Presentation</vt:lpstr>
      <vt:lpstr>PowerPoint Presentation</vt:lpstr>
      <vt:lpstr>PowerPoint Presentation</vt:lpstr>
      <vt:lpstr>PowerPoint Presentation</vt:lpstr>
      <vt:lpstr>PowerPoint Presentation</vt:lpstr>
      <vt:lpstr>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Outline</vt:lpstr>
      <vt:lpstr>PowerPoint Presentation</vt:lpstr>
      <vt:lpstr>PowerPoint Presentation</vt:lpstr>
      <vt:lpstr>PowerPoint Presentation</vt:lpstr>
      <vt:lpstr>PowerPoint Presentation</vt:lpstr>
      <vt:lpstr>PowerPoint Presentation</vt:lpstr>
      <vt:lpstr>Prescription: Graphene Growth  on Patterned Substrate</vt:lpstr>
      <vt:lpstr>Adsorption of 7C6 on Mn-Cu (111)</vt:lpstr>
      <vt:lpstr>Two-Step Kinetic Pathway (SEED &amp; GROW)</vt:lpstr>
      <vt:lpstr>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Concluding Remarks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Zhenyu Zhang</cp:lastModifiedBy>
  <cp:revision>418</cp:revision>
  <dcterms:created xsi:type="dcterms:W3CDTF">2006-08-16T00:00:00Z</dcterms:created>
  <dcterms:modified xsi:type="dcterms:W3CDTF">2012-10-09T04:52:37Z</dcterms:modified>
</cp:coreProperties>
</file>