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55"/>
  </p:notesMasterIdLst>
  <p:handoutMasterIdLst>
    <p:handoutMasterId r:id="rId56"/>
  </p:handoutMasterIdLst>
  <p:sldIdLst>
    <p:sldId id="256" r:id="rId2"/>
    <p:sldId id="257" r:id="rId3"/>
    <p:sldId id="410" r:id="rId4"/>
    <p:sldId id="355" r:id="rId5"/>
    <p:sldId id="260" r:id="rId6"/>
    <p:sldId id="356" r:id="rId7"/>
    <p:sldId id="448" r:id="rId8"/>
    <p:sldId id="262" r:id="rId9"/>
    <p:sldId id="458" r:id="rId10"/>
    <p:sldId id="449" r:id="rId11"/>
    <p:sldId id="411" r:id="rId12"/>
    <p:sldId id="412" r:id="rId13"/>
    <p:sldId id="462" r:id="rId14"/>
    <p:sldId id="464" r:id="rId15"/>
    <p:sldId id="416" r:id="rId16"/>
    <p:sldId id="417" r:id="rId17"/>
    <p:sldId id="401" r:id="rId18"/>
    <p:sldId id="459" r:id="rId19"/>
    <p:sldId id="465" r:id="rId20"/>
    <p:sldId id="466" r:id="rId21"/>
    <p:sldId id="467" r:id="rId22"/>
    <p:sldId id="468" r:id="rId23"/>
    <p:sldId id="469" r:id="rId24"/>
    <p:sldId id="471" r:id="rId25"/>
    <p:sldId id="461" r:id="rId26"/>
    <p:sldId id="443" r:id="rId27"/>
    <p:sldId id="472" r:id="rId28"/>
    <p:sldId id="473" r:id="rId29"/>
    <p:sldId id="474" r:id="rId30"/>
    <p:sldId id="475" r:id="rId31"/>
    <p:sldId id="480" r:id="rId32"/>
    <p:sldId id="483" r:id="rId33"/>
    <p:sldId id="484" r:id="rId34"/>
    <p:sldId id="485" r:id="rId35"/>
    <p:sldId id="486" r:id="rId36"/>
    <p:sldId id="479" r:id="rId37"/>
    <p:sldId id="518" r:id="rId38"/>
    <p:sldId id="516" r:id="rId39"/>
    <p:sldId id="501" r:id="rId40"/>
    <p:sldId id="517" r:id="rId41"/>
    <p:sldId id="503" r:id="rId42"/>
    <p:sldId id="504" r:id="rId43"/>
    <p:sldId id="505" r:id="rId44"/>
    <p:sldId id="506" r:id="rId45"/>
    <p:sldId id="507" r:id="rId46"/>
    <p:sldId id="509" r:id="rId47"/>
    <p:sldId id="508" r:id="rId48"/>
    <p:sldId id="510" r:id="rId49"/>
    <p:sldId id="511" r:id="rId50"/>
    <p:sldId id="512" r:id="rId51"/>
    <p:sldId id="319" r:id="rId52"/>
    <p:sldId id="452" r:id="rId53"/>
    <p:sldId id="320" r:id="rId54"/>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22970"/>
    <a:srgbClr val="066A6C"/>
    <a:srgbClr val="114C6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45" autoAdjust="0"/>
    <p:restoredTop sz="94595" autoAdjust="0"/>
  </p:normalViewPr>
  <p:slideViewPr>
    <p:cSldViewPr>
      <p:cViewPr varScale="1">
        <p:scale>
          <a:sx n="68" d="100"/>
          <a:sy n="68" d="100"/>
        </p:scale>
        <p:origin x="-11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Owner\Documents\Excipients\Glass%20Transition\R%20Correlations\Second%20Order\Model%20Selec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Owner\Documents\LA%20Talk\P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Owner\Documents\LA%20Talk\PI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26924870431802"/>
          <c:y val="2.5433891076115486E-2"/>
          <c:w val="0.71311166415078964"/>
          <c:h val="0.72775071084864451"/>
        </c:manualLayout>
      </c:layout>
      <c:scatterChart>
        <c:scatterStyle val="smoothMarker"/>
        <c:ser>
          <c:idx val="1"/>
          <c:order val="0"/>
          <c:tx>
            <c:v>Cp</c:v>
          </c:tx>
          <c:spPr>
            <a:ln>
              <a:solidFill>
                <a:schemeClr val="tx1"/>
              </a:solidFill>
            </a:ln>
          </c:spPr>
          <c:marker>
            <c:spPr>
              <a:solidFill>
                <a:schemeClr val="tx1"/>
              </a:solidFill>
              <a:ln>
                <a:solidFill>
                  <a:schemeClr val="tx1"/>
                </a:solidFill>
              </a:ln>
            </c:spPr>
          </c:marker>
          <c:xVal>
            <c:numRef>
              <c:f>LEAPS!$B$4:$B$15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LEAPS!$E$4:$E$15</c:f>
              <c:numCache>
                <c:formatCode>General</c:formatCode>
                <c:ptCount val="12"/>
                <c:pt idx="0">
                  <c:v>72.11</c:v>
                </c:pt>
                <c:pt idx="1">
                  <c:v>43.5</c:v>
                </c:pt>
                <c:pt idx="2">
                  <c:v>28.68</c:v>
                </c:pt>
                <c:pt idx="3">
                  <c:v>10.58</c:v>
                </c:pt>
                <c:pt idx="4">
                  <c:v>5.1599999999999975</c:v>
                </c:pt>
                <c:pt idx="5">
                  <c:v>3.3899999999999997</c:v>
                </c:pt>
                <c:pt idx="6">
                  <c:v>4.58</c:v>
                </c:pt>
                <c:pt idx="7">
                  <c:v>5.85</c:v>
                </c:pt>
                <c:pt idx="8">
                  <c:v>7.23</c:v>
                </c:pt>
                <c:pt idx="9">
                  <c:v>9.09</c:v>
                </c:pt>
                <c:pt idx="10">
                  <c:v>11</c:v>
                </c:pt>
                <c:pt idx="11">
                  <c:v>13</c:v>
                </c:pt>
              </c:numCache>
            </c:numRef>
          </c:yVal>
          <c:smooth val="1"/>
        </c:ser>
        <c:axId val="54143232"/>
        <c:axId val="54788864"/>
      </c:scatterChart>
      <c:valAx>
        <c:axId val="54143232"/>
        <c:scaling>
          <c:orientation val="minMax"/>
          <c:max val="12"/>
          <c:min val="0"/>
        </c:scaling>
        <c:axPos val="b"/>
        <c:title>
          <c:tx>
            <c:rich>
              <a:bodyPr/>
              <a:lstStyle/>
              <a:p>
                <a:pPr>
                  <a:defRPr sz="1050"/>
                </a:pPr>
                <a:r>
                  <a:rPr lang="en-US" sz="1600" dirty="0"/>
                  <a:t>Number of Connectivity Indices </a:t>
                </a:r>
                <a:r>
                  <a:rPr lang="en-US" sz="1600" dirty="0" smtClean="0"/>
                  <a:t>Used in QSPR</a:t>
                </a:r>
                <a:endParaRPr lang="en-US" sz="1600" dirty="0"/>
              </a:p>
            </c:rich>
          </c:tx>
          <c:layout/>
        </c:title>
        <c:numFmt formatCode="General" sourceLinked="1"/>
        <c:tickLblPos val="nextTo"/>
        <c:spPr>
          <a:ln>
            <a:solidFill>
              <a:schemeClr val="tx1"/>
            </a:solidFill>
          </a:ln>
        </c:spPr>
        <c:txPr>
          <a:bodyPr/>
          <a:lstStyle/>
          <a:p>
            <a:pPr>
              <a:defRPr sz="1200"/>
            </a:pPr>
            <a:endParaRPr lang="en-US"/>
          </a:p>
        </c:txPr>
        <c:crossAx val="54788864"/>
        <c:crossesAt val="-1.0000000000000012E-2"/>
        <c:crossBetween val="midCat"/>
      </c:valAx>
      <c:valAx>
        <c:axId val="54788864"/>
        <c:scaling>
          <c:orientation val="minMax"/>
        </c:scaling>
        <c:axPos val="l"/>
        <c:title>
          <c:tx>
            <c:rich>
              <a:bodyPr rot="-5400000" vert="horz"/>
              <a:lstStyle/>
              <a:p>
                <a:pPr>
                  <a:defRPr sz="1050">
                    <a:solidFill>
                      <a:schemeClr val="tx1"/>
                    </a:solidFill>
                  </a:defRPr>
                </a:pPr>
                <a:r>
                  <a:rPr lang="en-US" sz="1600" dirty="0">
                    <a:solidFill>
                      <a:schemeClr val="tx1"/>
                    </a:solidFill>
                  </a:rPr>
                  <a:t>Mallow's C</a:t>
                </a:r>
                <a:r>
                  <a:rPr lang="en-US" sz="1600" baseline="-25000" dirty="0">
                    <a:solidFill>
                      <a:schemeClr val="tx1"/>
                    </a:solidFill>
                  </a:rPr>
                  <a:t>p</a:t>
                </a:r>
                <a:r>
                  <a:rPr lang="en-US" sz="1600" dirty="0">
                    <a:solidFill>
                      <a:schemeClr val="tx1"/>
                    </a:solidFill>
                  </a:rPr>
                  <a:t> Statistic</a:t>
                </a:r>
              </a:p>
            </c:rich>
          </c:tx>
          <c:layout>
            <c:manualLayout>
              <c:xMode val="edge"/>
              <c:yMode val="edge"/>
              <c:x val="1.8937873882515971E-2"/>
              <c:y val="0.23378636264216993"/>
            </c:manualLayout>
          </c:layout>
          <c:spPr>
            <a:solidFill>
              <a:srgbClr val="FFFFFF"/>
            </a:solidFill>
          </c:spPr>
        </c:title>
        <c:numFmt formatCode="General" sourceLinked="1"/>
        <c:tickLblPos val="nextTo"/>
        <c:spPr>
          <a:ln>
            <a:solidFill>
              <a:schemeClr val="tx1"/>
            </a:solidFill>
          </a:ln>
        </c:spPr>
        <c:txPr>
          <a:bodyPr/>
          <a:lstStyle/>
          <a:p>
            <a:pPr>
              <a:defRPr sz="1200"/>
            </a:pPr>
            <a:endParaRPr lang="en-US"/>
          </a:p>
        </c:txPr>
        <c:crossAx val="54143232"/>
        <c:crosses val="autoZero"/>
        <c:crossBetween val="midCat"/>
      </c:valAx>
    </c:plotArea>
    <c:plotVisOnly val="1"/>
    <c:dispBlanksAs val="gap"/>
  </c:chart>
  <c:spPr>
    <a:solidFill>
      <a:srgbClr val="FFFFFF"/>
    </a:solid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Sheet1!$A$10</c:f>
              <c:strCache>
                <c:ptCount val="1"/>
                <c:pt idx="0">
                  <c:v>Deterministic</c:v>
                </c:pt>
              </c:strCache>
            </c:strRef>
          </c:tx>
          <c:errBars>
            <c:errBarType val="both"/>
            <c:errValType val="cust"/>
            <c:plus>
              <c:numRef>
                <c:f>Sheet1!$D$5</c:f>
                <c:numCache>
                  <c:formatCode>General</c:formatCode>
                  <c:ptCount val="1"/>
                  <c:pt idx="0">
                    <c:v>0.91</c:v>
                  </c:pt>
                </c:numCache>
              </c:numRef>
            </c:plus>
            <c:minus>
              <c:numRef>
                <c:f>Sheet1!$D$5</c:f>
                <c:numCache>
                  <c:formatCode>General</c:formatCode>
                  <c:ptCount val="1"/>
                  <c:pt idx="0">
                    <c:v>0.91</c:v>
                  </c:pt>
                </c:numCache>
              </c:numRef>
            </c:minus>
          </c:errBars>
          <c:cat>
            <c:strRef>
              <c:f>Sheet1!$B$9</c:f>
              <c:strCache>
                <c:ptCount val="1"/>
                <c:pt idx="0">
                  <c:v>HLB</c:v>
                </c:pt>
              </c:strCache>
            </c:strRef>
          </c:cat>
          <c:val>
            <c:numRef>
              <c:f>Sheet1!$B$10</c:f>
              <c:numCache>
                <c:formatCode>General</c:formatCode>
                <c:ptCount val="1"/>
                <c:pt idx="0">
                  <c:v>5.9</c:v>
                </c:pt>
              </c:numCache>
            </c:numRef>
          </c:val>
        </c:ser>
        <c:ser>
          <c:idx val="1"/>
          <c:order val="1"/>
          <c:tx>
            <c:strRef>
              <c:f>Sheet1!$A$11</c:f>
              <c:strCache>
                <c:ptCount val="1"/>
                <c:pt idx="0">
                  <c:v>Tabu</c:v>
                </c:pt>
              </c:strCache>
            </c:strRef>
          </c:tx>
          <c:errBars>
            <c:errBarType val="both"/>
            <c:errValType val="cust"/>
            <c:plus>
              <c:numRef>
                <c:f>Sheet1!$D$5</c:f>
                <c:numCache>
                  <c:formatCode>General</c:formatCode>
                  <c:ptCount val="1"/>
                  <c:pt idx="0">
                    <c:v>0.91</c:v>
                  </c:pt>
                </c:numCache>
              </c:numRef>
            </c:plus>
            <c:minus>
              <c:numRef>
                <c:f>Sheet1!$D$5</c:f>
                <c:numCache>
                  <c:formatCode>General</c:formatCode>
                  <c:ptCount val="1"/>
                  <c:pt idx="0">
                    <c:v>0.91</c:v>
                  </c:pt>
                </c:numCache>
              </c:numRef>
            </c:minus>
          </c:errBars>
          <c:cat>
            <c:strRef>
              <c:f>Sheet1!$B$9</c:f>
              <c:strCache>
                <c:ptCount val="1"/>
                <c:pt idx="0">
                  <c:v>HLB</c:v>
                </c:pt>
              </c:strCache>
            </c:strRef>
          </c:cat>
          <c:val>
            <c:numRef>
              <c:f>Sheet1!$B$11</c:f>
              <c:numCache>
                <c:formatCode>General</c:formatCode>
                <c:ptCount val="1"/>
                <c:pt idx="0">
                  <c:v>5.96</c:v>
                </c:pt>
              </c:numCache>
            </c:numRef>
          </c:val>
        </c:ser>
        <c:axId val="54806400"/>
        <c:axId val="54807936"/>
      </c:barChart>
      <c:catAx>
        <c:axId val="54806400"/>
        <c:scaling>
          <c:orientation val="minMax"/>
        </c:scaling>
        <c:delete val="1"/>
        <c:axPos val="b"/>
        <c:tickLblPos val="none"/>
        <c:crossAx val="54807936"/>
        <c:crosses val="autoZero"/>
        <c:auto val="1"/>
        <c:lblAlgn val="ctr"/>
        <c:lblOffset val="100"/>
      </c:catAx>
      <c:valAx>
        <c:axId val="54807936"/>
        <c:scaling>
          <c:orientation val="minMax"/>
          <c:min val="4"/>
        </c:scaling>
        <c:axPos val="l"/>
        <c:majorGridlines/>
        <c:title>
          <c:tx>
            <c:rich>
              <a:bodyPr rot="0" vert="horz"/>
              <a:lstStyle/>
              <a:p>
                <a:pPr>
                  <a:defRPr sz="1600"/>
                </a:pPr>
                <a:r>
                  <a:rPr lang="en-US" sz="1600"/>
                  <a:t>HLB</a:t>
                </a:r>
              </a:p>
            </c:rich>
          </c:tx>
          <c:layout/>
        </c:title>
        <c:numFmt formatCode="General" sourceLinked="1"/>
        <c:tickLblPos val="nextTo"/>
        <c:txPr>
          <a:bodyPr/>
          <a:lstStyle/>
          <a:p>
            <a:pPr>
              <a:defRPr sz="1600"/>
            </a:pPr>
            <a:endParaRPr lang="en-US"/>
          </a:p>
        </c:txPr>
        <c:crossAx val="54806400"/>
        <c:crosses val="autoZero"/>
        <c:crossBetween val="between"/>
      </c:valAx>
    </c:plotArea>
    <c:legend>
      <c:legendPos val="r"/>
      <c:layout/>
      <c:txPr>
        <a:bodyPr/>
        <a:lstStyle/>
        <a:p>
          <a:pPr>
            <a:defRPr sz="140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Sheet1!$A$10</c:f>
              <c:strCache>
                <c:ptCount val="1"/>
                <c:pt idx="0">
                  <c:v>Deterministic</c:v>
                </c:pt>
              </c:strCache>
            </c:strRef>
          </c:tx>
          <c:errBars>
            <c:errBarType val="both"/>
            <c:errValType val="cust"/>
            <c:plus>
              <c:numRef>
                <c:f>Sheet1!$D$7</c:f>
                <c:numCache>
                  <c:formatCode>General</c:formatCode>
                  <c:ptCount val="1"/>
                  <c:pt idx="0">
                    <c:v>0.31000000000000028</c:v>
                  </c:pt>
                </c:numCache>
              </c:numRef>
            </c:plus>
            <c:minus>
              <c:numRef>
                <c:f>Sheet1!$D$7</c:f>
                <c:numCache>
                  <c:formatCode>General</c:formatCode>
                  <c:ptCount val="1"/>
                  <c:pt idx="0">
                    <c:v>0.31000000000000028</c:v>
                  </c:pt>
                </c:numCache>
              </c:numRef>
            </c:minus>
          </c:errBars>
          <c:cat>
            <c:strRef>
              <c:f>Sheet1!$D$9</c:f>
              <c:strCache>
                <c:ptCount val="1"/>
                <c:pt idx="0">
                  <c:v>Lubricity</c:v>
                </c:pt>
              </c:strCache>
            </c:strRef>
          </c:cat>
          <c:val>
            <c:numRef>
              <c:f>Sheet1!$D$10</c:f>
              <c:numCache>
                <c:formatCode>General</c:formatCode>
                <c:ptCount val="1"/>
                <c:pt idx="0">
                  <c:v>6.1</c:v>
                </c:pt>
              </c:numCache>
            </c:numRef>
          </c:val>
        </c:ser>
        <c:ser>
          <c:idx val="1"/>
          <c:order val="1"/>
          <c:tx>
            <c:strRef>
              <c:f>Sheet1!$A$11</c:f>
              <c:strCache>
                <c:ptCount val="1"/>
                <c:pt idx="0">
                  <c:v>Tabu</c:v>
                </c:pt>
              </c:strCache>
            </c:strRef>
          </c:tx>
          <c:errBars>
            <c:errBarType val="both"/>
            <c:errValType val="cust"/>
            <c:plus>
              <c:numRef>
                <c:f>Sheet1!$D$7</c:f>
                <c:numCache>
                  <c:formatCode>General</c:formatCode>
                  <c:ptCount val="1"/>
                  <c:pt idx="0">
                    <c:v>0.31000000000000028</c:v>
                  </c:pt>
                </c:numCache>
              </c:numRef>
            </c:plus>
            <c:minus>
              <c:numRef>
                <c:f>Sheet1!$D$7</c:f>
                <c:numCache>
                  <c:formatCode>General</c:formatCode>
                  <c:ptCount val="1"/>
                  <c:pt idx="0">
                    <c:v>0.31000000000000028</c:v>
                  </c:pt>
                </c:numCache>
              </c:numRef>
            </c:minus>
          </c:errBars>
          <c:cat>
            <c:strRef>
              <c:f>Sheet1!$D$9</c:f>
              <c:strCache>
                <c:ptCount val="1"/>
                <c:pt idx="0">
                  <c:v>Lubricity</c:v>
                </c:pt>
              </c:strCache>
            </c:strRef>
          </c:cat>
          <c:val>
            <c:numRef>
              <c:f>Sheet1!$D$11</c:f>
              <c:numCache>
                <c:formatCode>General</c:formatCode>
                <c:ptCount val="1"/>
                <c:pt idx="0">
                  <c:v>5.6599999999999975</c:v>
                </c:pt>
              </c:numCache>
            </c:numRef>
          </c:val>
        </c:ser>
        <c:axId val="54875264"/>
        <c:axId val="54876800"/>
      </c:barChart>
      <c:catAx>
        <c:axId val="54875264"/>
        <c:scaling>
          <c:orientation val="minMax"/>
        </c:scaling>
        <c:delete val="1"/>
        <c:axPos val="b"/>
        <c:tickLblPos val="none"/>
        <c:crossAx val="54876800"/>
        <c:crosses val="autoZero"/>
        <c:auto val="1"/>
        <c:lblAlgn val="ctr"/>
        <c:lblOffset val="100"/>
      </c:catAx>
      <c:valAx>
        <c:axId val="54876800"/>
        <c:scaling>
          <c:orientation val="minMax"/>
        </c:scaling>
        <c:axPos val="l"/>
        <c:majorGridlines/>
        <c:title>
          <c:tx>
            <c:rich>
              <a:bodyPr rot="0" vert="horz"/>
              <a:lstStyle/>
              <a:p>
                <a:pPr>
                  <a:defRPr sz="1400"/>
                </a:pPr>
                <a:r>
                  <a:rPr lang="en-US" sz="1400"/>
                  <a:t>Lubricity [N/kg]</a:t>
                </a:r>
              </a:p>
            </c:rich>
          </c:tx>
          <c:layout/>
        </c:title>
        <c:numFmt formatCode="General" sourceLinked="1"/>
        <c:tickLblPos val="nextTo"/>
        <c:txPr>
          <a:bodyPr/>
          <a:lstStyle/>
          <a:p>
            <a:pPr>
              <a:defRPr sz="1600"/>
            </a:pPr>
            <a:endParaRPr lang="en-US"/>
          </a:p>
        </c:txPr>
        <c:crossAx val="54875264"/>
        <c:crosses val="autoZero"/>
        <c:crossBetween val="between"/>
      </c:valAx>
    </c:plotArea>
    <c:legend>
      <c:legendPos val="r"/>
      <c:layout/>
      <c:txPr>
        <a:bodyPr/>
        <a:lstStyle/>
        <a:p>
          <a:pPr>
            <a:defRPr sz="1400"/>
          </a:pPr>
          <a:endParaRPr lang="en-US"/>
        </a:p>
      </c:txPr>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smtClean="0">
                <a:latin typeface="Times New Roman" pitchFamily="18" charset="0"/>
              </a:defRPr>
            </a:lvl1pPr>
          </a:lstStyle>
          <a:p>
            <a:pPr>
              <a:defRPr/>
            </a:pPr>
            <a:endParaRPr lang="en-US"/>
          </a:p>
        </p:txBody>
      </p:sp>
      <p:sp>
        <p:nvSpPr>
          <p:cNvPr id="101379"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smtClean="0">
                <a:latin typeface="Times New Roman" pitchFamily="18" charset="0"/>
              </a:defRPr>
            </a:lvl1pPr>
          </a:lstStyle>
          <a:p>
            <a:pPr>
              <a:defRPr/>
            </a:pPr>
            <a:endParaRPr lang="en-US"/>
          </a:p>
        </p:txBody>
      </p:sp>
      <p:sp>
        <p:nvSpPr>
          <p:cNvPr id="101380"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smtClean="0">
                <a:latin typeface="Times New Roman" pitchFamily="18" charset="0"/>
              </a:defRPr>
            </a:lvl1pPr>
          </a:lstStyle>
          <a:p>
            <a:pPr>
              <a:defRPr/>
            </a:pPr>
            <a:endParaRPr lang="en-US"/>
          </a:p>
        </p:txBody>
      </p:sp>
      <p:sp>
        <p:nvSpPr>
          <p:cNvPr id="101381"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smtClean="0">
                <a:latin typeface="Times New Roman" pitchFamily="18" charset="0"/>
              </a:defRPr>
            </a:lvl1pPr>
          </a:lstStyle>
          <a:p>
            <a:pPr>
              <a:defRPr/>
            </a:pPr>
            <a:fld id="{DF9A216A-D97D-4D52-88C5-0C3C275BB0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smtClean="0">
                <a:latin typeface="Times New Roman" pitchFamily="18" charset="0"/>
              </a:defRPr>
            </a:lvl1pPr>
          </a:lstStyle>
          <a:p>
            <a:pPr>
              <a:defRPr/>
            </a:pPr>
            <a:endParaRPr lang="en-US"/>
          </a:p>
        </p:txBody>
      </p:sp>
      <p:sp>
        <p:nvSpPr>
          <p:cNvPr id="15053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smtClean="0">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smtClean="0">
                <a:latin typeface="Times New Roman" pitchFamily="18" charset="0"/>
              </a:defRPr>
            </a:lvl1pPr>
          </a:lstStyle>
          <a:p>
            <a:pPr>
              <a:defRPr/>
            </a:pPr>
            <a:endParaRPr lang="en-US"/>
          </a:p>
        </p:txBody>
      </p:sp>
      <p:sp>
        <p:nvSpPr>
          <p:cNvPr id="150535"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smtClean="0">
                <a:latin typeface="Times New Roman" pitchFamily="18" charset="0"/>
              </a:defRPr>
            </a:lvl1pPr>
          </a:lstStyle>
          <a:p>
            <a:pPr>
              <a:defRPr/>
            </a:pPr>
            <a:fld id="{F9D8800B-C8F8-4E80-B129-0ACA5DBC98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D03F98B-5C54-424E-9400-1607DC4BC0F4}" type="slidenum">
              <a:rPr lang="en-US"/>
              <a:pPr/>
              <a:t>27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0399B9F-C6EB-444B-90FC-147873AA10AE}" type="slidenum">
              <a:rPr lang="en-US"/>
              <a:pPr/>
              <a:t>28</a:t>
            </a:fld>
            <a:endParaRPr lang="en-US"/>
          </a:p>
        </p:txBody>
      </p:sp>
      <p:sp>
        <p:nvSpPr>
          <p:cNvPr id="54275" name="Text Box 2"/>
          <p:cNvSpPr txBox="1">
            <a:spLocks noChangeArrowheads="1"/>
          </p:cNvSpPr>
          <p:nvPr/>
        </p:nvSpPr>
        <p:spPr bwMode="auto">
          <a:xfrm>
            <a:off x="1143000" y="690563"/>
            <a:ext cx="4572000" cy="3449637"/>
          </a:xfrm>
          <a:prstGeom prst="rect">
            <a:avLst/>
          </a:prstGeom>
          <a:solidFill>
            <a:srgbClr val="FFFFFF"/>
          </a:solidFill>
          <a:ln w="9525">
            <a:solidFill>
              <a:srgbClr val="000000"/>
            </a:solidFill>
            <a:miter lim="800000"/>
            <a:headEnd/>
            <a:tailEnd/>
          </a:ln>
        </p:spPr>
        <p:txBody>
          <a:bodyPr wrap="none" anchor="ctr"/>
          <a:lstStyle/>
          <a:p>
            <a:endParaRPr lang="en-GB"/>
          </a:p>
        </p:txBody>
      </p:sp>
      <p:sp>
        <p:nvSpPr>
          <p:cNvPr id="54276" name="Rectangle 3"/>
          <p:cNvSpPr>
            <a:spLocks noGrp="1" noChangeArrowheads="1"/>
          </p:cNvSpPr>
          <p:nvPr>
            <p:ph type="body"/>
          </p:nvPr>
        </p:nvSpPr>
        <p:spPr>
          <a:xfrm>
            <a:off x="914400" y="4370388"/>
            <a:ext cx="5029200" cy="4148137"/>
          </a:xfrm>
          <a:solidFill>
            <a:srgbClr val="FFFFFF"/>
          </a:solidFill>
          <a:ln w="9360">
            <a:solidFill>
              <a:srgbClr val="000000"/>
            </a:solidFill>
          </a:ln>
        </p:spPr>
        <p:txBody>
          <a:bodyPr wrap="none" anchor="ct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76C93F0-7206-45DA-9CCD-48507B6C8993}" type="slidenum">
              <a:rPr lang="en-US"/>
              <a:pPr/>
              <a:t>29</a:t>
            </a:fld>
            <a:endParaRPr lang="en-US"/>
          </a:p>
        </p:txBody>
      </p:sp>
      <p:sp>
        <p:nvSpPr>
          <p:cNvPr id="55299" name="Text Box 2"/>
          <p:cNvSpPr txBox="1">
            <a:spLocks noChangeArrowheads="1"/>
          </p:cNvSpPr>
          <p:nvPr/>
        </p:nvSpPr>
        <p:spPr bwMode="auto">
          <a:xfrm>
            <a:off x="1143000" y="690563"/>
            <a:ext cx="4572000" cy="3449637"/>
          </a:xfrm>
          <a:prstGeom prst="rect">
            <a:avLst/>
          </a:prstGeom>
          <a:solidFill>
            <a:srgbClr val="FFFFFF"/>
          </a:solidFill>
          <a:ln w="9525">
            <a:solidFill>
              <a:srgbClr val="000000"/>
            </a:solidFill>
            <a:miter lim="800000"/>
            <a:headEnd/>
            <a:tailEnd/>
          </a:ln>
        </p:spPr>
        <p:txBody>
          <a:bodyPr wrap="none" anchor="ctr"/>
          <a:lstStyle/>
          <a:p>
            <a:endParaRPr lang="en-GB"/>
          </a:p>
        </p:txBody>
      </p:sp>
      <p:sp>
        <p:nvSpPr>
          <p:cNvPr id="55300" name="Rectangle 3"/>
          <p:cNvSpPr>
            <a:spLocks noGrp="1" noChangeArrowheads="1"/>
          </p:cNvSpPr>
          <p:nvPr>
            <p:ph type="body"/>
          </p:nvPr>
        </p:nvSpPr>
        <p:spPr>
          <a:xfrm>
            <a:off x="914400" y="4370388"/>
            <a:ext cx="5029200" cy="4148137"/>
          </a:xfrm>
          <a:solidFill>
            <a:srgbClr val="FFFFFF"/>
          </a:solidFill>
          <a:ln w="9360">
            <a:solidFill>
              <a:srgbClr val="000000"/>
            </a:solidFill>
          </a:ln>
        </p:spPr>
        <p:txBody>
          <a:bodyPr wrap="none" anchor="ct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E14819-4A7C-44D9-AA99-BC1CEB7683CC}" type="slidenum">
              <a:rPr lang="en-US"/>
              <a:pPr/>
              <a:t>31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E14819-4A7C-44D9-AA99-BC1CEB7683CC}" type="slidenum">
              <a:rPr lang="en-US"/>
              <a:pPr/>
              <a:t>38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E14819-4A7C-44D9-AA99-BC1CEB7683CC}" type="slidenum">
              <a:rPr lang="en-US"/>
              <a:pPr/>
              <a:t>40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2BB7-B46E-4D2B-BB03-69D2CAE41632}" type="slidenum">
              <a:rPr lang="en-US" smtClean="0"/>
              <a:pPr/>
              <a:t>44</a:t>
            </a:fld>
            <a:endParaRPr lang="en-US"/>
          </a:p>
        </p:txBody>
      </p:sp>
    </p:spTree>
    <p:extLst>
      <p:ext uri="{BB962C8B-B14F-4D97-AF65-F5344CB8AC3E}">
        <p14:creationId xmlns="" xmlns:p14="http://schemas.microsoft.com/office/powerpoint/2010/main" val="20071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7B9F9B-1CCC-42C0-97CC-4DC55FD5CB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6EFE9-B0AF-4904-999D-C59024493E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F0DED-D8A6-412A-9681-80109B2322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D1AE63-9DAA-4573-B8D0-6D56BF9036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4FD53-8635-4BD0-9A57-87176CE649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BC0B9-0C19-4785-A314-F56CDAB2B7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AC8CDC-CB15-477D-A12F-BD244F985F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4E95B5-DB51-4F24-AAE1-B6588DBD1F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58A105-2B33-495B-9475-5C7D449047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B01F7E-7282-4520-B828-3F33CFD660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6F0F5-DA65-45EB-96BA-D4EE1D72EB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C35DEC-55CE-4204-A82D-661D3185EC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297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0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60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60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0F22D28-A68E-42A3-9E7E-DDEB209437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79400" y="-218757"/>
            <a:ext cx="8534400" cy="2779712"/>
          </a:xfrm>
        </p:spPr>
        <p:txBody>
          <a:bodyPr/>
          <a:lstStyle/>
          <a:p>
            <a:pPr eaLnBrk="1" hangingPunct="1"/>
            <a:r>
              <a:rPr lang="en-US" sz="4200" b="1" dirty="0" smtClean="0"/>
              <a:t>An Optimization-Based Method for the Design of Novel Molecular Systems</a:t>
            </a:r>
          </a:p>
        </p:txBody>
      </p:sp>
      <p:sp>
        <p:nvSpPr>
          <p:cNvPr id="6147" name="Rectangle 3"/>
          <p:cNvSpPr>
            <a:spLocks noGrp="1" noChangeArrowheads="1"/>
          </p:cNvSpPr>
          <p:nvPr>
            <p:ph type="subTitle" idx="1"/>
          </p:nvPr>
        </p:nvSpPr>
        <p:spPr>
          <a:xfrm>
            <a:off x="335280" y="2593975"/>
            <a:ext cx="8458200" cy="1752600"/>
          </a:xfrm>
        </p:spPr>
        <p:txBody>
          <a:bodyPr/>
          <a:lstStyle/>
          <a:p>
            <a:pPr eaLnBrk="1" hangingPunct="1"/>
            <a:r>
              <a:rPr lang="en-US" dirty="0" smtClean="0"/>
              <a:t>Kyle V. Camarda</a:t>
            </a:r>
          </a:p>
          <a:p>
            <a:pPr eaLnBrk="1" hangingPunct="1"/>
            <a:endParaRPr lang="en-US" sz="2000" dirty="0" smtClean="0"/>
          </a:p>
          <a:p>
            <a:pPr eaLnBrk="1" hangingPunct="1">
              <a:lnSpc>
                <a:spcPct val="80000"/>
              </a:lnSpc>
            </a:pPr>
            <a:r>
              <a:rPr lang="en-US" sz="2000" dirty="0" smtClean="0"/>
              <a:t> </a:t>
            </a:r>
            <a:r>
              <a:rPr lang="en-US" sz="2800" dirty="0" smtClean="0"/>
              <a:t>Chemical and Petroleum Engineering Department</a:t>
            </a:r>
          </a:p>
          <a:p>
            <a:pPr eaLnBrk="1" hangingPunct="1">
              <a:lnSpc>
                <a:spcPct val="80000"/>
              </a:lnSpc>
            </a:pPr>
            <a:r>
              <a:rPr lang="en-US" sz="2800" dirty="0" smtClean="0"/>
              <a:t> The University of Kansas</a:t>
            </a:r>
          </a:p>
          <a:p>
            <a:pPr eaLnBrk="1" hangingPunct="1"/>
            <a:endParaRPr lang="en-US" sz="1400" dirty="0" smtClean="0"/>
          </a:p>
          <a:p>
            <a:pPr eaLnBrk="1" hangingPunct="1"/>
            <a:endParaRPr lang="en-US" sz="1400" dirty="0" smtClean="0"/>
          </a:p>
          <a:p>
            <a:pPr eaLnBrk="1" hangingPunct="1">
              <a:lnSpc>
                <a:spcPct val="90000"/>
              </a:lnSpc>
            </a:pPr>
            <a:r>
              <a:rPr lang="en-US" sz="2600" dirty="0" smtClean="0"/>
              <a:t>Optimization, Search and Graph-Theoretical Algorithms for Chemical Compound Space</a:t>
            </a:r>
          </a:p>
          <a:p>
            <a:pPr eaLnBrk="1" hangingPunct="1">
              <a:lnSpc>
                <a:spcPct val="90000"/>
              </a:lnSpc>
            </a:pPr>
            <a:r>
              <a:rPr lang="en-US" sz="2600" dirty="0" smtClean="0"/>
              <a:t>IPAM, UCLA</a:t>
            </a:r>
          </a:p>
          <a:p>
            <a:pPr eaLnBrk="1" hangingPunct="1">
              <a:lnSpc>
                <a:spcPct val="90000"/>
              </a:lnSpc>
            </a:pPr>
            <a:r>
              <a:rPr lang="en-US" sz="2600" dirty="0" smtClean="0"/>
              <a:t>April 15, 2011</a:t>
            </a:r>
          </a:p>
        </p:txBody>
      </p:sp>
      <p:pic>
        <p:nvPicPr>
          <p:cNvPr id="6148" name="Picture 9" descr="jayhawk3"/>
          <p:cNvPicPr>
            <a:picLocks noChangeAspect="1" noChangeArrowheads="1"/>
          </p:cNvPicPr>
          <p:nvPr/>
        </p:nvPicPr>
        <p:blipFill>
          <a:blip r:embed="rId2" cstate="print"/>
          <a:srcRect/>
          <a:stretch>
            <a:fillRect/>
          </a:stretch>
        </p:blipFill>
        <p:spPr bwMode="auto">
          <a:xfrm>
            <a:off x="7385050" y="5405438"/>
            <a:ext cx="1760538"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Example Predictive Model</a:t>
            </a:r>
            <a:br>
              <a:rPr lang="en-US" smtClean="0"/>
            </a:br>
            <a:r>
              <a:rPr lang="en-US" smtClean="0"/>
              <a:t>IL + R-134a</a:t>
            </a:r>
          </a:p>
        </p:txBody>
      </p:sp>
      <p:graphicFrame>
        <p:nvGraphicFramePr>
          <p:cNvPr id="2050" name="Object 8"/>
          <p:cNvGraphicFramePr>
            <a:graphicFrameLocks noChangeAspect="1"/>
          </p:cNvGraphicFramePr>
          <p:nvPr/>
        </p:nvGraphicFramePr>
        <p:xfrm>
          <a:off x="712788" y="3400425"/>
          <a:ext cx="6937375" cy="1100138"/>
        </p:xfrm>
        <a:graphic>
          <a:graphicData uri="http://schemas.openxmlformats.org/presentationml/2006/ole">
            <p:oleObj spid="_x0000_s2050" name="Equation" r:id="rId3" imgW="3035160" imgH="482400" progId="">
              <p:embed/>
            </p:oleObj>
          </a:graphicData>
        </a:graphic>
      </p:graphicFrame>
      <p:sp>
        <p:nvSpPr>
          <p:cNvPr id="2053" name="Text Box 10"/>
          <p:cNvSpPr txBox="1">
            <a:spLocks noChangeArrowheads="1"/>
          </p:cNvSpPr>
          <p:nvPr/>
        </p:nvSpPr>
        <p:spPr bwMode="auto">
          <a:xfrm>
            <a:off x="990600" y="1676400"/>
            <a:ext cx="6818313" cy="457200"/>
          </a:xfrm>
          <a:prstGeom prst="rect">
            <a:avLst/>
          </a:prstGeom>
          <a:noFill/>
          <a:ln w="9525">
            <a:noFill/>
            <a:miter lim="800000"/>
            <a:headEnd/>
            <a:tailEnd/>
          </a:ln>
        </p:spPr>
        <p:txBody>
          <a:bodyPr wrap="none">
            <a:spAutoFit/>
          </a:bodyPr>
          <a:lstStyle/>
          <a:p>
            <a:r>
              <a:rPr lang="en-US" sz="2400">
                <a:latin typeface="Tahoma" pitchFamily="34" charset="0"/>
              </a:rPr>
              <a:t>(all correlations based on 19 ionic liquid systems)</a:t>
            </a:r>
          </a:p>
        </p:txBody>
      </p:sp>
      <p:graphicFrame>
        <p:nvGraphicFramePr>
          <p:cNvPr id="240688" name="Group 48"/>
          <p:cNvGraphicFramePr>
            <a:graphicFrameLocks noGrp="1"/>
          </p:cNvGraphicFramePr>
          <p:nvPr/>
        </p:nvGraphicFramePr>
        <p:xfrm>
          <a:off x="647700" y="2514600"/>
          <a:ext cx="8077200" cy="3733800"/>
        </p:xfrm>
        <a:graphic>
          <a:graphicData uri="http://schemas.openxmlformats.org/drawingml/2006/table">
            <a:tbl>
              <a:tblPr/>
              <a:tblGrid>
                <a:gridCol w="7010400"/>
                <a:gridCol w="1066800"/>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Correlation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r</a:t>
                      </a:r>
                      <a:r>
                        <a:rPr kumimoji="0" lang="en-US" sz="2800" b="0" i="1" u="none" strike="noStrike" cap="none" normalizeH="0" baseline="30000" smtClean="0">
                          <a:ln>
                            <a:noFill/>
                          </a:ln>
                          <a:solidFill>
                            <a:schemeClr val="tx1"/>
                          </a:solidFill>
                          <a:effectLst/>
                          <a:latin typeface="Arial" charset="0"/>
                        </a:rPr>
                        <a:t>2</a:t>
                      </a:r>
                      <a:endParaRPr kumimoji="0" lang="en-US" sz="2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51" name="Object 49"/>
          <p:cNvGraphicFramePr>
            <a:graphicFrameLocks noChangeAspect="1"/>
          </p:cNvGraphicFramePr>
          <p:nvPr>
            <p:ph idx="1"/>
          </p:nvPr>
        </p:nvGraphicFramePr>
        <p:xfrm>
          <a:off x="661988" y="4995863"/>
          <a:ext cx="6981825" cy="1119187"/>
        </p:xfrm>
        <a:graphic>
          <a:graphicData uri="http://schemas.openxmlformats.org/presentationml/2006/ole">
            <p:oleObj spid="_x0000_s2051" name="Equation" r:id="rId4" imgW="3009600" imgH="48240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5163" y="-87313"/>
            <a:ext cx="7772400" cy="1143001"/>
          </a:xfrm>
        </p:spPr>
        <p:txBody>
          <a:bodyPr/>
          <a:lstStyle/>
          <a:p>
            <a:pPr eaLnBrk="1" hangingPunct="1">
              <a:lnSpc>
                <a:spcPct val="90000"/>
              </a:lnSpc>
            </a:pPr>
            <a:r>
              <a:rPr lang="en-US" sz="4100" smtClean="0"/>
              <a:t>Methodology: Molecular Design</a:t>
            </a:r>
          </a:p>
        </p:txBody>
      </p:sp>
      <p:sp>
        <p:nvSpPr>
          <p:cNvPr id="17411" name="Text Box 3"/>
          <p:cNvSpPr txBox="1">
            <a:spLocks noChangeArrowheads="1"/>
          </p:cNvSpPr>
          <p:nvPr/>
        </p:nvSpPr>
        <p:spPr bwMode="auto">
          <a:xfrm>
            <a:off x="962025" y="1498600"/>
            <a:ext cx="1320800" cy="1282700"/>
          </a:xfrm>
          <a:prstGeom prst="rect">
            <a:avLst/>
          </a:prstGeom>
          <a:noFill/>
          <a:ln w="9525">
            <a:noFill/>
            <a:miter lim="800000"/>
            <a:headEnd/>
            <a:tailEnd/>
          </a:ln>
        </p:spPr>
        <p:txBody>
          <a:bodyPr wrap="none">
            <a:spAutoFit/>
          </a:bodyPr>
          <a:lstStyle/>
          <a:p>
            <a:pPr algn="ctr"/>
            <a:r>
              <a:rPr lang="en-US" sz="2600">
                <a:latin typeface="Times New Roman" pitchFamily="18" charset="0"/>
              </a:rPr>
              <a:t>Physical</a:t>
            </a:r>
          </a:p>
          <a:p>
            <a:pPr algn="ctr"/>
            <a:r>
              <a:rPr lang="en-US" sz="2600">
                <a:latin typeface="Times New Roman" pitchFamily="18" charset="0"/>
              </a:rPr>
              <a:t>Property</a:t>
            </a:r>
          </a:p>
          <a:p>
            <a:pPr algn="ctr"/>
            <a:r>
              <a:rPr lang="en-US" sz="2600">
                <a:latin typeface="Times New Roman" pitchFamily="18" charset="0"/>
              </a:rPr>
              <a:t>Targets</a:t>
            </a:r>
          </a:p>
        </p:txBody>
      </p:sp>
      <p:sp>
        <p:nvSpPr>
          <p:cNvPr id="17412" name="Text Box 4"/>
          <p:cNvSpPr txBox="1">
            <a:spLocks noChangeArrowheads="1"/>
          </p:cNvSpPr>
          <p:nvPr/>
        </p:nvSpPr>
        <p:spPr bwMode="auto">
          <a:xfrm>
            <a:off x="6821488" y="1435100"/>
            <a:ext cx="1539875" cy="1282700"/>
          </a:xfrm>
          <a:prstGeom prst="rect">
            <a:avLst/>
          </a:prstGeom>
          <a:noFill/>
          <a:ln w="9525">
            <a:noFill/>
            <a:miter lim="800000"/>
            <a:headEnd/>
            <a:tailEnd/>
          </a:ln>
        </p:spPr>
        <p:txBody>
          <a:bodyPr wrap="none">
            <a:spAutoFit/>
          </a:bodyPr>
          <a:lstStyle/>
          <a:p>
            <a:pPr algn="ctr"/>
            <a:r>
              <a:rPr lang="en-US" sz="2600">
                <a:latin typeface="Times New Roman" pitchFamily="18" charset="0"/>
              </a:rPr>
              <a:t>Complete</a:t>
            </a:r>
          </a:p>
          <a:p>
            <a:pPr algn="ctr"/>
            <a:r>
              <a:rPr lang="en-US" sz="2600">
                <a:latin typeface="Times New Roman" pitchFamily="18" charset="0"/>
              </a:rPr>
              <a:t>Molecular</a:t>
            </a:r>
          </a:p>
          <a:p>
            <a:pPr algn="ctr"/>
            <a:r>
              <a:rPr lang="en-US" sz="2600">
                <a:latin typeface="Times New Roman" pitchFamily="18" charset="0"/>
              </a:rPr>
              <a:t>Structure</a:t>
            </a:r>
            <a:endParaRPr lang="en-US" sz="2400">
              <a:latin typeface="Times New Roman" pitchFamily="18" charset="0"/>
            </a:endParaRPr>
          </a:p>
        </p:txBody>
      </p:sp>
      <p:sp>
        <p:nvSpPr>
          <p:cNvPr id="17413" name="Text Box 5"/>
          <p:cNvSpPr txBox="1">
            <a:spLocks noChangeArrowheads="1"/>
          </p:cNvSpPr>
          <p:nvPr/>
        </p:nvSpPr>
        <p:spPr bwMode="auto">
          <a:xfrm>
            <a:off x="3813175" y="3708400"/>
            <a:ext cx="1779588" cy="885825"/>
          </a:xfrm>
          <a:prstGeom prst="rect">
            <a:avLst/>
          </a:prstGeom>
          <a:noFill/>
          <a:ln w="9525">
            <a:noFill/>
            <a:miter lim="800000"/>
            <a:headEnd/>
            <a:tailEnd/>
          </a:ln>
        </p:spPr>
        <p:txBody>
          <a:bodyPr wrap="none">
            <a:spAutoFit/>
          </a:bodyPr>
          <a:lstStyle/>
          <a:p>
            <a:pPr algn="ctr"/>
            <a:r>
              <a:rPr lang="en-US" sz="2600">
                <a:latin typeface="Times New Roman" pitchFamily="18" charset="0"/>
              </a:rPr>
              <a:t>Topological</a:t>
            </a:r>
          </a:p>
          <a:p>
            <a:pPr algn="ctr"/>
            <a:r>
              <a:rPr lang="en-US" sz="2600">
                <a:latin typeface="Times New Roman" pitchFamily="18" charset="0"/>
              </a:rPr>
              <a:t>Indices</a:t>
            </a:r>
          </a:p>
        </p:txBody>
      </p:sp>
      <p:sp>
        <p:nvSpPr>
          <p:cNvPr id="17414" name="Line 7"/>
          <p:cNvSpPr>
            <a:spLocks noChangeShapeType="1"/>
          </p:cNvSpPr>
          <p:nvPr/>
        </p:nvSpPr>
        <p:spPr bwMode="auto">
          <a:xfrm flipH="1">
            <a:off x="5811838" y="2784475"/>
            <a:ext cx="1154112" cy="1143000"/>
          </a:xfrm>
          <a:prstGeom prst="line">
            <a:avLst/>
          </a:prstGeom>
          <a:noFill/>
          <a:ln w="19050">
            <a:solidFill>
              <a:schemeClr val="tx1"/>
            </a:solidFill>
            <a:round/>
            <a:headEnd/>
            <a:tailEnd type="triangle" w="med" len="med"/>
          </a:ln>
        </p:spPr>
        <p:txBody>
          <a:bodyPr wrap="none" anchor="ctr"/>
          <a:lstStyle/>
          <a:p>
            <a:endParaRPr lang="en-US"/>
          </a:p>
        </p:txBody>
      </p:sp>
      <p:sp>
        <p:nvSpPr>
          <p:cNvPr id="17415" name="Line 8"/>
          <p:cNvSpPr>
            <a:spLocks noChangeShapeType="1"/>
          </p:cNvSpPr>
          <p:nvPr/>
        </p:nvSpPr>
        <p:spPr bwMode="auto">
          <a:xfrm rot="4916373" flipH="1">
            <a:off x="2293144" y="2666207"/>
            <a:ext cx="1219200" cy="1230312"/>
          </a:xfrm>
          <a:prstGeom prst="line">
            <a:avLst/>
          </a:prstGeom>
          <a:noFill/>
          <a:ln w="9525">
            <a:solidFill>
              <a:schemeClr val="tx1"/>
            </a:solidFill>
            <a:round/>
            <a:headEnd/>
            <a:tailEnd type="triangle" w="med" len="med"/>
          </a:ln>
        </p:spPr>
        <p:txBody>
          <a:bodyPr wrap="none" anchor="ctr"/>
          <a:lstStyle/>
          <a:p>
            <a:endParaRPr lang="en-US"/>
          </a:p>
        </p:txBody>
      </p:sp>
      <p:sp>
        <p:nvSpPr>
          <p:cNvPr id="17416" name="Text Box 10"/>
          <p:cNvSpPr txBox="1">
            <a:spLocks noChangeArrowheads="1"/>
          </p:cNvSpPr>
          <p:nvPr/>
        </p:nvSpPr>
        <p:spPr bwMode="auto">
          <a:xfrm rot="-2714247">
            <a:off x="5629275" y="2906713"/>
            <a:ext cx="1320800" cy="488950"/>
          </a:xfrm>
          <a:prstGeom prst="rect">
            <a:avLst/>
          </a:prstGeom>
          <a:noFill/>
          <a:ln w="9525">
            <a:noFill/>
            <a:miter lim="800000"/>
            <a:headEnd/>
            <a:tailEnd/>
          </a:ln>
        </p:spPr>
        <p:txBody>
          <a:bodyPr wrap="none">
            <a:spAutoFit/>
          </a:bodyPr>
          <a:lstStyle/>
          <a:p>
            <a:r>
              <a:rPr lang="en-US" sz="2600">
                <a:latin typeface="Times New Roman" pitchFamily="18" charset="0"/>
              </a:rPr>
              <a:t>compute</a:t>
            </a:r>
            <a:endParaRPr lang="en-US" sz="2600" baseline="-25000">
              <a:latin typeface="Times New Roman" pitchFamily="18" charset="0"/>
            </a:endParaRPr>
          </a:p>
        </p:txBody>
      </p:sp>
      <p:sp>
        <p:nvSpPr>
          <p:cNvPr id="17417" name="Text Box 11"/>
          <p:cNvSpPr txBox="1">
            <a:spLocks noChangeArrowheads="1"/>
          </p:cNvSpPr>
          <p:nvPr/>
        </p:nvSpPr>
        <p:spPr bwMode="auto">
          <a:xfrm rot="2244123">
            <a:off x="2498725" y="2849563"/>
            <a:ext cx="1336675" cy="488950"/>
          </a:xfrm>
          <a:prstGeom prst="rect">
            <a:avLst/>
          </a:prstGeom>
          <a:noFill/>
          <a:ln w="9525">
            <a:noFill/>
            <a:miter lim="800000"/>
            <a:headEnd/>
            <a:tailEnd/>
          </a:ln>
        </p:spPr>
        <p:txBody>
          <a:bodyPr wrap="none">
            <a:spAutoFit/>
          </a:bodyPr>
          <a:lstStyle/>
          <a:p>
            <a:r>
              <a:rPr lang="en-US" sz="2600">
                <a:latin typeface="Times New Roman" pitchFamily="18" charset="0"/>
              </a:rPr>
              <a:t>correlate</a:t>
            </a:r>
          </a:p>
        </p:txBody>
      </p:sp>
      <p:sp>
        <p:nvSpPr>
          <p:cNvPr id="17418" name="Text Box 12"/>
          <p:cNvSpPr txBox="1">
            <a:spLocks noChangeArrowheads="1"/>
          </p:cNvSpPr>
          <p:nvPr/>
        </p:nvSpPr>
        <p:spPr bwMode="auto">
          <a:xfrm rot="12979">
            <a:off x="3629025" y="1530350"/>
            <a:ext cx="1927225" cy="488950"/>
          </a:xfrm>
          <a:prstGeom prst="rect">
            <a:avLst/>
          </a:prstGeom>
          <a:noFill/>
          <a:ln w="9525">
            <a:noFill/>
            <a:miter lim="800000"/>
            <a:headEnd/>
            <a:tailEnd/>
          </a:ln>
        </p:spPr>
        <p:txBody>
          <a:bodyPr wrap="none">
            <a:spAutoFit/>
          </a:bodyPr>
          <a:lstStyle/>
          <a:p>
            <a:r>
              <a:rPr lang="en-US" sz="2600">
                <a:latin typeface="Times New Roman" pitchFamily="18" charset="0"/>
              </a:rPr>
              <a:t>Optimization</a:t>
            </a:r>
          </a:p>
        </p:txBody>
      </p:sp>
      <p:sp>
        <p:nvSpPr>
          <p:cNvPr id="17419" name="Oval 13"/>
          <p:cNvSpPr>
            <a:spLocks noChangeArrowheads="1"/>
          </p:cNvSpPr>
          <p:nvPr/>
        </p:nvSpPr>
        <p:spPr bwMode="auto">
          <a:xfrm>
            <a:off x="400050" y="1371600"/>
            <a:ext cx="2286000" cy="1492250"/>
          </a:xfrm>
          <a:prstGeom prst="ellipse">
            <a:avLst/>
          </a:prstGeom>
          <a:noFill/>
          <a:ln w="9525">
            <a:solidFill>
              <a:schemeClr val="tx1"/>
            </a:solidFill>
            <a:round/>
            <a:headEnd/>
            <a:tailEnd/>
          </a:ln>
        </p:spPr>
        <p:txBody>
          <a:bodyPr wrap="none" anchor="ctr"/>
          <a:lstStyle/>
          <a:p>
            <a:endParaRPr lang="en-GB"/>
          </a:p>
        </p:txBody>
      </p:sp>
      <p:sp>
        <p:nvSpPr>
          <p:cNvPr id="17420" name="Oval 14"/>
          <p:cNvSpPr>
            <a:spLocks noChangeArrowheads="1"/>
          </p:cNvSpPr>
          <p:nvPr/>
        </p:nvSpPr>
        <p:spPr bwMode="auto">
          <a:xfrm>
            <a:off x="6426200" y="1358900"/>
            <a:ext cx="2286000" cy="1492250"/>
          </a:xfrm>
          <a:prstGeom prst="ellipse">
            <a:avLst/>
          </a:prstGeom>
          <a:noFill/>
          <a:ln w="9525">
            <a:solidFill>
              <a:schemeClr val="tx1"/>
            </a:solidFill>
            <a:round/>
            <a:headEnd/>
            <a:tailEnd/>
          </a:ln>
        </p:spPr>
        <p:txBody>
          <a:bodyPr wrap="none" anchor="ctr"/>
          <a:lstStyle/>
          <a:p>
            <a:endParaRPr lang="en-GB"/>
          </a:p>
        </p:txBody>
      </p:sp>
      <p:sp>
        <p:nvSpPr>
          <p:cNvPr id="17421" name="Line 15"/>
          <p:cNvSpPr>
            <a:spLocks noChangeShapeType="1"/>
          </p:cNvSpPr>
          <p:nvPr/>
        </p:nvSpPr>
        <p:spPr bwMode="auto">
          <a:xfrm>
            <a:off x="2895600" y="2057400"/>
            <a:ext cx="3429000" cy="0"/>
          </a:xfrm>
          <a:prstGeom prst="line">
            <a:avLst/>
          </a:prstGeom>
          <a:noFill/>
          <a:ln w="19050">
            <a:solidFill>
              <a:schemeClr val="tx1"/>
            </a:solidFill>
            <a:round/>
            <a:headEnd/>
            <a:tailEnd type="triangle" w="med" len="med"/>
          </a:ln>
        </p:spPr>
        <p:txBody>
          <a:bodyPr/>
          <a:lstStyle/>
          <a:p>
            <a:endParaRPr lang="en-US"/>
          </a:p>
        </p:txBody>
      </p:sp>
      <p:sp>
        <p:nvSpPr>
          <p:cNvPr id="17422" name="Oval 16"/>
          <p:cNvSpPr>
            <a:spLocks noChangeArrowheads="1"/>
          </p:cNvSpPr>
          <p:nvPr/>
        </p:nvSpPr>
        <p:spPr bwMode="auto">
          <a:xfrm>
            <a:off x="3524250" y="3365500"/>
            <a:ext cx="2286000" cy="1492250"/>
          </a:xfrm>
          <a:prstGeom prst="ellipse">
            <a:avLst/>
          </a:prstGeom>
          <a:noFill/>
          <a:ln w="9525">
            <a:solidFill>
              <a:schemeClr val="tx1"/>
            </a:solidFill>
            <a:round/>
            <a:headEnd/>
            <a:tailEnd/>
          </a:ln>
        </p:spPr>
        <p:txBody>
          <a:bodyPr wrap="none" anchor="ctr"/>
          <a:lstStyle/>
          <a:p>
            <a:endParaRPr lang="en-GB"/>
          </a:p>
        </p:txBody>
      </p:sp>
      <p:sp>
        <p:nvSpPr>
          <p:cNvPr id="192529" name="Rectangle 17"/>
          <p:cNvSpPr>
            <a:spLocks noChangeArrowheads="1"/>
          </p:cNvSpPr>
          <p:nvPr/>
        </p:nvSpPr>
        <p:spPr bwMode="auto">
          <a:xfrm>
            <a:off x="3016250" y="1416050"/>
            <a:ext cx="3124200" cy="1066800"/>
          </a:xfrm>
          <a:prstGeom prst="rect">
            <a:avLst/>
          </a:prstGeom>
          <a:solidFill>
            <a:srgbClr val="FF0000">
              <a:alpha val="50195"/>
            </a:srgbClr>
          </a:solidFill>
          <a:ln w="9525">
            <a:solidFill>
              <a:schemeClr val="tx1"/>
            </a:solidFill>
            <a:miter lim="800000"/>
            <a:headEnd/>
            <a:tailEnd/>
          </a:ln>
        </p:spPr>
        <p:txBody>
          <a:bodyPr wrap="none" anchor="ctr"/>
          <a:lstStyle/>
          <a:p>
            <a:endParaRPr lang="en-GB"/>
          </a:p>
        </p:txBody>
      </p:sp>
      <p:sp>
        <p:nvSpPr>
          <p:cNvPr id="17424" name="Rectangle 19"/>
          <p:cNvSpPr>
            <a:spLocks noChangeArrowheads="1"/>
          </p:cNvSpPr>
          <p:nvPr/>
        </p:nvSpPr>
        <p:spPr bwMode="auto">
          <a:xfrm>
            <a:off x="160338" y="5124450"/>
            <a:ext cx="8983662" cy="1754188"/>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2800"/>
              <a:t>The predictive model is embedded in an optimization framework to find the molecular structure which results in properties most closely matching the targets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29"/>
                                        </p:tgtEl>
                                        <p:attrNameLst>
                                          <p:attrName>style.visibility</p:attrName>
                                        </p:attrNameLst>
                                      </p:cBhvr>
                                      <p:to>
                                        <p:strVal val="visible"/>
                                      </p:to>
                                    </p:set>
                                    <p:anim calcmode="lin" valueType="num">
                                      <p:cBhvr additive="base">
                                        <p:cTn id="7" dur="500" fill="hold"/>
                                        <p:tgtEl>
                                          <p:spTgt spid="192529"/>
                                        </p:tgtEl>
                                        <p:attrNameLst>
                                          <p:attrName>ppt_x</p:attrName>
                                        </p:attrNameLst>
                                      </p:cBhvr>
                                      <p:tavLst>
                                        <p:tav tm="0">
                                          <p:val>
                                            <p:strVal val="0-#ppt_w/2"/>
                                          </p:val>
                                        </p:tav>
                                        <p:tav tm="100000">
                                          <p:val>
                                            <p:strVal val="#ppt_x"/>
                                          </p:val>
                                        </p:tav>
                                      </p:tavLst>
                                    </p:anim>
                                    <p:anim calcmode="lin" valueType="num">
                                      <p:cBhvr additive="base">
                                        <p:cTn id="8" dur="500" fill="hold"/>
                                        <p:tgtEl>
                                          <p:spTgt spid="1925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65163" y="-20638"/>
            <a:ext cx="7772400" cy="1143001"/>
          </a:xfrm>
        </p:spPr>
        <p:txBody>
          <a:bodyPr/>
          <a:lstStyle/>
          <a:p>
            <a:pPr eaLnBrk="1" hangingPunct="1">
              <a:lnSpc>
                <a:spcPct val="90000"/>
              </a:lnSpc>
            </a:pPr>
            <a:r>
              <a:rPr lang="en-US" sz="4800" smtClean="0"/>
              <a:t>Problem Formulation</a:t>
            </a:r>
          </a:p>
        </p:txBody>
      </p:sp>
      <p:graphicFrame>
        <p:nvGraphicFramePr>
          <p:cNvPr id="3074" name="Object 3"/>
          <p:cNvGraphicFramePr>
            <a:graphicFrameLocks noChangeAspect="1"/>
          </p:cNvGraphicFramePr>
          <p:nvPr>
            <p:ph idx="1"/>
          </p:nvPr>
        </p:nvGraphicFramePr>
        <p:xfrm>
          <a:off x="609600" y="1295400"/>
          <a:ext cx="4840288" cy="3602038"/>
        </p:xfrm>
        <a:graphic>
          <a:graphicData uri="http://schemas.openxmlformats.org/presentationml/2006/ole">
            <p:oleObj spid="_x0000_s3074" name="Equation" r:id="rId3" imgW="1866600" imgH="1346040" progId="">
              <p:embed/>
            </p:oleObj>
          </a:graphicData>
        </a:graphic>
      </p:graphicFrame>
      <p:sp>
        <p:nvSpPr>
          <p:cNvPr id="3076" name="Text Box 6"/>
          <p:cNvSpPr txBox="1">
            <a:spLocks noChangeArrowheads="1"/>
          </p:cNvSpPr>
          <p:nvPr/>
        </p:nvSpPr>
        <p:spPr bwMode="auto">
          <a:xfrm>
            <a:off x="5562600" y="1600200"/>
            <a:ext cx="2836863" cy="519113"/>
          </a:xfrm>
          <a:prstGeom prst="rect">
            <a:avLst/>
          </a:prstGeom>
          <a:noFill/>
          <a:ln w="9525">
            <a:noFill/>
            <a:miter lim="800000"/>
            <a:headEnd/>
            <a:tailEnd/>
          </a:ln>
        </p:spPr>
        <p:txBody>
          <a:bodyPr wrap="none">
            <a:spAutoFit/>
          </a:bodyPr>
          <a:lstStyle/>
          <a:p>
            <a:r>
              <a:rPr lang="en-US" sz="2800">
                <a:latin typeface="Times New Roman" pitchFamily="18" charset="0"/>
              </a:rPr>
              <a:t>Objective function</a:t>
            </a:r>
          </a:p>
        </p:txBody>
      </p:sp>
      <p:sp>
        <p:nvSpPr>
          <p:cNvPr id="3077" name="Text Box 7"/>
          <p:cNvSpPr txBox="1">
            <a:spLocks noChangeArrowheads="1"/>
          </p:cNvSpPr>
          <p:nvPr/>
        </p:nvSpPr>
        <p:spPr bwMode="auto">
          <a:xfrm>
            <a:off x="3657600" y="2519363"/>
            <a:ext cx="3914775" cy="519112"/>
          </a:xfrm>
          <a:prstGeom prst="rect">
            <a:avLst/>
          </a:prstGeom>
          <a:noFill/>
          <a:ln w="9525">
            <a:noFill/>
            <a:miter lim="800000"/>
            <a:headEnd/>
            <a:tailEnd/>
          </a:ln>
        </p:spPr>
        <p:txBody>
          <a:bodyPr wrap="none">
            <a:spAutoFit/>
          </a:bodyPr>
          <a:lstStyle/>
          <a:p>
            <a:r>
              <a:rPr lang="en-US" sz="2800">
                <a:latin typeface="Times New Roman" pitchFamily="18" charset="0"/>
              </a:rPr>
              <a:t>Property prediction model</a:t>
            </a:r>
          </a:p>
        </p:txBody>
      </p:sp>
      <p:sp>
        <p:nvSpPr>
          <p:cNvPr id="3078" name="Text Box 8"/>
          <p:cNvSpPr txBox="1">
            <a:spLocks noChangeArrowheads="1"/>
          </p:cNvSpPr>
          <p:nvPr/>
        </p:nvSpPr>
        <p:spPr bwMode="auto">
          <a:xfrm>
            <a:off x="3657600" y="3168650"/>
            <a:ext cx="4721225" cy="519113"/>
          </a:xfrm>
          <a:prstGeom prst="rect">
            <a:avLst/>
          </a:prstGeom>
          <a:noFill/>
          <a:ln w="9525">
            <a:noFill/>
            <a:miter lim="800000"/>
            <a:headEnd/>
            <a:tailEnd/>
          </a:ln>
        </p:spPr>
        <p:txBody>
          <a:bodyPr wrap="none">
            <a:spAutoFit/>
          </a:bodyPr>
          <a:lstStyle/>
          <a:p>
            <a:r>
              <a:rPr lang="en-US" sz="2800">
                <a:latin typeface="Times New Roman" pitchFamily="18" charset="0"/>
              </a:rPr>
              <a:t>Structural feasibility constraints</a:t>
            </a:r>
          </a:p>
        </p:txBody>
      </p:sp>
      <p:sp>
        <p:nvSpPr>
          <p:cNvPr id="3079" name="Rectangle 10"/>
          <p:cNvSpPr>
            <a:spLocks noChangeArrowheads="1"/>
          </p:cNvSpPr>
          <p:nvPr/>
        </p:nvSpPr>
        <p:spPr bwMode="auto">
          <a:xfrm>
            <a:off x="123825" y="5426075"/>
            <a:ext cx="8756650" cy="103981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3200"/>
              <a:t>  For a complex property prediction model, a large nonconvex MINLP usually results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Structural Constraints</a:t>
            </a:r>
          </a:p>
        </p:txBody>
      </p:sp>
      <p:sp>
        <p:nvSpPr>
          <p:cNvPr id="278532" name="Rectangle 4"/>
          <p:cNvSpPr>
            <a:spLocks noGrp="1" noChangeArrowheads="1"/>
          </p:cNvSpPr>
          <p:nvPr>
            <p:ph type="body" idx="1"/>
          </p:nvPr>
        </p:nvSpPr>
        <p:spPr>
          <a:noFill/>
        </p:spPr>
        <p:txBody>
          <a:bodyPr/>
          <a:lstStyle/>
          <a:p>
            <a:pPr eaLnBrk="1" hangingPunct="1"/>
            <a:r>
              <a:rPr lang="en-US" smtClean="0"/>
              <a:t> While connectivity index-based CMD gives a complete molecular structure, constraints are needed to ensure that the structure is reasonable</a:t>
            </a:r>
          </a:p>
          <a:p>
            <a:pPr lvl="1" eaLnBrk="1" hangingPunct="1"/>
            <a:r>
              <a:rPr lang="en-US" smtClean="0"/>
              <a:t>Valency</a:t>
            </a:r>
          </a:p>
          <a:p>
            <a:pPr lvl="1" eaLnBrk="1" hangingPunct="1"/>
            <a:r>
              <a:rPr lang="en-US" smtClean="0"/>
              <a:t>Connectedness</a:t>
            </a:r>
          </a:p>
          <a:p>
            <a:pPr lvl="1" eaLnBrk="1" hangingPunct="1"/>
            <a:r>
              <a:rPr lang="en-US" smtClean="0"/>
              <a:t>Avoidance of obviously unstable groups</a:t>
            </a:r>
          </a:p>
          <a:p>
            <a:pPr lvl="1" eaLnBrk="1" hangingPunct="1"/>
            <a:r>
              <a:rPr lang="en-US" smtClean="0"/>
              <a:t>Ring strain estimation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2">
                                            <p:txEl>
                                              <p:pRg st="0" end="0"/>
                                            </p:txEl>
                                          </p:spTgt>
                                        </p:tgtEl>
                                        <p:attrNameLst>
                                          <p:attrName>style.visibility</p:attrName>
                                        </p:attrNameLst>
                                      </p:cBhvr>
                                      <p:to>
                                        <p:strVal val="visible"/>
                                      </p:to>
                                    </p:set>
                                    <p:anim calcmode="lin" valueType="num">
                                      <p:cBhvr additive="base">
                                        <p:cTn id="7" dur="500" fill="hold"/>
                                        <p:tgtEl>
                                          <p:spTgt spid="2785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2">
                                            <p:txEl>
                                              <p:pRg st="1" end="1"/>
                                            </p:txEl>
                                          </p:spTgt>
                                        </p:tgtEl>
                                        <p:attrNameLst>
                                          <p:attrName>style.visibility</p:attrName>
                                        </p:attrNameLst>
                                      </p:cBhvr>
                                      <p:to>
                                        <p:strVal val="visible"/>
                                      </p:to>
                                    </p:set>
                                    <p:anim calcmode="lin" valueType="num">
                                      <p:cBhvr additive="base">
                                        <p:cTn id="13" dur="500" fill="hold"/>
                                        <p:tgtEl>
                                          <p:spTgt spid="278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2">
                                            <p:txEl>
                                              <p:pRg st="2" end="2"/>
                                            </p:txEl>
                                          </p:spTgt>
                                        </p:tgtEl>
                                        <p:attrNameLst>
                                          <p:attrName>style.visibility</p:attrName>
                                        </p:attrNameLst>
                                      </p:cBhvr>
                                      <p:to>
                                        <p:strVal val="visible"/>
                                      </p:to>
                                    </p:set>
                                    <p:anim calcmode="lin" valueType="num">
                                      <p:cBhvr additive="base">
                                        <p:cTn id="19" dur="500" fill="hold"/>
                                        <p:tgtEl>
                                          <p:spTgt spid="278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2">
                                            <p:txEl>
                                              <p:pRg st="3" end="3"/>
                                            </p:txEl>
                                          </p:spTgt>
                                        </p:tgtEl>
                                        <p:attrNameLst>
                                          <p:attrName>style.visibility</p:attrName>
                                        </p:attrNameLst>
                                      </p:cBhvr>
                                      <p:to>
                                        <p:strVal val="visible"/>
                                      </p:to>
                                    </p:set>
                                    <p:anim calcmode="lin" valueType="num">
                                      <p:cBhvr additive="base">
                                        <p:cTn id="25" dur="500" fill="hold"/>
                                        <p:tgtEl>
                                          <p:spTgt spid="278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2">
                                            <p:txEl>
                                              <p:pRg st="4" end="4"/>
                                            </p:txEl>
                                          </p:spTgt>
                                        </p:tgtEl>
                                        <p:attrNameLst>
                                          <p:attrName>style.visibility</p:attrName>
                                        </p:attrNameLst>
                                      </p:cBhvr>
                                      <p:to>
                                        <p:strVal val="visible"/>
                                      </p:to>
                                    </p:set>
                                    <p:anim calcmode="lin" valueType="num">
                                      <p:cBhvr additive="base">
                                        <p:cTn id="31" dur="500" fill="hold"/>
                                        <p:tgtEl>
                                          <p:spTgt spid="278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8263"/>
            <a:ext cx="8229600" cy="1143001"/>
          </a:xfrm>
        </p:spPr>
        <p:txBody>
          <a:bodyPr/>
          <a:lstStyle/>
          <a:p>
            <a:pPr eaLnBrk="1" hangingPunct="1"/>
            <a:r>
              <a:rPr lang="en-US" smtClean="0"/>
              <a:t>Solution Methodologies</a:t>
            </a:r>
          </a:p>
        </p:txBody>
      </p:sp>
      <p:sp>
        <p:nvSpPr>
          <p:cNvPr id="19459" name="Rectangle 3"/>
          <p:cNvSpPr>
            <a:spLocks noGrp="1" noChangeArrowheads="1"/>
          </p:cNvSpPr>
          <p:nvPr>
            <p:ph type="body" idx="1"/>
          </p:nvPr>
        </p:nvSpPr>
        <p:spPr>
          <a:xfrm>
            <a:off x="304800" y="1371600"/>
            <a:ext cx="8229600" cy="4953000"/>
          </a:xfrm>
        </p:spPr>
        <p:txBody>
          <a:bodyPr/>
          <a:lstStyle/>
          <a:p>
            <a:pPr eaLnBrk="1" hangingPunct="1"/>
            <a:r>
              <a:rPr lang="en-US" sz="2600" smtClean="0"/>
              <a:t>Complete enumeration:  The QSPR model is only valid for combinations of those functional groups found in the molecules experimentally tested.  If this makes the solution space small enough, then complete enumeration may be used.</a:t>
            </a:r>
          </a:p>
          <a:p>
            <a:pPr eaLnBrk="1" hangingPunct="1"/>
            <a:endParaRPr lang="en-US" sz="800" smtClean="0"/>
          </a:p>
          <a:p>
            <a:pPr eaLnBrk="1" hangingPunct="1"/>
            <a:r>
              <a:rPr lang="en-US" sz="2600" smtClean="0"/>
              <a:t>MILP or MINLP:  if the possible set of molecules is too large for enumeration, standard optimization approaches may be used</a:t>
            </a:r>
          </a:p>
          <a:p>
            <a:pPr eaLnBrk="1" hangingPunct="1"/>
            <a:endParaRPr lang="en-US" sz="800" smtClean="0"/>
          </a:p>
          <a:p>
            <a:pPr eaLnBrk="1" hangingPunct="1"/>
            <a:r>
              <a:rPr lang="en-US" sz="2600" smtClean="0"/>
              <a:t>Stochastic optimization:  if nonconvex or highly complex models and constraints are used (like a neural network model), stochastic methods can still give us good solutions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5163" y="0"/>
            <a:ext cx="7772400" cy="762000"/>
          </a:xfrm>
        </p:spPr>
        <p:txBody>
          <a:bodyPr/>
          <a:lstStyle/>
          <a:p>
            <a:pPr eaLnBrk="1" hangingPunct="1">
              <a:tabLst>
                <a:tab pos="1711325" algn="l"/>
              </a:tabLst>
            </a:pPr>
            <a:r>
              <a:rPr lang="en-US" smtClean="0"/>
              <a:t>Tabu Search</a:t>
            </a:r>
          </a:p>
        </p:txBody>
      </p:sp>
      <p:sp>
        <p:nvSpPr>
          <p:cNvPr id="20483" name="Rectangle 3"/>
          <p:cNvSpPr>
            <a:spLocks noGrp="1" noChangeArrowheads="1"/>
          </p:cNvSpPr>
          <p:nvPr>
            <p:ph type="body" idx="1"/>
          </p:nvPr>
        </p:nvSpPr>
        <p:spPr>
          <a:xfrm>
            <a:off x="260350" y="909638"/>
            <a:ext cx="8229600" cy="4114800"/>
          </a:xfrm>
        </p:spPr>
        <p:txBody>
          <a:bodyPr/>
          <a:lstStyle/>
          <a:p>
            <a:pPr eaLnBrk="1" hangingPunct="1">
              <a:lnSpc>
                <a:spcPct val="90000"/>
              </a:lnSpc>
              <a:spcBef>
                <a:spcPct val="50000"/>
              </a:spcBef>
            </a:pPr>
            <a:r>
              <a:rPr lang="en-US" sz="3000" smtClean="0"/>
              <a:t> A stochastic optimization method that has been used to solve scheduling problems and constraint satisfaction problems</a:t>
            </a:r>
          </a:p>
          <a:p>
            <a:pPr eaLnBrk="1" hangingPunct="1">
              <a:lnSpc>
                <a:spcPct val="90000"/>
              </a:lnSpc>
              <a:spcBef>
                <a:spcPct val="50000"/>
              </a:spcBef>
            </a:pPr>
            <a:r>
              <a:rPr lang="en-US" sz="3000" smtClean="0"/>
              <a:t> TS is a meta-heuristic approach that guides a local search procedure to explore the solution space beyond local optima.</a:t>
            </a:r>
          </a:p>
          <a:p>
            <a:pPr eaLnBrk="1" hangingPunct="1">
              <a:spcBef>
                <a:spcPct val="50000"/>
              </a:spcBef>
            </a:pPr>
            <a:r>
              <a:rPr lang="en-US" sz="3000" smtClean="0"/>
              <a:t> TS performs a “guided search” by taking advantage of a memory consisting of historical information of the search process.</a:t>
            </a:r>
            <a:r>
              <a:rPr lang="en-US" sz="2800" smtClean="0"/>
              <a:t>  </a:t>
            </a:r>
          </a:p>
          <a:p>
            <a:pPr lvl="1" eaLnBrk="1" hangingPunct="1">
              <a:lnSpc>
                <a:spcPct val="80000"/>
              </a:lnSpc>
              <a:spcBef>
                <a:spcPct val="10000"/>
              </a:spcBef>
            </a:pPr>
            <a:r>
              <a:rPr lang="en-US" smtClean="0"/>
              <a:t>Helps to ensure that all regions of the search space are investigated</a:t>
            </a:r>
          </a:p>
          <a:p>
            <a:pPr lvl="1" eaLnBrk="1" hangingPunct="1">
              <a:lnSpc>
                <a:spcPct val="80000"/>
              </a:lnSpc>
              <a:spcBef>
                <a:spcPct val="10000"/>
              </a:spcBef>
            </a:pPr>
            <a:r>
              <a:rPr lang="en-US" smtClean="0"/>
              <a:t>Minimizes the likelihood of becoming stuck in a local optimum.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65163" y="-61913"/>
            <a:ext cx="7772400" cy="1143001"/>
          </a:xfrm>
        </p:spPr>
        <p:txBody>
          <a:bodyPr/>
          <a:lstStyle/>
          <a:p>
            <a:pPr eaLnBrk="1" hangingPunct="1"/>
            <a:r>
              <a:rPr lang="en-US" smtClean="0"/>
              <a:t>Product Design Software</a:t>
            </a:r>
          </a:p>
        </p:txBody>
      </p:sp>
      <p:sp>
        <p:nvSpPr>
          <p:cNvPr id="21507" name="Rectangle 3"/>
          <p:cNvSpPr>
            <a:spLocks noGrp="1" noChangeArrowheads="1"/>
          </p:cNvSpPr>
          <p:nvPr>
            <p:ph type="body" idx="1"/>
          </p:nvPr>
        </p:nvSpPr>
        <p:spPr>
          <a:xfrm>
            <a:off x="381000" y="1371600"/>
            <a:ext cx="8382000" cy="5029200"/>
          </a:xfrm>
        </p:spPr>
        <p:txBody>
          <a:bodyPr/>
          <a:lstStyle/>
          <a:p>
            <a:pPr eaLnBrk="1" hangingPunct="1"/>
            <a:r>
              <a:rPr lang="en-US" smtClean="0"/>
              <a:t> An easy-to-use graphical tool for drawing and computing structural descriptors of ionic liquid systems</a:t>
            </a:r>
          </a:p>
          <a:p>
            <a:pPr eaLnBrk="1" hangingPunct="1"/>
            <a:r>
              <a:rPr lang="en-US" smtClean="0"/>
              <a:t> Includes a database for building property correlations, and inputs/outputs to many standard molecular file formats</a:t>
            </a:r>
          </a:p>
          <a:p>
            <a:pPr eaLnBrk="1" hangingPunct="1"/>
            <a:r>
              <a:rPr lang="en-US" smtClean="0"/>
              <a:t> Includes subgraph isomorphism algorithm from Ullmann (1976) for determining similarity of structures, Tabu search for designing novel structures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88925" y="120650"/>
            <a:ext cx="8566150" cy="641350"/>
          </a:xfrm>
          <a:prstGeom prst="rect">
            <a:avLst/>
          </a:prstGeom>
          <a:noFill/>
          <a:ln w="9525">
            <a:noFill/>
            <a:miter lim="800000"/>
            <a:headEnd/>
            <a:tailEnd/>
          </a:ln>
        </p:spPr>
        <p:txBody>
          <a:bodyPr wrap="none">
            <a:spAutoFit/>
          </a:bodyPr>
          <a:lstStyle/>
          <a:p>
            <a:r>
              <a:rPr lang="en-US" sz="3600">
                <a:solidFill>
                  <a:schemeClr val="tx2"/>
                </a:solidFill>
                <a:latin typeface="Times New Roman" pitchFamily="18" charset="0"/>
              </a:rPr>
              <a:t>Software Package for Descriptor Calculations</a:t>
            </a:r>
          </a:p>
        </p:txBody>
      </p:sp>
      <p:pic>
        <p:nvPicPr>
          <p:cNvPr id="22531" name="Picture 8" descr="ild1"/>
          <p:cNvPicPr>
            <a:picLocks noChangeAspect="1" noChangeArrowheads="1"/>
          </p:cNvPicPr>
          <p:nvPr/>
        </p:nvPicPr>
        <p:blipFill>
          <a:blip r:embed="rId2" cstate="print"/>
          <a:srcRect/>
          <a:stretch>
            <a:fillRect/>
          </a:stretch>
        </p:blipFill>
        <p:spPr bwMode="auto">
          <a:xfrm>
            <a:off x="250825" y="923925"/>
            <a:ext cx="8610600"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8925" y="120650"/>
            <a:ext cx="8566150" cy="641350"/>
          </a:xfrm>
          <a:prstGeom prst="rect">
            <a:avLst/>
          </a:prstGeom>
          <a:noFill/>
          <a:ln w="9525">
            <a:noFill/>
            <a:miter lim="800000"/>
            <a:headEnd/>
            <a:tailEnd/>
          </a:ln>
        </p:spPr>
        <p:txBody>
          <a:bodyPr wrap="none">
            <a:spAutoFit/>
          </a:bodyPr>
          <a:lstStyle/>
          <a:p>
            <a:r>
              <a:rPr lang="en-US" sz="3600">
                <a:solidFill>
                  <a:schemeClr val="tx2"/>
                </a:solidFill>
                <a:latin typeface="Times New Roman" pitchFamily="18" charset="0"/>
              </a:rPr>
              <a:t>Software Package for Descriptor Calculations</a:t>
            </a:r>
          </a:p>
        </p:txBody>
      </p:sp>
      <p:pic>
        <p:nvPicPr>
          <p:cNvPr id="23555" name="Picture 4" descr="ild2"/>
          <p:cNvPicPr>
            <a:picLocks noChangeAspect="1" noChangeArrowheads="1"/>
          </p:cNvPicPr>
          <p:nvPr/>
        </p:nvPicPr>
        <p:blipFill>
          <a:blip r:embed="rId2" cstate="print"/>
          <a:srcRect/>
          <a:stretch>
            <a:fillRect/>
          </a:stretch>
        </p:blipFill>
        <p:spPr bwMode="auto">
          <a:xfrm>
            <a:off x="806450" y="795338"/>
            <a:ext cx="7505700" cy="602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03188" y="263525"/>
            <a:ext cx="8915400" cy="615950"/>
          </a:xfrm>
        </p:spPr>
        <p:txBody>
          <a:bodyPr/>
          <a:lstStyle/>
          <a:p>
            <a:pPr eaLnBrk="1" hangingPunct="1">
              <a:lnSpc>
                <a:spcPct val="90000"/>
              </a:lnSpc>
            </a:pPr>
            <a:r>
              <a:rPr lang="en-US" sz="3600" smtClean="0"/>
              <a:t>Ionic Liquids Project: Motivation</a:t>
            </a:r>
          </a:p>
        </p:txBody>
      </p:sp>
      <p:sp>
        <p:nvSpPr>
          <p:cNvPr id="24579" name="Rectangle 3"/>
          <p:cNvSpPr>
            <a:spLocks noGrp="1" noChangeArrowheads="1"/>
          </p:cNvSpPr>
          <p:nvPr>
            <p:ph type="subTitle" idx="1"/>
          </p:nvPr>
        </p:nvSpPr>
        <p:spPr>
          <a:xfrm>
            <a:off x="228600" y="996950"/>
            <a:ext cx="8610600" cy="1752600"/>
          </a:xfrm>
        </p:spPr>
        <p:txBody>
          <a:bodyPr/>
          <a:lstStyle/>
          <a:p>
            <a:pPr algn="l" eaLnBrk="1" hangingPunct="1">
              <a:lnSpc>
                <a:spcPct val="90000"/>
              </a:lnSpc>
              <a:buFontTx/>
              <a:buChar char="•"/>
            </a:pPr>
            <a:r>
              <a:rPr lang="en-US" smtClean="0"/>
              <a:t>  Ionic liquids (IL’s) are attracting significant industrial and academic interest due to a set of unique properties:</a:t>
            </a:r>
          </a:p>
          <a:p>
            <a:pPr lvl="1" algn="l" eaLnBrk="1" hangingPunct="1">
              <a:lnSpc>
                <a:spcPct val="90000"/>
              </a:lnSpc>
              <a:buFontTx/>
              <a:buChar char="–"/>
            </a:pPr>
            <a:r>
              <a:rPr lang="en-US" smtClean="0"/>
              <a:t> Immeasurable vapor pressure, thus non-flammable and non-volatile</a:t>
            </a:r>
          </a:p>
          <a:p>
            <a:pPr lvl="1" algn="l" eaLnBrk="1" hangingPunct="1">
              <a:lnSpc>
                <a:spcPct val="90000"/>
              </a:lnSpc>
              <a:buFontTx/>
              <a:buChar char="–"/>
            </a:pPr>
            <a:r>
              <a:rPr lang="en-US" smtClean="0"/>
              <a:t> Ability to solvate both polar and nonpolar compounds</a:t>
            </a:r>
          </a:p>
          <a:p>
            <a:pPr lvl="1" algn="l" eaLnBrk="1" hangingPunct="1">
              <a:lnSpc>
                <a:spcPct val="90000"/>
              </a:lnSpc>
              <a:buFontTx/>
              <a:buChar char="–"/>
            </a:pPr>
            <a:r>
              <a:rPr lang="en-US" smtClean="0"/>
              <a:t> </a:t>
            </a:r>
            <a:r>
              <a:rPr lang="en-US" b="1" smtClean="0"/>
              <a:t>Tunable properties based on anion/cation selection</a:t>
            </a:r>
          </a:p>
          <a:p>
            <a:pPr algn="l" eaLnBrk="1" hangingPunct="1">
              <a:lnSpc>
                <a:spcPct val="90000"/>
              </a:lnSpc>
              <a:buFontTx/>
              <a:buChar char="•"/>
            </a:pPr>
            <a:r>
              <a:rPr lang="en-US" smtClean="0"/>
              <a:t>  Computational Molecular Design (CMD) provides a method to guide the development of novel IL’s for specific applications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6513"/>
            <a:ext cx="7772400" cy="1143001"/>
          </a:xfrm>
        </p:spPr>
        <p:txBody>
          <a:bodyPr/>
          <a:lstStyle/>
          <a:p>
            <a:pPr eaLnBrk="1" hangingPunct="1"/>
            <a:r>
              <a:rPr lang="en-US" smtClean="0"/>
              <a:t>Outline</a:t>
            </a:r>
          </a:p>
        </p:txBody>
      </p:sp>
      <p:sp>
        <p:nvSpPr>
          <p:cNvPr id="7171" name="Rectangle 3"/>
          <p:cNvSpPr>
            <a:spLocks noGrp="1" noChangeArrowheads="1"/>
          </p:cNvSpPr>
          <p:nvPr>
            <p:ph type="body" idx="1"/>
          </p:nvPr>
        </p:nvSpPr>
        <p:spPr>
          <a:xfrm>
            <a:off x="381000" y="1371600"/>
            <a:ext cx="8458200" cy="4776788"/>
          </a:xfrm>
        </p:spPr>
        <p:txBody>
          <a:bodyPr/>
          <a:lstStyle/>
          <a:p>
            <a:pPr eaLnBrk="1" hangingPunct="1"/>
            <a:r>
              <a:rPr lang="en-US" sz="3300" smtClean="0"/>
              <a:t>Background: Computational Molecular  Design</a:t>
            </a:r>
          </a:p>
          <a:p>
            <a:pPr eaLnBrk="1" hangingPunct="1"/>
            <a:r>
              <a:rPr lang="en-US" sz="3300" smtClean="0"/>
              <a:t>Application to Ionic Liquids</a:t>
            </a:r>
          </a:p>
          <a:p>
            <a:pPr eaLnBrk="1" hangingPunct="1">
              <a:lnSpc>
                <a:spcPct val="130000"/>
              </a:lnSpc>
            </a:pPr>
            <a:r>
              <a:rPr lang="en-US" sz="3300" smtClean="0"/>
              <a:t>Excipient Design: Including the System</a:t>
            </a:r>
          </a:p>
          <a:p>
            <a:pPr eaLnBrk="1" hangingPunct="1">
              <a:lnSpc>
                <a:spcPct val="130000"/>
              </a:lnSpc>
            </a:pPr>
            <a:r>
              <a:rPr lang="en-US" sz="3300" smtClean="0"/>
              <a:t>Conclusions and Future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2913" y="-82550"/>
            <a:ext cx="8229600" cy="1143000"/>
          </a:xfrm>
        </p:spPr>
        <p:txBody>
          <a:bodyPr/>
          <a:lstStyle/>
          <a:p>
            <a:pPr eaLnBrk="1" hangingPunct="1"/>
            <a:r>
              <a:rPr lang="en-US" sz="4000" smtClean="0"/>
              <a:t>Applications</a:t>
            </a:r>
          </a:p>
        </p:txBody>
      </p:sp>
      <p:sp>
        <p:nvSpPr>
          <p:cNvPr id="25603" name="Rectangle 3"/>
          <p:cNvSpPr>
            <a:spLocks noChangeArrowheads="1"/>
          </p:cNvSpPr>
          <p:nvPr/>
        </p:nvSpPr>
        <p:spPr bwMode="auto">
          <a:xfrm>
            <a:off x="247650" y="1177925"/>
            <a:ext cx="8610600" cy="1752600"/>
          </a:xfrm>
          <a:prstGeom prst="rect">
            <a:avLst/>
          </a:prstGeom>
          <a:noFill/>
          <a:ln w="9525">
            <a:noFill/>
            <a:miter lim="800000"/>
            <a:headEnd/>
            <a:tailEnd/>
          </a:ln>
        </p:spPr>
        <p:txBody>
          <a:bodyPr/>
          <a:lstStyle/>
          <a:p>
            <a:pPr eaLnBrk="1" hangingPunct="1">
              <a:lnSpc>
                <a:spcPct val="90000"/>
              </a:lnSpc>
              <a:spcBef>
                <a:spcPct val="20000"/>
              </a:spcBef>
              <a:buFontTx/>
              <a:buChar char="•"/>
            </a:pPr>
            <a:r>
              <a:rPr lang="en-US" sz="3200"/>
              <a:t>  </a:t>
            </a:r>
            <a:r>
              <a:rPr lang="en-US" sz="3600"/>
              <a:t>IL’s are currently being evaluated for use in systems such as</a:t>
            </a:r>
          </a:p>
          <a:p>
            <a:pPr lvl="1" eaLnBrk="1" hangingPunct="1">
              <a:lnSpc>
                <a:spcPct val="90000"/>
              </a:lnSpc>
              <a:spcBef>
                <a:spcPct val="20000"/>
              </a:spcBef>
              <a:buFontTx/>
              <a:buChar char="–"/>
            </a:pPr>
            <a:r>
              <a:rPr lang="en-US" sz="2000"/>
              <a:t>  </a:t>
            </a:r>
            <a:r>
              <a:rPr lang="en-US" sz="2800"/>
              <a:t>Refrigerants (stand-alone or as mixture components)</a:t>
            </a:r>
          </a:p>
          <a:p>
            <a:pPr lvl="1" eaLnBrk="1" hangingPunct="1">
              <a:lnSpc>
                <a:spcPct val="90000"/>
              </a:lnSpc>
              <a:spcBef>
                <a:spcPct val="20000"/>
              </a:spcBef>
              <a:buFontTx/>
              <a:buChar char="–"/>
            </a:pPr>
            <a:r>
              <a:rPr lang="en-US" sz="2800"/>
              <a:t>  Solvents for extraction (Zhao </a:t>
            </a:r>
            <a:r>
              <a:rPr lang="en-US" sz="2800" i="1"/>
              <a:t>et al.</a:t>
            </a:r>
            <a:r>
              <a:rPr lang="en-US" sz="2800"/>
              <a:t> 2005)</a:t>
            </a:r>
          </a:p>
          <a:p>
            <a:pPr lvl="1" eaLnBrk="1" hangingPunct="1">
              <a:lnSpc>
                <a:spcPct val="90000"/>
              </a:lnSpc>
              <a:spcBef>
                <a:spcPct val="20000"/>
              </a:spcBef>
              <a:buFontTx/>
              <a:buChar char="–"/>
            </a:pPr>
            <a:r>
              <a:rPr lang="en-US" sz="2800"/>
              <a:t>  Reaction media and heat transfer fluids (Brennecke and Maginn, 2001)</a:t>
            </a:r>
          </a:p>
          <a:p>
            <a:pPr eaLnBrk="1" hangingPunct="1">
              <a:lnSpc>
                <a:spcPct val="90000"/>
              </a:lnSpc>
              <a:spcBef>
                <a:spcPct val="20000"/>
              </a:spcBef>
              <a:buFontTx/>
              <a:buChar char="•"/>
            </a:pPr>
            <a:r>
              <a:rPr lang="en-US" sz="4000"/>
              <a:t>  </a:t>
            </a:r>
            <a:r>
              <a:rPr lang="en-US" sz="3600"/>
              <a:t>Thus a product selection/design scheme is needed to choose the best IL for a given application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1143000"/>
          </a:xfrm>
        </p:spPr>
        <p:txBody>
          <a:bodyPr/>
          <a:lstStyle/>
          <a:p>
            <a:pPr eaLnBrk="1" hangingPunct="1">
              <a:lnSpc>
                <a:spcPct val="90000"/>
              </a:lnSpc>
            </a:pPr>
            <a:r>
              <a:rPr lang="en-US" sz="3800" smtClean="0"/>
              <a:t>Example: </a:t>
            </a:r>
            <a:br>
              <a:rPr lang="en-US" sz="3800" smtClean="0"/>
            </a:br>
            <a:r>
              <a:rPr lang="en-US" sz="4000" smtClean="0"/>
              <a:t>1-butyl-3-methylimidazolium hexafluorophosphate</a:t>
            </a:r>
          </a:p>
        </p:txBody>
      </p:sp>
      <p:pic>
        <p:nvPicPr>
          <p:cNvPr id="26627" name="Picture 71"/>
          <p:cNvPicPr>
            <a:picLocks noChangeAspect="1" noChangeArrowheads="1"/>
          </p:cNvPicPr>
          <p:nvPr/>
        </p:nvPicPr>
        <p:blipFill>
          <a:blip r:embed="rId2" cstate="print"/>
          <a:srcRect/>
          <a:stretch>
            <a:fillRect/>
          </a:stretch>
        </p:blipFill>
        <p:spPr bwMode="auto">
          <a:xfrm>
            <a:off x="609600" y="2362200"/>
            <a:ext cx="2336800" cy="2687638"/>
          </a:xfrm>
          <a:prstGeom prst="rect">
            <a:avLst/>
          </a:prstGeom>
          <a:noFill/>
          <a:ln w="9525">
            <a:noFill/>
            <a:miter lim="800000"/>
            <a:headEnd/>
            <a:tailEnd/>
          </a:ln>
        </p:spPr>
      </p:pic>
      <p:pic>
        <p:nvPicPr>
          <p:cNvPr id="26628" name="Picture 70"/>
          <p:cNvPicPr>
            <a:picLocks noChangeAspect="1" noChangeArrowheads="1"/>
          </p:cNvPicPr>
          <p:nvPr/>
        </p:nvPicPr>
        <p:blipFill>
          <a:blip r:embed="rId3" cstate="print"/>
          <a:srcRect/>
          <a:stretch>
            <a:fillRect/>
          </a:stretch>
        </p:blipFill>
        <p:spPr bwMode="auto">
          <a:xfrm>
            <a:off x="3276600" y="3048000"/>
            <a:ext cx="5257800"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2913" y="-82550"/>
            <a:ext cx="8229600" cy="1143000"/>
          </a:xfrm>
        </p:spPr>
        <p:txBody>
          <a:bodyPr/>
          <a:lstStyle/>
          <a:p>
            <a:pPr eaLnBrk="1" hangingPunct="1"/>
            <a:r>
              <a:rPr lang="en-US" sz="4000" smtClean="0"/>
              <a:t>Need for Molecular Design</a:t>
            </a:r>
          </a:p>
        </p:txBody>
      </p:sp>
      <p:sp>
        <p:nvSpPr>
          <p:cNvPr id="27651" name="Rectangle 3"/>
          <p:cNvSpPr>
            <a:spLocks noChangeArrowheads="1"/>
          </p:cNvSpPr>
          <p:nvPr/>
        </p:nvSpPr>
        <p:spPr bwMode="auto">
          <a:xfrm>
            <a:off x="460375" y="1190625"/>
            <a:ext cx="8229600" cy="1752600"/>
          </a:xfrm>
          <a:prstGeom prst="rect">
            <a:avLst/>
          </a:prstGeom>
          <a:noFill/>
          <a:ln w="9525">
            <a:noFill/>
            <a:miter lim="800000"/>
            <a:headEnd/>
            <a:tailEnd/>
          </a:ln>
        </p:spPr>
        <p:txBody>
          <a:bodyPr/>
          <a:lstStyle/>
          <a:p>
            <a:pPr eaLnBrk="1" hangingPunct="1">
              <a:spcBef>
                <a:spcPct val="20000"/>
              </a:spcBef>
              <a:buFontTx/>
              <a:buChar char="•"/>
            </a:pPr>
            <a:r>
              <a:rPr lang="en-US" sz="3200"/>
              <a:t>  </a:t>
            </a:r>
            <a:r>
              <a:rPr lang="en-US" sz="3600"/>
              <a:t>As many as 10</a:t>
            </a:r>
            <a:r>
              <a:rPr lang="en-US" sz="3600" baseline="30000"/>
              <a:t>14</a:t>
            </a:r>
            <a:r>
              <a:rPr lang="en-US" sz="3600"/>
              <a:t> anion/cation combinations may give feasible IL properties</a:t>
            </a:r>
          </a:p>
          <a:p>
            <a:pPr eaLnBrk="1" hangingPunct="1">
              <a:spcBef>
                <a:spcPct val="20000"/>
              </a:spcBef>
              <a:buFontTx/>
              <a:buChar char="•"/>
            </a:pPr>
            <a:r>
              <a:rPr lang="en-US" sz="3600"/>
              <a:t>  The guess-and-test approach is therefore of questionable utility</a:t>
            </a:r>
          </a:p>
          <a:p>
            <a:pPr eaLnBrk="1" hangingPunct="1">
              <a:spcBef>
                <a:spcPct val="20000"/>
              </a:spcBef>
              <a:buFontTx/>
              <a:buChar char="•"/>
            </a:pPr>
            <a:r>
              <a:rPr lang="en-US" sz="3600"/>
              <a:t>  Eike </a:t>
            </a:r>
            <a:r>
              <a:rPr lang="en-US" sz="3600" i="1"/>
              <a:t>et al. </a:t>
            </a:r>
            <a:r>
              <a:rPr lang="en-US" sz="3600"/>
              <a:t>(2004) have shown that prediction of activity coefficients of ionic liquids by correlation with structural descriptors can be effective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5163" y="127000"/>
            <a:ext cx="7772400" cy="1143000"/>
          </a:xfrm>
        </p:spPr>
        <p:txBody>
          <a:bodyPr/>
          <a:lstStyle/>
          <a:p>
            <a:pPr eaLnBrk="1" hangingPunct="1">
              <a:lnSpc>
                <a:spcPct val="90000"/>
              </a:lnSpc>
            </a:pPr>
            <a:r>
              <a:rPr lang="en-US" smtClean="0"/>
              <a:t>Target Properties: Ionic liquids</a:t>
            </a:r>
          </a:p>
        </p:txBody>
      </p:sp>
      <p:sp>
        <p:nvSpPr>
          <p:cNvPr id="28675" name="Rectangle 3"/>
          <p:cNvSpPr>
            <a:spLocks noGrp="1" noChangeArrowheads="1"/>
          </p:cNvSpPr>
          <p:nvPr>
            <p:ph type="body" idx="1"/>
          </p:nvPr>
        </p:nvSpPr>
        <p:spPr>
          <a:xfrm>
            <a:off x="177800" y="1430338"/>
            <a:ext cx="8966200" cy="4572000"/>
          </a:xfrm>
        </p:spPr>
        <p:txBody>
          <a:bodyPr/>
          <a:lstStyle/>
          <a:p>
            <a:pPr eaLnBrk="1" hangingPunct="1">
              <a:lnSpc>
                <a:spcPct val="90000"/>
              </a:lnSpc>
            </a:pPr>
            <a:r>
              <a:rPr lang="en-US" sz="2800" smtClean="0"/>
              <a:t>A number of physical and chemical properties need target values or ranges when designing a novel      IL-mixed refrigerant:</a:t>
            </a:r>
          </a:p>
          <a:p>
            <a:pPr lvl="1" eaLnBrk="1" hangingPunct="1">
              <a:lnSpc>
                <a:spcPct val="80000"/>
              </a:lnSpc>
            </a:pPr>
            <a:r>
              <a:rPr lang="en-US" sz="2600" smtClean="0"/>
              <a:t>Solubility </a:t>
            </a:r>
          </a:p>
          <a:p>
            <a:pPr lvl="1" eaLnBrk="1" hangingPunct="1">
              <a:lnSpc>
                <a:spcPct val="80000"/>
              </a:lnSpc>
            </a:pPr>
            <a:r>
              <a:rPr lang="en-US" sz="2600" smtClean="0"/>
              <a:t>Diffusivity</a:t>
            </a:r>
          </a:p>
          <a:p>
            <a:pPr lvl="1" eaLnBrk="1" hangingPunct="1">
              <a:lnSpc>
                <a:spcPct val="80000"/>
              </a:lnSpc>
            </a:pPr>
            <a:r>
              <a:rPr lang="en-US" sz="2600" smtClean="0"/>
              <a:t>Viscosity</a:t>
            </a:r>
          </a:p>
          <a:p>
            <a:pPr lvl="1" eaLnBrk="1" hangingPunct="1">
              <a:lnSpc>
                <a:spcPct val="80000"/>
              </a:lnSpc>
            </a:pPr>
            <a:r>
              <a:rPr lang="en-US" sz="2600" smtClean="0"/>
              <a:t>Melting point</a:t>
            </a:r>
          </a:p>
          <a:p>
            <a:pPr lvl="1" eaLnBrk="1" hangingPunct="1">
              <a:lnSpc>
                <a:spcPct val="80000"/>
              </a:lnSpc>
            </a:pPr>
            <a:r>
              <a:rPr lang="en-US" sz="2600" smtClean="0"/>
              <a:t>Thermal Decomposition Temperature</a:t>
            </a:r>
          </a:p>
          <a:p>
            <a:pPr lvl="1" eaLnBrk="1" hangingPunct="1">
              <a:lnSpc>
                <a:spcPct val="80000"/>
              </a:lnSpc>
            </a:pPr>
            <a:r>
              <a:rPr lang="en-US" sz="2600" smtClean="0"/>
              <a:t>Toxicity</a:t>
            </a:r>
          </a:p>
          <a:p>
            <a:pPr eaLnBrk="1" hangingPunct="1">
              <a:lnSpc>
                <a:spcPct val="90000"/>
              </a:lnSpc>
            </a:pPr>
            <a:r>
              <a:rPr lang="en-US" sz="2800" smtClean="0"/>
              <a:t>Note that some of these targets may conflict, in the sense that replacing a given functional group may bring one property value closer to its target, but bring another one farther from its target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smtClean="0"/>
              <a:t>Example Predictive Model</a:t>
            </a:r>
            <a:br>
              <a:rPr lang="en-US" smtClean="0"/>
            </a:br>
            <a:r>
              <a:rPr lang="en-US" smtClean="0"/>
              <a:t>IL + R-134a</a:t>
            </a:r>
          </a:p>
        </p:txBody>
      </p:sp>
      <p:graphicFrame>
        <p:nvGraphicFramePr>
          <p:cNvPr id="4098" name="Object 3"/>
          <p:cNvGraphicFramePr>
            <a:graphicFrameLocks noChangeAspect="1"/>
          </p:cNvGraphicFramePr>
          <p:nvPr/>
        </p:nvGraphicFramePr>
        <p:xfrm>
          <a:off x="712788" y="3400425"/>
          <a:ext cx="6937375" cy="1100138"/>
        </p:xfrm>
        <a:graphic>
          <a:graphicData uri="http://schemas.openxmlformats.org/presentationml/2006/ole">
            <p:oleObj spid="_x0000_s4098" name="Equation" r:id="rId3" imgW="3035160" imgH="482400" progId="">
              <p:embed/>
            </p:oleObj>
          </a:graphicData>
        </a:graphic>
      </p:graphicFrame>
      <p:sp>
        <p:nvSpPr>
          <p:cNvPr id="4101" name="Text Box 4"/>
          <p:cNvSpPr txBox="1">
            <a:spLocks noChangeArrowheads="1"/>
          </p:cNvSpPr>
          <p:nvPr/>
        </p:nvSpPr>
        <p:spPr bwMode="auto">
          <a:xfrm>
            <a:off x="990600" y="1676400"/>
            <a:ext cx="6818313" cy="457200"/>
          </a:xfrm>
          <a:prstGeom prst="rect">
            <a:avLst/>
          </a:prstGeom>
          <a:noFill/>
          <a:ln w="9525">
            <a:noFill/>
            <a:miter lim="800000"/>
            <a:headEnd/>
            <a:tailEnd/>
          </a:ln>
        </p:spPr>
        <p:txBody>
          <a:bodyPr wrap="none">
            <a:spAutoFit/>
          </a:bodyPr>
          <a:lstStyle/>
          <a:p>
            <a:r>
              <a:rPr lang="en-US" sz="2400">
                <a:latin typeface="Tahoma" pitchFamily="34" charset="0"/>
              </a:rPr>
              <a:t>(all correlations based on 19 ionic liquid systems)</a:t>
            </a:r>
          </a:p>
        </p:txBody>
      </p:sp>
      <p:graphicFrame>
        <p:nvGraphicFramePr>
          <p:cNvPr id="290821" name="Group 5"/>
          <p:cNvGraphicFramePr>
            <a:graphicFrameLocks noGrp="1"/>
          </p:cNvGraphicFramePr>
          <p:nvPr/>
        </p:nvGraphicFramePr>
        <p:xfrm>
          <a:off x="647700" y="2514600"/>
          <a:ext cx="8077200" cy="3733800"/>
        </p:xfrm>
        <a:graphic>
          <a:graphicData uri="http://schemas.openxmlformats.org/drawingml/2006/table">
            <a:tbl>
              <a:tblPr/>
              <a:tblGrid>
                <a:gridCol w="7010400"/>
                <a:gridCol w="1066800"/>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Correlation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r</a:t>
                      </a:r>
                      <a:r>
                        <a:rPr kumimoji="0" lang="en-US" sz="2800" b="0" i="1" u="none" strike="noStrike" cap="none" normalizeH="0" baseline="30000" smtClean="0">
                          <a:ln>
                            <a:noFill/>
                          </a:ln>
                          <a:solidFill>
                            <a:schemeClr val="tx1"/>
                          </a:solidFill>
                          <a:effectLst/>
                          <a:latin typeface="Arial" charset="0"/>
                        </a:rPr>
                        <a:t>2</a:t>
                      </a:r>
                      <a:endParaRPr kumimoji="0" lang="en-US" sz="28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9" name="Object 19"/>
          <p:cNvGraphicFramePr>
            <a:graphicFrameLocks noChangeAspect="1"/>
          </p:cNvGraphicFramePr>
          <p:nvPr>
            <p:ph idx="1"/>
          </p:nvPr>
        </p:nvGraphicFramePr>
        <p:xfrm>
          <a:off x="661988" y="4995863"/>
          <a:ext cx="6981825" cy="1119187"/>
        </p:xfrm>
        <a:graphic>
          <a:graphicData uri="http://schemas.openxmlformats.org/presentationml/2006/ole">
            <p:oleObj spid="_x0000_s4099" name="Equation" r:id="rId4" imgW="3009600" imgH="48240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09638" y="139700"/>
            <a:ext cx="7319962" cy="762000"/>
          </a:xfrm>
          <a:prstGeom prst="rect">
            <a:avLst/>
          </a:prstGeom>
          <a:noFill/>
          <a:ln w="9525">
            <a:noFill/>
            <a:miter lim="800000"/>
            <a:headEnd/>
            <a:tailEnd/>
          </a:ln>
        </p:spPr>
        <p:txBody>
          <a:bodyPr wrap="none">
            <a:spAutoFit/>
          </a:bodyPr>
          <a:lstStyle/>
          <a:p>
            <a:r>
              <a:rPr lang="en-US" sz="4400">
                <a:solidFill>
                  <a:schemeClr val="tx2"/>
                </a:solidFill>
                <a:latin typeface="Times New Roman" pitchFamily="18" charset="0"/>
              </a:rPr>
              <a:t>Example:  Novel IL Refrigerant</a:t>
            </a:r>
          </a:p>
        </p:txBody>
      </p:sp>
      <p:sp>
        <p:nvSpPr>
          <p:cNvPr id="29699" name="Rectangle 4"/>
          <p:cNvSpPr>
            <a:spLocks noChangeArrowheads="1"/>
          </p:cNvSpPr>
          <p:nvPr/>
        </p:nvSpPr>
        <p:spPr bwMode="auto">
          <a:xfrm>
            <a:off x="222250" y="942975"/>
            <a:ext cx="8502650" cy="1376363"/>
          </a:xfrm>
          <a:prstGeom prst="rect">
            <a:avLst/>
          </a:prstGeom>
          <a:noFill/>
          <a:ln w="9525">
            <a:noFill/>
            <a:miter lim="800000"/>
            <a:headEnd/>
            <a:tailEnd/>
          </a:ln>
        </p:spPr>
        <p:txBody>
          <a:bodyPr/>
          <a:lstStyle/>
          <a:p>
            <a:pPr marL="342900" indent="-342900" eaLnBrk="1" hangingPunct="1">
              <a:lnSpc>
                <a:spcPct val="90000"/>
              </a:lnSpc>
              <a:spcBef>
                <a:spcPct val="50000"/>
              </a:spcBef>
              <a:buFontTx/>
              <a:buChar char="•"/>
            </a:pPr>
            <a:r>
              <a:rPr lang="en-US" sz="3000"/>
              <a:t> </a:t>
            </a:r>
            <a:r>
              <a:rPr lang="en-US" sz="2900"/>
              <a:t>To test the design formulation and the software, example IL’s were designed for use in a refrigeration cycle, in a mixture with R-134a</a:t>
            </a:r>
          </a:p>
          <a:p>
            <a:pPr marL="342900" indent="-342900" eaLnBrk="1" hangingPunct="1">
              <a:lnSpc>
                <a:spcPct val="90000"/>
              </a:lnSpc>
              <a:spcBef>
                <a:spcPct val="50000"/>
              </a:spcBef>
              <a:buFontTx/>
              <a:buChar char="•"/>
            </a:pPr>
            <a:r>
              <a:rPr lang="en-US" sz="2800"/>
              <a:t>Three target property values were set:</a:t>
            </a:r>
          </a:p>
        </p:txBody>
      </p:sp>
      <p:graphicFrame>
        <p:nvGraphicFramePr>
          <p:cNvPr id="276485" name="Group 5"/>
          <p:cNvGraphicFramePr>
            <a:graphicFrameLocks noGrp="1"/>
          </p:cNvGraphicFramePr>
          <p:nvPr/>
        </p:nvGraphicFramePr>
        <p:xfrm>
          <a:off x="1625600" y="2997200"/>
          <a:ext cx="5867400" cy="2072640"/>
        </p:xfrm>
        <a:graphic>
          <a:graphicData uri="http://schemas.openxmlformats.org/drawingml/2006/table">
            <a:tbl>
              <a:tblPr/>
              <a:tblGrid>
                <a:gridCol w="2933700"/>
                <a:gridCol w="29337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Target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sym typeface="Symbol" pitchFamily="82" charset="2"/>
                        </a:rPr>
                        <a:t>Solubility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0.008 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Diffusivity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a:t>
                      </a:r>
                      <a:r>
                        <a:rPr kumimoji="0" lang="en-US" sz="2800" b="0" i="1" u="none" strike="noStrike" cap="none" normalizeH="0" baseline="0" smtClean="0">
                          <a:ln>
                            <a:noFill/>
                          </a:ln>
                          <a:solidFill>
                            <a:schemeClr val="tx1"/>
                          </a:solidFill>
                          <a:effectLst/>
                          <a:latin typeface="Arial" charset="0"/>
                        </a:rPr>
                        <a:t>x</a:t>
                      </a:r>
                      <a:r>
                        <a:rPr kumimoji="0" lang="en-US" sz="2800" b="0" i="0" u="none" strike="noStrike" cap="none" normalizeH="0" baseline="0" smtClean="0">
                          <a:ln>
                            <a:noFill/>
                          </a:ln>
                          <a:solidFill>
                            <a:schemeClr val="tx1"/>
                          </a:solidFill>
                          <a:effectLst/>
                          <a:latin typeface="Arial" charset="0"/>
                        </a:rPr>
                        <a:t>10</a:t>
                      </a:r>
                      <a:r>
                        <a:rPr kumimoji="0" lang="en-US" sz="2800" b="0" i="0" u="none" strike="noStrike" cap="none" normalizeH="0" baseline="30000" smtClean="0">
                          <a:ln>
                            <a:noFill/>
                          </a:ln>
                          <a:solidFill>
                            <a:schemeClr val="tx1"/>
                          </a:solidFill>
                          <a:effectLst/>
                          <a:latin typeface="Arial" charset="0"/>
                        </a:rPr>
                        <a:t>-11</a:t>
                      </a:r>
                      <a:r>
                        <a:rPr kumimoji="0" lang="en-US" sz="2800" b="0" i="0" u="none" strike="noStrike" cap="none" normalizeH="0" baseline="0" smtClean="0">
                          <a:ln>
                            <a:noFill/>
                          </a:ln>
                          <a:solidFill>
                            <a:schemeClr val="tx1"/>
                          </a:solidFill>
                          <a:effectLst/>
                          <a:latin typeface="Arial" charset="0"/>
                        </a:rPr>
                        <a:t> </a:t>
                      </a:r>
                      <a:r>
                        <a:rPr kumimoji="0" lang="en-US" sz="2800" b="0" i="1" u="none" strike="noStrike" cap="none" normalizeH="0" baseline="0" smtClean="0">
                          <a:ln>
                            <a:noFill/>
                          </a:ln>
                          <a:solidFill>
                            <a:schemeClr val="tx1"/>
                          </a:solidFill>
                          <a:effectLst/>
                          <a:latin typeface="Arial" charset="0"/>
                        </a:rPr>
                        <a:t>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/sec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Melting Temp.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198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7" name="Rectangle 22"/>
          <p:cNvSpPr>
            <a:spLocks noChangeArrowheads="1"/>
          </p:cNvSpPr>
          <p:nvPr/>
        </p:nvSpPr>
        <p:spPr bwMode="auto">
          <a:xfrm>
            <a:off x="273050" y="5251450"/>
            <a:ext cx="8229600" cy="1376363"/>
          </a:xfrm>
          <a:prstGeom prst="rect">
            <a:avLst/>
          </a:prstGeom>
          <a:noFill/>
          <a:ln w="9525">
            <a:noFill/>
            <a:miter lim="800000"/>
            <a:headEnd/>
            <a:tailEnd/>
          </a:ln>
        </p:spPr>
        <p:txBody>
          <a:bodyPr/>
          <a:lstStyle/>
          <a:p>
            <a:pPr marL="342900" indent="-342900" eaLnBrk="1" hangingPunct="1">
              <a:lnSpc>
                <a:spcPct val="90000"/>
              </a:lnSpc>
              <a:spcBef>
                <a:spcPct val="50000"/>
              </a:spcBef>
              <a:buFontTx/>
              <a:buChar char="•"/>
            </a:pPr>
            <a:r>
              <a:rPr lang="en-US" sz="2800"/>
              <a:t> Groups to be selected in candidate anions are all represented in the set of IL’s used in the correlations, such that the QSPR model is valid</a:t>
            </a:r>
          </a:p>
          <a:p>
            <a:pPr marL="342900" indent="-342900" eaLnBrk="1" hangingPunct="1">
              <a:lnSpc>
                <a:spcPct val="90000"/>
              </a:lnSpc>
              <a:spcBef>
                <a:spcPct val="50000"/>
              </a:spcBef>
              <a:buFontTx/>
              <a:buChar char="•"/>
            </a:pP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838200"/>
          </a:xfrm>
        </p:spPr>
        <p:txBody>
          <a:bodyPr/>
          <a:lstStyle/>
          <a:p>
            <a:pPr eaLnBrk="1" hangingPunct="1"/>
            <a:r>
              <a:rPr lang="en-US" smtClean="0"/>
              <a:t>Optimal Structure</a:t>
            </a:r>
          </a:p>
        </p:txBody>
      </p:sp>
      <p:graphicFrame>
        <p:nvGraphicFramePr>
          <p:cNvPr id="234568" name="Group 72"/>
          <p:cNvGraphicFramePr>
            <a:graphicFrameLocks noGrp="1"/>
          </p:cNvGraphicFramePr>
          <p:nvPr/>
        </p:nvGraphicFramePr>
        <p:xfrm>
          <a:off x="1625600" y="2425700"/>
          <a:ext cx="5867400" cy="2072640"/>
        </p:xfrm>
        <a:graphic>
          <a:graphicData uri="http://schemas.openxmlformats.org/drawingml/2006/table">
            <a:tbl>
              <a:tblPr/>
              <a:tblGrid>
                <a:gridCol w="2933700"/>
                <a:gridCol w="29337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Predicted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sym typeface="Symbol" pitchFamily="82" charset="2"/>
                        </a:rPr>
                        <a:t>Solubility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0.053 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Diffusivity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a:t>
                      </a:r>
                      <a:r>
                        <a:rPr kumimoji="0" lang="en-US" sz="2800" b="0" i="1" u="none" strike="noStrike" cap="none" normalizeH="0" baseline="0" smtClean="0">
                          <a:ln>
                            <a:noFill/>
                          </a:ln>
                          <a:solidFill>
                            <a:schemeClr val="tx1"/>
                          </a:solidFill>
                          <a:effectLst/>
                          <a:latin typeface="Arial" charset="0"/>
                        </a:rPr>
                        <a:t>x</a:t>
                      </a:r>
                      <a:r>
                        <a:rPr kumimoji="0" lang="en-US" sz="2800" b="0" i="0" u="none" strike="noStrike" cap="none" normalizeH="0" baseline="0" smtClean="0">
                          <a:ln>
                            <a:noFill/>
                          </a:ln>
                          <a:solidFill>
                            <a:schemeClr val="tx1"/>
                          </a:solidFill>
                          <a:effectLst/>
                          <a:latin typeface="Arial" charset="0"/>
                        </a:rPr>
                        <a:t>10</a:t>
                      </a:r>
                      <a:r>
                        <a:rPr kumimoji="0" lang="en-US" sz="2800" b="0" i="0" u="none" strike="noStrike" cap="none" normalizeH="0" baseline="30000" smtClean="0">
                          <a:ln>
                            <a:noFill/>
                          </a:ln>
                          <a:solidFill>
                            <a:schemeClr val="tx1"/>
                          </a:solidFill>
                          <a:effectLst/>
                          <a:latin typeface="Arial" charset="0"/>
                        </a:rPr>
                        <a:t>11</a:t>
                      </a:r>
                      <a:r>
                        <a:rPr kumimoji="0" lang="en-US" sz="2800" b="0" i="0" u="none" strike="noStrike" cap="none" normalizeH="0" baseline="0" smtClean="0">
                          <a:ln>
                            <a:noFill/>
                          </a:ln>
                          <a:solidFill>
                            <a:schemeClr val="tx1"/>
                          </a:solidFill>
                          <a:effectLst/>
                          <a:latin typeface="Arial" charset="0"/>
                        </a:rPr>
                        <a:t> </a:t>
                      </a:r>
                      <a:r>
                        <a:rPr kumimoji="0" lang="en-US" sz="2800" b="0" i="1" u="none" strike="noStrike" cap="none" normalizeH="0" baseline="0" smtClean="0">
                          <a:ln>
                            <a:noFill/>
                          </a:ln>
                          <a:solidFill>
                            <a:schemeClr val="tx1"/>
                          </a:solidFill>
                          <a:effectLst/>
                          <a:latin typeface="Arial" charset="0"/>
                        </a:rPr>
                        <a:t>m</a:t>
                      </a:r>
                      <a:r>
                        <a:rPr kumimoji="0" lang="en-US" sz="2800" b="0" i="0" u="none" strike="noStrike" cap="none" normalizeH="0" baseline="30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/sec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Melting Temp.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199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0" name="Picture 68" descr="bmim Drawing"/>
          <p:cNvPicPr>
            <a:picLocks noChangeAspect="1" noChangeArrowheads="1"/>
          </p:cNvPicPr>
          <p:nvPr/>
        </p:nvPicPr>
        <p:blipFill>
          <a:blip r:embed="rId2" cstate="print"/>
          <a:srcRect/>
          <a:stretch>
            <a:fillRect/>
          </a:stretch>
        </p:blipFill>
        <p:spPr bwMode="auto">
          <a:xfrm>
            <a:off x="228600" y="5029200"/>
            <a:ext cx="3352800" cy="885825"/>
          </a:xfrm>
          <a:prstGeom prst="rect">
            <a:avLst/>
          </a:prstGeom>
          <a:noFill/>
          <a:ln w="9525">
            <a:noFill/>
            <a:miter lim="800000"/>
            <a:headEnd/>
            <a:tailEnd/>
          </a:ln>
        </p:spPr>
      </p:pic>
      <p:pic>
        <p:nvPicPr>
          <p:cNvPr id="30741" name="Picture 69" descr="Anion Drawing 2"/>
          <p:cNvPicPr>
            <a:picLocks noChangeAspect="1" noChangeArrowheads="1"/>
          </p:cNvPicPr>
          <p:nvPr/>
        </p:nvPicPr>
        <p:blipFill>
          <a:blip r:embed="rId3" cstate="print">
            <a:lum bright="78000"/>
            <a:grayscl/>
            <a:biLevel thresh="50000"/>
          </a:blip>
          <a:srcRect/>
          <a:stretch>
            <a:fillRect/>
          </a:stretch>
        </p:blipFill>
        <p:spPr bwMode="auto">
          <a:xfrm>
            <a:off x="3810000" y="4648200"/>
            <a:ext cx="5181600" cy="1930400"/>
          </a:xfrm>
          <a:prstGeom prst="rect">
            <a:avLst/>
          </a:prstGeom>
          <a:noFill/>
          <a:ln w="9525">
            <a:noFill/>
            <a:miter lim="800000"/>
            <a:headEnd/>
            <a:tailEnd/>
          </a:ln>
        </p:spPr>
      </p:pic>
      <p:sp>
        <p:nvSpPr>
          <p:cNvPr id="30742" name="Rectangle 70"/>
          <p:cNvSpPr>
            <a:spLocks noChangeArrowheads="1"/>
          </p:cNvSpPr>
          <p:nvPr/>
        </p:nvSpPr>
        <p:spPr bwMode="auto">
          <a:xfrm>
            <a:off x="444500" y="1155700"/>
            <a:ext cx="8229600" cy="1028700"/>
          </a:xfrm>
          <a:prstGeom prst="rect">
            <a:avLst/>
          </a:prstGeom>
          <a:noFill/>
          <a:ln w="9525">
            <a:noFill/>
            <a:miter lim="800000"/>
            <a:headEnd/>
            <a:tailEnd/>
          </a:ln>
        </p:spPr>
        <p:txBody>
          <a:bodyPr/>
          <a:lstStyle/>
          <a:p>
            <a:pPr marL="342900" indent="-342900" eaLnBrk="1" hangingPunct="1">
              <a:lnSpc>
                <a:spcPct val="90000"/>
              </a:lnSpc>
              <a:spcBef>
                <a:spcPct val="50000"/>
              </a:spcBef>
              <a:buFontTx/>
              <a:buChar char="•"/>
            </a:pPr>
            <a:r>
              <a:rPr lang="en-US" sz="2800"/>
              <a:t> The problem was formulated as an MILP and solved via GAMS/CPLEX in about 3 minutes</a:t>
            </a:r>
          </a:p>
          <a:p>
            <a:pPr marL="342900" indent="-342900" eaLnBrk="1" hangingPunct="1">
              <a:lnSpc>
                <a:spcPct val="90000"/>
              </a:lnSpc>
              <a:spcBef>
                <a:spcPct val="50000"/>
              </a:spcBef>
              <a:buFontTx/>
              <a:buChar char="•"/>
            </a:pPr>
            <a:endParaRPr lang="en-US" sz="2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463" y="-49213"/>
            <a:ext cx="9144000" cy="1143001"/>
          </a:xfrm>
        </p:spPr>
        <p:txBody>
          <a:bodyPr/>
          <a:lstStyle/>
          <a:p>
            <a:pPr eaLnBrk="1" hangingPunct="1">
              <a:lnSpc>
                <a:spcPct val="90000"/>
              </a:lnSpc>
            </a:pPr>
            <a:r>
              <a:rPr lang="en-US" sz="4000" smtClean="0"/>
              <a:t>Stabilizing Polymers for Protein Drugs</a:t>
            </a:r>
          </a:p>
        </p:txBody>
      </p:sp>
      <p:sp>
        <p:nvSpPr>
          <p:cNvPr id="31747" name="Rectangle 3"/>
          <p:cNvSpPr>
            <a:spLocks noGrp="1" noChangeArrowheads="1"/>
          </p:cNvSpPr>
          <p:nvPr>
            <p:ph type="body" idx="1"/>
          </p:nvPr>
        </p:nvSpPr>
        <p:spPr>
          <a:xfrm>
            <a:off x="127000" y="1257300"/>
            <a:ext cx="8534400" cy="4114800"/>
          </a:xfrm>
          <a:noFill/>
        </p:spPr>
        <p:txBody>
          <a:bodyPr/>
          <a:lstStyle/>
          <a:p>
            <a:pPr eaLnBrk="1" hangingPunct="1"/>
            <a:r>
              <a:rPr lang="en-US" sz="2600" smtClean="0"/>
              <a:t>Peptide and protein drugs are known to be unstable in many cases, even in the lyophilized state.  A recent case of a protein drug which aggregated prior to injection lead to fatalities during a clinical trial</a:t>
            </a:r>
          </a:p>
          <a:p>
            <a:pPr eaLnBrk="1" hangingPunct="1"/>
            <a:r>
              <a:rPr lang="en-US" sz="2600" smtClean="0"/>
              <a:t>Experimental results from Topp (2006) have found that the polymer poly(vinylpyrrolidone) significantly inhibited certain peptides from undergoing degradation  </a:t>
            </a:r>
          </a:p>
          <a:p>
            <a:pPr eaLnBrk="1" hangingPunct="1"/>
            <a:r>
              <a:rPr lang="en-US" sz="2600" smtClean="0"/>
              <a:t>This goal of this project is to design novel excipients, polymeric or otherwise, which inhibit specific degradation pathways.  The models must include information about the excipient and the protein, so that an excipient can be tailored to the specific pharmaceutical product</a:t>
            </a:r>
          </a:p>
          <a:p>
            <a:pPr algn="ct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90488"/>
            <a:ext cx="8894763" cy="1143000"/>
          </a:xfrm>
          <a:noFill/>
        </p:spPr>
        <p:txBody>
          <a:bodyPr lIns="90000" tIns="46800" rIns="90000" bIns="46800"/>
          <a:lstStyle/>
          <a:p>
            <a:pPr defTabSz="45720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smtClean="0"/>
              <a:t>The First Question</a:t>
            </a:r>
          </a:p>
        </p:txBody>
      </p:sp>
      <p:sp>
        <p:nvSpPr>
          <p:cNvPr id="32771" name="Rectangle 3"/>
          <p:cNvSpPr>
            <a:spLocks noGrp="1" noChangeArrowheads="1"/>
          </p:cNvSpPr>
          <p:nvPr>
            <p:ph type="body" idx="1"/>
          </p:nvPr>
        </p:nvSpPr>
        <p:spPr>
          <a:xfrm>
            <a:off x="228600" y="1327150"/>
            <a:ext cx="8534400" cy="4768850"/>
          </a:xfrm>
        </p:spPr>
        <p:txBody>
          <a:bodyPr lIns="90000" tIns="46800" rIns="90000" bIns="46800"/>
          <a:lstStyle/>
          <a:p>
            <a:pPr marL="341313" indent="-34131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smtClean="0"/>
              <a:t>Can we predict the most prevalent route of degradation for a specific protein or peptide from numerical descriptors of structure?</a:t>
            </a:r>
          </a:p>
          <a:p>
            <a:pPr marL="741363" lvl="1" indent="-28416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smtClean="0"/>
              <a:t>Minimized structures on PDB</a:t>
            </a:r>
          </a:p>
          <a:p>
            <a:pPr marL="741363" lvl="1" indent="-28416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smtClean="0"/>
              <a:t>Simulations on peptides</a:t>
            </a:r>
          </a:p>
          <a:p>
            <a:pPr marL="741363" lvl="1" indent="-28416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smtClean="0"/>
              <a:t>Experimental data</a:t>
            </a:r>
          </a:p>
          <a:p>
            <a:pPr marL="341313" indent="-34131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smtClean="0"/>
              <a:t>We need a larger-scale model for prediction than GC or connectivity indices can give us</a:t>
            </a:r>
          </a:p>
          <a:p>
            <a:pPr marL="341313" indent="-34131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smtClean="0"/>
              <a:t>Also, the 3-D structure is critical</a:t>
            </a:r>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a:p>
            <a:pPr marL="341313" indent="-341313" algn="ctr" defTabSz="457200" eaLnBrk="1" hangingPunct="1">
              <a:lnSpc>
                <a:spcPct val="90000"/>
              </a:lnSpc>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p:txBody>
      </p:sp>
      <p:sp>
        <p:nvSpPr>
          <p:cNvPr id="293892" name="Rectangle 4"/>
          <p:cNvSpPr>
            <a:spLocks noChangeArrowheads="1"/>
          </p:cNvSpPr>
          <p:nvPr/>
        </p:nvSpPr>
        <p:spPr bwMode="auto">
          <a:xfrm>
            <a:off x="115888" y="139700"/>
            <a:ext cx="8839200" cy="6629400"/>
          </a:xfrm>
          <a:prstGeom prst="rect">
            <a:avLst/>
          </a:prstGeom>
          <a:noFill/>
          <a:ln w="12600">
            <a:solidFill>
              <a:srgbClr val="000000"/>
            </a:solidFill>
            <a:miter lim="800000"/>
            <a:headEnd/>
            <a:tailEnd/>
          </a:ln>
          <a:effectLst>
            <a:outerShdw dist="107933" dir="18900000" algn="ctr" rotWithShape="0">
              <a:srgbClr val="808080"/>
            </a:outerShdw>
          </a:effectLst>
        </p:spPr>
        <p:txBody>
          <a:bodyPr wrap="none" anchor="ctr"/>
          <a:lstStyle/>
          <a:p>
            <a:pPr>
              <a:defRPr/>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90488"/>
            <a:ext cx="8894763" cy="1143000"/>
          </a:xfrm>
          <a:noFill/>
        </p:spPr>
        <p:txBody>
          <a:bodyPr lIns="90000" tIns="46800" rIns="90000" bIns="46800"/>
          <a:lstStyle/>
          <a:p>
            <a:pPr defTabSz="457200" eaLnBrk="1" hangingPunct="1">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smtClean="0"/>
              <a:t>Protein Descriptors</a:t>
            </a:r>
          </a:p>
        </p:txBody>
      </p:sp>
      <p:sp>
        <p:nvSpPr>
          <p:cNvPr id="295939" name="Rectangle 3"/>
          <p:cNvSpPr>
            <a:spLocks noGrp="1" noChangeArrowheads="1"/>
          </p:cNvSpPr>
          <p:nvPr>
            <p:ph type="body" idx="1"/>
          </p:nvPr>
        </p:nvSpPr>
        <p:spPr>
          <a:xfrm>
            <a:off x="228600" y="1327150"/>
            <a:ext cx="8534400" cy="5378450"/>
          </a:xfrm>
        </p:spPr>
        <p:txBody>
          <a:bodyPr lIns="90000" tIns="46800" rIns="90000" bIns="46800"/>
          <a:lstStyle/>
          <a:p>
            <a:pPr marL="341313" indent="-341313"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Given that we have the folded structure of the protein from the PDB, what do we know about the protein as a whole?</a:t>
            </a:r>
          </a:p>
          <a:p>
            <a:pPr marL="741363" lvl="1" indent="-284163"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Number of amino acids &amp; disulfide bonds</a:t>
            </a:r>
          </a:p>
          <a:p>
            <a:pPr marL="741363" lvl="1" indent="-284163"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 alpha-helical, % beta-sheet, % ionic</a:t>
            </a:r>
          </a:p>
          <a:p>
            <a:pPr marL="741363" lvl="1" indent="-284163"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Surface characteristics:</a:t>
            </a:r>
          </a:p>
          <a:p>
            <a:pPr lvl="2"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 Polar surface area</a:t>
            </a:r>
          </a:p>
          <a:p>
            <a:pPr lvl="2"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 Hydrophobic surface area</a:t>
            </a:r>
          </a:p>
          <a:p>
            <a:pPr marL="341313" indent="-341313" defTabSz="457200" eaLnBrk="1" hangingPunct="1">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Which ones might be good predictors of aggregation or deamidation?</a:t>
            </a:r>
          </a:p>
          <a:p>
            <a:pPr marL="341313" indent="-341313" defTabSz="457200" eaLnBrk="1" hangingPunct="1">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smtClean="0"/>
          </a:p>
          <a:p>
            <a:pPr marL="341313" indent="-341313" algn="ctr" defTabSz="457200"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smtClean="0"/>
          </a:p>
        </p:txBody>
      </p:sp>
      <p:sp>
        <p:nvSpPr>
          <p:cNvPr id="295940" name="Rectangle 4"/>
          <p:cNvSpPr>
            <a:spLocks noChangeArrowheads="1"/>
          </p:cNvSpPr>
          <p:nvPr/>
        </p:nvSpPr>
        <p:spPr bwMode="auto">
          <a:xfrm>
            <a:off x="115888" y="139700"/>
            <a:ext cx="8839200" cy="6629400"/>
          </a:xfrm>
          <a:prstGeom prst="rect">
            <a:avLst/>
          </a:prstGeom>
          <a:noFill/>
          <a:ln w="12600">
            <a:solidFill>
              <a:srgbClr val="000000"/>
            </a:solidFill>
            <a:miter lim="800000"/>
            <a:headEnd/>
            <a:tailEnd/>
          </a:ln>
          <a:effectLst>
            <a:outerShdw dist="107933" dir="18900000" algn="ctr" rotWithShape="0">
              <a:srgbClr val="808080"/>
            </a:outerShdw>
          </a:effectLst>
        </p:spPr>
        <p:txBody>
          <a:bodyPr wrap="none" anchor="ctr"/>
          <a:lstStyle/>
          <a:p>
            <a:pPr>
              <a:defRPr/>
            </a:pPr>
            <a:endParaRPr lang="en-GB"/>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39">
                                            <p:txEl>
                                              <p:pRg st="1" end="1"/>
                                            </p:txEl>
                                          </p:spTgt>
                                        </p:tgtEl>
                                        <p:attrNameLst>
                                          <p:attrName>style.visibility</p:attrName>
                                        </p:attrNameLst>
                                      </p:cBhvr>
                                      <p:to>
                                        <p:strVal val="visible"/>
                                      </p:to>
                                    </p:set>
                                    <p:anim calcmode="lin" valueType="num">
                                      <p:cBhvr additive="base">
                                        <p:cTn id="13" dur="500" fill="hold"/>
                                        <p:tgtEl>
                                          <p:spTgt spid="295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39">
                                            <p:txEl>
                                              <p:pRg st="2" end="2"/>
                                            </p:txEl>
                                          </p:spTgt>
                                        </p:tgtEl>
                                        <p:attrNameLst>
                                          <p:attrName>style.visibility</p:attrName>
                                        </p:attrNameLst>
                                      </p:cBhvr>
                                      <p:to>
                                        <p:strVal val="visible"/>
                                      </p:to>
                                    </p:set>
                                    <p:anim calcmode="lin" valueType="num">
                                      <p:cBhvr additive="base">
                                        <p:cTn id="19" dur="500" fill="hold"/>
                                        <p:tgtEl>
                                          <p:spTgt spid="295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39">
                                            <p:txEl>
                                              <p:pRg st="3" end="3"/>
                                            </p:txEl>
                                          </p:spTgt>
                                        </p:tgtEl>
                                        <p:attrNameLst>
                                          <p:attrName>style.visibility</p:attrName>
                                        </p:attrNameLst>
                                      </p:cBhvr>
                                      <p:to>
                                        <p:strVal val="visible"/>
                                      </p:to>
                                    </p:set>
                                    <p:anim calcmode="lin" valueType="num">
                                      <p:cBhvr additive="base">
                                        <p:cTn id="25" dur="500" fill="hold"/>
                                        <p:tgtEl>
                                          <p:spTgt spid="295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39">
                                            <p:txEl>
                                              <p:pRg st="4" end="4"/>
                                            </p:txEl>
                                          </p:spTgt>
                                        </p:tgtEl>
                                        <p:attrNameLst>
                                          <p:attrName>style.visibility</p:attrName>
                                        </p:attrNameLst>
                                      </p:cBhvr>
                                      <p:to>
                                        <p:strVal val="visible"/>
                                      </p:to>
                                    </p:set>
                                    <p:anim calcmode="lin" valueType="num">
                                      <p:cBhvr additive="base">
                                        <p:cTn id="31" dur="500" fill="hold"/>
                                        <p:tgtEl>
                                          <p:spTgt spid="295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39">
                                            <p:txEl>
                                              <p:pRg st="5" end="5"/>
                                            </p:txEl>
                                          </p:spTgt>
                                        </p:tgtEl>
                                        <p:attrNameLst>
                                          <p:attrName>style.visibility</p:attrName>
                                        </p:attrNameLst>
                                      </p:cBhvr>
                                      <p:to>
                                        <p:strVal val="visible"/>
                                      </p:to>
                                    </p:set>
                                    <p:anim calcmode="lin" valueType="num">
                                      <p:cBhvr additive="base">
                                        <p:cTn id="37" dur="500" fill="hold"/>
                                        <p:tgtEl>
                                          <p:spTgt spid="295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5939">
                                            <p:txEl>
                                              <p:pRg st="6" end="6"/>
                                            </p:txEl>
                                          </p:spTgt>
                                        </p:tgtEl>
                                        <p:attrNameLst>
                                          <p:attrName>style.visibility</p:attrName>
                                        </p:attrNameLst>
                                      </p:cBhvr>
                                      <p:to>
                                        <p:strVal val="visible"/>
                                      </p:to>
                                    </p:set>
                                    <p:anim calcmode="lin" valueType="num">
                                      <p:cBhvr additive="base">
                                        <p:cTn id="43" dur="500" fill="hold"/>
                                        <p:tgtEl>
                                          <p:spTgt spid="2959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5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9700" y="-90488"/>
            <a:ext cx="9378950" cy="885826"/>
          </a:xfrm>
        </p:spPr>
        <p:txBody>
          <a:bodyPr/>
          <a:lstStyle/>
          <a:p>
            <a:pPr eaLnBrk="1" hangingPunct="1"/>
            <a:r>
              <a:rPr lang="en-US" sz="4500" smtClean="0"/>
              <a:t>Methodology: Molecular Design</a:t>
            </a:r>
          </a:p>
        </p:txBody>
      </p:sp>
      <p:sp>
        <p:nvSpPr>
          <p:cNvPr id="9219" name="Text Box 3"/>
          <p:cNvSpPr txBox="1">
            <a:spLocks noChangeArrowheads="1"/>
          </p:cNvSpPr>
          <p:nvPr/>
        </p:nvSpPr>
        <p:spPr bwMode="auto">
          <a:xfrm>
            <a:off x="833438" y="1258888"/>
            <a:ext cx="1320800" cy="1282700"/>
          </a:xfrm>
          <a:prstGeom prst="rect">
            <a:avLst/>
          </a:prstGeom>
          <a:noFill/>
          <a:ln w="9525">
            <a:noFill/>
            <a:miter lim="800000"/>
            <a:headEnd/>
            <a:tailEnd/>
          </a:ln>
        </p:spPr>
        <p:txBody>
          <a:bodyPr wrap="none">
            <a:spAutoFit/>
          </a:bodyPr>
          <a:lstStyle/>
          <a:p>
            <a:pPr algn="ctr"/>
            <a:r>
              <a:rPr lang="en-US" sz="2600">
                <a:latin typeface="Times New Roman" pitchFamily="18" charset="0"/>
              </a:rPr>
              <a:t>Physical</a:t>
            </a:r>
          </a:p>
          <a:p>
            <a:pPr algn="ctr"/>
            <a:r>
              <a:rPr lang="en-US" sz="2600">
                <a:latin typeface="Times New Roman" pitchFamily="18" charset="0"/>
              </a:rPr>
              <a:t>Property</a:t>
            </a:r>
          </a:p>
          <a:p>
            <a:pPr algn="ctr"/>
            <a:r>
              <a:rPr lang="en-US" sz="2600">
                <a:latin typeface="Times New Roman" pitchFamily="18" charset="0"/>
              </a:rPr>
              <a:t>Targets</a:t>
            </a:r>
          </a:p>
        </p:txBody>
      </p:sp>
      <p:sp>
        <p:nvSpPr>
          <p:cNvPr id="9220" name="Text Box 4"/>
          <p:cNvSpPr txBox="1">
            <a:spLocks noChangeArrowheads="1"/>
          </p:cNvSpPr>
          <p:nvPr/>
        </p:nvSpPr>
        <p:spPr bwMode="auto">
          <a:xfrm>
            <a:off x="6272213" y="1196975"/>
            <a:ext cx="1539875" cy="1282700"/>
          </a:xfrm>
          <a:prstGeom prst="rect">
            <a:avLst/>
          </a:prstGeom>
          <a:noFill/>
          <a:ln w="9525">
            <a:noFill/>
            <a:miter lim="800000"/>
            <a:headEnd/>
            <a:tailEnd/>
          </a:ln>
        </p:spPr>
        <p:txBody>
          <a:bodyPr wrap="none">
            <a:spAutoFit/>
          </a:bodyPr>
          <a:lstStyle/>
          <a:p>
            <a:pPr algn="ctr"/>
            <a:r>
              <a:rPr lang="en-US" sz="2600">
                <a:latin typeface="Times New Roman" pitchFamily="18" charset="0"/>
              </a:rPr>
              <a:t>Complete</a:t>
            </a:r>
          </a:p>
          <a:p>
            <a:pPr algn="ctr"/>
            <a:r>
              <a:rPr lang="en-US" sz="2600">
                <a:latin typeface="Times New Roman" pitchFamily="18" charset="0"/>
              </a:rPr>
              <a:t>Molecular</a:t>
            </a:r>
          </a:p>
          <a:p>
            <a:pPr algn="ctr"/>
            <a:r>
              <a:rPr lang="en-US" sz="2600">
                <a:latin typeface="Times New Roman" pitchFamily="18" charset="0"/>
              </a:rPr>
              <a:t>Structure</a:t>
            </a:r>
            <a:endParaRPr lang="en-US" sz="2400">
              <a:latin typeface="Times New Roman" pitchFamily="18" charset="0"/>
            </a:endParaRPr>
          </a:p>
        </p:txBody>
      </p:sp>
      <p:sp>
        <p:nvSpPr>
          <p:cNvPr id="9221" name="Text Box 5"/>
          <p:cNvSpPr txBox="1">
            <a:spLocks noChangeArrowheads="1"/>
          </p:cNvSpPr>
          <p:nvPr/>
        </p:nvSpPr>
        <p:spPr bwMode="auto">
          <a:xfrm>
            <a:off x="3530600" y="3243263"/>
            <a:ext cx="1779588" cy="885825"/>
          </a:xfrm>
          <a:prstGeom prst="rect">
            <a:avLst/>
          </a:prstGeom>
          <a:noFill/>
          <a:ln w="9525">
            <a:noFill/>
            <a:miter lim="800000"/>
            <a:headEnd/>
            <a:tailEnd/>
          </a:ln>
        </p:spPr>
        <p:txBody>
          <a:bodyPr wrap="none">
            <a:spAutoFit/>
          </a:bodyPr>
          <a:lstStyle/>
          <a:p>
            <a:pPr algn="ctr"/>
            <a:r>
              <a:rPr lang="en-US" sz="2600">
                <a:latin typeface="Times New Roman" pitchFamily="18" charset="0"/>
              </a:rPr>
              <a:t>Topological</a:t>
            </a:r>
          </a:p>
          <a:p>
            <a:pPr algn="ctr"/>
            <a:r>
              <a:rPr lang="en-US" sz="2600">
                <a:latin typeface="Times New Roman" pitchFamily="18" charset="0"/>
              </a:rPr>
              <a:t>Indices</a:t>
            </a:r>
          </a:p>
        </p:txBody>
      </p:sp>
      <p:sp>
        <p:nvSpPr>
          <p:cNvPr id="9222" name="Line 7"/>
          <p:cNvSpPr>
            <a:spLocks noChangeShapeType="1"/>
          </p:cNvSpPr>
          <p:nvPr/>
        </p:nvSpPr>
        <p:spPr bwMode="auto">
          <a:xfrm flipH="1">
            <a:off x="5424488" y="2565400"/>
            <a:ext cx="1084262" cy="1112838"/>
          </a:xfrm>
          <a:prstGeom prst="line">
            <a:avLst/>
          </a:prstGeom>
          <a:noFill/>
          <a:ln w="19050">
            <a:solidFill>
              <a:schemeClr val="tx1"/>
            </a:solidFill>
            <a:round/>
            <a:headEnd/>
            <a:tailEnd type="triangle" w="med" len="med"/>
          </a:ln>
        </p:spPr>
        <p:txBody>
          <a:bodyPr wrap="none" anchor="ctr"/>
          <a:lstStyle/>
          <a:p>
            <a:endParaRPr lang="en-US"/>
          </a:p>
        </p:txBody>
      </p:sp>
      <p:sp>
        <p:nvSpPr>
          <p:cNvPr id="9223" name="Line 8"/>
          <p:cNvSpPr>
            <a:spLocks noChangeShapeType="1"/>
          </p:cNvSpPr>
          <p:nvPr/>
        </p:nvSpPr>
        <p:spPr bwMode="auto">
          <a:xfrm rot="4916373" flipH="1">
            <a:off x="2100263" y="2471738"/>
            <a:ext cx="1187450" cy="1155700"/>
          </a:xfrm>
          <a:prstGeom prst="line">
            <a:avLst/>
          </a:prstGeom>
          <a:noFill/>
          <a:ln w="9525">
            <a:solidFill>
              <a:schemeClr val="tx1"/>
            </a:solidFill>
            <a:round/>
            <a:headEnd/>
            <a:tailEnd type="triangle" w="med" len="med"/>
          </a:ln>
        </p:spPr>
        <p:txBody>
          <a:bodyPr wrap="none" anchor="ctr"/>
          <a:lstStyle/>
          <a:p>
            <a:endParaRPr lang="en-US"/>
          </a:p>
        </p:txBody>
      </p:sp>
      <p:sp>
        <p:nvSpPr>
          <p:cNvPr id="9224" name="Text Box 10"/>
          <p:cNvSpPr txBox="1">
            <a:spLocks noChangeArrowheads="1"/>
          </p:cNvSpPr>
          <p:nvPr/>
        </p:nvSpPr>
        <p:spPr bwMode="auto">
          <a:xfrm rot="-2714247">
            <a:off x="5235575" y="2679700"/>
            <a:ext cx="1320800" cy="488950"/>
          </a:xfrm>
          <a:prstGeom prst="rect">
            <a:avLst/>
          </a:prstGeom>
          <a:noFill/>
          <a:ln w="9525">
            <a:noFill/>
            <a:miter lim="800000"/>
            <a:headEnd/>
            <a:tailEnd/>
          </a:ln>
        </p:spPr>
        <p:txBody>
          <a:bodyPr wrap="none">
            <a:spAutoFit/>
          </a:bodyPr>
          <a:lstStyle/>
          <a:p>
            <a:r>
              <a:rPr lang="en-US" sz="2600">
                <a:latin typeface="Times New Roman" pitchFamily="18" charset="0"/>
              </a:rPr>
              <a:t>compute</a:t>
            </a:r>
            <a:endParaRPr lang="en-US" sz="2600" baseline="-25000">
              <a:latin typeface="Times New Roman" pitchFamily="18" charset="0"/>
            </a:endParaRPr>
          </a:p>
        </p:txBody>
      </p:sp>
      <p:sp>
        <p:nvSpPr>
          <p:cNvPr id="9225" name="Text Box 11"/>
          <p:cNvSpPr txBox="1">
            <a:spLocks noChangeArrowheads="1"/>
          </p:cNvSpPr>
          <p:nvPr/>
        </p:nvSpPr>
        <p:spPr bwMode="auto">
          <a:xfrm rot="2244123">
            <a:off x="2306638" y="2655888"/>
            <a:ext cx="1336675" cy="488950"/>
          </a:xfrm>
          <a:prstGeom prst="rect">
            <a:avLst/>
          </a:prstGeom>
          <a:noFill/>
          <a:ln w="9525">
            <a:noFill/>
            <a:miter lim="800000"/>
            <a:headEnd/>
            <a:tailEnd/>
          </a:ln>
        </p:spPr>
        <p:txBody>
          <a:bodyPr wrap="none">
            <a:spAutoFit/>
          </a:bodyPr>
          <a:lstStyle/>
          <a:p>
            <a:r>
              <a:rPr lang="en-US" sz="2600">
                <a:latin typeface="Times New Roman" pitchFamily="18" charset="0"/>
              </a:rPr>
              <a:t>correlate</a:t>
            </a:r>
          </a:p>
        </p:txBody>
      </p:sp>
      <p:sp>
        <p:nvSpPr>
          <p:cNvPr id="9226" name="Text Box 12"/>
          <p:cNvSpPr txBox="1">
            <a:spLocks noChangeArrowheads="1"/>
          </p:cNvSpPr>
          <p:nvPr/>
        </p:nvSpPr>
        <p:spPr bwMode="auto">
          <a:xfrm rot="12979">
            <a:off x="3376613" y="1271588"/>
            <a:ext cx="1927225" cy="488950"/>
          </a:xfrm>
          <a:prstGeom prst="rect">
            <a:avLst/>
          </a:prstGeom>
          <a:noFill/>
          <a:ln w="9525">
            <a:noFill/>
            <a:miter lim="800000"/>
            <a:headEnd/>
            <a:tailEnd/>
          </a:ln>
        </p:spPr>
        <p:txBody>
          <a:bodyPr wrap="none">
            <a:spAutoFit/>
          </a:bodyPr>
          <a:lstStyle/>
          <a:p>
            <a:r>
              <a:rPr lang="en-US" sz="2600">
                <a:latin typeface="Times New Roman" pitchFamily="18" charset="0"/>
              </a:rPr>
              <a:t>Optimization</a:t>
            </a:r>
          </a:p>
        </p:txBody>
      </p:sp>
      <p:sp>
        <p:nvSpPr>
          <p:cNvPr id="9227" name="Oval 13"/>
          <p:cNvSpPr>
            <a:spLocks noChangeArrowheads="1"/>
          </p:cNvSpPr>
          <p:nvPr/>
        </p:nvSpPr>
        <p:spPr bwMode="auto">
          <a:xfrm>
            <a:off x="381000" y="1171575"/>
            <a:ext cx="2146300" cy="1452563"/>
          </a:xfrm>
          <a:prstGeom prst="ellipse">
            <a:avLst/>
          </a:prstGeom>
          <a:noFill/>
          <a:ln w="9525">
            <a:solidFill>
              <a:schemeClr val="tx1"/>
            </a:solidFill>
            <a:round/>
            <a:headEnd/>
            <a:tailEnd/>
          </a:ln>
        </p:spPr>
        <p:txBody>
          <a:bodyPr wrap="none" anchor="ctr"/>
          <a:lstStyle/>
          <a:p>
            <a:endParaRPr lang="en-GB"/>
          </a:p>
        </p:txBody>
      </p:sp>
      <p:sp>
        <p:nvSpPr>
          <p:cNvPr id="9228" name="Oval 14"/>
          <p:cNvSpPr>
            <a:spLocks noChangeArrowheads="1"/>
          </p:cNvSpPr>
          <p:nvPr/>
        </p:nvSpPr>
        <p:spPr bwMode="auto">
          <a:xfrm>
            <a:off x="5929313" y="1122363"/>
            <a:ext cx="2146300" cy="1452562"/>
          </a:xfrm>
          <a:prstGeom prst="ellipse">
            <a:avLst/>
          </a:prstGeom>
          <a:noFill/>
          <a:ln w="9525">
            <a:solidFill>
              <a:schemeClr val="tx1"/>
            </a:solidFill>
            <a:round/>
            <a:headEnd/>
            <a:tailEnd/>
          </a:ln>
        </p:spPr>
        <p:txBody>
          <a:bodyPr wrap="none" anchor="ctr"/>
          <a:lstStyle/>
          <a:p>
            <a:endParaRPr lang="en-GB"/>
          </a:p>
        </p:txBody>
      </p:sp>
      <p:sp>
        <p:nvSpPr>
          <p:cNvPr id="9229" name="Line 15"/>
          <p:cNvSpPr>
            <a:spLocks noChangeShapeType="1"/>
          </p:cNvSpPr>
          <p:nvPr/>
        </p:nvSpPr>
        <p:spPr bwMode="auto">
          <a:xfrm>
            <a:off x="2633663" y="1784350"/>
            <a:ext cx="3219450" cy="0"/>
          </a:xfrm>
          <a:prstGeom prst="line">
            <a:avLst/>
          </a:prstGeom>
          <a:noFill/>
          <a:ln w="19050">
            <a:solidFill>
              <a:schemeClr val="tx1"/>
            </a:solidFill>
            <a:round/>
            <a:headEnd/>
            <a:tailEnd type="triangle" w="med" len="med"/>
          </a:ln>
        </p:spPr>
        <p:txBody>
          <a:bodyPr/>
          <a:lstStyle/>
          <a:p>
            <a:endParaRPr lang="en-US"/>
          </a:p>
        </p:txBody>
      </p:sp>
      <p:sp>
        <p:nvSpPr>
          <p:cNvPr id="9230" name="Oval 16"/>
          <p:cNvSpPr>
            <a:spLocks noChangeArrowheads="1"/>
          </p:cNvSpPr>
          <p:nvPr/>
        </p:nvSpPr>
        <p:spPr bwMode="auto">
          <a:xfrm>
            <a:off x="3313113" y="2952750"/>
            <a:ext cx="2146300" cy="1452563"/>
          </a:xfrm>
          <a:prstGeom prst="ellipse">
            <a:avLst/>
          </a:prstGeom>
          <a:noFill/>
          <a:ln w="9525">
            <a:solidFill>
              <a:schemeClr val="tx1"/>
            </a:solidFill>
            <a:round/>
            <a:headEnd/>
            <a:tailEnd/>
          </a:ln>
        </p:spPr>
        <p:txBody>
          <a:bodyPr wrap="none" anchor="ctr"/>
          <a:lstStyle/>
          <a:p>
            <a:endParaRPr lang="en-GB"/>
          </a:p>
        </p:txBody>
      </p:sp>
      <p:sp>
        <p:nvSpPr>
          <p:cNvPr id="191505" name="Text Box 17"/>
          <p:cNvSpPr txBox="1">
            <a:spLocks noChangeArrowheads="1"/>
          </p:cNvSpPr>
          <p:nvPr/>
        </p:nvSpPr>
        <p:spPr bwMode="auto">
          <a:xfrm>
            <a:off x="2979738" y="2430463"/>
            <a:ext cx="2919412" cy="519112"/>
          </a:xfrm>
          <a:prstGeom prst="rect">
            <a:avLst/>
          </a:prstGeom>
          <a:noFill/>
          <a:ln w="9525">
            <a:noFill/>
            <a:miter lim="800000"/>
            <a:headEnd/>
            <a:tailEnd/>
          </a:ln>
        </p:spPr>
        <p:txBody>
          <a:bodyPr wrap="none">
            <a:spAutoFit/>
          </a:bodyPr>
          <a:lstStyle/>
          <a:p>
            <a:r>
              <a:rPr lang="en-US" sz="2800" b="1">
                <a:latin typeface="Times New Roman" pitchFamily="18" charset="0"/>
              </a:rPr>
              <a:t>Forward Problem</a:t>
            </a:r>
          </a:p>
        </p:txBody>
      </p:sp>
      <p:sp>
        <p:nvSpPr>
          <p:cNvPr id="191506" name="Text Box 18"/>
          <p:cNvSpPr txBox="1">
            <a:spLocks noChangeArrowheads="1"/>
          </p:cNvSpPr>
          <p:nvPr/>
        </p:nvSpPr>
        <p:spPr bwMode="auto">
          <a:xfrm>
            <a:off x="3108325" y="838200"/>
            <a:ext cx="2700338" cy="519113"/>
          </a:xfrm>
          <a:prstGeom prst="rect">
            <a:avLst/>
          </a:prstGeom>
          <a:noFill/>
          <a:ln w="9525">
            <a:noFill/>
            <a:miter lim="800000"/>
            <a:headEnd/>
            <a:tailEnd/>
          </a:ln>
        </p:spPr>
        <p:txBody>
          <a:bodyPr wrap="none">
            <a:spAutoFit/>
          </a:bodyPr>
          <a:lstStyle/>
          <a:p>
            <a:r>
              <a:rPr lang="en-US" sz="2800" b="1">
                <a:latin typeface="Times New Roman" pitchFamily="18" charset="0"/>
              </a:rPr>
              <a:t>Inverse Problem</a:t>
            </a:r>
          </a:p>
        </p:txBody>
      </p:sp>
      <p:sp>
        <p:nvSpPr>
          <p:cNvPr id="191508" name="Rectangle 20"/>
          <p:cNvSpPr>
            <a:spLocks noChangeArrowheads="1"/>
          </p:cNvSpPr>
          <p:nvPr/>
        </p:nvSpPr>
        <p:spPr bwMode="auto">
          <a:xfrm>
            <a:off x="111125" y="4465638"/>
            <a:ext cx="8499475" cy="1223962"/>
          </a:xfrm>
          <a:prstGeom prst="rect">
            <a:avLst/>
          </a:prstGeom>
          <a:noFill/>
          <a:ln w="9525">
            <a:noFill/>
            <a:miter lim="800000"/>
            <a:headEnd/>
            <a:tailEnd/>
          </a:ln>
        </p:spPr>
        <p:txBody>
          <a:bodyPr/>
          <a:lstStyle/>
          <a:p>
            <a:pPr marL="342900" indent="-342900" eaLnBrk="1" hangingPunct="1">
              <a:spcBef>
                <a:spcPct val="20000"/>
              </a:spcBef>
              <a:buFontTx/>
              <a:buChar char="•"/>
            </a:pPr>
            <a:r>
              <a:rPr lang="en-US" sz="2400"/>
              <a:t>The forward problem, determining function given a structure, may be solved experimentally, via simulation, or approximately via predictive models</a:t>
            </a:r>
          </a:p>
          <a:p>
            <a:pPr marL="342900" indent="-342900" eaLnBrk="1" hangingPunct="1">
              <a:spcBef>
                <a:spcPct val="20000"/>
              </a:spcBef>
              <a:buFontTx/>
              <a:buChar char="•"/>
            </a:pPr>
            <a:endParaRPr lang="en-US" sz="2400"/>
          </a:p>
        </p:txBody>
      </p:sp>
      <p:sp>
        <p:nvSpPr>
          <p:cNvPr id="191510" name="Text Box 22"/>
          <p:cNvSpPr txBox="1">
            <a:spLocks noChangeArrowheads="1"/>
          </p:cNvSpPr>
          <p:nvPr/>
        </p:nvSpPr>
        <p:spPr bwMode="auto">
          <a:xfrm>
            <a:off x="114300" y="5588000"/>
            <a:ext cx="8724900" cy="1187450"/>
          </a:xfrm>
          <a:prstGeom prst="rect">
            <a:avLst/>
          </a:prstGeom>
          <a:noFill/>
          <a:ln w="9525">
            <a:noFill/>
            <a:miter lim="800000"/>
            <a:headEnd/>
            <a:tailEnd/>
          </a:ln>
        </p:spPr>
        <p:txBody>
          <a:bodyPr>
            <a:spAutoFit/>
          </a:bodyPr>
          <a:lstStyle/>
          <a:p>
            <a:pPr>
              <a:buFontTx/>
              <a:buChar char="•"/>
            </a:pPr>
            <a:r>
              <a:rPr lang="en-US" sz="2400"/>
              <a:t>  The inverse problem, or the product design problem, requires optimization to find a set of candidate molecules with properties close to targets chosen by the designer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505"/>
                                        </p:tgtEl>
                                        <p:attrNameLst>
                                          <p:attrName>style.visibility</p:attrName>
                                        </p:attrNameLst>
                                      </p:cBhvr>
                                      <p:to>
                                        <p:strVal val="visible"/>
                                      </p:to>
                                    </p:set>
                                    <p:anim calcmode="lin" valueType="num">
                                      <p:cBhvr additive="base">
                                        <p:cTn id="7" dur="500" fill="hold"/>
                                        <p:tgtEl>
                                          <p:spTgt spid="191505"/>
                                        </p:tgtEl>
                                        <p:attrNameLst>
                                          <p:attrName>ppt_x</p:attrName>
                                        </p:attrNameLst>
                                      </p:cBhvr>
                                      <p:tavLst>
                                        <p:tav tm="0">
                                          <p:val>
                                            <p:strVal val="0-#ppt_w/2"/>
                                          </p:val>
                                        </p:tav>
                                        <p:tav tm="100000">
                                          <p:val>
                                            <p:strVal val="#ppt_x"/>
                                          </p:val>
                                        </p:tav>
                                      </p:tavLst>
                                    </p:anim>
                                    <p:anim calcmode="lin" valueType="num">
                                      <p:cBhvr additive="base">
                                        <p:cTn id="8" dur="500" fill="hold"/>
                                        <p:tgtEl>
                                          <p:spTgt spid="1915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508"/>
                                        </p:tgtEl>
                                        <p:attrNameLst>
                                          <p:attrName>style.visibility</p:attrName>
                                        </p:attrNameLst>
                                      </p:cBhvr>
                                      <p:to>
                                        <p:strVal val="visible"/>
                                      </p:to>
                                    </p:set>
                                    <p:anim calcmode="lin" valueType="num">
                                      <p:cBhvr additive="base">
                                        <p:cTn id="13" dur="500" fill="hold"/>
                                        <p:tgtEl>
                                          <p:spTgt spid="191508"/>
                                        </p:tgtEl>
                                        <p:attrNameLst>
                                          <p:attrName>ppt_x</p:attrName>
                                        </p:attrNameLst>
                                      </p:cBhvr>
                                      <p:tavLst>
                                        <p:tav tm="0">
                                          <p:val>
                                            <p:strVal val="0-#ppt_w/2"/>
                                          </p:val>
                                        </p:tav>
                                        <p:tav tm="100000">
                                          <p:val>
                                            <p:strVal val="#ppt_x"/>
                                          </p:val>
                                        </p:tav>
                                      </p:tavLst>
                                    </p:anim>
                                    <p:anim calcmode="lin" valueType="num">
                                      <p:cBhvr additive="base">
                                        <p:cTn id="14" dur="500" fill="hold"/>
                                        <p:tgtEl>
                                          <p:spTgt spid="1915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506"/>
                                        </p:tgtEl>
                                        <p:attrNameLst>
                                          <p:attrName>style.visibility</p:attrName>
                                        </p:attrNameLst>
                                      </p:cBhvr>
                                      <p:to>
                                        <p:strVal val="visible"/>
                                      </p:to>
                                    </p:set>
                                    <p:anim calcmode="lin" valueType="num">
                                      <p:cBhvr additive="base">
                                        <p:cTn id="19" dur="500" fill="hold"/>
                                        <p:tgtEl>
                                          <p:spTgt spid="191506"/>
                                        </p:tgtEl>
                                        <p:attrNameLst>
                                          <p:attrName>ppt_x</p:attrName>
                                        </p:attrNameLst>
                                      </p:cBhvr>
                                      <p:tavLst>
                                        <p:tav tm="0">
                                          <p:val>
                                            <p:strVal val="0-#ppt_w/2"/>
                                          </p:val>
                                        </p:tav>
                                        <p:tav tm="100000">
                                          <p:val>
                                            <p:strVal val="#ppt_x"/>
                                          </p:val>
                                        </p:tav>
                                      </p:tavLst>
                                    </p:anim>
                                    <p:anim calcmode="lin" valueType="num">
                                      <p:cBhvr additive="base">
                                        <p:cTn id="20" dur="500" fill="hold"/>
                                        <p:tgtEl>
                                          <p:spTgt spid="1915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510"/>
                                        </p:tgtEl>
                                        <p:attrNameLst>
                                          <p:attrName>style.visibility</p:attrName>
                                        </p:attrNameLst>
                                      </p:cBhvr>
                                      <p:to>
                                        <p:strVal val="visible"/>
                                      </p:to>
                                    </p:set>
                                    <p:anim calcmode="lin" valueType="num">
                                      <p:cBhvr additive="base">
                                        <p:cTn id="25" dur="500" fill="hold"/>
                                        <p:tgtEl>
                                          <p:spTgt spid="191510"/>
                                        </p:tgtEl>
                                        <p:attrNameLst>
                                          <p:attrName>ppt_x</p:attrName>
                                        </p:attrNameLst>
                                      </p:cBhvr>
                                      <p:tavLst>
                                        <p:tav tm="0">
                                          <p:val>
                                            <p:strVal val="0-#ppt_w/2"/>
                                          </p:val>
                                        </p:tav>
                                        <p:tav tm="100000">
                                          <p:val>
                                            <p:strVal val="#ppt_x"/>
                                          </p:val>
                                        </p:tav>
                                      </p:tavLst>
                                    </p:anim>
                                    <p:anim calcmode="lin" valueType="num">
                                      <p:cBhvr additive="base">
                                        <p:cTn id="26" dur="500" fill="hold"/>
                                        <p:tgtEl>
                                          <p:spTgt spid="19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5" grpId="0"/>
      <p:bldP spid="191506" grpId="0"/>
      <p:bldP spid="191508" grpId="0"/>
      <p:bldP spid="1915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4294967295"/>
          </p:nvPr>
        </p:nvPicPr>
        <p:blipFill>
          <a:blip r:embed="rId2" cstate="print"/>
          <a:srcRect/>
          <a:stretch>
            <a:fillRect/>
          </a:stretch>
        </p:blipFill>
        <p:spPr>
          <a:xfrm>
            <a:off x="838200" y="-30163"/>
            <a:ext cx="7186613" cy="688816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463" y="-49213"/>
            <a:ext cx="9144000" cy="1143001"/>
          </a:xfrm>
        </p:spPr>
        <p:txBody>
          <a:bodyPr/>
          <a:lstStyle/>
          <a:p>
            <a:pPr eaLnBrk="1" hangingPunct="1">
              <a:lnSpc>
                <a:spcPct val="90000"/>
              </a:lnSpc>
            </a:pPr>
            <a:r>
              <a:rPr lang="en-US" smtClean="0"/>
              <a:t>Prediction of Aggregation Rate</a:t>
            </a:r>
          </a:p>
        </p:txBody>
      </p:sp>
      <p:sp>
        <p:nvSpPr>
          <p:cNvPr id="306179" name="Rectangle 3"/>
          <p:cNvSpPr>
            <a:spLocks noGrp="1" noChangeArrowheads="1"/>
          </p:cNvSpPr>
          <p:nvPr>
            <p:ph type="body" idx="1"/>
          </p:nvPr>
        </p:nvSpPr>
        <p:spPr>
          <a:xfrm>
            <a:off x="127000" y="1257300"/>
            <a:ext cx="8534400" cy="4114800"/>
          </a:xfrm>
          <a:noFill/>
        </p:spPr>
        <p:txBody>
          <a:bodyPr/>
          <a:lstStyle/>
          <a:p>
            <a:pPr eaLnBrk="1" hangingPunct="1"/>
            <a:r>
              <a:rPr lang="en-US" sz="2600" smtClean="0"/>
              <a:t>Models were built correlating hydrophobic surface area and other 3-D protein descriptors with published aggregation rate data</a:t>
            </a:r>
          </a:p>
          <a:p>
            <a:pPr eaLnBrk="1" hangingPunct="1"/>
            <a:r>
              <a:rPr lang="en-US" sz="2600" smtClean="0"/>
              <a:t>While the accuracy was enough for proof-of-concept, it is still insufficient for CAMD studies.  Why?</a:t>
            </a:r>
          </a:p>
          <a:p>
            <a:pPr eaLnBrk="1" hangingPunct="1"/>
            <a:r>
              <a:rPr lang="en-US" sz="2600" smtClean="0"/>
              <a:t>Most likely, the data is to blame.  We found multiple aggregation rates published for the same systems, and sometimes experiments are run at different temperatures or other conditions</a:t>
            </a:r>
          </a:p>
          <a:p>
            <a:pPr eaLnBrk="1" hangingPunct="1"/>
            <a:r>
              <a:rPr lang="en-US" sz="2600" smtClean="0"/>
              <a:t>Current experiments are showing the challenges in gathering sufficient, accurate data for protein aggregation under controlled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smtClean="0"/>
              <a:t>Aggrescan</a:t>
            </a:r>
          </a:p>
        </p:txBody>
      </p:sp>
      <p:sp>
        <p:nvSpPr>
          <p:cNvPr id="37891" name="Content Placeholder 2"/>
          <p:cNvSpPr>
            <a:spLocks noGrp="1"/>
          </p:cNvSpPr>
          <p:nvPr>
            <p:ph idx="4294967295"/>
          </p:nvPr>
        </p:nvSpPr>
        <p:spPr/>
        <p:txBody>
          <a:bodyPr/>
          <a:lstStyle/>
          <a:p>
            <a:pPr eaLnBrk="1" hangingPunct="1"/>
            <a:r>
              <a:rPr lang="en-US" smtClean="0"/>
              <a:t>This computational prediction method looks at primary structure for “hot spots”</a:t>
            </a:r>
          </a:p>
          <a:p>
            <a:pPr lvl="1" eaLnBrk="1" hangingPunct="1"/>
            <a:r>
              <a:rPr lang="en-US" smtClean="0"/>
              <a:t>Amino acid regions with high aggregation propensity</a:t>
            </a:r>
          </a:p>
          <a:p>
            <a:pPr eaLnBrk="1" hangingPunct="1"/>
            <a:r>
              <a:rPr lang="en-US" smtClean="0"/>
              <a:t>Aggregation propensity based on experimental data</a:t>
            </a:r>
          </a:p>
          <a:p>
            <a:pPr eaLnBrk="1" hangingPunct="1"/>
            <a:r>
              <a:rPr lang="en-US" smtClean="0"/>
              <a:t>Does not account for tertiary structure</a:t>
            </a:r>
          </a:p>
          <a:p>
            <a:pPr lvl="1" eaLnBrk="1" hangingPunct="1"/>
            <a:r>
              <a:rPr lang="en-US" smtClean="0"/>
              <a:t>Amino acids in a 3-D region may not be near each other in the amino acid sequence</a:t>
            </a:r>
          </a:p>
        </p:txBody>
      </p:sp>
      <p:sp>
        <p:nvSpPr>
          <p:cNvPr id="37892" name="TextBox 3"/>
          <p:cNvSpPr txBox="1">
            <a:spLocks noChangeArrowheads="1"/>
          </p:cNvSpPr>
          <p:nvPr/>
        </p:nvSpPr>
        <p:spPr bwMode="auto">
          <a:xfrm>
            <a:off x="3276600" y="6324600"/>
            <a:ext cx="5673725" cy="369888"/>
          </a:xfrm>
          <a:prstGeom prst="rect">
            <a:avLst/>
          </a:prstGeom>
          <a:noFill/>
          <a:ln w="9525">
            <a:noFill/>
            <a:miter lim="800000"/>
            <a:headEnd/>
            <a:tailEnd/>
          </a:ln>
        </p:spPr>
        <p:txBody>
          <a:bodyPr wrap="none">
            <a:spAutoFit/>
          </a:bodyPr>
          <a:lstStyle/>
          <a:p>
            <a:r>
              <a:rPr lang="en-US"/>
              <a:t>Aggrescan available at http://bioinf.uab.es/aggrescan/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152400"/>
            <a:ext cx="8229600" cy="1143000"/>
          </a:xfrm>
        </p:spPr>
        <p:txBody>
          <a:bodyPr/>
          <a:lstStyle/>
          <a:p>
            <a:pPr eaLnBrk="1" hangingPunct="1"/>
            <a:r>
              <a:rPr lang="en-US" smtClean="0"/>
              <a:t>Example Aggrescan Output</a:t>
            </a:r>
          </a:p>
        </p:txBody>
      </p:sp>
      <p:sp>
        <p:nvSpPr>
          <p:cNvPr id="38915" name="Content Placeholder 2"/>
          <p:cNvSpPr>
            <a:spLocks noGrp="1"/>
          </p:cNvSpPr>
          <p:nvPr>
            <p:ph idx="4294967295"/>
          </p:nvPr>
        </p:nvSpPr>
        <p:spPr>
          <a:xfrm>
            <a:off x="152400" y="1295400"/>
            <a:ext cx="2743200" cy="4525963"/>
          </a:xfrm>
        </p:spPr>
        <p:txBody>
          <a:bodyPr/>
          <a:lstStyle/>
          <a:p>
            <a:pPr eaLnBrk="1" hangingPunct="1"/>
            <a:r>
              <a:rPr lang="en-US" smtClean="0"/>
              <a:t>The number of hot spots is predicted and they are highlighted in the sequence</a:t>
            </a:r>
          </a:p>
        </p:txBody>
      </p:sp>
      <p:pic>
        <p:nvPicPr>
          <p:cNvPr id="38916" name="Picture 2"/>
          <p:cNvPicPr>
            <a:picLocks noChangeAspect="1" noChangeArrowheads="1"/>
          </p:cNvPicPr>
          <p:nvPr/>
        </p:nvPicPr>
        <p:blipFill>
          <a:blip r:embed="rId2" cstate="print"/>
          <a:srcRect l="500" t="14223" r="67000" b="32889"/>
          <a:stretch>
            <a:fillRect/>
          </a:stretch>
        </p:blipFill>
        <p:spPr bwMode="auto">
          <a:xfrm>
            <a:off x="3048000" y="1219200"/>
            <a:ext cx="594360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t>Spatial Aggregation Propensity (SAP)</a:t>
            </a:r>
          </a:p>
        </p:txBody>
      </p:sp>
      <p:sp>
        <p:nvSpPr>
          <p:cNvPr id="39939" name="Content Placeholder 2"/>
          <p:cNvSpPr>
            <a:spLocks noGrp="1"/>
          </p:cNvSpPr>
          <p:nvPr>
            <p:ph idx="4294967295"/>
          </p:nvPr>
        </p:nvSpPr>
        <p:spPr/>
        <p:txBody>
          <a:bodyPr/>
          <a:lstStyle/>
          <a:p>
            <a:pPr eaLnBrk="1" hangingPunct="1"/>
            <a:r>
              <a:rPr lang="en-US" smtClean="0"/>
              <a:t>Determines aggregation regions based on</a:t>
            </a:r>
          </a:p>
          <a:p>
            <a:pPr lvl="1" eaLnBrk="1" hangingPunct="1"/>
            <a:r>
              <a:rPr lang="en-US" smtClean="0"/>
              <a:t>hydrophobicity </a:t>
            </a:r>
          </a:p>
          <a:p>
            <a:pPr lvl="1" eaLnBrk="1" hangingPunct="1"/>
            <a:r>
              <a:rPr lang="en-US" smtClean="0"/>
              <a:t>solvent accessible surface area </a:t>
            </a:r>
          </a:p>
          <a:p>
            <a:pPr lvl="1" eaLnBrk="1" hangingPunct="1"/>
            <a:r>
              <a:rPr lang="en-US" smtClean="0"/>
              <a:t>proximity in the 3-D folded structure  </a:t>
            </a:r>
          </a:p>
          <a:p>
            <a:pPr eaLnBrk="1" hangingPunct="1"/>
            <a:r>
              <a:rPr lang="en-US" smtClean="0"/>
              <a:t>Accounts for tertiary structure</a:t>
            </a:r>
          </a:p>
          <a:p>
            <a:pPr eaLnBrk="1" hangingPunct="1"/>
            <a:r>
              <a:rPr lang="en-US" smtClean="0"/>
              <a:t>Only the solvent accessible surface area is assumed to be able to interact with other proteins during aggregation</a:t>
            </a:r>
          </a:p>
        </p:txBody>
      </p:sp>
      <p:sp>
        <p:nvSpPr>
          <p:cNvPr id="39940" name="TextBox 3"/>
          <p:cNvSpPr txBox="1">
            <a:spLocks noChangeArrowheads="1"/>
          </p:cNvSpPr>
          <p:nvPr/>
        </p:nvSpPr>
        <p:spPr bwMode="auto">
          <a:xfrm>
            <a:off x="3429000" y="6324600"/>
            <a:ext cx="5575300" cy="369888"/>
          </a:xfrm>
          <a:prstGeom prst="rect">
            <a:avLst/>
          </a:prstGeom>
          <a:noFill/>
          <a:ln w="9525">
            <a:noFill/>
            <a:miter lim="800000"/>
            <a:headEnd/>
            <a:tailEnd/>
          </a:ln>
        </p:spPr>
        <p:txBody>
          <a:bodyPr wrap="none">
            <a:spAutoFit/>
          </a:bodyPr>
          <a:lstStyle/>
          <a:p>
            <a:r>
              <a:rPr lang="en-US"/>
              <a:t>SAP used courtesy of Dr Naresh Chennamsetty, MIT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smtClean="0"/>
              <a:t>Example SAP Output</a:t>
            </a:r>
          </a:p>
        </p:txBody>
      </p:sp>
      <p:pic>
        <p:nvPicPr>
          <p:cNvPr id="40963" name="Picture 2"/>
          <p:cNvPicPr>
            <a:picLocks noChangeAspect="1" noChangeArrowheads="1"/>
          </p:cNvPicPr>
          <p:nvPr/>
        </p:nvPicPr>
        <p:blipFill>
          <a:blip r:embed="rId2" cstate="print"/>
          <a:srcRect l="35001" t="14223" r="36501" b="22221"/>
          <a:stretch>
            <a:fillRect/>
          </a:stretch>
        </p:blipFill>
        <p:spPr bwMode="auto">
          <a:xfrm>
            <a:off x="4953000" y="1676400"/>
            <a:ext cx="3535363" cy="4433888"/>
          </a:xfrm>
          <a:prstGeom prst="rect">
            <a:avLst/>
          </a:prstGeom>
          <a:noFill/>
          <a:ln w="9525">
            <a:noFill/>
            <a:miter lim="800000"/>
            <a:headEnd/>
            <a:tailEnd/>
          </a:ln>
        </p:spPr>
      </p:pic>
      <p:pic>
        <p:nvPicPr>
          <p:cNvPr id="40964" name="Picture 3"/>
          <p:cNvPicPr>
            <a:picLocks noChangeAspect="1" noChangeArrowheads="1"/>
          </p:cNvPicPr>
          <p:nvPr/>
        </p:nvPicPr>
        <p:blipFill>
          <a:blip r:embed="rId3" cstate="print"/>
          <a:srcRect l="34500" t="14223" r="35001" b="21333"/>
          <a:stretch>
            <a:fillRect/>
          </a:stretch>
        </p:blipFill>
        <p:spPr bwMode="auto">
          <a:xfrm>
            <a:off x="685800" y="1676400"/>
            <a:ext cx="37179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677988" y="133350"/>
            <a:ext cx="5854700" cy="823913"/>
          </a:xfrm>
          <a:prstGeom prst="rect">
            <a:avLst/>
          </a:prstGeom>
          <a:noFill/>
          <a:ln w="9525">
            <a:noFill/>
            <a:miter lim="800000"/>
            <a:headEnd/>
            <a:tailEnd/>
          </a:ln>
        </p:spPr>
        <p:txBody>
          <a:bodyPr wrap="none">
            <a:spAutoFit/>
          </a:bodyPr>
          <a:lstStyle/>
          <a:p>
            <a:r>
              <a:rPr lang="en-US" sz="4800">
                <a:latin typeface="Times New Roman" pitchFamily="18" charset="0"/>
              </a:rPr>
              <a:t>Modeling Deamidation</a:t>
            </a:r>
          </a:p>
        </p:txBody>
      </p:sp>
      <p:sp>
        <p:nvSpPr>
          <p:cNvPr id="46083" name="Text Box 3"/>
          <p:cNvSpPr txBox="1">
            <a:spLocks noChangeArrowheads="1"/>
          </p:cNvSpPr>
          <p:nvPr/>
        </p:nvSpPr>
        <p:spPr bwMode="auto">
          <a:xfrm>
            <a:off x="411163" y="1219200"/>
            <a:ext cx="8321675" cy="4603750"/>
          </a:xfrm>
          <a:prstGeom prst="rect">
            <a:avLst/>
          </a:prstGeom>
          <a:noFill/>
          <a:ln w="9525">
            <a:noFill/>
            <a:miter lim="800000"/>
            <a:headEnd/>
            <a:tailEnd/>
          </a:ln>
        </p:spPr>
        <p:txBody>
          <a:bodyPr>
            <a:spAutoFit/>
          </a:bodyPr>
          <a:lstStyle/>
          <a:p>
            <a:pPr>
              <a:buFontTx/>
              <a:buChar char="•"/>
            </a:pPr>
            <a:r>
              <a:rPr lang="en-US" sz="3200">
                <a:latin typeface="Times New Roman" pitchFamily="18" charset="0"/>
              </a:rPr>
              <a:t>  </a:t>
            </a:r>
            <a:r>
              <a:rPr lang="en-US" sz="3500">
                <a:latin typeface="Times New Roman" pitchFamily="18" charset="0"/>
              </a:rPr>
              <a:t>The simulations suggest that the stabilizing effect of PVP is caused by steric hindrance, along with a hydrophobic interaction</a:t>
            </a:r>
          </a:p>
          <a:p>
            <a:pPr>
              <a:buFontTx/>
              <a:buChar char="•"/>
            </a:pPr>
            <a:endParaRPr lang="en-US" sz="800">
              <a:latin typeface="Times New Roman" pitchFamily="18" charset="0"/>
            </a:endParaRPr>
          </a:p>
          <a:p>
            <a:pPr>
              <a:buFontTx/>
              <a:buChar char="•"/>
            </a:pPr>
            <a:r>
              <a:rPr lang="en-US" sz="3500">
                <a:latin typeface="Times New Roman" pitchFamily="18" charset="0"/>
              </a:rPr>
              <a:t>  Steric effects and hydrophobicity are easily quantifiable using structural descriptors</a:t>
            </a:r>
          </a:p>
          <a:p>
            <a:pPr>
              <a:buFontTx/>
              <a:buChar char="•"/>
            </a:pPr>
            <a:endParaRPr lang="en-US" sz="800">
              <a:latin typeface="Times New Roman" pitchFamily="18" charset="0"/>
            </a:endParaRPr>
          </a:p>
          <a:p>
            <a:pPr>
              <a:buFontTx/>
              <a:buChar char="•"/>
            </a:pPr>
            <a:r>
              <a:rPr lang="en-US" sz="3500">
                <a:latin typeface="Times New Roman" pitchFamily="18" charset="0"/>
              </a:rPr>
              <a:t>  Thus we are building a model using such descriptors (of both excipient and protein/peptide) to predict deamidation rate</a:t>
            </a:r>
          </a:p>
        </p:txBody>
      </p:sp>
      <p:sp>
        <p:nvSpPr>
          <p:cNvPr id="303108" name="Rectangle 4"/>
          <p:cNvSpPr>
            <a:spLocks noChangeArrowheads="1"/>
          </p:cNvSpPr>
          <p:nvPr/>
        </p:nvSpPr>
        <p:spPr bwMode="auto">
          <a:xfrm>
            <a:off x="98425" y="174625"/>
            <a:ext cx="8915400" cy="6553200"/>
          </a:xfrm>
          <a:prstGeom prst="rect">
            <a:avLst/>
          </a:prstGeom>
          <a:noFill/>
          <a:ln w="9525">
            <a:solidFill>
              <a:schemeClr val="tx1"/>
            </a:solidFill>
            <a:miter lim="800000"/>
            <a:headEnd/>
            <a:tailEnd/>
          </a:ln>
          <a:effectLst>
            <a:outerShdw dist="107763" dir="18900000" algn="ctr" rotWithShape="0">
              <a:schemeClr val="bg2"/>
            </a:outerShdw>
          </a:effectLst>
        </p:spPr>
        <p:txBody>
          <a:bodyPr wrap="none" anchor="ctr"/>
          <a:lstStyle/>
          <a:p>
            <a:pPr>
              <a:defRPr/>
            </a:pP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92" y="-62994"/>
            <a:ext cx="10134600" cy="1143000"/>
          </a:xfrm>
        </p:spPr>
        <p:txBody>
          <a:bodyPr/>
          <a:lstStyle/>
          <a:p>
            <a:r>
              <a:rPr lang="en-US" dirty="0" smtClean="0"/>
              <a:t>Selection of Molecular Descriptors</a:t>
            </a:r>
            <a:endParaRPr lang="en-US" dirty="0"/>
          </a:p>
        </p:txBody>
      </p:sp>
      <p:sp>
        <p:nvSpPr>
          <p:cNvPr id="3" name="Content Placeholder 2"/>
          <p:cNvSpPr>
            <a:spLocks noGrp="1"/>
          </p:cNvSpPr>
          <p:nvPr>
            <p:ph idx="1"/>
          </p:nvPr>
        </p:nvSpPr>
        <p:spPr>
          <a:xfrm>
            <a:off x="228600" y="1213340"/>
            <a:ext cx="8915400" cy="5334000"/>
          </a:xfrm>
        </p:spPr>
        <p:txBody>
          <a:bodyPr>
            <a:noAutofit/>
          </a:bodyPr>
          <a:lstStyle/>
          <a:p>
            <a:r>
              <a:rPr lang="en-US" sz="2600" dirty="0" smtClean="0"/>
              <a:t>A trade-off between accuracy and simplicity must be made when developing QSPRs</a:t>
            </a:r>
          </a:p>
          <a:p>
            <a:pPr lvl="1"/>
            <a:r>
              <a:rPr lang="en-US" sz="2200" dirty="0" smtClean="0"/>
              <a:t>By using a high number of descriptors, perfect accuracy for the data set can be obtained. However, the correlation may perform poorly when predicting a property for a new molecule.</a:t>
            </a:r>
          </a:p>
          <a:p>
            <a:r>
              <a:rPr lang="en-US" sz="2600" dirty="0" smtClean="0"/>
              <a:t>Several methods exist for determining the best number of descriptors to use. </a:t>
            </a:r>
          </a:p>
          <a:p>
            <a:pPr lvl="1"/>
            <a:r>
              <a:rPr lang="en-US" sz="2200" dirty="0" smtClean="0"/>
              <a:t>Mallow’s C</a:t>
            </a:r>
            <a:r>
              <a:rPr lang="en-US" sz="2200" baseline="-25000" dirty="0" smtClean="0"/>
              <a:t>p</a:t>
            </a:r>
            <a:r>
              <a:rPr lang="en-US" sz="2200" dirty="0" smtClean="0"/>
              <a:t> statistic, cross-validation, </a:t>
            </a:r>
            <a:r>
              <a:rPr lang="en-US" sz="2200" dirty="0" err="1" smtClean="0"/>
              <a:t>Akaike</a:t>
            </a:r>
            <a:r>
              <a:rPr lang="en-US" sz="2200" dirty="0" smtClean="0"/>
              <a:t> Information Criterion (AIC), penalty for training error, etc.</a:t>
            </a:r>
          </a:p>
          <a:p>
            <a:r>
              <a:rPr lang="en-US" sz="2600" dirty="0" smtClean="0"/>
              <a:t>Mallow’s C</a:t>
            </a:r>
            <a:r>
              <a:rPr lang="en-US" sz="2600" baseline="-25000" dirty="0" smtClean="0"/>
              <a:t>p</a:t>
            </a:r>
            <a:r>
              <a:rPr lang="en-US" sz="2600" dirty="0" smtClean="0"/>
              <a:t> statistic has been employed in our work</a:t>
            </a:r>
          </a:p>
          <a:p>
            <a:pPr lvl="1"/>
            <a:r>
              <a:rPr lang="en-US" sz="2200" dirty="0" smtClean="0"/>
              <a:t>Not enough data to use training sets </a:t>
            </a:r>
          </a:p>
          <a:p>
            <a:pPr lvl="1"/>
            <a:r>
              <a:rPr lang="en-US" sz="2200" dirty="0" smtClean="0"/>
              <a:t>C</a:t>
            </a:r>
            <a:r>
              <a:rPr lang="en-US" sz="2200" baseline="-25000" dirty="0" smtClean="0"/>
              <a:t>p</a:t>
            </a:r>
            <a:r>
              <a:rPr lang="en-US" sz="2200" dirty="0" smtClean="0"/>
              <a:t> is not dependent on direction taking when changing the number of descriptors, as occurs when using methods like AIC</a:t>
            </a:r>
            <a:endParaRPr lang="en-US" sz="2200" dirty="0"/>
          </a:p>
        </p:txBody>
      </p:sp>
    </p:spTree>
    <p:extLst>
      <p:ext uri="{BB962C8B-B14F-4D97-AF65-F5344CB8AC3E}">
        <p14:creationId xmlns:p14="http://schemas.microsoft.com/office/powerpoint/2010/main" xmlns="" val="619528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463" y="302487"/>
            <a:ext cx="9144000" cy="1143001"/>
          </a:xfrm>
        </p:spPr>
        <p:txBody>
          <a:bodyPr/>
          <a:lstStyle/>
          <a:p>
            <a:pPr eaLnBrk="1" hangingPunct="1">
              <a:lnSpc>
                <a:spcPct val="90000"/>
              </a:lnSpc>
            </a:pPr>
            <a:r>
              <a:rPr lang="en-US" dirty="0" smtClean="0"/>
              <a:t>Mallow’s Cp Statistic</a:t>
            </a:r>
            <a:endParaRPr lang="en-US" dirty="0" smtClean="0"/>
          </a:p>
        </p:txBody>
      </p:sp>
      <p:sp>
        <p:nvSpPr>
          <p:cNvPr id="306179" name="Rectangle 3"/>
          <p:cNvSpPr>
            <a:spLocks noGrp="1" noChangeArrowheads="1"/>
          </p:cNvSpPr>
          <p:nvPr>
            <p:ph type="body" idx="1"/>
          </p:nvPr>
        </p:nvSpPr>
        <p:spPr>
          <a:xfrm>
            <a:off x="228600" y="1676400"/>
            <a:ext cx="8534400" cy="4114800"/>
          </a:xfrm>
          <a:noFill/>
        </p:spPr>
        <p:txBody>
          <a:bodyPr/>
          <a:lstStyle/>
          <a:p>
            <a:pPr eaLnBrk="1" hangingPunct="1"/>
            <a:r>
              <a:rPr lang="en-US" dirty="0" smtClean="0"/>
              <a:t>Assigns a score to a given QSPR based on goodness of fit, with a penalty for complexity</a:t>
            </a:r>
          </a:p>
          <a:p>
            <a:pPr eaLnBrk="1" hangingPunct="1"/>
            <a:r>
              <a:rPr lang="en-US" dirty="0" smtClean="0"/>
              <a:t>The penalty term can be adjusted as needed</a:t>
            </a:r>
          </a:p>
          <a:p>
            <a:pPr eaLnBrk="1" hangingPunct="1"/>
            <a:r>
              <a:rPr lang="en-US" dirty="0" smtClean="0"/>
              <a:t>Seems to be more effective than </a:t>
            </a:r>
            <a:r>
              <a:rPr lang="en-US" i="1" dirty="0" smtClean="0"/>
              <a:t>k</a:t>
            </a:r>
            <a:r>
              <a:rPr lang="en-US" dirty="0" smtClean="0"/>
              <a:t>-</a:t>
            </a:r>
            <a:r>
              <a:rPr lang="en-US" dirty="0" smtClean="0"/>
              <a:t>f</a:t>
            </a:r>
            <a:r>
              <a:rPr lang="en-US" dirty="0" smtClean="0"/>
              <a:t>old cross validation for smaller data sets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77686"/>
            <a:ext cx="8229600" cy="1143000"/>
          </a:xfrm>
        </p:spPr>
        <p:txBody>
          <a:bodyPr/>
          <a:lstStyle/>
          <a:p>
            <a:r>
              <a:rPr lang="en-US" dirty="0" smtClean="0"/>
              <a:t>Example from Excipient Design</a:t>
            </a:r>
            <a:endParaRPr lang="en-US" dirty="0"/>
          </a:p>
        </p:txBody>
      </p:sp>
      <p:sp>
        <p:nvSpPr>
          <p:cNvPr id="3" name="Content Placeholder 2"/>
          <p:cNvSpPr>
            <a:spLocks noGrp="1"/>
          </p:cNvSpPr>
          <p:nvPr>
            <p:ph idx="1"/>
          </p:nvPr>
        </p:nvSpPr>
        <p:spPr>
          <a:xfrm>
            <a:off x="152400" y="1066800"/>
            <a:ext cx="4800600" cy="3657600"/>
          </a:xfrm>
        </p:spPr>
        <p:txBody>
          <a:bodyPr>
            <a:normAutofit/>
          </a:bodyPr>
          <a:lstStyle/>
          <a:p>
            <a:r>
              <a:rPr lang="en-US" sz="2800" dirty="0" smtClean="0"/>
              <a:t>QSPR for glass transition of the maximally freeze concentrated solute </a:t>
            </a:r>
          </a:p>
          <a:p>
            <a:r>
              <a:rPr lang="en-US" sz="2800" dirty="0" smtClean="0"/>
              <a:t>Determines the temperature that must be reached during freezing to ensure minimal water content in the </a:t>
            </a:r>
            <a:r>
              <a:rPr lang="en-US" sz="2800" dirty="0" smtClean="0"/>
              <a:t>formulation</a:t>
            </a:r>
            <a:endParaRPr lang="en-US" sz="2800" dirty="0" smtClean="0"/>
          </a:p>
        </p:txBody>
      </p:sp>
      <p:graphicFrame>
        <p:nvGraphicFramePr>
          <p:cNvPr id="5" name="Chart 4"/>
          <p:cNvGraphicFramePr/>
          <p:nvPr>
            <p:extLst>
              <p:ext uri="{D42A27DB-BD31-4B8C-83A1-F6EECF244321}">
                <p14:modId xmlns="" xmlns:p14="http://schemas.microsoft.com/office/powerpoint/2010/main" val="1313364351"/>
              </p:ext>
            </p:extLst>
          </p:nvPr>
        </p:nvGraphicFramePr>
        <p:xfrm>
          <a:off x="5181600" y="1066800"/>
          <a:ext cx="375285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4876800"/>
            <a:ext cx="8458201" cy="1938992"/>
          </a:xfrm>
          <a:prstGeom prst="rect">
            <a:avLst/>
          </a:prstGeom>
          <a:noFill/>
        </p:spPr>
        <p:txBody>
          <a:bodyPr wrap="square" rtlCol="0">
            <a:spAutoFit/>
          </a:bodyPr>
          <a:lstStyle/>
          <a:p>
            <a:pPr>
              <a:buFont typeface="Arial" pitchFamily="34" charset="0"/>
              <a:buChar char="•"/>
            </a:pPr>
            <a:r>
              <a:rPr lang="en-US" sz="2400" dirty="0" smtClean="0"/>
              <a:t> Each </a:t>
            </a:r>
            <a:r>
              <a:rPr lang="en-US" sz="2400" dirty="0" smtClean="0"/>
              <a:t>point represents the lowest C</a:t>
            </a:r>
            <a:r>
              <a:rPr lang="en-US" sz="2400" baseline="-25000" dirty="0" smtClean="0"/>
              <a:t>p</a:t>
            </a:r>
            <a:r>
              <a:rPr lang="en-US" sz="2400" dirty="0" smtClean="0"/>
              <a:t> value that could be achieved using the number of connectivity indices allowed for the QSPR.</a:t>
            </a:r>
          </a:p>
          <a:p>
            <a:pPr>
              <a:buFont typeface="Arial" pitchFamily="34" charset="0"/>
              <a:buChar char="•"/>
            </a:pPr>
            <a:r>
              <a:rPr lang="en-US" sz="2400" dirty="0" smtClean="0"/>
              <a:t> For </a:t>
            </a:r>
            <a:r>
              <a:rPr lang="en-US" sz="2400" dirty="0" smtClean="0"/>
              <a:t>this property, a QSPR using six connectivity indices should be selected </a:t>
            </a:r>
            <a:endParaRPr lang="en-US" sz="2400" dirty="0"/>
          </a:p>
        </p:txBody>
      </p:sp>
    </p:spTree>
    <p:extLst>
      <p:ext uri="{BB962C8B-B14F-4D97-AF65-F5344CB8AC3E}">
        <p14:creationId xmlns="" xmlns:p14="http://schemas.microsoft.com/office/powerpoint/2010/main" val="142233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5163" y="-169863"/>
            <a:ext cx="7772400" cy="1143001"/>
          </a:xfrm>
        </p:spPr>
        <p:txBody>
          <a:bodyPr/>
          <a:lstStyle/>
          <a:p>
            <a:pPr eaLnBrk="1" hangingPunct="1"/>
            <a:r>
              <a:rPr lang="en-US" sz="4500" smtClean="0"/>
              <a:t>Molecular Characterization</a:t>
            </a:r>
          </a:p>
        </p:txBody>
      </p:sp>
      <p:sp>
        <p:nvSpPr>
          <p:cNvPr id="10243" name="Text Box 3"/>
          <p:cNvSpPr txBox="1">
            <a:spLocks noChangeArrowheads="1"/>
          </p:cNvSpPr>
          <p:nvPr/>
        </p:nvSpPr>
        <p:spPr bwMode="auto">
          <a:xfrm>
            <a:off x="962025" y="1147763"/>
            <a:ext cx="1320800" cy="1282700"/>
          </a:xfrm>
          <a:prstGeom prst="rect">
            <a:avLst/>
          </a:prstGeom>
          <a:noFill/>
          <a:ln w="9525">
            <a:noFill/>
            <a:miter lim="800000"/>
            <a:headEnd/>
            <a:tailEnd/>
          </a:ln>
        </p:spPr>
        <p:txBody>
          <a:bodyPr wrap="none">
            <a:spAutoFit/>
          </a:bodyPr>
          <a:lstStyle/>
          <a:p>
            <a:pPr algn="ctr"/>
            <a:r>
              <a:rPr lang="en-US" sz="2600">
                <a:latin typeface="Times New Roman" pitchFamily="18" charset="0"/>
              </a:rPr>
              <a:t>Physical</a:t>
            </a:r>
          </a:p>
          <a:p>
            <a:pPr algn="ctr"/>
            <a:r>
              <a:rPr lang="en-US" sz="2600">
                <a:latin typeface="Times New Roman" pitchFamily="18" charset="0"/>
              </a:rPr>
              <a:t>Property</a:t>
            </a:r>
          </a:p>
          <a:p>
            <a:pPr algn="ctr"/>
            <a:r>
              <a:rPr lang="en-US" sz="2600">
                <a:latin typeface="Times New Roman" pitchFamily="18" charset="0"/>
              </a:rPr>
              <a:t>Targets</a:t>
            </a:r>
          </a:p>
        </p:txBody>
      </p:sp>
      <p:sp>
        <p:nvSpPr>
          <p:cNvPr id="10244" name="Text Box 4"/>
          <p:cNvSpPr txBox="1">
            <a:spLocks noChangeArrowheads="1"/>
          </p:cNvSpPr>
          <p:nvPr/>
        </p:nvSpPr>
        <p:spPr bwMode="auto">
          <a:xfrm>
            <a:off x="6821488" y="1084263"/>
            <a:ext cx="1539875" cy="1282700"/>
          </a:xfrm>
          <a:prstGeom prst="rect">
            <a:avLst/>
          </a:prstGeom>
          <a:noFill/>
          <a:ln w="9525">
            <a:noFill/>
            <a:miter lim="800000"/>
            <a:headEnd/>
            <a:tailEnd/>
          </a:ln>
        </p:spPr>
        <p:txBody>
          <a:bodyPr wrap="none">
            <a:spAutoFit/>
          </a:bodyPr>
          <a:lstStyle/>
          <a:p>
            <a:pPr algn="ctr"/>
            <a:r>
              <a:rPr lang="en-US" sz="2600">
                <a:latin typeface="Times New Roman" pitchFamily="18" charset="0"/>
              </a:rPr>
              <a:t>Complete</a:t>
            </a:r>
          </a:p>
          <a:p>
            <a:pPr algn="ctr"/>
            <a:r>
              <a:rPr lang="en-US" sz="2600">
                <a:latin typeface="Times New Roman" pitchFamily="18" charset="0"/>
              </a:rPr>
              <a:t>Molecular</a:t>
            </a:r>
          </a:p>
          <a:p>
            <a:pPr algn="ctr"/>
            <a:r>
              <a:rPr lang="en-US" sz="2600">
                <a:latin typeface="Times New Roman" pitchFamily="18" charset="0"/>
              </a:rPr>
              <a:t>Structure</a:t>
            </a:r>
            <a:endParaRPr lang="en-US" sz="2400">
              <a:latin typeface="Times New Roman" pitchFamily="18" charset="0"/>
            </a:endParaRPr>
          </a:p>
        </p:txBody>
      </p:sp>
      <p:sp>
        <p:nvSpPr>
          <p:cNvPr id="10245" name="Text Box 5"/>
          <p:cNvSpPr txBox="1">
            <a:spLocks noChangeArrowheads="1"/>
          </p:cNvSpPr>
          <p:nvPr/>
        </p:nvSpPr>
        <p:spPr bwMode="auto">
          <a:xfrm>
            <a:off x="3813175" y="3357563"/>
            <a:ext cx="1779588" cy="885825"/>
          </a:xfrm>
          <a:prstGeom prst="rect">
            <a:avLst/>
          </a:prstGeom>
          <a:noFill/>
          <a:ln w="9525">
            <a:noFill/>
            <a:miter lim="800000"/>
            <a:headEnd/>
            <a:tailEnd/>
          </a:ln>
        </p:spPr>
        <p:txBody>
          <a:bodyPr wrap="none">
            <a:spAutoFit/>
          </a:bodyPr>
          <a:lstStyle/>
          <a:p>
            <a:pPr algn="ctr"/>
            <a:r>
              <a:rPr lang="en-US" sz="2600">
                <a:latin typeface="Times New Roman" pitchFamily="18" charset="0"/>
              </a:rPr>
              <a:t>Topological</a:t>
            </a:r>
          </a:p>
          <a:p>
            <a:pPr algn="ctr"/>
            <a:r>
              <a:rPr lang="en-US" sz="2600">
                <a:latin typeface="Times New Roman" pitchFamily="18" charset="0"/>
              </a:rPr>
              <a:t>Indices</a:t>
            </a:r>
          </a:p>
        </p:txBody>
      </p:sp>
      <p:sp>
        <p:nvSpPr>
          <p:cNvPr id="10246" name="Line 7"/>
          <p:cNvSpPr>
            <a:spLocks noChangeShapeType="1"/>
          </p:cNvSpPr>
          <p:nvPr/>
        </p:nvSpPr>
        <p:spPr bwMode="auto">
          <a:xfrm flipH="1">
            <a:off x="5811838" y="2433638"/>
            <a:ext cx="1154112" cy="1143000"/>
          </a:xfrm>
          <a:prstGeom prst="line">
            <a:avLst/>
          </a:prstGeom>
          <a:noFill/>
          <a:ln w="19050">
            <a:solidFill>
              <a:schemeClr val="tx1"/>
            </a:solidFill>
            <a:round/>
            <a:headEnd/>
            <a:tailEnd type="triangle" w="med" len="med"/>
          </a:ln>
        </p:spPr>
        <p:txBody>
          <a:bodyPr wrap="none" anchor="ctr"/>
          <a:lstStyle/>
          <a:p>
            <a:endParaRPr lang="en-US"/>
          </a:p>
        </p:txBody>
      </p:sp>
      <p:sp>
        <p:nvSpPr>
          <p:cNvPr id="10247" name="Line 8"/>
          <p:cNvSpPr>
            <a:spLocks noChangeShapeType="1"/>
          </p:cNvSpPr>
          <p:nvPr/>
        </p:nvSpPr>
        <p:spPr bwMode="auto">
          <a:xfrm rot="4916373" flipH="1">
            <a:off x="2293144" y="2315369"/>
            <a:ext cx="1219200" cy="1230312"/>
          </a:xfrm>
          <a:prstGeom prst="line">
            <a:avLst/>
          </a:prstGeom>
          <a:noFill/>
          <a:ln w="9525">
            <a:solidFill>
              <a:schemeClr val="tx1"/>
            </a:solidFill>
            <a:round/>
            <a:headEnd/>
            <a:tailEnd type="triangle" w="med" len="med"/>
          </a:ln>
        </p:spPr>
        <p:txBody>
          <a:bodyPr wrap="none" anchor="ctr"/>
          <a:lstStyle/>
          <a:p>
            <a:endParaRPr lang="en-US"/>
          </a:p>
        </p:txBody>
      </p:sp>
      <p:sp>
        <p:nvSpPr>
          <p:cNvPr id="10248" name="Text Box 10"/>
          <p:cNvSpPr txBox="1">
            <a:spLocks noChangeArrowheads="1"/>
          </p:cNvSpPr>
          <p:nvPr/>
        </p:nvSpPr>
        <p:spPr bwMode="auto">
          <a:xfrm rot="-2714247">
            <a:off x="5629275" y="2555875"/>
            <a:ext cx="1320800" cy="488950"/>
          </a:xfrm>
          <a:prstGeom prst="rect">
            <a:avLst/>
          </a:prstGeom>
          <a:noFill/>
          <a:ln w="9525">
            <a:noFill/>
            <a:miter lim="800000"/>
            <a:headEnd/>
            <a:tailEnd/>
          </a:ln>
        </p:spPr>
        <p:txBody>
          <a:bodyPr wrap="none">
            <a:spAutoFit/>
          </a:bodyPr>
          <a:lstStyle/>
          <a:p>
            <a:r>
              <a:rPr lang="en-US" sz="2600">
                <a:latin typeface="Times New Roman" pitchFamily="18" charset="0"/>
              </a:rPr>
              <a:t>compute</a:t>
            </a:r>
            <a:endParaRPr lang="en-US" sz="2600" baseline="-25000">
              <a:latin typeface="Times New Roman" pitchFamily="18" charset="0"/>
            </a:endParaRPr>
          </a:p>
        </p:txBody>
      </p:sp>
      <p:sp>
        <p:nvSpPr>
          <p:cNvPr id="10249" name="Text Box 11"/>
          <p:cNvSpPr txBox="1">
            <a:spLocks noChangeArrowheads="1"/>
          </p:cNvSpPr>
          <p:nvPr/>
        </p:nvSpPr>
        <p:spPr bwMode="auto">
          <a:xfrm rot="2244123">
            <a:off x="2498725" y="2498725"/>
            <a:ext cx="1336675" cy="488950"/>
          </a:xfrm>
          <a:prstGeom prst="rect">
            <a:avLst/>
          </a:prstGeom>
          <a:noFill/>
          <a:ln w="9525">
            <a:noFill/>
            <a:miter lim="800000"/>
            <a:headEnd/>
            <a:tailEnd/>
          </a:ln>
        </p:spPr>
        <p:txBody>
          <a:bodyPr wrap="none">
            <a:spAutoFit/>
          </a:bodyPr>
          <a:lstStyle/>
          <a:p>
            <a:r>
              <a:rPr lang="en-US" sz="2600">
                <a:latin typeface="Times New Roman" pitchFamily="18" charset="0"/>
              </a:rPr>
              <a:t>correlate</a:t>
            </a:r>
          </a:p>
        </p:txBody>
      </p:sp>
      <p:sp>
        <p:nvSpPr>
          <p:cNvPr id="10250" name="Text Box 12"/>
          <p:cNvSpPr txBox="1">
            <a:spLocks noChangeArrowheads="1"/>
          </p:cNvSpPr>
          <p:nvPr/>
        </p:nvSpPr>
        <p:spPr bwMode="auto">
          <a:xfrm rot="12979">
            <a:off x="3629025" y="1179513"/>
            <a:ext cx="1927225" cy="488950"/>
          </a:xfrm>
          <a:prstGeom prst="rect">
            <a:avLst/>
          </a:prstGeom>
          <a:noFill/>
          <a:ln w="9525">
            <a:noFill/>
            <a:miter lim="800000"/>
            <a:headEnd/>
            <a:tailEnd/>
          </a:ln>
        </p:spPr>
        <p:txBody>
          <a:bodyPr wrap="none">
            <a:spAutoFit/>
          </a:bodyPr>
          <a:lstStyle/>
          <a:p>
            <a:r>
              <a:rPr lang="en-US" sz="2600">
                <a:latin typeface="Times New Roman" pitchFamily="18" charset="0"/>
              </a:rPr>
              <a:t>Optimization</a:t>
            </a:r>
          </a:p>
        </p:txBody>
      </p:sp>
      <p:sp>
        <p:nvSpPr>
          <p:cNvPr id="10251" name="Oval 13"/>
          <p:cNvSpPr>
            <a:spLocks noChangeArrowheads="1"/>
          </p:cNvSpPr>
          <p:nvPr/>
        </p:nvSpPr>
        <p:spPr bwMode="auto">
          <a:xfrm>
            <a:off x="400050" y="1020763"/>
            <a:ext cx="2286000" cy="1492250"/>
          </a:xfrm>
          <a:prstGeom prst="ellipse">
            <a:avLst/>
          </a:prstGeom>
          <a:noFill/>
          <a:ln w="9525">
            <a:solidFill>
              <a:schemeClr val="tx1"/>
            </a:solidFill>
            <a:round/>
            <a:headEnd/>
            <a:tailEnd/>
          </a:ln>
        </p:spPr>
        <p:txBody>
          <a:bodyPr wrap="none" anchor="ctr"/>
          <a:lstStyle/>
          <a:p>
            <a:endParaRPr lang="en-GB"/>
          </a:p>
        </p:txBody>
      </p:sp>
      <p:sp>
        <p:nvSpPr>
          <p:cNvPr id="10252" name="Oval 14"/>
          <p:cNvSpPr>
            <a:spLocks noChangeArrowheads="1"/>
          </p:cNvSpPr>
          <p:nvPr/>
        </p:nvSpPr>
        <p:spPr bwMode="auto">
          <a:xfrm>
            <a:off x="6426200" y="1008063"/>
            <a:ext cx="2286000" cy="1492250"/>
          </a:xfrm>
          <a:prstGeom prst="ellipse">
            <a:avLst/>
          </a:prstGeom>
          <a:noFill/>
          <a:ln w="9525">
            <a:solidFill>
              <a:schemeClr val="tx1"/>
            </a:solidFill>
            <a:round/>
            <a:headEnd/>
            <a:tailEnd/>
          </a:ln>
        </p:spPr>
        <p:txBody>
          <a:bodyPr wrap="none" anchor="ctr"/>
          <a:lstStyle/>
          <a:p>
            <a:endParaRPr lang="en-GB"/>
          </a:p>
        </p:txBody>
      </p:sp>
      <p:sp>
        <p:nvSpPr>
          <p:cNvPr id="10253" name="Line 15"/>
          <p:cNvSpPr>
            <a:spLocks noChangeShapeType="1"/>
          </p:cNvSpPr>
          <p:nvPr/>
        </p:nvSpPr>
        <p:spPr bwMode="auto">
          <a:xfrm>
            <a:off x="2895600" y="1706563"/>
            <a:ext cx="3429000" cy="0"/>
          </a:xfrm>
          <a:prstGeom prst="line">
            <a:avLst/>
          </a:prstGeom>
          <a:noFill/>
          <a:ln w="19050">
            <a:solidFill>
              <a:schemeClr val="tx1"/>
            </a:solidFill>
            <a:round/>
            <a:headEnd/>
            <a:tailEnd type="triangle" w="med" len="med"/>
          </a:ln>
        </p:spPr>
        <p:txBody>
          <a:bodyPr/>
          <a:lstStyle/>
          <a:p>
            <a:endParaRPr lang="en-US"/>
          </a:p>
        </p:txBody>
      </p:sp>
      <p:sp>
        <p:nvSpPr>
          <p:cNvPr id="10254" name="Oval 16"/>
          <p:cNvSpPr>
            <a:spLocks noChangeArrowheads="1"/>
          </p:cNvSpPr>
          <p:nvPr/>
        </p:nvSpPr>
        <p:spPr bwMode="auto">
          <a:xfrm>
            <a:off x="3524250" y="3014663"/>
            <a:ext cx="2286000" cy="1492250"/>
          </a:xfrm>
          <a:prstGeom prst="ellipse">
            <a:avLst/>
          </a:prstGeom>
          <a:noFill/>
          <a:ln w="9525">
            <a:solidFill>
              <a:schemeClr val="tx1"/>
            </a:solidFill>
            <a:round/>
            <a:headEnd/>
            <a:tailEnd/>
          </a:ln>
        </p:spPr>
        <p:txBody>
          <a:bodyPr wrap="none" anchor="ctr"/>
          <a:lstStyle/>
          <a:p>
            <a:endParaRPr lang="en-GB"/>
          </a:p>
        </p:txBody>
      </p:sp>
      <p:sp>
        <p:nvSpPr>
          <p:cNvPr id="128018" name="Rectangle 18"/>
          <p:cNvSpPr>
            <a:spLocks noChangeArrowheads="1"/>
          </p:cNvSpPr>
          <p:nvPr/>
        </p:nvSpPr>
        <p:spPr bwMode="auto">
          <a:xfrm rot="-2818737">
            <a:off x="5732462" y="2495551"/>
            <a:ext cx="1393825" cy="914400"/>
          </a:xfrm>
          <a:prstGeom prst="rect">
            <a:avLst/>
          </a:prstGeom>
          <a:solidFill>
            <a:srgbClr val="FF0000">
              <a:alpha val="50195"/>
            </a:srgbClr>
          </a:solidFill>
          <a:ln w="9525">
            <a:solidFill>
              <a:schemeClr val="tx1"/>
            </a:solidFill>
            <a:miter lim="800000"/>
            <a:headEnd/>
            <a:tailEnd/>
          </a:ln>
        </p:spPr>
        <p:txBody>
          <a:bodyPr wrap="none" anchor="ctr"/>
          <a:lstStyle/>
          <a:p>
            <a:endParaRPr lang="en-GB"/>
          </a:p>
        </p:txBody>
      </p:sp>
      <p:sp>
        <p:nvSpPr>
          <p:cNvPr id="10256" name="Rectangle 20"/>
          <p:cNvSpPr>
            <a:spLocks noChangeArrowheads="1"/>
          </p:cNvSpPr>
          <p:nvPr/>
        </p:nvSpPr>
        <p:spPr bwMode="auto">
          <a:xfrm>
            <a:off x="119063" y="4732338"/>
            <a:ext cx="8229600" cy="1754187"/>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2800"/>
              <a:t>In order to quickly compute property values for a novel candidate ionic liquid, we need to describe key structural features with just a few easy-to-compute values</a:t>
            </a:r>
          </a:p>
          <a:p>
            <a:pPr marL="342900" indent="-342900" eaLnBrk="1" hangingPunct="1">
              <a:spcBef>
                <a:spcPct val="20000"/>
              </a:spcBef>
              <a:buFontTx/>
              <a:buChar char="•"/>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18"/>
                                        </p:tgtEl>
                                        <p:attrNameLst>
                                          <p:attrName>style.visibility</p:attrName>
                                        </p:attrNameLst>
                                      </p:cBhvr>
                                      <p:to>
                                        <p:strVal val="visible"/>
                                      </p:to>
                                    </p:set>
                                    <p:anim calcmode="lin" valueType="num">
                                      <p:cBhvr additive="base">
                                        <p:cTn id="7" dur="500" fill="hold"/>
                                        <p:tgtEl>
                                          <p:spTgt spid="128018"/>
                                        </p:tgtEl>
                                        <p:attrNameLst>
                                          <p:attrName>ppt_x</p:attrName>
                                        </p:attrNameLst>
                                      </p:cBhvr>
                                      <p:tavLst>
                                        <p:tav tm="0">
                                          <p:val>
                                            <p:strVal val="0-#ppt_w/2"/>
                                          </p:val>
                                        </p:tav>
                                        <p:tav tm="100000">
                                          <p:val>
                                            <p:strVal val="#ppt_x"/>
                                          </p:val>
                                        </p:tav>
                                      </p:tavLst>
                                    </p:anim>
                                    <p:anim calcmode="lin" valueType="num">
                                      <p:cBhvr additive="base">
                                        <p:cTn id="8" dur="500" fill="hold"/>
                                        <p:tgtEl>
                                          <p:spTgt spid="128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463" y="-49213"/>
            <a:ext cx="9144000" cy="1143001"/>
          </a:xfrm>
        </p:spPr>
        <p:txBody>
          <a:bodyPr/>
          <a:lstStyle/>
          <a:p>
            <a:pPr eaLnBrk="1" hangingPunct="1">
              <a:lnSpc>
                <a:spcPct val="90000"/>
              </a:lnSpc>
            </a:pPr>
            <a:r>
              <a:rPr lang="en-US" dirty="0" smtClean="0"/>
              <a:t>Prediction Intervals</a:t>
            </a:r>
          </a:p>
        </p:txBody>
      </p:sp>
      <p:sp>
        <p:nvSpPr>
          <p:cNvPr id="306179" name="Rectangle 3"/>
          <p:cNvSpPr>
            <a:spLocks noGrp="1" noChangeArrowheads="1"/>
          </p:cNvSpPr>
          <p:nvPr>
            <p:ph type="body" idx="1"/>
          </p:nvPr>
        </p:nvSpPr>
        <p:spPr>
          <a:xfrm>
            <a:off x="127000" y="1257300"/>
            <a:ext cx="8534400" cy="4114800"/>
          </a:xfrm>
          <a:noFill/>
        </p:spPr>
        <p:txBody>
          <a:bodyPr/>
          <a:lstStyle/>
          <a:p>
            <a:pPr eaLnBrk="1" hangingPunct="1"/>
            <a:r>
              <a:rPr lang="en-US" sz="2600" dirty="0" smtClean="0"/>
              <a:t>Our QSAR expressions predict the properties of a given molecule with some error, which is a function of the experimental error in the original data, plus the correlation error</a:t>
            </a:r>
          </a:p>
          <a:p>
            <a:pPr eaLnBrk="1" hangingPunct="1"/>
            <a:r>
              <a:rPr lang="en-US" sz="2600" dirty="0" smtClean="0"/>
              <a:t>Prediction intervals allow both types of error to be quantified, while standard confidence intervals only characterize the error due to correlation</a:t>
            </a:r>
          </a:p>
          <a:p>
            <a:pPr eaLnBrk="1" hangingPunct="1"/>
            <a:r>
              <a:rPr lang="en-US" sz="2600" dirty="0" smtClean="0"/>
              <a:t>A</a:t>
            </a:r>
            <a:r>
              <a:rPr lang="en-US" sz="2600" dirty="0" smtClean="0"/>
              <a:t> prediction interval is defined by the descriptors used to create the QSAR</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Provided By PIs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A prediction interval provides a reasonable range for the expected properties of a molecule</a:t>
            </a:r>
          </a:p>
          <a:p>
            <a:r>
              <a:rPr lang="en-US" dirty="0" smtClean="0"/>
              <a:t>Prediction intervals can also be used to determine if two solutions to a CMD problem are statistically different</a:t>
            </a:r>
          </a:p>
          <a:p>
            <a:pPr lvl="1"/>
            <a:r>
              <a:rPr lang="en-US" dirty="0" smtClean="0"/>
              <a:t>Overlapping prediction intervals indicate that the predicted property of one molecule is not statistically different than the predicted property of the other molecule</a:t>
            </a:r>
          </a:p>
          <a:p>
            <a:r>
              <a:rPr lang="en-US" dirty="0" smtClean="0"/>
              <a:t>Different locally optimal solutions to an MINLP can be compared</a:t>
            </a:r>
          </a:p>
          <a:p>
            <a:pPr lvl="1"/>
            <a:r>
              <a:rPr lang="en-US" dirty="0" smtClean="0"/>
              <a:t>Despite giving different objective function values, different solutions may have predicted property values that are </a:t>
            </a:r>
            <a:r>
              <a:rPr lang="en-US" i="1" dirty="0" smtClean="0"/>
              <a:t>not</a:t>
            </a:r>
            <a:r>
              <a:rPr lang="en-US" dirty="0" smtClean="0"/>
              <a:t> statistically different</a:t>
            </a:r>
            <a:endParaRPr lang="en-US" dirty="0"/>
          </a:p>
        </p:txBody>
      </p:sp>
    </p:spTree>
    <p:extLst>
      <p:ext uri="{BB962C8B-B14F-4D97-AF65-F5344CB8AC3E}">
        <p14:creationId xmlns="" xmlns:p14="http://schemas.microsoft.com/office/powerpoint/2010/main" val="3811635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Excipient Design</a:t>
            </a:r>
            <a:endParaRPr lang="en-US" dirty="0"/>
          </a:p>
        </p:txBody>
      </p:sp>
      <p:sp>
        <p:nvSpPr>
          <p:cNvPr id="3" name="Content Placeholder 2"/>
          <p:cNvSpPr>
            <a:spLocks noGrp="1"/>
          </p:cNvSpPr>
          <p:nvPr>
            <p:ph idx="1"/>
          </p:nvPr>
        </p:nvSpPr>
        <p:spPr>
          <a:xfrm>
            <a:off x="457200" y="1371600"/>
            <a:ext cx="8229600" cy="2286000"/>
          </a:xfrm>
        </p:spPr>
        <p:txBody>
          <a:bodyPr>
            <a:normAutofit fontScale="85000" lnSpcReduction="10000"/>
          </a:bodyPr>
          <a:lstStyle/>
          <a:p>
            <a:r>
              <a:rPr lang="en-US" dirty="0" smtClean="0"/>
              <a:t>A stochastic method was used to solve an MINLP to optimize the property values of a carbohydrate excipient as related to forming amorphous solids</a:t>
            </a:r>
          </a:p>
          <a:p>
            <a:r>
              <a:rPr lang="en-US" dirty="0" smtClean="0"/>
              <a:t>Different solutions represent different local optima for the CMD problem</a:t>
            </a:r>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3992756398"/>
              </p:ext>
            </p:extLst>
          </p:nvPr>
        </p:nvGraphicFramePr>
        <p:xfrm>
          <a:off x="990600" y="3740350"/>
          <a:ext cx="7305674" cy="3038498"/>
        </p:xfrm>
        <a:graphic>
          <a:graphicData uri="http://schemas.openxmlformats.org/drawingml/2006/table">
            <a:tbl>
              <a:tblPr firstRow="1" firstCol="1" bandRow="1">
                <a:tableStyleId>{22838BEF-8BB2-4498-84A7-C5851F593DF1}</a:tableStyleId>
              </a:tblPr>
              <a:tblGrid>
                <a:gridCol w="3733800"/>
                <a:gridCol w="3571874"/>
              </a:tblGrid>
              <a:tr h="415111">
                <a:tc>
                  <a:txBody>
                    <a:bodyPr/>
                    <a:lstStyle/>
                    <a:p>
                      <a:pPr algn="l">
                        <a:lnSpc>
                          <a:spcPct val="115000"/>
                        </a:lnSpc>
                        <a:spcAft>
                          <a:spcPts val="0"/>
                        </a:spcAft>
                      </a:pPr>
                      <a:r>
                        <a:rPr lang="en-US" sz="1800" dirty="0">
                          <a:effectLst/>
                        </a:rPr>
                        <a:t>Property</a:t>
                      </a:r>
                      <a:endParaRPr lang="en-US" sz="2400" dirty="0">
                        <a:effectLst/>
                        <a:latin typeface="Calibri"/>
                        <a:ea typeface="Calibri"/>
                        <a:cs typeface="Times New Roman"/>
                      </a:endParaRPr>
                    </a:p>
                  </a:txBody>
                  <a:tcPr marL="0" marR="0" marT="0" marB="0"/>
                </a:tc>
                <a:tc>
                  <a:txBody>
                    <a:bodyPr/>
                    <a:lstStyle/>
                    <a:p>
                      <a:pPr algn="just">
                        <a:lnSpc>
                          <a:spcPct val="115000"/>
                        </a:lnSpc>
                        <a:spcAft>
                          <a:spcPts val="0"/>
                        </a:spcAft>
                      </a:pPr>
                      <a:r>
                        <a:rPr lang="en-US" sz="1800" dirty="0">
                          <a:effectLst/>
                        </a:rPr>
                        <a:t>Targets</a:t>
                      </a:r>
                      <a:endParaRPr lang="en-US" sz="2400" dirty="0">
                        <a:effectLst/>
                        <a:latin typeface="Calibri"/>
                        <a:ea typeface="Calibri"/>
                        <a:cs typeface="Times New Roman"/>
                      </a:endParaRPr>
                    </a:p>
                  </a:txBody>
                  <a:tcPr marL="0" marR="0" marT="0" marB="0"/>
                </a:tc>
              </a:tr>
              <a:tr h="563785">
                <a:tc>
                  <a:txBody>
                    <a:bodyPr/>
                    <a:lstStyle/>
                    <a:p>
                      <a:pPr algn="l">
                        <a:lnSpc>
                          <a:spcPct val="115000"/>
                        </a:lnSpc>
                        <a:spcAft>
                          <a:spcPts val="0"/>
                        </a:spcAft>
                      </a:pPr>
                      <a:r>
                        <a:rPr lang="en-US" sz="1800" b="0" dirty="0" smtClean="0">
                          <a:effectLst/>
                          <a:latin typeface="+mn-lt"/>
                          <a:ea typeface="+mn-ea"/>
                          <a:cs typeface="+mn-cs"/>
                        </a:rPr>
                        <a:t>Glass</a:t>
                      </a:r>
                      <a:r>
                        <a:rPr lang="en-US" sz="1800" b="0" baseline="0" dirty="0" smtClean="0">
                          <a:effectLst/>
                          <a:latin typeface="+mn-lt"/>
                          <a:ea typeface="+mn-ea"/>
                          <a:cs typeface="+mn-cs"/>
                        </a:rPr>
                        <a:t> Transition Temperature of the Anhydrous Solute</a:t>
                      </a:r>
                      <a:endParaRPr lang="en-US" sz="2400" b="0" dirty="0">
                        <a:effectLst/>
                        <a:latin typeface="Calibri"/>
                        <a:ea typeface="Calibri"/>
                        <a:cs typeface="Times New Roman"/>
                      </a:endParaRPr>
                    </a:p>
                  </a:txBody>
                  <a:tcPr marL="0" marR="0" marT="0" marB="0"/>
                </a:tc>
                <a:tc>
                  <a:txBody>
                    <a:bodyPr/>
                    <a:lstStyle/>
                    <a:p>
                      <a:pPr algn="just">
                        <a:lnSpc>
                          <a:spcPct val="115000"/>
                        </a:lnSpc>
                        <a:spcAft>
                          <a:spcPts val="0"/>
                        </a:spcAft>
                      </a:pPr>
                      <a:r>
                        <a:rPr lang="en-US" sz="1800" dirty="0">
                          <a:effectLst/>
                        </a:rPr>
                        <a:t> 100°C</a:t>
                      </a:r>
                      <a:endParaRPr lang="en-US" sz="2400" dirty="0">
                        <a:effectLst/>
                        <a:latin typeface="Calibri"/>
                        <a:ea typeface="Calibri"/>
                        <a:cs typeface="Times New Roman"/>
                      </a:endParaRPr>
                    </a:p>
                  </a:txBody>
                  <a:tcPr marL="0" marR="0" marT="0" marB="0"/>
                </a:tc>
              </a:tr>
              <a:tr h="855058">
                <a:tc>
                  <a:txBody>
                    <a:bodyPr/>
                    <a:lstStyle/>
                    <a:p>
                      <a:pPr algn="l">
                        <a:lnSpc>
                          <a:spcPct val="115000"/>
                        </a:lnSpc>
                        <a:spcAft>
                          <a:spcPts val="0"/>
                        </a:spcAft>
                      </a:pPr>
                      <a:r>
                        <a:rPr lang="en-US" sz="1800" b="0" dirty="0" smtClean="0">
                          <a:effectLst/>
                        </a:rPr>
                        <a:t>Glass Transition Temperature of</a:t>
                      </a:r>
                      <a:r>
                        <a:rPr lang="en-US" sz="1800" b="0" baseline="0" dirty="0" smtClean="0">
                          <a:effectLst/>
                        </a:rPr>
                        <a:t> the Maximally Freeze-Concentrated Solute</a:t>
                      </a:r>
                      <a:endParaRPr lang="en-US" sz="2400" b="0" dirty="0">
                        <a:effectLst/>
                        <a:latin typeface="Calibri"/>
                        <a:ea typeface="Calibri"/>
                        <a:cs typeface="Times New Roman"/>
                      </a:endParaRPr>
                    </a:p>
                  </a:txBody>
                  <a:tcPr marL="0" marR="0" marT="0" marB="0"/>
                </a:tc>
                <a:tc>
                  <a:txBody>
                    <a:bodyPr/>
                    <a:lstStyle/>
                    <a:p>
                      <a:pPr algn="just">
                        <a:lnSpc>
                          <a:spcPct val="115000"/>
                        </a:lnSpc>
                        <a:spcAft>
                          <a:spcPts val="0"/>
                        </a:spcAft>
                      </a:pPr>
                      <a:r>
                        <a:rPr lang="en-US" sz="1800" dirty="0">
                          <a:effectLst/>
                        </a:rPr>
                        <a:t>-30°C</a:t>
                      </a:r>
                      <a:endParaRPr lang="en-US" sz="2400" dirty="0">
                        <a:effectLst/>
                        <a:latin typeface="Calibri"/>
                        <a:ea typeface="Calibri"/>
                        <a:cs typeface="Times New Roman"/>
                      </a:endParaRPr>
                    </a:p>
                  </a:txBody>
                  <a:tcPr marL="0" marR="0" marT="0" marB="0"/>
                </a:tc>
              </a:tr>
              <a:tr h="415111">
                <a:tc>
                  <a:txBody>
                    <a:bodyPr/>
                    <a:lstStyle/>
                    <a:p>
                      <a:pPr algn="l">
                        <a:lnSpc>
                          <a:spcPct val="115000"/>
                        </a:lnSpc>
                        <a:spcAft>
                          <a:spcPts val="0"/>
                        </a:spcAft>
                      </a:pPr>
                      <a:r>
                        <a:rPr lang="en-US" sz="1800" b="0" dirty="0" smtClean="0">
                          <a:effectLst/>
                        </a:rPr>
                        <a:t>Melting</a:t>
                      </a:r>
                      <a:r>
                        <a:rPr lang="en-US" sz="1800" b="0" baseline="0" dirty="0" smtClean="0">
                          <a:effectLst/>
                        </a:rPr>
                        <a:t> Point of Ice</a:t>
                      </a:r>
                      <a:endParaRPr lang="en-US" sz="2400" b="0" dirty="0">
                        <a:effectLst/>
                        <a:latin typeface="Calibri"/>
                        <a:ea typeface="Calibri"/>
                        <a:cs typeface="Times New Roman"/>
                      </a:endParaRPr>
                    </a:p>
                  </a:txBody>
                  <a:tcPr marL="0" marR="0" marT="0" marB="0"/>
                </a:tc>
                <a:tc>
                  <a:txBody>
                    <a:bodyPr/>
                    <a:lstStyle/>
                    <a:p>
                      <a:pPr algn="just">
                        <a:lnSpc>
                          <a:spcPct val="115000"/>
                        </a:lnSpc>
                        <a:spcAft>
                          <a:spcPts val="0"/>
                        </a:spcAft>
                      </a:pPr>
                      <a:r>
                        <a:rPr lang="en-US" sz="1800" dirty="0">
                          <a:effectLst/>
                        </a:rPr>
                        <a:t>-25°C</a:t>
                      </a:r>
                      <a:endParaRPr lang="en-US" sz="2400" dirty="0">
                        <a:effectLst/>
                        <a:latin typeface="Calibri"/>
                        <a:ea typeface="Calibri"/>
                        <a:cs typeface="Times New Roman"/>
                      </a:endParaRPr>
                    </a:p>
                  </a:txBody>
                  <a:tcPr marL="0" marR="0" marT="0" marB="0"/>
                </a:tc>
              </a:tr>
              <a:tr h="563785">
                <a:tc>
                  <a:txBody>
                    <a:bodyPr/>
                    <a:lstStyle/>
                    <a:p>
                      <a:pPr algn="l">
                        <a:lnSpc>
                          <a:spcPct val="115000"/>
                        </a:lnSpc>
                        <a:spcAft>
                          <a:spcPts val="0"/>
                        </a:spcAft>
                      </a:pPr>
                      <a:r>
                        <a:rPr lang="en-US" sz="1800" b="0" dirty="0" smtClean="0">
                          <a:effectLst/>
                          <a:latin typeface="+mn-lt"/>
                          <a:ea typeface="+mn-ea"/>
                          <a:cs typeface="+mn-cs"/>
                        </a:rPr>
                        <a:t>Gordon-Taylor</a:t>
                      </a:r>
                      <a:r>
                        <a:rPr lang="en-US" sz="1800" b="0" baseline="0" dirty="0" smtClean="0">
                          <a:effectLst/>
                          <a:latin typeface="+mn-lt"/>
                          <a:ea typeface="+mn-ea"/>
                          <a:cs typeface="+mn-cs"/>
                        </a:rPr>
                        <a:t> Constant</a:t>
                      </a:r>
                      <a:endParaRPr lang="en-US" sz="2400" b="0" dirty="0">
                        <a:effectLst/>
                        <a:latin typeface="Calibri"/>
                        <a:ea typeface="Calibri"/>
                        <a:cs typeface="Times New Roman"/>
                      </a:endParaRPr>
                    </a:p>
                  </a:txBody>
                  <a:tcPr marL="0" marR="0" marT="0" marB="0"/>
                </a:tc>
                <a:tc>
                  <a:txBody>
                    <a:bodyPr/>
                    <a:lstStyle/>
                    <a:p>
                      <a:pPr algn="just">
                        <a:lnSpc>
                          <a:spcPct val="115000"/>
                        </a:lnSpc>
                        <a:spcAft>
                          <a:spcPts val="0"/>
                        </a:spcAft>
                      </a:pPr>
                      <a:r>
                        <a:rPr lang="en-US" sz="1800" dirty="0">
                          <a:effectLst/>
                        </a:rPr>
                        <a:t>Not specified (used in calculation of </a:t>
                      </a:r>
                      <a:r>
                        <a:rPr lang="en-US" sz="1800" dirty="0" smtClean="0">
                          <a:effectLst/>
                        </a:rPr>
                        <a:t> water content)</a:t>
                      </a:r>
                      <a:endParaRPr lang="en-US" sz="2400" dirty="0">
                        <a:effectLst/>
                        <a:latin typeface="Calibri"/>
                        <a:ea typeface="Calibri"/>
                        <a:cs typeface="Times New Roman"/>
                      </a:endParaRPr>
                    </a:p>
                  </a:txBody>
                  <a:tcPr marL="0" marR="0" marT="0" marB="0"/>
                </a:tc>
              </a:tr>
            </a:tbl>
          </a:graphicData>
        </a:graphic>
      </p:graphicFrame>
    </p:spTree>
    <p:extLst>
      <p:ext uri="{BB962C8B-B14F-4D97-AF65-F5344CB8AC3E}">
        <p14:creationId xmlns="" xmlns:p14="http://schemas.microsoft.com/office/powerpoint/2010/main" val="271594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 y="36786"/>
            <a:ext cx="6677188" cy="1143000"/>
          </a:xfrm>
        </p:spPr>
        <p:txBody>
          <a:bodyPr>
            <a:normAutofit fontScale="90000"/>
          </a:bodyPr>
          <a:lstStyle/>
          <a:p>
            <a:r>
              <a:rPr lang="en-US" dirty="0" smtClean="0"/>
              <a:t>Example from Excipient Design</a:t>
            </a:r>
            <a:endParaRPr lang="en-US" dirty="0"/>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5867400" y="2286000"/>
            <a:ext cx="274336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idx="1"/>
          </p:nvPr>
        </p:nvSpPr>
        <p:spPr>
          <a:xfrm>
            <a:off x="312683" y="1676400"/>
            <a:ext cx="3886200" cy="4373563"/>
          </a:xfrm>
        </p:spPr>
        <p:txBody>
          <a:bodyPr>
            <a:normAutofit fontScale="92500" lnSpcReduction="10000"/>
          </a:bodyPr>
          <a:lstStyle/>
          <a:p>
            <a:r>
              <a:rPr lang="en-US" sz="2400" dirty="0" smtClean="0"/>
              <a:t>Candidate 1 – Objective function score = 0.00800</a:t>
            </a:r>
          </a:p>
          <a:p>
            <a:endParaRPr lang="en-US" sz="2400" dirty="0"/>
          </a:p>
          <a:p>
            <a:endParaRPr lang="en-US" sz="2400" dirty="0" smtClean="0"/>
          </a:p>
          <a:p>
            <a:endParaRPr lang="en-US" sz="2400" dirty="0" smtClean="0"/>
          </a:p>
          <a:p>
            <a:r>
              <a:rPr lang="en-US" sz="2400" dirty="0" smtClean="0"/>
              <a:t>Candidate 2 – Objective function score = 0.01367</a:t>
            </a:r>
          </a:p>
          <a:p>
            <a:endParaRPr lang="en-US" sz="2400" dirty="0"/>
          </a:p>
          <a:p>
            <a:endParaRPr lang="en-US" sz="2400" dirty="0" smtClean="0"/>
          </a:p>
          <a:p>
            <a:endParaRPr lang="en-US" sz="2400" dirty="0" smtClean="0"/>
          </a:p>
          <a:p>
            <a:r>
              <a:rPr lang="en-US" sz="2400" dirty="0" smtClean="0"/>
              <a:t>Candidate 3 – Objective function score = 0.01373 </a:t>
            </a:r>
            <a:endParaRPr lang="en-US" sz="2400" dirty="0"/>
          </a:p>
        </p:txBody>
      </p:sp>
      <p:pic>
        <p:nvPicPr>
          <p:cNvPr id="7" name="Picture 6"/>
          <p:cNvPicPr/>
          <p:nvPr/>
        </p:nvPicPr>
        <p:blipFill>
          <a:blip r:embed="rId3" cstate="print">
            <a:extLst>
              <a:ext uri="{28A0092B-C50C-407E-A947-70E740481C1C}">
                <a14:useLocalDpi xmlns="" xmlns:a14="http://schemas.microsoft.com/office/drawing/2010/main" val="0"/>
              </a:ext>
            </a:extLst>
          </a:blip>
          <a:stretch>
            <a:fillRect/>
          </a:stretch>
        </p:blipFill>
        <p:spPr>
          <a:xfrm>
            <a:off x="4191000" y="1219200"/>
            <a:ext cx="22860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p:nvPr/>
        </p:nvPicPr>
        <p:blipFill>
          <a:blip r:embed="rId4" cstate="print">
            <a:extLst>
              <a:ext uri="{28A0092B-C50C-407E-A947-70E740481C1C}">
                <a14:useLocalDpi xmlns="" xmlns:a14="http://schemas.microsoft.com/office/drawing/2010/main" val="0"/>
              </a:ext>
            </a:extLst>
          </a:blip>
          <a:stretch>
            <a:fillRect/>
          </a:stretch>
        </p:blipFill>
        <p:spPr>
          <a:xfrm>
            <a:off x="4177862" y="4875944"/>
            <a:ext cx="2756338" cy="1829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47537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from Excipient Design</a:t>
            </a:r>
            <a:endParaRPr lang="en-US" dirty="0"/>
          </a:p>
        </p:txBody>
      </p:sp>
      <p:sp>
        <p:nvSpPr>
          <p:cNvPr id="3" name="Content Placeholder 2"/>
          <p:cNvSpPr>
            <a:spLocks noGrp="1"/>
          </p:cNvSpPr>
          <p:nvPr>
            <p:ph idx="1"/>
          </p:nvPr>
        </p:nvSpPr>
        <p:spPr>
          <a:xfrm>
            <a:off x="457200" y="1600201"/>
            <a:ext cx="8229600" cy="2667000"/>
          </a:xfrm>
        </p:spPr>
        <p:txBody>
          <a:bodyPr>
            <a:normAutofit fontScale="92500" lnSpcReduction="10000"/>
          </a:bodyPr>
          <a:lstStyle/>
          <a:p>
            <a:r>
              <a:rPr lang="en-US" dirty="0" smtClean="0"/>
              <a:t>The three best solutions were compared. For all properties, all three solutions had overlapping prediction intervals.</a:t>
            </a:r>
          </a:p>
          <a:p>
            <a:r>
              <a:rPr lang="en-US" dirty="0" smtClean="0"/>
              <a:t>All three solutions are equally valid</a:t>
            </a:r>
          </a:p>
          <a:p>
            <a:pPr lvl="1"/>
            <a:r>
              <a:rPr lang="en-US" dirty="0" smtClean="0"/>
              <a:t>Several optimal candidates for use as a glass-forming excipient</a:t>
            </a:r>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894600942"/>
              </p:ext>
            </p:extLst>
          </p:nvPr>
        </p:nvGraphicFramePr>
        <p:xfrm>
          <a:off x="533400" y="4267200"/>
          <a:ext cx="8077199" cy="2314692"/>
        </p:xfrm>
        <a:graphic>
          <a:graphicData uri="http://schemas.openxmlformats.org/drawingml/2006/table">
            <a:tbl>
              <a:tblPr firstRow="1" firstCol="1" bandRow="1">
                <a:tableStyleId>{69CF1AB2-1976-4502-BF36-3FF5EA218861}</a:tableStyleId>
              </a:tblPr>
              <a:tblGrid>
                <a:gridCol w="1708589"/>
                <a:gridCol w="2632494"/>
                <a:gridCol w="1868058"/>
                <a:gridCol w="1868058"/>
              </a:tblGrid>
              <a:tr h="385782">
                <a:tc>
                  <a:txBody>
                    <a:bodyPr/>
                    <a:lstStyle/>
                    <a:p>
                      <a:pPr algn="just">
                        <a:lnSpc>
                          <a:spcPct val="115000"/>
                        </a:lnSpc>
                        <a:spcAft>
                          <a:spcPts val="0"/>
                        </a:spcAft>
                      </a:pPr>
                      <a:r>
                        <a:rPr lang="en-US" sz="2000" dirty="0">
                          <a:effectLst/>
                        </a:rPr>
                        <a:t>Property</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Candidate 1</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Candidate 2</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Candidate 3</a:t>
                      </a:r>
                      <a:endParaRPr lang="en-US" sz="2800">
                        <a:effectLst/>
                        <a:latin typeface="Calibri"/>
                        <a:ea typeface="Calibri"/>
                        <a:cs typeface="Times New Roman"/>
                      </a:endParaRPr>
                    </a:p>
                  </a:txBody>
                  <a:tcPr marL="0" marR="0" marT="0" marB="0"/>
                </a:tc>
              </a:tr>
              <a:tr h="385782">
                <a:tc>
                  <a:txBody>
                    <a:bodyPr/>
                    <a:lstStyle/>
                    <a:p>
                      <a:pPr algn="just">
                        <a:lnSpc>
                          <a:spcPct val="115000"/>
                        </a:lnSpc>
                        <a:spcAft>
                          <a:spcPts val="0"/>
                        </a:spcAft>
                      </a:pPr>
                      <a:r>
                        <a:rPr lang="en-US" sz="2000">
                          <a:effectLst/>
                        </a:rPr>
                        <a:t>T</a:t>
                      </a:r>
                      <a:r>
                        <a:rPr lang="en-US" sz="2000" baseline="-25000">
                          <a:effectLst/>
                        </a:rPr>
                        <a:t>g</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100.9 ± 12.7°C</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99.8 ± 15.0°C</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90.3 ± 20.6°C</a:t>
                      </a:r>
                      <a:endParaRPr lang="en-US" sz="2800">
                        <a:effectLst/>
                        <a:latin typeface="Calibri"/>
                        <a:ea typeface="Calibri"/>
                        <a:cs typeface="Times New Roman"/>
                      </a:endParaRPr>
                    </a:p>
                  </a:txBody>
                  <a:tcPr marL="0" marR="0" marT="0" marB="0"/>
                </a:tc>
              </a:tr>
              <a:tr h="385782">
                <a:tc>
                  <a:txBody>
                    <a:bodyPr/>
                    <a:lstStyle/>
                    <a:p>
                      <a:pPr algn="just">
                        <a:lnSpc>
                          <a:spcPct val="115000"/>
                        </a:lnSpc>
                        <a:spcAft>
                          <a:spcPts val="0"/>
                        </a:spcAft>
                      </a:pPr>
                      <a:r>
                        <a:rPr lang="en-US" sz="2000">
                          <a:effectLst/>
                        </a:rPr>
                        <a:t>T</a:t>
                      </a:r>
                      <a:r>
                        <a:rPr lang="en-US" sz="2000" baseline="-25000">
                          <a:effectLst/>
                        </a:rPr>
                        <a:t>g</a:t>
                      </a:r>
                      <a:r>
                        <a:rPr lang="en-US" sz="2000">
                          <a:effectLst/>
                        </a:rPr>
                        <a:t>’</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-32.6 ±  6.5°C</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-33.1 ± 6.7 °C</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-31.7 ±  5.0°C</a:t>
                      </a:r>
                      <a:endParaRPr lang="en-US" sz="2800">
                        <a:effectLst/>
                        <a:latin typeface="Calibri"/>
                        <a:ea typeface="Calibri"/>
                        <a:cs typeface="Times New Roman"/>
                      </a:endParaRPr>
                    </a:p>
                  </a:txBody>
                  <a:tcPr marL="0" marR="0" marT="0" marB="0"/>
                </a:tc>
              </a:tr>
              <a:tr h="385782">
                <a:tc>
                  <a:txBody>
                    <a:bodyPr/>
                    <a:lstStyle/>
                    <a:p>
                      <a:pPr algn="just">
                        <a:lnSpc>
                          <a:spcPct val="115000"/>
                        </a:lnSpc>
                        <a:spcAft>
                          <a:spcPts val="0"/>
                        </a:spcAft>
                      </a:pPr>
                      <a:r>
                        <a:rPr lang="en-US" sz="2000">
                          <a:effectLst/>
                        </a:rPr>
                        <a:t>T</a:t>
                      </a:r>
                      <a:r>
                        <a:rPr lang="en-US" sz="2000" baseline="-25000">
                          <a:effectLst/>
                        </a:rPr>
                        <a:t>m</a:t>
                      </a:r>
                      <a:r>
                        <a:rPr lang="en-US" sz="2000">
                          <a:effectLst/>
                        </a:rPr>
                        <a:t>’</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-24.8 ± 3.2°C</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-23.7 ± 3.5°C</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-24.1 ± 4.1°C</a:t>
                      </a:r>
                      <a:endParaRPr lang="en-US" sz="2800">
                        <a:effectLst/>
                        <a:latin typeface="Calibri"/>
                        <a:ea typeface="Calibri"/>
                        <a:cs typeface="Times New Roman"/>
                      </a:endParaRPr>
                    </a:p>
                  </a:txBody>
                  <a:tcPr marL="0" marR="0" marT="0" marB="0"/>
                </a:tc>
              </a:tr>
              <a:tr h="385782">
                <a:tc>
                  <a:txBody>
                    <a:bodyPr/>
                    <a:lstStyle/>
                    <a:p>
                      <a:pPr algn="just">
                        <a:lnSpc>
                          <a:spcPct val="115000"/>
                        </a:lnSpc>
                        <a:spcAft>
                          <a:spcPts val="0"/>
                        </a:spcAft>
                      </a:pPr>
                      <a:r>
                        <a:rPr lang="en-US" sz="2000">
                          <a:effectLst/>
                        </a:rPr>
                        <a:t>k</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6.76 ± 0.37</a:t>
                      </a:r>
                      <a:endParaRPr lang="en-US" sz="280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6.73 ± 0.44</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a:effectLst/>
                        </a:rPr>
                        <a:t>6.46 ± 0.61</a:t>
                      </a:r>
                      <a:endParaRPr lang="en-US" sz="2800">
                        <a:effectLst/>
                        <a:latin typeface="Calibri"/>
                        <a:ea typeface="Calibri"/>
                        <a:cs typeface="Times New Roman"/>
                      </a:endParaRPr>
                    </a:p>
                  </a:txBody>
                  <a:tcPr marL="0" marR="0" marT="0" marB="0"/>
                </a:tc>
              </a:tr>
              <a:tr h="385782">
                <a:tc>
                  <a:txBody>
                    <a:bodyPr/>
                    <a:lstStyle/>
                    <a:p>
                      <a:pPr algn="just">
                        <a:lnSpc>
                          <a:spcPct val="115000"/>
                        </a:lnSpc>
                        <a:spcAft>
                          <a:spcPts val="0"/>
                        </a:spcAft>
                      </a:pPr>
                      <a:r>
                        <a:rPr lang="en-US" sz="2000" dirty="0" err="1">
                          <a:effectLst/>
                        </a:rPr>
                        <a:t>Obj</a:t>
                      </a:r>
                      <a:r>
                        <a:rPr lang="en-US" sz="2000" dirty="0">
                          <a:effectLst/>
                        </a:rPr>
                        <a:t> function</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0.00800</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0.01367</a:t>
                      </a:r>
                      <a:endParaRPr lang="en-US" sz="2800" dirty="0">
                        <a:effectLst/>
                        <a:latin typeface="Calibri"/>
                        <a:ea typeface="Calibri"/>
                        <a:cs typeface="Times New Roman"/>
                      </a:endParaRPr>
                    </a:p>
                  </a:txBody>
                  <a:tcPr marL="0" marR="0" marT="0" marB="0"/>
                </a:tc>
                <a:tc>
                  <a:txBody>
                    <a:bodyPr/>
                    <a:lstStyle/>
                    <a:p>
                      <a:pPr algn="ctr">
                        <a:lnSpc>
                          <a:spcPct val="115000"/>
                        </a:lnSpc>
                        <a:spcAft>
                          <a:spcPts val="0"/>
                        </a:spcAft>
                      </a:pPr>
                      <a:r>
                        <a:rPr lang="en-US" sz="2000" dirty="0">
                          <a:effectLst/>
                        </a:rPr>
                        <a:t>0.01373</a:t>
                      </a:r>
                      <a:endParaRPr lang="en-US" sz="2800" dirty="0">
                        <a:effectLst/>
                        <a:latin typeface="Calibri"/>
                        <a:ea typeface="Calibri"/>
                        <a:cs typeface="Times New Roman"/>
                      </a:endParaRPr>
                    </a:p>
                  </a:txBody>
                  <a:tcPr marL="0" marR="0" marT="0" marB="0"/>
                </a:tc>
              </a:tr>
            </a:tbl>
          </a:graphicData>
        </a:graphic>
      </p:graphicFrame>
    </p:spTree>
    <p:extLst>
      <p:ext uri="{BB962C8B-B14F-4D97-AF65-F5344CB8AC3E}">
        <p14:creationId xmlns="" xmlns:p14="http://schemas.microsoft.com/office/powerpoint/2010/main" val="1298799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from Surfactant Design</a:t>
            </a:r>
            <a:endParaRPr lang="en-US" dirty="0"/>
          </a:p>
        </p:txBody>
      </p:sp>
      <p:sp>
        <p:nvSpPr>
          <p:cNvPr id="3" name="Content Placeholder 2"/>
          <p:cNvSpPr>
            <a:spLocks noGrp="1"/>
          </p:cNvSpPr>
          <p:nvPr>
            <p:ph idx="1"/>
          </p:nvPr>
        </p:nvSpPr>
        <p:spPr/>
        <p:txBody>
          <a:bodyPr/>
          <a:lstStyle/>
          <a:p>
            <a:r>
              <a:rPr lang="en-US" dirty="0" smtClean="0"/>
              <a:t>The design targets are given by</a:t>
            </a:r>
          </a:p>
          <a:p>
            <a:pPr lvl="1"/>
            <a:r>
              <a:rPr lang="en-US" dirty="0" smtClean="0"/>
              <a:t>Hydrophilic-lipophilic balance (HLB) = 6</a:t>
            </a:r>
          </a:p>
          <a:p>
            <a:pPr lvl="1"/>
            <a:r>
              <a:rPr lang="en-US" dirty="0" smtClean="0"/>
              <a:t>Critical micelle concentration (CMC) = 10</a:t>
            </a:r>
            <a:r>
              <a:rPr lang="en-US" baseline="30000" dirty="0" smtClean="0"/>
              <a:t>5</a:t>
            </a:r>
            <a:r>
              <a:rPr lang="en-US" dirty="0" smtClean="0"/>
              <a:t> </a:t>
            </a:r>
            <a:r>
              <a:rPr lang="en-US" dirty="0" err="1" smtClean="0"/>
              <a:t>mol</a:t>
            </a:r>
            <a:r>
              <a:rPr lang="en-US" dirty="0" smtClean="0"/>
              <a:t>/L</a:t>
            </a:r>
          </a:p>
          <a:p>
            <a:pPr lvl="1"/>
            <a:r>
              <a:rPr lang="en-US" dirty="0" smtClean="0"/>
              <a:t>Lubricity = 6 N/kg</a:t>
            </a:r>
          </a:p>
          <a:p>
            <a:r>
              <a:rPr lang="en-US" dirty="0" smtClean="0"/>
              <a:t>Formulated as a MILP</a:t>
            </a:r>
          </a:p>
          <a:p>
            <a:r>
              <a:rPr lang="en-US" dirty="0" smtClean="0"/>
              <a:t>Solved two ways</a:t>
            </a:r>
          </a:p>
          <a:p>
            <a:pPr lvl="1"/>
            <a:r>
              <a:rPr lang="en-US" dirty="0" smtClean="0"/>
              <a:t>Deterministic (CPLEX in GAMS)</a:t>
            </a:r>
          </a:p>
          <a:p>
            <a:pPr lvl="1"/>
            <a:r>
              <a:rPr lang="en-US" dirty="0" smtClean="0"/>
              <a:t>Stochastic (</a:t>
            </a:r>
            <a:r>
              <a:rPr lang="en-US" dirty="0" err="1" smtClean="0"/>
              <a:t>Tabu</a:t>
            </a:r>
            <a:r>
              <a:rPr lang="en-US" dirty="0" smtClean="0"/>
              <a:t> search)</a:t>
            </a:r>
          </a:p>
          <a:p>
            <a:pPr lvl="1"/>
            <a:endParaRPr lang="en-US" dirty="0"/>
          </a:p>
        </p:txBody>
      </p:sp>
    </p:spTree>
    <p:extLst>
      <p:ext uri="{BB962C8B-B14F-4D97-AF65-F5344CB8AC3E}">
        <p14:creationId xmlns="" xmlns:p14="http://schemas.microsoft.com/office/powerpoint/2010/main" val="2955442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t>Solutions</a:t>
            </a:r>
            <a:endParaRPr lang="en-US" sz="6000" dirty="0"/>
          </a:p>
        </p:txBody>
      </p:sp>
      <p:sp>
        <p:nvSpPr>
          <p:cNvPr id="3" name="Content Placeholder 2"/>
          <p:cNvSpPr>
            <a:spLocks noGrp="1"/>
          </p:cNvSpPr>
          <p:nvPr>
            <p:ph idx="1"/>
          </p:nvPr>
        </p:nvSpPr>
        <p:spPr>
          <a:xfrm>
            <a:off x="158260" y="1277551"/>
            <a:ext cx="3276600" cy="5256885"/>
          </a:xfrm>
        </p:spPr>
        <p:txBody>
          <a:bodyPr>
            <a:normAutofit fontScale="77500" lnSpcReduction="20000"/>
          </a:bodyPr>
          <a:lstStyle/>
          <a:p>
            <a:r>
              <a:rPr lang="en-US" sz="3400" dirty="0" smtClean="0"/>
              <a:t>Deterministic</a:t>
            </a:r>
          </a:p>
          <a:p>
            <a:pPr lvl="1"/>
            <a:r>
              <a:rPr lang="en-US" sz="3400" dirty="0" smtClean="0"/>
              <a:t>HLB = 5.9</a:t>
            </a:r>
          </a:p>
          <a:p>
            <a:pPr lvl="1"/>
            <a:r>
              <a:rPr lang="en-US" sz="3400" dirty="0" smtClean="0"/>
              <a:t>log</a:t>
            </a:r>
            <a:r>
              <a:rPr lang="en-US" sz="3400" baseline="-25000" dirty="0" smtClean="0"/>
              <a:t>10</a:t>
            </a:r>
            <a:r>
              <a:rPr lang="en-US" sz="3400" dirty="0" smtClean="0"/>
              <a:t>CMC = 5 </a:t>
            </a:r>
            <a:r>
              <a:rPr lang="en-US" sz="3400" dirty="0" err="1" smtClean="0"/>
              <a:t>mol</a:t>
            </a:r>
            <a:r>
              <a:rPr lang="en-US" sz="3400" dirty="0" smtClean="0"/>
              <a:t>/L</a:t>
            </a:r>
          </a:p>
          <a:p>
            <a:pPr lvl="1"/>
            <a:r>
              <a:rPr lang="en-US" sz="3400" dirty="0" smtClean="0"/>
              <a:t>Lubricity = 6.1 N/kg</a:t>
            </a:r>
            <a:endParaRPr lang="en-US" sz="3400" dirty="0"/>
          </a:p>
          <a:p>
            <a:pPr>
              <a:buNone/>
            </a:pPr>
            <a:endParaRPr lang="en-US" dirty="0"/>
          </a:p>
          <a:p>
            <a:r>
              <a:rPr lang="en-US" sz="3400" dirty="0" smtClean="0"/>
              <a:t>Stochastic </a:t>
            </a:r>
          </a:p>
          <a:p>
            <a:pPr lvl="1"/>
            <a:r>
              <a:rPr lang="en-US" sz="3400" dirty="0" smtClean="0"/>
              <a:t>HLB = 5.96</a:t>
            </a:r>
          </a:p>
          <a:p>
            <a:pPr lvl="1"/>
            <a:r>
              <a:rPr lang="en-US" sz="3400" dirty="0" smtClean="0"/>
              <a:t>log</a:t>
            </a:r>
            <a:r>
              <a:rPr lang="en-US" sz="3400" baseline="-25000" dirty="0" smtClean="0"/>
              <a:t>10</a:t>
            </a:r>
            <a:r>
              <a:rPr lang="en-US" sz="3400" dirty="0" smtClean="0"/>
              <a:t>CMC = 4.67 </a:t>
            </a:r>
            <a:r>
              <a:rPr lang="en-US" sz="3400" dirty="0" err="1" smtClean="0"/>
              <a:t>mol</a:t>
            </a:r>
            <a:r>
              <a:rPr lang="en-US" sz="3400" dirty="0" smtClean="0"/>
              <a:t>/L</a:t>
            </a:r>
          </a:p>
          <a:p>
            <a:pPr lvl="1"/>
            <a:r>
              <a:rPr lang="en-US" sz="3400" dirty="0" smtClean="0"/>
              <a:t>Lubricity = 5.66 N/kg</a:t>
            </a:r>
            <a:endParaRPr lang="en-US" sz="34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1400" y="1676400"/>
            <a:ext cx="5212080" cy="72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1400" y="3864097"/>
            <a:ext cx="5227320" cy="1751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202235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4300"/>
              </a:lnSpc>
            </a:pPr>
            <a:r>
              <a:rPr lang="en-US" dirty="0" smtClean="0"/>
              <a:t>Use of Prediction Intervals: Deterministic vs. Stochastic</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nSpc>
                <a:spcPct val="120000"/>
              </a:lnSpc>
            </a:pPr>
            <a:r>
              <a:rPr lang="en-US" sz="3100" dirty="0" smtClean="0"/>
              <a:t>Deterministic methods will give the global optimum for the CMD problem</a:t>
            </a:r>
          </a:p>
          <a:p>
            <a:pPr>
              <a:lnSpc>
                <a:spcPct val="120000"/>
              </a:lnSpc>
            </a:pPr>
            <a:r>
              <a:rPr lang="en-US" sz="3100" dirty="0" smtClean="0"/>
              <a:t>Stochastic methods report local optima </a:t>
            </a:r>
          </a:p>
          <a:p>
            <a:pPr>
              <a:lnSpc>
                <a:spcPct val="120000"/>
              </a:lnSpc>
            </a:pPr>
            <a:r>
              <a:rPr lang="en-US" sz="3100" dirty="0" smtClean="0"/>
              <a:t>Due to error, as quantified by prediction intervals, the predicted properties of the molecule given by the globally optimal solution may not be statistically different from the predicted properties of a molecule given by a locally optimal solution</a:t>
            </a:r>
          </a:p>
          <a:p>
            <a:pPr>
              <a:lnSpc>
                <a:spcPct val="120000"/>
              </a:lnSpc>
            </a:pPr>
            <a:r>
              <a:rPr lang="en-US" sz="3100" dirty="0" smtClean="0"/>
              <a:t>In CMD, deterministic methods may not be necessary. </a:t>
            </a:r>
          </a:p>
          <a:p>
            <a:pPr>
              <a:lnSpc>
                <a:spcPct val="120000"/>
              </a:lnSpc>
            </a:pPr>
            <a:r>
              <a:rPr lang="en-US" sz="3100" dirty="0" smtClean="0"/>
              <a:t>Stochastic methods may be preferred as they can yield several near optimal solutions that can be synthesized and tested, rather than just one</a:t>
            </a:r>
          </a:p>
          <a:p>
            <a:pPr lvl="1">
              <a:lnSpc>
                <a:spcPct val="120000"/>
              </a:lnSpc>
            </a:pPr>
            <a:r>
              <a:rPr lang="en-US" dirty="0" smtClean="0"/>
              <a:t>Still narrow the search space, but allow flexibility</a:t>
            </a:r>
          </a:p>
          <a:p>
            <a:pPr lvl="1">
              <a:lnSpc>
                <a:spcPct val="120000"/>
              </a:lnSpc>
            </a:pPr>
            <a:r>
              <a:rPr lang="en-US" dirty="0" smtClean="0"/>
              <a:t>Methods are also </a:t>
            </a:r>
            <a:r>
              <a:rPr lang="en-US" dirty="0" smtClean="0"/>
              <a:t>usually </a:t>
            </a:r>
            <a:r>
              <a:rPr lang="en-US" dirty="0" smtClean="0"/>
              <a:t>faster</a:t>
            </a:r>
            <a:endParaRPr lang="en-US" dirty="0"/>
          </a:p>
        </p:txBody>
      </p:sp>
    </p:spTree>
    <p:extLst>
      <p:ext uri="{BB962C8B-B14F-4D97-AF65-F5344CB8AC3E}">
        <p14:creationId xmlns="" xmlns:p14="http://schemas.microsoft.com/office/powerpoint/2010/main" val="1129869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HLB Predicted Values</a:t>
            </a:r>
            <a:endParaRPr lang="en-US" dirty="0"/>
          </a:p>
        </p:txBody>
      </p:sp>
      <p:sp>
        <p:nvSpPr>
          <p:cNvPr id="3" name="Content Placeholder 2"/>
          <p:cNvSpPr>
            <a:spLocks noGrp="1"/>
          </p:cNvSpPr>
          <p:nvPr>
            <p:ph idx="1"/>
          </p:nvPr>
        </p:nvSpPr>
        <p:spPr>
          <a:xfrm>
            <a:off x="609600" y="5638800"/>
            <a:ext cx="8229600" cy="914399"/>
          </a:xfrm>
        </p:spPr>
        <p:txBody>
          <a:bodyPr>
            <a:normAutofit/>
          </a:bodyPr>
          <a:lstStyle/>
          <a:p>
            <a:pPr lvl="1"/>
            <a:endParaRPr lang="en-US" dirty="0" smtClean="0"/>
          </a:p>
          <a:p>
            <a:endParaRPr lang="en-US" dirty="0"/>
          </a:p>
        </p:txBody>
      </p:sp>
      <p:graphicFrame>
        <p:nvGraphicFramePr>
          <p:cNvPr id="4" name="Chart 3"/>
          <p:cNvGraphicFramePr>
            <a:graphicFrameLocks/>
          </p:cNvGraphicFramePr>
          <p:nvPr>
            <p:extLst>
              <p:ext uri="{D42A27DB-BD31-4B8C-83A1-F6EECF244321}">
                <p14:modId xmlns="" xmlns:p14="http://schemas.microsoft.com/office/powerpoint/2010/main" val="3510866440"/>
              </p:ext>
            </p:extLst>
          </p:nvPr>
        </p:nvGraphicFramePr>
        <p:xfrm>
          <a:off x="685800" y="1447800"/>
          <a:ext cx="7696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90033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Comparison of Lubricity Predicted Values</a:t>
            </a:r>
            <a:endParaRPr lang="en-US" sz="3600" dirty="0"/>
          </a:p>
        </p:txBody>
      </p:sp>
      <p:graphicFrame>
        <p:nvGraphicFramePr>
          <p:cNvPr id="4" name="Chart 3"/>
          <p:cNvGraphicFramePr>
            <a:graphicFrameLocks/>
          </p:cNvGraphicFramePr>
          <p:nvPr>
            <p:extLst>
              <p:ext uri="{D42A27DB-BD31-4B8C-83A1-F6EECF244321}">
                <p14:modId xmlns="" xmlns:p14="http://schemas.microsoft.com/office/powerpoint/2010/main" val="1057296776"/>
              </p:ext>
            </p:extLst>
          </p:nvPr>
        </p:nvGraphicFramePr>
        <p:xfrm>
          <a:off x="762000" y="1371600"/>
          <a:ext cx="7543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60086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5163" y="84138"/>
            <a:ext cx="7772400" cy="1143000"/>
          </a:xfrm>
        </p:spPr>
        <p:txBody>
          <a:bodyPr/>
          <a:lstStyle/>
          <a:p>
            <a:pPr eaLnBrk="1" hangingPunct="1"/>
            <a:r>
              <a:rPr lang="en-US" sz="4800" smtClean="0"/>
              <a:t>Connectivity Indices: </a:t>
            </a:r>
            <a:r>
              <a:rPr lang="en-US" sz="4800" smtClean="0">
                <a:sym typeface="Symbol" pitchFamily="82" charset="2"/>
              </a:rPr>
              <a:t></a:t>
            </a:r>
            <a:r>
              <a:rPr lang="en-US" sz="4800" baseline="-25000" smtClean="0">
                <a:sym typeface="Symbol" pitchFamily="82" charset="2"/>
              </a:rPr>
              <a:t>0 </a:t>
            </a:r>
            <a:r>
              <a:rPr lang="en-US" sz="4800" smtClean="0">
                <a:sym typeface="Symbol" pitchFamily="82" charset="2"/>
              </a:rPr>
              <a:t>, </a:t>
            </a:r>
            <a:r>
              <a:rPr lang="en-US" sz="4800" baseline="-25000" smtClean="0">
                <a:sym typeface="Symbol" pitchFamily="82" charset="2"/>
              </a:rPr>
              <a:t>1v </a:t>
            </a:r>
          </a:p>
        </p:txBody>
      </p:sp>
      <p:sp>
        <p:nvSpPr>
          <p:cNvPr id="11267" name="Rectangle 3"/>
          <p:cNvSpPr>
            <a:spLocks noGrp="1" noChangeArrowheads="1"/>
          </p:cNvSpPr>
          <p:nvPr>
            <p:ph type="body" idx="1"/>
          </p:nvPr>
        </p:nvSpPr>
        <p:spPr>
          <a:xfrm>
            <a:off x="331788" y="1393825"/>
            <a:ext cx="8458200" cy="5486400"/>
          </a:xfrm>
        </p:spPr>
        <p:txBody>
          <a:bodyPr/>
          <a:lstStyle/>
          <a:p>
            <a:pPr eaLnBrk="1" hangingPunct="1">
              <a:lnSpc>
                <a:spcPct val="120000"/>
              </a:lnSpc>
            </a:pPr>
            <a:r>
              <a:rPr lang="en-US" sz="3800" smtClean="0"/>
              <a:t>Values based on molecular graph</a:t>
            </a:r>
          </a:p>
          <a:p>
            <a:pPr eaLnBrk="1" hangingPunct="1">
              <a:lnSpc>
                <a:spcPct val="120000"/>
              </a:lnSpc>
            </a:pPr>
            <a:r>
              <a:rPr lang="en-US" sz="3800" smtClean="0"/>
              <a:t>Uniquely define 2-D topology of molecule</a:t>
            </a:r>
          </a:p>
          <a:p>
            <a:pPr eaLnBrk="1" hangingPunct="1">
              <a:lnSpc>
                <a:spcPct val="120000"/>
              </a:lnSpc>
            </a:pPr>
            <a:r>
              <a:rPr lang="en-US" sz="3800" smtClean="0"/>
              <a:t>Encode information about:</a:t>
            </a:r>
          </a:p>
          <a:p>
            <a:pPr lvl="1" eaLnBrk="1" hangingPunct="1">
              <a:lnSpc>
                <a:spcPct val="120000"/>
              </a:lnSpc>
            </a:pPr>
            <a:r>
              <a:rPr lang="en-US" sz="3200" smtClean="0"/>
              <a:t>Valence shell hybridization</a:t>
            </a:r>
          </a:p>
          <a:p>
            <a:pPr lvl="1" eaLnBrk="1" hangingPunct="1">
              <a:lnSpc>
                <a:spcPct val="120000"/>
              </a:lnSpc>
            </a:pPr>
            <a:r>
              <a:rPr lang="en-US" sz="3200" smtClean="0"/>
              <a:t>Inner shell electrons</a:t>
            </a:r>
          </a:p>
          <a:p>
            <a:pPr lvl="1" eaLnBrk="1" hangingPunct="1">
              <a:lnSpc>
                <a:spcPct val="120000"/>
              </a:lnSpc>
            </a:pPr>
            <a:r>
              <a:rPr lang="en-US" sz="3200" smtClean="0"/>
              <a:t>Electronic structure of bonded atom pairs</a:t>
            </a:r>
          </a:p>
          <a:p>
            <a:pPr lvl="1" eaLnBrk="1" hangingPunct="1">
              <a:lnSpc>
                <a:spcPct val="120000"/>
              </a:lnSpc>
            </a:pPr>
            <a:endParaRPr lang="en-US" sz="3200"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from Prediction Interval Comparison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a:t>The predicted property values of the two solutions have overlapping prediction intervals for all properties</a:t>
            </a:r>
          </a:p>
          <a:p>
            <a:pPr lvl="1"/>
            <a:r>
              <a:rPr lang="en-US" dirty="0"/>
              <a:t>They are not statistically </a:t>
            </a:r>
            <a:r>
              <a:rPr lang="en-US" dirty="0" smtClean="0"/>
              <a:t>different</a:t>
            </a:r>
          </a:p>
          <a:p>
            <a:r>
              <a:rPr lang="en-US" dirty="0" smtClean="0"/>
              <a:t>Both the deterministic and the stochastic solutions are valid for further consideration</a:t>
            </a:r>
          </a:p>
          <a:p>
            <a:r>
              <a:rPr lang="en-US" dirty="0" smtClean="0"/>
              <a:t>For many molecular systems, it may not be possible or feasible to formulate the problem as a MILP</a:t>
            </a:r>
          </a:p>
          <a:p>
            <a:pPr lvl="1"/>
            <a:r>
              <a:rPr lang="en-US" dirty="0" smtClean="0"/>
              <a:t>Stochastic solutions to a MINLP can offer many solutions that would not be statistically different from a guaranteed globally optimal solution </a:t>
            </a:r>
            <a:endParaRPr lang="en-US" dirty="0"/>
          </a:p>
          <a:p>
            <a:endParaRPr lang="en-US" dirty="0"/>
          </a:p>
        </p:txBody>
      </p:sp>
    </p:spTree>
    <p:extLst>
      <p:ext uri="{BB962C8B-B14F-4D97-AF65-F5344CB8AC3E}">
        <p14:creationId xmlns="" xmlns:p14="http://schemas.microsoft.com/office/powerpoint/2010/main" val="2883237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1143000"/>
          </a:xfrm>
        </p:spPr>
        <p:txBody>
          <a:bodyPr/>
          <a:lstStyle/>
          <a:p>
            <a:pPr eaLnBrk="1" hangingPunct="1"/>
            <a:r>
              <a:rPr lang="en-US" sz="4800" smtClean="0"/>
              <a:t>Conclusions</a:t>
            </a:r>
          </a:p>
        </p:txBody>
      </p:sp>
      <p:sp>
        <p:nvSpPr>
          <p:cNvPr id="49155" name="Rectangle 3"/>
          <p:cNvSpPr>
            <a:spLocks noGrp="1" noChangeArrowheads="1"/>
          </p:cNvSpPr>
          <p:nvPr>
            <p:ph type="body" idx="1"/>
          </p:nvPr>
        </p:nvSpPr>
        <p:spPr>
          <a:xfrm>
            <a:off x="214313" y="857250"/>
            <a:ext cx="8523287" cy="5867400"/>
          </a:xfrm>
        </p:spPr>
        <p:txBody>
          <a:bodyPr/>
          <a:lstStyle/>
          <a:p>
            <a:pPr eaLnBrk="1" hangingPunct="1">
              <a:lnSpc>
                <a:spcPct val="90000"/>
              </a:lnSpc>
            </a:pPr>
            <a:r>
              <a:rPr lang="en-US" sz="2600" smtClean="0">
                <a:solidFill>
                  <a:srgbClr val="FF0000"/>
                </a:solidFill>
              </a:rPr>
              <a:t>Computational Molecular Design</a:t>
            </a:r>
            <a:r>
              <a:rPr lang="en-US" sz="2600" smtClean="0"/>
              <a:t> is a tool which can be applied to a variety of complex molecular systems. The methodology creates a set of candidate structures useful to a designer </a:t>
            </a:r>
          </a:p>
          <a:p>
            <a:pPr eaLnBrk="1" hangingPunct="1">
              <a:lnSpc>
                <a:spcPct val="90000"/>
              </a:lnSpc>
            </a:pPr>
            <a:r>
              <a:rPr lang="en-US" sz="2600" smtClean="0">
                <a:solidFill>
                  <a:srgbClr val="FF0000"/>
                </a:solidFill>
              </a:rPr>
              <a:t>Sufficient, consistent data</a:t>
            </a:r>
            <a:r>
              <a:rPr lang="en-US" sz="2600" smtClean="0"/>
              <a:t> to build a QSPR model is needed.  Numerous structural descriptors are available, and statistical techniques are used to select from those and relate them to properties of interest</a:t>
            </a:r>
          </a:p>
          <a:p>
            <a:pPr eaLnBrk="1" hangingPunct="1">
              <a:lnSpc>
                <a:spcPct val="90000"/>
              </a:lnSpc>
            </a:pPr>
            <a:r>
              <a:rPr lang="en-US" sz="2600" smtClean="0">
                <a:solidFill>
                  <a:srgbClr val="FF0000"/>
                </a:solidFill>
              </a:rPr>
              <a:t>Tabu search</a:t>
            </a:r>
            <a:r>
              <a:rPr lang="en-US" sz="2600" smtClean="0"/>
              <a:t> provides a solution method for this optimization approach which is fast, does not require convexity or closed-form constraints, and generates numerous near-optimal solutions.  These solutions are as valuable as the global optimum, since the property prediction algorithms include significant error. </a:t>
            </a:r>
          </a:p>
          <a:p>
            <a:pPr eaLnBrk="1" hangingPunct="1">
              <a:lnSpc>
                <a:spcPct val="90000"/>
              </a:lnSpc>
              <a:buFontTx/>
              <a:buNone/>
            </a:pPr>
            <a:endParaRPr lang="en-US"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312988" y="-19050"/>
            <a:ext cx="4467225" cy="823913"/>
          </a:xfrm>
          <a:prstGeom prst="rect">
            <a:avLst/>
          </a:prstGeom>
          <a:noFill/>
          <a:ln w="9525">
            <a:noFill/>
            <a:miter lim="800000"/>
            <a:headEnd/>
            <a:tailEnd/>
          </a:ln>
        </p:spPr>
        <p:txBody>
          <a:bodyPr wrap="none">
            <a:spAutoFit/>
          </a:bodyPr>
          <a:lstStyle/>
          <a:p>
            <a:r>
              <a:rPr lang="en-US" sz="4800">
                <a:solidFill>
                  <a:schemeClr val="tx2"/>
                </a:solidFill>
                <a:latin typeface="Times New Roman" pitchFamily="18" charset="0"/>
              </a:rPr>
              <a:t>Future Directions</a:t>
            </a:r>
          </a:p>
        </p:txBody>
      </p:sp>
      <p:sp>
        <p:nvSpPr>
          <p:cNvPr id="50179" name="Rectangle 5"/>
          <p:cNvSpPr>
            <a:spLocks noChangeArrowheads="1"/>
          </p:cNvSpPr>
          <p:nvPr/>
        </p:nvSpPr>
        <p:spPr bwMode="auto">
          <a:xfrm>
            <a:off x="123825" y="981075"/>
            <a:ext cx="8523288"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2900"/>
              <a:t> </a:t>
            </a:r>
            <a:r>
              <a:rPr lang="en-US" sz="2800"/>
              <a:t>For larger molecular systems, three-dimensional descriptors are needed, which require an estimated minimized structure.  </a:t>
            </a:r>
          </a:p>
          <a:p>
            <a:pPr marL="342900" indent="-342900" eaLnBrk="1" hangingPunct="1">
              <a:spcBef>
                <a:spcPct val="20000"/>
              </a:spcBef>
              <a:buFontTx/>
              <a:buChar char="•"/>
            </a:pPr>
            <a:r>
              <a:rPr lang="en-US" sz="2800"/>
              <a:t> The Tabu search algorithm has not yet been tuned for maximum performance, nor have we yet taken advantage of its inherent parallelizability</a:t>
            </a:r>
          </a:p>
          <a:p>
            <a:pPr marL="342900" indent="-342900" eaLnBrk="1" hangingPunct="1">
              <a:spcBef>
                <a:spcPct val="20000"/>
              </a:spcBef>
              <a:buFontTx/>
              <a:buChar char="•"/>
            </a:pPr>
            <a:r>
              <a:rPr lang="en-US" sz="2800"/>
              <a:t>  Current work on biomolecule design seeks to “close the loop”:  actually synthesize a few promising candidates, measure their properties, update the QSPR models, and redesign as needed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1143000"/>
          </a:xfrm>
        </p:spPr>
        <p:txBody>
          <a:bodyPr/>
          <a:lstStyle/>
          <a:p>
            <a:pPr eaLnBrk="1" hangingPunct="1"/>
            <a:r>
              <a:rPr lang="en-US" sz="4800" smtClean="0"/>
              <a:t>Acknowledgements</a:t>
            </a:r>
            <a:r>
              <a:rPr lang="en-US" smtClean="0"/>
              <a:t/>
            </a:r>
            <a:br>
              <a:rPr lang="en-US" smtClean="0"/>
            </a:br>
            <a:endParaRPr lang="en-US" smtClean="0"/>
          </a:p>
        </p:txBody>
      </p:sp>
      <p:sp>
        <p:nvSpPr>
          <p:cNvPr id="51203" name="Rectangle 3"/>
          <p:cNvSpPr>
            <a:spLocks noGrp="1" noChangeArrowheads="1"/>
          </p:cNvSpPr>
          <p:nvPr>
            <p:ph type="body" idx="1"/>
          </p:nvPr>
        </p:nvSpPr>
        <p:spPr>
          <a:xfrm>
            <a:off x="381000" y="990600"/>
            <a:ext cx="7924800" cy="5715000"/>
          </a:xfrm>
        </p:spPr>
        <p:txBody>
          <a:bodyPr/>
          <a:lstStyle/>
          <a:p>
            <a:pPr eaLnBrk="1" hangingPunct="1">
              <a:lnSpc>
                <a:spcPct val="90000"/>
              </a:lnSpc>
            </a:pPr>
            <a:endParaRPr lang="en-US" sz="700" dirty="0" smtClean="0">
              <a:sym typeface="WP Greek Helve" pitchFamily="2" charset="2"/>
            </a:endParaRPr>
          </a:p>
          <a:p>
            <a:pPr eaLnBrk="1" hangingPunct="1">
              <a:lnSpc>
                <a:spcPct val="110000"/>
              </a:lnSpc>
            </a:pPr>
            <a:r>
              <a:rPr lang="en-US" sz="2600" dirty="0" smtClean="0"/>
              <a:t>Ionic Liquids: </a:t>
            </a:r>
            <a:r>
              <a:rPr lang="en-US" sz="2600" dirty="0" smtClean="0"/>
              <a:t>Brock </a:t>
            </a:r>
            <a:r>
              <a:rPr lang="en-US" sz="2600" dirty="0" err="1" smtClean="0"/>
              <a:t>Roughton</a:t>
            </a:r>
            <a:r>
              <a:rPr lang="en-US" sz="2600" dirty="0" smtClean="0"/>
              <a:t>, </a:t>
            </a:r>
            <a:r>
              <a:rPr lang="en-US" sz="2600" dirty="0" smtClean="0"/>
              <a:t>John </a:t>
            </a:r>
            <a:r>
              <a:rPr lang="en-US" sz="2600" dirty="0" err="1" smtClean="0"/>
              <a:t>Eslick</a:t>
            </a:r>
            <a:r>
              <a:rPr lang="en-US" sz="2600" dirty="0" smtClean="0"/>
              <a:t>, Prof. Aaron </a:t>
            </a:r>
            <a:r>
              <a:rPr lang="en-US" sz="2600" dirty="0" err="1" smtClean="0"/>
              <a:t>Scurto</a:t>
            </a:r>
            <a:r>
              <a:rPr lang="en-US" sz="2600" dirty="0" smtClean="0"/>
              <a:t>, </a:t>
            </a:r>
            <a:r>
              <a:rPr lang="en-US" sz="2600" dirty="0" smtClean="0"/>
              <a:t>Nicholas Hoffmann, John White  </a:t>
            </a:r>
            <a:endParaRPr lang="en-US" sz="2600" dirty="0" smtClean="0"/>
          </a:p>
          <a:p>
            <a:pPr eaLnBrk="1" hangingPunct="1">
              <a:lnSpc>
                <a:spcPct val="110000"/>
              </a:lnSpc>
            </a:pPr>
            <a:r>
              <a:rPr lang="en-US" sz="2600" dirty="0" smtClean="0"/>
              <a:t>Excipients: Brock </a:t>
            </a:r>
            <a:r>
              <a:rPr lang="en-US" sz="2600" dirty="0" err="1" smtClean="0"/>
              <a:t>Roughton</a:t>
            </a:r>
            <a:r>
              <a:rPr lang="en-US" sz="2600" dirty="0" smtClean="0"/>
              <a:t>, </a:t>
            </a:r>
            <a:r>
              <a:rPr lang="en-US" sz="2600" dirty="0" err="1" smtClean="0"/>
              <a:t>Sandipan</a:t>
            </a:r>
            <a:r>
              <a:rPr lang="en-US" sz="2600" dirty="0" smtClean="0"/>
              <a:t> </a:t>
            </a:r>
            <a:r>
              <a:rPr lang="en-US" sz="2600" dirty="0" err="1" smtClean="0"/>
              <a:t>Sinha</a:t>
            </a:r>
            <a:r>
              <a:rPr lang="en-US" sz="2600" dirty="0" smtClean="0"/>
              <a:t>, Steele Reynolds, Anthony </a:t>
            </a:r>
            <a:r>
              <a:rPr lang="en-US" sz="2600" dirty="0" err="1" smtClean="0"/>
              <a:t>Pokphanh</a:t>
            </a:r>
            <a:r>
              <a:rPr lang="en-US" sz="2600" dirty="0" smtClean="0"/>
              <a:t>, Prof. Elizabeth </a:t>
            </a:r>
            <a:r>
              <a:rPr lang="en-US" sz="2600" dirty="0" err="1" smtClean="0"/>
              <a:t>Topp</a:t>
            </a:r>
            <a:endParaRPr lang="en-US" sz="2600" dirty="0" smtClean="0"/>
          </a:p>
          <a:p>
            <a:pPr eaLnBrk="1" hangingPunct="1">
              <a:lnSpc>
                <a:spcPct val="110000"/>
              </a:lnSpc>
            </a:pPr>
            <a:r>
              <a:rPr lang="en-US" sz="2600" dirty="0" smtClean="0"/>
              <a:t>Others:  Dr. </a:t>
            </a:r>
            <a:r>
              <a:rPr lang="en-US" sz="2600" dirty="0" err="1" smtClean="0"/>
              <a:t>Bao</a:t>
            </a:r>
            <a:r>
              <a:rPr lang="en-US" sz="2600" dirty="0" smtClean="0"/>
              <a:t> Lin, Dr. Dave Miller, Prof. </a:t>
            </a:r>
            <a:r>
              <a:rPr lang="en-US" sz="2600" dirty="0" err="1" smtClean="0"/>
              <a:t>Rafiqul</a:t>
            </a:r>
            <a:r>
              <a:rPr lang="en-US" sz="2600" dirty="0" smtClean="0"/>
              <a:t> </a:t>
            </a:r>
            <a:r>
              <a:rPr lang="en-US" sz="2600" dirty="0" err="1" smtClean="0"/>
              <a:t>Gani</a:t>
            </a:r>
            <a:r>
              <a:rPr lang="en-US" sz="2600" dirty="0" smtClean="0"/>
              <a:t> + CAPEC</a:t>
            </a:r>
          </a:p>
          <a:p>
            <a:pPr eaLnBrk="1" hangingPunct="1">
              <a:lnSpc>
                <a:spcPct val="110000"/>
              </a:lnSpc>
            </a:pPr>
            <a:r>
              <a:rPr lang="en-US" sz="2600" dirty="0" smtClean="0"/>
              <a:t>Funding Sources:</a:t>
            </a:r>
          </a:p>
          <a:p>
            <a:pPr eaLnBrk="1" hangingPunct="1">
              <a:lnSpc>
                <a:spcPct val="110000"/>
              </a:lnSpc>
              <a:buFontTx/>
              <a:buNone/>
            </a:pPr>
            <a:r>
              <a:rPr lang="en-US" sz="2800" dirty="0" smtClean="0"/>
              <a:t> </a:t>
            </a:r>
            <a:r>
              <a:rPr lang="en-US" sz="2100" dirty="0" smtClean="0"/>
              <a:t> Kimberly-Clark Corporation, KU Honors Program, NIH R01 DE14392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5400"/>
            <a:ext cx="7772400" cy="1143000"/>
          </a:xfrm>
        </p:spPr>
        <p:txBody>
          <a:bodyPr/>
          <a:lstStyle/>
          <a:p>
            <a:pPr eaLnBrk="1" hangingPunct="1"/>
            <a:r>
              <a:rPr lang="en-US" sz="4500" smtClean="0"/>
              <a:t>QSPR Generation</a:t>
            </a:r>
          </a:p>
        </p:txBody>
      </p:sp>
      <p:sp>
        <p:nvSpPr>
          <p:cNvPr id="13315" name="Text Box 3"/>
          <p:cNvSpPr txBox="1">
            <a:spLocks noChangeArrowheads="1"/>
          </p:cNvSpPr>
          <p:nvPr/>
        </p:nvSpPr>
        <p:spPr bwMode="auto">
          <a:xfrm>
            <a:off x="962025" y="1498600"/>
            <a:ext cx="1320800" cy="1282700"/>
          </a:xfrm>
          <a:prstGeom prst="rect">
            <a:avLst/>
          </a:prstGeom>
          <a:noFill/>
          <a:ln w="9525">
            <a:noFill/>
            <a:miter lim="800000"/>
            <a:headEnd/>
            <a:tailEnd/>
          </a:ln>
        </p:spPr>
        <p:txBody>
          <a:bodyPr wrap="none">
            <a:spAutoFit/>
          </a:bodyPr>
          <a:lstStyle/>
          <a:p>
            <a:pPr algn="ctr"/>
            <a:r>
              <a:rPr lang="en-US" sz="2600">
                <a:latin typeface="Times New Roman" pitchFamily="18" charset="0"/>
              </a:rPr>
              <a:t>Physical</a:t>
            </a:r>
          </a:p>
          <a:p>
            <a:pPr algn="ctr"/>
            <a:r>
              <a:rPr lang="en-US" sz="2600">
                <a:latin typeface="Times New Roman" pitchFamily="18" charset="0"/>
              </a:rPr>
              <a:t>Property</a:t>
            </a:r>
          </a:p>
          <a:p>
            <a:pPr algn="ctr"/>
            <a:r>
              <a:rPr lang="en-US" sz="2600">
                <a:latin typeface="Times New Roman" pitchFamily="18" charset="0"/>
              </a:rPr>
              <a:t>Targets</a:t>
            </a:r>
          </a:p>
        </p:txBody>
      </p:sp>
      <p:sp>
        <p:nvSpPr>
          <p:cNvPr id="13316" name="Text Box 4"/>
          <p:cNvSpPr txBox="1">
            <a:spLocks noChangeArrowheads="1"/>
          </p:cNvSpPr>
          <p:nvPr/>
        </p:nvSpPr>
        <p:spPr bwMode="auto">
          <a:xfrm>
            <a:off x="6821488" y="1435100"/>
            <a:ext cx="1539875" cy="1282700"/>
          </a:xfrm>
          <a:prstGeom prst="rect">
            <a:avLst/>
          </a:prstGeom>
          <a:noFill/>
          <a:ln w="9525">
            <a:noFill/>
            <a:miter lim="800000"/>
            <a:headEnd/>
            <a:tailEnd/>
          </a:ln>
        </p:spPr>
        <p:txBody>
          <a:bodyPr wrap="none">
            <a:spAutoFit/>
          </a:bodyPr>
          <a:lstStyle/>
          <a:p>
            <a:pPr algn="ctr"/>
            <a:r>
              <a:rPr lang="en-US" sz="2600">
                <a:latin typeface="Times New Roman" pitchFamily="18" charset="0"/>
              </a:rPr>
              <a:t>Complete</a:t>
            </a:r>
          </a:p>
          <a:p>
            <a:pPr algn="ctr"/>
            <a:r>
              <a:rPr lang="en-US" sz="2600">
                <a:latin typeface="Times New Roman" pitchFamily="18" charset="0"/>
              </a:rPr>
              <a:t>Molecular</a:t>
            </a:r>
          </a:p>
          <a:p>
            <a:pPr algn="ctr"/>
            <a:r>
              <a:rPr lang="en-US" sz="2600">
                <a:latin typeface="Times New Roman" pitchFamily="18" charset="0"/>
              </a:rPr>
              <a:t>Structure</a:t>
            </a:r>
            <a:endParaRPr lang="en-US" sz="2400">
              <a:latin typeface="Times New Roman" pitchFamily="18" charset="0"/>
            </a:endParaRPr>
          </a:p>
        </p:txBody>
      </p:sp>
      <p:sp>
        <p:nvSpPr>
          <p:cNvPr id="13317" name="Text Box 5"/>
          <p:cNvSpPr txBox="1">
            <a:spLocks noChangeArrowheads="1"/>
          </p:cNvSpPr>
          <p:nvPr/>
        </p:nvSpPr>
        <p:spPr bwMode="auto">
          <a:xfrm>
            <a:off x="3813175" y="3708400"/>
            <a:ext cx="1779588" cy="885825"/>
          </a:xfrm>
          <a:prstGeom prst="rect">
            <a:avLst/>
          </a:prstGeom>
          <a:noFill/>
          <a:ln w="9525">
            <a:noFill/>
            <a:miter lim="800000"/>
            <a:headEnd/>
            <a:tailEnd/>
          </a:ln>
        </p:spPr>
        <p:txBody>
          <a:bodyPr wrap="none">
            <a:spAutoFit/>
          </a:bodyPr>
          <a:lstStyle/>
          <a:p>
            <a:pPr algn="ctr"/>
            <a:r>
              <a:rPr lang="en-US" sz="2600">
                <a:latin typeface="Times New Roman" pitchFamily="18" charset="0"/>
              </a:rPr>
              <a:t>Topological</a:t>
            </a:r>
          </a:p>
          <a:p>
            <a:pPr algn="ctr"/>
            <a:r>
              <a:rPr lang="en-US" sz="2600">
                <a:latin typeface="Times New Roman" pitchFamily="18" charset="0"/>
              </a:rPr>
              <a:t>Indices</a:t>
            </a:r>
          </a:p>
        </p:txBody>
      </p:sp>
      <p:sp>
        <p:nvSpPr>
          <p:cNvPr id="13318" name="Line 7"/>
          <p:cNvSpPr>
            <a:spLocks noChangeShapeType="1"/>
          </p:cNvSpPr>
          <p:nvPr/>
        </p:nvSpPr>
        <p:spPr bwMode="auto">
          <a:xfrm flipH="1">
            <a:off x="5811838" y="2784475"/>
            <a:ext cx="1154112" cy="1143000"/>
          </a:xfrm>
          <a:prstGeom prst="line">
            <a:avLst/>
          </a:prstGeom>
          <a:noFill/>
          <a:ln w="19050">
            <a:solidFill>
              <a:schemeClr val="tx1"/>
            </a:solidFill>
            <a:round/>
            <a:headEnd/>
            <a:tailEnd type="triangle" w="med" len="med"/>
          </a:ln>
        </p:spPr>
        <p:txBody>
          <a:bodyPr wrap="none" anchor="ctr"/>
          <a:lstStyle/>
          <a:p>
            <a:endParaRPr lang="en-US"/>
          </a:p>
        </p:txBody>
      </p:sp>
      <p:sp>
        <p:nvSpPr>
          <p:cNvPr id="13319" name="Line 8"/>
          <p:cNvSpPr>
            <a:spLocks noChangeShapeType="1"/>
          </p:cNvSpPr>
          <p:nvPr/>
        </p:nvSpPr>
        <p:spPr bwMode="auto">
          <a:xfrm rot="4916373" flipH="1">
            <a:off x="2293144" y="2666207"/>
            <a:ext cx="1219200" cy="1230312"/>
          </a:xfrm>
          <a:prstGeom prst="line">
            <a:avLst/>
          </a:prstGeom>
          <a:noFill/>
          <a:ln w="9525">
            <a:solidFill>
              <a:schemeClr val="tx1"/>
            </a:solidFill>
            <a:round/>
            <a:headEnd/>
            <a:tailEnd type="triangle" w="med" len="med"/>
          </a:ln>
        </p:spPr>
        <p:txBody>
          <a:bodyPr wrap="none" anchor="ctr"/>
          <a:lstStyle/>
          <a:p>
            <a:endParaRPr lang="en-US"/>
          </a:p>
        </p:txBody>
      </p:sp>
      <p:sp>
        <p:nvSpPr>
          <p:cNvPr id="13320" name="Text Box 10"/>
          <p:cNvSpPr txBox="1">
            <a:spLocks noChangeArrowheads="1"/>
          </p:cNvSpPr>
          <p:nvPr/>
        </p:nvSpPr>
        <p:spPr bwMode="auto">
          <a:xfrm rot="-2714247">
            <a:off x="5629275" y="2906713"/>
            <a:ext cx="1320800" cy="488950"/>
          </a:xfrm>
          <a:prstGeom prst="rect">
            <a:avLst/>
          </a:prstGeom>
          <a:noFill/>
          <a:ln w="9525">
            <a:noFill/>
            <a:miter lim="800000"/>
            <a:headEnd/>
            <a:tailEnd/>
          </a:ln>
        </p:spPr>
        <p:txBody>
          <a:bodyPr wrap="none">
            <a:spAutoFit/>
          </a:bodyPr>
          <a:lstStyle/>
          <a:p>
            <a:r>
              <a:rPr lang="en-US" sz="2600">
                <a:latin typeface="Times New Roman" pitchFamily="18" charset="0"/>
              </a:rPr>
              <a:t>compute</a:t>
            </a:r>
            <a:endParaRPr lang="en-US" sz="2600" baseline="-25000">
              <a:latin typeface="Times New Roman" pitchFamily="18" charset="0"/>
            </a:endParaRPr>
          </a:p>
        </p:txBody>
      </p:sp>
      <p:sp>
        <p:nvSpPr>
          <p:cNvPr id="13321" name="Text Box 11"/>
          <p:cNvSpPr txBox="1">
            <a:spLocks noChangeArrowheads="1"/>
          </p:cNvSpPr>
          <p:nvPr/>
        </p:nvSpPr>
        <p:spPr bwMode="auto">
          <a:xfrm rot="2244123">
            <a:off x="2498725" y="2849563"/>
            <a:ext cx="1336675" cy="488950"/>
          </a:xfrm>
          <a:prstGeom prst="rect">
            <a:avLst/>
          </a:prstGeom>
          <a:noFill/>
          <a:ln w="9525">
            <a:noFill/>
            <a:miter lim="800000"/>
            <a:headEnd/>
            <a:tailEnd/>
          </a:ln>
        </p:spPr>
        <p:txBody>
          <a:bodyPr wrap="none">
            <a:spAutoFit/>
          </a:bodyPr>
          <a:lstStyle/>
          <a:p>
            <a:r>
              <a:rPr lang="en-US" sz="2600">
                <a:latin typeface="Times New Roman" pitchFamily="18" charset="0"/>
              </a:rPr>
              <a:t>correlate</a:t>
            </a:r>
          </a:p>
        </p:txBody>
      </p:sp>
      <p:sp>
        <p:nvSpPr>
          <p:cNvPr id="13322" name="Text Box 12"/>
          <p:cNvSpPr txBox="1">
            <a:spLocks noChangeArrowheads="1"/>
          </p:cNvSpPr>
          <p:nvPr/>
        </p:nvSpPr>
        <p:spPr bwMode="auto">
          <a:xfrm rot="12979">
            <a:off x="3629025" y="1530350"/>
            <a:ext cx="1927225" cy="488950"/>
          </a:xfrm>
          <a:prstGeom prst="rect">
            <a:avLst/>
          </a:prstGeom>
          <a:noFill/>
          <a:ln w="9525">
            <a:noFill/>
            <a:miter lim="800000"/>
            <a:headEnd/>
            <a:tailEnd/>
          </a:ln>
        </p:spPr>
        <p:txBody>
          <a:bodyPr wrap="none">
            <a:spAutoFit/>
          </a:bodyPr>
          <a:lstStyle/>
          <a:p>
            <a:r>
              <a:rPr lang="en-US" sz="2600">
                <a:latin typeface="Times New Roman" pitchFamily="18" charset="0"/>
              </a:rPr>
              <a:t>Optimization</a:t>
            </a:r>
          </a:p>
        </p:txBody>
      </p:sp>
      <p:sp>
        <p:nvSpPr>
          <p:cNvPr id="13323" name="Oval 13"/>
          <p:cNvSpPr>
            <a:spLocks noChangeArrowheads="1"/>
          </p:cNvSpPr>
          <p:nvPr/>
        </p:nvSpPr>
        <p:spPr bwMode="auto">
          <a:xfrm>
            <a:off x="400050" y="1371600"/>
            <a:ext cx="2286000" cy="1492250"/>
          </a:xfrm>
          <a:prstGeom prst="ellipse">
            <a:avLst/>
          </a:prstGeom>
          <a:noFill/>
          <a:ln w="9525">
            <a:solidFill>
              <a:schemeClr val="tx1"/>
            </a:solidFill>
            <a:round/>
            <a:headEnd/>
            <a:tailEnd/>
          </a:ln>
        </p:spPr>
        <p:txBody>
          <a:bodyPr wrap="none" anchor="ctr"/>
          <a:lstStyle/>
          <a:p>
            <a:endParaRPr lang="en-GB"/>
          </a:p>
        </p:txBody>
      </p:sp>
      <p:sp>
        <p:nvSpPr>
          <p:cNvPr id="13324" name="Oval 14"/>
          <p:cNvSpPr>
            <a:spLocks noChangeArrowheads="1"/>
          </p:cNvSpPr>
          <p:nvPr/>
        </p:nvSpPr>
        <p:spPr bwMode="auto">
          <a:xfrm>
            <a:off x="6426200" y="1358900"/>
            <a:ext cx="2286000" cy="1492250"/>
          </a:xfrm>
          <a:prstGeom prst="ellipse">
            <a:avLst/>
          </a:prstGeom>
          <a:noFill/>
          <a:ln w="9525">
            <a:solidFill>
              <a:schemeClr val="tx1"/>
            </a:solidFill>
            <a:round/>
            <a:headEnd/>
            <a:tailEnd/>
          </a:ln>
        </p:spPr>
        <p:txBody>
          <a:bodyPr wrap="none" anchor="ctr"/>
          <a:lstStyle/>
          <a:p>
            <a:endParaRPr lang="en-GB"/>
          </a:p>
        </p:txBody>
      </p:sp>
      <p:sp>
        <p:nvSpPr>
          <p:cNvPr id="13325" name="Line 15"/>
          <p:cNvSpPr>
            <a:spLocks noChangeShapeType="1"/>
          </p:cNvSpPr>
          <p:nvPr/>
        </p:nvSpPr>
        <p:spPr bwMode="auto">
          <a:xfrm>
            <a:off x="2895600" y="2057400"/>
            <a:ext cx="3429000" cy="0"/>
          </a:xfrm>
          <a:prstGeom prst="line">
            <a:avLst/>
          </a:prstGeom>
          <a:noFill/>
          <a:ln w="19050">
            <a:solidFill>
              <a:schemeClr val="tx1"/>
            </a:solidFill>
            <a:round/>
            <a:headEnd/>
            <a:tailEnd type="triangle" w="med" len="med"/>
          </a:ln>
        </p:spPr>
        <p:txBody>
          <a:bodyPr/>
          <a:lstStyle/>
          <a:p>
            <a:endParaRPr lang="en-US"/>
          </a:p>
        </p:txBody>
      </p:sp>
      <p:sp>
        <p:nvSpPr>
          <p:cNvPr id="13326" name="Oval 16"/>
          <p:cNvSpPr>
            <a:spLocks noChangeArrowheads="1"/>
          </p:cNvSpPr>
          <p:nvPr/>
        </p:nvSpPr>
        <p:spPr bwMode="auto">
          <a:xfrm>
            <a:off x="3524250" y="3365500"/>
            <a:ext cx="2286000" cy="1492250"/>
          </a:xfrm>
          <a:prstGeom prst="ellipse">
            <a:avLst/>
          </a:prstGeom>
          <a:noFill/>
          <a:ln w="9525">
            <a:solidFill>
              <a:schemeClr val="tx1"/>
            </a:solidFill>
            <a:round/>
            <a:headEnd/>
            <a:tailEnd/>
          </a:ln>
        </p:spPr>
        <p:txBody>
          <a:bodyPr wrap="none" anchor="ctr"/>
          <a:lstStyle/>
          <a:p>
            <a:endParaRPr lang="en-GB"/>
          </a:p>
        </p:txBody>
      </p:sp>
      <p:sp>
        <p:nvSpPr>
          <p:cNvPr id="129042" name="Rectangle 18"/>
          <p:cNvSpPr>
            <a:spLocks noChangeArrowheads="1"/>
          </p:cNvSpPr>
          <p:nvPr/>
        </p:nvSpPr>
        <p:spPr bwMode="auto">
          <a:xfrm rot="2328578">
            <a:off x="2251075" y="2867025"/>
            <a:ext cx="1524000" cy="762000"/>
          </a:xfrm>
          <a:prstGeom prst="rect">
            <a:avLst/>
          </a:prstGeom>
          <a:solidFill>
            <a:srgbClr val="FF0000">
              <a:alpha val="50195"/>
            </a:srgbClr>
          </a:solidFill>
          <a:ln w="9525">
            <a:solidFill>
              <a:schemeClr val="tx1"/>
            </a:solidFill>
            <a:miter lim="800000"/>
            <a:headEnd/>
            <a:tailEnd/>
          </a:ln>
        </p:spPr>
        <p:txBody>
          <a:bodyPr wrap="none" anchor="ctr"/>
          <a:lstStyle/>
          <a:p>
            <a:endParaRPr lang="en-GB"/>
          </a:p>
        </p:txBody>
      </p:sp>
      <p:sp>
        <p:nvSpPr>
          <p:cNvPr id="13328" name="Rectangle 19"/>
          <p:cNvSpPr>
            <a:spLocks noChangeArrowheads="1"/>
          </p:cNvSpPr>
          <p:nvPr/>
        </p:nvSpPr>
        <p:spPr bwMode="auto">
          <a:xfrm>
            <a:off x="160338" y="5224463"/>
            <a:ext cx="8983662" cy="1754187"/>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2900">
                <a:latin typeface="Times New Roman" pitchFamily="18" charset="0"/>
              </a:rPr>
              <a:t>  In this step, we solve the </a:t>
            </a:r>
            <a:r>
              <a:rPr lang="en-US" sz="2900" u="sng">
                <a:latin typeface="Times New Roman" pitchFamily="18" charset="0"/>
              </a:rPr>
              <a:t>forward problem</a:t>
            </a:r>
            <a:r>
              <a:rPr lang="en-US" sz="2900">
                <a:latin typeface="Times New Roman" pitchFamily="18" charset="0"/>
              </a:rPr>
              <a:t>:  the creation of a model to estimate physical, chemical or biological properties of a molecular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42"/>
                                        </p:tgtEl>
                                        <p:attrNameLst>
                                          <p:attrName>style.visibility</p:attrName>
                                        </p:attrNameLst>
                                      </p:cBhvr>
                                      <p:to>
                                        <p:strVal val="visible"/>
                                      </p:to>
                                    </p:set>
                                    <p:anim calcmode="lin" valueType="num">
                                      <p:cBhvr additive="base">
                                        <p:cTn id="7" dur="500" fill="hold"/>
                                        <p:tgtEl>
                                          <p:spTgt spid="129042"/>
                                        </p:tgtEl>
                                        <p:attrNameLst>
                                          <p:attrName>ppt_x</p:attrName>
                                        </p:attrNameLst>
                                      </p:cBhvr>
                                      <p:tavLst>
                                        <p:tav tm="0">
                                          <p:val>
                                            <p:strVal val="0-#ppt_w/2"/>
                                          </p:val>
                                        </p:tav>
                                        <p:tav tm="100000">
                                          <p:val>
                                            <p:strVal val="#ppt_x"/>
                                          </p:val>
                                        </p:tav>
                                      </p:tavLst>
                                    </p:anim>
                                    <p:anim calcmode="lin" valueType="num">
                                      <p:cBhvr additive="base">
                                        <p:cTn id="8" dur="500" fill="hold"/>
                                        <p:tgtEl>
                                          <p:spTgt spid="129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60350" y="127000"/>
            <a:ext cx="8585200" cy="914400"/>
          </a:xfrm>
          <a:prstGeom prst="rect">
            <a:avLst/>
          </a:prstGeom>
          <a:noFill/>
          <a:ln w="9525">
            <a:noFill/>
            <a:miter lim="800000"/>
            <a:headEnd/>
            <a:tailEnd/>
          </a:ln>
        </p:spPr>
        <p:txBody>
          <a:bodyPr wrap="none">
            <a:spAutoFit/>
          </a:bodyPr>
          <a:lstStyle/>
          <a:p>
            <a:r>
              <a:rPr lang="en-US" sz="5400">
                <a:solidFill>
                  <a:schemeClr val="tx2"/>
                </a:solidFill>
                <a:latin typeface="Times New Roman" pitchFamily="18" charset="0"/>
              </a:rPr>
              <a:t>Spanning the Molecular Space</a:t>
            </a:r>
          </a:p>
        </p:txBody>
      </p:sp>
      <p:sp>
        <p:nvSpPr>
          <p:cNvPr id="14339" name="Rectangle 5"/>
          <p:cNvSpPr>
            <a:spLocks noChangeArrowheads="1"/>
          </p:cNvSpPr>
          <p:nvPr/>
        </p:nvSpPr>
        <p:spPr bwMode="auto">
          <a:xfrm>
            <a:off x="152400" y="1600200"/>
            <a:ext cx="8534400" cy="4316413"/>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3000"/>
              <a:t> Experiments to measure properties of interest for molecules of known structure are needed to provide data with which to build correlations</a:t>
            </a:r>
          </a:p>
          <a:p>
            <a:pPr marL="742950" lvl="1" indent="-285750" eaLnBrk="1" hangingPunct="1">
              <a:lnSpc>
                <a:spcPct val="90000"/>
              </a:lnSpc>
              <a:spcBef>
                <a:spcPct val="20000"/>
              </a:spcBef>
              <a:buFontTx/>
              <a:buChar char="–"/>
            </a:pPr>
            <a:r>
              <a:rPr lang="en-US" sz="3000"/>
              <a:t>Consistency is key!</a:t>
            </a:r>
          </a:p>
          <a:p>
            <a:pPr marL="742950" lvl="1" indent="-285750" eaLnBrk="1" hangingPunct="1">
              <a:lnSpc>
                <a:spcPct val="90000"/>
              </a:lnSpc>
              <a:spcBef>
                <a:spcPct val="20000"/>
              </a:spcBef>
              <a:buFontTx/>
              <a:buChar char="–"/>
            </a:pPr>
            <a:r>
              <a:rPr lang="en-US" sz="3000"/>
              <a:t>Selection of representative molecules is important – cost vs. coverage</a:t>
            </a:r>
          </a:p>
          <a:p>
            <a:pPr marL="742950" lvl="1" indent="-285750" eaLnBrk="1" hangingPunct="1">
              <a:lnSpc>
                <a:spcPct val="90000"/>
              </a:lnSpc>
              <a:spcBef>
                <a:spcPct val="20000"/>
              </a:spcBef>
              <a:buFontTx/>
              <a:buChar char="–"/>
            </a:pPr>
            <a:r>
              <a:rPr lang="en-US" sz="3000"/>
              <a:t>As more complex systems/properties are considered, use of literature data becomes risky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92100"/>
            <a:ext cx="8153400" cy="668338"/>
          </a:xfrm>
        </p:spPr>
        <p:txBody>
          <a:bodyPr/>
          <a:lstStyle/>
          <a:p>
            <a:pPr eaLnBrk="1" hangingPunct="1">
              <a:lnSpc>
                <a:spcPct val="90000"/>
              </a:lnSpc>
            </a:pPr>
            <a:r>
              <a:rPr lang="en-US" smtClean="0"/>
              <a:t>Quantitative Structure-Property Relations (QSPR)</a:t>
            </a:r>
          </a:p>
        </p:txBody>
      </p:sp>
      <p:sp>
        <p:nvSpPr>
          <p:cNvPr id="1028" name="Rectangle 3"/>
          <p:cNvSpPr>
            <a:spLocks noGrp="1" noChangeArrowheads="1"/>
          </p:cNvSpPr>
          <p:nvPr>
            <p:ph type="body" idx="1"/>
          </p:nvPr>
        </p:nvSpPr>
        <p:spPr>
          <a:xfrm>
            <a:off x="177800" y="1473200"/>
            <a:ext cx="8737600" cy="5181600"/>
          </a:xfrm>
        </p:spPr>
        <p:txBody>
          <a:bodyPr/>
          <a:lstStyle/>
          <a:p>
            <a:pPr eaLnBrk="1" hangingPunct="1"/>
            <a:r>
              <a:rPr lang="en-US" sz="3000" smtClean="0"/>
              <a:t>Bicerano (1996, 2002) correlated noncrosslinked polymer properties with connectivity indices</a:t>
            </a:r>
          </a:p>
          <a:p>
            <a:pPr eaLnBrk="1" hangingPunct="1"/>
            <a:r>
              <a:rPr lang="en-US" sz="3000" smtClean="0"/>
              <a:t>Kier and Hall (1986) employed similar structural descriptors to predict </a:t>
            </a:r>
            <a:r>
              <a:rPr lang="en-US" sz="3000" i="1" smtClean="0"/>
              <a:t>K</a:t>
            </a:r>
            <a:r>
              <a:rPr lang="en-US" sz="3000" i="1" baseline="-25000" smtClean="0"/>
              <a:t>OW</a:t>
            </a:r>
            <a:r>
              <a:rPr lang="en-US" sz="3000" smtClean="0"/>
              <a:t> for various classes of drug molecules</a:t>
            </a:r>
          </a:p>
          <a:p>
            <a:pPr eaLnBrk="1" hangingPunct="1"/>
            <a:r>
              <a:rPr lang="en-US" sz="3000" smtClean="0"/>
              <a:t>Satyanarayana </a:t>
            </a:r>
            <a:r>
              <a:rPr lang="en-US" sz="3000" i="1" smtClean="0"/>
              <a:t>et al.</a:t>
            </a:r>
            <a:r>
              <a:rPr lang="en-US" sz="3000" smtClean="0"/>
              <a:t> (2009) applied connectivity indices to estimate missing UNIFAC groups</a:t>
            </a:r>
          </a:p>
          <a:p>
            <a:pPr eaLnBrk="1" hangingPunct="1">
              <a:lnSpc>
                <a:spcPct val="110000"/>
              </a:lnSpc>
            </a:pPr>
            <a:endParaRPr lang="en-US" sz="800" smtClean="0"/>
          </a:p>
          <a:p>
            <a:pPr eaLnBrk="1" hangingPunct="1">
              <a:buFontTx/>
              <a:buNone/>
            </a:pPr>
            <a:r>
              <a:rPr lang="en-US" sz="2800" i="1" smtClean="0"/>
              <a:t>We have generated new correlations based on topological </a:t>
            </a:r>
            <a:r>
              <a:rPr lang="en-US" sz="2800" i="1" smtClean="0">
                <a:sym typeface="WP Greek Century" pitchFamily="2" charset="2"/>
              </a:rPr>
              <a:t>indices which predict physical and chemical properties within ~10%</a:t>
            </a:r>
            <a:endParaRPr lang="en-US" sz="2800" i="1" smtClean="0"/>
          </a:p>
        </p:txBody>
      </p:sp>
      <p:graphicFrame>
        <p:nvGraphicFramePr>
          <p:cNvPr id="1026" name="Object 6"/>
          <p:cNvGraphicFramePr>
            <a:graphicFrameLocks noChangeAspect="1"/>
          </p:cNvGraphicFramePr>
          <p:nvPr/>
        </p:nvGraphicFramePr>
        <p:xfrm>
          <a:off x="4514850" y="3321050"/>
          <a:ext cx="112713" cy="214313"/>
        </p:xfrm>
        <a:graphic>
          <a:graphicData uri="http://schemas.openxmlformats.org/presentationml/2006/ole">
            <p:oleObj spid="_x0000_s1026" name="Equation" r:id="rId3" imgW="114120" imgH="215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Descriptor Selection</a:t>
            </a:r>
            <a:br>
              <a:rPr lang="en-US" sz="4000" smtClean="0"/>
            </a:br>
            <a:r>
              <a:rPr lang="en-US" sz="4000" smtClean="0"/>
              <a:t>(from the R statistical package)</a:t>
            </a:r>
          </a:p>
        </p:txBody>
      </p:sp>
      <p:pic>
        <p:nvPicPr>
          <p:cNvPr id="16387" name="Picture 5"/>
          <p:cNvPicPr>
            <a:picLocks noGrp="1" noChangeAspect="1" noChangeArrowheads="1"/>
          </p:cNvPicPr>
          <p:nvPr>
            <p:ph idx="1"/>
          </p:nvPr>
        </p:nvPicPr>
        <p:blipFill>
          <a:blip r:embed="rId2" cstate="print"/>
          <a:srcRect/>
          <a:stretch>
            <a:fillRect/>
          </a:stretch>
        </p:blipFill>
        <p:spPr>
          <a:xfrm>
            <a:off x="2133600" y="1714500"/>
            <a:ext cx="4862513" cy="4983163"/>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6634</TotalTime>
  <Words>2764</Words>
  <Application>Microsoft Office PowerPoint</Application>
  <PresentationFormat>On-screen Show (4:3)</PresentationFormat>
  <Paragraphs>370</Paragraphs>
  <Slides>53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Default Design</vt:lpstr>
      <vt:lpstr>Equation</vt:lpstr>
      <vt:lpstr>An Optimization-Based Method for the Design of Novel Molecular Systems</vt:lpstr>
      <vt:lpstr>Outline</vt:lpstr>
      <vt:lpstr>Methodology: Molecular Design</vt:lpstr>
      <vt:lpstr>Molecular Characterization</vt:lpstr>
      <vt:lpstr>Connectivity Indices: 0 , 1v </vt:lpstr>
      <vt:lpstr>QSPR Generation</vt:lpstr>
      <vt:lpstr>Slide 7</vt:lpstr>
      <vt:lpstr>Quantitative Structure-Property Relations (QSPR)</vt:lpstr>
      <vt:lpstr>Descriptor Selection (from the R statistical package)</vt:lpstr>
      <vt:lpstr>Example Predictive Model IL + R-134a</vt:lpstr>
      <vt:lpstr>Methodology: Molecular Design</vt:lpstr>
      <vt:lpstr>Problem Formulation</vt:lpstr>
      <vt:lpstr>Structural Constraints</vt:lpstr>
      <vt:lpstr>Solution Methodologies</vt:lpstr>
      <vt:lpstr>Tabu Search</vt:lpstr>
      <vt:lpstr>Product Design Software</vt:lpstr>
      <vt:lpstr>Slide 17</vt:lpstr>
      <vt:lpstr>Slide 18</vt:lpstr>
      <vt:lpstr>Ionic Liquids Project: Motivation</vt:lpstr>
      <vt:lpstr>Applications</vt:lpstr>
      <vt:lpstr>Example:  1-butyl-3-methylimidazolium hexafluorophosphate</vt:lpstr>
      <vt:lpstr>Need for Molecular Design</vt:lpstr>
      <vt:lpstr>Target Properties: Ionic liquids</vt:lpstr>
      <vt:lpstr>Example Predictive Model IL + R-134a</vt:lpstr>
      <vt:lpstr>Slide 25</vt:lpstr>
      <vt:lpstr>Optimal Structure</vt:lpstr>
      <vt:lpstr>Stabilizing Polymers for Protein Drugs</vt:lpstr>
      <vt:lpstr>The First Question</vt:lpstr>
      <vt:lpstr>Protein Descriptors</vt:lpstr>
      <vt:lpstr>Slide 30</vt:lpstr>
      <vt:lpstr>Prediction of Aggregation Rate</vt:lpstr>
      <vt:lpstr>Aggrescan</vt:lpstr>
      <vt:lpstr>Example Aggrescan Output</vt:lpstr>
      <vt:lpstr>Spatial Aggregation Propensity (SAP)</vt:lpstr>
      <vt:lpstr>Example SAP Output</vt:lpstr>
      <vt:lpstr>Slide 36</vt:lpstr>
      <vt:lpstr>Selection of Molecular Descriptors</vt:lpstr>
      <vt:lpstr>Mallow’s Cp Statistic</vt:lpstr>
      <vt:lpstr>Example from Excipient Design</vt:lpstr>
      <vt:lpstr>Prediction Intervals</vt:lpstr>
      <vt:lpstr>Information Provided By PIs</vt:lpstr>
      <vt:lpstr>Example from Excipient Design</vt:lpstr>
      <vt:lpstr>Example from Excipient Design</vt:lpstr>
      <vt:lpstr>Example from Excipient Design</vt:lpstr>
      <vt:lpstr>Example from Surfactant Design</vt:lpstr>
      <vt:lpstr>Solutions</vt:lpstr>
      <vt:lpstr>Use of Prediction Intervals: Deterministic vs. Stochastic</vt:lpstr>
      <vt:lpstr>Comparison of HLB Predicted Values</vt:lpstr>
      <vt:lpstr>Comparison of Lubricity Predicted Values</vt:lpstr>
      <vt:lpstr>Results from Prediction Interval Comparison </vt:lpstr>
      <vt:lpstr>Conclusions</vt:lpstr>
      <vt:lpstr>Slide 52</vt:lpstr>
      <vt:lpstr>Acknowledgements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Optimization-Based Method for the design of Novel Molecular Systems</dc:title>
  <dc:creator>Kyle Camarda</dc:creator>
  <cp:lastModifiedBy>camarda</cp:lastModifiedBy>
  <cp:revision>180</cp:revision>
  <dcterms:created xsi:type="dcterms:W3CDTF">1998-11-03T15:07:52Z</dcterms:created>
  <dcterms:modified xsi:type="dcterms:W3CDTF">2011-04-15T06:15:28Z</dcterms:modified>
</cp:coreProperties>
</file>