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36" r:id="rId3"/>
    <p:sldId id="330" r:id="rId4"/>
    <p:sldId id="331" r:id="rId5"/>
    <p:sldId id="332" r:id="rId6"/>
    <p:sldId id="333" r:id="rId7"/>
    <p:sldId id="334" r:id="rId8"/>
    <p:sldId id="337" r:id="rId9"/>
    <p:sldId id="335" r:id="rId10"/>
    <p:sldId id="315" r:id="rId11"/>
    <p:sldId id="316" r:id="rId12"/>
    <p:sldId id="317" r:id="rId13"/>
    <p:sldId id="310" r:id="rId14"/>
    <p:sldId id="311" r:id="rId15"/>
    <p:sldId id="312" r:id="rId16"/>
    <p:sldId id="318" r:id="rId17"/>
    <p:sldId id="319" r:id="rId18"/>
    <p:sldId id="321" r:id="rId19"/>
    <p:sldId id="314" r:id="rId20"/>
    <p:sldId id="322" r:id="rId21"/>
    <p:sldId id="300" r:id="rId22"/>
    <p:sldId id="301" r:id="rId23"/>
    <p:sldId id="302" r:id="rId24"/>
    <p:sldId id="303" r:id="rId25"/>
    <p:sldId id="338" r:id="rId26"/>
    <p:sldId id="304" r:id="rId27"/>
    <p:sldId id="305" r:id="rId28"/>
    <p:sldId id="306" r:id="rId29"/>
    <p:sldId id="307" r:id="rId30"/>
    <p:sldId id="308" r:id="rId31"/>
    <p:sldId id="323" r:id="rId32"/>
    <p:sldId id="339" r:id="rId33"/>
    <p:sldId id="263" r:id="rId34"/>
    <p:sldId id="294" r:id="rId35"/>
    <p:sldId id="295" r:id="rId36"/>
    <p:sldId id="296" r:id="rId37"/>
    <p:sldId id="297" r:id="rId38"/>
    <p:sldId id="298" r:id="rId39"/>
    <p:sldId id="299" r:id="rId40"/>
    <p:sldId id="324" r:id="rId41"/>
    <p:sldId id="272" r:id="rId42"/>
    <p:sldId id="287" r:id="rId43"/>
    <p:sldId id="271" r:id="rId44"/>
    <p:sldId id="328" r:id="rId45"/>
    <p:sldId id="326" r:id="rId46"/>
    <p:sldId id="329" r:id="rId47"/>
    <p:sldId id="293" r:id="rId48"/>
    <p:sldId id="343" r:id="rId49"/>
    <p:sldId id="309" r:id="rId50"/>
    <p:sldId id="344" r:id="rId51"/>
    <p:sldId id="340" r:id="rId52"/>
    <p:sldId id="341" r:id="rId53"/>
    <p:sldId id="34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664" y="1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367DA-1CEC-784A-8FB5-9320C4352E9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A3532-B3C4-4F45-BCE0-3CE4A857F3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3BEA1-D8EA-BF4C-BA80-8468BDA3807D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A3532-B3C4-4F45-BCE0-3CE4A857F34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C22D-514B-874F-BB76-6D7CE0DC9FF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ACAEA-0234-ED45-BC7F-D51874E7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oleObject" Target="Macintosh%20HD:Users:brian:Documents:Talks:2010%20UNC:L519T%20hbond%20table.doc!OLE_LINK1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Computational Design of Protein Structures and Interfaces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348" y="3886200"/>
            <a:ext cx="7319303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Brian Kuhlman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North Carolina, Chapel Hill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Outline: Three Protein Design Stories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Flexible Backbone Design for the Complete Redesign of a Protein Core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Designing the Structure and Sequence of a Protein-Binding Peptide</a:t>
            </a:r>
          </a:p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Design of Metal-Mediated Protein-Protein Interactions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2" y="122241"/>
            <a:ext cx="8781612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Background: Protein Redesign with a Naturally Occurring Backbone Generally Recovers Sequences with High Identity to the Wild Type Sequence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192"/>
            <a:ext cx="8229600" cy="9090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core it is typical to see greater than 50% sequence identity with the WT protein.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9192" y="5291090"/>
            <a:ext cx="87816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Conclusions: Simulations are not sampling large regions of sequence space compatible with a given fold.  ‘Memory’ of the native sequence makes the test less rigorous. </a:t>
            </a:r>
            <a:endParaRPr lang="en-US" sz="2400" dirty="0"/>
          </a:p>
        </p:txBody>
      </p:sp>
      <p:pic>
        <p:nvPicPr>
          <p:cNvPr id="6" name="Picture 5" descr="fixbb_redesign.png"/>
          <p:cNvPicPr>
            <a:picLocks noChangeAspect="1"/>
          </p:cNvPicPr>
          <p:nvPr/>
        </p:nvPicPr>
        <p:blipFill>
          <a:blip r:embed="rId2"/>
          <a:srcRect l="10245" t="15802" r="8636" b="21120"/>
          <a:stretch>
            <a:fillRect/>
          </a:stretch>
        </p:blipFill>
        <p:spPr>
          <a:xfrm>
            <a:off x="1335360" y="2351352"/>
            <a:ext cx="4218790" cy="2855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3048000"/>
            <a:ext cx="2389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Cyan: native </a:t>
            </a:r>
            <a:r>
              <a:rPr lang="en-US" dirty="0" err="1" smtClean="0"/>
              <a:t>tenascin</a:t>
            </a:r>
            <a:endParaRPr lang="en-US" dirty="0" smtClean="0"/>
          </a:p>
          <a:p>
            <a:r>
              <a:rPr lang="en-US" dirty="0" smtClean="0"/>
              <a:t>Magenta: design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957" y="423298"/>
            <a:ext cx="8605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More Rigorous Test: The Complete Redesign of a Protein Core</a:t>
            </a:r>
            <a:endParaRPr lang="en-US" sz="2800" dirty="0"/>
          </a:p>
        </p:txBody>
      </p:sp>
      <p:pic>
        <p:nvPicPr>
          <p:cNvPr id="3" name="Picture 1" descr="1tqg_redesigned_positions.png"/>
          <p:cNvPicPr>
            <a:picLocks noChangeAspect="1"/>
          </p:cNvPicPr>
          <p:nvPr/>
        </p:nvPicPr>
        <p:blipFill>
          <a:blip r:embed="rId2"/>
          <a:srcRect l="36469" t="5553" r="24414" b="7948"/>
          <a:stretch>
            <a:fillRect/>
          </a:stretch>
        </p:blipFill>
        <p:spPr bwMode="auto">
          <a:xfrm>
            <a:off x="626694" y="1377405"/>
            <a:ext cx="33289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84120" y="157764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Model System:  Four Helix Bundle, </a:t>
            </a:r>
            <a:r>
              <a:rPr lang="en-US" sz="2400" dirty="0" err="1" smtClean="0"/>
              <a:t>CheA</a:t>
            </a:r>
            <a:r>
              <a:rPr lang="en-US" sz="2400" dirty="0" smtClean="0"/>
              <a:t> </a:t>
            </a:r>
            <a:r>
              <a:rPr lang="en-US" sz="2400" dirty="0" err="1" smtClean="0"/>
              <a:t>phosphotransferase</a:t>
            </a:r>
            <a:r>
              <a:rPr lang="en-US" sz="2400" dirty="0" smtClean="0"/>
              <a:t> domain (</a:t>
            </a:r>
            <a:r>
              <a:rPr lang="en-US" sz="2400" dirty="0" err="1" smtClean="0"/>
              <a:t>pdb</a:t>
            </a:r>
            <a:r>
              <a:rPr lang="en-US" sz="2400" dirty="0" smtClean="0"/>
              <a:t> code: 1tqg).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12662" y="3239044"/>
            <a:ext cx="4378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37 core positions selected for flexible backbone redesign.  The native amino acid was not allowed during the simulation.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16156" y="320416"/>
            <a:ext cx="81391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Design Protocol: Flexible Backbone Redesign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6157" y="1740808"/>
            <a:ext cx="7271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400" dirty="0" smtClean="0"/>
              <a:t>Iterative cycles (5) of sequence design and backbone refinement</a:t>
            </a:r>
          </a:p>
          <a:p>
            <a:pPr marL="228600" indent="-228600">
              <a:buFont typeface="Arial"/>
              <a:buChar char="•"/>
            </a:pPr>
            <a:endParaRPr lang="en-US" sz="2400" dirty="0" smtClean="0"/>
          </a:p>
          <a:p>
            <a:pPr marL="228600" indent="-228600">
              <a:buFont typeface="Arial"/>
              <a:buChar char="•"/>
            </a:pPr>
            <a:r>
              <a:rPr lang="en-US" sz="2400" dirty="0" smtClean="0"/>
              <a:t>10,000 independent trajectories performed</a:t>
            </a:r>
          </a:p>
          <a:p>
            <a:pPr marL="228600" indent="-228600">
              <a:buFont typeface="Arial"/>
              <a:buChar char="•"/>
            </a:pPr>
            <a:endParaRPr lang="en-US" sz="2400" dirty="0" smtClean="0"/>
          </a:p>
          <a:p>
            <a:pPr marL="228600" indent="-228600">
              <a:buFont typeface="Arial"/>
              <a:buChar char="•"/>
            </a:pPr>
            <a:r>
              <a:rPr lang="en-US" sz="2400" dirty="0" smtClean="0"/>
              <a:t>50 best scoring sequences were evaluated with a non-</a:t>
            </a:r>
            <a:r>
              <a:rPr lang="en-US" sz="2400" dirty="0" err="1" smtClean="0"/>
              <a:t>pairwise</a:t>
            </a:r>
            <a:r>
              <a:rPr lang="en-US" sz="2400" dirty="0" smtClean="0"/>
              <a:t> additive packing term and a secondary structure prediction server (jpred3)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t_design_trp_compare.png"/>
          <p:cNvPicPr>
            <a:picLocks noChangeAspect="1"/>
          </p:cNvPicPr>
          <p:nvPr/>
        </p:nvPicPr>
        <p:blipFill>
          <a:blip r:embed="rId2"/>
          <a:srcRect l="4762" r="8390"/>
          <a:stretch>
            <a:fillRect/>
          </a:stretch>
        </p:blipFill>
        <p:spPr>
          <a:xfrm>
            <a:off x="556564" y="1151659"/>
            <a:ext cx="5006036" cy="3464806"/>
          </a:xfrm>
          <a:prstGeom prst="rect">
            <a:avLst/>
          </a:prstGeom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94533" y="201613"/>
            <a:ext cx="67610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Design Model</a:t>
            </a:r>
            <a:r>
              <a:rPr lang="en-US" sz="2800" dirty="0" smtClean="0"/>
              <a:t> Compared </a:t>
            </a:r>
            <a:r>
              <a:rPr lang="en-US" sz="2800" dirty="0"/>
              <a:t>to the WT Structure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5856030" y="1585228"/>
            <a:ext cx="28768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Green: </a:t>
            </a:r>
            <a:r>
              <a:rPr lang="en-US" dirty="0"/>
              <a:t>Design </a:t>
            </a:r>
            <a:r>
              <a:rPr lang="en-US" dirty="0" smtClean="0"/>
              <a:t>Model</a:t>
            </a:r>
          </a:p>
          <a:p>
            <a:r>
              <a:rPr lang="en-US" dirty="0"/>
              <a:t>Salmon: WT crystal structure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9" name="Rectangle 106"/>
          <p:cNvSpPr>
            <a:spLocks noChangeArrowheads="1"/>
          </p:cNvSpPr>
          <p:nvPr/>
        </p:nvSpPr>
        <p:spPr bwMode="auto">
          <a:xfrm rot="-5400000">
            <a:off x="4493419" y="1265772"/>
            <a:ext cx="727075" cy="80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7 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10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11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14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17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18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21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24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25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28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37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38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40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41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42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44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45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48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51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52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60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63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64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67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68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70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71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74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75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86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89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92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93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96</a:t>
            </a:r>
          </a:p>
          <a:p>
            <a:pPr algn="r"/>
            <a:r>
              <a:rPr lang="en-US" sz="140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99 100 103</a:t>
            </a:r>
          </a:p>
        </p:txBody>
      </p:sp>
      <p:sp>
        <p:nvSpPr>
          <p:cNvPr id="16390" name="Rectangle 107"/>
          <p:cNvSpPr>
            <a:spLocks noChangeArrowheads="1"/>
          </p:cNvSpPr>
          <p:nvPr/>
        </p:nvSpPr>
        <p:spPr bwMode="auto">
          <a:xfrm>
            <a:off x="107950" y="5305166"/>
            <a:ext cx="8915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WT   - L F V T Y L L T L L L I E A F A L L M A M L C L E I L A R L I G V I M V I</a:t>
            </a:r>
            <a:endParaRPr lang="en-US" sz="1400" dirty="0" smtClean="0">
              <a:latin typeface="Courier" pitchFamily="-109" charset="0"/>
              <a:ea typeface="Courier" pitchFamily="-109" charset="0"/>
              <a:cs typeface="Courier" pitchFamily="-109" charset="0"/>
              <a:sym typeface="Courier" pitchFamily="-109" charset="0"/>
            </a:endParaRPr>
          </a:p>
          <a:p>
            <a:r>
              <a:rPr lang="en-US" sz="1400" dirty="0" smtClean="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Des  </a:t>
            </a:r>
            <a:r>
              <a:rPr lang="en-US" sz="1400" dirty="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- I V T L L I V D I V Y</a:t>
            </a:r>
            <a:r>
              <a:rPr lang="en-US" sz="1400" dirty="0" smtClean="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 W </a:t>
            </a:r>
            <a:r>
              <a:rPr lang="en-US" sz="1400" dirty="0">
                <a:latin typeface="Courier" pitchFamily="-109" charset="0"/>
                <a:ea typeface="Courier" pitchFamily="-109" charset="0"/>
                <a:cs typeface="Courier" pitchFamily="-109" charset="0"/>
                <a:sym typeface="Courier" pitchFamily="-109" charset="0"/>
              </a:rPr>
              <a:t>K I Y L V M I T V V L I M L V M L I V K L V E L K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3675063" y="4655879"/>
            <a:ext cx="16732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Redesigned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525463" y="260350"/>
            <a:ext cx="7623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CheA</a:t>
            </a:r>
            <a:r>
              <a:rPr lang="en-US" sz="2400" dirty="0" smtClean="0"/>
              <a:t> Redesign is Well-Folded </a:t>
            </a:r>
            <a:r>
              <a:rPr lang="en-US" sz="2400" dirty="0"/>
              <a:t>and is </a:t>
            </a:r>
            <a:r>
              <a:rPr lang="en-US" sz="2400" dirty="0" err="1"/>
              <a:t>Hyperthermophilic</a:t>
            </a:r>
            <a:r>
              <a:rPr lang="en-US" sz="2400" dirty="0"/>
              <a:t> </a:t>
            </a:r>
          </a:p>
        </p:txBody>
      </p:sp>
      <p:pic>
        <p:nvPicPr>
          <p:cNvPr id="17411" name="Picture 123"/>
          <p:cNvPicPr>
            <a:picLocks noChangeAspect="1" noChangeArrowheads="1"/>
          </p:cNvPicPr>
          <p:nvPr/>
        </p:nvPicPr>
        <p:blipFill>
          <a:blip r:embed="rId2"/>
          <a:srcRect l="5913" r="12407"/>
          <a:stretch>
            <a:fillRect/>
          </a:stretch>
        </p:blipFill>
        <p:spPr bwMode="auto">
          <a:xfrm>
            <a:off x="855663" y="1919950"/>
            <a:ext cx="3157537" cy="270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455863" y="4348825"/>
            <a:ext cx="1557337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Temperature (</a:t>
            </a:r>
            <a:r>
              <a:rPr lang="en-US" sz="1400" baseline="30000"/>
              <a:t>o</a:t>
            </a:r>
            <a:r>
              <a:rPr lang="en-US" sz="1400"/>
              <a:t>C)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57175" y="3869400"/>
            <a:ext cx="992188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GuHCl(M)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 rot="-5400000">
            <a:off x="-207168" y="2736719"/>
            <a:ext cx="1741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Mean residue ellipticity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981075" y="1781838"/>
            <a:ext cx="303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Circular Dichroism Unfolding Experiments</a:t>
            </a: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310357" y="5038726"/>
            <a:ext cx="31916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m</a:t>
            </a:r>
            <a:r>
              <a:rPr lang="en-US" dirty="0"/>
              <a:t> = 140-150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 (</a:t>
            </a:r>
            <a:r>
              <a:rPr lang="en-US" dirty="0" smtClean="0"/>
              <a:t>extrapolated)</a:t>
            </a:r>
          </a:p>
          <a:p>
            <a:r>
              <a:rPr lang="en-US" dirty="0" smtClean="0">
                <a:latin typeface="Symbol" pitchFamily="-109" charset="2"/>
                <a:ea typeface="Symbol" pitchFamily="-109" charset="2"/>
                <a:cs typeface="Symbol" pitchFamily="-109" charset="2"/>
              </a:rPr>
              <a:t>D</a:t>
            </a:r>
            <a:r>
              <a:rPr lang="en-US" dirty="0" smtClean="0">
                <a:ea typeface="Arial" pitchFamily="-109" charset="0"/>
                <a:cs typeface="Arial" pitchFamily="-109" charset="0"/>
              </a:rPr>
              <a:t>G</a:t>
            </a:r>
            <a:r>
              <a:rPr lang="en-US" baseline="-25000" dirty="0" smtClean="0">
                <a:ea typeface="Arial" pitchFamily="-109" charset="0"/>
                <a:cs typeface="Arial" pitchFamily="-109" charset="0"/>
              </a:rPr>
              <a:t>f</a:t>
            </a:r>
            <a:r>
              <a:rPr lang="en-US" dirty="0" smtClean="0">
                <a:ea typeface="Arial" pitchFamily="-109" charset="0"/>
                <a:cs typeface="Arial" pitchFamily="-109" charset="0"/>
              </a:rPr>
              <a:t>(20°C) </a:t>
            </a:r>
            <a:r>
              <a:rPr lang="en-US" dirty="0">
                <a:ea typeface="Arial" pitchFamily="-109" charset="0"/>
                <a:cs typeface="Arial" pitchFamily="-109" charset="0"/>
              </a:rPr>
              <a:t>= -19 kcal / </a:t>
            </a:r>
            <a:r>
              <a:rPr lang="en-US" dirty="0" smtClean="0">
                <a:ea typeface="Arial" pitchFamily="-109" charset="0"/>
                <a:cs typeface="Arial" pitchFamily="-109" charset="0"/>
              </a:rPr>
              <a:t>mol</a:t>
            </a:r>
          </a:p>
        </p:txBody>
      </p:sp>
      <p:pic>
        <p:nvPicPr>
          <p:cNvPr id="17417" name="Content Placeholder 3" descr="or38-assigned-hsqc.png"/>
          <p:cNvPicPr>
            <a:picLocks noChangeAspect="1"/>
          </p:cNvPicPr>
          <p:nvPr/>
        </p:nvPicPr>
        <p:blipFill>
          <a:blip r:embed="rId3"/>
          <a:srcRect l="20544" t="5051" r="38425" b="25922"/>
          <a:stretch>
            <a:fillRect/>
          </a:stretch>
        </p:blipFill>
        <p:spPr bwMode="auto">
          <a:xfrm>
            <a:off x="5066121" y="1500095"/>
            <a:ext cx="3516234" cy="36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36845" y="113076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H-</a:t>
            </a:r>
            <a:r>
              <a:rPr lang="en-US" baseline="30000" dirty="0" smtClean="0"/>
              <a:t>15</a:t>
            </a:r>
            <a:r>
              <a:rPr lang="en-US" dirty="0" smtClean="0"/>
              <a:t>N HSQC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9457" y="5196464"/>
            <a:ext cx="97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82355" y="3059668"/>
            <a:ext cx="56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N15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3470288" y="3286523"/>
            <a:ext cx="3193259" cy="1588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538" y="394760"/>
            <a:ext cx="5233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Crystal Structure of </a:t>
            </a:r>
            <a:r>
              <a:rPr lang="en-US" sz="2800" dirty="0" err="1" smtClean="0"/>
              <a:t>CheA</a:t>
            </a:r>
            <a:r>
              <a:rPr lang="en-US" sz="2800" dirty="0" smtClean="0"/>
              <a:t> Redesign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5099" y="6135635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Resolution: 1.8 Å</a:t>
            </a:r>
            <a:endParaRPr lang="en-US" sz="2400" dirty="0"/>
          </a:p>
        </p:txBody>
      </p:sp>
      <p:pic>
        <p:nvPicPr>
          <p:cNvPr id="5" name="Picture 4" descr="xray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85" y="1036656"/>
            <a:ext cx="7429029" cy="5098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0148" y="5441834"/>
            <a:ext cx="3011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Close up: Helix 2 and 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852" y="323416"/>
            <a:ext cx="7592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Crystal Structure Compared with the Design Model</a:t>
            </a:r>
            <a:endParaRPr lang="en-US" sz="2800" dirty="0"/>
          </a:p>
        </p:txBody>
      </p:sp>
      <p:pic>
        <p:nvPicPr>
          <p:cNvPr id="3" name="Picture 2" descr="design_xray_cartoon_compare.png"/>
          <p:cNvPicPr>
            <a:picLocks noChangeAspect="1"/>
          </p:cNvPicPr>
          <p:nvPr/>
        </p:nvPicPr>
        <p:blipFill>
          <a:blip r:embed="rId2"/>
          <a:srcRect l="26375" r="36637"/>
          <a:stretch>
            <a:fillRect/>
          </a:stretch>
        </p:blipFill>
        <p:spPr>
          <a:xfrm>
            <a:off x="490515" y="1189622"/>
            <a:ext cx="3005081" cy="5145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435" y="6290064"/>
            <a:ext cx="5806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Green: Design Model, Cyan: Crystal Structure</a:t>
            </a:r>
            <a:endParaRPr lang="en-US" sz="2400" dirty="0"/>
          </a:p>
        </p:txBody>
      </p:sp>
      <p:pic>
        <p:nvPicPr>
          <p:cNvPr id="6" name="Picture 5" descr="design_xray_core_compare.png"/>
          <p:cNvPicPr>
            <a:picLocks noChangeAspect="1"/>
          </p:cNvPicPr>
          <p:nvPr/>
        </p:nvPicPr>
        <p:blipFill>
          <a:blip r:embed="rId3"/>
          <a:srcRect l="12707" r="12542"/>
          <a:stretch>
            <a:fillRect/>
          </a:stretch>
        </p:blipFill>
        <p:spPr>
          <a:xfrm>
            <a:off x="3842083" y="1513223"/>
            <a:ext cx="5046133" cy="4328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852" y="323416"/>
            <a:ext cx="8380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Comparison: WT, X-Ray of Redesign and Redesign Model</a:t>
            </a:r>
            <a:endParaRPr lang="en-US" sz="2800" dirty="0"/>
          </a:p>
        </p:txBody>
      </p:sp>
      <p:pic>
        <p:nvPicPr>
          <p:cNvPr id="4" name="Picture 3" descr="all3_trp_compare.png"/>
          <p:cNvPicPr>
            <a:picLocks noChangeAspect="1"/>
          </p:cNvPicPr>
          <p:nvPr/>
        </p:nvPicPr>
        <p:blipFill>
          <a:blip r:embed="rId3"/>
          <a:srcRect l="4526" r="9793"/>
          <a:stretch>
            <a:fillRect/>
          </a:stretch>
        </p:blipFill>
        <p:spPr>
          <a:xfrm>
            <a:off x="911891" y="1046378"/>
            <a:ext cx="7320217" cy="4932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656" y="4131737"/>
            <a:ext cx="2680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Salmon: WT</a:t>
            </a:r>
          </a:p>
          <a:p>
            <a:r>
              <a:rPr lang="en-US" sz="2000" dirty="0" smtClean="0"/>
              <a:t>Green:  Redesign Model</a:t>
            </a:r>
          </a:p>
          <a:p>
            <a:r>
              <a:rPr lang="en-US" sz="2000" dirty="0" smtClean="0"/>
              <a:t>Cyan: X-Ray Redesign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366996" y="582613"/>
            <a:ext cx="78873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Conclusions and Future </a:t>
            </a:r>
            <a:r>
              <a:rPr lang="en-US" sz="2800" dirty="0"/>
              <a:t>Directions</a:t>
            </a:r>
            <a:r>
              <a:rPr lang="en-US" sz="2800" dirty="0" smtClean="0"/>
              <a:t> for </a:t>
            </a:r>
            <a:r>
              <a:rPr lang="en-US" sz="2800" dirty="0" err="1" smtClean="0"/>
              <a:t>CheA</a:t>
            </a:r>
            <a:r>
              <a:rPr lang="en-US" sz="2800" dirty="0" smtClean="0"/>
              <a:t> Redesign</a:t>
            </a:r>
            <a:endParaRPr lang="en-US" sz="2800" dirty="0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609600" y="1862138"/>
            <a:ext cx="82470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9" charset="0"/>
              <a:buChar char="•"/>
            </a:pPr>
            <a:r>
              <a:rPr lang="en-US" sz="2400" dirty="0" smtClean="0"/>
              <a:t> Demonstrates that sequence design can be combined with backbone sampling to more aggressively redesign proteins.    </a:t>
            </a:r>
          </a:p>
          <a:p>
            <a:pPr>
              <a:buFont typeface="Arial" pitchFamily="-109" charset="0"/>
              <a:buChar char="•"/>
            </a:pPr>
            <a:endParaRPr lang="en-US" sz="2400" dirty="0" smtClean="0"/>
          </a:p>
          <a:p>
            <a:pPr>
              <a:buFont typeface="Arial" pitchFamily="-109" charset="0"/>
              <a:buChar char="•"/>
            </a:pPr>
            <a:r>
              <a:rPr lang="en-US" sz="2400" dirty="0" smtClean="0"/>
              <a:t> Extreme </a:t>
            </a:r>
            <a:r>
              <a:rPr lang="en-US" sz="2400" dirty="0" err="1" smtClean="0"/>
              <a:t>thermostability</a:t>
            </a:r>
            <a:r>
              <a:rPr lang="en-US" sz="2400" dirty="0" smtClean="0"/>
              <a:t> can be achieved by remodeling a protein’s core.  </a:t>
            </a:r>
          </a:p>
          <a:p>
            <a:pPr>
              <a:buFont typeface="Arial" pitchFamily="-109" charset="0"/>
              <a:buChar char="•"/>
            </a:pPr>
            <a:endParaRPr lang="en-US" sz="2400" dirty="0"/>
          </a:p>
          <a:p>
            <a:pPr>
              <a:buFont typeface="Arial" pitchFamily="-109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Why is the redesign stabilized?  Possibilities: tighter packing, more favorable </a:t>
            </a:r>
            <a:r>
              <a:rPr lang="en-US" sz="2400" dirty="0" err="1" smtClean="0"/>
              <a:t>rotamers</a:t>
            </a:r>
            <a:r>
              <a:rPr lang="en-US" sz="2400" dirty="0" smtClean="0"/>
              <a:t>, stronger helical propensities, burial of more hydrophobic surface area, more dynamic, 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Outline: Three Protein Design Stories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Flexible Backbone Design for the Complete Redesign of a Protein Core </a:t>
            </a:r>
          </a:p>
          <a:p>
            <a:endParaRPr lang="en-US" dirty="0" smtClean="0"/>
          </a:p>
          <a:p>
            <a:r>
              <a:rPr lang="en-US" dirty="0" smtClean="0"/>
              <a:t>Designing the Structure and Sequence of a Protein-Binding Peptide</a:t>
            </a:r>
          </a:p>
          <a:p>
            <a:endParaRPr lang="en-US" dirty="0" smtClean="0"/>
          </a:p>
          <a:p>
            <a:r>
              <a:rPr lang="en-US" dirty="0" smtClean="0"/>
              <a:t>Design of Metal-Mediated Protein-Protein Interactions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Outline: Three Protein Design Stories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Using Flexible Backbone Design for the Complete Redesign of a Protein Core </a:t>
            </a:r>
          </a:p>
          <a:p>
            <a:endParaRPr lang="en-US" dirty="0" smtClean="0"/>
          </a:p>
          <a:p>
            <a:r>
              <a:rPr lang="en-US" dirty="0" smtClean="0"/>
              <a:t>Designing the Structure and Sequence of a Protein-Binding Peptide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F7F7F"/>
                </a:solidFill>
              </a:rPr>
              <a:t>Design of Metal-Mediated Protein-Protein Interactions</a:t>
            </a:r>
            <a:endParaRPr lang="en-US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/>
          <p:cNvSpPr txBox="1">
            <a:spLocks noChangeArrowheads="1"/>
          </p:cNvSpPr>
          <p:nvPr/>
        </p:nvSpPr>
        <p:spPr bwMode="auto">
          <a:xfrm>
            <a:off x="495300" y="317500"/>
            <a:ext cx="812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Designing a New Docked Conformation for a Protein-Binding Peptide</a:t>
            </a:r>
            <a:endParaRPr lang="en-US" sz="2800" dirty="0"/>
          </a:p>
        </p:txBody>
      </p:sp>
      <p:pic>
        <p:nvPicPr>
          <p:cNvPr id="64515" name="Picture 4" descr="GoLoco_overview_3rd.png"/>
          <p:cNvPicPr>
            <a:picLocks noChangeAspect="1"/>
          </p:cNvPicPr>
          <p:nvPr/>
        </p:nvPicPr>
        <p:blipFill>
          <a:blip r:embed="rId2"/>
          <a:srcRect l="28799" t="38400" r="19200" b="24001"/>
          <a:stretch>
            <a:fillRect/>
          </a:stretch>
        </p:blipFill>
        <p:spPr bwMode="auto">
          <a:xfrm>
            <a:off x="317500" y="1917700"/>
            <a:ext cx="4303713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 descr="951_overview_3rd.png"/>
          <p:cNvPicPr>
            <a:picLocks noChangeAspect="1"/>
          </p:cNvPicPr>
          <p:nvPr/>
        </p:nvPicPr>
        <p:blipFill>
          <a:blip r:embed="rId3"/>
          <a:srcRect l="28799" t="36000" r="19200" b="24001"/>
          <a:stretch>
            <a:fillRect/>
          </a:stretch>
        </p:blipFill>
        <p:spPr bwMode="auto">
          <a:xfrm>
            <a:off x="4621213" y="1917700"/>
            <a:ext cx="40433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723900" y="5029200"/>
            <a:ext cx="355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WT GoLoco motif (blue) with WT G</a:t>
            </a:r>
            <a:r>
              <a:rPr lang="en-US" sz="2000">
                <a:latin typeface="Symbol" pitchFamily="-109" charset="2"/>
                <a:ea typeface="Symbol" pitchFamily="-109" charset="2"/>
                <a:cs typeface="Symbol" pitchFamily="-109" charset="2"/>
              </a:rPr>
              <a:t>a</a:t>
            </a:r>
            <a:r>
              <a:rPr lang="en-US" sz="2000" baseline="-25000">
                <a:ea typeface="Arial" pitchFamily="-109" charset="0"/>
                <a:cs typeface="Arial" pitchFamily="-109" charset="0"/>
              </a:rPr>
              <a:t>i1</a:t>
            </a:r>
            <a:r>
              <a:rPr lang="en-US" sz="2000">
                <a:ea typeface="Arial" pitchFamily="-109" charset="0"/>
                <a:cs typeface="Arial" pitchFamily="-109" charset="0"/>
              </a:rPr>
              <a:t>(green)</a:t>
            </a:r>
            <a:endParaRPr lang="en-US" sz="2000"/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5181600" y="5029200"/>
            <a:ext cx="34417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Design goal:  Change the sequence of GoLoco so the C-terminal residues of GoLoco adopt a helix when bound to G</a:t>
            </a:r>
            <a:r>
              <a:rPr lang="en-US" sz="1800">
                <a:latin typeface="Symbol" pitchFamily="-109" charset="2"/>
                <a:ea typeface="Symbol" pitchFamily="-109" charset="2"/>
                <a:cs typeface="Symbol" pitchFamily="-109" charset="2"/>
              </a:rPr>
              <a:t>a</a:t>
            </a:r>
            <a:r>
              <a:rPr lang="en-US" sz="1800" baseline="-25000">
                <a:ea typeface="Arial" pitchFamily="-109" charset="0"/>
                <a:cs typeface="Arial" pitchFamily="-109" charset="0"/>
              </a:rPr>
              <a:t>i1.</a:t>
            </a:r>
            <a:r>
              <a:rPr lang="en-US" sz="1800"/>
              <a:t> </a:t>
            </a:r>
          </a:p>
        </p:txBody>
      </p:sp>
      <p:sp>
        <p:nvSpPr>
          <p:cNvPr id="64519" name="TextBox 6"/>
          <p:cNvSpPr txBox="1">
            <a:spLocks noChangeArrowheads="1"/>
          </p:cNvSpPr>
          <p:nvPr/>
        </p:nvSpPr>
        <p:spPr bwMode="auto">
          <a:xfrm>
            <a:off x="355600" y="6362700"/>
            <a:ext cx="359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Deanne Sammond, Glenn Butterfoss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282700"/>
            <a:ext cx="3416300" cy="429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Remove the portion of the structure to be remodeled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Build in a new backbone with the target conformation (fragment assembly)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Design a sequence for the new backbone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Refine the conformation of the designed residues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Iterate steps 3 and 4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  <a:defRPr/>
            </a:pPr>
            <a:endParaRPr lang="en-US" sz="1800" dirty="0">
              <a:latin typeface="Arial" pitchFamily="-105" charset="0"/>
            </a:endParaRPr>
          </a:p>
        </p:txBody>
      </p:sp>
      <p:pic>
        <p:nvPicPr>
          <p:cNvPr id="65540" name="Picture 4" descr="goloco_stage1_with_pe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5900" y="1497013"/>
            <a:ext cx="4625975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282700"/>
            <a:ext cx="4165600" cy="5062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Remove the portion of the backbone to be remodeled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Build in a new backbone with the target conformation (fragment assembly)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Design a sequence for the new backbone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Refine the conformation of the designed residues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Iterate steps 3 and 4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endParaRPr lang="en-US" sz="1800" dirty="0">
              <a:latin typeface="Arial" pitchFamily="-105" charset="0"/>
            </a:endParaRPr>
          </a:p>
        </p:txBody>
      </p:sp>
      <p:pic>
        <p:nvPicPr>
          <p:cNvPr id="66564" name="Picture 4" descr="goloco_stage1_cut.png"/>
          <p:cNvPicPr>
            <a:picLocks noChangeAspect="1"/>
          </p:cNvPicPr>
          <p:nvPr/>
        </p:nvPicPr>
        <p:blipFill>
          <a:blip r:embed="rId2"/>
          <a:srcRect l="7695"/>
          <a:stretch>
            <a:fillRect/>
          </a:stretch>
        </p:blipFill>
        <p:spPr bwMode="auto">
          <a:xfrm>
            <a:off x="4408488" y="1466850"/>
            <a:ext cx="42529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5" descr="stage2_wpe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2888" y="1460500"/>
            <a:ext cx="476091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282700"/>
            <a:ext cx="4165600" cy="5062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Remove the portion of the backbone to be remodeled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Build in a new backbone with the target conformation (fragment assembly)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Design a sequence for the new backbone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Refine the conformation of the designed residues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Iterate steps 3 and 4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endParaRPr lang="en-US" sz="1800" dirty="0">
              <a:latin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1" y="152412"/>
            <a:ext cx="5166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Representative Starting Structures</a:t>
            </a:r>
            <a:endParaRPr lang="en-US" sz="2800" dirty="0"/>
          </a:p>
        </p:txBody>
      </p:sp>
      <p:pic>
        <p:nvPicPr>
          <p:cNvPr id="3" name="Picture 2" descr="StartingStruc.png"/>
          <p:cNvPicPr>
            <a:picLocks noChangeAspect="1"/>
          </p:cNvPicPr>
          <p:nvPr/>
        </p:nvPicPr>
        <p:blipFill>
          <a:blip r:embed="rId2"/>
          <a:srcRect l="15185" t="8599" r="16111"/>
          <a:stretch>
            <a:fillRect/>
          </a:stretch>
        </p:blipFill>
        <p:spPr>
          <a:xfrm>
            <a:off x="1470886" y="568427"/>
            <a:ext cx="6674048" cy="534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282700"/>
            <a:ext cx="41656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Remove the portion of the backbone to be remodeled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latin typeface="Arial" pitchFamily="-105" charset="0"/>
              </a:rPr>
              <a:t>Build in a new backbone with the target conformation (fragment assembly)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-105" charset="0"/>
              </a:rPr>
              <a:t>Design a sequence for the new backbone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Refine the conformation of the designed residues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5" charset="0"/>
              </a:rPr>
              <a:t>Iterate steps 3 and 4</a:t>
            </a:r>
          </a:p>
        </p:txBody>
      </p:sp>
      <p:pic>
        <p:nvPicPr>
          <p:cNvPr id="68612" name="Picture 5" descr="start_with_sidechains.png"/>
          <p:cNvPicPr>
            <a:picLocks noChangeAspect="1"/>
          </p:cNvPicPr>
          <p:nvPr/>
        </p:nvPicPr>
        <p:blipFill>
          <a:blip r:embed="rId2"/>
          <a:srcRect l="10536" r="9769" b="16338"/>
          <a:stretch>
            <a:fillRect/>
          </a:stretch>
        </p:blipFill>
        <p:spPr bwMode="auto">
          <a:xfrm>
            <a:off x="4346575" y="1708150"/>
            <a:ext cx="4500563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215900" y="1270000"/>
            <a:ext cx="41656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/>
              <a:t>Remove the portion of the backbone to be remodeled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/>
              <a:t>Build in a new backbone with the target conformation (fragment assembly)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Design a sequence for the new backbone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Refine the conformation of the designed residues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Iterate steps 3 and 4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endParaRPr lang="en-US" sz="1800"/>
          </a:p>
        </p:txBody>
      </p:sp>
      <p:pic>
        <p:nvPicPr>
          <p:cNvPr id="69636" name="Picture 4" descr="start_end_relax_fig.png"/>
          <p:cNvPicPr>
            <a:picLocks noChangeAspect="1"/>
          </p:cNvPicPr>
          <p:nvPr/>
        </p:nvPicPr>
        <p:blipFill>
          <a:blip r:embed="rId2"/>
          <a:srcRect l="7361" t="6499" r="9338"/>
          <a:stretch>
            <a:fillRect/>
          </a:stretch>
        </p:blipFill>
        <p:spPr bwMode="auto">
          <a:xfrm>
            <a:off x="3822700" y="1517650"/>
            <a:ext cx="52609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698500" y="355600"/>
            <a:ext cx="787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406400" y="1282700"/>
            <a:ext cx="38100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/>
              <a:t>Remove the portion of the backbone to be remodeled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/>
              <a:t>Build in a new backbone with the target conformation (fragment assembly)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Design a sequence for the new backbone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Refine the conformation of the designed residues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Iterate steps 3 and 4</a:t>
            </a:r>
          </a:p>
          <a:p>
            <a:pPr marL="342900" indent="-342900">
              <a:spcAft>
                <a:spcPts val="3000"/>
              </a:spcAft>
              <a:buFont typeface="Times New Roman" pitchFamily="-109" charset="0"/>
              <a:buAutoNum type="arabicPeriod"/>
            </a:pPr>
            <a:endParaRPr lang="en-US" sz="1800"/>
          </a:p>
        </p:txBody>
      </p:sp>
      <p:pic>
        <p:nvPicPr>
          <p:cNvPr id="70660" name="Picture 4" descr="ghelix4_fig.png"/>
          <p:cNvPicPr>
            <a:picLocks noChangeAspect="1"/>
          </p:cNvPicPr>
          <p:nvPr/>
        </p:nvPicPr>
        <p:blipFill>
          <a:blip r:embed="rId2"/>
          <a:srcRect l="6389" r="4167"/>
          <a:stretch>
            <a:fillRect/>
          </a:stretch>
        </p:blipFill>
        <p:spPr bwMode="auto">
          <a:xfrm>
            <a:off x="4203700" y="1933575"/>
            <a:ext cx="47625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539750" y="295275"/>
            <a:ext cx="7734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Designing Sequence and Structure at an Interface</a:t>
            </a:r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488950" y="1028700"/>
            <a:ext cx="8166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From two thousand design trajectories, four designs were selected for experimental characterization.  One bound with an affinity tighter than the truncated GoLoco peptide.    </a:t>
            </a:r>
          </a:p>
        </p:txBody>
      </p:sp>
      <p:pic>
        <p:nvPicPr>
          <p:cNvPr id="71684" name="Picture 4" descr="ghelix4_fig.png"/>
          <p:cNvPicPr>
            <a:picLocks noChangeAspect="1"/>
          </p:cNvPicPr>
          <p:nvPr/>
        </p:nvPicPr>
        <p:blipFill>
          <a:blip r:embed="rId2"/>
          <a:srcRect l="6389" r="4167"/>
          <a:stretch>
            <a:fillRect/>
          </a:stretch>
        </p:blipFill>
        <p:spPr bwMode="auto">
          <a:xfrm>
            <a:off x="4572000" y="2505075"/>
            <a:ext cx="42894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3525" y="2438400"/>
            <a:ext cx="3952875" cy="3406775"/>
            <a:chOff x="2686713" y="2590800"/>
            <a:chExt cx="4503866" cy="3530077"/>
          </a:xfrm>
        </p:grpSpPr>
        <p:pic>
          <p:nvPicPr>
            <p:cNvPr id="71689" name="Object 2"/>
            <p:cNvPicPr>
              <a:picLocks noChangeAspect="1" noChangeArrowheads="1"/>
            </p:cNvPicPr>
            <p:nvPr/>
          </p:nvPicPr>
          <p:blipFill>
            <a:blip r:embed="rId3"/>
            <a:srcRect b="6371"/>
            <a:stretch>
              <a:fillRect/>
            </a:stretch>
          </p:blipFill>
          <p:spPr bwMode="auto">
            <a:xfrm>
              <a:off x="2765424" y="2590800"/>
              <a:ext cx="4232275" cy="328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0" name="TextBox 7"/>
            <p:cNvSpPr txBox="1">
              <a:spLocks noChangeArrowheads="1"/>
            </p:cNvSpPr>
            <p:nvPr/>
          </p:nvSpPr>
          <p:spPr bwMode="auto">
            <a:xfrm rot="-5400000">
              <a:off x="1570145" y="4023219"/>
              <a:ext cx="2513654" cy="280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000">
                  <a:ea typeface="Arial" pitchFamily="-109" charset="0"/>
                  <a:cs typeface="Arial" pitchFamily="-109" charset="0"/>
                </a:rPr>
                <a:t>Normalized Fluorescence Polarization</a:t>
              </a:r>
            </a:p>
          </p:txBody>
        </p:sp>
        <p:sp>
          <p:nvSpPr>
            <p:cNvPr id="71691" name="TextBox 8"/>
            <p:cNvSpPr txBox="1">
              <a:spLocks noChangeArrowheads="1"/>
            </p:cNvSpPr>
            <p:nvPr/>
          </p:nvSpPr>
          <p:spPr bwMode="auto">
            <a:xfrm>
              <a:off x="4371178" y="5785995"/>
              <a:ext cx="2819401" cy="334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500">
                  <a:latin typeface="Times New Roman" pitchFamily="-109" charset="0"/>
                </a:rPr>
                <a:t>G</a:t>
              </a:r>
              <a:r>
                <a:rPr lang="en-US" sz="1500">
                  <a:latin typeface="Symbol" pitchFamily="-109" charset="2"/>
                  <a:ea typeface="Symbol" pitchFamily="-109" charset="2"/>
                  <a:cs typeface="Symbol" pitchFamily="-109" charset="2"/>
                </a:rPr>
                <a:t>a</a:t>
              </a:r>
              <a:r>
                <a:rPr lang="en-US" sz="1500" baseline="-25000">
                  <a:ea typeface="Arial" pitchFamily="-109" charset="0"/>
                  <a:cs typeface="Arial" pitchFamily="-109" charset="0"/>
                </a:rPr>
                <a:t>i1</a:t>
              </a:r>
              <a:r>
                <a:rPr lang="en-US" sz="1500">
                  <a:latin typeface="Times New Roman" pitchFamily="-109" charset="0"/>
                </a:rPr>
                <a:t> (</a:t>
              </a:r>
              <a:r>
                <a:rPr lang="en-US" sz="1500">
                  <a:latin typeface="Symbol" pitchFamily="-109" charset="2"/>
                  <a:ea typeface="Symbol" pitchFamily="-109" charset="2"/>
                  <a:cs typeface="Symbol" pitchFamily="-109" charset="2"/>
                </a:rPr>
                <a:t>m</a:t>
              </a:r>
              <a:r>
                <a:rPr lang="en-US" sz="1500">
                  <a:latin typeface="Times New Roman" pitchFamily="-109" charset="0"/>
                </a:rPr>
                <a:t>M)</a:t>
              </a:r>
            </a:p>
          </p:txBody>
        </p:sp>
      </p:grpSp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711200" y="2362200"/>
            <a:ext cx="319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Binding curves for GoLoco Redesigns</a:t>
            </a:r>
          </a:p>
        </p:txBody>
      </p:sp>
      <p:sp>
        <p:nvSpPr>
          <p:cNvPr id="71687" name="TextBox 10"/>
          <p:cNvSpPr txBox="1">
            <a:spLocks noChangeArrowheads="1"/>
          </p:cNvSpPr>
          <p:nvPr/>
        </p:nvSpPr>
        <p:spPr bwMode="auto">
          <a:xfrm>
            <a:off x="2120900" y="3746500"/>
            <a:ext cx="1628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GL</a:t>
            </a:r>
            <a:r>
              <a:rPr lang="en-US" sz="1200" baseline="-25000"/>
              <a:t>helix</a:t>
            </a:r>
            <a:r>
              <a:rPr lang="en-US" sz="1200"/>
              <a:t>-4, K</a:t>
            </a:r>
            <a:r>
              <a:rPr lang="en-US" sz="1200" baseline="-25000"/>
              <a:t>d</a:t>
            </a:r>
            <a:r>
              <a:rPr lang="en-US" sz="1200"/>
              <a:t>= 810 nM</a:t>
            </a:r>
          </a:p>
        </p:txBody>
      </p:sp>
      <p:sp>
        <p:nvSpPr>
          <p:cNvPr id="71688" name="TextBox 11"/>
          <p:cNvSpPr txBox="1">
            <a:spLocks noChangeArrowheads="1"/>
          </p:cNvSpPr>
          <p:nvPr/>
        </p:nvSpPr>
        <p:spPr bwMode="auto">
          <a:xfrm>
            <a:off x="5664200" y="5715000"/>
            <a:ext cx="2047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Design: GL</a:t>
            </a:r>
            <a:r>
              <a:rPr lang="en-US" sz="2000" baseline="-25000"/>
              <a:t>helix</a:t>
            </a:r>
            <a:r>
              <a:rPr lang="en-US" sz="2000"/>
              <a:t>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/>
          </p:cNvSpPr>
          <p:nvPr/>
        </p:nvSpPr>
        <p:spPr bwMode="auto">
          <a:xfrm>
            <a:off x="2816755" y="1797050"/>
            <a:ext cx="3092450" cy="3633788"/>
          </a:xfrm>
          <a:custGeom>
            <a:avLst/>
            <a:gdLst>
              <a:gd name="T0" fmla="*/ 2147483647 w 1948"/>
              <a:gd name="T1" fmla="*/ 0 h 2289"/>
              <a:gd name="T2" fmla="*/ 2147483647 w 1948"/>
              <a:gd name="T3" fmla="*/ 2147483647 h 2289"/>
              <a:gd name="T4" fmla="*/ 2147483647 w 1948"/>
              <a:gd name="T5" fmla="*/ 2147483647 h 2289"/>
              <a:gd name="T6" fmla="*/ 2147483647 w 1948"/>
              <a:gd name="T7" fmla="*/ 2147483647 h 2289"/>
              <a:gd name="T8" fmla="*/ 2147483647 w 1948"/>
              <a:gd name="T9" fmla="*/ 2147483647 h 2289"/>
              <a:gd name="T10" fmla="*/ 2147483647 w 1948"/>
              <a:gd name="T11" fmla="*/ 2147483647 h 2289"/>
              <a:gd name="T12" fmla="*/ 2147483647 w 1948"/>
              <a:gd name="T13" fmla="*/ 2147483647 h 2289"/>
              <a:gd name="T14" fmla="*/ 2147483647 w 1948"/>
              <a:gd name="T15" fmla="*/ 2147483647 h 2289"/>
              <a:gd name="T16" fmla="*/ 2147483647 w 1948"/>
              <a:gd name="T17" fmla="*/ 2147483647 h 2289"/>
              <a:gd name="T18" fmla="*/ 2147483647 w 1948"/>
              <a:gd name="T19" fmla="*/ 2147483647 h 2289"/>
              <a:gd name="T20" fmla="*/ 2147483647 w 1948"/>
              <a:gd name="T21" fmla="*/ 2147483647 h 2289"/>
              <a:gd name="T22" fmla="*/ 2147483647 w 1948"/>
              <a:gd name="T23" fmla="*/ 2147483647 h 2289"/>
              <a:gd name="T24" fmla="*/ 2147483647 w 1948"/>
              <a:gd name="T25" fmla="*/ 2147483647 h 2289"/>
              <a:gd name="T26" fmla="*/ 2147483647 w 1948"/>
              <a:gd name="T27" fmla="*/ 2147483647 h 2289"/>
              <a:gd name="T28" fmla="*/ 2147483647 w 1948"/>
              <a:gd name="T29" fmla="*/ 2147483647 h 2289"/>
              <a:gd name="T30" fmla="*/ 0 w 1948"/>
              <a:gd name="T31" fmla="*/ 2147483647 h 22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8"/>
              <a:gd name="T49" fmla="*/ 0 h 2289"/>
              <a:gd name="T50" fmla="*/ 1948 w 1948"/>
              <a:gd name="T51" fmla="*/ 2289 h 228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8" h="2289">
                <a:moveTo>
                  <a:pt x="1584" y="0"/>
                </a:moveTo>
                <a:cubicBezTo>
                  <a:pt x="1597" y="29"/>
                  <a:pt x="1627" y="117"/>
                  <a:pt x="1660" y="172"/>
                </a:cubicBezTo>
                <a:cubicBezTo>
                  <a:pt x="1693" y="227"/>
                  <a:pt x="1741" y="229"/>
                  <a:pt x="1784" y="328"/>
                </a:cubicBezTo>
                <a:cubicBezTo>
                  <a:pt x="1827" y="427"/>
                  <a:pt x="1905" y="639"/>
                  <a:pt x="1920" y="768"/>
                </a:cubicBezTo>
                <a:cubicBezTo>
                  <a:pt x="1935" y="897"/>
                  <a:pt x="1896" y="1016"/>
                  <a:pt x="1872" y="1104"/>
                </a:cubicBezTo>
                <a:cubicBezTo>
                  <a:pt x="1848" y="1192"/>
                  <a:pt x="1780" y="1213"/>
                  <a:pt x="1776" y="1296"/>
                </a:cubicBezTo>
                <a:cubicBezTo>
                  <a:pt x="1772" y="1379"/>
                  <a:pt x="1820" y="1491"/>
                  <a:pt x="1848" y="1600"/>
                </a:cubicBezTo>
                <a:cubicBezTo>
                  <a:pt x="1876" y="1709"/>
                  <a:pt x="1940" y="1868"/>
                  <a:pt x="1944" y="1952"/>
                </a:cubicBezTo>
                <a:cubicBezTo>
                  <a:pt x="1948" y="2036"/>
                  <a:pt x="1913" y="2052"/>
                  <a:pt x="1872" y="2104"/>
                </a:cubicBezTo>
                <a:cubicBezTo>
                  <a:pt x="1831" y="2156"/>
                  <a:pt x="1752" y="2239"/>
                  <a:pt x="1696" y="2264"/>
                </a:cubicBezTo>
                <a:cubicBezTo>
                  <a:pt x="1640" y="2289"/>
                  <a:pt x="1615" y="2276"/>
                  <a:pt x="1536" y="2256"/>
                </a:cubicBezTo>
                <a:cubicBezTo>
                  <a:pt x="1457" y="2236"/>
                  <a:pt x="1361" y="2176"/>
                  <a:pt x="1224" y="2144"/>
                </a:cubicBezTo>
                <a:cubicBezTo>
                  <a:pt x="1087" y="2112"/>
                  <a:pt x="871" y="2070"/>
                  <a:pt x="712" y="2064"/>
                </a:cubicBezTo>
                <a:cubicBezTo>
                  <a:pt x="553" y="2058"/>
                  <a:pt x="375" y="2124"/>
                  <a:pt x="272" y="2108"/>
                </a:cubicBezTo>
                <a:cubicBezTo>
                  <a:pt x="169" y="2092"/>
                  <a:pt x="141" y="2007"/>
                  <a:pt x="96" y="1968"/>
                </a:cubicBezTo>
                <a:cubicBezTo>
                  <a:pt x="51" y="1929"/>
                  <a:pt x="16" y="1888"/>
                  <a:pt x="0" y="1872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Freeform 3"/>
          <p:cNvSpPr>
            <a:spLocks/>
          </p:cNvSpPr>
          <p:nvPr/>
        </p:nvSpPr>
        <p:spPr bwMode="auto">
          <a:xfrm>
            <a:off x="2816755" y="2254250"/>
            <a:ext cx="393700" cy="1981200"/>
          </a:xfrm>
          <a:custGeom>
            <a:avLst/>
            <a:gdLst>
              <a:gd name="T0" fmla="*/ 0 w 248"/>
              <a:gd name="T1" fmla="*/ 2147483647 h 1248"/>
              <a:gd name="T2" fmla="*/ 2147483647 w 248"/>
              <a:gd name="T3" fmla="*/ 2147483647 h 1248"/>
              <a:gd name="T4" fmla="*/ 2147483647 w 248"/>
              <a:gd name="T5" fmla="*/ 2147483647 h 1248"/>
              <a:gd name="T6" fmla="*/ 2147483647 w 248"/>
              <a:gd name="T7" fmla="*/ 2147483647 h 1248"/>
              <a:gd name="T8" fmla="*/ 2147483647 w 248"/>
              <a:gd name="T9" fmla="*/ 2147483647 h 1248"/>
              <a:gd name="T10" fmla="*/ 2147483647 w 248"/>
              <a:gd name="T11" fmla="*/ 2147483647 h 1248"/>
              <a:gd name="T12" fmla="*/ 2147483647 w 248"/>
              <a:gd name="T13" fmla="*/ 0 h 12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8"/>
              <a:gd name="T22" fmla="*/ 0 h 1248"/>
              <a:gd name="T23" fmla="*/ 248 w 248"/>
              <a:gd name="T24" fmla="*/ 1248 h 12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8" h="1248">
                <a:moveTo>
                  <a:pt x="0" y="1248"/>
                </a:moveTo>
                <a:cubicBezTo>
                  <a:pt x="52" y="1224"/>
                  <a:pt x="104" y="1200"/>
                  <a:pt x="144" y="1152"/>
                </a:cubicBezTo>
                <a:cubicBezTo>
                  <a:pt x="184" y="1104"/>
                  <a:pt x="232" y="1048"/>
                  <a:pt x="240" y="960"/>
                </a:cubicBezTo>
                <a:cubicBezTo>
                  <a:pt x="248" y="872"/>
                  <a:pt x="200" y="720"/>
                  <a:pt x="192" y="624"/>
                </a:cubicBezTo>
                <a:cubicBezTo>
                  <a:pt x="184" y="528"/>
                  <a:pt x="216" y="472"/>
                  <a:pt x="192" y="384"/>
                </a:cubicBezTo>
                <a:cubicBezTo>
                  <a:pt x="168" y="296"/>
                  <a:pt x="72" y="160"/>
                  <a:pt x="48" y="96"/>
                </a:cubicBezTo>
                <a:cubicBezTo>
                  <a:pt x="24" y="32"/>
                  <a:pt x="36" y="16"/>
                  <a:pt x="48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78594" y="228429"/>
            <a:ext cx="8340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Central</a:t>
            </a:r>
            <a:r>
              <a:rPr lang="en-US" sz="2400" dirty="0" smtClean="0"/>
              <a:t> problem of protein design: </a:t>
            </a:r>
            <a:r>
              <a:rPr lang="en-US" sz="2400" dirty="0"/>
              <a:t>i</a:t>
            </a:r>
            <a:r>
              <a:rPr lang="en-US" sz="2400" dirty="0" smtClean="0"/>
              <a:t>dentifying amino acid sequences  that will stabilize a target structure </a:t>
            </a:r>
            <a:r>
              <a:rPr lang="en-US" sz="2400" dirty="0"/>
              <a:t>or</a:t>
            </a:r>
            <a:r>
              <a:rPr lang="en-US" sz="2400" dirty="0" smtClean="0"/>
              <a:t> interaction</a:t>
            </a:r>
            <a:endParaRPr lang="en-US" sz="2400" dirty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028825" y="4076700"/>
            <a:ext cx="1066800" cy="823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Freeform 6"/>
          <p:cNvSpPr>
            <a:spLocks/>
          </p:cNvSpPr>
          <p:nvPr/>
        </p:nvSpPr>
        <p:spPr bwMode="auto">
          <a:xfrm>
            <a:off x="2745317" y="4057650"/>
            <a:ext cx="323850" cy="831850"/>
          </a:xfrm>
          <a:custGeom>
            <a:avLst/>
            <a:gdLst>
              <a:gd name="T0" fmla="*/ 2147483647 w 204"/>
              <a:gd name="T1" fmla="*/ 2147483647 h 524"/>
              <a:gd name="T2" fmla="*/ 2147483647 w 204"/>
              <a:gd name="T3" fmla="*/ 2147483647 h 524"/>
              <a:gd name="T4" fmla="*/ 2147483647 w 204"/>
              <a:gd name="T5" fmla="*/ 2147483647 h 524"/>
              <a:gd name="T6" fmla="*/ 2147483647 w 204"/>
              <a:gd name="T7" fmla="*/ 0 h 524"/>
              <a:gd name="T8" fmla="*/ 0 60000 65536"/>
              <a:gd name="T9" fmla="*/ 0 60000 65536"/>
              <a:gd name="T10" fmla="*/ 0 60000 65536"/>
              <a:gd name="T11" fmla="*/ 0 60000 65536"/>
              <a:gd name="T12" fmla="*/ 0 w 204"/>
              <a:gd name="T13" fmla="*/ 0 h 524"/>
              <a:gd name="T14" fmla="*/ 204 w 204"/>
              <a:gd name="T15" fmla="*/ 524 h 5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" h="524">
                <a:moveTo>
                  <a:pt x="121" y="524"/>
                </a:moveTo>
                <a:cubicBezTo>
                  <a:pt x="77" y="493"/>
                  <a:pt x="33" y="463"/>
                  <a:pt x="18" y="409"/>
                </a:cubicBezTo>
                <a:cubicBezTo>
                  <a:pt x="3" y="355"/>
                  <a:pt x="0" y="266"/>
                  <a:pt x="31" y="198"/>
                </a:cubicBezTo>
                <a:cubicBezTo>
                  <a:pt x="62" y="130"/>
                  <a:pt x="133" y="65"/>
                  <a:pt x="20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515938" y="215900"/>
            <a:ext cx="77803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Crystal Structure of the GoLoco Redesign</a:t>
            </a:r>
          </a:p>
        </p:txBody>
      </p:sp>
      <p:pic>
        <p:nvPicPr>
          <p:cNvPr id="72707" name="Picture 2" descr="design_crystal_comparis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969963"/>
            <a:ext cx="6626225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482600" y="5575300"/>
            <a:ext cx="6719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Purple: design model, Salmon: crystal structure </a:t>
            </a:r>
          </a:p>
        </p:txBody>
      </p:sp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971800" y="6299200"/>
            <a:ext cx="5729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Dustin Bosch, Mischa Machius, David Siderovski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Outline: Three Protein Design Stories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Using Flexible Backbone Design for the Complete Redesign of a Protein Core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Designing the Structure and Sequence of a Protein-Binding Peptide</a:t>
            </a:r>
          </a:p>
          <a:p>
            <a:endParaRPr lang="en-US" dirty="0" smtClean="0"/>
          </a:p>
          <a:p>
            <a:r>
              <a:rPr lang="en-US" dirty="0" smtClean="0"/>
              <a:t>Design of Metal-Mediated Protein-Protein Interactions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66" y="1600200"/>
            <a:ext cx="7171267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Pitfall #1: </a:t>
            </a:r>
            <a:r>
              <a:rPr lang="en-US" sz="2800" dirty="0" smtClean="0">
                <a:solidFill>
                  <a:srgbClr val="0000FF"/>
                </a:solidFill>
              </a:rPr>
              <a:t>No binding!</a:t>
            </a:r>
          </a:p>
          <a:p>
            <a:pPr>
              <a:buNone/>
            </a:pPr>
            <a:r>
              <a:rPr lang="en-US" sz="2800" dirty="0" smtClean="0"/>
              <a:t>Pitfall #2: </a:t>
            </a:r>
            <a:r>
              <a:rPr lang="en-US" sz="2800" dirty="0" smtClean="0">
                <a:solidFill>
                  <a:srgbClr val="008000"/>
                </a:solidFill>
              </a:rPr>
              <a:t>Incorrect binding orientation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Metal coordination bonds are: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	</a:t>
            </a:r>
            <a:r>
              <a:rPr lang="en-US" sz="2800" dirty="0" err="1" smtClean="0">
                <a:solidFill>
                  <a:srgbClr val="0000FF"/>
                </a:solidFill>
              </a:rPr>
              <a:t>enthalpically</a:t>
            </a:r>
            <a:r>
              <a:rPr lang="en-US" sz="2800" dirty="0" smtClean="0">
                <a:solidFill>
                  <a:srgbClr val="0000FF"/>
                </a:solidFill>
              </a:rPr>
              <a:t> strong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008000"/>
                </a:solidFill>
              </a:rPr>
              <a:t>geometrically constrained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54000"/>
            <a:ext cx="9144000" cy="931333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Metal binding can potentially 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addresse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 two major pitfalls of protein-protein interface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181338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Step 0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Choose scaffold proteins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Step 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Design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half zinc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sites 1 and 2.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Generate symmetric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Search rigid body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1 =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zinc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Symmetric design of interface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sidechains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Score.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Visual inspection.</a:t>
            </a:r>
          </a:p>
        </p:txBody>
      </p:sp>
      <p:sp>
        <p:nvSpPr>
          <p:cNvPr id="88" name="Freeform 87"/>
          <p:cNvSpPr/>
          <p:nvPr/>
        </p:nvSpPr>
        <p:spPr>
          <a:xfrm rot="10800000">
            <a:off x="553414" y="3429000"/>
            <a:ext cx="2798588" cy="1320071"/>
          </a:xfrm>
          <a:custGeom>
            <a:avLst/>
            <a:gdLst>
              <a:gd name="connsiteX0" fmla="*/ 944033 w 1487311"/>
              <a:gd name="connsiteY0" fmla="*/ 62089 h 692855"/>
              <a:gd name="connsiteX1" fmla="*/ 1274233 w 1487311"/>
              <a:gd name="connsiteY1" fmla="*/ 87489 h 692855"/>
              <a:gd name="connsiteX2" fmla="*/ 1485900 w 1487311"/>
              <a:gd name="connsiteY2" fmla="*/ 358422 h 692855"/>
              <a:gd name="connsiteX3" fmla="*/ 1282700 w 1487311"/>
              <a:gd name="connsiteY3" fmla="*/ 595489 h 692855"/>
              <a:gd name="connsiteX4" fmla="*/ 740833 w 1487311"/>
              <a:gd name="connsiteY4" fmla="*/ 570089 h 692855"/>
              <a:gd name="connsiteX5" fmla="*/ 292100 w 1487311"/>
              <a:gd name="connsiteY5" fmla="*/ 637822 h 692855"/>
              <a:gd name="connsiteX6" fmla="*/ 12700 w 1487311"/>
              <a:gd name="connsiteY6" fmla="*/ 239889 h 692855"/>
              <a:gd name="connsiteX7" fmla="*/ 368300 w 1487311"/>
              <a:gd name="connsiteY7" fmla="*/ 28222 h 692855"/>
              <a:gd name="connsiteX8" fmla="*/ 732366 w 1487311"/>
              <a:gd name="connsiteY8" fmla="*/ 70556 h 692855"/>
              <a:gd name="connsiteX9" fmla="*/ 944033 w 1487311"/>
              <a:gd name="connsiteY9" fmla="*/ 62089 h 69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7311" h="692855">
                <a:moveTo>
                  <a:pt x="944033" y="62089"/>
                </a:moveTo>
                <a:cubicBezTo>
                  <a:pt x="1034344" y="64911"/>
                  <a:pt x="1183922" y="38100"/>
                  <a:pt x="1274233" y="87489"/>
                </a:cubicBezTo>
                <a:cubicBezTo>
                  <a:pt x="1364544" y="136878"/>
                  <a:pt x="1484489" y="273755"/>
                  <a:pt x="1485900" y="358422"/>
                </a:cubicBezTo>
                <a:cubicBezTo>
                  <a:pt x="1487311" y="443089"/>
                  <a:pt x="1406878" y="560211"/>
                  <a:pt x="1282700" y="595489"/>
                </a:cubicBezTo>
                <a:cubicBezTo>
                  <a:pt x="1158522" y="630767"/>
                  <a:pt x="905933" y="563034"/>
                  <a:pt x="740833" y="570089"/>
                </a:cubicBezTo>
                <a:cubicBezTo>
                  <a:pt x="575733" y="577144"/>
                  <a:pt x="413455" y="692855"/>
                  <a:pt x="292100" y="637822"/>
                </a:cubicBezTo>
                <a:cubicBezTo>
                  <a:pt x="170745" y="582789"/>
                  <a:pt x="0" y="341489"/>
                  <a:pt x="12700" y="239889"/>
                </a:cubicBezTo>
                <a:cubicBezTo>
                  <a:pt x="25400" y="138289"/>
                  <a:pt x="248356" y="56444"/>
                  <a:pt x="368300" y="28222"/>
                </a:cubicBezTo>
                <a:cubicBezTo>
                  <a:pt x="488244" y="0"/>
                  <a:pt x="636411" y="64912"/>
                  <a:pt x="732366" y="70556"/>
                </a:cubicBezTo>
                <a:cubicBezTo>
                  <a:pt x="828322" y="76201"/>
                  <a:pt x="853722" y="59267"/>
                  <a:pt x="944033" y="62089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</a:t>
            </a:r>
            <a:r>
              <a:rPr lang="en-US" sz="3200" dirty="0" smtClean="0"/>
              <a:t>Protocol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181338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/>
              <a:t>Step 1</a:t>
            </a:r>
            <a:r>
              <a:rPr lang="en-US" sz="2000" dirty="0"/>
              <a:t>: Design</a:t>
            </a:r>
            <a:r>
              <a:rPr lang="en-US" sz="2000" dirty="0" smtClean="0"/>
              <a:t> half zinc </a:t>
            </a:r>
            <a:r>
              <a:rPr lang="en-US" sz="2000" dirty="0"/>
              <a:t>sites 1 and 2.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2</a:t>
            </a:r>
            <a:r>
              <a:rPr lang="en-US" sz="2000" dirty="0">
                <a:solidFill>
                  <a:srgbClr val="7F7F7F"/>
                </a:solidFill>
              </a:rPr>
              <a:t>: Generate symmetric </a:t>
            </a:r>
            <a:r>
              <a:rPr lang="en-US" sz="2000" dirty="0" smtClean="0">
                <a:solidFill>
                  <a:srgbClr val="7F7F7F"/>
                </a:solidFill>
              </a:rPr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3</a:t>
            </a:r>
            <a:r>
              <a:rPr lang="en-US" sz="2000" dirty="0">
                <a:solidFill>
                  <a:srgbClr val="7F7F7F"/>
                </a:solidFill>
              </a:rPr>
              <a:t>: Search rigid body</a:t>
            </a:r>
            <a:r>
              <a:rPr lang="en-US" sz="2000" dirty="0" smtClean="0">
                <a:solidFill>
                  <a:srgbClr val="7F7F7F"/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1 = </a:t>
            </a:r>
            <a:r>
              <a:rPr lang="en-US" sz="2000" dirty="0">
                <a:solidFill>
                  <a:srgbClr val="7F7F7F"/>
                </a:solidFill>
              </a:rPr>
              <a:t>zinc </a:t>
            </a:r>
            <a:r>
              <a:rPr lang="en-US" sz="2000" dirty="0" smtClean="0">
                <a:solidFill>
                  <a:srgbClr val="7F7F7F"/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4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dirty="0" smtClean="0">
                <a:solidFill>
                  <a:srgbClr val="7F7F7F"/>
                </a:solidFill>
              </a:rPr>
              <a:t> Symmetric design of interface </a:t>
            </a:r>
            <a:r>
              <a:rPr lang="en-US" sz="2000" dirty="0" err="1" smtClean="0">
                <a:solidFill>
                  <a:srgbClr val="7F7F7F"/>
                </a:solidFill>
              </a:rPr>
              <a:t>sidechains</a:t>
            </a:r>
            <a:r>
              <a:rPr lang="en-US" sz="2000" dirty="0" smtClean="0">
                <a:solidFill>
                  <a:srgbClr val="7F7F7F"/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5</a:t>
            </a:r>
            <a:r>
              <a:rPr lang="en-US" sz="2000" dirty="0">
                <a:solidFill>
                  <a:srgbClr val="7F7F7F"/>
                </a:solidFill>
              </a:rPr>
              <a:t>: Score.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6</a:t>
            </a:r>
            <a:r>
              <a:rPr lang="en-US" sz="2000" dirty="0">
                <a:solidFill>
                  <a:srgbClr val="7F7F7F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913" y="2953769"/>
            <a:ext cx="2798588" cy="1703186"/>
            <a:chOff x="987613" y="3611313"/>
            <a:chExt cx="2798588" cy="1703186"/>
          </a:xfrm>
        </p:grpSpPr>
        <p:sp>
          <p:nvSpPr>
            <p:cNvPr id="10" name="Oval 9"/>
            <p:cNvSpPr/>
            <p:nvPr/>
          </p:nvSpPr>
          <p:spPr bwMode="auto">
            <a:xfrm>
              <a:off x="1367373" y="3628247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692407" y="3611313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rot="10800000">
              <a:off x="2590804" y="3979618"/>
              <a:ext cx="277830" cy="26035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16200000" flipV="1">
              <a:off x="1166292" y="4035180"/>
              <a:ext cx="285750" cy="17462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 flipH="1" flipV="1">
              <a:off x="1533536" y="4058463"/>
              <a:ext cx="285750" cy="17462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 flipH="1" flipV="1">
              <a:off x="2924717" y="3973267"/>
              <a:ext cx="307980" cy="8572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 rot="10800000">
              <a:off x="987613" y="3994428"/>
              <a:ext cx="2798588" cy="1320071"/>
            </a:xfrm>
            <a:custGeom>
              <a:avLst/>
              <a:gdLst>
                <a:gd name="connsiteX0" fmla="*/ 944033 w 1487311"/>
                <a:gd name="connsiteY0" fmla="*/ 62089 h 692855"/>
                <a:gd name="connsiteX1" fmla="*/ 1274233 w 1487311"/>
                <a:gd name="connsiteY1" fmla="*/ 87489 h 692855"/>
                <a:gd name="connsiteX2" fmla="*/ 1485900 w 1487311"/>
                <a:gd name="connsiteY2" fmla="*/ 358422 h 692855"/>
                <a:gd name="connsiteX3" fmla="*/ 1282700 w 1487311"/>
                <a:gd name="connsiteY3" fmla="*/ 595489 h 692855"/>
                <a:gd name="connsiteX4" fmla="*/ 740833 w 1487311"/>
                <a:gd name="connsiteY4" fmla="*/ 570089 h 692855"/>
                <a:gd name="connsiteX5" fmla="*/ 292100 w 1487311"/>
                <a:gd name="connsiteY5" fmla="*/ 637822 h 692855"/>
                <a:gd name="connsiteX6" fmla="*/ 12700 w 1487311"/>
                <a:gd name="connsiteY6" fmla="*/ 239889 h 692855"/>
                <a:gd name="connsiteX7" fmla="*/ 368300 w 1487311"/>
                <a:gd name="connsiteY7" fmla="*/ 28222 h 692855"/>
                <a:gd name="connsiteX8" fmla="*/ 732366 w 1487311"/>
                <a:gd name="connsiteY8" fmla="*/ 70556 h 692855"/>
                <a:gd name="connsiteX9" fmla="*/ 944033 w 1487311"/>
                <a:gd name="connsiteY9" fmla="*/ 62089 h 69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7311" h="692855">
                  <a:moveTo>
                    <a:pt x="944033" y="62089"/>
                  </a:moveTo>
                  <a:cubicBezTo>
                    <a:pt x="1034344" y="64911"/>
                    <a:pt x="1183922" y="38100"/>
                    <a:pt x="1274233" y="87489"/>
                  </a:cubicBezTo>
                  <a:cubicBezTo>
                    <a:pt x="1364544" y="136878"/>
                    <a:pt x="1484489" y="273755"/>
                    <a:pt x="1485900" y="358422"/>
                  </a:cubicBezTo>
                  <a:cubicBezTo>
                    <a:pt x="1487311" y="443089"/>
                    <a:pt x="1406878" y="560211"/>
                    <a:pt x="1282700" y="595489"/>
                  </a:cubicBezTo>
                  <a:cubicBezTo>
                    <a:pt x="1158522" y="630767"/>
                    <a:pt x="905933" y="563034"/>
                    <a:pt x="740833" y="570089"/>
                  </a:cubicBezTo>
                  <a:cubicBezTo>
                    <a:pt x="575733" y="577144"/>
                    <a:pt x="413455" y="692855"/>
                    <a:pt x="292100" y="637822"/>
                  </a:cubicBezTo>
                  <a:cubicBezTo>
                    <a:pt x="170745" y="582789"/>
                    <a:pt x="0" y="341489"/>
                    <a:pt x="12700" y="239889"/>
                  </a:cubicBezTo>
                  <a:cubicBezTo>
                    <a:pt x="25400" y="138289"/>
                    <a:pt x="248356" y="56444"/>
                    <a:pt x="368300" y="28222"/>
                  </a:cubicBezTo>
                  <a:cubicBezTo>
                    <a:pt x="488244" y="0"/>
                    <a:pt x="636411" y="64912"/>
                    <a:pt x="732366" y="70556"/>
                  </a:cubicBezTo>
                  <a:cubicBezTo>
                    <a:pt x="828322" y="76201"/>
                    <a:pt x="853722" y="59267"/>
                    <a:pt x="944033" y="6208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rgbClr val="FFFF00"/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2794" y="5028035"/>
            <a:ext cx="3269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RosettaMatch</a:t>
            </a:r>
            <a:r>
              <a:rPr lang="en-US" sz="2000" dirty="0" smtClean="0"/>
              <a:t> – Geometric Hashing Algorithm </a:t>
            </a:r>
            <a:endParaRPr lang="en-US" sz="2000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238455" y="5833130"/>
            <a:ext cx="183976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Clarke </a:t>
            </a:r>
            <a:r>
              <a:rPr lang="en-US" sz="1400" dirty="0">
                <a:latin typeface="Calibri" charset="0"/>
              </a:rPr>
              <a:t>and Yuan, </a:t>
            </a:r>
            <a:r>
              <a:rPr lang="en-US" sz="1400" dirty="0" smtClean="0">
                <a:latin typeface="Calibri" charset="0"/>
              </a:rPr>
              <a:t>1995</a:t>
            </a:r>
          </a:p>
          <a:p>
            <a:r>
              <a:rPr lang="en-US" sz="1400" dirty="0" err="1" smtClean="0">
                <a:latin typeface="Calibri" charset="0"/>
              </a:rPr>
              <a:t>Zanghellini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i="1" dirty="0" smtClean="0">
                <a:latin typeface="Calibri" charset="0"/>
              </a:rPr>
              <a:t>et al.</a:t>
            </a:r>
            <a:r>
              <a:rPr lang="en-US" sz="1400" dirty="0" smtClean="0">
                <a:latin typeface="Calibri" charset="0"/>
              </a:rPr>
              <a:t>, 2006</a:t>
            </a:r>
            <a:endParaRPr lang="en-US" sz="14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295506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1</a:t>
            </a:r>
            <a:r>
              <a:rPr lang="en-US" sz="2000" dirty="0">
                <a:solidFill>
                  <a:srgbClr val="7F7F7F"/>
                </a:solidFill>
              </a:rPr>
              <a:t>: Design</a:t>
            </a:r>
            <a:r>
              <a:rPr lang="en-US" sz="2000" dirty="0" smtClean="0">
                <a:solidFill>
                  <a:srgbClr val="7F7F7F"/>
                </a:solidFill>
              </a:rPr>
              <a:t> half zinc </a:t>
            </a:r>
            <a:r>
              <a:rPr lang="en-US" sz="2000" dirty="0">
                <a:solidFill>
                  <a:srgbClr val="7F7F7F"/>
                </a:solidFill>
              </a:rPr>
              <a:t>sites 1 and 2.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/>
              <a:t>Step </a:t>
            </a:r>
            <a:r>
              <a:rPr lang="en-US" sz="2000" b="1" dirty="0"/>
              <a:t>2</a:t>
            </a:r>
            <a:r>
              <a:rPr lang="en-US" sz="2000" dirty="0"/>
              <a:t>: Generate symmetric </a:t>
            </a:r>
            <a:r>
              <a:rPr lang="en-US" sz="2000" dirty="0" smtClean="0"/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3</a:t>
            </a:r>
            <a:r>
              <a:rPr lang="en-US" sz="2000" dirty="0">
                <a:solidFill>
                  <a:srgbClr val="7F7F7F"/>
                </a:solidFill>
              </a:rPr>
              <a:t>: Search rigid body</a:t>
            </a:r>
            <a:r>
              <a:rPr lang="en-US" sz="2000" dirty="0" smtClean="0">
                <a:solidFill>
                  <a:srgbClr val="7F7F7F"/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1 = </a:t>
            </a:r>
            <a:r>
              <a:rPr lang="en-US" sz="2000" dirty="0">
                <a:solidFill>
                  <a:srgbClr val="7F7F7F"/>
                </a:solidFill>
              </a:rPr>
              <a:t>zinc </a:t>
            </a:r>
            <a:r>
              <a:rPr lang="en-US" sz="2000" dirty="0" smtClean="0">
                <a:solidFill>
                  <a:srgbClr val="7F7F7F"/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4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dirty="0" smtClean="0">
                <a:solidFill>
                  <a:srgbClr val="7F7F7F"/>
                </a:solidFill>
              </a:rPr>
              <a:t> Symmetric design of interface </a:t>
            </a:r>
            <a:r>
              <a:rPr lang="en-US" sz="2000" dirty="0" err="1" smtClean="0">
                <a:solidFill>
                  <a:srgbClr val="7F7F7F"/>
                </a:solidFill>
              </a:rPr>
              <a:t>sidechains</a:t>
            </a:r>
            <a:r>
              <a:rPr lang="en-US" sz="2000" dirty="0" smtClean="0">
                <a:solidFill>
                  <a:srgbClr val="7F7F7F"/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5</a:t>
            </a:r>
            <a:r>
              <a:rPr lang="en-US" sz="2000" dirty="0">
                <a:solidFill>
                  <a:srgbClr val="7F7F7F"/>
                </a:solidFill>
              </a:rPr>
              <a:t>: Score.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6</a:t>
            </a:r>
            <a:r>
              <a:rPr lang="en-US" sz="2000" dirty="0">
                <a:solidFill>
                  <a:srgbClr val="7F7F7F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4571" y="2251519"/>
            <a:ext cx="3476625" cy="3062980"/>
            <a:chOff x="554571" y="2251519"/>
            <a:chExt cx="3476625" cy="3062980"/>
          </a:xfrm>
        </p:grpSpPr>
        <p:sp>
          <p:nvSpPr>
            <p:cNvPr id="10" name="Oval 9"/>
            <p:cNvSpPr/>
            <p:nvPr/>
          </p:nvSpPr>
          <p:spPr bwMode="auto">
            <a:xfrm>
              <a:off x="1367373" y="3628247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692407" y="3611313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2" name="Group 82"/>
            <p:cNvGrpSpPr/>
            <p:nvPr/>
          </p:nvGrpSpPr>
          <p:grpSpPr>
            <a:xfrm>
              <a:off x="987613" y="3862137"/>
              <a:ext cx="2798588" cy="1452362"/>
              <a:chOff x="987613" y="3862137"/>
              <a:chExt cx="2798588" cy="1452362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flipV="1">
              <a:off x="554571" y="3678480"/>
              <a:ext cx="3476625" cy="1347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24"/>
            <p:cNvGrpSpPr/>
            <p:nvPr/>
          </p:nvGrpSpPr>
          <p:grpSpPr>
            <a:xfrm rot="10800000" flipH="1">
              <a:off x="987612" y="2251519"/>
              <a:ext cx="2798588" cy="1452362"/>
              <a:chOff x="987613" y="3862137"/>
              <a:chExt cx="2798588" cy="1452362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295506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1</a:t>
            </a:r>
            <a:r>
              <a:rPr lang="en-US" sz="2000" dirty="0">
                <a:solidFill>
                  <a:srgbClr val="7F7F7F"/>
                </a:solidFill>
              </a:rPr>
              <a:t>: Design</a:t>
            </a:r>
            <a:r>
              <a:rPr lang="en-US" sz="2000" dirty="0" smtClean="0">
                <a:solidFill>
                  <a:srgbClr val="7F7F7F"/>
                </a:solidFill>
              </a:rPr>
              <a:t> half zinc </a:t>
            </a:r>
            <a:r>
              <a:rPr lang="en-US" sz="2000" dirty="0">
                <a:solidFill>
                  <a:srgbClr val="7F7F7F"/>
                </a:solidFill>
              </a:rPr>
              <a:t>sites 1 and 2.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/>
              <a:t>Step </a:t>
            </a:r>
            <a:r>
              <a:rPr lang="en-US" sz="2000" b="1" dirty="0"/>
              <a:t>2</a:t>
            </a:r>
            <a:r>
              <a:rPr lang="en-US" sz="2000" dirty="0"/>
              <a:t>: Generate symmetric </a:t>
            </a:r>
            <a:r>
              <a:rPr lang="en-US" sz="2000" dirty="0" smtClean="0"/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3</a:t>
            </a:r>
            <a:r>
              <a:rPr lang="en-US" sz="2000" dirty="0">
                <a:solidFill>
                  <a:srgbClr val="7F7F7F"/>
                </a:solidFill>
              </a:rPr>
              <a:t>: Search rigid body</a:t>
            </a:r>
            <a:r>
              <a:rPr lang="en-US" sz="2000" dirty="0" smtClean="0">
                <a:solidFill>
                  <a:srgbClr val="7F7F7F"/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1 = </a:t>
            </a:r>
            <a:r>
              <a:rPr lang="en-US" sz="2000" dirty="0">
                <a:solidFill>
                  <a:srgbClr val="7F7F7F"/>
                </a:solidFill>
              </a:rPr>
              <a:t>zinc </a:t>
            </a:r>
            <a:r>
              <a:rPr lang="en-US" sz="2000" dirty="0" smtClean="0">
                <a:solidFill>
                  <a:srgbClr val="7F7F7F"/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7F7F7F"/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4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dirty="0" smtClean="0">
                <a:solidFill>
                  <a:srgbClr val="7F7F7F"/>
                </a:solidFill>
              </a:rPr>
              <a:t> Symmetric design of interface </a:t>
            </a:r>
            <a:r>
              <a:rPr lang="en-US" sz="2000" dirty="0" err="1" smtClean="0">
                <a:solidFill>
                  <a:srgbClr val="7F7F7F"/>
                </a:solidFill>
              </a:rPr>
              <a:t>sidechains</a:t>
            </a:r>
            <a:r>
              <a:rPr lang="en-US" sz="2000" dirty="0" smtClean="0">
                <a:solidFill>
                  <a:srgbClr val="7F7F7F"/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5</a:t>
            </a:r>
            <a:r>
              <a:rPr lang="en-US" sz="2000" dirty="0">
                <a:solidFill>
                  <a:srgbClr val="7F7F7F"/>
                </a:solidFill>
              </a:rPr>
              <a:t>: Score.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6</a:t>
            </a:r>
            <a:r>
              <a:rPr lang="en-US" sz="2000" dirty="0">
                <a:solidFill>
                  <a:srgbClr val="7F7F7F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50335" y="1557869"/>
            <a:ext cx="3480861" cy="4486808"/>
            <a:chOff x="550335" y="1557869"/>
            <a:chExt cx="3480861" cy="4486808"/>
          </a:xfrm>
        </p:grpSpPr>
        <p:sp>
          <p:nvSpPr>
            <p:cNvPr id="26" name="Oval 25"/>
            <p:cNvSpPr/>
            <p:nvPr/>
          </p:nvSpPr>
          <p:spPr bwMode="auto">
            <a:xfrm>
              <a:off x="1367373" y="3628247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692407" y="3611313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8" name="Group 82"/>
            <p:cNvGrpSpPr/>
            <p:nvPr/>
          </p:nvGrpSpPr>
          <p:grpSpPr>
            <a:xfrm>
              <a:off x="987613" y="3862137"/>
              <a:ext cx="2798588" cy="1452362"/>
              <a:chOff x="987613" y="3862137"/>
              <a:chExt cx="2798588" cy="1452362"/>
            </a:xfrm>
          </p:grpSpPr>
          <p:cxnSp>
            <p:nvCxnSpPr>
              <p:cNvPr id="37" name="Straight Connector 36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flipV="1">
              <a:off x="554571" y="3678480"/>
              <a:ext cx="3476625" cy="1347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-32018" y="3689616"/>
              <a:ext cx="4486808" cy="22331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124"/>
            <p:cNvGrpSpPr/>
            <p:nvPr/>
          </p:nvGrpSpPr>
          <p:grpSpPr>
            <a:xfrm rot="10800000">
              <a:off x="550335" y="2251519"/>
              <a:ext cx="2798588" cy="1452362"/>
              <a:chOff x="987613" y="3862137"/>
              <a:chExt cx="2798588" cy="1452362"/>
            </a:xfrm>
          </p:grpSpPr>
          <p:cxnSp>
            <p:nvCxnSpPr>
              <p:cNvPr id="32" name="Straight Connector 31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reeform 35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295506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1</a:t>
            </a:r>
            <a:r>
              <a:rPr lang="en-US" sz="2000" dirty="0">
                <a:solidFill>
                  <a:srgbClr val="7F7F7F"/>
                </a:solidFill>
              </a:rPr>
              <a:t>: Design</a:t>
            </a:r>
            <a:r>
              <a:rPr lang="en-US" sz="2000" dirty="0" smtClean="0">
                <a:solidFill>
                  <a:srgbClr val="7F7F7F"/>
                </a:solidFill>
              </a:rPr>
              <a:t> half zinc </a:t>
            </a:r>
            <a:r>
              <a:rPr lang="en-US" sz="2000" dirty="0">
                <a:solidFill>
                  <a:srgbClr val="7F7F7F"/>
                </a:solidFill>
              </a:rPr>
              <a:t>sites 1 and 2.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2</a:t>
            </a:r>
            <a:r>
              <a:rPr lang="en-US" sz="2000" dirty="0">
                <a:solidFill>
                  <a:srgbClr val="7F7F7F"/>
                </a:solidFill>
              </a:rPr>
              <a:t>: Generate symmetric </a:t>
            </a:r>
            <a:r>
              <a:rPr lang="en-US" sz="2000" dirty="0" smtClean="0">
                <a:solidFill>
                  <a:srgbClr val="7F7F7F"/>
                </a:solidFill>
              </a:rPr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/>
              <a:t>Step </a:t>
            </a:r>
            <a:r>
              <a:rPr lang="en-US" sz="2000" b="1" dirty="0"/>
              <a:t>3</a:t>
            </a:r>
            <a:r>
              <a:rPr lang="en-US" sz="2000" dirty="0"/>
              <a:t>: Search rigid body</a:t>
            </a:r>
            <a:r>
              <a:rPr lang="en-US" sz="2000" dirty="0" smtClean="0"/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                 filter  1 = </a:t>
            </a:r>
            <a:r>
              <a:rPr lang="en-US" sz="2000" dirty="0"/>
              <a:t>zinc </a:t>
            </a:r>
            <a:r>
              <a:rPr lang="en-US" sz="2000" dirty="0" smtClean="0"/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4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dirty="0" smtClean="0">
                <a:solidFill>
                  <a:srgbClr val="7F7F7F"/>
                </a:solidFill>
              </a:rPr>
              <a:t> Symmetric design of interface </a:t>
            </a:r>
            <a:r>
              <a:rPr lang="en-US" sz="2000" dirty="0" err="1" smtClean="0">
                <a:solidFill>
                  <a:srgbClr val="7F7F7F"/>
                </a:solidFill>
              </a:rPr>
              <a:t>sidechains</a:t>
            </a:r>
            <a:r>
              <a:rPr lang="en-US" sz="2000" dirty="0" smtClean="0">
                <a:solidFill>
                  <a:srgbClr val="7F7F7F"/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5</a:t>
            </a:r>
            <a:r>
              <a:rPr lang="en-US" sz="2000" dirty="0">
                <a:solidFill>
                  <a:srgbClr val="7F7F7F"/>
                </a:solidFill>
              </a:rPr>
              <a:t>: Score.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6</a:t>
            </a:r>
            <a:r>
              <a:rPr lang="en-US" sz="2000" dirty="0">
                <a:solidFill>
                  <a:srgbClr val="7F7F7F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50335" y="2251519"/>
            <a:ext cx="3480861" cy="3062980"/>
            <a:chOff x="550335" y="2251519"/>
            <a:chExt cx="3480861" cy="3062980"/>
          </a:xfrm>
        </p:grpSpPr>
        <p:sp>
          <p:nvSpPr>
            <p:cNvPr id="24" name="Oval 23"/>
            <p:cNvSpPr/>
            <p:nvPr/>
          </p:nvSpPr>
          <p:spPr bwMode="auto">
            <a:xfrm>
              <a:off x="1367373" y="3628247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692407" y="3611313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8" name="Group 82"/>
            <p:cNvGrpSpPr/>
            <p:nvPr/>
          </p:nvGrpSpPr>
          <p:grpSpPr>
            <a:xfrm>
              <a:off x="987613" y="3862137"/>
              <a:ext cx="2798588" cy="1452362"/>
              <a:chOff x="987613" y="3862137"/>
              <a:chExt cx="2798588" cy="1452362"/>
            </a:xfrm>
          </p:grpSpPr>
          <p:cxnSp>
            <p:nvCxnSpPr>
              <p:cNvPr id="49" name="Straight Connector 48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Freeform 52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 flipV="1">
              <a:off x="554571" y="3678480"/>
              <a:ext cx="3476625" cy="134706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90"/>
            <p:cNvGrpSpPr/>
            <p:nvPr/>
          </p:nvGrpSpPr>
          <p:grpSpPr>
            <a:xfrm rot="10800000">
              <a:off x="550335" y="2251519"/>
              <a:ext cx="2798588" cy="1452362"/>
              <a:chOff x="987613" y="3862137"/>
              <a:chExt cx="2798588" cy="1452362"/>
            </a:xfrm>
          </p:grpSpPr>
          <p:cxnSp>
            <p:nvCxnSpPr>
              <p:cNvPr id="44" name="Straight Connector 43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Freeform 47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Curved Right Arrow 42"/>
            <p:cNvSpPr/>
            <p:nvPr/>
          </p:nvSpPr>
          <p:spPr>
            <a:xfrm>
              <a:off x="1719262" y="3021429"/>
              <a:ext cx="539750" cy="1649413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295506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1</a:t>
            </a:r>
            <a:r>
              <a:rPr lang="en-US" sz="2000" dirty="0">
                <a:solidFill>
                  <a:srgbClr val="7F7F7F"/>
                </a:solidFill>
              </a:rPr>
              <a:t>: Design</a:t>
            </a:r>
            <a:r>
              <a:rPr lang="en-US" sz="2000" dirty="0" smtClean="0">
                <a:solidFill>
                  <a:srgbClr val="7F7F7F"/>
                </a:solidFill>
              </a:rPr>
              <a:t> half zinc </a:t>
            </a:r>
            <a:r>
              <a:rPr lang="en-US" sz="2000" dirty="0">
                <a:solidFill>
                  <a:srgbClr val="7F7F7F"/>
                </a:solidFill>
              </a:rPr>
              <a:t>sites 1 and 2.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2</a:t>
            </a:r>
            <a:r>
              <a:rPr lang="en-US" sz="2000" dirty="0">
                <a:solidFill>
                  <a:srgbClr val="7F7F7F"/>
                </a:solidFill>
              </a:rPr>
              <a:t>: Generate symmetric </a:t>
            </a:r>
            <a:r>
              <a:rPr lang="en-US" sz="2000" dirty="0" smtClean="0">
                <a:solidFill>
                  <a:srgbClr val="7F7F7F"/>
                </a:solidFill>
              </a:rPr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Search rigid body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1 =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zinc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/>
              <a:t>Step </a:t>
            </a:r>
            <a:r>
              <a:rPr lang="en-US" sz="2000" b="1" dirty="0"/>
              <a:t>4</a:t>
            </a:r>
            <a:r>
              <a:rPr lang="en-US" sz="2000" dirty="0"/>
              <a:t>:</a:t>
            </a:r>
            <a:r>
              <a:rPr lang="en-US" sz="2000" dirty="0" smtClean="0"/>
              <a:t> Symmetric design of interface </a:t>
            </a:r>
            <a:r>
              <a:rPr lang="en-US" sz="2000" dirty="0" err="1" smtClean="0"/>
              <a:t>sidechains</a:t>
            </a:r>
            <a:r>
              <a:rPr lang="en-US" sz="2000" dirty="0" smtClean="0"/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5</a:t>
            </a:r>
            <a:r>
              <a:rPr lang="en-US" sz="2000" dirty="0">
                <a:solidFill>
                  <a:srgbClr val="7F7F7F"/>
                </a:solidFill>
              </a:rPr>
              <a:t>: Score.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6</a:t>
            </a:r>
            <a:r>
              <a:rPr lang="en-US" sz="2000" dirty="0">
                <a:solidFill>
                  <a:srgbClr val="7F7F7F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285379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0849" y="2251519"/>
            <a:ext cx="3382221" cy="3062980"/>
            <a:chOff x="480849" y="2251519"/>
            <a:chExt cx="3382221" cy="3062980"/>
          </a:xfrm>
        </p:grpSpPr>
        <p:sp>
          <p:nvSpPr>
            <p:cNvPr id="26" name="Oval 25"/>
            <p:cNvSpPr/>
            <p:nvPr/>
          </p:nvSpPr>
          <p:spPr bwMode="auto">
            <a:xfrm>
              <a:off x="1367373" y="3628247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692407" y="3611313"/>
              <a:ext cx="276225" cy="2762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8" name="Group 82"/>
            <p:cNvGrpSpPr/>
            <p:nvPr/>
          </p:nvGrpSpPr>
          <p:grpSpPr>
            <a:xfrm>
              <a:off x="987613" y="3862137"/>
              <a:ext cx="2798588" cy="1452362"/>
              <a:chOff x="987613" y="3862137"/>
              <a:chExt cx="2798588" cy="1452362"/>
            </a:xfrm>
          </p:grpSpPr>
          <p:cxnSp>
            <p:nvCxnSpPr>
              <p:cNvPr id="59" name="Straight Connector 58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reeform 62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88"/>
            <p:cNvGrpSpPr/>
            <p:nvPr/>
          </p:nvGrpSpPr>
          <p:grpSpPr>
            <a:xfrm rot="10800000">
              <a:off x="550335" y="2251519"/>
              <a:ext cx="2798588" cy="1452362"/>
              <a:chOff x="987613" y="3862137"/>
              <a:chExt cx="2798588" cy="1452362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 rot="10800000">
                <a:off x="2590804" y="3979618"/>
                <a:ext cx="277830" cy="26035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 rot="16200000" flipV="1">
                <a:off x="1166292" y="4035180"/>
                <a:ext cx="285750" cy="1746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 rot="5400000" flipH="1" flipV="1">
                <a:off x="1533536" y="4058463"/>
                <a:ext cx="285750" cy="17462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 rot="5400000" flipH="1" flipV="1">
                <a:off x="2924717" y="3973267"/>
                <a:ext cx="307980" cy="857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57"/>
              <p:cNvSpPr/>
              <p:nvPr/>
            </p:nvSpPr>
            <p:spPr>
              <a:xfrm rot="10800000">
                <a:off x="987613" y="3994428"/>
                <a:ext cx="2798588" cy="1320071"/>
              </a:xfrm>
              <a:custGeom>
                <a:avLst/>
                <a:gdLst>
                  <a:gd name="connsiteX0" fmla="*/ 944033 w 1487311"/>
                  <a:gd name="connsiteY0" fmla="*/ 62089 h 692855"/>
                  <a:gd name="connsiteX1" fmla="*/ 1274233 w 1487311"/>
                  <a:gd name="connsiteY1" fmla="*/ 87489 h 692855"/>
                  <a:gd name="connsiteX2" fmla="*/ 1485900 w 1487311"/>
                  <a:gd name="connsiteY2" fmla="*/ 358422 h 692855"/>
                  <a:gd name="connsiteX3" fmla="*/ 1282700 w 1487311"/>
                  <a:gd name="connsiteY3" fmla="*/ 595489 h 692855"/>
                  <a:gd name="connsiteX4" fmla="*/ 740833 w 1487311"/>
                  <a:gd name="connsiteY4" fmla="*/ 570089 h 692855"/>
                  <a:gd name="connsiteX5" fmla="*/ 292100 w 1487311"/>
                  <a:gd name="connsiteY5" fmla="*/ 637822 h 692855"/>
                  <a:gd name="connsiteX6" fmla="*/ 12700 w 1487311"/>
                  <a:gd name="connsiteY6" fmla="*/ 239889 h 692855"/>
                  <a:gd name="connsiteX7" fmla="*/ 368300 w 1487311"/>
                  <a:gd name="connsiteY7" fmla="*/ 28222 h 692855"/>
                  <a:gd name="connsiteX8" fmla="*/ 732366 w 1487311"/>
                  <a:gd name="connsiteY8" fmla="*/ 70556 h 692855"/>
                  <a:gd name="connsiteX9" fmla="*/ 944033 w 1487311"/>
                  <a:gd name="connsiteY9" fmla="*/ 62089 h 69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7311" h="692855">
                    <a:moveTo>
                      <a:pt x="944033" y="62089"/>
                    </a:moveTo>
                    <a:cubicBezTo>
                      <a:pt x="1034344" y="64911"/>
                      <a:pt x="1183922" y="38100"/>
                      <a:pt x="1274233" y="87489"/>
                    </a:cubicBezTo>
                    <a:cubicBezTo>
                      <a:pt x="1364544" y="136878"/>
                      <a:pt x="1484489" y="273755"/>
                      <a:pt x="1485900" y="358422"/>
                    </a:cubicBezTo>
                    <a:cubicBezTo>
                      <a:pt x="1487311" y="443089"/>
                      <a:pt x="1406878" y="560211"/>
                      <a:pt x="1282700" y="595489"/>
                    </a:cubicBezTo>
                    <a:cubicBezTo>
                      <a:pt x="1158522" y="630767"/>
                      <a:pt x="905933" y="563034"/>
                      <a:pt x="740833" y="570089"/>
                    </a:cubicBezTo>
                    <a:cubicBezTo>
                      <a:pt x="575733" y="577144"/>
                      <a:pt x="413455" y="692855"/>
                      <a:pt x="292100" y="637822"/>
                    </a:cubicBezTo>
                    <a:cubicBezTo>
                      <a:pt x="170745" y="582789"/>
                      <a:pt x="0" y="341489"/>
                      <a:pt x="12700" y="239889"/>
                    </a:cubicBezTo>
                    <a:cubicBezTo>
                      <a:pt x="25400" y="138289"/>
                      <a:pt x="248356" y="56444"/>
                      <a:pt x="368300" y="28222"/>
                    </a:cubicBezTo>
                    <a:cubicBezTo>
                      <a:pt x="488244" y="0"/>
                      <a:pt x="636411" y="64912"/>
                      <a:pt x="732366" y="70556"/>
                    </a:cubicBezTo>
                    <a:cubicBezTo>
                      <a:pt x="828322" y="76201"/>
                      <a:pt x="853722" y="59267"/>
                      <a:pt x="944033" y="620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FFFF00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/>
            <p:cNvCxnSpPr/>
            <p:nvPr/>
          </p:nvCxnSpPr>
          <p:spPr bwMode="auto">
            <a:xfrm flipV="1">
              <a:off x="2259539" y="3839923"/>
              <a:ext cx="87312" cy="40005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0800000" flipV="1">
              <a:off x="2046290" y="3334512"/>
              <a:ext cx="87312" cy="40163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96"/>
            <p:cNvGrpSpPr/>
            <p:nvPr/>
          </p:nvGrpSpPr>
          <p:grpSpPr>
            <a:xfrm rot="11015966" flipV="1">
              <a:off x="3172286" y="3116467"/>
              <a:ext cx="690784" cy="1095457"/>
              <a:chOff x="447870" y="3372979"/>
              <a:chExt cx="690784" cy="1095457"/>
            </a:xfrm>
          </p:grpSpPr>
          <p:cxnSp>
            <p:nvCxnSpPr>
              <p:cNvPr id="39" name="Straight Connector 38"/>
              <p:cNvCxnSpPr/>
              <p:nvPr/>
            </p:nvCxnSpPr>
            <p:spPr bwMode="auto">
              <a:xfrm rot="16200000" flipV="1">
                <a:off x="659606" y="4200149"/>
                <a:ext cx="346075" cy="1905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21"/>
              <p:cNvSpPr txBox="1">
                <a:spLocks noChangeArrowheads="1"/>
              </p:cNvSpPr>
              <p:nvPr/>
            </p:nvSpPr>
            <p:spPr bwMode="auto">
              <a:xfrm>
                <a:off x="447870" y="3805015"/>
                <a:ext cx="427593" cy="369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 rot="16415966" flipH="1" flipV="1">
                <a:off x="858634" y="3436824"/>
                <a:ext cx="282969" cy="15527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27"/>
              <p:cNvSpPr txBox="1">
                <a:spLocks noChangeArrowheads="1"/>
              </p:cNvSpPr>
              <p:nvPr/>
            </p:nvSpPr>
            <p:spPr bwMode="auto">
              <a:xfrm rot="10800000">
                <a:off x="711061" y="3609077"/>
                <a:ext cx="427593" cy="369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  <p:grpSp>
          <p:nvGrpSpPr>
            <p:cNvPr id="34" name="Group 101"/>
            <p:cNvGrpSpPr/>
            <p:nvPr/>
          </p:nvGrpSpPr>
          <p:grpSpPr>
            <a:xfrm rot="21376412" flipV="1">
              <a:off x="480849" y="3314409"/>
              <a:ext cx="690784" cy="1095457"/>
              <a:chOff x="447870" y="3372979"/>
              <a:chExt cx="690784" cy="1095457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 rot="16200000" flipV="1">
                <a:off x="659606" y="4200149"/>
                <a:ext cx="346075" cy="1905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21"/>
              <p:cNvSpPr txBox="1">
                <a:spLocks noChangeArrowheads="1"/>
              </p:cNvSpPr>
              <p:nvPr/>
            </p:nvSpPr>
            <p:spPr bwMode="auto">
              <a:xfrm>
                <a:off x="447870" y="3805015"/>
                <a:ext cx="427593" cy="369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 bwMode="auto">
              <a:xfrm rot="16415966" flipH="1" flipV="1">
                <a:off x="858634" y="3436824"/>
                <a:ext cx="282969" cy="15527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27"/>
              <p:cNvSpPr txBox="1">
                <a:spLocks noChangeArrowheads="1"/>
              </p:cNvSpPr>
              <p:nvPr/>
            </p:nvSpPr>
            <p:spPr bwMode="auto">
              <a:xfrm rot="10800000">
                <a:off x="711061" y="3609077"/>
                <a:ext cx="427593" cy="369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A6A6-80AE-4449-BC9F-33E198E2409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4295506" y="1823816"/>
            <a:ext cx="48342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0</a:t>
            </a:r>
            <a:r>
              <a:rPr lang="en-US" sz="2000" dirty="0">
                <a:solidFill>
                  <a:srgbClr val="7F7F7F"/>
                </a:solidFill>
              </a:rPr>
              <a:t>:</a:t>
            </a:r>
            <a:r>
              <a:rPr lang="en-US" sz="2000" b="1" dirty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Choose scaffold proteins</a:t>
            </a:r>
            <a:r>
              <a:rPr lang="en-US" sz="2000" dirty="0" smtClean="0">
                <a:solidFill>
                  <a:srgbClr val="7F7F7F"/>
                </a:solidFill>
              </a:rPr>
              <a:t>.</a:t>
            </a:r>
            <a:endParaRPr lang="en-US" sz="2000" b="1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7F7F7F"/>
                </a:solidFill>
              </a:rPr>
              <a:t>Step 1</a:t>
            </a:r>
            <a:r>
              <a:rPr lang="en-US" sz="2000" dirty="0">
                <a:solidFill>
                  <a:srgbClr val="7F7F7F"/>
                </a:solidFill>
              </a:rPr>
              <a:t>: Design</a:t>
            </a:r>
            <a:r>
              <a:rPr lang="en-US" sz="2000" dirty="0" smtClean="0">
                <a:solidFill>
                  <a:srgbClr val="7F7F7F"/>
                </a:solidFill>
              </a:rPr>
              <a:t> half zinc </a:t>
            </a:r>
            <a:r>
              <a:rPr lang="en-US" sz="2000" dirty="0">
                <a:solidFill>
                  <a:srgbClr val="7F7F7F"/>
                </a:solidFill>
              </a:rPr>
              <a:t>sites 1 and 2.</a:t>
            </a:r>
            <a:endParaRPr lang="en-US" sz="2000" dirty="0" smtClean="0">
              <a:solidFill>
                <a:srgbClr val="7F7F7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7F7F7F"/>
                </a:solidFill>
              </a:rPr>
              <a:t>Step </a:t>
            </a:r>
            <a:r>
              <a:rPr lang="en-US" sz="2000" b="1" dirty="0">
                <a:solidFill>
                  <a:srgbClr val="7F7F7F"/>
                </a:solidFill>
              </a:rPr>
              <a:t>2</a:t>
            </a:r>
            <a:r>
              <a:rPr lang="en-US" sz="2000" dirty="0">
                <a:solidFill>
                  <a:srgbClr val="7F7F7F"/>
                </a:solidFill>
              </a:rPr>
              <a:t>: Generate symmetric </a:t>
            </a:r>
            <a:r>
              <a:rPr lang="en-US" sz="2000" dirty="0" smtClean="0">
                <a:solidFill>
                  <a:srgbClr val="7F7F7F"/>
                </a:solidFill>
              </a:rPr>
              <a:t>complex, 2 flips.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Search rigid body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alignments.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1 =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zinc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geometry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           filter  2 = backbone clashes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Step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Symmetric design of interface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sidechains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symmetric backbone minimization.</a:t>
            </a:r>
          </a:p>
          <a:p>
            <a:pPr>
              <a:spcAft>
                <a:spcPts val="600"/>
              </a:spcAft>
            </a:pPr>
            <a:r>
              <a:rPr lang="en-US" sz="2000" b="1" dirty="0" smtClean="0"/>
              <a:t>Step </a:t>
            </a:r>
            <a:r>
              <a:rPr lang="en-US" sz="2000" b="1" dirty="0"/>
              <a:t>5</a:t>
            </a:r>
            <a:r>
              <a:rPr lang="en-US" sz="2000" dirty="0"/>
              <a:t>: Score.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Step </a:t>
            </a:r>
            <a:r>
              <a:rPr lang="en-US" sz="2000" b="1" dirty="0">
                <a:solidFill>
                  <a:srgbClr val="000000"/>
                </a:solidFill>
              </a:rPr>
              <a:t>6</a:t>
            </a:r>
            <a:r>
              <a:rPr lang="en-US" sz="2000" dirty="0">
                <a:solidFill>
                  <a:srgbClr val="000000"/>
                </a:solidFill>
              </a:rPr>
              <a:t>: Visual inspection.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114151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Symmetric Metal Interface Design Protocol</a:t>
            </a:r>
          </a:p>
        </p:txBody>
      </p:sp>
      <p:pic>
        <p:nvPicPr>
          <p:cNvPr id="33" name="Picture 32" descr="image_1YZM_side.png"/>
          <p:cNvPicPr>
            <a:picLocks noChangeAspect="1"/>
          </p:cNvPicPr>
          <p:nvPr/>
        </p:nvPicPr>
        <p:blipFill>
          <a:blip r:embed="rId2"/>
          <a:srcRect l="23257" t="7258" r="20728" b="21133"/>
          <a:stretch>
            <a:fillRect/>
          </a:stretch>
        </p:blipFill>
        <p:spPr>
          <a:xfrm>
            <a:off x="889886" y="4488319"/>
            <a:ext cx="2292114" cy="2110912"/>
          </a:xfrm>
          <a:prstGeom prst="rect">
            <a:avLst/>
          </a:prstGeom>
        </p:spPr>
      </p:pic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284256" y="1143000"/>
            <a:ext cx="428836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000090"/>
                </a:solidFill>
                <a:latin typeface="Courier" charset="0"/>
              </a:rPr>
              <a:t>dG</a:t>
            </a:r>
            <a:r>
              <a:rPr lang="en-US" sz="1400" baseline="-25000" dirty="0" err="1">
                <a:solidFill>
                  <a:srgbClr val="000090"/>
                </a:solidFill>
                <a:latin typeface="Courier" charset="0"/>
              </a:rPr>
              <a:t>bind</a:t>
            </a:r>
            <a:r>
              <a:rPr lang="en-US" sz="1400" dirty="0">
                <a:solidFill>
                  <a:srgbClr val="000090"/>
                </a:solidFill>
                <a:latin typeface="Courier" charset="0"/>
              </a:rPr>
              <a:t>   </a:t>
            </a:r>
            <a:r>
              <a:rPr lang="en-US" sz="1400" dirty="0" err="1">
                <a:solidFill>
                  <a:srgbClr val="000090"/>
                </a:solidFill>
                <a:latin typeface="Courier" charset="0"/>
              </a:rPr>
              <a:t>dSASA</a:t>
            </a:r>
            <a:r>
              <a:rPr lang="en-US" sz="1400" dirty="0">
                <a:solidFill>
                  <a:srgbClr val="000090"/>
                </a:solidFill>
                <a:latin typeface="Courier" charset="0"/>
              </a:rPr>
              <a:t>   </a:t>
            </a:r>
            <a:r>
              <a:rPr lang="en-US" sz="1400" b="1" dirty="0" err="1">
                <a:solidFill>
                  <a:srgbClr val="000090"/>
                </a:solidFill>
                <a:latin typeface="Courier" charset="0"/>
              </a:rPr>
              <a:t>dG</a:t>
            </a:r>
            <a:r>
              <a:rPr lang="en-US" sz="1400" b="1" baseline="-25000" dirty="0" err="1">
                <a:solidFill>
                  <a:srgbClr val="000090"/>
                </a:solidFill>
                <a:latin typeface="Courier" charset="0"/>
              </a:rPr>
              <a:t>bind</a:t>
            </a:r>
            <a:r>
              <a:rPr lang="en-US" sz="1400" b="1" dirty="0" err="1">
                <a:solidFill>
                  <a:srgbClr val="000090"/>
                </a:solidFill>
                <a:latin typeface="Courier" charset="0"/>
              </a:rPr>
              <a:t>/dSASA</a:t>
            </a:r>
            <a:r>
              <a:rPr lang="en-US" sz="1400" dirty="0" smtClean="0">
                <a:solidFill>
                  <a:srgbClr val="000090"/>
                </a:solidFill>
                <a:latin typeface="Courier" charset="0"/>
              </a:rPr>
              <a:t>  </a:t>
            </a:r>
            <a:r>
              <a:rPr lang="en-US" sz="1400" dirty="0" err="1">
                <a:solidFill>
                  <a:srgbClr val="000090"/>
                </a:solidFill>
                <a:latin typeface="Courier" charset="0"/>
              </a:rPr>
              <a:t>uns_hbond</a:t>
            </a:r>
            <a:endParaRPr lang="en-US" sz="1400" dirty="0" smtClean="0">
              <a:solidFill>
                <a:srgbClr val="000090"/>
              </a:solidFill>
              <a:latin typeface="Courier" charset="0"/>
            </a:endParaRPr>
          </a:p>
          <a:p>
            <a:endParaRPr lang="en-US" sz="1400" dirty="0" smtClean="0">
              <a:solidFill>
                <a:srgbClr val="000090"/>
              </a:solidFill>
              <a:latin typeface="Courier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ourier" charset="0"/>
              </a:rPr>
              <a:t>-23.4   1230      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</a:rPr>
              <a:t>-0.0191   </a:t>
            </a:r>
            <a:r>
              <a:rPr lang="en-US" sz="1400" dirty="0">
                <a:solidFill>
                  <a:srgbClr val="FF0000"/>
                </a:solidFill>
                <a:latin typeface="Courier" charset="0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Courier" charset="0"/>
              </a:rPr>
              <a:t>  </a:t>
            </a:r>
            <a:r>
              <a:rPr lang="en-US" sz="1400" dirty="0">
                <a:solidFill>
                  <a:srgbClr val="FF0000"/>
                </a:solidFill>
                <a:latin typeface="Courier" charset="0"/>
              </a:rPr>
              <a:t>0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38866" y="4216398"/>
            <a:ext cx="489574" cy="618066"/>
            <a:chOff x="2929466" y="4216398"/>
            <a:chExt cx="489574" cy="618066"/>
          </a:xfrm>
        </p:grpSpPr>
        <p:cxnSp>
          <p:nvCxnSpPr>
            <p:cNvPr id="44" name="Straight Connector 43"/>
            <p:cNvCxnSpPr/>
            <p:nvPr/>
          </p:nvCxnSpPr>
          <p:spPr>
            <a:xfrm rot="16200000" flipV="1">
              <a:off x="2929467" y="4521198"/>
              <a:ext cx="618066" cy="84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3049494" y="4421651"/>
              <a:ext cx="369546" cy="108016"/>
            </a:xfrm>
            <a:prstGeom prst="ellipse">
              <a:avLst/>
            </a:pr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29466" y="4361323"/>
              <a:ext cx="223121" cy="24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1"/>
            <p:cNvGrpSpPr/>
            <p:nvPr/>
          </p:nvGrpSpPr>
          <p:grpSpPr>
            <a:xfrm>
              <a:off x="3117230" y="4361323"/>
              <a:ext cx="67739" cy="126996"/>
              <a:chOff x="482594" y="3276601"/>
              <a:chExt cx="67739" cy="12699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rot="5400000" flipH="1" flipV="1">
                <a:off x="482600" y="3276601"/>
                <a:ext cx="67733" cy="677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6200000" flipH="1">
                <a:off x="482594" y="3335864"/>
                <a:ext cx="67733" cy="677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/>
          <p:cNvSpPr txBox="1"/>
          <p:nvPr/>
        </p:nvSpPr>
        <p:spPr>
          <a:xfrm>
            <a:off x="2391701" y="4234930"/>
            <a:ext cx="49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pic>
        <p:nvPicPr>
          <p:cNvPr id="51" name="Picture 50" descr="image_1YZM_front.png"/>
          <p:cNvPicPr>
            <a:picLocks noChangeAspect="1"/>
          </p:cNvPicPr>
          <p:nvPr/>
        </p:nvPicPr>
        <p:blipFill>
          <a:blip r:embed="rId3"/>
          <a:srcRect l="12407" t="7585" r="20148" b="13210"/>
          <a:stretch>
            <a:fillRect/>
          </a:stretch>
        </p:blipFill>
        <p:spPr>
          <a:xfrm>
            <a:off x="967698" y="2111339"/>
            <a:ext cx="2375856" cy="201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2717800" y="1724025"/>
          <a:ext cx="2987675" cy="4752975"/>
        </p:xfrm>
        <a:graphic>
          <a:graphicData uri="http://schemas.openxmlformats.org/presentationml/2006/ole">
            <p:oleObj spid="_x0000_s62466" name="CS ChemDraw Drawing" r:id="rId3" imgW="3901320" imgH="4752360" progId="">
              <p:embed/>
            </p:oleObj>
          </a:graphicData>
        </a:graphic>
      </p:graphicFrame>
      <p:sp>
        <p:nvSpPr>
          <p:cNvPr id="18436" name="Freeform 5"/>
          <p:cNvSpPr>
            <a:spLocks/>
          </p:cNvSpPr>
          <p:nvPr/>
        </p:nvSpPr>
        <p:spPr bwMode="auto">
          <a:xfrm>
            <a:off x="2514600" y="1536700"/>
            <a:ext cx="3092450" cy="3633788"/>
          </a:xfrm>
          <a:custGeom>
            <a:avLst/>
            <a:gdLst>
              <a:gd name="T0" fmla="*/ 2147483647 w 1948"/>
              <a:gd name="T1" fmla="*/ 0 h 2289"/>
              <a:gd name="T2" fmla="*/ 2147483647 w 1948"/>
              <a:gd name="T3" fmla="*/ 2147483647 h 2289"/>
              <a:gd name="T4" fmla="*/ 2147483647 w 1948"/>
              <a:gd name="T5" fmla="*/ 2147483647 h 2289"/>
              <a:gd name="T6" fmla="*/ 2147483647 w 1948"/>
              <a:gd name="T7" fmla="*/ 2147483647 h 2289"/>
              <a:gd name="T8" fmla="*/ 2147483647 w 1948"/>
              <a:gd name="T9" fmla="*/ 2147483647 h 2289"/>
              <a:gd name="T10" fmla="*/ 2147483647 w 1948"/>
              <a:gd name="T11" fmla="*/ 2147483647 h 2289"/>
              <a:gd name="T12" fmla="*/ 2147483647 w 1948"/>
              <a:gd name="T13" fmla="*/ 2147483647 h 2289"/>
              <a:gd name="T14" fmla="*/ 2147483647 w 1948"/>
              <a:gd name="T15" fmla="*/ 2147483647 h 2289"/>
              <a:gd name="T16" fmla="*/ 2147483647 w 1948"/>
              <a:gd name="T17" fmla="*/ 2147483647 h 2289"/>
              <a:gd name="T18" fmla="*/ 2147483647 w 1948"/>
              <a:gd name="T19" fmla="*/ 2147483647 h 2289"/>
              <a:gd name="T20" fmla="*/ 2147483647 w 1948"/>
              <a:gd name="T21" fmla="*/ 2147483647 h 2289"/>
              <a:gd name="T22" fmla="*/ 2147483647 w 1948"/>
              <a:gd name="T23" fmla="*/ 2147483647 h 2289"/>
              <a:gd name="T24" fmla="*/ 2147483647 w 1948"/>
              <a:gd name="T25" fmla="*/ 2147483647 h 2289"/>
              <a:gd name="T26" fmla="*/ 2147483647 w 1948"/>
              <a:gd name="T27" fmla="*/ 2147483647 h 2289"/>
              <a:gd name="T28" fmla="*/ 2147483647 w 1948"/>
              <a:gd name="T29" fmla="*/ 2147483647 h 2289"/>
              <a:gd name="T30" fmla="*/ 0 w 1948"/>
              <a:gd name="T31" fmla="*/ 2147483647 h 22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8"/>
              <a:gd name="T49" fmla="*/ 0 h 2289"/>
              <a:gd name="T50" fmla="*/ 1948 w 1948"/>
              <a:gd name="T51" fmla="*/ 2289 h 228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8" h="2289">
                <a:moveTo>
                  <a:pt x="1584" y="0"/>
                </a:moveTo>
                <a:cubicBezTo>
                  <a:pt x="1597" y="29"/>
                  <a:pt x="1627" y="117"/>
                  <a:pt x="1660" y="172"/>
                </a:cubicBezTo>
                <a:cubicBezTo>
                  <a:pt x="1693" y="227"/>
                  <a:pt x="1741" y="229"/>
                  <a:pt x="1784" y="328"/>
                </a:cubicBezTo>
                <a:cubicBezTo>
                  <a:pt x="1827" y="427"/>
                  <a:pt x="1905" y="639"/>
                  <a:pt x="1920" y="768"/>
                </a:cubicBezTo>
                <a:cubicBezTo>
                  <a:pt x="1935" y="897"/>
                  <a:pt x="1896" y="1016"/>
                  <a:pt x="1872" y="1104"/>
                </a:cubicBezTo>
                <a:cubicBezTo>
                  <a:pt x="1848" y="1192"/>
                  <a:pt x="1780" y="1213"/>
                  <a:pt x="1776" y="1296"/>
                </a:cubicBezTo>
                <a:cubicBezTo>
                  <a:pt x="1772" y="1379"/>
                  <a:pt x="1820" y="1491"/>
                  <a:pt x="1848" y="1600"/>
                </a:cubicBezTo>
                <a:cubicBezTo>
                  <a:pt x="1876" y="1709"/>
                  <a:pt x="1940" y="1868"/>
                  <a:pt x="1944" y="1952"/>
                </a:cubicBezTo>
                <a:cubicBezTo>
                  <a:pt x="1948" y="2036"/>
                  <a:pt x="1913" y="2052"/>
                  <a:pt x="1872" y="2104"/>
                </a:cubicBezTo>
                <a:cubicBezTo>
                  <a:pt x="1831" y="2156"/>
                  <a:pt x="1752" y="2239"/>
                  <a:pt x="1696" y="2264"/>
                </a:cubicBezTo>
                <a:cubicBezTo>
                  <a:pt x="1640" y="2289"/>
                  <a:pt x="1615" y="2276"/>
                  <a:pt x="1536" y="2256"/>
                </a:cubicBezTo>
                <a:cubicBezTo>
                  <a:pt x="1457" y="2236"/>
                  <a:pt x="1361" y="2176"/>
                  <a:pt x="1224" y="2144"/>
                </a:cubicBezTo>
                <a:cubicBezTo>
                  <a:pt x="1087" y="2112"/>
                  <a:pt x="871" y="2070"/>
                  <a:pt x="712" y="2064"/>
                </a:cubicBezTo>
                <a:cubicBezTo>
                  <a:pt x="553" y="2058"/>
                  <a:pt x="375" y="2124"/>
                  <a:pt x="272" y="2108"/>
                </a:cubicBezTo>
                <a:cubicBezTo>
                  <a:pt x="169" y="2092"/>
                  <a:pt x="141" y="2007"/>
                  <a:pt x="96" y="1968"/>
                </a:cubicBezTo>
                <a:cubicBezTo>
                  <a:pt x="51" y="1929"/>
                  <a:pt x="16" y="1888"/>
                  <a:pt x="0" y="1872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Freeform 6"/>
          <p:cNvSpPr>
            <a:spLocks/>
          </p:cNvSpPr>
          <p:nvPr/>
        </p:nvSpPr>
        <p:spPr bwMode="auto">
          <a:xfrm>
            <a:off x="2335213" y="1993900"/>
            <a:ext cx="630237" cy="2505075"/>
          </a:xfrm>
          <a:custGeom>
            <a:avLst/>
            <a:gdLst>
              <a:gd name="T0" fmla="*/ 2147483647 w 397"/>
              <a:gd name="T1" fmla="*/ 2147483647 h 1578"/>
              <a:gd name="T2" fmla="*/ 2147483647 w 397"/>
              <a:gd name="T3" fmla="*/ 2147483647 h 1578"/>
              <a:gd name="T4" fmla="*/ 2147483647 w 397"/>
              <a:gd name="T5" fmla="*/ 2147483647 h 1578"/>
              <a:gd name="T6" fmla="*/ 2147483647 w 397"/>
              <a:gd name="T7" fmla="*/ 2147483647 h 1578"/>
              <a:gd name="T8" fmla="*/ 2147483647 w 397"/>
              <a:gd name="T9" fmla="*/ 2147483647 h 1578"/>
              <a:gd name="T10" fmla="*/ 2147483647 w 397"/>
              <a:gd name="T11" fmla="*/ 2147483647 h 1578"/>
              <a:gd name="T12" fmla="*/ 2147483647 w 397"/>
              <a:gd name="T13" fmla="*/ 0 h 15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7"/>
              <a:gd name="T22" fmla="*/ 0 h 1578"/>
              <a:gd name="T23" fmla="*/ 397 w 397"/>
              <a:gd name="T24" fmla="*/ 1578 h 15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7" h="1578">
                <a:moveTo>
                  <a:pt x="107" y="1578"/>
                </a:moveTo>
                <a:cubicBezTo>
                  <a:pt x="97" y="1519"/>
                  <a:pt x="0" y="1327"/>
                  <a:pt x="41" y="1224"/>
                </a:cubicBezTo>
                <a:cubicBezTo>
                  <a:pt x="82" y="1121"/>
                  <a:pt x="309" y="1060"/>
                  <a:pt x="353" y="960"/>
                </a:cubicBezTo>
                <a:cubicBezTo>
                  <a:pt x="397" y="860"/>
                  <a:pt x="313" y="720"/>
                  <a:pt x="305" y="624"/>
                </a:cubicBezTo>
                <a:cubicBezTo>
                  <a:pt x="297" y="528"/>
                  <a:pt x="329" y="472"/>
                  <a:pt x="305" y="384"/>
                </a:cubicBezTo>
                <a:cubicBezTo>
                  <a:pt x="281" y="296"/>
                  <a:pt x="185" y="160"/>
                  <a:pt x="161" y="96"/>
                </a:cubicBezTo>
                <a:cubicBezTo>
                  <a:pt x="137" y="32"/>
                  <a:pt x="149" y="16"/>
                  <a:pt x="161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Line 12"/>
          <p:cNvSpPr>
            <a:spLocks noChangeShapeType="1"/>
          </p:cNvSpPr>
          <p:nvPr/>
        </p:nvSpPr>
        <p:spPr bwMode="auto">
          <a:xfrm rot="-510344">
            <a:off x="3962400" y="2527300"/>
            <a:ext cx="152400" cy="1588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62" y="256840"/>
            <a:ext cx="8340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Central</a:t>
            </a:r>
            <a:r>
              <a:rPr lang="en-US" sz="2400" dirty="0" smtClean="0"/>
              <a:t> problem of protein design: </a:t>
            </a:r>
            <a:r>
              <a:rPr lang="en-US" sz="2400" dirty="0"/>
              <a:t>i</a:t>
            </a:r>
            <a:r>
              <a:rPr lang="en-US" sz="2400" dirty="0" smtClean="0"/>
              <a:t>dentifying amino acid sequences  that will stabilize a target structure </a:t>
            </a:r>
            <a:r>
              <a:rPr lang="en-US" sz="2400" dirty="0"/>
              <a:t>or</a:t>
            </a:r>
            <a:r>
              <a:rPr lang="en-US" sz="2400" dirty="0" smtClean="0"/>
              <a:t> interaction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2A9O.png"/>
          <p:cNvPicPr>
            <a:picLocks noChangeAspect="1"/>
          </p:cNvPicPr>
          <p:nvPr/>
        </p:nvPicPr>
        <p:blipFill>
          <a:blip r:embed="rId2"/>
          <a:srcRect l="16652" r="15847"/>
          <a:stretch>
            <a:fillRect/>
          </a:stretch>
        </p:blipFill>
        <p:spPr>
          <a:xfrm>
            <a:off x="1202445" y="859987"/>
            <a:ext cx="2755258" cy="264679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image_2D4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943" y="1016946"/>
            <a:ext cx="3077136" cy="2432764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image_1RZ4.png"/>
          <p:cNvPicPr>
            <a:picLocks noChangeAspect="1"/>
          </p:cNvPicPr>
          <p:nvPr/>
        </p:nvPicPr>
        <p:blipFill>
          <a:blip r:embed="rId4"/>
          <a:srcRect l="12183" r="13605"/>
          <a:stretch>
            <a:fillRect/>
          </a:stretch>
        </p:blipFill>
        <p:spPr>
          <a:xfrm>
            <a:off x="5042942" y="3717431"/>
            <a:ext cx="3077137" cy="2688701"/>
          </a:xfrm>
          <a:prstGeom prst="rect">
            <a:avLst/>
          </a:prstGeom>
          <a:ln>
            <a:noFill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2808" y="109381"/>
            <a:ext cx="459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Representative Design Models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9" name="Content Placeholder 3" descr="image_1G2R.png"/>
          <p:cNvPicPr>
            <a:picLocks noGrp="1" noChangeAspect="1"/>
          </p:cNvPicPr>
          <p:nvPr>
            <p:ph idx="1"/>
          </p:nvPr>
        </p:nvPicPr>
        <p:blipFill>
          <a:blip r:embed="rId5"/>
          <a:srcRect l="10842" r="10625"/>
          <a:stretch>
            <a:fillRect/>
          </a:stretch>
        </p:blipFill>
        <p:spPr>
          <a:xfrm>
            <a:off x="907171" y="3709733"/>
            <a:ext cx="3302714" cy="2727065"/>
          </a:xfrm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821545" y="718215"/>
            <a:ext cx="7740921" cy="5789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677036" y="3613179"/>
            <a:ext cx="5789928" cy="158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0" idx="3"/>
            <a:endCxn id="20" idx="1"/>
          </p:cNvCxnSpPr>
          <p:nvPr/>
        </p:nvCxnSpPr>
        <p:spPr>
          <a:xfrm flipH="1">
            <a:off x="821545" y="3613179"/>
            <a:ext cx="774092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981546" y="1201584"/>
          <a:ext cx="4980501" cy="3828752"/>
        </p:xfrm>
        <a:graphic>
          <a:graphicData uri="http://schemas.openxmlformats.org/presentationml/2006/ole">
            <p:oleObj spid="_x0000_s29698" name="Graph" r:id="rId3" imgW="3839040" imgH="2950560" progId="">
              <p:embed/>
            </p:oleObj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/>
              <a:t>1YZMsym Forms a Dimer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42716" y="931333"/>
            <a:ext cx="267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S75 gel filtration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030336"/>
            <a:ext cx="3838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Analytical ultracentrifugation and multi-angle light scattering also confirm dimer formation. </a:t>
            </a:r>
            <a:endParaRPr lang="en-US" sz="2000" dirty="0"/>
          </a:p>
        </p:txBody>
      </p:sp>
      <p:pic>
        <p:nvPicPr>
          <p:cNvPr id="8" name="Picture 7" descr="image_1YZM_side.png"/>
          <p:cNvPicPr>
            <a:picLocks noChangeAspect="1"/>
          </p:cNvPicPr>
          <p:nvPr/>
        </p:nvPicPr>
        <p:blipFill>
          <a:blip r:embed="rId4"/>
          <a:srcRect l="23257" t="7258" r="20728" b="21133"/>
          <a:stretch>
            <a:fillRect/>
          </a:stretch>
        </p:blipFill>
        <p:spPr>
          <a:xfrm rot="5400000">
            <a:off x="331954" y="1738010"/>
            <a:ext cx="3799786" cy="3499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82" y="5676667"/>
            <a:ext cx="199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of 1YZMsym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541866" y="1667934"/>
          <a:ext cx="3886200" cy="3082925"/>
        </p:xfrm>
        <a:graphic>
          <a:graphicData uri="http://schemas.openxmlformats.org/presentationml/2006/ole">
            <p:oleObj spid="_x0000_s48130" name="SPW 7.1 Graph" r:id="rId3" imgW="5439600" imgH="4315680" progId="">
              <p:embed/>
            </p:oleObj>
          </a:graphicData>
        </a:graphic>
      </p:graphicFrame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4682067" y="1820331"/>
          <a:ext cx="3751656" cy="2854325"/>
        </p:xfrm>
        <a:graphic>
          <a:graphicData uri="http://schemas.openxmlformats.org/presentationml/2006/ole">
            <p:oleObj spid="_x0000_s48131" name="SPW 7.1 Graph" r:id="rId4" imgW="9012240" imgH="6854040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4007796" y="3183466"/>
            <a:ext cx="1354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Ellipticity</a:t>
            </a:r>
            <a:r>
              <a:rPr lang="en-US" sz="1200" dirty="0" smtClean="0"/>
              <a:t> (220 nm)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93103" y="3183466"/>
            <a:ext cx="1354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Ellipticity</a:t>
            </a:r>
            <a:r>
              <a:rPr lang="en-US" sz="1200" dirty="0" smtClean="0"/>
              <a:t> (220 nm)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57545" y="4903259"/>
            <a:ext cx="428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				T</a:t>
            </a:r>
            <a:r>
              <a:rPr lang="en-US" baseline="-25000" dirty="0" smtClean="0"/>
              <a:t>m</a:t>
            </a:r>
            <a:r>
              <a:rPr lang="en-US" dirty="0" smtClean="0"/>
              <a:t>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</a:p>
          <a:p>
            <a:r>
              <a:rPr lang="en-US" dirty="0" smtClean="0"/>
              <a:t>1YZMsym                  			 57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1YZMsym + cobalt (</a:t>
            </a:r>
            <a:r>
              <a:rPr lang="en-US" dirty="0" err="1" smtClean="0">
                <a:solidFill>
                  <a:srgbClr val="00FF00"/>
                </a:solidFill>
              </a:rPr>
              <a:t>equamolar</a:t>
            </a:r>
            <a:r>
              <a:rPr lang="en-US" dirty="0" smtClean="0">
                <a:solidFill>
                  <a:srgbClr val="00FF00"/>
                </a:solidFill>
              </a:rPr>
              <a:t>)    	69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1YZMsym + zinc (</a:t>
            </a:r>
            <a:r>
              <a:rPr lang="en-US" dirty="0" err="1" smtClean="0">
                <a:solidFill>
                  <a:srgbClr val="FF0000"/>
                </a:solidFill>
              </a:rPr>
              <a:t>equamolar</a:t>
            </a:r>
            <a:r>
              <a:rPr lang="en-US" dirty="0" smtClean="0">
                <a:solidFill>
                  <a:srgbClr val="FF0000"/>
                </a:solidFill>
              </a:rPr>
              <a:t>)     	~90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638" y="4903259"/>
            <a:ext cx="2851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T</a:t>
            </a:r>
            <a:r>
              <a:rPr lang="en-US" baseline="-25000" dirty="0" smtClean="0"/>
              <a:t>m</a:t>
            </a:r>
            <a:r>
              <a:rPr lang="en-US" dirty="0" smtClean="0"/>
              <a:t>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</a:p>
          <a:p>
            <a:r>
              <a:rPr lang="en-US" dirty="0" smtClean="0"/>
              <a:t>1YZM_wtHis                   46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1YZM_wtHis + zinc        51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/>
              <a:t>Zinc Binding stabilizes 1YZMsym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2680" y="1186934"/>
            <a:ext cx="441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Circular </a:t>
            </a:r>
            <a:r>
              <a:rPr lang="en-US" dirty="0" err="1" smtClean="0"/>
              <a:t>Dichroism</a:t>
            </a:r>
            <a:r>
              <a:rPr lang="en-US" dirty="0" smtClean="0"/>
              <a:t> (CD) thermal </a:t>
            </a:r>
            <a:r>
              <a:rPr lang="en-US" dirty="0" err="1" smtClean="0"/>
              <a:t>denaturation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1326" y="1111604"/>
            <a:ext cx="4971587" cy="5319651"/>
            <a:chOff x="234020" y="2850468"/>
            <a:chExt cx="4786713" cy="4992314"/>
          </a:xfrm>
        </p:grpSpPr>
        <p:grpSp>
          <p:nvGrpSpPr>
            <p:cNvPr id="6" name="Group 5"/>
            <p:cNvGrpSpPr/>
            <p:nvPr/>
          </p:nvGrpSpPr>
          <p:grpSpPr>
            <a:xfrm>
              <a:off x="375279" y="2850468"/>
              <a:ext cx="4645454" cy="4992314"/>
              <a:chOff x="1032080" y="1134533"/>
              <a:chExt cx="6934200" cy="6848475"/>
            </a:xfrm>
          </p:grpSpPr>
          <p:graphicFrame>
            <p:nvGraphicFramePr>
              <p:cNvPr id="5124" name="Object 4"/>
              <p:cNvGraphicFramePr>
                <a:graphicFrameLocks noChangeAspect="1"/>
              </p:cNvGraphicFramePr>
              <p:nvPr>
                <p:ph idx="1"/>
              </p:nvPr>
            </p:nvGraphicFramePr>
            <p:xfrm>
              <a:off x="1032080" y="1134533"/>
              <a:ext cx="6934200" cy="6848475"/>
            </p:xfrm>
            <a:graphic>
              <a:graphicData uri="http://schemas.openxmlformats.org/presentationml/2006/ole">
                <p:oleObj spid="_x0000_s28674" name="SPW 7.1 Graph" r:id="rId3" imgW="8166240" imgH="8062920" progId="">
                  <p:embed/>
                </p:oleObj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1612224" y="6027693"/>
                <a:ext cx="5763274" cy="18071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[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Titrant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] (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uM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1YZMsym, 12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uM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ZnSO</a:t>
                </a:r>
                <a:r>
                  <a:rPr lang="en-US" baseline="-25000" dirty="0" smtClean="0">
                    <a:solidFill>
                      <a:srgbClr val="FF0000"/>
                    </a:solidFill>
                  </a:rPr>
                  <a:t>4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,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K</a:t>
                </a:r>
                <a:r>
                  <a:rPr lang="en-US" baseline="-25000" dirty="0" err="1" smtClean="0">
                    <a:solidFill>
                      <a:srgbClr val="FF0000"/>
                    </a:solidFill>
                  </a:rPr>
                  <a:t>d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&lt; 30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nM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1YZMsym, no ZnSO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,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K</a:t>
                </a:r>
                <a:r>
                  <a:rPr lang="en-US" baseline="-25000" dirty="0" err="1" smtClean="0">
                    <a:solidFill>
                      <a:schemeClr val="tx1"/>
                    </a:solidFill>
                  </a:rPr>
                  <a:t>d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= 3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uM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-1116173" y="4325653"/>
              <a:ext cx="2996718" cy="29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Normalized Fluorescence Polarization</a:t>
              </a:r>
              <a:endParaRPr lang="en-US" sz="1400" dirty="0"/>
            </a:p>
          </p:txBody>
        </p:sp>
      </p:grpSp>
      <p:sp>
        <p:nvSpPr>
          <p:cNvPr id="13" name="4-Point Star 12"/>
          <p:cNvSpPr/>
          <p:nvPr/>
        </p:nvSpPr>
        <p:spPr>
          <a:xfrm>
            <a:off x="5932325" y="2952492"/>
            <a:ext cx="508000" cy="457200"/>
          </a:xfrm>
          <a:prstGeom prst="star4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40325" y="3011757"/>
            <a:ext cx="982133" cy="355600"/>
          </a:xfrm>
          <a:prstGeom prst="rect">
            <a:avLst/>
          </a:prstGeom>
          <a:gradFill>
            <a:gsLst>
              <a:gs pos="0">
                <a:srgbClr val="3366FF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09710" y="1111604"/>
            <a:ext cx="3152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Assay:  Titration of 1YZMsym into a small amount of 1YZMsym labeled with a </a:t>
            </a:r>
            <a:r>
              <a:rPr lang="en-US" sz="2000" dirty="0" err="1" smtClean="0"/>
              <a:t>polarizable</a:t>
            </a:r>
            <a:r>
              <a:rPr lang="en-US" sz="2000" dirty="0" smtClean="0"/>
              <a:t> dye.  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 rot="10800000">
            <a:off x="6762941" y="3419318"/>
            <a:ext cx="982133" cy="355600"/>
          </a:xfrm>
          <a:prstGeom prst="rect">
            <a:avLst/>
          </a:prstGeom>
          <a:gradFill>
            <a:gsLst>
              <a:gs pos="0">
                <a:srgbClr val="3366FF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/>
              <a:t>Zinc Promotes Homodimer Formation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967895" y="1027856"/>
            <a:ext cx="390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Fluorescence Polarization Binding Assay</a:t>
            </a:r>
            <a:endParaRPr lang="en-US" dirty="0"/>
          </a:p>
        </p:txBody>
      </p:sp>
      <p:sp>
        <p:nvSpPr>
          <p:cNvPr id="21" name="4-Point Star 20"/>
          <p:cNvSpPr/>
          <p:nvPr/>
        </p:nvSpPr>
        <p:spPr>
          <a:xfrm>
            <a:off x="5609710" y="4912436"/>
            <a:ext cx="508000" cy="457200"/>
          </a:xfrm>
          <a:prstGeom prst="star4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17710" y="4971701"/>
            <a:ext cx="982133" cy="355600"/>
          </a:xfrm>
          <a:prstGeom prst="rect">
            <a:avLst/>
          </a:prstGeom>
          <a:gradFill>
            <a:gsLst>
              <a:gs pos="0">
                <a:srgbClr val="3366FF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0800000">
            <a:off x="7745074" y="4971229"/>
            <a:ext cx="982133" cy="355600"/>
          </a:xfrm>
          <a:prstGeom prst="rect">
            <a:avLst/>
          </a:prstGeom>
          <a:gradFill>
            <a:gsLst>
              <a:gs pos="0">
                <a:srgbClr val="3366FF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6777246" y="4352386"/>
            <a:ext cx="48514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6970052" y="4352783"/>
            <a:ext cx="48435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99740" y="478507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YZMsym_Zn_side.png"/>
          <p:cNvPicPr>
            <a:picLocks noChangeAspect="1"/>
          </p:cNvPicPr>
          <p:nvPr/>
        </p:nvPicPr>
        <p:blipFill>
          <a:blip r:embed="rId2"/>
          <a:srcRect l="10727" t="4113" r="24492" b="16764"/>
          <a:stretch>
            <a:fillRect/>
          </a:stretch>
        </p:blipFill>
        <p:spPr>
          <a:xfrm>
            <a:off x="1" y="283710"/>
            <a:ext cx="3040162" cy="2484578"/>
          </a:xfrm>
          <a:prstGeom prst="rect">
            <a:avLst/>
          </a:prstGeom>
        </p:spPr>
      </p:pic>
      <p:pic>
        <p:nvPicPr>
          <p:cNvPr id="8" name="Picture 7" descr="1YZMsym_noZn_dimer_carto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09" y="931334"/>
            <a:ext cx="4961794" cy="3320024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1yzm_nozn_dimer_sidechai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996707"/>
            <a:ext cx="6307650" cy="42436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1976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/>
              <a:t>Crystal Structure of 1YZMsym without Metal</a:t>
            </a:r>
            <a:endParaRPr lang="en-US" sz="2800" dirty="0"/>
          </a:p>
        </p:txBody>
      </p:sp>
      <p:pic>
        <p:nvPicPr>
          <p:cNvPr id="9" name="Picture 8" descr="1YZMsym_noZndimer_Znmodel_carto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909" y="931334"/>
            <a:ext cx="4961792" cy="3320023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307651" y="5190726"/>
            <a:ext cx="265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Green: 1YZMsym design model with zinc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7651" y="4259728"/>
            <a:ext cx="265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Cyan: 1YZMsym no metal crystal structure (1.2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Å</a:t>
            </a:r>
            <a:r>
              <a:rPr lang="en-US" dirty="0" smtClean="0"/>
              <a:t> resolution)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642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/>
              <a:t>Crystal Structure of 1YZMsym with Cobalt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51772" y="5313947"/>
            <a:ext cx="387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Cyan: Crystal Structure with Cobalt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72" y="4482950"/>
            <a:ext cx="387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Green: Design Model with Zinc </a:t>
            </a:r>
            <a:endParaRPr lang="en-US" sz="2400" dirty="0"/>
          </a:p>
        </p:txBody>
      </p:sp>
      <p:pic>
        <p:nvPicPr>
          <p:cNvPr id="14" name="Picture 13" descr="co_zn_align_view1.png"/>
          <p:cNvPicPr>
            <a:picLocks noChangeAspect="1"/>
          </p:cNvPicPr>
          <p:nvPr/>
        </p:nvPicPr>
        <p:blipFill>
          <a:blip r:embed="rId2"/>
          <a:srcRect l="26296" t="8200" r="30370" b="6648"/>
          <a:stretch>
            <a:fillRect/>
          </a:stretch>
        </p:blipFill>
        <p:spPr>
          <a:xfrm>
            <a:off x="465672" y="1096284"/>
            <a:ext cx="3962400" cy="3386666"/>
          </a:xfrm>
          <a:prstGeom prst="rect">
            <a:avLst/>
          </a:prstGeom>
        </p:spPr>
      </p:pic>
      <p:pic>
        <p:nvPicPr>
          <p:cNvPr id="15" name="Picture 14" descr="co_zn_align_view2.png"/>
          <p:cNvPicPr>
            <a:picLocks noChangeAspect="1"/>
          </p:cNvPicPr>
          <p:nvPr/>
        </p:nvPicPr>
        <p:blipFill>
          <a:blip r:embed="rId3"/>
          <a:srcRect l="28704" r="31667"/>
          <a:stretch>
            <a:fillRect/>
          </a:stretch>
        </p:blipFill>
        <p:spPr>
          <a:xfrm>
            <a:off x="4885958" y="715284"/>
            <a:ext cx="3623733" cy="397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balt_site_density1.png"/>
          <p:cNvPicPr>
            <a:picLocks noChangeAspect="1"/>
          </p:cNvPicPr>
          <p:nvPr/>
        </p:nvPicPr>
        <p:blipFill>
          <a:blip r:embed="rId2"/>
          <a:srcRect l="3796" r="22037"/>
          <a:stretch>
            <a:fillRect/>
          </a:stretch>
        </p:blipFill>
        <p:spPr>
          <a:xfrm>
            <a:off x="4585140" y="1179663"/>
            <a:ext cx="4212602" cy="3773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obalt_site_density2.png"/>
          <p:cNvPicPr>
            <a:picLocks noChangeAspect="1"/>
          </p:cNvPicPr>
          <p:nvPr/>
        </p:nvPicPr>
        <p:blipFill>
          <a:blip r:embed="rId3"/>
          <a:srcRect l="6113" t="5679" r="27730" b="5122"/>
          <a:stretch>
            <a:fillRect/>
          </a:stretch>
        </p:blipFill>
        <p:spPr>
          <a:xfrm>
            <a:off x="385673" y="1179663"/>
            <a:ext cx="4212602" cy="3773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7705" y="257238"/>
            <a:ext cx="7274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1YZMsym Cobalt: Octahedral Coordination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2A9O.png"/>
          <p:cNvPicPr>
            <a:picLocks noChangeAspect="1"/>
          </p:cNvPicPr>
          <p:nvPr/>
        </p:nvPicPr>
        <p:blipFill>
          <a:blip r:embed="rId2"/>
          <a:srcRect l="16652" r="15847"/>
          <a:stretch>
            <a:fillRect/>
          </a:stretch>
        </p:blipFill>
        <p:spPr>
          <a:xfrm>
            <a:off x="3505277" y="922272"/>
            <a:ext cx="2389897" cy="229582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image_2Q0V.png"/>
          <p:cNvPicPr>
            <a:picLocks noChangeAspect="1"/>
          </p:cNvPicPr>
          <p:nvPr/>
        </p:nvPicPr>
        <p:blipFill>
          <a:blip r:embed="rId3"/>
          <a:srcRect l="15533" r="13768"/>
          <a:stretch>
            <a:fillRect/>
          </a:stretch>
        </p:blipFill>
        <p:spPr>
          <a:xfrm>
            <a:off x="432466" y="922272"/>
            <a:ext cx="2503079" cy="229582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05277" y="3225215"/>
            <a:ext cx="2601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2A9Osym: monomer-</a:t>
            </a:r>
            <a:r>
              <a:rPr lang="en-US" sz="1400" dirty="0" err="1" smtClean="0"/>
              <a:t>dimer</a:t>
            </a:r>
            <a:r>
              <a:rPr lang="en-US" sz="1400" dirty="0" smtClean="0"/>
              <a:t> equilibrium when dilute MBP fusion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zinc promotes </a:t>
            </a:r>
            <a:r>
              <a:rPr lang="en-US" sz="1400" dirty="0" err="1" smtClean="0">
                <a:sym typeface="Wingdings"/>
              </a:rPr>
              <a:t>dimer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7793" y="3225215"/>
            <a:ext cx="2593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2Q0Vsym: </a:t>
            </a:r>
            <a:r>
              <a:rPr lang="en-US" sz="1400" dirty="0" err="1" smtClean="0"/>
              <a:t>dimer</a:t>
            </a:r>
            <a:r>
              <a:rPr lang="en-US" sz="1400" dirty="0" smtClean="0"/>
              <a:t> without zinc, high-order </a:t>
            </a:r>
            <a:r>
              <a:rPr lang="en-US" sz="1400" dirty="0" err="1" smtClean="0"/>
              <a:t>oligomer</a:t>
            </a:r>
            <a:r>
              <a:rPr lang="en-US" sz="1400" dirty="0" smtClean="0"/>
              <a:t> with zinc, poor expression</a:t>
            </a:r>
            <a:endParaRPr lang="en-US" sz="1400" dirty="0"/>
          </a:p>
        </p:txBody>
      </p:sp>
      <p:pic>
        <p:nvPicPr>
          <p:cNvPr id="8" name="Picture 7" descr="image_2D4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107" y="1169159"/>
            <a:ext cx="2591639" cy="2048933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394050" y="3225215"/>
            <a:ext cx="260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2D4Xsym: monomer</a:t>
            </a:r>
            <a:endParaRPr lang="en-US" sz="1400" dirty="0"/>
          </a:p>
        </p:txBody>
      </p:sp>
      <p:pic>
        <p:nvPicPr>
          <p:cNvPr id="10" name="Content Placeholder 3" descr="image_1G2R.png"/>
          <p:cNvPicPr>
            <a:picLocks noGrp="1" noChangeAspect="1"/>
          </p:cNvPicPr>
          <p:nvPr>
            <p:ph idx="1"/>
          </p:nvPr>
        </p:nvPicPr>
        <p:blipFill>
          <a:blip r:embed="rId5"/>
          <a:srcRect l="10842" r="10625"/>
          <a:stretch>
            <a:fillRect/>
          </a:stretch>
        </p:blipFill>
        <p:spPr>
          <a:xfrm>
            <a:off x="307793" y="4194878"/>
            <a:ext cx="2627752" cy="2169746"/>
          </a:xfrm>
          <a:ln>
            <a:noFill/>
          </a:ln>
        </p:spPr>
      </p:pic>
      <p:pic>
        <p:nvPicPr>
          <p:cNvPr id="11" name="Picture 10" descr="image_1RZ4.png"/>
          <p:cNvPicPr>
            <a:picLocks noChangeAspect="1"/>
          </p:cNvPicPr>
          <p:nvPr/>
        </p:nvPicPr>
        <p:blipFill>
          <a:blip r:embed="rId6"/>
          <a:srcRect l="12183" r="13605"/>
          <a:stretch>
            <a:fillRect/>
          </a:stretch>
        </p:blipFill>
        <p:spPr>
          <a:xfrm>
            <a:off x="6404107" y="4263536"/>
            <a:ext cx="2336800" cy="204181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image_2IL5.png"/>
          <p:cNvPicPr>
            <a:picLocks noChangeAspect="1"/>
          </p:cNvPicPr>
          <p:nvPr/>
        </p:nvPicPr>
        <p:blipFill>
          <a:blip r:embed="rId7"/>
          <a:srcRect l="10708" r="7874"/>
          <a:stretch>
            <a:fillRect/>
          </a:stretch>
        </p:blipFill>
        <p:spPr>
          <a:xfrm>
            <a:off x="3378277" y="4323408"/>
            <a:ext cx="2488514" cy="1981947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373853" y="6305355"/>
            <a:ext cx="2094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1RZ4sym: poor expression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7793" y="6305355"/>
            <a:ext cx="2419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1G2Rsym: high-order </a:t>
            </a:r>
            <a:r>
              <a:rPr lang="en-US" sz="1400" dirty="0" err="1" smtClean="0"/>
              <a:t>oligomer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78277" y="6305355"/>
            <a:ext cx="232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2IL5sym: high-order </a:t>
            </a:r>
            <a:r>
              <a:rPr lang="en-US" sz="1400" dirty="0" err="1" smtClean="0"/>
              <a:t>oligomer</a:t>
            </a:r>
            <a:endParaRPr lang="en-US" sz="1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Multiple ways to miss the design goal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 and Future Directions: Metal-Mediated Interface Design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6463"/>
            <a:ext cx="8229600" cy="35475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Metal binding can promote tight binding and allow specification of binding orientation</a:t>
            </a:r>
          </a:p>
          <a:p>
            <a:endParaRPr lang="en-US" sz="2800" dirty="0" smtClean="0"/>
          </a:p>
          <a:p>
            <a:r>
              <a:rPr lang="en-US" sz="2800" dirty="0" smtClean="0"/>
              <a:t>Demonstrated creation of a symmetric interaction</a:t>
            </a:r>
          </a:p>
          <a:p>
            <a:endParaRPr lang="en-US" sz="2800" dirty="0" smtClean="0"/>
          </a:p>
          <a:p>
            <a:r>
              <a:rPr lang="en-US" sz="2800" dirty="0" smtClean="0"/>
              <a:t>Next step – apply strategy to heterodimers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568179" y="148167"/>
            <a:ext cx="374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Acknowledgements</a:t>
            </a:r>
          </a:p>
        </p:txBody>
      </p:sp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393972" y="948690"/>
            <a:ext cx="478313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000" u="sng" dirty="0" smtClean="0"/>
              <a:t>Core Redesign</a:t>
            </a:r>
          </a:p>
          <a:p>
            <a:pPr marL="0" lvl="1"/>
            <a:r>
              <a:rPr lang="en-US" sz="2000" dirty="0"/>
              <a:t> </a:t>
            </a:r>
            <a:r>
              <a:rPr lang="en-US" sz="2000" dirty="0" smtClean="0"/>
              <a:t> Grant Murphy</a:t>
            </a:r>
          </a:p>
          <a:p>
            <a:pPr marL="0" lvl="1"/>
            <a:endParaRPr lang="en-US" sz="2000" dirty="0"/>
          </a:p>
          <a:p>
            <a:pPr marL="0" lvl="1"/>
            <a:r>
              <a:rPr lang="en-US" sz="2000" u="sng" dirty="0" err="1"/>
              <a:t>GoLoco</a:t>
            </a:r>
            <a:r>
              <a:rPr lang="en-US" sz="2000" u="sng" dirty="0"/>
              <a:t> Peptide Redesign</a:t>
            </a:r>
          </a:p>
          <a:p>
            <a:pPr marL="0" lvl="1"/>
            <a:r>
              <a:rPr lang="en-US" sz="2000" dirty="0"/>
              <a:t>  Deanne </a:t>
            </a:r>
            <a:r>
              <a:rPr lang="en-US" sz="2000" dirty="0" err="1"/>
              <a:t>Sammond</a:t>
            </a:r>
            <a:endParaRPr lang="en-US" sz="2000" dirty="0"/>
          </a:p>
          <a:p>
            <a:pPr marL="0" lvl="1"/>
            <a:r>
              <a:rPr lang="en-US" sz="2000" dirty="0"/>
              <a:t>  Glenn </a:t>
            </a:r>
            <a:r>
              <a:rPr lang="en-US" sz="2000" dirty="0" err="1"/>
              <a:t>Butterfoss</a:t>
            </a:r>
            <a:endParaRPr lang="en-US" sz="2000" dirty="0"/>
          </a:p>
          <a:p>
            <a:pPr marL="0" lvl="1"/>
            <a:r>
              <a:rPr lang="en-US" sz="2000" dirty="0"/>
              <a:t>  Dustin Bosch (UNC Pharmacology)</a:t>
            </a:r>
          </a:p>
          <a:p>
            <a:pPr marL="0" lvl="1"/>
            <a:r>
              <a:rPr lang="en-US" sz="2000" dirty="0"/>
              <a:t>  David </a:t>
            </a:r>
            <a:r>
              <a:rPr lang="en-US" sz="2000" dirty="0" err="1"/>
              <a:t>Siderovski</a:t>
            </a:r>
            <a:r>
              <a:rPr lang="en-US" sz="2000" dirty="0"/>
              <a:t>  (UNC Pharmacology)</a:t>
            </a:r>
            <a:endParaRPr lang="en-US" sz="2000" dirty="0" smtClean="0"/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u="sng" dirty="0" smtClean="0"/>
              <a:t>Metal-Mediated Interface Design</a:t>
            </a:r>
          </a:p>
          <a:p>
            <a:pPr marL="0" lvl="1"/>
            <a:r>
              <a:rPr lang="en-US" sz="2000" dirty="0" smtClean="0"/>
              <a:t>  Bryan </a:t>
            </a:r>
            <a:r>
              <a:rPr lang="en-US" sz="2000" dirty="0" err="1" smtClean="0"/>
              <a:t>Der</a:t>
            </a:r>
            <a:endParaRPr lang="en-US" sz="2000" dirty="0" smtClean="0"/>
          </a:p>
          <a:p>
            <a:pPr marL="0" lvl="1"/>
            <a:r>
              <a:rPr lang="en-US" sz="2000" dirty="0" smtClean="0"/>
              <a:t>  </a:t>
            </a:r>
            <a:r>
              <a:rPr lang="en-US" sz="2000" dirty="0" err="1" smtClean="0"/>
              <a:t>Ramesh</a:t>
            </a:r>
            <a:r>
              <a:rPr lang="en-US" sz="2000" dirty="0" smtClean="0"/>
              <a:t> </a:t>
            </a:r>
            <a:r>
              <a:rPr lang="en-US" sz="2000" dirty="0" err="1" smtClean="0"/>
              <a:t>Jha</a:t>
            </a:r>
            <a:endParaRPr lang="en-US" sz="2000" dirty="0" smtClean="0"/>
          </a:p>
          <a:p>
            <a:pPr marL="0" lvl="1"/>
            <a:r>
              <a:rPr lang="en-US" sz="2000" dirty="0" smtClean="0"/>
              <a:t>  Steven Lewis</a:t>
            </a:r>
          </a:p>
          <a:p>
            <a:pPr marL="0" lvl="1"/>
            <a:endParaRPr lang="en-US" sz="1600" dirty="0" smtClean="0"/>
          </a:p>
        </p:txBody>
      </p:sp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393972" y="5288340"/>
            <a:ext cx="49175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Andrew Leaver-Fay (</a:t>
            </a:r>
            <a:r>
              <a:rPr lang="en-US" sz="2000" dirty="0" err="1" smtClean="0"/>
              <a:t>RosettaMatch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Mike </a:t>
            </a:r>
            <a:r>
              <a:rPr lang="en-US" sz="2000" dirty="0" err="1" smtClean="0"/>
              <a:t>Miley</a:t>
            </a:r>
            <a:r>
              <a:rPr lang="en-US" sz="2000" dirty="0" smtClean="0"/>
              <a:t> (UNC Center for </a:t>
            </a:r>
            <a:r>
              <a:rPr lang="en-US" sz="2000" dirty="0" err="1" smtClean="0"/>
              <a:t>Struct</a:t>
            </a:r>
            <a:r>
              <a:rPr lang="en-US" sz="2000" dirty="0" smtClean="0"/>
              <a:t>. </a:t>
            </a:r>
            <a:r>
              <a:rPr lang="en-US" sz="2000" dirty="0" err="1" smtClean="0"/>
              <a:t>Biol</a:t>
            </a:r>
            <a:r>
              <a:rPr lang="en-US" sz="2000" dirty="0" smtClean="0"/>
              <a:t>) </a:t>
            </a:r>
          </a:p>
          <a:p>
            <a:r>
              <a:rPr lang="en-US" sz="2000" dirty="0" err="1"/>
              <a:t>Mischa</a:t>
            </a:r>
            <a:r>
              <a:rPr lang="en-US" sz="2000" dirty="0"/>
              <a:t> </a:t>
            </a:r>
            <a:r>
              <a:rPr lang="en-US" sz="2000" dirty="0" err="1"/>
              <a:t>Machius</a:t>
            </a:r>
            <a:r>
              <a:rPr lang="en-US" sz="2000" dirty="0"/>
              <a:t> </a:t>
            </a:r>
            <a:r>
              <a:rPr lang="en-US" sz="2000" dirty="0" smtClean="0"/>
              <a:t>(UNC Center </a:t>
            </a:r>
            <a:r>
              <a:rPr lang="en-US" sz="2000" dirty="0"/>
              <a:t>for </a:t>
            </a:r>
            <a:r>
              <a:rPr lang="en-US" sz="2000" dirty="0" err="1"/>
              <a:t>Struct</a:t>
            </a:r>
            <a:r>
              <a:rPr lang="en-US" sz="2000" dirty="0"/>
              <a:t>. Biol.)</a:t>
            </a:r>
          </a:p>
          <a:p>
            <a:r>
              <a:rPr lang="en-US" sz="2000" dirty="0"/>
              <a:t>Ash </a:t>
            </a:r>
            <a:r>
              <a:rPr lang="en-US" sz="2000" dirty="0" err="1"/>
              <a:t>Tripathy</a:t>
            </a:r>
            <a:r>
              <a:rPr lang="en-US" sz="2000" dirty="0"/>
              <a:t> </a:t>
            </a:r>
            <a:r>
              <a:rPr lang="en-US" sz="2000" dirty="0" smtClean="0"/>
              <a:t>(UNC Mac</a:t>
            </a:r>
            <a:r>
              <a:rPr lang="en-US" sz="2000" dirty="0"/>
              <a:t>-In-</a:t>
            </a:r>
            <a:r>
              <a:rPr lang="en-US" sz="2000" dirty="0" err="1"/>
              <a:t>Fac</a:t>
            </a:r>
            <a:r>
              <a:rPr lang="en-US" sz="2000" dirty="0"/>
              <a:t>)</a:t>
            </a:r>
            <a:endParaRPr lang="en-US" sz="2000" dirty="0" smtClean="0"/>
          </a:p>
          <a:p>
            <a:endParaRPr lang="en-US" sz="1600" dirty="0" smtClean="0"/>
          </a:p>
        </p:txBody>
      </p:sp>
      <p:pic>
        <p:nvPicPr>
          <p:cNvPr id="8" name="Picture 7" descr="IMG_0990.JPG"/>
          <p:cNvPicPr>
            <a:picLocks noChangeAspect="1"/>
          </p:cNvPicPr>
          <p:nvPr/>
        </p:nvPicPr>
        <p:blipFill>
          <a:blip r:embed="rId2"/>
          <a:srcRect l="22306" t="13332" r="33250" b="18529"/>
          <a:stretch>
            <a:fillRect/>
          </a:stretch>
        </p:blipFill>
        <p:spPr>
          <a:xfrm>
            <a:off x="6545264" y="4293372"/>
            <a:ext cx="2054582" cy="2362462"/>
          </a:xfrm>
          <a:prstGeom prst="rect">
            <a:avLst/>
          </a:prstGeo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3" y="237071"/>
            <a:ext cx="1735158" cy="211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130" y="2481871"/>
            <a:ext cx="1785957" cy="165727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319867" y="1202268"/>
            <a:ext cx="396240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94000" y="2438403"/>
            <a:ext cx="3488267" cy="761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30400" y="4293372"/>
            <a:ext cx="4351867" cy="994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Rosetta’s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Full Atom Energy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Function</a:t>
            </a:r>
          </a:p>
        </p:txBody>
      </p:sp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5562600" y="1447800"/>
          <a:ext cx="2987675" cy="4752975"/>
        </p:xfrm>
        <a:graphic>
          <a:graphicData uri="http://schemas.openxmlformats.org/presentationml/2006/ole">
            <p:oleObj spid="_x0000_s63490" name="CS ChemDraw Drawing" r:id="rId4" imgW="3901320" imgH="4752360" progId="">
              <p:embed/>
            </p:oleObj>
          </a:graphicData>
        </a:graphic>
      </p:graphicFrame>
      <p:sp>
        <p:nvSpPr>
          <p:cNvPr id="22532" name="Freeform 5"/>
          <p:cNvSpPr>
            <a:spLocks/>
          </p:cNvSpPr>
          <p:nvPr/>
        </p:nvSpPr>
        <p:spPr bwMode="auto">
          <a:xfrm>
            <a:off x="5334000" y="1295400"/>
            <a:ext cx="3092450" cy="3633788"/>
          </a:xfrm>
          <a:custGeom>
            <a:avLst/>
            <a:gdLst>
              <a:gd name="T0" fmla="*/ 2147483647 w 1948"/>
              <a:gd name="T1" fmla="*/ 0 h 2289"/>
              <a:gd name="T2" fmla="*/ 2147483647 w 1948"/>
              <a:gd name="T3" fmla="*/ 2147483647 h 2289"/>
              <a:gd name="T4" fmla="*/ 2147483647 w 1948"/>
              <a:gd name="T5" fmla="*/ 2147483647 h 2289"/>
              <a:gd name="T6" fmla="*/ 2147483647 w 1948"/>
              <a:gd name="T7" fmla="*/ 2147483647 h 2289"/>
              <a:gd name="T8" fmla="*/ 2147483647 w 1948"/>
              <a:gd name="T9" fmla="*/ 2147483647 h 2289"/>
              <a:gd name="T10" fmla="*/ 2147483647 w 1948"/>
              <a:gd name="T11" fmla="*/ 2147483647 h 2289"/>
              <a:gd name="T12" fmla="*/ 2147483647 w 1948"/>
              <a:gd name="T13" fmla="*/ 2147483647 h 2289"/>
              <a:gd name="T14" fmla="*/ 2147483647 w 1948"/>
              <a:gd name="T15" fmla="*/ 2147483647 h 2289"/>
              <a:gd name="T16" fmla="*/ 2147483647 w 1948"/>
              <a:gd name="T17" fmla="*/ 2147483647 h 2289"/>
              <a:gd name="T18" fmla="*/ 2147483647 w 1948"/>
              <a:gd name="T19" fmla="*/ 2147483647 h 2289"/>
              <a:gd name="T20" fmla="*/ 2147483647 w 1948"/>
              <a:gd name="T21" fmla="*/ 2147483647 h 2289"/>
              <a:gd name="T22" fmla="*/ 2147483647 w 1948"/>
              <a:gd name="T23" fmla="*/ 2147483647 h 2289"/>
              <a:gd name="T24" fmla="*/ 2147483647 w 1948"/>
              <a:gd name="T25" fmla="*/ 2147483647 h 2289"/>
              <a:gd name="T26" fmla="*/ 2147483647 w 1948"/>
              <a:gd name="T27" fmla="*/ 2147483647 h 2289"/>
              <a:gd name="T28" fmla="*/ 2147483647 w 1948"/>
              <a:gd name="T29" fmla="*/ 2147483647 h 2289"/>
              <a:gd name="T30" fmla="*/ 0 w 1948"/>
              <a:gd name="T31" fmla="*/ 2147483647 h 22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8"/>
              <a:gd name="T49" fmla="*/ 0 h 2289"/>
              <a:gd name="T50" fmla="*/ 1948 w 1948"/>
              <a:gd name="T51" fmla="*/ 2289 h 228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8" h="2289">
                <a:moveTo>
                  <a:pt x="1584" y="0"/>
                </a:moveTo>
                <a:cubicBezTo>
                  <a:pt x="1597" y="29"/>
                  <a:pt x="1627" y="117"/>
                  <a:pt x="1660" y="172"/>
                </a:cubicBezTo>
                <a:cubicBezTo>
                  <a:pt x="1693" y="227"/>
                  <a:pt x="1741" y="229"/>
                  <a:pt x="1784" y="328"/>
                </a:cubicBezTo>
                <a:cubicBezTo>
                  <a:pt x="1827" y="427"/>
                  <a:pt x="1905" y="639"/>
                  <a:pt x="1920" y="768"/>
                </a:cubicBezTo>
                <a:cubicBezTo>
                  <a:pt x="1935" y="897"/>
                  <a:pt x="1896" y="1016"/>
                  <a:pt x="1872" y="1104"/>
                </a:cubicBezTo>
                <a:cubicBezTo>
                  <a:pt x="1848" y="1192"/>
                  <a:pt x="1780" y="1213"/>
                  <a:pt x="1776" y="1296"/>
                </a:cubicBezTo>
                <a:cubicBezTo>
                  <a:pt x="1772" y="1379"/>
                  <a:pt x="1820" y="1491"/>
                  <a:pt x="1848" y="1600"/>
                </a:cubicBezTo>
                <a:cubicBezTo>
                  <a:pt x="1876" y="1709"/>
                  <a:pt x="1940" y="1868"/>
                  <a:pt x="1944" y="1952"/>
                </a:cubicBezTo>
                <a:cubicBezTo>
                  <a:pt x="1948" y="2036"/>
                  <a:pt x="1913" y="2052"/>
                  <a:pt x="1872" y="2104"/>
                </a:cubicBezTo>
                <a:cubicBezTo>
                  <a:pt x="1831" y="2156"/>
                  <a:pt x="1752" y="2239"/>
                  <a:pt x="1696" y="2264"/>
                </a:cubicBezTo>
                <a:cubicBezTo>
                  <a:pt x="1640" y="2289"/>
                  <a:pt x="1615" y="2276"/>
                  <a:pt x="1536" y="2256"/>
                </a:cubicBezTo>
                <a:cubicBezTo>
                  <a:pt x="1457" y="2236"/>
                  <a:pt x="1361" y="2176"/>
                  <a:pt x="1224" y="2144"/>
                </a:cubicBezTo>
                <a:cubicBezTo>
                  <a:pt x="1087" y="2112"/>
                  <a:pt x="871" y="2070"/>
                  <a:pt x="712" y="2064"/>
                </a:cubicBezTo>
                <a:cubicBezTo>
                  <a:pt x="553" y="2058"/>
                  <a:pt x="375" y="2124"/>
                  <a:pt x="272" y="2108"/>
                </a:cubicBezTo>
                <a:cubicBezTo>
                  <a:pt x="169" y="2092"/>
                  <a:pt x="141" y="2007"/>
                  <a:pt x="96" y="1968"/>
                </a:cubicBezTo>
                <a:cubicBezTo>
                  <a:pt x="51" y="1929"/>
                  <a:pt x="16" y="1888"/>
                  <a:pt x="0" y="1872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Freeform 6"/>
          <p:cNvSpPr>
            <a:spLocks/>
          </p:cNvSpPr>
          <p:nvPr/>
        </p:nvSpPr>
        <p:spPr bwMode="auto">
          <a:xfrm>
            <a:off x="5154613" y="1752600"/>
            <a:ext cx="630237" cy="2505075"/>
          </a:xfrm>
          <a:custGeom>
            <a:avLst/>
            <a:gdLst>
              <a:gd name="T0" fmla="*/ 2147483647 w 397"/>
              <a:gd name="T1" fmla="*/ 2147483647 h 1578"/>
              <a:gd name="T2" fmla="*/ 2147483647 w 397"/>
              <a:gd name="T3" fmla="*/ 2147483647 h 1578"/>
              <a:gd name="T4" fmla="*/ 2147483647 w 397"/>
              <a:gd name="T5" fmla="*/ 2147483647 h 1578"/>
              <a:gd name="T6" fmla="*/ 2147483647 w 397"/>
              <a:gd name="T7" fmla="*/ 2147483647 h 1578"/>
              <a:gd name="T8" fmla="*/ 2147483647 w 397"/>
              <a:gd name="T9" fmla="*/ 2147483647 h 1578"/>
              <a:gd name="T10" fmla="*/ 2147483647 w 397"/>
              <a:gd name="T11" fmla="*/ 2147483647 h 1578"/>
              <a:gd name="T12" fmla="*/ 2147483647 w 397"/>
              <a:gd name="T13" fmla="*/ 0 h 15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7"/>
              <a:gd name="T22" fmla="*/ 0 h 1578"/>
              <a:gd name="T23" fmla="*/ 397 w 397"/>
              <a:gd name="T24" fmla="*/ 1578 h 15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7" h="1578">
                <a:moveTo>
                  <a:pt x="107" y="1578"/>
                </a:moveTo>
                <a:cubicBezTo>
                  <a:pt x="97" y="1519"/>
                  <a:pt x="0" y="1327"/>
                  <a:pt x="41" y="1224"/>
                </a:cubicBezTo>
                <a:cubicBezTo>
                  <a:pt x="82" y="1121"/>
                  <a:pt x="309" y="1060"/>
                  <a:pt x="353" y="960"/>
                </a:cubicBezTo>
                <a:cubicBezTo>
                  <a:pt x="397" y="860"/>
                  <a:pt x="313" y="720"/>
                  <a:pt x="305" y="624"/>
                </a:cubicBezTo>
                <a:cubicBezTo>
                  <a:pt x="297" y="528"/>
                  <a:pt x="329" y="472"/>
                  <a:pt x="305" y="384"/>
                </a:cubicBezTo>
                <a:cubicBezTo>
                  <a:pt x="281" y="296"/>
                  <a:pt x="185" y="160"/>
                  <a:pt x="161" y="96"/>
                </a:cubicBezTo>
                <a:cubicBezTo>
                  <a:pt x="137" y="32"/>
                  <a:pt x="149" y="16"/>
                  <a:pt x="161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609600" y="1447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04800" y="1447800"/>
            <a:ext cx="4356100" cy="398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1)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Lennard</a:t>
            </a:r>
            <a:r>
              <a:rPr lang="en-US" dirty="0"/>
              <a:t>-Jones potential (favors atom close, but not too close)</a:t>
            </a:r>
          </a:p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b="1" dirty="0">
                <a:solidFill>
                  <a:srgbClr val="D60093"/>
                </a:solidFill>
              </a:rPr>
              <a:t>2)</a:t>
            </a:r>
            <a:r>
              <a:rPr lang="en-US" dirty="0" smtClean="0">
                <a:solidFill>
                  <a:srgbClr val="D60093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Lazaridis-Karplus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implicit </a:t>
            </a:r>
            <a:r>
              <a:rPr lang="en-US" dirty="0" err="1"/>
              <a:t>solvation</a:t>
            </a:r>
            <a:r>
              <a:rPr lang="en-US" dirty="0"/>
              <a:t> model (penalizes buried polar atoms)</a:t>
            </a:r>
          </a:p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b="1" dirty="0">
                <a:solidFill>
                  <a:srgbClr val="6600FF"/>
                </a:solidFill>
              </a:rPr>
              <a:t>3)</a:t>
            </a:r>
            <a:r>
              <a:rPr lang="en-US" b="1" dirty="0" smtClean="0">
                <a:solidFill>
                  <a:srgbClr val="66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orientation dependent </a:t>
            </a:r>
            <a:r>
              <a:rPr lang="en-US" dirty="0" smtClean="0"/>
              <a:t>hydrogen </a:t>
            </a:r>
            <a:r>
              <a:rPr lang="en-US" dirty="0"/>
              <a:t>bonding (allows buried polar atoms)</a:t>
            </a:r>
          </a:p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dirty="0"/>
              <a:t>4)</a:t>
            </a:r>
            <a:r>
              <a:rPr lang="en-US" dirty="0" smtClean="0"/>
              <a:t> knowledge-based pair potential between charged amino acids </a:t>
            </a:r>
          </a:p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dirty="0">
                <a:solidFill>
                  <a:schemeClr val="hlink"/>
                </a:solidFill>
              </a:rPr>
              <a:t>5)</a:t>
            </a:r>
            <a:r>
              <a:rPr lang="en-US" dirty="0" smtClean="0"/>
              <a:t> knowledge-based </a:t>
            </a:r>
            <a:r>
              <a:rPr lang="en-US" dirty="0" err="1" smtClean="0"/>
              <a:t>torsional</a:t>
            </a:r>
            <a:r>
              <a:rPr lang="en-US" dirty="0" smtClean="0"/>
              <a:t> preferences</a:t>
            </a:r>
          </a:p>
          <a:p>
            <a:pPr marL="457200" indent="-457200" algn="l" eaLnBrk="1" hangingPunct="1">
              <a:lnSpc>
                <a:spcPct val="105000"/>
              </a:lnSpc>
              <a:spcBef>
                <a:spcPct val="50000"/>
              </a:spcBef>
            </a:pPr>
            <a:r>
              <a:rPr lang="en-US" dirty="0" smtClean="0"/>
              <a:t>6) amino acid references energies (unfolded state)</a:t>
            </a:r>
            <a:endParaRPr lang="en-US" dirty="0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>
            <a:off x="6477000" y="3124200"/>
            <a:ext cx="457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6629400" y="281940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solidFill>
                  <a:srgbClr val="FF0000"/>
                </a:solidFill>
                <a:latin typeface="Times New Roman" charset="0"/>
              </a:rPr>
              <a:t>(1)</a:t>
            </a:r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6629400" y="19050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solidFill>
                  <a:srgbClr val="6600FF"/>
                </a:solidFill>
              </a:rPr>
              <a:t>(3)</a:t>
            </a: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rot="-510344">
            <a:off x="6781800" y="2286000"/>
            <a:ext cx="152400" cy="1588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7086600" y="22098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solidFill>
                  <a:srgbClr val="D60093"/>
                </a:solidFill>
              </a:rPr>
              <a:t>(2)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7162800" y="59436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/>
              <a:t>(4)</a:t>
            </a:r>
          </a:p>
        </p:txBody>
      </p:sp>
      <p:sp>
        <p:nvSpPr>
          <p:cNvPr id="22542" name="Text Box 10"/>
          <p:cNvSpPr txBox="1">
            <a:spLocks noChangeArrowheads="1"/>
          </p:cNvSpPr>
          <p:nvPr/>
        </p:nvSpPr>
        <p:spPr bwMode="auto">
          <a:xfrm>
            <a:off x="7696200" y="2819400"/>
            <a:ext cx="39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solidFill>
                  <a:srgbClr val="33CCFF"/>
                </a:solidFill>
                <a:latin typeface="Times New Roman" charset="0"/>
              </a:rPr>
              <a:t>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566738" y="426710"/>
            <a:ext cx="8089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The Challenge of Designing </a:t>
            </a:r>
            <a:r>
              <a:rPr lang="en-US" sz="2800" dirty="0" err="1" smtClean="0"/>
              <a:t>Hbond</a:t>
            </a:r>
            <a:r>
              <a:rPr lang="en-US" sz="2800" dirty="0" smtClean="0"/>
              <a:t> Networks</a:t>
            </a:r>
            <a:endParaRPr lang="en-US" sz="2800" dirty="0"/>
          </a:p>
        </p:txBody>
      </p:sp>
      <p:pic>
        <p:nvPicPr>
          <p:cNvPr id="35844" name="Picture 3" descr="L519_wt_w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588" y="1263650"/>
            <a:ext cx="2881312" cy="216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5" name="Picture 4" descr="L519T_mut_mu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8700" y="1225550"/>
            <a:ext cx="2932113" cy="220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388100" y="2006600"/>
            <a:ext cx="228600" cy="12700"/>
          </a:xfrm>
          <a:prstGeom prst="line">
            <a:avLst/>
          </a:prstGeom>
          <a:ln>
            <a:solidFill>
              <a:srgbClr val="FF0BD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10400" y="2082800"/>
            <a:ext cx="190500" cy="50800"/>
          </a:xfrm>
          <a:prstGeom prst="line">
            <a:avLst/>
          </a:prstGeom>
          <a:ln>
            <a:solidFill>
              <a:srgbClr val="FF0BD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57900" y="2654300"/>
            <a:ext cx="152400" cy="127000"/>
          </a:xfrm>
          <a:prstGeom prst="line">
            <a:avLst/>
          </a:prstGeom>
          <a:ln>
            <a:solidFill>
              <a:srgbClr val="FF0BD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15"/>
          <p:cNvSpPr txBox="1">
            <a:spLocks noChangeArrowheads="1"/>
          </p:cNvSpPr>
          <p:nvPr/>
        </p:nvSpPr>
        <p:spPr bwMode="auto">
          <a:xfrm>
            <a:off x="1892300" y="3429000"/>
            <a:ext cx="191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WT: K</a:t>
            </a:r>
            <a:r>
              <a:rPr lang="en-US" sz="1800" baseline="-25000"/>
              <a:t>d</a:t>
            </a:r>
            <a:r>
              <a:rPr lang="en-US" sz="1800"/>
              <a:t> = 100 nM</a:t>
            </a:r>
          </a:p>
        </p:txBody>
      </p:sp>
      <p:sp>
        <p:nvSpPr>
          <p:cNvPr id="35850" name="TextBox 17"/>
          <p:cNvSpPr txBox="1">
            <a:spLocks noChangeArrowheads="1"/>
          </p:cNvSpPr>
          <p:nvPr/>
        </p:nvSpPr>
        <p:spPr bwMode="auto">
          <a:xfrm>
            <a:off x="4914900" y="3429000"/>
            <a:ext cx="280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Triple mutant: K</a:t>
            </a:r>
            <a:r>
              <a:rPr lang="en-US" sz="1800" baseline="-25000"/>
              <a:t>d</a:t>
            </a:r>
            <a:r>
              <a:rPr lang="en-US" sz="1800"/>
              <a:t> &gt; 20 </a:t>
            </a:r>
            <a:r>
              <a:rPr lang="en-US" sz="180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>
                <a:ea typeface="Arial" charset="0"/>
                <a:cs typeface="Arial" charset="0"/>
              </a:rPr>
              <a:t>M</a:t>
            </a:r>
            <a:endParaRPr lang="en-US" sz="180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566738" y="4197350"/>
          <a:ext cx="8577262" cy="2660650"/>
        </p:xfrm>
        <a:graphic>
          <a:graphicData uri="http://schemas.openxmlformats.org/presentationml/2006/ole">
            <p:oleObj spid="_x0000_s76802" name="Document" r:id="rId5" imgW="5854700" imgH="1816100" progId="Word.Document.12">
              <p:link updateAutomatic="1"/>
            </p:oleObj>
          </a:graphicData>
        </a:graphic>
      </p:graphicFrame>
      <p:sp>
        <p:nvSpPr>
          <p:cNvPr id="35851" name="TextBox 19"/>
          <p:cNvSpPr txBox="1">
            <a:spLocks noChangeArrowheads="1"/>
          </p:cNvSpPr>
          <p:nvPr/>
        </p:nvSpPr>
        <p:spPr bwMode="auto">
          <a:xfrm>
            <a:off x="6223000" y="1346200"/>
            <a:ext cx="593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T519</a:t>
            </a:r>
          </a:p>
        </p:txBody>
      </p:sp>
      <p:sp>
        <p:nvSpPr>
          <p:cNvPr id="35852" name="TextBox 20"/>
          <p:cNvSpPr txBox="1">
            <a:spLocks noChangeArrowheads="1"/>
          </p:cNvSpPr>
          <p:nvPr/>
        </p:nvSpPr>
        <p:spPr bwMode="auto">
          <a:xfrm>
            <a:off x="7302500" y="1676400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S75</a:t>
            </a:r>
          </a:p>
        </p:txBody>
      </p:sp>
      <p:sp>
        <p:nvSpPr>
          <p:cNvPr id="35853" name="TextBox 21"/>
          <p:cNvSpPr txBox="1">
            <a:spLocks noChangeArrowheads="1"/>
          </p:cNvSpPr>
          <p:nvPr/>
        </p:nvSpPr>
        <p:spPr bwMode="auto">
          <a:xfrm>
            <a:off x="5588000" y="1892300"/>
            <a:ext cx="596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Q111</a:t>
            </a:r>
          </a:p>
        </p:txBody>
      </p:sp>
      <p:sp>
        <p:nvSpPr>
          <p:cNvPr id="35854" name="TextBox 22"/>
          <p:cNvSpPr txBox="1">
            <a:spLocks noChangeArrowheads="1"/>
          </p:cNvSpPr>
          <p:nvPr/>
        </p:nvSpPr>
        <p:spPr bwMode="auto">
          <a:xfrm>
            <a:off x="5943600" y="3048000"/>
            <a:ext cx="50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9"/>
          <p:cNvGrpSpPr>
            <a:grpSpLocks/>
          </p:cNvGrpSpPr>
          <p:nvPr/>
        </p:nvGrpSpPr>
        <p:grpSpPr bwMode="auto">
          <a:xfrm>
            <a:off x="5040033" y="2027232"/>
            <a:ext cx="3432175" cy="4040187"/>
            <a:chOff x="5031920" y="2428042"/>
            <a:chExt cx="3432175" cy="4040188"/>
          </a:xfrm>
        </p:grpSpPr>
        <p:cxnSp>
          <p:nvCxnSpPr>
            <p:cNvPr id="5" name="Straight Connector 4"/>
            <p:cNvCxnSpPr/>
            <p:nvPr/>
          </p:nvCxnSpPr>
          <p:spPr bwMode="auto">
            <a:xfrm rot="5400000">
              <a:off x="3013414" y="4448136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3700802" y="4446548"/>
              <a:ext cx="4038601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5031920" y="2428042"/>
              <a:ext cx="3432175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43850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50708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57566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6444002" y="4446548"/>
              <a:ext cx="4038601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5033508" y="4409242"/>
              <a:ext cx="3429000" cy="476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5033508" y="6446005"/>
              <a:ext cx="3430587" cy="19050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5033508" y="5088693"/>
              <a:ext cx="3430587" cy="476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>
              <a:off x="5033508" y="5779255"/>
              <a:ext cx="3429000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>
              <a:off x="5033508" y="3112254"/>
              <a:ext cx="3430587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5033508" y="3709154"/>
              <a:ext cx="3429000" cy="142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5978246" y="2573332"/>
            <a:ext cx="1644650" cy="2371725"/>
            <a:chOff x="6004830" y="2935538"/>
            <a:chExt cx="1645333" cy="2371475"/>
          </a:xfrm>
        </p:grpSpPr>
        <p:sp>
          <p:nvSpPr>
            <p:cNvPr id="60" name="Oval 59"/>
            <p:cNvSpPr/>
            <p:nvPr/>
          </p:nvSpPr>
          <p:spPr bwMode="auto">
            <a:xfrm rot="19684729">
              <a:off x="6014359" y="4851448"/>
              <a:ext cx="455801" cy="4555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6004830" y="2935538"/>
              <a:ext cx="455613" cy="456460"/>
              <a:chOff x="457199" y="3200400"/>
              <a:chExt cx="455644" cy="45650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199" y="3201987"/>
                <a:ext cx="455832" cy="45560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260" name="TextBox 22"/>
              <p:cNvSpPr txBox="1">
                <a:spLocks noChangeArrowheads="1"/>
              </p:cNvSpPr>
              <p:nvPr/>
            </p:nvSpPr>
            <p:spPr bwMode="auto">
              <a:xfrm>
                <a:off x="525156" y="3200400"/>
                <a:ext cx="3130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Calibri" charset="0"/>
                  </a:rPr>
                  <a:t>1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 bwMode="auto">
            <a:xfrm rot="19684729">
              <a:off x="7194361" y="3560947"/>
              <a:ext cx="455802" cy="4555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57" name="TextBox 58"/>
            <p:cNvSpPr txBox="1">
              <a:spLocks noChangeArrowheads="1"/>
            </p:cNvSpPr>
            <p:nvPr/>
          </p:nvSpPr>
          <p:spPr bwMode="auto">
            <a:xfrm>
              <a:off x="7269523" y="3565405"/>
              <a:ext cx="313023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3</a:t>
              </a:r>
            </a:p>
          </p:txBody>
        </p:sp>
        <p:sp>
          <p:nvSpPr>
            <p:cNvPr id="50258" name="TextBox 63"/>
            <p:cNvSpPr txBox="1">
              <a:spLocks noChangeArrowheads="1"/>
            </p:cNvSpPr>
            <p:nvPr/>
          </p:nvSpPr>
          <p:spPr bwMode="auto">
            <a:xfrm>
              <a:off x="6126602" y="4860677"/>
              <a:ext cx="313023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2</a:t>
              </a:r>
            </a:p>
          </p:txBody>
        </p:sp>
      </p:grpSp>
      <p:grpSp>
        <p:nvGrpSpPr>
          <p:cNvPr id="8" name="Group 111"/>
          <p:cNvGrpSpPr>
            <a:grpSpLocks/>
          </p:cNvGrpSpPr>
          <p:nvPr/>
        </p:nvGrpSpPr>
        <p:grpSpPr bwMode="auto">
          <a:xfrm>
            <a:off x="5481461" y="1956849"/>
            <a:ext cx="2551102" cy="3515240"/>
            <a:chOff x="5473278" y="2308787"/>
            <a:chExt cx="2551610" cy="3515729"/>
          </a:xfrm>
        </p:grpSpPr>
        <p:grpSp>
          <p:nvGrpSpPr>
            <p:cNvPr id="13" name="Group 82"/>
            <p:cNvGrpSpPr>
              <a:grpSpLocks/>
            </p:cNvGrpSpPr>
            <p:nvPr/>
          </p:nvGrpSpPr>
          <p:grpSpPr bwMode="auto">
            <a:xfrm rot="-2916946">
              <a:off x="5471634" y="2489370"/>
              <a:ext cx="686760" cy="325593"/>
              <a:chOff x="305367" y="3349408"/>
              <a:chExt cx="686635" cy="325556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rot="16200000" flipH="1">
                <a:off x="419754" y="3485252"/>
                <a:ext cx="227031" cy="1523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614427" y="3562525"/>
                <a:ext cx="230177" cy="111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/>
              <p:cNvSpPr/>
              <p:nvPr/>
            </p:nvSpPr>
            <p:spPr>
              <a:xfrm>
                <a:off x="305367" y="3349408"/>
                <a:ext cx="228590" cy="2286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763412" y="3424243"/>
                <a:ext cx="228590" cy="23020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" name="Group 83"/>
            <p:cNvGrpSpPr>
              <a:grpSpLocks/>
            </p:cNvGrpSpPr>
            <p:nvPr/>
          </p:nvGrpSpPr>
          <p:grpSpPr bwMode="auto">
            <a:xfrm rot="-10072770">
              <a:off x="5651853" y="3550069"/>
              <a:ext cx="663940" cy="345262"/>
              <a:chOff x="349401" y="3361257"/>
              <a:chExt cx="663865" cy="345199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16200000" flipH="1">
                <a:off x="437995" y="3513573"/>
                <a:ext cx="233352" cy="152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637477" y="3573159"/>
                <a:ext cx="230207" cy="109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349401" y="3361257"/>
                <a:ext cx="227032" cy="23017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784646" y="3441427"/>
                <a:ext cx="228620" cy="23652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1" name="Group 88"/>
            <p:cNvGrpSpPr>
              <a:grpSpLocks/>
            </p:cNvGrpSpPr>
            <p:nvPr/>
          </p:nvGrpSpPr>
          <p:grpSpPr bwMode="auto">
            <a:xfrm rot="6396225">
              <a:off x="6398886" y="3008398"/>
              <a:ext cx="703639" cy="282046"/>
              <a:chOff x="265610" y="3462452"/>
              <a:chExt cx="703510" cy="28201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rot="4403775" flipV="1">
                <a:off x="429696" y="3573510"/>
                <a:ext cx="157882" cy="1840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611360" y="3598154"/>
                <a:ext cx="230178" cy="1158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265610" y="3466324"/>
                <a:ext cx="227002" cy="23497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40530" y="3462452"/>
                <a:ext cx="228590" cy="23179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3" name="Group 98"/>
            <p:cNvGrpSpPr>
              <a:grpSpLocks/>
            </p:cNvGrpSpPr>
            <p:nvPr/>
          </p:nvGrpSpPr>
          <p:grpSpPr bwMode="auto">
            <a:xfrm rot="-5819037">
              <a:off x="6476197" y="3462678"/>
              <a:ext cx="660920" cy="332179"/>
              <a:chOff x="330528" y="3333362"/>
              <a:chExt cx="660800" cy="33214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16200000" flipH="1">
                <a:off x="442979" y="3473409"/>
                <a:ext cx="231795" cy="1523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639485" y="3539336"/>
                <a:ext cx="230177" cy="111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/>
              <p:cNvSpPr/>
              <p:nvPr/>
            </p:nvSpPr>
            <p:spPr>
              <a:xfrm>
                <a:off x="330528" y="3333362"/>
                <a:ext cx="228590" cy="23179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62738" y="3418329"/>
                <a:ext cx="228590" cy="2381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" name="Group 113"/>
            <p:cNvGrpSpPr>
              <a:grpSpLocks/>
            </p:cNvGrpSpPr>
            <p:nvPr/>
          </p:nvGrpSpPr>
          <p:grpSpPr bwMode="auto">
            <a:xfrm rot="9120164">
              <a:off x="5984824" y="5508153"/>
              <a:ext cx="701718" cy="316363"/>
              <a:chOff x="303778" y="3398961"/>
              <a:chExt cx="701639" cy="31630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rot="16200000" flipH="1">
                <a:off x="397847" y="3525558"/>
                <a:ext cx="227003" cy="152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593817" y="3598693"/>
                <a:ext cx="230208" cy="109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303778" y="3398961"/>
                <a:ext cx="228620" cy="23335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778384" y="3467345"/>
                <a:ext cx="227033" cy="23176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" name="Group 118"/>
            <p:cNvGrpSpPr>
              <a:grpSpLocks/>
            </p:cNvGrpSpPr>
            <p:nvPr/>
          </p:nvGrpSpPr>
          <p:grpSpPr bwMode="auto">
            <a:xfrm rot="-4681771">
              <a:off x="5301352" y="4692163"/>
              <a:ext cx="652950" cy="309097"/>
              <a:chOff x="337325" y="3310367"/>
              <a:chExt cx="652832" cy="309063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rot="16200000" flipH="1">
                <a:off x="433409" y="3440122"/>
                <a:ext cx="201631" cy="1523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627758" y="3516233"/>
                <a:ext cx="230178" cy="1031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Oval 121"/>
              <p:cNvSpPr/>
              <p:nvPr/>
            </p:nvSpPr>
            <p:spPr>
              <a:xfrm>
                <a:off x="337325" y="3310367"/>
                <a:ext cx="228591" cy="21433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761566" y="3411304"/>
                <a:ext cx="228591" cy="20798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6" name="Group 123"/>
            <p:cNvGrpSpPr>
              <a:grpSpLocks/>
            </p:cNvGrpSpPr>
            <p:nvPr/>
          </p:nvGrpSpPr>
          <p:grpSpPr bwMode="auto">
            <a:xfrm rot="9181436">
              <a:off x="7229331" y="4230200"/>
              <a:ext cx="648863" cy="378394"/>
              <a:chOff x="358341" y="3323288"/>
              <a:chExt cx="648788" cy="378328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rot="16200000" flipH="1">
                <a:off x="453135" y="3511115"/>
                <a:ext cx="228589" cy="152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637361" y="3586841"/>
                <a:ext cx="230208" cy="1127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/>
              <p:cNvSpPr/>
              <p:nvPr/>
            </p:nvSpPr>
            <p:spPr>
              <a:xfrm>
                <a:off x="358341" y="3323288"/>
                <a:ext cx="228619" cy="2285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780097" y="3459905"/>
                <a:ext cx="227032" cy="24128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7" name="Group 128"/>
            <p:cNvGrpSpPr>
              <a:grpSpLocks/>
            </p:cNvGrpSpPr>
            <p:nvPr/>
          </p:nvGrpSpPr>
          <p:grpSpPr bwMode="auto">
            <a:xfrm rot="2577387">
              <a:off x="6386313" y="4544770"/>
              <a:ext cx="664580" cy="372156"/>
              <a:chOff x="306822" y="3329973"/>
              <a:chExt cx="664507" cy="372088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rot="16200000" flipH="1">
                <a:off x="399722" y="3500566"/>
                <a:ext cx="230177" cy="1524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586921" y="3590941"/>
                <a:ext cx="228620" cy="1111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/>
              <p:cNvSpPr/>
              <p:nvPr/>
            </p:nvSpPr>
            <p:spPr>
              <a:xfrm>
                <a:off x="306822" y="3329973"/>
                <a:ext cx="228620" cy="23494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42709" y="3441694"/>
                <a:ext cx="228620" cy="2301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8" name="Group 133"/>
            <p:cNvGrpSpPr>
              <a:grpSpLocks/>
            </p:cNvGrpSpPr>
            <p:nvPr/>
          </p:nvGrpSpPr>
          <p:grpSpPr bwMode="auto">
            <a:xfrm rot="3242379">
              <a:off x="7528258" y="3307648"/>
              <a:ext cx="704221" cy="289039"/>
              <a:chOff x="250965" y="3382569"/>
              <a:chExt cx="704092" cy="289008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7557621" flipV="1">
                <a:off x="505250" y="3495481"/>
                <a:ext cx="158" cy="2110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584779" y="3557267"/>
                <a:ext cx="230178" cy="114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250965" y="3382569"/>
                <a:ext cx="228590" cy="23179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726467" y="3432697"/>
                <a:ext cx="228590" cy="23179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6026393" y="6092819"/>
            <a:ext cx="183976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Clarke </a:t>
            </a:r>
            <a:r>
              <a:rPr lang="en-US" sz="1400" dirty="0">
                <a:latin typeface="Calibri" charset="0"/>
              </a:rPr>
              <a:t>and Yuan, </a:t>
            </a:r>
            <a:r>
              <a:rPr lang="en-US" sz="1400" dirty="0" smtClean="0">
                <a:latin typeface="Calibri" charset="0"/>
              </a:rPr>
              <a:t>1995</a:t>
            </a:r>
          </a:p>
          <a:p>
            <a:r>
              <a:rPr lang="en-US" sz="1400" dirty="0" err="1" smtClean="0">
                <a:latin typeface="Calibri" charset="0"/>
              </a:rPr>
              <a:t>Zanghellini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i="1" dirty="0" smtClean="0">
                <a:latin typeface="Calibri" charset="0"/>
              </a:rPr>
              <a:t>et al.</a:t>
            </a:r>
            <a:r>
              <a:rPr lang="en-US" sz="1400" dirty="0" smtClean="0">
                <a:latin typeface="Calibri" charset="0"/>
              </a:rPr>
              <a:t>, 2006</a:t>
            </a:r>
            <a:endParaRPr lang="en-US" sz="1400" dirty="0">
              <a:latin typeface="Calibri" charset="0"/>
            </a:endParaRPr>
          </a:p>
        </p:txBody>
      </p:sp>
      <p:cxnSp>
        <p:nvCxnSpPr>
          <p:cNvPr id="124" name="Straight Connector 123"/>
          <p:cNvCxnSpPr/>
          <p:nvPr/>
        </p:nvCxnSpPr>
        <p:spPr bwMode="auto">
          <a:xfrm rot="16200000" flipH="1">
            <a:off x="2903258" y="5156195"/>
            <a:ext cx="80962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 bwMode="auto">
          <a:xfrm>
            <a:off x="3308071" y="5541957"/>
            <a:ext cx="774700" cy="4318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 bwMode="auto">
          <a:xfrm rot="10800000">
            <a:off x="2453996" y="4305294"/>
            <a:ext cx="774700" cy="41433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20"/>
          <p:cNvSpPr txBox="1">
            <a:spLocks noChangeArrowheads="1"/>
          </p:cNvSpPr>
          <p:nvPr/>
        </p:nvSpPr>
        <p:spPr bwMode="auto">
          <a:xfrm>
            <a:off x="1745971" y="3500432"/>
            <a:ext cx="771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2.33 Å</a:t>
            </a:r>
          </a:p>
        </p:txBody>
      </p:sp>
      <p:cxnSp>
        <p:nvCxnSpPr>
          <p:cNvPr id="129" name="Straight Connector 128"/>
          <p:cNvCxnSpPr/>
          <p:nvPr/>
        </p:nvCxnSpPr>
        <p:spPr bwMode="auto">
          <a:xfrm flipH="1">
            <a:off x="599796" y="2935282"/>
            <a:ext cx="773112" cy="482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 bwMode="auto">
          <a:xfrm rot="10800000">
            <a:off x="1369733" y="2920994"/>
            <a:ext cx="954088" cy="32861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 bwMode="auto">
          <a:xfrm rot="5400000">
            <a:off x="1842808" y="2784470"/>
            <a:ext cx="312737" cy="125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9" name="TextBox 39"/>
          <p:cNvSpPr txBox="1">
            <a:spLocks noChangeArrowheads="1"/>
          </p:cNvSpPr>
          <p:nvPr/>
        </p:nvSpPr>
        <p:spPr bwMode="auto">
          <a:xfrm>
            <a:off x="1888846" y="2339969"/>
            <a:ext cx="73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free</a:t>
            </a:r>
          </a:p>
        </p:txBody>
      </p:sp>
      <p:sp>
        <p:nvSpPr>
          <p:cNvPr id="160" name="Arc 159"/>
          <p:cNvSpPr/>
          <p:nvPr/>
        </p:nvSpPr>
        <p:spPr bwMode="auto">
          <a:xfrm rot="4972518" flipV="1">
            <a:off x="2990571" y="4568819"/>
            <a:ext cx="469900" cy="40322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92" name="TextBox 163"/>
          <p:cNvSpPr txBox="1">
            <a:spLocks noChangeArrowheads="1"/>
          </p:cNvSpPr>
          <p:nvPr/>
        </p:nvSpPr>
        <p:spPr bwMode="auto">
          <a:xfrm>
            <a:off x="499783" y="1182682"/>
            <a:ext cx="3675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Define zinc coordination geometry</a:t>
            </a:r>
          </a:p>
        </p:txBody>
      </p:sp>
      <p:sp>
        <p:nvSpPr>
          <p:cNvPr id="50193" name="TextBox 164"/>
          <p:cNvSpPr txBox="1">
            <a:spLocks noChangeArrowheads="1"/>
          </p:cNvSpPr>
          <p:nvPr/>
        </p:nvSpPr>
        <p:spPr bwMode="auto">
          <a:xfrm>
            <a:off x="5762346" y="1198557"/>
            <a:ext cx="262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RosettaMatch algorithm</a:t>
            </a:r>
          </a:p>
        </p:txBody>
      </p:sp>
      <p:sp>
        <p:nvSpPr>
          <p:cNvPr id="166" name="Slide Number Placeholder 165"/>
          <p:cNvSpPr>
            <a:spLocks noGrp="1"/>
          </p:cNvSpPr>
          <p:nvPr>
            <p:ph type="sldNum" sz="quarter" idx="12"/>
          </p:nvPr>
        </p:nvSpPr>
        <p:spPr>
          <a:xfrm>
            <a:off x="6560858" y="6003919"/>
            <a:ext cx="2133600" cy="365125"/>
          </a:xfrm>
        </p:spPr>
        <p:txBody>
          <a:bodyPr/>
          <a:lstStyle/>
          <a:p>
            <a:pPr>
              <a:defRPr/>
            </a:pPr>
            <a:fld id="{55367C7C-0415-A843-B222-4DBAEC00314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134" name="Oval 133"/>
          <p:cNvSpPr/>
          <p:nvPr/>
        </p:nvSpPr>
        <p:spPr bwMode="auto">
          <a:xfrm>
            <a:off x="2174596" y="4060819"/>
            <a:ext cx="276225" cy="2762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9" name="Straight Connector 138"/>
          <p:cNvCxnSpPr/>
          <p:nvPr/>
        </p:nvCxnSpPr>
        <p:spPr bwMode="auto">
          <a:xfrm rot="16200000" flipV="1">
            <a:off x="1988065" y="3694900"/>
            <a:ext cx="647700" cy="1587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112"/>
          <p:cNvGrpSpPr>
            <a:grpSpLocks/>
          </p:cNvGrpSpPr>
          <p:nvPr/>
        </p:nvGrpSpPr>
        <p:grpSpPr bwMode="auto">
          <a:xfrm>
            <a:off x="5764652" y="2428870"/>
            <a:ext cx="2024931" cy="2740023"/>
            <a:chOff x="5780806" y="2781601"/>
            <a:chExt cx="2024932" cy="2739726"/>
          </a:xfrm>
        </p:grpSpPr>
        <p:grpSp>
          <p:nvGrpSpPr>
            <p:cNvPr id="30" name="Group 140"/>
            <p:cNvGrpSpPr>
              <a:grpSpLocks/>
            </p:cNvGrpSpPr>
            <p:nvPr/>
          </p:nvGrpSpPr>
          <p:grpSpPr bwMode="auto">
            <a:xfrm>
              <a:off x="5929311" y="2781601"/>
              <a:ext cx="738148" cy="814298"/>
              <a:chOff x="2898671" y="2396331"/>
              <a:chExt cx="738416" cy="814298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 rot="16200000" flipH="1">
                <a:off x="2861405" y="2433597"/>
                <a:ext cx="226988" cy="152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 flipH="1" flipV="1">
                <a:off x="2977072" y="3059816"/>
                <a:ext cx="233338" cy="682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3430678" y="2740781"/>
                <a:ext cx="20640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/>
            <p:cNvCxnSpPr/>
            <p:nvPr/>
          </p:nvCxnSpPr>
          <p:spPr bwMode="auto">
            <a:xfrm>
              <a:off x="6998246" y="3644047"/>
              <a:ext cx="204581" cy="758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3484729" flipH="1" flipV="1">
              <a:off x="7385063" y="4105429"/>
              <a:ext cx="233338" cy="68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 rot="19684729">
              <a:off x="7577138" y="3573677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endCxn id="60" idx="1"/>
            </p:cNvCxnSpPr>
            <p:nvPr/>
          </p:nvCxnSpPr>
          <p:spPr bwMode="auto">
            <a:xfrm>
              <a:off x="5780806" y="4915275"/>
              <a:ext cx="229028" cy="1029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3484729" flipH="1" flipV="1">
              <a:off x="6197084" y="5370527"/>
              <a:ext cx="233337" cy="68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 bwMode="auto">
            <a:xfrm flipV="1">
              <a:off x="6414490" y="4834701"/>
              <a:ext cx="163244" cy="900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RosettaMatch: Designing a zinc binding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site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09" name="TextBox 22"/>
          <p:cNvSpPr txBox="1">
            <a:spLocks noChangeArrowheads="1"/>
          </p:cNvSpPr>
          <p:nvPr/>
        </p:nvSpPr>
        <p:spPr bwMode="auto">
          <a:xfrm>
            <a:off x="2696883" y="5028574"/>
            <a:ext cx="611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109</a:t>
            </a:r>
            <a:r>
              <a:rPr lang="en-US" sz="1200" baseline="30000" dirty="0">
                <a:latin typeface="Calibri" charset="0"/>
              </a:rPr>
              <a:t>o</a:t>
            </a:r>
          </a:p>
        </p:txBody>
      </p:sp>
      <p:sp>
        <p:nvSpPr>
          <p:cNvPr id="111" name="TextBox 22"/>
          <p:cNvSpPr txBox="1">
            <a:spLocks noChangeArrowheads="1"/>
          </p:cNvSpPr>
          <p:nvPr/>
        </p:nvSpPr>
        <p:spPr bwMode="auto">
          <a:xfrm>
            <a:off x="2619096" y="3742929"/>
            <a:ext cx="611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109</a:t>
            </a:r>
            <a:r>
              <a:rPr lang="en-US" sz="1200" baseline="30000" dirty="0">
                <a:latin typeface="Calibri" charset="0"/>
              </a:rPr>
              <a:t>o</a:t>
            </a:r>
          </a:p>
        </p:txBody>
      </p:sp>
      <p:sp>
        <p:nvSpPr>
          <p:cNvPr id="112" name="Arc 111"/>
          <p:cNvSpPr/>
          <p:nvPr/>
        </p:nvSpPr>
        <p:spPr bwMode="auto">
          <a:xfrm rot="16466482" flipV="1">
            <a:off x="2219045" y="3933129"/>
            <a:ext cx="469900" cy="40322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9"/>
          <p:cNvGrpSpPr>
            <a:grpSpLocks/>
          </p:cNvGrpSpPr>
          <p:nvPr/>
        </p:nvGrpSpPr>
        <p:grpSpPr bwMode="auto">
          <a:xfrm>
            <a:off x="5040033" y="2027232"/>
            <a:ext cx="3432175" cy="4040187"/>
            <a:chOff x="5031920" y="2428042"/>
            <a:chExt cx="3432175" cy="4040188"/>
          </a:xfrm>
        </p:grpSpPr>
        <p:cxnSp>
          <p:nvCxnSpPr>
            <p:cNvPr id="5" name="Straight Connector 4"/>
            <p:cNvCxnSpPr/>
            <p:nvPr/>
          </p:nvCxnSpPr>
          <p:spPr bwMode="auto">
            <a:xfrm rot="5400000">
              <a:off x="3013414" y="4448136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3700802" y="4446548"/>
              <a:ext cx="4038601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5031920" y="2428042"/>
              <a:ext cx="3432175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43850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50708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5756614" y="4446548"/>
              <a:ext cx="4038601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6444002" y="4446548"/>
              <a:ext cx="4038601" cy="158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5033508" y="4409242"/>
              <a:ext cx="3429000" cy="476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5033508" y="6446005"/>
              <a:ext cx="3430587" cy="19050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5033508" y="5088693"/>
              <a:ext cx="3430587" cy="476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>
              <a:off x="5033508" y="5779255"/>
              <a:ext cx="3429000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>
              <a:off x="5033508" y="3112254"/>
              <a:ext cx="3430587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5033508" y="3709154"/>
              <a:ext cx="3429000" cy="142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978246" y="2573332"/>
            <a:ext cx="455424" cy="456508"/>
            <a:chOff x="457199" y="3200400"/>
            <a:chExt cx="455644" cy="456504"/>
          </a:xfrm>
        </p:grpSpPr>
        <p:sp>
          <p:nvSpPr>
            <p:cNvPr id="22" name="Oval 21"/>
            <p:cNvSpPr/>
            <p:nvPr/>
          </p:nvSpPr>
          <p:spPr>
            <a:xfrm>
              <a:off x="457199" y="3201987"/>
              <a:ext cx="455832" cy="455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60" name="TextBox 22"/>
            <p:cNvSpPr txBox="1">
              <a:spLocks noChangeArrowheads="1"/>
            </p:cNvSpPr>
            <p:nvPr/>
          </p:nvSpPr>
          <p:spPr bwMode="auto">
            <a:xfrm>
              <a:off x="525156" y="3200400"/>
              <a:ext cx="3130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1</a:t>
              </a:r>
            </a:p>
          </p:txBody>
        </p:sp>
      </p:grpSp>
      <p:sp>
        <p:nvSpPr>
          <p:cNvPr id="57" name="Oval 56"/>
          <p:cNvSpPr/>
          <p:nvPr/>
        </p:nvSpPr>
        <p:spPr bwMode="auto">
          <a:xfrm rot="19684729">
            <a:off x="7167283" y="3198807"/>
            <a:ext cx="455613" cy="4556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257" name="TextBox 58"/>
          <p:cNvSpPr txBox="1">
            <a:spLocks noChangeArrowheads="1"/>
          </p:cNvSpPr>
          <p:nvPr/>
        </p:nvSpPr>
        <p:spPr bwMode="auto">
          <a:xfrm>
            <a:off x="7242414" y="3203265"/>
            <a:ext cx="312893" cy="36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3</a:t>
            </a:r>
          </a:p>
        </p:txBody>
      </p:sp>
      <p:cxnSp>
        <p:nvCxnSpPr>
          <p:cNvPr id="91" name="Straight Connector 90"/>
          <p:cNvCxnSpPr/>
          <p:nvPr/>
        </p:nvCxnSpPr>
        <p:spPr bwMode="auto">
          <a:xfrm rot="6396225" flipV="1">
            <a:off x="6561923" y="2828921"/>
            <a:ext cx="230188" cy="115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 bwMode="auto">
          <a:xfrm rot="6396225">
            <a:off x="6600537" y="2916221"/>
            <a:ext cx="228600" cy="23177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 rot="15780963" flipV="1">
            <a:off x="6799783" y="3133455"/>
            <a:ext cx="230187" cy="111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 bwMode="auto">
          <a:xfrm rot="15780963">
            <a:off x="6711682" y="2938456"/>
            <a:ext cx="228600" cy="2381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6026393" y="6092819"/>
            <a:ext cx="183976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Clarke </a:t>
            </a:r>
            <a:r>
              <a:rPr lang="en-US" sz="1400" dirty="0">
                <a:latin typeface="Calibri" charset="0"/>
              </a:rPr>
              <a:t>and Yuan, </a:t>
            </a:r>
            <a:r>
              <a:rPr lang="en-US" sz="1400" dirty="0" smtClean="0">
                <a:latin typeface="Calibri" charset="0"/>
              </a:rPr>
              <a:t>1995</a:t>
            </a:r>
          </a:p>
          <a:p>
            <a:r>
              <a:rPr lang="en-US" sz="1400" dirty="0" err="1" smtClean="0">
                <a:latin typeface="Calibri" charset="0"/>
              </a:rPr>
              <a:t>Zanghellini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i="1" dirty="0" smtClean="0">
                <a:latin typeface="Calibri" charset="0"/>
              </a:rPr>
              <a:t>et al.</a:t>
            </a:r>
            <a:r>
              <a:rPr lang="en-US" sz="1400" dirty="0" smtClean="0">
                <a:latin typeface="Calibri" charset="0"/>
              </a:rPr>
              <a:t>, 2006</a:t>
            </a:r>
            <a:endParaRPr lang="en-US" sz="1400" dirty="0">
              <a:latin typeface="Calibri" charset="0"/>
            </a:endParaRPr>
          </a:p>
        </p:txBody>
      </p:sp>
      <p:cxnSp>
        <p:nvCxnSpPr>
          <p:cNvPr id="124" name="Straight Connector 123"/>
          <p:cNvCxnSpPr/>
          <p:nvPr/>
        </p:nvCxnSpPr>
        <p:spPr bwMode="auto">
          <a:xfrm rot="16200000" flipH="1">
            <a:off x="2903258" y="5156195"/>
            <a:ext cx="80962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 bwMode="auto">
          <a:xfrm>
            <a:off x="3308071" y="5541957"/>
            <a:ext cx="774700" cy="4318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 bwMode="auto">
          <a:xfrm rot="10800000">
            <a:off x="2453996" y="4305294"/>
            <a:ext cx="774700" cy="41433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120"/>
          <p:cNvSpPr txBox="1">
            <a:spLocks noChangeArrowheads="1"/>
          </p:cNvSpPr>
          <p:nvPr/>
        </p:nvSpPr>
        <p:spPr bwMode="auto">
          <a:xfrm>
            <a:off x="1745971" y="3500432"/>
            <a:ext cx="771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2.33 Å</a:t>
            </a:r>
          </a:p>
        </p:txBody>
      </p:sp>
      <p:cxnSp>
        <p:nvCxnSpPr>
          <p:cNvPr id="129" name="Straight Connector 128"/>
          <p:cNvCxnSpPr/>
          <p:nvPr/>
        </p:nvCxnSpPr>
        <p:spPr bwMode="auto">
          <a:xfrm flipH="1">
            <a:off x="599796" y="2935282"/>
            <a:ext cx="773112" cy="482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 bwMode="auto">
          <a:xfrm rot="10800000">
            <a:off x="1369733" y="2920994"/>
            <a:ext cx="954088" cy="32861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 bwMode="auto">
          <a:xfrm rot="5400000">
            <a:off x="1842808" y="2784470"/>
            <a:ext cx="312737" cy="125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9" name="TextBox 39"/>
          <p:cNvSpPr txBox="1">
            <a:spLocks noChangeArrowheads="1"/>
          </p:cNvSpPr>
          <p:nvPr/>
        </p:nvSpPr>
        <p:spPr bwMode="auto">
          <a:xfrm>
            <a:off x="1888846" y="2339969"/>
            <a:ext cx="73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free</a:t>
            </a:r>
          </a:p>
        </p:txBody>
      </p:sp>
      <p:sp>
        <p:nvSpPr>
          <p:cNvPr id="160" name="Arc 159"/>
          <p:cNvSpPr/>
          <p:nvPr/>
        </p:nvSpPr>
        <p:spPr bwMode="auto">
          <a:xfrm rot="4972518" flipV="1">
            <a:off x="2990571" y="4568819"/>
            <a:ext cx="469900" cy="40322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91" name="TextBox 22"/>
          <p:cNvSpPr txBox="1">
            <a:spLocks noChangeArrowheads="1"/>
          </p:cNvSpPr>
          <p:nvPr/>
        </p:nvSpPr>
        <p:spPr bwMode="auto">
          <a:xfrm>
            <a:off x="2696883" y="5028574"/>
            <a:ext cx="611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109</a:t>
            </a:r>
            <a:r>
              <a:rPr lang="en-US" sz="1200" baseline="30000" dirty="0">
                <a:latin typeface="Calibri" charset="0"/>
              </a:rPr>
              <a:t>o</a:t>
            </a:r>
          </a:p>
        </p:txBody>
      </p:sp>
      <p:sp>
        <p:nvSpPr>
          <p:cNvPr id="50192" name="TextBox 163"/>
          <p:cNvSpPr txBox="1">
            <a:spLocks noChangeArrowheads="1"/>
          </p:cNvSpPr>
          <p:nvPr/>
        </p:nvSpPr>
        <p:spPr bwMode="auto">
          <a:xfrm>
            <a:off x="499783" y="1182682"/>
            <a:ext cx="3675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Define zinc coordination geometry</a:t>
            </a:r>
          </a:p>
        </p:txBody>
      </p:sp>
      <p:sp>
        <p:nvSpPr>
          <p:cNvPr id="50193" name="TextBox 164"/>
          <p:cNvSpPr txBox="1">
            <a:spLocks noChangeArrowheads="1"/>
          </p:cNvSpPr>
          <p:nvPr/>
        </p:nvSpPr>
        <p:spPr bwMode="auto">
          <a:xfrm>
            <a:off x="5762346" y="1198557"/>
            <a:ext cx="262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RosettaMatch algorithm</a:t>
            </a:r>
          </a:p>
        </p:txBody>
      </p:sp>
      <p:sp>
        <p:nvSpPr>
          <p:cNvPr id="166" name="Slide Number Placeholder 165"/>
          <p:cNvSpPr>
            <a:spLocks noGrp="1"/>
          </p:cNvSpPr>
          <p:nvPr>
            <p:ph type="sldNum" sz="quarter" idx="12"/>
          </p:nvPr>
        </p:nvSpPr>
        <p:spPr>
          <a:xfrm>
            <a:off x="6560858" y="6003919"/>
            <a:ext cx="2133600" cy="365125"/>
          </a:xfrm>
        </p:spPr>
        <p:txBody>
          <a:bodyPr/>
          <a:lstStyle/>
          <a:p>
            <a:pPr>
              <a:defRPr/>
            </a:pPr>
            <a:fld id="{55367C7C-0415-A843-B222-4DBAEC00314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134" name="Oval 133"/>
          <p:cNvSpPr/>
          <p:nvPr/>
        </p:nvSpPr>
        <p:spPr bwMode="auto">
          <a:xfrm>
            <a:off x="2174596" y="4060819"/>
            <a:ext cx="276225" cy="2762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9" name="Straight Connector 138"/>
          <p:cNvCxnSpPr/>
          <p:nvPr/>
        </p:nvCxnSpPr>
        <p:spPr bwMode="auto">
          <a:xfrm rot="16200000" flipV="1">
            <a:off x="1988065" y="3694900"/>
            <a:ext cx="647700" cy="1587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 bwMode="auto">
          <a:xfrm>
            <a:off x="6444971" y="2773357"/>
            <a:ext cx="2286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 bwMode="auto">
          <a:xfrm>
            <a:off x="6982091" y="3291409"/>
            <a:ext cx="204581" cy="75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22"/>
          <p:cNvSpPr txBox="1">
            <a:spLocks noChangeArrowheads="1"/>
          </p:cNvSpPr>
          <p:nvPr/>
        </p:nvSpPr>
        <p:spPr bwMode="auto">
          <a:xfrm>
            <a:off x="2619096" y="3742929"/>
            <a:ext cx="611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109</a:t>
            </a:r>
            <a:r>
              <a:rPr lang="en-US" sz="1200" baseline="30000" dirty="0">
                <a:latin typeface="Calibri" charset="0"/>
              </a:rPr>
              <a:t>o</a:t>
            </a:r>
          </a:p>
        </p:txBody>
      </p:sp>
      <p:sp>
        <p:nvSpPr>
          <p:cNvPr id="99" name="Arc 98"/>
          <p:cNvSpPr/>
          <p:nvPr/>
        </p:nvSpPr>
        <p:spPr bwMode="auto">
          <a:xfrm rot="16466482" flipV="1">
            <a:off x="2219045" y="3933129"/>
            <a:ext cx="469900" cy="40322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0" y="0"/>
            <a:ext cx="9144000" cy="931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RosettaMatch: Designing a zinc binding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site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10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Failed Design: No Binding</a:t>
            </a:r>
            <a:endParaRPr lang="en-US" sz="3200" dirty="0"/>
          </a:p>
        </p:txBody>
      </p:sp>
      <p:pic>
        <p:nvPicPr>
          <p:cNvPr id="4" name="Picture 3" descr="failed_desig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3" y="1299107"/>
            <a:ext cx="7941733" cy="41565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8338" y="203200"/>
            <a:ext cx="7772400" cy="8527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-128"/>
                <a:cs typeface="ＭＳ Ｐゴシック" charset="-128"/>
              </a:rPr>
              <a:t>Sequence Optimization</a:t>
            </a:r>
            <a:endParaRPr lang="en-US" sz="28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724525" y="2233613"/>
            <a:ext cx="341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85825" y="1568450"/>
            <a:ext cx="7567613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363"/>
              </a:spcBef>
            </a:pPr>
            <a:r>
              <a:rPr lang="en-US" sz="1600" u="sng" dirty="0" smtClean="0"/>
              <a:t>Simulated Annealing </a:t>
            </a:r>
            <a:endParaRPr lang="en-US" sz="1600" u="sng" dirty="0"/>
          </a:p>
          <a:p>
            <a:pPr>
              <a:spcBef>
                <a:spcPts val="363"/>
              </a:spcBef>
              <a:buFontTx/>
              <a:buChar char="•"/>
            </a:pPr>
            <a:r>
              <a:rPr lang="en-US" sz="1600" dirty="0"/>
              <a:t> start with a random sequence</a:t>
            </a:r>
          </a:p>
          <a:p>
            <a:pPr>
              <a:spcBef>
                <a:spcPts val="363"/>
              </a:spcBef>
              <a:buFontTx/>
              <a:buChar char="•"/>
            </a:pPr>
            <a:r>
              <a:rPr lang="en-US" sz="1600" dirty="0"/>
              <a:t> make a single amino acid replacement or rotamer substitution</a:t>
            </a:r>
          </a:p>
          <a:p>
            <a:pPr>
              <a:spcBef>
                <a:spcPts val="363"/>
              </a:spcBef>
              <a:buFontTx/>
              <a:buChar char="•"/>
            </a:pPr>
            <a:r>
              <a:rPr lang="en-US" sz="1600" dirty="0"/>
              <a:t> accept or reject move based on the Metropolis Criterion </a:t>
            </a:r>
          </a:p>
          <a:p>
            <a:pPr>
              <a:spcBef>
                <a:spcPts val="363"/>
              </a:spcBef>
              <a:buFontTx/>
              <a:buChar char="•"/>
            </a:pPr>
            <a:r>
              <a:rPr lang="en-US" sz="1600" dirty="0"/>
              <a:t> repeat many </a:t>
            </a:r>
            <a:r>
              <a:rPr lang="en-US" sz="1600" dirty="0" smtClean="0"/>
              <a:t>times decreasing the temperature as you go</a:t>
            </a:r>
            <a:endParaRPr lang="en-US" sz="1600" dirty="0"/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4102100"/>
            <a:ext cx="599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914400" y="3713163"/>
            <a:ext cx="572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u="sng"/>
              <a:t>Results from 10 independent runs on a small glubular protein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663" y="1473200"/>
            <a:ext cx="7356475" cy="17653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263" y="3589338"/>
            <a:ext cx="7356475" cy="22701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4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usefulness of backbone sampling when performing design</a:t>
            </a:r>
            <a:endParaRPr lang="en-US" sz="3200" dirty="0"/>
          </a:p>
        </p:txBody>
      </p:sp>
      <p:sp>
        <p:nvSpPr>
          <p:cNvPr id="3" name="Freeform 2"/>
          <p:cNvSpPr/>
          <p:nvPr/>
        </p:nvSpPr>
        <p:spPr>
          <a:xfrm>
            <a:off x="894302" y="2855138"/>
            <a:ext cx="2031207" cy="3010742"/>
          </a:xfrm>
          <a:custGeom>
            <a:avLst/>
            <a:gdLst>
              <a:gd name="connsiteX0" fmla="*/ 19028 w 2216727"/>
              <a:gd name="connsiteY0" fmla="*/ 0 h 3267583"/>
              <a:gd name="connsiteX1" fmla="*/ 61840 w 2216727"/>
              <a:gd name="connsiteY1" fmla="*/ 1155782 h 3267583"/>
              <a:gd name="connsiteX2" fmla="*/ 90382 w 2216727"/>
              <a:gd name="connsiteY2" fmla="*/ 2654019 h 3267583"/>
              <a:gd name="connsiteX3" fmla="*/ 604130 w 2216727"/>
              <a:gd name="connsiteY3" fmla="*/ 3110624 h 3267583"/>
              <a:gd name="connsiteX4" fmla="*/ 1446105 w 2216727"/>
              <a:gd name="connsiteY4" fmla="*/ 2996473 h 3267583"/>
              <a:gd name="connsiteX5" fmla="*/ 1560272 w 2216727"/>
              <a:gd name="connsiteY5" fmla="*/ 1483967 h 3267583"/>
              <a:gd name="connsiteX6" fmla="*/ 1931312 w 2216727"/>
              <a:gd name="connsiteY6" fmla="*/ 656370 h 3267583"/>
              <a:gd name="connsiteX7" fmla="*/ 2216727 w 2216727"/>
              <a:gd name="connsiteY7" fmla="*/ 14269 h 326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727" h="3267583">
                <a:moveTo>
                  <a:pt x="19028" y="0"/>
                </a:moveTo>
                <a:cubicBezTo>
                  <a:pt x="34488" y="356723"/>
                  <a:pt x="49948" y="713446"/>
                  <a:pt x="61840" y="1155782"/>
                </a:cubicBezTo>
                <a:cubicBezTo>
                  <a:pt x="73732" y="1598118"/>
                  <a:pt x="0" y="2328212"/>
                  <a:pt x="90382" y="2654019"/>
                </a:cubicBezTo>
                <a:cubicBezTo>
                  <a:pt x="180764" y="2979826"/>
                  <a:pt x="378176" y="3053548"/>
                  <a:pt x="604130" y="3110624"/>
                </a:cubicBezTo>
                <a:cubicBezTo>
                  <a:pt x="830084" y="3167700"/>
                  <a:pt x="1286748" y="3267583"/>
                  <a:pt x="1446105" y="2996473"/>
                </a:cubicBezTo>
                <a:cubicBezTo>
                  <a:pt x="1605462" y="2725364"/>
                  <a:pt x="1479404" y="1873984"/>
                  <a:pt x="1560272" y="1483967"/>
                </a:cubicBezTo>
                <a:cubicBezTo>
                  <a:pt x="1641140" y="1093950"/>
                  <a:pt x="1821903" y="901320"/>
                  <a:pt x="1931312" y="656370"/>
                </a:cubicBezTo>
                <a:cubicBezTo>
                  <a:pt x="2040721" y="411420"/>
                  <a:pt x="2216727" y="14269"/>
                  <a:pt x="2216727" y="1426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927600" y="3254666"/>
            <a:ext cx="499478" cy="0"/>
          </a:xfrm>
          <a:custGeom>
            <a:avLst/>
            <a:gdLst>
              <a:gd name="connsiteX0" fmla="*/ 0 w 499478"/>
              <a:gd name="connsiteY0" fmla="*/ 0 h 0"/>
              <a:gd name="connsiteX1" fmla="*/ 499478 w 49947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478">
                <a:moveTo>
                  <a:pt x="0" y="0"/>
                </a:moveTo>
                <a:lnTo>
                  <a:pt x="499478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84265" y="3040632"/>
            <a:ext cx="371040" cy="3995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2314196" y="3268935"/>
            <a:ext cx="337844" cy="20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997915" y="2926481"/>
            <a:ext cx="335363" cy="527950"/>
          </a:xfrm>
          <a:custGeom>
            <a:avLst/>
            <a:gdLst>
              <a:gd name="connsiteX0" fmla="*/ 256874 w 335363"/>
              <a:gd name="connsiteY0" fmla="*/ 0 h 527950"/>
              <a:gd name="connsiteX1" fmla="*/ 328228 w 335363"/>
              <a:gd name="connsiteY1" fmla="*/ 142689 h 527950"/>
              <a:gd name="connsiteX2" fmla="*/ 299687 w 335363"/>
              <a:gd name="connsiteY2" fmla="*/ 342454 h 527950"/>
              <a:gd name="connsiteX3" fmla="*/ 199791 w 335363"/>
              <a:gd name="connsiteY3" fmla="*/ 456605 h 527950"/>
              <a:gd name="connsiteX4" fmla="*/ 99896 w 335363"/>
              <a:gd name="connsiteY4" fmla="*/ 513681 h 527950"/>
              <a:gd name="connsiteX5" fmla="*/ 0 w 335363"/>
              <a:gd name="connsiteY5" fmla="*/ 527950 h 52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363" h="527950">
                <a:moveTo>
                  <a:pt x="256874" y="0"/>
                </a:moveTo>
                <a:cubicBezTo>
                  <a:pt x="288983" y="42806"/>
                  <a:pt x="321093" y="85613"/>
                  <a:pt x="328228" y="142689"/>
                </a:cubicBezTo>
                <a:cubicBezTo>
                  <a:pt x="335363" y="199765"/>
                  <a:pt x="321093" y="290135"/>
                  <a:pt x="299687" y="342454"/>
                </a:cubicBezTo>
                <a:cubicBezTo>
                  <a:pt x="278281" y="394773"/>
                  <a:pt x="233089" y="428067"/>
                  <a:pt x="199791" y="456605"/>
                </a:cubicBezTo>
                <a:cubicBezTo>
                  <a:pt x="166493" y="485143"/>
                  <a:pt x="133194" y="501790"/>
                  <a:pt x="99896" y="513681"/>
                </a:cubicBezTo>
                <a:cubicBezTo>
                  <a:pt x="66598" y="525572"/>
                  <a:pt x="0" y="527950"/>
                  <a:pt x="0" y="5279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136" y="1490133"/>
            <a:ext cx="3196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Initial target structure is often not designable 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67590" y="4072454"/>
            <a:ext cx="12272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3842" y="4268590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Backbone sampling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5820098" y="2883675"/>
            <a:ext cx="1807632" cy="2958422"/>
          </a:xfrm>
          <a:custGeom>
            <a:avLst/>
            <a:gdLst>
              <a:gd name="connsiteX0" fmla="*/ 59462 w 1807632"/>
              <a:gd name="connsiteY0" fmla="*/ 28537 h 2958422"/>
              <a:gd name="connsiteX1" fmla="*/ 73733 w 1807632"/>
              <a:gd name="connsiteY1" fmla="*/ 656370 h 2958422"/>
              <a:gd name="connsiteX2" fmla="*/ 73733 w 1807632"/>
              <a:gd name="connsiteY2" fmla="*/ 1269933 h 2958422"/>
              <a:gd name="connsiteX3" fmla="*/ 73733 w 1807632"/>
              <a:gd name="connsiteY3" fmla="*/ 2126069 h 2958422"/>
              <a:gd name="connsiteX4" fmla="*/ 116545 w 1807632"/>
              <a:gd name="connsiteY4" fmla="*/ 2711094 h 2958422"/>
              <a:gd name="connsiteX5" fmla="*/ 773001 w 1807632"/>
              <a:gd name="connsiteY5" fmla="*/ 2953666 h 2958422"/>
              <a:gd name="connsiteX6" fmla="*/ 1557893 w 1807632"/>
              <a:gd name="connsiteY6" fmla="*/ 2682557 h 2958422"/>
              <a:gd name="connsiteX7" fmla="*/ 1771955 w 1807632"/>
              <a:gd name="connsiteY7" fmla="*/ 1626657 h 2958422"/>
              <a:gd name="connsiteX8" fmla="*/ 1771955 w 1807632"/>
              <a:gd name="connsiteY8" fmla="*/ 913210 h 2958422"/>
              <a:gd name="connsiteX9" fmla="*/ 1757684 w 1807632"/>
              <a:gd name="connsiteY9" fmla="*/ 0 h 295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7632" h="2958422">
                <a:moveTo>
                  <a:pt x="59462" y="28537"/>
                </a:moveTo>
                <a:cubicBezTo>
                  <a:pt x="65408" y="239004"/>
                  <a:pt x="71355" y="449471"/>
                  <a:pt x="73733" y="656370"/>
                </a:cubicBezTo>
                <a:cubicBezTo>
                  <a:pt x="76112" y="863269"/>
                  <a:pt x="73733" y="1269933"/>
                  <a:pt x="73733" y="1269933"/>
                </a:cubicBezTo>
                <a:cubicBezTo>
                  <a:pt x="73733" y="1514883"/>
                  <a:pt x="66598" y="1885876"/>
                  <a:pt x="73733" y="2126069"/>
                </a:cubicBezTo>
                <a:cubicBezTo>
                  <a:pt x="80868" y="2366262"/>
                  <a:pt x="0" y="2573161"/>
                  <a:pt x="116545" y="2711094"/>
                </a:cubicBezTo>
                <a:cubicBezTo>
                  <a:pt x="233090" y="2849027"/>
                  <a:pt x="532776" y="2958422"/>
                  <a:pt x="773001" y="2953666"/>
                </a:cubicBezTo>
                <a:cubicBezTo>
                  <a:pt x="1013226" y="2948910"/>
                  <a:pt x="1391401" y="2903725"/>
                  <a:pt x="1557893" y="2682557"/>
                </a:cubicBezTo>
                <a:cubicBezTo>
                  <a:pt x="1724385" y="2461389"/>
                  <a:pt x="1736278" y="1921548"/>
                  <a:pt x="1771955" y="1626657"/>
                </a:cubicBezTo>
                <a:cubicBezTo>
                  <a:pt x="1807632" y="1331766"/>
                  <a:pt x="1774333" y="1184319"/>
                  <a:pt x="1771955" y="913210"/>
                </a:cubicBezTo>
                <a:cubicBezTo>
                  <a:pt x="1769577" y="642101"/>
                  <a:pt x="1757684" y="0"/>
                  <a:pt x="1757684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05724" y="3440162"/>
            <a:ext cx="62842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7016750" y="3440162"/>
            <a:ext cx="55389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24650" y="3275285"/>
            <a:ext cx="292100" cy="3082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526742" y="3234254"/>
            <a:ext cx="197908" cy="444500"/>
          </a:xfrm>
          <a:custGeom>
            <a:avLst/>
            <a:gdLst>
              <a:gd name="connsiteX0" fmla="*/ 134408 w 197908"/>
              <a:gd name="connsiteY0" fmla="*/ 0 h 444500"/>
              <a:gd name="connsiteX1" fmla="*/ 45508 w 197908"/>
              <a:gd name="connsiteY1" fmla="*/ 76200 h 444500"/>
              <a:gd name="connsiteX2" fmla="*/ 7408 w 197908"/>
              <a:gd name="connsiteY2" fmla="*/ 215900 h 444500"/>
              <a:gd name="connsiteX3" fmla="*/ 89958 w 197908"/>
              <a:gd name="connsiteY3" fmla="*/ 381000 h 444500"/>
              <a:gd name="connsiteX4" fmla="*/ 197908 w 197908"/>
              <a:gd name="connsiteY4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08" h="444500">
                <a:moveTo>
                  <a:pt x="134408" y="0"/>
                </a:moveTo>
                <a:cubicBezTo>
                  <a:pt x="100541" y="20108"/>
                  <a:pt x="66675" y="40217"/>
                  <a:pt x="45508" y="76200"/>
                </a:cubicBezTo>
                <a:cubicBezTo>
                  <a:pt x="24341" y="112183"/>
                  <a:pt x="0" y="165100"/>
                  <a:pt x="7408" y="215900"/>
                </a:cubicBezTo>
                <a:cubicBezTo>
                  <a:pt x="14816" y="266700"/>
                  <a:pt x="58208" y="342900"/>
                  <a:pt x="89958" y="381000"/>
                </a:cubicBezTo>
                <a:cubicBezTo>
                  <a:pt x="121708" y="419100"/>
                  <a:pt x="197908" y="444500"/>
                  <a:pt x="197908" y="4445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8598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Backbone Sampling in Rosetta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926877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Monte Carlo Sampling of Internal Degrees of Freedom (</a:t>
            </a:r>
            <a:r>
              <a:rPr lang="en-US" sz="2400" dirty="0" err="1" smtClean="0"/>
              <a:t>phi,psi</a:t>
            </a:r>
            <a:r>
              <a:rPr lang="en-US" sz="2400" dirty="0" smtClean="0"/>
              <a:t>)</a:t>
            </a:r>
          </a:p>
          <a:p>
            <a:pPr lvl="1">
              <a:buFontTx/>
              <a:buChar char="-"/>
            </a:pPr>
            <a:r>
              <a:rPr lang="en-US" sz="2400" dirty="0" smtClean="0"/>
              <a:t> Fragment insertions (aggressive sampling)</a:t>
            </a:r>
          </a:p>
          <a:p>
            <a:pPr lvl="1">
              <a:buFontTx/>
              <a:buChar char="-"/>
            </a:pPr>
            <a:r>
              <a:rPr lang="en-US" sz="2400" dirty="0" smtClean="0"/>
              <a:t> Small random changes to phi/psi (refinement)</a:t>
            </a:r>
          </a:p>
          <a:p>
            <a:endParaRPr lang="en-US" sz="2400" dirty="0" smtClean="0"/>
          </a:p>
          <a:p>
            <a:pPr marL="406400" indent="-406400"/>
            <a:r>
              <a:rPr lang="en-US" sz="2400" dirty="0" smtClean="0"/>
              <a:t>Gradient-based minimization of backbone (and side chain) torsion angles</a:t>
            </a:r>
          </a:p>
          <a:p>
            <a:endParaRPr lang="en-US" sz="2400" dirty="0" smtClean="0"/>
          </a:p>
          <a:p>
            <a:r>
              <a:rPr lang="en-US" sz="2400" dirty="0" smtClean="0"/>
              <a:t>Loop closure algorithms</a:t>
            </a:r>
          </a:p>
          <a:p>
            <a:pPr lvl="1">
              <a:buFontTx/>
              <a:buChar char="-"/>
            </a:pPr>
            <a:r>
              <a:rPr lang="en-US" sz="2400" dirty="0" smtClean="0"/>
              <a:t> cyclic coordinate descent</a:t>
            </a:r>
          </a:p>
          <a:p>
            <a:pPr lvl="1">
              <a:buFontTx/>
              <a:buChar char="-"/>
            </a:pPr>
            <a:r>
              <a:rPr lang="en-US" sz="2400" dirty="0" smtClean="0"/>
              <a:t> kinematic loop closure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Docking</a:t>
            </a:r>
          </a:p>
          <a:p>
            <a:pPr lvl="1">
              <a:buFontTx/>
              <a:buChar char="-"/>
            </a:pPr>
            <a:r>
              <a:rPr lang="en-US" sz="2400" dirty="0" smtClean="0"/>
              <a:t> Monte Carlo sampling</a:t>
            </a:r>
          </a:p>
          <a:p>
            <a:pPr lvl="1">
              <a:buFontTx/>
              <a:buChar char="-"/>
            </a:pPr>
            <a:r>
              <a:rPr lang="en-US" sz="2400" dirty="0" smtClean="0"/>
              <a:t> Gradient-based minimization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Typical Strategy For Designing Novel Structures or Interactions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9337" y="1778794"/>
            <a:ext cx="279823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 Starting Model of Target Backbone Conformation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9337" y="2719169"/>
            <a:ext cx="279823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Perform Sequence Optimization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843" y="3734832"/>
            <a:ext cx="281093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Backbone Optimization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6637" y="4487565"/>
            <a:ext cx="2810933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Evaluate Models with Rosetta Score and other Structure Quality Metrics</a:t>
            </a:r>
            <a:endParaRPr lang="en-US" sz="1600" dirty="0"/>
          </a:p>
        </p:txBody>
      </p:sp>
      <p:cxnSp>
        <p:nvCxnSpPr>
          <p:cNvPr id="8" name="Straight Connector 7"/>
          <p:cNvCxnSpPr>
            <a:stCxn id="3" idx="2"/>
            <a:endCxn id="4" idx="0"/>
          </p:cNvCxnSpPr>
          <p:nvPr/>
        </p:nvCxnSpPr>
        <p:spPr>
          <a:xfrm rot="5400000">
            <a:off x="1390655" y="2541369"/>
            <a:ext cx="355599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2"/>
            <a:endCxn id="5" idx="0"/>
          </p:cNvCxnSpPr>
          <p:nvPr/>
        </p:nvCxnSpPr>
        <p:spPr>
          <a:xfrm rot="5400000">
            <a:off x="1349439" y="3515816"/>
            <a:ext cx="430887" cy="71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2"/>
            <a:endCxn id="6" idx="0"/>
          </p:cNvCxnSpPr>
          <p:nvPr/>
        </p:nvCxnSpPr>
        <p:spPr>
          <a:xfrm rot="16200000" flipH="1">
            <a:off x="1354618" y="4280078"/>
            <a:ext cx="414179" cy="7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stCxn id="5" idx="3"/>
            <a:endCxn id="4" idx="3"/>
          </p:cNvCxnSpPr>
          <p:nvPr/>
        </p:nvCxnSpPr>
        <p:spPr>
          <a:xfrm flipV="1">
            <a:off x="2966776" y="3011557"/>
            <a:ext cx="794" cy="892552"/>
          </a:xfrm>
          <a:prstGeom prst="curvedConnector3">
            <a:avLst>
              <a:gd name="adj1" fmla="val 28890932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6566" t="45752" b="8497"/>
          <a:stretch>
            <a:fillRect/>
          </a:stretch>
        </p:blipFill>
        <p:spPr>
          <a:xfrm>
            <a:off x="3582988" y="1959474"/>
            <a:ext cx="5561012" cy="21041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rot="16200000">
            <a:off x="2588927" y="2398226"/>
            <a:ext cx="198404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Rosetta Energy Per Residue 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16418" y="3568700"/>
            <a:ext cx="5192648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			Trajectory Number</a:t>
            </a:r>
          </a:p>
          <a:p>
            <a:endParaRPr lang="en-US" dirty="0" smtClean="0"/>
          </a:p>
          <a:p>
            <a:r>
              <a:rPr lang="en-US" dirty="0" smtClean="0"/>
              <a:t>Red		Design Relax Round 1</a:t>
            </a:r>
          </a:p>
          <a:p>
            <a:r>
              <a:rPr lang="en-US" dirty="0" smtClean="0"/>
              <a:t>Green 	Design Relax Round 2</a:t>
            </a:r>
          </a:p>
          <a:p>
            <a:r>
              <a:rPr lang="en-US" dirty="0" smtClean="0"/>
              <a:t>Blue		Design Relax Round 3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140200" y="1959474"/>
            <a:ext cx="467995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873340" y="5480734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Rosetta Energy per Residue of Relaxed Crystal Structures = -2.5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19213</TotalTime>
  <Words>2526</Words>
  <Application>Microsoft Macintosh PowerPoint</Application>
  <PresentationFormat>On-screen Show (4:3)</PresentationFormat>
  <Paragraphs>399</Paragraphs>
  <Slides>53</Slides>
  <Notes>2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Office Theme</vt:lpstr>
      <vt:lpstr>Macintosh HD:Users:brian:Documents:Talks:2010 UNC:L519T hbond table.doc!OLE_LINK1</vt:lpstr>
      <vt:lpstr>CS ChemDraw Drawing</vt:lpstr>
      <vt:lpstr>Graph</vt:lpstr>
      <vt:lpstr>SPW 7.1 Graph</vt:lpstr>
      <vt:lpstr>Computational Design of Protein Structures and Interfaces</vt:lpstr>
      <vt:lpstr>Outline: Three Protein Design Stories </vt:lpstr>
      <vt:lpstr>Slide 3</vt:lpstr>
      <vt:lpstr>Slide 4</vt:lpstr>
      <vt:lpstr>Rosetta’s Full Atom Energy Function</vt:lpstr>
      <vt:lpstr>Sequence Optimization</vt:lpstr>
      <vt:lpstr>The usefulness of backbone sampling when performing design</vt:lpstr>
      <vt:lpstr>Backbone Sampling in Rosetta</vt:lpstr>
      <vt:lpstr>Our Typical Strategy For Designing Novel Structures or Interactions</vt:lpstr>
      <vt:lpstr>Outline: Three Protein Design Stories </vt:lpstr>
      <vt:lpstr>Background: Protein Redesign with a Naturally Occurring Backbone Generally Recovers Sequences with High Identity to the Wild Type Sequence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Outline: Three Protein Design Stories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Outline: Three Protein Design Stories 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Summary and Future Directions: Metal-Mediated Interface Design</vt:lpstr>
      <vt:lpstr>Slide 49</vt:lpstr>
      <vt:lpstr>Slide 50</vt:lpstr>
      <vt:lpstr>Slide 51</vt:lpstr>
      <vt:lpstr>Slide 52</vt:lpstr>
      <vt:lpstr>Example of Failed Design: No Binding</vt:lpstr>
    </vt:vector>
  </TitlesOfParts>
  <Company>UNC Chapel Hill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1YZMsym slides, UCLA</dc:title>
  <dc:creator>Bryan Der</dc:creator>
  <cp:lastModifiedBy>Brian Kuhlman</cp:lastModifiedBy>
  <cp:revision>59</cp:revision>
  <dcterms:created xsi:type="dcterms:W3CDTF">2011-05-24T14:01:01Z</dcterms:created>
  <dcterms:modified xsi:type="dcterms:W3CDTF">2011-05-24T14:04:58Z</dcterms:modified>
</cp:coreProperties>
</file>