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2.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81" r:id="rId3"/>
    <p:sldId id="258" r:id="rId4"/>
    <p:sldId id="296" r:id="rId5"/>
    <p:sldId id="259" r:id="rId6"/>
    <p:sldId id="261" r:id="rId7"/>
    <p:sldId id="285" r:id="rId8"/>
    <p:sldId id="287" r:id="rId9"/>
    <p:sldId id="286" r:id="rId10"/>
    <p:sldId id="288" r:id="rId11"/>
    <p:sldId id="262" r:id="rId12"/>
    <p:sldId id="263" r:id="rId13"/>
    <p:sldId id="260" r:id="rId14"/>
    <p:sldId id="265" r:id="rId15"/>
    <p:sldId id="266" r:id="rId16"/>
    <p:sldId id="295" r:id="rId17"/>
    <p:sldId id="267" r:id="rId18"/>
    <p:sldId id="268" r:id="rId19"/>
    <p:sldId id="269" r:id="rId20"/>
    <p:sldId id="270" r:id="rId21"/>
    <p:sldId id="271" r:id="rId22"/>
    <p:sldId id="273" r:id="rId23"/>
    <p:sldId id="289" r:id="rId24"/>
    <p:sldId id="272" r:id="rId25"/>
    <p:sldId id="274" r:id="rId26"/>
    <p:sldId id="275" r:id="rId27"/>
    <p:sldId id="276" r:id="rId28"/>
    <p:sldId id="290" r:id="rId29"/>
    <p:sldId id="280" r:id="rId30"/>
    <p:sldId id="277" r:id="rId31"/>
    <p:sldId id="291" r:id="rId32"/>
    <p:sldId id="292" r:id="rId33"/>
    <p:sldId id="293" r:id="rId34"/>
    <p:sldId id="294" r:id="rId35"/>
    <p:sldId id="284" r:id="rId36"/>
    <p:sldId id="282" r:id="rId37"/>
    <p:sldId id="283" r:id="rId38"/>
    <p:sldId id="278" r:id="rId39"/>
    <p:sldId id="27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9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24" autoAdjust="0"/>
  </p:normalViewPr>
  <p:slideViewPr>
    <p:cSldViewPr>
      <p:cViewPr varScale="1">
        <p:scale>
          <a:sx n="73" d="100"/>
          <a:sy n="73" d="100"/>
        </p:scale>
        <p:origin x="-1672" y="-112"/>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 Id="rId3"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B7E63-5B0A-40C1-AE08-23D7D3BAF6B9}" type="datetimeFigureOut">
              <a:rPr lang="en-IE" smtClean="0"/>
              <a:pPr/>
              <a:t>11-04-28</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DAE0C-B821-42F6-A1C7-45A621882DDF}" type="slidenum">
              <a:rPr lang="en-IE" smtClean="0"/>
              <a:pPr/>
              <a:t>‹#›</a:t>
            </a:fld>
            <a:endParaRPr lang="en-IE"/>
          </a:p>
        </p:txBody>
      </p:sp>
    </p:spTree>
    <p:extLst>
      <p:ext uri="{BB962C8B-B14F-4D97-AF65-F5344CB8AC3E}">
        <p14:creationId xmlns:p14="http://schemas.microsoft.com/office/powerpoint/2010/main" val="415950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electron microscopy image of the flu virus. Credits: Rob </a:t>
            </a:r>
            <a:r>
              <a:rPr lang="en-US" dirty="0" err="1" smtClean="0"/>
              <a:t>Ruigrok</a:t>
            </a:r>
            <a:r>
              <a:rPr lang="en-US" dirty="0" smtClean="0"/>
              <a:t>/ UVHCI.</a:t>
            </a:r>
          </a:p>
          <a:p>
            <a:endParaRPr lang="en-US" dirty="0"/>
          </a:p>
        </p:txBody>
      </p:sp>
      <p:sp>
        <p:nvSpPr>
          <p:cNvPr id="4" name="Slide Number Placeholder 3"/>
          <p:cNvSpPr>
            <a:spLocks noGrp="1"/>
          </p:cNvSpPr>
          <p:nvPr>
            <p:ph type="sldNum" sz="quarter" idx="10"/>
          </p:nvPr>
        </p:nvSpPr>
        <p:spPr/>
        <p:txBody>
          <a:bodyPr/>
          <a:lstStyle/>
          <a:p>
            <a:fld id="{4FDDAE0C-B821-42F6-A1C7-45A621882DDF}" type="slidenum">
              <a:rPr lang="en-IE" smtClean="0"/>
              <a:pPr/>
              <a:t>9</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600DD-49F4-4147-BB8B-813852A41807}"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Thermodynamic</a:t>
            </a:r>
            <a:r>
              <a:rPr lang="ga-IE" baseline="0" dirty="0" smtClean="0"/>
              <a:t> breakdown of the double decoupling method. </a:t>
            </a:r>
            <a:endParaRPr lang="en-US" dirty="0"/>
          </a:p>
        </p:txBody>
      </p:sp>
      <p:sp>
        <p:nvSpPr>
          <p:cNvPr id="4" name="Slide Number Placeholder 3"/>
          <p:cNvSpPr>
            <a:spLocks noGrp="1"/>
          </p:cNvSpPr>
          <p:nvPr>
            <p:ph type="sldNum" sz="quarter" idx="10"/>
          </p:nvPr>
        </p:nvSpPr>
        <p:spPr/>
        <p:txBody>
          <a:bodyPr/>
          <a:lstStyle/>
          <a:p>
            <a:fld id="{7D3600DD-49F4-4147-BB8B-813852A41807}"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External coordinates</a:t>
            </a:r>
            <a:r>
              <a:rPr lang="ga-IE" baseline="0" dirty="0" smtClean="0"/>
              <a:t> can be defined as the 3 degrees of freedom due to rotation as defined by the 3 euler angles of any three atoms used to define the molecular axes of A.</a:t>
            </a:r>
            <a:endParaRPr lang="ga-IE" dirty="0" smtClean="0"/>
          </a:p>
          <a:p>
            <a:r>
              <a:rPr lang="ga-IE" u="sng" dirty="0" smtClean="0"/>
              <a:t>DG is defined as the free energy required</a:t>
            </a:r>
            <a:r>
              <a:rPr lang="ga-IE" u="sng" baseline="0" dirty="0" smtClean="0"/>
              <a:t> to decouple the water from the binding site of P during the simulation.</a:t>
            </a:r>
            <a:r>
              <a:rPr lang="ga-IE" baseline="0" dirty="0" smtClean="0"/>
              <a:t> During the later part of the simulation when B is weakly coupled to A, B would have to explore the entire simulation box in order for DG to converge. This can be circumvented by constraining the coordinates of B to occupy the binding site of A using a restraining potential while decoupling the interaction of B. </a:t>
            </a:r>
          </a:p>
          <a:p>
            <a:endParaRPr lang="ga-IE" baseline="0" dirty="0" smtClean="0"/>
          </a:p>
          <a:p>
            <a:r>
              <a:rPr lang="ga-IE" baseline="0" dirty="0" smtClean="0"/>
              <a:t>The first term can be evaluated using TI by molecular dynamic simulation as lambda is varied from 0 to 1. The third term is a correction term due to the constraining of the translational degrees of freedom of B during the free energy simulation. They are the change in free energy when the constrained ligand is allowed to expand and occupy a volume 1/C0 (and to rotate freely) </a:t>
            </a:r>
            <a:endParaRPr lang="en-US" dirty="0"/>
          </a:p>
        </p:txBody>
      </p:sp>
      <p:sp>
        <p:nvSpPr>
          <p:cNvPr id="4" name="Slide Number Placeholder 3"/>
          <p:cNvSpPr>
            <a:spLocks noGrp="1"/>
          </p:cNvSpPr>
          <p:nvPr>
            <p:ph type="sldNum" sz="quarter" idx="10"/>
          </p:nvPr>
        </p:nvSpPr>
        <p:spPr/>
        <p:txBody>
          <a:bodyPr/>
          <a:lstStyle/>
          <a:p>
            <a:fld id="{7D3600DD-49F4-4147-BB8B-813852A41807}"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T3P</a:t>
            </a:r>
            <a:r>
              <a:rPr lang="ga-IE" baseline="0" dirty="0" smtClean="0"/>
              <a:t> vs. T5P</a:t>
            </a:r>
            <a:endParaRPr lang="en-IE" baseline="0" dirty="0" smtClean="0"/>
          </a:p>
          <a:p>
            <a:r>
              <a:rPr lang="en-IE" baseline="0" dirty="0" smtClean="0"/>
              <a:t>The large computational demand imposed by such models does not necessarily equate to higher accuracy. The water is often represented by rigid three point charge models as TIP3P which has been parameterized for a single temperature 298 K and therefore poorly captures the temperature dependence of its properties.</a:t>
            </a:r>
            <a:endParaRPr lang="en-US" dirty="0"/>
          </a:p>
        </p:txBody>
      </p:sp>
      <p:sp>
        <p:nvSpPr>
          <p:cNvPr id="4" name="Slide Number Placeholder 3"/>
          <p:cNvSpPr>
            <a:spLocks noGrp="1"/>
          </p:cNvSpPr>
          <p:nvPr>
            <p:ph type="sldNum" sz="quarter" idx="10"/>
          </p:nvPr>
        </p:nvSpPr>
        <p:spPr/>
        <p:txBody>
          <a:bodyPr/>
          <a:lstStyle/>
          <a:p>
            <a:fld id="{7D3600DD-49F4-4147-BB8B-813852A41807}"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T3P</a:t>
            </a:r>
            <a:r>
              <a:rPr lang="ga-IE" baseline="0" dirty="0" smtClean="0"/>
              <a:t> vs. T5P</a:t>
            </a:r>
            <a:endParaRPr lang="en-IE" baseline="0" dirty="0" smtClean="0"/>
          </a:p>
          <a:p>
            <a:r>
              <a:rPr lang="en-IE" baseline="0" dirty="0" smtClean="0"/>
              <a:t>The large computational demand imposed by such models does not necessarily equate to higher accuracy. The water is often represented by rigid three point charge models as TIP3P which has been parameterized for a single temperature 298 K and therefore poorly captures the temperature dependence of its properties.</a:t>
            </a:r>
            <a:endParaRPr lang="en-US" dirty="0"/>
          </a:p>
        </p:txBody>
      </p:sp>
      <p:sp>
        <p:nvSpPr>
          <p:cNvPr id="4" name="Slide Number Placeholder 3"/>
          <p:cNvSpPr>
            <a:spLocks noGrp="1"/>
          </p:cNvSpPr>
          <p:nvPr>
            <p:ph type="sldNum" sz="quarter" idx="10"/>
          </p:nvPr>
        </p:nvSpPr>
        <p:spPr/>
        <p:txBody>
          <a:bodyPr/>
          <a:lstStyle/>
          <a:p>
            <a:fld id="{7D3600DD-49F4-4147-BB8B-813852A41807}"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1GKB is at 1.56 Angstroms resolution</a:t>
            </a:r>
            <a:r>
              <a:rPr lang="en-IE" dirty="0" smtClean="0"/>
              <a:t>.</a:t>
            </a:r>
          </a:p>
          <a:p>
            <a:r>
              <a:rPr lang="ga-IE" dirty="0" smtClean="0"/>
              <a:t>Hysteresis</a:t>
            </a:r>
            <a:r>
              <a:rPr lang="ga-IE" baseline="0" dirty="0" smtClean="0"/>
              <a:t> indicates 0.7 kcal/mol error</a:t>
            </a:r>
          </a:p>
          <a:p>
            <a:endParaRPr lang="ga-IE" baseline="0" dirty="0" smtClean="0"/>
          </a:p>
          <a:p>
            <a:endParaRPr lang="en-US" dirty="0"/>
          </a:p>
        </p:txBody>
      </p:sp>
      <p:sp>
        <p:nvSpPr>
          <p:cNvPr id="4" name="Slide Number Placeholder 3"/>
          <p:cNvSpPr>
            <a:spLocks noGrp="1"/>
          </p:cNvSpPr>
          <p:nvPr>
            <p:ph type="sldNum" sz="quarter" idx="10"/>
          </p:nvPr>
        </p:nvSpPr>
        <p:spPr/>
        <p:txBody>
          <a:bodyPr/>
          <a:lstStyle/>
          <a:p>
            <a:fld id="{7D3600DD-49F4-4147-BB8B-813852A41807}"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600DD-49F4-4147-BB8B-813852A41807}"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The binding of the native ligand induces only a small displacement</a:t>
            </a:r>
            <a:r>
              <a:rPr lang="ga-IE" baseline="0" dirty="0" smtClean="0"/>
              <a:t> in the position of the conserved water relative to the ligand-free structure, but the synthetic ligand significantly distorts the position.</a:t>
            </a:r>
          </a:p>
          <a:p>
            <a:endParaRPr lang="ga-IE" baseline="0" dirty="0" smtClean="0"/>
          </a:p>
          <a:p>
            <a:r>
              <a:rPr lang="ga-IE" baseline="0" dirty="0" smtClean="0"/>
              <a:t>Exp binding energy of 3MAN </a:t>
            </a:r>
            <a:r>
              <a:rPr lang="ga-IE" baseline="0" smtClean="0"/>
              <a:t>vs hydroxyet</a:t>
            </a:r>
            <a:endParaRPr lang="en-US" dirty="0"/>
          </a:p>
        </p:txBody>
      </p:sp>
      <p:sp>
        <p:nvSpPr>
          <p:cNvPr id="4" name="Slide Number Placeholder 3"/>
          <p:cNvSpPr>
            <a:spLocks noGrp="1"/>
          </p:cNvSpPr>
          <p:nvPr>
            <p:ph type="sldNum" sz="quarter" idx="10"/>
          </p:nvPr>
        </p:nvSpPr>
        <p:spPr/>
        <p:txBody>
          <a:bodyPr/>
          <a:lstStyle/>
          <a:p>
            <a:fld id="{7D3600DD-49F4-4147-BB8B-813852A41807}"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Non-bonded </a:t>
            </a:r>
            <a:r>
              <a:rPr lang="en-IE" dirty="0" err="1" smtClean="0"/>
              <a:t>vdW</a:t>
            </a:r>
            <a:r>
              <a:rPr lang="en-IE" dirty="0" smtClean="0"/>
              <a:t> parameters for T3P water could be</a:t>
            </a:r>
            <a:r>
              <a:rPr lang="en-IE" baseline="0" dirty="0" smtClean="0"/>
              <a:t> adjusted without significantly changing its liquid water properties. </a:t>
            </a:r>
            <a:r>
              <a:rPr lang="en-IE" b="1" baseline="0" dirty="0" smtClean="0"/>
              <a:t>By increasing the depth of the </a:t>
            </a:r>
            <a:r>
              <a:rPr lang="en-IE" b="1" baseline="0" dirty="0" err="1" smtClean="0"/>
              <a:t>vdW</a:t>
            </a:r>
            <a:r>
              <a:rPr lang="en-IE" b="1" baseline="0" dirty="0" smtClean="0"/>
              <a:t> well from 0.152 kcal/</a:t>
            </a:r>
            <a:r>
              <a:rPr lang="en-IE" b="1" baseline="0" dirty="0" err="1" smtClean="0"/>
              <a:t>mol</a:t>
            </a:r>
            <a:r>
              <a:rPr lang="en-IE" b="1" baseline="0" dirty="0" smtClean="0"/>
              <a:t> to 0.190 kcal/</a:t>
            </a:r>
            <a:r>
              <a:rPr lang="en-IE" b="1" baseline="0" dirty="0" err="1" smtClean="0"/>
              <a:t>mol</a:t>
            </a:r>
            <a:r>
              <a:rPr lang="en-IE" b="1" baseline="0" dirty="0" smtClean="0"/>
              <a:t>, the solvation energies of small alkanes improved compared to experimental data.</a:t>
            </a:r>
            <a:endParaRPr lang="en-IE" b="1" dirty="0"/>
          </a:p>
        </p:txBody>
      </p:sp>
      <p:sp>
        <p:nvSpPr>
          <p:cNvPr id="4" name="Slide Number Placeholder 3"/>
          <p:cNvSpPr>
            <a:spLocks noGrp="1"/>
          </p:cNvSpPr>
          <p:nvPr>
            <p:ph type="sldNum" sz="quarter" idx="10"/>
          </p:nvPr>
        </p:nvSpPr>
        <p:spPr/>
        <p:txBody>
          <a:bodyPr/>
          <a:lstStyle/>
          <a:p>
            <a:fld id="{4FDDAE0C-B821-42F6-A1C7-45A621882DDF}" type="slidenum">
              <a:rPr lang="en-IE" smtClean="0"/>
              <a:pPr/>
              <a:t>30</a:t>
            </a:fld>
            <a:endParaRPr lang="en-IE"/>
          </a:p>
        </p:txBody>
      </p:sp>
    </p:spTree>
    <p:extLst>
      <p:ext uri="{BB962C8B-B14F-4D97-AF65-F5344CB8AC3E}">
        <p14:creationId xmlns:p14="http://schemas.microsoft.com/office/powerpoint/2010/main" val="1662027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Non-bonded </a:t>
            </a:r>
            <a:r>
              <a:rPr lang="en-IE" dirty="0" err="1" smtClean="0"/>
              <a:t>vdW</a:t>
            </a:r>
            <a:r>
              <a:rPr lang="en-IE" dirty="0" smtClean="0"/>
              <a:t> parameters for T3P water could be</a:t>
            </a:r>
            <a:r>
              <a:rPr lang="en-IE" baseline="0" dirty="0" smtClean="0"/>
              <a:t> adjusted without significantly changing its liquid water properties. </a:t>
            </a:r>
            <a:r>
              <a:rPr lang="en-IE" b="1" baseline="0" dirty="0" smtClean="0"/>
              <a:t>By increasing the depth of the </a:t>
            </a:r>
            <a:r>
              <a:rPr lang="en-IE" b="1" baseline="0" dirty="0" err="1" smtClean="0"/>
              <a:t>vdW</a:t>
            </a:r>
            <a:r>
              <a:rPr lang="en-IE" b="1" baseline="0" dirty="0" smtClean="0"/>
              <a:t> well from 0.152 kcal/</a:t>
            </a:r>
            <a:r>
              <a:rPr lang="en-IE" b="1" baseline="0" dirty="0" err="1" smtClean="0"/>
              <a:t>mol</a:t>
            </a:r>
            <a:r>
              <a:rPr lang="en-IE" b="1" baseline="0" dirty="0" smtClean="0"/>
              <a:t> to 0.190 kcal/</a:t>
            </a:r>
            <a:r>
              <a:rPr lang="en-IE" b="1" baseline="0" dirty="0" err="1" smtClean="0"/>
              <a:t>mol</a:t>
            </a:r>
            <a:r>
              <a:rPr lang="en-IE" b="1" baseline="0" dirty="0" smtClean="0"/>
              <a:t>, the solvation energies of small alkanes improved compared to experimental data.</a:t>
            </a:r>
            <a:endParaRPr lang="en-IE" b="1" dirty="0"/>
          </a:p>
        </p:txBody>
      </p:sp>
      <p:sp>
        <p:nvSpPr>
          <p:cNvPr id="4" name="Slide Number Placeholder 3"/>
          <p:cNvSpPr>
            <a:spLocks noGrp="1"/>
          </p:cNvSpPr>
          <p:nvPr>
            <p:ph type="sldNum" sz="quarter" idx="10"/>
          </p:nvPr>
        </p:nvSpPr>
        <p:spPr/>
        <p:txBody>
          <a:bodyPr/>
          <a:lstStyle/>
          <a:p>
            <a:fld id="{4FDDAE0C-B821-42F6-A1C7-45A621882DDF}" type="slidenum">
              <a:rPr lang="en-IE" smtClean="0"/>
              <a:pPr/>
              <a:t>32</a:t>
            </a:fld>
            <a:endParaRPr lang="en-IE"/>
          </a:p>
        </p:txBody>
      </p:sp>
    </p:spTree>
    <p:extLst>
      <p:ext uri="{BB962C8B-B14F-4D97-AF65-F5344CB8AC3E}">
        <p14:creationId xmlns:p14="http://schemas.microsoft.com/office/powerpoint/2010/main" val="166202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surface to  favor mobility of the virus , allowing the virus to spread</a:t>
            </a:r>
            <a:endParaRPr lang="en-US" dirty="0"/>
          </a:p>
        </p:txBody>
      </p:sp>
      <p:sp>
        <p:nvSpPr>
          <p:cNvPr id="4" name="Slide Number Placeholder 3"/>
          <p:cNvSpPr>
            <a:spLocks noGrp="1"/>
          </p:cNvSpPr>
          <p:nvPr>
            <p:ph type="sldNum" sz="quarter" idx="10"/>
          </p:nvPr>
        </p:nvSpPr>
        <p:spPr/>
        <p:txBody>
          <a:bodyPr/>
          <a:lstStyle/>
          <a:p>
            <a:fld id="{4FDDAE0C-B821-42F6-A1C7-45A621882DDF}" type="slidenum">
              <a:rPr lang="en-IE" smtClean="0"/>
              <a:pPr/>
              <a:t>10</a:t>
            </a:fld>
            <a:endParaRPr lang="en-I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a:cs typeface="Calibri"/>
              </a:rPr>
              <a:t>Í</a:t>
            </a:r>
            <a:endParaRPr lang="en-US" dirty="0"/>
          </a:p>
        </p:txBody>
      </p:sp>
      <p:sp>
        <p:nvSpPr>
          <p:cNvPr id="4" name="Slide Number Placeholder 3"/>
          <p:cNvSpPr>
            <a:spLocks noGrp="1"/>
          </p:cNvSpPr>
          <p:nvPr>
            <p:ph type="sldNum" sz="quarter" idx="10"/>
          </p:nvPr>
        </p:nvSpPr>
        <p:spPr/>
        <p:txBody>
          <a:bodyPr/>
          <a:lstStyle/>
          <a:p>
            <a:fld id="{4FDDAE0C-B821-42F6-A1C7-45A621882DDF}" type="slidenum">
              <a:rPr lang="en-IE" smtClean="0"/>
              <a:pPr/>
              <a:t>33</a:t>
            </a:fld>
            <a:endParaRPr lang="en-I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Calibri"/>
                <a:cs typeface="Calibri"/>
              </a:rPr>
              <a:t>Í</a:t>
            </a:r>
            <a:endParaRPr lang="en-US" dirty="0"/>
          </a:p>
        </p:txBody>
      </p:sp>
      <p:sp>
        <p:nvSpPr>
          <p:cNvPr id="4" name="Slide Number Placeholder 3"/>
          <p:cNvSpPr>
            <a:spLocks noGrp="1"/>
          </p:cNvSpPr>
          <p:nvPr>
            <p:ph type="sldNum" sz="quarter" idx="10"/>
          </p:nvPr>
        </p:nvSpPr>
        <p:spPr/>
        <p:txBody>
          <a:bodyPr/>
          <a:lstStyle/>
          <a:p>
            <a:fld id="{4FDDAE0C-B821-42F6-A1C7-45A621882DDF}" type="slidenum">
              <a:rPr lang="en-IE" smtClean="0"/>
              <a:pPr/>
              <a:t>34</a:t>
            </a:fld>
            <a:endParaRPr lang="en-I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Non-bonded </a:t>
            </a:r>
            <a:r>
              <a:rPr lang="en-IE" dirty="0" err="1" smtClean="0"/>
              <a:t>vdW</a:t>
            </a:r>
            <a:r>
              <a:rPr lang="en-IE" dirty="0" smtClean="0"/>
              <a:t> parameters for T3P water could be</a:t>
            </a:r>
            <a:r>
              <a:rPr lang="en-IE" baseline="0" dirty="0" smtClean="0"/>
              <a:t> adjusted without significantly changing its liquid water properties. By increasing the depth of the </a:t>
            </a:r>
            <a:r>
              <a:rPr lang="en-IE" baseline="0" dirty="0" err="1" smtClean="0"/>
              <a:t>vdW</a:t>
            </a:r>
            <a:r>
              <a:rPr lang="en-IE" baseline="0" dirty="0" smtClean="0"/>
              <a:t> well from 0.152 kcal/</a:t>
            </a:r>
            <a:r>
              <a:rPr lang="en-IE" baseline="0" dirty="0" err="1" smtClean="0"/>
              <a:t>mol</a:t>
            </a:r>
            <a:r>
              <a:rPr lang="en-IE" baseline="0" dirty="0" smtClean="0"/>
              <a:t> to 0.190 kcal/</a:t>
            </a:r>
            <a:r>
              <a:rPr lang="en-IE" baseline="0" dirty="0" err="1" smtClean="0"/>
              <a:t>mol</a:t>
            </a:r>
            <a:r>
              <a:rPr lang="en-IE" baseline="0" dirty="0" smtClean="0"/>
              <a:t>, the solvation energies of small alkanes improved compared to experimental data.</a:t>
            </a:r>
            <a:endParaRPr lang="en-IE" dirty="0"/>
          </a:p>
        </p:txBody>
      </p:sp>
      <p:sp>
        <p:nvSpPr>
          <p:cNvPr id="4" name="Slide Number Placeholder 3"/>
          <p:cNvSpPr>
            <a:spLocks noGrp="1"/>
          </p:cNvSpPr>
          <p:nvPr>
            <p:ph type="sldNum" sz="quarter" idx="10"/>
          </p:nvPr>
        </p:nvSpPr>
        <p:spPr/>
        <p:txBody>
          <a:bodyPr/>
          <a:lstStyle/>
          <a:p>
            <a:fld id="{4FDDAE0C-B821-42F6-A1C7-45A621882DDF}" type="slidenum">
              <a:rPr lang="en-IE" smtClean="0"/>
              <a:pPr/>
              <a:t>38</a:t>
            </a:fld>
            <a:endParaRPr lang="en-IE"/>
          </a:p>
        </p:txBody>
      </p:sp>
    </p:spTree>
    <p:extLst>
      <p:ext uri="{BB962C8B-B14F-4D97-AF65-F5344CB8AC3E}">
        <p14:creationId xmlns:p14="http://schemas.microsoft.com/office/powerpoint/2010/main" val="166202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ga-IE" sz="1200" b="1" kern="1200" dirty="0" smtClean="0">
                <a:solidFill>
                  <a:schemeClr val="tx1"/>
                </a:solidFill>
                <a:latin typeface="+mn-lt"/>
                <a:ea typeface="+mn-ea"/>
                <a:cs typeface="+mn-cs"/>
              </a:rPr>
              <a:t>Panel a) </a:t>
            </a:r>
            <a:r>
              <a:rPr lang="ga-IE" sz="1200" kern="1200" dirty="0" smtClean="0">
                <a:solidFill>
                  <a:schemeClr val="tx1"/>
                </a:solidFill>
                <a:latin typeface="+mn-lt"/>
                <a:ea typeface="+mn-ea"/>
                <a:cs typeface="+mn-cs"/>
              </a:rPr>
              <a:t>Structure of the de-esterified form of the neuraminidase inhibitor oseltamivir in complex with the H274Y mutant of influenza virus N1 neuraminidase that displays resistance to treatment with oseltamivir  (PDBID 3CL0, Ref.[136]). Schematic representations of the natural substrate (neuraminic acid) and the inhibitor are shown in </a:t>
            </a:r>
            <a:r>
              <a:rPr lang="ga-IE" sz="1200" b="1" kern="1200" dirty="0" smtClean="0">
                <a:solidFill>
                  <a:schemeClr val="tx1"/>
                </a:solidFill>
                <a:latin typeface="+mn-lt"/>
                <a:ea typeface="+mn-ea"/>
                <a:cs typeface="+mn-cs"/>
              </a:rPr>
              <a:t>Panels b) </a:t>
            </a:r>
            <a:r>
              <a:rPr lang="ga-IE" sz="1200" kern="1200" dirty="0" smtClean="0">
                <a:solidFill>
                  <a:schemeClr val="tx1"/>
                </a:solidFill>
                <a:latin typeface="+mn-lt"/>
                <a:ea typeface="+mn-ea"/>
                <a:cs typeface="+mn-cs"/>
              </a:rPr>
              <a:t>and</a:t>
            </a:r>
            <a:r>
              <a:rPr lang="ga-IE" sz="1200" b="1" kern="1200" dirty="0" smtClean="0">
                <a:solidFill>
                  <a:schemeClr val="tx1"/>
                </a:solidFill>
                <a:latin typeface="+mn-lt"/>
                <a:ea typeface="+mn-ea"/>
                <a:cs typeface="+mn-cs"/>
              </a:rPr>
              <a:t> c)</a:t>
            </a:r>
            <a:r>
              <a:rPr lang="ga-IE" sz="1200" kern="1200" dirty="0" smtClean="0">
                <a:solidFill>
                  <a:schemeClr val="tx1"/>
                </a:solidFill>
                <a:latin typeface="+mn-lt"/>
                <a:ea typeface="+mn-ea"/>
                <a:cs typeface="+mn-cs"/>
              </a:rPr>
              <a:t>, respectively.</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3600DD-49F4-4147-BB8B-813852A41807}"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ga-IE" sz="1200" dirty="0" smtClean="0"/>
              <a:t>From 3 monosaccharides→ 27648 trisaccharides!</a:t>
            </a:r>
            <a:endParaRPr lang="en-US" sz="1200" smtClean="0"/>
          </a:p>
          <a:p>
            <a:endParaRPr lang="en-US"/>
          </a:p>
        </p:txBody>
      </p:sp>
      <p:sp>
        <p:nvSpPr>
          <p:cNvPr id="4" name="Slide Number Placeholder 3"/>
          <p:cNvSpPr>
            <a:spLocks noGrp="1"/>
          </p:cNvSpPr>
          <p:nvPr>
            <p:ph type="sldNum" sz="quarter" idx="10"/>
          </p:nvPr>
        </p:nvSpPr>
        <p:spPr/>
        <p:txBody>
          <a:bodyPr/>
          <a:lstStyle/>
          <a:p>
            <a:fld id="{7D3600DD-49F4-4147-BB8B-813852A41807}"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Legume</a:t>
            </a:r>
            <a:r>
              <a:rPr lang="en-IE" b="1" baseline="0" dirty="0" smtClean="0"/>
              <a:t> </a:t>
            </a:r>
            <a:r>
              <a:rPr lang="en-IE" b="1" baseline="0" dirty="0" err="1" smtClean="0"/>
              <a:t>lectins</a:t>
            </a:r>
            <a:r>
              <a:rPr lang="en-IE" b="1" baseline="0" dirty="0" smtClean="0"/>
              <a:t> represent the largest and more thoroughly studies family of sugar-binding proteins. </a:t>
            </a:r>
            <a:r>
              <a:rPr lang="en-IE" dirty="0" smtClean="0"/>
              <a:t>Legume </a:t>
            </a:r>
            <a:r>
              <a:rPr lang="en-IE" dirty="0" err="1" smtClean="0"/>
              <a:t>lectins</a:t>
            </a:r>
            <a:r>
              <a:rPr lang="en-IE" dirty="0" smtClean="0"/>
              <a:t>’ primary</a:t>
            </a:r>
            <a:r>
              <a:rPr lang="en-IE" baseline="0" dirty="0" smtClean="0"/>
              <a:t> structure is amazingly highly conserved, although they exhibit a variety of </a:t>
            </a:r>
            <a:r>
              <a:rPr lang="en-IE" baseline="0" dirty="0" err="1" smtClean="0"/>
              <a:t>monosaccharides</a:t>
            </a:r>
            <a:r>
              <a:rPr lang="en-IE" baseline="0" dirty="0" smtClean="0"/>
              <a:t> and oligosaccharides specificities. They all exhibit the “jelly roll” fold aka “</a:t>
            </a:r>
            <a:r>
              <a:rPr lang="en-IE" baseline="0" dirty="0" err="1" smtClean="0"/>
              <a:t>lectin</a:t>
            </a:r>
            <a:r>
              <a:rPr lang="en-IE" baseline="0" dirty="0" smtClean="0"/>
              <a:t> fold”, all have the two ions </a:t>
            </a:r>
            <a:r>
              <a:rPr lang="en-IE" baseline="0" dirty="0" err="1" smtClean="0"/>
              <a:t>Ca</a:t>
            </a:r>
            <a:r>
              <a:rPr lang="en-IE" baseline="0" dirty="0" smtClean="0"/>
              <a:t> and </a:t>
            </a:r>
            <a:r>
              <a:rPr lang="en-IE" baseline="0" dirty="0" err="1" smtClean="0"/>
              <a:t>Mn</a:t>
            </a:r>
            <a:r>
              <a:rPr lang="en-IE" baseline="0" dirty="0" smtClean="0"/>
              <a:t>, necessary to bind the carbohydrate. The binding site looks like a small depression on each monomer’s surface and </a:t>
            </a:r>
            <a:r>
              <a:rPr lang="en-IE" b="1" baseline="0" dirty="0" smtClean="0"/>
              <a:t>has a classic D and N residue</a:t>
            </a:r>
            <a:r>
              <a:rPr lang="en-IE" baseline="0" dirty="0" smtClean="0"/>
              <a:t>, in </a:t>
            </a:r>
            <a:r>
              <a:rPr lang="en-IE" baseline="0" dirty="0" err="1" smtClean="0"/>
              <a:t>ConA</a:t>
            </a:r>
            <a:r>
              <a:rPr lang="en-IE" baseline="0" dirty="0" smtClean="0"/>
              <a:t> the </a:t>
            </a:r>
            <a:r>
              <a:rPr lang="en-IE" baseline="0" dirty="0" err="1" smtClean="0"/>
              <a:t>Gly</a:t>
            </a:r>
            <a:r>
              <a:rPr lang="en-IE" baseline="0" dirty="0" smtClean="0"/>
              <a:t> is replaced by an ARG</a:t>
            </a:r>
            <a:r>
              <a:rPr lang="en-IE" b="1" baseline="0" dirty="0" smtClean="0"/>
              <a:t>. </a:t>
            </a:r>
            <a:r>
              <a:rPr lang="en-IE" b="1" baseline="0" dirty="0" err="1" smtClean="0"/>
              <a:t>ConA</a:t>
            </a:r>
            <a:r>
              <a:rPr lang="en-IE" b="1" baseline="0" dirty="0" smtClean="0"/>
              <a:t> is a mannose/glucose specific </a:t>
            </a:r>
            <a:r>
              <a:rPr lang="en-IE" b="1" baseline="0" dirty="0" err="1" smtClean="0"/>
              <a:t>lectin</a:t>
            </a:r>
            <a:r>
              <a:rPr lang="en-IE" b="1" baseline="0" dirty="0" smtClean="0"/>
              <a:t>.</a:t>
            </a:r>
            <a:endParaRPr lang="en-IE" b="1" dirty="0"/>
          </a:p>
        </p:txBody>
      </p:sp>
      <p:sp>
        <p:nvSpPr>
          <p:cNvPr id="4" name="Slide Number Placeholder 3"/>
          <p:cNvSpPr>
            <a:spLocks noGrp="1"/>
          </p:cNvSpPr>
          <p:nvPr>
            <p:ph type="sldNum" sz="quarter" idx="10"/>
          </p:nvPr>
        </p:nvSpPr>
        <p:spPr/>
        <p:txBody>
          <a:bodyPr/>
          <a:lstStyle/>
          <a:p>
            <a:fld id="{4FDDAE0C-B821-42F6-A1C7-45A621882DDF}" type="slidenum">
              <a:rPr lang="en-IE" smtClean="0"/>
              <a:pPr/>
              <a:t>13</a:t>
            </a:fld>
            <a:endParaRPr lang="en-IE"/>
          </a:p>
        </p:txBody>
      </p:sp>
    </p:spTree>
    <p:extLst>
      <p:ext uri="{BB962C8B-B14F-4D97-AF65-F5344CB8AC3E}">
        <p14:creationId xmlns:p14="http://schemas.microsoft.com/office/powerpoint/2010/main" val="386668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baseline="0" dirty="0" smtClean="0"/>
              <a:t>Crystal structures of carbohydrate-binding proteins reveal dense networks of intermolecular hbonds, but these bonds can only form after desolvation of the binding surface.</a:t>
            </a:r>
          </a:p>
          <a:p>
            <a:r>
              <a:rPr lang="ga-IE" b="1" baseline="0" dirty="0" smtClean="0"/>
              <a:t>Complex formation involves the interchange of carbohydrate-OH groups with H2O molecules, which is not an obviously favorable process.</a:t>
            </a:r>
          </a:p>
          <a:p>
            <a:endParaRPr lang="ga-IE" b="1" baseline="0" dirty="0" smtClean="0"/>
          </a:p>
          <a:p>
            <a:r>
              <a:rPr lang="ga-IE" b="1" baseline="0" dirty="0" smtClean="0"/>
              <a:t>Both carbohydrates and carbohydrate binding sites are actually amphiphylic. It has been argued that their surfaces might be inefficiently hydrated so that the water on the left of Eq. Is high energy and drives the formation of the complex.</a:t>
            </a:r>
            <a:endParaRPr lang="en-US" b="1" dirty="0" smtClean="0"/>
          </a:p>
          <a:p>
            <a:endParaRPr lang="en-US" dirty="0"/>
          </a:p>
        </p:txBody>
      </p:sp>
      <p:sp>
        <p:nvSpPr>
          <p:cNvPr id="4" name="Slide Number Placeholder 3"/>
          <p:cNvSpPr>
            <a:spLocks noGrp="1"/>
          </p:cNvSpPr>
          <p:nvPr>
            <p:ph type="sldNum" sz="quarter" idx="10"/>
          </p:nvPr>
        </p:nvSpPr>
        <p:spPr/>
        <p:txBody>
          <a:bodyPr/>
          <a:lstStyle/>
          <a:p>
            <a:fld id="{7D3600DD-49F4-4147-BB8B-813852A41807}"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Non-peptide cyclic urea ligand. The water displaced</a:t>
            </a:r>
            <a:r>
              <a:rPr lang="en-US" baseline="0" dirty="0" smtClean="0"/>
              <a:t> had a binding free energy between -4-6 kcal/mol in one instance and -10 +/- 0.5 from </a:t>
            </a:r>
            <a:r>
              <a:rPr lang="en-US" baseline="0" dirty="0" err="1" smtClean="0"/>
              <a:t>Barillari</a:t>
            </a:r>
            <a:r>
              <a:rPr lang="en-US" baseline="0" dirty="0" smtClean="0"/>
              <a:t> et al JACS.</a:t>
            </a:r>
            <a:endParaRPr lang="en-US" dirty="0"/>
          </a:p>
        </p:txBody>
      </p:sp>
      <p:sp>
        <p:nvSpPr>
          <p:cNvPr id="4" name="Slide Number Placeholder 3"/>
          <p:cNvSpPr>
            <a:spLocks noGrp="1"/>
          </p:cNvSpPr>
          <p:nvPr>
            <p:ph type="sldNum" sz="quarter" idx="10"/>
          </p:nvPr>
        </p:nvSpPr>
        <p:spPr/>
        <p:txBody>
          <a:bodyPr/>
          <a:lstStyle/>
          <a:p>
            <a:fld id="{4FDDAE0C-B821-42F6-A1C7-45A621882DDF}" type="slidenum">
              <a:rPr lang="en-IE" smtClean="0"/>
              <a:pPr/>
              <a:t>16</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The main problem for consideration of</a:t>
            </a:r>
            <a:r>
              <a:rPr lang="ga-IE" baseline="0" dirty="0" smtClean="0"/>
              <a:t> water molecules in drug design is to know which molecules are important in mediating the interaction between a protein and a ligand and which instead can be targeted for displacement.</a:t>
            </a:r>
          </a:p>
          <a:p>
            <a:r>
              <a:rPr lang="ga-IE" baseline="0" dirty="0" smtClean="0"/>
              <a:t>Is it really worthwhile to target water molecules for displacement through rational design. </a:t>
            </a:r>
          </a:p>
          <a:p>
            <a:endParaRPr lang="ga-IE" baseline="0" dirty="0" smtClean="0"/>
          </a:p>
          <a:p>
            <a:endParaRPr lang="en-US" dirty="0"/>
          </a:p>
        </p:txBody>
      </p:sp>
      <p:sp>
        <p:nvSpPr>
          <p:cNvPr id="4" name="Slide Number Placeholder 3"/>
          <p:cNvSpPr>
            <a:spLocks noGrp="1"/>
          </p:cNvSpPr>
          <p:nvPr>
            <p:ph type="sldNum" sz="quarter" idx="10"/>
          </p:nvPr>
        </p:nvSpPr>
        <p:spPr/>
        <p:txBody>
          <a:bodyPr/>
          <a:lstStyle/>
          <a:p>
            <a:fld id="{7D3600DD-49F4-4147-BB8B-813852A41807}"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The main problem for consideration of</a:t>
            </a:r>
            <a:r>
              <a:rPr lang="ga-IE" baseline="0" dirty="0" smtClean="0"/>
              <a:t> water molecules in drug design is to know which molecules are important in mediating the interaction between a protein and a ligand and which instead can be targeted for displacement.</a:t>
            </a:r>
          </a:p>
          <a:p>
            <a:r>
              <a:rPr lang="ga-IE" baseline="0" dirty="0" smtClean="0"/>
              <a:t>Is it really worthwhile to target water molecules for displacement through rational design. </a:t>
            </a:r>
          </a:p>
          <a:p>
            <a:endParaRPr lang="ga-IE" baseline="0" dirty="0" smtClean="0"/>
          </a:p>
          <a:p>
            <a:endParaRPr lang="en-US" dirty="0"/>
          </a:p>
        </p:txBody>
      </p:sp>
      <p:sp>
        <p:nvSpPr>
          <p:cNvPr id="4" name="Slide Number Placeholder 3"/>
          <p:cNvSpPr>
            <a:spLocks noGrp="1"/>
          </p:cNvSpPr>
          <p:nvPr>
            <p:ph type="sldNum" sz="quarter" idx="10"/>
          </p:nvPr>
        </p:nvSpPr>
        <p:spPr/>
        <p:txBody>
          <a:bodyPr/>
          <a:lstStyle/>
          <a:p>
            <a:fld id="{7D3600DD-49F4-4147-BB8B-813852A41807}"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E9627319-8685-4A39-9E32-FE3166DC1502}" type="datetimeFigureOut">
              <a:rPr lang="en-IE" smtClean="0"/>
              <a:pPr/>
              <a:t>11-04-28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7D41348-80DD-410C-A9B7-06FA2A50B309}" type="slidenum">
              <a:rPr lang="en-IE" smtClean="0"/>
              <a:pPr/>
              <a:t>‹#›</a:t>
            </a:fld>
            <a:endParaRPr lang="en-IE"/>
          </a:p>
        </p:txBody>
      </p:sp>
    </p:spTree>
    <p:extLst>
      <p:ext uri="{BB962C8B-B14F-4D97-AF65-F5344CB8AC3E}">
        <p14:creationId xmlns:p14="http://schemas.microsoft.com/office/powerpoint/2010/main" val="169977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9627319-8685-4A39-9E32-FE3166DC1502}" type="datetimeFigureOut">
              <a:rPr lang="en-IE" smtClean="0"/>
              <a:pPr/>
              <a:t>11-04-28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7D41348-80DD-410C-A9B7-06FA2A50B309}" type="slidenum">
              <a:rPr lang="en-IE" smtClean="0"/>
              <a:pPr/>
              <a:t>‹#›</a:t>
            </a:fld>
            <a:endParaRPr lang="en-IE"/>
          </a:p>
        </p:txBody>
      </p:sp>
    </p:spTree>
    <p:extLst>
      <p:ext uri="{BB962C8B-B14F-4D97-AF65-F5344CB8AC3E}">
        <p14:creationId xmlns:p14="http://schemas.microsoft.com/office/powerpoint/2010/main" val="8053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9627319-8685-4A39-9E32-FE3166DC1502}" type="datetimeFigureOut">
              <a:rPr lang="en-IE" smtClean="0"/>
              <a:pPr/>
              <a:t>11-04-28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7D41348-80DD-410C-A9B7-06FA2A50B309}" type="slidenum">
              <a:rPr lang="en-IE" smtClean="0"/>
              <a:pPr/>
              <a:t>‹#›</a:t>
            </a:fld>
            <a:endParaRPr lang="en-IE"/>
          </a:p>
        </p:txBody>
      </p:sp>
    </p:spTree>
    <p:extLst>
      <p:ext uri="{BB962C8B-B14F-4D97-AF65-F5344CB8AC3E}">
        <p14:creationId xmlns:p14="http://schemas.microsoft.com/office/powerpoint/2010/main" val="370945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9627319-8685-4A39-9E32-FE3166DC1502}" type="datetimeFigureOut">
              <a:rPr lang="en-IE" smtClean="0"/>
              <a:pPr/>
              <a:t>11-04-28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7D41348-80DD-410C-A9B7-06FA2A50B309}" type="slidenum">
              <a:rPr lang="en-IE" smtClean="0"/>
              <a:pPr/>
              <a:t>‹#›</a:t>
            </a:fld>
            <a:endParaRPr lang="en-IE"/>
          </a:p>
        </p:txBody>
      </p:sp>
    </p:spTree>
    <p:extLst>
      <p:ext uri="{BB962C8B-B14F-4D97-AF65-F5344CB8AC3E}">
        <p14:creationId xmlns:p14="http://schemas.microsoft.com/office/powerpoint/2010/main" val="425175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27319-8685-4A39-9E32-FE3166DC1502}" type="datetimeFigureOut">
              <a:rPr lang="en-IE" smtClean="0"/>
              <a:pPr/>
              <a:t>11-04-28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7D41348-80DD-410C-A9B7-06FA2A50B309}" type="slidenum">
              <a:rPr lang="en-IE" smtClean="0"/>
              <a:pPr/>
              <a:t>‹#›</a:t>
            </a:fld>
            <a:endParaRPr lang="en-IE"/>
          </a:p>
        </p:txBody>
      </p:sp>
    </p:spTree>
    <p:extLst>
      <p:ext uri="{BB962C8B-B14F-4D97-AF65-F5344CB8AC3E}">
        <p14:creationId xmlns:p14="http://schemas.microsoft.com/office/powerpoint/2010/main" val="144845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E9627319-8685-4A39-9E32-FE3166DC1502}" type="datetimeFigureOut">
              <a:rPr lang="en-IE" smtClean="0"/>
              <a:pPr/>
              <a:t>11-04-28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7D41348-80DD-410C-A9B7-06FA2A50B309}" type="slidenum">
              <a:rPr lang="en-IE" smtClean="0"/>
              <a:pPr/>
              <a:t>‹#›</a:t>
            </a:fld>
            <a:endParaRPr lang="en-IE"/>
          </a:p>
        </p:txBody>
      </p:sp>
    </p:spTree>
    <p:extLst>
      <p:ext uri="{BB962C8B-B14F-4D97-AF65-F5344CB8AC3E}">
        <p14:creationId xmlns:p14="http://schemas.microsoft.com/office/powerpoint/2010/main" val="219689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9627319-8685-4A39-9E32-FE3166DC1502}" type="datetimeFigureOut">
              <a:rPr lang="en-IE" smtClean="0"/>
              <a:pPr/>
              <a:t>11-04-28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7D41348-80DD-410C-A9B7-06FA2A50B309}" type="slidenum">
              <a:rPr lang="en-IE" smtClean="0"/>
              <a:pPr/>
              <a:t>‹#›</a:t>
            </a:fld>
            <a:endParaRPr lang="en-IE"/>
          </a:p>
        </p:txBody>
      </p:sp>
    </p:spTree>
    <p:extLst>
      <p:ext uri="{BB962C8B-B14F-4D97-AF65-F5344CB8AC3E}">
        <p14:creationId xmlns:p14="http://schemas.microsoft.com/office/powerpoint/2010/main" val="210741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9627319-8685-4A39-9E32-FE3166DC1502}" type="datetimeFigureOut">
              <a:rPr lang="en-IE" smtClean="0"/>
              <a:pPr/>
              <a:t>11-04-28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7D41348-80DD-410C-A9B7-06FA2A50B309}" type="slidenum">
              <a:rPr lang="en-IE" smtClean="0"/>
              <a:pPr/>
              <a:t>‹#›</a:t>
            </a:fld>
            <a:endParaRPr lang="en-IE"/>
          </a:p>
        </p:txBody>
      </p:sp>
    </p:spTree>
    <p:extLst>
      <p:ext uri="{BB962C8B-B14F-4D97-AF65-F5344CB8AC3E}">
        <p14:creationId xmlns:p14="http://schemas.microsoft.com/office/powerpoint/2010/main" val="151349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27319-8685-4A39-9E32-FE3166DC1502}" type="datetimeFigureOut">
              <a:rPr lang="en-IE" smtClean="0"/>
              <a:pPr/>
              <a:t>11-04-28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7D41348-80DD-410C-A9B7-06FA2A50B309}" type="slidenum">
              <a:rPr lang="en-IE" smtClean="0"/>
              <a:pPr/>
              <a:t>‹#›</a:t>
            </a:fld>
            <a:endParaRPr lang="en-IE"/>
          </a:p>
        </p:txBody>
      </p:sp>
    </p:spTree>
    <p:extLst>
      <p:ext uri="{BB962C8B-B14F-4D97-AF65-F5344CB8AC3E}">
        <p14:creationId xmlns:p14="http://schemas.microsoft.com/office/powerpoint/2010/main" val="75297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27319-8685-4A39-9E32-FE3166DC1502}" type="datetimeFigureOut">
              <a:rPr lang="en-IE" smtClean="0"/>
              <a:pPr/>
              <a:t>11-04-28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7D41348-80DD-410C-A9B7-06FA2A50B309}" type="slidenum">
              <a:rPr lang="en-IE" smtClean="0"/>
              <a:pPr/>
              <a:t>‹#›</a:t>
            </a:fld>
            <a:endParaRPr lang="en-IE"/>
          </a:p>
        </p:txBody>
      </p:sp>
    </p:spTree>
    <p:extLst>
      <p:ext uri="{BB962C8B-B14F-4D97-AF65-F5344CB8AC3E}">
        <p14:creationId xmlns:p14="http://schemas.microsoft.com/office/powerpoint/2010/main" val="125092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27319-8685-4A39-9E32-FE3166DC1502}" type="datetimeFigureOut">
              <a:rPr lang="en-IE" smtClean="0"/>
              <a:pPr/>
              <a:t>11-04-28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7D41348-80DD-410C-A9B7-06FA2A50B309}" type="slidenum">
              <a:rPr lang="en-IE" smtClean="0"/>
              <a:pPr/>
              <a:t>‹#›</a:t>
            </a:fld>
            <a:endParaRPr lang="en-IE"/>
          </a:p>
        </p:txBody>
      </p:sp>
    </p:spTree>
    <p:extLst>
      <p:ext uri="{BB962C8B-B14F-4D97-AF65-F5344CB8AC3E}">
        <p14:creationId xmlns:p14="http://schemas.microsoft.com/office/powerpoint/2010/main" val="13733151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27319-8685-4A39-9E32-FE3166DC1502}" type="datetimeFigureOut">
              <a:rPr lang="en-IE" smtClean="0"/>
              <a:pPr/>
              <a:t>11-04-28</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41348-80DD-410C-A9B7-06FA2A50B309}" type="slidenum">
              <a:rPr lang="en-IE" smtClean="0"/>
              <a:pPr/>
              <a:t>‹#›</a:t>
            </a:fld>
            <a:endParaRPr lang="en-IE"/>
          </a:p>
        </p:txBody>
      </p:sp>
    </p:spTree>
    <p:extLst>
      <p:ext uri="{BB962C8B-B14F-4D97-AF65-F5344CB8AC3E}">
        <p14:creationId xmlns:p14="http://schemas.microsoft.com/office/powerpoint/2010/main" val="2405140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1.jpe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jpe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video" Target="file:///C:\Users\elisa\Documents\work\Conferences%20and%20Talks\CompChem_NUIG_May2010\Images\ConA_1CVN.mpg" TargetMode="External"/><Relationship Id="rId4" Type="http://schemas.openxmlformats.org/officeDocument/2006/relationships/slideLayout" Target="../slideLayouts/slideLayout2.xml"/><Relationship Id="rId5" Type="http://schemas.openxmlformats.org/officeDocument/2006/relationships/notesSlide" Target="../notesSlides/notesSlide10.xml"/><Relationship Id="rId6" Type="http://schemas.openxmlformats.org/officeDocument/2006/relationships/image" Target="../media/image2.jpeg"/><Relationship Id="rId7" Type="http://schemas.openxmlformats.org/officeDocument/2006/relationships/oleObject" Target="../embeddings/oleObject1.bin"/><Relationship Id="rId8" Type="http://schemas.openxmlformats.org/officeDocument/2006/relationships/image" Target="../media/image30.wmf"/><Relationship Id="rId9" Type="http://schemas.openxmlformats.org/officeDocument/2006/relationships/image" Target="../media/image31.png"/><Relationship Id="rId1" Type="http://schemas.openxmlformats.org/officeDocument/2006/relationships/vmlDrawing" Target="../drawings/vmlDrawing1.vml"/><Relationship Id="rId2" Type="http://schemas.microsoft.com/office/2007/relationships/media" Target="file:///C:\Users\elisa\Documents\work\Conferences%20and%20Talks\CompChem_NUIG_May2010\Images\ConA_1CVN.mpg"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jpeg"/><Relationship Id="rId5" Type="http://schemas.openxmlformats.org/officeDocument/2006/relationships/oleObject" Target="../embeddings/oleObject2.bin"/><Relationship Id="rId6" Type="http://schemas.openxmlformats.org/officeDocument/2006/relationships/image" Target="../media/image32.wmf"/><Relationship Id="rId7" Type="http://schemas.openxmlformats.org/officeDocument/2006/relationships/oleObject" Target="../embeddings/oleObject3.bin"/><Relationship Id="rId8" Type="http://schemas.openxmlformats.org/officeDocument/2006/relationships/image" Target="../media/image33.wmf"/><Relationship Id="rId9" Type="http://schemas.openxmlformats.org/officeDocument/2006/relationships/oleObject" Target="../embeddings/oleObject4.bin"/><Relationship Id="rId10" Type="http://schemas.openxmlformats.org/officeDocument/2006/relationships/image" Target="../media/image34.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jpeg"/><Relationship Id="rId5" Type="http://schemas.openxmlformats.org/officeDocument/2006/relationships/oleObject" Target="../embeddings/oleObject5.bin"/><Relationship Id="rId6" Type="http://schemas.openxmlformats.org/officeDocument/2006/relationships/image" Target="../media/image35.wmf"/><Relationship Id="rId7" Type="http://schemas.openxmlformats.org/officeDocument/2006/relationships/oleObject" Target="../embeddings/oleObject6.bin"/><Relationship Id="rId8" Type="http://schemas.openxmlformats.org/officeDocument/2006/relationships/image" Target="../media/image36.wmf"/><Relationship Id="rId9" Type="http://schemas.openxmlformats.org/officeDocument/2006/relationships/image" Target="../media/image3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8.png"/><Relationship Id="rId5" Type="http://schemas.openxmlformats.org/officeDocument/2006/relationships/image" Target="../media/image39.jpeg"/><Relationship Id="rId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1.png"/><Relationship Id="rId5" Type="http://schemas.openxmlformats.org/officeDocument/2006/relationships/image" Target="../media/image38.png"/><Relationship Id="rId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7.png"/><Relationship Id="rId5" Type="http://schemas.openxmlformats.org/officeDocument/2006/relationships/image" Target="../media/image29.png"/><Relationship Id="rId6"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jpe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7.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hyperlink" Target="http://glycam.ccrc.uga.edu/" TargetMode="Externa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2.jpeg"/><Relationship Id="rId6" Type="http://schemas.openxmlformats.org/officeDocument/2006/relationships/hyperlink" Target="http://www.esrf.eu/news/general/flu/"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1CVN_title_s5_WATf_gray.png"/>
          <p:cNvPicPr>
            <a:picLocks noChangeAspect="1"/>
          </p:cNvPicPr>
          <p:nvPr/>
        </p:nvPicPr>
        <p:blipFill>
          <a:blip r:embed="rId2" cstate="print"/>
          <a:srcRect r="50000"/>
          <a:stretch>
            <a:fillRect/>
          </a:stretch>
        </p:blipFill>
        <p:spPr>
          <a:xfrm>
            <a:off x="0" y="1532759"/>
            <a:ext cx="4572000" cy="5325241"/>
          </a:xfrm>
          <a:prstGeom prst="rect">
            <a:avLst/>
          </a:prstGeom>
        </p:spPr>
      </p:pic>
      <p:sp>
        <p:nvSpPr>
          <p:cNvPr id="2" name="Title 1"/>
          <p:cNvSpPr>
            <a:spLocks noGrp="1"/>
          </p:cNvSpPr>
          <p:nvPr>
            <p:ph type="ctrTitle"/>
          </p:nvPr>
        </p:nvSpPr>
        <p:spPr>
          <a:xfrm>
            <a:off x="3276600" y="1219200"/>
            <a:ext cx="5410200" cy="1470025"/>
          </a:xfrm>
        </p:spPr>
        <p:txBody>
          <a:bodyPr>
            <a:noAutofit/>
          </a:bodyPr>
          <a:lstStyle/>
          <a:p>
            <a:pPr algn="l"/>
            <a:r>
              <a:rPr lang="en-IE" sz="3600" dirty="0" smtClean="0"/>
              <a:t>Quantifying the energetics of highly conserved water molecules in carbohydrate-binding proteins.</a:t>
            </a:r>
            <a:endParaRPr lang="en-US" sz="3600" dirty="0"/>
          </a:p>
        </p:txBody>
      </p:sp>
      <p:sp>
        <p:nvSpPr>
          <p:cNvPr id="3" name="Subtitle 2"/>
          <p:cNvSpPr>
            <a:spLocks noGrp="1"/>
          </p:cNvSpPr>
          <p:nvPr>
            <p:ph type="subTitle" idx="1"/>
          </p:nvPr>
        </p:nvSpPr>
        <p:spPr>
          <a:xfrm>
            <a:off x="4087906" y="3810000"/>
            <a:ext cx="5056094" cy="1371600"/>
          </a:xfrm>
        </p:spPr>
        <p:txBody>
          <a:bodyPr>
            <a:noAutofit/>
          </a:bodyPr>
          <a:lstStyle/>
          <a:p>
            <a:r>
              <a:rPr lang="ga-IE" sz="2800" u="sng" dirty="0" smtClean="0">
                <a:solidFill>
                  <a:schemeClr val="tx1"/>
                </a:solidFill>
                <a:latin typeface="+mj-lt"/>
              </a:rPr>
              <a:t>Elisa Fadda</a:t>
            </a:r>
          </a:p>
          <a:p>
            <a:r>
              <a:rPr lang="ga-IE" sz="2000" dirty="0" smtClean="0">
                <a:solidFill>
                  <a:schemeClr val="tx1"/>
                </a:solidFill>
                <a:latin typeface="+mj-lt"/>
              </a:rPr>
              <a:t>Computational Glycoscience Lab, </a:t>
            </a:r>
          </a:p>
          <a:p>
            <a:r>
              <a:rPr lang="ga-IE" sz="2000" dirty="0" smtClean="0">
                <a:solidFill>
                  <a:schemeClr val="tx1"/>
                </a:solidFill>
                <a:latin typeface="+mj-lt"/>
              </a:rPr>
              <a:t>School of Chemistry, NUI Galway</a:t>
            </a:r>
          </a:p>
        </p:txBody>
      </p:sp>
      <p:sp>
        <p:nvSpPr>
          <p:cNvPr id="11" name="TextBox 10"/>
          <p:cNvSpPr txBox="1"/>
          <p:nvPr/>
        </p:nvSpPr>
        <p:spPr>
          <a:xfrm>
            <a:off x="5105400" y="5105400"/>
            <a:ext cx="3200400" cy="646331"/>
          </a:xfrm>
          <a:prstGeom prst="rect">
            <a:avLst/>
          </a:prstGeom>
          <a:noFill/>
        </p:spPr>
        <p:txBody>
          <a:bodyPr wrap="square" rtlCol="0">
            <a:spAutoFit/>
          </a:bodyPr>
          <a:lstStyle/>
          <a:p>
            <a:pPr algn="ctr"/>
            <a:r>
              <a:rPr lang="ga-IE" u="sng" dirty="0">
                <a:solidFill>
                  <a:schemeClr val="accent1">
                    <a:lumMod val="50000"/>
                  </a:schemeClr>
                </a:solidFill>
              </a:rPr>
              <a:t>elisa.fadda@nuigalway.ie</a:t>
            </a:r>
            <a:endParaRPr lang="en-US" sz="2000" u="sng" dirty="0">
              <a:solidFill>
                <a:schemeClr val="accent1">
                  <a:lumMod val="50000"/>
                </a:schemeClr>
              </a:solidFill>
            </a:endParaRPr>
          </a:p>
          <a:p>
            <a:pPr algn="ctr"/>
            <a:endParaRPr lang="en-US" dirty="0"/>
          </a:p>
        </p:txBody>
      </p:sp>
      <p:grpSp>
        <p:nvGrpSpPr>
          <p:cNvPr id="15" name="Group 14"/>
          <p:cNvGrpSpPr/>
          <p:nvPr/>
        </p:nvGrpSpPr>
        <p:grpSpPr>
          <a:xfrm>
            <a:off x="152400" y="152400"/>
            <a:ext cx="8915400" cy="6557955"/>
            <a:chOff x="152400" y="152400"/>
            <a:chExt cx="8915400" cy="6557955"/>
          </a:xfrm>
        </p:grpSpPr>
        <p:pic>
          <p:nvPicPr>
            <p:cNvPr id="8" name="Picture 7" descr="sfi_logo.jpg"/>
            <p:cNvPicPr>
              <a:picLocks noChangeAspect="1"/>
            </p:cNvPicPr>
            <p:nvPr/>
          </p:nvPicPr>
          <p:blipFill>
            <a:blip r:embed="rId3" cstate="print"/>
            <a:stretch>
              <a:fillRect/>
            </a:stretch>
          </p:blipFill>
          <p:spPr>
            <a:xfrm>
              <a:off x="7757038" y="5715000"/>
              <a:ext cx="1310762" cy="995355"/>
            </a:xfrm>
            <a:prstGeom prst="rect">
              <a:avLst/>
            </a:prstGeom>
          </p:spPr>
        </p:pic>
        <p:sp>
          <p:nvSpPr>
            <p:cNvPr id="7" name="Rectangle 6"/>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png"/>
            <p:cNvPicPr>
              <a:picLocks noChangeAspect="1"/>
            </p:cNvPicPr>
            <p:nvPr/>
          </p:nvPicPr>
          <p:blipFill>
            <a:blip r:embed="rId4" cstate="print"/>
            <a:stretch>
              <a:fillRect/>
            </a:stretch>
          </p:blipFill>
          <p:spPr>
            <a:xfrm>
              <a:off x="245211" y="229674"/>
              <a:ext cx="2410240" cy="684726"/>
            </a:xfrm>
            <a:prstGeom prst="rect">
              <a:avLst/>
            </a:prstGeom>
          </p:spPr>
        </p:pic>
      </p:grpSp>
      <p:sp>
        <p:nvSpPr>
          <p:cNvPr id="14" name="TextBox 13"/>
          <p:cNvSpPr txBox="1"/>
          <p:nvPr/>
        </p:nvSpPr>
        <p:spPr>
          <a:xfrm>
            <a:off x="2483768" y="6392361"/>
            <a:ext cx="5437584" cy="276999"/>
          </a:xfrm>
          <a:prstGeom prst="rect">
            <a:avLst/>
          </a:prstGeom>
          <a:noFill/>
        </p:spPr>
        <p:txBody>
          <a:bodyPr wrap="square" rtlCol="0">
            <a:spAutoFit/>
          </a:bodyPr>
          <a:lstStyle/>
          <a:p>
            <a:r>
              <a:rPr lang="en-IE" sz="1200" i="1" dirty="0" smtClean="0"/>
              <a:t>Design of Drugs and Chemicals that Influence Biology, IPAM, UCLA, Apr 4</a:t>
            </a:r>
            <a:r>
              <a:rPr lang="en-IE" sz="1200" i="1" baseline="30000" dirty="0" smtClean="0"/>
              <a:t>th</a:t>
            </a:r>
            <a:r>
              <a:rPr lang="en-IE" sz="1200" i="1" dirty="0" smtClean="0"/>
              <a:t>- 8</a:t>
            </a:r>
            <a:r>
              <a:rPr lang="en-IE" sz="1200" i="1" baseline="30000" dirty="0" smtClean="0"/>
              <a:t>th</a:t>
            </a:r>
            <a:r>
              <a:rPr lang="en-IE" sz="1200" i="1" dirty="0" smtClean="0"/>
              <a:t> 2011</a:t>
            </a:r>
            <a:endParaRPr lang="ga-IE" sz="1200" i="1" dirty="0" smtClean="0"/>
          </a:p>
        </p:txBody>
      </p:sp>
    </p:spTree>
    <p:extLst>
      <p:ext uri="{BB962C8B-B14F-4D97-AF65-F5344CB8AC3E}">
        <p14:creationId xmlns:p14="http://schemas.microsoft.com/office/powerpoint/2010/main" val="14036349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magglutinin_PDB.JPG"/>
          <p:cNvPicPr>
            <a:picLocks noChangeAspect="1"/>
          </p:cNvPicPr>
          <p:nvPr/>
        </p:nvPicPr>
        <p:blipFill>
          <a:blip r:embed="rId3" cstate="print"/>
          <a:srcRect l="13674" r="12094" b="25308"/>
          <a:stretch>
            <a:fillRect/>
          </a:stretch>
        </p:blipFill>
        <p:spPr>
          <a:xfrm>
            <a:off x="3183830" y="1556792"/>
            <a:ext cx="2396282" cy="3744416"/>
          </a:xfrm>
          <a:prstGeom prst="rect">
            <a:avLst/>
          </a:prstGeom>
        </p:spPr>
      </p:pic>
      <p:sp>
        <p:nvSpPr>
          <p:cNvPr id="2" name="Title 1"/>
          <p:cNvSpPr>
            <a:spLocks noGrp="1"/>
          </p:cNvSpPr>
          <p:nvPr>
            <p:ph type="title"/>
          </p:nvPr>
        </p:nvSpPr>
        <p:spPr/>
        <p:txBody>
          <a:bodyPr/>
          <a:lstStyle/>
          <a:p>
            <a:r>
              <a:rPr lang="en-US" dirty="0" smtClean="0"/>
              <a:t>Flu Virus Infection ad Replication</a:t>
            </a:r>
            <a:endParaRPr lang="en-US" dirty="0"/>
          </a:p>
        </p:txBody>
      </p:sp>
      <p:pic>
        <p:nvPicPr>
          <p:cNvPr id="4" name="Picture 3" descr="sfi_logo.jpg"/>
          <p:cNvPicPr>
            <a:picLocks noChangeAspect="1"/>
          </p:cNvPicPr>
          <p:nvPr/>
        </p:nvPicPr>
        <p:blipFill>
          <a:blip r:embed="rId4"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31840" y="5877272"/>
            <a:ext cx="2592288" cy="600164"/>
          </a:xfrm>
          <a:prstGeom prst="rect">
            <a:avLst/>
          </a:prstGeom>
          <a:noFill/>
        </p:spPr>
        <p:txBody>
          <a:bodyPr wrap="square" rtlCol="0">
            <a:spAutoFit/>
          </a:bodyPr>
          <a:lstStyle/>
          <a:p>
            <a:r>
              <a:rPr lang="en-US" sz="1100" dirty="0" smtClean="0"/>
              <a:t>http://www.pdb.org/pdb/static.do?p=education_discussion/molecule_of_the_month/pdb76_1.html</a:t>
            </a:r>
            <a:endParaRPr lang="en-US" sz="1100" dirty="0"/>
          </a:p>
        </p:txBody>
      </p:sp>
      <p:sp>
        <p:nvSpPr>
          <p:cNvPr id="8" name="TextBox 7"/>
          <p:cNvSpPr txBox="1"/>
          <p:nvPr/>
        </p:nvSpPr>
        <p:spPr>
          <a:xfrm>
            <a:off x="3203848" y="5373216"/>
            <a:ext cx="2376264" cy="461665"/>
          </a:xfrm>
          <a:prstGeom prst="rect">
            <a:avLst/>
          </a:prstGeom>
          <a:noFill/>
        </p:spPr>
        <p:txBody>
          <a:bodyPr wrap="square" rtlCol="0">
            <a:spAutoFit/>
          </a:bodyPr>
          <a:lstStyle/>
          <a:p>
            <a:r>
              <a:rPr lang="en-US" sz="2400" dirty="0" smtClean="0"/>
              <a:t>1) </a:t>
            </a:r>
            <a:r>
              <a:rPr lang="en-US" sz="2400" dirty="0" err="1" smtClean="0"/>
              <a:t>Hemagglutinin</a:t>
            </a:r>
            <a:endParaRPr lang="en-US" sz="2400" dirty="0"/>
          </a:p>
        </p:txBody>
      </p:sp>
      <p:pic>
        <p:nvPicPr>
          <p:cNvPr id="9" name="Picture 8" descr="neuraminidases.jpg"/>
          <p:cNvPicPr>
            <a:picLocks noChangeAspect="1"/>
          </p:cNvPicPr>
          <p:nvPr/>
        </p:nvPicPr>
        <p:blipFill>
          <a:blip r:embed="rId5" cstate="print"/>
          <a:srcRect b="60500"/>
          <a:stretch>
            <a:fillRect/>
          </a:stretch>
        </p:blipFill>
        <p:spPr>
          <a:xfrm>
            <a:off x="5724128" y="1916832"/>
            <a:ext cx="3168352" cy="2944715"/>
          </a:xfrm>
          <a:prstGeom prst="rect">
            <a:avLst/>
          </a:prstGeom>
        </p:spPr>
      </p:pic>
      <p:sp>
        <p:nvSpPr>
          <p:cNvPr id="10" name="TextBox 9"/>
          <p:cNvSpPr txBox="1"/>
          <p:nvPr/>
        </p:nvSpPr>
        <p:spPr>
          <a:xfrm>
            <a:off x="6156176" y="4911551"/>
            <a:ext cx="2664296" cy="461665"/>
          </a:xfrm>
          <a:prstGeom prst="rect">
            <a:avLst/>
          </a:prstGeom>
          <a:noFill/>
        </p:spPr>
        <p:txBody>
          <a:bodyPr wrap="square" rtlCol="0">
            <a:spAutoFit/>
          </a:bodyPr>
          <a:lstStyle/>
          <a:p>
            <a:r>
              <a:rPr lang="en-US" sz="2400" dirty="0" smtClean="0"/>
              <a:t>2) Neuraminidase</a:t>
            </a:r>
            <a:endParaRPr lang="en-US" sz="2400" dirty="0"/>
          </a:p>
        </p:txBody>
      </p:sp>
      <p:sp>
        <p:nvSpPr>
          <p:cNvPr id="11" name="TextBox 10"/>
          <p:cNvSpPr txBox="1"/>
          <p:nvPr/>
        </p:nvSpPr>
        <p:spPr>
          <a:xfrm>
            <a:off x="6012160" y="5373216"/>
            <a:ext cx="2736304" cy="600164"/>
          </a:xfrm>
          <a:prstGeom prst="rect">
            <a:avLst/>
          </a:prstGeom>
          <a:noFill/>
        </p:spPr>
        <p:txBody>
          <a:bodyPr wrap="square" rtlCol="0">
            <a:spAutoFit/>
          </a:bodyPr>
          <a:lstStyle/>
          <a:p>
            <a:r>
              <a:rPr lang="en-US" sz="1100" dirty="0" smtClean="0"/>
              <a:t>http://www.pdb.org/pdb/static.do?p=education_discussion/molecule_of_the_month/pdb113_1.html</a:t>
            </a:r>
            <a:endParaRPr lang="en-US" sz="1100" dirty="0"/>
          </a:p>
        </p:txBody>
      </p:sp>
      <p:sp>
        <p:nvSpPr>
          <p:cNvPr id="15" name="TextBox 14"/>
          <p:cNvSpPr txBox="1"/>
          <p:nvPr/>
        </p:nvSpPr>
        <p:spPr>
          <a:xfrm>
            <a:off x="179512" y="1560849"/>
            <a:ext cx="2880320" cy="5324535"/>
          </a:xfrm>
          <a:prstGeom prst="rect">
            <a:avLst/>
          </a:prstGeom>
          <a:noFill/>
        </p:spPr>
        <p:txBody>
          <a:bodyPr wrap="square" rtlCol="0">
            <a:spAutoFit/>
          </a:bodyPr>
          <a:lstStyle/>
          <a:p>
            <a:pPr marL="342900" indent="-342900">
              <a:buFont typeface="+mj-lt"/>
              <a:buAutoNum type="arabicPeriod"/>
            </a:pPr>
            <a:r>
              <a:rPr lang="en-US" sz="2000" dirty="0" smtClean="0"/>
              <a:t>Virus binds </a:t>
            </a:r>
            <a:r>
              <a:rPr lang="en-US" sz="2000" dirty="0" err="1" smtClean="0"/>
              <a:t>sialic</a:t>
            </a:r>
            <a:r>
              <a:rPr lang="en-US" sz="2000" dirty="0" smtClean="0"/>
              <a:t> acid containing carbohydrates on the cell surface via </a:t>
            </a:r>
            <a:r>
              <a:rPr lang="en-US" sz="2000" b="1" dirty="0" err="1" smtClean="0"/>
              <a:t>hemagglutinins</a:t>
            </a:r>
            <a:r>
              <a:rPr lang="en-US" sz="2000" b="1" dirty="0" smtClean="0"/>
              <a:t>.</a:t>
            </a:r>
          </a:p>
          <a:p>
            <a:pPr marL="342900" indent="-342900">
              <a:buFont typeface="+mj-lt"/>
              <a:buAutoNum type="arabicPeriod"/>
            </a:pPr>
            <a:r>
              <a:rPr lang="en-US" sz="2000" dirty="0" smtClean="0"/>
              <a:t>Virus delivers  its genome into the host cell.</a:t>
            </a:r>
          </a:p>
          <a:p>
            <a:pPr marL="342900" indent="-342900">
              <a:buFont typeface="+mj-lt"/>
              <a:buAutoNum type="arabicPeriod"/>
            </a:pPr>
            <a:r>
              <a:rPr lang="en-US" sz="2000" dirty="0" smtClean="0"/>
              <a:t>Produces new copies of the viral proteins.</a:t>
            </a:r>
          </a:p>
          <a:p>
            <a:pPr marL="342900" indent="-342900">
              <a:buFont typeface="+mj-lt"/>
              <a:buAutoNum type="arabicPeriod"/>
            </a:pPr>
            <a:r>
              <a:rPr lang="en-US" sz="2000" dirty="0" smtClean="0"/>
              <a:t>Exits the cell while </a:t>
            </a:r>
            <a:r>
              <a:rPr lang="en-US" sz="2000" b="1" dirty="0" smtClean="0"/>
              <a:t>neuraminidases</a:t>
            </a:r>
            <a:r>
              <a:rPr lang="en-US" sz="2000" dirty="0" smtClean="0"/>
              <a:t> cleave the </a:t>
            </a:r>
            <a:r>
              <a:rPr lang="en-US" sz="2000" dirty="0" err="1" smtClean="0"/>
              <a:t>sialic</a:t>
            </a:r>
            <a:r>
              <a:rPr lang="en-US" sz="2000" dirty="0" smtClean="0"/>
              <a:t> acid from the </a:t>
            </a:r>
            <a:r>
              <a:rPr lang="en-US" sz="2000" dirty="0" err="1" smtClean="0"/>
              <a:t>glycans</a:t>
            </a:r>
            <a:r>
              <a:rPr lang="en-US" sz="2000" dirty="0" smtClean="0"/>
              <a:t> on the cell surface.</a:t>
            </a:r>
          </a:p>
          <a:p>
            <a:pPr marL="342900" indent="-342900">
              <a:buFont typeface="+mj-lt"/>
              <a:buAutoNum type="arabicPeriod"/>
            </a:pPr>
            <a:endParaRPr lang="en-US" sz="2000" dirty="0" smtClean="0"/>
          </a:p>
          <a:p>
            <a:pPr marL="342900" indent="-342900">
              <a:buFont typeface="+mj-lt"/>
              <a:buAutoNum type="arabicPeriod"/>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1_042010.jpg"/>
          <p:cNvPicPr>
            <a:picLocks noChangeAspect="1"/>
          </p:cNvPicPr>
          <p:nvPr/>
        </p:nvPicPr>
        <p:blipFill>
          <a:blip r:embed="rId3" cstate="print"/>
          <a:srcRect l="5000" r="20833" b="12222"/>
          <a:stretch>
            <a:fillRect/>
          </a:stretch>
        </p:blipFill>
        <p:spPr>
          <a:xfrm>
            <a:off x="152400" y="685800"/>
            <a:ext cx="6781800" cy="6019800"/>
          </a:xfrm>
          <a:prstGeom prst="rect">
            <a:avLst/>
          </a:prstGeom>
        </p:spPr>
      </p:pic>
      <p:pic>
        <p:nvPicPr>
          <p:cNvPr id="4" name="Picture 3" descr="sfi_logo.jpg"/>
          <p:cNvPicPr>
            <a:picLocks noChangeAspect="1"/>
          </p:cNvPicPr>
          <p:nvPr/>
        </p:nvPicPr>
        <p:blipFill>
          <a:blip r:embed="rId4"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Fig1_042010.jpg"/>
          <p:cNvPicPr>
            <a:picLocks noChangeAspect="1"/>
          </p:cNvPicPr>
          <p:nvPr/>
        </p:nvPicPr>
        <p:blipFill rotWithShape="1">
          <a:blip r:embed="rId3" cstate="print"/>
          <a:srcRect l="37843" r="20833" b="68889"/>
          <a:stretch/>
        </p:blipFill>
        <p:spPr>
          <a:xfrm>
            <a:off x="3131839" y="672992"/>
            <a:ext cx="5353241" cy="3022708"/>
          </a:xfrm>
          <a:prstGeom prst="rect">
            <a:avLst/>
          </a:prstGeom>
        </p:spPr>
      </p:pic>
      <p:sp>
        <p:nvSpPr>
          <p:cNvPr id="7" name="Title 1"/>
          <p:cNvSpPr>
            <a:spLocks noGrp="1"/>
          </p:cNvSpPr>
          <p:nvPr>
            <p:ph type="title"/>
          </p:nvPr>
        </p:nvSpPr>
        <p:spPr>
          <a:xfrm>
            <a:off x="990600" y="0"/>
            <a:ext cx="7162800" cy="1143000"/>
          </a:xfrm>
        </p:spPr>
        <p:txBody>
          <a:bodyPr/>
          <a:lstStyle/>
          <a:p>
            <a:r>
              <a:rPr lang="ga-IE" dirty="0" smtClean="0"/>
              <a:t>Glycomimetic Drug Design</a:t>
            </a:r>
            <a:endParaRPr lang="en-US" dirty="0"/>
          </a:p>
        </p:txBody>
      </p:sp>
      <p:sp>
        <p:nvSpPr>
          <p:cNvPr id="2" name="TextBox 1"/>
          <p:cNvSpPr txBox="1"/>
          <p:nvPr/>
        </p:nvSpPr>
        <p:spPr>
          <a:xfrm>
            <a:off x="5580112" y="6237312"/>
            <a:ext cx="1787877" cy="369332"/>
          </a:xfrm>
          <a:prstGeom prst="rect">
            <a:avLst/>
          </a:prstGeom>
          <a:noFill/>
        </p:spPr>
        <p:txBody>
          <a:bodyPr wrap="square" rtlCol="0">
            <a:spAutoFit/>
          </a:bodyPr>
          <a:lstStyle/>
          <a:p>
            <a:r>
              <a:rPr lang="ga-IE" dirty="0"/>
              <a:t>PDBID </a:t>
            </a:r>
            <a:r>
              <a:rPr lang="ga-IE" b="1" dirty="0"/>
              <a:t>3CL0</a:t>
            </a:r>
            <a:endParaRPr lang="en-IE" b="1" dirty="0"/>
          </a:p>
        </p:txBody>
      </p:sp>
      <p:sp>
        <p:nvSpPr>
          <p:cNvPr id="8" name="TextBox 7"/>
          <p:cNvSpPr txBox="1"/>
          <p:nvPr/>
        </p:nvSpPr>
        <p:spPr>
          <a:xfrm>
            <a:off x="6012160" y="5373216"/>
            <a:ext cx="2860216" cy="523220"/>
          </a:xfrm>
          <a:prstGeom prst="rect">
            <a:avLst/>
          </a:prstGeom>
          <a:noFill/>
        </p:spPr>
        <p:txBody>
          <a:bodyPr wrap="square" rtlCol="0">
            <a:spAutoFit/>
          </a:bodyPr>
          <a:lstStyle/>
          <a:p>
            <a:r>
              <a:rPr lang="ga-IE" sz="1400" dirty="0" smtClean="0"/>
              <a:t>Fadda E. and Woods R.J., </a:t>
            </a:r>
            <a:r>
              <a:rPr lang="ga-IE" sz="1400" i="1" dirty="0" smtClean="0"/>
              <a:t>Drug. Disc. Today</a:t>
            </a:r>
            <a:r>
              <a:rPr lang="en-IE" sz="1400" i="1" dirty="0"/>
              <a:t> </a:t>
            </a:r>
            <a:r>
              <a:rPr lang="en-IE" sz="1400" dirty="0" smtClean="0"/>
              <a:t>(2010), </a:t>
            </a:r>
            <a:r>
              <a:rPr lang="en-IE" sz="1400" b="1" dirty="0" smtClean="0"/>
              <a:t>15</a:t>
            </a:r>
            <a:r>
              <a:rPr lang="en-IE" sz="1400" dirty="0" smtClean="0"/>
              <a:t>, 596-609</a:t>
            </a:r>
            <a:r>
              <a:rPr lang="en-IE" sz="1400" i="1" dirty="0" smtClean="0"/>
              <a:t> </a:t>
            </a:r>
            <a:endParaRPr lang="ga-IE" sz="1400" dirty="0" smtClean="0"/>
          </a:p>
        </p:txBody>
      </p:sp>
    </p:spTree>
    <p:extLst>
      <p:ext uri="{BB962C8B-B14F-4D97-AF65-F5344CB8AC3E}">
        <p14:creationId xmlns:p14="http://schemas.microsoft.com/office/powerpoint/2010/main" val="13020618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600" y="0"/>
            <a:ext cx="7162800" cy="1143000"/>
          </a:xfrm>
        </p:spPr>
        <p:txBody>
          <a:bodyPr/>
          <a:lstStyle/>
          <a:p>
            <a:r>
              <a:rPr lang="ga-IE" dirty="0" smtClean="0"/>
              <a:t>Polysaccharides Structure</a:t>
            </a:r>
            <a:endParaRPr lang="en-US" dirty="0"/>
          </a:p>
        </p:txBody>
      </p:sp>
      <p:pic>
        <p:nvPicPr>
          <p:cNvPr id="5" name="Picture 4" descr="sfi_logo.jpg"/>
          <p:cNvPicPr>
            <a:picLocks noChangeAspect="1"/>
          </p:cNvPicPr>
          <p:nvPr/>
        </p:nvPicPr>
        <p:blipFill>
          <a:blip r:embed="rId3" cstate="print"/>
          <a:stretch>
            <a:fillRect/>
          </a:stretch>
        </p:blipFill>
        <p:spPr>
          <a:xfrm>
            <a:off x="7757038" y="5715000"/>
            <a:ext cx="1310762" cy="995355"/>
          </a:xfrm>
          <a:prstGeom prst="rect">
            <a:avLst/>
          </a:prstGeom>
        </p:spPr>
      </p:pic>
      <p:sp>
        <p:nvSpPr>
          <p:cNvPr id="6" name="Rectangle 5"/>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ig4_042010.jpg"/>
          <p:cNvPicPr>
            <a:picLocks noChangeAspect="1"/>
          </p:cNvPicPr>
          <p:nvPr/>
        </p:nvPicPr>
        <p:blipFill>
          <a:blip r:embed="rId4" cstate="print"/>
          <a:srcRect l="20833" t="27778" r="24167" b="38889"/>
          <a:stretch>
            <a:fillRect/>
          </a:stretch>
        </p:blipFill>
        <p:spPr>
          <a:xfrm>
            <a:off x="2727960" y="3043535"/>
            <a:ext cx="6035040" cy="2743200"/>
          </a:xfrm>
          <a:prstGeom prst="rect">
            <a:avLst/>
          </a:prstGeom>
        </p:spPr>
      </p:pic>
      <p:pic>
        <p:nvPicPr>
          <p:cNvPr id="8" name="Picture 7" descr="glycans.png"/>
          <p:cNvPicPr>
            <a:picLocks noChangeAspect="1"/>
          </p:cNvPicPr>
          <p:nvPr/>
        </p:nvPicPr>
        <p:blipFill>
          <a:blip r:embed="rId5" cstate="print"/>
          <a:srcRect l="9574" t="41362" r="77490" b="16680"/>
          <a:stretch>
            <a:fillRect/>
          </a:stretch>
        </p:blipFill>
        <p:spPr>
          <a:xfrm>
            <a:off x="304800" y="1066800"/>
            <a:ext cx="1828800" cy="4982308"/>
          </a:xfrm>
          <a:prstGeom prst="rect">
            <a:avLst/>
          </a:prstGeom>
        </p:spPr>
      </p:pic>
      <p:grpSp>
        <p:nvGrpSpPr>
          <p:cNvPr id="23" name="Group 22"/>
          <p:cNvGrpSpPr/>
          <p:nvPr/>
        </p:nvGrpSpPr>
        <p:grpSpPr>
          <a:xfrm>
            <a:off x="2346960" y="2438400"/>
            <a:ext cx="6172994" cy="4114800"/>
            <a:chOff x="2209800" y="990600"/>
            <a:chExt cx="6172994" cy="4114800"/>
          </a:xfrm>
        </p:grpSpPr>
        <p:cxnSp>
          <p:nvCxnSpPr>
            <p:cNvPr id="19" name="Straight Arrow Connector 18"/>
            <p:cNvCxnSpPr/>
            <p:nvPr/>
          </p:nvCxnSpPr>
          <p:spPr>
            <a:xfrm rot="5400000" flipH="1" flipV="1">
              <a:off x="4496594" y="3809206"/>
              <a:ext cx="762000" cy="1588"/>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rot="5400000" flipH="1" flipV="1">
              <a:off x="5258594" y="4418806"/>
              <a:ext cx="762000" cy="1588"/>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nvGrpSpPr>
            <p:cNvPr id="22" name="Group 21"/>
            <p:cNvGrpSpPr/>
            <p:nvPr/>
          </p:nvGrpSpPr>
          <p:grpSpPr>
            <a:xfrm>
              <a:off x="2209800" y="990600"/>
              <a:ext cx="6172994" cy="4114800"/>
              <a:chOff x="2209800" y="990600"/>
              <a:chExt cx="6172994" cy="4114800"/>
            </a:xfrm>
          </p:grpSpPr>
          <p:cxnSp>
            <p:nvCxnSpPr>
              <p:cNvPr id="11" name="Straight Arrow Connector 10"/>
              <p:cNvCxnSpPr/>
              <p:nvPr/>
            </p:nvCxnSpPr>
            <p:spPr>
              <a:xfrm rot="5400000" flipH="1" flipV="1">
                <a:off x="2895600" y="3657600"/>
                <a:ext cx="762000" cy="1588"/>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2209800" y="2667000"/>
                <a:ext cx="457994" cy="794"/>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rot="5400000">
                <a:off x="3589020" y="1288574"/>
                <a:ext cx="610394" cy="14446"/>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rot="16200000" flipH="1">
                <a:off x="5943600" y="2133600"/>
                <a:ext cx="762794" cy="794"/>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rot="16200000" flipH="1">
                <a:off x="8001000" y="3276600"/>
                <a:ext cx="762794" cy="794"/>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rot="5400000" flipH="1" flipV="1">
                <a:off x="6858794" y="4723606"/>
                <a:ext cx="762000" cy="1588"/>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grpSp>
      <p:grpSp>
        <p:nvGrpSpPr>
          <p:cNvPr id="26" name="Group 25"/>
          <p:cNvGrpSpPr/>
          <p:nvPr/>
        </p:nvGrpSpPr>
        <p:grpSpPr>
          <a:xfrm>
            <a:off x="3642360" y="3810000"/>
            <a:ext cx="4191000" cy="1676400"/>
            <a:chOff x="3505200" y="2362200"/>
            <a:chExt cx="4191000" cy="1676400"/>
          </a:xfrm>
        </p:grpSpPr>
        <p:sp>
          <p:nvSpPr>
            <p:cNvPr id="24" name="Oval 23"/>
            <p:cNvSpPr/>
            <p:nvPr/>
          </p:nvSpPr>
          <p:spPr>
            <a:xfrm>
              <a:off x="3505200" y="2362200"/>
              <a:ext cx="1752600" cy="762000"/>
            </a:xfrm>
            <a:prstGeom prst="ellipse">
              <a:avLst/>
            </a:prstGeom>
            <a:solidFill>
              <a:srgbClr val="13F91E">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943600" y="3276600"/>
              <a:ext cx="1752600" cy="762000"/>
            </a:xfrm>
            <a:prstGeom prst="ellipse">
              <a:avLst/>
            </a:prstGeom>
            <a:solidFill>
              <a:srgbClr val="13F91E">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2362200" y="1066800"/>
            <a:ext cx="4267200" cy="1384995"/>
          </a:xfrm>
          <a:prstGeom prst="rect">
            <a:avLst/>
          </a:prstGeom>
          <a:noFill/>
        </p:spPr>
        <p:txBody>
          <a:bodyPr wrap="square" rtlCol="0">
            <a:spAutoFit/>
          </a:bodyPr>
          <a:lstStyle/>
          <a:p>
            <a:pPr>
              <a:buFont typeface="Arial" pitchFamily="34" charset="0"/>
              <a:buChar char="•"/>
            </a:pPr>
            <a:r>
              <a:rPr lang="ga-IE" sz="2800" dirty="0" smtClean="0"/>
              <a:t> branched</a:t>
            </a:r>
          </a:p>
          <a:p>
            <a:pPr>
              <a:buFont typeface="Arial" pitchFamily="34" charset="0"/>
              <a:buChar char="•"/>
            </a:pPr>
            <a:r>
              <a:rPr lang="ga-IE" sz="2800" dirty="0" smtClean="0"/>
              <a:t> extremely flexible</a:t>
            </a:r>
          </a:p>
          <a:p>
            <a:pPr>
              <a:buFont typeface="Arial" pitchFamily="34" charset="0"/>
              <a:buChar char="•"/>
            </a:pPr>
            <a:r>
              <a:rPr lang="ga-IE" sz="2800" dirty="0" smtClean="0"/>
              <a:t> amphipathic</a:t>
            </a:r>
            <a:endParaRPr lang="en-US" sz="2800" dirty="0"/>
          </a:p>
        </p:txBody>
      </p:sp>
    </p:spTree>
    <p:extLst>
      <p:ext uri="{BB962C8B-B14F-4D97-AF65-F5344CB8AC3E}">
        <p14:creationId xmlns:p14="http://schemas.microsoft.com/office/powerpoint/2010/main" val="1500668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1571" r="22143" b="7055"/>
          <a:stretch/>
        </p:blipFill>
        <p:spPr>
          <a:xfrm>
            <a:off x="4316577" y="980728"/>
            <a:ext cx="4575903" cy="4788365"/>
          </a:xfrm>
          <a:prstGeom prst="rect">
            <a:avLst/>
          </a:prstGeom>
        </p:spPr>
      </p:pic>
      <p:sp>
        <p:nvSpPr>
          <p:cNvPr id="6" name="Title 1"/>
          <p:cNvSpPr>
            <a:spLocks noGrp="1"/>
          </p:cNvSpPr>
          <p:nvPr>
            <p:ph type="title"/>
          </p:nvPr>
        </p:nvSpPr>
        <p:spPr>
          <a:xfrm>
            <a:off x="467544" y="197768"/>
            <a:ext cx="8280920" cy="1143000"/>
          </a:xfrm>
        </p:spPr>
        <p:txBody>
          <a:bodyPr>
            <a:normAutofit/>
          </a:bodyPr>
          <a:lstStyle/>
          <a:p>
            <a:r>
              <a:rPr lang="en-IE" dirty="0" smtClean="0"/>
              <a:t>Legume </a:t>
            </a:r>
            <a:r>
              <a:rPr lang="en-IE" dirty="0" err="1" smtClean="0"/>
              <a:t>Lectins</a:t>
            </a:r>
            <a:r>
              <a:rPr lang="en-IE" dirty="0" smtClean="0"/>
              <a:t>: </a:t>
            </a:r>
            <a:r>
              <a:rPr lang="en-IE" dirty="0" err="1" smtClean="0"/>
              <a:t>Concanavalin</a:t>
            </a:r>
            <a:r>
              <a:rPr lang="en-IE" dirty="0" smtClean="0"/>
              <a:t> A</a:t>
            </a:r>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8572" t="8181" r="22143" b="6829"/>
          <a:stretch/>
        </p:blipFill>
        <p:spPr>
          <a:xfrm>
            <a:off x="323528" y="1232589"/>
            <a:ext cx="4045415" cy="4420641"/>
          </a:xfrm>
          <a:prstGeom prst="rect">
            <a:avLst/>
          </a:prstGeom>
        </p:spPr>
      </p:pic>
      <p:pic>
        <p:nvPicPr>
          <p:cNvPr id="5" name="Picture 4" descr="sfi_logo.jpg"/>
          <p:cNvPicPr>
            <a:picLocks noChangeAspect="1"/>
          </p:cNvPicPr>
          <p:nvPr/>
        </p:nvPicPr>
        <p:blipFill>
          <a:blip r:embed="rId5" cstate="print"/>
          <a:stretch>
            <a:fillRect/>
          </a:stretch>
        </p:blipFill>
        <p:spPr>
          <a:xfrm>
            <a:off x="7757038" y="5715000"/>
            <a:ext cx="1310762" cy="995355"/>
          </a:xfrm>
          <a:prstGeom prst="rect">
            <a:avLst/>
          </a:prstGeom>
        </p:spPr>
      </p:pic>
      <p:sp>
        <p:nvSpPr>
          <p:cNvPr id="4" name="Rectangle 3"/>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83568" y="5769093"/>
            <a:ext cx="7073470" cy="707886"/>
          </a:xfrm>
          <a:prstGeom prst="rect">
            <a:avLst/>
          </a:prstGeom>
          <a:noFill/>
        </p:spPr>
        <p:txBody>
          <a:bodyPr wrap="square" rtlCol="0">
            <a:spAutoFit/>
          </a:bodyPr>
          <a:lstStyle/>
          <a:p>
            <a:r>
              <a:rPr lang="en-IE" sz="2000" dirty="0" smtClean="0"/>
              <a:t>Legume </a:t>
            </a:r>
            <a:r>
              <a:rPr lang="en-IE" sz="2000" dirty="0" err="1" smtClean="0"/>
              <a:t>lectins</a:t>
            </a:r>
            <a:r>
              <a:rPr lang="en-IE" sz="2000" dirty="0" smtClean="0"/>
              <a:t> use water molecules not only to bind the metals, but also for carbohydrate binding.</a:t>
            </a:r>
            <a:endParaRPr lang="en-IE" sz="2000" dirty="0"/>
          </a:p>
        </p:txBody>
      </p:sp>
    </p:spTree>
    <p:extLst>
      <p:ext uri="{BB962C8B-B14F-4D97-AF65-F5344CB8AC3E}">
        <p14:creationId xmlns:p14="http://schemas.microsoft.com/office/powerpoint/2010/main" val="17755550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I3H_bindingsite_noWAT.png"/>
          <p:cNvPicPr>
            <a:picLocks noChangeAspect="1"/>
          </p:cNvPicPr>
          <p:nvPr/>
        </p:nvPicPr>
        <p:blipFill>
          <a:blip r:embed="rId3" cstate="print"/>
          <a:srcRect r="29167"/>
          <a:stretch>
            <a:fillRect/>
          </a:stretch>
        </p:blipFill>
        <p:spPr>
          <a:xfrm>
            <a:off x="2667000" y="0"/>
            <a:ext cx="6477000" cy="6858000"/>
          </a:xfrm>
          <a:prstGeom prst="rect">
            <a:avLst/>
          </a:prstGeom>
        </p:spPr>
      </p:pic>
      <p:pic>
        <p:nvPicPr>
          <p:cNvPr id="4" name="Picture 3" descr="sfi_logo.jpg"/>
          <p:cNvPicPr>
            <a:picLocks noChangeAspect="1"/>
          </p:cNvPicPr>
          <p:nvPr/>
        </p:nvPicPr>
        <p:blipFill>
          <a:blip r:embed="rId4" cstate="print"/>
          <a:stretch>
            <a:fillRect/>
          </a:stretch>
        </p:blipFill>
        <p:spPr>
          <a:xfrm>
            <a:off x="152400"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228600" y="620688"/>
            <a:ext cx="4724400" cy="1944216"/>
          </a:xfrm>
        </p:spPr>
        <p:txBody>
          <a:bodyPr>
            <a:normAutofit fontScale="90000"/>
          </a:bodyPr>
          <a:lstStyle/>
          <a:p>
            <a:pPr algn="l"/>
            <a:r>
              <a:rPr lang="ga-IE" dirty="0" smtClean="0"/>
              <a:t>Carbohydrate binding</a:t>
            </a:r>
            <a:br>
              <a:rPr lang="ga-IE" dirty="0" smtClean="0"/>
            </a:br>
            <a:r>
              <a:rPr lang="ga-IE" sz="1800" dirty="0" smtClean="0"/>
              <a:t/>
            </a:r>
            <a:br>
              <a:rPr lang="ga-IE" sz="1800" dirty="0" smtClean="0"/>
            </a:br>
            <a:r>
              <a:rPr lang="ga-IE" sz="1800" dirty="0" smtClean="0"/>
              <a:t>   </a:t>
            </a:r>
            <a:r>
              <a:rPr lang="ga-IE" sz="1600" dirty="0" smtClean="0"/>
              <a:t> </a:t>
            </a:r>
            <a:r>
              <a:rPr lang="ga-IE" sz="3100" dirty="0" smtClean="0"/>
              <a:t>a) Hbonds (</a:t>
            </a:r>
            <a:r>
              <a:rPr lang="ga-IE" sz="3100" i="1" dirty="0" smtClean="0"/>
              <a:t>enthalpic</a:t>
            </a:r>
            <a:r>
              <a:rPr lang="ga-IE" sz="3100" dirty="0" smtClean="0"/>
              <a:t>)</a:t>
            </a:r>
            <a:br>
              <a:rPr lang="ga-IE" sz="3100" dirty="0" smtClean="0"/>
            </a:br>
            <a:r>
              <a:rPr lang="ga-IE" sz="3100" dirty="0" smtClean="0"/>
              <a:t>  b) Desolvation (</a:t>
            </a:r>
            <a:r>
              <a:rPr lang="ga-IE" sz="3100" i="1" dirty="0" smtClean="0"/>
              <a:t>entropic</a:t>
            </a:r>
            <a:r>
              <a:rPr lang="ga-IE" sz="3100" dirty="0" smtClean="0"/>
              <a:t>)</a:t>
            </a:r>
            <a:endParaRPr lang="en-US" sz="2700" dirty="0"/>
          </a:p>
        </p:txBody>
      </p:sp>
      <p:sp>
        <p:nvSpPr>
          <p:cNvPr id="8" name="TextBox 7"/>
          <p:cNvSpPr txBox="1"/>
          <p:nvPr/>
        </p:nvSpPr>
        <p:spPr>
          <a:xfrm>
            <a:off x="381000" y="4590871"/>
            <a:ext cx="8382000" cy="1200329"/>
          </a:xfrm>
          <a:prstGeom prst="rect">
            <a:avLst/>
          </a:prstGeom>
          <a:solidFill>
            <a:schemeClr val="bg1"/>
          </a:solidFill>
          <a:ln>
            <a:noFill/>
          </a:ln>
        </p:spPr>
        <p:txBody>
          <a:bodyPr wrap="square" rtlCol="0">
            <a:spAutoFit/>
          </a:bodyPr>
          <a:lstStyle/>
          <a:p>
            <a:r>
              <a:rPr lang="ga-IE" sz="3600" dirty="0" smtClean="0"/>
              <a:t>Protein∙</a:t>
            </a:r>
            <a:r>
              <a:rPr lang="ga-IE" sz="3600" i="1" dirty="0" smtClean="0">
                <a:solidFill>
                  <a:srgbClr val="FF0000"/>
                </a:solidFill>
              </a:rPr>
              <a:t>n</a:t>
            </a:r>
            <a:r>
              <a:rPr lang="ga-IE" sz="3600" dirty="0" smtClean="0"/>
              <a:t>H</a:t>
            </a:r>
            <a:r>
              <a:rPr lang="ga-IE" sz="3600" baseline="-25000" dirty="0" smtClean="0"/>
              <a:t>2</a:t>
            </a:r>
            <a:r>
              <a:rPr lang="ga-IE" sz="3600" dirty="0" smtClean="0"/>
              <a:t>O + Carb ∙</a:t>
            </a:r>
            <a:r>
              <a:rPr lang="ga-IE" sz="3600" i="1" dirty="0" smtClean="0">
                <a:solidFill>
                  <a:srgbClr val="FF0000"/>
                </a:solidFill>
              </a:rPr>
              <a:t>m</a:t>
            </a:r>
            <a:r>
              <a:rPr lang="ga-IE" sz="3600" dirty="0" smtClean="0"/>
              <a:t>H</a:t>
            </a:r>
            <a:r>
              <a:rPr lang="ga-IE" sz="3600" baseline="-25000" dirty="0" smtClean="0"/>
              <a:t>2</a:t>
            </a:r>
            <a:r>
              <a:rPr lang="ga-IE" sz="3600" dirty="0" smtClean="0"/>
              <a:t>O → </a:t>
            </a:r>
          </a:p>
          <a:p>
            <a:r>
              <a:rPr lang="ga-IE" sz="3600" dirty="0" smtClean="0"/>
              <a:t>                          Complex ∙</a:t>
            </a:r>
            <a:r>
              <a:rPr lang="ga-IE" sz="3600" i="1" dirty="0" smtClean="0">
                <a:solidFill>
                  <a:srgbClr val="FF0000"/>
                </a:solidFill>
              </a:rPr>
              <a:t>q</a:t>
            </a:r>
            <a:r>
              <a:rPr lang="ga-IE" sz="3600" dirty="0" smtClean="0"/>
              <a:t>H</a:t>
            </a:r>
            <a:r>
              <a:rPr lang="ga-IE" sz="3600" baseline="-25000" dirty="0" smtClean="0"/>
              <a:t>2</a:t>
            </a:r>
            <a:r>
              <a:rPr lang="ga-IE" sz="3600" dirty="0" smtClean="0"/>
              <a:t>O + (</a:t>
            </a:r>
            <a:r>
              <a:rPr lang="ga-IE" sz="3600" i="1" dirty="0" smtClean="0">
                <a:solidFill>
                  <a:srgbClr val="FF0000"/>
                </a:solidFill>
              </a:rPr>
              <a:t>n+m-q</a:t>
            </a:r>
            <a:r>
              <a:rPr lang="ga-IE" sz="3600" dirty="0" smtClean="0"/>
              <a:t>)H</a:t>
            </a:r>
            <a:r>
              <a:rPr lang="ga-IE" sz="3600" baseline="-25000" dirty="0" smtClean="0"/>
              <a:t>2</a:t>
            </a:r>
            <a:r>
              <a:rPr lang="ga-IE" sz="3600" dirty="0" smtClean="0"/>
              <a:t>O</a:t>
            </a:r>
            <a:endParaRPr lang="en-US" sz="3600" dirty="0"/>
          </a:p>
        </p:txBody>
      </p:sp>
      <p:grpSp>
        <p:nvGrpSpPr>
          <p:cNvPr id="11" name="Group 10"/>
          <p:cNvGrpSpPr/>
          <p:nvPr/>
        </p:nvGrpSpPr>
        <p:grpSpPr>
          <a:xfrm>
            <a:off x="914400" y="2819400"/>
            <a:ext cx="2743200" cy="1600200"/>
            <a:chOff x="914400" y="2819400"/>
            <a:chExt cx="2743200" cy="1600200"/>
          </a:xfrm>
        </p:grpSpPr>
        <p:sp>
          <p:nvSpPr>
            <p:cNvPr id="9" name="TextBox 8"/>
            <p:cNvSpPr txBox="1"/>
            <p:nvPr/>
          </p:nvSpPr>
          <p:spPr>
            <a:xfrm>
              <a:off x="914400" y="2819400"/>
              <a:ext cx="2743200" cy="1077218"/>
            </a:xfrm>
            <a:prstGeom prst="rect">
              <a:avLst/>
            </a:prstGeom>
            <a:noFill/>
          </p:spPr>
          <p:txBody>
            <a:bodyPr wrap="square" rtlCol="0">
              <a:spAutoFit/>
            </a:bodyPr>
            <a:lstStyle/>
            <a:p>
              <a:pPr algn="ctr"/>
              <a:r>
                <a:rPr lang="ga-IE" sz="3200" dirty="0" smtClean="0"/>
                <a:t>“High” energy water</a:t>
              </a:r>
              <a:endParaRPr lang="en-US" sz="3200" dirty="0"/>
            </a:p>
          </p:txBody>
        </p:sp>
        <p:sp>
          <p:nvSpPr>
            <p:cNvPr id="10" name="Down Arrow 9"/>
            <p:cNvSpPr/>
            <p:nvPr/>
          </p:nvSpPr>
          <p:spPr>
            <a:xfrm>
              <a:off x="2057400" y="3886200"/>
              <a:ext cx="457200"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1447800" y="6172200"/>
            <a:ext cx="8001000" cy="523220"/>
          </a:xfrm>
          <a:prstGeom prst="rect">
            <a:avLst/>
          </a:prstGeom>
          <a:noFill/>
        </p:spPr>
        <p:txBody>
          <a:bodyPr wrap="square" rtlCol="0">
            <a:spAutoFit/>
          </a:bodyPr>
          <a:lstStyle/>
          <a:p>
            <a:r>
              <a:rPr lang="ga-IE" sz="1400" dirty="0" smtClean="0"/>
              <a:t>Klein </a:t>
            </a:r>
            <a:r>
              <a:rPr lang="ga-IE" sz="1400" i="1" dirty="0" smtClean="0"/>
              <a:t>et al.</a:t>
            </a:r>
            <a:r>
              <a:rPr lang="ga-IE" sz="1400" dirty="0" smtClean="0"/>
              <a:t>, </a:t>
            </a:r>
            <a:r>
              <a:rPr lang="ga-IE" sz="1400" i="1" dirty="0" smtClean="0"/>
              <a:t>Ang. Chem. </a:t>
            </a:r>
            <a:r>
              <a:rPr lang="ga-IE" sz="1400" dirty="0" smtClean="0"/>
              <a:t>(2008), </a:t>
            </a:r>
            <a:r>
              <a:rPr lang="ga-IE" sz="1400" b="1" dirty="0" smtClean="0"/>
              <a:t>120</a:t>
            </a:r>
            <a:r>
              <a:rPr lang="ga-IE" sz="1400" dirty="0" smtClean="0"/>
              <a:t>, 2733-2736</a:t>
            </a:r>
          </a:p>
          <a:p>
            <a:r>
              <a:rPr lang="ga-IE" sz="1400" dirty="0" smtClean="0"/>
              <a:t>Lemieux, </a:t>
            </a:r>
            <a:r>
              <a:rPr lang="ga-IE" sz="1400" i="1" dirty="0" smtClean="0"/>
              <a:t>Acc. Chem. Res.</a:t>
            </a:r>
            <a:r>
              <a:rPr lang="ga-IE" sz="1400" dirty="0" smtClean="0"/>
              <a:t> (1996), </a:t>
            </a:r>
            <a:r>
              <a:rPr lang="ga-IE" sz="1400" b="1" dirty="0" smtClean="0"/>
              <a:t>29</a:t>
            </a:r>
            <a:r>
              <a:rPr lang="ga-IE" sz="1400" dirty="0" smtClean="0"/>
              <a:t>, 373</a:t>
            </a:r>
          </a:p>
        </p:txBody>
      </p:sp>
    </p:spTree>
    <p:extLst>
      <p:ext uri="{BB962C8B-B14F-4D97-AF65-F5344CB8AC3E}">
        <p14:creationId xmlns:p14="http://schemas.microsoft.com/office/powerpoint/2010/main" val="3615401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a-IE" dirty="0" smtClean="0"/>
              <a:t>Displacement of Structural Water</a:t>
            </a:r>
            <a:endParaRPr lang="en-US" dirty="0"/>
          </a:p>
        </p:txBody>
      </p:sp>
      <p:pic>
        <p:nvPicPr>
          <p:cNvPr id="4" name="Picture 3" descr="sfi_logo.jpg"/>
          <p:cNvPicPr>
            <a:picLocks noChangeAspect="1"/>
          </p:cNvPicPr>
          <p:nvPr/>
        </p:nvPicPr>
        <p:blipFill>
          <a:blip r:embed="rId2"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1I3H_WAT_mesh.png"/>
          <p:cNvPicPr>
            <a:picLocks noChangeAspect="1"/>
          </p:cNvPicPr>
          <p:nvPr/>
        </p:nvPicPr>
        <p:blipFill>
          <a:blip r:embed="rId3" cstate="print"/>
          <a:srcRect l="43750" t="15000" r="21250" b="46667"/>
          <a:stretch>
            <a:fillRect/>
          </a:stretch>
        </p:blipFill>
        <p:spPr>
          <a:xfrm>
            <a:off x="304800" y="2133600"/>
            <a:ext cx="5473194" cy="4495800"/>
          </a:xfrm>
          <a:prstGeom prst="rect">
            <a:avLst/>
          </a:prstGeom>
          <a:ln>
            <a:noFill/>
          </a:ln>
          <a:effectLst>
            <a:softEdge rad="112500"/>
          </a:effectLst>
        </p:spPr>
      </p:pic>
      <p:sp>
        <p:nvSpPr>
          <p:cNvPr id="13" name="Title 1"/>
          <p:cNvSpPr txBox="1">
            <a:spLocks/>
          </p:cNvSpPr>
          <p:nvPr/>
        </p:nvSpPr>
        <p:spPr>
          <a:xfrm>
            <a:off x="685800" y="1295400"/>
            <a:ext cx="7696200" cy="1143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ga-IE" sz="2800" b="0" i="0" u="none" strike="noStrike" kern="1200" cap="none" spc="0" normalizeH="0" baseline="0" noProof="0" dirty="0" smtClean="0">
                <a:ln>
                  <a:noFill/>
                </a:ln>
                <a:solidFill>
                  <a:schemeClr val="tx1"/>
                </a:solidFill>
                <a:effectLst/>
                <a:uLnTx/>
                <a:uFillTx/>
                <a:latin typeface="+mj-lt"/>
                <a:ea typeface="+mj-ea"/>
                <a:cs typeface="+mj-cs"/>
              </a:rPr>
              <a:t>Design of glycomimetics that displace</a:t>
            </a:r>
            <a:r>
              <a:rPr kumimoji="0" lang="ga-IE" sz="2800" b="0" i="0" u="none" strike="noStrike" kern="1200" cap="none" spc="0" normalizeH="0" noProof="0" dirty="0" smtClean="0">
                <a:ln>
                  <a:noFill/>
                </a:ln>
                <a:solidFill>
                  <a:schemeClr val="tx1"/>
                </a:solidFill>
                <a:effectLst/>
                <a:uLnTx/>
                <a:uFillTx/>
                <a:latin typeface="+mj-lt"/>
                <a:ea typeface="+mj-ea"/>
                <a:cs typeface="+mj-cs"/>
              </a:rPr>
              <a:t> structural water upon binding.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5638800" y="2201882"/>
            <a:ext cx="3048000" cy="3816429"/>
          </a:xfrm>
          <a:prstGeom prst="rect">
            <a:avLst/>
          </a:prstGeom>
          <a:noFill/>
        </p:spPr>
        <p:txBody>
          <a:bodyPr wrap="square" rtlCol="0">
            <a:spAutoFit/>
          </a:bodyPr>
          <a:lstStyle/>
          <a:p>
            <a:r>
              <a:rPr lang="ga-IE" sz="2800" dirty="0" smtClean="0"/>
              <a:t>Higher binding affinity due to gain in entropy for the release of well ordered water into bulk. </a:t>
            </a:r>
          </a:p>
          <a:p>
            <a:endParaRPr lang="ga-IE" sz="1600" dirty="0" smtClean="0"/>
          </a:p>
          <a:p>
            <a:r>
              <a:rPr lang="ga-IE" sz="2800" b="1" dirty="0" smtClean="0">
                <a:solidFill>
                  <a:srgbClr val="FF0000"/>
                </a:solidFill>
              </a:rPr>
              <a:t>Binding affinity of structural water.</a:t>
            </a:r>
            <a:endParaRPr lang="en-US" sz="2800" b="1" dirty="0">
              <a:solidFill>
                <a:srgbClr val="FF0000"/>
              </a:solidFill>
            </a:endParaRPr>
          </a:p>
        </p:txBody>
      </p:sp>
    </p:spTree>
    <p:extLst>
      <p:ext uri="{BB962C8B-B14F-4D97-AF65-F5344CB8AC3E}">
        <p14:creationId xmlns:p14="http://schemas.microsoft.com/office/powerpoint/2010/main" val="33193307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hvr_bio_r_500.jpg"/>
          <p:cNvPicPr>
            <a:picLocks noChangeAspect="1"/>
          </p:cNvPicPr>
          <p:nvPr/>
        </p:nvPicPr>
        <p:blipFill>
          <a:blip r:embed="rId3" cstate="print"/>
          <a:srcRect l="4536" r="7769" b="13817"/>
          <a:stretch>
            <a:fillRect/>
          </a:stretch>
        </p:blipFill>
        <p:spPr>
          <a:xfrm>
            <a:off x="1475656" y="634346"/>
            <a:ext cx="5976664" cy="5873618"/>
          </a:xfrm>
          <a:prstGeom prst="rect">
            <a:avLst/>
          </a:prstGeom>
        </p:spPr>
      </p:pic>
      <p:sp>
        <p:nvSpPr>
          <p:cNvPr id="2" name="Title 1"/>
          <p:cNvSpPr>
            <a:spLocks noGrp="1"/>
          </p:cNvSpPr>
          <p:nvPr>
            <p:ph type="title"/>
          </p:nvPr>
        </p:nvSpPr>
        <p:spPr/>
        <p:txBody>
          <a:bodyPr/>
          <a:lstStyle/>
          <a:p>
            <a:r>
              <a:rPr lang="en-US" dirty="0" smtClean="0"/>
              <a:t>HIV Protease Inhibitor Design</a:t>
            </a:r>
            <a:endParaRPr lang="en-US" dirty="0"/>
          </a:p>
        </p:txBody>
      </p:sp>
      <p:pic>
        <p:nvPicPr>
          <p:cNvPr id="4" name="Picture 3" descr="sfi_logo.jpg"/>
          <p:cNvPicPr>
            <a:picLocks noChangeAspect="1"/>
          </p:cNvPicPr>
          <p:nvPr/>
        </p:nvPicPr>
        <p:blipFill>
          <a:blip r:embed="rId4"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0800000">
            <a:off x="5292080" y="5013176"/>
            <a:ext cx="2088232" cy="1588"/>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1520" y="6381328"/>
            <a:ext cx="4911560" cy="307777"/>
          </a:xfrm>
          <a:prstGeom prst="rect">
            <a:avLst/>
          </a:prstGeom>
          <a:noFill/>
        </p:spPr>
        <p:txBody>
          <a:bodyPr wrap="square" rtlCol="0">
            <a:spAutoFit/>
          </a:bodyPr>
          <a:lstStyle/>
          <a:p>
            <a:r>
              <a:rPr lang="en-US" sz="1400" dirty="0" smtClean="0"/>
              <a:t>Lam</a:t>
            </a:r>
            <a:r>
              <a:rPr lang="en-IE" sz="1400" dirty="0" smtClean="0"/>
              <a:t> et al</a:t>
            </a:r>
            <a:r>
              <a:rPr lang="ga-IE" sz="1400" dirty="0" smtClean="0"/>
              <a:t>, </a:t>
            </a:r>
            <a:r>
              <a:rPr lang="en-IE" sz="1400" dirty="0" smtClean="0"/>
              <a:t> </a:t>
            </a:r>
            <a:r>
              <a:rPr lang="en-US" sz="1400" i="1" dirty="0" smtClean="0"/>
              <a:t>Science</a:t>
            </a:r>
            <a:r>
              <a:rPr lang="ga-IE" sz="1400" i="1" dirty="0" smtClean="0"/>
              <a:t> </a:t>
            </a:r>
            <a:r>
              <a:rPr lang="ga-IE" sz="1400" dirty="0" smtClean="0"/>
              <a:t>(</a:t>
            </a:r>
            <a:r>
              <a:rPr lang="en-US" sz="1400" dirty="0" smtClean="0"/>
              <a:t>1994</a:t>
            </a:r>
            <a:r>
              <a:rPr lang="ga-IE" sz="1400" dirty="0" smtClean="0"/>
              <a:t>),</a:t>
            </a:r>
            <a:r>
              <a:rPr lang="ga-IE" sz="1400" b="1" dirty="0" smtClean="0"/>
              <a:t> </a:t>
            </a:r>
            <a:r>
              <a:rPr lang="en-US" sz="1400" b="1" dirty="0" smtClean="0"/>
              <a:t>263</a:t>
            </a:r>
            <a:r>
              <a:rPr lang="ga-IE" sz="1400" dirty="0" smtClean="0"/>
              <a:t>, </a:t>
            </a:r>
            <a:r>
              <a:rPr lang="en-US" sz="1400" dirty="0" smtClean="0"/>
              <a:t>380</a:t>
            </a:r>
            <a:r>
              <a:rPr lang="ga-IE" sz="1400" dirty="0" smtClean="0"/>
              <a:t>-</a:t>
            </a:r>
            <a:r>
              <a:rPr lang="en-US" sz="1400" dirty="0" smtClean="0"/>
              <a:t>384; </a:t>
            </a:r>
            <a:r>
              <a:rPr lang="en-US" sz="1400" dirty="0" err="1" smtClean="0"/>
              <a:t>PDBid</a:t>
            </a:r>
            <a:r>
              <a:rPr lang="en-US" sz="1400" dirty="0" smtClean="0"/>
              <a:t> 1HVR</a:t>
            </a:r>
            <a:endParaRPr lang="ga-IE" sz="1400" dirty="0"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CVN_bindingsite.png"/>
          <p:cNvPicPr>
            <a:picLocks noChangeAspect="1"/>
          </p:cNvPicPr>
          <p:nvPr/>
        </p:nvPicPr>
        <p:blipFill>
          <a:blip r:embed="rId3" cstate="print"/>
          <a:stretch>
            <a:fillRect/>
          </a:stretch>
        </p:blipFill>
        <p:spPr>
          <a:xfrm>
            <a:off x="0" y="1371600"/>
            <a:ext cx="7315200" cy="5486400"/>
          </a:xfrm>
          <a:prstGeom prst="rect">
            <a:avLst/>
          </a:prstGeom>
        </p:spPr>
      </p:pic>
      <p:pic>
        <p:nvPicPr>
          <p:cNvPr id="4" name="Picture 3" descr="sfi_logo.jpg"/>
          <p:cNvPicPr>
            <a:picLocks noChangeAspect="1"/>
          </p:cNvPicPr>
          <p:nvPr/>
        </p:nvPicPr>
        <p:blipFill>
          <a:blip r:embed="rId4"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381000" y="152400"/>
            <a:ext cx="8305800" cy="1143000"/>
          </a:xfrm>
        </p:spPr>
        <p:txBody>
          <a:bodyPr>
            <a:normAutofit/>
          </a:bodyPr>
          <a:lstStyle/>
          <a:p>
            <a:r>
              <a:rPr lang="ga-IE" dirty="0" smtClean="0"/>
              <a:t>Structural water in Concanavalin A</a:t>
            </a:r>
            <a:endParaRPr lang="en-US" dirty="0"/>
          </a:p>
        </p:txBody>
      </p:sp>
      <p:sp>
        <p:nvSpPr>
          <p:cNvPr id="8" name="TextBox 7"/>
          <p:cNvSpPr txBox="1"/>
          <p:nvPr/>
        </p:nvSpPr>
        <p:spPr>
          <a:xfrm>
            <a:off x="152400" y="6305490"/>
            <a:ext cx="2362200" cy="400110"/>
          </a:xfrm>
          <a:prstGeom prst="rect">
            <a:avLst/>
          </a:prstGeom>
          <a:noFill/>
        </p:spPr>
        <p:txBody>
          <a:bodyPr wrap="square" rtlCol="0">
            <a:spAutoFit/>
          </a:bodyPr>
          <a:lstStyle/>
          <a:p>
            <a:r>
              <a:rPr lang="ga-IE" sz="2000" dirty="0" smtClean="0"/>
              <a:t>PDBid: 1CVN</a:t>
            </a:r>
            <a:endParaRPr lang="en-US" sz="2000" dirty="0"/>
          </a:p>
        </p:txBody>
      </p:sp>
      <p:grpSp>
        <p:nvGrpSpPr>
          <p:cNvPr id="14" name="Group 13"/>
          <p:cNvGrpSpPr/>
          <p:nvPr/>
        </p:nvGrpSpPr>
        <p:grpSpPr>
          <a:xfrm>
            <a:off x="4080040" y="1828800"/>
            <a:ext cx="4911560" cy="3886200"/>
            <a:chOff x="4080040" y="1828800"/>
            <a:chExt cx="4911560" cy="3886200"/>
          </a:xfrm>
        </p:grpSpPr>
        <p:pic>
          <p:nvPicPr>
            <p:cNvPr id="29697" name="Picture 1"/>
            <p:cNvPicPr>
              <a:picLocks noChangeAspect="1" noChangeArrowheads="1"/>
            </p:cNvPicPr>
            <p:nvPr/>
          </p:nvPicPr>
          <p:blipFill>
            <a:blip r:embed="rId5" cstate="print"/>
            <a:srcRect/>
            <a:stretch>
              <a:fillRect/>
            </a:stretch>
          </p:blipFill>
          <p:spPr bwMode="auto">
            <a:xfrm>
              <a:off x="4419600" y="1828800"/>
              <a:ext cx="4371975" cy="3057525"/>
            </a:xfrm>
            <a:prstGeom prst="rect">
              <a:avLst/>
            </a:prstGeom>
            <a:noFill/>
            <a:ln w="9525">
              <a:noFill/>
              <a:miter lim="800000"/>
              <a:headEnd/>
              <a:tailEnd/>
            </a:ln>
          </p:spPr>
        </p:pic>
        <p:sp>
          <p:nvSpPr>
            <p:cNvPr id="9" name="TextBox 8"/>
            <p:cNvSpPr txBox="1"/>
            <p:nvPr/>
          </p:nvSpPr>
          <p:spPr>
            <a:xfrm>
              <a:off x="4080040" y="5407223"/>
              <a:ext cx="4911560" cy="307777"/>
            </a:xfrm>
            <a:prstGeom prst="rect">
              <a:avLst/>
            </a:prstGeom>
            <a:noFill/>
          </p:spPr>
          <p:txBody>
            <a:bodyPr wrap="square" rtlCol="0">
              <a:spAutoFit/>
            </a:bodyPr>
            <a:lstStyle/>
            <a:p>
              <a:r>
                <a:rPr lang="ga-IE" sz="1400" dirty="0" smtClean="0"/>
                <a:t>Kadirvelraj R.</a:t>
              </a:r>
              <a:r>
                <a:rPr lang="en-IE" sz="1400" dirty="0" smtClean="0"/>
                <a:t> et al</a:t>
              </a:r>
              <a:r>
                <a:rPr lang="ga-IE" sz="1400" dirty="0" smtClean="0"/>
                <a:t>, </a:t>
              </a:r>
              <a:r>
                <a:rPr lang="en-IE" sz="1400" dirty="0" smtClean="0"/>
                <a:t> </a:t>
              </a:r>
              <a:r>
                <a:rPr lang="ga-IE" sz="1400" i="1" dirty="0" smtClean="0"/>
                <a:t>J. Am. Chem. Soc. </a:t>
              </a:r>
              <a:r>
                <a:rPr lang="ga-IE" sz="1400" dirty="0" smtClean="0"/>
                <a:t>(2008),</a:t>
              </a:r>
              <a:r>
                <a:rPr lang="ga-IE" sz="1400" b="1" dirty="0" smtClean="0"/>
                <a:t> 130</a:t>
              </a:r>
              <a:r>
                <a:rPr lang="ga-IE" sz="1400" dirty="0" smtClean="0"/>
                <a:t>, 16933-16942</a:t>
              </a:r>
            </a:p>
          </p:txBody>
        </p:sp>
      </p:grpSp>
      <p:sp>
        <p:nvSpPr>
          <p:cNvPr id="13" name="TextBox 12"/>
          <p:cNvSpPr txBox="1"/>
          <p:nvPr/>
        </p:nvSpPr>
        <p:spPr>
          <a:xfrm>
            <a:off x="1219200" y="2754868"/>
            <a:ext cx="3810000" cy="369332"/>
          </a:xfrm>
          <a:prstGeom prst="rect">
            <a:avLst/>
          </a:prstGeom>
          <a:noFill/>
        </p:spPr>
        <p:txBody>
          <a:bodyPr wrap="square" rtlCol="0">
            <a:spAutoFit/>
          </a:bodyPr>
          <a:lstStyle/>
          <a:p>
            <a:r>
              <a:rPr lang="ga-IE" dirty="0" smtClean="0"/>
              <a:t>Man-</a:t>
            </a:r>
            <a:r>
              <a:rPr lang="ga-IE" dirty="0" smtClean="0">
                <a:latin typeface="Symbol" pitchFamily="18" charset="2"/>
              </a:rPr>
              <a:t>a</a:t>
            </a:r>
            <a:r>
              <a:rPr lang="ga-IE" dirty="0" smtClean="0"/>
              <a:t>-(1-6)-[Man-</a:t>
            </a:r>
            <a:r>
              <a:rPr lang="ga-IE" dirty="0" smtClean="0">
                <a:latin typeface="Symbol" pitchFamily="18" charset="2"/>
              </a:rPr>
              <a:t>a</a:t>
            </a:r>
            <a:r>
              <a:rPr lang="ga-IE" dirty="0" smtClean="0"/>
              <a:t>-(1-3)]-Man</a:t>
            </a:r>
            <a:endParaRPr lang="en-US" dirty="0"/>
          </a:p>
        </p:txBody>
      </p:sp>
      <p:sp>
        <p:nvSpPr>
          <p:cNvPr id="15" name="TextBox 14"/>
          <p:cNvSpPr txBox="1"/>
          <p:nvPr/>
        </p:nvSpPr>
        <p:spPr>
          <a:xfrm>
            <a:off x="1752600" y="5486400"/>
            <a:ext cx="838200" cy="381000"/>
          </a:xfrm>
          <a:prstGeom prst="rect">
            <a:avLst/>
          </a:prstGeom>
          <a:noFill/>
        </p:spPr>
        <p:txBody>
          <a:bodyPr wrap="square" rtlCol="0">
            <a:spAutoFit/>
          </a:bodyPr>
          <a:lstStyle/>
          <a:p>
            <a:r>
              <a:rPr lang="ga-IE" dirty="0" smtClean="0"/>
              <a:t>R228</a:t>
            </a:r>
            <a:endParaRPr lang="en-US" dirty="0"/>
          </a:p>
        </p:txBody>
      </p:sp>
      <p:sp>
        <p:nvSpPr>
          <p:cNvPr id="16" name="TextBox 15"/>
          <p:cNvSpPr txBox="1"/>
          <p:nvPr/>
        </p:nvSpPr>
        <p:spPr>
          <a:xfrm>
            <a:off x="3505200" y="4800600"/>
            <a:ext cx="838200" cy="381000"/>
          </a:xfrm>
          <a:prstGeom prst="rect">
            <a:avLst/>
          </a:prstGeom>
          <a:noFill/>
        </p:spPr>
        <p:txBody>
          <a:bodyPr wrap="square" rtlCol="0">
            <a:spAutoFit/>
          </a:bodyPr>
          <a:lstStyle/>
          <a:p>
            <a:r>
              <a:rPr lang="ga-IE" dirty="0" smtClean="0"/>
              <a:t>D16</a:t>
            </a:r>
            <a:endParaRPr lang="en-US" dirty="0"/>
          </a:p>
        </p:txBody>
      </p:sp>
      <p:sp>
        <p:nvSpPr>
          <p:cNvPr id="17" name="TextBox 16"/>
          <p:cNvSpPr txBox="1"/>
          <p:nvPr/>
        </p:nvSpPr>
        <p:spPr>
          <a:xfrm>
            <a:off x="1676400" y="4114800"/>
            <a:ext cx="838200" cy="381000"/>
          </a:xfrm>
          <a:prstGeom prst="rect">
            <a:avLst/>
          </a:prstGeom>
          <a:noFill/>
        </p:spPr>
        <p:txBody>
          <a:bodyPr wrap="square" rtlCol="0">
            <a:spAutoFit/>
          </a:bodyPr>
          <a:lstStyle/>
          <a:p>
            <a:r>
              <a:rPr lang="ga-IE" dirty="0" smtClean="0"/>
              <a:t>N14</a:t>
            </a:r>
            <a:endParaRPr lang="en-US" dirty="0"/>
          </a:p>
        </p:txBody>
      </p:sp>
    </p:spTree>
    <p:extLst>
      <p:ext uri="{BB962C8B-B14F-4D97-AF65-F5344CB8AC3E}">
        <p14:creationId xmlns:p14="http://schemas.microsoft.com/office/powerpoint/2010/main" val="2232848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CVN_bindingsite.png"/>
          <p:cNvPicPr>
            <a:picLocks noChangeAspect="1"/>
          </p:cNvPicPr>
          <p:nvPr/>
        </p:nvPicPr>
        <p:blipFill>
          <a:blip r:embed="rId3" cstate="print"/>
          <a:stretch>
            <a:fillRect/>
          </a:stretch>
        </p:blipFill>
        <p:spPr>
          <a:xfrm>
            <a:off x="0" y="1371600"/>
            <a:ext cx="7315200" cy="5486400"/>
          </a:xfrm>
          <a:prstGeom prst="rect">
            <a:avLst/>
          </a:prstGeom>
        </p:spPr>
      </p:pic>
      <p:sp>
        <p:nvSpPr>
          <p:cNvPr id="6" name="Title 1"/>
          <p:cNvSpPr>
            <a:spLocks noGrp="1"/>
          </p:cNvSpPr>
          <p:nvPr>
            <p:ph type="title"/>
          </p:nvPr>
        </p:nvSpPr>
        <p:spPr>
          <a:xfrm>
            <a:off x="381000" y="152400"/>
            <a:ext cx="8305800" cy="1143000"/>
          </a:xfrm>
        </p:spPr>
        <p:txBody>
          <a:bodyPr>
            <a:normAutofit/>
          </a:bodyPr>
          <a:lstStyle/>
          <a:p>
            <a:r>
              <a:rPr lang="ga-IE" dirty="0" smtClean="0"/>
              <a:t>Structural water in Concanavalin A</a:t>
            </a:r>
            <a:endParaRPr lang="en-US" dirty="0"/>
          </a:p>
        </p:txBody>
      </p:sp>
      <p:pic>
        <p:nvPicPr>
          <p:cNvPr id="15" name="Picture 14" descr="3D4K_bindingsite.png"/>
          <p:cNvPicPr>
            <a:picLocks noChangeAspect="1"/>
          </p:cNvPicPr>
          <p:nvPr/>
        </p:nvPicPr>
        <p:blipFill>
          <a:blip r:embed="rId4" cstate="print"/>
          <a:srcRect l="9375" t="4167" r="37500" b="11111"/>
          <a:stretch>
            <a:fillRect/>
          </a:stretch>
        </p:blipFill>
        <p:spPr>
          <a:xfrm>
            <a:off x="4724400" y="1981200"/>
            <a:ext cx="3886200" cy="4648200"/>
          </a:xfrm>
          <a:prstGeom prst="rect">
            <a:avLst/>
          </a:prstGeom>
        </p:spPr>
      </p:pic>
      <p:pic>
        <p:nvPicPr>
          <p:cNvPr id="4" name="Picture 3" descr="sfi_logo.jpg"/>
          <p:cNvPicPr>
            <a:picLocks noChangeAspect="1"/>
          </p:cNvPicPr>
          <p:nvPr/>
        </p:nvPicPr>
        <p:blipFill>
          <a:blip r:embed="rId5"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6305490"/>
            <a:ext cx="2362200" cy="400110"/>
          </a:xfrm>
          <a:prstGeom prst="rect">
            <a:avLst/>
          </a:prstGeom>
          <a:noFill/>
        </p:spPr>
        <p:txBody>
          <a:bodyPr wrap="square" rtlCol="0">
            <a:spAutoFit/>
          </a:bodyPr>
          <a:lstStyle/>
          <a:p>
            <a:r>
              <a:rPr lang="ga-IE" sz="2000" dirty="0" smtClean="0"/>
              <a:t>PDBid: 1CVN</a:t>
            </a:r>
            <a:endParaRPr lang="en-US" sz="2000" dirty="0"/>
          </a:p>
        </p:txBody>
      </p:sp>
      <p:sp>
        <p:nvSpPr>
          <p:cNvPr id="18" name="TextBox 17"/>
          <p:cNvSpPr txBox="1"/>
          <p:nvPr/>
        </p:nvSpPr>
        <p:spPr>
          <a:xfrm>
            <a:off x="1219200" y="2754868"/>
            <a:ext cx="3810000" cy="369332"/>
          </a:xfrm>
          <a:prstGeom prst="rect">
            <a:avLst/>
          </a:prstGeom>
          <a:noFill/>
        </p:spPr>
        <p:txBody>
          <a:bodyPr wrap="square" rtlCol="0">
            <a:spAutoFit/>
          </a:bodyPr>
          <a:lstStyle/>
          <a:p>
            <a:r>
              <a:rPr lang="ga-IE" dirty="0" smtClean="0"/>
              <a:t>Man-</a:t>
            </a:r>
            <a:r>
              <a:rPr lang="ga-IE" dirty="0" smtClean="0">
                <a:latin typeface="Symbol" pitchFamily="18" charset="2"/>
              </a:rPr>
              <a:t>a</a:t>
            </a:r>
            <a:r>
              <a:rPr lang="ga-IE" dirty="0" smtClean="0"/>
              <a:t>-(1-6)-[Man-</a:t>
            </a:r>
            <a:r>
              <a:rPr lang="ga-IE" dirty="0" smtClean="0">
                <a:latin typeface="Symbol" pitchFamily="18" charset="2"/>
              </a:rPr>
              <a:t>a</a:t>
            </a:r>
            <a:r>
              <a:rPr lang="ga-IE" dirty="0" smtClean="0"/>
              <a:t>-(1-3)]-Man</a:t>
            </a:r>
            <a:endParaRPr lang="en-US" dirty="0"/>
          </a:p>
        </p:txBody>
      </p:sp>
      <p:sp>
        <p:nvSpPr>
          <p:cNvPr id="19" name="TextBox 18"/>
          <p:cNvSpPr txBox="1"/>
          <p:nvPr/>
        </p:nvSpPr>
        <p:spPr>
          <a:xfrm>
            <a:off x="1752600" y="5486400"/>
            <a:ext cx="838200" cy="381000"/>
          </a:xfrm>
          <a:prstGeom prst="rect">
            <a:avLst/>
          </a:prstGeom>
          <a:noFill/>
        </p:spPr>
        <p:txBody>
          <a:bodyPr wrap="square" rtlCol="0">
            <a:spAutoFit/>
          </a:bodyPr>
          <a:lstStyle/>
          <a:p>
            <a:r>
              <a:rPr lang="ga-IE" dirty="0" smtClean="0"/>
              <a:t>R228</a:t>
            </a:r>
            <a:endParaRPr lang="en-US" dirty="0"/>
          </a:p>
        </p:txBody>
      </p:sp>
      <p:sp>
        <p:nvSpPr>
          <p:cNvPr id="20" name="TextBox 19"/>
          <p:cNvSpPr txBox="1"/>
          <p:nvPr/>
        </p:nvSpPr>
        <p:spPr>
          <a:xfrm>
            <a:off x="3505200" y="4800600"/>
            <a:ext cx="838200" cy="381000"/>
          </a:xfrm>
          <a:prstGeom prst="rect">
            <a:avLst/>
          </a:prstGeom>
          <a:noFill/>
        </p:spPr>
        <p:txBody>
          <a:bodyPr wrap="square" rtlCol="0">
            <a:spAutoFit/>
          </a:bodyPr>
          <a:lstStyle/>
          <a:p>
            <a:r>
              <a:rPr lang="ga-IE" dirty="0" smtClean="0"/>
              <a:t>D16</a:t>
            </a:r>
            <a:endParaRPr lang="en-US" dirty="0"/>
          </a:p>
        </p:txBody>
      </p:sp>
      <p:sp>
        <p:nvSpPr>
          <p:cNvPr id="21" name="TextBox 20"/>
          <p:cNvSpPr txBox="1"/>
          <p:nvPr/>
        </p:nvSpPr>
        <p:spPr>
          <a:xfrm>
            <a:off x="1676400" y="4114800"/>
            <a:ext cx="838200" cy="381000"/>
          </a:xfrm>
          <a:prstGeom prst="rect">
            <a:avLst/>
          </a:prstGeom>
          <a:noFill/>
        </p:spPr>
        <p:txBody>
          <a:bodyPr wrap="square" rtlCol="0">
            <a:spAutoFit/>
          </a:bodyPr>
          <a:lstStyle/>
          <a:p>
            <a:r>
              <a:rPr lang="ga-IE" dirty="0" smtClean="0"/>
              <a:t>N14</a:t>
            </a:r>
            <a:endParaRPr lang="en-US" dirty="0"/>
          </a:p>
        </p:txBody>
      </p:sp>
      <p:sp>
        <p:nvSpPr>
          <p:cNvPr id="22" name="TextBox 21"/>
          <p:cNvSpPr txBox="1"/>
          <p:nvPr/>
        </p:nvSpPr>
        <p:spPr>
          <a:xfrm>
            <a:off x="4800600" y="6324600"/>
            <a:ext cx="2362200" cy="400110"/>
          </a:xfrm>
          <a:prstGeom prst="rect">
            <a:avLst/>
          </a:prstGeom>
          <a:noFill/>
        </p:spPr>
        <p:txBody>
          <a:bodyPr wrap="square" rtlCol="0">
            <a:spAutoFit/>
          </a:bodyPr>
          <a:lstStyle/>
          <a:p>
            <a:r>
              <a:rPr lang="ga-IE" sz="2000" dirty="0" smtClean="0"/>
              <a:t>PDBid: 3D4K</a:t>
            </a:r>
            <a:endParaRPr lang="en-US" sz="2000" dirty="0"/>
          </a:p>
        </p:txBody>
      </p:sp>
    </p:spTree>
    <p:extLst>
      <p:ext uri="{BB962C8B-B14F-4D97-AF65-F5344CB8AC3E}">
        <p14:creationId xmlns:p14="http://schemas.microsoft.com/office/powerpoint/2010/main" val="1033132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fi_logo.jpg"/>
          <p:cNvPicPr>
            <a:picLocks noChangeAspect="1"/>
          </p:cNvPicPr>
          <p:nvPr/>
        </p:nvPicPr>
        <p:blipFill>
          <a:blip r:embed="rId2" cstate="print"/>
          <a:stretch>
            <a:fillRect/>
          </a:stretch>
        </p:blipFill>
        <p:spPr>
          <a:xfrm>
            <a:off x="7757038" y="5715000"/>
            <a:ext cx="1310762" cy="995355"/>
          </a:xfrm>
          <a:prstGeom prst="rect">
            <a:avLst/>
          </a:prstGeom>
        </p:spPr>
      </p:pic>
      <p:sp>
        <p:nvSpPr>
          <p:cNvPr id="6" name="Rectangle 5"/>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81000" y="152400"/>
            <a:ext cx="8305800" cy="1143000"/>
          </a:xfrm>
        </p:spPr>
        <p:txBody>
          <a:bodyPr>
            <a:normAutofit/>
          </a:bodyPr>
          <a:lstStyle/>
          <a:p>
            <a:r>
              <a:rPr lang="ga-IE" dirty="0" smtClean="0"/>
              <a:t>Questions</a:t>
            </a:r>
            <a:endParaRPr lang="en-US" dirty="0"/>
          </a:p>
        </p:txBody>
      </p:sp>
      <p:sp>
        <p:nvSpPr>
          <p:cNvPr id="8" name="TextBox 7"/>
          <p:cNvSpPr txBox="1"/>
          <p:nvPr/>
        </p:nvSpPr>
        <p:spPr>
          <a:xfrm>
            <a:off x="457200" y="1352957"/>
            <a:ext cx="8229600" cy="4524315"/>
          </a:xfrm>
          <a:prstGeom prst="rect">
            <a:avLst/>
          </a:prstGeom>
          <a:noFill/>
        </p:spPr>
        <p:txBody>
          <a:bodyPr wrap="square" rtlCol="0">
            <a:spAutoFit/>
          </a:bodyPr>
          <a:lstStyle/>
          <a:p>
            <a:pPr>
              <a:buClr>
                <a:srgbClr val="FF0000"/>
              </a:buClr>
              <a:buFont typeface="Courier New" pitchFamily="49" charset="0"/>
              <a:buChar char="o"/>
            </a:pPr>
            <a:r>
              <a:rPr lang="ga-IE" sz="3200" dirty="0" smtClean="0"/>
              <a:t>  What</a:t>
            </a:r>
            <a:r>
              <a:rPr lang="en-US" sz="3200" dirty="0" smtClean="0"/>
              <a:t> is </a:t>
            </a:r>
            <a:r>
              <a:rPr lang="ga-IE" sz="3200" dirty="0" smtClean="0"/>
              <a:t>the </a:t>
            </a:r>
            <a:r>
              <a:rPr lang="en-US" sz="3200" dirty="0" smtClean="0"/>
              <a:t>e</a:t>
            </a:r>
            <a:r>
              <a:rPr lang="ga-IE" sz="3200" dirty="0" smtClean="0"/>
              <a:t>nergetic contribution that make</a:t>
            </a:r>
            <a:r>
              <a:rPr lang="en-US" sz="3200" dirty="0" smtClean="0"/>
              <a:t>s</a:t>
            </a:r>
            <a:r>
              <a:rPr lang="ga-IE" sz="3200" dirty="0" smtClean="0"/>
              <a:t> this water so highly conserved?</a:t>
            </a:r>
            <a:endParaRPr lang="en-US" sz="3200" dirty="0" smtClean="0"/>
          </a:p>
          <a:p>
            <a:pPr>
              <a:buClr>
                <a:srgbClr val="FF0000"/>
              </a:buClr>
              <a:buFont typeface="Courier New" pitchFamily="49" charset="0"/>
              <a:buChar char="o"/>
            </a:pPr>
            <a:endParaRPr lang="en-US" sz="3200" dirty="0" smtClean="0"/>
          </a:p>
          <a:p>
            <a:pPr>
              <a:buClr>
                <a:srgbClr val="FF0000"/>
              </a:buClr>
              <a:buFont typeface="Courier New" pitchFamily="49" charset="0"/>
              <a:buChar char="o"/>
            </a:pPr>
            <a:r>
              <a:rPr lang="en-US" sz="3200" dirty="0" smtClean="0"/>
              <a:t> Water model dependence?</a:t>
            </a:r>
          </a:p>
          <a:p>
            <a:pPr>
              <a:buClr>
                <a:srgbClr val="FF0000"/>
              </a:buClr>
              <a:buFont typeface="Courier New" pitchFamily="49" charset="0"/>
              <a:buChar char="o"/>
            </a:pPr>
            <a:endParaRPr lang="en-US" sz="3200" dirty="0" smtClean="0"/>
          </a:p>
          <a:p>
            <a:pPr>
              <a:buClr>
                <a:srgbClr val="FF0000"/>
              </a:buClr>
              <a:buFont typeface="Courier New" pitchFamily="49" charset="0"/>
              <a:buChar char="o"/>
            </a:pPr>
            <a:r>
              <a:rPr lang="en-US" sz="3200" dirty="0" smtClean="0"/>
              <a:t> Is it possible to displace the water?</a:t>
            </a:r>
            <a:endParaRPr lang="ga-IE" sz="3200" dirty="0" smtClean="0"/>
          </a:p>
          <a:p>
            <a:pPr>
              <a:buClr>
                <a:srgbClr val="FF0000"/>
              </a:buClr>
              <a:buFont typeface="Courier New" pitchFamily="49" charset="0"/>
              <a:buChar char="o"/>
            </a:pPr>
            <a:endParaRPr lang="ga-IE" sz="3200" dirty="0" smtClean="0"/>
          </a:p>
          <a:p>
            <a:pPr>
              <a:buClr>
                <a:srgbClr val="FF0000"/>
              </a:buClr>
              <a:buFont typeface="Courier New" pitchFamily="49" charset="0"/>
              <a:buChar char="o"/>
            </a:pPr>
            <a:r>
              <a:rPr lang="ga-IE" sz="3200" dirty="0" smtClean="0"/>
              <a:t>  Why the synthetic ligand is not  successful in  displacing the structural water?</a:t>
            </a:r>
          </a:p>
        </p:txBody>
      </p:sp>
    </p:spTree>
    <p:extLst>
      <p:ext uri="{BB962C8B-B14F-4D97-AF65-F5344CB8AC3E}">
        <p14:creationId xmlns:p14="http://schemas.microsoft.com/office/powerpoint/2010/main" val="35029234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56" t="2222" r="2981" b="2222"/>
          <a:stretch/>
        </p:blipFill>
        <p:spPr>
          <a:xfrm>
            <a:off x="2144684" y="260648"/>
            <a:ext cx="4838008" cy="6553200"/>
          </a:xfrm>
          <a:prstGeom prst="rect">
            <a:avLst/>
          </a:prstGeom>
        </p:spPr>
      </p:pic>
      <p:pic>
        <p:nvPicPr>
          <p:cNvPr id="4" name="Picture 3" descr="sfi_logo.jpg"/>
          <p:cNvPicPr>
            <a:picLocks noChangeAspect="1"/>
          </p:cNvPicPr>
          <p:nvPr/>
        </p:nvPicPr>
        <p:blipFill>
          <a:blip r:embed="rId3"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png"/>
          <p:cNvPicPr>
            <a:picLocks noChangeAspect="1"/>
          </p:cNvPicPr>
          <p:nvPr/>
        </p:nvPicPr>
        <p:blipFill>
          <a:blip r:embed="rId4" cstate="print"/>
          <a:stretch>
            <a:fillRect/>
          </a:stretch>
        </p:blipFill>
        <p:spPr>
          <a:xfrm>
            <a:off x="245211" y="229674"/>
            <a:ext cx="2410240" cy="684726"/>
          </a:xfrm>
          <a:prstGeom prst="rect">
            <a:avLst/>
          </a:prstGeom>
        </p:spPr>
      </p:pic>
      <p:sp>
        <p:nvSpPr>
          <p:cNvPr id="3" name="5-Point Star 2"/>
          <p:cNvSpPr/>
          <p:nvPr/>
        </p:nvSpPr>
        <p:spPr>
          <a:xfrm>
            <a:off x="3419872" y="3429000"/>
            <a:ext cx="360040" cy="3238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464779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fi_logo.jpg"/>
          <p:cNvPicPr>
            <a:picLocks noChangeAspect="1"/>
          </p:cNvPicPr>
          <p:nvPr/>
        </p:nvPicPr>
        <p:blipFill>
          <a:blip r:embed="rId6"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304800" y="0"/>
            <a:ext cx="8534400" cy="1143000"/>
          </a:xfrm>
        </p:spPr>
        <p:txBody>
          <a:bodyPr>
            <a:normAutofit/>
          </a:bodyPr>
          <a:lstStyle/>
          <a:p>
            <a:r>
              <a:rPr lang="ga-IE" dirty="0" smtClean="0"/>
              <a:t>Standard Binding Free Energy</a:t>
            </a:r>
            <a:endParaRPr lang="en-US" dirty="0"/>
          </a:p>
        </p:txBody>
      </p:sp>
      <p:graphicFrame>
        <p:nvGraphicFramePr>
          <p:cNvPr id="1027" name="Object 3"/>
          <p:cNvGraphicFramePr>
            <a:graphicFrameLocks noChangeAspect="1"/>
          </p:cNvGraphicFramePr>
          <p:nvPr/>
        </p:nvGraphicFramePr>
        <p:xfrm>
          <a:off x="228600" y="5175250"/>
          <a:ext cx="4114800" cy="844550"/>
        </p:xfrm>
        <a:graphic>
          <a:graphicData uri="http://schemas.openxmlformats.org/presentationml/2006/ole">
            <mc:AlternateContent xmlns:mc="http://schemas.openxmlformats.org/markup-compatibility/2006">
              <mc:Choice xmlns:v="urn:schemas-microsoft-com:vml" Requires="v">
                <p:oleObj spid="_x0000_s1111" name="Equation" r:id="rId7" imgW="1206500" imgH="241300" progId="Equation.3">
                  <p:embed/>
                </p:oleObj>
              </mc:Choice>
              <mc:Fallback>
                <p:oleObj name="Equation" r:id="rId7" imgW="1206500" imgH="241300" progId="Equation.3">
                  <p:embed/>
                  <p:pic>
                    <p:nvPicPr>
                      <p:cNvPr id="0" name="Picture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175250"/>
                        <a:ext cx="411480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ConA_1CVN.mpg">
            <a:hlinkClick r:id="" action="ppaction://media"/>
          </p:cNvPr>
          <p:cNvPicPr>
            <a:picLocks noRot="1" noChangeAspect="1"/>
          </p:cNvPicPr>
          <p:nvPr>
            <a:videoFile r:link="rId3"/>
            <p:extLst>
              <p:ext uri="{DAA4B4D4-6D71-4841-9C94-3DE7FCFB9230}">
                <p14:media xmlns:p14="http://schemas.microsoft.com/office/powerpoint/2010/main" r:link="rId2"/>
              </p:ext>
            </p:extLst>
          </p:nvPr>
        </p:nvPicPr>
        <p:blipFill>
          <a:blip r:embed="rId9" cstate="print"/>
          <a:stretch>
            <a:fillRect/>
          </a:stretch>
        </p:blipFill>
        <p:spPr>
          <a:xfrm>
            <a:off x="4343400" y="873513"/>
            <a:ext cx="4572000" cy="5798633"/>
          </a:xfrm>
          <a:prstGeom prst="rect">
            <a:avLst/>
          </a:prstGeom>
        </p:spPr>
      </p:pic>
      <p:sp>
        <p:nvSpPr>
          <p:cNvPr id="7" name="TextBox 6"/>
          <p:cNvSpPr txBox="1"/>
          <p:nvPr/>
        </p:nvSpPr>
        <p:spPr>
          <a:xfrm>
            <a:off x="304800" y="1368891"/>
            <a:ext cx="4114800" cy="3431709"/>
          </a:xfrm>
          <a:prstGeom prst="rect">
            <a:avLst/>
          </a:prstGeom>
          <a:noFill/>
        </p:spPr>
        <p:txBody>
          <a:bodyPr wrap="square" rtlCol="0">
            <a:spAutoFit/>
          </a:bodyPr>
          <a:lstStyle/>
          <a:p>
            <a:r>
              <a:rPr lang="ga-IE" sz="2400" dirty="0" smtClean="0"/>
              <a:t>“.. Then there is the dynamics vs. static problem: drug molecules and their binding targets never stop moving, folding and flexing. Modelling this realistically is hard, and increases the computational burden substantially.”</a:t>
            </a:r>
          </a:p>
          <a:p>
            <a:endParaRPr lang="ga-IE" sz="900" dirty="0" smtClean="0"/>
          </a:p>
          <a:p>
            <a:r>
              <a:rPr lang="ga-IE" sz="1600" i="1" dirty="0" smtClean="0"/>
              <a:t>D.Lowe, </a:t>
            </a:r>
            <a:r>
              <a:rPr lang="ga-IE" sz="1600" b="1" i="1" dirty="0" smtClean="0"/>
              <a:t>Nature</a:t>
            </a:r>
            <a:r>
              <a:rPr lang="ga-IE" sz="1600" i="1" dirty="0" smtClean="0"/>
              <a:t>, 7 May 2010</a:t>
            </a:r>
            <a:endParaRPr lang="en-US" sz="1600" i="1" dirty="0"/>
          </a:p>
        </p:txBody>
      </p:sp>
    </p:spTree>
    <p:extLst>
      <p:ext uri="{BB962C8B-B14F-4D97-AF65-F5344CB8AC3E}">
        <p14:creationId xmlns:p14="http://schemas.microsoft.com/office/powerpoint/2010/main" val="205374147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752600" y="1676400"/>
            <a:ext cx="5638800" cy="3200400"/>
          </a:xfrm>
          <a:prstGeom prst="rect">
            <a:avLst/>
          </a:prstGeom>
          <a:ln>
            <a:noFill/>
          </a:ln>
          <a:effectLst>
            <a:outerShdw blurRad="50800" dist="38100" dir="18900000" algn="b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 name="Picture 3" descr="sfi_logo.jpg"/>
          <p:cNvPicPr>
            <a:picLocks noChangeAspect="1"/>
          </p:cNvPicPr>
          <p:nvPr/>
        </p:nvPicPr>
        <p:blipFill>
          <a:blip r:embed="rId4"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990600" y="304800"/>
            <a:ext cx="7162800" cy="1143000"/>
          </a:xfrm>
        </p:spPr>
        <p:txBody>
          <a:bodyPr>
            <a:normAutofit fontScale="90000"/>
          </a:bodyPr>
          <a:lstStyle/>
          <a:p>
            <a:r>
              <a:rPr lang="ga-IE" dirty="0" smtClean="0"/>
              <a:t>Double Decoupling Approach: Thermodynamic breakdown</a:t>
            </a:r>
            <a:endParaRPr lang="en-US" dirty="0"/>
          </a:p>
        </p:txBody>
      </p:sp>
      <p:grpSp>
        <p:nvGrpSpPr>
          <p:cNvPr id="24" name="Group 23"/>
          <p:cNvGrpSpPr/>
          <p:nvPr/>
        </p:nvGrpSpPr>
        <p:grpSpPr>
          <a:xfrm>
            <a:off x="1905000" y="1828800"/>
            <a:ext cx="5334000" cy="2743200"/>
            <a:chOff x="633997" y="1295400"/>
            <a:chExt cx="5334000" cy="2743200"/>
          </a:xfrm>
        </p:grpSpPr>
        <p:sp>
          <p:nvSpPr>
            <p:cNvPr id="7" name="TextBox 6"/>
            <p:cNvSpPr txBox="1"/>
            <p:nvPr/>
          </p:nvSpPr>
          <p:spPr>
            <a:xfrm>
              <a:off x="786397" y="1582992"/>
              <a:ext cx="1752600" cy="646331"/>
            </a:xfrm>
            <a:prstGeom prst="rect">
              <a:avLst/>
            </a:prstGeom>
            <a:noFill/>
          </p:spPr>
          <p:txBody>
            <a:bodyPr wrap="square" rtlCol="0">
              <a:spAutoFit/>
            </a:bodyPr>
            <a:lstStyle/>
            <a:p>
              <a:pPr algn="ctr"/>
              <a:r>
                <a:rPr lang="ga-IE" sz="3600" dirty="0" smtClean="0"/>
                <a:t>Pw</a:t>
              </a:r>
              <a:r>
                <a:rPr lang="ga-IE" sz="3600" baseline="-25000" dirty="0" smtClean="0"/>
                <a:t>(sol)</a:t>
              </a:r>
              <a:endParaRPr lang="en-US" sz="3600" baseline="-25000" dirty="0"/>
            </a:p>
          </p:txBody>
        </p:sp>
        <p:sp>
          <p:nvSpPr>
            <p:cNvPr id="8" name="TextBox 7"/>
            <p:cNvSpPr txBox="1"/>
            <p:nvPr/>
          </p:nvSpPr>
          <p:spPr>
            <a:xfrm>
              <a:off x="3224797" y="1582992"/>
              <a:ext cx="2743200" cy="646331"/>
            </a:xfrm>
            <a:prstGeom prst="rect">
              <a:avLst/>
            </a:prstGeom>
            <a:noFill/>
          </p:spPr>
          <p:txBody>
            <a:bodyPr wrap="square" rtlCol="0">
              <a:spAutoFit/>
            </a:bodyPr>
            <a:lstStyle/>
            <a:p>
              <a:pPr algn="ctr"/>
              <a:r>
                <a:rPr lang="ga-IE" sz="3600" dirty="0" smtClean="0"/>
                <a:t>P</a:t>
              </a:r>
              <a:r>
                <a:rPr lang="ga-IE" sz="3600" baseline="-25000" dirty="0" smtClean="0"/>
                <a:t>(sol) </a:t>
              </a:r>
              <a:r>
                <a:rPr lang="ga-IE" sz="3600" dirty="0" smtClean="0"/>
                <a:t>+ w</a:t>
              </a:r>
              <a:r>
                <a:rPr lang="ga-IE" sz="3600" baseline="-25000" dirty="0" smtClean="0"/>
                <a:t>(gas)</a:t>
              </a:r>
              <a:endParaRPr lang="en-US" sz="3600" baseline="-25000" dirty="0"/>
            </a:p>
          </p:txBody>
        </p:sp>
        <p:sp>
          <p:nvSpPr>
            <p:cNvPr id="9" name="TextBox 8"/>
            <p:cNvSpPr txBox="1"/>
            <p:nvPr/>
          </p:nvSpPr>
          <p:spPr>
            <a:xfrm>
              <a:off x="786397" y="2460661"/>
              <a:ext cx="1752600" cy="646331"/>
            </a:xfrm>
            <a:prstGeom prst="rect">
              <a:avLst/>
            </a:prstGeom>
            <a:noFill/>
          </p:spPr>
          <p:txBody>
            <a:bodyPr wrap="square" rtlCol="0">
              <a:spAutoFit/>
            </a:bodyPr>
            <a:lstStyle/>
            <a:p>
              <a:pPr algn="ctr"/>
              <a:r>
                <a:rPr lang="ga-IE" sz="3600" dirty="0" smtClean="0"/>
                <a:t>w</a:t>
              </a:r>
              <a:r>
                <a:rPr lang="ga-IE" sz="3600" baseline="-25000" dirty="0" smtClean="0"/>
                <a:t>(sol)</a:t>
              </a:r>
              <a:endParaRPr lang="en-US" sz="3600" baseline="-25000" dirty="0"/>
            </a:p>
          </p:txBody>
        </p:sp>
        <p:sp>
          <p:nvSpPr>
            <p:cNvPr id="10" name="TextBox 9"/>
            <p:cNvSpPr txBox="1"/>
            <p:nvPr/>
          </p:nvSpPr>
          <p:spPr>
            <a:xfrm>
              <a:off x="2996197" y="2460661"/>
              <a:ext cx="1752600" cy="646331"/>
            </a:xfrm>
            <a:prstGeom prst="rect">
              <a:avLst/>
            </a:prstGeom>
            <a:noFill/>
          </p:spPr>
          <p:txBody>
            <a:bodyPr wrap="square" rtlCol="0">
              <a:spAutoFit/>
            </a:bodyPr>
            <a:lstStyle/>
            <a:p>
              <a:pPr algn="ctr"/>
              <a:r>
                <a:rPr lang="ga-IE" sz="3600" dirty="0" smtClean="0"/>
                <a:t>w</a:t>
              </a:r>
              <a:r>
                <a:rPr lang="ga-IE" sz="3600" baseline="-25000" dirty="0" smtClean="0"/>
                <a:t>(gas)</a:t>
              </a:r>
              <a:endParaRPr lang="en-US" sz="3600" baseline="-25000" dirty="0"/>
            </a:p>
          </p:txBody>
        </p:sp>
        <p:cxnSp>
          <p:nvCxnSpPr>
            <p:cNvPr id="12" name="Straight Arrow Connector 11"/>
            <p:cNvCxnSpPr/>
            <p:nvPr/>
          </p:nvCxnSpPr>
          <p:spPr>
            <a:xfrm>
              <a:off x="2462797" y="1887792"/>
              <a:ext cx="762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2477545" y="2844848"/>
              <a:ext cx="762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633997" y="3335592"/>
              <a:ext cx="5334000" cy="0"/>
            </a:xfrm>
            <a:prstGeom prst="line">
              <a:avLst/>
            </a:prstGeom>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715105" y="3335592"/>
              <a:ext cx="2743200" cy="646331"/>
            </a:xfrm>
            <a:prstGeom prst="rect">
              <a:avLst/>
            </a:prstGeom>
            <a:noFill/>
          </p:spPr>
          <p:txBody>
            <a:bodyPr wrap="square" rtlCol="0">
              <a:spAutoFit/>
            </a:bodyPr>
            <a:lstStyle/>
            <a:p>
              <a:pPr algn="ctr"/>
              <a:r>
                <a:rPr lang="ga-IE" sz="3600" dirty="0" smtClean="0"/>
                <a:t>P</a:t>
              </a:r>
              <a:r>
                <a:rPr lang="ga-IE" sz="3600" baseline="-25000" dirty="0" smtClean="0"/>
                <a:t>(sol) </a:t>
              </a:r>
              <a:r>
                <a:rPr lang="ga-IE" sz="3600" dirty="0" smtClean="0"/>
                <a:t>+ w</a:t>
              </a:r>
              <a:r>
                <a:rPr lang="ga-IE" sz="3600" baseline="-25000" dirty="0" smtClean="0"/>
                <a:t>(sol)</a:t>
              </a:r>
              <a:endParaRPr lang="en-US" sz="3600" baseline="-25000" dirty="0"/>
            </a:p>
          </p:txBody>
        </p:sp>
        <p:cxnSp>
          <p:nvCxnSpPr>
            <p:cNvPr id="19" name="Straight Arrow Connector 18"/>
            <p:cNvCxnSpPr/>
            <p:nvPr/>
          </p:nvCxnSpPr>
          <p:spPr>
            <a:xfrm>
              <a:off x="3288697" y="3717464"/>
              <a:ext cx="762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3910597" y="3392269"/>
              <a:ext cx="1752600" cy="646331"/>
            </a:xfrm>
            <a:prstGeom prst="rect">
              <a:avLst/>
            </a:prstGeom>
            <a:noFill/>
          </p:spPr>
          <p:txBody>
            <a:bodyPr wrap="square" rtlCol="0">
              <a:spAutoFit/>
            </a:bodyPr>
            <a:lstStyle/>
            <a:p>
              <a:pPr algn="ctr"/>
              <a:r>
                <a:rPr lang="ga-IE" sz="3600" dirty="0" smtClean="0"/>
                <a:t>Pw</a:t>
              </a:r>
              <a:r>
                <a:rPr lang="ga-IE" sz="3600" baseline="-25000" dirty="0" smtClean="0"/>
                <a:t>(sol)</a:t>
              </a:r>
              <a:endParaRPr lang="en-US" sz="3600" baseline="-25000" dirty="0"/>
            </a:p>
          </p:txBody>
        </p:sp>
        <p:graphicFrame>
          <p:nvGraphicFramePr>
            <p:cNvPr id="22" name="Object 21"/>
            <p:cNvGraphicFramePr>
              <a:graphicFrameLocks noChangeAspect="1"/>
            </p:cNvGraphicFramePr>
            <p:nvPr/>
          </p:nvGraphicFramePr>
          <p:xfrm>
            <a:off x="2362200" y="1295400"/>
            <a:ext cx="914400" cy="547370"/>
          </p:xfrm>
          <a:graphic>
            <a:graphicData uri="http://schemas.openxmlformats.org/presentationml/2006/ole">
              <mc:AlternateContent xmlns:mc="http://schemas.openxmlformats.org/markup-compatibility/2006">
                <mc:Choice xmlns:v="urn:schemas-microsoft-com:vml" Requires="v">
                  <p:oleObj spid="_x0000_s2303" name="Equation" r:id="rId5" imgW="368300" imgH="241300" progId="Equation.3">
                    <p:embed/>
                  </p:oleObj>
                </mc:Choice>
                <mc:Fallback>
                  <p:oleObj name="Equation" r:id="rId5" imgW="368300" imgH="241300" progId="Equation.3">
                    <p:embed/>
                    <p:pic>
                      <p:nvPicPr>
                        <p:cNvPr id="0" name="Picture 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295400"/>
                          <a:ext cx="914400" cy="5473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2438400" y="2317822"/>
            <a:ext cx="762000" cy="528820"/>
          </p:xfrm>
          <a:graphic>
            <a:graphicData uri="http://schemas.openxmlformats.org/presentationml/2006/ole">
              <mc:AlternateContent xmlns:mc="http://schemas.openxmlformats.org/markup-compatibility/2006">
                <mc:Choice xmlns:v="urn:schemas-microsoft-com:vml" Requires="v">
                  <p:oleObj spid="_x0000_s2304" name="Equation" r:id="rId7" imgW="317225" imgH="241091" progId="Equation.3">
                    <p:embed/>
                  </p:oleObj>
                </mc:Choice>
                <mc:Fallback>
                  <p:oleObj name="Equation" r:id="rId7" imgW="317225" imgH="241091" progId="Equation.3">
                    <p:embed/>
                    <p:pic>
                      <p:nvPicPr>
                        <p:cNvPr id="0" name="Picture 2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2317822"/>
                          <a:ext cx="762000" cy="5288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076" name="Object 4"/>
          <p:cNvGraphicFramePr>
            <a:graphicFrameLocks noChangeAspect="1"/>
          </p:cNvGraphicFramePr>
          <p:nvPr/>
        </p:nvGraphicFramePr>
        <p:xfrm>
          <a:off x="2443162" y="5137150"/>
          <a:ext cx="4414838" cy="806450"/>
        </p:xfrm>
        <a:graphic>
          <a:graphicData uri="http://schemas.openxmlformats.org/presentationml/2006/ole">
            <mc:AlternateContent xmlns:mc="http://schemas.openxmlformats.org/markup-compatibility/2006">
              <mc:Choice xmlns:v="urn:schemas-microsoft-com:vml" Requires="v">
                <p:oleObj spid="_x0000_s2305" name="Equation" r:id="rId9" imgW="1206500" imgH="241300" progId="Equation.3">
                  <p:embed/>
                </p:oleObj>
              </mc:Choice>
              <mc:Fallback>
                <p:oleObj name="Equation" r:id="rId9" imgW="1206500" imgH="241300" progId="Equation.3">
                  <p:embed/>
                  <p:pic>
                    <p:nvPicPr>
                      <p:cNvPr id="0" name="Picture 2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3162" y="5137150"/>
                        <a:ext cx="4414838"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164120" y="6096000"/>
            <a:ext cx="8001000" cy="523220"/>
          </a:xfrm>
          <a:prstGeom prst="rect">
            <a:avLst/>
          </a:prstGeom>
          <a:noFill/>
        </p:spPr>
        <p:txBody>
          <a:bodyPr wrap="square" rtlCol="0">
            <a:spAutoFit/>
          </a:bodyPr>
          <a:lstStyle/>
          <a:p>
            <a:r>
              <a:rPr lang="ga-IE" sz="1400" dirty="0" smtClean="0"/>
              <a:t>Gilson </a:t>
            </a:r>
            <a:r>
              <a:rPr lang="ga-IE" sz="1400" i="1" dirty="0" smtClean="0"/>
              <a:t>et al</a:t>
            </a:r>
            <a:r>
              <a:rPr lang="ga-IE" sz="1400" dirty="0" smtClean="0"/>
              <a:t>., </a:t>
            </a:r>
            <a:r>
              <a:rPr lang="ga-IE" sz="1400" i="1" dirty="0" smtClean="0"/>
              <a:t>Biophys J</a:t>
            </a:r>
            <a:r>
              <a:rPr lang="ga-IE" sz="1400" dirty="0" smtClean="0"/>
              <a:t>. (1997), </a:t>
            </a:r>
            <a:r>
              <a:rPr lang="ga-IE" sz="1400" b="1" dirty="0" smtClean="0"/>
              <a:t>72</a:t>
            </a:r>
            <a:r>
              <a:rPr lang="ga-IE" sz="1400" dirty="0" smtClean="0"/>
              <a:t>, 1047-1069</a:t>
            </a:r>
          </a:p>
          <a:p>
            <a:r>
              <a:rPr lang="ga-IE" sz="1400" dirty="0" smtClean="0"/>
              <a:t>Hamelberg and McCammon, </a:t>
            </a:r>
            <a:r>
              <a:rPr lang="ga-IE" sz="1400" i="1" dirty="0" smtClean="0"/>
              <a:t>J. Am. Chem. Soc. </a:t>
            </a:r>
            <a:r>
              <a:rPr lang="ga-IE" sz="1400" dirty="0" smtClean="0"/>
              <a:t>(2004),</a:t>
            </a:r>
            <a:r>
              <a:rPr lang="ga-IE" sz="1400" b="1" dirty="0" smtClean="0"/>
              <a:t> 126</a:t>
            </a:r>
            <a:r>
              <a:rPr lang="ga-IE" sz="1400" dirty="0" smtClean="0"/>
              <a:t>, 7683-7689</a:t>
            </a:r>
          </a:p>
        </p:txBody>
      </p:sp>
    </p:spTree>
    <p:extLst>
      <p:ext uri="{BB962C8B-B14F-4D97-AF65-F5344CB8AC3E}">
        <p14:creationId xmlns:p14="http://schemas.microsoft.com/office/powerpoint/2010/main" val="29473397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fi_logo.jpg"/>
          <p:cNvPicPr>
            <a:picLocks noChangeAspect="1"/>
          </p:cNvPicPr>
          <p:nvPr/>
        </p:nvPicPr>
        <p:blipFill>
          <a:blip r:embed="rId4"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990600" y="0"/>
            <a:ext cx="7162800" cy="1143000"/>
          </a:xfrm>
        </p:spPr>
        <p:txBody>
          <a:bodyPr/>
          <a:lstStyle/>
          <a:p>
            <a:r>
              <a:rPr lang="ga-IE" dirty="0" smtClean="0"/>
              <a:t>Double Decoupling Approach</a:t>
            </a:r>
            <a:endParaRPr lang="en-US" dirty="0"/>
          </a:p>
        </p:txBody>
      </p:sp>
      <p:sp>
        <p:nvSpPr>
          <p:cNvPr id="45" name="TextBox 44"/>
          <p:cNvSpPr txBox="1"/>
          <p:nvPr/>
        </p:nvSpPr>
        <p:spPr>
          <a:xfrm>
            <a:off x="164120" y="6096000"/>
            <a:ext cx="8001000" cy="523220"/>
          </a:xfrm>
          <a:prstGeom prst="rect">
            <a:avLst/>
          </a:prstGeom>
          <a:noFill/>
        </p:spPr>
        <p:txBody>
          <a:bodyPr wrap="square" rtlCol="0">
            <a:spAutoFit/>
          </a:bodyPr>
          <a:lstStyle/>
          <a:p>
            <a:r>
              <a:rPr lang="ga-IE" sz="1400" dirty="0" smtClean="0"/>
              <a:t>Gilson </a:t>
            </a:r>
            <a:r>
              <a:rPr lang="ga-IE" sz="1400" i="1" dirty="0" smtClean="0"/>
              <a:t>et al</a:t>
            </a:r>
            <a:r>
              <a:rPr lang="ga-IE" sz="1400" dirty="0" smtClean="0"/>
              <a:t>., </a:t>
            </a:r>
            <a:r>
              <a:rPr lang="ga-IE" sz="1400" i="1" dirty="0" smtClean="0"/>
              <a:t>Biophys J</a:t>
            </a:r>
            <a:r>
              <a:rPr lang="ga-IE" sz="1400" dirty="0" smtClean="0"/>
              <a:t>. (1997), </a:t>
            </a:r>
            <a:r>
              <a:rPr lang="ga-IE" sz="1400" b="1" dirty="0" smtClean="0"/>
              <a:t>72</a:t>
            </a:r>
            <a:r>
              <a:rPr lang="ga-IE" sz="1400" dirty="0" smtClean="0"/>
              <a:t>, 1047-1069</a:t>
            </a:r>
          </a:p>
          <a:p>
            <a:r>
              <a:rPr lang="ga-IE" sz="1400" dirty="0" smtClean="0"/>
              <a:t>Hamelberg and McCammon, </a:t>
            </a:r>
            <a:r>
              <a:rPr lang="ga-IE" sz="1400" i="1" dirty="0" smtClean="0"/>
              <a:t>J. Am. Chem. Soc. </a:t>
            </a:r>
            <a:r>
              <a:rPr lang="ga-IE" sz="1400" dirty="0" smtClean="0"/>
              <a:t>(2004),</a:t>
            </a:r>
            <a:r>
              <a:rPr lang="ga-IE" sz="1400" b="1" dirty="0" smtClean="0"/>
              <a:t> 126</a:t>
            </a:r>
            <a:r>
              <a:rPr lang="ga-IE" sz="1400" dirty="0" smtClean="0"/>
              <a:t>, 7683-7689</a:t>
            </a:r>
          </a:p>
        </p:txBody>
      </p:sp>
      <p:graphicFrame>
        <p:nvGraphicFramePr>
          <p:cNvPr id="2" name="Object 1"/>
          <p:cNvGraphicFramePr>
            <a:graphicFrameLocks noChangeAspect="1"/>
          </p:cNvGraphicFramePr>
          <p:nvPr>
            <p:extLst>
              <p:ext uri="{D42A27DB-BD31-4B8C-83A1-F6EECF244321}">
                <p14:modId xmlns:p14="http://schemas.microsoft.com/office/powerpoint/2010/main" val="3357170605"/>
              </p:ext>
            </p:extLst>
          </p:nvPr>
        </p:nvGraphicFramePr>
        <p:xfrm>
          <a:off x="439738" y="4966643"/>
          <a:ext cx="7116762" cy="839787"/>
        </p:xfrm>
        <a:graphic>
          <a:graphicData uri="http://schemas.openxmlformats.org/presentationml/2006/ole">
            <mc:AlternateContent xmlns:mc="http://schemas.openxmlformats.org/markup-compatibility/2006">
              <mc:Choice xmlns:v="urn:schemas-microsoft-com:vml" Requires="v">
                <p:oleObj spid="_x0000_s3241" name="Equation" r:id="rId5" imgW="3733800" imgH="482600" progId="Equation.3">
                  <p:embed/>
                </p:oleObj>
              </mc:Choice>
              <mc:Fallback>
                <p:oleObj name="Equation" r:id="rId5" imgW="3733800" imgH="482600" progId="Equation.3">
                  <p:embed/>
                  <p:pic>
                    <p:nvPicPr>
                      <p:cNvPr id="0" name="Picture 1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38" y="4966643"/>
                        <a:ext cx="7116762"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91096923"/>
              </p:ext>
            </p:extLst>
          </p:nvPr>
        </p:nvGraphicFramePr>
        <p:xfrm>
          <a:off x="609600" y="4149080"/>
          <a:ext cx="5114925" cy="549275"/>
        </p:xfrm>
        <a:graphic>
          <a:graphicData uri="http://schemas.openxmlformats.org/presentationml/2006/ole">
            <mc:AlternateContent xmlns:mc="http://schemas.openxmlformats.org/markup-compatibility/2006">
              <mc:Choice xmlns:v="urn:schemas-microsoft-com:vml" Requires="v">
                <p:oleObj spid="_x0000_s3242" name="Equation" r:id="rId7" imgW="2159000" imgH="254000" progId="Equation.3">
                  <p:embed/>
                </p:oleObj>
              </mc:Choice>
              <mc:Fallback>
                <p:oleObj name="Equation" r:id="rId7" imgW="2159000" imgH="254000" progId="Equation.3">
                  <p:embed/>
                  <p:pic>
                    <p:nvPicPr>
                      <p:cNvPr id="0" name="Picture 1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9080"/>
                        <a:ext cx="51149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4" name="Group 43"/>
          <p:cNvGrpSpPr>
            <a:grpSpLocks noChangeAspect="1"/>
          </p:cNvGrpSpPr>
          <p:nvPr/>
        </p:nvGrpSpPr>
        <p:grpSpPr>
          <a:xfrm>
            <a:off x="243527" y="648602"/>
            <a:ext cx="8391150" cy="3284454"/>
            <a:chOff x="-213673" y="2737941"/>
            <a:chExt cx="9157923" cy="3584583"/>
          </a:xfrm>
        </p:grpSpPr>
        <p:pic>
          <p:nvPicPr>
            <p:cNvPr id="24" name="Picture 23" descr="500px-Water_molecule.svg.png"/>
            <p:cNvPicPr>
              <a:picLocks noChangeAspect="1"/>
            </p:cNvPicPr>
            <p:nvPr/>
          </p:nvPicPr>
          <p:blipFill>
            <a:blip r:embed="rId9" cstate="print"/>
            <a:stretch>
              <a:fillRect/>
            </a:stretch>
          </p:blipFill>
          <p:spPr>
            <a:xfrm rot="18764497">
              <a:off x="-65480" y="3163750"/>
              <a:ext cx="3041487" cy="2189870"/>
            </a:xfrm>
            <a:prstGeom prst="rect">
              <a:avLst/>
            </a:prstGeom>
          </p:spPr>
        </p:pic>
        <p:sp>
          <p:nvSpPr>
            <p:cNvPr id="25" name="TextBox 24"/>
            <p:cNvSpPr txBox="1"/>
            <p:nvPr/>
          </p:nvSpPr>
          <p:spPr>
            <a:xfrm>
              <a:off x="-213673" y="5751493"/>
              <a:ext cx="3352800" cy="571031"/>
            </a:xfrm>
            <a:prstGeom prst="rect">
              <a:avLst/>
            </a:prstGeom>
            <a:noFill/>
          </p:spPr>
          <p:txBody>
            <a:bodyPr wrap="square" rtlCol="0">
              <a:spAutoFit/>
            </a:bodyPr>
            <a:lstStyle/>
            <a:p>
              <a:pPr algn="ctr"/>
              <a:r>
                <a:rPr lang="ga-IE" sz="2800" dirty="0" smtClean="0">
                  <a:latin typeface="+mj-lt"/>
                </a:rPr>
                <a:t>f</a:t>
              </a:r>
              <a:r>
                <a:rPr lang="en-US" sz="2800" dirty="0" err="1" smtClean="0">
                  <a:latin typeface="+mj-lt"/>
                </a:rPr>
                <a:t>ully</a:t>
              </a:r>
              <a:r>
                <a:rPr lang="en-US" sz="2800" dirty="0" smtClean="0">
                  <a:latin typeface="+mj-lt"/>
                </a:rPr>
                <a:t> interacting</a:t>
              </a:r>
              <a:endParaRPr lang="en-US" sz="2800" dirty="0">
                <a:latin typeface="+mj-lt"/>
              </a:endParaRPr>
            </a:p>
          </p:txBody>
        </p:sp>
        <p:grpSp>
          <p:nvGrpSpPr>
            <p:cNvPr id="26" name="Group 25"/>
            <p:cNvGrpSpPr/>
            <p:nvPr/>
          </p:nvGrpSpPr>
          <p:grpSpPr>
            <a:xfrm>
              <a:off x="2667000" y="3266389"/>
              <a:ext cx="3581400" cy="3056135"/>
              <a:chOff x="2667000" y="1996964"/>
              <a:chExt cx="3581400" cy="3056135"/>
            </a:xfrm>
          </p:grpSpPr>
          <p:sp>
            <p:nvSpPr>
              <p:cNvPr id="27" name="Oval 26"/>
              <p:cNvSpPr/>
              <p:nvPr/>
            </p:nvSpPr>
            <p:spPr>
              <a:xfrm>
                <a:off x="3611075" y="1996964"/>
                <a:ext cx="1905000" cy="1905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8" name="Oval 27"/>
              <p:cNvSpPr/>
              <p:nvPr/>
            </p:nvSpPr>
            <p:spPr>
              <a:xfrm>
                <a:off x="3672527" y="3186668"/>
                <a:ext cx="1295400" cy="12192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9" name="Oval 28"/>
              <p:cNvSpPr/>
              <p:nvPr/>
            </p:nvSpPr>
            <p:spPr>
              <a:xfrm>
                <a:off x="4766363" y="2043668"/>
                <a:ext cx="1295400" cy="12192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30" name="TextBox 29"/>
              <p:cNvSpPr txBox="1"/>
              <p:nvPr/>
            </p:nvSpPr>
            <p:spPr>
              <a:xfrm>
                <a:off x="2895600" y="4482068"/>
                <a:ext cx="3352800" cy="571031"/>
              </a:xfrm>
              <a:prstGeom prst="rect">
                <a:avLst/>
              </a:prstGeom>
              <a:noFill/>
            </p:spPr>
            <p:txBody>
              <a:bodyPr wrap="square" rtlCol="0">
                <a:spAutoFit/>
              </a:bodyPr>
              <a:lstStyle/>
              <a:p>
                <a:pPr algn="ctr"/>
                <a:r>
                  <a:rPr lang="ga-IE" sz="2800" dirty="0" smtClean="0">
                    <a:latin typeface="+mj-lt"/>
                  </a:rPr>
                  <a:t>only </a:t>
                </a:r>
                <a:r>
                  <a:rPr lang="en-US" sz="2800" dirty="0" err="1" smtClean="0">
                    <a:latin typeface="+mj-lt"/>
                  </a:rPr>
                  <a:t>vdW</a:t>
                </a:r>
                <a:endParaRPr lang="en-US" sz="2800" dirty="0">
                  <a:latin typeface="+mj-lt"/>
                </a:endParaRPr>
              </a:p>
            </p:txBody>
          </p:sp>
          <p:sp>
            <p:nvSpPr>
              <p:cNvPr id="31" name="Right Arrow 30"/>
              <p:cNvSpPr/>
              <p:nvPr/>
            </p:nvSpPr>
            <p:spPr>
              <a:xfrm>
                <a:off x="2667000" y="3098800"/>
                <a:ext cx="914400" cy="914400"/>
              </a:xfrm>
              <a:prstGeom prst="rightArrow">
                <a:avLst/>
              </a:prstGeom>
              <a:solidFill>
                <a:srgbClr val="FFFF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grpSp>
        <p:grpSp>
          <p:nvGrpSpPr>
            <p:cNvPr id="32" name="Group 31"/>
            <p:cNvGrpSpPr/>
            <p:nvPr/>
          </p:nvGrpSpPr>
          <p:grpSpPr>
            <a:xfrm>
              <a:off x="5578098" y="3313093"/>
              <a:ext cx="3366152" cy="2993933"/>
              <a:chOff x="5578098" y="2043668"/>
              <a:chExt cx="3366152" cy="2993933"/>
            </a:xfrm>
          </p:grpSpPr>
          <p:grpSp>
            <p:nvGrpSpPr>
              <p:cNvPr id="33" name="Group 21"/>
              <p:cNvGrpSpPr/>
              <p:nvPr/>
            </p:nvGrpSpPr>
            <p:grpSpPr>
              <a:xfrm>
                <a:off x="6403439" y="2043668"/>
                <a:ext cx="2450688" cy="2408904"/>
                <a:chOff x="6617112" y="2667000"/>
                <a:chExt cx="2450688" cy="2408904"/>
              </a:xfrm>
            </p:grpSpPr>
            <p:sp>
              <p:nvSpPr>
                <p:cNvPr id="41" name="Oval 40"/>
                <p:cNvSpPr/>
                <p:nvPr/>
              </p:nvSpPr>
              <p:spPr>
                <a:xfrm>
                  <a:off x="6617112" y="2667000"/>
                  <a:ext cx="1905000" cy="19050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42" name="Oval 41"/>
                <p:cNvSpPr/>
                <p:nvPr/>
              </p:nvSpPr>
              <p:spPr>
                <a:xfrm>
                  <a:off x="6678564" y="3856704"/>
                  <a:ext cx="1295400" cy="12192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43" name="Oval 42"/>
                <p:cNvSpPr/>
                <p:nvPr/>
              </p:nvSpPr>
              <p:spPr>
                <a:xfrm>
                  <a:off x="7772400" y="2713704"/>
                  <a:ext cx="1295400" cy="12192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grpSp>
          <p:grpSp>
            <p:nvGrpSpPr>
              <p:cNvPr id="34" name="Group 56"/>
              <p:cNvGrpSpPr/>
              <p:nvPr/>
            </p:nvGrpSpPr>
            <p:grpSpPr>
              <a:xfrm>
                <a:off x="5578098" y="2109652"/>
                <a:ext cx="3366152" cy="2927949"/>
                <a:chOff x="5562600" y="2125150"/>
                <a:chExt cx="3366152" cy="2927949"/>
              </a:xfrm>
            </p:grpSpPr>
            <p:grpSp>
              <p:nvGrpSpPr>
                <p:cNvPr id="35" name="Group 37"/>
                <p:cNvGrpSpPr/>
                <p:nvPr/>
              </p:nvGrpSpPr>
              <p:grpSpPr>
                <a:xfrm>
                  <a:off x="6462430" y="2125150"/>
                  <a:ext cx="2327783" cy="2293004"/>
                  <a:chOff x="6568046" y="2690700"/>
                  <a:chExt cx="2581533" cy="2416285"/>
                </a:xfrm>
                <a:solidFill>
                  <a:schemeClr val="tx1"/>
                </a:solidFill>
                <a:effectLst>
                  <a:glow rad="228600">
                    <a:schemeClr val="accent1">
                      <a:satMod val="175000"/>
                      <a:alpha val="40000"/>
                    </a:schemeClr>
                  </a:glow>
                </a:effectLst>
              </p:grpSpPr>
              <p:sp>
                <p:nvSpPr>
                  <p:cNvPr id="38" name="Oval 37"/>
                  <p:cNvSpPr/>
                  <p:nvPr/>
                </p:nvSpPr>
                <p:spPr>
                  <a:xfrm>
                    <a:off x="6568046" y="2690700"/>
                    <a:ext cx="1968203" cy="1881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39" name="Oval 38"/>
                  <p:cNvSpPr/>
                  <p:nvPr/>
                </p:nvSpPr>
                <p:spPr>
                  <a:xfrm>
                    <a:off x="6635999" y="3887785"/>
                    <a:ext cx="1288899" cy="121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40" name="Oval 39"/>
                  <p:cNvSpPr/>
                  <p:nvPr/>
                </p:nvSpPr>
                <p:spPr>
                  <a:xfrm>
                    <a:off x="7870535" y="2729246"/>
                    <a:ext cx="1279044" cy="11529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grpSp>
            <p:sp>
              <p:nvSpPr>
                <p:cNvPr id="36" name="TextBox 35"/>
                <p:cNvSpPr txBox="1"/>
                <p:nvPr/>
              </p:nvSpPr>
              <p:spPr>
                <a:xfrm>
                  <a:off x="5575952" y="4482068"/>
                  <a:ext cx="3352800" cy="571031"/>
                </a:xfrm>
                <a:prstGeom prst="rect">
                  <a:avLst/>
                </a:prstGeom>
                <a:noFill/>
              </p:spPr>
              <p:txBody>
                <a:bodyPr wrap="square" rtlCol="0">
                  <a:spAutoFit/>
                </a:bodyPr>
                <a:lstStyle/>
                <a:p>
                  <a:pPr algn="ctr"/>
                  <a:r>
                    <a:rPr lang="en-US" sz="2800" dirty="0" smtClean="0">
                      <a:latin typeface="+mj-lt"/>
                    </a:rPr>
                    <a:t>“ghost”</a:t>
                  </a:r>
                  <a:endParaRPr lang="en-US" sz="2800" dirty="0">
                    <a:latin typeface="+mj-lt"/>
                  </a:endParaRPr>
                </a:p>
              </p:txBody>
            </p:sp>
            <p:sp>
              <p:nvSpPr>
                <p:cNvPr id="37" name="Right Arrow 36"/>
                <p:cNvSpPr/>
                <p:nvPr/>
              </p:nvSpPr>
              <p:spPr>
                <a:xfrm>
                  <a:off x="5562600" y="3098800"/>
                  <a:ext cx="914400" cy="914400"/>
                </a:xfrm>
                <a:prstGeom prst="rightArrow">
                  <a:avLst/>
                </a:prstGeom>
                <a:solidFill>
                  <a:srgbClr val="FFFF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grpSp>
        </p:grpSp>
      </p:grpSp>
    </p:spTree>
    <p:extLst>
      <p:ext uri="{BB962C8B-B14F-4D97-AF65-F5344CB8AC3E}">
        <p14:creationId xmlns:p14="http://schemas.microsoft.com/office/powerpoint/2010/main" val="18150540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fi_logo.jpg"/>
          <p:cNvPicPr>
            <a:picLocks noChangeAspect="1"/>
          </p:cNvPicPr>
          <p:nvPr/>
        </p:nvPicPr>
        <p:blipFill>
          <a:blip r:embed="rId3"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9552" y="0"/>
            <a:ext cx="8064896" cy="1143000"/>
          </a:xfrm>
        </p:spPr>
        <p:txBody>
          <a:bodyPr>
            <a:normAutofit/>
          </a:bodyPr>
          <a:lstStyle/>
          <a:p>
            <a:r>
              <a:rPr lang="en-US" dirty="0" smtClean="0"/>
              <a:t>3- and 5-Site</a:t>
            </a:r>
            <a:r>
              <a:rPr lang="ga-IE" dirty="0" smtClean="0"/>
              <a:t> Water Models</a:t>
            </a:r>
            <a:endParaRPr lang="en-US" dirty="0"/>
          </a:p>
        </p:txBody>
      </p:sp>
      <p:pic>
        <p:nvPicPr>
          <p:cNvPr id="11" name="Picture 10" descr="t3p_wat.png"/>
          <p:cNvPicPr>
            <a:picLocks noChangeAspect="1"/>
          </p:cNvPicPr>
          <p:nvPr/>
        </p:nvPicPr>
        <p:blipFill>
          <a:blip r:embed="rId4" cstate="print"/>
          <a:srcRect l="36250" t="35000" r="36250" b="30000"/>
          <a:stretch>
            <a:fillRect/>
          </a:stretch>
        </p:blipFill>
        <p:spPr>
          <a:xfrm>
            <a:off x="2705089" y="2299047"/>
            <a:ext cx="1516743" cy="1447800"/>
          </a:xfrm>
          <a:prstGeom prst="rect">
            <a:avLst/>
          </a:prstGeom>
        </p:spPr>
      </p:pic>
      <p:sp>
        <p:nvSpPr>
          <p:cNvPr id="13" name="TextBox 12"/>
          <p:cNvSpPr txBox="1"/>
          <p:nvPr/>
        </p:nvSpPr>
        <p:spPr>
          <a:xfrm>
            <a:off x="2850232" y="3975447"/>
            <a:ext cx="1143000" cy="461665"/>
          </a:xfrm>
          <a:prstGeom prst="rect">
            <a:avLst/>
          </a:prstGeom>
          <a:noFill/>
        </p:spPr>
        <p:txBody>
          <a:bodyPr wrap="square" rtlCol="0">
            <a:spAutoFit/>
          </a:bodyPr>
          <a:lstStyle/>
          <a:p>
            <a:pPr algn="ctr"/>
            <a:r>
              <a:rPr lang="ga-IE" sz="2400" dirty="0" smtClean="0"/>
              <a:t>TIP3P</a:t>
            </a:r>
            <a:r>
              <a:rPr lang="ga-IE" sz="2400" baseline="30000" dirty="0" smtClean="0"/>
              <a:t>§</a:t>
            </a:r>
            <a:endParaRPr lang="en-US" sz="2400" baseline="30000" dirty="0"/>
          </a:p>
        </p:txBody>
      </p:sp>
      <p:sp>
        <p:nvSpPr>
          <p:cNvPr id="14" name="TextBox 13"/>
          <p:cNvSpPr txBox="1"/>
          <p:nvPr/>
        </p:nvSpPr>
        <p:spPr>
          <a:xfrm>
            <a:off x="5060032" y="3975447"/>
            <a:ext cx="1143000" cy="461665"/>
          </a:xfrm>
          <a:prstGeom prst="rect">
            <a:avLst/>
          </a:prstGeom>
          <a:noFill/>
        </p:spPr>
        <p:txBody>
          <a:bodyPr wrap="square" rtlCol="0">
            <a:spAutoFit/>
          </a:bodyPr>
          <a:lstStyle/>
          <a:p>
            <a:pPr algn="ctr"/>
            <a:r>
              <a:rPr lang="ga-IE" sz="2400" dirty="0" smtClean="0"/>
              <a:t>TIP5P*</a:t>
            </a:r>
            <a:endParaRPr lang="en-US" sz="2400" dirty="0"/>
          </a:p>
        </p:txBody>
      </p:sp>
      <p:graphicFrame>
        <p:nvGraphicFramePr>
          <p:cNvPr id="15" name="Table 14"/>
          <p:cNvGraphicFramePr>
            <a:graphicFrameLocks noGrp="1"/>
          </p:cNvGraphicFramePr>
          <p:nvPr>
            <p:extLst>
              <p:ext uri="{D42A27DB-BD31-4B8C-83A1-F6EECF244321}">
                <p14:modId xmlns:p14="http://schemas.microsoft.com/office/powerpoint/2010/main" val="3838557547"/>
              </p:ext>
            </p:extLst>
          </p:nvPr>
        </p:nvGraphicFramePr>
        <p:xfrm>
          <a:off x="755576" y="4581128"/>
          <a:ext cx="7499176" cy="1188720"/>
        </p:xfrm>
        <a:graphic>
          <a:graphicData uri="http://schemas.openxmlformats.org/drawingml/2006/table">
            <a:tbl>
              <a:tblPr firstRow="1" bandRow="1">
                <a:tableStyleId>{5C22544A-7EE6-4342-B048-85BDC9FD1C3A}</a:tableStyleId>
              </a:tblPr>
              <a:tblGrid>
                <a:gridCol w="1700123"/>
                <a:gridCol w="2125156"/>
                <a:gridCol w="1983478"/>
                <a:gridCol w="1690419"/>
              </a:tblGrid>
              <a:tr h="370840">
                <a:tc>
                  <a:txBody>
                    <a:bodyPr/>
                    <a:lstStyle/>
                    <a:p>
                      <a:r>
                        <a:rPr lang="ga-IE" sz="2000" b="1" dirty="0" smtClean="0">
                          <a:solidFill>
                            <a:schemeClr val="tx1"/>
                          </a:solidFill>
                        </a:rPr>
                        <a:t>Model</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q</a:t>
                      </a:r>
                      <a:r>
                        <a:rPr lang="en-US" sz="2000" baseline="-25000" dirty="0" smtClean="0">
                          <a:solidFill>
                            <a:schemeClr val="tx1"/>
                          </a:solidFill>
                        </a:rPr>
                        <a:t>H</a:t>
                      </a:r>
                      <a:endParaRPr lang="en-US" sz="2000" baseline="-25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latin typeface="Symbol" pitchFamily="18" charset="2"/>
                        </a:rPr>
                        <a:t>e</a:t>
                      </a:r>
                      <a:r>
                        <a:rPr lang="en-US" sz="2000" baseline="-25000" dirty="0" smtClean="0">
                          <a:solidFill>
                            <a:schemeClr val="tx1"/>
                          </a:solidFill>
                        </a:rPr>
                        <a:t>0</a:t>
                      </a:r>
                      <a:r>
                        <a:rPr lang="en-US" sz="2000" baseline="0" dirty="0" smtClean="0">
                          <a:solidFill>
                            <a:schemeClr val="tx1"/>
                          </a:solidFill>
                        </a:rPr>
                        <a:t>(kcal/mol)</a:t>
                      </a:r>
                      <a:endParaRPr lang="en-US" sz="2000" baseline="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latin typeface="Symbol" pitchFamily="18" charset="2"/>
                        </a:rPr>
                        <a:t>s(</a:t>
                      </a:r>
                      <a:r>
                        <a:rPr lang="en-US" sz="2000" b="1" dirty="0" smtClean="0">
                          <a:solidFill>
                            <a:schemeClr val="tx1"/>
                          </a:solidFill>
                          <a:latin typeface="Calibri"/>
                          <a:cs typeface="Calibri"/>
                        </a:rPr>
                        <a:t>Å)</a:t>
                      </a:r>
                      <a:endParaRPr lang="en-US" sz="2000" b="1" baseline="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ga-IE" sz="2000" b="1" dirty="0" smtClean="0">
                          <a:solidFill>
                            <a:schemeClr val="tx1"/>
                          </a:solidFill>
                        </a:rPr>
                        <a:t>TIP3P</a:t>
                      </a:r>
                      <a:endParaRPr lang="en-US" sz="2000" b="1"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000" dirty="0" smtClean="0">
                          <a:solidFill>
                            <a:schemeClr val="tx1"/>
                          </a:solidFill>
                        </a:rPr>
                        <a:t>0.417</a:t>
                      </a:r>
                      <a:endParaRPr lang="en-US" sz="200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000" dirty="0" smtClean="0">
                          <a:solidFill>
                            <a:schemeClr val="tx1"/>
                          </a:solidFill>
                        </a:rPr>
                        <a:t>0.1521</a:t>
                      </a:r>
                      <a:endParaRPr lang="en-US" sz="200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000" b="0" dirty="0" smtClean="0">
                          <a:solidFill>
                            <a:schemeClr val="tx1"/>
                          </a:solidFill>
                        </a:rPr>
                        <a:t>3.15061</a:t>
                      </a:r>
                      <a:endParaRPr lang="en-US" sz="2000" b="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r>
              <a:tr h="370840">
                <a:tc>
                  <a:txBody>
                    <a:bodyPr/>
                    <a:lstStyle/>
                    <a:p>
                      <a:r>
                        <a:rPr lang="ga-IE" sz="2000" b="1" dirty="0" smtClean="0">
                          <a:solidFill>
                            <a:schemeClr val="tx1"/>
                          </a:solidFill>
                        </a:rPr>
                        <a:t>TIP5P</a:t>
                      </a:r>
                      <a:endParaRPr lang="en-US" sz="2000" b="1"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0.241</a:t>
                      </a:r>
                      <a:endParaRPr 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0.16</a:t>
                      </a:r>
                      <a:endParaRPr 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smtClean="0">
                          <a:solidFill>
                            <a:schemeClr val="tx1"/>
                          </a:solidFill>
                        </a:rPr>
                        <a:t>3.12</a:t>
                      </a:r>
                      <a:endParaRPr lang="en-US" sz="20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TextBox 16"/>
          <p:cNvSpPr txBox="1"/>
          <p:nvPr/>
        </p:nvSpPr>
        <p:spPr>
          <a:xfrm>
            <a:off x="220960" y="6093296"/>
            <a:ext cx="5791200" cy="523220"/>
          </a:xfrm>
          <a:prstGeom prst="rect">
            <a:avLst/>
          </a:prstGeom>
          <a:noFill/>
        </p:spPr>
        <p:txBody>
          <a:bodyPr wrap="square" rtlCol="0">
            <a:spAutoFit/>
          </a:bodyPr>
          <a:lstStyle/>
          <a:p>
            <a:r>
              <a:rPr lang="ga-IE" sz="1400" baseline="30000" dirty="0" smtClean="0"/>
              <a:t>§</a:t>
            </a:r>
            <a:r>
              <a:rPr lang="ga-IE" sz="1400" dirty="0" smtClean="0"/>
              <a:t>Jorgensen et al., </a:t>
            </a:r>
            <a:r>
              <a:rPr lang="ga-IE" sz="1400" i="1" dirty="0" smtClean="0"/>
              <a:t>J. Chem. Phys. </a:t>
            </a:r>
            <a:r>
              <a:rPr lang="ga-IE" sz="1400" dirty="0" smtClean="0"/>
              <a:t>(1983), </a:t>
            </a:r>
            <a:r>
              <a:rPr lang="ga-IE" sz="1400" b="1" dirty="0" smtClean="0"/>
              <a:t>79</a:t>
            </a:r>
            <a:r>
              <a:rPr lang="ga-IE" sz="1400" dirty="0" smtClean="0"/>
              <a:t>, 926</a:t>
            </a:r>
          </a:p>
          <a:p>
            <a:r>
              <a:rPr lang="ga-IE" sz="1400" dirty="0" smtClean="0"/>
              <a:t>*Mahoney and Jorgensen, </a:t>
            </a:r>
            <a:r>
              <a:rPr lang="ga-IE" sz="1400" i="1" dirty="0" smtClean="0"/>
              <a:t>J. Chem. Phys.</a:t>
            </a:r>
            <a:r>
              <a:rPr lang="ga-IE" sz="1400" dirty="0" smtClean="0"/>
              <a:t> (2000), </a:t>
            </a:r>
            <a:r>
              <a:rPr lang="ga-IE" sz="1400" b="1" dirty="0" smtClean="0"/>
              <a:t>112</a:t>
            </a:r>
            <a:r>
              <a:rPr lang="ga-IE" sz="1400" dirty="0" smtClean="0"/>
              <a:t>, 8910</a:t>
            </a:r>
            <a:endParaRPr lang="en-US" sz="1400" dirty="0"/>
          </a:p>
        </p:txBody>
      </p:sp>
      <p:pic>
        <p:nvPicPr>
          <p:cNvPr id="18" name="Picture 17" descr="water_sticks.jpg"/>
          <p:cNvPicPr>
            <a:picLocks noChangeAspect="1"/>
          </p:cNvPicPr>
          <p:nvPr/>
        </p:nvPicPr>
        <p:blipFill>
          <a:blip r:embed="rId5" cstate="print"/>
          <a:srcRect t="23776" r="76316" b="14860"/>
          <a:stretch>
            <a:fillRect/>
          </a:stretch>
        </p:blipFill>
        <p:spPr>
          <a:xfrm>
            <a:off x="2697832" y="1370856"/>
            <a:ext cx="1524000" cy="762000"/>
          </a:xfrm>
          <a:prstGeom prst="rect">
            <a:avLst/>
          </a:prstGeom>
        </p:spPr>
      </p:pic>
      <p:pic>
        <p:nvPicPr>
          <p:cNvPr id="19" name="Picture 18" descr="water_sticks.jpg"/>
          <p:cNvPicPr>
            <a:picLocks noChangeAspect="1"/>
          </p:cNvPicPr>
          <p:nvPr/>
        </p:nvPicPr>
        <p:blipFill>
          <a:blip r:embed="rId5" cstate="print"/>
          <a:srcRect l="50000" r="26721" b="18531"/>
          <a:stretch>
            <a:fillRect/>
          </a:stretch>
        </p:blipFill>
        <p:spPr>
          <a:xfrm>
            <a:off x="4828489" y="1037448"/>
            <a:ext cx="1526943" cy="1031240"/>
          </a:xfrm>
          <a:prstGeom prst="rect">
            <a:avLst/>
          </a:prstGeom>
        </p:spPr>
      </p:pic>
      <p:pic>
        <p:nvPicPr>
          <p:cNvPr id="12" name="Picture 11" descr="t5p_model.png"/>
          <p:cNvPicPr>
            <a:picLocks noChangeAspect="1"/>
          </p:cNvPicPr>
          <p:nvPr/>
        </p:nvPicPr>
        <p:blipFill>
          <a:blip r:embed="rId6" cstate="print"/>
          <a:srcRect l="36250" t="25000" r="33750" b="36667"/>
          <a:stretch>
            <a:fillRect/>
          </a:stretch>
        </p:blipFill>
        <p:spPr>
          <a:xfrm>
            <a:off x="4708849" y="1998712"/>
            <a:ext cx="1951383" cy="1870075"/>
          </a:xfrm>
          <a:prstGeom prst="rect">
            <a:avLst/>
          </a:prstGeom>
        </p:spPr>
      </p:pic>
    </p:spTree>
    <p:extLst>
      <p:ext uri="{BB962C8B-B14F-4D97-AF65-F5344CB8AC3E}">
        <p14:creationId xmlns:p14="http://schemas.microsoft.com/office/powerpoint/2010/main" val="25755541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fi_logo.jpg"/>
          <p:cNvPicPr>
            <a:picLocks noChangeAspect="1"/>
          </p:cNvPicPr>
          <p:nvPr/>
        </p:nvPicPr>
        <p:blipFill>
          <a:blip r:embed="rId3"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9552" y="0"/>
            <a:ext cx="8064896" cy="1143000"/>
          </a:xfrm>
        </p:spPr>
        <p:txBody>
          <a:bodyPr>
            <a:normAutofit fontScale="90000"/>
          </a:bodyPr>
          <a:lstStyle/>
          <a:p>
            <a:r>
              <a:rPr lang="ga-IE" dirty="0" smtClean="0">
                <a:latin typeface="Symbol" pitchFamily="18" charset="2"/>
              </a:rPr>
              <a:t>D</a:t>
            </a:r>
            <a:r>
              <a:rPr lang="ga-IE" dirty="0" smtClean="0"/>
              <a:t>G</a:t>
            </a:r>
            <a:r>
              <a:rPr lang="ga-IE" baseline="-25000" dirty="0" smtClean="0"/>
              <a:t>w</a:t>
            </a:r>
            <a:r>
              <a:rPr lang="ga-IE" dirty="0" smtClean="0"/>
              <a:t> </a:t>
            </a:r>
            <a:r>
              <a:rPr lang="en-US" dirty="0" smtClean="0"/>
              <a:t>of 3- and 5-Site</a:t>
            </a:r>
            <a:r>
              <a:rPr lang="ga-IE" dirty="0" smtClean="0"/>
              <a:t> Water Models</a:t>
            </a:r>
            <a:endParaRPr lang="en-US" dirty="0"/>
          </a:p>
        </p:txBody>
      </p:sp>
      <p:pic>
        <p:nvPicPr>
          <p:cNvPr id="7" name="Picture 6" descr="t3p_type_watbox.png"/>
          <p:cNvPicPr>
            <a:picLocks noChangeAspect="1"/>
          </p:cNvPicPr>
          <p:nvPr/>
        </p:nvPicPr>
        <p:blipFill>
          <a:blip r:embed="rId4" cstate="print"/>
          <a:srcRect l="17500" t="6667" r="17500" b="8333"/>
          <a:stretch>
            <a:fillRect/>
          </a:stretch>
        </p:blipFill>
        <p:spPr>
          <a:xfrm>
            <a:off x="3059832" y="980728"/>
            <a:ext cx="3597576" cy="3528392"/>
          </a:xfrm>
          <a:prstGeom prst="rect">
            <a:avLst/>
          </a:prstGeom>
        </p:spPr>
      </p:pic>
      <p:cxnSp>
        <p:nvCxnSpPr>
          <p:cNvPr id="9" name="Straight Arrow Connector 8"/>
          <p:cNvCxnSpPr/>
          <p:nvPr/>
        </p:nvCxnSpPr>
        <p:spPr>
          <a:xfrm rot="5400000">
            <a:off x="1326101" y="2786467"/>
            <a:ext cx="3179430" cy="1588"/>
          </a:xfrm>
          <a:prstGeom prst="straightConnector1">
            <a:avLst/>
          </a:prstGeom>
          <a:ln w="28575">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07704" y="2564904"/>
            <a:ext cx="1295400" cy="461665"/>
          </a:xfrm>
          <a:prstGeom prst="rect">
            <a:avLst/>
          </a:prstGeom>
          <a:noFill/>
        </p:spPr>
        <p:txBody>
          <a:bodyPr wrap="square" rtlCol="0">
            <a:spAutoFit/>
          </a:bodyPr>
          <a:lstStyle/>
          <a:p>
            <a:pPr algn="ctr"/>
            <a:r>
              <a:rPr lang="ga-IE" sz="2400" dirty="0" smtClean="0"/>
              <a:t>25 Å</a:t>
            </a:r>
            <a:endParaRPr lang="en-US" sz="2400" dirty="0"/>
          </a:p>
        </p:txBody>
      </p:sp>
      <p:pic>
        <p:nvPicPr>
          <p:cNvPr id="11" name="Picture 10" descr="t3p_wat.png"/>
          <p:cNvPicPr>
            <a:picLocks noChangeAspect="1"/>
          </p:cNvPicPr>
          <p:nvPr/>
        </p:nvPicPr>
        <p:blipFill>
          <a:blip r:embed="rId5" cstate="print"/>
          <a:srcRect l="36250" t="35000" r="36250" b="30000"/>
          <a:stretch>
            <a:fillRect/>
          </a:stretch>
        </p:blipFill>
        <p:spPr>
          <a:xfrm>
            <a:off x="395536" y="5445224"/>
            <a:ext cx="498759" cy="476088"/>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838557547"/>
              </p:ext>
            </p:extLst>
          </p:nvPr>
        </p:nvGraphicFramePr>
        <p:xfrm>
          <a:off x="899592" y="4869160"/>
          <a:ext cx="7155903" cy="1615440"/>
        </p:xfrm>
        <a:graphic>
          <a:graphicData uri="http://schemas.openxmlformats.org/drawingml/2006/table">
            <a:tbl>
              <a:tblPr firstRow="1" bandRow="1">
                <a:tableStyleId>{5C22544A-7EE6-4342-B048-85BDC9FD1C3A}</a:tableStyleId>
              </a:tblPr>
              <a:tblGrid>
                <a:gridCol w="1323880"/>
                <a:gridCol w="1654851"/>
                <a:gridCol w="1544526"/>
                <a:gridCol w="1316323"/>
                <a:gridCol w="1316323"/>
              </a:tblGrid>
              <a:tr h="370840">
                <a:tc>
                  <a:txBody>
                    <a:bodyPr/>
                    <a:lstStyle/>
                    <a:p>
                      <a:r>
                        <a:rPr lang="ga-IE" sz="2400" b="1" dirty="0" smtClean="0">
                          <a:solidFill>
                            <a:schemeClr val="tx1"/>
                          </a:solidFill>
                        </a:rPr>
                        <a:t>Model</a:t>
                      </a:r>
                      <a:endParaRPr lang="en-US" sz="24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ga-IE" sz="2400" dirty="0" smtClean="0">
                          <a:solidFill>
                            <a:schemeClr val="tx1"/>
                          </a:solidFill>
                        </a:rPr>
                        <a:t>Coulomb</a:t>
                      </a:r>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ga-IE" sz="2400" dirty="0" smtClean="0">
                          <a:solidFill>
                            <a:schemeClr val="tx1"/>
                          </a:solidFill>
                        </a:rPr>
                        <a:t>vdW</a:t>
                      </a:r>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ga-IE" sz="2400" b="1" dirty="0" smtClean="0">
                          <a:solidFill>
                            <a:schemeClr val="tx1"/>
                          </a:solidFill>
                          <a:latin typeface="Symbol" pitchFamily="18" charset="2"/>
                        </a:rPr>
                        <a:t>D</a:t>
                      </a:r>
                      <a:r>
                        <a:rPr lang="ga-IE" sz="2400" b="1" dirty="0" smtClean="0">
                          <a:solidFill>
                            <a:schemeClr val="tx1"/>
                          </a:solidFill>
                        </a:rPr>
                        <a:t>G</a:t>
                      </a:r>
                      <a:r>
                        <a:rPr lang="ga-IE" sz="2400" b="1" baseline="30000" dirty="0" smtClean="0">
                          <a:solidFill>
                            <a:schemeClr val="tx1"/>
                          </a:solidFill>
                        </a:rPr>
                        <a:t>0</a:t>
                      </a:r>
                      <a:endParaRPr lang="en-US" sz="2400" b="1" baseline="30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baseline="0" dirty="0" smtClean="0">
                          <a:solidFill>
                            <a:schemeClr val="tx1"/>
                          </a:solidFill>
                        </a:rPr>
                        <a:t>Lit.</a:t>
                      </a:r>
                      <a:endParaRPr lang="en-US" sz="2400" b="1" baseline="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ga-IE" sz="2400" b="1" dirty="0" smtClean="0">
                          <a:solidFill>
                            <a:schemeClr val="tx1"/>
                          </a:solidFill>
                        </a:rPr>
                        <a:t>TIP3P</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ga-IE" sz="2400" dirty="0" smtClean="0">
                          <a:solidFill>
                            <a:schemeClr val="tx1"/>
                          </a:solidFill>
                        </a:rPr>
                        <a:t>8.</a:t>
                      </a:r>
                      <a:r>
                        <a:rPr lang="en-US" sz="2400" dirty="0" smtClean="0">
                          <a:solidFill>
                            <a:schemeClr val="tx1"/>
                          </a:solidFill>
                        </a:rPr>
                        <a:t>5</a:t>
                      </a:r>
                      <a:r>
                        <a:rPr lang="ga-IE" sz="2400" dirty="0" smtClean="0">
                          <a:solidFill>
                            <a:schemeClr val="tx1"/>
                          </a:solidFill>
                        </a:rPr>
                        <a:t> (0.1)</a:t>
                      </a:r>
                      <a:endParaRPr lang="en-US" sz="240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ga-IE" sz="2400" dirty="0" smtClean="0">
                          <a:solidFill>
                            <a:schemeClr val="tx1"/>
                          </a:solidFill>
                        </a:rPr>
                        <a:t>-2.</a:t>
                      </a:r>
                      <a:r>
                        <a:rPr lang="en-US" sz="2400" dirty="0" smtClean="0">
                          <a:solidFill>
                            <a:schemeClr val="tx1"/>
                          </a:solidFill>
                        </a:rPr>
                        <a:t>2</a:t>
                      </a:r>
                      <a:r>
                        <a:rPr lang="ga-IE" sz="2400" dirty="0" smtClean="0">
                          <a:solidFill>
                            <a:schemeClr val="tx1"/>
                          </a:solidFill>
                        </a:rPr>
                        <a:t> (0.1)</a:t>
                      </a:r>
                      <a:endParaRPr lang="en-US" sz="240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ga-IE" sz="2400" b="1" dirty="0" smtClean="0">
                          <a:solidFill>
                            <a:schemeClr val="tx1"/>
                          </a:solidFill>
                        </a:rPr>
                        <a:t>6.</a:t>
                      </a:r>
                      <a:r>
                        <a:rPr lang="en-US" sz="2400" b="1" dirty="0" smtClean="0">
                          <a:solidFill>
                            <a:schemeClr val="tx1"/>
                          </a:solidFill>
                        </a:rPr>
                        <a:t>3</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6.5(0.4);</a:t>
                      </a:r>
                      <a:r>
                        <a:rPr lang="en-US" sz="2000" b="1" baseline="0" dirty="0" smtClean="0">
                          <a:solidFill>
                            <a:schemeClr val="tx1"/>
                          </a:solidFill>
                        </a:rPr>
                        <a:t> 6.1 (0.2)</a:t>
                      </a:r>
                      <a:endParaRPr lang="en-US" sz="2000" b="1"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r>
              <a:tr h="370840">
                <a:tc>
                  <a:txBody>
                    <a:bodyPr/>
                    <a:lstStyle/>
                    <a:p>
                      <a:r>
                        <a:rPr lang="ga-IE" sz="2400" b="1" dirty="0" smtClean="0">
                          <a:solidFill>
                            <a:schemeClr val="tx1"/>
                          </a:solidFill>
                        </a:rPr>
                        <a:t>TIP5P</a:t>
                      </a:r>
                      <a:endParaRPr lang="en-US" sz="2400" b="1"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ga-IE" sz="2400" dirty="0" smtClean="0">
                          <a:solidFill>
                            <a:schemeClr val="tx1"/>
                          </a:solidFill>
                        </a:rPr>
                        <a:t>7.7 (0.1)</a:t>
                      </a:r>
                      <a:endParaRPr lang="en-US" sz="24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ga-IE" sz="2400" dirty="0" smtClean="0">
                          <a:solidFill>
                            <a:schemeClr val="tx1"/>
                          </a:solidFill>
                        </a:rPr>
                        <a:t>-2.0 (0.1)</a:t>
                      </a:r>
                      <a:endParaRPr lang="en-US" sz="24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ga-IE" sz="2400" b="1" dirty="0" smtClean="0">
                          <a:solidFill>
                            <a:schemeClr val="tx1"/>
                          </a:solidFill>
                        </a:rPr>
                        <a:t>5.7</a:t>
                      </a:r>
                      <a:endParaRPr lang="en-US" sz="2400" b="1"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a:t>
                      </a:r>
                      <a:endParaRPr lang="en-US" sz="2000" b="1"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Box 15"/>
          <p:cNvSpPr txBox="1"/>
          <p:nvPr/>
        </p:nvSpPr>
        <p:spPr>
          <a:xfrm>
            <a:off x="899592" y="4509120"/>
            <a:ext cx="4876800" cy="338554"/>
          </a:xfrm>
          <a:prstGeom prst="rect">
            <a:avLst/>
          </a:prstGeom>
          <a:noFill/>
        </p:spPr>
        <p:txBody>
          <a:bodyPr wrap="square" rtlCol="0">
            <a:spAutoFit/>
          </a:bodyPr>
          <a:lstStyle/>
          <a:p>
            <a:r>
              <a:rPr lang="en-US" sz="1600" dirty="0" err="1" smtClean="0"/>
              <a:t>Desolvation</a:t>
            </a:r>
            <a:r>
              <a:rPr lang="en-US" sz="1600" dirty="0" smtClean="0"/>
              <a:t> free energies (a</a:t>
            </a:r>
            <a:r>
              <a:rPr lang="ga-IE" sz="1600" dirty="0" smtClean="0"/>
              <a:t>ll values in kcal/mol</a:t>
            </a:r>
            <a:r>
              <a:rPr lang="en-US" sz="1600" dirty="0" smtClean="0"/>
              <a:t>).</a:t>
            </a:r>
            <a:endParaRPr lang="en-US" sz="1600" dirty="0"/>
          </a:p>
        </p:txBody>
      </p:sp>
      <p:pic>
        <p:nvPicPr>
          <p:cNvPr id="12" name="Picture 11" descr="t5p_model.png"/>
          <p:cNvPicPr>
            <a:picLocks noChangeAspect="1"/>
          </p:cNvPicPr>
          <p:nvPr/>
        </p:nvPicPr>
        <p:blipFill>
          <a:blip r:embed="rId6" cstate="print"/>
          <a:srcRect l="36250" t="25000" r="33750" b="36667"/>
          <a:stretch>
            <a:fillRect/>
          </a:stretch>
        </p:blipFill>
        <p:spPr>
          <a:xfrm>
            <a:off x="395536" y="5949280"/>
            <a:ext cx="539552" cy="517071"/>
          </a:xfrm>
          <a:prstGeom prst="rect">
            <a:avLst/>
          </a:prstGeom>
        </p:spPr>
      </p:pic>
    </p:spTree>
    <p:extLst>
      <p:ext uri="{BB962C8B-B14F-4D97-AF65-F5344CB8AC3E}">
        <p14:creationId xmlns:p14="http://schemas.microsoft.com/office/powerpoint/2010/main" val="25755541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GKB_bindingsite.png"/>
          <p:cNvPicPr>
            <a:picLocks noChangeAspect="1"/>
          </p:cNvPicPr>
          <p:nvPr/>
        </p:nvPicPr>
        <p:blipFill>
          <a:blip r:embed="rId3" cstate="print"/>
          <a:srcRect t="13889"/>
          <a:stretch>
            <a:fillRect/>
          </a:stretch>
        </p:blipFill>
        <p:spPr>
          <a:xfrm>
            <a:off x="0" y="0"/>
            <a:ext cx="7315200" cy="4724400"/>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3276600" y="0"/>
            <a:ext cx="5562600" cy="1143000"/>
          </a:xfrm>
        </p:spPr>
        <p:txBody>
          <a:bodyPr>
            <a:normAutofit/>
          </a:bodyPr>
          <a:lstStyle/>
          <a:p>
            <a:r>
              <a:rPr lang="ga-IE" dirty="0" smtClean="0"/>
              <a:t>Free ConA (1GVK)</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258032739"/>
              </p:ext>
            </p:extLst>
          </p:nvPr>
        </p:nvGraphicFramePr>
        <p:xfrm>
          <a:off x="304800" y="4897120"/>
          <a:ext cx="8534400" cy="1282446"/>
        </p:xfrm>
        <a:graphic>
          <a:graphicData uri="http://schemas.openxmlformats.org/drawingml/2006/table">
            <a:tbl>
              <a:tblPr firstRow="1" bandRow="1">
                <a:tableStyleId>{5C22544A-7EE6-4342-B048-85BDC9FD1C3A}</a:tableStyleId>
              </a:tblPr>
              <a:tblGrid>
                <a:gridCol w="1828800"/>
                <a:gridCol w="1584960"/>
                <a:gridCol w="1706880"/>
                <a:gridCol w="1706880"/>
                <a:gridCol w="1706880"/>
              </a:tblGrid>
              <a:tr h="489966">
                <a:tc>
                  <a:txBody>
                    <a:bodyPr/>
                    <a:lstStyle/>
                    <a:p>
                      <a:pPr algn="ctr"/>
                      <a:r>
                        <a:rPr lang="ga-IE" sz="2400" b="1" dirty="0" smtClean="0">
                          <a:solidFill>
                            <a:schemeClr val="tx1"/>
                          </a:solidFill>
                        </a:rPr>
                        <a:t>1GKB</a:t>
                      </a:r>
                      <a:endParaRPr lang="en-US" sz="24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ga-IE" sz="2400" b="1" dirty="0" smtClean="0">
                          <a:solidFill>
                            <a:schemeClr val="tx1"/>
                          </a:solidFill>
                        </a:rPr>
                        <a:t>Coulomb</a:t>
                      </a:r>
                      <a:endParaRPr lang="en-US" sz="24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ga-IE" sz="2400" b="1" dirty="0" smtClean="0">
                          <a:solidFill>
                            <a:schemeClr val="tx1"/>
                          </a:solidFill>
                        </a:rPr>
                        <a:t>vdW</a:t>
                      </a:r>
                      <a:endParaRPr lang="en-US" sz="24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300000" t="-10000" r="-100000" b="-172500"/>
                      </a:stretch>
                    </a:blip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400000" t="-10000" b="-172500"/>
                      </a:stretch>
                    </a:blipFill>
                  </a:tcPr>
                </a:tc>
              </a:tr>
              <a:tr h="370840">
                <a:tc>
                  <a:txBody>
                    <a:bodyPr/>
                    <a:lstStyle/>
                    <a:p>
                      <a:pPr algn="ctr"/>
                      <a:r>
                        <a:rPr lang="ga-IE" sz="2000" b="1" dirty="0" smtClean="0">
                          <a:solidFill>
                            <a:schemeClr val="tx1"/>
                          </a:solidFill>
                        </a:rPr>
                        <a:t>TIP3P</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IE" sz="2000" dirty="0" smtClean="0">
                          <a:solidFill>
                            <a:schemeClr val="tx1"/>
                          </a:solidFill>
                        </a:rPr>
                        <a:t>+</a:t>
                      </a:r>
                      <a:r>
                        <a:rPr lang="ga-IE" sz="2000" dirty="0" smtClean="0">
                          <a:solidFill>
                            <a:schemeClr val="tx1"/>
                          </a:solidFill>
                        </a:rPr>
                        <a:t>1</a:t>
                      </a:r>
                      <a:r>
                        <a:rPr lang="en-US" sz="2000" dirty="0" smtClean="0">
                          <a:solidFill>
                            <a:schemeClr val="tx1"/>
                          </a:solidFill>
                        </a:rPr>
                        <a:t>4</a:t>
                      </a:r>
                      <a:r>
                        <a:rPr lang="ga-IE" sz="2000" dirty="0" smtClean="0">
                          <a:solidFill>
                            <a:schemeClr val="tx1"/>
                          </a:solidFill>
                        </a:rPr>
                        <a:t>.</a:t>
                      </a:r>
                      <a:r>
                        <a:rPr lang="en-IE" sz="2000" dirty="0" smtClean="0">
                          <a:solidFill>
                            <a:schemeClr val="tx1"/>
                          </a:solidFill>
                        </a:rPr>
                        <a:t>9</a:t>
                      </a:r>
                      <a:endParaRPr lang="en-US" sz="200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ga-IE" sz="2000" dirty="0" smtClean="0">
                          <a:solidFill>
                            <a:schemeClr val="tx1"/>
                          </a:solidFill>
                        </a:rPr>
                        <a:t>-</a:t>
                      </a:r>
                      <a:r>
                        <a:rPr lang="en-IE" sz="2000" dirty="0" smtClean="0">
                          <a:solidFill>
                            <a:schemeClr val="tx1"/>
                          </a:solidFill>
                        </a:rPr>
                        <a:t>5.7</a:t>
                      </a:r>
                      <a:endParaRPr lang="en-US" sz="200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IE" sz="2000" dirty="0" smtClean="0">
                          <a:solidFill>
                            <a:schemeClr val="tx1"/>
                          </a:solidFill>
                        </a:rPr>
                        <a:t>+6.2</a:t>
                      </a:r>
                      <a:endParaRPr lang="en-US" sz="200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a:t>
                      </a:r>
                      <a:r>
                        <a:rPr lang="ga-IE" sz="2000" b="1" dirty="0" smtClean="0">
                          <a:solidFill>
                            <a:schemeClr val="tx1"/>
                          </a:solidFill>
                        </a:rPr>
                        <a:t>0.</a:t>
                      </a:r>
                      <a:r>
                        <a:rPr lang="en-IE" sz="2000" b="1" dirty="0" smtClean="0">
                          <a:solidFill>
                            <a:schemeClr val="tx1"/>
                          </a:solidFill>
                        </a:rPr>
                        <a:t>1</a:t>
                      </a:r>
                      <a:r>
                        <a:rPr lang="ga-IE" sz="2000" b="1" dirty="0" smtClean="0">
                          <a:solidFill>
                            <a:schemeClr val="tx1"/>
                          </a:solidFill>
                        </a:rPr>
                        <a:t> (0.</a:t>
                      </a:r>
                      <a:r>
                        <a:rPr lang="en-US" sz="2000" b="1" dirty="0" smtClean="0">
                          <a:solidFill>
                            <a:schemeClr val="tx1"/>
                          </a:solidFill>
                        </a:rPr>
                        <a:t>1</a:t>
                      </a:r>
                      <a:r>
                        <a:rPr lang="ga-IE" sz="2000" b="1" dirty="0" smtClean="0">
                          <a:solidFill>
                            <a:schemeClr val="tx1"/>
                          </a:solidFill>
                        </a:rPr>
                        <a:t>)</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pPr algn="ctr"/>
                      <a:r>
                        <a:rPr lang="ga-IE" sz="2000" b="1" dirty="0" smtClean="0">
                          <a:solidFill>
                            <a:schemeClr val="tx1"/>
                          </a:solidFill>
                        </a:rPr>
                        <a:t>TIP5P</a:t>
                      </a:r>
                      <a:endParaRPr lang="en-US" sz="2000" b="1"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IE" sz="2000" dirty="0" smtClean="0">
                          <a:solidFill>
                            <a:schemeClr val="tx1"/>
                          </a:solidFill>
                        </a:rPr>
                        <a:t>+</a:t>
                      </a:r>
                      <a:r>
                        <a:rPr lang="ga-IE" sz="2000" dirty="0" smtClean="0">
                          <a:solidFill>
                            <a:schemeClr val="tx1"/>
                          </a:solidFill>
                        </a:rPr>
                        <a:t>1</a:t>
                      </a:r>
                      <a:r>
                        <a:rPr lang="en-US" sz="2000" dirty="0" smtClean="0">
                          <a:solidFill>
                            <a:schemeClr val="tx1"/>
                          </a:solidFill>
                        </a:rPr>
                        <a:t>5</a:t>
                      </a:r>
                      <a:r>
                        <a:rPr lang="ga-IE" sz="2000" dirty="0" smtClean="0">
                          <a:solidFill>
                            <a:schemeClr val="tx1"/>
                          </a:solidFill>
                        </a:rPr>
                        <a:t>.</a:t>
                      </a:r>
                      <a:r>
                        <a:rPr lang="en-US" sz="2000" dirty="0" smtClean="0">
                          <a:solidFill>
                            <a:schemeClr val="tx1"/>
                          </a:solidFill>
                        </a:rPr>
                        <a:t>5</a:t>
                      </a:r>
                      <a:endParaRPr 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ga-IE" sz="2000" dirty="0" smtClean="0">
                          <a:solidFill>
                            <a:schemeClr val="tx1"/>
                          </a:solidFill>
                        </a:rPr>
                        <a:t>-</a:t>
                      </a:r>
                      <a:r>
                        <a:rPr lang="en-US" sz="2000" dirty="0" smtClean="0">
                          <a:solidFill>
                            <a:schemeClr val="tx1"/>
                          </a:solidFill>
                        </a:rPr>
                        <a:t>4.5</a:t>
                      </a:r>
                      <a:endParaRPr 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+8.0</a:t>
                      </a:r>
                      <a:endParaRPr 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IE" sz="2000" b="1" baseline="0" dirty="0" smtClean="0">
                          <a:solidFill>
                            <a:schemeClr val="tx1"/>
                          </a:solidFill>
                        </a:rPr>
                        <a:t>-2.3</a:t>
                      </a:r>
                      <a:r>
                        <a:rPr lang="ga-IE" sz="2000" b="1" baseline="0" dirty="0" smtClean="0">
                          <a:solidFill>
                            <a:schemeClr val="tx1"/>
                          </a:solidFill>
                        </a:rPr>
                        <a:t> (0.</a:t>
                      </a:r>
                      <a:r>
                        <a:rPr lang="en-US" sz="2000" b="1" baseline="0" dirty="0" smtClean="0">
                          <a:solidFill>
                            <a:schemeClr val="tx1"/>
                          </a:solidFill>
                        </a:rPr>
                        <a:t>2</a:t>
                      </a:r>
                      <a:r>
                        <a:rPr lang="ga-IE" sz="2000" b="1" baseline="0" dirty="0" smtClean="0">
                          <a:solidFill>
                            <a:schemeClr val="tx1"/>
                          </a:solidFill>
                        </a:rPr>
                        <a:t>)</a:t>
                      </a:r>
                      <a:endParaRPr lang="en-US" sz="2000" b="1"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94373826"/>
              </p:ext>
            </p:extLst>
          </p:nvPr>
        </p:nvGraphicFramePr>
        <p:xfrm>
          <a:off x="3657600" y="1231776"/>
          <a:ext cx="4953000" cy="1981200"/>
        </p:xfrm>
        <a:graphic>
          <a:graphicData uri="http://schemas.openxmlformats.org/drawingml/2006/table">
            <a:tbl>
              <a:tblPr firstRow="1" bandRow="1">
                <a:tableStyleId>{5C22544A-7EE6-4342-B048-85BDC9FD1C3A}</a:tableStyleId>
              </a:tblPr>
              <a:tblGrid>
                <a:gridCol w="1651000"/>
                <a:gridCol w="1651000"/>
                <a:gridCol w="1651000"/>
              </a:tblGrid>
              <a:tr h="370840">
                <a:tc>
                  <a:txBody>
                    <a:bodyPr/>
                    <a:lstStyle/>
                    <a:p>
                      <a:pPr algn="ctr"/>
                      <a:r>
                        <a:rPr lang="ga-IE" sz="2000" dirty="0" smtClean="0">
                          <a:solidFill>
                            <a:schemeClr val="tx1"/>
                          </a:solidFill>
                        </a:rPr>
                        <a:t>Res-id</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ga-IE" sz="2000" dirty="0" smtClean="0">
                          <a:solidFill>
                            <a:schemeClr val="tx1"/>
                          </a:solidFill>
                        </a:rPr>
                        <a:t>bond</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ga-IE" sz="2000" dirty="0" smtClean="0">
                          <a:solidFill>
                            <a:schemeClr val="tx1"/>
                          </a:solidFill>
                        </a:rPr>
                        <a:t>Distance</a:t>
                      </a:r>
                      <a:r>
                        <a:rPr lang="ga-IE" sz="2000" baseline="0" dirty="0" smtClean="0">
                          <a:solidFill>
                            <a:schemeClr val="tx1"/>
                          </a:solidFill>
                        </a:rPr>
                        <a:t> (Å)</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algn="ctr"/>
                      <a:r>
                        <a:rPr lang="ga-IE" sz="2000" dirty="0" smtClean="0">
                          <a:solidFill>
                            <a:schemeClr val="tx1"/>
                          </a:solidFill>
                        </a:rPr>
                        <a:t>N14</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N-O</a:t>
                      </a:r>
                      <a:r>
                        <a:rPr lang="ga-IE" sz="2000" baseline="-25000" dirty="0" smtClean="0">
                          <a:solidFill>
                            <a:schemeClr val="tx1"/>
                          </a:solidFill>
                        </a:rPr>
                        <a:t>W</a:t>
                      </a:r>
                      <a:endParaRPr lang="en-US" sz="2000" baseline="-25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2.9</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ga-IE" sz="2000" dirty="0" smtClean="0">
                          <a:solidFill>
                            <a:schemeClr val="tx1"/>
                          </a:solidFill>
                        </a:rPr>
                        <a:t>D16</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O-O</a:t>
                      </a:r>
                      <a:r>
                        <a:rPr lang="ga-IE" sz="2000" baseline="-25000" dirty="0" smtClean="0">
                          <a:solidFill>
                            <a:schemeClr val="tx1"/>
                          </a:solidFill>
                        </a:rPr>
                        <a:t>W</a:t>
                      </a:r>
                      <a:endParaRPr lang="en-US" sz="2000" baseline="-25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2.6</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ga-IE" sz="2000" dirty="0" smtClean="0">
                          <a:solidFill>
                            <a:schemeClr val="tx1"/>
                          </a:solidFill>
                        </a:rPr>
                        <a:t>R228</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N-O</a:t>
                      </a:r>
                      <a:r>
                        <a:rPr lang="ga-IE" sz="2000" baseline="-25000" dirty="0" smtClean="0">
                          <a:solidFill>
                            <a:schemeClr val="tx1"/>
                          </a:solidFill>
                        </a:rPr>
                        <a:t>W</a:t>
                      </a:r>
                      <a:endParaRPr lang="en-US" sz="2000" baseline="-25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3.0</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ga-IE" sz="2000" i="1" dirty="0" smtClean="0">
                          <a:solidFill>
                            <a:schemeClr val="tx1"/>
                          </a:solidFill>
                        </a:rPr>
                        <a:t>N14</a:t>
                      </a:r>
                      <a:endParaRPr lang="en-US" sz="2000"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ga-IE" sz="2000" i="1" baseline="0" dirty="0" smtClean="0">
                          <a:solidFill>
                            <a:schemeClr val="tx1"/>
                          </a:solidFill>
                        </a:rPr>
                        <a:t>C</a:t>
                      </a:r>
                      <a:r>
                        <a:rPr lang="ga-IE" sz="2000" i="1" baseline="0" dirty="0" smtClean="0">
                          <a:solidFill>
                            <a:schemeClr val="tx1"/>
                          </a:solidFill>
                          <a:latin typeface="Symbol" pitchFamily="18" charset="2"/>
                        </a:rPr>
                        <a:t>b</a:t>
                      </a:r>
                      <a:r>
                        <a:rPr lang="ga-IE" sz="2000" i="1" baseline="0" dirty="0" smtClean="0">
                          <a:solidFill>
                            <a:schemeClr val="tx1"/>
                          </a:solidFill>
                        </a:rPr>
                        <a:t>-O</a:t>
                      </a:r>
                      <a:r>
                        <a:rPr lang="ga-IE" sz="2000" i="1" baseline="-25000" dirty="0" smtClean="0">
                          <a:solidFill>
                            <a:schemeClr val="tx1"/>
                          </a:solidFill>
                        </a:rPr>
                        <a:t>w</a:t>
                      </a:r>
                      <a:endParaRPr lang="en-US" sz="2000" i="1" baseline="-25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ga-IE" sz="2000" i="1" dirty="0" smtClean="0">
                          <a:solidFill>
                            <a:schemeClr val="tx1"/>
                          </a:solidFill>
                        </a:rPr>
                        <a:t>3.5</a:t>
                      </a:r>
                      <a:endParaRPr lang="en-US" sz="2000"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10" name="TextBox 9"/>
          <p:cNvSpPr txBox="1"/>
          <p:nvPr/>
        </p:nvSpPr>
        <p:spPr>
          <a:xfrm>
            <a:off x="1447800" y="4592320"/>
            <a:ext cx="6324600" cy="338554"/>
          </a:xfrm>
          <a:prstGeom prst="rect">
            <a:avLst/>
          </a:prstGeom>
          <a:noFill/>
        </p:spPr>
        <p:txBody>
          <a:bodyPr wrap="square" rtlCol="0">
            <a:spAutoFit/>
          </a:bodyPr>
          <a:lstStyle/>
          <a:p>
            <a:pPr algn="ctr"/>
            <a:r>
              <a:rPr lang="ga-IE" sz="1600" dirty="0" smtClean="0"/>
              <a:t>All values in kcal/mol</a:t>
            </a:r>
            <a:endParaRPr lang="en-US" sz="1600" dirty="0"/>
          </a:p>
        </p:txBody>
      </p:sp>
      <p:sp>
        <p:nvSpPr>
          <p:cNvPr id="3" name="TextBox 2"/>
          <p:cNvSpPr txBox="1"/>
          <p:nvPr/>
        </p:nvSpPr>
        <p:spPr>
          <a:xfrm>
            <a:off x="251520" y="6330806"/>
            <a:ext cx="4824536" cy="338554"/>
          </a:xfrm>
          <a:prstGeom prst="rect">
            <a:avLst/>
          </a:prstGeom>
          <a:noFill/>
        </p:spPr>
        <p:txBody>
          <a:bodyPr wrap="square" rtlCol="0">
            <a:spAutoFit/>
          </a:bodyPr>
          <a:lstStyle/>
          <a:p>
            <a:r>
              <a:rPr lang="en-IE" sz="1600" dirty="0" smtClean="0"/>
              <a:t>Correction term of -3.0 kcal/</a:t>
            </a:r>
            <a:r>
              <a:rPr lang="en-IE" sz="1600" dirty="0" err="1" smtClean="0"/>
              <a:t>mol</a:t>
            </a:r>
            <a:endParaRPr lang="en-IE" sz="1600" dirty="0"/>
          </a:p>
        </p:txBody>
      </p:sp>
    </p:spTree>
    <p:extLst>
      <p:ext uri="{BB962C8B-B14F-4D97-AF65-F5344CB8AC3E}">
        <p14:creationId xmlns:p14="http://schemas.microsoft.com/office/powerpoint/2010/main" val="22170332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CVN_bindingsite.png"/>
          <p:cNvPicPr>
            <a:picLocks noChangeAspect="1"/>
          </p:cNvPicPr>
          <p:nvPr/>
        </p:nvPicPr>
        <p:blipFill>
          <a:blip r:embed="rId3" cstate="print"/>
          <a:srcRect t="13699"/>
          <a:stretch>
            <a:fillRect/>
          </a:stretch>
        </p:blipFill>
        <p:spPr>
          <a:xfrm>
            <a:off x="0" y="0"/>
            <a:ext cx="7416800" cy="4800600"/>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3129136" y="269776"/>
            <a:ext cx="6483424" cy="1143000"/>
          </a:xfrm>
        </p:spPr>
        <p:txBody>
          <a:bodyPr/>
          <a:lstStyle/>
          <a:p>
            <a:r>
              <a:rPr lang="ga-IE" dirty="0" smtClean="0"/>
              <a:t>ConA</a:t>
            </a:r>
            <a:r>
              <a:rPr lang="en-IE" dirty="0"/>
              <a:t>/</a:t>
            </a:r>
            <a:r>
              <a:rPr lang="ga-IE" dirty="0" smtClean="0"/>
              <a:t>3MAN (1CVN)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385219341"/>
              </p:ext>
            </p:extLst>
          </p:nvPr>
        </p:nvGraphicFramePr>
        <p:xfrm>
          <a:off x="304800" y="4834354"/>
          <a:ext cx="8534400" cy="1282446"/>
        </p:xfrm>
        <a:graphic>
          <a:graphicData uri="http://schemas.openxmlformats.org/drawingml/2006/table">
            <a:tbl>
              <a:tblPr firstRow="1" bandRow="1">
                <a:tableStyleId>{5C22544A-7EE6-4342-B048-85BDC9FD1C3A}</a:tableStyleId>
              </a:tblPr>
              <a:tblGrid>
                <a:gridCol w="1828800"/>
                <a:gridCol w="1584960"/>
                <a:gridCol w="1706880"/>
                <a:gridCol w="1706880"/>
                <a:gridCol w="1706880"/>
              </a:tblGrid>
              <a:tr h="489966">
                <a:tc>
                  <a:txBody>
                    <a:bodyPr/>
                    <a:lstStyle/>
                    <a:p>
                      <a:pPr algn="ctr"/>
                      <a:r>
                        <a:rPr lang="ga-IE" sz="2400" b="1" dirty="0" smtClean="0">
                          <a:solidFill>
                            <a:schemeClr val="tx1"/>
                          </a:solidFill>
                        </a:rPr>
                        <a:t>1CVN</a:t>
                      </a:r>
                      <a:endParaRPr lang="en-US" sz="24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ga-IE" sz="2400" b="1" dirty="0" smtClean="0">
                          <a:solidFill>
                            <a:schemeClr val="tx1"/>
                          </a:solidFill>
                        </a:rPr>
                        <a:t>Coulomb</a:t>
                      </a:r>
                      <a:endParaRPr lang="en-US" sz="24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ga-IE" sz="2400" b="1" dirty="0" smtClean="0">
                          <a:solidFill>
                            <a:schemeClr val="tx1"/>
                          </a:solidFill>
                        </a:rPr>
                        <a:t>vdW</a:t>
                      </a:r>
                      <a:endParaRPr lang="en-US" sz="24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300000" t="-10000" r="-100000" b="-171250"/>
                      </a:stretch>
                    </a:blip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400000" t="-10000" b="-171250"/>
                      </a:stretch>
                    </a:blipFill>
                  </a:tcPr>
                </a:tc>
              </a:tr>
              <a:tr h="370840">
                <a:tc>
                  <a:txBody>
                    <a:bodyPr/>
                    <a:lstStyle/>
                    <a:p>
                      <a:pPr algn="ctr"/>
                      <a:r>
                        <a:rPr lang="ga-IE" sz="2000" b="1" dirty="0" smtClean="0">
                          <a:solidFill>
                            <a:schemeClr val="tx1"/>
                          </a:solidFill>
                        </a:rPr>
                        <a:t>TIP3P</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IE" sz="2000" dirty="0" smtClean="0">
                          <a:solidFill>
                            <a:schemeClr val="tx1"/>
                          </a:solidFill>
                        </a:rPr>
                        <a:t>+</a:t>
                      </a:r>
                      <a:r>
                        <a:rPr lang="en-US" sz="2000" dirty="0" smtClean="0">
                          <a:solidFill>
                            <a:schemeClr val="tx1"/>
                          </a:solidFill>
                        </a:rPr>
                        <a:t>21.7</a:t>
                      </a:r>
                      <a:endParaRPr lang="en-US" sz="200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ga-IE" sz="2000" dirty="0" smtClean="0">
                          <a:solidFill>
                            <a:schemeClr val="tx1"/>
                          </a:solidFill>
                        </a:rPr>
                        <a:t>-</a:t>
                      </a:r>
                      <a:r>
                        <a:rPr lang="en-IE" sz="2000" dirty="0" smtClean="0">
                          <a:solidFill>
                            <a:schemeClr val="tx1"/>
                          </a:solidFill>
                        </a:rPr>
                        <a:t>11.4</a:t>
                      </a:r>
                      <a:endParaRPr lang="en-US" sz="200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IE" sz="2000" dirty="0" smtClean="0">
                          <a:solidFill>
                            <a:schemeClr val="tx1"/>
                          </a:solidFill>
                        </a:rPr>
                        <a:t>+7.3</a:t>
                      </a:r>
                      <a:endParaRPr lang="en-US" sz="200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ga-IE" sz="2000" b="1" dirty="0" smtClean="0">
                          <a:solidFill>
                            <a:schemeClr val="tx1"/>
                          </a:solidFill>
                        </a:rPr>
                        <a:t>-</a:t>
                      </a:r>
                      <a:r>
                        <a:rPr lang="en-US" sz="2000" b="1" dirty="0" smtClean="0">
                          <a:solidFill>
                            <a:schemeClr val="tx1"/>
                          </a:solidFill>
                        </a:rPr>
                        <a:t>1</a:t>
                      </a:r>
                      <a:r>
                        <a:rPr lang="ga-IE" sz="2000" b="1" dirty="0" smtClean="0">
                          <a:solidFill>
                            <a:schemeClr val="tx1"/>
                          </a:solidFill>
                        </a:rPr>
                        <a:t>.</a:t>
                      </a:r>
                      <a:r>
                        <a:rPr lang="en-IE" sz="2000" b="1" dirty="0" smtClean="0">
                          <a:solidFill>
                            <a:schemeClr val="tx1"/>
                          </a:solidFill>
                        </a:rPr>
                        <a:t>0</a:t>
                      </a:r>
                      <a:r>
                        <a:rPr lang="ga-IE" sz="2000" b="1" dirty="0" smtClean="0">
                          <a:solidFill>
                            <a:schemeClr val="tx1"/>
                          </a:solidFill>
                        </a:rPr>
                        <a:t> (0.</a:t>
                      </a:r>
                      <a:r>
                        <a:rPr lang="en-IE" sz="2000" b="1" dirty="0" smtClean="0">
                          <a:solidFill>
                            <a:schemeClr val="tx1"/>
                          </a:solidFill>
                        </a:rPr>
                        <a:t>2</a:t>
                      </a:r>
                      <a:r>
                        <a:rPr lang="ga-IE" sz="2000" b="1" dirty="0" smtClean="0">
                          <a:solidFill>
                            <a:schemeClr val="tx1"/>
                          </a:solidFill>
                        </a:rPr>
                        <a:t>)</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pPr algn="ctr"/>
                      <a:r>
                        <a:rPr lang="ga-IE" sz="2000" b="1" dirty="0" smtClean="0">
                          <a:solidFill>
                            <a:schemeClr val="tx1"/>
                          </a:solidFill>
                        </a:rPr>
                        <a:t>TIP5P</a:t>
                      </a:r>
                      <a:endParaRPr lang="en-US" sz="2000" b="1"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IE" sz="2000" dirty="0" smtClean="0">
                          <a:solidFill>
                            <a:schemeClr val="tx1"/>
                          </a:solidFill>
                        </a:rPr>
                        <a:t>+</a:t>
                      </a:r>
                      <a:r>
                        <a:rPr lang="en-US" sz="2000" dirty="0" smtClean="0">
                          <a:solidFill>
                            <a:schemeClr val="tx1"/>
                          </a:solidFill>
                        </a:rPr>
                        <a:t>21.1</a:t>
                      </a:r>
                      <a:endParaRPr 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ga-IE" sz="2000" dirty="0" smtClean="0">
                          <a:solidFill>
                            <a:schemeClr val="tx1"/>
                          </a:solidFill>
                        </a:rPr>
                        <a:t>-5.</a:t>
                      </a:r>
                      <a:r>
                        <a:rPr lang="en-IE" sz="2000" dirty="0" smtClean="0">
                          <a:solidFill>
                            <a:schemeClr val="tx1"/>
                          </a:solidFill>
                        </a:rPr>
                        <a:t>3</a:t>
                      </a:r>
                      <a:endParaRPr 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+12.8</a:t>
                      </a:r>
                      <a:endParaRPr 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ga-IE" sz="2000" b="1" dirty="0" smtClean="0">
                          <a:solidFill>
                            <a:schemeClr val="tx1"/>
                          </a:solidFill>
                        </a:rPr>
                        <a:t>-</a:t>
                      </a:r>
                      <a:r>
                        <a:rPr lang="en-IE" sz="2000" b="1" dirty="0" smtClean="0">
                          <a:solidFill>
                            <a:schemeClr val="tx1"/>
                          </a:solidFill>
                        </a:rPr>
                        <a:t>7.1</a:t>
                      </a:r>
                      <a:r>
                        <a:rPr lang="ga-IE" sz="2000" b="1" dirty="0" smtClean="0">
                          <a:solidFill>
                            <a:schemeClr val="tx1"/>
                          </a:solidFill>
                        </a:rPr>
                        <a:t> (0.</a:t>
                      </a:r>
                      <a:r>
                        <a:rPr lang="en-IE" sz="2000" b="1" dirty="0" smtClean="0">
                          <a:solidFill>
                            <a:schemeClr val="tx1"/>
                          </a:solidFill>
                        </a:rPr>
                        <a:t>1</a:t>
                      </a:r>
                      <a:r>
                        <a:rPr lang="ga-IE" sz="2000" b="1" dirty="0" smtClean="0">
                          <a:solidFill>
                            <a:schemeClr val="tx1"/>
                          </a:solidFill>
                        </a:rPr>
                        <a:t>)</a:t>
                      </a:r>
                      <a:endParaRPr lang="en-US" sz="2000" b="1"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1475656" y="6093296"/>
            <a:ext cx="6324600" cy="307777"/>
          </a:xfrm>
          <a:prstGeom prst="rect">
            <a:avLst/>
          </a:prstGeom>
          <a:noFill/>
        </p:spPr>
        <p:txBody>
          <a:bodyPr wrap="square" rtlCol="0">
            <a:spAutoFit/>
          </a:bodyPr>
          <a:lstStyle/>
          <a:p>
            <a:pPr algn="ctr"/>
            <a:r>
              <a:rPr lang="ga-IE" sz="1400" dirty="0" smtClean="0"/>
              <a:t>All values in kcal/mol</a:t>
            </a:r>
            <a:endParaRPr lang="en-US" sz="1400" dirty="0"/>
          </a:p>
        </p:txBody>
      </p:sp>
      <p:graphicFrame>
        <p:nvGraphicFramePr>
          <p:cNvPr id="10" name="Table 9"/>
          <p:cNvGraphicFramePr>
            <a:graphicFrameLocks noGrp="1"/>
          </p:cNvGraphicFramePr>
          <p:nvPr/>
        </p:nvGraphicFramePr>
        <p:xfrm>
          <a:off x="4038600" y="2286000"/>
          <a:ext cx="4648200" cy="1981200"/>
        </p:xfrm>
        <a:graphic>
          <a:graphicData uri="http://schemas.openxmlformats.org/drawingml/2006/table">
            <a:tbl>
              <a:tblPr firstRow="1" bandRow="1">
                <a:tableStyleId>{5C22544A-7EE6-4342-B048-85BDC9FD1C3A}</a:tableStyleId>
              </a:tblPr>
              <a:tblGrid>
                <a:gridCol w="1905000"/>
                <a:gridCol w="1193800"/>
                <a:gridCol w="1549400"/>
              </a:tblGrid>
              <a:tr h="370840">
                <a:tc>
                  <a:txBody>
                    <a:bodyPr/>
                    <a:lstStyle/>
                    <a:p>
                      <a:pPr algn="ctr"/>
                      <a:r>
                        <a:rPr lang="ga-IE" sz="2000" dirty="0" smtClean="0">
                          <a:solidFill>
                            <a:schemeClr val="tx1"/>
                          </a:solidFill>
                        </a:rPr>
                        <a:t>Res-id</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ga-IE" sz="2000" dirty="0" smtClean="0">
                          <a:solidFill>
                            <a:schemeClr val="tx1"/>
                          </a:solidFill>
                        </a:rPr>
                        <a:t>bond</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ga-IE" sz="2000" dirty="0" smtClean="0">
                          <a:solidFill>
                            <a:schemeClr val="tx1"/>
                          </a:solidFill>
                        </a:rPr>
                        <a:t>Distance</a:t>
                      </a:r>
                      <a:r>
                        <a:rPr lang="ga-IE" sz="2000" baseline="0" dirty="0" smtClean="0">
                          <a:solidFill>
                            <a:schemeClr val="tx1"/>
                          </a:solidFill>
                        </a:rPr>
                        <a:t> (Å)</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algn="ctr"/>
                      <a:r>
                        <a:rPr lang="ga-IE" sz="2000" dirty="0" smtClean="0">
                          <a:solidFill>
                            <a:schemeClr val="tx1"/>
                          </a:solidFill>
                        </a:rPr>
                        <a:t>N14</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N-O</a:t>
                      </a:r>
                      <a:r>
                        <a:rPr lang="ga-IE" sz="2000" baseline="-25000" dirty="0" smtClean="0">
                          <a:solidFill>
                            <a:schemeClr val="tx1"/>
                          </a:solidFill>
                        </a:rPr>
                        <a:t>W</a:t>
                      </a:r>
                      <a:endParaRPr lang="en-US" sz="2000" baseline="-25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2.7</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ga-IE" sz="2000" dirty="0" smtClean="0">
                          <a:solidFill>
                            <a:schemeClr val="tx1"/>
                          </a:solidFill>
                        </a:rPr>
                        <a:t>D16</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O-O</a:t>
                      </a:r>
                      <a:r>
                        <a:rPr lang="ga-IE" sz="2000" baseline="-25000" dirty="0" smtClean="0">
                          <a:solidFill>
                            <a:schemeClr val="tx1"/>
                          </a:solidFill>
                        </a:rPr>
                        <a:t>W</a:t>
                      </a:r>
                      <a:endParaRPr lang="en-US" sz="2000" baseline="-25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2.8</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ga-IE" sz="2000" dirty="0" smtClean="0">
                          <a:solidFill>
                            <a:schemeClr val="tx1"/>
                          </a:solidFill>
                        </a:rPr>
                        <a:t>R228</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N-O</a:t>
                      </a:r>
                      <a:r>
                        <a:rPr lang="ga-IE" sz="2000" baseline="-25000" dirty="0" smtClean="0">
                          <a:solidFill>
                            <a:schemeClr val="tx1"/>
                          </a:solidFill>
                        </a:rPr>
                        <a:t>W</a:t>
                      </a:r>
                      <a:endParaRPr lang="en-US" sz="2000" baseline="-25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3.1</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ga-IE" sz="2000" dirty="0" smtClean="0">
                          <a:solidFill>
                            <a:schemeClr val="tx1"/>
                          </a:solidFill>
                        </a:rPr>
                        <a:t>MAN</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baseline="0" dirty="0" smtClean="0">
                          <a:solidFill>
                            <a:schemeClr val="tx1"/>
                          </a:solidFill>
                        </a:rPr>
                        <a:t>O2-O</a:t>
                      </a:r>
                      <a:r>
                        <a:rPr lang="ga-IE" sz="2000" baseline="-25000" dirty="0" smtClean="0">
                          <a:solidFill>
                            <a:schemeClr val="tx1"/>
                          </a:solidFill>
                        </a:rPr>
                        <a:t>w</a:t>
                      </a:r>
                      <a:endParaRPr lang="en-US" sz="2000" baseline="-25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2.4</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6427657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4K_bindingsite.png"/>
          <p:cNvPicPr>
            <a:picLocks noChangeAspect="1"/>
          </p:cNvPicPr>
          <p:nvPr/>
        </p:nvPicPr>
        <p:blipFill>
          <a:blip r:embed="rId3" cstate="print"/>
          <a:stretch>
            <a:fillRect/>
          </a:stretch>
        </p:blipFill>
        <p:spPr>
          <a:xfrm>
            <a:off x="152400" y="133350"/>
            <a:ext cx="6629400" cy="4972050"/>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3635896" y="404664"/>
            <a:ext cx="4932040" cy="1143000"/>
          </a:xfrm>
        </p:spPr>
        <p:txBody>
          <a:bodyPr>
            <a:normAutofit/>
          </a:bodyPr>
          <a:lstStyle/>
          <a:p>
            <a:pPr algn="r"/>
            <a:r>
              <a:rPr lang="ga-IE" dirty="0" smtClean="0"/>
              <a:t>ConA</a:t>
            </a:r>
            <a:r>
              <a:rPr lang="en-IE" dirty="0" smtClean="0"/>
              <a:t>/</a:t>
            </a:r>
            <a:r>
              <a:rPr lang="ga-IE" dirty="0" smtClean="0"/>
              <a:t>3</a:t>
            </a:r>
            <a:r>
              <a:rPr lang="en-US" dirty="0" smtClean="0"/>
              <a:t>HET</a:t>
            </a:r>
            <a:r>
              <a:rPr lang="ga-IE" dirty="0" smtClean="0"/>
              <a:t> (3D4K)</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25594956"/>
              </p:ext>
            </p:extLst>
          </p:nvPr>
        </p:nvGraphicFramePr>
        <p:xfrm>
          <a:off x="304800" y="5157192"/>
          <a:ext cx="8534400" cy="1191006"/>
        </p:xfrm>
        <a:graphic>
          <a:graphicData uri="http://schemas.openxmlformats.org/drawingml/2006/table">
            <a:tbl>
              <a:tblPr firstRow="1" bandRow="1">
                <a:tableStyleId>{5C22544A-7EE6-4342-B048-85BDC9FD1C3A}</a:tableStyleId>
              </a:tblPr>
              <a:tblGrid>
                <a:gridCol w="1828800"/>
                <a:gridCol w="1584960"/>
                <a:gridCol w="1706880"/>
                <a:gridCol w="1706880"/>
                <a:gridCol w="1706880"/>
              </a:tblGrid>
              <a:tr h="489966">
                <a:tc>
                  <a:txBody>
                    <a:bodyPr/>
                    <a:lstStyle/>
                    <a:p>
                      <a:pPr algn="ctr"/>
                      <a:r>
                        <a:rPr lang="ga-IE" sz="2400" b="1" dirty="0" smtClean="0">
                          <a:solidFill>
                            <a:schemeClr val="tx1"/>
                          </a:solidFill>
                        </a:rPr>
                        <a:t>3D4K</a:t>
                      </a:r>
                      <a:endParaRPr lang="en-US" sz="24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ga-IE" sz="2400" b="1" dirty="0" smtClean="0">
                          <a:solidFill>
                            <a:schemeClr val="tx1"/>
                          </a:solidFill>
                        </a:rPr>
                        <a:t>Coulomb</a:t>
                      </a:r>
                      <a:endParaRPr lang="en-US" sz="24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ga-IE" sz="2400" b="1" dirty="0" smtClean="0">
                          <a:solidFill>
                            <a:schemeClr val="tx1"/>
                          </a:solidFill>
                        </a:rPr>
                        <a:t>vdW</a:t>
                      </a:r>
                      <a:endParaRPr lang="en-US" sz="24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300000" t="-10000" r="-100000" b="-151250"/>
                      </a:stretch>
                    </a:blip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400000" t="-10000" b="-151250"/>
                      </a:stretch>
                    </a:blipFill>
                  </a:tcPr>
                </a:tc>
              </a:tr>
              <a:tr h="640080">
                <a:tc>
                  <a:txBody>
                    <a:bodyPr/>
                    <a:lstStyle/>
                    <a:p>
                      <a:pPr algn="ctr"/>
                      <a:r>
                        <a:rPr lang="ga-IE" sz="2000" b="1" dirty="0" smtClean="0">
                          <a:solidFill>
                            <a:schemeClr val="tx1"/>
                          </a:solidFill>
                        </a:rPr>
                        <a:t>TIP3P</a:t>
                      </a:r>
                      <a:endParaRPr lang="en-IE" sz="2000" b="1" dirty="0" smtClean="0">
                        <a:solidFill>
                          <a:schemeClr val="tx1"/>
                        </a:solidFill>
                      </a:endParaRPr>
                    </a:p>
                    <a:p>
                      <a:pPr algn="ctr"/>
                      <a:r>
                        <a:rPr lang="en-IE" sz="2000" b="1" dirty="0" smtClean="0">
                          <a:solidFill>
                            <a:schemeClr val="tx1"/>
                          </a:solidFill>
                        </a:rPr>
                        <a:t>TIP5P</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E" sz="2000" dirty="0" smtClean="0">
                          <a:solidFill>
                            <a:schemeClr val="tx1"/>
                          </a:solidFill>
                        </a:rPr>
                        <a:t>+</a:t>
                      </a:r>
                      <a:r>
                        <a:rPr lang="ga-IE" sz="2000" dirty="0" smtClean="0">
                          <a:solidFill>
                            <a:schemeClr val="tx1"/>
                          </a:solidFill>
                        </a:rPr>
                        <a:t>1</a:t>
                      </a:r>
                      <a:r>
                        <a:rPr lang="en-US" sz="2000" dirty="0" smtClean="0">
                          <a:solidFill>
                            <a:schemeClr val="tx1"/>
                          </a:solidFill>
                        </a:rPr>
                        <a:t>8.7</a:t>
                      </a:r>
                    </a:p>
                    <a:p>
                      <a:pPr algn="ctr"/>
                      <a:r>
                        <a:rPr lang="en-IE" sz="2000" dirty="0" smtClean="0">
                          <a:solidFill>
                            <a:schemeClr val="tx1"/>
                          </a:solidFill>
                        </a:rPr>
                        <a:t>+19.0</a:t>
                      </a:r>
                      <a:endParaRPr lang="en-US" sz="2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ga-IE" sz="2000" dirty="0" smtClean="0">
                          <a:solidFill>
                            <a:schemeClr val="tx1"/>
                          </a:solidFill>
                        </a:rPr>
                        <a:t>-</a:t>
                      </a:r>
                      <a:r>
                        <a:rPr lang="en-IE" sz="2000" dirty="0" smtClean="0">
                          <a:solidFill>
                            <a:schemeClr val="tx1"/>
                          </a:solidFill>
                        </a:rPr>
                        <a:t>4.6</a:t>
                      </a:r>
                    </a:p>
                    <a:p>
                      <a:pPr algn="ctr"/>
                      <a:r>
                        <a:rPr lang="en-IE" sz="2000" dirty="0" smtClean="0">
                          <a:solidFill>
                            <a:schemeClr val="tx1"/>
                          </a:solidFill>
                        </a:rPr>
                        <a:t>-4.6</a:t>
                      </a:r>
                      <a:endParaRPr lang="en-US" sz="2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E" sz="2000" dirty="0" smtClean="0">
                          <a:solidFill>
                            <a:schemeClr val="tx1"/>
                          </a:solidFill>
                        </a:rPr>
                        <a:t>+11.1</a:t>
                      </a:r>
                    </a:p>
                    <a:p>
                      <a:pPr algn="ctr"/>
                      <a:r>
                        <a:rPr lang="en-IE" sz="2000" dirty="0" smtClean="0">
                          <a:solidFill>
                            <a:schemeClr val="tx1"/>
                          </a:solidFill>
                        </a:rPr>
                        <a:t>+11.4</a:t>
                      </a:r>
                      <a:endParaRPr lang="en-US" sz="2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ga-IE" sz="2000" b="1" dirty="0" smtClean="0">
                          <a:solidFill>
                            <a:schemeClr val="tx1"/>
                          </a:solidFill>
                        </a:rPr>
                        <a:t>-</a:t>
                      </a:r>
                      <a:r>
                        <a:rPr lang="en-IE" sz="2000" b="1" dirty="0" smtClean="0">
                          <a:solidFill>
                            <a:schemeClr val="tx1"/>
                          </a:solidFill>
                        </a:rPr>
                        <a:t>4.8</a:t>
                      </a:r>
                      <a:r>
                        <a:rPr lang="ga-IE" sz="2000" b="1" baseline="0" dirty="0" smtClean="0">
                          <a:solidFill>
                            <a:schemeClr val="tx1"/>
                          </a:solidFill>
                        </a:rPr>
                        <a:t> (0.</a:t>
                      </a:r>
                      <a:r>
                        <a:rPr lang="en-IE" sz="2000" b="1" baseline="0" dirty="0" smtClean="0">
                          <a:solidFill>
                            <a:schemeClr val="tx1"/>
                          </a:solidFill>
                        </a:rPr>
                        <a:t>1</a:t>
                      </a:r>
                      <a:r>
                        <a:rPr lang="ga-IE" sz="2000" b="1" baseline="0" dirty="0" smtClean="0">
                          <a:solidFill>
                            <a:schemeClr val="tx1"/>
                          </a:solidFill>
                        </a:rPr>
                        <a:t>)</a:t>
                      </a:r>
                      <a:endParaRPr lang="en-IE" sz="2000" b="1" baseline="0" dirty="0" smtClean="0">
                        <a:solidFill>
                          <a:schemeClr val="tx1"/>
                        </a:solidFill>
                      </a:endParaRPr>
                    </a:p>
                    <a:p>
                      <a:pPr algn="ctr"/>
                      <a:r>
                        <a:rPr lang="en-US" sz="2000" b="1" dirty="0" smtClean="0">
                          <a:solidFill>
                            <a:schemeClr val="tx1"/>
                          </a:solidFill>
                        </a:rPr>
                        <a:t>-5.7 (0.2)</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1619672" y="6309320"/>
            <a:ext cx="6324600" cy="307777"/>
          </a:xfrm>
          <a:prstGeom prst="rect">
            <a:avLst/>
          </a:prstGeom>
          <a:noFill/>
        </p:spPr>
        <p:txBody>
          <a:bodyPr wrap="square" rtlCol="0">
            <a:spAutoFit/>
          </a:bodyPr>
          <a:lstStyle/>
          <a:p>
            <a:pPr algn="ctr"/>
            <a:r>
              <a:rPr lang="ga-IE" sz="1400" dirty="0" smtClean="0"/>
              <a:t>All values in kcal/mol</a:t>
            </a:r>
            <a:endParaRPr lang="en-US" sz="1400" dirty="0"/>
          </a:p>
        </p:txBody>
      </p:sp>
      <p:graphicFrame>
        <p:nvGraphicFramePr>
          <p:cNvPr id="10" name="Table 9"/>
          <p:cNvGraphicFramePr>
            <a:graphicFrameLocks noGrp="1"/>
          </p:cNvGraphicFramePr>
          <p:nvPr/>
        </p:nvGraphicFramePr>
        <p:xfrm>
          <a:off x="4038600" y="2286000"/>
          <a:ext cx="4648200" cy="1981200"/>
        </p:xfrm>
        <a:graphic>
          <a:graphicData uri="http://schemas.openxmlformats.org/drawingml/2006/table">
            <a:tbl>
              <a:tblPr firstRow="1" bandRow="1">
                <a:tableStyleId>{5C22544A-7EE6-4342-B048-85BDC9FD1C3A}</a:tableStyleId>
              </a:tblPr>
              <a:tblGrid>
                <a:gridCol w="1905000"/>
                <a:gridCol w="1193800"/>
                <a:gridCol w="1549400"/>
              </a:tblGrid>
              <a:tr h="370840">
                <a:tc>
                  <a:txBody>
                    <a:bodyPr/>
                    <a:lstStyle/>
                    <a:p>
                      <a:pPr algn="ctr"/>
                      <a:r>
                        <a:rPr lang="ga-IE" sz="2000" dirty="0" smtClean="0">
                          <a:solidFill>
                            <a:schemeClr val="tx1"/>
                          </a:solidFill>
                        </a:rPr>
                        <a:t>Res-id</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ga-IE" sz="2000" dirty="0" smtClean="0">
                          <a:solidFill>
                            <a:schemeClr val="tx1"/>
                          </a:solidFill>
                        </a:rPr>
                        <a:t>bond</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ga-IE" sz="2000" dirty="0" smtClean="0">
                          <a:solidFill>
                            <a:schemeClr val="tx1"/>
                          </a:solidFill>
                        </a:rPr>
                        <a:t>Distance</a:t>
                      </a:r>
                      <a:r>
                        <a:rPr lang="ga-IE" sz="2000" baseline="0" dirty="0" smtClean="0">
                          <a:solidFill>
                            <a:schemeClr val="tx1"/>
                          </a:solidFill>
                        </a:rPr>
                        <a:t> (Å)</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algn="ctr"/>
                      <a:r>
                        <a:rPr lang="ga-IE" sz="2000" dirty="0" smtClean="0">
                          <a:solidFill>
                            <a:schemeClr val="tx1"/>
                          </a:solidFill>
                        </a:rPr>
                        <a:t>N14</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N-O</a:t>
                      </a:r>
                      <a:r>
                        <a:rPr lang="ga-IE" sz="2000" baseline="-25000" dirty="0" smtClean="0">
                          <a:solidFill>
                            <a:schemeClr val="tx1"/>
                          </a:solidFill>
                        </a:rPr>
                        <a:t>W</a:t>
                      </a:r>
                      <a:endParaRPr lang="en-US" sz="2000" baseline="-25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2.7</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ga-IE" sz="2000" dirty="0" smtClean="0">
                          <a:solidFill>
                            <a:schemeClr val="tx1"/>
                          </a:solidFill>
                        </a:rPr>
                        <a:t>D16</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O-O</a:t>
                      </a:r>
                      <a:r>
                        <a:rPr lang="ga-IE" sz="2000" baseline="-25000" dirty="0" smtClean="0">
                          <a:solidFill>
                            <a:schemeClr val="tx1"/>
                          </a:solidFill>
                        </a:rPr>
                        <a:t>W</a:t>
                      </a:r>
                      <a:endParaRPr lang="en-US" sz="2000" baseline="-25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2.5</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ga-IE" sz="2000" dirty="0" smtClean="0">
                          <a:solidFill>
                            <a:schemeClr val="tx1"/>
                          </a:solidFill>
                        </a:rPr>
                        <a:t>R228</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N-O</a:t>
                      </a:r>
                      <a:r>
                        <a:rPr lang="ga-IE" sz="2000" baseline="-25000" dirty="0" smtClean="0">
                          <a:solidFill>
                            <a:schemeClr val="tx1"/>
                          </a:solidFill>
                        </a:rPr>
                        <a:t>W</a:t>
                      </a:r>
                      <a:endParaRPr lang="en-US" sz="2000" baseline="-25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3.0</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ga-IE" sz="2000" dirty="0" smtClean="0">
                          <a:solidFill>
                            <a:schemeClr val="tx1"/>
                          </a:solidFill>
                        </a:rPr>
                        <a:t>MAN</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baseline="0" dirty="0" smtClean="0">
                          <a:solidFill>
                            <a:schemeClr val="tx1"/>
                          </a:solidFill>
                        </a:rPr>
                        <a:t>O8-O</a:t>
                      </a:r>
                      <a:r>
                        <a:rPr lang="ga-IE" sz="2000" baseline="-25000" dirty="0" smtClean="0">
                          <a:solidFill>
                            <a:schemeClr val="tx1"/>
                          </a:solidFill>
                        </a:rPr>
                        <a:t>w</a:t>
                      </a:r>
                      <a:endParaRPr lang="en-US" sz="2000" baseline="-25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ga-IE" sz="2000" dirty="0" smtClean="0">
                          <a:solidFill>
                            <a:schemeClr val="tx1"/>
                          </a:solidFill>
                        </a:rPr>
                        <a:t>3.0</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40813786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fi_logo.jpg"/>
          <p:cNvPicPr>
            <a:picLocks noChangeAspect="1"/>
          </p:cNvPicPr>
          <p:nvPr/>
        </p:nvPicPr>
        <p:blipFill>
          <a:blip r:embed="rId2" cstate="print"/>
          <a:stretch>
            <a:fillRect/>
          </a:stretch>
        </p:blipFill>
        <p:spPr>
          <a:xfrm>
            <a:off x="7757038" y="5715000"/>
            <a:ext cx="1310762" cy="995355"/>
          </a:xfrm>
          <a:prstGeom prst="rect">
            <a:avLst/>
          </a:prstGeom>
        </p:spPr>
      </p:pic>
      <p:pic>
        <p:nvPicPr>
          <p:cNvPr id="4" name="Picture 3" descr="1CVN_bindingsite.png"/>
          <p:cNvPicPr preferRelativeResize="0">
            <a:picLocks noChangeAspect="1"/>
          </p:cNvPicPr>
          <p:nvPr/>
        </p:nvPicPr>
        <p:blipFill>
          <a:blip r:embed="rId3" cstate="print"/>
          <a:srcRect t="13889" r="39583"/>
          <a:stretch>
            <a:fillRect/>
          </a:stretch>
        </p:blipFill>
        <p:spPr>
          <a:xfrm>
            <a:off x="1981200" y="3733800"/>
            <a:ext cx="2452165" cy="2621280"/>
          </a:xfrm>
          <a:prstGeom prst="rect">
            <a:avLst/>
          </a:prstGeom>
        </p:spPr>
      </p:pic>
      <p:pic>
        <p:nvPicPr>
          <p:cNvPr id="6" name="Picture 5" descr="3D4K_bindingsite.png"/>
          <p:cNvPicPr>
            <a:picLocks noChangeAspect="1"/>
          </p:cNvPicPr>
          <p:nvPr/>
        </p:nvPicPr>
        <p:blipFill>
          <a:blip r:embed="rId4" cstate="print"/>
          <a:srcRect l="9524" t="4167" r="37500" b="11111"/>
          <a:stretch>
            <a:fillRect/>
          </a:stretch>
        </p:blipFill>
        <p:spPr>
          <a:xfrm>
            <a:off x="5181600" y="3828301"/>
            <a:ext cx="2133600" cy="2559121"/>
          </a:xfrm>
          <a:prstGeom prst="rect">
            <a:avLst/>
          </a:prstGeom>
        </p:spPr>
      </p:pic>
      <p:sp>
        <p:nvSpPr>
          <p:cNvPr id="7" name="TextBox 6"/>
          <p:cNvSpPr txBox="1"/>
          <p:nvPr/>
        </p:nvSpPr>
        <p:spPr>
          <a:xfrm>
            <a:off x="6096000" y="3810000"/>
            <a:ext cx="1653540" cy="400110"/>
          </a:xfrm>
          <a:prstGeom prst="rect">
            <a:avLst/>
          </a:prstGeom>
          <a:noFill/>
        </p:spPr>
        <p:txBody>
          <a:bodyPr wrap="square" rtlCol="0">
            <a:spAutoFit/>
          </a:bodyPr>
          <a:lstStyle/>
          <a:p>
            <a:r>
              <a:rPr lang="en-US" sz="2000" b="1" dirty="0" smtClean="0"/>
              <a:t>ConA/3HET</a:t>
            </a:r>
            <a:endParaRPr lang="en-US" sz="2000" b="1" dirty="0"/>
          </a:p>
        </p:txBody>
      </p:sp>
      <p:sp>
        <p:nvSpPr>
          <p:cNvPr id="12" name="TextBox 11"/>
          <p:cNvSpPr txBox="1"/>
          <p:nvPr/>
        </p:nvSpPr>
        <p:spPr>
          <a:xfrm>
            <a:off x="2895600" y="3810000"/>
            <a:ext cx="1532384" cy="400110"/>
          </a:xfrm>
          <a:prstGeom prst="rect">
            <a:avLst/>
          </a:prstGeom>
          <a:noFill/>
        </p:spPr>
        <p:txBody>
          <a:bodyPr wrap="square" rtlCol="0">
            <a:spAutoFit/>
          </a:bodyPr>
          <a:lstStyle/>
          <a:p>
            <a:r>
              <a:rPr lang="en-US" sz="2000" b="1" dirty="0" smtClean="0"/>
              <a:t>ConA/3MAN</a:t>
            </a:r>
            <a:endParaRPr lang="en-US" sz="2000" b="1" dirty="0"/>
          </a:p>
        </p:txBody>
      </p:sp>
      <p:sp>
        <p:nvSpPr>
          <p:cNvPr id="2" name="Title 1"/>
          <p:cNvSpPr>
            <a:spLocks noGrp="1"/>
          </p:cNvSpPr>
          <p:nvPr>
            <p:ph type="title"/>
          </p:nvPr>
        </p:nvSpPr>
        <p:spPr>
          <a:xfrm>
            <a:off x="1835696" y="341784"/>
            <a:ext cx="5882208" cy="1143000"/>
          </a:xfrm>
        </p:spPr>
        <p:txBody>
          <a:bodyPr>
            <a:normAutofit fontScale="90000"/>
          </a:bodyPr>
          <a:lstStyle/>
          <a:p>
            <a:r>
              <a:rPr lang="en-US" dirty="0" smtClean="0"/>
              <a:t>Standard Binding Free Energies (</a:t>
            </a:r>
            <a:r>
              <a:rPr lang="en-IE" dirty="0" smtClean="0"/>
              <a:t>TIP3P)</a:t>
            </a:r>
            <a:endParaRPr lang="en-US" dirty="0"/>
          </a:p>
        </p:txBody>
      </p:sp>
      <p:sp>
        <p:nvSpPr>
          <p:cNvPr id="13" name="Rectangle 12"/>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173646487"/>
              </p:ext>
            </p:extLst>
          </p:nvPr>
        </p:nvGraphicFramePr>
        <p:xfrm>
          <a:off x="838200" y="2230120"/>
          <a:ext cx="7766248" cy="1087730"/>
        </p:xfrm>
        <a:graphic>
          <a:graphicData uri="http://schemas.openxmlformats.org/drawingml/2006/table">
            <a:tbl>
              <a:tblPr firstRow="1" bandRow="1">
                <a:tableStyleId>{5C22544A-7EE6-4342-B048-85BDC9FD1C3A}</a:tableStyleId>
              </a:tblPr>
              <a:tblGrid>
                <a:gridCol w="2080245"/>
                <a:gridCol w="1802879"/>
                <a:gridCol w="1941562"/>
                <a:gridCol w="1941562"/>
              </a:tblGrid>
              <a:tr h="550808">
                <a:tc>
                  <a:txBody>
                    <a:bodyPr/>
                    <a:lstStyle/>
                    <a:p>
                      <a:pPr algn="ct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Free</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3MAN</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3HET</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6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ga-IE" sz="2400" b="1" dirty="0" smtClean="0">
                          <a:solidFill>
                            <a:schemeClr val="tx1"/>
                          </a:solidFill>
                          <a:latin typeface="Symbol" pitchFamily="18" charset="2"/>
                        </a:rPr>
                        <a:t>D</a:t>
                      </a:r>
                      <a:r>
                        <a:rPr lang="ga-IE" sz="2400" b="1" dirty="0" smtClean="0">
                          <a:solidFill>
                            <a:schemeClr val="tx1"/>
                          </a:solidFill>
                        </a:rPr>
                        <a:t>G</a:t>
                      </a:r>
                      <a:r>
                        <a:rPr lang="ga-IE" sz="2400" b="1" baseline="-25000" dirty="0" smtClean="0">
                          <a:solidFill>
                            <a:schemeClr val="tx1"/>
                          </a:solidFill>
                        </a:rPr>
                        <a:t>b</a:t>
                      </a:r>
                      <a:r>
                        <a:rPr lang="ga-IE" sz="2400" b="1" baseline="30000" dirty="0" smtClean="0">
                          <a:solidFill>
                            <a:schemeClr val="tx1"/>
                          </a:solidFill>
                        </a:rPr>
                        <a:t>0</a:t>
                      </a:r>
                      <a:endParaRPr lang="en-US" sz="2400" b="1" baseline="30000" dirty="0" smtClean="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+0.1 (0.1)</a:t>
                      </a:r>
                      <a:endParaRPr lang="en-US" sz="2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-1.0 </a:t>
                      </a:r>
                      <a:r>
                        <a:rPr lang="en-US" sz="2000" baseline="0" dirty="0" smtClean="0">
                          <a:solidFill>
                            <a:schemeClr val="tx1"/>
                          </a:solidFill>
                        </a:rPr>
                        <a:t>(0.2)</a:t>
                      </a:r>
                      <a:endParaRPr lang="en-US" sz="2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chemeClr val="tx1"/>
                          </a:solidFill>
                        </a:rPr>
                        <a:t>-4.8 (0.1)</a:t>
                      </a:r>
                      <a:endParaRPr lang="en-US" sz="2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777240" y="1965960"/>
            <a:ext cx="2209800" cy="307777"/>
          </a:xfrm>
          <a:prstGeom prst="rect">
            <a:avLst/>
          </a:prstGeom>
          <a:noFill/>
        </p:spPr>
        <p:txBody>
          <a:bodyPr wrap="square" rtlCol="0">
            <a:spAutoFit/>
          </a:bodyPr>
          <a:lstStyle/>
          <a:p>
            <a:r>
              <a:rPr lang="ga-IE" sz="1400" dirty="0" smtClean="0"/>
              <a:t>All values in kcal/mol</a:t>
            </a:r>
            <a:endParaRPr lang="en-US" sz="1400" dirty="0"/>
          </a:p>
        </p:txBody>
      </p:sp>
      <p:pic>
        <p:nvPicPr>
          <p:cNvPr id="17" name="Picture 16" descr="t3p_wat.png"/>
          <p:cNvPicPr>
            <a:picLocks noChangeAspect="1"/>
          </p:cNvPicPr>
          <p:nvPr/>
        </p:nvPicPr>
        <p:blipFill>
          <a:blip r:embed="rId5" cstate="print"/>
          <a:srcRect l="36250" t="35000" r="36250" b="30000"/>
          <a:stretch>
            <a:fillRect/>
          </a:stretch>
        </p:blipFill>
        <p:spPr>
          <a:xfrm>
            <a:off x="251520" y="253008"/>
            <a:ext cx="1516743" cy="1447800"/>
          </a:xfrm>
          <a:prstGeom prst="rect">
            <a:avLst/>
          </a:prstGeom>
        </p:spPr>
      </p:pic>
    </p:spTree>
    <p:extLst>
      <p:ext uri="{BB962C8B-B14F-4D97-AF65-F5344CB8AC3E}">
        <p14:creationId xmlns:p14="http://schemas.microsoft.com/office/powerpoint/2010/main" val="27143424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fi_logo.jpg"/>
          <p:cNvPicPr>
            <a:picLocks noChangeAspect="1"/>
          </p:cNvPicPr>
          <p:nvPr/>
        </p:nvPicPr>
        <p:blipFill>
          <a:blip r:embed="rId2" cstate="print"/>
          <a:stretch>
            <a:fillRect/>
          </a:stretch>
        </p:blipFill>
        <p:spPr>
          <a:xfrm>
            <a:off x="7757038" y="5715000"/>
            <a:ext cx="1310762" cy="995355"/>
          </a:xfrm>
          <a:prstGeom prst="rect">
            <a:avLst/>
          </a:prstGeom>
        </p:spPr>
      </p:pic>
      <p:pic>
        <p:nvPicPr>
          <p:cNvPr id="4" name="Picture 3" descr="1CVN_bindingsite.png"/>
          <p:cNvPicPr preferRelativeResize="0">
            <a:picLocks noChangeAspect="1"/>
          </p:cNvPicPr>
          <p:nvPr/>
        </p:nvPicPr>
        <p:blipFill>
          <a:blip r:embed="rId3" cstate="print"/>
          <a:srcRect t="13889" r="39583"/>
          <a:stretch>
            <a:fillRect/>
          </a:stretch>
        </p:blipFill>
        <p:spPr>
          <a:xfrm>
            <a:off x="1981200" y="3733800"/>
            <a:ext cx="2452165" cy="2621280"/>
          </a:xfrm>
          <a:prstGeom prst="rect">
            <a:avLst/>
          </a:prstGeom>
        </p:spPr>
      </p:pic>
      <p:pic>
        <p:nvPicPr>
          <p:cNvPr id="6" name="Picture 5" descr="3D4K_bindingsite.png"/>
          <p:cNvPicPr>
            <a:picLocks noChangeAspect="1"/>
          </p:cNvPicPr>
          <p:nvPr/>
        </p:nvPicPr>
        <p:blipFill>
          <a:blip r:embed="rId4" cstate="print"/>
          <a:srcRect l="9524" t="4167" r="37500" b="11111"/>
          <a:stretch>
            <a:fillRect/>
          </a:stretch>
        </p:blipFill>
        <p:spPr>
          <a:xfrm>
            <a:off x="5181600" y="3828301"/>
            <a:ext cx="2133600" cy="2559121"/>
          </a:xfrm>
          <a:prstGeom prst="rect">
            <a:avLst/>
          </a:prstGeom>
        </p:spPr>
      </p:pic>
      <p:sp>
        <p:nvSpPr>
          <p:cNvPr id="7" name="TextBox 6"/>
          <p:cNvSpPr txBox="1"/>
          <p:nvPr/>
        </p:nvSpPr>
        <p:spPr>
          <a:xfrm>
            <a:off x="6096000" y="3810000"/>
            <a:ext cx="1653540" cy="400110"/>
          </a:xfrm>
          <a:prstGeom prst="rect">
            <a:avLst/>
          </a:prstGeom>
          <a:noFill/>
        </p:spPr>
        <p:txBody>
          <a:bodyPr wrap="square" rtlCol="0">
            <a:spAutoFit/>
          </a:bodyPr>
          <a:lstStyle/>
          <a:p>
            <a:r>
              <a:rPr lang="en-US" sz="2000" b="1" dirty="0" smtClean="0"/>
              <a:t>ConA/3HET</a:t>
            </a:r>
            <a:endParaRPr lang="en-US" sz="2000" b="1" dirty="0"/>
          </a:p>
        </p:txBody>
      </p:sp>
      <p:sp>
        <p:nvSpPr>
          <p:cNvPr id="12" name="TextBox 11"/>
          <p:cNvSpPr txBox="1"/>
          <p:nvPr/>
        </p:nvSpPr>
        <p:spPr>
          <a:xfrm>
            <a:off x="2895600" y="3810000"/>
            <a:ext cx="1532384" cy="400110"/>
          </a:xfrm>
          <a:prstGeom prst="rect">
            <a:avLst/>
          </a:prstGeom>
          <a:noFill/>
        </p:spPr>
        <p:txBody>
          <a:bodyPr wrap="square" rtlCol="0">
            <a:spAutoFit/>
          </a:bodyPr>
          <a:lstStyle/>
          <a:p>
            <a:r>
              <a:rPr lang="en-US" sz="2000" b="1" dirty="0" smtClean="0"/>
              <a:t>ConA/3MAN</a:t>
            </a:r>
            <a:endParaRPr lang="en-US" sz="2000" b="1" dirty="0"/>
          </a:p>
        </p:txBody>
      </p:sp>
      <p:sp>
        <p:nvSpPr>
          <p:cNvPr id="2" name="Title 1"/>
          <p:cNvSpPr>
            <a:spLocks noGrp="1"/>
          </p:cNvSpPr>
          <p:nvPr>
            <p:ph type="title"/>
          </p:nvPr>
        </p:nvSpPr>
        <p:spPr>
          <a:xfrm>
            <a:off x="1835696" y="341784"/>
            <a:ext cx="5882208" cy="1143000"/>
          </a:xfrm>
        </p:spPr>
        <p:txBody>
          <a:bodyPr>
            <a:normAutofit fontScale="90000"/>
          </a:bodyPr>
          <a:lstStyle/>
          <a:p>
            <a:r>
              <a:rPr lang="en-US" dirty="0" smtClean="0"/>
              <a:t>Standard Binding Free Energies (</a:t>
            </a:r>
            <a:r>
              <a:rPr lang="en-IE" dirty="0" smtClean="0"/>
              <a:t>TIP5P)</a:t>
            </a:r>
            <a:endParaRPr lang="en-US" dirty="0"/>
          </a:p>
        </p:txBody>
      </p:sp>
      <p:sp>
        <p:nvSpPr>
          <p:cNvPr id="13" name="Rectangle 12"/>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173646487"/>
              </p:ext>
            </p:extLst>
          </p:nvPr>
        </p:nvGraphicFramePr>
        <p:xfrm>
          <a:off x="838200" y="2230120"/>
          <a:ext cx="7766248" cy="1087730"/>
        </p:xfrm>
        <a:graphic>
          <a:graphicData uri="http://schemas.openxmlformats.org/drawingml/2006/table">
            <a:tbl>
              <a:tblPr firstRow="1" bandRow="1">
                <a:tableStyleId>{5C22544A-7EE6-4342-B048-85BDC9FD1C3A}</a:tableStyleId>
              </a:tblPr>
              <a:tblGrid>
                <a:gridCol w="2080245"/>
                <a:gridCol w="1802879"/>
                <a:gridCol w="1941562"/>
                <a:gridCol w="1941562"/>
              </a:tblGrid>
              <a:tr h="550808">
                <a:tc>
                  <a:txBody>
                    <a:bodyPr/>
                    <a:lstStyle/>
                    <a:p>
                      <a:pPr algn="ct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Free</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3MAN</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3HET</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6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ga-IE" sz="2400" b="1" dirty="0" smtClean="0">
                          <a:solidFill>
                            <a:schemeClr val="tx1"/>
                          </a:solidFill>
                          <a:latin typeface="Symbol" pitchFamily="18" charset="2"/>
                        </a:rPr>
                        <a:t>D</a:t>
                      </a:r>
                      <a:r>
                        <a:rPr lang="ga-IE" sz="2400" b="1" dirty="0" smtClean="0">
                          <a:solidFill>
                            <a:schemeClr val="tx1"/>
                          </a:solidFill>
                        </a:rPr>
                        <a:t>G</a:t>
                      </a:r>
                      <a:r>
                        <a:rPr lang="ga-IE" sz="2400" b="1" baseline="-25000" dirty="0" smtClean="0">
                          <a:solidFill>
                            <a:schemeClr val="tx1"/>
                          </a:solidFill>
                        </a:rPr>
                        <a:t>b</a:t>
                      </a:r>
                      <a:r>
                        <a:rPr lang="ga-IE" sz="2400" b="1" baseline="30000" dirty="0" smtClean="0">
                          <a:solidFill>
                            <a:schemeClr val="tx1"/>
                          </a:solidFill>
                        </a:rPr>
                        <a:t>0</a:t>
                      </a:r>
                      <a:endParaRPr lang="en-US" sz="2400" b="1" baseline="30000" dirty="0" smtClean="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-2.3 (0.2)</a:t>
                      </a:r>
                      <a:endParaRPr lang="en-US" sz="2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-7.1</a:t>
                      </a:r>
                      <a:r>
                        <a:rPr lang="en-US" sz="2000" baseline="0" dirty="0" smtClean="0">
                          <a:solidFill>
                            <a:schemeClr val="tx1"/>
                          </a:solidFill>
                        </a:rPr>
                        <a:t> (0.1)</a:t>
                      </a:r>
                      <a:endParaRPr lang="en-US" sz="2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chemeClr val="tx1"/>
                          </a:solidFill>
                        </a:rPr>
                        <a:t>-5.7 (0.2)</a:t>
                      </a:r>
                      <a:endParaRPr lang="en-US" sz="2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777240" y="1965960"/>
            <a:ext cx="2209800" cy="307777"/>
          </a:xfrm>
          <a:prstGeom prst="rect">
            <a:avLst/>
          </a:prstGeom>
          <a:noFill/>
        </p:spPr>
        <p:txBody>
          <a:bodyPr wrap="square" rtlCol="0">
            <a:spAutoFit/>
          </a:bodyPr>
          <a:lstStyle/>
          <a:p>
            <a:r>
              <a:rPr lang="ga-IE" sz="1400" dirty="0" smtClean="0"/>
              <a:t>All values in kcal/mol</a:t>
            </a:r>
            <a:endParaRPr lang="en-US" sz="1400" dirty="0"/>
          </a:p>
        </p:txBody>
      </p:sp>
      <p:pic>
        <p:nvPicPr>
          <p:cNvPr id="20" name="Picture 19" descr="t5p_model.png"/>
          <p:cNvPicPr>
            <a:picLocks noChangeAspect="1"/>
          </p:cNvPicPr>
          <p:nvPr/>
        </p:nvPicPr>
        <p:blipFill>
          <a:blip r:embed="rId5" cstate="print"/>
          <a:srcRect l="36250" t="25000" r="33750" b="36667"/>
          <a:stretch>
            <a:fillRect/>
          </a:stretch>
        </p:blipFill>
        <p:spPr>
          <a:xfrm>
            <a:off x="258609" y="189433"/>
            <a:ext cx="1577087" cy="1511375"/>
          </a:xfrm>
          <a:prstGeom prst="rect">
            <a:avLst/>
          </a:prstGeom>
        </p:spPr>
      </p:pic>
    </p:spTree>
    <p:extLst>
      <p:ext uri="{BB962C8B-B14F-4D97-AF65-F5344CB8AC3E}">
        <p14:creationId xmlns:p14="http://schemas.microsoft.com/office/powerpoint/2010/main" val="27143424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52400" y="152400"/>
            <a:ext cx="8915400" cy="6557955"/>
            <a:chOff x="152400" y="152400"/>
            <a:chExt cx="8915400" cy="6557955"/>
          </a:xfrm>
        </p:grpSpPr>
        <p:pic>
          <p:nvPicPr>
            <p:cNvPr id="8" name="Picture 7" descr="sfi_logo.jpg"/>
            <p:cNvPicPr>
              <a:picLocks noChangeAspect="1"/>
            </p:cNvPicPr>
            <p:nvPr/>
          </p:nvPicPr>
          <p:blipFill>
            <a:blip r:embed="rId2" cstate="print"/>
            <a:stretch>
              <a:fillRect/>
            </a:stretch>
          </p:blipFill>
          <p:spPr>
            <a:xfrm>
              <a:off x="7757038" y="5715000"/>
              <a:ext cx="1310762" cy="995355"/>
            </a:xfrm>
            <a:prstGeom prst="rect">
              <a:avLst/>
            </a:prstGeom>
          </p:spPr>
        </p:pic>
        <p:sp>
          <p:nvSpPr>
            <p:cNvPr id="7" name="Rectangle 6"/>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png"/>
            <p:cNvPicPr>
              <a:picLocks noChangeAspect="1"/>
            </p:cNvPicPr>
            <p:nvPr/>
          </p:nvPicPr>
          <p:blipFill>
            <a:blip r:embed="rId3" cstate="print"/>
            <a:stretch>
              <a:fillRect/>
            </a:stretch>
          </p:blipFill>
          <p:spPr>
            <a:xfrm>
              <a:off x="245211" y="229674"/>
              <a:ext cx="2410240" cy="684726"/>
            </a:xfrm>
            <a:prstGeom prst="rect">
              <a:avLst/>
            </a:prstGeom>
          </p:spPr>
        </p:pic>
      </p:grpSp>
      <p:sp>
        <p:nvSpPr>
          <p:cNvPr id="17" name="Title 1"/>
          <p:cNvSpPr txBox="1">
            <a:spLocks/>
          </p:cNvSpPr>
          <p:nvPr/>
        </p:nvSpPr>
        <p:spPr>
          <a:xfrm>
            <a:off x="3968824" y="4725144"/>
            <a:ext cx="51396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3600" b="1" dirty="0" smtClean="0"/>
              <a:t>Woods </a:t>
            </a:r>
            <a:r>
              <a:rPr lang="ga-IE" sz="3600" b="1" dirty="0" smtClean="0"/>
              <a:t>Glycoscience Lab @ NUI Galway</a:t>
            </a:r>
            <a:endParaRPr lang="en-US" sz="3600" b="1"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992" y="3835553"/>
            <a:ext cx="3746952" cy="2779810"/>
          </a:xfrm>
          <a:prstGeom prst="rect">
            <a:avLst/>
          </a:prstGeom>
        </p:spPr>
      </p:pic>
      <p:pic>
        <p:nvPicPr>
          <p:cNvPr id="16" name="Picture 15" descr="P1000432.JPG"/>
          <p:cNvPicPr>
            <a:picLocks noChangeAspect="1"/>
          </p:cNvPicPr>
          <p:nvPr/>
        </p:nvPicPr>
        <p:blipFill rotWithShape="1">
          <a:blip r:embed="rId5" cstate="print"/>
          <a:srcRect l="10833" t="16760" r="17190" b="8889"/>
          <a:stretch/>
        </p:blipFill>
        <p:spPr>
          <a:xfrm>
            <a:off x="3851920" y="268422"/>
            <a:ext cx="5008984" cy="388065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19" y="1124744"/>
            <a:ext cx="3827101" cy="2592288"/>
          </a:xfrm>
          <a:prstGeom prst="rect">
            <a:avLst/>
          </a:prstGeom>
        </p:spPr>
      </p:pic>
      <p:sp>
        <p:nvSpPr>
          <p:cNvPr id="2" name="TextBox 1"/>
          <p:cNvSpPr txBox="1"/>
          <p:nvPr/>
        </p:nvSpPr>
        <p:spPr>
          <a:xfrm>
            <a:off x="5652120" y="3835553"/>
            <a:ext cx="3312368" cy="369332"/>
          </a:xfrm>
          <a:prstGeom prst="rect">
            <a:avLst/>
          </a:prstGeom>
          <a:noFill/>
        </p:spPr>
        <p:txBody>
          <a:bodyPr wrap="square" rtlCol="0">
            <a:spAutoFit/>
          </a:bodyPr>
          <a:lstStyle/>
          <a:p>
            <a:r>
              <a:rPr lang="en-IE" b="1" dirty="0" smtClean="0">
                <a:solidFill>
                  <a:schemeClr val="bg1"/>
                </a:solidFill>
              </a:rPr>
              <a:t>Summer 2010</a:t>
            </a:r>
            <a:endParaRPr lang="en-IE" b="1" dirty="0">
              <a:solidFill>
                <a:schemeClr val="bg1"/>
              </a:solidFill>
            </a:endParaRPr>
          </a:p>
        </p:txBody>
      </p:sp>
    </p:spTree>
    <p:extLst>
      <p:ext uri="{BB962C8B-B14F-4D97-AF65-F5344CB8AC3E}">
        <p14:creationId xmlns:p14="http://schemas.microsoft.com/office/powerpoint/2010/main" val="25814184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Changing </a:t>
            </a:r>
            <a:r>
              <a:rPr lang="en-IE" dirty="0" err="1" smtClean="0"/>
              <a:t>vdW</a:t>
            </a:r>
            <a:r>
              <a:rPr lang="en-IE" dirty="0" smtClean="0"/>
              <a:t> parameters:TIP3P-MOD</a:t>
            </a:r>
            <a:endParaRPr lang="en-IE" dirty="0"/>
          </a:p>
        </p:txBody>
      </p:sp>
      <p:sp>
        <p:nvSpPr>
          <p:cNvPr id="4" name="Rectangle 3"/>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3p_wat.png"/>
          <p:cNvPicPr>
            <a:picLocks noChangeAspect="1"/>
          </p:cNvPicPr>
          <p:nvPr/>
        </p:nvPicPr>
        <p:blipFill>
          <a:blip r:embed="rId3" cstate="print"/>
          <a:srcRect l="36250" t="35000" r="36250" b="30000"/>
          <a:stretch>
            <a:fillRect/>
          </a:stretch>
        </p:blipFill>
        <p:spPr>
          <a:xfrm>
            <a:off x="976897" y="2803102"/>
            <a:ext cx="2010927" cy="1919521"/>
          </a:xfrm>
          <a:prstGeom prst="rect">
            <a:avLst/>
          </a:prstGeom>
        </p:spPr>
      </p:pic>
      <p:sp>
        <p:nvSpPr>
          <p:cNvPr id="7" name="TextBox 6"/>
          <p:cNvSpPr txBox="1"/>
          <p:nvPr/>
        </p:nvSpPr>
        <p:spPr>
          <a:xfrm>
            <a:off x="978024" y="4695527"/>
            <a:ext cx="1793776" cy="461665"/>
          </a:xfrm>
          <a:prstGeom prst="rect">
            <a:avLst/>
          </a:prstGeom>
          <a:noFill/>
        </p:spPr>
        <p:txBody>
          <a:bodyPr wrap="square" rtlCol="0">
            <a:spAutoFit/>
          </a:bodyPr>
          <a:lstStyle/>
          <a:p>
            <a:pPr algn="ctr"/>
            <a:r>
              <a:rPr lang="ga-IE" sz="2400" dirty="0" smtClean="0"/>
              <a:t>TIP3P</a:t>
            </a:r>
            <a:r>
              <a:rPr lang="en-IE" sz="2400" dirty="0" smtClean="0"/>
              <a:t>-MOD</a:t>
            </a:r>
            <a:r>
              <a:rPr lang="ga-IE" sz="2400" baseline="30000" dirty="0" smtClean="0"/>
              <a:t>§</a:t>
            </a:r>
            <a:endParaRPr lang="en-US" sz="2400" baseline="30000" dirty="0"/>
          </a:p>
        </p:txBody>
      </p:sp>
      <p:pic>
        <p:nvPicPr>
          <p:cNvPr id="8" name="Picture 7" descr="water_sticks.jpg"/>
          <p:cNvPicPr>
            <a:picLocks noChangeAspect="1"/>
          </p:cNvPicPr>
          <p:nvPr/>
        </p:nvPicPr>
        <p:blipFill>
          <a:blip r:embed="rId4" cstate="print"/>
          <a:srcRect t="23776" r="76316" b="14860"/>
          <a:stretch>
            <a:fillRect/>
          </a:stretch>
        </p:blipFill>
        <p:spPr>
          <a:xfrm>
            <a:off x="969640" y="1556792"/>
            <a:ext cx="2196752" cy="1098376"/>
          </a:xfrm>
          <a:prstGeom prst="rect">
            <a:avLst/>
          </a:prstGeom>
        </p:spPr>
      </p:pic>
      <p:sp>
        <p:nvSpPr>
          <p:cNvPr id="9" name="TextBox 8"/>
          <p:cNvSpPr txBox="1"/>
          <p:nvPr/>
        </p:nvSpPr>
        <p:spPr>
          <a:xfrm>
            <a:off x="1043608" y="6165304"/>
            <a:ext cx="7128792" cy="338554"/>
          </a:xfrm>
          <a:prstGeom prst="rect">
            <a:avLst/>
          </a:prstGeom>
          <a:noFill/>
        </p:spPr>
        <p:txBody>
          <a:bodyPr wrap="square" rtlCol="0">
            <a:spAutoFit/>
          </a:bodyPr>
          <a:lstStyle/>
          <a:p>
            <a:r>
              <a:rPr lang="ga-IE" sz="1600" baseline="30000" dirty="0"/>
              <a:t>§ </a:t>
            </a:r>
            <a:r>
              <a:rPr lang="en-IE" sz="1600" dirty="0" smtClean="0"/>
              <a:t>Sun and </a:t>
            </a:r>
            <a:r>
              <a:rPr lang="en-IE" sz="1600" dirty="0" err="1" smtClean="0"/>
              <a:t>Kollman</a:t>
            </a:r>
            <a:r>
              <a:rPr lang="en-IE" sz="1600" dirty="0" smtClean="0"/>
              <a:t>, </a:t>
            </a:r>
            <a:r>
              <a:rPr lang="en-IE" sz="1600" i="1" dirty="0" smtClean="0"/>
              <a:t>J. Comp. Chem. </a:t>
            </a:r>
            <a:r>
              <a:rPr lang="en-IE" sz="1600" dirty="0" smtClean="0"/>
              <a:t>(1995), 16(9), 1164-1169</a:t>
            </a:r>
            <a:endParaRPr lang="en-IE" sz="1600" dirty="0"/>
          </a:p>
        </p:txBody>
      </p:sp>
      <p:graphicFrame>
        <p:nvGraphicFramePr>
          <p:cNvPr id="10" name="Table 9"/>
          <p:cNvGraphicFramePr>
            <a:graphicFrameLocks noGrp="1"/>
          </p:cNvGraphicFramePr>
          <p:nvPr>
            <p:extLst>
              <p:ext uri="{D42A27DB-BD31-4B8C-83A1-F6EECF244321}">
                <p14:modId xmlns:p14="http://schemas.microsoft.com/office/powerpoint/2010/main" val="3618192134"/>
              </p:ext>
            </p:extLst>
          </p:nvPr>
        </p:nvGraphicFramePr>
        <p:xfrm>
          <a:off x="3612232" y="1813270"/>
          <a:ext cx="4632176" cy="3302855"/>
        </p:xfrm>
        <a:graphic>
          <a:graphicData uri="http://schemas.openxmlformats.org/drawingml/2006/table">
            <a:tbl>
              <a:tblPr firstRow="1" bandRow="1">
                <a:tableStyleId>{9D7B26C5-4107-4FEC-AEDC-1716B250A1EF}</a:tableStyleId>
              </a:tblPr>
              <a:tblGrid>
                <a:gridCol w="1296144"/>
                <a:gridCol w="864096"/>
                <a:gridCol w="1440160"/>
                <a:gridCol w="1031776"/>
              </a:tblGrid>
              <a:tr h="391594">
                <a:tc>
                  <a:txBody>
                    <a:bodyPr/>
                    <a:lstStyle/>
                    <a:p>
                      <a:pPr algn="ctr"/>
                      <a:endParaRPr lang="en-IE" sz="1600" b="1" dirty="0"/>
                    </a:p>
                  </a:txBody>
                  <a:tcPr anchor="ctr"/>
                </a:tc>
                <a:tc>
                  <a:txBody>
                    <a:bodyPr/>
                    <a:lstStyle/>
                    <a:p>
                      <a:pPr algn="ctr"/>
                      <a:r>
                        <a:rPr lang="en-IE" sz="2000" b="1" dirty="0" smtClean="0"/>
                        <a:t>T3P</a:t>
                      </a:r>
                      <a:endParaRPr lang="en-IE" sz="2000" b="1" dirty="0"/>
                    </a:p>
                  </a:txBody>
                  <a:tcPr anchor="ctr"/>
                </a:tc>
                <a:tc>
                  <a:txBody>
                    <a:bodyPr/>
                    <a:lstStyle/>
                    <a:p>
                      <a:pPr algn="ctr"/>
                      <a:r>
                        <a:rPr lang="en-IE" sz="2000" b="1" dirty="0" smtClean="0"/>
                        <a:t>T3P-MOD</a:t>
                      </a:r>
                      <a:endParaRPr lang="en-IE" sz="2000" b="1" dirty="0"/>
                    </a:p>
                  </a:txBody>
                  <a:tcPr anchor="ctr"/>
                </a:tc>
                <a:tc>
                  <a:txBody>
                    <a:bodyPr/>
                    <a:lstStyle/>
                    <a:p>
                      <a:pPr algn="ctr"/>
                      <a:r>
                        <a:rPr lang="en-IE" sz="2000" b="1" dirty="0" smtClean="0"/>
                        <a:t>T5P</a:t>
                      </a:r>
                      <a:endParaRPr lang="en-IE" sz="2000" b="1" dirty="0"/>
                    </a:p>
                  </a:txBody>
                  <a:tcPr anchor="ctr"/>
                </a:tc>
              </a:tr>
              <a:tr h="581323">
                <a:tc>
                  <a:txBody>
                    <a:bodyPr/>
                    <a:lstStyle/>
                    <a:p>
                      <a:pPr algn="l"/>
                      <a:r>
                        <a:rPr lang="en-IE" sz="2000" dirty="0" smtClean="0">
                          <a:latin typeface="Symbol" pitchFamily="18" charset="2"/>
                        </a:rPr>
                        <a:t>e </a:t>
                      </a:r>
                      <a:r>
                        <a:rPr lang="en-IE" sz="1800" dirty="0" smtClean="0">
                          <a:latin typeface="Symbol" pitchFamily="18" charset="2"/>
                        </a:rPr>
                        <a:t>(</a:t>
                      </a:r>
                      <a:r>
                        <a:rPr lang="en-IE" sz="1400" dirty="0" smtClean="0">
                          <a:latin typeface="+mj-lt"/>
                        </a:rPr>
                        <a:t>kcal/</a:t>
                      </a:r>
                      <a:r>
                        <a:rPr lang="en-IE" sz="1400" dirty="0" err="1" smtClean="0">
                          <a:latin typeface="+mj-lt"/>
                        </a:rPr>
                        <a:t>mol</a:t>
                      </a:r>
                      <a:r>
                        <a:rPr lang="en-IE" sz="1400" dirty="0" smtClean="0">
                          <a:latin typeface="+mj-lt"/>
                        </a:rPr>
                        <a:t>)</a:t>
                      </a:r>
                      <a:endParaRPr lang="en-IE" sz="2000" dirty="0">
                        <a:latin typeface="+mj-lt"/>
                      </a:endParaRPr>
                    </a:p>
                  </a:txBody>
                  <a:tcPr anchor="ctr">
                    <a:noFill/>
                  </a:tcPr>
                </a:tc>
                <a:tc>
                  <a:txBody>
                    <a:bodyPr/>
                    <a:lstStyle/>
                    <a:p>
                      <a:r>
                        <a:rPr lang="en-IE" sz="2000" dirty="0" smtClean="0"/>
                        <a:t>0.152</a:t>
                      </a:r>
                      <a:endParaRPr lang="en-IE" sz="2000" dirty="0"/>
                    </a:p>
                  </a:txBody>
                  <a:tcPr anchor="ctr">
                    <a:noFill/>
                  </a:tcPr>
                </a:tc>
                <a:tc>
                  <a:txBody>
                    <a:bodyPr/>
                    <a:lstStyle/>
                    <a:p>
                      <a:pPr algn="ctr"/>
                      <a:r>
                        <a:rPr lang="en-IE" sz="2000" b="1" dirty="0" smtClean="0"/>
                        <a:t>0.190</a:t>
                      </a:r>
                      <a:endParaRPr lang="en-IE" sz="2000" b="1" dirty="0"/>
                    </a:p>
                  </a:txBody>
                  <a:tcPr anchor="ctr">
                    <a:noFill/>
                  </a:tcPr>
                </a:tc>
                <a:tc>
                  <a:txBody>
                    <a:bodyPr/>
                    <a:lstStyle/>
                    <a:p>
                      <a:pPr algn="ctr"/>
                      <a:r>
                        <a:rPr lang="en-IE" sz="2000" dirty="0" smtClean="0"/>
                        <a:t>0.160</a:t>
                      </a:r>
                      <a:endParaRPr lang="en-IE" sz="2000" dirty="0"/>
                    </a:p>
                  </a:txBody>
                  <a:tcPr anchor="ctr">
                    <a:noFill/>
                  </a:tcPr>
                </a:tc>
              </a:tr>
              <a:tr h="581323">
                <a:tc>
                  <a:txBody>
                    <a:bodyPr/>
                    <a:lstStyle/>
                    <a:p>
                      <a:pPr algn="l"/>
                      <a:r>
                        <a:rPr lang="en-IE" sz="2000" dirty="0" smtClean="0">
                          <a:latin typeface="Symbol" pitchFamily="18" charset="2"/>
                        </a:rPr>
                        <a:t>s</a:t>
                      </a:r>
                      <a:r>
                        <a:rPr lang="en-IE" sz="2000" dirty="0" smtClean="0">
                          <a:latin typeface="+mj-lt"/>
                        </a:rPr>
                        <a:t> </a:t>
                      </a:r>
                      <a:r>
                        <a:rPr lang="en-IE" sz="1600" dirty="0" smtClean="0">
                          <a:latin typeface="+mj-lt"/>
                        </a:rPr>
                        <a:t>(Å)</a:t>
                      </a:r>
                      <a:endParaRPr lang="en-IE" sz="2000" dirty="0">
                        <a:latin typeface="+mj-lt"/>
                      </a:endParaRPr>
                    </a:p>
                  </a:txBody>
                  <a:tcPr anchor="ctr"/>
                </a:tc>
                <a:tc>
                  <a:txBody>
                    <a:bodyPr/>
                    <a:lstStyle/>
                    <a:p>
                      <a:r>
                        <a:rPr lang="en-IE" sz="2000" dirty="0" smtClean="0"/>
                        <a:t>3.151</a:t>
                      </a:r>
                      <a:endParaRPr lang="en-IE" sz="2000" dirty="0"/>
                    </a:p>
                  </a:txBody>
                  <a:tcPr anchor="ctr"/>
                </a:tc>
                <a:tc>
                  <a:txBody>
                    <a:bodyPr/>
                    <a:lstStyle/>
                    <a:p>
                      <a:pPr algn="ctr"/>
                      <a:r>
                        <a:rPr lang="en-IE" sz="2000" dirty="0" smtClean="0"/>
                        <a:t>3.123</a:t>
                      </a:r>
                      <a:endParaRPr lang="en-IE" sz="2000" dirty="0"/>
                    </a:p>
                  </a:txBody>
                  <a:tcPr anchor="ctr"/>
                </a:tc>
                <a:tc>
                  <a:txBody>
                    <a:bodyPr/>
                    <a:lstStyle/>
                    <a:p>
                      <a:pPr algn="ctr"/>
                      <a:r>
                        <a:rPr lang="en-IE" sz="2000" dirty="0" smtClean="0"/>
                        <a:t>3.120</a:t>
                      </a:r>
                    </a:p>
                  </a:txBody>
                  <a:tcPr anchor="ctr"/>
                </a:tc>
              </a:tr>
              <a:tr h="581323">
                <a:tc>
                  <a:txBody>
                    <a:bodyPr/>
                    <a:lstStyle/>
                    <a:p>
                      <a:pPr algn="l"/>
                      <a:r>
                        <a:rPr lang="en-IE" sz="2000" dirty="0" smtClean="0">
                          <a:latin typeface="+mj-lt"/>
                        </a:rPr>
                        <a:t>q (O)</a:t>
                      </a:r>
                      <a:endParaRPr lang="en-IE" sz="2000" dirty="0">
                        <a:latin typeface="+mj-lt"/>
                      </a:endParaRPr>
                    </a:p>
                  </a:txBody>
                  <a:tcPr anchor="ctr">
                    <a:noFill/>
                  </a:tcPr>
                </a:tc>
                <a:tc>
                  <a:txBody>
                    <a:bodyPr/>
                    <a:lstStyle/>
                    <a:p>
                      <a:r>
                        <a:rPr lang="en-IE" sz="2000" dirty="0" smtClean="0"/>
                        <a:t>-0.834</a:t>
                      </a:r>
                      <a:endParaRPr lang="en-IE" sz="2000" dirty="0"/>
                    </a:p>
                  </a:txBody>
                  <a:tcPr anchor="ctr">
                    <a:noFill/>
                  </a:tcPr>
                </a:tc>
                <a:tc>
                  <a:txBody>
                    <a:bodyPr/>
                    <a:lstStyle/>
                    <a:p>
                      <a:pPr algn="ctr"/>
                      <a:r>
                        <a:rPr lang="en-IE" sz="2000" dirty="0" smtClean="0"/>
                        <a:t>-0.834</a:t>
                      </a:r>
                      <a:endParaRPr lang="en-IE" sz="2000" dirty="0"/>
                    </a:p>
                  </a:txBody>
                  <a:tcPr anchor="ctr">
                    <a:noFill/>
                  </a:tcPr>
                </a:tc>
                <a:tc>
                  <a:txBody>
                    <a:bodyPr/>
                    <a:lstStyle/>
                    <a:p>
                      <a:pPr algn="ctr"/>
                      <a:r>
                        <a:rPr lang="en-IE" sz="2000" dirty="0" smtClean="0"/>
                        <a:t>0</a:t>
                      </a:r>
                    </a:p>
                  </a:txBody>
                  <a:tcPr anchor="ctr">
                    <a:noFill/>
                  </a:tcPr>
                </a:tc>
              </a:tr>
              <a:tr h="581323">
                <a:tc>
                  <a:txBody>
                    <a:bodyPr/>
                    <a:lstStyle/>
                    <a:p>
                      <a:pPr algn="l"/>
                      <a:r>
                        <a:rPr lang="en-IE" sz="2000" dirty="0" smtClean="0">
                          <a:latin typeface="+mj-lt"/>
                        </a:rPr>
                        <a:t>q (H)</a:t>
                      </a:r>
                      <a:endParaRPr lang="en-IE" sz="2000" dirty="0">
                        <a:latin typeface="+mj-lt"/>
                      </a:endParaRPr>
                    </a:p>
                  </a:txBody>
                  <a:tcPr anchor="ctr">
                    <a:lnB w="12700" cap="flat" cmpd="sng" algn="ctr">
                      <a:solidFill>
                        <a:schemeClr val="tx1"/>
                      </a:solidFill>
                      <a:prstDash val="solid"/>
                      <a:round/>
                      <a:headEnd type="none" w="med" len="med"/>
                      <a:tailEnd type="none" w="med" len="med"/>
                    </a:lnB>
                    <a:noFill/>
                  </a:tcPr>
                </a:tc>
                <a:tc>
                  <a:txBody>
                    <a:bodyPr/>
                    <a:lstStyle/>
                    <a:p>
                      <a:r>
                        <a:rPr lang="en-IE" sz="2000" dirty="0" smtClean="0"/>
                        <a:t>0.417</a:t>
                      </a:r>
                      <a:endParaRPr lang="en-IE" sz="2000" dirty="0"/>
                    </a:p>
                  </a:txBody>
                  <a:tcPr anchor="ctr">
                    <a:lnB w="12700" cap="flat" cmpd="sng" algn="ctr">
                      <a:solidFill>
                        <a:schemeClr val="tx1"/>
                      </a:solidFill>
                      <a:prstDash val="solid"/>
                      <a:round/>
                      <a:headEnd type="none" w="med" len="med"/>
                      <a:tailEnd type="none" w="med" len="med"/>
                    </a:lnB>
                    <a:noFill/>
                  </a:tcPr>
                </a:tc>
                <a:tc>
                  <a:txBody>
                    <a:bodyPr/>
                    <a:lstStyle/>
                    <a:p>
                      <a:pPr algn="ctr"/>
                      <a:r>
                        <a:rPr lang="en-IE" sz="2000" dirty="0" smtClean="0"/>
                        <a:t>0.417</a:t>
                      </a:r>
                      <a:endParaRPr lang="en-IE" sz="2000" dirty="0"/>
                    </a:p>
                  </a:txBody>
                  <a:tcPr anchor="ctr">
                    <a:lnB w="12700" cap="flat" cmpd="sng" algn="ctr">
                      <a:solidFill>
                        <a:schemeClr val="tx1"/>
                      </a:solidFill>
                      <a:prstDash val="solid"/>
                      <a:round/>
                      <a:headEnd type="none" w="med" len="med"/>
                      <a:tailEnd type="none" w="med" len="med"/>
                    </a:lnB>
                    <a:noFill/>
                  </a:tcPr>
                </a:tc>
                <a:tc>
                  <a:txBody>
                    <a:bodyPr/>
                    <a:lstStyle/>
                    <a:p>
                      <a:pPr algn="ctr"/>
                      <a:r>
                        <a:rPr lang="en-IE" sz="2000" dirty="0" smtClean="0"/>
                        <a:t>0.241</a:t>
                      </a:r>
                    </a:p>
                  </a:txBody>
                  <a:tcPr anchor="ctr">
                    <a:lnB w="12700" cap="flat" cmpd="sng" algn="ctr">
                      <a:solidFill>
                        <a:schemeClr val="tx1"/>
                      </a:solidFill>
                      <a:prstDash val="solid"/>
                      <a:round/>
                      <a:headEnd type="none" w="med" len="med"/>
                      <a:tailEnd type="none" w="med" len="med"/>
                    </a:lnB>
                    <a:noFill/>
                  </a:tcPr>
                </a:tc>
              </a:tr>
              <a:tr h="5813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ga-IE" sz="2000" b="1" dirty="0" smtClean="0">
                          <a:solidFill>
                            <a:schemeClr val="tx1"/>
                          </a:solidFill>
                          <a:latin typeface="Symbol" pitchFamily="18" charset="2"/>
                        </a:rPr>
                        <a:t>D</a:t>
                      </a:r>
                      <a:r>
                        <a:rPr lang="ga-IE" sz="2000" b="1" dirty="0" smtClean="0">
                          <a:solidFill>
                            <a:schemeClr val="tx1"/>
                          </a:solidFill>
                        </a:rPr>
                        <a:t>G</a:t>
                      </a:r>
                      <a:r>
                        <a:rPr lang="en-US" sz="2000" b="1" baseline="-25000" dirty="0" smtClean="0">
                          <a:solidFill>
                            <a:schemeClr val="tx1"/>
                          </a:solidFill>
                        </a:rPr>
                        <a:t>h</a:t>
                      </a:r>
                      <a:r>
                        <a:rPr lang="ga-IE" sz="2000" b="1" baseline="30000" dirty="0" smtClean="0">
                          <a:solidFill>
                            <a:schemeClr val="tx1"/>
                          </a:solidFill>
                        </a:rPr>
                        <a:t>0</a:t>
                      </a:r>
                      <a:endParaRPr lang="en-US" sz="2000" b="1" baseline="30000" dirty="0" smtClean="0">
                        <a:solidFill>
                          <a:schemeClr val="tx1"/>
                        </a:solidFill>
                      </a:endParaRPr>
                    </a:p>
                  </a:txBody>
                  <a:tcPr anchor="ctr">
                    <a:lnT w="12700" cap="flat" cmpd="sng" algn="ctr">
                      <a:solidFill>
                        <a:schemeClr val="tx1"/>
                      </a:solidFill>
                      <a:prstDash val="solid"/>
                      <a:round/>
                      <a:headEnd type="none" w="med" len="med"/>
                      <a:tailEnd type="none" w="med" len="med"/>
                    </a:lnT>
                    <a:noFill/>
                  </a:tcPr>
                </a:tc>
                <a:tc>
                  <a:txBody>
                    <a:bodyPr/>
                    <a:lstStyle/>
                    <a:p>
                      <a:r>
                        <a:rPr lang="en-IE" sz="2000" dirty="0" smtClean="0"/>
                        <a:t>-6.3</a:t>
                      </a:r>
                      <a:endParaRPr lang="en-IE" sz="2000" dirty="0"/>
                    </a:p>
                  </a:txBody>
                  <a:tcPr anchor="ctr">
                    <a:lnT w="12700" cap="flat" cmpd="sng" algn="ctr">
                      <a:solidFill>
                        <a:schemeClr val="tx1"/>
                      </a:solidFill>
                      <a:prstDash val="solid"/>
                      <a:round/>
                      <a:headEnd type="none" w="med" len="med"/>
                      <a:tailEnd type="none" w="med" len="med"/>
                    </a:lnT>
                    <a:noFill/>
                  </a:tcPr>
                </a:tc>
                <a:tc>
                  <a:txBody>
                    <a:bodyPr/>
                    <a:lstStyle/>
                    <a:p>
                      <a:pPr algn="ctr"/>
                      <a:r>
                        <a:rPr lang="en-IE" sz="2000" b="1" dirty="0" smtClean="0"/>
                        <a:t>-6.1</a:t>
                      </a:r>
                      <a:endParaRPr lang="en-IE" sz="2000" b="1" dirty="0"/>
                    </a:p>
                  </a:txBody>
                  <a:tcPr anchor="ctr">
                    <a:lnT w="12700" cap="flat" cmpd="sng" algn="ctr">
                      <a:solidFill>
                        <a:schemeClr val="tx1"/>
                      </a:solidFill>
                      <a:prstDash val="solid"/>
                      <a:round/>
                      <a:headEnd type="none" w="med" len="med"/>
                      <a:tailEnd type="none" w="med" len="med"/>
                    </a:lnT>
                    <a:noFill/>
                  </a:tcPr>
                </a:tc>
                <a:tc>
                  <a:txBody>
                    <a:bodyPr/>
                    <a:lstStyle/>
                    <a:p>
                      <a:pPr algn="ctr"/>
                      <a:r>
                        <a:rPr lang="en-IE" sz="2000" dirty="0" smtClean="0"/>
                        <a:t>-5.7</a:t>
                      </a:r>
                    </a:p>
                  </a:txBody>
                  <a:tcPr anchor="ctr">
                    <a:lnT w="12700" cap="flat" cmpd="sng" algn="ctr">
                      <a:solidFill>
                        <a:schemeClr val="tx1"/>
                      </a:solidFill>
                      <a:prstDash val="solid"/>
                      <a:round/>
                      <a:headEnd type="none" w="med" len="med"/>
                      <a:tailEnd type="none" w="med" len="med"/>
                    </a:lnT>
                    <a:noFill/>
                  </a:tcPr>
                </a:tc>
              </a:tr>
            </a:tbl>
          </a:graphicData>
        </a:graphic>
      </p:graphicFrame>
      <p:sp>
        <p:nvSpPr>
          <p:cNvPr id="11" name="TextBox 10"/>
          <p:cNvSpPr txBox="1"/>
          <p:nvPr/>
        </p:nvSpPr>
        <p:spPr>
          <a:xfrm>
            <a:off x="323528" y="5517232"/>
            <a:ext cx="8496944" cy="1015663"/>
          </a:xfrm>
          <a:prstGeom prst="rect">
            <a:avLst/>
          </a:prstGeom>
          <a:noFill/>
        </p:spPr>
        <p:txBody>
          <a:bodyPr wrap="square" rtlCol="0">
            <a:spAutoFit/>
          </a:bodyPr>
          <a:lstStyle/>
          <a:p>
            <a:r>
              <a:rPr lang="en-US" sz="2000" dirty="0" smtClean="0"/>
              <a:t>“</a:t>
            </a:r>
            <a:r>
              <a:rPr lang="en-IE" sz="2000" dirty="0" smtClean="0"/>
              <a:t>By increasing the depth of the </a:t>
            </a:r>
            <a:r>
              <a:rPr lang="en-IE" sz="2000" dirty="0" err="1" smtClean="0"/>
              <a:t>vdW</a:t>
            </a:r>
            <a:r>
              <a:rPr lang="en-IE" sz="2000" dirty="0" smtClean="0"/>
              <a:t> well from 0.152 kcal/mol to 0.190 kcal/mol, the solvation energies of small </a:t>
            </a:r>
            <a:r>
              <a:rPr lang="en-IE" sz="2000" dirty="0" err="1" smtClean="0"/>
              <a:t>alkanes</a:t>
            </a:r>
            <a:r>
              <a:rPr lang="en-IE" sz="2000" dirty="0" smtClean="0"/>
              <a:t> improved compared to experimental data.”</a:t>
            </a:r>
            <a:endParaRPr lang="en-US" sz="2000" dirty="0"/>
          </a:p>
        </p:txBody>
      </p:sp>
    </p:spTree>
    <p:extLst>
      <p:ext uri="{BB962C8B-B14F-4D97-AF65-F5344CB8AC3E}">
        <p14:creationId xmlns:p14="http://schemas.microsoft.com/office/powerpoint/2010/main" val="8242660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fi_logo.jpg"/>
          <p:cNvPicPr>
            <a:picLocks noChangeAspect="1"/>
          </p:cNvPicPr>
          <p:nvPr/>
        </p:nvPicPr>
        <p:blipFill>
          <a:blip r:embed="rId2" cstate="print"/>
          <a:stretch>
            <a:fillRect/>
          </a:stretch>
        </p:blipFill>
        <p:spPr>
          <a:xfrm>
            <a:off x="7757038" y="5715000"/>
            <a:ext cx="1310762" cy="995355"/>
          </a:xfrm>
          <a:prstGeom prst="rect">
            <a:avLst/>
          </a:prstGeom>
        </p:spPr>
      </p:pic>
      <p:pic>
        <p:nvPicPr>
          <p:cNvPr id="4" name="Picture 3" descr="1CVN_bindingsite.png"/>
          <p:cNvPicPr preferRelativeResize="0">
            <a:picLocks noChangeAspect="1"/>
          </p:cNvPicPr>
          <p:nvPr/>
        </p:nvPicPr>
        <p:blipFill>
          <a:blip r:embed="rId3" cstate="print"/>
          <a:srcRect t="13889" r="39583"/>
          <a:stretch>
            <a:fillRect/>
          </a:stretch>
        </p:blipFill>
        <p:spPr>
          <a:xfrm>
            <a:off x="1981200" y="3733800"/>
            <a:ext cx="2452165" cy="2621280"/>
          </a:xfrm>
          <a:prstGeom prst="rect">
            <a:avLst/>
          </a:prstGeom>
        </p:spPr>
      </p:pic>
      <p:pic>
        <p:nvPicPr>
          <p:cNvPr id="6" name="Picture 5" descr="3D4K_bindingsite.png"/>
          <p:cNvPicPr>
            <a:picLocks noChangeAspect="1"/>
          </p:cNvPicPr>
          <p:nvPr/>
        </p:nvPicPr>
        <p:blipFill>
          <a:blip r:embed="rId4" cstate="print"/>
          <a:srcRect l="9524" t="4167" r="37500" b="11111"/>
          <a:stretch>
            <a:fillRect/>
          </a:stretch>
        </p:blipFill>
        <p:spPr>
          <a:xfrm>
            <a:off x="5181600" y="3828301"/>
            <a:ext cx="2133600" cy="2559121"/>
          </a:xfrm>
          <a:prstGeom prst="rect">
            <a:avLst/>
          </a:prstGeom>
        </p:spPr>
      </p:pic>
      <p:sp>
        <p:nvSpPr>
          <p:cNvPr id="7" name="TextBox 6"/>
          <p:cNvSpPr txBox="1"/>
          <p:nvPr/>
        </p:nvSpPr>
        <p:spPr>
          <a:xfrm>
            <a:off x="6096000" y="3810000"/>
            <a:ext cx="1653540" cy="400110"/>
          </a:xfrm>
          <a:prstGeom prst="rect">
            <a:avLst/>
          </a:prstGeom>
          <a:noFill/>
        </p:spPr>
        <p:txBody>
          <a:bodyPr wrap="square" rtlCol="0">
            <a:spAutoFit/>
          </a:bodyPr>
          <a:lstStyle/>
          <a:p>
            <a:r>
              <a:rPr lang="en-US" sz="2000" b="1" dirty="0" smtClean="0"/>
              <a:t>ConA/3HET</a:t>
            </a:r>
            <a:endParaRPr lang="en-US" sz="2000" b="1" dirty="0"/>
          </a:p>
        </p:txBody>
      </p:sp>
      <p:sp>
        <p:nvSpPr>
          <p:cNvPr id="12" name="TextBox 11"/>
          <p:cNvSpPr txBox="1"/>
          <p:nvPr/>
        </p:nvSpPr>
        <p:spPr>
          <a:xfrm>
            <a:off x="2895600" y="3810000"/>
            <a:ext cx="1532384" cy="400110"/>
          </a:xfrm>
          <a:prstGeom prst="rect">
            <a:avLst/>
          </a:prstGeom>
          <a:noFill/>
        </p:spPr>
        <p:txBody>
          <a:bodyPr wrap="square" rtlCol="0">
            <a:spAutoFit/>
          </a:bodyPr>
          <a:lstStyle/>
          <a:p>
            <a:r>
              <a:rPr lang="en-US" sz="2000" b="1" dirty="0" smtClean="0"/>
              <a:t>ConA/3MAN</a:t>
            </a:r>
            <a:endParaRPr lang="en-US" sz="2000" b="1" dirty="0"/>
          </a:p>
        </p:txBody>
      </p:sp>
      <p:sp>
        <p:nvSpPr>
          <p:cNvPr id="2" name="Title 1"/>
          <p:cNvSpPr>
            <a:spLocks noGrp="1"/>
          </p:cNvSpPr>
          <p:nvPr>
            <p:ph type="title"/>
          </p:nvPr>
        </p:nvSpPr>
        <p:spPr>
          <a:xfrm>
            <a:off x="1835696" y="341784"/>
            <a:ext cx="5882208" cy="1143000"/>
          </a:xfrm>
        </p:spPr>
        <p:txBody>
          <a:bodyPr>
            <a:normAutofit fontScale="90000"/>
          </a:bodyPr>
          <a:lstStyle/>
          <a:p>
            <a:r>
              <a:rPr lang="en-US" dirty="0" smtClean="0"/>
              <a:t>Standard Binding Free Energies (</a:t>
            </a:r>
            <a:r>
              <a:rPr lang="en-IE" dirty="0" smtClean="0"/>
              <a:t>TIP3P-MOD)</a:t>
            </a:r>
            <a:endParaRPr lang="en-US" dirty="0"/>
          </a:p>
        </p:txBody>
      </p:sp>
      <p:sp>
        <p:nvSpPr>
          <p:cNvPr id="13" name="Rectangle 12"/>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173646487"/>
              </p:ext>
            </p:extLst>
          </p:nvPr>
        </p:nvGraphicFramePr>
        <p:xfrm>
          <a:off x="838200" y="1964968"/>
          <a:ext cx="7766248" cy="1624652"/>
        </p:xfrm>
        <a:graphic>
          <a:graphicData uri="http://schemas.openxmlformats.org/drawingml/2006/table">
            <a:tbl>
              <a:tblPr firstRow="1" bandRow="1">
                <a:tableStyleId>{5C22544A-7EE6-4342-B048-85BDC9FD1C3A}</a:tableStyleId>
              </a:tblPr>
              <a:tblGrid>
                <a:gridCol w="2080245"/>
                <a:gridCol w="1802879"/>
                <a:gridCol w="1941562"/>
                <a:gridCol w="1941562"/>
              </a:tblGrid>
              <a:tr h="550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ga-IE" sz="2400" b="1" dirty="0" smtClean="0">
                          <a:solidFill>
                            <a:schemeClr val="tx1"/>
                          </a:solidFill>
                          <a:latin typeface="Symbol" pitchFamily="18" charset="2"/>
                        </a:rPr>
                        <a:t>D</a:t>
                      </a:r>
                      <a:r>
                        <a:rPr lang="ga-IE" sz="2400" b="1" dirty="0" smtClean="0">
                          <a:solidFill>
                            <a:schemeClr val="tx1"/>
                          </a:solidFill>
                        </a:rPr>
                        <a:t>G</a:t>
                      </a:r>
                      <a:r>
                        <a:rPr lang="ga-IE" sz="2400" b="1" baseline="-25000" dirty="0" smtClean="0">
                          <a:solidFill>
                            <a:schemeClr val="tx1"/>
                          </a:solidFill>
                        </a:rPr>
                        <a:t>b</a:t>
                      </a:r>
                      <a:r>
                        <a:rPr lang="ga-IE" sz="2400" b="1" baseline="30000" dirty="0" smtClean="0">
                          <a:solidFill>
                            <a:schemeClr val="tx1"/>
                          </a:solidFill>
                        </a:rPr>
                        <a:t>0</a:t>
                      </a:r>
                      <a:endParaRPr lang="en-US" sz="2400" b="1" baseline="30000" dirty="0" smtClean="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Free</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3MAN</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3HET</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6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chemeClr val="tx1"/>
                          </a:solidFill>
                        </a:rPr>
                        <a:t>TIP3P-MOD</a:t>
                      </a:r>
                      <a:endParaRPr lang="en-US" sz="2400" b="1" baseline="0" dirty="0" smtClean="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-0.3 (0.2)</a:t>
                      </a:r>
                      <a:endParaRPr lang="en-US" sz="2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aseline="0" dirty="0" smtClean="0"/>
                        <a:t>0.0 (0.2)</a:t>
                      </a:r>
                      <a:endParaRPr lang="en-US" sz="2000" baseline="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t>-1.7 (0.2)</a:t>
                      </a:r>
                      <a:endParaRPr lang="en-US" sz="20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6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chemeClr val="tx1"/>
                          </a:solidFill>
                        </a:rPr>
                        <a:t>TIP3P</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+0.1</a:t>
                      </a:r>
                      <a:r>
                        <a:rPr lang="en-US" sz="2000" baseline="0" dirty="0" smtClean="0">
                          <a:solidFill>
                            <a:schemeClr val="tx1"/>
                          </a:solidFill>
                        </a:rPr>
                        <a:t> (0.1)</a:t>
                      </a:r>
                      <a:endParaRPr lang="en-US" sz="20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-1.0 </a:t>
                      </a:r>
                      <a:r>
                        <a:rPr lang="en-US" sz="2000" baseline="0" dirty="0" smtClean="0">
                          <a:solidFill>
                            <a:schemeClr val="tx1"/>
                          </a:solidFill>
                        </a:rPr>
                        <a:t>(0.2)</a:t>
                      </a:r>
                      <a:endParaRPr lang="en-US" sz="20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chemeClr val="tx1"/>
                          </a:solidFill>
                        </a:rPr>
                        <a:t>-4.8 (0.1)</a:t>
                      </a:r>
                      <a:endParaRPr lang="en-US" sz="20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777240" y="1700808"/>
            <a:ext cx="2209800" cy="307777"/>
          </a:xfrm>
          <a:prstGeom prst="rect">
            <a:avLst/>
          </a:prstGeom>
          <a:noFill/>
        </p:spPr>
        <p:txBody>
          <a:bodyPr wrap="square" rtlCol="0">
            <a:spAutoFit/>
          </a:bodyPr>
          <a:lstStyle/>
          <a:p>
            <a:r>
              <a:rPr lang="ga-IE" sz="1400" dirty="0" smtClean="0"/>
              <a:t>All values in kcal/mol</a:t>
            </a:r>
            <a:endParaRPr lang="en-US" sz="1400" dirty="0"/>
          </a:p>
        </p:txBody>
      </p:sp>
      <p:pic>
        <p:nvPicPr>
          <p:cNvPr id="17" name="Picture 16" descr="t3p_wat.png"/>
          <p:cNvPicPr>
            <a:picLocks noChangeAspect="1"/>
          </p:cNvPicPr>
          <p:nvPr/>
        </p:nvPicPr>
        <p:blipFill>
          <a:blip r:embed="rId5" cstate="print"/>
          <a:srcRect l="36250" t="35000" r="36250" b="30000"/>
          <a:stretch>
            <a:fillRect/>
          </a:stretch>
        </p:blipFill>
        <p:spPr>
          <a:xfrm>
            <a:off x="251520" y="253008"/>
            <a:ext cx="1516743" cy="1447800"/>
          </a:xfrm>
          <a:prstGeom prst="rect">
            <a:avLst/>
          </a:prstGeom>
        </p:spPr>
      </p:pic>
    </p:spTree>
    <p:extLst>
      <p:ext uri="{BB962C8B-B14F-4D97-AF65-F5344CB8AC3E}">
        <p14:creationId xmlns:p14="http://schemas.microsoft.com/office/powerpoint/2010/main" val="27143424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fi_logo.jpg"/>
          <p:cNvPicPr>
            <a:picLocks noChangeAspect="1"/>
          </p:cNvPicPr>
          <p:nvPr/>
        </p:nvPicPr>
        <p:blipFill>
          <a:blip r:embed="rId3" cstate="print"/>
          <a:stretch>
            <a:fillRect/>
          </a:stretch>
        </p:blipFill>
        <p:spPr>
          <a:xfrm>
            <a:off x="7757038" y="5715000"/>
            <a:ext cx="1310762" cy="995355"/>
          </a:xfrm>
          <a:prstGeom prst="rect">
            <a:avLst/>
          </a:prstGeom>
        </p:spPr>
      </p:pic>
      <p:sp>
        <p:nvSpPr>
          <p:cNvPr id="2" name="Title 1"/>
          <p:cNvSpPr>
            <a:spLocks noGrp="1"/>
          </p:cNvSpPr>
          <p:nvPr>
            <p:ph type="title"/>
          </p:nvPr>
        </p:nvSpPr>
        <p:spPr/>
        <p:txBody>
          <a:bodyPr>
            <a:normAutofit/>
          </a:bodyPr>
          <a:lstStyle/>
          <a:p>
            <a:r>
              <a:rPr lang="en-IE" dirty="0" smtClean="0"/>
              <a:t>4-site water model TIP4P</a:t>
            </a:r>
            <a:endParaRPr lang="en-IE" baseline="30000" dirty="0"/>
          </a:p>
        </p:txBody>
      </p:sp>
      <p:graphicFrame>
        <p:nvGraphicFramePr>
          <p:cNvPr id="10" name="Table 9"/>
          <p:cNvGraphicFramePr>
            <a:graphicFrameLocks noGrp="1"/>
          </p:cNvGraphicFramePr>
          <p:nvPr>
            <p:extLst>
              <p:ext uri="{D42A27DB-BD31-4B8C-83A1-F6EECF244321}">
                <p14:modId xmlns:p14="http://schemas.microsoft.com/office/powerpoint/2010/main" val="3618192134"/>
              </p:ext>
            </p:extLst>
          </p:nvPr>
        </p:nvGraphicFramePr>
        <p:xfrm>
          <a:off x="3612232" y="1813270"/>
          <a:ext cx="4632176" cy="3302855"/>
        </p:xfrm>
        <a:graphic>
          <a:graphicData uri="http://schemas.openxmlformats.org/drawingml/2006/table">
            <a:tbl>
              <a:tblPr firstRow="1" bandRow="1">
                <a:tableStyleId>{9D7B26C5-4107-4FEC-AEDC-1716B250A1EF}</a:tableStyleId>
              </a:tblPr>
              <a:tblGrid>
                <a:gridCol w="1296144"/>
                <a:gridCol w="864096"/>
                <a:gridCol w="1440160"/>
                <a:gridCol w="1031776"/>
              </a:tblGrid>
              <a:tr h="391594">
                <a:tc>
                  <a:txBody>
                    <a:bodyPr/>
                    <a:lstStyle/>
                    <a:p>
                      <a:pPr algn="ctr"/>
                      <a:endParaRPr lang="en-IE" sz="1600" b="1" dirty="0"/>
                    </a:p>
                  </a:txBody>
                  <a:tcPr anchor="ctr"/>
                </a:tc>
                <a:tc>
                  <a:txBody>
                    <a:bodyPr/>
                    <a:lstStyle/>
                    <a:p>
                      <a:pPr algn="ctr"/>
                      <a:r>
                        <a:rPr lang="en-IE" sz="2000" b="1" dirty="0" smtClean="0"/>
                        <a:t>TIP3P</a:t>
                      </a:r>
                      <a:endParaRPr lang="en-IE" sz="2000" b="1" dirty="0"/>
                    </a:p>
                  </a:txBody>
                  <a:tcPr anchor="ctr"/>
                </a:tc>
                <a:tc>
                  <a:txBody>
                    <a:bodyPr/>
                    <a:lstStyle/>
                    <a:p>
                      <a:pPr algn="ctr"/>
                      <a:r>
                        <a:rPr lang="en-IE" sz="2000" b="1" dirty="0" smtClean="0"/>
                        <a:t>TIP4P</a:t>
                      </a:r>
                      <a:r>
                        <a:rPr lang="en-IE" sz="2000" baseline="30000" dirty="0" smtClean="0">
                          <a:latin typeface="+mn-lt"/>
                          <a:cs typeface="Calibri"/>
                        </a:rPr>
                        <a:t>§</a:t>
                      </a:r>
                      <a:endParaRPr lang="en-IE" sz="2000" b="1" dirty="0"/>
                    </a:p>
                  </a:txBody>
                  <a:tcPr anchor="ctr">
                    <a:solidFill>
                      <a:srgbClr val="F2F991"/>
                    </a:solidFill>
                  </a:tcPr>
                </a:tc>
                <a:tc>
                  <a:txBody>
                    <a:bodyPr/>
                    <a:lstStyle/>
                    <a:p>
                      <a:pPr algn="ctr"/>
                      <a:r>
                        <a:rPr lang="en-IE" sz="2000" b="1" dirty="0" smtClean="0"/>
                        <a:t>TIP5P</a:t>
                      </a:r>
                      <a:endParaRPr lang="en-IE" sz="2000" b="1" dirty="0"/>
                    </a:p>
                  </a:txBody>
                  <a:tcPr anchor="ctr"/>
                </a:tc>
              </a:tr>
              <a:tr h="581323">
                <a:tc>
                  <a:txBody>
                    <a:bodyPr/>
                    <a:lstStyle/>
                    <a:p>
                      <a:pPr algn="l"/>
                      <a:r>
                        <a:rPr lang="en-IE" sz="2000" dirty="0" smtClean="0">
                          <a:latin typeface="Symbol" pitchFamily="18" charset="2"/>
                        </a:rPr>
                        <a:t>e </a:t>
                      </a:r>
                      <a:r>
                        <a:rPr lang="en-IE" sz="1800" dirty="0" smtClean="0">
                          <a:latin typeface="Symbol" pitchFamily="18" charset="2"/>
                        </a:rPr>
                        <a:t>(</a:t>
                      </a:r>
                      <a:r>
                        <a:rPr lang="en-IE" sz="1400" dirty="0" smtClean="0">
                          <a:latin typeface="+mj-lt"/>
                        </a:rPr>
                        <a:t>kcal/</a:t>
                      </a:r>
                      <a:r>
                        <a:rPr lang="en-IE" sz="1400" dirty="0" err="1" smtClean="0">
                          <a:latin typeface="+mj-lt"/>
                        </a:rPr>
                        <a:t>mol</a:t>
                      </a:r>
                      <a:r>
                        <a:rPr lang="en-IE" sz="1400" dirty="0" smtClean="0">
                          <a:latin typeface="+mj-lt"/>
                        </a:rPr>
                        <a:t>)</a:t>
                      </a:r>
                      <a:endParaRPr lang="en-IE" sz="2000" dirty="0">
                        <a:latin typeface="+mj-lt"/>
                      </a:endParaRPr>
                    </a:p>
                  </a:txBody>
                  <a:tcPr anchor="ctr">
                    <a:noFill/>
                  </a:tcPr>
                </a:tc>
                <a:tc>
                  <a:txBody>
                    <a:bodyPr/>
                    <a:lstStyle/>
                    <a:p>
                      <a:r>
                        <a:rPr lang="en-IE" sz="2000" dirty="0" smtClean="0"/>
                        <a:t>0.152</a:t>
                      </a:r>
                      <a:endParaRPr lang="en-IE" sz="2000" dirty="0"/>
                    </a:p>
                  </a:txBody>
                  <a:tcPr anchor="ctr">
                    <a:noFill/>
                  </a:tcPr>
                </a:tc>
                <a:tc>
                  <a:txBody>
                    <a:bodyPr/>
                    <a:lstStyle/>
                    <a:p>
                      <a:pPr algn="ctr"/>
                      <a:r>
                        <a:rPr lang="en-IE" sz="2000" b="0" dirty="0" smtClean="0"/>
                        <a:t>0.155</a:t>
                      </a:r>
                      <a:endParaRPr lang="en-IE" sz="2000" b="0" dirty="0"/>
                    </a:p>
                  </a:txBody>
                  <a:tcPr anchor="ctr">
                    <a:solidFill>
                      <a:srgbClr val="F2F991"/>
                    </a:solidFill>
                  </a:tcPr>
                </a:tc>
                <a:tc>
                  <a:txBody>
                    <a:bodyPr/>
                    <a:lstStyle/>
                    <a:p>
                      <a:pPr algn="ctr"/>
                      <a:r>
                        <a:rPr lang="en-IE" sz="2000" dirty="0" smtClean="0"/>
                        <a:t>0.160</a:t>
                      </a:r>
                      <a:endParaRPr lang="en-IE" sz="2000" dirty="0"/>
                    </a:p>
                  </a:txBody>
                  <a:tcPr anchor="ctr">
                    <a:noFill/>
                  </a:tcPr>
                </a:tc>
              </a:tr>
              <a:tr h="581323">
                <a:tc>
                  <a:txBody>
                    <a:bodyPr/>
                    <a:lstStyle/>
                    <a:p>
                      <a:pPr algn="l"/>
                      <a:r>
                        <a:rPr lang="en-IE" sz="2000" dirty="0" smtClean="0">
                          <a:latin typeface="Symbol" pitchFamily="18" charset="2"/>
                        </a:rPr>
                        <a:t>s</a:t>
                      </a:r>
                      <a:r>
                        <a:rPr lang="en-IE" sz="2000" dirty="0" smtClean="0">
                          <a:latin typeface="+mj-lt"/>
                        </a:rPr>
                        <a:t> </a:t>
                      </a:r>
                      <a:r>
                        <a:rPr lang="en-IE" sz="1600" dirty="0" smtClean="0">
                          <a:latin typeface="+mj-lt"/>
                        </a:rPr>
                        <a:t>(Å)</a:t>
                      </a:r>
                      <a:endParaRPr lang="en-IE" sz="2000" dirty="0">
                        <a:latin typeface="+mj-lt"/>
                      </a:endParaRPr>
                    </a:p>
                  </a:txBody>
                  <a:tcPr anchor="ctr"/>
                </a:tc>
                <a:tc>
                  <a:txBody>
                    <a:bodyPr/>
                    <a:lstStyle/>
                    <a:p>
                      <a:r>
                        <a:rPr lang="en-IE" sz="2000" dirty="0" smtClean="0"/>
                        <a:t>3.151</a:t>
                      </a:r>
                      <a:endParaRPr lang="en-IE" sz="2000" dirty="0"/>
                    </a:p>
                  </a:txBody>
                  <a:tcPr anchor="ctr"/>
                </a:tc>
                <a:tc>
                  <a:txBody>
                    <a:bodyPr/>
                    <a:lstStyle/>
                    <a:p>
                      <a:pPr algn="ctr"/>
                      <a:r>
                        <a:rPr lang="en-IE" sz="2000" dirty="0" smtClean="0"/>
                        <a:t>3.154</a:t>
                      </a:r>
                    </a:p>
                  </a:txBody>
                  <a:tcPr anchor="ctr">
                    <a:solidFill>
                      <a:srgbClr val="F2F991"/>
                    </a:solidFill>
                  </a:tcPr>
                </a:tc>
                <a:tc>
                  <a:txBody>
                    <a:bodyPr/>
                    <a:lstStyle/>
                    <a:p>
                      <a:pPr algn="ctr"/>
                      <a:r>
                        <a:rPr lang="en-IE" sz="2000" dirty="0" smtClean="0"/>
                        <a:t>3.120</a:t>
                      </a:r>
                    </a:p>
                  </a:txBody>
                  <a:tcPr anchor="ctr"/>
                </a:tc>
              </a:tr>
              <a:tr h="581323">
                <a:tc>
                  <a:txBody>
                    <a:bodyPr/>
                    <a:lstStyle/>
                    <a:p>
                      <a:pPr algn="l"/>
                      <a:r>
                        <a:rPr lang="en-IE" sz="2000" dirty="0" smtClean="0">
                          <a:latin typeface="+mj-lt"/>
                        </a:rPr>
                        <a:t>q (O/M)</a:t>
                      </a:r>
                      <a:endParaRPr lang="en-IE" sz="2000" dirty="0">
                        <a:latin typeface="+mj-lt"/>
                      </a:endParaRPr>
                    </a:p>
                  </a:txBody>
                  <a:tcPr anchor="ctr">
                    <a:noFill/>
                  </a:tcPr>
                </a:tc>
                <a:tc>
                  <a:txBody>
                    <a:bodyPr/>
                    <a:lstStyle/>
                    <a:p>
                      <a:r>
                        <a:rPr lang="en-IE" sz="2000" dirty="0" smtClean="0"/>
                        <a:t>-0.834</a:t>
                      </a:r>
                      <a:endParaRPr lang="en-IE" sz="2000" dirty="0"/>
                    </a:p>
                  </a:txBody>
                  <a:tcPr anchor="ctr">
                    <a:noFill/>
                  </a:tcPr>
                </a:tc>
                <a:tc>
                  <a:txBody>
                    <a:bodyPr/>
                    <a:lstStyle/>
                    <a:p>
                      <a:pPr algn="ctr"/>
                      <a:r>
                        <a:rPr lang="en-IE" sz="2000" dirty="0" smtClean="0"/>
                        <a:t>-1.04</a:t>
                      </a:r>
                      <a:endParaRPr lang="en-IE" sz="2000" dirty="0"/>
                    </a:p>
                  </a:txBody>
                  <a:tcPr anchor="ctr">
                    <a:solidFill>
                      <a:srgbClr val="F2F991"/>
                    </a:solidFill>
                  </a:tcPr>
                </a:tc>
                <a:tc>
                  <a:txBody>
                    <a:bodyPr/>
                    <a:lstStyle/>
                    <a:p>
                      <a:pPr algn="ctr"/>
                      <a:r>
                        <a:rPr lang="en-IE" sz="2000" dirty="0" smtClean="0"/>
                        <a:t>-0.241</a:t>
                      </a:r>
                    </a:p>
                  </a:txBody>
                  <a:tcPr anchor="ctr">
                    <a:noFill/>
                  </a:tcPr>
                </a:tc>
              </a:tr>
              <a:tr h="581323">
                <a:tc>
                  <a:txBody>
                    <a:bodyPr/>
                    <a:lstStyle/>
                    <a:p>
                      <a:pPr algn="l"/>
                      <a:r>
                        <a:rPr lang="en-IE" sz="2000" dirty="0" smtClean="0">
                          <a:latin typeface="+mj-lt"/>
                        </a:rPr>
                        <a:t>q (H)</a:t>
                      </a:r>
                      <a:endParaRPr lang="en-IE" sz="2000" dirty="0">
                        <a:latin typeface="+mj-lt"/>
                      </a:endParaRPr>
                    </a:p>
                  </a:txBody>
                  <a:tcPr anchor="ctr">
                    <a:lnB w="12700" cap="flat" cmpd="sng" algn="ctr">
                      <a:solidFill>
                        <a:schemeClr val="tx1"/>
                      </a:solidFill>
                      <a:prstDash val="solid"/>
                      <a:round/>
                      <a:headEnd type="none" w="med" len="med"/>
                      <a:tailEnd type="none" w="med" len="med"/>
                    </a:lnB>
                    <a:noFill/>
                  </a:tcPr>
                </a:tc>
                <a:tc>
                  <a:txBody>
                    <a:bodyPr/>
                    <a:lstStyle/>
                    <a:p>
                      <a:r>
                        <a:rPr lang="en-IE" sz="2000" dirty="0" smtClean="0"/>
                        <a:t>0.417</a:t>
                      </a:r>
                      <a:endParaRPr lang="en-IE" sz="2000" dirty="0"/>
                    </a:p>
                  </a:txBody>
                  <a:tcPr anchor="ctr">
                    <a:lnB w="12700" cap="flat" cmpd="sng" algn="ctr">
                      <a:solidFill>
                        <a:schemeClr val="tx1"/>
                      </a:solidFill>
                      <a:prstDash val="solid"/>
                      <a:round/>
                      <a:headEnd type="none" w="med" len="med"/>
                      <a:tailEnd type="none" w="med" len="med"/>
                    </a:lnB>
                    <a:noFill/>
                  </a:tcPr>
                </a:tc>
                <a:tc>
                  <a:txBody>
                    <a:bodyPr/>
                    <a:lstStyle/>
                    <a:p>
                      <a:pPr algn="ctr"/>
                      <a:r>
                        <a:rPr lang="en-IE" sz="2000" dirty="0" smtClean="0"/>
                        <a:t>0.52</a:t>
                      </a:r>
                      <a:endParaRPr lang="en-IE" sz="2000" dirty="0"/>
                    </a:p>
                  </a:txBody>
                  <a:tcPr anchor="ctr">
                    <a:lnB w="12700" cap="flat" cmpd="sng" algn="ctr">
                      <a:solidFill>
                        <a:schemeClr val="tx1"/>
                      </a:solidFill>
                      <a:prstDash val="solid"/>
                      <a:round/>
                      <a:headEnd type="none" w="med" len="med"/>
                      <a:tailEnd type="none" w="med" len="med"/>
                    </a:lnB>
                    <a:solidFill>
                      <a:srgbClr val="F2F991"/>
                    </a:solidFill>
                  </a:tcPr>
                </a:tc>
                <a:tc>
                  <a:txBody>
                    <a:bodyPr/>
                    <a:lstStyle/>
                    <a:p>
                      <a:pPr algn="ctr"/>
                      <a:r>
                        <a:rPr lang="en-IE" sz="2000" dirty="0" smtClean="0"/>
                        <a:t>0.241</a:t>
                      </a:r>
                    </a:p>
                  </a:txBody>
                  <a:tcPr anchor="ctr">
                    <a:lnB w="12700" cap="flat" cmpd="sng" algn="ctr">
                      <a:solidFill>
                        <a:schemeClr val="tx1"/>
                      </a:solidFill>
                      <a:prstDash val="solid"/>
                      <a:round/>
                      <a:headEnd type="none" w="med" len="med"/>
                      <a:tailEnd type="none" w="med" len="med"/>
                    </a:lnB>
                    <a:noFill/>
                  </a:tcPr>
                </a:tc>
              </a:tr>
              <a:tr h="5813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ga-IE" sz="2000" b="1" dirty="0" smtClean="0">
                          <a:solidFill>
                            <a:schemeClr val="tx1"/>
                          </a:solidFill>
                          <a:latin typeface="Symbol" pitchFamily="18" charset="2"/>
                        </a:rPr>
                        <a:t>D</a:t>
                      </a:r>
                      <a:r>
                        <a:rPr lang="ga-IE" sz="2000" b="1" dirty="0" smtClean="0">
                          <a:solidFill>
                            <a:schemeClr val="tx1"/>
                          </a:solidFill>
                        </a:rPr>
                        <a:t>G</a:t>
                      </a:r>
                      <a:r>
                        <a:rPr lang="en-US" sz="2000" b="1" baseline="-25000" dirty="0" smtClean="0">
                          <a:solidFill>
                            <a:schemeClr val="tx1"/>
                          </a:solidFill>
                        </a:rPr>
                        <a:t>h</a:t>
                      </a:r>
                      <a:r>
                        <a:rPr lang="ga-IE" sz="2000" b="1" baseline="30000" dirty="0" smtClean="0">
                          <a:solidFill>
                            <a:schemeClr val="tx1"/>
                          </a:solidFill>
                        </a:rPr>
                        <a:t>0</a:t>
                      </a:r>
                      <a:endParaRPr lang="en-US" sz="2000" b="1" baseline="30000" dirty="0" smtClean="0">
                        <a:solidFill>
                          <a:schemeClr val="tx1"/>
                        </a:solidFill>
                      </a:endParaRPr>
                    </a:p>
                  </a:txBody>
                  <a:tcPr anchor="ctr">
                    <a:lnT w="12700" cap="flat" cmpd="sng" algn="ctr">
                      <a:solidFill>
                        <a:schemeClr val="tx1"/>
                      </a:solidFill>
                      <a:prstDash val="solid"/>
                      <a:round/>
                      <a:headEnd type="none" w="med" len="med"/>
                      <a:tailEnd type="none" w="med" len="med"/>
                    </a:lnT>
                    <a:noFill/>
                  </a:tcPr>
                </a:tc>
                <a:tc>
                  <a:txBody>
                    <a:bodyPr/>
                    <a:lstStyle/>
                    <a:p>
                      <a:r>
                        <a:rPr lang="en-IE" sz="2000" dirty="0" smtClean="0"/>
                        <a:t>-6.3</a:t>
                      </a:r>
                      <a:endParaRPr lang="en-IE" sz="2000" dirty="0"/>
                    </a:p>
                  </a:txBody>
                  <a:tcPr anchor="ctr">
                    <a:lnT w="12700" cap="flat" cmpd="sng" algn="ctr">
                      <a:solidFill>
                        <a:schemeClr val="tx1"/>
                      </a:solidFill>
                      <a:prstDash val="solid"/>
                      <a:round/>
                      <a:headEnd type="none" w="med" len="med"/>
                      <a:tailEnd type="none" w="med" len="med"/>
                    </a:lnT>
                    <a:noFill/>
                  </a:tcPr>
                </a:tc>
                <a:tc>
                  <a:txBody>
                    <a:bodyPr/>
                    <a:lstStyle/>
                    <a:p>
                      <a:pPr algn="ctr"/>
                      <a:r>
                        <a:rPr lang="en-IE" sz="2000" b="1" dirty="0" smtClean="0"/>
                        <a:t>-6.1</a:t>
                      </a:r>
                      <a:endParaRPr lang="en-IE" sz="2000" b="1" dirty="0"/>
                    </a:p>
                  </a:txBody>
                  <a:tcPr anchor="ctr">
                    <a:lnT w="12700" cap="flat" cmpd="sng" algn="ctr">
                      <a:solidFill>
                        <a:schemeClr val="tx1"/>
                      </a:solidFill>
                      <a:prstDash val="solid"/>
                      <a:round/>
                      <a:headEnd type="none" w="med" len="med"/>
                      <a:tailEnd type="none" w="med" len="med"/>
                    </a:lnT>
                    <a:solidFill>
                      <a:srgbClr val="F2F991"/>
                    </a:solidFill>
                  </a:tcPr>
                </a:tc>
                <a:tc>
                  <a:txBody>
                    <a:bodyPr/>
                    <a:lstStyle/>
                    <a:p>
                      <a:pPr algn="ctr"/>
                      <a:r>
                        <a:rPr lang="en-IE" sz="2000" dirty="0" smtClean="0"/>
                        <a:t>-5.7</a:t>
                      </a:r>
                    </a:p>
                  </a:txBody>
                  <a:tcPr anchor="ctr">
                    <a:lnT w="12700" cap="flat" cmpd="sng" algn="ctr">
                      <a:solidFill>
                        <a:schemeClr val="tx1"/>
                      </a:solidFill>
                      <a:prstDash val="solid"/>
                      <a:round/>
                      <a:headEnd type="none" w="med" len="med"/>
                      <a:tailEnd type="none" w="med" len="med"/>
                    </a:lnT>
                    <a:noFill/>
                  </a:tcPr>
                </a:tc>
              </a:tr>
            </a:tbl>
          </a:graphicData>
        </a:graphic>
      </p:graphicFrame>
      <p:sp>
        <p:nvSpPr>
          <p:cNvPr id="14" name="Rectangle 13"/>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741px-Water_models_svg.png"/>
          <p:cNvPicPr>
            <a:picLocks noChangeAspect="1"/>
          </p:cNvPicPr>
          <p:nvPr/>
        </p:nvPicPr>
        <p:blipFill>
          <a:blip r:embed="rId4" cstate="print"/>
          <a:srcRect l="23465" r="51029"/>
          <a:stretch>
            <a:fillRect/>
          </a:stretch>
        </p:blipFill>
        <p:spPr>
          <a:xfrm>
            <a:off x="323528" y="1052736"/>
            <a:ext cx="2751901" cy="2082155"/>
          </a:xfrm>
          <a:prstGeom prst="rect">
            <a:avLst/>
          </a:prstGeom>
        </p:spPr>
      </p:pic>
      <p:sp>
        <p:nvSpPr>
          <p:cNvPr id="16" name="TextBox 15"/>
          <p:cNvSpPr txBox="1"/>
          <p:nvPr/>
        </p:nvSpPr>
        <p:spPr>
          <a:xfrm>
            <a:off x="220960" y="6330806"/>
            <a:ext cx="5791200" cy="338554"/>
          </a:xfrm>
          <a:prstGeom prst="rect">
            <a:avLst/>
          </a:prstGeom>
          <a:noFill/>
        </p:spPr>
        <p:txBody>
          <a:bodyPr wrap="square" rtlCol="0">
            <a:spAutoFit/>
          </a:bodyPr>
          <a:lstStyle/>
          <a:p>
            <a:r>
              <a:rPr lang="ga-IE" sz="1600" baseline="30000" dirty="0" smtClean="0"/>
              <a:t>§</a:t>
            </a:r>
            <a:r>
              <a:rPr lang="ga-IE" sz="1600" dirty="0" smtClean="0"/>
              <a:t>Jorgensen et al., </a:t>
            </a:r>
            <a:r>
              <a:rPr lang="ga-IE" sz="1600" i="1" dirty="0" smtClean="0"/>
              <a:t>J. Chem. Phys. </a:t>
            </a:r>
            <a:r>
              <a:rPr lang="ga-IE" sz="1600" dirty="0" smtClean="0"/>
              <a:t>(1983), </a:t>
            </a:r>
            <a:r>
              <a:rPr lang="ga-IE" sz="1600" b="1" dirty="0" smtClean="0"/>
              <a:t>79</a:t>
            </a:r>
            <a:r>
              <a:rPr lang="ga-IE" sz="1600" dirty="0" smtClean="0"/>
              <a:t>, 926</a:t>
            </a:r>
          </a:p>
        </p:txBody>
      </p:sp>
      <p:pic>
        <p:nvPicPr>
          <p:cNvPr id="17" name="Picture 16" descr="tip4p.png"/>
          <p:cNvPicPr>
            <a:picLocks noChangeAspect="1"/>
          </p:cNvPicPr>
          <p:nvPr/>
        </p:nvPicPr>
        <p:blipFill>
          <a:blip r:embed="rId5" cstate="print"/>
          <a:srcRect l="18107" t="10626" r="21650" b="12200"/>
          <a:stretch>
            <a:fillRect/>
          </a:stretch>
        </p:blipFill>
        <p:spPr>
          <a:xfrm>
            <a:off x="755576" y="3429000"/>
            <a:ext cx="2004468" cy="1925861"/>
          </a:xfrm>
          <a:prstGeom prst="rect">
            <a:avLst/>
          </a:prstGeom>
        </p:spPr>
      </p:pic>
    </p:spTree>
    <p:extLst>
      <p:ext uri="{BB962C8B-B14F-4D97-AF65-F5344CB8AC3E}">
        <p14:creationId xmlns:p14="http://schemas.microsoft.com/office/powerpoint/2010/main" val="8242660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fi_logo.jpg"/>
          <p:cNvPicPr>
            <a:picLocks noChangeAspect="1"/>
          </p:cNvPicPr>
          <p:nvPr/>
        </p:nvPicPr>
        <p:blipFill>
          <a:blip r:embed="rId3" cstate="print"/>
          <a:stretch>
            <a:fillRect/>
          </a:stretch>
        </p:blipFill>
        <p:spPr>
          <a:xfrm>
            <a:off x="7757038" y="5715000"/>
            <a:ext cx="1310762" cy="995355"/>
          </a:xfrm>
          <a:prstGeom prst="rect">
            <a:avLst/>
          </a:prstGeom>
        </p:spPr>
      </p:pic>
      <p:pic>
        <p:nvPicPr>
          <p:cNvPr id="4" name="Picture 3" descr="1CVN_bindingsite.png"/>
          <p:cNvPicPr preferRelativeResize="0">
            <a:picLocks noChangeAspect="1"/>
          </p:cNvPicPr>
          <p:nvPr/>
        </p:nvPicPr>
        <p:blipFill>
          <a:blip r:embed="rId4" cstate="print"/>
          <a:srcRect t="13889" r="39583"/>
          <a:stretch>
            <a:fillRect/>
          </a:stretch>
        </p:blipFill>
        <p:spPr>
          <a:xfrm>
            <a:off x="1981200" y="3733800"/>
            <a:ext cx="2452165" cy="2621280"/>
          </a:xfrm>
          <a:prstGeom prst="rect">
            <a:avLst/>
          </a:prstGeom>
        </p:spPr>
      </p:pic>
      <p:pic>
        <p:nvPicPr>
          <p:cNvPr id="6" name="Picture 5" descr="3D4K_bindingsite.png"/>
          <p:cNvPicPr>
            <a:picLocks noChangeAspect="1"/>
          </p:cNvPicPr>
          <p:nvPr/>
        </p:nvPicPr>
        <p:blipFill>
          <a:blip r:embed="rId5" cstate="print"/>
          <a:srcRect l="9524" t="4167" r="37500" b="11111"/>
          <a:stretch>
            <a:fillRect/>
          </a:stretch>
        </p:blipFill>
        <p:spPr>
          <a:xfrm>
            <a:off x="5181600" y="3828301"/>
            <a:ext cx="2133600" cy="2559121"/>
          </a:xfrm>
          <a:prstGeom prst="rect">
            <a:avLst/>
          </a:prstGeom>
        </p:spPr>
      </p:pic>
      <p:sp>
        <p:nvSpPr>
          <p:cNvPr id="7" name="TextBox 6"/>
          <p:cNvSpPr txBox="1"/>
          <p:nvPr/>
        </p:nvSpPr>
        <p:spPr>
          <a:xfrm>
            <a:off x="6096000" y="3810000"/>
            <a:ext cx="1653540" cy="400110"/>
          </a:xfrm>
          <a:prstGeom prst="rect">
            <a:avLst/>
          </a:prstGeom>
          <a:noFill/>
        </p:spPr>
        <p:txBody>
          <a:bodyPr wrap="square" rtlCol="0">
            <a:spAutoFit/>
          </a:bodyPr>
          <a:lstStyle/>
          <a:p>
            <a:r>
              <a:rPr lang="en-US" sz="2000" b="1" dirty="0" smtClean="0"/>
              <a:t>ConA/3HET</a:t>
            </a:r>
            <a:endParaRPr lang="en-US" sz="2000" b="1" dirty="0"/>
          </a:p>
        </p:txBody>
      </p:sp>
      <p:sp>
        <p:nvSpPr>
          <p:cNvPr id="12" name="TextBox 11"/>
          <p:cNvSpPr txBox="1"/>
          <p:nvPr/>
        </p:nvSpPr>
        <p:spPr>
          <a:xfrm>
            <a:off x="2895600" y="3810000"/>
            <a:ext cx="1532384" cy="400110"/>
          </a:xfrm>
          <a:prstGeom prst="rect">
            <a:avLst/>
          </a:prstGeom>
          <a:noFill/>
        </p:spPr>
        <p:txBody>
          <a:bodyPr wrap="square" rtlCol="0">
            <a:spAutoFit/>
          </a:bodyPr>
          <a:lstStyle/>
          <a:p>
            <a:r>
              <a:rPr lang="en-US" sz="2000" b="1" dirty="0" smtClean="0"/>
              <a:t>ConA/3MAN</a:t>
            </a:r>
            <a:endParaRPr lang="en-US" sz="2000" b="1" dirty="0"/>
          </a:p>
        </p:txBody>
      </p:sp>
      <p:sp>
        <p:nvSpPr>
          <p:cNvPr id="2" name="Title 1"/>
          <p:cNvSpPr>
            <a:spLocks noGrp="1"/>
          </p:cNvSpPr>
          <p:nvPr>
            <p:ph type="title"/>
          </p:nvPr>
        </p:nvSpPr>
        <p:spPr>
          <a:xfrm>
            <a:off x="1835696" y="341784"/>
            <a:ext cx="5882208" cy="1143000"/>
          </a:xfrm>
        </p:spPr>
        <p:txBody>
          <a:bodyPr>
            <a:normAutofit fontScale="90000"/>
          </a:bodyPr>
          <a:lstStyle/>
          <a:p>
            <a:r>
              <a:rPr lang="en-US" dirty="0" smtClean="0"/>
              <a:t>Standard Binding Free Energies (</a:t>
            </a:r>
            <a:r>
              <a:rPr lang="en-IE" dirty="0" smtClean="0"/>
              <a:t>TIP4P)</a:t>
            </a:r>
            <a:endParaRPr lang="en-US" dirty="0"/>
          </a:p>
        </p:txBody>
      </p:sp>
      <p:sp>
        <p:nvSpPr>
          <p:cNvPr id="13" name="Rectangle 12"/>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173646487"/>
              </p:ext>
            </p:extLst>
          </p:nvPr>
        </p:nvGraphicFramePr>
        <p:xfrm>
          <a:off x="816536" y="2125246"/>
          <a:ext cx="7766248" cy="1087730"/>
        </p:xfrm>
        <a:graphic>
          <a:graphicData uri="http://schemas.openxmlformats.org/drawingml/2006/table">
            <a:tbl>
              <a:tblPr firstRow="1" bandRow="1">
                <a:tableStyleId>{5C22544A-7EE6-4342-B048-85BDC9FD1C3A}</a:tableStyleId>
              </a:tblPr>
              <a:tblGrid>
                <a:gridCol w="2080245"/>
                <a:gridCol w="1802879"/>
                <a:gridCol w="1941562"/>
                <a:gridCol w="1941562"/>
              </a:tblGrid>
              <a:tr h="550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ga-IE" sz="2400" b="1" dirty="0" smtClean="0">
                          <a:solidFill>
                            <a:schemeClr val="tx1"/>
                          </a:solidFill>
                          <a:latin typeface="Symbol" pitchFamily="18" charset="2"/>
                        </a:rPr>
                        <a:t>D</a:t>
                      </a:r>
                      <a:r>
                        <a:rPr lang="ga-IE" sz="2400" b="1" dirty="0" smtClean="0">
                          <a:solidFill>
                            <a:schemeClr val="tx1"/>
                          </a:solidFill>
                        </a:rPr>
                        <a:t>G</a:t>
                      </a:r>
                      <a:r>
                        <a:rPr lang="ga-IE" sz="2400" b="1" baseline="-25000" dirty="0" smtClean="0">
                          <a:solidFill>
                            <a:schemeClr val="tx1"/>
                          </a:solidFill>
                        </a:rPr>
                        <a:t>b</a:t>
                      </a:r>
                      <a:r>
                        <a:rPr lang="ga-IE" sz="2400" b="1" baseline="30000" dirty="0" smtClean="0">
                          <a:solidFill>
                            <a:schemeClr val="tx1"/>
                          </a:solidFill>
                        </a:rPr>
                        <a:t>0</a:t>
                      </a:r>
                      <a:endParaRPr lang="en-US" sz="2400" b="1" baseline="30000" dirty="0" smtClean="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Free</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3MAN</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3HET</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6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chemeClr val="tx1"/>
                          </a:solidFill>
                        </a:rPr>
                        <a:t>TIP4P</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-2.3</a:t>
                      </a:r>
                      <a:r>
                        <a:rPr lang="en-US" sz="2000" baseline="0" dirty="0" smtClean="0">
                          <a:solidFill>
                            <a:schemeClr val="tx1"/>
                          </a:solidFill>
                        </a:rPr>
                        <a:t> </a:t>
                      </a:r>
                      <a:r>
                        <a:rPr lang="en-US" sz="2000" dirty="0" smtClean="0">
                          <a:solidFill>
                            <a:schemeClr val="tx1"/>
                          </a:solidFill>
                        </a:rPr>
                        <a:t>(0.1)</a:t>
                      </a:r>
                      <a:endParaRPr lang="en-US" sz="2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aseline="0" dirty="0" smtClean="0"/>
                        <a:t>-2.3 (0.3)</a:t>
                      </a:r>
                      <a:endParaRPr lang="en-US" sz="2000" baseline="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t>0.2 (0.4)</a:t>
                      </a:r>
                      <a:endParaRPr lang="en-US" sz="20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755576" y="1861086"/>
            <a:ext cx="2209800" cy="307777"/>
          </a:xfrm>
          <a:prstGeom prst="rect">
            <a:avLst/>
          </a:prstGeom>
          <a:noFill/>
        </p:spPr>
        <p:txBody>
          <a:bodyPr wrap="square" rtlCol="0">
            <a:spAutoFit/>
          </a:bodyPr>
          <a:lstStyle/>
          <a:p>
            <a:r>
              <a:rPr lang="ga-IE" sz="1400" dirty="0" smtClean="0"/>
              <a:t>All values in kcal/mol</a:t>
            </a:r>
            <a:endParaRPr lang="en-US" sz="1400" dirty="0"/>
          </a:p>
        </p:txBody>
      </p:sp>
      <p:pic>
        <p:nvPicPr>
          <p:cNvPr id="18" name="Picture 17" descr="tip4p.png"/>
          <p:cNvPicPr>
            <a:picLocks noChangeAspect="1"/>
          </p:cNvPicPr>
          <p:nvPr/>
        </p:nvPicPr>
        <p:blipFill>
          <a:blip r:embed="rId6" cstate="print"/>
          <a:srcRect l="18107" t="10626" r="21650" b="12200"/>
          <a:stretch>
            <a:fillRect/>
          </a:stretch>
        </p:blipFill>
        <p:spPr>
          <a:xfrm>
            <a:off x="283850" y="260648"/>
            <a:ext cx="1479838" cy="1421805"/>
          </a:xfrm>
          <a:prstGeom prst="rect">
            <a:avLst/>
          </a:prstGeom>
        </p:spPr>
      </p:pic>
    </p:spTree>
    <p:extLst>
      <p:ext uri="{BB962C8B-B14F-4D97-AF65-F5344CB8AC3E}">
        <p14:creationId xmlns:p14="http://schemas.microsoft.com/office/powerpoint/2010/main" val="27143424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fi_logo.jpg"/>
          <p:cNvPicPr>
            <a:picLocks noChangeAspect="1"/>
          </p:cNvPicPr>
          <p:nvPr/>
        </p:nvPicPr>
        <p:blipFill>
          <a:blip r:embed="rId3" cstate="print"/>
          <a:stretch>
            <a:fillRect/>
          </a:stretch>
        </p:blipFill>
        <p:spPr>
          <a:xfrm>
            <a:off x="7757038" y="5715000"/>
            <a:ext cx="1310762" cy="995355"/>
          </a:xfrm>
          <a:prstGeom prst="rect">
            <a:avLst/>
          </a:prstGeom>
        </p:spPr>
      </p:pic>
      <p:sp>
        <p:nvSpPr>
          <p:cNvPr id="2" name="Title 1"/>
          <p:cNvSpPr>
            <a:spLocks noGrp="1"/>
          </p:cNvSpPr>
          <p:nvPr>
            <p:ph type="title"/>
          </p:nvPr>
        </p:nvSpPr>
        <p:spPr>
          <a:xfrm>
            <a:off x="899592" y="341784"/>
            <a:ext cx="7344816" cy="1143000"/>
          </a:xfrm>
        </p:spPr>
        <p:txBody>
          <a:bodyPr>
            <a:normAutofit fontScale="90000"/>
          </a:bodyPr>
          <a:lstStyle/>
          <a:p>
            <a:r>
              <a:rPr lang="en-US" dirty="0" smtClean="0"/>
              <a:t>Does the water have a structural function in ConA?</a:t>
            </a:r>
            <a:endParaRPr lang="en-US" dirty="0"/>
          </a:p>
        </p:txBody>
      </p:sp>
      <p:sp>
        <p:nvSpPr>
          <p:cNvPr id="13" name="Rectangle 12"/>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173646487"/>
              </p:ext>
            </p:extLst>
          </p:nvPr>
        </p:nvGraphicFramePr>
        <p:xfrm>
          <a:off x="672520" y="2125246"/>
          <a:ext cx="7766248" cy="2698496"/>
        </p:xfrm>
        <a:graphic>
          <a:graphicData uri="http://schemas.openxmlformats.org/drawingml/2006/table">
            <a:tbl>
              <a:tblPr firstRow="1" bandRow="1">
                <a:tableStyleId>{5C22544A-7EE6-4342-B048-85BDC9FD1C3A}</a:tableStyleId>
              </a:tblPr>
              <a:tblGrid>
                <a:gridCol w="2080245"/>
                <a:gridCol w="1802879"/>
                <a:gridCol w="1941562"/>
                <a:gridCol w="1941562"/>
              </a:tblGrid>
              <a:tr h="550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n-lt"/>
                        </a:rPr>
                        <a:t>Model</a:t>
                      </a:r>
                      <a:endParaRPr lang="en-US" sz="2400" b="1" baseline="30000" dirty="0" smtClean="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Free</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3MAN</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rPr>
                        <a:t>3HET</a:t>
                      </a:r>
                      <a:endParaRPr lang="en-US"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6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chemeClr val="tx1"/>
                          </a:solidFill>
                        </a:rPr>
                        <a:t>TIP3P</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unbound</a:t>
                      </a:r>
                      <a:endParaRPr lang="en-US" sz="2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aseline="0" dirty="0" smtClean="0"/>
                        <a:t>w. bound</a:t>
                      </a:r>
                      <a:endParaRPr lang="en-US" sz="2000" baseline="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t>structural</a:t>
                      </a:r>
                      <a:endParaRPr lang="en-US" sz="20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6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chemeClr val="tx1"/>
                          </a:solidFill>
                        </a:rPr>
                        <a:t>TIP5P</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991"/>
                    </a:solidFill>
                  </a:tcPr>
                </a:tc>
                <a:tc>
                  <a:txBody>
                    <a:bodyPr/>
                    <a:lstStyle/>
                    <a:p>
                      <a:pPr algn="ctr"/>
                      <a:r>
                        <a:rPr lang="en-US" sz="2000" dirty="0" smtClean="0">
                          <a:solidFill>
                            <a:schemeClr val="tx1"/>
                          </a:solidFill>
                        </a:rPr>
                        <a:t>structural</a:t>
                      </a:r>
                      <a:endParaRPr lang="en-US" sz="20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991"/>
                    </a:solidFill>
                  </a:tcPr>
                </a:tc>
                <a:tc>
                  <a:txBody>
                    <a:bodyPr/>
                    <a:lstStyle/>
                    <a:p>
                      <a:pPr algn="ctr"/>
                      <a:r>
                        <a:rPr lang="en-US" sz="2000" baseline="0" dirty="0" smtClean="0"/>
                        <a:t>structural</a:t>
                      </a:r>
                      <a:endParaRPr lang="en-US" sz="2000" baseline="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991"/>
                    </a:solidFill>
                  </a:tcPr>
                </a:tc>
                <a:tc>
                  <a:txBody>
                    <a:bodyPr/>
                    <a:lstStyle/>
                    <a:p>
                      <a:pPr algn="ctr"/>
                      <a:r>
                        <a:rPr lang="en-US" sz="2000" dirty="0" smtClean="0"/>
                        <a:t>structural</a:t>
                      </a:r>
                      <a:endParaRPr lang="en-US" sz="20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991"/>
                    </a:solidFill>
                  </a:tcPr>
                </a:tc>
              </a:tr>
              <a:tr h="536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chemeClr val="tx1"/>
                          </a:solidFill>
                        </a:rPr>
                        <a:t>TIP3P-MOD</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unbound</a:t>
                      </a:r>
                      <a:endParaRPr lang="en-US" sz="20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aseline="0" dirty="0" smtClean="0"/>
                        <a:t>unbound</a:t>
                      </a:r>
                      <a:endParaRPr lang="en-US" sz="2000" baseline="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t>w. bound</a:t>
                      </a:r>
                      <a:endParaRPr lang="en-US" sz="20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6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chemeClr val="tx1"/>
                          </a:solidFill>
                        </a:rPr>
                        <a:t>TIP4P</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structural</a:t>
                      </a:r>
                      <a:endParaRPr lang="en-US" sz="20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aseline="0" dirty="0" smtClean="0"/>
                        <a:t>structural</a:t>
                      </a:r>
                      <a:endParaRPr lang="en-US" sz="2000" baseline="0" dirty="0"/>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t>unbound</a:t>
                      </a:r>
                      <a:endParaRPr lang="en-US" sz="2000" dirty="0"/>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Title 1"/>
          <p:cNvSpPr txBox="1">
            <a:spLocks/>
          </p:cNvSpPr>
          <p:nvPr/>
        </p:nvSpPr>
        <p:spPr>
          <a:xfrm>
            <a:off x="467544" y="5229200"/>
            <a:ext cx="7056784" cy="566936"/>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it d</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epends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on the water model…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7143424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fi_logo.jpg"/>
          <p:cNvPicPr>
            <a:picLocks noChangeAspect="1"/>
          </p:cNvPicPr>
          <p:nvPr/>
        </p:nvPicPr>
        <p:blipFill>
          <a:blip r:embed="rId2" cstate="print"/>
          <a:stretch>
            <a:fillRect/>
          </a:stretch>
        </p:blipFill>
        <p:spPr>
          <a:xfrm>
            <a:off x="7757038" y="5715000"/>
            <a:ext cx="1310762" cy="995355"/>
          </a:xfrm>
          <a:prstGeom prst="rect">
            <a:avLst/>
          </a:prstGeom>
        </p:spPr>
      </p:pic>
      <p:pic>
        <p:nvPicPr>
          <p:cNvPr id="24" name="Picture 23" descr="1GKB_bindingsite.png"/>
          <p:cNvPicPr>
            <a:picLocks noChangeAspect="1"/>
          </p:cNvPicPr>
          <p:nvPr/>
        </p:nvPicPr>
        <p:blipFill>
          <a:blip r:embed="rId3" cstate="print"/>
          <a:srcRect t="13889"/>
          <a:stretch>
            <a:fillRect/>
          </a:stretch>
        </p:blipFill>
        <p:spPr>
          <a:xfrm>
            <a:off x="0" y="0"/>
            <a:ext cx="7315200" cy="4724400"/>
          </a:xfrm>
          <a:prstGeom prst="rect">
            <a:avLst/>
          </a:prstGeom>
        </p:spPr>
      </p:pic>
      <p:pic>
        <p:nvPicPr>
          <p:cNvPr id="4" name="Picture 3" descr="hydroxy_3D4K_hydroxyethyl.png"/>
          <p:cNvPicPr>
            <a:picLocks noChangeAspect="1"/>
          </p:cNvPicPr>
          <p:nvPr/>
        </p:nvPicPr>
        <p:blipFill>
          <a:blip r:embed="rId4" cstate="print"/>
          <a:srcRect l="11250" t="10000" r="11250" b="16667"/>
          <a:stretch>
            <a:fillRect/>
          </a:stretch>
        </p:blipFill>
        <p:spPr>
          <a:xfrm>
            <a:off x="4551978" y="4620344"/>
            <a:ext cx="2684318" cy="1905000"/>
          </a:xfrm>
          <a:prstGeom prst="rect">
            <a:avLst/>
          </a:prstGeom>
        </p:spPr>
      </p:pic>
      <p:pic>
        <p:nvPicPr>
          <p:cNvPr id="6" name="Picture 5" descr="hydroxy_3D4K_propyl.png"/>
          <p:cNvPicPr>
            <a:picLocks noChangeAspect="1"/>
          </p:cNvPicPr>
          <p:nvPr/>
        </p:nvPicPr>
        <p:blipFill>
          <a:blip r:embed="rId5" cstate="print"/>
          <a:srcRect l="11250" t="10000" r="13750" b="16667"/>
          <a:stretch>
            <a:fillRect/>
          </a:stretch>
        </p:blipFill>
        <p:spPr>
          <a:xfrm>
            <a:off x="1413159" y="4669729"/>
            <a:ext cx="2597728" cy="1905000"/>
          </a:xfrm>
          <a:prstGeom prst="rect">
            <a:avLst/>
          </a:prstGeom>
        </p:spPr>
      </p:pic>
      <p:sp>
        <p:nvSpPr>
          <p:cNvPr id="7" name="TextBox 6"/>
          <p:cNvSpPr txBox="1"/>
          <p:nvPr/>
        </p:nvSpPr>
        <p:spPr>
          <a:xfrm>
            <a:off x="5205164" y="2254741"/>
            <a:ext cx="457200" cy="369332"/>
          </a:xfrm>
          <a:prstGeom prst="rect">
            <a:avLst/>
          </a:prstGeom>
          <a:noFill/>
        </p:spPr>
        <p:txBody>
          <a:bodyPr wrap="square" rtlCol="0">
            <a:spAutoFit/>
          </a:bodyPr>
          <a:lstStyle/>
          <a:p>
            <a:r>
              <a:rPr lang="ga-IE" b="1" dirty="0" smtClean="0"/>
              <a:t>a)</a:t>
            </a:r>
            <a:endParaRPr lang="en-US" b="1" dirty="0"/>
          </a:p>
        </p:txBody>
      </p:sp>
      <p:sp>
        <p:nvSpPr>
          <p:cNvPr id="8" name="TextBox 7"/>
          <p:cNvSpPr txBox="1"/>
          <p:nvPr/>
        </p:nvSpPr>
        <p:spPr>
          <a:xfrm>
            <a:off x="1420087" y="4745929"/>
            <a:ext cx="457200" cy="369332"/>
          </a:xfrm>
          <a:prstGeom prst="rect">
            <a:avLst/>
          </a:prstGeom>
          <a:noFill/>
        </p:spPr>
        <p:txBody>
          <a:bodyPr wrap="square" rtlCol="0">
            <a:spAutoFit/>
          </a:bodyPr>
          <a:lstStyle/>
          <a:p>
            <a:r>
              <a:rPr lang="ga-IE" b="1" dirty="0" smtClean="0"/>
              <a:t>b)</a:t>
            </a:r>
            <a:endParaRPr lang="en-US" b="1" dirty="0"/>
          </a:p>
        </p:txBody>
      </p:sp>
      <p:sp>
        <p:nvSpPr>
          <p:cNvPr id="9" name="TextBox 8"/>
          <p:cNvSpPr txBox="1"/>
          <p:nvPr/>
        </p:nvSpPr>
        <p:spPr>
          <a:xfrm>
            <a:off x="4721696" y="4696544"/>
            <a:ext cx="457200" cy="369332"/>
          </a:xfrm>
          <a:prstGeom prst="rect">
            <a:avLst/>
          </a:prstGeom>
          <a:noFill/>
        </p:spPr>
        <p:txBody>
          <a:bodyPr wrap="square" rtlCol="0">
            <a:spAutoFit/>
          </a:bodyPr>
          <a:lstStyle/>
          <a:p>
            <a:r>
              <a:rPr lang="ga-IE" b="1" dirty="0" smtClean="0"/>
              <a:t>c)</a:t>
            </a:r>
            <a:endParaRPr lang="en-US" b="1" dirty="0"/>
          </a:p>
        </p:txBody>
      </p:sp>
      <p:sp>
        <p:nvSpPr>
          <p:cNvPr id="10" name="Oval 9"/>
          <p:cNvSpPr/>
          <p:nvPr/>
        </p:nvSpPr>
        <p:spPr>
          <a:xfrm>
            <a:off x="5738564" y="3016741"/>
            <a:ext cx="990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hydroxy_3D4K_4Me.png"/>
          <p:cNvPicPr>
            <a:picLocks noChangeAspect="1"/>
          </p:cNvPicPr>
          <p:nvPr/>
        </p:nvPicPr>
        <p:blipFill>
          <a:blip r:embed="rId6" cstate="print"/>
          <a:srcRect l="12000" b="12121"/>
          <a:stretch>
            <a:fillRect/>
          </a:stretch>
        </p:blipFill>
        <p:spPr>
          <a:xfrm>
            <a:off x="5200600" y="2132856"/>
            <a:ext cx="2971800" cy="2225780"/>
          </a:xfrm>
          <a:prstGeom prst="rect">
            <a:avLst/>
          </a:prstGeom>
        </p:spPr>
      </p:pic>
      <p:sp>
        <p:nvSpPr>
          <p:cNvPr id="26" name="TextBox 25"/>
          <p:cNvSpPr txBox="1"/>
          <p:nvPr/>
        </p:nvSpPr>
        <p:spPr>
          <a:xfrm>
            <a:off x="5505400" y="2285256"/>
            <a:ext cx="457200" cy="369332"/>
          </a:xfrm>
          <a:prstGeom prst="rect">
            <a:avLst/>
          </a:prstGeom>
          <a:noFill/>
        </p:spPr>
        <p:txBody>
          <a:bodyPr wrap="square" rtlCol="0">
            <a:spAutoFit/>
          </a:bodyPr>
          <a:lstStyle/>
          <a:p>
            <a:r>
              <a:rPr lang="ga-IE" b="1" dirty="0" smtClean="0"/>
              <a:t>a)</a:t>
            </a:r>
            <a:endParaRPr lang="en-US" b="1" dirty="0"/>
          </a:p>
        </p:txBody>
      </p:sp>
      <p:sp>
        <p:nvSpPr>
          <p:cNvPr id="28" name="Title 1"/>
          <p:cNvSpPr>
            <a:spLocks noGrp="1"/>
          </p:cNvSpPr>
          <p:nvPr>
            <p:ph type="title"/>
          </p:nvPr>
        </p:nvSpPr>
        <p:spPr>
          <a:xfrm>
            <a:off x="3822386" y="274638"/>
            <a:ext cx="4864413" cy="1858218"/>
          </a:xfrm>
        </p:spPr>
        <p:txBody>
          <a:bodyPr>
            <a:normAutofit/>
          </a:bodyPr>
          <a:lstStyle/>
          <a:p>
            <a:r>
              <a:rPr lang="en-IE" dirty="0" smtClean="0"/>
              <a:t>3MAN </a:t>
            </a:r>
            <a:r>
              <a:rPr lang="en-IE" dirty="0" err="1" smtClean="0"/>
              <a:t>Glycomimetic</a:t>
            </a:r>
            <a:r>
              <a:rPr lang="en-IE" dirty="0" smtClean="0"/>
              <a:t> Candidates</a:t>
            </a:r>
            <a:endParaRPr lang="en-IE" dirty="0"/>
          </a:p>
        </p:txBody>
      </p:sp>
    </p:spTree>
    <p:extLst>
      <p:ext uri="{BB962C8B-B14F-4D97-AF65-F5344CB8AC3E}">
        <p14:creationId xmlns:p14="http://schemas.microsoft.com/office/powerpoint/2010/main" val="297855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fi_logo.jpg"/>
          <p:cNvPicPr>
            <a:picLocks noChangeAspect="1"/>
          </p:cNvPicPr>
          <p:nvPr/>
        </p:nvPicPr>
        <p:blipFill>
          <a:blip r:embed="rId2" cstate="print"/>
          <a:stretch>
            <a:fillRect/>
          </a:stretch>
        </p:blipFill>
        <p:spPr>
          <a:xfrm>
            <a:off x="7757038" y="5715000"/>
            <a:ext cx="1310762" cy="995355"/>
          </a:xfrm>
          <a:prstGeom prst="rect">
            <a:avLst/>
          </a:prstGeom>
        </p:spPr>
      </p:pic>
      <p:sp>
        <p:nvSpPr>
          <p:cNvPr id="2" name="Title 1"/>
          <p:cNvSpPr>
            <a:spLocks noGrp="1"/>
          </p:cNvSpPr>
          <p:nvPr>
            <p:ph type="title"/>
          </p:nvPr>
        </p:nvSpPr>
        <p:spPr/>
        <p:txBody>
          <a:bodyPr/>
          <a:lstStyle/>
          <a:p>
            <a:r>
              <a:rPr lang="en-IE" dirty="0" smtClean="0"/>
              <a:t>Conclusions</a:t>
            </a:r>
            <a:endParaRPr lang="en-IE" dirty="0"/>
          </a:p>
        </p:txBody>
      </p:sp>
      <p:sp>
        <p:nvSpPr>
          <p:cNvPr id="4" name="Rectangle 3"/>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9552" y="1556792"/>
            <a:ext cx="8280920" cy="4893647"/>
          </a:xfrm>
          <a:prstGeom prst="rect">
            <a:avLst/>
          </a:prstGeom>
          <a:noFill/>
        </p:spPr>
        <p:txBody>
          <a:bodyPr wrap="square" rtlCol="0">
            <a:spAutoFit/>
          </a:bodyPr>
          <a:lstStyle/>
          <a:p>
            <a:pPr marL="285750" indent="-285750">
              <a:buFont typeface="Arial" pitchFamily="34" charset="0"/>
              <a:buChar char="•"/>
            </a:pPr>
            <a:r>
              <a:rPr lang="en-IE" sz="2400" dirty="0" smtClean="0"/>
              <a:t>The choice of water model has a significant impact on the assessment and interpretation of standard binding free energies.</a:t>
            </a:r>
          </a:p>
          <a:p>
            <a:endParaRPr lang="en-IE" sz="2400" dirty="0" smtClean="0"/>
          </a:p>
          <a:p>
            <a:pPr marL="285750" indent="-285750">
              <a:buFont typeface="Arial" pitchFamily="34" charset="0"/>
              <a:buChar char="•"/>
            </a:pPr>
            <a:r>
              <a:rPr lang="en-IE" sz="2400" dirty="0" smtClean="0"/>
              <a:t>Within the context of non-polarizable force fields, TIP5P 5-site model seems to be a step in the right direction.</a:t>
            </a:r>
          </a:p>
          <a:p>
            <a:pPr marL="285750" indent="-285750">
              <a:buFont typeface="Arial" pitchFamily="34" charset="0"/>
              <a:buChar char="•"/>
            </a:pPr>
            <a:endParaRPr lang="en-IE" sz="2400" dirty="0"/>
          </a:p>
          <a:p>
            <a:pPr marL="285750" indent="-285750">
              <a:buFont typeface="Arial" pitchFamily="34" charset="0"/>
              <a:buChar char="•"/>
            </a:pPr>
            <a:r>
              <a:rPr lang="en-IE" sz="2400" dirty="0" smtClean="0"/>
              <a:t>The water is not displaced by the synthetic ligand because it is able to preserve its tetrahedral coordination.</a:t>
            </a:r>
          </a:p>
          <a:p>
            <a:pPr marL="285750" indent="-285750">
              <a:buFont typeface="Arial" pitchFamily="34" charset="0"/>
              <a:buChar char="•"/>
            </a:pPr>
            <a:endParaRPr lang="en-IE" sz="2400" dirty="0"/>
          </a:p>
          <a:p>
            <a:pPr marL="285750" indent="-285750">
              <a:buFont typeface="Arial" pitchFamily="34" charset="0"/>
              <a:buChar char="•"/>
            </a:pPr>
            <a:r>
              <a:rPr lang="en-IE" sz="2400" dirty="0" smtClean="0"/>
              <a:t>A bulkier synthetic ligand (e.g. </a:t>
            </a:r>
            <a:r>
              <a:rPr lang="en-IE" sz="2400" dirty="0" err="1" smtClean="0"/>
              <a:t>hydroxypropyl</a:t>
            </a:r>
            <a:r>
              <a:rPr lang="en-IE" sz="2400" dirty="0" smtClean="0"/>
              <a:t>) might be able to form favourable </a:t>
            </a:r>
            <a:r>
              <a:rPr lang="en-IE" sz="2400" dirty="0" err="1" smtClean="0"/>
              <a:t>vdW</a:t>
            </a:r>
            <a:r>
              <a:rPr lang="en-IE" sz="2400" dirty="0" smtClean="0"/>
              <a:t> contacts with N14 </a:t>
            </a:r>
            <a:r>
              <a:rPr lang="en-IE" sz="2400" dirty="0" err="1" smtClean="0"/>
              <a:t>C</a:t>
            </a:r>
            <a:r>
              <a:rPr lang="en-IE" sz="2400" dirty="0" err="1" smtClean="0">
                <a:latin typeface="Symbol" pitchFamily="18" charset="2"/>
              </a:rPr>
              <a:t>b</a:t>
            </a:r>
            <a:r>
              <a:rPr lang="en-IE" sz="2400" dirty="0" smtClean="0"/>
              <a:t>, with the OH replacing the water in the binding site. </a:t>
            </a:r>
            <a:endParaRPr lang="en-IE" sz="2400" dirty="0"/>
          </a:p>
        </p:txBody>
      </p:sp>
    </p:spTree>
    <p:extLst>
      <p:ext uri="{BB962C8B-B14F-4D97-AF65-F5344CB8AC3E}">
        <p14:creationId xmlns:p14="http://schemas.microsoft.com/office/powerpoint/2010/main" val="16813751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fi_logo.jpg"/>
          <p:cNvPicPr>
            <a:picLocks noChangeAspect="1"/>
          </p:cNvPicPr>
          <p:nvPr/>
        </p:nvPicPr>
        <p:blipFill>
          <a:blip r:embed="rId2" cstate="print"/>
          <a:stretch>
            <a:fillRect/>
          </a:stretch>
        </p:blipFill>
        <p:spPr>
          <a:xfrm>
            <a:off x="7757038" y="5715000"/>
            <a:ext cx="1310762" cy="995355"/>
          </a:xfrm>
          <a:prstGeom prst="rect">
            <a:avLst/>
          </a:prstGeom>
        </p:spPr>
      </p:pic>
      <p:sp>
        <p:nvSpPr>
          <p:cNvPr id="2" name="Title 1"/>
          <p:cNvSpPr>
            <a:spLocks noGrp="1"/>
          </p:cNvSpPr>
          <p:nvPr>
            <p:ph type="title"/>
          </p:nvPr>
        </p:nvSpPr>
        <p:spPr>
          <a:xfrm>
            <a:off x="457200" y="773832"/>
            <a:ext cx="8229600" cy="1143000"/>
          </a:xfrm>
        </p:spPr>
        <p:txBody>
          <a:bodyPr/>
          <a:lstStyle/>
          <a:p>
            <a:r>
              <a:rPr lang="ga-IE" dirty="0" smtClean="0"/>
              <a:t>Acknowledgements</a:t>
            </a:r>
            <a:endParaRPr lang="en-US" dirty="0"/>
          </a:p>
        </p:txBody>
      </p:sp>
      <p:sp>
        <p:nvSpPr>
          <p:cNvPr id="3" name="Content Placeholder 2"/>
          <p:cNvSpPr>
            <a:spLocks noGrp="1"/>
          </p:cNvSpPr>
          <p:nvPr>
            <p:ph idx="1"/>
          </p:nvPr>
        </p:nvSpPr>
        <p:spPr>
          <a:xfrm>
            <a:off x="457200" y="1805609"/>
            <a:ext cx="2458616" cy="2415479"/>
          </a:xfrm>
        </p:spPr>
        <p:txBody>
          <a:bodyPr>
            <a:noAutofit/>
          </a:bodyPr>
          <a:lstStyle/>
          <a:p>
            <a:pPr marL="0" indent="0">
              <a:buNone/>
            </a:pPr>
            <a:r>
              <a:rPr lang="en-IE" sz="2400" b="1" dirty="0" smtClean="0"/>
              <a:t>Prof. Rob Woods</a:t>
            </a:r>
          </a:p>
          <a:p>
            <a:pPr marL="0" indent="0">
              <a:buNone/>
            </a:pPr>
            <a:r>
              <a:rPr lang="en-IE" sz="2400" b="1" dirty="0" smtClean="0">
                <a:solidFill>
                  <a:srgbClr val="7030A0"/>
                </a:solidFill>
              </a:rPr>
              <a:t>Oliver Grant</a:t>
            </a:r>
          </a:p>
          <a:p>
            <a:pPr marL="0" indent="0">
              <a:buNone/>
            </a:pPr>
            <a:r>
              <a:rPr lang="en-IE" sz="2400" b="1" dirty="0" smtClean="0">
                <a:solidFill>
                  <a:srgbClr val="7030A0"/>
                </a:solidFill>
              </a:rPr>
              <a:t>Joanne Martin </a:t>
            </a:r>
          </a:p>
          <a:p>
            <a:pPr marL="0" indent="0">
              <a:buNone/>
            </a:pPr>
            <a:r>
              <a:rPr lang="en-IE" sz="2400" b="1" dirty="0" smtClean="0">
                <a:solidFill>
                  <a:srgbClr val="7030A0"/>
                </a:solidFill>
              </a:rPr>
              <a:t>Hannah Smith </a:t>
            </a:r>
          </a:p>
          <a:p>
            <a:pPr marL="0" indent="0">
              <a:buNone/>
            </a:pPr>
            <a:r>
              <a:rPr lang="en-IE" sz="2400" b="1" dirty="0" smtClean="0">
                <a:solidFill>
                  <a:srgbClr val="0070C0"/>
                </a:solidFill>
              </a:rPr>
              <a:t>Niall </a:t>
            </a:r>
            <a:r>
              <a:rPr lang="en-IE" sz="2400" b="1" dirty="0" err="1" smtClean="0">
                <a:solidFill>
                  <a:srgbClr val="0070C0"/>
                </a:solidFill>
              </a:rPr>
              <a:t>Walshe</a:t>
            </a:r>
            <a:r>
              <a:rPr lang="en-IE" sz="2400" b="1" dirty="0" smtClean="0">
                <a:solidFill>
                  <a:srgbClr val="0070C0"/>
                </a:solidFill>
              </a:rPr>
              <a:t> </a:t>
            </a:r>
          </a:p>
          <a:p>
            <a:pPr marL="0" indent="0">
              <a:buNone/>
            </a:pPr>
            <a:r>
              <a:rPr lang="ga-IE" sz="2400" dirty="0" smtClean="0"/>
              <a:t> </a:t>
            </a:r>
          </a:p>
        </p:txBody>
      </p:sp>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fi_logo.jpg"/>
          <p:cNvPicPr>
            <a:picLocks noChangeAspect="1"/>
          </p:cNvPicPr>
          <p:nvPr/>
        </p:nvPicPr>
        <p:blipFill>
          <a:blip r:embed="rId3" cstate="print"/>
          <a:stretch>
            <a:fillRect/>
          </a:stretch>
        </p:blipFill>
        <p:spPr>
          <a:xfrm>
            <a:off x="1447800" y="4251160"/>
            <a:ext cx="2520696" cy="1914144"/>
          </a:xfrm>
          <a:prstGeom prst="rect">
            <a:avLst/>
          </a:prstGeom>
        </p:spPr>
      </p:pic>
      <p:pic>
        <p:nvPicPr>
          <p:cNvPr id="7" name="Picture 6" descr="ERDF.JPG"/>
          <p:cNvPicPr>
            <a:picLocks noChangeAspect="1"/>
          </p:cNvPicPr>
          <p:nvPr/>
        </p:nvPicPr>
        <p:blipFill>
          <a:blip r:embed="rId4" cstate="print"/>
          <a:stretch>
            <a:fillRect/>
          </a:stretch>
        </p:blipFill>
        <p:spPr>
          <a:xfrm>
            <a:off x="3810000" y="4414353"/>
            <a:ext cx="1600200" cy="1641462"/>
          </a:xfrm>
          <a:prstGeom prst="rect">
            <a:avLst/>
          </a:prstGeom>
        </p:spPr>
      </p:pic>
      <p:pic>
        <p:nvPicPr>
          <p:cNvPr id="8" name="Picture 7" descr="hp-logo.jpg"/>
          <p:cNvPicPr>
            <a:picLocks noChangeAspect="1"/>
          </p:cNvPicPr>
          <p:nvPr/>
        </p:nvPicPr>
        <p:blipFill>
          <a:blip r:embed="rId5" cstate="print"/>
          <a:stretch>
            <a:fillRect/>
          </a:stretch>
        </p:blipFill>
        <p:spPr>
          <a:xfrm>
            <a:off x="5638800" y="4260304"/>
            <a:ext cx="1905000" cy="1810095"/>
          </a:xfrm>
          <a:prstGeom prst="rect">
            <a:avLst/>
          </a:prstGeom>
        </p:spPr>
      </p:pic>
      <p:pic>
        <p:nvPicPr>
          <p:cNvPr id="11" name="Picture 10" descr="logo.png"/>
          <p:cNvPicPr>
            <a:picLocks noChangeAspect="1"/>
          </p:cNvPicPr>
          <p:nvPr/>
        </p:nvPicPr>
        <p:blipFill>
          <a:blip r:embed="rId6" cstate="print"/>
          <a:stretch>
            <a:fillRect/>
          </a:stretch>
        </p:blipFill>
        <p:spPr>
          <a:xfrm>
            <a:off x="245211" y="229674"/>
            <a:ext cx="2410240" cy="684726"/>
          </a:xfrm>
          <a:prstGeom prst="rect">
            <a:avLst/>
          </a:prstGeom>
        </p:spPr>
      </p:pic>
      <p:sp>
        <p:nvSpPr>
          <p:cNvPr id="10" name="Content Placeholder 2"/>
          <p:cNvSpPr txBox="1">
            <a:spLocks/>
          </p:cNvSpPr>
          <p:nvPr/>
        </p:nvSpPr>
        <p:spPr>
          <a:xfrm>
            <a:off x="2846784" y="1805609"/>
            <a:ext cx="2949352" cy="24154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E" sz="2400" b="1" dirty="0" err="1" smtClean="0">
                <a:solidFill>
                  <a:srgbClr val="0070C0"/>
                </a:solidFill>
              </a:rPr>
              <a:t>Dr.</a:t>
            </a:r>
            <a:r>
              <a:rPr lang="en-IE" sz="2400" b="1" dirty="0" smtClean="0">
                <a:solidFill>
                  <a:srgbClr val="0070C0"/>
                </a:solidFill>
              </a:rPr>
              <a:t> Nina </a:t>
            </a:r>
            <a:r>
              <a:rPr lang="en-IE" sz="2400" b="1" dirty="0" err="1" smtClean="0">
                <a:solidFill>
                  <a:srgbClr val="0070C0"/>
                </a:solidFill>
              </a:rPr>
              <a:t>Weisser</a:t>
            </a:r>
            <a:endParaRPr lang="en-IE" sz="2400" b="1" dirty="0" smtClean="0">
              <a:solidFill>
                <a:srgbClr val="0070C0"/>
              </a:solidFill>
            </a:endParaRPr>
          </a:p>
          <a:p>
            <a:pPr marL="0" indent="0">
              <a:buFont typeface="Arial" pitchFamily="34" charset="0"/>
              <a:buNone/>
            </a:pPr>
            <a:r>
              <a:rPr lang="en-IE" sz="2400" b="1" dirty="0" err="1" smtClean="0">
                <a:solidFill>
                  <a:srgbClr val="0070C0"/>
                </a:solidFill>
              </a:rPr>
              <a:t>Dr.</a:t>
            </a:r>
            <a:r>
              <a:rPr lang="en-IE" sz="2400" b="1" dirty="0" smtClean="0">
                <a:solidFill>
                  <a:srgbClr val="0070C0"/>
                </a:solidFill>
              </a:rPr>
              <a:t> Lori Yang</a:t>
            </a:r>
          </a:p>
          <a:p>
            <a:pPr marL="0" indent="0">
              <a:buFont typeface="Arial" pitchFamily="34" charset="0"/>
              <a:buNone/>
            </a:pPr>
            <a:r>
              <a:rPr lang="en-IE" sz="2400" b="1" dirty="0" err="1" smtClean="0">
                <a:solidFill>
                  <a:srgbClr val="0070C0"/>
                </a:solidFill>
              </a:rPr>
              <a:t>Dr.</a:t>
            </a:r>
            <a:r>
              <a:rPr lang="en-IE" sz="2400" b="1" dirty="0" smtClean="0">
                <a:solidFill>
                  <a:srgbClr val="0070C0"/>
                </a:solidFill>
              </a:rPr>
              <a:t> </a:t>
            </a:r>
            <a:r>
              <a:rPr lang="en-IE" sz="2400" b="1" dirty="0">
                <a:solidFill>
                  <a:srgbClr val="0070C0"/>
                </a:solidFill>
              </a:rPr>
              <a:t>J</a:t>
            </a:r>
            <a:r>
              <a:rPr lang="en-IE" sz="2400" b="1" dirty="0" smtClean="0">
                <a:solidFill>
                  <a:srgbClr val="0070C0"/>
                </a:solidFill>
              </a:rPr>
              <a:t>en </a:t>
            </a:r>
            <a:r>
              <a:rPr lang="en-IE" sz="2400" b="1" dirty="0" err="1" smtClean="0">
                <a:solidFill>
                  <a:srgbClr val="0070C0"/>
                </a:solidFill>
              </a:rPr>
              <a:t>Hendel</a:t>
            </a:r>
            <a:r>
              <a:rPr lang="en-IE" sz="2400" b="1" dirty="0" smtClean="0">
                <a:solidFill>
                  <a:srgbClr val="0070C0"/>
                </a:solidFill>
              </a:rPr>
              <a:t> </a:t>
            </a:r>
          </a:p>
          <a:p>
            <a:pPr marL="0" indent="0">
              <a:buFont typeface="Arial" pitchFamily="34" charset="0"/>
              <a:buNone/>
            </a:pPr>
            <a:r>
              <a:rPr lang="en-IE" sz="2400" b="1" dirty="0" err="1" smtClean="0">
                <a:solidFill>
                  <a:srgbClr val="0070C0"/>
                </a:solidFill>
              </a:rPr>
              <a:t>Dr.</a:t>
            </a:r>
            <a:r>
              <a:rPr lang="en-IE" sz="2400" b="1" dirty="0" smtClean="0">
                <a:solidFill>
                  <a:srgbClr val="0070C0"/>
                </a:solidFill>
              </a:rPr>
              <a:t> </a:t>
            </a:r>
            <a:r>
              <a:rPr lang="en-IE" sz="2400" b="1" dirty="0" err="1" smtClean="0">
                <a:solidFill>
                  <a:srgbClr val="0070C0"/>
                </a:solidFill>
              </a:rPr>
              <a:t>Marleen</a:t>
            </a:r>
            <a:r>
              <a:rPr lang="en-IE" sz="2400" b="1" dirty="0" smtClean="0">
                <a:solidFill>
                  <a:srgbClr val="0070C0"/>
                </a:solidFill>
              </a:rPr>
              <a:t> Renders</a:t>
            </a:r>
          </a:p>
          <a:p>
            <a:pPr marL="0" indent="0">
              <a:buFont typeface="Arial" pitchFamily="34" charset="0"/>
              <a:buNone/>
            </a:pPr>
            <a:r>
              <a:rPr lang="en-IE" sz="2400" b="1" dirty="0" smtClean="0">
                <a:solidFill>
                  <a:srgbClr val="0070C0"/>
                </a:solidFill>
              </a:rPr>
              <a:t>Valerie Murphy</a:t>
            </a:r>
          </a:p>
          <a:p>
            <a:pPr marL="0" indent="0">
              <a:buFont typeface="Arial" pitchFamily="34" charset="0"/>
              <a:buNone/>
            </a:pPr>
            <a:r>
              <a:rPr lang="ga-IE" sz="2400" b="1" dirty="0" smtClean="0">
                <a:solidFill>
                  <a:srgbClr val="0070C0"/>
                </a:solidFill>
              </a:rPr>
              <a:t> </a:t>
            </a:r>
          </a:p>
        </p:txBody>
      </p:sp>
      <p:sp>
        <p:nvSpPr>
          <p:cNvPr id="13" name="Content Placeholder 2"/>
          <p:cNvSpPr txBox="1">
            <a:spLocks/>
          </p:cNvSpPr>
          <p:nvPr/>
        </p:nvSpPr>
        <p:spPr>
          <a:xfrm>
            <a:off x="5727104" y="1772816"/>
            <a:ext cx="2949352"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E" sz="2400" b="1" dirty="0" smtClean="0"/>
              <a:t>@ </a:t>
            </a:r>
            <a:r>
              <a:rPr lang="en-IE" sz="2400" b="1" dirty="0" err="1" smtClean="0"/>
              <a:t>Sickkids</a:t>
            </a:r>
            <a:r>
              <a:rPr lang="en-IE" sz="2400" b="1" dirty="0" smtClean="0"/>
              <a:t>:</a:t>
            </a:r>
          </a:p>
          <a:p>
            <a:pPr marL="0" indent="0">
              <a:buFont typeface="Arial" pitchFamily="34" charset="0"/>
              <a:buNone/>
            </a:pPr>
            <a:r>
              <a:rPr lang="en-IE" sz="2400" dirty="0" err="1" smtClean="0"/>
              <a:t>Dr.</a:t>
            </a:r>
            <a:r>
              <a:rPr lang="en-IE" sz="2400" dirty="0" smtClean="0"/>
              <a:t> </a:t>
            </a:r>
            <a:r>
              <a:rPr lang="en-IE" sz="2400" dirty="0" err="1" smtClean="0"/>
              <a:t>Régis</a:t>
            </a:r>
            <a:r>
              <a:rPr lang="en-IE" sz="2400" dirty="0" smtClean="0"/>
              <a:t> </a:t>
            </a:r>
            <a:r>
              <a:rPr lang="en-IE" sz="2400" dirty="0" err="1" smtClean="0"/>
              <a:t>Pomès</a:t>
            </a:r>
            <a:endParaRPr lang="en-IE" sz="2400" dirty="0" smtClean="0"/>
          </a:p>
          <a:p>
            <a:pPr marL="0" indent="0">
              <a:buFont typeface="Arial" pitchFamily="34" charset="0"/>
              <a:buNone/>
            </a:pPr>
            <a:r>
              <a:rPr lang="en-IE" sz="2400" dirty="0" smtClean="0"/>
              <a:t>Chris Neale</a:t>
            </a:r>
          </a:p>
          <a:p>
            <a:pPr marL="0" indent="0">
              <a:buFont typeface="Arial" pitchFamily="34" charset="0"/>
              <a:buNone/>
            </a:pPr>
            <a:r>
              <a:rPr lang="ga-IE" sz="2400" dirty="0" smtClean="0"/>
              <a:t> </a:t>
            </a:r>
          </a:p>
        </p:txBody>
      </p:sp>
    </p:spTree>
    <p:extLst>
      <p:ext uri="{BB962C8B-B14F-4D97-AF65-F5344CB8AC3E}">
        <p14:creationId xmlns:p14="http://schemas.microsoft.com/office/powerpoint/2010/main" val="75794061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0932" r="19323" b="25318"/>
          <a:stretch/>
        </p:blipFill>
        <p:spPr>
          <a:xfrm>
            <a:off x="35496" y="111345"/>
            <a:ext cx="3915544" cy="6630023"/>
          </a:xfrm>
          <a:prstGeom prst="rect">
            <a:avLst/>
          </a:prstGeom>
        </p:spPr>
      </p:pic>
      <p:sp>
        <p:nvSpPr>
          <p:cNvPr id="2" name="Title 1"/>
          <p:cNvSpPr>
            <a:spLocks noGrp="1"/>
          </p:cNvSpPr>
          <p:nvPr>
            <p:ph type="title"/>
          </p:nvPr>
        </p:nvSpPr>
        <p:spPr/>
        <p:txBody>
          <a:bodyPr/>
          <a:lstStyle/>
          <a:p>
            <a:r>
              <a:rPr lang="en-IE" dirty="0" smtClean="0"/>
              <a:t>Unbound </a:t>
            </a:r>
            <a:r>
              <a:rPr lang="en-IE" dirty="0" err="1" smtClean="0"/>
              <a:t>ConA</a:t>
            </a:r>
            <a:r>
              <a:rPr lang="en-IE" dirty="0" smtClean="0"/>
              <a:t> with TIP3P-MOD</a:t>
            </a:r>
            <a:endParaRPr lang="en-IE" dirty="0"/>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2711769154"/>
                  </p:ext>
                </p:extLst>
              </p:nvPr>
            </p:nvGraphicFramePr>
            <p:xfrm>
              <a:off x="2898029" y="1637510"/>
              <a:ext cx="6093571" cy="1719482"/>
            </p:xfrm>
            <a:graphic>
              <a:graphicData uri="http://schemas.openxmlformats.org/drawingml/2006/table">
                <a:tbl>
                  <a:tblPr firstRow="1" bandRow="1">
                    <a:tableStyleId>{5C22544A-7EE6-4342-B048-85BDC9FD1C3A}</a:tableStyleId>
                  </a:tblPr>
                  <a:tblGrid>
                    <a:gridCol w="1269034"/>
                    <a:gridCol w="1223248"/>
                    <a:gridCol w="1249426"/>
                    <a:gridCol w="881948"/>
                    <a:gridCol w="1469915"/>
                  </a:tblGrid>
                  <a:tr h="423482">
                    <a:tc>
                      <a:txBody>
                        <a:bodyPr/>
                        <a:lstStyle/>
                        <a:p>
                          <a:pPr algn="ctr"/>
                          <a:r>
                            <a:rPr lang="ga-IE" sz="2000" b="1" dirty="0" smtClean="0">
                              <a:solidFill>
                                <a:schemeClr val="tx1"/>
                              </a:solidFill>
                            </a:rPr>
                            <a:t>1GKB</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ga-IE" sz="2000" b="1" dirty="0" smtClean="0">
                              <a:solidFill>
                                <a:schemeClr val="tx1"/>
                              </a:solidFill>
                            </a:rPr>
                            <a:t>Coulomb</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ga-IE" sz="2000" b="1" dirty="0" smtClean="0">
                              <a:solidFill>
                                <a:schemeClr val="tx1"/>
                              </a:solidFill>
                            </a:rPr>
                            <a:t>vdW</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a:endParaRPr lang="en-US" sz="2000" b="1" baseline="0" dirty="0" smtClean="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14:m/>
                          <a:endParaRPr lang="en-US" sz="2000" b="1" baseline="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32000">
                    <a:tc>
                      <a:txBody>
                        <a:bodyPr/>
                        <a:lstStyle/>
                        <a:p>
                          <a:pPr algn="ctr"/>
                          <a:r>
                            <a:rPr lang="ga-IE" b="1" dirty="0" smtClean="0">
                              <a:solidFill>
                                <a:schemeClr val="tx1"/>
                              </a:solidFill>
                            </a:rPr>
                            <a:t>T3P</a:t>
                          </a:r>
                          <a:endParaRPr lang="en-US" b="1"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IE" dirty="0" smtClean="0">
                              <a:solidFill>
                                <a:schemeClr val="tx1"/>
                              </a:solidFill>
                            </a:rPr>
                            <a:t>+</a:t>
                          </a:r>
                          <a:r>
                            <a:rPr lang="ga-IE" dirty="0" smtClean="0">
                              <a:solidFill>
                                <a:schemeClr val="tx1"/>
                              </a:solidFill>
                            </a:rPr>
                            <a:t>13.</a:t>
                          </a:r>
                          <a:r>
                            <a:rPr lang="en-IE" dirty="0" smtClean="0">
                              <a:solidFill>
                                <a:schemeClr val="tx1"/>
                              </a:solidFill>
                            </a:rPr>
                            <a:t>4</a:t>
                          </a:r>
                          <a:r>
                            <a:rPr lang="ga-IE" dirty="0" smtClean="0">
                              <a:solidFill>
                                <a:schemeClr val="tx1"/>
                              </a:solidFill>
                            </a:rPr>
                            <a:t> (0.</a:t>
                          </a:r>
                          <a:r>
                            <a:rPr lang="en-IE" dirty="0" smtClean="0">
                              <a:solidFill>
                                <a:schemeClr val="tx1"/>
                              </a:solidFill>
                            </a:rPr>
                            <a:t>3</a:t>
                          </a:r>
                          <a:r>
                            <a:rPr lang="ga-IE" dirty="0" smtClean="0">
                              <a:solidFill>
                                <a:schemeClr val="tx1"/>
                              </a:solidFill>
                            </a:rPr>
                            <a:t>)</a:t>
                          </a:r>
                          <a:endParaRPr lang="en-US"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ga-IE" i="0" dirty="0" smtClean="0">
                              <a:solidFill>
                                <a:schemeClr val="tx1"/>
                              </a:solidFill>
                            </a:rPr>
                            <a:t>-</a:t>
                          </a:r>
                          <a:r>
                            <a:rPr lang="en-IE" i="0" dirty="0" smtClean="0">
                              <a:solidFill>
                                <a:schemeClr val="tx1"/>
                              </a:solidFill>
                            </a:rPr>
                            <a:t>3.9</a:t>
                          </a:r>
                          <a:r>
                            <a:rPr lang="ga-IE" i="0" dirty="0" smtClean="0">
                              <a:solidFill>
                                <a:schemeClr val="tx1"/>
                              </a:solidFill>
                            </a:rPr>
                            <a:t> (0.2)</a:t>
                          </a:r>
                          <a:endParaRPr lang="en-US" i="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IE" dirty="0" smtClean="0">
                              <a:solidFill>
                                <a:schemeClr val="tx1"/>
                              </a:solidFill>
                            </a:rPr>
                            <a:t>+6.5</a:t>
                          </a:r>
                          <a:endParaRPr lang="en-US"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IE" b="1" dirty="0" smtClean="0">
                              <a:solidFill>
                                <a:schemeClr val="tx1"/>
                              </a:solidFill>
                            </a:rPr>
                            <a:t>-</a:t>
                          </a:r>
                          <a:r>
                            <a:rPr lang="ga-IE" b="1" dirty="0" smtClean="0">
                              <a:solidFill>
                                <a:schemeClr val="tx1"/>
                              </a:solidFill>
                            </a:rPr>
                            <a:t>0.</a:t>
                          </a:r>
                          <a:r>
                            <a:rPr lang="en-IE" b="1" dirty="0" smtClean="0">
                              <a:solidFill>
                                <a:schemeClr val="tx1"/>
                              </a:solidFill>
                            </a:rPr>
                            <a:t>3</a:t>
                          </a:r>
                          <a:r>
                            <a:rPr lang="ga-IE" b="1" dirty="0" smtClean="0">
                              <a:solidFill>
                                <a:schemeClr val="tx1"/>
                              </a:solidFill>
                            </a:rPr>
                            <a:t> (0.2)</a:t>
                          </a:r>
                          <a:endParaRPr lang="en-US" b="1"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r>
                  <a:tr h="432000">
                    <a:tc>
                      <a:txBody>
                        <a:bodyPr/>
                        <a:lstStyle/>
                        <a:p>
                          <a:pPr algn="ctr"/>
                          <a:r>
                            <a:rPr lang="ga-IE" b="1" dirty="0" smtClean="0">
                              <a:solidFill>
                                <a:schemeClr val="tx1"/>
                              </a:solidFill>
                            </a:rPr>
                            <a:t>T</a:t>
                          </a:r>
                          <a:r>
                            <a:rPr lang="en-IE" b="1" dirty="0" smtClean="0">
                              <a:solidFill>
                                <a:schemeClr val="tx1"/>
                              </a:solidFill>
                            </a:rPr>
                            <a:t>5P</a:t>
                          </a:r>
                        </a:p>
                      </a:txBody>
                      <a:tcPr anchor="ctr">
                        <a:solidFill>
                          <a:schemeClr val="bg1"/>
                        </a:solidFill>
                      </a:tcPr>
                    </a:tc>
                    <a:tc>
                      <a:txBody>
                        <a:bodyPr/>
                        <a:lstStyle/>
                        <a:p>
                          <a:pPr algn="ctr"/>
                          <a:r>
                            <a:rPr lang="en-IE" dirty="0" smtClean="0">
                              <a:solidFill>
                                <a:schemeClr val="tx1"/>
                              </a:solidFill>
                            </a:rPr>
                            <a:t>+</a:t>
                          </a:r>
                          <a:r>
                            <a:rPr lang="ga-IE" dirty="0" smtClean="0">
                              <a:solidFill>
                                <a:schemeClr val="tx1"/>
                              </a:solidFill>
                            </a:rPr>
                            <a:t>13.0 (0.5</a:t>
                          </a:r>
                          <a:r>
                            <a:rPr lang="en-IE" dirty="0" smtClean="0">
                              <a:solidFill>
                                <a:schemeClr val="tx1"/>
                              </a:solidFill>
                            </a:rPr>
                            <a:t>)</a:t>
                          </a:r>
                        </a:p>
                      </a:txBody>
                      <a:tcPr anchor="ctr">
                        <a:solidFill>
                          <a:schemeClr val="bg1"/>
                        </a:solidFill>
                      </a:tcPr>
                    </a:tc>
                    <a:tc>
                      <a:txBody>
                        <a:bodyPr/>
                        <a:lstStyle/>
                        <a:p>
                          <a:pPr algn="ctr"/>
                          <a:r>
                            <a:rPr lang="ga-IE" dirty="0" smtClean="0">
                              <a:solidFill>
                                <a:schemeClr val="tx1"/>
                              </a:solidFill>
                            </a:rPr>
                            <a:t>-3</a:t>
                          </a:r>
                          <a:r>
                            <a:rPr lang="en-IE" dirty="0" smtClean="0">
                              <a:solidFill>
                                <a:schemeClr val="tx1"/>
                              </a:solidFill>
                            </a:rPr>
                            <a:t>.2</a:t>
                          </a:r>
                          <a:r>
                            <a:rPr lang="ga-IE" dirty="0" smtClean="0">
                              <a:solidFill>
                                <a:schemeClr val="tx1"/>
                              </a:solidFill>
                            </a:rPr>
                            <a:t> (0.3)</a:t>
                          </a:r>
                          <a:endParaRPr lang="en-IE" dirty="0" smtClean="0">
                            <a:solidFill>
                              <a:schemeClr val="tx1"/>
                            </a:solidFill>
                          </a:endParaRPr>
                        </a:p>
                      </a:txBody>
                      <a:tcPr anchor="ctr">
                        <a:solidFill>
                          <a:schemeClr val="bg1"/>
                        </a:solidFill>
                      </a:tcPr>
                    </a:tc>
                    <a:tc>
                      <a:txBody>
                        <a:bodyPr/>
                        <a:lstStyle/>
                        <a:p>
                          <a:pPr algn="ctr"/>
                          <a:r>
                            <a:rPr lang="en-US" dirty="0" smtClean="0">
                              <a:solidFill>
                                <a:schemeClr val="tx1"/>
                              </a:solidFill>
                            </a:rPr>
                            <a:t>+6.8</a:t>
                          </a:r>
                        </a:p>
                      </a:txBody>
                      <a:tcPr anchor="ctr">
                        <a:solidFill>
                          <a:schemeClr val="bg1"/>
                        </a:solidFill>
                      </a:tcPr>
                    </a:tc>
                    <a:tc>
                      <a:txBody>
                        <a:bodyPr/>
                        <a:lstStyle/>
                        <a:p>
                          <a:pPr algn="ctr"/>
                          <a:r>
                            <a:rPr lang="en-IE" b="1" baseline="0" dirty="0" smtClean="0">
                              <a:solidFill>
                                <a:schemeClr val="tx1"/>
                              </a:solidFill>
                            </a:rPr>
                            <a:t>-1.1</a:t>
                          </a:r>
                          <a:r>
                            <a:rPr lang="ga-IE" b="1" baseline="0" dirty="0" smtClean="0">
                              <a:solidFill>
                                <a:schemeClr val="tx1"/>
                              </a:solidFill>
                            </a:rPr>
                            <a:t> (0.4)</a:t>
                          </a:r>
                          <a:endParaRPr lang="en-US" b="1" dirty="0">
                            <a:solidFill>
                              <a:schemeClr val="tx1"/>
                            </a:solidFill>
                          </a:endParaRPr>
                        </a:p>
                      </a:txBody>
                      <a:tcPr anchor="ctr">
                        <a:solidFill>
                          <a:schemeClr val="bg1"/>
                        </a:solidFill>
                      </a:tcPr>
                    </a:tc>
                  </a:tr>
                  <a:tr h="432000">
                    <a:tc>
                      <a:txBody>
                        <a:bodyPr/>
                        <a:lstStyle/>
                        <a:p>
                          <a:pPr algn="ctr"/>
                          <a:r>
                            <a:rPr lang="en-IE" sz="1800" b="1" dirty="0" smtClean="0">
                              <a:solidFill>
                                <a:schemeClr val="tx1"/>
                              </a:solidFill>
                            </a:rPr>
                            <a:t>T3P-MOD</a:t>
                          </a:r>
                        </a:p>
                      </a:txBody>
                      <a:tcPr anchor="ctr">
                        <a:lnB w="12700" cap="flat" cmpd="sng" algn="ctr">
                          <a:solidFill>
                            <a:schemeClr val="tx1"/>
                          </a:solidFill>
                          <a:prstDash val="solid"/>
                          <a:round/>
                          <a:headEnd type="none" w="med" len="med"/>
                          <a:tailEnd type="none" w="med" len="med"/>
                        </a:lnB>
                        <a:solidFill>
                          <a:srgbClr val="F2F991"/>
                        </a:solidFill>
                      </a:tcPr>
                    </a:tc>
                    <a:tc>
                      <a:txBody>
                        <a:bodyPr/>
                        <a:lstStyle/>
                        <a:p>
                          <a:pPr algn="ctr"/>
                          <a:r>
                            <a:rPr lang="en-IE" sz="1800" dirty="0" smtClean="0">
                              <a:solidFill>
                                <a:schemeClr val="tx1"/>
                              </a:solidFill>
                            </a:rPr>
                            <a:t>+12.6 (0.2)</a:t>
                          </a:r>
                        </a:p>
                      </a:txBody>
                      <a:tcPr anchor="ctr">
                        <a:lnB w="12700" cap="flat" cmpd="sng" algn="ctr">
                          <a:solidFill>
                            <a:schemeClr val="tx1"/>
                          </a:solidFill>
                          <a:prstDash val="solid"/>
                          <a:round/>
                          <a:headEnd type="none" w="med" len="med"/>
                          <a:tailEnd type="none" w="med" len="med"/>
                        </a:lnB>
                        <a:solidFill>
                          <a:srgbClr val="F2F991"/>
                        </a:solidFill>
                      </a:tcPr>
                    </a:tc>
                    <a:tc>
                      <a:txBody>
                        <a:bodyPr/>
                        <a:lstStyle/>
                        <a:p>
                          <a:pPr algn="ctr"/>
                          <a:r>
                            <a:rPr lang="en-IE" sz="1800" dirty="0" smtClean="0">
                              <a:solidFill>
                                <a:schemeClr val="tx1"/>
                              </a:solidFill>
                            </a:rPr>
                            <a:t>-4.1 (0.2)</a:t>
                          </a:r>
                        </a:p>
                      </a:txBody>
                      <a:tcPr anchor="ctr">
                        <a:lnB w="12700" cap="flat" cmpd="sng" algn="ctr">
                          <a:solidFill>
                            <a:schemeClr val="tx1"/>
                          </a:solidFill>
                          <a:prstDash val="solid"/>
                          <a:round/>
                          <a:headEnd type="none" w="med" len="med"/>
                          <a:tailEnd type="none" w="med" len="med"/>
                        </a:lnB>
                        <a:solidFill>
                          <a:srgbClr val="F2F991"/>
                        </a:solidFill>
                      </a:tcPr>
                    </a:tc>
                    <a:tc>
                      <a:txBody>
                        <a:bodyPr/>
                        <a:lstStyle/>
                        <a:p>
                          <a:pPr algn="ctr"/>
                          <a:r>
                            <a:rPr lang="en-US" sz="1800" dirty="0" smtClean="0">
                              <a:solidFill>
                                <a:schemeClr val="tx1"/>
                              </a:solidFill>
                            </a:rPr>
                            <a:t>+5.5</a:t>
                          </a:r>
                          <a:endParaRPr lang="en-US" sz="1800" dirty="0">
                            <a:solidFill>
                              <a:schemeClr val="tx1"/>
                            </a:solidFill>
                          </a:endParaRPr>
                        </a:p>
                      </a:txBody>
                      <a:tcPr anchor="ctr">
                        <a:lnB w="12700" cap="flat" cmpd="sng" algn="ctr">
                          <a:solidFill>
                            <a:schemeClr val="tx1"/>
                          </a:solidFill>
                          <a:prstDash val="solid"/>
                          <a:round/>
                          <a:headEnd type="none" w="med" len="med"/>
                          <a:tailEnd type="none" w="med" len="med"/>
                        </a:lnB>
                        <a:solidFill>
                          <a:srgbClr val="F2F991"/>
                        </a:solidFill>
                      </a:tcPr>
                    </a:tc>
                    <a:tc>
                      <a:txBody>
                        <a:bodyPr/>
                        <a:lstStyle/>
                        <a:p>
                          <a:pPr algn="ctr"/>
                          <a:r>
                            <a:rPr lang="en-US" sz="1800" b="1" dirty="0" smtClean="0">
                              <a:solidFill>
                                <a:schemeClr val="tx1"/>
                              </a:solidFill>
                            </a:rPr>
                            <a:t>+0.7 (0.2)</a:t>
                          </a:r>
                          <a:endParaRPr lang="en-US" sz="1800" b="1" dirty="0">
                            <a:solidFill>
                              <a:schemeClr val="tx1"/>
                            </a:solidFill>
                          </a:endParaRPr>
                        </a:p>
                      </a:txBody>
                      <a:tcPr anchor="ctr">
                        <a:lnB w="12700" cap="flat" cmpd="sng" algn="ctr">
                          <a:solidFill>
                            <a:schemeClr val="tx1"/>
                          </a:solidFill>
                          <a:prstDash val="solid"/>
                          <a:round/>
                          <a:headEnd type="none" w="med" len="med"/>
                          <a:tailEnd type="none" w="med" len="med"/>
                        </a:lnB>
                        <a:solidFill>
                          <a:srgbClr val="F2F991"/>
                        </a:solidFill>
                      </a:tcPr>
                    </a:tc>
                  </a:tr>
                </a:tbl>
              </a:graphicData>
            </a:graphic>
          </p:graphicFrame>
        </mc:Choice>
        <mc:Fallback xmlns="">
          <p:graphicFrame>
            <p:nvGraphicFramePr>
              <p:cNvPr id="11" name="Table 10"/>
              <p:cNvGraphicFramePr>
                <a:graphicFrameLocks noGrp="1"/>
              </p:cNvGraphicFramePr>
              <p:nvPr>
                <p:extLst>
                  <p:ext uri="{D42A27DB-BD31-4B8C-83A1-F6EECF244321}">
                    <p14:modId xmlns="" xmlns:p14="http://schemas.microsoft.com/office/powerpoint/2010/main" val="2711769154"/>
                  </p:ext>
                </p:extLst>
              </p:nvPr>
            </p:nvGraphicFramePr>
            <p:xfrm>
              <a:off x="2898029" y="1637510"/>
              <a:ext cx="6093571" cy="1719482"/>
            </p:xfrm>
            <a:graphic>
              <a:graphicData uri="http://schemas.openxmlformats.org/drawingml/2006/table">
                <a:tbl>
                  <a:tblPr firstRow="1" bandRow="1">
                    <a:tableStyleId>{5C22544A-7EE6-4342-B048-85BDC9FD1C3A}</a:tableStyleId>
                  </a:tblPr>
                  <a:tblGrid>
                    <a:gridCol w="1269034"/>
                    <a:gridCol w="1223248"/>
                    <a:gridCol w="1249426"/>
                    <a:gridCol w="881948"/>
                    <a:gridCol w="1469915"/>
                  </a:tblGrid>
                  <a:tr h="423482">
                    <a:tc>
                      <a:txBody>
                        <a:bodyPr/>
                        <a:lstStyle/>
                        <a:p>
                          <a:pPr algn="ctr"/>
                          <a:r>
                            <a:rPr lang="ga-IE" sz="2000" b="1" dirty="0" smtClean="0">
                              <a:solidFill>
                                <a:schemeClr val="tx1"/>
                              </a:solidFill>
                            </a:rPr>
                            <a:t>1GKB</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ga-IE" sz="2000" b="1" dirty="0" smtClean="0">
                              <a:solidFill>
                                <a:schemeClr val="tx1"/>
                              </a:solidFill>
                            </a:rPr>
                            <a:t>Coulomb</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ga-IE" sz="2000" b="1" dirty="0" smtClean="0">
                              <a:solidFill>
                                <a:schemeClr val="tx1"/>
                              </a:solidFill>
                            </a:rPr>
                            <a:t>vdW</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423448" t="-7246" r="-166207" b="-323188"/>
                          </a:stretch>
                        </a:blip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314938" t="-7246" b="-323188"/>
                          </a:stretch>
                        </a:blipFill>
                      </a:tcPr>
                    </a:tc>
                  </a:tr>
                  <a:tr h="432000">
                    <a:tc>
                      <a:txBody>
                        <a:bodyPr/>
                        <a:lstStyle/>
                        <a:p>
                          <a:pPr algn="ctr"/>
                          <a:r>
                            <a:rPr lang="ga-IE" b="1" dirty="0" smtClean="0">
                              <a:solidFill>
                                <a:schemeClr val="tx1"/>
                              </a:solidFill>
                            </a:rPr>
                            <a:t>T3P</a:t>
                          </a:r>
                          <a:endParaRPr lang="en-US" b="1"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IE" dirty="0" smtClean="0">
                              <a:solidFill>
                                <a:schemeClr val="tx1"/>
                              </a:solidFill>
                            </a:rPr>
                            <a:t>+</a:t>
                          </a:r>
                          <a:r>
                            <a:rPr lang="ga-IE" dirty="0" smtClean="0">
                              <a:solidFill>
                                <a:schemeClr val="tx1"/>
                              </a:solidFill>
                            </a:rPr>
                            <a:t>13.</a:t>
                          </a:r>
                          <a:r>
                            <a:rPr lang="en-IE" dirty="0" smtClean="0">
                              <a:solidFill>
                                <a:schemeClr val="tx1"/>
                              </a:solidFill>
                            </a:rPr>
                            <a:t>4</a:t>
                          </a:r>
                          <a:r>
                            <a:rPr lang="ga-IE" dirty="0" smtClean="0">
                              <a:solidFill>
                                <a:schemeClr val="tx1"/>
                              </a:solidFill>
                            </a:rPr>
                            <a:t> (0.</a:t>
                          </a:r>
                          <a:r>
                            <a:rPr lang="en-IE" dirty="0" smtClean="0">
                              <a:solidFill>
                                <a:schemeClr val="tx1"/>
                              </a:solidFill>
                            </a:rPr>
                            <a:t>3</a:t>
                          </a:r>
                          <a:r>
                            <a:rPr lang="ga-IE" dirty="0" smtClean="0">
                              <a:solidFill>
                                <a:schemeClr val="tx1"/>
                              </a:solidFill>
                            </a:rPr>
                            <a:t>)</a:t>
                          </a:r>
                          <a:endParaRPr lang="en-US"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ga-IE" i="0" dirty="0" smtClean="0">
                              <a:solidFill>
                                <a:schemeClr val="tx1"/>
                              </a:solidFill>
                            </a:rPr>
                            <a:t>-</a:t>
                          </a:r>
                          <a:r>
                            <a:rPr lang="en-IE" i="0" dirty="0" smtClean="0">
                              <a:solidFill>
                                <a:schemeClr val="tx1"/>
                              </a:solidFill>
                            </a:rPr>
                            <a:t>3.9</a:t>
                          </a:r>
                          <a:r>
                            <a:rPr lang="ga-IE" i="0" dirty="0" smtClean="0">
                              <a:solidFill>
                                <a:schemeClr val="tx1"/>
                              </a:solidFill>
                            </a:rPr>
                            <a:t> (0.2)</a:t>
                          </a:r>
                          <a:endParaRPr lang="en-US" i="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IE" dirty="0" smtClean="0">
                              <a:solidFill>
                                <a:schemeClr val="tx1"/>
                              </a:solidFill>
                            </a:rPr>
                            <a:t>+6.5</a:t>
                          </a:r>
                          <a:endParaRPr lang="en-US"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IE" b="1" dirty="0" smtClean="0">
                              <a:solidFill>
                                <a:schemeClr val="tx1"/>
                              </a:solidFill>
                            </a:rPr>
                            <a:t>-</a:t>
                          </a:r>
                          <a:r>
                            <a:rPr lang="ga-IE" b="1" dirty="0" smtClean="0">
                              <a:solidFill>
                                <a:schemeClr val="tx1"/>
                              </a:solidFill>
                            </a:rPr>
                            <a:t>0.</a:t>
                          </a:r>
                          <a:r>
                            <a:rPr lang="en-IE" b="1" dirty="0" smtClean="0">
                              <a:solidFill>
                                <a:schemeClr val="tx1"/>
                              </a:solidFill>
                            </a:rPr>
                            <a:t>3</a:t>
                          </a:r>
                          <a:r>
                            <a:rPr lang="ga-IE" b="1" dirty="0" smtClean="0">
                              <a:solidFill>
                                <a:schemeClr val="tx1"/>
                              </a:solidFill>
                            </a:rPr>
                            <a:t> (0.2)</a:t>
                          </a:r>
                          <a:endParaRPr lang="en-US" b="1"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r>
                  <a:tr h="432000">
                    <a:tc>
                      <a:txBody>
                        <a:bodyPr/>
                        <a:lstStyle/>
                        <a:p>
                          <a:pPr algn="ctr"/>
                          <a:r>
                            <a:rPr lang="ga-IE" b="1" dirty="0" smtClean="0">
                              <a:solidFill>
                                <a:schemeClr val="tx1"/>
                              </a:solidFill>
                            </a:rPr>
                            <a:t>T</a:t>
                          </a:r>
                          <a:r>
                            <a:rPr lang="en-IE" b="1" dirty="0" smtClean="0">
                              <a:solidFill>
                                <a:schemeClr val="tx1"/>
                              </a:solidFill>
                            </a:rPr>
                            <a:t>5P</a:t>
                          </a:r>
                        </a:p>
                      </a:txBody>
                      <a:tcPr anchor="ctr">
                        <a:solidFill>
                          <a:schemeClr val="bg1"/>
                        </a:solidFill>
                      </a:tcPr>
                    </a:tc>
                    <a:tc>
                      <a:txBody>
                        <a:bodyPr/>
                        <a:lstStyle/>
                        <a:p>
                          <a:pPr algn="ctr"/>
                          <a:r>
                            <a:rPr lang="en-IE" dirty="0" smtClean="0">
                              <a:solidFill>
                                <a:schemeClr val="tx1"/>
                              </a:solidFill>
                            </a:rPr>
                            <a:t>+</a:t>
                          </a:r>
                          <a:r>
                            <a:rPr lang="ga-IE" dirty="0" smtClean="0">
                              <a:solidFill>
                                <a:schemeClr val="tx1"/>
                              </a:solidFill>
                            </a:rPr>
                            <a:t>13.0 (0.5</a:t>
                          </a:r>
                          <a:r>
                            <a:rPr lang="en-IE" dirty="0" smtClean="0">
                              <a:solidFill>
                                <a:schemeClr val="tx1"/>
                              </a:solidFill>
                            </a:rPr>
                            <a:t>)</a:t>
                          </a:r>
                        </a:p>
                      </a:txBody>
                      <a:tcPr anchor="ctr">
                        <a:solidFill>
                          <a:schemeClr val="bg1"/>
                        </a:solidFill>
                      </a:tcPr>
                    </a:tc>
                    <a:tc>
                      <a:txBody>
                        <a:bodyPr/>
                        <a:lstStyle/>
                        <a:p>
                          <a:pPr algn="ctr"/>
                          <a:r>
                            <a:rPr lang="ga-IE" dirty="0" smtClean="0">
                              <a:solidFill>
                                <a:schemeClr val="tx1"/>
                              </a:solidFill>
                            </a:rPr>
                            <a:t>-3</a:t>
                          </a:r>
                          <a:r>
                            <a:rPr lang="en-IE" dirty="0" smtClean="0">
                              <a:solidFill>
                                <a:schemeClr val="tx1"/>
                              </a:solidFill>
                            </a:rPr>
                            <a:t>.2</a:t>
                          </a:r>
                          <a:r>
                            <a:rPr lang="ga-IE" dirty="0" smtClean="0">
                              <a:solidFill>
                                <a:schemeClr val="tx1"/>
                              </a:solidFill>
                            </a:rPr>
                            <a:t> (0.3)</a:t>
                          </a:r>
                          <a:endParaRPr lang="en-IE" dirty="0" smtClean="0">
                            <a:solidFill>
                              <a:schemeClr val="tx1"/>
                            </a:solidFill>
                          </a:endParaRPr>
                        </a:p>
                      </a:txBody>
                      <a:tcPr anchor="ctr">
                        <a:solidFill>
                          <a:schemeClr val="bg1"/>
                        </a:solidFill>
                      </a:tcPr>
                    </a:tc>
                    <a:tc>
                      <a:txBody>
                        <a:bodyPr/>
                        <a:lstStyle/>
                        <a:p>
                          <a:pPr algn="ctr"/>
                          <a:r>
                            <a:rPr lang="en-US" dirty="0" smtClean="0">
                              <a:solidFill>
                                <a:schemeClr val="tx1"/>
                              </a:solidFill>
                            </a:rPr>
                            <a:t>+6.8</a:t>
                          </a:r>
                        </a:p>
                      </a:txBody>
                      <a:tcPr anchor="ctr">
                        <a:solidFill>
                          <a:schemeClr val="bg1"/>
                        </a:solidFill>
                      </a:tcPr>
                    </a:tc>
                    <a:tc>
                      <a:txBody>
                        <a:bodyPr/>
                        <a:lstStyle/>
                        <a:p>
                          <a:pPr algn="ctr"/>
                          <a:r>
                            <a:rPr lang="en-IE" b="1" baseline="0" dirty="0" smtClean="0">
                              <a:solidFill>
                                <a:schemeClr val="tx1"/>
                              </a:solidFill>
                            </a:rPr>
                            <a:t>-1.1</a:t>
                          </a:r>
                          <a:r>
                            <a:rPr lang="ga-IE" b="1" baseline="0" dirty="0" smtClean="0">
                              <a:solidFill>
                                <a:schemeClr val="tx1"/>
                              </a:solidFill>
                            </a:rPr>
                            <a:t> (0.4)</a:t>
                          </a:r>
                          <a:endParaRPr lang="en-US" b="1" dirty="0">
                            <a:solidFill>
                              <a:schemeClr val="tx1"/>
                            </a:solidFill>
                          </a:endParaRPr>
                        </a:p>
                      </a:txBody>
                      <a:tcPr anchor="ctr">
                        <a:solidFill>
                          <a:schemeClr val="bg1"/>
                        </a:solidFill>
                      </a:tcPr>
                    </a:tc>
                  </a:tr>
                  <a:tr h="432000">
                    <a:tc>
                      <a:txBody>
                        <a:bodyPr/>
                        <a:lstStyle/>
                        <a:p>
                          <a:pPr algn="ctr"/>
                          <a:r>
                            <a:rPr lang="en-IE" sz="1800" b="1" dirty="0" smtClean="0">
                              <a:solidFill>
                                <a:schemeClr val="tx1"/>
                              </a:solidFill>
                            </a:rPr>
                            <a:t>T3P-MOD</a:t>
                          </a:r>
                        </a:p>
                      </a:txBody>
                      <a:tcPr anchor="ctr">
                        <a:lnB w="12700" cap="flat" cmpd="sng" algn="ctr">
                          <a:solidFill>
                            <a:schemeClr val="tx1"/>
                          </a:solidFill>
                          <a:prstDash val="solid"/>
                          <a:round/>
                          <a:headEnd type="none" w="med" len="med"/>
                          <a:tailEnd type="none" w="med" len="med"/>
                        </a:lnB>
                        <a:solidFill>
                          <a:srgbClr val="F2F991"/>
                        </a:solidFill>
                      </a:tcPr>
                    </a:tc>
                    <a:tc>
                      <a:txBody>
                        <a:bodyPr/>
                        <a:lstStyle/>
                        <a:p>
                          <a:pPr algn="ctr"/>
                          <a:r>
                            <a:rPr lang="en-IE" sz="1800" dirty="0" smtClean="0">
                              <a:solidFill>
                                <a:schemeClr val="tx1"/>
                              </a:solidFill>
                            </a:rPr>
                            <a:t>+12.6 (0.2)</a:t>
                          </a:r>
                        </a:p>
                      </a:txBody>
                      <a:tcPr anchor="ctr">
                        <a:lnB w="12700" cap="flat" cmpd="sng" algn="ctr">
                          <a:solidFill>
                            <a:schemeClr val="tx1"/>
                          </a:solidFill>
                          <a:prstDash val="solid"/>
                          <a:round/>
                          <a:headEnd type="none" w="med" len="med"/>
                          <a:tailEnd type="none" w="med" len="med"/>
                        </a:lnB>
                        <a:solidFill>
                          <a:srgbClr val="F2F991"/>
                        </a:solidFill>
                      </a:tcPr>
                    </a:tc>
                    <a:tc>
                      <a:txBody>
                        <a:bodyPr/>
                        <a:lstStyle/>
                        <a:p>
                          <a:pPr algn="ctr"/>
                          <a:r>
                            <a:rPr lang="en-IE" sz="1800" dirty="0" smtClean="0">
                              <a:solidFill>
                                <a:schemeClr val="tx1"/>
                              </a:solidFill>
                            </a:rPr>
                            <a:t>-4.1 (0.2)</a:t>
                          </a:r>
                        </a:p>
                      </a:txBody>
                      <a:tcPr anchor="ctr">
                        <a:lnB w="12700" cap="flat" cmpd="sng" algn="ctr">
                          <a:solidFill>
                            <a:schemeClr val="tx1"/>
                          </a:solidFill>
                          <a:prstDash val="solid"/>
                          <a:round/>
                          <a:headEnd type="none" w="med" len="med"/>
                          <a:tailEnd type="none" w="med" len="med"/>
                        </a:lnB>
                        <a:solidFill>
                          <a:srgbClr val="F2F991"/>
                        </a:solidFill>
                      </a:tcPr>
                    </a:tc>
                    <a:tc>
                      <a:txBody>
                        <a:bodyPr/>
                        <a:lstStyle/>
                        <a:p>
                          <a:pPr algn="ctr"/>
                          <a:r>
                            <a:rPr lang="en-US" sz="1800" dirty="0" smtClean="0">
                              <a:solidFill>
                                <a:schemeClr val="tx1"/>
                              </a:solidFill>
                            </a:rPr>
                            <a:t>+5.5</a:t>
                          </a:r>
                          <a:endParaRPr lang="en-US" sz="1800" dirty="0">
                            <a:solidFill>
                              <a:schemeClr val="tx1"/>
                            </a:solidFill>
                          </a:endParaRPr>
                        </a:p>
                      </a:txBody>
                      <a:tcPr anchor="ctr">
                        <a:lnB w="12700" cap="flat" cmpd="sng" algn="ctr">
                          <a:solidFill>
                            <a:schemeClr val="tx1"/>
                          </a:solidFill>
                          <a:prstDash val="solid"/>
                          <a:round/>
                          <a:headEnd type="none" w="med" len="med"/>
                          <a:tailEnd type="none" w="med" len="med"/>
                        </a:lnB>
                        <a:solidFill>
                          <a:srgbClr val="F2F991"/>
                        </a:solidFill>
                      </a:tcPr>
                    </a:tc>
                    <a:tc>
                      <a:txBody>
                        <a:bodyPr/>
                        <a:lstStyle/>
                        <a:p>
                          <a:pPr algn="ctr"/>
                          <a:r>
                            <a:rPr lang="en-US" sz="1800" b="1" dirty="0" smtClean="0">
                              <a:solidFill>
                                <a:schemeClr val="tx1"/>
                              </a:solidFill>
                            </a:rPr>
                            <a:t>+0.7 (0.2)</a:t>
                          </a:r>
                          <a:endParaRPr lang="en-US" sz="1800" b="1" dirty="0">
                            <a:solidFill>
                              <a:schemeClr val="tx1"/>
                            </a:solidFill>
                          </a:endParaRPr>
                        </a:p>
                      </a:txBody>
                      <a:tcPr anchor="ctr">
                        <a:lnB w="12700" cap="flat" cmpd="sng" algn="ctr">
                          <a:solidFill>
                            <a:schemeClr val="tx1"/>
                          </a:solidFill>
                          <a:prstDash val="solid"/>
                          <a:round/>
                          <a:headEnd type="none" w="med" len="med"/>
                          <a:tailEnd type="none" w="med" len="med"/>
                        </a:lnB>
                        <a:solidFill>
                          <a:srgbClr val="F2F991"/>
                        </a:solidFill>
                      </a:tcPr>
                    </a:tc>
                  </a:tr>
                </a:tbl>
              </a:graphicData>
            </a:graphic>
          </p:graphicFrame>
        </mc:Fallback>
      </mc:AlternateContent>
      <p:sp>
        <p:nvSpPr>
          <p:cNvPr id="12" name="TextBox 11"/>
          <p:cNvSpPr txBox="1"/>
          <p:nvPr/>
        </p:nvSpPr>
        <p:spPr>
          <a:xfrm>
            <a:off x="2667000" y="3450486"/>
            <a:ext cx="6324600" cy="338554"/>
          </a:xfrm>
          <a:prstGeom prst="rect">
            <a:avLst/>
          </a:prstGeom>
          <a:noFill/>
        </p:spPr>
        <p:txBody>
          <a:bodyPr wrap="square" rtlCol="0">
            <a:spAutoFit/>
          </a:bodyPr>
          <a:lstStyle/>
          <a:p>
            <a:pPr algn="ctr"/>
            <a:r>
              <a:rPr lang="ga-IE" sz="1600" dirty="0" smtClean="0"/>
              <a:t>All values in kcal/mol</a:t>
            </a:r>
            <a:endParaRPr lang="en-US" sz="1600" dirty="0"/>
          </a:p>
        </p:txBody>
      </p:sp>
      <p:sp>
        <p:nvSpPr>
          <p:cNvPr id="4" name="Rectangle 3"/>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2131932265"/>
                  </p:ext>
                </p:extLst>
              </p:nvPr>
            </p:nvGraphicFramePr>
            <p:xfrm>
              <a:off x="4860032" y="4149080"/>
              <a:ext cx="2738949" cy="1720959"/>
            </p:xfrm>
            <a:graphic>
              <a:graphicData uri="http://schemas.openxmlformats.org/drawingml/2006/table">
                <a:tbl>
                  <a:tblPr firstRow="1" bandRow="1">
                    <a:tableStyleId>{5C22544A-7EE6-4342-B048-85BDC9FD1C3A}</a:tableStyleId>
                  </a:tblPr>
                  <a:tblGrid>
                    <a:gridCol w="1269034"/>
                    <a:gridCol w="1469915"/>
                  </a:tblGrid>
                  <a:tr h="423846">
                    <a:tc>
                      <a:txBody>
                        <a:bodyPr/>
                        <a:lstStyle/>
                        <a:p>
                          <a:pPr algn="ctr"/>
                          <a:r>
                            <a:rPr lang="en-IE" sz="2000" b="1" dirty="0" smtClean="0">
                              <a:solidFill>
                                <a:schemeClr val="tx1"/>
                              </a:solidFill>
                            </a:rPr>
                            <a:t>WATER</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14:m/>
                          <a:endParaRPr lang="en-US" sz="2000" b="1" baseline="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32371">
                    <a:tc>
                      <a:txBody>
                        <a:bodyPr/>
                        <a:lstStyle/>
                        <a:p>
                          <a:pPr algn="ctr"/>
                          <a:r>
                            <a:rPr lang="ga-IE" b="1" dirty="0" smtClean="0">
                              <a:solidFill>
                                <a:schemeClr val="tx1"/>
                              </a:solidFill>
                            </a:rPr>
                            <a:t>T3P</a:t>
                          </a:r>
                          <a:endParaRPr lang="en-US" b="1"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IE" b="1" dirty="0" smtClean="0">
                              <a:solidFill>
                                <a:schemeClr val="tx1"/>
                              </a:solidFill>
                            </a:rPr>
                            <a:t>+6.2</a:t>
                          </a:r>
                          <a:endParaRPr lang="en-US" b="1"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r>
                  <a:tr h="432371">
                    <a:tc>
                      <a:txBody>
                        <a:bodyPr/>
                        <a:lstStyle/>
                        <a:p>
                          <a:pPr algn="ctr"/>
                          <a:r>
                            <a:rPr lang="ga-IE" b="1" dirty="0" smtClean="0">
                              <a:solidFill>
                                <a:schemeClr val="tx1"/>
                              </a:solidFill>
                            </a:rPr>
                            <a:t>T</a:t>
                          </a:r>
                          <a:r>
                            <a:rPr lang="en-IE" b="1" dirty="0" smtClean="0">
                              <a:solidFill>
                                <a:schemeClr val="tx1"/>
                              </a:solidFill>
                            </a:rPr>
                            <a:t>5P</a:t>
                          </a:r>
                        </a:p>
                      </a:txBody>
                      <a:tcPr anchor="ctr">
                        <a:solidFill>
                          <a:schemeClr val="bg1"/>
                        </a:solidFill>
                      </a:tcPr>
                    </a:tc>
                    <a:tc>
                      <a:txBody>
                        <a:bodyPr/>
                        <a:lstStyle/>
                        <a:p>
                          <a:pPr algn="ctr"/>
                          <a:r>
                            <a:rPr lang="en-IE" b="1" baseline="0" dirty="0" smtClean="0">
                              <a:solidFill>
                                <a:schemeClr val="tx1"/>
                              </a:solidFill>
                            </a:rPr>
                            <a:t>+5.7</a:t>
                          </a:r>
                          <a:endParaRPr lang="en-US" b="1" dirty="0">
                            <a:solidFill>
                              <a:schemeClr val="tx1"/>
                            </a:solidFill>
                          </a:endParaRPr>
                        </a:p>
                      </a:txBody>
                      <a:tcPr anchor="ctr">
                        <a:solidFill>
                          <a:schemeClr val="bg1"/>
                        </a:solidFill>
                      </a:tcPr>
                    </a:tc>
                  </a:tr>
                  <a:tr h="432371">
                    <a:tc>
                      <a:txBody>
                        <a:bodyPr/>
                        <a:lstStyle/>
                        <a:p>
                          <a:pPr algn="ctr"/>
                          <a:r>
                            <a:rPr lang="en-IE" sz="1800" b="1" dirty="0" smtClean="0">
                              <a:solidFill>
                                <a:schemeClr val="tx1"/>
                              </a:solidFill>
                            </a:rPr>
                            <a:t>T3P-MOD</a:t>
                          </a:r>
                        </a:p>
                      </a:txBody>
                      <a:tcPr anchor="ctr">
                        <a:lnB w="12700" cap="flat" cmpd="sng" algn="ctr">
                          <a:solidFill>
                            <a:schemeClr val="tx1"/>
                          </a:solidFill>
                          <a:prstDash val="solid"/>
                          <a:round/>
                          <a:headEnd type="none" w="med" len="med"/>
                          <a:tailEnd type="none" w="med" len="med"/>
                        </a:lnB>
                        <a:solidFill>
                          <a:srgbClr val="F2F991"/>
                        </a:solidFill>
                      </a:tcPr>
                    </a:tc>
                    <a:tc>
                      <a:txBody>
                        <a:bodyPr/>
                        <a:lstStyle/>
                        <a:p>
                          <a:pPr algn="ctr"/>
                          <a:r>
                            <a:rPr lang="en-US" sz="1800" b="1" dirty="0" smtClean="0">
                              <a:solidFill>
                                <a:schemeClr val="tx1"/>
                              </a:solidFill>
                            </a:rPr>
                            <a:t>+6.2*</a:t>
                          </a:r>
                          <a:endParaRPr lang="en-US" sz="1800" b="1" dirty="0">
                            <a:solidFill>
                              <a:schemeClr val="tx1"/>
                            </a:solidFill>
                          </a:endParaRPr>
                        </a:p>
                      </a:txBody>
                      <a:tcPr anchor="ctr">
                        <a:lnB w="12700" cap="flat" cmpd="sng" algn="ctr">
                          <a:solidFill>
                            <a:schemeClr val="tx1"/>
                          </a:solidFill>
                          <a:prstDash val="solid"/>
                          <a:round/>
                          <a:headEnd type="none" w="med" len="med"/>
                          <a:tailEnd type="none" w="med" len="med"/>
                        </a:lnB>
                        <a:solidFill>
                          <a:srgbClr val="F2F991"/>
                        </a:solidFill>
                      </a:tcPr>
                    </a:tc>
                  </a:tr>
                </a:tbl>
              </a:graphicData>
            </a:graphic>
          </p:graphicFrame>
        </mc:Choice>
        <mc:Fallback xmlns="">
          <p:graphicFrame>
            <p:nvGraphicFramePr>
              <p:cNvPr id="13" name="Table 12"/>
              <p:cNvGraphicFramePr>
                <a:graphicFrameLocks noGrp="1"/>
              </p:cNvGraphicFramePr>
              <p:nvPr>
                <p:extLst>
                  <p:ext uri="{D42A27DB-BD31-4B8C-83A1-F6EECF244321}">
                    <p14:modId xmlns:a14="http://schemas.microsoft.com/office/drawing/2010/main" xmlns="" xmlns:p14="http://schemas.microsoft.com/office/powerpoint/2010/main" val="2131932265"/>
                  </p:ext>
                </p:extLst>
              </p:nvPr>
            </p:nvGraphicFramePr>
            <p:xfrm>
              <a:off x="4860032" y="4149080"/>
              <a:ext cx="2738949" cy="1720959"/>
            </p:xfrm>
            <a:graphic>
              <a:graphicData uri="http://schemas.openxmlformats.org/drawingml/2006/table">
                <a:tbl>
                  <a:tblPr firstRow="1" bandRow="1">
                    <a:tableStyleId>{5C22544A-7EE6-4342-B048-85BDC9FD1C3A}</a:tableStyleId>
                  </a:tblPr>
                  <a:tblGrid>
                    <a:gridCol w="1269034"/>
                    <a:gridCol w="1469915"/>
                  </a:tblGrid>
                  <a:tr h="423846">
                    <a:tc>
                      <a:txBody>
                        <a:bodyPr/>
                        <a:lstStyle/>
                        <a:p>
                          <a:pPr algn="ctr"/>
                          <a:r>
                            <a:rPr lang="en-IE" sz="2000" b="1" dirty="0" smtClean="0">
                              <a:solidFill>
                                <a:schemeClr val="tx1"/>
                              </a:solidFill>
                            </a:rPr>
                            <a:t>WATER</a:t>
                          </a:r>
                          <a:endParaRPr lang="en-US" sz="20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85950" t="-7246" b="-323188"/>
                          </a:stretch>
                        </a:blipFill>
                      </a:tcPr>
                    </a:tc>
                  </a:tr>
                  <a:tr h="432371">
                    <a:tc>
                      <a:txBody>
                        <a:bodyPr/>
                        <a:lstStyle/>
                        <a:p>
                          <a:pPr algn="ctr"/>
                          <a:r>
                            <a:rPr lang="ga-IE" b="1" dirty="0" smtClean="0">
                              <a:solidFill>
                                <a:schemeClr val="tx1"/>
                              </a:solidFill>
                            </a:rPr>
                            <a:t>T3P</a:t>
                          </a:r>
                          <a:endParaRPr lang="en-US" b="1"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IE" b="1" dirty="0" smtClean="0">
                              <a:solidFill>
                                <a:schemeClr val="tx1"/>
                              </a:solidFill>
                            </a:rPr>
                            <a:t>+6.2</a:t>
                          </a:r>
                          <a:endParaRPr lang="en-US" b="1"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r>
                  <a:tr h="432371">
                    <a:tc>
                      <a:txBody>
                        <a:bodyPr/>
                        <a:lstStyle/>
                        <a:p>
                          <a:pPr algn="ctr"/>
                          <a:r>
                            <a:rPr lang="ga-IE" b="1" dirty="0" smtClean="0">
                              <a:solidFill>
                                <a:schemeClr val="tx1"/>
                              </a:solidFill>
                            </a:rPr>
                            <a:t>T</a:t>
                          </a:r>
                          <a:r>
                            <a:rPr lang="en-IE" b="1" dirty="0" smtClean="0">
                              <a:solidFill>
                                <a:schemeClr val="tx1"/>
                              </a:solidFill>
                            </a:rPr>
                            <a:t>5P</a:t>
                          </a:r>
                        </a:p>
                      </a:txBody>
                      <a:tcPr anchor="ctr">
                        <a:solidFill>
                          <a:schemeClr val="bg1"/>
                        </a:solidFill>
                      </a:tcPr>
                    </a:tc>
                    <a:tc>
                      <a:txBody>
                        <a:bodyPr/>
                        <a:lstStyle/>
                        <a:p>
                          <a:pPr algn="ctr"/>
                          <a:r>
                            <a:rPr lang="en-IE" b="1" baseline="0" dirty="0" smtClean="0">
                              <a:solidFill>
                                <a:schemeClr val="tx1"/>
                              </a:solidFill>
                            </a:rPr>
                            <a:t>+5.7</a:t>
                          </a:r>
                          <a:endParaRPr lang="en-US" b="1" dirty="0">
                            <a:solidFill>
                              <a:schemeClr val="tx1"/>
                            </a:solidFill>
                          </a:endParaRPr>
                        </a:p>
                      </a:txBody>
                      <a:tcPr anchor="ctr">
                        <a:solidFill>
                          <a:schemeClr val="bg1"/>
                        </a:solidFill>
                      </a:tcPr>
                    </a:tc>
                  </a:tr>
                  <a:tr h="432371">
                    <a:tc>
                      <a:txBody>
                        <a:bodyPr/>
                        <a:lstStyle/>
                        <a:p>
                          <a:pPr algn="ctr"/>
                          <a:r>
                            <a:rPr lang="en-IE" sz="1800" b="1" dirty="0" smtClean="0">
                              <a:solidFill>
                                <a:schemeClr val="tx1"/>
                              </a:solidFill>
                            </a:rPr>
                            <a:t>T3P-MOD</a:t>
                          </a:r>
                        </a:p>
                      </a:txBody>
                      <a:tcPr anchor="ctr">
                        <a:lnB w="12700" cap="flat" cmpd="sng" algn="ctr">
                          <a:solidFill>
                            <a:schemeClr val="tx1"/>
                          </a:solidFill>
                          <a:prstDash val="solid"/>
                          <a:round/>
                          <a:headEnd type="none" w="med" len="med"/>
                          <a:tailEnd type="none" w="med" len="med"/>
                        </a:lnB>
                        <a:solidFill>
                          <a:srgbClr val="F2F991"/>
                        </a:solidFill>
                      </a:tcPr>
                    </a:tc>
                    <a:tc>
                      <a:txBody>
                        <a:bodyPr/>
                        <a:lstStyle/>
                        <a:p>
                          <a:pPr algn="ctr"/>
                          <a:r>
                            <a:rPr lang="en-US" sz="1800" b="1" dirty="0" smtClean="0">
                              <a:solidFill>
                                <a:schemeClr val="tx1"/>
                              </a:solidFill>
                            </a:rPr>
                            <a:t>+6.2*</a:t>
                          </a:r>
                          <a:endParaRPr lang="en-US" sz="1800" b="1" dirty="0">
                            <a:solidFill>
                              <a:schemeClr val="tx1"/>
                            </a:solidFill>
                          </a:endParaRPr>
                        </a:p>
                      </a:txBody>
                      <a:tcPr anchor="ctr">
                        <a:lnB w="12700" cap="flat" cmpd="sng" algn="ctr">
                          <a:solidFill>
                            <a:schemeClr val="tx1"/>
                          </a:solidFill>
                          <a:prstDash val="solid"/>
                          <a:round/>
                          <a:headEnd type="none" w="med" len="med"/>
                          <a:tailEnd type="none" w="med" len="med"/>
                        </a:lnB>
                        <a:solidFill>
                          <a:srgbClr val="F2F991"/>
                        </a:solidFill>
                      </a:tcPr>
                    </a:tc>
                  </a:tr>
                </a:tbl>
              </a:graphicData>
            </a:graphic>
          </p:graphicFrame>
        </mc:Fallback>
      </mc:AlternateContent>
      <p:sp>
        <p:nvSpPr>
          <p:cNvPr id="14" name="TextBox 13"/>
          <p:cNvSpPr txBox="1"/>
          <p:nvPr/>
        </p:nvSpPr>
        <p:spPr>
          <a:xfrm>
            <a:off x="2411760" y="6381328"/>
            <a:ext cx="6324600" cy="307777"/>
          </a:xfrm>
          <a:prstGeom prst="rect">
            <a:avLst/>
          </a:prstGeom>
          <a:noFill/>
        </p:spPr>
        <p:txBody>
          <a:bodyPr wrap="square" rtlCol="0">
            <a:spAutoFit/>
          </a:bodyPr>
          <a:lstStyle/>
          <a:p>
            <a:pPr algn="r"/>
            <a:r>
              <a:rPr lang="en-IE" sz="1400" dirty="0" smtClean="0"/>
              <a:t>* Shirts and </a:t>
            </a:r>
            <a:r>
              <a:rPr lang="en-IE" sz="1400" dirty="0" err="1" smtClean="0"/>
              <a:t>Pande</a:t>
            </a:r>
            <a:r>
              <a:rPr lang="en-IE" sz="1400" dirty="0" smtClean="0"/>
              <a:t>, J. Chem. Phys. (2005), 122, 134508-13 </a:t>
            </a:r>
            <a:endParaRPr lang="en-US" sz="1400" dirty="0"/>
          </a:p>
        </p:txBody>
      </p:sp>
    </p:spTree>
    <p:extLst>
      <p:ext uri="{BB962C8B-B14F-4D97-AF65-F5344CB8AC3E}">
        <p14:creationId xmlns:p14="http://schemas.microsoft.com/office/powerpoint/2010/main" val="100531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 name="Picture 37" descr="t5p_model.png"/>
          <p:cNvPicPr>
            <a:picLocks noChangeAspect="1"/>
          </p:cNvPicPr>
          <p:nvPr/>
        </p:nvPicPr>
        <p:blipFill>
          <a:blip r:embed="rId2" cstate="print"/>
          <a:srcRect l="36250" t="25000" r="33750" b="36667"/>
          <a:stretch>
            <a:fillRect/>
          </a:stretch>
        </p:blipFill>
        <p:spPr>
          <a:xfrm>
            <a:off x="258609" y="189433"/>
            <a:ext cx="1577087" cy="1511375"/>
          </a:xfrm>
          <a:prstGeom prst="rect">
            <a:avLst/>
          </a:prstGeom>
        </p:spPr>
      </p:pic>
      <p:pic>
        <p:nvPicPr>
          <p:cNvPr id="14" name="Picture 13" descr="sfi_logo.jpg"/>
          <p:cNvPicPr>
            <a:picLocks noChangeAspect="1"/>
          </p:cNvPicPr>
          <p:nvPr/>
        </p:nvPicPr>
        <p:blipFill>
          <a:blip r:embed="rId3" cstate="print"/>
          <a:stretch>
            <a:fillRect/>
          </a:stretch>
        </p:blipFill>
        <p:spPr>
          <a:xfrm>
            <a:off x="7757038" y="5715000"/>
            <a:ext cx="1310762" cy="995355"/>
          </a:xfrm>
          <a:prstGeom prst="rect">
            <a:avLst/>
          </a:prstGeom>
        </p:spPr>
      </p:pic>
      <p:pic>
        <p:nvPicPr>
          <p:cNvPr id="4" name="Picture 3" descr="1CVN_bindingsite.png"/>
          <p:cNvPicPr preferRelativeResize="0">
            <a:picLocks noChangeAspect="1"/>
          </p:cNvPicPr>
          <p:nvPr/>
        </p:nvPicPr>
        <p:blipFill>
          <a:blip r:embed="rId4" cstate="print"/>
          <a:srcRect t="13889" r="39583"/>
          <a:stretch>
            <a:fillRect/>
          </a:stretch>
        </p:blipFill>
        <p:spPr>
          <a:xfrm>
            <a:off x="1981200" y="3733800"/>
            <a:ext cx="2452165" cy="2621280"/>
          </a:xfrm>
          <a:prstGeom prst="rect">
            <a:avLst/>
          </a:prstGeom>
        </p:spPr>
      </p:pic>
      <p:pic>
        <p:nvPicPr>
          <p:cNvPr id="6" name="Picture 5" descr="3D4K_bindingsite.png"/>
          <p:cNvPicPr>
            <a:picLocks noChangeAspect="1"/>
          </p:cNvPicPr>
          <p:nvPr/>
        </p:nvPicPr>
        <p:blipFill>
          <a:blip r:embed="rId5" cstate="print"/>
          <a:srcRect l="9524" t="4167" r="37500" b="11111"/>
          <a:stretch>
            <a:fillRect/>
          </a:stretch>
        </p:blipFill>
        <p:spPr>
          <a:xfrm>
            <a:off x="5181600" y="3828301"/>
            <a:ext cx="2133600" cy="2559121"/>
          </a:xfrm>
          <a:prstGeom prst="rect">
            <a:avLst/>
          </a:prstGeom>
        </p:spPr>
      </p:pic>
      <p:sp>
        <p:nvSpPr>
          <p:cNvPr id="7" name="TextBox 6"/>
          <p:cNvSpPr txBox="1"/>
          <p:nvPr/>
        </p:nvSpPr>
        <p:spPr>
          <a:xfrm>
            <a:off x="6096000" y="3810000"/>
            <a:ext cx="1653540" cy="280077"/>
          </a:xfrm>
          <a:prstGeom prst="rect">
            <a:avLst/>
          </a:prstGeom>
          <a:noFill/>
        </p:spPr>
        <p:txBody>
          <a:bodyPr wrap="square" rtlCol="0">
            <a:spAutoFit/>
          </a:bodyPr>
          <a:lstStyle/>
          <a:p>
            <a:r>
              <a:rPr lang="ga-IE" sz="2000" b="1" dirty="0" smtClean="0"/>
              <a:t>3D4K</a:t>
            </a:r>
            <a:endParaRPr lang="en-US" sz="2000" b="1" dirty="0"/>
          </a:p>
        </p:txBody>
      </p:sp>
      <p:sp>
        <p:nvSpPr>
          <p:cNvPr id="12" name="TextBox 11"/>
          <p:cNvSpPr txBox="1"/>
          <p:nvPr/>
        </p:nvSpPr>
        <p:spPr>
          <a:xfrm>
            <a:off x="2895600" y="3810000"/>
            <a:ext cx="1295400" cy="400110"/>
          </a:xfrm>
          <a:prstGeom prst="rect">
            <a:avLst/>
          </a:prstGeom>
          <a:noFill/>
        </p:spPr>
        <p:txBody>
          <a:bodyPr wrap="square" rtlCol="0">
            <a:spAutoFit/>
          </a:bodyPr>
          <a:lstStyle/>
          <a:p>
            <a:r>
              <a:rPr lang="ga-IE" sz="2000" b="1" dirty="0" smtClean="0"/>
              <a:t>1CVN</a:t>
            </a:r>
            <a:endParaRPr lang="en-US" sz="2000" b="1" dirty="0"/>
          </a:p>
        </p:txBody>
      </p:sp>
      <p:sp>
        <p:nvSpPr>
          <p:cNvPr id="2" name="Title 1"/>
          <p:cNvSpPr>
            <a:spLocks noGrp="1"/>
          </p:cNvSpPr>
          <p:nvPr>
            <p:ph type="title"/>
          </p:nvPr>
        </p:nvSpPr>
        <p:spPr>
          <a:xfrm>
            <a:off x="1835696" y="341784"/>
            <a:ext cx="5882208" cy="1143000"/>
          </a:xfrm>
        </p:spPr>
        <p:txBody>
          <a:bodyPr>
            <a:normAutofit/>
          </a:bodyPr>
          <a:lstStyle/>
          <a:p>
            <a:r>
              <a:rPr lang="ga-IE" dirty="0" smtClean="0"/>
              <a:t>1CVN vs. 3D4K</a:t>
            </a:r>
            <a:r>
              <a:rPr lang="en-IE" dirty="0" smtClean="0"/>
              <a:t> (TIP5P)</a:t>
            </a:r>
            <a:endParaRPr lang="en-US" dirty="0"/>
          </a:p>
        </p:txBody>
      </p:sp>
      <p:sp>
        <p:nvSpPr>
          <p:cNvPr id="13" name="Rectangle 12"/>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1805224442"/>
              </p:ext>
            </p:extLst>
          </p:nvPr>
        </p:nvGraphicFramePr>
        <p:xfrm>
          <a:off x="838200" y="2230120"/>
          <a:ext cx="5120640" cy="1198880"/>
        </p:xfrm>
        <a:graphic>
          <a:graphicData uri="http://schemas.openxmlformats.org/drawingml/2006/table">
            <a:tbl>
              <a:tblPr firstRow="1" bandRow="1">
                <a:tableStyleId>{5C22544A-7EE6-4342-B048-85BDC9FD1C3A}</a:tableStyleId>
              </a:tblPr>
              <a:tblGrid>
                <a:gridCol w="1828800"/>
                <a:gridCol w="1584960"/>
                <a:gridCol w="1706880"/>
              </a:tblGrid>
              <a:tr h="370840">
                <a:tc>
                  <a:txBody>
                    <a:bodyPr/>
                    <a:lstStyle/>
                    <a:p>
                      <a:pPr algn="ctr"/>
                      <a:r>
                        <a:rPr lang="ga-IE" sz="2400" b="1" dirty="0" smtClean="0">
                          <a:solidFill>
                            <a:schemeClr val="tx1"/>
                          </a:solidFill>
                        </a:rPr>
                        <a:t>PDBid</a:t>
                      </a:r>
                      <a:endParaRPr lang="en-US" sz="24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ga-IE" sz="2400" b="1" dirty="0" smtClean="0">
                          <a:solidFill>
                            <a:schemeClr val="tx1"/>
                          </a:solidFill>
                        </a:rPr>
                        <a:t>Coulomb</a:t>
                      </a:r>
                      <a:endParaRPr lang="en-US" sz="24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ga-IE" sz="2400" b="1" dirty="0" smtClean="0">
                          <a:solidFill>
                            <a:schemeClr val="tx1"/>
                          </a:solidFill>
                        </a:rPr>
                        <a:t>vdW</a:t>
                      </a:r>
                      <a:endParaRPr lang="en-US" sz="24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ctr"/>
                      <a:r>
                        <a:rPr lang="en-IE" b="1" dirty="0" err="1" smtClean="0">
                          <a:solidFill>
                            <a:schemeClr val="tx1"/>
                          </a:solidFill>
                        </a:rPr>
                        <a:t>ConA</a:t>
                      </a:r>
                      <a:r>
                        <a:rPr lang="en-IE" b="1" dirty="0" smtClean="0">
                          <a:solidFill>
                            <a:schemeClr val="tx1"/>
                          </a:solidFill>
                        </a:rPr>
                        <a:t>/3MAN</a:t>
                      </a:r>
                      <a:endParaRPr lang="en-US" b="1"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rPr>
                        <a:t>18.3 (0.4)</a:t>
                      </a:r>
                      <a:endParaRPr lang="en-US"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rPr>
                        <a:t>-5.5 (0.4)</a:t>
                      </a:r>
                      <a:endParaRPr lang="en-US" dirty="0">
                        <a:solidFill>
                          <a:schemeClr val="tx1"/>
                        </a:solidFill>
                      </a:endParaRPr>
                    </a:p>
                  </a:txBody>
                  <a:tcPr>
                    <a:lnT w="12700" cap="flat" cmpd="sng" algn="ctr">
                      <a:solidFill>
                        <a:schemeClr val="tx1"/>
                      </a:solidFill>
                      <a:prstDash val="solid"/>
                      <a:round/>
                      <a:headEnd type="none" w="med" len="med"/>
                      <a:tailEnd type="none" w="med" len="med"/>
                    </a:lnT>
                    <a:noFill/>
                  </a:tcPr>
                </a:tc>
              </a:tr>
              <a:tr h="370840">
                <a:tc>
                  <a:txBody>
                    <a:bodyPr/>
                    <a:lstStyle/>
                    <a:p>
                      <a:pPr algn="ctr"/>
                      <a:r>
                        <a:rPr lang="en-IE" b="1" dirty="0" err="1" smtClean="0">
                          <a:solidFill>
                            <a:schemeClr val="tx1"/>
                          </a:solidFill>
                        </a:rPr>
                        <a:t>ConA</a:t>
                      </a:r>
                      <a:r>
                        <a:rPr lang="en-IE" b="1" dirty="0" smtClean="0">
                          <a:solidFill>
                            <a:schemeClr val="tx1"/>
                          </a:solidFill>
                        </a:rPr>
                        <a:t>/3HET</a:t>
                      </a:r>
                      <a:endParaRPr lang="en-US" b="1"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ga-IE" dirty="0" smtClean="0">
                          <a:solidFill>
                            <a:schemeClr val="tx1"/>
                          </a:solidFill>
                        </a:rPr>
                        <a:t>16.</a:t>
                      </a:r>
                      <a:r>
                        <a:rPr lang="en-IE" dirty="0" smtClean="0">
                          <a:solidFill>
                            <a:schemeClr val="tx1"/>
                          </a:solidFill>
                        </a:rPr>
                        <a:t>8</a:t>
                      </a:r>
                      <a:r>
                        <a:rPr lang="ga-IE" dirty="0" smtClean="0">
                          <a:solidFill>
                            <a:schemeClr val="tx1"/>
                          </a:solidFill>
                        </a:rPr>
                        <a:t> (0.</a:t>
                      </a:r>
                      <a:r>
                        <a:rPr lang="en-IE" dirty="0" smtClean="0">
                          <a:solidFill>
                            <a:schemeClr val="tx1"/>
                          </a:solidFill>
                        </a:rPr>
                        <a:t>2</a:t>
                      </a:r>
                      <a:r>
                        <a:rPr lang="ga-IE" dirty="0" smtClean="0">
                          <a:solidFill>
                            <a:schemeClr val="tx1"/>
                          </a:solidFill>
                        </a:rPr>
                        <a:t>)</a:t>
                      </a:r>
                      <a:endParaRPr lang="en-US" dirty="0" smtClean="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ga-IE" dirty="0" smtClean="0">
                          <a:solidFill>
                            <a:schemeClr val="tx1"/>
                          </a:solidFill>
                        </a:rPr>
                        <a:t>-</a:t>
                      </a:r>
                      <a:r>
                        <a:rPr lang="en-IE" dirty="0" smtClean="0">
                          <a:solidFill>
                            <a:schemeClr val="tx1"/>
                          </a:solidFill>
                        </a:rPr>
                        <a:t>4.2</a:t>
                      </a:r>
                      <a:r>
                        <a:rPr lang="ga-IE" dirty="0" smtClean="0">
                          <a:solidFill>
                            <a:schemeClr val="tx1"/>
                          </a:solidFill>
                        </a:rPr>
                        <a:t> (0.</a:t>
                      </a:r>
                      <a:r>
                        <a:rPr lang="en-IE" dirty="0" smtClean="0">
                          <a:solidFill>
                            <a:schemeClr val="tx1"/>
                          </a:solidFill>
                        </a:rPr>
                        <a:t>5</a:t>
                      </a:r>
                      <a:r>
                        <a:rPr lang="ga-IE" dirty="0" smtClean="0">
                          <a:solidFill>
                            <a:schemeClr val="tx1"/>
                          </a:solidFill>
                        </a:rPr>
                        <a:t>)</a:t>
                      </a:r>
                      <a:endParaRPr lang="en-US" dirty="0">
                        <a:solidFill>
                          <a:schemeClr val="tx1"/>
                        </a:solidFill>
                      </a:endParaRPr>
                    </a:p>
                  </a:txBody>
                  <a:tcPr>
                    <a:lnB w="12700" cap="flat" cmpd="sng" algn="ctr">
                      <a:solidFill>
                        <a:schemeClr val="tx1"/>
                      </a:solidFill>
                      <a:prstDash val="solid"/>
                      <a:round/>
                      <a:headEnd type="none" w="med" len="med"/>
                      <a:tailEnd type="none" w="med" len="med"/>
                    </a:lnB>
                    <a:noFill/>
                  </a:tcPr>
                </a:tc>
              </a:tr>
            </a:tbl>
          </a:graphicData>
        </a:graphic>
      </p:graphicFrame>
      <p:sp>
        <p:nvSpPr>
          <p:cNvPr id="16" name="TextBox 15"/>
          <p:cNvSpPr txBox="1"/>
          <p:nvPr/>
        </p:nvSpPr>
        <p:spPr>
          <a:xfrm>
            <a:off x="777240" y="1965960"/>
            <a:ext cx="2209800" cy="307777"/>
          </a:xfrm>
          <a:prstGeom prst="rect">
            <a:avLst/>
          </a:prstGeom>
          <a:noFill/>
        </p:spPr>
        <p:txBody>
          <a:bodyPr wrap="square" rtlCol="0">
            <a:spAutoFit/>
          </a:bodyPr>
          <a:lstStyle/>
          <a:p>
            <a:r>
              <a:rPr lang="ga-IE" sz="1400" dirty="0" smtClean="0"/>
              <a:t>All values in kcal/mol</a:t>
            </a:r>
            <a:endParaRPr lang="en-US" sz="1400" dirty="0"/>
          </a:p>
        </p:txBody>
      </p:sp>
      <p:graphicFrame>
        <p:nvGraphicFramePr>
          <p:cNvPr id="11" name="Table 10"/>
          <p:cNvGraphicFramePr>
            <a:graphicFrameLocks noGrp="1"/>
          </p:cNvGraphicFramePr>
          <p:nvPr>
            <p:extLst>
              <p:ext uri="{D42A27DB-BD31-4B8C-83A1-F6EECF244321}">
                <p14:modId xmlns:p14="http://schemas.microsoft.com/office/powerpoint/2010/main" val="115134421"/>
              </p:ext>
            </p:extLst>
          </p:nvPr>
        </p:nvGraphicFramePr>
        <p:xfrm>
          <a:off x="6705600" y="2230120"/>
          <a:ext cx="1706880" cy="1198880"/>
        </p:xfrm>
        <a:graphic>
          <a:graphicData uri="http://schemas.openxmlformats.org/drawingml/2006/table">
            <a:tbl>
              <a:tblPr firstRow="1" bandRow="1">
                <a:tableStyleId>{5C22544A-7EE6-4342-B048-85BDC9FD1C3A}</a:tableStyleId>
              </a:tblPr>
              <a:tblGrid>
                <a:gridCol w="1706880"/>
              </a:tblGrid>
              <a:tr h="370840">
                <a:tc>
                  <a:txBody>
                    <a:bodyPr/>
                    <a:lstStyle/>
                    <a:p>
                      <a:pPr algn="ctr"/>
                      <a:r>
                        <a:rPr lang="ga-IE" sz="2400" b="1" dirty="0" smtClean="0">
                          <a:solidFill>
                            <a:schemeClr val="tx1"/>
                          </a:solidFill>
                          <a:latin typeface="Symbol" pitchFamily="18" charset="2"/>
                        </a:rPr>
                        <a:t>D</a:t>
                      </a:r>
                      <a:r>
                        <a:rPr lang="ga-IE" sz="2400" b="1" dirty="0" smtClean="0">
                          <a:solidFill>
                            <a:schemeClr val="tx1"/>
                          </a:solidFill>
                        </a:rPr>
                        <a:t>G</a:t>
                      </a:r>
                      <a:r>
                        <a:rPr lang="ga-IE" sz="2400" b="1" baseline="-25000" dirty="0" smtClean="0">
                          <a:solidFill>
                            <a:schemeClr val="tx1"/>
                          </a:solidFill>
                        </a:rPr>
                        <a:t>b</a:t>
                      </a:r>
                      <a:r>
                        <a:rPr lang="ga-IE" sz="2400" b="1" baseline="30000" dirty="0" smtClean="0">
                          <a:solidFill>
                            <a:schemeClr val="tx1"/>
                          </a:solidFill>
                        </a:rPr>
                        <a:t>0</a:t>
                      </a:r>
                      <a:endParaRPr lang="en-US" sz="2400" b="1" baseline="30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ctr"/>
                      <a:r>
                        <a:rPr lang="en-US" b="1" dirty="0" smtClean="0">
                          <a:solidFill>
                            <a:schemeClr val="tx1"/>
                          </a:solidFill>
                        </a:rPr>
                        <a:t>-4.1 (0.4)</a:t>
                      </a:r>
                      <a:endParaRPr lang="en-US" b="1"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b="1" dirty="0" smtClean="0">
                          <a:solidFill>
                            <a:schemeClr val="tx1"/>
                          </a:solidFill>
                        </a:rPr>
                        <a:t>-3.9 (0.4)</a:t>
                      </a:r>
                      <a:endParaRPr lang="en-US" b="1" dirty="0" smtClean="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475733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132856"/>
            <a:ext cx="8229600" cy="1540768"/>
          </a:xfrm>
        </p:spPr>
        <p:txBody>
          <a:bodyPr>
            <a:normAutofit/>
          </a:bodyPr>
          <a:lstStyle/>
          <a:p>
            <a:r>
              <a:rPr lang="en-IE" dirty="0" smtClean="0"/>
              <a:t>Enzyme Re-engineering </a:t>
            </a:r>
          </a:p>
          <a:p>
            <a:r>
              <a:rPr lang="en-IE" dirty="0" smtClean="0"/>
              <a:t>Inhibitors (</a:t>
            </a:r>
            <a:r>
              <a:rPr lang="en-IE" dirty="0" err="1" smtClean="0"/>
              <a:t>Glycomimetics</a:t>
            </a:r>
            <a:r>
              <a:rPr lang="en-IE" dirty="0" smtClean="0"/>
              <a:t>) Design</a:t>
            </a:r>
          </a:p>
        </p:txBody>
      </p:sp>
      <p:pic>
        <p:nvPicPr>
          <p:cNvPr id="4" name="Picture 3" descr="sfi_logo.jpg"/>
          <p:cNvPicPr>
            <a:picLocks noChangeAspect="1"/>
          </p:cNvPicPr>
          <p:nvPr/>
        </p:nvPicPr>
        <p:blipFill>
          <a:blip r:embed="rId2"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png"/>
          <p:cNvPicPr>
            <a:picLocks noChangeAspect="1"/>
          </p:cNvPicPr>
          <p:nvPr/>
        </p:nvPicPr>
        <p:blipFill>
          <a:blip r:embed="rId3" cstate="print"/>
          <a:stretch>
            <a:fillRect/>
          </a:stretch>
        </p:blipFill>
        <p:spPr>
          <a:xfrm>
            <a:off x="245211" y="229674"/>
            <a:ext cx="2410240" cy="684726"/>
          </a:xfrm>
          <a:prstGeom prst="rect">
            <a:avLst/>
          </a:prstGeom>
        </p:spPr>
      </p:pic>
      <p:sp>
        <p:nvSpPr>
          <p:cNvPr id="7" name="TextBox 6"/>
          <p:cNvSpPr txBox="1"/>
          <p:nvPr/>
        </p:nvSpPr>
        <p:spPr>
          <a:xfrm>
            <a:off x="368423" y="1436583"/>
            <a:ext cx="8884097" cy="1138773"/>
          </a:xfrm>
          <a:prstGeom prst="rect">
            <a:avLst/>
          </a:prstGeom>
          <a:noFill/>
        </p:spPr>
        <p:txBody>
          <a:bodyPr wrap="square" rtlCol="0">
            <a:spAutoFit/>
          </a:bodyPr>
          <a:lstStyle/>
          <a:p>
            <a:r>
              <a:rPr lang="en-IE" sz="3400" b="1" dirty="0" smtClean="0"/>
              <a:t>“In house” Approach to </a:t>
            </a:r>
            <a:r>
              <a:rPr lang="ga-IE" sz="3400" b="1" dirty="0" smtClean="0"/>
              <a:t>Glycoscience @ NUI</a:t>
            </a:r>
            <a:r>
              <a:rPr lang="en-IE" sz="3400" b="1" dirty="0" smtClean="0"/>
              <a:t>G</a:t>
            </a:r>
            <a:endParaRPr lang="en-US" sz="3400" b="1" dirty="0"/>
          </a:p>
          <a:p>
            <a:endParaRPr lang="en-IE" sz="3400" dirty="0"/>
          </a:p>
        </p:txBody>
      </p:sp>
      <p:sp>
        <p:nvSpPr>
          <p:cNvPr id="8" name="Rectangle 7"/>
          <p:cNvSpPr/>
          <p:nvPr/>
        </p:nvSpPr>
        <p:spPr>
          <a:xfrm>
            <a:off x="755576" y="3645024"/>
            <a:ext cx="2736304" cy="158417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IE" sz="2800" dirty="0" smtClean="0"/>
              <a:t>Computational Predictions</a:t>
            </a:r>
            <a:endParaRPr lang="en-IE" sz="2800" dirty="0"/>
          </a:p>
        </p:txBody>
      </p:sp>
      <p:sp>
        <p:nvSpPr>
          <p:cNvPr id="9" name="Right Arrow 8"/>
          <p:cNvSpPr/>
          <p:nvPr/>
        </p:nvSpPr>
        <p:spPr>
          <a:xfrm>
            <a:off x="3851920" y="4077072"/>
            <a:ext cx="1368152" cy="576064"/>
          </a:xfrm>
          <a:prstGeom prst="rightArrow">
            <a:avLst>
              <a:gd name="adj1" fmla="val 50000"/>
              <a:gd name="adj2" fmla="val 81746"/>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E"/>
          </a:p>
        </p:txBody>
      </p:sp>
      <p:sp>
        <p:nvSpPr>
          <p:cNvPr id="10" name="Rectangle 9"/>
          <p:cNvSpPr/>
          <p:nvPr/>
        </p:nvSpPr>
        <p:spPr>
          <a:xfrm>
            <a:off x="5580112" y="3628399"/>
            <a:ext cx="2736304" cy="158417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IE" sz="2800" dirty="0" smtClean="0"/>
              <a:t>Biological Assays</a:t>
            </a:r>
            <a:endParaRPr lang="en-IE" sz="2800" dirty="0"/>
          </a:p>
        </p:txBody>
      </p:sp>
      <p:sp>
        <p:nvSpPr>
          <p:cNvPr id="11" name="TextBox 10"/>
          <p:cNvSpPr txBox="1"/>
          <p:nvPr/>
        </p:nvSpPr>
        <p:spPr>
          <a:xfrm>
            <a:off x="827584" y="5445224"/>
            <a:ext cx="2736304" cy="830997"/>
          </a:xfrm>
          <a:prstGeom prst="rect">
            <a:avLst/>
          </a:prstGeom>
          <a:noFill/>
        </p:spPr>
        <p:txBody>
          <a:bodyPr wrap="square" rtlCol="0">
            <a:spAutoFit/>
          </a:bodyPr>
          <a:lstStyle/>
          <a:p>
            <a:r>
              <a:rPr lang="en-IE" sz="2400" dirty="0" smtClean="0"/>
              <a:t>Virtual Glycan Array Screening</a:t>
            </a:r>
            <a:endParaRPr lang="en-IE" sz="2400" dirty="0"/>
          </a:p>
        </p:txBody>
      </p:sp>
      <p:sp>
        <p:nvSpPr>
          <p:cNvPr id="13" name="TextBox 12"/>
          <p:cNvSpPr txBox="1"/>
          <p:nvPr/>
        </p:nvSpPr>
        <p:spPr>
          <a:xfrm>
            <a:off x="5580112" y="5703639"/>
            <a:ext cx="2736304" cy="461665"/>
          </a:xfrm>
          <a:prstGeom prst="rect">
            <a:avLst/>
          </a:prstGeom>
          <a:noFill/>
        </p:spPr>
        <p:txBody>
          <a:bodyPr wrap="square" rtlCol="0">
            <a:spAutoFit/>
          </a:bodyPr>
          <a:lstStyle/>
          <a:p>
            <a:r>
              <a:rPr lang="en-IE" sz="2400" dirty="0" smtClean="0"/>
              <a:t>CFG Screening</a:t>
            </a:r>
            <a:endParaRPr lang="en-IE" sz="2400" dirty="0"/>
          </a:p>
        </p:txBody>
      </p:sp>
      <p:cxnSp>
        <p:nvCxnSpPr>
          <p:cNvPr id="15" name="Straight Arrow Connector 14"/>
          <p:cNvCxnSpPr/>
          <p:nvPr/>
        </p:nvCxnSpPr>
        <p:spPr>
          <a:xfrm>
            <a:off x="3779912" y="5923691"/>
            <a:ext cx="1512168"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708518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fi_logo.jpg"/>
          <p:cNvPicPr>
            <a:picLocks noChangeAspect="1"/>
          </p:cNvPicPr>
          <p:nvPr/>
        </p:nvPicPr>
        <p:blipFill>
          <a:blip r:embed="rId2"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0" y="152400"/>
            <a:ext cx="9144000" cy="1143000"/>
          </a:xfrm>
        </p:spPr>
        <p:txBody>
          <a:bodyPr>
            <a:normAutofit/>
          </a:bodyPr>
          <a:lstStyle/>
          <a:p>
            <a:r>
              <a:rPr lang="ga-IE" dirty="0" smtClean="0"/>
              <a:t>Computational Glycoscience @ NUIG</a:t>
            </a:r>
            <a:endParaRPr lang="en-US" dirty="0"/>
          </a:p>
        </p:txBody>
      </p:sp>
      <p:sp>
        <p:nvSpPr>
          <p:cNvPr id="7" name="TextBox 6"/>
          <p:cNvSpPr txBox="1"/>
          <p:nvPr/>
        </p:nvSpPr>
        <p:spPr>
          <a:xfrm>
            <a:off x="457200" y="1161871"/>
            <a:ext cx="8001000" cy="1200329"/>
          </a:xfrm>
          <a:prstGeom prst="rect">
            <a:avLst/>
          </a:prstGeom>
          <a:noFill/>
        </p:spPr>
        <p:txBody>
          <a:bodyPr wrap="square" rtlCol="0">
            <a:spAutoFit/>
          </a:bodyPr>
          <a:lstStyle/>
          <a:p>
            <a:pPr>
              <a:buFont typeface="Courier New" pitchFamily="49" charset="0"/>
              <a:buChar char="o"/>
            </a:pPr>
            <a:r>
              <a:rPr lang="ga-IE" sz="2400" dirty="0" smtClean="0"/>
              <a:t> Carbohydrate-binding protein engineering</a:t>
            </a:r>
          </a:p>
          <a:p>
            <a:pPr>
              <a:buFont typeface="Courier New" pitchFamily="49" charset="0"/>
              <a:buChar char="o"/>
            </a:pPr>
            <a:r>
              <a:rPr lang="ga-IE" sz="2400" dirty="0" smtClean="0"/>
              <a:t> Protein-carbohydrate interaction and dynamics</a:t>
            </a:r>
          </a:p>
          <a:p>
            <a:pPr>
              <a:buFont typeface="Courier New" pitchFamily="49" charset="0"/>
              <a:buChar char="o"/>
            </a:pPr>
            <a:r>
              <a:rPr lang="ga-IE" sz="2400" dirty="0" smtClean="0"/>
              <a:t> Glycomimetics</a:t>
            </a:r>
            <a:endParaRPr lang="en-US" sz="2400" dirty="0"/>
          </a:p>
        </p:txBody>
      </p:sp>
      <p:pic>
        <p:nvPicPr>
          <p:cNvPr id="8" name="Picture 7" descr="Fig6_042010.jpg"/>
          <p:cNvPicPr>
            <a:picLocks noChangeAspect="1"/>
          </p:cNvPicPr>
          <p:nvPr/>
        </p:nvPicPr>
        <p:blipFill>
          <a:blip r:embed="rId3" cstate="print"/>
          <a:srcRect l="22500" t="19360" r="24167" b="19360"/>
          <a:stretch>
            <a:fillRect/>
          </a:stretch>
        </p:blipFill>
        <p:spPr>
          <a:xfrm>
            <a:off x="1981200" y="2362200"/>
            <a:ext cx="4876800" cy="3962400"/>
          </a:xfrm>
          <a:prstGeom prst="rect">
            <a:avLst/>
          </a:prstGeom>
        </p:spPr>
      </p:pic>
      <p:pic>
        <p:nvPicPr>
          <p:cNvPr id="9" name="Picture 8" descr="glycam_logo.JPG"/>
          <p:cNvPicPr>
            <a:picLocks noChangeAspect="1"/>
          </p:cNvPicPr>
          <p:nvPr/>
        </p:nvPicPr>
        <p:blipFill>
          <a:blip r:embed="rId4" cstate="print"/>
          <a:srcRect l="14286" t="9524" r="14286" b="14286"/>
          <a:stretch>
            <a:fillRect/>
          </a:stretch>
        </p:blipFill>
        <p:spPr>
          <a:xfrm>
            <a:off x="6096000" y="2971800"/>
            <a:ext cx="1143000" cy="1219200"/>
          </a:xfrm>
          <a:prstGeom prst="rect">
            <a:avLst/>
          </a:prstGeom>
        </p:spPr>
      </p:pic>
      <p:sp>
        <p:nvSpPr>
          <p:cNvPr id="10" name="TextBox 9"/>
          <p:cNvSpPr txBox="1"/>
          <p:nvPr/>
        </p:nvSpPr>
        <p:spPr>
          <a:xfrm>
            <a:off x="164120" y="6400800"/>
            <a:ext cx="8001000" cy="307777"/>
          </a:xfrm>
          <a:prstGeom prst="rect">
            <a:avLst/>
          </a:prstGeom>
          <a:noFill/>
        </p:spPr>
        <p:txBody>
          <a:bodyPr wrap="square" rtlCol="0">
            <a:spAutoFit/>
          </a:bodyPr>
          <a:lstStyle/>
          <a:p>
            <a:r>
              <a:rPr lang="ga-IE" sz="1400" dirty="0" smtClean="0"/>
              <a:t>Fadda E. and Woods R.J., </a:t>
            </a:r>
            <a:r>
              <a:rPr lang="ga-IE" sz="1400" i="1" dirty="0" smtClean="0"/>
              <a:t>Drug. Disc. Today</a:t>
            </a:r>
            <a:r>
              <a:rPr lang="en-IE" sz="1400" i="1" dirty="0"/>
              <a:t> </a:t>
            </a:r>
            <a:r>
              <a:rPr lang="en-IE" sz="1400" dirty="0" smtClean="0"/>
              <a:t>(2010), </a:t>
            </a:r>
            <a:r>
              <a:rPr lang="en-IE" sz="1400" b="1" dirty="0" smtClean="0"/>
              <a:t>15</a:t>
            </a:r>
            <a:r>
              <a:rPr lang="en-IE" sz="1400" dirty="0" smtClean="0"/>
              <a:t>, 596-609</a:t>
            </a:r>
            <a:r>
              <a:rPr lang="en-IE" sz="1400" i="1" dirty="0" smtClean="0"/>
              <a:t> </a:t>
            </a:r>
            <a:endParaRPr lang="ga-IE" sz="1400" dirty="0" smtClean="0"/>
          </a:p>
        </p:txBody>
      </p:sp>
      <p:sp>
        <p:nvSpPr>
          <p:cNvPr id="11" name="TextBox 10"/>
          <p:cNvSpPr txBox="1"/>
          <p:nvPr/>
        </p:nvSpPr>
        <p:spPr>
          <a:xfrm>
            <a:off x="6172200" y="4157246"/>
            <a:ext cx="2819400" cy="338554"/>
          </a:xfrm>
          <a:prstGeom prst="rect">
            <a:avLst/>
          </a:prstGeom>
          <a:noFill/>
        </p:spPr>
        <p:txBody>
          <a:bodyPr wrap="square" rtlCol="0">
            <a:spAutoFit/>
          </a:bodyPr>
          <a:lstStyle/>
          <a:p>
            <a:r>
              <a:rPr lang="en-US" sz="1600" dirty="0" smtClean="0">
                <a:hlinkClick r:id="rId5"/>
              </a:rPr>
              <a:t>http://glycam.ccrc.uga.edu/</a:t>
            </a:r>
            <a:endParaRPr lang="en-US" sz="1600" dirty="0"/>
          </a:p>
        </p:txBody>
      </p:sp>
    </p:spTree>
    <p:extLst>
      <p:ext uri="{BB962C8B-B14F-4D97-AF65-F5344CB8AC3E}">
        <p14:creationId xmlns:p14="http://schemas.microsoft.com/office/powerpoint/2010/main" val="6631920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lycans.png"/>
          <p:cNvPicPr>
            <a:picLocks noChangeAspect="1"/>
          </p:cNvPicPr>
          <p:nvPr/>
        </p:nvPicPr>
        <p:blipFill>
          <a:blip r:embed="rId2" cstate="print"/>
          <a:stretch>
            <a:fillRect/>
          </a:stretch>
        </p:blipFill>
        <p:spPr>
          <a:xfrm>
            <a:off x="609600" y="533400"/>
            <a:ext cx="7351169" cy="6174738"/>
          </a:xfrm>
          <a:prstGeom prst="rect">
            <a:avLst/>
          </a:prstGeom>
        </p:spPr>
      </p:pic>
      <p:sp>
        <p:nvSpPr>
          <p:cNvPr id="15" name="Title 1"/>
          <p:cNvSpPr>
            <a:spLocks noGrp="1"/>
          </p:cNvSpPr>
          <p:nvPr>
            <p:ph type="title"/>
          </p:nvPr>
        </p:nvSpPr>
        <p:spPr>
          <a:xfrm>
            <a:off x="457200" y="0"/>
            <a:ext cx="8229600" cy="990600"/>
          </a:xfrm>
          <a:solidFill>
            <a:schemeClr val="bg1"/>
          </a:solidFill>
        </p:spPr>
        <p:txBody>
          <a:bodyPr>
            <a:normAutofit/>
          </a:bodyPr>
          <a:lstStyle/>
          <a:p>
            <a:r>
              <a:rPr lang="ga-IE" dirty="0" smtClean="0"/>
              <a:t>Common Classes of Animal Glycans</a:t>
            </a:r>
            <a:endParaRPr lang="en-US" dirty="0"/>
          </a:p>
        </p:txBody>
      </p:sp>
      <p:pic>
        <p:nvPicPr>
          <p:cNvPr id="4" name="Picture 3" descr="sfi_logo.jpg"/>
          <p:cNvPicPr>
            <a:picLocks noChangeAspect="1"/>
          </p:cNvPicPr>
          <p:nvPr/>
        </p:nvPicPr>
        <p:blipFill>
          <a:blip r:embed="rId3"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6238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ellsurfaceScience.gif"/>
          <p:cNvPicPr>
            <a:picLocks noChangeAspect="1"/>
          </p:cNvPicPr>
          <p:nvPr/>
        </p:nvPicPr>
        <p:blipFill>
          <a:blip r:embed="rId2" cstate="print"/>
          <a:stretch>
            <a:fillRect/>
          </a:stretch>
        </p:blipFill>
        <p:spPr>
          <a:xfrm>
            <a:off x="-108520" y="288032"/>
            <a:ext cx="6676345" cy="6453336"/>
          </a:xfrm>
          <a:prstGeom prst="rect">
            <a:avLst/>
          </a:prstGeom>
        </p:spPr>
      </p:pic>
      <p:pic>
        <p:nvPicPr>
          <p:cNvPr id="4" name="Picture 3" descr="sfi_logo.jpg"/>
          <p:cNvPicPr>
            <a:picLocks noChangeAspect="1"/>
          </p:cNvPicPr>
          <p:nvPr/>
        </p:nvPicPr>
        <p:blipFill>
          <a:blip r:embed="rId3"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08104" y="404664"/>
            <a:ext cx="3384376" cy="4647426"/>
          </a:xfrm>
          <a:prstGeom prst="rect">
            <a:avLst/>
          </a:prstGeom>
          <a:noFill/>
        </p:spPr>
        <p:txBody>
          <a:bodyPr wrap="square" rtlCol="0">
            <a:spAutoFit/>
          </a:bodyPr>
          <a:lstStyle/>
          <a:p>
            <a:r>
              <a:rPr lang="en-US" sz="3200" dirty="0" smtClean="0"/>
              <a:t>Carbohydrates facilitate the interaction between cells and:</a:t>
            </a:r>
          </a:p>
          <a:p>
            <a:endParaRPr lang="en-US" sz="2800" dirty="0" smtClean="0"/>
          </a:p>
          <a:p>
            <a:pPr>
              <a:buFont typeface="Arial" pitchFamily="34" charset="0"/>
              <a:buChar char="•"/>
            </a:pPr>
            <a:r>
              <a:rPr lang="en-US" sz="2800" dirty="0" smtClean="0"/>
              <a:t> Other cells</a:t>
            </a:r>
          </a:p>
          <a:p>
            <a:pPr>
              <a:buFont typeface="Arial" pitchFamily="34" charset="0"/>
              <a:buChar char="•"/>
            </a:pPr>
            <a:r>
              <a:rPr lang="en-US" sz="2800" dirty="0" smtClean="0"/>
              <a:t> Viruses</a:t>
            </a:r>
          </a:p>
          <a:p>
            <a:pPr>
              <a:buFont typeface="Arial" pitchFamily="34" charset="0"/>
              <a:buChar char="•"/>
            </a:pPr>
            <a:r>
              <a:rPr lang="en-US" sz="2800" dirty="0" smtClean="0"/>
              <a:t> Bacteria</a:t>
            </a:r>
          </a:p>
          <a:p>
            <a:pPr>
              <a:buFont typeface="Arial" pitchFamily="34" charset="0"/>
              <a:buChar char="•"/>
            </a:pPr>
            <a:r>
              <a:rPr lang="en-US" sz="2800" dirty="0" smtClean="0"/>
              <a:t> Toxins</a:t>
            </a:r>
          </a:p>
          <a:p>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53752"/>
            <a:ext cx="8229600" cy="1143000"/>
          </a:xfrm>
        </p:spPr>
        <p:txBody>
          <a:bodyPr/>
          <a:lstStyle/>
          <a:p>
            <a:r>
              <a:rPr lang="en-US" dirty="0" smtClean="0"/>
              <a:t>Influenza Viruses</a:t>
            </a:r>
            <a:endParaRPr lang="en-US" dirty="0"/>
          </a:p>
        </p:txBody>
      </p:sp>
      <p:pic>
        <p:nvPicPr>
          <p:cNvPr id="5" name="Picture 4" descr="sfi_logo.jpg"/>
          <p:cNvPicPr>
            <a:picLocks noChangeAspect="1"/>
          </p:cNvPicPr>
          <p:nvPr/>
        </p:nvPicPr>
        <p:blipFill>
          <a:blip r:embed="rId2" cstate="print"/>
          <a:stretch>
            <a:fillRect/>
          </a:stretch>
        </p:blipFill>
        <p:spPr>
          <a:xfrm>
            <a:off x="7757038" y="5715000"/>
            <a:ext cx="1310762" cy="995355"/>
          </a:xfrm>
          <a:prstGeom prst="rect">
            <a:avLst/>
          </a:prstGeom>
        </p:spPr>
      </p:pic>
      <p:sp>
        <p:nvSpPr>
          <p:cNvPr id="6" name="Rectangle 5"/>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vianflu_singapore.jpg"/>
          <p:cNvPicPr>
            <a:picLocks noChangeAspect="1"/>
          </p:cNvPicPr>
          <p:nvPr/>
        </p:nvPicPr>
        <p:blipFill>
          <a:blip r:embed="rId3" cstate="print"/>
          <a:stretch>
            <a:fillRect/>
          </a:stretch>
        </p:blipFill>
        <p:spPr>
          <a:xfrm>
            <a:off x="323528" y="3644602"/>
            <a:ext cx="3933825" cy="2952750"/>
          </a:xfrm>
          <a:prstGeom prst="rect">
            <a:avLst/>
          </a:prstGeom>
        </p:spPr>
      </p:pic>
      <p:pic>
        <p:nvPicPr>
          <p:cNvPr id="8" name="Picture 7" descr="CBC_news.JPG"/>
          <p:cNvPicPr>
            <a:picLocks noChangeAspect="1"/>
          </p:cNvPicPr>
          <p:nvPr/>
        </p:nvPicPr>
        <p:blipFill>
          <a:blip r:embed="rId4" cstate="print"/>
          <a:stretch>
            <a:fillRect/>
          </a:stretch>
        </p:blipFill>
        <p:spPr>
          <a:xfrm>
            <a:off x="323528" y="1487041"/>
            <a:ext cx="3838575" cy="2085975"/>
          </a:xfrm>
          <a:prstGeom prst="rect">
            <a:avLst/>
          </a:prstGeom>
        </p:spPr>
      </p:pic>
      <p:pic>
        <p:nvPicPr>
          <p:cNvPr id="9" name="Picture 8" descr="RTE_news.JPG"/>
          <p:cNvPicPr>
            <a:picLocks noChangeAspect="1"/>
          </p:cNvPicPr>
          <p:nvPr/>
        </p:nvPicPr>
        <p:blipFill>
          <a:blip r:embed="rId5" cstate="print"/>
          <a:stretch>
            <a:fillRect/>
          </a:stretch>
        </p:blipFill>
        <p:spPr>
          <a:xfrm>
            <a:off x="4211960" y="1484784"/>
            <a:ext cx="4671417" cy="1791466"/>
          </a:xfrm>
          <a:prstGeom prst="rect">
            <a:avLst/>
          </a:prstGeom>
        </p:spPr>
      </p:pic>
      <p:sp>
        <p:nvSpPr>
          <p:cNvPr id="10" name="TextBox 9"/>
          <p:cNvSpPr txBox="1"/>
          <p:nvPr/>
        </p:nvSpPr>
        <p:spPr>
          <a:xfrm>
            <a:off x="323528" y="1124744"/>
            <a:ext cx="3816424" cy="369332"/>
          </a:xfrm>
          <a:prstGeom prst="rect">
            <a:avLst/>
          </a:prstGeom>
          <a:noFill/>
        </p:spPr>
        <p:txBody>
          <a:bodyPr wrap="square" rtlCol="0">
            <a:spAutoFit/>
          </a:bodyPr>
          <a:lstStyle/>
          <a:p>
            <a:r>
              <a:rPr lang="en-US" dirty="0" smtClean="0"/>
              <a:t>H5N1 Avian Flu (South East Asia), 2008</a:t>
            </a:r>
            <a:endParaRPr lang="en-US" dirty="0"/>
          </a:p>
        </p:txBody>
      </p:sp>
      <p:sp>
        <p:nvSpPr>
          <p:cNvPr id="11" name="TextBox 10"/>
          <p:cNvSpPr txBox="1"/>
          <p:nvPr/>
        </p:nvSpPr>
        <p:spPr>
          <a:xfrm>
            <a:off x="4283968" y="1124744"/>
            <a:ext cx="3744416" cy="369332"/>
          </a:xfrm>
          <a:prstGeom prst="rect">
            <a:avLst/>
          </a:prstGeom>
          <a:noFill/>
        </p:spPr>
        <p:txBody>
          <a:bodyPr wrap="square" rtlCol="0">
            <a:spAutoFit/>
          </a:bodyPr>
          <a:lstStyle/>
          <a:p>
            <a:r>
              <a:rPr lang="en-US" dirty="0" smtClean="0"/>
              <a:t>A/H1N1 Swine Flu (Mexico), 2009</a:t>
            </a:r>
            <a:endParaRPr lang="en-US" dirty="0"/>
          </a:p>
        </p:txBody>
      </p:sp>
      <p:pic>
        <p:nvPicPr>
          <p:cNvPr id="12" name="Picture 11" descr="swine-flu1.jpg"/>
          <p:cNvPicPr>
            <a:picLocks noChangeAspect="1"/>
          </p:cNvPicPr>
          <p:nvPr/>
        </p:nvPicPr>
        <p:blipFill>
          <a:blip r:embed="rId6" cstate="print"/>
          <a:stretch>
            <a:fillRect/>
          </a:stretch>
        </p:blipFill>
        <p:spPr>
          <a:xfrm>
            <a:off x="5148064" y="3363232"/>
            <a:ext cx="2952328" cy="30901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1N1_roche.jpg"/>
          <p:cNvPicPr>
            <a:picLocks noChangeAspect="1"/>
          </p:cNvPicPr>
          <p:nvPr/>
        </p:nvPicPr>
        <p:blipFill>
          <a:blip r:embed="rId3" cstate="print"/>
          <a:stretch>
            <a:fillRect/>
          </a:stretch>
        </p:blipFill>
        <p:spPr>
          <a:xfrm>
            <a:off x="5580112" y="2115581"/>
            <a:ext cx="3348544" cy="3329643"/>
          </a:xfrm>
          <a:prstGeom prst="rect">
            <a:avLst/>
          </a:prstGeom>
        </p:spPr>
      </p:pic>
      <p:pic>
        <p:nvPicPr>
          <p:cNvPr id="8" name="Picture 7" descr="Influenza-Virus.jpg"/>
          <p:cNvPicPr>
            <a:picLocks noChangeAspect="1"/>
          </p:cNvPicPr>
          <p:nvPr/>
        </p:nvPicPr>
        <p:blipFill>
          <a:blip r:embed="rId4" cstate="print"/>
          <a:stretch>
            <a:fillRect/>
          </a:stretch>
        </p:blipFill>
        <p:spPr>
          <a:xfrm>
            <a:off x="301000" y="1495817"/>
            <a:ext cx="5207104" cy="4854004"/>
          </a:xfrm>
          <a:prstGeom prst="rect">
            <a:avLst/>
          </a:prstGeom>
        </p:spPr>
      </p:pic>
      <p:sp>
        <p:nvSpPr>
          <p:cNvPr id="2" name="Title 1"/>
          <p:cNvSpPr>
            <a:spLocks noGrp="1"/>
          </p:cNvSpPr>
          <p:nvPr>
            <p:ph type="title"/>
          </p:nvPr>
        </p:nvSpPr>
        <p:spPr/>
        <p:txBody>
          <a:bodyPr/>
          <a:lstStyle/>
          <a:p>
            <a:r>
              <a:rPr lang="en-US" dirty="0" smtClean="0"/>
              <a:t>Influenza Virus </a:t>
            </a:r>
            <a:r>
              <a:rPr lang="en-US" dirty="0" smtClean="0">
                <a:solidFill>
                  <a:schemeClr val="accent3">
                    <a:lumMod val="75000"/>
                  </a:schemeClr>
                </a:solidFill>
              </a:rPr>
              <a:t>H</a:t>
            </a:r>
            <a:r>
              <a:rPr lang="en-US" dirty="0" smtClean="0"/>
              <a:t>1</a:t>
            </a:r>
            <a:r>
              <a:rPr lang="en-US" dirty="0" smtClean="0">
                <a:solidFill>
                  <a:schemeClr val="tx2">
                    <a:lumMod val="60000"/>
                    <a:lumOff val="40000"/>
                  </a:schemeClr>
                </a:solidFill>
              </a:rPr>
              <a:t>N</a:t>
            </a:r>
            <a:r>
              <a:rPr lang="en-US" dirty="0" smtClean="0"/>
              <a:t>1</a:t>
            </a:r>
            <a:endParaRPr lang="en-US" dirty="0"/>
          </a:p>
        </p:txBody>
      </p:sp>
      <p:pic>
        <p:nvPicPr>
          <p:cNvPr id="4" name="Picture 3" descr="sfi_logo.jpg"/>
          <p:cNvPicPr>
            <a:picLocks noChangeAspect="1"/>
          </p:cNvPicPr>
          <p:nvPr/>
        </p:nvPicPr>
        <p:blipFill>
          <a:blip r:embed="rId5" cstate="print"/>
          <a:stretch>
            <a:fillRect/>
          </a:stretch>
        </p:blipFill>
        <p:spPr>
          <a:xfrm>
            <a:off x="7757038" y="5715000"/>
            <a:ext cx="1310762" cy="995355"/>
          </a:xfrm>
          <a:prstGeom prst="rect">
            <a:avLst/>
          </a:prstGeom>
        </p:spPr>
      </p:pic>
      <p:sp>
        <p:nvSpPr>
          <p:cNvPr id="5" name="Rectangle 4"/>
          <p:cNvSpPr/>
          <p:nvPr/>
        </p:nvSpPr>
        <p:spPr>
          <a:xfrm>
            <a:off x="152400" y="152400"/>
            <a:ext cx="8839200" cy="6553200"/>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992" y="6104329"/>
            <a:ext cx="5112568" cy="276999"/>
          </a:xfrm>
          <a:prstGeom prst="rect">
            <a:avLst/>
          </a:prstGeom>
          <a:noFill/>
        </p:spPr>
        <p:txBody>
          <a:bodyPr wrap="square" rtlCol="0">
            <a:spAutoFit/>
          </a:bodyPr>
          <a:lstStyle/>
          <a:p>
            <a:r>
              <a:rPr lang="en-US" sz="1200" dirty="0" smtClean="0">
                <a:hlinkClick r:id="rId6"/>
              </a:rPr>
              <a:t>http://www.esrf.eu/news/general/flu/</a:t>
            </a:r>
            <a:r>
              <a:rPr lang="en-US" sz="1200" dirty="0" smtClean="0"/>
              <a:t> (Credits: Rob </a:t>
            </a:r>
            <a:r>
              <a:rPr lang="en-US" sz="1200" dirty="0" err="1" smtClean="0"/>
              <a:t>Ruigrok</a:t>
            </a:r>
            <a:r>
              <a:rPr lang="en-US" sz="1200" dirty="0" smtClean="0"/>
              <a:t>/ UVHCI)</a:t>
            </a:r>
            <a:endParaRPr lang="en-US" sz="1200" dirty="0"/>
          </a:p>
        </p:txBody>
      </p:sp>
      <p:sp>
        <p:nvSpPr>
          <p:cNvPr id="10" name="TextBox 9"/>
          <p:cNvSpPr txBox="1"/>
          <p:nvPr/>
        </p:nvSpPr>
        <p:spPr>
          <a:xfrm>
            <a:off x="5724128" y="5517232"/>
            <a:ext cx="2880320" cy="430887"/>
          </a:xfrm>
          <a:prstGeom prst="rect">
            <a:avLst/>
          </a:prstGeom>
          <a:noFill/>
        </p:spPr>
        <p:txBody>
          <a:bodyPr wrap="square" rtlCol="0">
            <a:spAutoFit/>
          </a:bodyPr>
          <a:lstStyle/>
          <a:p>
            <a:r>
              <a:rPr lang="en-US" sz="1100" dirty="0" smtClean="0"/>
              <a:t>http://download.roche.com/selection/tamiflu2009/html/detail_8.html</a:t>
            </a:r>
            <a:endParaRPr lang="en-US" sz="1100" dirty="0"/>
          </a:p>
        </p:txBody>
      </p:sp>
      <p:cxnSp>
        <p:nvCxnSpPr>
          <p:cNvPr id="12" name="Straight Arrow Connector 11"/>
          <p:cNvCxnSpPr/>
          <p:nvPr/>
        </p:nvCxnSpPr>
        <p:spPr>
          <a:xfrm rot="16200000" flipH="1">
            <a:off x="5543314" y="1449574"/>
            <a:ext cx="1152922" cy="503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6156573" y="1557189"/>
            <a:ext cx="1080120" cy="21523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5982</TotalTime>
  <Words>2842</Words>
  <Application>Microsoft Macintosh PowerPoint</Application>
  <PresentationFormat>On-screen Show (4:3)</PresentationFormat>
  <Paragraphs>488</Paragraphs>
  <Slides>39</Slides>
  <Notes>22</Notes>
  <HiddenSlides>2</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Equation</vt:lpstr>
      <vt:lpstr>Quantifying the energetics of highly conserved water molecules in carbohydrate-binding proteins.</vt:lpstr>
      <vt:lpstr>PowerPoint Presentation</vt:lpstr>
      <vt:lpstr>PowerPoint Presentation</vt:lpstr>
      <vt:lpstr>PowerPoint Presentation</vt:lpstr>
      <vt:lpstr>Computational Glycoscience @ NUIG</vt:lpstr>
      <vt:lpstr>Common Classes of Animal Glycans</vt:lpstr>
      <vt:lpstr>PowerPoint Presentation</vt:lpstr>
      <vt:lpstr>Influenza Viruses</vt:lpstr>
      <vt:lpstr>Influenza Virus H1N1</vt:lpstr>
      <vt:lpstr>Flu Virus Infection ad Replication</vt:lpstr>
      <vt:lpstr>Glycomimetic Drug Design</vt:lpstr>
      <vt:lpstr>Polysaccharides Structure</vt:lpstr>
      <vt:lpstr>Legume Lectins: Concanavalin A</vt:lpstr>
      <vt:lpstr>Carbohydrate binding      a) Hbonds (enthalpic)   b) Desolvation (entropic)</vt:lpstr>
      <vt:lpstr>Displacement of Structural Water</vt:lpstr>
      <vt:lpstr>HIV Protease Inhibitor Design</vt:lpstr>
      <vt:lpstr>Structural water in Concanavalin A</vt:lpstr>
      <vt:lpstr>Structural water in Concanavalin A</vt:lpstr>
      <vt:lpstr>Questions</vt:lpstr>
      <vt:lpstr>Standard Binding Free Energy</vt:lpstr>
      <vt:lpstr>Double Decoupling Approach: Thermodynamic breakdown</vt:lpstr>
      <vt:lpstr>Double Decoupling Approach</vt:lpstr>
      <vt:lpstr>3- and 5-Site Water Models</vt:lpstr>
      <vt:lpstr>DGw of 3- and 5-Site Water Models</vt:lpstr>
      <vt:lpstr>Free ConA (1GVK)</vt:lpstr>
      <vt:lpstr>ConA/3MAN (1CVN)</vt:lpstr>
      <vt:lpstr>ConA/3HET (3D4K)</vt:lpstr>
      <vt:lpstr>Standard Binding Free Energies (TIP3P)</vt:lpstr>
      <vt:lpstr>Standard Binding Free Energies (TIP5P)</vt:lpstr>
      <vt:lpstr>Changing vdW parameters:TIP3P-MOD</vt:lpstr>
      <vt:lpstr>Standard Binding Free Energies (TIP3P-MOD)</vt:lpstr>
      <vt:lpstr>4-site water model TIP4P</vt:lpstr>
      <vt:lpstr>Standard Binding Free Energies (TIP4P)</vt:lpstr>
      <vt:lpstr>Does the water have a structural function in ConA?</vt:lpstr>
      <vt:lpstr>3MAN Glycomimetic Candidates</vt:lpstr>
      <vt:lpstr>Conclusions</vt:lpstr>
      <vt:lpstr>Acknowledgements</vt:lpstr>
      <vt:lpstr>Unbound ConA with TIP3P-MOD</vt:lpstr>
      <vt:lpstr>1CVN vs. 3D4K (TIP5P)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dc:creator>
  <cp:lastModifiedBy>elisa fadda</cp:lastModifiedBy>
  <cp:revision>171</cp:revision>
  <dcterms:created xsi:type="dcterms:W3CDTF">2010-11-23T15:41:56Z</dcterms:created>
  <dcterms:modified xsi:type="dcterms:W3CDTF">2011-04-28T09:21:25Z</dcterms:modified>
</cp:coreProperties>
</file>