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82" r:id="rId7"/>
    <p:sldId id="283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91" d="100"/>
          <a:sy n="91" d="100"/>
        </p:scale>
        <p:origin x="16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710847-D802-43B0-ACD1-AFE8E1CCA1D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66C6BA-1D16-44D0-ADF7-2D1C543937CC}">
      <dgm:prSet phldrT="[Text]"/>
      <dgm:spPr/>
      <dgm:t>
        <a:bodyPr/>
        <a:lstStyle/>
        <a:p>
          <a:r>
            <a:rPr lang="en-US" dirty="0"/>
            <a:t>Lazy training fails</a:t>
          </a:r>
        </a:p>
      </dgm:t>
    </dgm:pt>
    <dgm:pt modelId="{E0B7E939-2C9A-481E-A4AC-59AFF550BA28}" type="parTrans" cxnId="{11F29A87-6F9D-4819-9AF3-76B26E16FF7C}">
      <dgm:prSet/>
      <dgm:spPr/>
      <dgm:t>
        <a:bodyPr/>
        <a:lstStyle/>
        <a:p>
          <a:endParaRPr lang="en-US"/>
        </a:p>
      </dgm:t>
    </dgm:pt>
    <dgm:pt modelId="{6892C932-6424-4A54-8E66-950B6CA86541}" type="sibTrans" cxnId="{11F29A87-6F9D-4819-9AF3-76B26E16FF7C}">
      <dgm:prSet/>
      <dgm:spPr/>
      <dgm:t>
        <a:bodyPr/>
        <a:lstStyle/>
        <a:p>
          <a:endParaRPr lang="en-US"/>
        </a:p>
      </dgm:t>
    </dgm:pt>
    <dgm:pt modelId="{0CB87162-3EB5-4872-90E3-E8DE95BF9D0E}">
      <dgm:prSet phldrT="[Text]"/>
      <dgm:spPr/>
      <dgm:t>
        <a:bodyPr/>
        <a:lstStyle/>
        <a:p>
          <a:r>
            <a:rPr lang="en-US" dirty="0"/>
            <a:t>0 is a high order saddle point</a:t>
          </a:r>
        </a:p>
      </dgm:t>
    </dgm:pt>
    <dgm:pt modelId="{04FEDAED-D9EA-45C2-8D45-7FDE3B364ECB}" type="parTrans" cxnId="{693A072D-9B23-4570-BB7F-8D3CBFE41D44}">
      <dgm:prSet/>
      <dgm:spPr/>
      <dgm:t>
        <a:bodyPr/>
        <a:lstStyle/>
        <a:p>
          <a:endParaRPr lang="en-US"/>
        </a:p>
      </dgm:t>
    </dgm:pt>
    <dgm:pt modelId="{B442B9C7-3C53-453C-A70A-DD58C743D9C4}" type="sibTrans" cxnId="{693A072D-9B23-4570-BB7F-8D3CBFE41D44}">
      <dgm:prSet/>
      <dgm:spPr/>
      <dgm:t>
        <a:bodyPr/>
        <a:lstStyle/>
        <a:p>
          <a:endParaRPr lang="en-US"/>
        </a:p>
      </dgm:t>
    </dgm:pt>
    <dgm:pt modelId="{9E37FF55-C1DB-4704-9B2A-A37D556FBE1E}">
      <dgm:prSet phldrT="[Text]"/>
      <dgm:spPr/>
      <dgm:t>
        <a:bodyPr/>
        <a:lstStyle/>
        <a:p>
          <a:r>
            <a:rPr lang="en-US" dirty="0"/>
            <a:t>There are local minima away from 0.</a:t>
          </a:r>
        </a:p>
      </dgm:t>
    </dgm:pt>
    <dgm:pt modelId="{E46616F7-3FCF-4E18-8491-4DE3FAA47568}" type="parTrans" cxnId="{9A014834-5F06-4F55-8031-10D93250BF9F}">
      <dgm:prSet/>
      <dgm:spPr/>
      <dgm:t>
        <a:bodyPr/>
        <a:lstStyle/>
        <a:p>
          <a:endParaRPr lang="en-US"/>
        </a:p>
      </dgm:t>
    </dgm:pt>
    <dgm:pt modelId="{B193AD11-6542-49D4-93F6-ACD0A7227D65}" type="sibTrans" cxnId="{9A014834-5F06-4F55-8031-10D93250BF9F}">
      <dgm:prSet/>
      <dgm:spPr/>
      <dgm:t>
        <a:bodyPr/>
        <a:lstStyle/>
        <a:p>
          <a:endParaRPr lang="en-US"/>
        </a:p>
      </dgm:t>
    </dgm:pt>
    <dgm:pt modelId="{75076EDA-09FC-4136-834F-A3F1E27F9ECB}" type="pres">
      <dgm:prSet presAssocID="{54710847-D802-43B0-ACD1-AFE8E1CCA1DD}" presName="linear" presStyleCnt="0">
        <dgm:presLayoutVars>
          <dgm:dir/>
          <dgm:animLvl val="lvl"/>
          <dgm:resizeHandles val="exact"/>
        </dgm:presLayoutVars>
      </dgm:prSet>
      <dgm:spPr/>
    </dgm:pt>
    <dgm:pt modelId="{4E2FFEBB-54D7-47FA-AFAD-893E695AD88F}" type="pres">
      <dgm:prSet presAssocID="{B266C6BA-1D16-44D0-ADF7-2D1C543937CC}" presName="parentLin" presStyleCnt="0"/>
      <dgm:spPr/>
    </dgm:pt>
    <dgm:pt modelId="{98F57EB6-81BB-4D0D-859B-52076227067B}" type="pres">
      <dgm:prSet presAssocID="{B266C6BA-1D16-44D0-ADF7-2D1C543937CC}" presName="parentLeftMargin" presStyleLbl="node1" presStyleIdx="0" presStyleCnt="3"/>
      <dgm:spPr/>
    </dgm:pt>
    <dgm:pt modelId="{17C8F3B6-5ED7-4731-9297-BC0C3715B395}" type="pres">
      <dgm:prSet presAssocID="{B266C6BA-1D16-44D0-ADF7-2D1C543937C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32191B0-6672-4893-9EED-2D0AB2197A95}" type="pres">
      <dgm:prSet presAssocID="{B266C6BA-1D16-44D0-ADF7-2D1C543937CC}" presName="negativeSpace" presStyleCnt="0"/>
      <dgm:spPr/>
    </dgm:pt>
    <dgm:pt modelId="{59CD3726-0B02-4D26-9630-852FA813CFB1}" type="pres">
      <dgm:prSet presAssocID="{B266C6BA-1D16-44D0-ADF7-2D1C543937CC}" presName="childText" presStyleLbl="conFgAcc1" presStyleIdx="0" presStyleCnt="3">
        <dgm:presLayoutVars>
          <dgm:bulletEnabled val="1"/>
        </dgm:presLayoutVars>
      </dgm:prSet>
      <dgm:spPr/>
    </dgm:pt>
    <dgm:pt modelId="{51479043-DE80-4A34-A292-99C918637684}" type="pres">
      <dgm:prSet presAssocID="{6892C932-6424-4A54-8E66-950B6CA86541}" presName="spaceBetweenRectangles" presStyleCnt="0"/>
      <dgm:spPr/>
    </dgm:pt>
    <dgm:pt modelId="{1AEE0786-9489-4FD1-B23C-77232D9B6594}" type="pres">
      <dgm:prSet presAssocID="{0CB87162-3EB5-4872-90E3-E8DE95BF9D0E}" presName="parentLin" presStyleCnt="0"/>
      <dgm:spPr/>
    </dgm:pt>
    <dgm:pt modelId="{1A51352B-5471-4FF6-8005-A3FC568937FD}" type="pres">
      <dgm:prSet presAssocID="{0CB87162-3EB5-4872-90E3-E8DE95BF9D0E}" presName="parentLeftMargin" presStyleLbl="node1" presStyleIdx="0" presStyleCnt="3"/>
      <dgm:spPr/>
    </dgm:pt>
    <dgm:pt modelId="{6B296EFF-D504-454F-85D0-E2F434A84BF2}" type="pres">
      <dgm:prSet presAssocID="{0CB87162-3EB5-4872-90E3-E8DE95BF9D0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8AD7AED-DF24-46F4-A6B8-42AF1449BF92}" type="pres">
      <dgm:prSet presAssocID="{0CB87162-3EB5-4872-90E3-E8DE95BF9D0E}" presName="negativeSpace" presStyleCnt="0"/>
      <dgm:spPr/>
    </dgm:pt>
    <dgm:pt modelId="{146ED976-DC44-4C5A-8BBB-0C38D484A7B4}" type="pres">
      <dgm:prSet presAssocID="{0CB87162-3EB5-4872-90E3-E8DE95BF9D0E}" presName="childText" presStyleLbl="conFgAcc1" presStyleIdx="1" presStyleCnt="3">
        <dgm:presLayoutVars>
          <dgm:bulletEnabled val="1"/>
        </dgm:presLayoutVars>
      </dgm:prSet>
      <dgm:spPr/>
    </dgm:pt>
    <dgm:pt modelId="{4350A5FA-7095-4FDF-8EFF-1858A2438702}" type="pres">
      <dgm:prSet presAssocID="{B442B9C7-3C53-453C-A70A-DD58C743D9C4}" presName="spaceBetweenRectangles" presStyleCnt="0"/>
      <dgm:spPr/>
    </dgm:pt>
    <dgm:pt modelId="{0D1BC3B7-2AB9-4B42-9F29-7CC3CDC0857E}" type="pres">
      <dgm:prSet presAssocID="{9E37FF55-C1DB-4704-9B2A-A37D556FBE1E}" presName="parentLin" presStyleCnt="0"/>
      <dgm:spPr/>
    </dgm:pt>
    <dgm:pt modelId="{C18131D8-273B-4BBD-9353-6540FC2872DF}" type="pres">
      <dgm:prSet presAssocID="{9E37FF55-C1DB-4704-9B2A-A37D556FBE1E}" presName="parentLeftMargin" presStyleLbl="node1" presStyleIdx="1" presStyleCnt="3"/>
      <dgm:spPr/>
    </dgm:pt>
    <dgm:pt modelId="{4F47A453-3368-4E84-9C26-B313AB5D63CF}" type="pres">
      <dgm:prSet presAssocID="{9E37FF55-C1DB-4704-9B2A-A37D556FBE1E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6B4C2144-B492-48E6-B0CB-CACBEE78BE39}" type="pres">
      <dgm:prSet presAssocID="{9E37FF55-C1DB-4704-9B2A-A37D556FBE1E}" presName="negativeSpace" presStyleCnt="0"/>
      <dgm:spPr/>
    </dgm:pt>
    <dgm:pt modelId="{94E693F3-75A1-48B1-AC70-6E7EEE9876CB}" type="pres">
      <dgm:prSet presAssocID="{9E37FF55-C1DB-4704-9B2A-A37D556FBE1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8239A2B-5D59-465E-8C79-7358F70BD4AC}" type="presOf" srcId="{9E37FF55-C1DB-4704-9B2A-A37D556FBE1E}" destId="{C18131D8-273B-4BBD-9353-6540FC2872DF}" srcOrd="0" destOrd="0" presId="urn:microsoft.com/office/officeart/2005/8/layout/list1"/>
    <dgm:cxn modelId="{0997EC2C-C55D-4D2B-9555-B5BF016A52CC}" type="presOf" srcId="{B266C6BA-1D16-44D0-ADF7-2D1C543937CC}" destId="{17C8F3B6-5ED7-4731-9297-BC0C3715B395}" srcOrd="1" destOrd="0" presId="urn:microsoft.com/office/officeart/2005/8/layout/list1"/>
    <dgm:cxn modelId="{693A072D-9B23-4570-BB7F-8D3CBFE41D44}" srcId="{54710847-D802-43B0-ACD1-AFE8E1CCA1DD}" destId="{0CB87162-3EB5-4872-90E3-E8DE95BF9D0E}" srcOrd="1" destOrd="0" parTransId="{04FEDAED-D9EA-45C2-8D45-7FDE3B364ECB}" sibTransId="{B442B9C7-3C53-453C-A70A-DD58C743D9C4}"/>
    <dgm:cxn modelId="{9A014834-5F06-4F55-8031-10D93250BF9F}" srcId="{54710847-D802-43B0-ACD1-AFE8E1CCA1DD}" destId="{9E37FF55-C1DB-4704-9B2A-A37D556FBE1E}" srcOrd="2" destOrd="0" parTransId="{E46616F7-3FCF-4E18-8491-4DE3FAA47568}" sibTransId="{B193AD11-6542-49D4-93F6-ACD0A7227D65}"/>
    <dgm:cxn modelId="{20DA5246-F8EF-4F57-8169-0AFEBDCC8543}" type="presOf" srcId="{9E37FF55-C1DB-4704-9B2A-A37D556FBE1E}" destId="{4F47A453-3368-4E84-9C26-B313AB5D63CF}" srcOrd="1" destOrd="0" presId="urn:microsoft.com/office/officeart/2005/8/layout/list1"/>
    <dgm:cxn modelId="{E789C882-82BC-463F-980F-174BBB533D1B}" type="presOf" srcId="{0CB87162-3EB5-4872-90E3-E8DE95BF9D0E}" destId="{6B296EFF-D504-454F-85D0-E2F434A84BF2}" srcOrd="1" destOrd="0" presId="urn:microsoft.com/office/officeart/2005/8/layout/list1"/>
    <dgm:cxn modelId="{11F29A87-6F9D-4819-9AF3-76B26E16FF7C}" srcId="{54710847-D802-43B0-ACD1-AFE8E1CCA1DD}" destId="{B266C6BA-1D16-44D0-ADF7-2D1C543937CC}" srcOrd="0" destOrd="0" parTransId="{E0B7E939-2C9A-481E-A4AC-59AFF550BA28}" sibTransId="{6892C932-6424-4A54-8E66-950B6CA86541}"/>
    <dgm:cxn modelId="{9B11A6BB-E98D-4391-BFBF-08E3602968DA}" type="presOf" srcId="{B266C6BA-1D16-44D0-ADF7-2D1C543937CC}" destId="{98F57EB6-81BB-4D0D-859B-52076227067B}" srcOrd="0" destOrd="0" presId="urn:microsoft.com/office/officeart/2005/8/layout/list1"/>
    <dgm:cxn modelId="{4FA149C5-5203-4A4A-B0D0-10FB0D798738}" type="presOf" srcId="{0CB87162-3EB5-4872-90E3-E8DE95BF9D0E}" destId="{1A51352B-5471-4FF6-8005-A3FC568937FD}" srcOrd="0" destOrd="0" presId="urn:microsoft.com/office/officeart/2005/8/layout/list1"/>
    <dgm:cxn modelId="{78345AD0-2B1B-4AA6-B489-32DA966A6631}" type="presOf" srcId="{54710847-D802-43B0-ACD1-AFE8E1CCA1DD}" destId="{75076EDA-09FC-4136-834F-A3F1E27F9ECB}" srcOrd="0" destOrd="0" presId="urn:microsoft.com/office/officeart/2005/8/layout/list1"/>
    <dgm:cxn modelId="{588F9F2D-2E14-45C8-9DEF-5337669EB25E}" type="presParOf" srcId="{75076EDA-09FC-4136-834F-A3F1E27F9ECB}" destId="{4E2FFEBB-54D7-47FA-AFAD-893E695AD88F}" srcOrd="0" destOrd="0" presId="urn:microsoft.com/office/officeart/2005/8/layout/list1"/>
    <dgm:cxn modelId="{E405FD0A-6BEA-4841-B7E8-567EB76AA41F}" type="presParOf" srcId="{4E2FFEBB-54D7-47FA-AFAD-893E695AD88F}" destId="{98F57EB6-81BB-4D0D-859B-52076227067B}" srcOrd="0" destOrd="0" presId="urn:microsoft.com/office/officeart/2005/8/layout/list1"/>
    <dgm:cxn modelId="{3AAA7E79-54E1-42ED-BCA4-F16C3B227A02}" type="presParOf" srcId="{4E2FFEBB-54D7-47FA-AFAD-893E695AD88F}" destId="{17C8F3B6-5ED7-4731-9297-BC0C3715B395}" srcOrd="1" destOrd="0" presId="urn:microsoft.com/office/officeart/2005/8/layout/list1"/>
    <dgm:cxn modelId="{7C94FA89-D3C5-4CBA-A450-687DF1D85512}" type="presParOf" srcId="{75076EDA-09FC-4136-834F-A3F1E27F9ECB}" destId="{F32191B0-6672-4893-9EED-2D0AB2197A95}" srcOrd="1" destOrd="0" presId="urn:microsoft.com/office/officeart/2005/8/layout/list1"/>
    <dgm:cxn modelId="{1EECA82A-D1F5-4057-B5DC-3BEE7AC6FDD9}" type="presParOf" srcId="{75076EDA-09FC-4136-834F-A3F1E27F9ECB}" destId="{59CD3726-0B02-4D26-9630-852FA813CFB1}" srcOrd="2" destOrd="0" presId="urn:microsoft.com/office/officeart/2005/8/layout/list1"/>
    <dgm:cxn modelId="{E10D71B2-A832-43C2-B2FC-43499EED839B}" type="presParOf" srcId="{75076EDA-09FC-4136-834F-A3F1E27F9ECB}" destId="{51479043-DE80-4A34-A292-99C918637684}" srcOrd="3" destOrd="0" presId="urn:microsoft.com/office/officeart/2005/8/layout/list1"/>
    <dgm:cxn modelId="{C170C42E-FEC3-4F7B-B680-04982A75C586}" type="presParOf" srcId="{75076EDA-09FC-4136-834F-A3F1E27F9ECB}" destId="{1AEE0786-9489-4FD1-B23C-77232D9B6594}" srcOrd="4" destOrd="0" presId="urn:microsoft.com/office/officeart/2005/8/layout/list1"/>
    <dgm:cxn modelId="{7F3800EE-8F29-4A04-81C1-464C9E23A1C3}" type="presParOf" srcId="{1AEE0786-9489-4FD1-B23C-77232D9B6594}" destId="{1A51352B-5471-4FF6-8005-A3FC568937FD}" srcOrd="0" destOrd="0" presId="urn:microsoft.com/office/officeart/2005/8/layout/list1"/>
    <dgm:cxn modelId="{FBA32D84-8023-4170-9EB6-11A292AA5AB5}" type="presParOf" srcId="{1AEE0786-9489-4FD1-B23C-77232D9B6594}" destId="{6B296EFF-D504-454F-85D0-E2F434A84BF2}" srcOrd="1" destOrd="0" presId="urn:microsoft.com/office/officeart/2005/8/layout/list1"/>
    <dgm:cxn modelId="{79ECDD56-F3A1-4099-8FF7-489E467B52B3}" type="presParOf" srcId="{75076EDA-09FC-4136-834F-A3F1E27F9ECB}" destId="{B8AD7AED-DF24-46F4-A6B8-42AF1449BF92}" srcOrd="5" destOrd="0" presId="urn:microsoft.com/office/officeart/2005/8/layout/list1"/>
    <dgm:cxn modelId="{DD7B9C59-57BC-417E-942B-4D3A7622ED5D}" type="presParOf" srcId="{75076EDA-09FC-4136-834F-A3F1E27F9ECB}" destId="{146ED976-DC44-4C5A-8BBB-0C38D484A7B4}" srcOrd="6" destOrd="0" presId="urn:microsoft.com/office/officeart/2005/8/layout/list1"/>
    <dgm:cxn modelId="{81F9824B-F852-4A99-831C-D4881131287A}" type="presParOf" srcId="{75076EDA-09FC-4136-834F-A3F1E27F9ECB}" destId="{4350A5FA-7095-4FDF-8EFF-1858A2438702}" srcOrd="7" destOrd="0" presId="urn:microsoft.com/office/officeart/2005/8/layout/list1"/>
    <dgm:cxn modelId="{8A9A8BA3-098A-4586-82A0-4C692C3BEB39}" type="presParOf" srcId="{75076EDA-09FC-4136-834F-A3F1E27F9ECB}" destId="{0D1BC3B7-2AB9-4B42-9F29-7CC3CDC0857E}" srcOrd="8" destOrd="0" presId="urn:microsoft.com/office/officeart/2005/8/layout/list1"/>
    <dgm:cxn modelId="{83E4CF75-99F0-4B1B-BD62-63D76B2136F0}" type="presParOf" srcId="{0D1BC3B7-2AB9-4B42-9F29-7CC3CDC0857E}" destId="{C18131D8-273B-4BBD-9353-6540FC2872DF}" srcOrd="0" destOrd="0" presId="urn:microsoft.com/office/officeart/2005/8/layout/list1"/>
    <dgm:cxn modelId="{3F81BD96-7C43-4857-AF2D-7F256D76F5B4}" type="presParOf" srcId="{0D1BC3B7-2AB9-4B42-9F29-7CC3CDC0857E}" destId="{4F47A453-3368-4E84-9C26-B313AB5D63CF}" srcOrd="1" destOrd="0" presId="urn:microsoft.com/office/officeart/2005/8/layout/list1"/>
    <dgm:cxn modelId="{1FB0FEBC-51F7-4042-8083-1985A94B4453}" type="presParOf" srcId="{75076EDA-09FC-4136-834F-A3F1E27F9ECB}" destId="{6B4C2144-B492-48E6-B0CB-CACBEE78BE39}" srcOrd="9" destOrd="0" presId="urn:microsoft.com/office/officeart/2005/8/layout/list1"/>
    <dgm:cxn modelId="{5B003B08-562D-446B-9F91-A4A783892F5E}" type="presParOf" srcId="{75076EDA-09FC-4136-834F-A3F1E27F9ECB}" destId="{94E693F3-75A1-48B1-AC70-6E7EEE9876C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676670-314F-46C9-AB46-634B331B611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FCC381-2ECC-451F-AD31-701071AECE84}">
      <dgm:prSet phldrT="[Text]"/>
      <dgm:spPr/>
      <dgm:t>
        <a:bodyPr/>
        <a:lstStyle/>
        <a:p>
          <a:r>
            <a:rPr lang="en-US" dirty="0"/>
            <a:t>Iterates remain close to correct subspace</a:t>
          </a:r>
        </a:p>
      </dgm:t>
    </dgm:pt>
    <dgm:pt modelId="{A75BCEC5-8A2E-4C9B-B0EB-CBB8608CC873}" type="parTrans" cxnId="{CC42C3E9-41A3-4D54-BBA7-A38EAA6D50FA}">
      <dgm:prSet/>
      <dgm:spPr/>
      <dgm:t>
        <a:bodyPr/>
        <a:lstStyle/>
        <a:p>
          <a:endParaRPr lang="en-US"/>
        </a:p>
      </dgm:t>
    </dgm:pt>
    <dgm:pt modelId="{3ED3B203-BF5C-40C0-96FF-8E29C5C9D45F}" type="sibTrans" cxnId="{CC42C3E9-41A3-4D54-BBA7-A38EAA6D50FA}">
      <dgm:prSet/>
      <dgm:spPr/>
      <dgm:t>
        <a:bodyPr/>
        <a:lstStyle/>
        <a:p>
          <a:endParaRPr lang="en-US"/>
        </a:p>
      </dgm:t>
    </dgm:pt>
    <dgm:pt modelId="{EBBEC5AB-8018-432C-AF7F-8F3428379674}">
      <dgm:prSet phldrT="[Text]"/>
      <dgm:spPr/>
      <dgm:t>
        <a:bodyPr/>
        <a:lstStyle/>
        <a:p>
          <a:r>
            <a:rPr lang="en-US" dirty="0"/>
            <a:t>Escaping local minima by random correlation</a:t>
          </a:r>
        </a:p>
      </dgm:t>
    </dgm:pt>
    <dgm:pt modelId="{D8B6CC4A-9713-4888-B27A-456EB12A772C}" type="parTrans" cxnId="{CC6D8B99-EC4F-4ECF-A739-A58CB45CB04E}">
      <dgm:prSet/>
      <dgm:spPr/>
      <dgm:t>
        <a:bodyPr/>
        <a:lstStyle/>
        <a:p>
          <a:endParaRPr lang="en-US"/>
        </a:p>
      </dgm:t>
    </dgm:pt>
    <dgm:pt modelId="{85C1F76D-B1D6-42B2-86F8-F386DFF8E4FA}" type="sibTrans" cxnId="{CC6D8B99-EC4F-4ECF-A739-A58CB45CB04E}">
      <dgm:prSet/>
      <dgm:spPr/>
      <dgm:t>
        <a:bodyPr/>
        <a:lstStyle/>
        <a:p>
          <a:endParaRPr lang="en-US"/>
        </a:p>
      </dgm:t>
    </dgm:pt>
    <dgm:pt modelId="{913DDE3E-7ECC-443F-A3E3-EEDD0A94751C}">
      <dgm:prSet phldrT="[Text]"/>
      <dgm:spPr/>
      <dgm:t>
        <a:bodyPr/>
        <a:lstStyle/>
        <a:p>
          <a:r>
            <a:rPr lang="en-US" dirty="0"/>
            <a:t>Amplify initial correlation by tensor power method</a:t>
          </a:r>
        </a:p>
      </dgm:t>
    </dgm:pt>
    <dgm:pt modelId="{697DACFB-1938-44F5-A882-9A405D3DE5AA}" type="parTrans" cxnId="{265031C1-FD0C-4C01-B8E7-821C108A79F7}">
      <dgm:prSet/>
      <dgm:spPr/>
      <dgm:t>
        <a:bodyPr/>
        <a:lstStyle/>
        <a:p>
          <a:endParaRPr lang="en-US"/>
        </a:p>
      </dgm:t>
    </dgm:pt>
    <dgm:pt modelId="{37A2DCA6-DF38-4927-9E86-84FF1B601C9E}" type="sibTrans" cxnId="{265031C1-FD0C-4C01-B8E7-821C108A79F7}">
      <dgm:prSet/>
      <dgm:spPr/>
      <dgm:t>
        <a:bodyPr/>
        <a:lstStyle/>
        <a:p>
          <a:endParaRPr lang="en-US"/>
        </a:p>
      </dgm:t>
    </dgm:pt>
    <dgm:pt modelId="{AB281F76-82C9-42E1-BEDE-E463F6B03B2F}" type="pres">
      <dgm:prSet presAssocID="{4F676670-314F-46C9-AB46-634B331B6111}" presName="linear" presStyleCnt="0">
        <dgm:presLayoutVars>
          <dgm:dir/>
          <dgm:animLvl val="lvl"/>
          <dgm:resizeHandles val="exact"/>
        </dgm:presLayoutVars>
      </dgm:prSet>
      <dgm:spPr/>
    </dgm:pt>
    <dgm:pt modelId="{15E7A1DC-FE8C-41B5-9A61-10AD34524823}" type="pres">
      <dgm:prSet presAssocID="{AFFCC381-2ECC-451F-AD31-701071AECE84}" presName="parentLin" presStyleCnt="0"/>
      <dgm:spPr/>
    </dgm:pt>
    <dgm:pt modelId="{81A83319-F769-4E29-B028-8D1A89708330}" type="pres">
      <dgm:prSet presAssocID="{AFFCC381-2ECC-451F-AD31-701071AECE84}" presName="parentLeftMargin" presStyleLbl="node1" presStyleIdx="0" presStyleCnt="3"/>
      <dgm:spPr/>
    </dgm:pt>
    <dgm:pt modelId="{FE9D4668-7F85-4645-ADA0-1FA9E8040467}" type="pres">
      <dgm:prSet presAssocID="{AFFCC381-2ECC-451F-AD31-701071AECE8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B657503-D81F-4864-BFAF-411C79C21957}" type="pres">
      <dgm:prSet presAssocID="{AFFCC381-2ECC-451F-AD31-701071AECE84}" presName="negativeSpace" presStyleCnt="0"/>
      <dgm:spPr/>
    </dgm:pt>
    <dgm:pt modelId="{3AE15C98-4A68-4170-B74D-14A9D811BBFA}" type="pres">
      <dgm:prSet presAssocID="{AFFCC381-2ECC-451F-AD31-701071AECE84}" presName="childText" presStyleLbl="conFgAcc1" presStyleIdx="0" presStyleCnt="3">
        <dgm:presLayoutVars>
          <dgm:bulletEnabled val="1"/>
        </dgm:presLayoutVars>
      </dgm:prSet>
      <dgm:spPr/>
    </dgm:pt>
    <dgm:pt modelId="{B664FEC9-3161-4C16-860D-511A4D4151DD}" type="pres">
      <dgm:prSet presAssocID="{3ED3B203-BF5C-40C0-96FF-8E29C5C9D45F}" presName="spaceBetweenRectangles" presStyleCnt="0"/>
      <dgm:spPr/>
    </dgm:pt>
    <dgm:pt modelId="{CF97D7EF-79A9-422E-B2DA-E30786FC81D3}" type="pres">
      <dgm:prSet presAssocID="{EBBEC5AB-8018-432C-AF7F-8F3428379674}" presName="parentLin" presStyleCnt="0"/>
      <dgm:spPr/>
    </dgm:pt>
    <dgm:pt modelId="{9A880535-87A2-47F0-BA67-345A5558125A}" type="pres">
      <dgm:prSet presAssocID="{EBBEC5AB-8018-432C-AF7F-8F3428379674}" presName="parentLeftMargin" presStyleLbl="node1" presStyleIdx="0" presStyleCnt="3"/>
      <dgm:spPr/>
    </dgm:pt>
    <dgm:pt modelId="{DB2125EA-1A85-4B9D-BF98-17627CD6F349}" type="pres">
      <dgm:prSet presAssocID="{EBBEC5AB-8018-432C-AF7F-8F342837967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D7188E3-BAF0-47C0-80A1-34B95ABCA1CA}" type="pres">
      <dgm:prSet presAssocID="{EBBEC5AB-8018-432C-AF7F-8F3428379674}" presName="negativeSpace" presStyleCnt="0"/>
      <dgm:spPr/>
    </dgm:pt>
    <dgm:pt modelId="{A063AD7F-AFF9-43DF-B2E4-1AD47E927C8C}" type="pres">
      <dgm:prSet presAssocID="{EBBEC5AB-8018-432C-AF7F-8F3428379674}" presName="childText" presStyleLbl="conFgAcc1" presStyleIdx="1" presStyleCnt="3">
        <dgm:presLayoutVars>
          <dgm:bulletEnabled val="1"/>
        </dgm:presLayoutVars>
      </dgm:prSet>
      <dgm:spPr/>
    </dgm:pt>
    <dgm:pt modelId="{49F744F2-9731-4FB3-B222-7F7681F26061}" type="pres">
      <dgm:prSet presAssocID="{85C1F76D-B1D6-42B2-86F8-F386DFF8E4FA}" presName="spaceBetweenRectangles" presStyleCnt="0"/>
      <dgm:spPr/>
    </dgm:pt>
    <dgm:pt modelId="{04680376-B223-4F2A-83F1-96BC641DDD9A}" type="pres">
      <dgm:prSet presAssocID="{913DDE3E-7ECC-443F-A3E3-EEDD0A94751C}" presName="parentLin" presStyleCnt="0"/>
      <dgm:spPr/>
    </dgm:pt>
    <dgm:pt modelId="{8E9CFD88-B20A-4F83-A3C9-34376F207D70}" type="pres">
      <dgm:prSet presAssocID="{913DDE3E-7ECC-443F-A3E3-EEDD0A94751C}" presName="parentLeftMargin" presStyleLbl="node1" presStyleIdx="1" presStyleCnt="3"/>
      <dgm:spPr/>
    </dgm:pt>
    <dgm:pt modelId="{3147B466-9044-4ECE-AE57-550CAFB5D597}" type="pres">
      <dgm:prSet presAssocID="{913DDE3E-7ECC-443F-A3E3-EEDD0A94751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E872AA59-8CA1-4D23-BC1E-860780F8320C}" type="pres">
      <dgm:prSet presAssocID="{913DDE3E-7ECC-443F-A3E3-EEDD0A94751C}" presName="negativeSpace" presStyleCnt="0"/>
      <dgm:spPr/>
    </dgm:pt>
    <dgm:pt modelId="{49766D70-A1D6-4BC7-9556-9DC144089000}" type="pres">
      <dgm:prSet presAssocID="{913DDE3E-7ECC-443F-A3E3-EEDD0A94751C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08E9932-69BF-4E9E-8D5A-A046C41E0FFA}" type="presOf" srcId="{AFFCC381-2ECC-451F-AD31-701071AECE84}" destId="{FE9D4668-7F85-4645-ADA0-1FA9E8040467}" srcOrd="1" destOrd="0" presId="urn:microsoft.com/office/officeart/2005/8/layout/list1"/>
    <dgm:cxn modelId="{E89F3B41-E5E4-423E-813A-66755C851506}" type="presOf" srcId="{EBBEC5AB-8018-432C-AF7F-8F3428379674}" destId="{9A880535-87A2-47F0-BA67-345A5558125A}" srcOrd="0" destOrd="0" presId="urn:microsoft.com/office/officeart/2005/8/layout/list1"/>
    <dgm:cxn modelId="{73F10C6D-C906-4905-8ECC-AFE7594C3F2E}" type="presOf" srcId="{EBBEC5AB-8018-432C-AF7F-8F3428379674}" destId="{DB2125EA-1A85-4B9D-BF98-17627CD6F349}" srcOrd="1" destOrd="0" presId="urn:microsoft.com/office/officeart/2005/8/layout/list1"/>
    <dgm:cxn modelId="{65CD5A54-159A-4402-BA9A-71995E055390}" type="presOf" srcId="{AFFCC381-2ECC-451F-AD31-701071AECE84}" destId="{81A83319-F769-4E29-B028-8D1A89708330}" srcOrd="0" destOrd="0" presId="urn:microsoft.com/office/officeart/2005/8/layout/list1"/>
    <dgm:cxn modelId="{9764377A-0B44-47A6-929A-9A7FA6746544}" type="presOf" srcId="{913DDE3E-7ECC-443F-A3E3-EEDD0A94751C}" destId="{3147B466-9044-4ECE-AE57-550CAFB5D597}" srcOrd="1" destOrd="0" presId="urn:microsoft.com/office/officeart/2005/8/layout/list1"/>
    <dgm:cxn modelId="{B3FA455A-A168-4244-B448-880635846764}" type="presOf" srcId="{913DDE3E-7ECC-443F-A3E3-EEDD0A94751C}" destId="{8E9CFD88-B20A-4F83-A3C9-34376F207D70}" srcOrd="0" destOrd="0" presId="urn:microsoft.com/office/officeart/2005/8/layout/list1"/>
    <dgm:cxn modelId="{CC6D8B99-EC4F-4ECF-A739-A58CB45CB04E}" srcId="{4F676670-314F-46C9-AB46-634B331B6111}" destId="{EBBEC5AB-8018-432C-AF7F-8F3428379674}" srcOrd="1" destOrd="0" parTransId="{D8B6CC4A-9713-4888-B27A-456EB12A772C}" sibTransId="{85C1F76D-B1D6-42B2-86F8-F386DFF8E4FA}"/>
    <dgm:cxn modelId="{265031C1-FD0C-4C01-B8E7-821C108A79F7}" srcId="{4F676670-314F-46C9-AB46-634B331B6111}" destId="{913DDE3E-7ECC-443F-A3E3-EEDD0A94751C}" srcOrd="2" destOrd="0" parTransId="{697DACFB-1938-44F5-A882-9A405D3DE5AA}" sibTransId="{37A2DCA6-DF38-4927-9E86-84FF1B601C9E}"/>
    <dgm:cxn modelId="{32C843D5-DAA3-4EFA-8702-3E8BDA166B6F}" type="presOf" srcId="{4F676670-314F-46C9-AB46-634B331B6111}" destId="{AB281F76-82C9-42E1-BEDE-E463F6B03B2F}" srcOrd="0" destOrd="0" presId="urn:microsoft.com/office/officeart/2005/8/layout/list1"/>
    <dgm:cxn modelId="{CC42C3E9-41A3-4D54-BBA7-A38EAA6D50FA}" srcId="{4F676670-314F-46C9-AB46-634B331B6111}" destId="{AFFCC381-2ECC-451F-AD31-701071AECE84}" srcOrd="0" destOrd="0" parTransId="{A75BCEC5-8A2E-4C9B-B0EB-CBB8608CC873}" sibTransId="{3ED3B203-BF5C-40C0-96FF-8E29C5C9D45F}"/>
    <dgm:cxn modelId="{8D10AB65-903A-4C2A-8807-AE7BC0E4E32C}" type="presParOf" srcId="{AB281F76-82C9-42E1-BEDE-E463F6B03B2F}" destId="{15E7A1DC-FE8C-41B5-9A61-10AD34524823}" srcOrd="0" destOrd="0" presId="urn:microsoft.com/office/officeart/2005/8/layout/list1"/>
    <dgm:cxn modelId="{B91A3D12-D529-406E-993C-425F4FC901C4}" type="presParOf" srcId="{15E7A1DC-FE8C-41B5-9A61-10AD34524823}" destId="{81A83319-F769-4E29-B028-8D1A89708330}" srcOrd="0" destOrd="0" presId="urn:microsoft.com/office/officeart/2005/8/layout/list1"/>
    <dgm:cxn modelId="{D61F54F6-FE24-4BC9-8B2F-B658A5E98425}" type="presParOf" srcId="{15E7A1DC-FE8C-41B5-9A61-10AD34524823}" destId="{FE9D4668-7F85-4645-ADA0-1FA9E8040467}" srcOrd="1" destOrd="0" presId="urn:microsoft.com/office/officeart/2005/8/layout/list1"/>
    <dgm:cxn modelId="{B2F1BEE6-C650-4457-B02D-0B7B86B96897}" type="presParOf" srcId="{AB281F76-82C9-42E1-BEDE-E463F6B03B2F}" destId="{FB657503-D81F-4864-BFAF-411C79C21957}" srcOrd="1" destOrd="0" presId="urn:microsoft.com/office/officeart/2005/8/layout/list1"/>
    <dgm:cxn modelId="{398E43B4-07F3-4284-812D-6B72E3573958}" type="presParOf" srcId="{AB281F76-82C9-42E1-BEDE-E463F6B03B2F}" destId="{3AE15C98-4A68-4170-B74D-14A9D811BBFA}" srcOrd="2" destOrd="0" presId="urn:microsoft.com/office/officeart/2005/8/layout/list1"/>
    <dgm:cxn modelId="{9EC5F294-5A75-479F-A618-4C9F424FF3E8}" type="presParOf" srcId="{AB281F76-82C9-42E1-BEDE-E463F6B03B2F}" destId="{B664FEC9-3161-4C16-860D-511A4D4151DD}" srcOrd="3" destOrd="0" presId="urn:microsoft.com/office/officeart/2005/8/layout/list1"/>
    <dgm:cxn modelId="{FEDD3235-6D8F-4706-A832-82C4A8218A79}" type="presParOf" srcId="{AB281F76-82C9-42E1-BEDE-E463F6B03B2F}" destId="{CF97D7EF-79A9-422E-B2DA-E30786FC81D3}" srcOrd="4" destOrd="0" presId="urn:microsoft.com/office/officeart/2005/8/layout/list1"/>
    <dgm:cxn modelId="{339BF354-2076-4148-999B-310B151519A5}" type="presParOf" srcId="{CF97D7EF-79A9-422E-B2DA-E30786FC81D3}" destId="{9A880535-87A2-47F0-BA67-345A5558125A}" srcOrd="0" destOrd="0" presId="urn:microsoft.com/office/officeart/2005/8/layout/list1"/>
    <dgm:cxn modelId="{D7E27A0E-083F-42DA-A809-64C7E5246C3A}" type="presParOf" srcId="{CF97D7EF-79A9-422E-B2DA-E30786FC81D3}" destId="{DB2125EA-1A85-4B9D-BF98-17627CD6F349}" srcOrd="1" destOrd="0" presId="urn:microsoft.com/office/officeart/2005/8/layout/list1"/>
    <dgm:cxn modelId="{1EA41A9F-E4DA-4BC9-824B-566458BFCC92}" type="presParOf" srcId="{AB281F76-82C9-42E1-BEDE-E463F6B03B2F}" destId="{FD7188E3-BAF0-47C0-80A1-34B95ABCA1CA}" srcOrd="5" destOrd="0" presId="urn:microsoft.com/office/officeart/2005/8/layout/list1"/>
    <dgm:cxn modelId="{78E3B4E8-0D1C-4CFB-AE77-7F27CE31F530}" type="presParOf" srcId="{AB281F76-82C9-42E1-BEDE-E463F6B03B2F}" destId="{A063AD7F-AFF9-43DF-B2E4-1AD47E927C8C}" srcOrd="6" destOrd="0" presId="urn:microsoft.com/office/officeart/2005/8/layout/list1"/>
    <dgm:cxn modelId="{B50CC788-8782-40F9-A63E-BC1F724ABD9C}" type="presParOf" srcId="{AB281F76-82C9-42E1-BEDE-E463F6B03B2F}" destId="{49F744F2-9731-4FB3-B222-7F7681F26061}" srcOrd="7" destOrd="0" presId="urn:microsoft.com/office/officeart/2005/8/layout/list1"/>
    <dgm:cxn modelId="{CF2379A4-8610-4689-97C0-07A6B335CA0B}" type="presParOf" srcId="{AB281F76-82C9-42E1-BEDE-E463F6B03B2F}" destId="{04680376-B223-4F2A-83F1-96BC641DDD9A}" srcOrd="8" destOrd="0" presId="urn:microsoft.com/office/officeart/2005/8/layout/list1"/>
    <dgm:cxn modelId="{ED727296-8B2B-41DE-9338-62DDBAEBA36C}" type="presParOf" srcId="{04680376-B223-4F2A-83F1-96BC641DDD9A}" destId="{8E9CFD88-B20A-4F83-A3C9-34376F207D70}" srcOrd="0" destOrd="0" presId="urn:microsoft.com/office/officeart/2005/8/layout/list1"/>
    <dgm:cxn modelId="{BC51F304-DA51-4EA4-B19E-BB1659E1F8F7}" type="presParOf" srcId="{04680376-B223-4F2A-83F1-96BC641DDD9A}" destId="{3147B466-9044-4ECE-AE57-550CAFB5D597}" srcOrd="1" destOrd="0" presId="urn:microsoft.com/office/officeart/2005/8/layout/list1"/>
    <dgm:cxn modelId="{4DF763B2-E422-44DA-AB03-4406CBF199F1}" type="presParOf" srcId="{AB281F76-82C9-42E1-BEDE-E463F6B03B2F}" destId="{E872AA59-8CA1-4D23-BC1E-860780F8320C}" srcOrd="9" destOrd="0" presId="urn:microsoft.com/office/officeart/2005/8/layout/list1"/>
    <dgm:cxn modelId="{2A48C4C2-8ADA-4E89-A2D5-E272DA8D4E80}" type="presParOf" srcId="{AB281F76-82C9-42E1-BEDE-E463F6B03B2F}" destId="{49766D70-A1D6-4BC7-9556-9DC14408900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CD3726-0B02-4D26-9630-852FA813CFB1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C8F3B6-5ED7-4731-9297-BC0C3715B395}">
      <dsp:nvSpPr>
        <dsp:cNvPr id="0" name=""/>
        <dsp:cNvSpPr/>
      </dsp:nvSpPr>
      <dsp:spPr>
        <a:xfrm>
          <a:off x="525780" y="19448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Lazy training fails</a:t>
          </a:r>
        </a:p>
      </dsp:txBody>
      <dsp:txXfrm>
        <a:off x="573335" y="67003"/>
        <a:ext cx="7265810" cy="879050"/>
      </dsp:txXfrm>
    </dsp:sp>
    <dsp:sp modelId="{146ED976-DC44-4C5A-8BBB-0C38D484A7B4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296EFF-D504-454F-85D0-E2F434A84BF2}">
      <dsp:nvSpPr>
        <dsp:cNvPr id="0" name=""/>
        <dsp:cNvSpPr/>
      </dsp:nvSpPr>
      <dsp:spPr>
        <a:xfrm>
          <a:off x="525780" y="1516329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0 is a high order saddle point</a:t>
          </a:r>
        </a:p>
      </dsp:txBody>
      <dsp:txXfrm>
        <a:off x="573335" y="1563884"/>
        <a:ext cx="7265810" cy="879050"/>
      </dsp:txXfrm>
    </dsp:sp>
    <dsp:sp modelId="{94E693F3-75A1-48B1-AC70-6E7EEE9876CB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47A453-3368-4E84-9C26-B313AB5D63CF}">
      <dsp:nvSpPr>
        <dsp:cNvPr id="0" name=""/>
        <dsp:cNvSpPr/>
      </dsp:nvSpPr>
      <dsp:spPr>
        <a:xfrm>
          <a:off x="525780" y="3013209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There are local minima away from 0.</a:t>
          </a:r>
        </a:p>
      </dsp:txBody>
      <dsp:txXfrm>
        <a:off x="573335" y="3060764"/>
        <a:ext cx="7265810" cy="87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E15C98-4A68-4170-B74D-14A9D811BBFA}">
      <dsp:nvSpPr>
        <dsp:cNvPr id="0" name=""/>
        <dsp:cNvSpPr/>
      </dsp:nvSpPr>
      <dsp:spPr>
        <a:xfrm>
          <a:off x="0" y="911169"/>
          <a:ext cx="10515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9D4668-7F85-4645-ADA0-1FA9E8040467}">
      <dsp:nvSpPr>
        <dsp:cNvPr id="0" name=""/>
        <dsp:cNvSpPr/>
      </dsp:nvSpPr>
      <dsp:spPr>
        <a:xfrm>
          <a:off x="525780" y="542169"/>
          <a:ext cx="7360920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Iterates remain close to correct subspace</a:t>
          </a:r>
        </a:p>
      </dsp:txBody>
      <dsp:txXfrm>
        <a:off x="561806" y="578195"/>
        <a:ext cx="7288868" cy="665948"/>
      </dsp:txXfrm>
    </dsp:sp>
    <dsp:sp modelId="{A063AD7F-AFF9-43DF-B2E4-1AD47E927C8C}">
      <dsp:nvSpPr>
        <dsp:cNvPr id="0" name=""/>
        <dsp:cNvSpPr/>
      </dsp:nvSpPr>
      <dsp:spPr>
        <a:xfrm>
          <a:off x="0" y="2045169"/>
          <a:ext cx="10515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2125EA-1A85-4B9D-BF98-17627CD6F349}">
      <dsp:nvSpPr>
        <dsp:cNvPr id="0" name=""/>
        <dsp:cNvSpPr/>
      </dsp:nvSpPr>
      <dsp:spPr>
        <a:xfrm>
          <a:off x="525780" y="1676169"/>
          <a:ext cx="7360920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Escaping local minima by random correlation</a:t>
          </a:r>
        </a:p>
      </dsp:txBody>
      <dsp:txXfrm>
        <a:off x="561806" y="1712195"/>
        <a:ext cx="7288868" cy="665948"/>
      </dsp:txXfrm>
    </dsp:sp>
    <dsp:sp modelId="{49766D70-A1D6-4BC7-9556-9DC144089000}">
      <dsp:nvSpPr>
        <dsp:cNvPr id="0" name=""/>
        <dsp:cNvSpPr/>
      </dsp:nvSpPr>
      <dsp:spPr>
        <a:xfrm>
          <a:off x="0" y="3179169"/>
          <a:ext cx="10515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47B466-9044-4ECE-AE57-550CAFB5D597}">
      <dsp:nvSpPr>
        <dsp:cNvPr id="0" name=""/>
        <dsp:cNvSpPr/>
      </dsp:nvSpPr>
      <dsp:spPr>
        <a:xfrm>
          <a:off x="525780" y="2810169"/>
          <a:ext cx="7360920" cy="73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Amplify initial correlation by tensor power method</a:t>
          </a:r>
        </a:p>
      </dsp:txBody>
      <dsp:txXfrm>
        <a:off x="561806" y="2846195"/>
        <a:ext cx="7288868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68C58-C1F9-4FAE-BA90-D0D962572B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646E31-C8FE-4282-8D0A-1259E458CE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0C2D5B-E609-4CAC-BB6A-FEFCFC139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ED451-BFED-4FB4-998E-12E23FF6D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BB31A-0544-4E42-B397-1DEB7F791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025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059B4-8BE1-4430-BD63-0064A9D21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5DBB1-2036-4CE3-B3AB-BD3D50337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C127C-3795-4F11-8216-E4D9E6BE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F6E73-3741-4FB8-A57A-ED3E82048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34965-035D-4D09-8AA3-55003AEB4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399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72D15-5068-4D43-8125-A983AEFDA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BF5744-DCD0-4007-9FDA-CA721DF47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3F2DF7-49CA-48ED-B790-DD8A61C6E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CE00C-1826-44BA-B0AD-E5706B6FB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6AB4F-F979-4E51-A143-C56CB44D1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59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6765-96FC-47E7-8D0A-8D1E46AC0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45325-0FDE-4D7E-8CDC-EE4F83A8C9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18AE34-8EF5-448D-9B4E-6CE5E4431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8C11ED-57A1-4CEB-9626-9DD7B0D20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F02EF7-6D91-4F28-BB46-90EF0AC5A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6675EE-041C-4FA2-A5F0-AF850402E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052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22FB0-1674-4AF2-AE46-91AAE672E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63C2E-2675-4F8C-AE0A-857C0B2BCD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ECBAD9-835B-45B2-A225-7FEA5A0351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5072E1-2C09-487A-B66F-98C86ED1C5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A71339-72AC-4739-96A5-1939D899BA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BBA4B2-A859-4CBD-9445-8E9677A85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A80BF2-4A42-4DFB-8D8D-C31C5A793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B2C936-48EC-4EC9-8091-ED31E3B7B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3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9B558-F6A2-4E46-B1F6-184444B2C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DBA510-F096-4C1A-BFEF-5B63C6634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5D79A8-FA6B-4E20-81B7-364DE07BF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29F128-7DF4-4946-BCE8-56B9C45EC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170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7DCBBC-75A5-4783-92AB-391CB9780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7EC79B-0637-471B-964C-DA8EA4F71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CD2DF-E8B7-4C15-9AAA-20296285B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148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B0B07-CA5A-4C94-B470-835760353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C7058-3993-4DA7-BD3E-C108F7377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88D1CA-F47F-416C-A5CB-463D7BF04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9D756-FC45-449A-9C7C-9D86C0ED3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A0E082-D0E5-496F-83BC-A083F42AA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961ED2-AE3B-483B-A84A-B3EA0E3DB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245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E653F-EC42-4AE1-B606-A1A8C299D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6FF75D-4415-4523-A007-372F2356D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8E1B8E-C32D-4EC0-8ECA-06FA75C324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6F931F-6B12-4188-98C6-A7FC5B067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AE08B9-C16D-4FDE-9182-66F815A83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316F98-C864-474B-AB7A-546DED39D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619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262E1-B829-4D5E-9A73-D3C4FD0A3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16C26B-81D5-4794-A9E3-901D3F135F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56DE60-C11E-4F88-AD29-632C0435D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E0A3C-DFF6-4854-B08A-81A906DFF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C9414F-D8CC-451F-9AD5-2B987A34C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975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B7CC82-5A53-4C63-8264-650A5FBBCA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764828-A1E6-411D-B955-EB888CB028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2D03B-BAF9-4A41-8A07-C866363ED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FB612-0F7D-4AD2-A352-2B166D612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65729-8247-457F-9F85-85EB9153E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190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C14ECA-1637-45CF-A952-26D23AF49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BE4D4-4A77-4160-BD6D-1722462A8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E6683-B91C-4136-BF78-0BDDBA8D02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4BF19-EE73-4B4F-9C0E-A23D7BFA3C82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79509-72EE-470D-A79D-7C7605EF2A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83897-85F2-4CE4-B5AF-81FFB8E2E7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44FEC-56D1-45F5-97B6-60FE08B77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8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8C901-88B9-488B-958D-1BFD4156D1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Beyond Lazy Training for</a:t>
            </a:r>
            <a:br>
              <a:rPr lang="en-US" sz="4000" dirty="0"/>
            </a:br>
            <a:r>
              <a:rPr lang="en-US" sz="4000" dirty="0"/>
              <a:t> Over-parametrized Tensor Decomposition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E25D19-970D-4332-8DE4-CC5598843E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3397" y="3602038"/>
            <a:ext cx="10620463" cy="1655762"/>
          </a:xfrm>
        </p:spPr>
        <p:txBody>
          <a:bodyPr>
            <a:normAutofit/>
          </a:bodyPr>
          <a:lstStyle/>
          <a:p>
            <a:r>
              <a:rPr lang="en-US" dirty="0"/>
              <a:t>Rong Ge</a:t>
            </a:r>
          </a:p>
          <a:p>
            <a:r>
              <a:rPr lang="en-US" dirty="0"/>
              <a:t>Duke University</a:t>
            </a:r>
          </a:p>
          <a:p>
            <a:r>
              <a:rPr lang="en-US" dirty="0"/>
              <a:t>Workshop III: Mathematical Foundations and Algorithms for Tensor Computations</a:t>
            </a:r>
          </a:p>
          <a:p>
            <a:endParaRPr lang="en-US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9FAFDEEF-1E84-4574-8CCE-9D0EE695337C}"/>
              </a:ext>
            </a:extLst>
          </p:cNvPr>
          <p:cNvSpPr txBox="1">
            <a:spLocks/>
          </p:cNvSpPr>
          <p:nvPr/>
        </p:nvSpPr>
        <p:spPr>
          <a:xfrm>
            <a:off x="1907880" y="6265011"/>
            <a:ext cx="10197434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Based on joint work with Xiang Wang, </a:t>
            </a:r>
            <a:r>
              <a:rPr lang="en-US" dirty="0" err="1"/>
              <a:t>Chenwei</a:t>
            </a:r>
            <a:r>
              <a:rPr lang="en-US" dirty="0"/>
              <a:t> Wu, Jason D. Lee and Tengyu Ma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026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7A3EF-E2AA-4940-8D5A-67F004742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Tensor (CP) decomposition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63AB5B5-7A83-4EE5-BDD6-DF4DEB85926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877179"/>
              </a:xfrm>
            </p:spPr>
            <p:txBody>
              <a:bodyPr/>
              <a:lstStyle/>
              <a:p>
                <a:r>
                  <a:rPr lang="en-US" dirty="0"/>
                  <a:t>Given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:=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  <m:e>
                          <m:sSubSup>
                            <m:sSubSupPr>
                              <m:ctrlPr>
                                <a:rPr lang="en-US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US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𝑢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  <m:sup>
                                      <m:r>
                                        <a:rPr lang="en-US" b="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bSup>
                                </m:e>
                              </m:d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⊗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Goal: find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sup>
                    </m:sSup>
                  </m:oMath>
                </a14:m>
                <a:r>
                  <a:rPr lang="en-US" dirty="0"/>
                  <a:t> such that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𝑇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:=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𝑢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⊗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Naïve algorithm: run gradient descent on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sSubSup>
                            <m:sSub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‖"/>
                                  <m:endChr m:val="‖"/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p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sub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func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63AB5B5-7A83-4EE5-BDD6-DF4DEB85926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877179"/>
              </a:xfrm>
              <a:blipFill>
                <a:blip r:embed="rId2"/>
                <a:stretch>
                  <a:fillRect l="-1043" t="-19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703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0053D-6064-4164-8190-3C4B6E05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naïve algorithm fails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F33A210-2328-425C-BB9B-DD7C4360237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Computing the rank of a tensor is NP-hard (see e.g., </a:t>
                </a:r>
                <a:r>
                  <a:rPr lang="en-US" dirty="0">
                    <a:solidFill>
                      <a:schemeClr val="accent6"/>
                    </a:solidFill>
                  </a:rPr>
                  <a:t>[</a:t>
                </a:r>
                <a:r>
                  <a:rPr lang="en-US" dirty="0" err="1">
                    <a:solidFill>
                      <a:schemeClr val="accent6"/>
                    </a:solidFill>
                  </a:rPr>
                  <a:t>Hillar</a:t>
                </a:r>
                <a:r>
                  <a:rPr lang="en-US" dirty="0">
                    <a:solidFill>
                      <a:schemeClr val="accent6"/>
                    </a:solidFill>
                  </a:rPr>
                  <a:t> Lim 13]</a:t>
                </a:r>
                <a:r>
                  <a:rPr lang="en-US" dirty="0"/>
                  <a:t>)</a:t>
                </a:r>
              </a:p>
              <a:p>
                <a:endParaRPr lang="en-US" dirty="0"/>
              </a:p>
              <a:p>
                <a:r>
                  <a:rPr lang="en-US" dirty="0"/>
                  <a:t>GD often stuck even when tensor is orthogonal decomposable</a:t>
                </a:r>
              </a:p>
              <a:p>
                <a:endParaRPr lang="en-US" dirty="0"/>
              </a:p>
              <a:p>
                <a:r>
                  <a:rPr lang="en-US" dirty="0" err="1"/>
                  <a:t>Overparametrization</a:t>
                </a:r>
                <a:r>
                  <a:rPr lang="en-US" dirty="0"/>
                  <a:t>: allow T to have </a:t>
                </a:r>
                <a:r>
                  <a:rPr lang="en-US" dirty="0">
                    <a:solidFill>
                      <a:schemeClr val="accent1"/>
                    </a:solidFill>
                  </a:rPr>
                  <a:t>m</a:t>
                </a:r>
                <a:r>
                  <a:rPr lang="en-US" dirty="0"/>
                  <a:t> components (</a:t>
                </a:r>
                <a:r>
                  <a:rPr lang="en-US" dirty="0">
                    <a:solidFill>
                      <a:schemeClr val="accent1"/>
                    </a:solidFill>
                  </a:rPr>
                  <a:t>m &gt;&gt; r</a:t>
                </a:r>
                <a:r>
                  <a:rPr lang="en-US" dirty="0"/>
                  <a:t>)</a:t>
                </a:r>
              </a:p>
              <a:p>
                <a:endParaRPr lang="en-US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min</m:t>
                        </m:r>
                      </m:fName>
                      <m:e>
                        <m:sSubSup>
                          <m:sSub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d>
                              <m:dPr>
                                <m:begChr m:val="‖"/>
                                <m:endChr m:val="‖"/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p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</m:d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sub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func>
                  </m:oMath>
                </a14:m>
                <a:r>
                  <a:rPr lang="en-US" dirty="0"/>
                  <a:t> (*) where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:=</m:t>
                    </m:r>
                    <m:nary>
                      <m:naryPr>
                        <m:chr m:val="∑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  <m:e>
                        <m:sSubSup>
                          <m:sSubSupPr>
                            <m:ctrlP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  <m:sup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bSup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  <m:sup>
                                    <m:r>
                                      <a:rPr lang="en-US" b="0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∗</m:t>
                                    </m:r>
                                  </m:sup>
                                </m:sSubSup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⊗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sup>
                        </m:sSup>
                      </m:e>
                    </m:nary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:=</m:t>
                    </m:r>
                    <m:nary>
                      <m:naryPr>
                        <m:chr m:val="∑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["/>
                                <m:endChr m:val="]"/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⊗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sup>
                        </m:sSup>
                      </m:e>
                    </m:nary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F33A210-2328-425C-BB9B-DD7C4360237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FE39FD4-FA89-4001-A0E1-230411B22F00}"/>
              </a:ext>
            </a:extLst>
          </p:cNvPr>
          <p:cNvSpPr/>
          <p:nvPr/>
        </p:nvSpPr>
        <p:spPr>
          <a:xfrm>
            <a:off x="838199" y="5578679"/>
            <a:ext cx="9991987" cy="8388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Question: How large does m need to be for GD to optimize this objective?</a:t>
            </a:r>
          </a:p>
        </p:txBody>
      </p:sp>
    </p:spTree>
    <p:extLst>
      <p:ext uri="{BB962C8B-B14F-4D97-AF65-F5344CB8AC3E}">
        <p14:creationId xmlns:p14="http://schemas.microsoft.com/office/powerpoint/2010/main" val="348635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06C34A6-F4DE-4E26-8B48-22DB8736E8D4}"/>
              </a:ext>
            </a:extLst>
          </p:cNvPr>
          <p:cNvSpPr/>
          <p:nvPr/>
        </p:nvSpPr>
        <p:spPr>
          <a:xfrm>
            <a:off x="578840" y="1661020"/>
            <a:ext cx="10863743" cy="187683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10FC87-926D-435B-BA55-1C29A15B3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Results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9F5DA7B-5150-42ED-95B2-F9946BE92F5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Thm: When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2.5</m:t>
                                </m:r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𝑙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𝜖</m:t>
                                </m:r>
                              </m:e>
                              <m:sup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sup>
                            </m:sSup>
                          </m:den>
                        </m:f>
                        <m:func>
                          <m:funcPr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b="0" i="0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/</m:t>
                            </m:r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𝜖</m:t>
                            </m:r>
                            <m: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func>
                      </m:e>
                    </m:d>
                  </m:oMath>
                </a14:m>
                <a:r>
                  <a:rPr lang="en-US" dirty="0"/>
                  <a:t>, a variant of gradient descent can optimize objective function (*) with an accuracy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r>
                  <a:rPr lang="en-US" dirty="0"/>
                  <a:t> in polynomial number of iterations.</a:t>
                </a:r>
              </a:p>
              <a:p>
                <a:endParaRPr lang="en-US" dirty="0"/>
              </a:p>
              <a:p>
                <a:r>
                  <a:rPr lang="en-US" dirty="0"/>
                  <a:t>Does not assume any structure on ground truth tensor T*</a:t>
                </a:r>
              </a:p>
              <a:p>
                <a:r>
                  <a:rPr lang="en-US" dirty="0"/>
                  <a:t>Spectral algorithms can fit the tensor when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solidFill>
                      <a:schemeClr val="accent1"/>
                    </a:solidFill>
                  </a:rPr>
                  <a:t>.</a:t>
                </a:r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Related </a:t>
                </a:r>
                <a:r>
                  <a:rPr lang="en-US" dirty="0">
                    <a:solidFill>
                      <a:schemeClr val="accent6"/>
                    </a:solidFill>
                  </a:rPr>
                  <a:t>[LiMaZhang20]</a:t>
                </a:r>
                <a:r>
                  <a:rPr lang="en-US" dirty="0"/>
                  <a:t>: polynomial </a:t>
                </a:r>
                <a:r>
                  <a:rPr lang="en-US" dirty="0" err="1"/>
                  <a:t>overparametrization</a:t>
                </a:r>
                <a:r>
                  <a:rPr lang="en-US" dirty="0"/>
                  <a:t> works when tensor is orthogonal decomposable.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9F5DA7B-5150-42ED-95B2-F9946BE92F5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420" r="-9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781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9E5AC-6E82-4B30-82BE-A392875C2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gradient descent?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E0475-725B-44CB-84E3-6D24F850E1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Gradient descent is a natural and scalable algorithm.</a:t>
            </a:r>
          </a:p>
          <a:p>
            <a:endParaRPr lang="en-US" dirty="0"/>
          </a:p>
          <a:p>
            <a:r>
              <a:rPr lang="en-US" dirty="0"/>
              <a:t>Properties for analyzing gradient descent can often be useful for analyzing other algorithms.</a:t>
            </a:r>
          </a:p>
          <a:p>
            <a:endParaRPr lang="en-US" dirty="0"/>
          </a:p>
          <a:p>
            <a:r>
              <a:rPr lang="en-US" dirty="0">
                <a:solidFill>
                  <a:schemeClr val="accent1"/>
                </a:solidFill>
              </a:rPr>
              <a:t>Tensor decomposition </a:t>
            </a:r>
            <a:r>
              <a:rPr lang="en-US" dirty="0"/>
              <a:t>is closely related to training a </a:t>
            </a:r>
            <a:r>
              <a:rPr lang="en-US" dirty="0">
                <a:solidFill>
                  <a:schemeClr val="accent1"/>
                </a:solidFill>
              </a:rPr>
              <a:t>two-layer neural network</a:t>
            </a:r>
            <a:r>
              <a:rPr lang="en-US" dirty="0"/>
              <a:t>, and (stochastic) gradient descent is the default algorithm for neural networks.</a:t>
            </a:r>
          </a:p>
        </p:txBody>
      </p:sp>
    </p:spTree>
    <p:extLst>
      <p:ext uri="{BB962C8B-B14F-4D97-AF65-F5344CB8AC3E}">
        <p14:creationId xmlns:p14="http://schemas.microsoft.com/office/powerpoint/2010/main" val="246932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33FFF-0FEC-438A-AD6F-AA8BA94FD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Two-Layer Neural Network.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5207A68-DA13-455D-8E28-0E9462AB72A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152650" y="1825625"/>
                <a:ext cx="7886700" cy="4351338"/>
              </a:xfrm>
            </p:spPr>
            <p:txBody>
              <a:bodyPr>
                <a:normAutofit lnSpcReduction="10000"/>
              </a:bodyPr>
              <a:lstStyle/>
              <a:p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Input x</a:t>
                </a:r>
              </a:p>
              <a:p>
                <a:r>
                  <a:rPr lang="en-US" dirty="0"/>
                  <a:t>Hidden layer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𝑈𝑥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r>
                  <a:rPr lang="en-US" dirty="0" err="1"/>
                  <a:t>Wlog</a:t>
                </a:r>
                <a:r>
                  <a:rPr lang="en-US" dirty="0"/>
                  <a:t>: rows of U (</a:t>
                </a:r>
                <a:r>
                  <a:rPr lang="en-US" dirty="0" err="1"/>
                  <a:t>u</a:t>
                </a:r>
                <a:r>
                  <a:rPr lang="en-US" baseline="-25000" dirty="0" err="1"/>
                  <a:t>i</a:t>
                </a:r>
                <a:r>
                  <a:rPr lang="en-US" dirty="0"/>
                  <a:t>) are unit norm. </a:t>
                </a:r>
              </a:p>
              <a:p>
                <a:r>
                  <a:rPr lang="en-US" dirty="0"/>
                  <a:t>Output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g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⊤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⊤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𝑈𝑥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. (No nonlinearity)</a:t>
                </a:r>
              </a:p>
              <a:p>
                <a:r>
                  <a:rPr lang="en-US" dirty="0"/>
                  <a:t>Data: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∼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𝑁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  <m:sup>
                                <m: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⊤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r>
                  <a:rPr lang="en-US" dirty="0"/>
                  <a:t>Goal: Find a network with the same output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5207A68-DA13-455D-8E28-0E9462AB72A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52650" y="1825625"/>
                <a:ext cx="7886700" cy="4351338"/>
              </a:xfrm>
              <a:blipFill>
                <a:blip r:embed="rId2"/>
                <a:stretch>
                  <a:fillRect l="-1391" b="-2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Arrow: Right 4">
            <a:extLst>
              <a:ext uri="{FF2B5EF4-FFF2-40B4-BE49-F238E27FC236}">
                <a16:creationId xmlns:a16="http://schemas.microsoft.com/office/drawing/2014/main" id="{D21FC872-DD05-4A9A-8FBA-F2C03983872A}"/>
              </a:ext>
            </a:extLst>
          </p:cNvPr>
          <p:cNvSpPr/>
          <p:nvPr/>
        </p:nvSpPr>
        <p:spPr>
          <a:xfrm>
            <a:off x="4143201" y="1851897"/>
            <a:ext cx="514948" cy="1192191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3549E7-9409-4C43-8F4B-9005AEAFE081}"/>
              </a:ext>
            </a:extLst>
          </p:cNvPr>
          <p:cNvSpPr/>
          <p:nvPr/>
        </p:nvSpPr>
        <p:spPr>
          <a:xfrm>
            <a:off x="3589150" y="1700938"/>
            <a:ext cx="366784" cy="14766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x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02F8948-3632-4B2C-A5EE-A16E1E117AEE}"/>
              </a:ext>
            </a:extLst>
          </p:cNvPr>
          <p:cNvSpPr/>
          <p:nvPr/>
        </p:nvSpPr>
        <p:spPr>
          <a:xfrm>
            <a:off x="4845416" y="1700938"/>
            <a:ext cx="366784" cy="14766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h</a:t>
            </a:r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3C687AB7-11E1-4051-A460-0318A4B3ADD0}"/>
              </a:ext>
            </a:extLst>
          </p:cNvPr>
          <p:cNvSpPr/>
          <p:nvPr/>
        </p:nvSpPr>
        <p:spPr>
          <a:xfrm rot="5400000">
            <a:off x="4847504" y="2260758"/>
            <a:ext cx="1400252" cy="374469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553314C-20A6-4C39-9741-F9CB23517E8E}"/>
              </a:ext>
            </a:extLst>
          </p:cNvPr>
          <p:cNvSpPr txBox="1"/>
          <p:nvPr/>
        </p:nvSpPr>
        <p:spPr>
          <a:xfrm>
            <a:off x="5305834" y="2186381"/>
            <a:ext cx="187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7BF6364-5114-447F-8A74-1BE05DEC858B}"/>
              </a:ext>
            </a:extLst>
          </p:cNvPr>
          <p:cNvSpPr/>
          <p:nvPr/>
        </p:nvSpPr>
        <p:spPr>
          <a:xfrm>
            <a:off x="6775269" y="1585843"/>
            <a:ext cx="1915886" cy="17068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U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7EB9AF1-4D60-47B8-A303-EA73D10029BB}"/>
              </a:ext>
            </a:extLst>
          </p:cNvPr>
          <p:cNvSpPr/>
          <p:nvPr/>
        </p:nvSpPr>
        <p:spPr>
          <a:xfrm>
            <a:off x="6775269" y="1950721"/>
            <a:ext cx="1915886" cy="3222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u</a:t>
            </a:r>
            <a:r>
              <a:rPr lang="en-US" sz="2400" baseline="-25000" dirty="0" err="1"/>
              <a:t>i</a:t>
            </a:r>
            <a:endParaRPr lang="en-US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839276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89B72-7735-4592-9646-8E9B4461F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 of the objective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040A0-2007-4047-82C4-3DBBFE5B8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66384"/>
            <a:ext cx="9966820" cy="1213077"/>
          </a:xfrm>
        </p:spPr>
        <p:txBody>
          <a:bodyPr>
            <a:normAutofit/>
          </a:bodyPr>
          <a:lstStyle/>
          <a:p>
            <a:r>
              <a:rPr lang="en-US" dirty="0"/>
              <a:t>Objective is a sum of moment-matching objectives.</a:t>
            </a:r>
          </a:p>
          <a:p>
            <a:r>
              <a:rPr lang="en-US" dirty="0"/>
              <a:t>Non-zero Hermite coefficients for </a:t>
            </a:r>
            <a:r>
              <a:rPr lang="en-US" dirty="0" err="1"/>
              <a:t>ReLU</a:t>
            </a:r>
            <a:r>
              <a:rPr lang="en-US" dirty="0"/>
              <a:t> includes 1, 2, 4, 6,…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0F0E1A6-7988-491B-AEA2-FD09874C122B}"/>
              </a:ext>
            </a:extLst>
          </p:cNvPr>
          <p:cNvSpPr/>
          <p:nvPr/>
        </p:nvSpPr>
        <p:spPr>
          <a:xfrm>
            <a:off x="562061" y="1604454"/>
            <a:ext cx="10897299" cy="232260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DA811C4-9761-418D-8130-BCBF9DF74AF6}"/>
                  </a:ext>
                </a:extLst>
              </p:cNvPr>
              <p:cNvSpPr txBox="1"/>
              <p:nvPr/>
            </p:nvSpPr>
            <p:spPr>
              <a:xfrm>
                <a:off x="939567" y="1690689"/>
                <a:ext cx="10184235" cy="19602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chemeClr val="accent1"/>
                    </a:solidFill>
                  </a:rPr>
                  <a:t>Theorem</a:t>
                </a:r>
                <a:r>
                  <a:rPr lang="en-US" sz="2400" dirty="0">
                    <a:solidFill>
                      <a:schemeClr val="accent6">
                        <a:lumMod val="75000"/>
                      </a:schemeClr>
                    </a:solidFill>
                  </a:rPr>
                  <a:t>[</a:t>
                </a:r>
                <a:r>
                  <a:rPr lang="en-US" sz="2400" dirty="0">
                    <a:solidFill>
                      <a:schemeClr val="accent1"/>
                    </a:solidFill>
                  </a:rPr>
                  <a:t>Ge</a:t>
                </a:r>
                <a:r>
                  <a:rPr lang="en-US" sz="2400" dirty="0">
                    <a:solidFill>
                      <a:schemeClr val="accent6">
                        <a:lumMod val="75000"/>
                      </a:schemeClr>
                    </a:solidFill>
                  </a:rPr>
                  <a:t>LeeMa’18]</a:t>
                </a:r>
                <a:r>
                  <a:rPr lang="en-US" sz="2400" dirty="0">
                    <a:solidFill>
                      <a:schemeClr val="accent1"/>
                    </a:solidFill>
                  </a:rPr>
                  <a:t>:</a:t>
                </a:r>
                <a:r>
                  <a:rPr lang="en-US" sz="2400" dirty="0"/>
                  <a:t>When rows of U*,U are unit norm, the objective for two-layer neural network is equivalent to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d>
                                <m:dPr>
                                  <m:begChr m:val="‖"/>
                                  <m:endChr m:val="‖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nary>
                                    <m:naryPr>
                                      <m:chr m:val="∑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naryPr>
                                    <m:sub>
                                      <m:r>
                                        <m:rPr>
                                          <m:brk m:alnAt="23"/>
                                        </m:rPr>
                                        <a:rPr lang="en-US" sz="24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𝑖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=1</m:t>
                                      </m:r>
                                    </m:sub>
                                    <m:sup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𝑟</m:t>
                                      </m:r>
                                    </m:sup>
                                    <m:e>
                                      <m:sSubSup>
                                        <m:sSubSupPr>
                                          <m:ctrlPr>
                                            <a:rPr lang="en-US" sz="2400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sz="2400" b="0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  <m:sup>
                                          <m:r>
                                            <a:rPr lang="en-US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∗</m:t>
                                          </m:r>
                                        </m:sup>
                                      </m:sSubSup>
                                      <m:sSup>
                                        <m:sSupPr>
                                          <m:ctrlPr>
                                            <a:rPr lang="en-US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sSubSup>
                                            <m:sSubSupPr>
                                              <m:ctrlPr>
                                                <a:rPr lang="en-US" sz="2400" i="1">
                                                  <a:solidFill>
                                                    <a:srgbClr val="FF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SupPr>
                                            <m:e>
                                              <m:r>
                                                <a:rPr lang="en-US" sz="2400" b="0" i="1" smtClean="0">
                                                  <a:solidFill>
                                                    <a:srgbClr val="FF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𝑢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sz="2400" i="1">
                                                  <a:solidFill>
                                                    <a:srgbClr val="FF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𝑖</m:t>
                                              </m:r>
                                            </m:sub>
                                            <m:sup>
                                              <m:r>
                                                <a:rPr lang="en-US" sz="2400" i="1">
                                                  <a:solidFill>
                                                    <a:srgbClr val="FF0000"/>
                                                  </a:solidFill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∗</m:t>
                                              </m:r>
                                            </m:sup>
                                          </m:sSubSup>
                                        </m:e>
                                        <m:sup>
                                          <m:r>
                                            <a:rPr lang="en-US" sz="2400" i="1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⊗</m:t>
                                          </m:r>
                                          <m:r>
                                            <a:rPr lang="en-US" sz="2400" b="0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𝑙</m:t>
                                          </m:r>
                                        </m:sup>
                                      </m:sSup>
                                    </m:e>
                                  </m:nary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nary>
                                    <m:naryPr>
                                      <m:chr m:val="∑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naryPr>
                                    <m:sub>
                                      <m:r>
                                        <m:rPr>
                                          <m:brk m:alnAt="23"/>
                                        </m:rPr>
                                        <a:rPr lang="en-US" sz="24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𝑖</m:t>
                                      </m:r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=1</m:t>
                                      </m:r>
                                    </m:sub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sup>
                                    <m:e>
                                      <m:sSub>
                                        <m:sSub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4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sSubSup>
                                        <m:sSubSup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r>
                                            <a:rPr lang="en-US" sz="2400" b="0" i="1" smtClean="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𝑢</m:t>
                                          </m:r>
                                        </m:e>
                                        <m:sub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  <m:sup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⊗</m:t>
                                          </m:r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sup>
                                      </m:sSubSup>
                                    </m:e>
                                  </m:nary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𝐹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nary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DA811C4-9761-418D-8130-BCBF9DF74A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567" y="1690689"/>
                <a:ext cx="10184235" cy="1960280"/>
              </a:xfrm>
              <a:prstGeom prst="rect">
                <a:avLst/>
              </a:prstGeom>
              <a:blipFill>
                <a:blip r:embed="rId2"/>
                <a:stretch>
                  <a:fillRect l="-898" t="-2484" r="-5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allout: Line 6">
            <a:extLst>
              <a:ext uri="{FF2B5EF4-FFF2-40B4-BE49-F238E27FC236}">
                <a16:creationId xmlns:a16="http://schemas.microsoft.com/office/drawing/2014/main" id="{4076C2AC-0FF8-469D-8E15-73C7559C87C6}"/>
              </a:ext>
            </a:extLst>
          </p:cNvPr>
          <p:cNvSpPr/>
          <p:nvPr/>
        </p:nvSpPr>
        <p:spPr>
          <a:xfrm>
            <a:off x="4850676" y="4005689"/>
            <a:ext cx="2307771" cy="884608"/>
          </a:xfrm>
          <a:prstGeom prst="borderCallout1">
            <a:avLst>
              <a:gd name="adj1" fmla="val -2238"/>
              <a:gd name="adj2" fmla="val 57705"/>
              <a:gd name="adj3" fmla="val -73614"/>
              <a:gd name="adj4" fmla="val 65439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l-</a:t>
            </a:r>
            <a:r>
              <a:rPr lang="en-US" sz="2400" dirty="0" err="1"/>
              <a:t>th</a:t>
            </a:r>
            <a:r>
              <a:rPr lang="en-US" sz="2400" dirty="0"/>
              <a:t> moment for </a:t>
            </a:r>
            <a:br>
              <a:rPr lang="en-US" sz="2400" dirty="0"/>
            </a:br>
            <a:r>
              <a:rPr lang="en-US" sz="2400" dirty="0"/>
              <a:t>true parameters</a:t>
            </a:r>
          </a:p>
        </p:txBody>
      </p:sp>
      <p:sp>
        <p:nvSpPr>
          <p:cNvPr id="8" name="Callout: Line 7">
            <a:extLst>
              <a:ext uri="{FF2B5EF4-FFF2-40B4-BE49-F238E27FC236}">
                <a16:creationId xmlns:a16="http://schemas.microsoft.com/office/drawing/2014/main" id="{9C46AC74-AC3A-4876-97FB-E7790601630B}"/>
              </a:ext>
            </a:extLst>
          </p:cNvPr>
          <p:cNvSpPr/>
          <p:nvPr/>
        </p:nvSpPr>
        <p:spPr>
          <a:xfrm>
            <a:off x="7236825" y="4005688"/>
            <a:ext cx="2656113" cy="884608"/>
          </a:xfrm>
          <a:prstGeom prst="borderCallout1">
            <a:avLst>
              <a:gd name="adj1" fmla="val -2238"/>
              <a:gd name="adj2" fmla="val 57705"/>
              <a:gd name="adj3" fmla="val -71645"/>
              <a:gd name="adj4" fmla="val 40521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l-</a:t>
            </a:r>
            <a:r>
              <a:rPr lang="en-US" sz="2400" dirty="0" err="1"/>
              <a:t>th</a:t>
            </a:r>
            <a:r>
              <a:rPr lang="en-US" sz="2400" dirty="0"/>
              <a:t> moment for </a:t>
            </a:r>
            <a:br>
              <a:rPr lang="en-US" sz="2400" dirty="0"/>
            </a:br>
            <a:r>
              <a:rPr lang="en-US" sz="2400" dirty="0"/>
              <a:t>current parameters</a:t>
            </a:r>
          </a:p>
        </p:txBody>
      </p:sp>
      <p:sp>
        <p:nvSpPr>
          <p:cNvPr id="9" name="Callout: Line 8">
            <a:extLst>
              <a:ext uri="{FF2B5EF4-FFF2-40B4-BE49-F238E27FC236}">
                <a16:creationId xmlns:a16="http://schemas.microsoft.com/office/drawing/2014/main" id="{539F8ACE-E2B3-478F-86F1-596D77538210}"/>
              </a:ext>
            </a:extLst>
          </p:cNvPr>
          <p:cNvSpPr/>
          <p:nvPr/>
        </p:nvSpPr>
        <p:spPr>
          <a:xfrm>
            <a:off x="2299062" y="4001438"/>
            <a:ext cx="2307771" cy="884608"/>
          </a:xfrm>
          <a:prstGeom prst="borderCallout1">
            <a:avLst>
              <a:gd name="adj1" fmla="val -2238"/>
              <a:gd name="adj2" fmla="val 57705"/>
              <a:gd name="adj3" fmla="val -83097"/>
              <a:gd name="adj4" fmla="val 126145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l-</a:t>
            </a:r>
            <a:r>
              <a:rPr lang="en-US" sz="2400" dirty="0" err="1"/>
              <a:t>th</a:t>
            </a:r>
            <a:r>
              <a:rPr lang="en-US" sz="2400" dirty="0"/>
              <a:t> Hermite coefficient</a:t>
            </a:r>
          </a:p>
        </p:txBody>
      </p:sp>
    </p:spTree>
    <p:extLst>
      <p:ext uri="{BB962C8B-B14F-4D97-AF65-F5344CB8AC3E}">
        <p14:creationId xmlns:p14="http://schemas.microsoft.com/office/powerpoint/2010/main" val="1091483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60684-EDB4-43FA-B26E-BBA3D5C79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Lazy training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5691B4-1231-4608-9DDD-723AF140B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221128"/>
          </a:xfrm>
        </p:spPr>
        <p:txBody>
          <a:bodyPr>
            <a:normAutofit/>
          </a:bodyPr>
          <a:lstStyle/>
          <a:p>
            <a:r>
              <a:rPr lang="en-US" dirty="0"/>
              <a:t>Neural Tangent Kernel </a:t>
            </a:r>
            <a:r>
              <a:rPr lang="en-US" dirty="0">
                <a:solidFill>
                  <a:schemeClr val="accent6"/>
                </a:solidFill>
              </a:rPr>
              <a:t>[</a:t>
            </a:r>
            <a:r>
              <a:rPr lang="en-US" dirty="0" err="1">
                <a:solidFill>
                  <a:schemeClr val="accent6"/>
                </a:solidFill>
              </a:rPr>
              <a:t>Jacot</a:t>
            </a:r>
            <a:r>
              <a:rPr lang="en-US" dirty="0">
                <a:solidFill>
                  <a:schemeClr val="accent6"/>
                </a:solidFill>
              </a:rPr>
              <a:t> et al.18, Du et al. 18…]</a:t>
            </a:r>
            <a:r>
              <a:rPr lang="en-US" dirty="0"/>
              <a:t>:</a:t>
            </a:r>
          </a:p>
          <a:p>
            <a:r>
              <a:rPr lang="en-US" dirty="0"/>
              <a:t>Gradient descent on a very wide neural network is similar to a kernel, and the neurons don’t move very far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Lazy training </a:t>
            </a:r>
            <a:r>
              <a:rPr lang="en-US" dirty="0">
                <a:solidFill>
                  <a:schemeClr val="accent6"/>
                </a:solidFill>
              </a:rPr>
              <a:t>[ChizatBach19]</a:t>
            </a:r>
            <a:r>
              <a:rPr lang="en-US" dirty="0"/>
              <a:t>: Similar phenomenon when </a:t>
            </a:r>
            <a:r>
              <a:rPr lang="en-US" dirty="0" err="1"/>
              <a:t>init.</a:t>
            </a:r>
            <a:r>
              <a:rPr lang="en-US" dirty="0"/>
              <a:t> Is large.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A136336-CE8F-4219-8B30-B261A64CA87F}"/>
              </a:ext>
            </a:extLst>
          </p:cNvPr>
          <p:cNvGrpSpPr/>
          <p:nvPr/>
        </p:nvGrpSpPr>
        <p:grpSpPr>
          <a:xfrm>
            <a:off x="3058104" y="3036864"/>
            <a:ext cx="6188523" cy="2993875"/>
            <a:chOff x="3058104" y="3036864"/>
            <a:chExt cx="6188523" cy="2993875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B01F56B6-ADC1-4958-8056-DBA9ED125630}"/>
                </a:ext>
              </a:extLst>
            </p:cNvPr>
            <p:cNvSpPr/>
            <p:nvPr/>
          </p:nvSpPr>
          <p:spPr>
            <a:xfrm>
              <a:off x="3058104" y="3139749"/>
              <a:ext cx="1573619" cy="15736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E111574-29D6-4DBE-A172-153354586E51}"/>
                </a:ext>
              </a:extLst>
            </p:cNvPr>
            <p:cNvSpPr/>
            <p:nvPr/>
          </p:nvSpPr>
          <p:spPr>
            <a:xfrm>
              <a:off x="3706689" y="3788334"/>
              <a:ext cx="276447" cy="276447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BF72934-1F8F-4883-B69E-473DA9C0E42B}"/>
                </a:ext>
              </a:extLst>
            </p:cNvPr>
            <p:cNvSpPr/>
            <p:nvPr/>
          </p:nvSpPr>
          <p:spPr>
            <a:xfrm>
              <a:off x="4291480" y="3224809"/>
              <a:ext cx="276447" cy="276447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4AF15A1-F3A5-4257-9352-A0C76391304A}"/>
                </a:ext>
              </a:extLst>
            </p:cNvPr>
            <p:cNvSpPr/>
            <p:nvPr/>
          </p:nvSpPr>
          <p:spPr>
            <a:xfrm>
              <a:off x="3790172" y="3448093"/>
              <a:ext cx="589594" cy="404722"/>
            </a:xfrm>
            <a:custGeom>
              <a:avLst/>
              <a:gdLst>
                <a:gd name="connsiteX0" fmla="*/ 54742 w 589594"/>
                <a:gd name="connsiteY0" fmla="*/ 382772 h 404722"/>
                <a:gd name="connsiteX1" fmla="*/ 22844 w 589594"/>
                <a:gd name="connsiteY1" fmla="*/ 148856 h 404722"/>
                <a:gd name="connsiteX2" fmla="*/ 352453 w 589594"/>
                <a:gd name="connsiteY2" fmla="*/ 404037 h 404722"/>
                <a:gd name="connsiteX3" fmla="*/ 246128 w 589594"/>
                <a:gd name="connsiteY3" fmla="*/ 53163 h 404722"/>
                <a:gd name="connsiteX4" fmla="*/ 565104 w 589594"/>
                <a:gd name="connsiteY4" fmla="*/ 170121 h 404722"/>
                <a:gd name="connsiteX5" fmla="*/ 543839 w 589594"/>
                <a:gd name="connsiteY5" fmla="*/ 0 h 404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9594" h="404722">
                  <a:moveTo>
                    <a:pt x="54742" y="382772"/>
                  </a:moveTo>
                  <a:cubicBezTo>
                    <a:pt x="13984" y="264042"/>
                    <a:pt x="-26774" y="145312"/>
                    <a:pt x="22844" y="148856"/>
                  </a:cubicBezTo>
                  <a:cubicBezTo>
                    <a:pt x="72462" y="152400"/>
                    <a:pt x="315239" y="419986"/>
                    <a:pt x="352453" y="404037"/>
                  </a:cubicBezTo>
                  <a:cubicBezTo>
                    <a:pt x="389667" y="388088"/>
                    <a:pt x="210686" y="92149"/>
                    <a:pt x="246128" y="53163"/>
                  </a:cubicBezTo>
                  <a:cubicBezTo>
                    <a:pt x="281570" y="14177"/>
                    <a:pt x="515486" y="178981"/>
                    <a:pt x="565104" y="170121"/>
                  </a:cubicBezTo>
                  <a:cubicBezTo>
                    <a:pt x="614723" y="161260"/>
                    <a:pt x="579281" y="80630"/>
                    <a:pt x="543839" y="0"/>
                  </a:cubicBezTo>
                </a:path>
              </a:pathLst>
            </a:cu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16DD2FE0-3A8E-4E0F-97B8-DC3ADE1CC96B}"/>
                </a:ext>
              </a:extLst>
            </p:cNvPr>
            <p:cNvGrpSpPr/>
            <p:nvPr/>
          </p:nvGrpSpPr>
          <p:grpSpPr>
            <a:xfrm rot="11775244">
              <a:off x="6264919" y="3036864"/>
              <a:ext cx="1573619" cy="1573619"/>
              <a:chOff x="4805916" y="1892595"/>
              <a:chExt cx="1573619" cy="1573619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D155B274-E92D-40A9-B59C-074B56C98C5C}"/>
                  </a:ext>
                </a:extLst>
              </p:cNvPr>
              <p:cNvSpPr/>
              <p:nvPr/>
            </p:nvSpPr>
            <p:spPr>
              <a:xfrm>
                <a:off x="4805916" y="1892595"/>
                <a:ext cx="1573619" cy="157361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7E12E82A-45F6-4008-9620-27071E7B930C}"/>
                  </a:ext>
                </a:extLst>
              </p:cNvPr>
              <p:cNvSpPr/>
              <p:nvPr/>
            </p:nvSpPr>
            <p:spPr>
              <a:xfrm>
                <a:off x="5454501" y="2541180"/>
                <a:ext cx="276447" cy="276447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7E8448FD-48AE-4372-8610-1799795F7EBF}"/>
                  </a:ext>
                </a:extLst>
              </p:cNvPr>
              <p:cNvSpPr/>
              <p:nvPr/>
            </p:nvSpPr>
            <p:spPr>
              <a:xfrm>
                <a:off x="6039292" y="1977655"/>
                <a:ext cx="276447" cy="276447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CB6B65CD-3750-4864-9B33-C2251DFEBF17}"/>
                  </a:ext>
                </a:extLst>
              </p:cNvPr>
              <p:cNvSpPr/>
              <p:nvPr/>
            </p:nvSpPr>
            <p:spPr>
              <a:xfrm>
                <a:off x="5537984" y="2200939"/>
                <a:ext cx="589594" cy="404722"/>
              </a:xfrm>
              <a:custGeom>
                <a:avLst/>
                <a:gdLst>
                  <a:gd name="connsiteX0" fmla="*/ 54742 w 589594"/>
                  <a:gd name="connsiteY0" fmla="*/ 382772 h 404722"/>
                  <a:gd name="connsiteX1" fmla="*/ 22844 w 589594"/>
                  <a:gd name="connsiteY1" fmla="*/ 148856 h 404722"/>
                  <a:gd name="connsiteX2" fmla="*/ 352453 w 589594"/>
                  <a:gd name="connsiteY2" fmla="*/ 404037 h 404722"/>
                  <a:gd name="connsiteX3" fmla="*/ 246128 w 589594"/>
                  <a:gd name="connsiteY3" fmla="*/ 53163 h 404722"/>
                  <a:gd name="connsiteX4" fmla="*/ 565104 w 589594"/>
                  <a:gd name="connsiteY4" fmla="*/ 170121 h 404722"/>
                  <a:gd name="connsiteX5" fmla="*/ 543839 w 589594"/>
                  <a:gd name="connsiteY5" fmla="*/ 0 h 404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89594" h="404722">
                    <a:moveTo>
                      <a:pt x="54742" y="382772"/>
                    </a:moveTo>
                    <a:cubicBezTo>
                      <a:pt x="13984" y="264042"/>
                      <a:pt x="-26774" y="145312"/>
                      <a:pt x="22844" y="148856"/>
                    </a:cubicBezTo>
                    <a:cubicBezTo>
                      <a:pt x="72462" y="152400"/>
                      <a:pt x="315239" y="419986"/>
                      <a:pt x="352453" y="404037"/>
                    </a:cubicBezTo>
                    <a:cubicBezTo>
                      <a:pt x="389667" y="388088"/>
                      <a:pt x="210686" y="92149"/>
                      <a:pt x="246128" y="53163"/>
                    </a:cubicBezTo>
                    <a:cubicBezTo>
                      <a:pt x="281570" y="14177"/>
                      <a:pt x="515486" y="178981"/>
                      <a:pt x="565104" y="170121"/>
                    </a:cubicBezTo>
                    <a:cubicBezTo>
                      <a:pt x="614723" y="161260"/>
                      <a:pt x="579281" y="80630"/>
                      <a:pt x="543839" y="0"/>
                    </a:cubicBezTo>
                  </a:path>
                </a:pathLst>
              </a:custGeom>
              <a:ln w="38100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F047311-18FD-44FC-9592-ACBCFDEDC9BE}"/>
                </a:ext>
              </a:extLst>
            </p:cNvPr>
            <p:cNvGrpSpPr/>
            <p:nvPr/>
          </p:nvGrpSpPr>
          <p:grpSpPr>
            <a:xfrm rot="17921776">
              <a:off x="7673008" y="4457120"/>
              <a:ext cx="1573619" cy="1573619"/>
              <a:chOff x="6315739" y="4571999"/>
              <a:chExt cx="1573619" cy="1573619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62B12C6-2403-4B42-9EB2-C2EDFFA0E13D}"/>
                  </a:ext>
                </a:extLst>
              </p:cNvPr>
              <p:cNvSpPr/>
              <p:nvPr/>
            </p:nvSpPr>
            <p:spPr>
              <a:xfrm>
                <a:off x="6315739" y="4571999"/>
                <a:ext cx="1573619" cy="157361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FA5378D1-C2CD-4D6C-8D82-1E931120C275}"/>
                  </a:ext>
                </a:extLst>
              </p:cNvPr>
              <p:cNvSpPr/>
              <p:nvPr/>
            </p:nvSpPr>
            <p:spPr>
              <a:xfrm>
                <a:off x="6964324" y="5220584"/>
                <a:ext cx="276447" cy="276447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196C34C8-54FB-4191-B3D7-34BD7FAFE8CC}"/>
                  </a:ext>
                </a:extLst>
              </p:cNvPr>
              <p:cNvSpPr/>
              <p:nvPr/>
            </p:nvSpPr>
            <p:spPr>
              <a:xfrm>
                <a:off x="7549115" y="4657059"/>
                <a:ext cx="276447" cy="276447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CCB638E0-859D-4135-9216-7303EC65282A}"/>
                  </a:ext>
                </a:extLst>
              </p:cNvPr>
              <p:cNvSpPr/>
              <p:nvPr/>
            </p:nvSpPr>
            <p:spPr>
              <a:xfrm>
                <a:off x="7047807" y="4880343"/>
                <a:ext cx="589594" cy="404722"/>
              </a:xfrm>
              <a:custGeom>
                <a:avLst/>
                <a:gdLst>
                  <a:gd name="connsiteX0" fmla="*/ 54742 w 589594"/>
                  <a:gd name="connsiteY0" fmla="*/ 382772 h 404722"/>
                  <a:gd name="connsiteX1" fmla="*/ 22844 w 589594"/>
                  <a:gd name="connsiteY1" fmla="*/ 148856 h 404722"/>
                  <a:gd name="connsiteX2" fmla="*/ 352453 w 589594"/>
                  <a:gd name="connsiteY2" fmla="*/ 404037 h 404722"/>
                  <a:gd name="connsiteX3" fmla="*/ 246128 w 589594"/>
                  <a:gd name="connsiteY3" fmla="*/ 53163 h 404722"/>
                  <a:gd name="connsiteX4" fmla="*/ 565104 w 589594"/>
                  <a:gd name="connsiteY4" fmla="*/ 170121 h 404722"/>
                  <a:gd name="connsiteX5" fmla="*/ 543839 w 589594"/>
                  <a:gd name="connsiteY5" fmla="*/ 0 h 404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89594" h="404722">
                    <a:moveTo>
                      <a:pt x="54742" y="382772"/>
                    </a:moveTo>
                    <a:cubicBezTo>
                      <a:pt x="13984" y="264042"/>
                      <a:pt x="-26774" y="145312"/>
                      <a:pt x="22844" y="148856"/>
                    </a:cubicBezTo>
                    <a:cubicBezTo>
                      <a:pt x="72462" y="152400"/>
                      <a:pt x="315239" y="419986"/>
                      <a:pt x="352453" y="404037"/>
                    </a:cubicBezTo>
                    <a:cubicBezTo>
                      <a:pt x="389667" y="388088"/>
                      <a:pt x="210686" y="92149"/>
                      <a:pt x="246128" y="53163"/>
                    </a:cubicBezTo>
                    <a:cubicBezTo>
                      <a:pt x="281570" y="14177"/>
                      <a:pt x="515486" y="178981"/>
                      <a:pt x="565104" y="170121"/>
                    </a:cubicBezTo>
                    <a:cubicBezTo>
                      <a:pt x="614723" y="161260"/>
                      <a:pt x="579281" y="80630"/>
                      <a:pt x="543839" y="0"/>
                    </a:cubicBezTo>
                  </a:path>
                </a:pathLst>
              </a:custGeom>
              <a:ln w="38100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9CE581B-F093-4B32-A35C-FB509A92D6B9}"/>
                </a:ext>
              </a:extLst>
            </p:cNvPr>
            <p:cNvGrpSpPr/>
            <p:nvPr/>
          </p:nvGrpSpPr>
          <p:grpSpPr>
            <a:xfrm rot="5876438">
              <a:off x="4356909" y="4421511"/>
              <a:ext cx="1573619" cy="1573619"/>
              <a:chOff x="3115339" y="4919255"/>
              <a:chExt cx="1573619" cy="1573619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E62C8548-CBEB-438D-879D-45E9E1244E45}"/>
                  </a:ext>
                </a:extLst>
              </p:cNvPr>
              <p:cNvSpPr/>
              <p:nvPr/>
            </p:nvSpPr>
            <p:spPr>
              <a:xfrm>
                <a:off x="3115339" y="4919255"/>
                <a:ext cx="1573619" cy="1573619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A49C30DA-4EC7-46C4-BD47-A4BAF16E7F2C}"/>
                  </a:ext>
                </a:extLst>
              </p:cNvPr>
              <p:cNvSpPr/>
              <p:nvPr/>
            </p:nvSpPr>
            <p:spPr>
              <a:xfrm>
                <a:off x="3763924" y="5567840"/>
                <a:ext cx="276447" cy="276447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B94EB8B4-9B65-4696-A012-A0A05B0A5701}"/>
                  </a:ext>
                </a:extLst>
              </p:cNvPr>
              <p:cNvSpPr/>
              <p:nvPr/>
            </p:nvSpPr>
            <p:spPr>
              <a:xfrm>
                <a:off x="4348715" y="5004315"/>
                <a:ext cx="276447" cy="276447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6BF59E7B-6DFE-454A-B71F-BE51FFF93EEC}"/>
                  </a:ext>
                </a:extLst>
              </p:cNvPr>
              <p:cNvSpPr/>
              <p:nvPr/>
            </p:nvSpPr>
            <p:spPr>
              <a:xfrm>
                <a:off x="3847407" y="5227599"/>
                <a:ext cx="589594" cy="404722"/>
              </a:xfrm>
              <a:custGeom>
                <a:avLst/>
                <a:gdLst>
                  <a:gd name="connsiteX0" fmla="*/ 54742 w 589594"/>
                  <a:gd name="connsiteY0" fmla="*/ 382772 h 404722"/>
                  <a:gd name="connsiteX1" fmla="*/ 22844 w 589594"/>
                  <a:gd name="connsiteY1" fmla="*/ 148856 h 404722"/>
                  <a:gd name="connsiteX2" fmla="*/ 352453 w 589594"/>
                  <a:gd name="connsiteY2" fmla="*/ 404037 h 404722"/>
                  <a:gd name="connsiteX3" fmla="*/ 246128 w 589594"/>
                  <a:gd name="connsiteY3" fmla="*/ 53163 h 404722"/>
                  <a:gd name="connsiteX4" fmla="*/ 565104 w 589594"/>
                  <a:gd name="connsiteY4" fmla="*/ 170121 h 404722"/>
                  <a:gd name="connsiteX5" fmla="*/ 543839 w 589594"/>
                  <a:gd name="connsiteY5" fmla="*/ 0 h 404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89594" h="404722">
                    <a:moveTo>
                      <a:pt x="54742" y="382772"/>
                    </a:moveTo>
                    <a:cubicBezTo>
                      <a:pt x="13984" y="264042"/>
                      <a:pt x="-26774" y="145312"/>
                      <a:pt x="22844" y="148856"/>
                    </a:cubicBezTo>
                    <a:cubicBezTo>
                      <a:pt x="72462" y="152400"/>
                      <a:pt x="315239" y="419986"/>
                      <a:pt x="352453" y="404037"/>
                    </a:cubicBezTo>
                    <a:cubicBezTo>
                      <a:pt x="389667" y="388088"/>
                      <a:pt x="210686" y="92149"/>
                      <a:pt x="246128" y="53163"/>
                    </a:cubicBezTo>
                    <a:cubicBezTo>
                      <a:pt x="281570" y="14177"/>
                      <a:pt x="515486" y="178981"/>
                      <a:pt x="565104" y="170121"/>
                    </a:cubicBezTo>
                    <a:cubicBezTo>
                      <a:pt x="614723" y="161260"/>
                      <a:pt x="579281" y="80630"/>
                      <a:pt x="543839" y="0"/>
                    </a:cubicBezTo>
                  </a:path>
                </a:pathLst>
              </a:custGeom>
              <a:ln w="38100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6003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B14F5-4E40-4845-8448-C0EBFEE9E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Difficulties of analyzing gradient descent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532E7B6-183A-4EBE-A721-1A39CC33B0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932231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7969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DFFEB7C-ADFD-430E-837A-90BA682EC71A}"/>
              </a:ext>
            </a:extLst>
          </p:cNvPr>
          <p:cNvSpPr/>
          <p:nvPr/>
        </p:nvSpPr>
        <p:spPr>
          <a:xfrm>
            <a:off x="578839" y="5100505"/>
            <a:ext cx="10863743" cy="61239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F4AFE70-7E97-457B-91A5-C79185B9B70C}"/>
              </a:ext>
            </a:extLst>
          </p:cNvPr>
          <p:cNvSpPr/>
          <p:nvPr/>
        </p:nvSpPr>
        <p:spPr>
          <a:xfrm>
            <a:off x="578840" y="1661020"/>
            <a:ext cx="10863743" cy="124157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99B87C-86B4-4054-9536-92913377D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Lazy training fails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C2B8FFA-6289-44B3-8966-D531FC35F3B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Thm: the lazy training regime requires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Ω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components in order to optimize (*) with a constant accuracy even when r = 1.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Intuition: In lazy training </a:t>
                </a:r>
                <a:r>
                  <a:rPr lang="en-US" dirty="0">
                    <a:solidFill>
                      <a:schemeClr val="accent1"/>
                    </a:solidFill>
                  </a:rPr>
                  <a:t>m</a:t>
                </a:r>
                <a:r>
                  <a:rPr lang="en-US" dirty="0"/>
                  <a:t> components represent a subspace of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𝑚𝑑</m:t>
                    </m:r>
                  </m:oMath>
                </a14:m>
                <a:r>
                  <a:rPr lang="en-US" dirty="0"/>
                  <a:t> dimensions</a:t>
                </a:r>
              </a:p>
              <a:p>
                <a:r>
                  <a:rPr lang="en-US" dirty="0"/>
                  <a:t>Total dimension of (symmetric) tensor =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Ω</m:t>
                    </m:r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  <m:r>
                      <a:rPr lang="en-US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r>
                  <a:rPr lang="en-US" dirty="0"/>
                  <a:t>Fix: To avoid lazy training, we use very small initialization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C2B8FFA-6289-44B3-8966-D531FC35F3B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821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27E2AC-A483-4CFC-8D57-CE2F22E49303}"/>
              </a:ext>
            </a:extLst>
          </p:cNvPr>
          <p:cNvSpPr/>
          <p:nvPr/>
        </p:nvSpPr>
        <p:spPr>
          <a:xfrm>
            <a:off x="490057" y="4001294"/>
            <a:ext cx="10863743" cy="61239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E81126-BB2A-4761-84D3-2675B5462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0 is a high order saddle point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14E7803-5437-467D-A26A-7E87334ACDA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For a single component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⊗</m:t>
                        </m:r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</m:oMath>
                </a14:m>
                <a:r>
                  <a:rPr lang="en-US" dirty="0"/>
                  <a:t>, scale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dirty="0"/>
                  <a:t> is redundant</a:t>
                </a:r>
              </a:p>
              <a:p>
                <a:r>
                  <a:rPr lang="en-US" dirty="0"/>
                  <a:t>However, if the component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b="0" i="1" smtClean="0">
                                <a:solidFill>
                                  <a:schemeClr val="accent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chemeClr val="accent1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⊗</m:t>
                        </m:r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</m:oMath>
                </a14:m>
                <a:r>
                  <a:rPr lang="en-US" dirty="0"/>
                  <a:t>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=±1</m:t>
                    </m:r>
                  </m:oMath>
                </a14:m>
                <a:endParaRPr lang="en-US" dirty="0"/>
              </a:p>
              <a:p>
                <a:pPr lvl="1"/>
                <a:r>
                  <a:rPr lang="en-US" dirty="0"/>
                  <a:t>0 is an order-l saddle point</a:t>
                </a:r>
              </a:p>
              <a:p>
                <a:pPr lvl="1"/>
                <a:r>
                  <a:rPr lang="en-US" dirty="0"/>
                  <a:t>Gradient is proportional to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‖"/>
                            <m:endChr m:val="‖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en-US" dirty="0"/>
              </a:p>
              <a:p>
                <a:pPr lvl="1"/>
                <a:r>
                  <a:rPr lang="en-US" dirty="0"/>
                  <a:t>Small initialization (to avoid lazy training) would take too long to train.</a:t>
                </a:r>
              </a:p>
              <a:p>
                <a:r>
                  <a:rPr lang="en-US" dirty="0"/>
                  <a:t>Fix: Set the component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bSup>
                      <m:sSubSup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⊗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</m:oMath>
                </a14:m>
                <a:r>
                  <a:rPr lang="en-US" dirty="0"/>
                  <a:t> and fix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=1/</m:t>
                    </m:r>
                    <m:d>
                      <m:dPr>
                        <m:begChr m:val="‖"/>
                        <m:endChr m:val="‖"/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endParaRPr lang="en-US" dirty="0"/>
              </a:p>
              <a:p>
                <a:r>
                  <a:rPr lang="en-US" dirty="0"/>
                  <a:t>Intuition: the model is then 2-homogeneous (like matrices) which allow small components to grow exponentially.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14E7803-5437-467D-A26A-7E87334ACDA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8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812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1AD97B9-4B1B-4576-953A-FF369B112511}"/>
              </a:ext>
            </a:extLst>
          </p:cNvPr>
          <p:cNvSpPr/>
          <p:nvPr/>
        </p:nvSpPr>
        <p:spPr>
          <a:xfrm>
            <a:off x="490057" y="4429386"/>
            <a:ext cx="10863743" cy="106540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A93B056-A57D-450A-B4E5-10D027EBFA26}"/>
              </a:ext>
            </a:extLst>
          </p:cNvPr>
          <p:cNvSpPr/>
          <p:nvPr/>
        </p:nvSpPr>
        <p:spPr>
          <a:xfrm>
            <a:off x="578840" y="1661019"/>
            <a:ext cx="10863743" cy="20385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D55DDF-934D-457A-96E5-BC1E691C5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There are local minima away from 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767977-1222-43F2-9E34-A472B629E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Thm: Assume </a:t>
            </a:r>
            <a:r>
              <a:rPr lang="en-US" dirty="0">
                <a:solidFill>
                  <a:schemeClr val="accent1"/>
                </a:solidFill>
              </a:rPr>
              <a:t>l ≥ 3</a:t>
            </a:r>
            <a:r>
              <a:rPr lang="en-US" dirty="0"/>
              <a:t>, </a:t>
            </a:r>
            <a:r>
              <a:rPr lang="en-US" dirty="0">
                <a:solidFill>
                  <a:schemeClr val="accent1"/>
                </a:solidFill>
              </a:rPr>
              <a:t>m ≥ r(l + 1) + 1</a:t>
            </a:r>
            <a:r>
              <a:rPr lang="en-US" dirty="0"/>
              <a:t>. There exists a symmetric ground truth tensor T* with rank at most r(l + 1) + 1 such that a local minimum with function value </a:t>
            </a:r>
            <a:r>
              <a:rPr lang="en-US" dirty="0">
                <a:solidFill>
                  <a:schemeClr val="accent1"/>
                </a:solidFill>
              </a:rPr>
              <a:t>l(l − 1)r/4 </a:t>
            </a:r>
            <a:r>
              <a:rPr lang="en-US" dirty="0"/>
              <a:t>exists while the global minimum has function value zero.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Fix: To escape from these local minima, we reinitialize a small fraction of components randomly.</a:t>
            </a:r>
          </a:p>
        </p:txBody>
      </p:sp>
    </p:spTree>
    <p:extLst>
      <p:ext uri="{BB962C8B-B14F-4D97-AF65-F5344CB8AC3E}">
        <p14:creationId xmlns:p14="http://schemas.microsoft.com/office/powerpoint/2010/main" val="309595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27CB3-D2AE-4706-8EE0-1C2F46CA5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(high level) algorithm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534CA77-E272-4C92-BAE3-A266A7F73C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3891" y="1690687"/>
            <a:ext cx="9984658" cy="4802187"/>
          </a:xfr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F73F59DA-4481-4879-8C92-35E8F2FBB2E9}"/>
                  </a:ext>
                </a:extLst>
              </p:cNvPr>
              <p:cNvSpPr/>
              <p:nvPr/>
            </p:nvSpPr>
            <p:spPr>
              <a:xfrm>
                <a:off x="1434983" y="2076740"/>
                <a:ext cx="8849919" cy="834239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/>
                  <a:t>Set the component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bSup>
                      <m:sSubSupPr>
                        <m:ctrlP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bSup>
                    <m:sSup>
                      <m:sSupPr>
                        <m:ctrlP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2000" b="0" i="1" smtClean="0">
                                <a:solidFill>
                                  <a:schemeClr val="accent4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000" b="0" i="1" smtClean="0">
                                    <a:solidFill>
                                      <a:schemeClr val="accent4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0" i="1" smtClean="0">
                                    <a:solidFill>
                                      <a:schemeClr val="accent4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000" b="0" i="1" smtClean="0">
                                    <a:solidFill>
                                      <a:schemeClr val="accent4">
                                        <a:lumMod val="40000"/>
                                        <a:lumOff val="6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⊗</m:t>
                        </m:r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</m:oMath>
                </a14:m>
                <a:r>
                  <a:rPr lang="en-US" sz="2000" dirty="0"/>
                  <a:t>, use small initialization</a:t>
                </a: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F73F59DA-4481-4879-8C92-35E8F2FBB2E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4983" y="2076740"/>
                <a:ext cx="8849919" cy="834239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D0EDE98-7656-4387-8DFA-405F623FA0D0}"/>
              </a:ext>
            </a:extLst>
          </p:cNvPr>
          <p:cNvSpPr/>
          <p:nvPr/>
        </p:nvSpPr>
        <p:spPr>
          <a:xfrm>
            <a:off x="1434983" y="3175698"/>
            <a:ext cx="8849919" cy="8342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Randomly reinitialize to escape from local minima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77741098-6CD6-47F0-9DA0-6A456E350F7B}"/>
                  </a:ext>
                </a:extLst>
              </p:cNvPr>
              <p:cNvSpPr/>
              <p:nvPr/>
            </p:nvSpPr>
            <p:spPr>
              <a:xfrm>
                <a:off x="1980268" y="4213298"/>
                <a:ext cx="8849919" cy="834239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/>
                  <a:t>Run gradient descent and fix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2000" b="0" i="1" smtClean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Cambria Math" panose="02040503050406030204" pitchFamily="18" charset="0"/>
                      </a:rPr>
                      <m:t>=1/</m:t>
                    </m:r>
                    <m:d>
                      <m:dPr>
                        <m:begChr m:val="‖"/>
                        <m:endChr m:val="‖"/>
                        <m:ctrlPr>
                          <a:rPr lang="en-US" sz="2000" b="0" i="1" smtClean="0">
                            <a:solidFill>
                              <a:schemeClr val="accent4">
                                <a:lumMod val="40000"/>
                                <a:lumOff val="6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b="0" i="1" smtClean="0">
                                <a:solidFill>
                                  <a:schemeClr val="accent4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solidFill>
                                  <a:schemeClr val="accent4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chemeClr val="accent4">
                                    <a:lumMod val="40000"/>
                                    <a:lumOff val="6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endParaRPr lang="en-US" sz="2000" dirty="0"/>
              </a:p>
            </p:txBody>
          </p:sp>
        </mc:Choice>
        <mc:Fallback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77741098-6CD6-47F0-9DA0-6A456E350F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0268" y="4213298"/>
                <a:ext cx="8849919" cy="834239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3534CE77-3D63-42BB-94CB-78F96591383C}"/>
              </a:ext>
            </a:extLst>
          </p:cNvPr>
          <p:cNvSpPr/>
          <p:nvPr/>
        </p:nvSpPr>
        <p:spPr>
          <a:xfrm>
            <a:off x="8670412" y="5250898"/>
            <a:ext cx="2172749" cy="55428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13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44D8A-0CC9-49D1-A908-68AB3F24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Proof ideas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0DAA1C2-6F1A-42A0-9E41-99FD32323D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289048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8751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80F13B-AAB8-45F2-A9AA-31234AB2BC0F}"/>
              </a:ext>
            </a:extLst>
          </p:cNvPr>
          <p:cNvSpPr/>
          <p:nvPr/>
        </p:nvSpPr>
        <p:spPr>
          <a:xfrm>
            <a:off x="582335" y="3775045"/>
            <a:ext cx="10863743" cy="106540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58D819-4B29-4186-A23B-76D42DB6E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Iterates remain close to correct subspace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0AA0AA8-5DA4-4E37-99CB-83159275F65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Let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span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sSubSup>
                          <m:sSubSupPr>
                            <m:ctrlP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b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, …,</m:t>
                        </m:r>
                        <m:sSubSup>
                          <m:sSubSupPr>
                            <m:ctrlP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  <m:sup>
                            <m:r>
                              <a:rPr lang="en-US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US" dirty="0"/>
                  <a:t> (span of the ground truth components)</a:t>
                </a:r>
              </a:p>
              <a:p>
                <a:endParaRPr lang="en-US" dirty="0"/>
              </a:p>
              <a:p>
                <a:r>
                  <a:rPr lang="en-US" dirty="0"/>
                  <a:t>Intuition: want all the components </a:t>
                </a:r>
                <a:r>
                  <a:rPr lang="en-US" dirty="0" err="1">
                    <a:solidFill>
                      <a:schemeClr val="accent5"/>
                    </a:solidFill>
                  </a:rPr>
                  <a:t>u</a:t>
                </a:r>
                <a:r>
                  <a:rPr lang="en-US" baseline="-25000" dirty="0" err="1">
                    <a:solidFill>
                      <a:schemeClr val="accent5"/>
                    </a:solidFill>
                  </a:rPr>
                  <a:t>i</a:t>
                </a:r>
                <a:r>
                  <a:rPr lang="en-US" dirty="0"/>
                  <a:t> be in </a:t>
                </a:r>
                <a:r>
                  <a:rPr lang="en-US" dirty="0">
                    <a:solidFill>
                      <a:srgbClr val="FF0000"/>
                    </a:solidFill>
                  </a:rPr>
                  <a:t>S</a:t>
                </a:r>
                <a:r>
                  <a:rPr lang="en-US" dirty="0"/>
                  <a:t>.</a:t>
                </a:r>
              </a:p>
              <a:p>
                <a:endParaRPr lang="en-US" dirty="0"/>
              </a:p>
              <a:p>
                <a:r>
                  <a:rPr lang="en-US" dirty="0"/>
                  <a:t>Lemma: When running the modified GD algorithm, the total norm in the orthogonal subspace of </a:t>
                </a:r>
                <a:r>
                  <a:rPr lang="en-US" dirty="0">
                    <a:solidFill>
                      <a:srgbClr val="FF0000"/>
                    </a:solidFill>
                  </a:rPr>
                  <a:t>S</a:t>
                </a:r>
                <a:r>
                  <a:rPr lang="en-US" dirty="0"/>
                  <a:t> does not increase.</a:t>
                </a:r>
              </a:p>
              <a:p>
                <a:endParaRPr lang="en-US" dirty="0"/>
              </a:p>
              <a:p>
                <a:r>
                  <a:rPr lang="en-US" dirty="0"/>
                  <a:t>Guarantees both T and T* are (almost) in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⊗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0AA0AA8-5DA4-4E37-99CB-83159275F65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85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E2CEF19-5B1E-4320-856E-36902254F36A}"/>
              </a:ext>
            </a:extLst>
          </p:cNvPr>
          <p:cNvSpPr/>
          <p:nvPr/>
        </p:nvSpPr>
        <p:spPr>
          <a:xfrm>
            <a:off x="490057" y="1825625"/>
            <a:ext cx="10863743" cy="1603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BADB50-F013-4B38-86EF-EF015DEBF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Escaping local minima by random correlation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49209C3-E882-4281-9B02-6440A15DB92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noFill/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r>
                  <a:rPr lang="en-US" dirty="0"/>
                  <a:t>Lemma: When T and T* are in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⊗</m:t>
                        </m:r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sup>
                    </m:sSup>
                  </m:oMath>
                </a14:m>
                <a:r>
                  <a:rPr lang="en-US" dirty="0"/>
                  <a:t>, for a random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en-US" dirty="0"/>
                  <a:t> with unit norm, we have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ℙ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begChr m:val="⟨"/>
                                  <m:endChr m:val="⟩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∗</m:t>
                                      </m:r>
                                    </m:sup>
                                  </m:s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,</m:t>
                                  </m:r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 smtClean="0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𝑢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⊗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𝑙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&gt;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Ω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type m:val="skw"/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p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𝑙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/2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≥1/5</m:t>
                      </m:r>
                    </m:oMath>
                  </m:oMathPara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Standard anti-concentration.</a:t>
                </a:r>
              </a:p>
              <a:p>
                <a:r>
                  <a:rPr lang="en-US" dirty="0"/>
                  <a:t>Random direction has a large enough correlation with the residual – if we increase this direction then residual is going to decrease.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49209C3-E882-4281-9B02-6440A15DB92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821" r="-162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755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2A25A19-338B-40BE-9D84-9F12BD703BCC}"/>
              </a:ext>
            </a:extLst>
          </p:cNvPr>
          <p:cNvSpPr/>
          <p:nvPr/>
        </p:nvSpPr>
        <p:spPr>
          <a:xfrm>
            <a:off x="490057" y="1753299"/>
            <a:ext cx="10863743" cy="196302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6ABA0F-9B4E-4160-A145-E7C289D53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Amplify initial correlation by tensor power method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3D9BC04-274B-4408-BA1D-DD08FBCB55C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Lemma: If a vector </a:t>
                </a:r>
                <a:r>
                  <a:rPr lang="en-US" dirty="0">
                    <a:solidFill>
                      <a:srgbClr val="FF0000"/>
                    </a:solidFill>
                  </a:rPr>
                  <a:t>u</a:t>
                </a:r>
                <a:r>
                  <a:rPr lang="en-US" dirty="0"/>
                  <a:t> satisfies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⟨"/>
                              <m:endChr m:val="⟩"/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∗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,</m:t>
                              </m:r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p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⊗</m:t>
                                  </m:r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𝑙</m:t>
                                  </m:r>
                                </m:sup>
                              </m:sSup>
                            </m:e>
                          </m:d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1/</m:t>
                      </m:r>
                      <m:r>
                        <a:rPr lang="en-US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en-US" dirty="0"/>
                  <a:t>then the corresponding component doubles its norm in roughly </a:t>
                </a:r>
                <a:r>
                  <a:rPr lang="en-US" dirty="0">
                    <a:solidFill>
                      <a:srgbClr val="FF0000"/>
                    </a:solidFill>
                  </a:rPr>
                  <a:t>c </a:t>
                </a:r>
                <a:r>
                  <a:rPr lang="en-US" dirty="0"/>
                  <a:t>iterations.</a:t>
                </a:r>
              </a:p>
              <a:p>
                <a:endParaRPr lang="en-US" dirty="0"/>
              </a:p>
              <a:p>
                <a:r>
                  <a:rPr lang="en-US" dirty="0"/>
                  <a:t>Uses the 2-homogeneous </a:t>
                </a:r>
                <a:r>
                  <a:rPr lang="en-US" dirty="0" err="1"/>
                  <a:t>reparametrization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Problem: </a:t>
                </a:r>
                <a:r>
                  <a:rPr lang="en-US" dirty="0">
                    <a:solidFill>
                      <a:srgbClr val="FF0000"/>
                    </a:solidFill>
                  </a:rPr>
                  <a:t>u</a:t>
                </a:r>
                <a:r>
                  <a:rPr lang="en-US" dirty="0"/>
                  <a:t> is not in </a:t>
                </a:r>
                <a:r>
                  <a:rPr lang="en-US" dirty="0">
                    <a:solidFill>
                      <a:srgbClr val="FF0000"/>
                    </a:solidFill>
                  </a:rPr>
                  <a:t>S</a:t>
                </a:r>
                <a:r>
                  <a:rPr lang="en-US" dirty="0"/>
                  <a:t>, so initial correlation </a:t>
                </a:r>
                <a:r>
                  <a:rPr lang="en-US" dirty="0">
                    <a:solidFill>
                      <a:srgbClr val="FF0000"/>
                    </a:solidFill>
                  </a:rPr>
                  <a:t>c</a:t>
                </a:r>
                <a:r>
                  <a:rPr lang="en-US" dirty="0"/>
                  <a:t> is low.</a:t>
                </a:r>
              </a:p>
              <a:p>
                <a:r>
                  <a:rPr lang="en-US" dirty="0"/>
                  <a:t>Solution: use a much larger learning rate at initialization </a:t>
                </a:r>
                <a:br>
                  <a:rPr lang="en-US" dirty="0"/>
                </a:br>
                <a:r>
                  <a:rPr lang="en-US" dirty="0"/>
                  <a:t>(scalar mode switch)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3D9BC04-274B-4408-BA1D-DD08FBCB55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 b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536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9C25F-B6D9-4BC5-B096-E5E536F3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 and Open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D480B-549A-487D-ACD7-2B1F5DEDB9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(Variant of) gradient descent can automatically discover low rank structure in the target tensor.</a:t>
            </a:r>
          </a:p>
          <a:p>
            <a:r>
              <a:rPr lang="en-US"/>
              <a:t>Over-parametrization </a:t>
            </a:r>
            <a:r>
              <a:rPr lang="en-US" dirty="0"/>
              <a:t>can potentially help tensor CP decomposition.</a:t>
            </a:r>
          </a:p>
          <a:p>
            <a:endParaRPr lang="en-US" dirty="0"/>
          </a:p>
          <a:p>
            <a:r>
              <a:rPr lang="en-US" dirty="0"/>
              <a:t>Generalizing the result to two-layer </a:t>
            </a:r>
            <a:r>
              <a:rPr lang="en-US" dirty="0" err="1"/>
              <a:t>ReLU</a:t>
            </a:r>
            <a:r>
              <a:rPr lang="en-US" dirty="0"/>
              <a:t> network (sum of tensors of different orders)</a:t>
            </a:r>
          </a:p>
          <a:p>
            <a:r>
              <a:rPr lang="en-US" dirty="0"/>
              <a:t>Can gradient descent discover any other structure?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C8D14A-B9EE-4CDB-909F-F2A0FBD19E61}"/>
              </a:ext>
            </a:extLst>
          </p:cNvPr>
          <p:cNvSpPr/>
          <p:nvPr/>
        </p:nvSpPr>
        <p:spPr>
          <a:xfrm>
            <a:off x="4164682" y="5316252"/>
            <a:ext cx="3392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423453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1034</Words>
  <Application>Microsoft Office PowerPoint</Application>
  <PresentationFormat>Widescreen</PresentationFormat>
  <Paragraphs>129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Office Theme</vt:lpstr>
      <vt:lpstr>Beyond Lazy Training for  Over-parametrized Tensor Decomposition</vt:lpstr>
      <vt:lpstr>Tensor (CP) decomposition</vt:lpstr>
      <vt:lpstr>Why naïve algorithm fails</vt:lpstr>
      <vt:lpstr>Our Results</vt:lpstr>
      <vt:lpstr>Why gradient descent?</vt:lpstr>
      <vt:lpstr>Two-Layer Neural Network.</vt:lpstr>
      <vt:lpstr>Form of the objective</vt:lpstr>
      <vt:lpstr>Lazy training</vt:lpstr>
      <vt:lpstr>Difficulties of analyzing gradient descent</vt:lpstr>
      <vt:lpstr>Lazy training fails</vt:lpstr>
      <vt:lpstr>0 is a high order saddle point</vt:lpstr>
      <vt:lpstr>There are local minima away from 0</vt:lpstr>
      <vt:lpstr>Our (high level) algorithm</vt:lpstr>
      <vt:lpstr>Proof ideas</vt:lpstr>
      <vt:lpstr>Iterates remain close to correct subspace</vt:lpstr>
      <vt:lpstr>Escaping local minima by random correlation</vt:lpstr>
      <vt:lpstr>Amplify initial correlation by tensor power method</vt:lpstr>
      <vt:lpstr>Conclusions and Open Problems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Beyond Lazy Training for  Over-parametrized Tensor Decomposition</dc:title>
  <dc:creator>Rong Ge</dc:creator>
  <cp:lastModifiedBy>Rong Ge</cp:lastModifiedBy>
  <cp:revision>37</cp:revision>
  <dcterms:created xsi:type="dcterms:W3CDTF">2021-04-30T19:07:51Z</dcterms:created>
  <dcterms:modified xsi:type="dcterms:W3CDTF">2021-05-02T03:43:27Z</dcterms:modified>
</cp:coreProperties>
</file>