
<file path=[Content_Types].xml><?xml version="1.0" encoding="utf-8"?>
<Types xmlns="http://schemas.openxmlformats.org/package/2006/content-types">
  <Override PartName="/ppt/tags/tag8.xml" ContentType="application/vnd.openxmlformats-officedocument.presentationml.tags+xml"/>
  <Override PartName="/ppt/tags/tag104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89.xml" ContentType="application/vnd.openxmlformats-officedocument.presentationml.tags+xml"/>
  <Override PartName="/ppt/tags/tag111.xml" ContentType="application/vnd.openxmlformats-officedocument.presentationml.tags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Override PartName="/ppt/tags/tag78.xml" ContentType="application/vnd.openxmlformats-officedocument.presentationml.tags+xml"/>
  <Override PartName="/ppt/tags/tag96.xml" ContentType="application/vnd.openxmlformats-officedocument.presentationml.tags+xml"/>
  <Override PartName="/ppt/tags/tag100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tags/tag38.xml" ContentType="application/vnd.openxmlformats-officedocument.presentationml.tags+xml"/>
  <Override PartName="/ppt/tags/tag56.xml" ContentType="application/vnd.openxmlformats-officedocument.presentationml.tags+xml"/>
  <Override PartName="/ppt/tags/tag67.xml" ContentType="application/vnd.openxmlformats-officedocument.presentationml.tags+xml"/>
  <Override PartName="/ppt/tags/tag85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45.xml" ContentType="application/vnd.openxmlformats-officedocument.presentationml.tags+xml"/>
  <Override PartName="/ppt/tags/tag63.xml" ContentType="application/vnd.openxmlformats-officedocument.presentationml.tags+xml"/>
  <Override PartName="/ppt/tags/tag74.xml" ContentType="application/vnd.openxmlformats-officedocument.presentationml.tags+xml"/>
  <Override PartName="/ppt/tags/tag92.xml" ContentType="application/vnd.openxmlformats-officedocument.presentationml.tags+xml"/>
  <Override PartName="/ppt/tags/tag34.xml" ContentType="application/vnd.openxmlformats-officedocument.presentationml.tags+xml"/>
  <Override PartName="/ppt/tags/tag52.xml" ContentType="application/vnd.openxmlformats-officedocument.presentationml.tags+xml"/>
  <Override PartName="/ppt/tags/tag81.xml" ContentType="application/vnd.openxmlformats-officedocument.presentationml.tags+xml"/>
  <Override PartName="/ppt/tags/tag109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tags/tag70.xml" ContentType="application/vnd.openxmlformats-officedocument.presentationml.tags+xml"/>
  <Override PartName="/ppt/tags/tag116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tags/tag105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ags/tag112.xml" ContentType="application/vnd.openxmlformats-officedocument.presentationml.tags+xml"/>
  <Override PartName="/ppt/tags/tag123.xml" ContentType="application/vnd.openxmlformats-officedocument.presentationml.tags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ags/tag5.xml" ContentType="application/vnd.openxmlformats-officedocument.presentationml.tags+xml"/>
  <Override PartName="/ppt/tags/tag79.xml" ContentType="application/vnd.openxmlformats-officedocument.presentationml.tags+xml"/>
  <Override PartName="/ppt/tags/tag101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9.xml" ContentType="application/vnd.openxmlformats-officedocument.presentationml.tags+xml"/>
  <Override PartName="/ppt/tags/tag68.xml" ContentType="application/vnd.openxmlformats-officedocument.presentationml.tags+xml"/>
  <Override PartName="/ppt/tags/tag86.xml" ContentType="application/vnd.openxmlformats-officedocument.presentationml.tags+xml"/>
  <Override PartName="/ppt/tags/tag97.xml" ContentType="application/vnd.openxmlformats-officedocument.presentationml.tags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tags/tag28.xml" ContentType="application/vnd.openxmlformats-officedocument.presentationml.tags+xml"/>
  <Override PartName="/ppt/tags/tag57.xml" ContentType="application/vnd.openxmlformats-officedocument.presentationml.tags+xml"/>
  <Override PartName="/ppt/tags/tag75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tags/tag17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tags/tag64.xml" ContentType="application/vnd.openxmlformats-officedocument.presentationml.tags+xml"/>
  <Override PartName="/ppt/tags/tag82.xml" ContentType="application/vnd.openxmlformats-officedocument.presentationml.tags+xml"/>
  <Override PartName="/ppt/tags/tag93.xml" ContentType="application/vnd.openxmlformats-officedocument.presentationml.tag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tags/tag24.xml" ContentType="application/vnd.openxmlformats-officedocument.presentationml.tags+xml"/>
  <Override PartName="/ppt/tags/tag53.xml" ContentType="application/vnd.openxmlformats-officedocument.presentationml.tags+xml"/>
  <Override PartName="/ppt/tags/tag71.xml" ContentType="application/vnd.openxmlformats-officedocument.presentationml.tags+xml"/>
  <Override PartName="/ppt/tags/tag13.xml" ContentType="application/vnd.openxmlformats-officedocument.presentationml.tags+xml"/>
  <Override PartName="/ppt/tags/tag31.xml" ContentType="application/vnd.openxmlformats-officedocument.presentationml.tags+xml"/>
  <Override PartName="/ppt/tags/tag42.xml" ContentType="application/vnd.openxmlformats-officedocument.presentationml.tags+xml"/>
  <Override PartName="/ppt/tags/tag60.xml" ContentType="application/vnd.openxmlformats-officedocument.presentationml.tags+xml"/>
  <Override PartName="/ppt/tags/tag117.xml" ContentType="application/vnd.openxmlformats-officedocument.presentationml.tags+xml"/>
  <Override PartName="/ppt/tags/tag20.xml" ContentType="application/vnd.openxmlformats-officedocument.presentationml.tags+xml"/>
  <Override PartName="/ppt/tags/tag106.xml" ContentType="application/vnd.openxmlformats-officedocument.presentationml.tags+xml"/>
  <Override PartName="/ppt/tags/tag124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113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ags/tag98.xml" ContentType="application/vnd.openxmlformats-officedocument.presentationml.tags+xml"/>
  <Override PartName="/ppt/tags/tag102.xml" ContentType="application/vnd.openxmlformats-officedocument.presentationml.tags+xml"/>
  <Override PartName="/ppt/tags/tag120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ags/tag2.xml" ContentType="application/vnd.openxmlformats-officedocument.presentationml.tags+xml"/>
  <Override PartName="/ppt/tags/tag58.xml" ContentType="application/vnd.openxmlformats-officedocument.presentationml.tags+xml"/>
  <Override PartName="/ppt/tags/tag69.xml" ContentType="application/vnd.openxmlformats-officedocument.presentationml.tags+xml"/>
  <Override PartName="/ppt/tags/tag87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tags/tag29.xml" ContentType="application/vnd.openxmlformats-officedocument.presentationml.tags+xml"/>
  <Override PartName="/ppt/tags/tag47.xml" ContentType="application/vnd.openxmlformats-officedocument.presentationml.tags+xml"/>
  <Override PartName="/ppt/tags/tag76.xml" ContentType="application/vnd.openxmlformats-officedocument.presentationml.tags+xml"/>
  <Override PartName="/ppt/tags/tag94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18.xml" ContentType="application/vnd.openxmlformats-officedocument.presentationml.tags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tags/tag65.xml" ContentType="application/vnd.openxmlformats-officedocument.presentationml.tags+xml"/>
  <Override PartName="/ppt/tags/tag83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tags/tag61.xml" ContentType="application/vnd.openxmlformats-officedocument.presentationml.tags+xml"/>
  <Override PartName="/ppt/tags/tag72.xml" ContentType="application/vnd.openxmlformats-officedocument.presentationml.tags+xml"/>
  <Override PartName="/ppt/tags/tag90.xml" ContentType="application/vnd.openxmlformats-officedocument.presentationml.tags+xml"/>
  <Override PartName="/ppt/tags/tag118.xml" ContentType="application/vnd.openxmlformats-officedocument.presentationml.tags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tags/tag107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114.xml" ContentType="application/vnd.openxmlformats-officedocument.presentationml.tags+xml"/>
  <Override PartName="/ppt/tags/tag125.xml" ContentType="application/vnd.openxmlformats-officedocument.presentationml.tag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tags/tag7.xml" ContentType="application/vnd.openxmlformats-officedocument.presentationml.tags+xml"/>
  <Override PartName="/ppt/tags/tag103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tags/tag99.xml" ContentType="application/vnd.openxmlformats-officedocument.presentationml.tags+xml"/>
  <Override PartName="/ppt/tags/tag110.xml" ContentType="application/vnd.openxmlformats-officedocument.presentationml.tags+xml"/>
  <Override PartName="/ppt/tags/tag121.xml" ContentType="application/vnd.openxmlformats-officedocument.presentationml.tags+xml"/>
  <Override PartName="/ppt/slides/slide24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tags/tag3.xml" ContentType="application/vnd.openxmlformats-officedocument.presentationml.tags+xml"/>
  <Override PartName="/ppt/tags/tag59.xml" ContentType="application/vnd.openxmlformats-officedocument.presentationml.tags+xml"/>
  <Override PartName="/ppt/tags/tag77.xml" ContentType="application/vnd.openxmlformats-officedocument.presentationml.tags+xml"/>
  <Override PartName="/ppt/tags/tag88.xml" ContentType="application/vnd.openxmlformats-officedocument.presentationml.tags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tags/tag66.xml" ContentType="application/vnd.openxmlformats-officedocument.presentationml.tags+xml"/>
  <Override PartName="/ppt/tags/tag84.xml" ContentType="application/vnd.openxmlformats-officedocument.presentationml.tags+xml"/>
  <Override PartName="/ppt/tags/tag95.xml" ContentType="application/vnd.openxmlformats-officedocument.presentationml.tags+xml"/>
  <Override PartName="/ppt/slides/slide20.xml" ContentType="application/vnd.openxmlformats-officedocument.presentationml.slide+xml"/>
  <Override PartName="/ppt/tags/tag26.xml" ContentType="application/vnd.openxmlformats-officedocument.presentationml.tags+xml"/>
  <Override PartName="/ppt/tags/tag55.xml" ContentType="application/vnd.openxmlformats-officedocument.presentationml.tags+xml"/>
  <Override PartName="/ppt/tags/tag73.xml" ContentType="application/vnd.openxmlformats-officedocument.presentationml.tags+xml"/>
  <Override PartName="/ppt/tags/tag15.xml" ContentType="application/vnd.openxmlformats-officedocument.presentationml.tags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62.xml" ContentType="application/vnd.openxmlformats-officedocument.presentationml.tags+xml"/>
  <Override PartName="/ppt/tags/tag80.xml" ContentType="application/vnd.openxmlformats-officedocument.presentationml.tags+xml"/>
  <Override PartName="/ppt/tags/tag91.xml" ContentType="application/vnd.openxmlformats-officedocument.presentationml.tags+xml"/>
  <Override PartName="/ppt/tags/tag119.xml" ContentType="application/vnd.openxmlformats-officedocument.presentationml.tags+xml"/>
  <Override PartName="/ppt/tags/tag22.xml" ContentType="application/vnd.openxmlformats-officedocument.presentationml.tags+xml"/>
  <Override PartName="/ppt/tags/tag40.xml" ContentType="application/vnd.openxmlformats-officedocument.presentationml.tags+xml"/>
  <Override PartName="/ppt/tags/tag51.xml" ContentType="application/vnd.openxmlformats-officedocument.presentationml.tags+xml"/>
  <Override PartName="/ppt/tags/tag108.xml" ContentType="application/vnd.openxmlformats-officedocument.presentationml.tags+xml"/>
  <Override PartName="/ppt/tags/tag126.xml" ContentType="application/vnd.openxmlformats-officedocument.presentationml.tags+xml"/>
  <Override PartName="/ppt/slides/slide8.xml" ContentType="application/vnd.openxmlformats-officedocument.presentationml.slide+xml"/>
  <Override PartName="/ppt/tags/tag11.xml" ContentType="application/vnd.openxmlformats-officedocument.presentationml.tags+xml"/>
  <Override PartName="/ppt/tags/tag115.xml" ContentType="application/vnd.openxmlformats-officedocument.presentationml.tags+xml"/>
  <Override PartName="/ppt/slides/slide29.xml" ContentType="application/vnd.openxmlformats-officedocument.presentationml.slide+xml"/>
  <Override PartName="/ppt/tags/tag122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566" r:id="rId3"/>
    <p:sldId id="567" r:id="rId4"/>
    <p:sldId id="568" r:id="rId5"/>
    <p:sldId id="509" r:id="rId6"/>
    <p:sldId id="540" r:id="rId7"/>
    <p:sldId id="541" r:id="rId8"/>
    <p:sldId id="542" r:id="rId9"/>
    <p:sldId id="543" r:id="rId10"/>
    <p:sldId id="544" r:id="rId11"/>
    <p:sldId id="545" r:id="rId12"/>
    <p:sldId id="546" r:id="rId13"/>
    <p:sldId id="547" r:id="rId14"/>
    <p:sldId id="548" r:id="rId15"/>
    <p:sldId id="549" r:id="rId16"/>
    <p:sldId id="550" r:id="rId17"/>
    <p:sldId id="555" r:id="rId18"/>
    <p:sldId id="552" r:id="rId19"/>
    <p:sldId id="565" r:id="rId20"/>
    <p:sldId id="560" r:id="rId21"/>
    <p:sldId id="564" r:id="rId22"/>
    <p:sldId id="495" r:id="rId23"/>
    <p:sldId id="538" r:id="rId24"/>
    <p:sldId id="473" r:id="rId25"/>
    <p:sldId id="517" r:id="rId26"/>
    <p:sldId id="553" r:id="rId27"/>
    <p:sldId id="520" r:id="rId28"/>
    <p:sldId id="518" r:id="rId29"/>
    <p:sldId id="522" r:id="rId30"/>
    <p:sldId id="525" r:id="rId31"/>
    <p:sldId id="526" r:id="rId32"/>
    <p:sldId id="482" r:id="rId33"/>
    <p:sldId id="494" r:id="rId34"/>
    <p:sldId id="492" r:id="rId35"/>
    <p:sldId id="480" r:id="rId36"/>
    <p:sldId id="491" r:id="rId37"/>
    <p:sldId id="489" r:id="rId38"/>
    <p:sldId id="488" r:id="rId39"/>
    <p:sldId id="490" r:id="rId40"/>
    <p:sldId id="569" r:id="rId41"/>
    <p:sldId id="570" r:id="rId42"/>
    <p:sldId id="571" r:id="rId43"/>
    <p:sldId id="572" r:id="rId44"/>
    <p:sldId id="524" r:id="rId45"/>
  </p:sldIdLst>
  <p:sldSz cx="9144000" cy="6858000" type="screen4x3"/>
  <p:notesSz cx="7099300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4468" autoAdjust="0"/>
    <p:restoredTop sz="91039" autoAdjust="0"/>
  </p:normalViewPr>
  <p:slideViewPr>
    <p:cSldViewPr>
      <p:cViewPr varScale="1">
        <p:scale>
          <a:sx n="66" d="100"/>
          <a:sy n="66" d="100"/>
        </p:scale>
        <p:origin x="-127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9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image" Target="../media/image8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image" Target="../media/image40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8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5.png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image" Target="../media/image8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836B1-7E05-4781-A93E-E7A919A4973A}" type="datetimeFigureOut">
              <a:rPr lang="en-GB" smtClean="0"/>
              <a:pPr/>
              <a:t>25/02/2014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F4C61-3E61-4C1B-8294-414E9296EDF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836B1-7E05-4781-A93E-E7A919A4973A}" type="datetimeFigureOut">
              <a:rPr lang="en-GB" smtClean="0"/>
              <a:pPr/>
              <a:t>25/02/2014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F4C61-3E61-4C1B-8294-414E9296EDF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836B1-7E05-4781-A93E-E7A919A4973A}" type="datetimeFigureOut">
              <a:rPr lang="en-GB" smtClean="0"/>
              <a:pPr/>
              <a:t>25/02/2014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F4C61-3E61-4C1B-8294-414E9296EDF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836B1-7E05-4781-A93E-E7A919A4973A}" type="datetimeFigureOut">
              <a:rPr lang="en-GB" smtClean="0"/>
              <a:pPr/>
              <a:t>25/02/2014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F4C61-3E61-4C1B-8294-414E9296EDF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836B1-7E05-4781-A93E-E7A919A4973A}" type="datetimeFigureOut">
              <a:rPr lang="en-GB" smtClean="0"/>
              <a:pPr/>
              <a:t>25/02/2014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F4C61-3E61-4C1B-8294-414E9296EDF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836B1-7E05-4781-A93E-E7A919A4973A}" type="datetimeFigureOut">
              <a:rPr lang="en-GB" smtClean="0"/>
              <a:pPr/>
              <a:t>25/02/2014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F4C61-3E61-4C1B-8294-414E9296EDF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836B1-7E05-4781-A93E-E7A919A4973A}" type="datetimeFigureOut">
              <a:rPr lang="en-GB" smtClean="0"/>
              <a:pPr/>
              <a:t>25/02/2014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F4C61-3E61-4C1B-8294-414E9296EDF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836B1-7E05-4781-A93E-E7A919A4973A}" type="datetimeFigureOut">
              <a:rPr lang="en-GB" smtClean="0"/>
              <a:pPr/>
              <a:t>25/02/2014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F4C61-3E61-4C1B-8294-414E9296EDF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836B1-7E05-4781-A93E-E7A919A4973A}" type="datetimeFigureOut">
              <a:rPr lang="en-GB" smtClean="0"/>
              <a:pPr/>
              <a:t>25/02/2014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F4C61-3E61-4C1B-8294-414E9296EDF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836B1-7E05-4781-A93E-E7A919A4973A}" type="datetimeFigureOut">
              <a:rPr lang="en-GB" smtClean="0"/>
              <a:pPr/>
              <a:t>25/02/2014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F4C61-3E61-4C1B-8294-414E9296EDF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836B1-7E05-4781-A93E-E7A919A4973A}" type="datetimeFigureOut">
              <a:rPr lang="en-GB" smtClean="0"/>
              <a:pPr/>
              <a:t>25/02/2014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F4C61-3E61-4C1B-8294-414E9296EDF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836B1-7E05-4781-A93E-E7A919A4973A}" type="datetimeFigureOut">
              <a:rPr lang="en-GB" smtClean="0"/>
              <a:pPr/>
              <a:t>25/02/2014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7F4C61-3E61-4C1B-8294-414E9296EDF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7" Type="http://schemas.openxmlformats.org/officeDocument/2006/relationships/image" Target="../media/image11.png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tags" Target="../tags/tag8.xml"/><Relationship Id="rId7" Type="http://schemas.openxmlformats.org/officeDocument/2006/relationships/image" Target="../media/image12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10.pn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9.xml"/><Relationship Id="rId9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tags" Target="../tags/tag12.xml"/><Relationship Id="rId7" Type="http://schemas.openxmlformats.org/officeDocument/2006/relationships/image" Target="../media/image10.pn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11.png"/><Relationship Id="rId5" Type="http://schemas.openxmlformats.org/officeDocument/2006/relationships/tags" Target="../tags/tag14.xml"/><Relationship Id="rId10" Type="http://schemas.openxmlformats.org/officeDocument/2006/relationships/image" Target="../media/image14.png"/><Relationship Id="rId4" Type="http://schemas.openxmlformats.org/officeDocument/2006/relationships/tags" Target="../tags/tag13.xml"/><Relationship Id="rId9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1.png"/><Relationship Id="rId3" Type="http://schemas.openxmlformats.org/officeDocument/2006/relationships/tags" Target="../tags/tag17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5.png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tags" Target="../tags/tag20.xml"/><Relationship Id="rId11" Type="http://schemas.openxmlformats.org/officeDocument/2006/relationships/image" Target="../media/image14.png"/><Relationship Id="rId5" Type="http://schemas.openxmlformats.org/officeDocument/2006/relationships/tags" Target="../tags/tag19.xml"/><Relationship Id="rId10" Type="http://schemas.openxmlformats.org/officeDocument/2006/relationships/image" Target="../media/image13.png"/><Relationship Id="rId4" Type="http://schemas.openxmlformats.org/officeDocument/2006/relationships/tags" Target="../tags/tag18.xml"/><Relationship Id="rId9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tags" Target="../tags/tag23.xml"/><Relationship Id="rId7" Type="http://schemas.openxmlformats.org/officeDocument/2006/relationships/image" Target="../media/image10.png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19.png"/><Relationship Id="rId5" Type="http://schemas.openxmlformats.org/officeDocument/2006/relationships/tags" Target="../tags/tag25.xml"/><Relationship Id="rId10" Type="http://schemas.openxmlformats.org/officeDocument/2006/relationships/image" Target="../media/image18.png"/><Relationship Id="rId4" Type="http://schemas.openxmlformats.org/officeDocument/2006/relationships/tags" Target="../tags/tag24.xml"/><Relationship Id="rId9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13" Type="http://schemas.openxmlformats.org/officeDocument/2006/relationships/image" Target="../media/image27.png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12" Type="http://schemas.openxmlformats.org/officeDocument/2006/relationships/image" Target="../media/image26.png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11" Type="http://schemas.openxmlformats.org/officeDocument/2006/relationships/image" Target="../media/image25.png"/><Relationship Id="rId5" Type="http://schemas.openxmlformats.org/officeDocument/2006/relationships/tags" Target="../tags/tag33.xml"/><Relationship Id="rId15" Type="http://schemas.openxmlformats.org/officeDocument/2006/relationships/image" Target="../media/image29.png"/><Relationship Id="rId10" Type="http://schemas.openxmlformats.org/officeDocument/2006/relationships/image" Target="../media/image24.png"/><Relationship Id="rId4" Type="http://schemas.openxmlformats.org/officeDocument/2006/relationships/tags" Target="../tags/tag32.xml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tags" Target="../tags/tag38.xml"/><Relationship Id="rId7" Type="http://schemas.openxmlformats.org/officeDocument/2006/relationships/image" Target="../media/image30.png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34.png"/><Relationship Id="rId5" Type="http://schemas.openxmlformats.org/officeDocument/2006/relationships/tags" Target="../tags/tag40.xml"/><Relationship Id="rId10" Type="http://schemas.openxmlformats.org/officeDocument/2006/relationships/image" Target="../media/image33.png"/><Relationship Id="rId4" Type="http://schemas.openxmlformats.org/officeDocument/2006/relationships/tags" Target="../tags/tag39.xml"/><Relationship Id="rId9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7.jpeg"/><Relationship Id="rId2" Type="http://schemas.openxmlformats.org/officeDocument/2006/relationships/tags" Target="../tags/tag4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6.png"/><Relationship Id="rId5" Type="http://schemas.openxmlformats.org/officeDocument/2006/relationships/oleObject" Target="../embeddings/oleObject3.bin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7.jpeg"/><Relationship Id="rId4" Type="http://schemas.openxmlformats.org/officeDocument/2006/relationships/image" Target="../media/image39.jpeg"/><Relationship Id="rId9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7.jpeg"/><Relationship Id="rId5" Type="http://schemas.openxmlformats.org/officeDocument/2006/relationships/oleObject" Target="../embeddings/oleObject7.bin"/><Relationship Id="rId4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3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42.png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tags" Target="../tags/tag46.xml"/><Relationship Id="rId7" Type="http://schemas.openxmlformats.org/officeDocument/2006/relationships/image" Target="../media/image44.png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image" Target="../media/image43.pn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47.xml"/><Relationship Id="rId9" Type="http://schemas.openxmlformats.org/officeDocument/2006/relationships/image" Target="../media/image4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tags" Target="../tags/tag50.xml"/><Relationship Id="rId7" Type="http://schemas.openxmlformats.org/officeDocument/2006/relationships/image" Target="../media/image45.png"/><Relationship Id="rId2" Type="http://schemas.openxmlformats.org/officeDocument/2006/relationships/tags" Target="../tags/tag49.xml"/><Relationship Id="rId1" Type="http://schemas.openxmlformats.org/officeDocument/2006/relationships/tags" Target="../tags/tag48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4.png"/><Relationship Id="rId3" Type="http://schemas.openxmlformats.org/officeDocument/2006/relationships/tags" Target="../tags/tag53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53.png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6" Type="http://schemas.openxmlformats.org/officeDocument/2006/relationships/tags" Target="../tags/tag56.xml"/><Relationship Id="rId11" Type="http://schemas.openxmlformats.org/officeDocument/2006/relationships/image" Target="../media/image52.png"/><Relationship Id="rId5" Type="http://schemas.openxmlformats.org/officeDocument/2006/relationships/tags" Target="../tags/tag55.xml"/><Relationship Id="rId15" Type="http://schemas.openxmlformats.org/officeDocument/2006/relationships/image" Target="../media/image5.jpeg"/><Relationship Id="rId10" Type="http://schemas.openxmlformats.org/officeDocument/2006/relationships/image" Target="../media/image51.png"/><Relationship Id="rId4" Type="http://schemas.openxmlformats.org/officeDocument/2006/relationships/tags" Target="../tags/tag54.xml"/><Relationship Id="rId9" Type="http://schemas.openxmlformats.org/officeDocument/2006/relationships/image" Target="../media/image50.png"/><Relationship Id="rId14" Type="http://schemas.openxmlformats.org/officeDocument/2006/relationships/image" Target="../media/image37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tags" Target="../tags/tag64.xml"/><Relationship Id="rId13" Type="http://schemas.openxmlformats.org/officeDocument/2006/relationships/image" Target="../media/image58.png"/><Relationship Id="rId3" Type="http://schemas.openxmlformats.org/officeDocument/2006/relationships/tags" Target="../tags/tag59.xml"/><Relationship Id="rId7" Type="http://schemas.openxmlformats.org/officeDocument/2006/relationships/tags" Target="../tags/tag63.xml"/><Relationship Id="rId12" Type="http://schemas.openxmlformats.org/officeDocument/2006/relationships/image" Target="../media/image57.png"/><Relationship Id="rId17" Type="http://schemas.openxmlformats.org/officeDocument/2006/relationships/image" Target="../media/image62.png"/><Relationship Id="rId2" Type="http://schemas.openxmlformats.org/officeDocument/2006/relationships/tags" Target="../tags/tag58.xml"/><Relationship Id="rId16" Type="http://schemas.openxmlformats.org/officeDocument/2006/relationships/image" Target="../media/image61.png"/><Relationship Id="rId1" Type="http://schemas.openxmlformats.org/officeDocument/2006/relationships/tags" Target="../tags/tag57.xml"/><Relationship Id="rId6" Type="http://schemas.openxmlformats.org/officeDocument/2006/relationships/tags" Target="../tags/tag62.xml"/><Relationship Id="rId11" Type="http://schemas.openxmlformats.org/officeDocument/2006/relationships/image" Target="../media/image56.png"/><Relationship Id="rId5" Type="http://schemas.openxmlformats.org/officeDocument/2006/relationships/tags" Target="../tags/tag61.xml"/><Relationship Id="rId15" Type="http://schemas.openxmlformats.org/officeDocument/2006/relationships/image" Target="../media/image60.png"/><Relationship Id="rId10" Type="http://schemas.openxmlformats.org/officeDocument/2006/relationships/image" Target="../media/image55.png"/><Relationship Id="rId4" Type="http://schemas.openxmlformats.org/officeDocument/2006/relationships/tags" Target="../tags/tag60.xml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59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tags" Target="../tags/tag72.xml"/><Relationship Id="rId13" Type="http://schemas.openxmlformats.org/officeDocument/2006/relationships/tags" Target="../tags/tag77.xml"/><Relationship Id="rId18" Type="http://schemas.openxmlformats.org/officeDocument/2006/relationships/image" Target="../media/image63.png"/><Relationship Id="rId26" Type="http://schemas.openxmlformats.org/officeDocument/2006/relationships/image" Target="../media/image71.png"/><Relationship Id="rId3" Type="http://schemas.openxmlformats.org/officeDocument/2006/relationships/tags" Target="../tags/tag67.xml"/><Relationship Id="rId21" Type="http://schemas.openxmlformats.org/officeDocument/2006/relationships/image" Target="../media/image66.png"/><Relationship Id="rId7" Type="http://schemas.openxmlformats.org/officeDocument/2006/relationships/tags" Target="../tags/tag71.xml"/><Relationship Id="rId12" Type="http://schemas.openxmlformats.org/officeDocument/2006/relationships/tags" Target="../tags/tag76.xml"/><Relationship Id="rId17" Type="http://schemas.openxmlformats.org/officeDocument/2006/relationships/slideLayout" Target="../slideLayouts/slideLayout2.xml"/><Relationship Id="rId25" Type="http://schemas.openxmlformats.org/officeDocument/2006/relationships/image" Target="../media/image70.png"/><Relationship Id="rId33" Type="http://schemas.openxmlformats.org/officeDocument/2006/relationships/image" Target="../media/image78.png"/><Relationship Id="rId2" Type="http://schemas.openxmlformats.org/officeDocument/2006/relationships/tags" Target="../tags/tag66.xml"/><Relationship Id="rId16" Type="http://schemas.openxmlformats.org/officeDocument/2006/relationships/tags" Target="../tags/tag80.xml"/><Relationship Id="rId20" Type="http://schemas.openxmlformats.org/officeDocument/2006/relationships/image" Target="../media/image65.png"/><Relationship Id="rId29" Type="http://schemas.openxmlformats.org/officeDocument/2006/relationships/image" Target="../media/image74.png"/><Relationship Id="rId1" Type="http://schemas.openxmlformats.org/officeDocument/2006/relationships/tags" Target="../tags/tag65.xml"/><Relationship Id="rId6" Type="http://schemas.openxmlformats.org/officeDocument/2006/relationships/tags" Target="../tags/tag70.xml"/><Relationship Id="rId11" Type="http://schemas.openxmlformats.org/officeDocument/2006/relationships/tags" Target="../tags/tag75.xml"/><Relationship Id="rId24" Type="http://schemas.openxmlformats.org/officeDocument/2006/relationships/image" Target="../media/image69.png"/><Relationship Id="rId32" Type="http://schemas.openxmlformats.org/officeDocument/2006/relationships/image" Target="../media/image77.png"/><Relationship Id="rId5" Type="http://schemas.openxmlformats.org/officeDocument/2006/relationships/tags" Target="../tags/tag69.xml"/><Relationship Id="rId15" Type="http://schemas.openxmlformats.org/officeDocument/2006/relationships/tags" Target="../tags/tag79.xml"/><Relationship Id="rId23" Type="http://schemas.openxmlformats.org/officeDocument/2006/relationships/image" Target="../media/image68.png"/><Relationship Id="rId28" Type="http://schemas.openxmlformats.org/officeDocument/2006/relationships/image" Target="../media/image73.png"/><Relationship Id="rId10" Type="http://schemas.openxmlformats.org/officeDocument/2006/relationships/tags" Target="../tags/tag74.xml"/><Relationship Id="rId19" Type="http://schemas.openxmlformats.org/officeDocument/2006/relationships/image" Target="../media/image64.png"/><Relationship Id="rId31" Type="http://schemas.openxmlformats.org/officeDocument/2006/relationships/image" Target="../media/image76.png"/><Relationship Id="rId4" Type="http://schemas.openxmlformats.org/officeDocument/2006/relationships/tags" Target="../tags/tag68.xml"/><Relationship Id="rId9" Type="http://schemas.openxmlformats.org/officeDocument/2006/relationships/tags" Target="../tags/tag73.xml"/><Relationship Id="rId14" Type="http://schemas.openxmlformats.org/officeDocument/2006/relationships/tags" Target="../tags/tag78.xml"/><Relationship Id="rId22" Type="http://schemas.openxmlformats.org/officeDocument/2006/relationships/image" Target="../media/image67.png"/><Relationship Id="rId27" Type="http://schemas.openxmlformats.org/officeDocument/2006/relationships/image" Target="../media/image72.png"/><Relationship Id="rId30" Type="http://schemas.openxmlformats.org/officeDocument/2006/relationships/image" Target="../media/image75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tags" Target="../tags/tag83.xml"/><Relationship Id="rId7" Type="http://schemas.openxmlformats.org/officeDocument/2006/relationships/image" Target="../media/image80.png"/><Relationship Id="rId2" Type="http://schemas.openxmlformats.org/officeDocument/2006/relationships/tags" Target="../tags/tag82.xml"/><Relationship Id="rId1" Type="http://schemas.openxmlformats.org/officeDocument/2006/relationships/tags" Target="../tags/tag81.xml"/><Relationship Id="rId6" Type="http://schemas.openxmlformats.org/officeDocument/2006/relationships/image" Target="../media/image79.pn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84.xml"/><Relationship Id="rId9" Type="http://schemas.openxmlformats.org/officeDocument/2006/relationships/image" Target="../media/image82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tags" Target="../tags/tag87.xml"/><Relationship Id="rId7" Type="http://schemas.openxmlformats.org/officeDocument/2006/relationships/image" Target="../media/image83.png"/><Relationship Id="rId2" Type="http://schemas.openxmlformats.org/officeDocument/2006/relationships/tags" Target="../tags/tag86.xml"/><Relationship Id="rId1" Type="http://schemas.openxmlformats.org/officeDocument/2006/relationships/tags" Target="../tags/tag85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86.png"/><Relationship Id="rId5" Type="http://schemas.openxmlformats.org/officeDocument/2006/relationships/tags" Target="../tags/tag89.xml"/><Relationship Id="rId10" Type="http://schemas.openxmlformats.org/officeDocument/2006/relationships/image" Target="../media/image85.png"/><Relationship Id="rId4" Type="http://schemas.openxmlformats.org/officeDocument/2006/relationships/tags" Target="../tags/tag88.xml"/><Relationship Id="rId9" Type="http://schemas.openxmlformats.org/officeDocument/2006/relationships/image" Target="../media/image8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tags" Target="../tags/tag92.xml"/><Relationship Id="rId7" Type="http://schemas.openxmlformats.org/officeDocument/2006/relationships/image" Target="../media/image89.png"/><Relationship Id="rId2" Type="http://schemas.openxmlformats.org/officeDocument/2006/relationships/tags" Target="../tags/tag91.xml"/><Relationship Id="rId1" Type="http://schemas.openxmlformats.org/officeDocument/2006/relationships/tags" Target="../tags/tag90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tags" Target="../tags/tag95.xml"/><Relationship Id="rId7" Type="http://schemas.openxmlformats.org/officeDocument/2006/relationships/image" Target="../media/image92.png"/><Relationship Id="rId2" Type="http://schemas.openxmlformats.org/officeDocument/2006/relationships/tags" Target="../tags/tag94.xml"/><Relationship Id="rId1" Type="http://schemas.openxmlformats.org/officeDocument/2006/relationships/tags" Target="../tags/tag93.xml"/><Relationship Id="rId6" Type="http://schemas.openxmlformats.org/officeDocument/2006/relationships/image" Target="../media/image91.png"/><Relationship Id="rId5" Type="http://schemas.openxmlformats.org/officeDocument/2006/relationships/image" Target="../media/image90.png"/><Relationship Id="rId4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tags" Target="../tags/tag98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97.png"/><Relationship Id="rId2" Type="http://schemas.openxmlformats.org/officeDocument/2006/relationships/tags" Target="../tags/tag97.xml"/><Relationship Id="rId1" Type="http://schemas.openxmlformats.org/officeDocument/2006/relationships/tags" Target="../tags/tag96.xml"/><Relationship Id="rId6" Type="http://schemas.openxmlformats.org/officeDocument/2006/relationships/tags" Target="../tags/tag101.xml"/><Relationship Id="rId11" Type="http://schemas.openxmlformats.org/officeDocument/2006/relationships/image" Target="../media/image96.png"/><Relationship Id="rId5" Type="http://schemas.openxmlformats.org/officeDocument/2006/relationships/tags" Target="../tags/tag100.xml"/><Relationship Id="rId10" Type="http://schemas.openxmlformats.org/officeDocument/2006/relationships/image" Target="../media/image95.png"/><Relationship Id="rId4" Type="http://schemas.openxmlformats.org/officeDocument/2006/relationships/tags" Target="../tags/tag99.xml"/><Relationship Id="rId9" Type="http://schemas.openxmlformats.org/officeDocument/2006/relationships/image" Target="../media/image94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0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99.png"/><Relationship Id="rId4" Type="http://schemas.openxmlformats.org/officeDocument/2006/relationships/oleObject" Target="../embeddings/oleObject10.bin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tags" Target="../tags/tag110.xml"/><Relationship Id="rId13" Type="http://schemas.openxmlformats.org/officeDocument/2006/relationships/image" Target="../media/image103.png"/><Relationship Id="rId3" Type="http://schemas.openxmlformats.org/officeDocument/2006/relationships/tags" Target="../tags/tag105.xml"/><Relationship Id="rId7" Type="http://schemas.openxmlformats.org/officeDocument/2006/relationships/tags" Target="../tags/tag109.xml"/><Relationship Id="rId12" Type="http://schemas.openxmlformats.org/officeDocument/2006/relationships/image" Target="../media/image102.png"/><Relationship Id="rId2" Type="http://schemas.openxmlformats.org/officeDocument/2006/relationships/tags" Target="../tags/tag104.xml"/><Relationship Id="rId1" Type="http://schemas.openxmlformats.org/officeDocument/2006/relationships/tags" Target="../tags/tag103.xml"/><Relationship Id="rId6" Type="http://schemas.openxmlformats.org/officeDocument/2006/relationships/tags" Target="../tags/tag108.xml"/><Relationship Id="rId11" Type="http://schemas.openxmlformats.org/officeDocument/2006/relationships/image" Target="../media/image101.png"/><Relationship Id="rId5" Type="http://schemas.openxmlformats.org/officeDocument/2006/relationships/tags" Target="../tags/tag107.xml"/><Relationship Id="rId10" Type="http://schemas.openxmlformats.org/officeDocument/2006/relationships/image" Target="../media/image100.png"/><Relationship Id="rId4" Type="http://schemas.openxmlformats.org/officeDocument/2006/relationships/tags" Target="../tags/tag106.xml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0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tags" Target="../tags/tag112.xml"/><Relationship Id="rId7" Type="http://schemas.openxmlformats.org/officeDocument/2006/relationships/image" Target="../media/image107.png"/><Relationship Id="rId2" Type="http://schemas.openxmlformats.org/officeDocument/2006/relationships/tags" Target="../tags/tag111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06.png"/><Relationship Id="rId5" Type="http://schemas.openxmlformats.org/officeDocument/2006/relationships/oleObject" Target="../embeddings/oleObject11.bin"/><Relationship Id="rId4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4.xml"/><Relationship Id="rId1" Type="http://schemas.openxmlformats.org/officeDocument/2006/relationships/tags" Target="../tags/tag113.xml"/><Relationship Id="rId6" Type="http://schemas.openxmlformats.org/officeDocument/2006/relationships/image" Target="../media/image110.png"/><Relationship Id="rId5" Type="http://schemas.openxmlformats.org/officeDocument/2006/relationships/image" Target="../media/image109.png"/><Relationship Id="rId4" Type="http://schemas.openxmlformats.org/officeDocument/2006/relationships/image" Target="../media/image108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tags" Target="../tags/tag116.xml"/><Relationship Id="rId7" Type="http://schemas.openxmlformats.org/officeDocument/2006/relationships/oleObject" Target="../embeddings/oleObject12.bin"/><Relationship Id="rId2" Type="http://schemas.openxmlformats.org/officeDocument/2006/relationships/tags" Target="../tags/tag115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11.png"/><Relationship Id="rId11" Type="http://schemas.openxmlformats.org/officeDocument/2006/relationships/oleObject" Target="../embeddings/oleObject13.bin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13.png"/><Relationship Id="rId4" Type="http://schemas.openxmlformats.org/officeDocument/2006/relationships/tags" Target="../tags/tag117.xml"/><Relationship Id="rId9" Type="http://schemas.openxmlformats.org/officeDocument/2006/relationships/image" Target="../media/image11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tags" Target="../tags/tag120.xml"/><Relationship Id="rId7" Type="http://schemas.openxmlformats.org/officeDocument/2006/relationships/image" Target="../media/image116.png"/><Relationship Id="rId2" Type="http://schemas.openxmlformats.org/officeDocument/2006/relationships/tags" Target="../tags/tag119.xml"/><Relationship Id="rId1" Type="http://schemas.openxmlformats.org/officeDocument/2006/relationships/tags" Target="../tags/tag118.xml"/><Relationship Id="rId6" Type="http://schemas.openxmlformats.org/officeDocument/2006/relationships/image" Target="../media/image115.png"/><Relationship Id="rId5" Type="http://schemas.openxmlformats.org/officeDocument/2006/relationships/image" Target="../media/image114.png"/><Relationship Id="rId4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png"/><Relationship Id="rId13" Type="http://schemas.openxmlformats.org/officeDocument/2006/relationships/image" Target="../media/image122.png"/><Relationship Id="rId3" Type="http://schemas.openxmlformats.org/officeDocument/2006/relationships/tags" Target="../tags/tag123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21.png"/><Relationship Id="rId2" Type="http://schemas.openxmlformats.org/officeDocument/2006/relationships/tags" Target="../tags/tag122.xml"/><Relationship Id="rId1" Type="http://schemas.openxmlformats.org/officeDocument/2006/relationships/tags" Target="../tags/tag121.xml"/><Relationship Id="rId6" Type="http://schemas.openxmlformats.org/officeDocument/2006/relationships/tags" Target="../tags/tag126.xml"/><Relationship Id="rId11" Type="http://schemas.openxmlformats.org/officeDocument/2006/relationships/image" Target="../media/image120.png"/><Relationship Id="rId5" Type="http://schemas.openxmlformats.org/officeDocument/2006/relationships/tags" Target="../tags/tag125.xml"/><Relationship Id="rId10" Type="http://schemas.openxmlformats.org/officeDocument/2006/relationships/image" Target="../media/image119.png"/><Relationship Id="rId4" Type="http://schemas.openxmlformats.org/officeDocument/2006/relationships/tags" Target="../tags/tag124.xml"/><Relationship Id="rId9" Type="http://schemas.openxmlformats.org/officeDocument/2006/relationships/image" Target="../media/image118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4509120"/>
            <a:ext cx="864096" cy="864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84784"/>
            <a:ext cx="9144000" cy="1656184"/>
          </a:xfrm>
        </p:spPr>
        <p:txBody>
          <a:bodyPr>
            <a:noAutofit/>
          </a:bodyPr>
          <a:lstStyle/>
          <a:p>
            <a:r>
              <a:rPr lang="en-GB" sz="3600" b="1" dirty="0" smtClean="0"/>
              <a:t>A</a:t>
            </a:r>
            <a:r>
              <a:rPr lang="en-GB" sz="3600" dirty="0" smtClean="0"/>
              <a:t>ccelerated, </a:t>
            </a:r>
            <a:r>
              <a:rPr lang="en-GB" sz="3600" b="1" dirty="0" smtClean="0"/>
              <a:t>P</a:t>
            </a:r>
            <a:r>
              <a:rPr lang="en-GB" sz="3600" dirty="0" smtClean="0"/>
              <a:t>arallel and </a:t>
            </a:r>
            <a:br>
              <a:rPr lang="en-GB" sz="3600" dirty="0" smtClean="0"/>
            </a:br>
            <a:r>
              <a:rPr lang="en-GB" sz="3600" b="1" dirty="0" err="1" smtClean="0"/>
              <a:t>PROX</a:t>
            </a:r>
            <a:r>
              <a:rPr lang="en-GB" sz="3600" dirty="0" err="1" smtClean="0"/>
              <a:t>imal</a:t>
            </a:r>
            <a:r>
              <a:rPr lang="en-GB" sz="3600" dirty="0" smtClean="0"/>
              <a:t> coordinate descent</a:t>
            </a:r>
            <a:endParaRPr lang="en-GB" sz="3600" dirty="0"/>
          </a:p>
        </p:txBody>
      </p:sp>
      <p:pic>
        <p:nvPicPr>
          <p:cNvPr id="12" name="Picture 11" descr="mvd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29163" y="390714"/>
            <a:ext cx="1527455" cy="475208"/>
          </a:xfrm>
          <a:prstGeom prst="rect">
            <a:avLst/>
          </a:prstGeom>
        </p:spPr>
      </p:pic>
      <p:pic>
        <p:nvPicPr>
          <p:cNvPr id="13" name="Picture 12" descr="NAI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03376" y="376199"/>
            <a:ext cx="2380347" cy="542357"/>
          </a:xfrm>
          <a:prstGeom prst="rect">
            <a:avLst/>
          </a:prstGeom>
        </p:spPr>
      </p:pic>
      <p:pic>
        <p:nvPicPr>
          <p:cNvPr id="10" name="Picture 9" descr="hydra_100x10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77476" y="294320"/>
            <a:ext cx="635517" cy="635517"/>
          </a:xfrm>
          <a:prstGeom prst="rect">
            <a:avLst/>
          </a:prstGeom>
        </p:spPr>
      </p:pic>
      <p:pic>
        <p:nvPicPr>
          <p:cNvPr id="14" name="Picture 13" descr="ACDC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23113" y="375636"/>
            <a:ext cx="495300" cy="52387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0" y="558924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solidFill>
                  <a:schemeClr val="bg2">
                    <a:lumMod val="50000"/>
                  </a:schemeClr>
                </a:solidFill>
              </a:rPr>
              <a:t>IPAM</a:t>
            </a:r>
          </a:p>
          <a:p>
            <a:pPr algn="ctr"/>
            <a:r>
              <a:rPr lang="en-GB" sz="1600" dirty="0" smtClean="0">
                <a:solidFill>
                  <a:schemeClr val="bg2">
                    <a:lumMod val="50000"/>
                  </a:schemeClr>
                </a:solidFill>
              </a:rPr>
              <a:t>February 2014</a:t>
            </a:r>
            <a:endParaRPr lang="en-GB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3206723" y="2996952"/>
            <a:ext cx="2730554" cy="782960"/>
            <a:chOff x="3131840" y="3284984"/>
            <a:chExt cx="2730554" cy="782960"/>
          </a:xfrm>
        </p:grpSpPr>
        <p:sp>
          <p:nvSpPr>
            <p:cNvPr id="17" name="Title 59"/>
            <p:cNvSpPr txBox="1">
              <a:spLocks/>
            </p:cNvSpPr>
            <p:nvPr/>
          </p:nvSpPr>
          <p:spPr>
            <a:xfrm>
              <a:off x="3131840" y="3284984"/>
              <a:ext cx="451018" cy="78296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8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A</a:t>
              </a:r>
              <a:endPara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8" name="Title 59"/>
            <p:cNvSpPr txBox="1">
              <a:spLocks/>
            </p:cNvSpPr>
            <p:nvPr/>
          </p:nvSpPr>
          <p:spPr>
            <a:xfrm>
              <a:off x="3707904" y="3284984"/>
              <a:ext cx="451018" cy="78296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8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P</a:t>
              </a:r>
              <a:endPara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Title 59"/>
            <p:cNvSpPr txBox="1">
              <a:spLocks/>
            </p:cNvSpPr>
            <p:nvPr/>
          </p:nvSpPr>
          <p:spPr>
            <a:xfrm>
              <a:off x="4283968" y="3284984"/>
              <a:ext cx="1578426" cy="78296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8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PROX</a:t>
              </a:r>
              <a:endPara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  <p:sp>
        <p:nvSpPr>
          <p:cNvPr id="5" name="Subtitle 2"/>
          <p:cNvSpPr txBox="1">
            <a:spLocks/>
          </p:cNvSpPr>
          <p:nvPr/>
        </p:nvSpPr>
        <p:spPr>
          <a:xfrm>
            <a:off x="0" y="3933056"/>
            <a:ext cx="914400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Peter </a:t>
            </a:r>
            <a:r>
              <a:rPr kumimoji="0" lang="en-GB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Richt</a:t>
            </a:r>
            <a:r>
              <a:rPr kumimoji="0" lang="sk-SK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á</a:t>
            </a:r>
            <a:r>
              <a:rPr kumimoji="0" lang="en-GB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rik</a:t>
            </a:r>
            <a:endParaRPr kumimoji="0" lang="en-GB" sz="20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20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20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237312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en-GB" sz="2000" dirty="0" smtClean="0">
                <a:solidFill>
                  <a:schemeClr val="bg1">
                    <a:lumMod val="65000"/>
                  </a:schemeClr>
                </a:solidFill>
              </a:rPr>
              <a:t>(Joint work with Olivier </a:t>
            </a:r>
            <a:r>
              <a:rPr lang="en-GB" sz="2000" dirty="0" err="1" smtClean="0">
                <a:solidFill>
                  <a:schemeClr val="bg1">
                    <a:lumMod val="65000"/>
                  </a:schemeClr>
                </a:solidFill>
              </a:rPr>
              <a:t>Fercoq</a:t>
            </a:r>
            <a:r>
              <a:rPr lang="en-GB" sz="2000" dirty="0" smtClean="0">
                <a:solidFill>
                  <a:schemeClr val="bg1">
                    <a:lumMod val="65000"/>
                  </a:schemeClr>
                </a:solidFill>
              </a:rPr>
              <a:t> - arXiv:1312.5799)</a:t>
            </a: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6948264" y="404664"/>
          <a:ext cx="920238" cy="465066"/>
        </p:xfrm>
        <a:graphic>
          <a:graphicData uri="http://schemas.openxmlformats.org/presentationml/2006/ole">
            <p:oleObj spid="_x0000_s281601" name="Acrobat Document" r:id="rId8" imgW="1771429" imgH="895238" progId="AcroExch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-gradient-wallpap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548680" y="-1271"/>
            <a:ext cx="12313367" cy="690089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08920"/>
            <a:ext cx="9144000" cy="1143000"/>
          </a:xfrm>
        </p:spPr>
        <p:txBody>
          <a:bodyPr>
            <a:noAutofit/>
          </a:bodyPr>
          <a:lstStyle/>
          <a:p>
            <a:r>
              <a:rPr lang="en-GB" sz="6600" dirty="0" smtClean="0"/>
              <a:t>Contributions</a:t>
            </a:r>
            <a:endParaRPr lang="en-GB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Variants of Randomized </a:t>
            </a:r>
            <a:b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Coordinate Descent Methods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95536" y="1700808"/>
            <a:ext cx="8568952" cy="4968552"/>
          </a:xfrm>
        </p:spPr>
        <p:txBody>
          <a:bodyPr numCol="2">
            <a:normAutofit fontScale="70000" lnSpcReduction="20000"/>
          </a:bodyPr>
          <a:lstStyle/>
          <a:p>
            <a:r>
              <a:rPr lang="en-US" sz="4400" b="1" dirty="0" smtClean="0"/>
              <a:t>Block</a:t>
            </a:r>
          </a:p>
          <a:p>
            <a:pPr lvl="1"/>
            <a:r>
              <a:rPr lang="en-US" dirty="0" smtClean="0"/>
              <a:t>can operate on </a:t>
            </a:r>
            <a:r>
              <a:rPr lang="en-GB" dirty="0" smtClean="0"/>
              <a:t>“</a:t>
            </a:r>
            <a:r>
              <a:rPr lang="en-US" dirty="0" smtClean="0"/>
              <a:t>blocks” of coordinates </a:t>
            </a:r>
          </a:p>
          <a:p>
            <a:pPr lvl="1"/>
            <a:r>
              <a:rPr lang="en-US" dirty="0" smtClean="0"/>
              <a:t>as opposed to just on individual coordinates</a:t>
            </a:r>
          </a:p>
          <a:p>
            <a:r>
              <a:rPr lang="en-US" sz="4400" b="1" dirty="0" smtClean="0"/>
              <a:t>General</a:t>
            </a:r>
            <a:r>
              <a:rPr lang="en-US" sz="4400" i="1" dirty="0" smtClean="0"/>
              <a:t> </a:t>
            </a:r>
          </a:p>
          <a:p>
            <a:pPr lvl="1"/>
            <a:r>
              <a:rPr lang="en-US" dirty="0" smtClean="0"/>
              <a:t>applies to “general” (=smooth convex) functions </a:t>
            </a:r>
          </a:p>
          <a:p>
            <a:pPr lvl="1"/>
            <a:r>
              <a:rPr lang="en-US" dirty="0" smtClean="0"/>
              <a:t>as opposed to special ones such as quadratics</a:t>
            </a:r>
          </a:p>
          <a:p>
            <a:r>
              <a:rPr lang="en-US" sz="4400" b="1" dirty="0" smtClean="0">
                <a:solidFill>
                  <a:srgbClr val="FFC000"/>
                </a:solidFill>
              </a:rPr>
              <a:t>Proximal</a:t>
            </a:r>
          </a:p>
          <a:p>
            <a:pPr lvl="1"/>
            <a:r>
              <a:rPr lang="en-US" dirty="0" smtClean="0"/>
              <a:t>admits a “</a:t>
            </a:r>
            <a:r>
              <a:rPr lang="en-US" dirty="0" err="1" smtClean="0"/>
              <a:t>nonsmooth</a:t>
            </a:r>
            <a:r>
              <a:rPr lang="en-US" dirty="0" smtClean="0"/>
              <a:t> </a:t>
            </a:r>
            <a:r>
              <a:rPr lang="en-US" dirty="0" err="1" smtClean="0"/>
              <a:t>regularizer</a:t>
            </a:r>
            <a:r>
              <a:rPr lang="en-US" dirty="0" smtClean="0"/>
              <a:t>” that is kept intact in solving </a:t>
            </a:r>
            <a:r>
              <a:rPr lang="en-US" dirty="0" err="1" smtClean="0"/>
              <a:t>subproblems</a:t>
            </a:r>
            <a:r>
              <a:rPr lang="en-US" dirty="0" smtClean="0"/>
              <a:t> </a:t>
            </a:r>
          </a:p>
          <a:p>
            <a:pPr lvl="1"/>
            <a:r>
              <a:rPr lang="en-US" dirty="0" err="1" smtClean="0"/>
              <a:t>regularizer</a:t>
            </a:r>
            <a:r>
              <a:rPr lang="en-US" dirty="0" smtClean="0"/>
              <a:t> not smoothed, nor approximated</a:t>
            </a:r>
          </a:p>
          <a:p>
            <a:r>
              <a:rPr lang="en-US" sz="4400" b="1" dirty="0" smtClean="0">
                <a:solidFill>
                  <a:srgbClr val="FF0000"/>
                </a:solidFill>
              </a:rPr>
              <a:t>Parallel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</a:p>
          <a:p>
            <a:pPr lvl="1"/>
            <a:r>
              <a:rPr lang="en-US" dirty="0" smtClean="0"/>
              <a:t>operates on multiple blocks / coordinates in parallel</a:t>
            </a:r>
          </a:p>
          <a:p>
            <a:pPr lvl="1"/>
            <a:r>
              <a:rPr lang="en-US" dirty="0" smtClean="0"/>
              <a:t>as opposed to just 1 block / coordinate at a time</a:t>
            </a:r>
          </a:p>
          <a:p>
            <a:r>
              <a:rPr lang="en-US" sz="4400" b="1" dirty="0" smtClean="0">
                <a:solidFill>
                  <a:srgbClr val="00B050"/>
                </a:solidFill>
              </a:rPr>
              <a:t>Accelerated</a:t>
            </a:r>
          </a:p>
          <a:p>
            <a:pPr lvl="1"/>
            <a:r>
              <a:rPr lang="en-US" dirty="0" smtClean="0"/>
              <a:t>achieves O(1/</a:t>
            </a:r>
            <a:r>
              <a:rPr lang="en-US" i="1" dirty="0" smtClean="0"/>
              <a:t>k</a:t>
            </a:r>
            <a:r>
              <a:rPr lang="en-US" dirty="0" smtClean="0"/>
              <a:t>^2) convergence rate for convex functions</a:t>
            </a:r>
          </a:p>
          <a:p>
            <a:pPr lvl="1"/>
            <a:r>
              <a:rPr lang="en-US" dirty="0" smtClean="0"/>
              <a:t>as opposed to O(1/k)</a:t>
            </a:r>
          </a:p>
          <a:p>
            <a:r>
              <a:rPr lang="en-US" sz="4400" b="1" dirty="0" smtClean="0"/>
              <a:t>Efficient</a:t>
            </a:r>
          </a:p>
          <a:p>
            <a:pPr lvl="1"/>
            <a:r>
              <a:rPr lang="en-US" dirty="0" smtClean="0"/>
              <a:t>avoids adding two full feature vectors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Content Placeholder 24" descr="table2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86863" y="2209816"/>
            <a:ext cx="8860342" cy="3431462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chemeClr val="accent6">
                    <a:lumMod val="75000"/>
                  </a:schemeClr>
                </a:solidFill>
              </a:rPr>
              <a:t>Brief History of </a:t>
            </a:r>
            <a:br>
              <a:rPr lang="en-US" sz="3600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sz="3600" dirty="0" smtClean="0">
                <a:solidFill>
                  <a:schemeClr val="accent6">
                    <a:lumMod val="75000"/>
                  </a:schemeClr>
                </a:solidFill>
              </a:rPr>
              <a:t>Randomized Coordinate Descent Methods</a:t>
            </a:r>
            <a:endParaRPr lang="en-GB" sz="36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9552" y="6021288"/>
            <a:ext cx="3672408" cy="58477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+ new long </a:t>
            </a:r>
            <a:r>
              <a:rPr lang="en-US" sz="3200" dirty="0" err="1" smtClean="0"/>
              <a:t>stepsizes</a:t>
            </a:r>
            <a:endParaRPr lang="en-GB" sz="3200" dirty="0"/>
          </a:p>
        </p:txBody>
      </p:sp>
      <p:sp>
        <p:nvSpPr>
          <p:cNvPr id="14" name="Right Arrow 13"/>
          <p:cNvSpPr/>
          <p:nvPr/>
        </p:nvSpPr>
        <p:spPr>
          <a:xfrm rot="5400000">
            <a:off x="4177781" y="1876468"/>
            <a:ext cx="324036" cy="180020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ight Arrow 17"/>
          <p:cNvSpPr/>
          <p:nvPr/>
        </p:nvSpPr>
        <p:spPr>
          <a:xfrm rot="5400000">
            <a:off x="4858740" y="1876170"/>
            <a:ext cx="324036" cy="18002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207138" y="3005431"/>
            <a:ext cx="8568952" cy="169817"/>
          </a:xfrm>
          <a:prstGeom prst="roundRect">
            <a:avLst/>
          </a:prstGeom>
          <a:solidFill>
            <a:srgbClr val="FFC00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207138" y="3365471"/>
            <a:ext cx="8568952" cy="173454"/>
          </a:xfrm>
          <a:prstGeom prst="roundRect">
            <a:avLst/>
          </a:prstGeom>
          <a:solidFill>
            <a:srgbClr val="FF000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ight Arrow 20"/>
          <p:cNvSpPr/>
          <p:nvPr/>
        </p:nvSpPr>
        <p:spPr>
          <a:xfrm rot="5400000">
            <a:off x="5563552" y="1868854"/>
            <a:ext cx="324036" cy="180020"/>
          </a:xfrm>
          <a:prstGeom prst="right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207138" y="2789407"/>
            <a:ext cx="8568952" cy="180770"/>
          </a:xfrm>
          <a:prstGeom prst="roundRect">
            <a:avLst/>
          </a:prstGeom>
          <a:solidFill>
            <a:srgbClr val="00B05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5944776" y="2803930"/>
            <a:ext cx="144016" cy="14401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3867781" y="2810624"/>
            <a:ext cx="144016" cy="14401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Flowchart: Connector 27"/>
          <p:cNvSpPr/>
          <p:nvPr/>
        </p:nvSpPr>
        <p:spPr>
          <a:xfrm>
            <a:off x="2940319" y="2797561"/>
            <a:ext cx="144016" cy="14401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Flowchart: Connector 28"/>
          <p:cNvSpPr/>
          <p:nvPr/>
        </p:nvSpPr>
        <p:spPr>
          <a:xfrm>
            <a:off x="6728547" y="4652487"/>
            <a:ext cx="144016" cy="14401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Flowchart: Connector 30"/>
          <p:cNvSpPr/>
          <p:nvPr/>
        </p:nvSpPr>
        <p:spPr>
          <a:xfrm>
            <a:off x="5931713" y="4652487"/>
            <a:ext cx="144016" cy="14401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Flowchart: Connector 31"/>
          <p:cNvSpPr/>
          <p:nvPr/>
        </p:nvSpPr>
        <p:spPr>
          <a:xfrm>
            <a:off x="5935283" y="4288512"/>
            <a:ext cx="144016" cy="14401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Flowchart: Connector 32"/>
          <p:cNvSpPr/>
          <p:nvPr/>
        </p:nvSpPr>
        <p:spPr>
          <a:xfrm>
            <a:off x="3862575" y="4273244"/>
            <a:ext cx="144016" cy="14401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Flowchart: Connector 33"/>
          <p:cNvSpPr/>
          <p:nvPr/>
        </p:nvSpPr>
        <p:spPr>
          <a:xfrm>
            <a:off x="2939333" y="4260505"/>
            <a:ext cx="144016" cy="14401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411435" y="2791192"/>
            <a:ext cx="4558937" cy="19594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2406107" y="4251014"/>
            <a:ext cx="4558937" cy="19594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2401428" y="4629742"/>
            <a:ext cx="4558937" cy="19594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2396749" y="5360193"/>
            <a:ext cx="4558937" cy="19594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04482" name="Object 2"/>
          <p:cNvGraphicFramePr>
            <a:graphicFrameLocks noChangeAspect="1"/>
          </p:cNvGraphicFramePr>
          <p:nvPr/>
        </p:nvGraphicFramePr>
        <p:xfrm>
          <a:off x="220531" y="5391955"/>
          <a:ext cx="1462758" cy="472238"/>
        </p:xfrm>
        <a:graphic>
          <a:graphicData uri="http://schemas.openxmlformats.org/presentationml/2006/ole">
            <p:oleObj spid="_x0000_s404482" name="Acrobat Document" r:id="rId4" imgW="2886478" imgH="933580" progId="AcroExch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4" grpId="0" animBg="1"/>
      <p:bldP spid="18" grpId="0" animBg="1"/>
      <p:bldP spid="19" grpId="0" animBg="1"/>
      <p:bldP spid="20" grpId="0" animBg="1"/>
      <p:bldP spid="21" grpId="0" animBg="1"/>
      <p:bldP spid="23" grpId="0" animBg="1"/>
      <p:bldP spid="26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3" grpId="0" animBg="1"/>
      <p:bldP spid="34" grpId="0" animBg="1"/>
      <p:bldP spid="44" grpId="0" animBg="1"/>
      <p:bldP spid="50" grpId="0" animBg="1"/>
      <p:bldP spid="51" grpId="0" animBg="1"/>
      <p:bldP spid="5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-gradient-wallpap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548680" y="-1271"/>
            <a:ext cx="12313367" cy="690089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08920"/>
            <a:ext cx="9144000" cy="1143000"/>
          </a:xfrm>
        </p:spPr>
        <p:txBody>
          <a:bodyPr>
            <a:noAutofit/>
          </a:bodyPr>
          <a:lstStyle/>
          <a:p>
            <a:r>
              <a:rPr lang="en-GB" sz="6600" dirty="0" smtClean="0"/>
              <a:t>Introduction</a:t>
            </a:r>
            <a:endParaRPr lang="en-GB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971600" y="1124744"/>
            <a:ext cx="3312368" cy="2160240"/>
          </a:xfrm>
          <a:prstGeom prst="roundRect">
            <a:avLst/>
          </a:prstGeom>
          <a:noFill/>
          <a:ln w="762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schemeClr val="accent5"/>
                </a:solidFill>
              </a:rPr>
              <a:t>I. </a:t>
            </a:r>
          </a:p>
          <a:p>
            <a:pPr algn="ctr"/>
            <a:r>
              <a:rPr lang="en-GB" sz="4000" dirty="0" smtClean="0">
                <a:solidFill>
                  <a:schemeClr val="accent5"/>
                </a:solidFill>
              </a:rPr>
              <a:t>Block Structure</a:t>
            </a:r>
            <a:endParaRPr lang="en-GB" sz="4000" dirty="0">
              <a:solidFill>
                <a:schemeClr val="accent5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788024" y="1124744"/>
            <a:ext cx="3312368" cy="216024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srgbClr val="FF0000"/>
                </a:solidFill>
              </a:rPr>
              <a:t>II. </a:t>
            </a:r>
          </a:p>
          <a:p>
            <a:pPr algn="ctr"/>
            <a:r>
              <a:rPr lang="en-GB" sz="4000" dirty="0" smtClean="0">
                <a:solidFill>
                  <a:srgbClr val="FF0000"/>
                </a:solidFill>
              </a:rPr>
              <a:t>Block Sampling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788024" y="3789040"/>
            <a:ext cx="3312368" cy="2160240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srgbClr val="00B050"/>
                </a:solidFill>
              </a:rPr>
              <a:t>IV. </a:t>
            </a:r>
          </a:p>
          <a:p>
            <a:pPr algn="ctr"/>
            <a:r>
              <a:rPr lang="en-GB" sz="4000" dirty="0" smtClean="0">
                <a:solidFill>
                  <a:srgbClr val="00B050"/>
                </a:solidFill>
              </a:rPr>
              <a:t>Fast or Normal?</a:t>
            </a:r>
            <a:endParaRPr lang="en-GB" sz="4000" dirty="0">
              <a:solidFill>
                <a:srgbClr val="00B050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971600" y="3789040"/>
            <a:ext cx="3312368" cy="2160240"/>
          </a:xfrm>
          <a:prstGeom prst="round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srgbClr val="FFC000"/>
                </a:solidFill>
              </a:rPr>
              <a:t>III. </a:t>
            </a:r>
          </a:p>
          <a:p>
            <a:pPr algn="ctr"/>
            <a:r>
              <a:rPr lang="en-GB" sz="4000" dirty="0" smtClean="0">
                <a:solidFill>
                  <a:srgbClr val="FFC000"/>
                </a:solidFill>
              </a:rPr>
              <a:t>Proximal Setup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349085" y="1910139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349085" y="2151416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349085" y="2392693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349085" y="2633970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349085" y="2875247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349085" y="3116524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349085" y="3357801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349085" y="3599078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4349085" y="3840355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4349085" y="4081632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349085" y="4322909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349085" y="4564186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4349085" y="4805463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4349085" y="5046740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349085" y="5288017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4349085" y="5529295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print"/>
          <a:stretch>
            <a:fillRect/>
          </a:stretch>
        </p:blipFill>
        <p:spPr>
          <a:xfrm>
            <a:off x="1570260" y="3707092"/>
            <a:ext cx="882968" cy="257175"/>
          </a:xfrm>
          <a:prstGeom prst="rect">
            <a:avLst/>
          </a:prstGeom>
        </p:spPr>
      </p:pic>
      <p:sp>
        <p:nvSpPr>
          <p:cNvPr id="2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I. Block Structure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7" name="Left Brace 26"/>
          <p:cNvSpPr/>
          <p:nvPr/>
        </p:nvSpPr>
        <p:spPr>
          <a:xfrm>
            <a:off x="2699792" y="1844823"/>
            <a:ext cx="1152128" cy="3928959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8" name="Picture 37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 cstate="print"/>
          <a:stretch>
            <a:fillRect/>
          </a:stretch>
        </p:blipFill>
        <p:spPr>
          <a:xfrm>
            <a:off x="6983701" y="3414865"/>
            <a:ext cx="1414463" cy="5314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349085" y="1910139"/>
            <a:ext cx="216024" cy="21602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349085" y="2151416"/>
            <a:ext cx="216024" cy="21602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349085" y="2392693"/>
            <a:ext cx="216024" cy="21602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349085" y="2633970"/>
            <a:ext cx="216024" cy="21602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349085" y="2875247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349085" y="3116524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349085" y="3357801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349085" y="3599078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4349085" y="3840355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4349085" y="4081632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349085" y="4322909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349085" y="4564186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4349085" y="4805463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4349085" y="5046740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349085" y="5288017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4349085" y="5529295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 cstate="print"/>
          <a:stretch>
            <a:fillRect/>
          </a:stretch>
        </p:blipFill>
        <p:spPr>
          <a:xfrm>
            <a:off x="1570260" y="3707092"/>
            <a:ext cx="882968" cy="257175"/>
          </a:xfrm>
          <a:prstGeom prst="rect">
            <a:avLst/>
          </a:prstGeom>
        </p:spPr>
      </p:pic>
      <p:sp>
        <p:nvSpPr>
          <p:cNvPr id="2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I. Block Structure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7" name="Left Brace 26"/>
          <p:cNvSpPr/>
          <p:nvPr/>
        </p:nvSpPr>
        <p:spPr>
          <a:xfrm>
            <a:off x="2699792" y="1844823"/>
            <a:ext cx="1152128" cy="3928959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ight Brace 27"/>
          <p:cNvSpPr/>
          <p:nvPr/>
        </p:nvSpPr>
        <p:spPr>
          <a:xfrm>
            <a:off x="4702629" y="1943100"/>
            <a:ext cx="274184" cy="919164"/>
          </a:xfrm>
          <a:prstGeom prst="righ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 cstate="print"/>
          <a:stretch>
            <a:fillRect/>
          </a:stretch>
        </p:blipFill>
        <p:spPr>
          <a:xfrm>
            <a:off x="5135512" y="2248500"/>
            <a:ext cx="1034415" cy="253365"/>
          </a:xfrm>
          <a:prstGeom prst="rect">
            <a:avLst/>
          </a:prstGeom>
        </p:spPr>
      </p:pic>
      <p:pic>
        <p:nvPicPr>
          <p:cNvPr id="29" name="Picture 28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6983701" y="3414865"/>
            <a:ext cx="1414463" cy="5314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349085" y="1910139"/>
            <a:ext cx="216024" cy="21602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349085" y="2151416"/>
            <a:ext cx="216024" cy="21602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349085" y="2392693"/>
            <a:ext cx="216024" cy="21602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349085" y="2633970"/>
            <a:ext cx="216024" cy="21602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349085" y="2875247"/>
            <a:ext cx="216024" cy="21602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349085" y="3116524"/>
            <a:ext cx="216024" cy="21602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349085" y="3357801"/>
            <a:ext cx="216024" cy="21602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349085" y="3599078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4349085" y="3840355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4349085" y="4081632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349085" y="4322909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349085" y="4564186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4349085" y="4805463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4349085" y="5046740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349085" y="5288017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4349085" y="5529295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 cstate="print"/>
          <a:stretch>
            <a:fillRect/>
          </a:stretch>
        </p:blipFill>
        <p:spPr>
          <a:xfrm>
            <a:off x="1570260" y="3707092"/>
            <a:ext cx="882968" cy="257175"/>
          </a:xfrm>
          <a:prstGeom prst="rect">
            <a:avLst/>
          </a:prstGeom>
        </p:spPr>
      </p:pic>
      <p:sp>
        <p:nvSpPr>
          <p:cNvPr id="2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I. Block Structure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7" name="Left Brace 26"/>
          <p:cNvSpPr/>
          <p:nvPr/>
        </p:nvSpPr>
        <p:spPr>
          <a:xfrm>
            <a:off x="2699792" y="1844823"/>
            <a:ext cx="1152128" cy="3928959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ight Brace 27"/>
          <p:cNvSpPr/>
          <p:nvPr/>
        </p:nvSpPr>
        <p:spPr>
          <a:xfrm>
            <a:off x="4702629" y="1943100"/>
            <a:ext cx="274184" cy="919164"/>
          </a:xfrm>
          <a:prstGeom prst="righ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" name="Picture 32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5135512" y="2248500"/>
            <a:ext cx="1034415" cy="253365"/>
          </a:xfrm>
          <a:prstGeom prst="rect">
            <a:avLst/>
          </a:prstGeom>
        </p:spPr>
      </p:pic>
      <p:sp>
        <p:nvSpPr>
          <p:cNvPr id="29" name="Right Brace 28"/>
          <p:cNvSpPr/>
          <p:nvPr/>
        </p:nvSpPr>
        <p:spPr>
          <a:xfrm>
            <a:off x="4685211" y="2905398"/>
            <a:ext cx="304800" cy="621574"/>
          </a:xfrm>
          <a:prstGeom prst="rightBrace">
            <a:avLst/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33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 cstate="print"/>
          <a:stretch>
            <a:fillRect/>
          </a:stretch>
        </p:blipFill>
        <p:spPr>
          <a:xfrm>
            <a:off x="5115823" y="3034774"/>
            <a:ext cx="1030605" cy="253365"/>
          </a:xfrm>
          <a:prstGeom prst="rect">
            <a:avLst/>
          </a:prstGeom>
        </p:spPr>
      </p:pic>
      <p:pic>
        <p:nvPicPr>
          <p:cNvPr id="32" name="Picture 31" descr="addin_tmp.pn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9" cstate="print"/>
          <a:stretch>
            <a:fillRect/>
          </a:stretch>
        </p:blipFill>
        <p:spPr>
          <a:xfrm>
            <a:off x="6983701" y="3414865"/>
            <a:ext cx="1414463" cy="5314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349085" y="1910139"/>
            <a:ext cx="216024" cy="21602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349085" y="2151416"/>
            <a:ext cx="216024" cy="21602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349085" y="2392693"/>
            <a:ext cx="216024" cy="21602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349085" y="2633970"/>
            <a:ext cx="216024" cy="21602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349085" y="2875247"/>
            <a:ext cx="216024" cy="21602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349085" y="3116524"/>
            <a:ext cx="216024" cy="21602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349085" y="3357801"/>
            <a:ext cx="216024" cy="21602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349085" y="3599078"/>
            <a:ext cx="216024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4349085" y="3840355"/>
            <a:ext cx="216024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4349085" y="4081632"/>
            <a:ext cx="216024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349085" y="4322909"/>
            <a:ext cx="216024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349085" y="4564186"/>
            <a:ext cx="216024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4349085" y="4805463"/>
            <a:ext cx="216024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4349085" y="5046740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349085" y="5288017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4349085" y="5529295"/>
            <a:ext cx="216024" cy="216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1570260" y="3707092"/>
            <a:ext cx="882968" cy="257175"/>
          </a:xfrm>
          <a:prstGeom prst="rect">
            <a:avLst/>
          </a:prstGeom>
        </p:spPr>
      </p:pic>
      <p:sp>
        <p:nvSpPr>
          <p:cNvPr id="2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I. Block Structure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7" name="Left Brace 26"/>
          <p:cNvSpPr/>
          <p:nvPr/>
        </p:nvSpPr>
        <p:spPr>
          <a:xfrm>
            <a:off x="2699792" y="1844823"/>
            <a:ext cx="1152128" cy="3928959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ight Brace 27"/>
          <p:cNvSpPr/>
          <p:nvPr/>
        </p:nvSpPr>
        <p:spPr>
          <a:xfrm>
            <a:off x="4702629" y="1943100"/>
            <a:ext cx="274184" cy="919164"/>
          </a:xfrm>
          <a:prstGeom prst="righ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 cstate="print"/>
          <a:stretch>
            <a:fillRect/>
          </a:stretch>
        </p:blipFill>
        <p:spPr>
          <a:xfrm>
            <a:off x="5135512" y="2248500"/>
            <a:ext cx="1034415" cy="253365"/>
          </a:xfrm>
          <a:prstGeom prst="rect">
            <a:avLst/>
          </a:prstGeom>
        </p:spPr>
      </p:pic>
      <p:sp>
        <p:nvSpPr>
          <p:cNvPr id="29" name="Right Brace 28"/>
          <p:cNvSpPr/>
          <p:nvPr/>
        </p:nvSpPr>
        <p:spPr>
          <a:xfrm>
            <a:off x="4685211" y="2905398"/>
            <a:ext cx="304800" cy="621574"/>
          </a:xfrm>
          <a:prstGeom prst="rightBrace">
            <a:avLst/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35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 cstate="print"/>
          <a:stretch>
            <a:fillRect/>
          </a:stretch>
        </p:blipFill>
        <p:spPr>
          <a:xfrm>
            <a:off x="5115823" y="3034774"/>
            <a:ext cx="1030605" cy="253365"/>
          </a:xfrm>
          <a:prstGeom prst="rect">
            <a:avLst/>
          </a:prstGeom>
        </p:spPr>
      </p:pic>
      <p:sp>
        <p:nvSpPr>
          <p:cNvPr id="30" name="Right Brace 29"/>
          <p:cNvSpPr/>
          <p:nvPr/>
        </p:nvSpPr>
        <p:spPr>
          <a:xfrm>
            <a:off x="4693919" y="3606437"/>
            <a:ext cx="322218" cy="1409699"/>
          </a:xfrm>
          <a:prstGeom prst="rightBrac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7" name="Picture 36" descr="addin_tmp.pn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0" cstate="print"/>
          <a:stretch>
            <a:fillRect/>
          </a:stretch>
        </p:blipFill>
        <p:spPr>
          <a:xfrm>
            <a:off x="5148064" y="4149080"/>
            <a:ext cx="1030605" cy="253365"/>
          </a:xfrm>
          <a:prstGeom prst="rect">
            <a:avLst/>
          </a:prstGeom>
        </p:spPr>
      </p:pic>
      <p:pic>
        <p:nvPicPr>
          <p:cNvPr id="34" name="Picture 33" descr="addin_tmp.png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1" cstate="print"/>
          <a:stretch>
            <a:fillRect/>
          </a:stretch>
        </p:blipFill>
        <p:spPr>
          <a:xfrm>
            <a:off x="6983701" y="3414865"/>
            <a:ext cx="1414463" cy="5314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349085" y="1910139"/>
            <a:ext cx="216024" cy="21602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349085" y="2151416"/>
            <a:ext cx="216024" cy="21602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349085" y="2392693"/>
            <a:ext cx="216024" cy="21602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349085" y="2633970"/>
            <a:ext cx="216024" cy="21602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349085" y="2875247"/>
            <a:ext cx="216024" cy="21602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349085" y="3116524"/>
            <a:ext cx="216024" cy="21602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349085" y="3357801"/>
            <a:ext cx="216024" cy="21602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349085" y="3599078"/>
            <a:ext cx="216024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4349085" y="3840355"/>
            <a:ext cx="216024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4349085" y="4081632"/>
            <a:ext cx="216024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349085" y="4322909"/>
            <a:ext cx="216024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349085" y="4564186"/>
            <a:ext cx="216024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4349085" y="4805463"/>
            <a:ext cx="216024" cy="2160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4349085" y="5046740"/>
            <a:ext cx="216024" cy="216024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349085" y="5288017"/>
            <a:ext cx="216024" cy="216024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4349085" y="5529295"/>
            <a:ext cx="216024" cy="216024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 cstate="print"/>
          <a:stretch>
            <a:fillRect/>
          </a:stretch>
        </p:blipFill>
        <p:spPr>
          <a:xfrm>
            <a:off x="1570260" y="3707092"/>
            <a:ext cx="882968" cy="257175"/>
          </a:xfrm>
          <a:prstGeom prst="rect">
            <a:avLst/>
          </a:prstGeom>
        </p:spPr>
      </p:pic>
      <p:sp>
        <p:nvSpPr>
          <p:cNvPr id="2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I. Block Structure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7" name="Left Brace 26"/>
          <p:cNvSpPr/>
          <p:nvPr/>
        </p:nvSpPr>
        <p:spPr>
          <a:xfrm>
            <a:off x="2699792" y="1844823"/>
            <a:ext cx="1152128" cy="3928959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ight Brace 27"/>
          <p:cNvSpPr/>
          <p:nvPr/>
        </p:nvSpPr>
        <p:spPr>
          <a:xfrm>
            <a:off x="4702629" y="1943100"/>
            <a:ext cx="274184" cy="919164"/>
          </a:xfrm>
          <a:prstGeom prst="righ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7" name="Picture 36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 cstate="print"/>
          <a:stretch>
            <a:fillRect/>
          </a:stretch>
        </p:blipFill>
        <p:spPr>
          <a:xfrm>
            <a:off x="5135512" y="2248500"/>
            <a:ext cx="1034415" cy="253365"/>
          </a:xfrm>
          <a:prstGeom prst="rect">
            <a:avLst/>
          </a:prstGeom>
        </p:spPr>
      </p:pic>
      <p:sp>
        <p:nvSpPr>
          <p:cNvPr id="29" name="Right Brace 28"/>
          <p:cNvSpPr/>
          <p:nvPr/>
        </p:nvSpPr>
        <p:spPr>
          <a:xfrm>
            <a:off x="4685211" y="2905398"/>
            <a:ext cx="304800" cy="621574"/>
          </a:xfrm>
          <a:prstGeom prst="rightBrace">
            <a:avLst/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8" name="Picture 37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0" cstate="print"/>
          <a:stretch>
            <a:fillRect/>
          </a:stretch>
        </p:blipFill>
        <p:spPr>
          <a:xfrm>
            <a:off x="5115823" y="3034774"/>
            <a:ext cx="1030605" cy="253365"/>
          </a:xfrm>
          <a:prstGeom prst="rect">
            <a:avLst/>
          </a:prstGeom>
        </p:spPr>
      </p:pic>
      <p:sp>
        <p:nvSpPr>
          <p:cNvPr id="30" name="Right Brace 29"/>
          <p:cNvSpPr/>
          <p:nvPr/>
        </p:nvSpPr>
        <p:spPr>
          <a:xfrm>
            <a:off x="4693919" y="3606437"/>
            <a:ext cx="322218" cy="1409699"/>
          </a:xfrm>
          <a:prstGeom prst="rightBrac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9" name="Picture 38" descr="addin_tmp.pn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1" cstate="print"/>
          <a:stretch>
            <a:fillRect/>
          </a:stretch>
        </p:blipFill>
        <p:spPr>
          <a:xfrm>
            <a:off x="5148064" y="4149080"/>
            <a:ext cx="1030605" cy="253365"/>
          </a:xfrm>
          <a:prstGeom prst="rect">
            <a:avLst/>
          </a:prstGeom>
        </p:spPr>
      </p:pic>
      <p:sp>
        <p:nvSpPr>
          <p:cNvPr id="32" name="Right Brace 31"/>
          <p:cNvSpPr/>
          <p:nvPr/>
        </p:nvSpPr>
        <p:spPr>
          <a:xfrm>
            <a:off x="4702628" y="5081451"/>
            <a:ext cx="300446" cy="648788"/>
          </a:xfrm>
          <a:prstGeom prst="rightBrac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" name="Picture 39" descr="addin_tmp.png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2" cstate="print"/>
          <a:stretch>
            <a:fillRect/>
          </a:stretch>
        </p:blipFill>
        <p:spPr>
          <a:xfrm>
            <a:off x="5148064" y="5229199"/>
            <a:ext cx="1030605" cy="253365"/>
          </a:xfrm>
          <a:prstGeom prst="rect">
            <a:avLst/>
          </a:prstGeom>
        </p:spPr>
      </p:pic>
      <p:pic>
        <p:nvPicPr>
          <p:cNvPr id="36" name="Picture 35" descr="addin_tmp.png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3" cstate="print"/>
          <a:stretch>
            <a:fillRect/>
          </a:stretch>
        </p:blipFill>
        <p:spPr>
          <a:xfrm>
            <a:off x="6983701" y="3414865"/>
            <a:ext cx="1414463" cy="5314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349085" y="1910139"/>
            <a:ext cx="209852" cy="3837518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1570260" y="3707092"/>
            <a:ext cx="882968" cy="257175"/>
          </a:xfrm>
          <a:prstGeom prst="rect">
            <a:avLst/>
          </a:prstGeom>
        </p:spPr>
      </p:pic>
      <p:sp>
        <p:nvSpPr>
          <p:cNvPr id="2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I. Block Structure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7" name="Left Brace 26"/>
          <p:cNvSpPr/>
          <p:nvPr/>
        </p:nvSpPr>
        <p:spPr>
          <a:xfrm>
            <a:off x="2699792" y="1844823"/>
            <a:ext cx="1152128" cy="3928959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ight Brace 27"/>
          <p:cNvSpPr/>
          <p:nvPr/>
        </p:nvSpPr>
        <p:spPr>
          <a:xfrm>
            <a:off x="4702629" y="1943100"/>
            <a:ext cx="274184" cy="919164"/>
          </a:xfrm>
          <a:prstGeom prst="righ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3" name="Picture 42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 cstate="print"/>
          <a:stretch>
            <a:fillRect/>
          </a:stretch>
        </p:blipFill>
        <p:spPr>
          <a:xfrm>
            <a:off x="5135512" y="2248499"/>
            <a:ext cx="1169670" cy="253365"/>
          </a:xfrm>
          <a:prstGeom prst="rect">
            <a:avLst/>
          </a:prstGeom>
        </p:spPr>
      </p:pic>
      <p:sp>
        <p:nvSpPr>
          <p:cNvPr id="29" name="Right Brace 28"/>
          <p:cNvSpPr/>
          <p:nvPr/>
        </p:nvSpPr>
        <p:spPr>
          <a:xfrm>
            <a:off x="4685211" y="2905398"/>
            <a:ext cx="304800" cy="621574"/>
          </a:xfrm>
          <a:prstGeom prst="rightBrace">
            <a:avLst/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4" name="Picture 43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 cstate="print"/>
          <a:stretch>
            <a:fillRect/>
          </a:stretch>
        </p:blipFill>
        <p:spPr>
          <a:xfrm>
            <a:off x="5115823" y="3034774"/>
            <a:ext cx="1175385" cy="253365"/>
          </a:xfrm>
          <a:prstGeom prst="rect">
            <a:avLst/>
          </a:prstGeom>
        </p:spPr>
      </p:pic>
      <p:sp>
        <p:nvSpPr>
          <p:cNvPr id="32" name="Right Brace 31"/>
          <p:cNvSpPr/>
          <p:nvPr/>
        </p:nvSpPr>
        <p:spPr>
          <a:xfrm>
            <a:off x="4702628" y="5081451"/>
            <a:ext cx="300446" cy="648788"/>
          </a:xfrm>
          <a:prstGeom prst="rightBrac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5" name="Picture 44" descr="addin_tmp.pn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0" cstate="print"/>
          <a:stretch>
            <a:fillRect/>
          </a:stretch>
        </p:blipFill>
        <p:spPr>
          <a:xfrm>
            <a:off x="5148064" y="5229199"/>
            <a:ext cx="1224915" cy="253365"/>
          </a:xfrm>
          <a:prstGeom prst="rect">
            <a:avLst/>
          </a:prstGeom>
        </p:spPr>
      </p:pic>
      <p:pic>
        <p:nvPicPr>
          <p:cNvPr id="46" name="Picture 45" descr="addin_tmp.png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1" cstate="print"/>
          <a:stretch>
            <a:fillRect/>
          </a:stretch>
        </p:blipFill>
        <p:spPr>
          <a:xfrm>
            <a:off x="6983699" y="3414864"/>
            <a:ext cx="1367314" cy="535781"/>
          </a:xfrm>
          <a:prstGeom prst="rect">
            <a:avLst/>
          </a:prstGeom>
        </p:spPr>
      </p:pic>
      <p:sp>
        <p:nvSpPr>
          <p:cNvPr id="49" name="Oval 48"/>
          <p:cNvSpPr/>
          <p:nvPr/>
        </p:nvSpPr>
        <p:spPr>
          <a:xfrm>
            <a:off x="7902542" y="3251840"/>
            <a:ext cx="557890" cy="557890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6509523" y="1256346"/>
            <a:ext cx="2421822" cy="864096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N = # coordinates</a:t>
            </a:r>
          </a:p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(variables)</a:t>
            </a:r>
            <a:endParaRPr lang="en-GB" sz="2400" dirty="0">
              <a:solidFill>
                <a:schemeClr val="tx1"/>
              </a:solidFill>
            </a:endParaRPr>
          </a:p>
        </p:txBody>
      </p:sp>
      <p:cxnSp>
        <p:nvCxnSpPr>
          <p:cNvPr id="52" name="Straight Arrow Connector 51"/>
          <p:cNvCxnSpPr>
            <a:stCxn id="50" idx="2"/>
            <a:endCxn id="49" idx="0"/>
          </p:cNvCxnSpPr>
          <p:nvPr/>
        </p:nvCxnSpPr>
        <p:spPr>
          <a:xfrm>
            <a:off x="7720434" y="2120442"/>
            <a:ext cx="461053" cy="1131398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Rectangle 56"/>
          <p:cNvSpPr/>
          <p:nvPr/>
        </p:nvSpPr>
        <p:spPr>
          <a:xfrm>
            <a:off x="5220072" y="6021288"/>
            <a:ext cx="1656184" cy="398904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 smtClean="0">
                <a:solidFill>
                  <a:schemeClr val="tx1"/>
                </a:solidFill>
              </a:rPr>
              <a:t>n</a:t>
            </a:r>
            <a:r>
              <a:rPr lang="en-GB" sz="2400" dirty="0" smtClean="0">
                <a:solidFill>
                  <a:schemeClr val="tx1"/>
                </a:solidFill>
              </a:rPr>
              <a:t> = # blocks</a:t>
            </a:r>
            <a:endParaRPr lang="en-GB" sz="2400" dirty="0">
              <a:solidFill>
                <a:schemeClr val="tx1"/>
              </a:solidFill>
            </a:endParaRPr>
          </a:p>
        </p:txBody>
      </p:sp>
      <p:cxnSp>
        <p:nvCxnSpPr>
          <p:cNvPr id="58" name="Straight Arrow Connector 57"/>
          <p:cNvCxnSpPr>
            <a:stCxn id="57" idx="0"/>
          </p:cNvCxnSpPr>
          <p:nvPr/>
        </p:nvCxnSpPr>
        <p:spPr>
          <a:xfrm flipH="1" flipV="1">
            <a:off x="5460276" y="5408024"/>
            <a:ext cx="587888" cy="613264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Straight Arrow Connector 50"/>
          <p:cNvCxnSpPr>
            <a:stCxn id="50" idx="0"/>
          </p:cNvCxnSpPr>
          <p:nvPr/>
        </p:nvCxnSpPr>
        <p:spPr>
          <a:xfrm flipV="1">
            <a:off x="2231740" y="5085184"/>
            <a:ext cx="684076" cy="576064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II. Block Sampling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3" name="Picture 32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print"/>
          <a:stretch>
            <a:fillRect/>
          </a:stretch>
        </p:blipFill>
        <p:spPr>
          <a:xfrm>
            <a:off x="566903" y="3003807"/>
            <a:ext cx="8146023" cy="665508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899592" y="1844824"/>
            <a:ext cx="2160240" cy="56937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Block sampling</a:t>
            </a:r>
            <a:endParaRPr lang="en-GB" sz="2400" dirty="0">
              <a:solidFill>
                <a:schemeClr val="tx1"/>
              </a:solidFill>
            </a:endParaRPr>
          </a:p>
        </p:txBody>
      </p:sp>
      <p:cxnSp>
        <p:nvCxnSpPr>
          <p:cNvPr id="35" name="Straight Arrow Connector 34"/>
          <p:cNvCxnSpPr>
            <a:stCxn id="34" idx="2"/>
          </p:cNvCxnSpPr>
          <p:nvPr/>
        </p:nvCxnSpPr>
        <p:spPr>
          <a:xfrm flipH="1">
            <a:off x="1043608" y="2414194"/>
            <a:ext cx="936104" cy="510750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 cstate="print"/>
          <a:stretch>
            <a:fillRect/>
          </a:stretch>
        </p:blipFill>
        <p:spPr>
          <a:xfrm>
            <a:off x="2915816" y="4293096"/>
            <a:ext cx="2986088" cy="832961"/>
          </a:xfrm>
          <a:prstGeom prst="rect">
            <a:avLst/>
          </a:prstGeom>
        </p:spPr>
      </p:pic>
      <p:sp>
        <p:nvSpPr>
          <p:cNvPr id="50" name="Rectangle 49"/>
          <p:cNvSpPr/>
          <p:nvPr/>
        </p:nvSpPr>
        <p:spPr>
          <a:xfrm>
            <a:off x="467544" y="5661248"/>
            <a:ext cx="3528392" cy="792088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Average # blocks selected by the sampling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III. Proximal Setup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0" name="Picture 19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/>
          <a:stretch>
            <a:fillRect/>
          </a:stretch>
        </p:blipFill>
        <p:spPr>
          <a:xfrm>
            <a:off x="646711" y="2742872"/>
            <a:ext cx="7814310" cy="97536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625874" y="2670867"/>
            <a:ext cx="1391032" cy="1008112"/>
          </a:xfrm>
          <a:prstGeom prst="rect">
            <a:avLst/>
          </a:prstGeom>
          <a:noFill/>
          <a:ln w="762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Arrow Connector 10"/>
          <p:cNvCxnSpPr>
            <a:stCxn id="10" idx="2"/>
          </p:cNvCxnSpPr>
          <p:nvPr/>
        </p:nvCxnSpPr>
        <p:spPr>
          <a:xfrm flipH="1">
            <a:off x="2465634" y="3678979"/>
            <a:ext cx="2855756" cy="1152128"/>
          </a:xfrm>
          <a:prstGeom prst="straightConnector1">
            <a:avLst/>
          </a:prstGeom>
          <a:ln w="76200">
            <a:solidFill>
              <a:schemeClr val="accent5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93426" y="4975123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Convex &amp; Smooth</a:t>
            </a:r>
            <a:endParaRPr lang="en-GB" sz="2400" dirty="0"/>
          </a:p>
        </p:txBody>
      </p:sp>
      <p:sp>
        <p:nvSpPr>
          <p:cNvPr id="13" name="Rectangle 12"/>
          <p:cNvSpPr/>
          <p:nvPr/>
        </p:nvSpPr>
        <p:spPr>
          <a:xfrm>
            <a:off x="6879054" y="2670867"/>
            <a:ext cx="1347219" cy="1008112"/>
          </a:xfrm>
          <a:prstGeom prst="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92D050"/>
              </a:solidFill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6858122" y="3678979"/>
            <a:ext cx="648072" cy="1008112"/>
          </a:xfrm>
          <a:prstGeom prst="straightConnector1">
            <a:avLst/>
          </a:prstGeom>
          <a:ln w="7620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201938" y="4975123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Convex &amp; </a:t>
            </a:r>
            <a:r>
              <a:rPr lang="en-GB" sz="2400" dirty="0" err="1" smtClean="0"/>
              <a:t>Nonsmooth</a:t>
            </a:r>
            <a:r>
              <a:rPr lang="en-GB" sz="2400" dirty="0" smtClean="0"/>
              <a:t>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625874" y="1950787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accent5"/>
                </a:solidFill>
              </a:rPr>
              <a:t>Loss</a:t>
            </a:r>
            <a:endParaRPr lang="en-GB" sz="3600" dirty="0">
              <a:solidFill>
                <a:schemeClr val="accent5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354066" y="2022795"/>
            <a:ext cx="2194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err="1" smtClean="0">
                <a:solidFill>
                  <a:srgbClr val="92D050"/>
                </a:solidFill>
              </a:rPr>
              <a:t>Regularizer</a:t>
            </a:r>
            <a:endParaRPr lang="en-GB" sz="3200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/>
      <p:bldP spid="13" grpId="0" animBg="1"/>
      <p:bldP spid="15" grpId="0"/>
      <p:bldP spid="17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143000"/>
          </a:xfrm>
        </p:spPr>
        <p:txBody>
          <a:bodyPr>
            <a:noAutofit/>
          </a:bodyPr>
          <a:lstStyle/>
          <a:p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</a:rPr>
              <a:t>III. Proximal Setup</a:t>
            </a:r>
            <a:br>
              <a:rPr lang="en-GB" sz="4000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</a:rPr>
              <a:t>Loss Functions: Examples</a:t>
            </a:r>
            <a:endParaRPr lang="en-GB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72" name="Picture 71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 cstate="print"/>
          <a:stretch>
            <a:fillRect/>
          </a:stretch>
        </p:blipFill>
        <p:spPr>
          <a:xfrm>
            <a:off x="3419872" y="1988840"/>
            <a:ext cx="3509010" cy="72961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539554" y="2060847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/>
                </a:solidFill>
              </a:rPr>
              <a:t>Quadratic loss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9552" y="4221088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/>
                </a:solidFill>
              </a:rPr>
              <a:t>L-infinity</a:t>
            </a:r>
            <a:endParaRPr lang="en-GB" sz="2400" dirty="0">
              <a:solidFill>
                <a:schemeClr val="accent1"/>
              </a:solidFill>
            </a:endParaRPr>
          </a:p>
        </p:txBody>
      </p:sp>
      <p:pic>
        <p:nvPicPr>
          <p:cNvPr id="76" name="Picture 75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0" cstate="print"/>
          <a:stretch>
            <a:fillRect/>
          </a:stretch>
        </p:blipFill>
        <p:spPr>
          <a:xfrm>
            <a:off x="3419869" y="4293093"/>
            <a:ext cx="3432810" cy="3886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539556" y="4941168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/>
                </a:solidFill>
              </a:rPr>
              <a:t>L1 regression</a:t>
            </a:r>
            <a:endParaRPr lang="en-GB" sz="2400" dirty="0">
              <a:solidFill>
                <a:schemeClr val="accent1"/>
              </a:solidFill>
            </a:endParaRPr>
          </a:p>
        </p:txBody>
      </p:sp>
      <p:pic>
        <p:nvPicPr>
          <p:cNvPr id="77" name="Picture 76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1" cstate="print"/>
          <a:stretch>
            <a:fillRect/>
          </a:stretch>
        </p:blipFill>
        <p:spPr>
          <a:xfrm>
            <a:off x="3419872" y="4869160"/>
            <a:ext cx="2983230" cy="729615"/>
          </a:xfrm>
          <a:prstGeom prst="rect">
            <a:avLst/>
          </a:prstGeom>
        </p:spPr>
      </p:pic>
      <p:sp>
        <p:nvSpPr>
          <p:cNvPr id="59" name="TextBox 58"/>
          <p:cNvSpPr txBox="1"/>
          <p:nvPr/>
        </p:nvSpPr>
        <p:spPr>
          <a:xfrm>
            <a:off x="539553" y="5805264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/>
                </a:solidFill>
              </a:rPr>
              <a:t>Exponential loss</a:t>
            </a:r>
            <a:endParaRPr lang="en-GB" sz="2400" dirty="0">
              <a:solidFill>
                <a:schemeClr val="accent1"/>
              </a:solidFill>
            </a:endParaRPr>
          </a:p>
        </p:txBody>
      </p:sp>
      <p:pic>
        <p:nvPicPr>
          <p:cNvPr id="78" name="Picture 77" descr="addin_tmp.pn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2" cstate="print"/>
          <a:stretch>
            <a:fillRect/>
          </a:stretch>
        </p:blipFill>
        <p:spPr>
          <a:xfrm>
            <a:off x="3419872" y="5589240"/>
            <a:ext cx="2819400" cy="912495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539552" y="2780928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/>
                </a:solidFill>
              </a:rPr>
              <a:t>Logistic loss</a:t>
            </a:r>
            <a:endParaRPr lang="en-GB" sz="2400" dirty="0">
              <a:solidFill>
                <a:schemeClr val="accent1"/>
              </a:solidFill>
            </a:endParaRPr>
          </a:p>
        </p:txBody>
      </p:sp>
      <p:pic>
        <p:nvPicPr>
          <p:cNvPr id="74" name="Picture 73" descr="addin_tmp.png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3" cstate="print"/>
          <a:stretch>
            <a:fillRect/>
          </a:stretch>
        </p:blipFill>
        <p:spPr>
          <a:xfrm>
            <a:off x="3419871" y="2708920"/>
            <a:ext cx="2929890" cy="729615"/>
          </a:xfrm>
          <a:prstGeom prst="rect">
            <a:avLst/>
          </a:prstGeom>
        </p:spPr>
      </p:pic>
      <p:sp>
        <p:nvSpPr>
          <p:cNvPr id="69" name="TextBox 68"/>
          <p:cNvSpPr txBox="1"/>
          <p:nvPr/>
        </p:nvSpPr>
        <p:spPr>
          <a:xfrm>
            <a:off x="539552" y="3501007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/>
                </a:solidFill>
              </a:rPr>
              <a:t>Square hinge loss</a:t>
            </a:r>
            <a:endParaRPr lang="en-GB" sz="2400" dirty="0">
              <a:solidFill>
                <a:schemeClr val="accent1"/>
              </a:solidFill>
            </a:endParaRPr>
          </a:p>
        </p:txBody>
      </p:sp>
      <p:pic>
        <p:nvPicPr>
          <p:cNvPr id="75" name="Picture 74" descr="addin_tmp.png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4" cstate="print"/>
          <a:stretch>
            <a:fillRect/>
          </a:stretch>
        </p:blipFill>
        <p:spPr>
          <a:xfrm>
            <a:off x="3419872" y="3573016"/>
            <a:ext cx="2630805" cy="333375"/>
          </a:xfrm>
          <a:prstGeom prst="rect">
            <a:avLst/>
          </a:prstGeom>
        </p:spPr>
      </p:pic>
      <p:pic>
        <p:nvPicPr>
          <p:cNvPr id="73" name="Picture 72" descr="addin_tmp.png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5" cstate="print"/>
          <a:stretch>
            <a:fillRect/>
          </a:stretch>
        </p:blipFill>
        <p:spPr>
          <a:xfrm>
            <a:off x="5076056" y="1412776"/>
            <a:ext cx="455295" cy="255270"/>
          </a:xfrm>
          <a:prstGeom prst="rect">
            <a:avLst/>
          </a:prstGeom>
        </p:spPr>
      </p:pic>
      <p:cxnSp>
        <p:nvCxnSpPr>
          <p:cNvPr id="80" name="Straight Connector 79"/>
          <p:cNvCxnSpPr/>
          <p:nvPr/>
        </p:nvCxnSpPr>
        <p:spPr>
          <a:xfrm>
            <a:off x="611560" y="1844824"/>
            <a:ext cx="7992888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3059832" y="1844824"/>
            <a:ext cx="0" cy="4608512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/>
          <p:cNvSpPr txBox="1"/>
          <p:nvPr/>
        </p:nvSpPr>
        <p:spPr>
          <a:xfrm>
            <a:off x="7596336" y="2276872"/>
            <a:ext cx="13681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BKBG’11</a:t>
            </a:r>
          </a:p>
          <a:p>
            <a:r>
              <a:rPr lang="en-GB" sz="2400" dirty="0" smtClean="0"/>
              <a:t>RT’11b</a:t>
            </a:r>
          </a:p>
          <a:p>
            <a:r>
              <a:rPr lang="en-GB" sz="2400" dirty="0" smtClean="0"/>
              <a:t>TBRS’13</a:t>
            </a:r>
          </a:p>
          <a:p>
            <a:r>
              <a:rPr lang="en-GB" sz="2400" dirty="0" smtClean="0"/>
              <a:t>RT ’13a</a:t>
            </a:r>
            <a:endParaRPr lang="en-GB" sz="2400" dirty="0"/>
          </a:p>
        </p:txBody>
      </p:sp>
      <p:sp>
        <p:nvSpPr>
          <p:cNvPr id="95" name="Right Brace 94"/>
          <p:cNvSpPr/>
          <p:nvPr/>
        </p:nvSpPr>
        <p:spPr>
          <a:xfrm>
            <a:off x="7092280" y="1988840"/>
            <a:ext cx="360040" cy="2016224"/>
          </a:xfrm>
          <a:prstGeom prst="rightBrac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ight Brace 95"/>
          <p:cNvSpPr/>
          <p:nvPr/>
        </p:nvSpPr>
        <p:spPr>
          <a:xfrm>
            <a:off x="7092280" y="4365104"/>
            <a:ext cx="360040" cy="2016224"/>
          </a:xfrm>
          <a:prstGeom prst="rightBrac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Box 96"/>
          <p:cNvSpPr txBox="1"/>
          <p:nvPr/>
        </p:nvSpPr>
        <p:spPr>
          <a:xfrm>
            <a:off x="7668344" y="5157192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FR’13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</a:rPr>
              <a:t>III. Proximal Setup</a:t>
            </a:r>
            <a:br>
              <a:rPr lang="en-GB" sz="4000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GB" sz="4000" dirty="0" err="1" smtClean="0">
                <a:solidFill>
                  <a:schemeClr val="accent6">
                    <a:lumMod val="75000"/>
                  </a:schemeClr>
                </a:solidFill>
              </a:rPr>
              <a:t>Regularizers</a:t>
            </a:r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</a:rPr>
              <a:t>: Examples</a:t>
            </a:r>
            <a:endParaRPr lang="en-GB" sz="40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1" name="Picture 20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1691680" y="1772816"/>
            <a:ext cx="5761634" cy="792089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755576" y="2996952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accent1"/>
                </a:solidFill>
              </a:rPr>
              <a:t>No </a:t>
            </a:r>
            <a:r>
              <a:rPr lang="en-GB" sz="2400" dirty="0" err="1" smtClean="0">
                <a:solidFill>
                  <a:schemeClr val="accent1"/>
                </a:solidFill>
              </a:rPr>
              <a:t>regularizer</a:t>
            </a:r>
            <a:endParaRPr lang="en-GB" sz="2400" dirty="0">
              <a:solidFill>
                <a:schemeClr val="accent1"/>
              </a:solidFill>
            </a:endParaRPr>
          </a:p>
        </p:txBody>
      </p:sp>
      <p:pic>
        <p:nvPicPr>
          <p:cNvPr id="23" name="Picture 22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 cstate="print"/>
          <a:stretch>
            <a:fillRect/>
          </a:stretch>
        </p:blipFill>
        <p:spPr>
          <a:xfrm>
            <a:off x="1835696" y="3645024"/>
            <a:ext cx="1282065" cy="304800"/>
          </a:xfrm>
          <a:prstGeom prst="rect">
            <a:avLst/>
          </a:prstGeom>
        </p:spPr>
      </p:pic>
      <p:pic>
        <p:nvPicPr>
          <p:cNvPr id="25" name="Picture 24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 cstate="print"/>
          <a:stretch>
            <a:fillRect/>
          </a:stretch>
        </p:blipFill>
        <p:spPr>
          <a:xfrm>
            <a:off x="4887131" y="3703969"/>
            <a:ext cx="3299460" cy="3048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860032" y="2996952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accent1"/>
                </a:solidFill>
              </a:rPr>
              <a:t>Weighted L1 norm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60032" y="4653136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accent1"/>
                </a:solidFill>
              </a:rPr>
              <a:t>Weighted L2 norm</a:t>
            </a:r>
            <a:endParaRPr lang="en-GB" sz="2400" dirty="0">
              <a:solidFill>
                <a:schemeClr val="accent1"/>
              </a:solidFill>
            </a:endParaRPr>
          </a:p>
        </p:txBody>
      </p:sp>
      <p:pic>
        <p:nvPicPr>
          <p:cNvPr id="32" name="Picture 31" descr="addin_tmp.pn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0" cstate="print"/>
          <a:stretch>
            <a:fillRect/>
          </a:stretch>
        </p:blipFill>
        <p:spPr>
          <a:xfrm>
            <a:off x="4808430" y="5399665"/>
            <a:ext cx="3467100" cy="30480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55576" y="4581128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accent1"/>
                </a:solidFill>
              </a:rPr>
              <a:t>Box constraints</a:t>
            </a:r>
            <a:endParaRPr lang="en-GB" sz="2400" dirty="0">
              <a:solidFill>
                <a:schemeClr val="accent1"/>
              </a:solidFill>
            </a:endParaRPr>
          </a:p>
        </p:txBody>
      </p:sp>
      <p:pic>
        <p:nvPicPr>
          <p:cNvPr id="24" name="Picture 23" descr="addin_tmp.png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1" cstate="print"/>
          <a:stretch>
            <a:fillRect/>
          </a:stretch>
        </p:blipFill>
        <p:spPr>
          <a:xfrm>
            <a:off x="899591" y="5157193"/>
            <a:ext cx="3234690" cy="760095"/>
          </a:xfrm>
          <a:prstGeom prst="rect">
            <a:avLst/>
          </a:prstGeom>
        </p:spPr>
      </p:pic>
      <p:cxnSp>
        <p:nvCxnSpPr>
          <p:cNvPr id="33" name="Straight Connector 32"/>
          <p:cNvCxnSpPr>
            <a:stCxn id="43" idx="0"/>
            <a:endCxn id="43" idx="2"/>
          </p:cNvCxnSpPr>
          <p:nvPr/>
        </p:nvCxnSpPr>
        <p:spPr>
          <a:xfrm>
            <a:off x="4608004" y="2852936"/>
            <a:ext cx="0" cy="3384376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43" idx="1"/>
            <a:endCxn id="43" idx="3"/>
          </p:cNvCxnSpPr>
          <p:nvPr/>
        </p:nvCxnSpPr>
        <p:spPr>
          <a:xfrm>
            <a:off x="683568" y="4545124"/>
            <a:ext cx="784887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42"/>
          <p:cNvSpPr/>
          <p:nvPr/>
        </p:nvSpPr>
        <p:spPr>
          <a:xfrm>
            <a:off x="683568" y="2852936"/>
            <a:ext cx="7848872" cy="3384376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Wave 16"/>
          <p:cNvSpPr/>
          <p:nvPr/>
        </p:nvSpPr>
        <p:spPr>
          <a:xfrm>
            <a:off x="1115616" y="5877272"/>
            <a:ext cx="2232248" cy="792088"/>
          </a:xfrm>
          <a:prstGeom prst="wav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e.g., SVM dual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20" name="Wave 19"/>
          <p:cNvSpPr/>
          <p:nvPr/>
        </p:nvSpPr>
        <p:spPr>
          <a:xfrm>
            <a:off x="6588224" y="2348880"/>
            <a:ext cx="2232248" cy="792088"/>
          </a:xfrm>
          <a:prstGeom prst="wav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e.g., LASSO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-gradient-wallpap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548680" y="-1271"/>
            <a:ext cx="12313367" cy="690089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08920"/>
            <a:ext cx="9144000" cy="1143000"/>
          </a:xfrm>
        </p:spPr>
        <p:txBody>
          <a:bodyPr>
            <a:noAutofit/>
          </a:bodyPr>
          <a:lstStyle/>
          <a:p>
            <a:r>
              <a:rPr lang="en-GB" sz="6600" dirty="0" smtClean="0"/>
              <a:t>The Algorithm</a:t>
            </a:r>
            <a:endParaRPr lang="en-GB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APPROX</a:t>
            </a:r>
            <a:endParaRPr lang="en-GB" dirty="0"/>
          </a:p>
        </p:txBody>
      </p:sp>
      <p:pic>
        <p:nvPicPr>
          <p:cNvPr id="9" name="Picture 8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4" cstate="print"/>
          <a:stretch>
            <a:fillRect/>
          </a:stretch>
        </p:blipFill>
        <p:spPr>
          <a:xfrm>
            <a:off x="251520" y="1628799"/>
            <a:ext cx="8734425" cy="4545330"/>
          </a:xfrm>
          <a:prstGeom prst="rect">
            <a:avLst/>
          </a:prstGeom>
        </p:spPr>
      </p:pic>
      <p:graphicFrame>
        <p:nvGraphicFramePr>
          <p:cNvPr id="493570" name="Object 2"/>
          <p:cNvGraphicFramePr>
            <a:graphicFrameLocks noChangeAspect="1"/>
          </p:cNvGraphicFramePr>
          <p:nvPr/>
        </p:nvGraphicFramePr>
        <p:xfrm>
          <a:off x="3086100" y="293688"/>
          <a:ext cx="2971800" cy="960437"/>
        </p:xfrm>
        <a:graphic>
          <a:graphicData uri="http://schemas.openxmlformats.org/presentationml/2006/ole">
            <p:oleObj spid="_x0000_s340994" name="Acrobat Document" r:id="rId5" imgW="2886478" imgH="933580" progId="AcroExch.Document.11">
              <p:embed/>
            </p:oleObj>
          </a:graphicData>
        </a:graphic>
      </p:graphicFrame>
      <p:pic>
        <p:nvPicPr>
          <p:cNvPr id="5" name="Picture 4" descr="playgroun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27981" y="1171802"/>
            <a:ext cx="2871102" cy="201480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cxnSp>
        <p:nvCxnSpPr>
          <p:cNvPr id="7" name="Straight Arrow Connector 6"/>
          <p:cNvCxnSpPr/>
          <p:nvPr/>
        </p:nvCxnSpPr>
        <p:spPr>
          <a:xfrm flipH="1">
            <a:off x="3239591" y="1815737"/>
            <a:ext cx="3082832" cy="1881052"/>
          </a:xfrm>
          <a:prstGeom prst="straightConnector1">
            <a:avLst/>
          </a:prstGeom>
          <a:ln w="38100">
            <a:solidFill>
              <a:schemeClr val="accent5">
                <a:alpha val="50000"/>
              </a:schemeClr>
            </a:solidFill>
            <a:tailEnd type="arrow"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5486404" y="1515291"/>
            <a:ext cx="2508065" cy="1227909"/>
          </a:xfrm>
          <a:prstGeom prst="straightConnector1">
            <a:avLst/>
          </a:prstGeom>
          <a:ln w="38100">
            <a:solidFill>
              <a:srgbClr val="FF0000">
                <a:alpha val="50000"/>
              </a:srgbClr>
            </a:solidFill>
            <a:tailEnd type="arrow"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3905795" y="1502229"/>
            <a:ext cx="4088674" cy="587828"/>
          </a:xfrm>
          <a:prstGeom prst="straightConnector1">
            <a:avLst/>
          </a:prstGeom>
          <a:ln w="38100">
            <a:solidFill>
              <a:srgbClr val="FF0000">
                <a:alpha val="50000"/>
              </a:srgbClr>
            </a:solidFill>
            <a:tailEnd type="arrow"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1515291" y="1815737"/>
            <a:ext cx="4767943" cy="1750423"/>
          </a:xfrm>
          <a:prstGeom prst="straightConnector1">
            <a:avLst/>
          </a:prstGeom>
          <a:ln w="38100">
            <a:solidFill>
              <a:schemeClr val="accent5">
                <a:alpha val="50000"/>
              </a:schemeClr>
            </a:solidFill>
            <a:tailEnd type="arrow"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3892732" y="1828800"/>
            <a:ext cx="2403565" cy="483326"/>
          </a:xfrm>
          <a:prstGeom prst="straightConnector1">
            <a:avLst/>
          </a:prstGeom>
          <a:ln w="38100">
            <a:solidFill>
              <a:schemeClr val="accent5">
                <a:alpha val="50000"/>
              </a:schemeClr>
            </a:solidFill>
            <a:tailEnd type="arrow"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6844937" y="3043646"/>
            <a:ext cx="613954" cy="587828"/>
          </a:xfrm>
          <a:prstGeom prst="straightConnector1">
            <a:avLst/>
          </a:prstGeom>
          <a:ln w="38100">
            <a:solidFill>
              <a:srgbClr val="FFC000">
                <a:alpha val="50000"/>
              </a:srgbClr>
            </a:solidFill>
            <a:tailEnd type="arrow"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2299064" y="3068960"/>
            <a:ext cx="6305384" cy="2143120"/>
          </a:xfrm>
          <a:prstGeom prst="straightConnector1">
            <a:avLst/>
          </a:prstGeom>
          <a:ln w="38100">
            <a:solidFill>
              <a:srgbClr val="00B050">
                <a:alpha val="50000"/>
              </a:srgbClr>
            </a:solidFill>
            <a:tailEnd type="arrow"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6844938" y="3068960"/>
            <a:ext cx="1759510" cy="2051680"/>
          </a:xfrm>
          <a:prstGeom prst="straightConnector1">
            <a:avLst/>
          </a:prstGeom>
          <a:ln w="38100">
            <a:solidFill>
              <a:srgbClr val="00B050">
                <a:alpha val="50000"/>
              </a:srgbClr>
            </a:solidFill>
            <a:tailEnd type="arrow"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flipH="1">
            <a:off x="2599509" y="1528354"/>
            <a:ext cx="5368834" cy="1854926"/>
          </a:xfrm>
          <a:prstGeom prst="straightConnector1">
            <a:avLst/>
          </a:prstGeom>
          <a:ln w="38100">
            <a:solidFill>
              <a:srgbClr val="FF0000">
                <a:alpha val="50000"/>
              </a:srgbClr>
            </a:solidFill>
            <a:tailEnd type="arrow"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899028" y="6281982"/>
            <a:ext cx="7417388" cy="50405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Olivier </a:t>
            </a:r>
            <a:r>
              <a:rPr lang="en-US" sz="1600" dirty="0" err="1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Fercoq</a:t>
            </a:r>
            <a:r>
              <a:rPr lang="en-US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 and P.R. Accelerated, parallel and proximal coordinate descent, </a:t>
            </a:r>
            <a:r>
              <a:rPr lang="en-GB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arXiv:1312.5799, December 2013</a:t>
            </a:r>
            <a:endParaRPr lang="en-GB" sz="1600" dirty="0">
              <a:solidFill>
                <a:schemeClr val="tx1"/>
              </a:solidFill>
              <a:latin typeface="Raavi" pitchFamily="34" charset="0"/>
              <a:cs typeface="Raavi" pitchFamily="34" charset="0"/>
            </a:endParaRPr>
          </a:p>
        </p:txBody>
      </p:sp>
      <p:pic>
        <p:nvPicPr>
          <p:cNvPr id="16" name="Picture 15" descr="images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07054" y="6228882"/>
            <a:ext cx="490736" cy="4907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Elbow Connector 65"/>
          <p:cNvCxnSpPr/>
          <p:nvPr/>
        </p:nvCxnSpPr>
        <p:spPr>
          <a:xfrm rot="16200000" flipH="1">
            <a:off x="4258742" y="1256234"/>
            <a:ext cx="467196" cy="2604"/>
          </a:xfrm>
          <a:prstGeom prst="bentConnector3">
            <a:avLst>
              <a:gd name="adj1" fmla="val 50000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83682" name="Object 2"/>
          <p:cNvGraphicFramePr>
            <a:graphicFrameLocks noChangeAspect="1"/>
          </p:cNvGraphicFramePr>
          <p:nvPr/>
        </p:nvGraphicFramePr>
        <p:xfrm>
          <a:off x="3086100" y="293468"/>
          <a:ext cx="2971800" cy="960437"/>
        </p:xfrm>
        <a:graphic>
          <a:graphicData uri="http://schemas.openxmlformats.org/presentationml/2006/ole">
            <p:oleObj spid="_x0000_s401410" name="Acrobat Document" r:id="rId3" imgW="2886478" imgH="933580" progId="AcroExch.Document.11">
              <p:embed/>
            </p:oleObj>
          </a:graphicData>
        </a:graphic>
      </p:graphicFrame>
      <p:pic>
        <p:nvPicPr>
          <p:cNvPr id="8" name="Picture 7" descr="a-gradient-wallpape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26824" y="2086116"/>
            <a:ext cx="2206556" cy="1235672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580112" y="2233748"/>
            <a:ext cx="2232248" cy="907219"/>
          </a:xfrm>
        </p:spPr>
        <p:txBody>
          <a:bodyPr>
            <a:noAutofit/>
          </a:bodyPr>
          <a:lstStyle/>
          <a:p>
            <a:r>
              <a:rPr lang="en-GB" sz="1400" dirty="0" smtClean="0">
                <a:solidFill>
                  <a:schemeClr val="bg1"/>
                </a:solidFill>
                <a:latin typeface="Georgia" pitchFamily="18" charset="0"/>
              </a:rPr>
              <a:t>Part C</a:t>
            </a:r>
            <a:r>
              <a:rPr lang="en-GB" sz="1400" dirty="0" smtClean="0">
                <a:solidFill>
                  <a:schemeClr val="bg1"/>
                </a:solidFill>
              </a:rPr>
              <a:t/>
            </a:r>
            <a:br>
              <a:rPr lang="en-GB" sz="1400" dirty="0" smtClean="0">
                <a:solidFill>
                  <a:schemeClr val="bg1"/>
                </a:solidFill>
              </a:rPr>
            </a:br>
            <a:r>
              <a:rPr lang="en-GB" sz="1400" dirty="0" smtClean="0">
                <a:solidFill>
                  <a:schemeClr val="bg1"/>
                </a:solidFill>
              </a:rPr>
              <a:t>RANDOMIZED</a:t>
            </a:r>
            <a:br>
              <a:rPr lang="en-GB" sz="1400" dirty="0" smtClean="0">
                <a:solidFill>
                  <a:schemeClr val="bg1"/>
                </a:solidFill>
              </a:rPr>
            </a:br>
            <a:r>
              <a:rPr lang="en-GB" sz="1400" dirty="0" smtClean="0">
                <a:solidFill>
                  <a:schemeClr val="bg1"/>
                </a:solidFill>
              </a:rPr>
              <a:t>COORDINATE DESCENT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10" name="Picture 9" descr="a-gradient-wallpape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55433" y="2086116"/>
            <a:ext cx="2206556" cy="1235672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1115616" y="2276872"/>
            <a:ext cx="2232248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Georgia" pitchFamily="18" charset="0"/>
                <a:ea typeface="+mj-ea"/>
                <a:cs typeface="+mj-cs"/>
              </a:rPr>
              <a:t>Part B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GRADIENT METHODS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2" name="Picture 11" descr="a-gradient-wallpape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280804" y="4075972"/>
            <a:ext cx="1944416" cy="1089730"/>
          </a:xfrm>
          <a:prstGeom prst="rect">
            <a:avLst/>
          </a:prstGeom>
        </p:spPr>
      </p:pic>
      <p:sp>
        <p:nvSpPr>
          <p:cNvPr id="13" name="Title 1"/>
          <p:cNvSpPr txBox="1">
            <a:spLocks/>
          </p:cNvSpPr>
          <p:nvPr/>
        </p:nvSpPr>
        <p:spPr>
          <a:xfrm flipH="1">
            <a:off x="274319" y="4288830"/>
            <a:ext cx="1946366" cy="6368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  <a:ea typeface="+mj-ea"/>
                <a:cs typeface="+mj-cs"/>
              </a:rPr>
              <a:t>B1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GRADIENT DESCENT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5" name="Picture 14" descr="a-gradient-wallpape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2306911" y="4072806"/>
            <a:ext cx="1944416" cy="1089730"/>
          </a:xfrm>
          <a:prstGeom prst="rect">
            <a:avLst/>
          </a:prstGeom>
        </p:spPr>
      </p:pic>
      <p:sp>
        <p:nvSpPr>
          <p:cNvPr id="16" name="Title 1"/>
          <p:cNvSpPr txBox="1">
            <a:spLocks/>
          </p:cNvSpPr>
          <p:nvPr/>
        </p:nvSpPr>
        <p:spPr>
          <a:xfrm flipH="1">
            <a:off x="2312125" y="4242758"/>
            <a:ext cx="1933303" cy="6368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  <a:ea typeface="+mj-ea"/>
                <a:cs typeface="+mj-cs"/>
              </a:rPr>
              <a:t>B2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PROJECTED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GRADIENT DESCENT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7" name="Picture 16" descr="a-gradient-wallpape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284172" y="5248669"/>
            <a:ext cx="1944416" cy="1089730"/>
          </a:xfrm>
          <a:prstGeom prst="rect">
            <a:avLst/>
          </a:prstGeom>
        </p:spPr>
      </p:pic>
      <p:sp>
        <p:nvSpPr>
          <p:cNvPr id="18" name="Title 1"/>
          <p:cNvSpPr txBox="1">
            <a:spLocks/>
          </p:cNvSpPr>
          <p:nvPr/>
        </p:nvSpPr>
        <p:spPr>
          <a:xfrm flipH="1">
            <a:off x="287382" y="5394961"/>
            <a:ext cx="1933303" cy="7034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  <a:ea typeface="+mj-ea"/>
                <a:cs typeface="+mj-cs"/>
              </a:rPr>
              <a:t>B3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PROXIMAL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GRADIENT DESCENT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9" name="Picture 18" descr="a-gradient-wallpape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2307101" y="5254211"/>
            <a:ext cx="1944416" cy="1089730"/>
          </a:xfrm>
          <a:prstGeom prst="rect">
            <a:avLst/>
          </a:prstGeom>
        </p:spPr>
      </p:pic>
      <p:sp>
        <p:nvSpPr>
          <p:cNvPr id="20" name="Title 1"/>
          <p:cNvSpPr txBox="1">
            <a:spLocks/>
          </p:cNvSpPr>
          <p:nvPr/>
        </p:nvSpPr>
        <p:spPr>
          <a:xfrm flipH="1">
            <a:off x="2312126" y="5424163"/>
            <a:ext cx="1920240" cy="6368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  <a:ea typeface="+mj-ea"/>
                <a:cs typeface="+mj-cs"/>
              </a:rPr>
              <a:t>B4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FAST PROXIMAL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GRADIENT DESCENT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1" name="Picture 20" descr="a-gradient-wallpape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4813803" y="4072806"/>
            <a:ext cx="1944416" cy="1089730"/>
          </a:xfrm>
          <a:prstGeom prst="rect">
            <a:avLst/>
          </a:prstGeom>
        </p:spPr>
      </p:pic>
      <p:sp>
        <p:nvSpPr>
          <p:cNvPr id="22" name="Title 1"/>
          <p:cNvSpPr txBox="1">
            <a:spLocks/>
          </p:cNvSpPr>
          <p:nvPr/>
        </p:nvSpPr>
        <p:spPr>
          <a:xfrm flipH="1">
            <a:off x="4860032" y="4285664"/>
            <a:ext cx="1898720" cy="6368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Georgia" pitchFamily="18" charset="0"/>
                <a:ea typeface="+mj-ea"/>
                <a:cs typeface="+mj-cs"/>
              </a:rPr>
              <a:t>C1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PROXIMAL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COORDINATE DESCENT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3" name="Picture 22" descr="a-gradient-wallpape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6830027" y="4072806"/>
            <a:ext cx="1944416" cy="1089730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 flipH="1">
            <a:off x="6876256" y="4285664"/>
            <a:ext cx="1872208" cy="6368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  <a:ea typeface="+mj-ea"/>
                <a:cs typeface="+mj-cs"/>
              </a:rPr>
              <a:t>C2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PARALLEL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COORDINATE DESCENT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5" name="Picture 24" descr="a-gradient-wallpape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4813019" y="5259484"/>
            <a:ext cx="1944416" cy="1089730"/>
          </a:xfrm>
          <a:prstGeom prst="rect">
            <a:avLst/>
          </a:prstGeom>
        </p:spPr>
      </p:pic>
      <p:sp>
        <p:nvSpPr>
          <p:cNvPr id="26" name="Title 1"/>
          <p:cNvSpPr txBox="1">
            <a:spLocks/>
          </p:cNvSpPr>
          <p:nvPr/>
        </p:nvSpPr>
        <p:spPr>
          <a:xfrm flipH="1">
            <a:off x="4820194" y="5472342"/>
            <a:ext cx="1912046" cy="6368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Georgia" pitchFamily="18" charset="0"/>
                <a:ea typeface="+mj-ea"/>
                <a:cs typeface="+mj-cs"/>
              </a:rPr>
              <a:t>C3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DISTRIBUTED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COORDINATE DESCENT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7" name="Picture 26" descr="a-gradient-wallpape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6842305" y="5259485"/>
            <a:ext cx="1944416" cy="1089730"/>
          </a:xfrm>
          <a:prstGeom prst="rect">
            <a:avLst/>
          </a:prstGeom>
        </p:spPr>
      </p:pic>
      <p:sp>
        <p:nvSpPr>
          <p:cNvPr id="28" name="Title 1"/>
          <p:cNvSpPr txBox="1">
            <a:spLocks/>
          </p:cNvSpPr>
          <p:nvPr/>
        </p:nvSpPr>
        <p:spPr>
          <a:xfrm flipH="1">
            <a:off x="6876256" y="5472343"/>
            <a:ext cx="1901984" cy="6368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  <a:ea typeface="+mj-ea"/>
                <a:cs typeface="+mj-cs"/>
              </a:rPr>
              <a:t>C4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FAST PARALLEL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COORDINATE DESCENT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83683" name="Object 3"/>
          <p:cNvGraphicFramePr>
            <a:graphicFrameLocks noChangeAspect="1"/>
          </p:cNvGraphicFramePr>
          <p:nvPr/>
        </p:nvGraphicFramePr>
        <p:xfrm>
          <a:off x="6318549" y="5317063"/>
          <a:ext cx="368302" cy="337514"/>
        </p:xfrm>
        <a:graphic>
          <a:graphicData uri="http://schemas.openxmlformats.org/presentationml/2006/ole">
            <p:oleObj spid="_x0000_s401411" name="Acrobat Document" r:id="rId6" imgW="2295238" imgH="2104762" progId="AcroExch.Document.11">
              <p:embed/>
            </p:oleObj>
          </a:graphicData>
        </a:graphic>
      </p:graphicFrame>
      <p:graphicFrame>
        <p:nvGraphicFramePr>
          <p:cNvPr id="583684" name="Object 4"/>
          <p:cNvGraphicFramePr>
            <a:graphicFrameLocks noChangeAspect="1"/>
          </p:cNvGraphicFramePr>
          <p:nvPr/>
        </p:nvGraphicFramePr>
        <p:xfrm flipH="1">
          <a:off x="8085803" y="5308218"/>
          <a:ext cx="632278" cy="204342"/>
        </p:xfrm>
        <a:graphic>
          <a:graphicData uri="http://schemas.openxmlformats.org/presentationml/2006/ole">
            <p:oleObj spid="_x0000_s401412" name="Acrobat Document" r:id="rId7" imgW="2886478" imgH="933580" progId="AcroExch.Document.11">
              <p:embed/>
            </p:oleObj>
          </a:graphicData>
        </a:graphic>
      </p:graphicFrame>
      <p:cxnSp>
        <p:nvCxnSpPr>
          <p:cNvPr id="33" name="Shape 32"/>
          <p:cNvCxnSpPr>
            <a:endCxn id="10" idx="0"/>
          </p:cNvCxnSpPr>
          <p:nvPr/>
        </p:nvCxnSpPr>
        <p:spPr>
          <a:xfrm rot="10800000" flipV="1">
            <a:off x="2258712" y="1484784"/>
            <a:ext cx="2241281" cy="601332"/>
          </a:xfrm>
          <a:prstGeom prst="bentConnector2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hape 33"/>
          <p:cNvCxnSpPr>
            <a:endCxn id="8" idx="0"/>
          </p:cNvCxnSpPr>
          <p:nvPr/>
        </p:nvCxnSpPr>
        <p:spPr>
          <a:xfrm>
            <a:off x="4499992" y="1484784"/>
            <a:ext cx="2230110" cy="601332"/>
          </a:xfrm>
          <a:prstGeom prst="bentConnector2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hape 43"/>
          <p:cNvCxnSpPr>
            <a:stCxn id="10" idx="2"/>
            <a:endCxn id="12" idx="0"/>
          </p:cNvCxnSpPr>
          <p:nvPr/>
        </p:nvCxnSpPr>
        <p:spPr>
          <a:xfrm rot="5400000">
            <a:off x="1378770" y="3196031"/>
            <a:ext cx="754184" cy="1005699"/>
          </a:xfrm>
          <a:prstGeom prst="bentConnector3">
            <a:avLst>
              <a:gd name="adj1" fmla="val 50000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hape 43"/>
          <p:cNvCxnSpPr>
            <a:stCxn id="10" idx="2"/>
            <a:endCxn id="15" idx="0"/>
          </p:cNvCxnSpPr>
          <p:nvPr/>
        </p:nvCxnSpPr>
        <p:spPr>
          <a:xfrm rot="16200000" flipH="1">
            <a:off x="2393406" y="3187093"/>
            <a:ext cx="751018" cy="1020408"/>
          </a:xfrm>
          <a:prstGeom prst="bentConnector3">
            <a:avLst>
              <a:gd name="adj1" fmla="val 50000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hape 43"/>
          <p:cNvCxnSpPr>
            <a:stCxn id="8" idx="2"/>
            <a:endCxn id="21" idx="0"/>
          </p:cNvCxnSpPr>
          <p:nvPr/>
        </p:nvCxnSpPr>
        <p:spPr>
          <a:xfrm rot="5400000">
            <a:off x="5882548" y="3225252"/>
            <a:ext cx="751018" cy="944091"/>
          </a:xfrm>
          <a:prstGeom prst="bentConnector3">
            <a:avLst>
              <a:gd name="adj1" fmla="val 50000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hape 43"/>
          <p:cNvCxnSpPr>
            <a:stCxn id="8" idx="2"/>
            <a:endCxn id="23" idx="0"/>
          </p:cNvCxnSpPr>
          <p:nvPr/>
        </p:nvCxnSpPr>
        <p:spPr>
          <a:xfrm rot="16200000" flipH="1">
            <a:off x="6890659" y="3161230"/>
            <a:ext cx="751018" cy="1072133"/>
          </a:xfrm>
          <a:prstGeom prst="bentConnector3">
            <a:avLst>
              <a:gd name="adj1" fmla="val 50000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3419872" y="5301208"/>
            <a:ext cx="786368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dirty="0" smtClean="0"/>
              <a:t>new FISTA</a:t>
            </a:r>
            <a:endParaRPr lang="en-GB" sz="1100" dirty="0"/>
          </a:p>
        </p:txBody>
      </p:sp>
      <p:sp>
        <p:nvSpPr>
          <p:cNvPr id="71" name="TextBox 70"/>
          <p:cNvSpPr txBox="1"/>
          <p:nvPr/>
        </p:nvSpPr>
        <p:spPr>
          <a:xfrm>
            <a:off x="1763688" y="5301208"/>
            <a:ext cx="430871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dirty="0" smtClean="0"/>
              <a:t>ISTA</a:t>
            </a:r>
            <a:endParaRPr lang="en-GB" sz="1100" dirty="0"/>
          </a:p>
        </p:txBody>
      </p:sp>
      <p:pic>
        <p:nvPicPr>
          <p:cNvPr id="72" name="Picture 71" descr="ACDC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380757" y="4155652"/>
            <a:ext cx="319456" cy="337888"/>
          </a:xfrm>
          <a:prstGeom prst="rect">
            <a:avLst/>
          </a:prstGeom>
        </p:spPr>
      </p:pic>
      <p:sp>
        <p:nvSpPr>
          <p:cNvPr id="35" name="Rounded Rectangle 34"/>
          <p:cNvSpPr/>
          <p:nvPr/>
        </p:nvSpPr>
        <p:spPr>
          <a:xfrm>
            <a:off x="6660232" y="424705"/>
            <a:ext cx="2483768" cy="77204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 smtClean="0">
                <a:solidFill>
                  <a:schemeClr val="tx1"/>
                </a:solidFill>
                <a:cs typeface="Raavi" pitchFamily="34" charset="0"/>
              </a:rPr>
              <a:t>Olivier </a:t>
            </a:r>
            <a:r>
              <a:rPr lang="en-US" sz="1200" dirty="0" err="1" smtClean="0">
                <a:solidFill>
                  <a:schemeClr val="tx1"/>
                </a:solidFill>
                <a:cs typeface="Raavi" pitchFamily="34" charset="0"/>
              </a:rPr>
              <a:t>Fercoq</a:t>
            </a:r>
            <a:r>
              <a:rPr lang="en-US" sz="1200" dirty="0" smtClean="0">
                <a:solidFill>
                  <a:schemeClr val="tx1"/>
                </a:solidFill>
                <a:cs typeface="Raavi" pitchFamily="34" charset="0"/>
              </a:rPr>
              <a:t> and P.R.  Accelerated, parallel and proximal coordinate descent, a</a:t>
            </a:r>
            <a:r>
              <a:rPr lang="en-GB" sz="1200" dirty="0" smtClean="0">
                <a:solidFill>
                  <a:schemeClr val="tx1"/>
                </a:solidFill>
                <a:cs typeface="Raavi" pitchFamily="34" charset="0"/>
              </a:rPr>
              <a:t>rXiv:1312.5799, Dec 2013</a:t>
            </a:r>
            <a:endParaRPr lang="en-GB" sz="1200" dirty="0">
              <a:solidFill>
                <a:schemeClr val="tx1"/>
              </a:solidFill>
              <a:cs typeface="Raavi" pitchFamily="34" charset="0"/>
            </a:endParaRPr>
          </a:p>
        </p:txBody>
      </p:sp>
      <p:pic>
        <p:nvPicPr>
          <p:cNvPr id="36" name="Picture 35" descr="images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228184" y="548680"/>
            <a:ext cx="490736" cy="4907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83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83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6" grpId="0"/>
      <p:bldP spid="18" grpId="0"/>
      <p:bldP spid="20" grpId="0"/>
      <p:bldP spid="22" grpId="0"/>
      <p:bldP spid="24" grpId="0"/>
      <p:bldP spid="26" grpId="0"/>
      <p:bldP spid="28" grpId="0"/>
      <p:bldP spid="70" grpId="0" animBg="1"/>
      <p:bldP spid="7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                              PCDM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Picture 8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4" cstate="print"/>
          <a:stretch>
            <a:fillRect/>
          </a:stretch>
        </p:blipFill>
        <p:spPr>
          <a:xfrm>
            <a:off x="251520" y="1628799"/>
            <a:ext cx="8734425" cy="4545330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899592" y="3068960"/>
            <a:ext cx="1296144" cy="144016"/>
          </a:xfrm>
          <a:prstGeom prst="line">
            <a:avLst/>
          </a:prstGeom>
          <a:ln w="76200">
            <a:solidFill>
              <a:srgbClr val="FF0000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899592" y="5229200"/>
            <a:ext cx="3960440" cy="163448"/>
          </a:xfrm>
          <a:prstGeom prst="line">
            <a:avLst/>
          </a:prstGeom>
          <a:ln w="76200">
            <a:solidFill>
              <a:srgbClr val="FF0000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2051720" y="5805264"/>
            <a:ext cx="576064" cy="288032"/>
          </a:xfrm>
          <a:prstGeom prst="line">
            <a:avLst/>
          </a:prstGeom>
          <a:ln w="76200">
            <a:solidFill>
              <a:srgbClr val="FF0000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>
            <a:off x="5940152" y="3645024"/>
            <a:ext cx="316957" cy="38702"/>
          </a:xfrm>
          <a:prstGeom prst="line">
            <a:avLst/>
          </a:prstGeom>
          <a:ln w="76200">
            <a:solidFill>
              <a:srgbClr val="FF0000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6228184" y="3861048"/>
            <a:ext cx="144016" cy="72008"/>
          </a:xfrm>
          <a:prstGeom prst="line">
            <a:avLst/>
          </a:prstGeom>
          <a:ln w="76200">
            <a:solidFill>
              <a:srgbClr val="FF0000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/>
          <p:cNvCxnSpPr/>
          <p:nvPr/>
        </p:nvCxnSpPr>
        <p:spPr>
          <a:xfrm>
            <a:off x="4211960" y="3645024"/>
            <a:ext cx="360040" cy="216024"/>
          </a:xfrm>
          <a:prstGeom prst="line">
            <a:avLst/>
          </a:prstGeom>
          <a:ln w="76200">
            <a:solidFill>
              <a:srgbClr val="FF0000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971600" y="4509120"/>
            <a:ext cx="3096344" cy="144016"/>
          </a:xfrm>
          <a:prstGeom prst="line">
            <a:avLst/>
          </a:prstGeom>
          <a:ln w="76200">
            <a:solidFill>
              <a:srgbClr val="FF0000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val 57"/>
          <p:cNvSpPr/>
          <p:nvPr/>
        </p:nvSpPr>
        <p:spPr>
          <a:xfrm>
            <a:off x="5076056" y="5013176"/>
            <a:ext cx="3744416" cy="666206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0" name="Straight Connector 39"/>
          <p:cNvCxnSpPr/>
          <p:nvPr/>
        </p:nvCxnSpPr>
        <p:spPr>
          <a:xfrm>
            <a:off x="4036423" y="2090057"/>
            <a:ext cx="888274" cy="209006"/>
          </a:xfrm>
          <a:prstGeom prst="line">
            <a:avLst/>
          </a:prstGeom>
          <a:ln w="76200">
            <a:solidFill>
              <a:srgbClr val="FF0000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44066" name="Object 2"/>
          <p:cNvGraphicFramePr>
            <a:graphicFrameLocks noChangeAspect="1"/>
          </p:cNvGraphicFramePr>
          <p:nvPr/>
        </p:nvGraphicFramePr>
        <p:xfrm>
          <a:off x="1475656" y="332656"/>
          <a:ext cx="2971800" cy="960437"/>
        </p:xfrm>
        <a:graphic>
          <a:graphicData uri="http://schemas.openxmlformats.org/presentationml/2006/ole">
            <p:oleObj spid="_x0000_s344066" name="Acrobat Document" r:id="rId5" imgW="2886478" imgH="933580" progId="AcroExch.Document.11">
              <p:embed/>
            </p:oleObj>
          </a:graphicData>
        </a:graphic>
      </p:graphicFrame>
      <p:sp>
        <p:nvSpPr>
          <p:cNvPr id="16" name="Right Arrow 15"/>
          <p:cNvSpPr/>
          <p:nvPr/>
        </p:nvSpPr>
        <p:spPr>
          <a:xfrm>
            <a:off x="4644008" y="620688"/>
            <a:ext cx="864096" cy="432048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899028" y="6281982"/>
            <a:ext cx="7417388" cy="50405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P.R. and Martin </a:t>
            </a:r>
            <a:r>
              <a:rPr lang="en-US" sz="1600" dirty="0" err="1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Takac</a:t>
            </a:r>
            <a:r>
              <a:rPr lang="sk-SK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.</a:t>
            </a:r>
            <a:r>
              <a:rPr lang="en-US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 </a:t>
            </a:r>
            <a:r>
              <a:rPr lang="sk-SK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Parallel coordinate descent methods for big data optimization, </a:t>
            </a:r>
            <a:r>
              <a:rPr lang="en-GB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arXiv:1</a:t>
            </a:r>
            <a:r>
              <a:rPr lang="en-US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212.0873</a:t>
            </a:r>
            <a:r>
              <a:rPr lang="en-GB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, December 201</a:t>
            </a:r>
            <a:r>
              <a:rPr lang="en-US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2</a:t>
            </a:r>
            <a:endParaRPr lang="en-GB" sz="1600" dirty="0">
              <a:solidFill>
                <a:schemeClr val="tx1"/>
              </a:solidFill>
              <a:latin typeface="Raavi" pitchFamily="34" charset="0"/>
              <a:cs typeface="Raavi" pitchFamily="34" charset="0"/>
            </a:endParaRPr>
          </a:p>
        </p:txBody>
      </p:sp>
      <p:pic>
        <p:nvPicPr>
          <p:cNvPr id="18" name="Picture 17" descr="images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07054" y="6228882"/>
            <a:ext cx="490736" cy="490736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4035106" y="6502400"/>
            <a:ext cx="4176464" cy="33265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IMA Fox Prize in Numerical Analysis, 2013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2D Example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4283968" y="1988840"/>
          <a:ext cx="4649184" cy="4104456"/>
        </p:xfrm>
        <a:graphic>
          <a:graphicData uri="http://schemas.openxmlformats.org/presentationml/2006/ole">
            <p:oleObj spid="_x0000_s377858" name="Acrobat Document" r:id="rId4" imgW="3495238" imgH="3086531" progId="AcroExch.Document.11">
              <p:embed/>
            </p:oleObj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-1" y="1988840"/>
          <a:ext cx="4649183" cy="4104456"/>
        </p:xfrm>
        <a:graphic>
          <a:graphicData uri="http://schemas.openxmlformats.org/presentationml/2006/ole">
            <p:oleObj spid="_x0000_s377860" name="Acrobat Document" r:id="rId5" imgW="3495238" imgH="3086531" progId="AcroExch.Document.11">
              <p:embed/>
            </p:oleObj>
          </a:graphicData>
        </a:graphic>
      </p:graphicFrame>
      <p:pic>
        <p:nvPicPr>
          <p:cNvPr id="8" name="Picture 7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 cstate="print"/>
          <a:stretch>
            <a:fillRect/>
          </a:stretch>
        </p:blipFill>
        <p:spPr>
          <a:xfrm>
            <a:off x="3741420" y="6309320"/>
            <a:ext cx="1661160" cy="25527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-gradient-wallpap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548680" y="-1271"/>
            <a:ext cx="12313367" cy="690089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08920"/>
            <a:ext cx="9144000" cy="1143000"/>
          </a:xfrm>
        </p:spPr>
        <p:txBody>
          <a:bodyPr>
            <a:noAutofit/>
          </a:bodyPr>
          <a:lstStyle/>
          <a:p>
            <a:r>
              <a:rPr lang="en-GB" sz="6600" dirty="0" smtClean="0"/>
              <a:t>Convergence Rate</a:t>
            </a:r>
            <a:endParaRPr lang="en-GB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Convergence Rate</a:t>
            </a:r>
            <a:endParaRPr lang="en-GB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77" name="Picture 76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 cstate="print"/>
          <a:stretch>
            <a:fillRect/>
          </a:stretch>
        </p:blipFill>
        <p:spPr>
          <a:xfrm>
            <a:off x="369208" y="2056913"/>
            <a:ext cx="4024936" cy="360041"/>
          </a:xfrm>
          <a:prstGeom prst="rect">
            <a:avLst/>
          </a:prstGeom>
        </p:spPr>
      </p:pic>
      <p:pic>
        <p:nvPicPr>
          <p:cNvPr id="88" name="Picture 87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1619672" y="3140968"/>
            <a:ext cx="4477276" cy="1080121"/>
          </a:xfrm>
          <a:prstGeom prst="rect">
            <a:avLst/>
          </a:prstGeom>
        </p:spPr>
      </p:pic>
      <p:sp>
        <p:nvSpPr>
          <p:cNvPr id="13" name="Down Arrow 12"/>
          <p:cNvSpPr/>
          <p:nvPr/>
        </p:nvSpPr>
        <p:spPr>
          <a:xfrm rot="16200000">
            <a:off x="1345332" y="5431532"/>
            <a:ext cx="980728" cy="1440160"/>
          </a:xfrm>
          <a:prstGeom prst="downArrow">
            <a:avLst>
              <a:gd name="adj1" fmla="val 50000"/>
              <a:gd name="adj2" fmla="val 56827"/>
            </a:avLst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67544" y="4437112"/>
            <a:ext cx="5544616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average # coordinates updated / iteration</a:t>
            </a:r>
            <a:endParaRPr lang="en-GB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3347864" y="2564904"/>
            <a:ext cx="1296144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# blocks</a:t>
            </a:r>
            <a:endParaRPr lang="en-GB" sz="2400" dirty="0"/>
          </a:p>
        </p:txBody>
      </p:sp>
      <p:cxnSp>
        <p:nvCxnSpPr>
          <p:cNvPr id="19" name="Straight Arrow Connector 18"/>
          <p:cNvCxnSpPr>
            <a:stCxn id="18" idx="1"/>
          </p:cNvCxnSpPr>
          <p:nvPr/>
        </p:nvCxnSpPr>
        <p:spPr>
          <a:xfrm flipH="1">
            <a:off x="3131840" y="2795737"/>
            <a:ext cx="216024" cy="489247"/>
          </a:xfrm>
          <a:prstGeom prst="straightConnector1">
            <a:avLst/>
          </a:prstGeom>
          <a:ln w="381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51520" y="2636912"/>
            <a:ext cx="1728192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# iterations</a:t>
            </a:r>
            <a:endParaRPr lang="en-GB" sz="2400" dirty="0"/>
          </a:p>
        </p:txBody>
      </p:sp>
      <p:cxnSp>
        <p:nvCxnSpPr>
          <p:cNvPr id="23" name="Straight Arrow Connector 22"/>
          <p:cNvCxnSpPr>
            <a:stCxn id="22" idx="2"/>
          </p:cNvCxnSpPr>
          <p:nvPr/>
        </p:nvCxnSpPr>
        <p:spPr>
          <a:xfrm>
            <a:off x="1115616" y="3098577"/>
            <a:ext cx="360040" cy="402431"/>
          </a:xfrm>
          <a:prstGeom prst="straightConnector1">
            <a:avLst/>
          </a:prstGeom>
          <a:ln w="381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/>
          <p:cNvSpPr txBox="1"/>
          <p:nvPr/>
        </p:nvSpPr>
        <p:spPr>
          <a:xfrm>
            <a:off x="1259632" y="5949280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implies</a:t>
            </a:r>
            <a:endParaRPr lang="en-GB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323528" y="1236265"/>
            <a:ext cx="56876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Theorem [</a:t>
            </a:r>
            <a:r>
              <a:rPr lang="en-GB" sz="3200" b="1" dirty="0" err="1" smtClean="0"/>
              <a:t>Fercoq</a:t>
            </a:r>
            <a:r>
              <a:rPr lang="en-GB" sz="3200" b="1" dirty="0" smtClean="0"/>
              <a:t> &amp; R. 12/2013]</a:t>
            </a:r>
            <a:endParaRPr lang="en-GB" sz="3200" b="1" dirty="0"/>
          </a:p>
        </p:txBody>
      </p:sp>
      <p:pic>
        <p:nvPicPr>
          <p:cNvPr id="32" name="Picture 31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 cstate="print"/>
          <a:stretch>
            <a:fillRect/>
          </a:stretch>
        </p:blipFill>
        <p:spPr>
          <a:xfrm>
            <a:off x="2843808" y="5877272"/>
            <a:ext cx="5366385" cy="574358"/>
          </a:xfrm>
          <a:prstGeom prst="rect">
            <a:avLst/>
          </a:prstGeom>
        </p:spPr>
      </p:pic>
      <p:pic>
        <p:nvPicPr>
          <p:cNvPr id="40" name="Picture 39" descr="addin_tmp.pn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9" cstate="print"/>
          <a:stretch>
            <a:fillRect/>
          </a:stretch>
        </p:blipFill>
        <p:spPr>
          <a:xfrm>
            <a:off x="611560" y="5085184"/>
            <a:ext cx="7872875" cy="432048"/>
          </a:xfrm>
          <a:prstGeom prst="rect">
            <a:avLst/>
          </a:prstGeom>
        </p:spPr>
      </p:pic>
      <p:cxnSp>
        <p:nvCxnSpPr>
          <p:cNvPr id="53" name="Straight Arrow Connector 52"/>
          <p:cNvCxnSpPr>
            <a:stCxn id="7" idx="0"/>
          </p:cNvCxnSpPr>
          <p:nvPr/>
        </p:nvCxnSpPr>
        <p:spPr>
          <a:xfrm flipH="1" flipV="1">
            <a:off x="3059832" y="4149080"/>
            <a:ext cx="180020" cy="288032"/>
          </a:xfrm>
          <a:prstGeom prst="straightConnector1">
            <a:avLst/>
          </a:prstGeom>
          <a:ln w="381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Oval 58"/>
          <p:cNvSpPr/>
          <p:nvPr/>
        </p:nvSpPr>
        <p:spPr>
          <a:xfrm>
            <a:off x="8209416" y="5276718"/>
            <a:ext cx="482718" cy="253468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2" name="Elbow Connector 61"/>
          <p:cNvCxnSpPr>
            <a:endCxn id="59" idx="7"/>
          </p:cNvCxnSpPr>
          <p:nvPr/>
        </p:nvCxnSpPr>
        <p:spPr>
          <a:xfrm>
            <a:off x="3304903" y="2364377"/>
            <a:ext cx="5316539" cy="2949461"/>
          </a:xfrm>
          <a:prstGeom prst="bentConnector2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ounded Rectangle 19"/>
          <p:cNvSpPr/>
          <p:nvPr/>
        </p:nvSpPr>
        <p:spPr>
          <a:xfrm>
            <a:off x="735942" y="1840240"/>
            <a:ext cx="2808312" cy="720080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8" grpId="0" animBg="1"/>
      <p:bldP spid="22" grpId="0" animBg="1"/>
      <p:bldP spid="59" grpId="0" animBg="1"/>
      <p:bldP spid="2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Special Case: Fully Parallel Variant</a:t>
            </a:r>
            <a:endParaRPr lang="en-GB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0" name="Picture 19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 cstate="print"/>
          <a:stretch>
            <a:fillRect/>
          </a:stretch>
        </p:blipFill>
        <p:spPr>
          <a:xfrm>
            <a:off x="683568" y="1772816"/>
            <a:ext cx="3070898" cy="576064"/>
          </a:xfrm>
          <a:prstGeom prst="rect">
            <a:avLst/>
          </a:prstGeom>
        </p:spPr>
      </p:pic>
      <p:pic>
        <p:nvPicPr>
          <p:cNvPr id="54" name="Picture 53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 cstate="print"/>
          <a:stretch>
            <a:fillRect/>
          </a:stretch>
        </p:blipFill>
        <p:spPr>
          <a:xfrm>
            <a:off x="1331640" y="2924944"/>
            <a:ext cx="6720840" cy="10287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491880" y="1196752"/>
            <a:ext cx="5328592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all blocks are updated in each iteration</a:t>
            </a:r>
            <a:endParaRPr lang="en-GB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5940152" y="4437112"/>
            <a:ext cx="2880320" cy="83099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# normalized weights (summing to </a:t>
            </a:r>
            <a:r>
              <a:rPr lang="en-GB" sz="2400" i="1" dirty="0" smtClean="0"/>
              <a:t>n</a:t>
            </a:r>
            <a:r>
              <a:rPr lang="en-GB" sz="2400" dirty="0" smtClean="0"/>
              <a:t>)</a:t>
            </a:r>
            <a:endParaRPr lang="en-GB" sz="2400" dirty="0"/>
          </a:p>
        </p:txBody>
      </p:sp>
      <p:cxnSp>
        <p:nvCxnSpPr>
          <p:cNvPr id="19" name="Straight Arrow Connector 18"/>
          <p:cNvCxnSpPr>
            <a:endCxn id="48" idx="4"/>
          </p:cNvCxnSpPr>
          <p:nvPr/>
        </p:nvCxnSpPr>
        <p:spPr>
          <a:xfrm flipV="1">
            <a:off x="7380312" y="3933056"/>
            <a:ext cx="565395" cy="504056"/>
          </a:xfrm>
          <a:prstGeom prst="straightConnector1">
            <a:avLst/>
          </a:prstGeom>
          <a:ln w="381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51520" y="4221088"/>
            <a:ext cx="1728192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# iterations</a:t>
            </a:r>
            <a:endParaRPr lang="en-GB" sz="2400" dirty="0"/>
          </a:p>
        </p:txBody>
      </p:sp>
      <p:cxnSp>
        <p:nvCxnSpPr>
          <p:cNvPr id="23" name="Straight Arrow Connector 22"/>
          <p:cNvCxnSpPr>
            <a:stCxn id="22" idx="0"/>
          </p:cNvCxnSpPr>
          <p:nvPr/>
        </p:nvCxnSpPr>
        <p:spPr>
          <a:xfrm flipV="1">
            <a:off x="1115616" y="3861048"/>
            <a:ext cx="216024" cy="360040"/>
          </a:xfrm>
          <a:prstGeom prst="straightConnector1">
            <a:avLst/>
          </a:prstGeom>
          <a:ln w="381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Oval 47"/>
          <p:cNvSpPr/>
          <p:nvPr/>
        </p:nvSpPr>
        <p:spPr>
          <a:xfrm>
            <a:off x="7668344" y="3356992"/>
            <a:ext cx="554726" cy="576064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275856" y="2852936"/>
            <a:ext cx="2160240" cy="79208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Down Arrow 14"/>
          <p:cNvSpPr/>
          <p:nvPr/>
        </p:nvSpPr>
        <p:spPr>
          <a:xfrm rot="16200000">
            <a:off x="1345332" y="5431532"/>
            <a:ext cx="980728" cy="1440160"/>
          </a:xfrm>
          <a:prstGeom prst="downArrow">
            <a:avLst>
              <a:gd name="adj1" fmla="val 50000"/>
              <a:gd name="adj2" fmla="val 56827"/>
            </a:avLst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1259632" y="5949280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implies</a:t>
            </a:r>
            <a:endParaRPr lang="en-GB" b="1" dirty="0"/>
          </a:p>
        </p:txBody>
      </p:sp>
      <p:pic>
        <p:nvPicPr>
          <p:cNvPr id="17" name="Picture 16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2843808" y="5877272"/>
            <a:ext cx="5366385" cy="5743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-gradient-wallpap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548680" y="-1271"/>
            <a:ext cx="12313367" cy="690089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08920"/>
            <a:ext cx="9144000" cy="1143000"/>
          </a:xfrm>
        </p:spPr>
        <p:txBody>
          <a:bodyPr>
            <a:noAutofit/>
          </a:bodyPr>
          <a:lstStyle/>
          <a:p>
            <a:r>
              <a:rPr lang="en-GB" sz="6600" dirty="0" smtClean="0"/>
              <a:t>New </a:t>
            </a:r>
            <a:r>
              <a:rPr lang="en-GB" sz="6600" dirty="0" err="1" smtClean="0"/>
              <a:t>Stepsizes</a:t>
            </a:r>
            <a:endParaRPr lang="en-GB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/>
          <p:cNvSpPr/>
          <p:nvPr/>
        </p:nvSpPr>
        <p:spPr>
          <a:xfrm>
            <a:off x="5364089" y="4149081"/>
            <a:ext cx="3024335" cy="72007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258944" y="4033907"/>
            <a:ext cx="3664984" cy="97926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en-GB" sz="3600" dirty="0" smtClean="0">
                <a:solidFill>
                  <a:schemeClr val="accent6">
                    <a:lumMod val="75000"/>
                  </a:schemeClr>
                </a:solidFill>
              </a:rPr>
              <a:t>Expected Separable </a:t>
            </a:r>
            <a:r>
              <a:rPr lang="en-GB" sz="3600" dirty="0" err="1" smtClean="0">
                <a:solidFill>
                  <a:schemeClr val="accent6">
                    <a:lumMod val="75000"/>
                  </a:schemeClr>
                </a:solidFill>
              </a:rPr>
              <a:t>Overapproximation</a:t>
            </a:r>
            <a:r>
              <a:rPr lang="en-GB" sz="3600" dirty="0" smtClean="0">
                <a:solidFill>
                  <a:schemeClr val="accent6">
                    <a:lumMod val="75000"/>
                  </a:schemeClr>
                </a:solidFill>
              </a:rPr>
              <a:t> (ESO):</a:t>
            </a:r>
            <a:br>
              <a:rPr lang="en-GB" sz="3600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GB" sz="3600" dirty="0" smtClean="0">
                <a:solidFill>
                  <a:schemeClr val="accent6">
                    <a:lumMod val="75000"/>
                  </a:schemeClr>
                </a:solidFill>
              </a:rPr>
              <a:t>How to Choose Block </a:t>
            </a:r>
            <a:r>
              <a:rPr lang="en-GB" sz="3600" dirty="0" err="1" smtClean="0">
                <a:solidFill>
                  <a:schemeClr val="accent6">
                    <a:lumMod val="75000"/>
                  </a:schemeClr>
                </a:solidFill>
              </a:rPr>
              <a:t>Stepsizes</a:t>
            </a:r>
            <a:r>
              <a:rPr lang="en-GB" sz="3600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en-GB" sz="36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5" name="Picture 14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 cstate="print"/>
          <a:stretch>
            <a:fillRect/>
          </a:stretch>
        </p:blipFill>
        <p:spPr>
          <a:xfrm>
            <a:off x="611561" y="1988840"/>
            <a:ext cx="5945981" cy="328613"/>
          </a:xfrm>
          <a:prstGeom prst="rect">
            <a:avLst/>
          </a:prstGeom>
        </p:spPr>
      </p:pic>
      <p:pic>
        <p:nvPicPr>
          <p:cNvPr id="28" name="Picture 27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 cstate="print"/>
          <a:stretch>
            <a:fillRect/>
          </a:stretch>
        </p:blipFill>
        <p:spPr>
          <a:xfrm>
            <a:off x="5555610" y="4342710"/>
            <a:ext cx="2602230" cy="394335"/>
          </a:xfrm>
          <a:prstGeom prst="rect">
            <a:avLst/>
          </a:prstGeom>
        </p:spPr>
      </p:pic>
      <p:pic>
        <p:nvPicPr>
          <p:cNvPr id="24" name="Picture 23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0" cstate="print"/>
          <a:stretch>
            <a:fillRect/>
          </a:stretch>
        </p:blipFill>
        <p:spPr>
          <a:xfrm>
            <a:off x="467544" y="4149081"/>
            <a:ext cx="3305175" cy="760095"/>
          </a:xfrm>
          <a:prstGeom prst="rect">
            <a:avLst/>
          </a:prstGeom>
        </p:spPr>
      </p:pic>
      <p:pic>
        <p:nvPicPr>
          <p:cNvPr id="21" name="Picture 20" descr="addin_tmp.pn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1" cstate="print"/>
          <a:stretch>
            <a:fillRect/>
          </a:stretch>
        </p:blipFill>
        <p:spPr>
          <a:xfrm>
            <a:off x="755576" y="2852936"/>
            <a:ext cx="7618076" cy="822474"/>
          </a:xfrm>
          <a:prstGeom prst="rect">
            <a:avLst/>
          </a:prstGeom>
        </p:spPr>
      </p:pic>
      <p:cxnSp>
        <p:nvCxnSpPr>
          <p:cNvPr id="26" name="Straight Arrow Connector 25"/>
          <p:cNvCxnSpPr>
            <a:stCxn id="39" idx="0"/>
          </p:cNvCxnSpPr>
          <p:nvPr/>
        </p:nvCxnSpPr>
        <p:spPr>
          <a:xfrm flipV="1">
            <a:off x="2091436" y="3585267"/>
            <a:ext cx="246816" cy="448640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43" idx="0"/>
          </p:cNvCxnSpPr>
          <p:nvPr/>
        </p:nvCxnSpPr>
        <p:spPr>
          <a:xfrm flipV="1">
            <a:off x="6876257" y="3506891"/>
            <a:ext cx="909206" cy="642190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8" name="Picture 67" descr="addin_tmp.png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2" cstate="print"/>
          <a:stretch>
            <a:fillRect/>
          </a:stretch>
        </p:blipFill>
        <p:spPr>
          <a:xfrm>
            <a:off x="7087481" y="2424160"/>
            <a:ext cx="371410" cy="337126"/>
          </a:xfrm>
          <a:prstGeom prst="rect">
            <a:avLst/>
          </a:prstGeom>
        </p:spPr>
      </p:pic>
      <p:sp>
        <p:nvSpPr>
          <p:cNvPr id="49" name="Oval 48"/>
          <p:cNvSpPr/>
          <p:nvPr/>
        </p:nvSpPr>
        <p:spPr>
          <a:xfrm>
            <a:off x="4257193" y="2768514"/>
            <a:ext cx="1005840" cy="613953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0" name="Straight Arrow Connector 49"/>
          <p:cNvCxnSpPr>
            <a:stCxn id="49" idx="7"/>
          </p:cNvCxnSpPr>
          <p:nvPr/>
        </p:nvCxnSpPr>
        <p:spPr>
          <a:xfrm flipV="1">
            <a:off x="5115731" y="2579427"/>
            <a:ext cx="1872898" cy="278998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6" name="Picture 65" descr="addin_tmp.png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3" cstate="print"/>
          <a:stretch>
            <a:fillRect/>
          </a:stretch>
        </p:blipFill>
        <p:spPr>
          <a:xfrm>
            <a:off x="3419872" y="1412776"/>
            <a:ext cx="2487448" cy="419822"/>
          </a:xfrm>
          <a:prstGeom prst="rect">
            <a:avLst/>
          </a:prstGeom>
        </p:spPr>
      </p:pic>
      <p:sp>
        <p:nvSpPr>
          <p:cNvPr id="17" name="Rounded Rectangle 16"/>
          <p:cNvSpPr/>
          <p:nvPr/>
        </p:nvSpPr>
        <p:spPr>
          <a:xfrm>
            <a:off x="755576" y="5229200"/>
            <a:ext cx="7417388" cy="50405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P.R. and Martin </a:t>
            </a:r>
            <a:r>
              <a:rPr lang="en-US" sz="1600" dirty="0" err="1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Takac</a:t>
            </a:r>
            <a:r>
              <a:rPr lang="sk-SK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.</a:t>
            </a:r>
            <a:r>
              <a:rPr lang="en-US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 </a:t>
            </a:r>
            <a:r>
              <a:rPr lang="sk-SK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Parallel coordinate descent methods for big data optimization, </a:t>
            </a:r>
            <a:r>
              <a:rPr lang="en-GB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arXiv:1</a:t>
            </a:r>
            <a:r>
              <a:rPr lang="en-US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212.0873</a:t>
            </a:r>
            <a:r>
              <a:rPr lang="en-GB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, December 201</a:t>
            </a:r>
            <a:r>
              <a:rPr lang="en-US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2</a:t>
            </a:r>
            <a:endParaRPr lang="en-GB" sz="1600" dirty="0">
              <a:solidFill>
                <a:schemeClr val="tx1"/>
              </a:solidFill>
              <a:latin typeface="Raavi" pitchFamily="34" charset="0"/>
              <a:cs typeface="Raavi" pitchFamily="34" charset="0"/>
            </a:endParaRPr>
          </a:p>
        </p:txBody>
      </p:sp>
      <p:pic>
        <p:nvPicPr>
          <p:cNvPr id="18" name="Picture 17" descr="images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63602" y="5176100"/>
            <a:ext cx="490736" cy="490736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755576" y="5805264"/>
            <a:ext cx="7417388" cy="50405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Olivier </a:t>
            </a:r>
            <a:r>
              <a:rPr lang="en-US" sz="1600" dirty="0" err="1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Fercoq</a:t>
            </a:r>
            <a:r>
              <a:rPr lang="en-US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 and P.R. </a:t>
            </a:r>
            <a:r>
              <a:rPr lang="en-GB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Smooth minimization of </a:t>
            </a:r>
            <a:r>
              <a:rPr lang="en-GB" sz="1600" dirty="0" err="1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nonsmooth</a:t>
            </a:r>
            <a:r>
              <a:rPr lang="en-GB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 functions by parallel coordinate descent methods</a:t>
            </a:r>
            <a:r>
              <a:rPr lang="sk-SK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, </a:t>
            </a:r>
            <a:r>
              <a:rPr lang="en-GB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arXiv:1</a:t>
            </a:r>
            <a:r>
              <a:rPr lang="en-US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309.5885</a:t>
            </a:r>
            <a:r>
              <a:rPr lang="en-GB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, September 201</a:t>
            </a:r>
            <a:r>
              <a:rPr lang="en-US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3</a:t>
            </a:r>
            <a:endParaRPr lang="en-GB" sz="1600" dirty="0">
              <a:solidFill>
                <a:schemeClr val="tx1"/>
              </a:solidFill>
              <a:latin typeface="Raavi" pitchFamily="34" charset="0"/>
              <a:cs typeface="Raavi" pitchFamily="34" charset="0"/>
            </a:endParaRPr>
          </a:p>
        </p:txBody>
      </p:sp>
      <p:pic>
        <p:nvPicPr>
          <p:cNvPr id="20" name="Picture 19" descr="images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63602" y="5752164"/>
            <a:ext cx="490736" cy="490736"/>
          </a:xfrm>
          <a:prstGeom prst="rect">
            <a:avLst/>
          </a:prstGeom>
        </p:spPr>
      </p:pic>
      <p:sp>
        <p:nvSpPr>
          <p:cNvPr id="22" name="Rounded Rectangle 21"/>
          <p:cNvSpPr/>
          <p:nvPr/>
        </p:nvSpPr>
        <p:spPr>
          <a:xfrm>
            <a:off x="755576" y="6353944"/>
            <a:ext cx="7417388" cy="50405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P.R. and Martin </a:t>
            </a:r>
            <a:r>
              <a:rPr lang="en-US" sz="1600" dirty="0" err="1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Takac</a:t>
            </a:r>
            <a:r>
              <a:rPr lang="en-US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. </a:t>
            </a:r>
            <a:r>
              <a:rPr lang="en-GB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Distributed coordinate descent methods for learning with big data</a:t>
            </a:r>
            <a:r>
              <a:rPr lang="sk-SK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, </a:t>
            </a:r>
            <a:r>
              <a:rPr lang="en-GB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arXiv:1</a:t>
            </a:r>
            <a:r>
              <a:rPr lang="en-US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310.2059</a:t>
            </a:r>
            <a:r>
              <a:rPr lang="en-GB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, October 201</a:t>
            </a:r>
            <a:r>
              <a:rPr lang="en-US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3</a:t>
            </a:r>
            <a:endParaRPr lang="en-GB" sz="1600" dirty="0">
              <a:solidFill>
                <a:schemeClr val="tx1"/>
              </a:solidFill>
              <a:latin typeface="Raavi" pitchFamily="34" charset="0"/>
              <a:cs typeface="Raavi" pitchFamily="34" charset="0"/>
            </a:endParaRPr>
          </a:p>
        </p:txBody>
      </p:sp>
      <p:pic>
        <p:nvPicPr>
          <p:cNvPr id="23" name="Picture 22" descr="images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63602" y="6300844"/>
            <a:ext cx="490736" cy="490736"/>
          </a:xfrm>
          <a:prstGeom prst="rect">
            <a:avLst/>
          </a:prstGeom>
        </p:spPr>
      </p:pic>
      <p:pic>
        <p:nvPicPr>
          <p:cNvPr id="32" name="Picture 31" descr="hydra_100x100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7984254" y="6167603"/>
            <a:ext cx="635517" cy="635517"/>
          </a:xfrm>
          <a:prstGeom prst="rect">
            <a:avLst/>
          </a:prstGeom>
        </p:spPr>
      </p:pic>
      <p:sp>
        <p:nvSpPr>
          <p:cNvPr id="35" name="Rounded Rectangle 34"/>
          <p:cNvSpPr/>
          <p:nvPr/>
        </p:nvSpPr>
        <p:spPr>
          <a:xfrm>
            <a:off x="7799806" y="5776686"/>
            <a:ext cx="936104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SPCDM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39" grpId="0" animBg="1"/>
      <p:bldP spid="4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Assumptions: Function </a:t>
            </a:r>
            <a:r>
              <a:rPr lang="en-GB" i="1" dirty="0" smtClean="0">
                <a:solidFill>
                  <a:schemeClr val="accent6">
                    <a:lumMod val="75000"/>
                  </a:schemeClr>
                </a:solidFill>
              </a:rPr>
              <a:t>f</a:t>
            </a:r>
            <a:endParaRPr lang="en-GB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6" name="Picture 35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0" cstate="print"/>
          <a:stretch>
            <a:fillRect/>
          </a:stretch>
        </p:blipFill>
        <p:spPr>
          <a:xfrm>
            <a:off x="2289572" y="3645024"/>
            <a:ext cx="4564856" cy="333375"/>
          </a:xfrm>
          <a:prstGeom prst="rect">
            <a:avLst/>
          </a:prstGeom>
        </p:spPr>
      </p:pic>
      <p:pic>
        <p:nvPicPr>
          <p:cNvPr id="34" name="Picture 33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1" cstate="print"/>
          <a:stretch>
            <a:fillRect/>
          </a:stretch>
        </p:blipFill>
        <p:spPr>
          <a:xfrm>
            <a:off x="1635607" y="3028730"/>
            <a:ext cx="4598194" cy="288131"/>
          </a:xfrm>
          <a:prstGeom prst="rect">
            <a:avLst/>
          </a:prstGeom>
        </p:spPr>
      </p:pic>
      <p:pic>
        <p:nvPicPr>
          <p:cNvPr id="28" name="Picture 27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2" cstate="print"/>
          <a:stretch>
            <a:fillRect/>
          </a:stretch>
        </p:blipFill>
        <p:spPr>
          <a:xfrm>
            <a:off x="2339752" y="5517232"/>
            <a:ext cx="2072640" cy="30670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67544" y="5373216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C00000"/>
                </a:solidFill>
              </a:rPr>
              <a:t>Example:</a:t>
            </a:r>
            <a:endParaRPr lang="en-GB" sz="3200" b="1" dirty="0">
              <a:solidFill>
                <a:srgbClr val="C00000"/>
              </a:solidFill>
            </a:endParaRPr>
          </a:p>
        </p:txBody>
      </p:sp>
      <p:pic>
        <p:nvPicPr>
          <p:cNvPr id="18" name="Picture 17" descr="addin_tmp.pn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3" cstate="print"/>
          <a:stretch>
            <a:fillRect/>
          </a:stretch>
        </p:blipFill>
        <p:spPr>
          <a:xfrm>
            <a:off x="3463528" y="1844824"/>
            <a:ext cx="2216944" cy="912019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27584" y="1844824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</a:rPr>
              <a:t>(a)</a:t>
            </a:r>
            <a:endParaRPr lang="en-GB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27584" y="2852936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</a:rPr>
              <a:t>(b)</a:t>
            </a:r>
            <a:endParaRPr lang="en-GB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28846" y="4154399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</a:rPr>
              <a:t>(c)</a:t>
            </a:r>
            <a:endParaRPr lang="en-GB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4" name="Picture 23" descr="addin_tmp.png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4" cstate="print"/>
          <a:stretch>
            <a:fillRect/>
          </a:stretch>
        </p:blipFill>
        <p:spPr>
          <a:xfrm>
            <a:off x="1619672" y="4293096"/>
            <a:ext cx="4683919" cy="316706"/>
          </a:xfrm>
          <a:prstGeom prst="rect">
            <a:avLst/>
          </a:prstGeom>
        </p:spPr>
      </p:pic>
      <p:pic>
        <p:nvPicPr>
          <p:cNvPr id="27" name="Picture 26" descr="addin_tmp.png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5" cstate="print"/>
          <a:stretch>
            <a:fillRect/>
          </a:stretch>
        </p:blipFill>
        <p:spPr>
          <a:xfrm>
            <a:off x="6084168" y="5013176"/>
            <a:ext cx="2367915" cy="306705"/>
          </a:xfrm>
          <a:prstGeom prst="rect">
            <a:avLst/>
          </a:prstGeom>
        </p:spPr>
      </p:pic>
      <p:pic>
        <p:nvPicPr>
          <p:cNvPr id="31" name="Picture 30" descr="addin_tmp.png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6" cstate="print"/>
          <a:stretch>
            <a:fillRect/>
          </a:stretch>
        </p:blipFill>
        <p:spPr>
          <a:xfrm>
            <a:off x="6084168" y="5517232"/>
            <a:ext cx="1024890" cy="314325"/>
          </a:xfrm>
          <a:prstGeom prst="rect">
            <a:avLst/>
          </a:prstGeom>
        </p:spPr>
      </p:pic>
      <p:pic>
        <p:nvPicPr>
          <p:cNvPr id="33" name="Picture 32" descr="addin_tmp.png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17" cstate="print"/>
          <a:stretch>
            <a:fillRect/>
          </a:stretch>
        </p:blipFill>
        <p:spPr>
          <a:xfrm>
            <a:off x="6084168" y="6021288"/>
            <a:ext cx="1297305" cy="264795"/>
          </a:xfrm>
          <a:prstGeom prst="rect">
            <a:avLst/>
          </a:prstGeom>
        </p:spPr>
      </p:pic>
      <p:sp>
        <p:nvSpPr>
          <p:cNvPr id="35" name="Right Arrow 34"/>
          <p:cNvSpPr/>
          <p:nvPr/>
        </p:nvSpPr>
        <p:spPr>
          <a:xfrm>
            <a:off x="4860032" y="5373216"/>
            <a:ext cx="864096" cy="576064"/>
          </a:xfrm>
          <a:prstGeom prst="right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0" grpId="0"/>
      <p:bldP spid="21" grpId="0"/>
      <p:bldP spid="22" grpId="0"/>
      <p:bldP spid="3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Visualizing Assumption (c)</a:t>
            </a:r>
            <a:endParaRPr lang="en-GB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31640" y="3573016"/>
            <a:ext cx="248194" cy="23513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907704" y="3573016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2483768" y="3573016"/>
            <a:ext cx="248194" cy="23513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059832" y="3573016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635896" y="3573016"/>
            <a:ext cx="248194" cy="23513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4211960" y="3573016"/>
            <a:ext cx="248194" cy="23513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4788024" y="3573016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5364088" y="3573016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5940152" y="3573016"/>
            <a:ext cx="248194" cy="23513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6516216" y="3573016"/>
            <a:ext cx="248194" cy="23513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8" cstate="print"/>
          <a:stretch>
            <a:fillRect/>
          </a:stretch>
        </p:blipFill>
        <p:spPr>
          <a:xfrm>
            <a:off x="1331640" y="2996952"/>
            <a:ext cx="379095" cy="230505"/>
          </a:xfrm>
          <a:prstGeom prst="rect">
            <a:avLst/>
          </a:prstGeom>
        </p:spPr>
      </p:pic>
      <p:pic>
        <p:nvPicPr>
          <p:cNvPr id="23" name="Picture 22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9" cstate="print"/>
          <a:stretch>
            <a:fillRect/>
          </a:stretch>
        </p:blipFill>
        <p:spPr>
          <a:xfrm>
            <a:off x="1907704" y="2996952"/>
            <a:ext cx="379095" cy="230505"/>
          </a:xfrm>
          <a:prstGeom prst="rect">
            <a:avLst/>
          </a:prstGeom>
        </p:spPr>
      </p:pic>
      <p:pic>
        <p:nvPicPr>
          <p:cNvPr id="25" name="Picture 24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0" cstate="print"/>
          <a:stretch>
            <a:fillRect/>
          </a:stretch>
        </p:blipFill>
        <p:spPr>
          <a:xfrm>
            <a:off x="2483767" y="2996952"/>
            <a:ext cx="379095" cy="230505"/>
          </a:xfrm>
          <a:prstGeom prst="rect">
            <a:avLst/>
          </a:prstGeom>
        </p:spPr>
      </p:pic>
      <p:pic>
        <p:nvPicPr>
          <p:cNvPr id="96" name="Picture 95" descr="addin_tmp.pn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21" cstate="print"/>
          <a:stretch>
            <a:fillRect/>
          </a:stretch>
        </p:blipFill>
        <p:spPr>
          <a:xfrm>
            <a:off x="6516216" y="2996951"/>
            <a:ext cx="480060" cy="230505"/>
          </a:xfrm>
          <a:prstGeom prst="rect">
            <a:avLst/>
          </a:prstGeom>
        </p:spPr>
      </p:pic>
      <p:pic>
        <p:nvPicPr>
          <p:cNvPr id="32" name="Picture 31" descr="addin_tmp.png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22" cstate="print"/>
          <a:stretch>
            <a:fillRect/>
          </a:stretch>
        </p:blipFill>
        <p:spPr>
          <a:xfrm>
            <a:off x="539552" y="3501008"/>
            <a:ext cx="288032" cy="341685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1331640" y="4077072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1907704" y="4077072"/>
            <a:ext cx="248194" cy="23513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2483768" y="4077072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3059832" y="4077072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3635896" y="4077072"/>
            <a:ext cx="248194" cy="23513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4211960" y="4077072"/>
            <a:ext cx="248194" cy="23513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4788024" y="4077072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5364088" y="4077072"/>
            <a:ext cx="248194" cy="23513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5940152" y="4077072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516216" y="4077072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6" name="Picture 45" descr="addin_tmp.png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23" cstate="print"/>
          <a:stretch>
            <a:fillRect/>
          </a:stretch>
        </p:blipFill>
        <p:spPr>
          <a:xfrm>
            <a:off x="539551" y="4005062"/>
            <a:ext cx="300038" cy="345758"/>
          </a:xfrm>
          <a:prstGeom prst="rect">
            <a:avLst/>
          </a:prstGeom>
        </p:spPr>
      </p:pic>
      <p:sp>
        <p:nvSpPr>
          <p:cNvPr id="47" name="Rectangle 46"/>
          <p:cNvSpPr/>
          <p:nvPr/>
        </p:nvSpPr>
        <p:spPr>
          <a:xfrm>
            <a:off x="1331640" y="4581128"/>
            <a:ext cx="248194" cy="23513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1907704" y="4581128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2483768" y="4581128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3059832" y="4581128"/>
            <a:ext cx="248194" cy="23513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3635896" y="4581128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4211960" y="4581128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4788024" y="4581128"/>
            <a:ext cx="248194" cy="23513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5364088" y="4581128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5940152" y="4581128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516216" y="4581128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0" name="Picture 59" descr="addin_tmp.png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24" cstate="print"/>
          <a:stretch>
            <a:fillRect/>
          </a:stretch>
        </p:blipFill>
        <p:spPr>
          <a:xfrm>
            <a:off x="539552" y="4509119"/>
            <a:ext cx="302895" cy="345758"/>
          </a:xfrm>
          <a:prstGeom prst="rect">
            <a:avLst/>
          </a:prstGeom>
        </p:spPr>
      </p:pic>
      <p:sp>
        <p:nvSpPr>
          <p:cNvPr id="61" name="Rectangle 60"/>
          <p:cNvSpPr/>
          <p:nvPr/>
        </p:nvSpPr>
        <p:spPr>
          <a:xfrm>
            <a:off x="1331640" y="5085184"/>
            <a:ext cx="248194" cy="23513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1907704" y="5085184"/>
            <a:ext cx="248194" cy="23513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2483768" y="5085184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3059832" y="5085184"/>
            <a:ext cx="248194" cy="23513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3635896" y="5085184"/>
            <a:ext cx="248194" cy="23513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4211960" y="5085184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4788024" y="5085184"/>
            <a:ext cx="248194" cy="23513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5364088" y="5085184"/>
            <a:ext cx="248194" cy="23513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5940152" y="5085184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6516216" y="5085184"/>
            <a:ext cx="248194" cy="23513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4" name="Picture 73" descr="addin_tmp.png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25" cstate="print"/>
          <a:stretch>
            <a:fillRect/>
          </a:stretch>
        </p:blipFill>
        <p:spPr>
          <a:xfrm>
            <a:off x="539552" y="5013173"/>
            <a:ext cx="308610" cy="345758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1331640" y="5589240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>
            <a:off x="1907704" y="5589240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>
            <a:off x="2483768" y="5589240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3059832" y="5589240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3635896" y="5589240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4211960" y="5589240"/>
            <a:ext cx="248194" cy="23513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4788024" y="5589240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5364088" y="5589240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5940152" y="5589240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6516216" y="5589240"/>
            <a:ext cx="248194" cy="23513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7" name="Picture 96" descr="addin_tmp.png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26" cstate="print"/>
          <a:stretch>
            <a:fillRect/>
          </a:stretch>
        </p:blipFill>
        <p:spPr>
          <a:xfrm>
            <a:off x="539550" y="5517226"/>
            <a:ext cx="300038" cy="345758"/>
          </a:xfrm>
          <a:prstGeom prst="rect">
            <a:avLst/>
          </a:prstGeom>
        </p:spPr>
      </p:pic>
      <p:pic>
        <p:nvPicPr>
          <p:cNvPr id="94" name="Picture 93" descr="addin_tmp.png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27" cstate="print"/>
          <a:stretch>
            <a:fillRect/>
          </a:stretch>
        </p:blipFill>
        <p:spPr>
          <a:xfrm>
            <a:off x="899592" y="1844824"/>
            <a:ext cx="7356456" cy="485010"/>
          </a:xfrm>
          <a:prstGeom prst="rect">
            <a:avLst/>
          </a:prstGeom>
        </p:spPr>
      </p:pic>
      <p:pic>
        <p:nvPicPr>
          <p:cNvPr id="95" name="Picture 94" descr="addin_tmp.png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28" cstate="print"/>
          <a:stretch>
            <a:fillRect/>
          </a:stretch>
        </p:blipFill>
        <p:spPr>
          <a:xfrm>
            <a:off x="7740352" y="3573016"/>
            <a:ext cx="723900" cy="207645"/>
          </a:xfrm>
          <a:prstGeom prst="rect">
            <a:avLst/>
          </a:prstGeom>
        </p:spPr>
      </p:pic>
      <p:pic>
        <p:nvPicPr>
          <p:cNvPr id="99" name="Picture 98" descr="addin_tmp.png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29" cstate="print"/>
          <a:stretch>
            <a:fillRect/>
          </a:stretch>
        </p:blipFill>
        <p:spPr>
          <a:xfrm>
            <a:off x="7740352" y="4077072"/>
            <a:ext cx="727710" cy="211455"/>
          </a:xfrm>
          <a:prstGeom prst="rect">
            <a:avLst/>
          </a:prstGeom>
        </p:spPr>
      </p:pic>
      <p:pic>
        <p:nvPicPr>
          <p:cNvPr id="101" name="Picture 100" descr="addin_tmp.png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30" cstate="print"/>
          <a:stretch>
            <a:fillRect/>
          </a:stretch>
        </p:blipFill>
        <p:spPr>
          <a:xfrm>
            <a:off x="7740352" y="4581128"/>
            <a:ext cx="723900" cy="211455"/>
          </a:xfrm>
          <a:prstGeom prst="rect">
            <a:avLst/>
          </a:prstGeom>
        </p:spPr>
      </p:pic>
      <p:pic>
        <p:nvPicPr>
          <p:cNvPr id="103" name="Picture 102" descr="addin_tmp.png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31" cstate="print"/>
          <a:stretch>
            <a:fillRect/>
          </a:stretch>
        </p:blipFill>
        <p:spPr>
          <a:xfrm>
            <a:off x="7740352" y="5085184"/>
            <a:ext cx="731520" cy="211455"/>
          </a:xfrm>
          <a:prstGeom prst="rect">
            <a:avLst/>
          </a:prstGeom>
        </p:spPr>
      </p:pic>
      <p:pic>
        <p:nvPicPr>
          <p:cNvPr id="105" name="Picture 104" descr="addin_tmp.png"/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32" cstate="print"/>
          <a:stretch>
            <a:fillRect/>
          </a:stretch>
        </p:blipFill>
        <p:spPr>
          <a:xfrm>
            <a:off x="7740352" y="5589239"/>
            <a:ext cx="714375" cy="211455"/>
          </a:xfrm>
          <a:prstGeom prst="rect">
            <a:avLst/>
          </a:prstGeom>
        </p:spPr>
      </p:pic>
      <p:pic>
        <p:nvPicPr>
          <p:cNvPr id="107" name="Picture 106" descr="addin_tmp.png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33" cstate="print"/>
          <a:stretch>
            <a:fillRect/>
          </a:stretch>
        </p:blipFill>
        <p:spPr>
          <a:xfrm>
            <a:off x="4136008" y="3118318"/>
            <a:ext cx="638480" cy="720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500" fill="hold"/>
                                        <p:tgtEl>
                                          <p:spTgt spid="40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500" fill="hold"/>
                                        <p:tgtEl>
                                          <p:spTgt spid="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500" fill="hold"/>
                                        <p:tgtEl>
                                          <p:spTgt spid="5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5" dur="500" fill="hold"/>
                                        <p:tgtEl>
                                          <p:spTgt spid="47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7" dur="500" fill="hold"/>
                                        <p:tgtEl>
                                          <p:spTgt spid="50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9" dur="500" fill="hold"/>
                                        <p:tgtEl>
                                          <p:spTgt spid="53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500" fill="hold"/>
                                        <p:tgtEl>
                                          <p:spTgt spid="6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500" fill="hold"/>
                                        <p:tgtEl>
                                          <p:spTgt spid="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0" dur="500" fill="hold"/>
                                        <p:tgtEl>
                                          <p:spTgt spid="6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2" dur="500" fill="hold"/>
                                        <p:tgtEl>
                                          <p:spTgt spid="6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500" fill="hold"/>
                                        <p:tgtEl>
                                          <p:spTgt spid="6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1" dur="500" fill="hold"/>
                                        <p:tgtEl>
                                          <p:spTgt spid="61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3" dur="500" fill="hold"/>
                                        <p:tgtEl>
                                          <p:spTgt spid="62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5" dur="500" fill="hold"/>
                                        <p:tgtEl>
                                          <p:spTgt spid="64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9" dur="500" fill="hold"/>
                                        <p:tgtEl>
                                          <p:spTgt spid="67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1" dur="500" fill="hold"/>
                                        <p:tgtEl>
                                          <p:spTgt spid="68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3" dur="500" fill="hold"/>
                                        <p:tgtEl>
                                          <p:spTgt spid="70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0" dur="500" fill="hold"/>
                                        <p:tgtEl>
                                          <p:spTgt spid="8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3" dur="500" fill="hold"/>
                                        <p:tgtEl>
                                          <p:spTgt spid="80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0" grpId="0" animBg="1"/>
      <p:bldP spid="10" grpId="1" animBg="1"/>
      <p:bldP spid="12" grpId="0" animBg="1"/>
      <p:bldP spid="12" grpId="1" animBg="1"/>
      <p:bldP spid="13" grpId="0" animBg="1"/>
      <p:bldP spid="13" grpId="1" animBg="1"/>
      <p:bldP spid="16" grpId="0" animBg="1"/>
      <p:bldP spid="16" grpId="1" animBg="1"/>
      <p:bldP spid="17" grpId="0" animBg="1"/>
      <p:bldP spid="17" grpId="1" animBg="1"/>
      <p:bldP spid="34" grpId="0" animBg="1"/>
      <p:bldP spid="34" grpId="1" animBg="1"/>
      <p:bldP spid="37" grpId="0" animBg="1"/>
      <p:bldP spid="37" grpId="1" animBg="1"/>
      <p:bldP spid="38" grpId="0" animBg="1"/>
      <p:bldP spid="38" grpId="1" animBg="1"/>
      <p:bldP spid="40" grpId="0" animBg="1"/>
      <p:bldP spid="40" grpId="1" animBg="1"/>
      <p:bldP spid="47" grpId="0" animBg="1"/>
      <p:bldP spid="47" grpId="1" animBg="1"/>
      <p:bldP spid="50" grpId="0" animBg="1"/>
      <p:bldP spid="50" grpId="1" animBg="1"/>
      <p:bldP spid="53" grpId="0" animBg="1"/>
      <p:bldP spid="53" grpId="1" animBg="1"/>
      <p:bldP spid="61" grpId="0" animBg="1"/>
      <p:bldP spid="61" grpId="1" animBg="1"/>
      <p:bldP spid="62" grpId="0" animBg="1"/>
      <p:bldP spid="62" grpId="1" animBg="1"/>
      <p:bldP spid="64" grpId="0" animBg="1"/>
      <p:bldP spid="64" grpId="1" animBg="1"/>
      <p:bldP spid="65" grpId="0" animBg="1"/>
      <p:bldP spid="65" grpId="1" animBg="1"/>
      <p:bldP spid="67" grpId="0" animBg="1"/>
      <p:bldP spid="67" grpId="1" animBg="1"/>
      <p:bldP spid="68" grpId="0" animBg="1"/>
      <p:bldP spid="68" grpId="1" animBg="1"/>
      <p:bldP spid="70" grpId="0" animBg="1"/>
      <p:bldP spid="70" grpId="1" animBg="1"/>
      <p:bldP spid="80" grpId="0" animBg="1"/>
      <p:bldP spid="80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New ESO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9" name="Picture 18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 cstate="print"/>
          <a:stretch>
            <a:fillRect/>
          </a:stretch>
        </p:blipFill>
        <p:spPr>
          <a:xfrm>
            <a:off x="1336013" y="3327715"/>
            <a:ext cx="3045619" cy="366713"/>
          </a:xfrm>
          <a:prstGeom prst="rect">
            <a:avLst/>
          </a:prstGeom>
        </p:spPr>
      </p:pic>
      <p:pic>
        <p:nvPicPr>
          <p:cNvPr id="14" name="Picture 13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2555776" y="5013176"/>
            <a:ext cx="4819650" cy="912019"/>
          </a:xfrm>
          <a:prstGeom prst="rect">
            <a:avLst/>
          </a:prstGeom>
        </p:spPr>
      </p:pic>
      <p:pic>
        <p:nvPicPr>
          <p:cNvPr id="17" name="Picture 16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 cstate="print"/>
          <a:stretch>
            <a:fillRect/>
          </a:stretch>
        </p:blipFill>
        <p:spPr>
          <a:xfrm>
            <a:off x="6156176" y="2996952"/>
            <a:ext cx="2257425" cy="3810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67544" y="1628800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Theorem (</a:t>
            </a:r>
            <a:r>
              <a:rPr lang="en-GB" sz="3200" b="1" dirty="0" err="1" smtClean="0"/>
              <a:t>Fercoq</a:t>
            </a:r>
            <a:r>
              <a:rPr lang="en-GB" sz="3200" b="1" dirty="0" smtClean="0"/>
              <a:t> &amp; R. 12/2013)</a:t>
            </a:r>
            <a:endParaRPr lang="en-GB" sz="3200" b="1" dirty="0"/>
          </a:p>
        </p:txBody>
      </p:sp>
      <p:pic>
        <p:nvPicPr>
          <p:cNvPr id="22" name="Picture 21" descr="addin_tmp.pn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9" cstate="print"/>
          <a:stretch>
            <a:fillRect/>
          </a:stretch>
        </p:blipFill>
        <p:spPr>
          <a:xfrm>
            <a:off x="1338266" y="2747144"/>
            <a:ext cx="3014663" cy="319088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39912" y="2564904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</a:rPr>
              <a:t>(</a:t>
            </a:r>
            <a:r>
              <a:rPr lang="en-GB" sz="3200" b="1" dirty="0" err="1" smtClean="0">
                <a:solidFill>
                  <a:schemeClr val="accent6">
                    <a:lumMod val="75000"/>
                  </a:schemeClr>
                </a:solidFill>
              </a:rPr>
              <a:t>i</a:t>
            </a:r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</a:rPr>
              <a:t>)</a:t>
            </a:r>
            <a:endParaRPr lang="en-GB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11560" y="3212976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</a:rPr>
              <a:t>(ii)</a:t>
            </a:r>
            <a:endParaRPr lang="en-GB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4" name="Right Arrow 23"/>
          <p:cNvSpPr/>
          <p:nvPr/>
        </p:nvSpPr>
        <p:spPr>
          <a:xfrm>
            <a:off x="4860032" y="2924944"/>
            <a:ext cx="864096" cy="576064"/>
          </a:xfrm>
          <a:prstGeom prst="right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" name="Straight Arrow Connector 24"/>
          <p:cNvCxnSpPr/>
          <p:nvPr/>
        </p:nvCxnSpPr>
        <p:spPr>
          <a:xfrm flipH="1">
            <a:off x="4932040" y="3501008"/>
            <a:ext cx="3312368" cy="115212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1" grpId="0"/>
      <p:bldP spid="23" grpId="0"/>
      <p:bldP spid="2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7033929" y="1611085"/>
            <a:ext cx="1944216" cy="446563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683568" y="2317249"/>
            <a:ext cx="7776864" cy="3007628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19256" cy="1296144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Comparison with Other </a:t>
            </a:r>
            <a:r>
              <a:rPr lang="en-GB" dirty="0" err="1" smtClean="0">
                <a:solidFill>
                  <a:schemeClr val="accent6">
                    <a:lumMod val="75000"/>
                  </a:schemeClr>
                </a:solidFill>
              </a:rPr>
              <a:t>Stepsizes</a:t>
            </a:r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 for Parallel Coordinate Descent Methods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Picture 8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 cstate="print"/>
          <a:stretch>
            <a:fillRect/>
          </a:stretch>
        </p:blipFill>
        <p:spPr>
          <a:xfrm>
            <a:off x="2411760" y="1844824"/>
            <a:ext cx="2509996" cy="371426"/>
          </a:xfrm>
          <a:prstGeom prst="rect">
            <a:avLst/>
          </a:prstGeom>
        </p:spPr>
      </p:pic>
      <p:pic>
        <p:nvPicPr>
          <p:cNvPr id="18" name="Picture 17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 cstate="print"/>
          <a:stretch>
            <a:fillRect/>
          </a:stretch>
        </p:blipFill>
        <p:spPr>
          <a:xfrm>
            <a:off x="1187624" y="5661248"/>
            <a:ext cx="6909435" cy="285750"/>
          </a:xfrm>
          <a:prstGeom prst="rect">
            <a:avLst/>
          </a:prstGeom>
        </p:spPr>
      </p:pic>
      <p:pic>
        <p:nvPicPr>
          <p:cNvPr id="17" name="Picture 16" descr="addin_tmp.pn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0" cstate="print"/>
          <a:stretch>
            <a:fillRect/>
          </a:stretch>
        </p:blipFill>
        <p:spPr>
          <a:xfrm>
            <a:off x="1259632" y="6237312"/>
            <a:ext cx="6717030" cy="28194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70271" y="1717395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</a:rPr>
              <a:t>Example:</a:t>
            </a:r>
            <a:endParaRPr lang="en-GB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0" name="Oval 19"/>
          <p:cNvSpPr/>
          <p:nvPr/>
        </p:nvSpPr>
        <p:spPr>
          <a:xfrm>
            <a:off x="4267763" y="4479168"/>
            <a:ext cx="449943" cy="55154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773448" y="5576686"/>
            <a:ext cx="391886" cy="45532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2242739" y="6079569"/>
            <a:ext cx="711200" cy="61095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4283968" y="2924944"/>
            <a:ext cx="449943" cy="551542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1136871" y="5555928"/>
            <a:ext cx="391886" cy="455329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736728" y="3684757"/>
            <a:ext cx="505251" cy="551542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183196" y="6092911"/>
            <a:ext cx="779760" cy="610954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 descr="addin_tmp.png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1" cstate="print"/>
          <a:stretch>
            <a:fillRect/>
          </a:stretch>
        </p:blipFill>
        <p:spPr>
          <a:xfrm>
            <a:off x="7128766" y="1738604"/>
            <a:ext cx="1753352" cy="243454"/>
          </a:xfrm>
          <a:prstGeom prst="rect">
            <a:avLst/>
          </a:prstGeom>
        </p:spPr>
      </p:pic>
      <p:cxnSp>
        <p:nvCxnSpPr>
          <p:cNvPr id="32" name="Straight Arrow Connector 31"/>
          <p:cNvCxnSpPr>
            <a:stCxn id="30" idx="2"/>
          </p:cNvCxnSpPr>
          <p:nvPr/>
        </p:nvCxnSpPr>
        <p:spPr>
          <a:xfrm flipH="1">
            <a:off x="6691087" y="2057648"/>
            <a:ext cx="1314950" cy="932295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>
            <a:stCxn id="30" idx="2"/>
          </p:cNvCxnSpPr>
          <p:nvPr/>
        </p:nvCxnSpPr>
        <p:spPr>
          <a:xfrm flipH="1">
            <a:off x="6633029" y="2057648"/>
            <a:ext cx="1373008" cy="2441781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Complexity for New </a:t>
            </a:r>
            <a:r>
              <a:rPr lang="en-GB" dirty="0" err="1" smtClean="0">
                <a:solidFill>
                  <a:schemeClr val="accent6">
                    <a:lumMod val="75000"/>
                  </a:schemeClr>
                </a:solidFill>
              </a:rPr>
              <a:t>Stepsizes</a:t>
            </a:r>
            <a:endParaRPr lang="en-GB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1403648" y="2420888"/>
            <a:ext cx="2808312" cy="122413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3" name="Picture 42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 cstate="print"/>
          <a:stretch>
            <a:fillRect/>
          </a:stretch>
        </p:blipFill>
        <p:spPr>
          <a:xfrm>
            <a:off x="1619672" y="2636912"/>
            <a:ext cx="5014913" cy="694373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331640" y="4293096"/>
            <a:ext cx="2808312" cy="83099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Average degree of </a:t>
            </a:r>
            <a:r>
              <a:rPr lang="en-GB" sz="2400" dirty="0" err="1" smtClean="0"/>
              <a:t>separability</a:t>
            </a:r>
            <a:endParaRPr lang="en-GB" sz="2400" dirty="0"/>
          </a:p>
        </p:txBody>
      </p:sp>
      <p:cxnSp>
        <p:nvCxnSpPr>
          <p:cNvPr id="17" name="Straight Arrow Connector 16"/>
          <p:cNvCxnSpPr>
            <a:stCxn id="16" idx="0"/>
          </p:cNvCxnSpPr>
          <p:nvPr/>
        </p:nvCxnSpPr>
        <p:spPr>
          <a:xfrm flipV="1">
            <a:off x="2735796" y="3356992"/>
            <a:ext cx="3204356" cy="936104"/>
          </a:xfrm>
          <a:prstGeom prst="straightConnector1">
            <a:avLst/>
          </a:prstGeom>
          <a:ln w="38100">
            <a:solidFill>
              <a:srgbClr val="FFC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 cstate="print"/>
          <a:stretch>
            <a:fillRect/>
          </a:stretch>
        </p:blipFill>
        <p:spPr>
          <a:xfrm>
            <a:off x="1259632" y="5589240"/>
            <a:ext cx="2764631" cy="521494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5004048" y="4293096"/>
            <a:ext cx="3168352" cy="83099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“Average” of the </a:t>
            </a:r>
            <a:r>
              <a:rPr lang="en-GB" sz="2400" dirty="0" err="1" smtClean="0"/>
              <a:t>Lipschitz</a:t>
            </a:r>
            <a:r>
              <a:rPr lang="en-GB" sz="2400" dirty="0" smtClean="0"/>
              <a:t> constants</a:t>
            </a:r>
            <a:endParaRPr lang="en-GB" sz="2400" dirty="0"/>
          </a:p>
        </p:txBody>
      </p:sp>
      <p:pic>
        <p:nvPicPr>
          <p:cNvPr id="13" name="Picture 12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5508103" y="5661247"/>
            <a:ext cx="1931194" cy="414338"/>
          </a:xfrm>
          <a:prstGeom prst="rect">
            <a:avLst/>
          </a:prstGeom>
        </p:spPr>
      </p:pic>
      <p:cxnSp>
        <p:nvCxnSpPr>
          <p:cNvPr id="40" name="Straight Arrow Connector 39"/>
          <p:cNvCxnSpPr>
            <a:stCxn id="33" idx="0"/>
          </p:cNvCxnSpPr>
          <p:nvPr/>
        </p:nvCxnSpPr>
        <p:spPr>
          <a:xfrm flipH="1" flipV="1">
            <a:off x="6516216" y="3284984"/>
            <a:ext cx="72008" cy="1008112"/>
          </a:xfrm>
          <a:prstGeom prst="straightConnector1">
            <a:avLst/>
          </a:prstGeom>
          <a:ln w="38100">
            <a:solidFill>
              <a:srgbClr val="FFC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539552" y="1340768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With the new </a:t>
            </a:r>
            <a:r>
              <a:rPr lang="en-GB" sz="2800" dirty="0" err="1" smtClean="0"/>
              <a:t>stepsizes</a:t>
            </a:r>
            <a:r>
              <a:rPr lang="en-GB" sz="2800" dirty="0" smtClean="0"/>
              <a:t>, we have: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3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-gradient-wallpap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548680" y="-1271"/>
            <a:ext cx="12313367" cy="690089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08920"/>
            <a:ext cx="9144000" cy="1143000"/>
          </a:xfrm>
        </p:spPr>
        <p:txBody>
          <a:bodyPr>
            <a:noAutofit/>
          </a:bodyPr>
          <a:lstStyle/>
          <a:p>
            <a:r>
              <a:rPr lang="en-GB" sz="6600" dirty="0" smtClean="0"/>
              <a:t>Work in 1 Iteration</a:t>
            </a:r>
            <a:endParaRPr lang="en-GB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Cost of 1 Iteration of APPROX</a:t>
            </a:r>
            <a:endParaRPr lang="en-GB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2" name="Picture 11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 cstate="print"/>
          <a:stretch>
            <a:fillRect/>
          </a:stretch>
        </p:blipFill>
        <p:spPr>
          <a:xfrm>
            <a:off x="1691680" y="2924944"/>
            <a:ext cx="5696426" cy="728663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39552" y="1916832"/>
            <a:ext cx="64807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Assume </a:t>
            </a:r>
            <a:r>
              <a:rPr lang="en-GB" sz="2800" i="1" dirty="0" smtClean="0"/>
              <a:t>N </a:t>
            </a:r>
            <a:r>
              <a:rPr lang="en-GB" sz="2800" dirty="0" smtClean="0"/>
              <a:t>= </a:t>
            </a:r>
            <a:r>
              <a:rPr lang="en-GB" sz="2800" i="1" dirty="0" smtClean="0"/>
              <a:t>n </a:t>
            </a:r>
            <a:r>
              <a:rPr lang="en-GB" sz="2800" dirty="0" smtClean="0"/>
              <a:t>(all blocks are of size 1)</a:t>
            </a:r>
          </a:p>
          <a:p>
            <a:r>
              <a:rPr lang="en-GB" sz="2800" dirty="0" smtClean="0"/>
              <a:t>and that</a:t>
            </a:r>
            <a:endParaRPr lang="en-GB" sz="2800" dirty="0"/>
          </a:p>
        </p:txBody>
      </p:sp>
      <p:cxnSp>
        <p:nvCxnSpPr>
          <p:cNvPr id="26" name="Straight Arrow Connector 25"/>
          <p:cNvCxnSpPr/>
          <p:nvPr/>
        </p:nvCxnSpPr>
        <p:spPr>
          <a:xfrm flipH="1" flipV="1">
            <a:off x="6732240" y="3501008"/>
            <a:ext cx="288032" cy="576066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876256" y="3789040"/>
            <a:ext cx="1944216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Sparse matrix</a:t>
            </a:r>
            <a:endParaRPr lang="en-GB" sz="2400" dirty="0"/>
          </a:p>
        </p:txBody>
      </p:sp>
      <p:sp>
        <p:nvSpPr>
          <p:cNvPr id="28" name="TextBox 27"/>
          <p:cNvSpPr txBox="1"/>
          <p:nvPr/>
        </p:nvSpPr>
        <p:spPr>
          <a:xfrm>
            <a:off x="467544" y="4005064"/>
            <a:ext cx="63367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Then the average cost of 1 iteration of APPROX  is</a:t>
            </a:r>
            <a:endParaRPr lang="en-GB" sz="2800" dirty="0"/>
          </a:p>
        </p:txBody>
      </p:sp>
      <p:cxnSp>
        <p:nvCxnSpPr>
          <p:cNvPr id="34" name="Straight Arrow Connector 33"/>
          <p:cNvCxnSpPr/>
          <p:nvPr/>
        </p:nvCxnSpPr>
        <p:spPr>
          <a:xfrm flipH="1">
            <a:off x="5508104" y="2492896"/>
            <a:ext cx="864096" cy="504056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6372200" y="1700808"/>
            <a:ext cx="2376264" cy="83099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Scalar function: derivative = </a:t>
            </a:r>
            <a:r>
              <a:rPr lang="en-GB" sz="2400" i="1" dirty="0" smtClean="0"/>
              <a:t>O</a:t>
            </a:r>
            <a:r>
              <a:rPr lang="en-GB" sz="2400" dirty="0" smtClean="0"/>
              <a:t>(1)</a:t>
            </a:r>
            <a:endParaRPr lang="en-GB" sz="2400" dirty="0"/>
          </a:p>
        </p:txBody>
      </p:sp>
      <p:pic>
        <p:nvPicPr>
          <p:cNvPr id="51" name="Picture 50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 cstate="print"/>
          <a:stretch>
            <a:fillRect/>
          </a:stretch>
        </p:blipFill>
        <p:spPr>
          <a:xfrm>
            <a:off x="3131840" y="5301208"/>
            <a:ext cx="2635493" cy="576064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6012160" y="5301208"/>
            <a:ext cx="2439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arithmetic ops</a:t>
            </a:r>
            <a:endParaRPr lang="en-GB" sz="2800" dirty="0"/>
          </a:p>
        </p:txBody>
      </p:sp>
      <p:sp>
        <p:nvSpPr>
          <p:cNvPr id="60" name="TextBox 59"/>
          <p:cNvSpPr txBox="1"/>
          <p:nvPr/>
        </p:nvSpPr>
        <p:spPr>
          <a:xfrm>
            <a:off x="251520" y="6027003"/>
            <a:ext cx="8640960" cy="46166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=                           average # </a:t>
            </a:r>
            <a:r>
              <a:rPr lang="en-GB" sz="2400" dirty="0" err="1" smtClean="0"/>
              <a:t>nonzeros</a:t>
            </a:r>
            <a:r>
              <a:rPr lang="en-GB" sz="2400" dirty="0" smtClean="0"/>
              <a:t> in a column of A</a:t>
            </a:r>
            <a:endParaRPr lang="en-GB" sz="2400" dirty="0"/>
          </a:p>
        </p:txBody>
      </p:sp>
      <p:pic>
        <p:nvPicPr>
          <p:cNvPr id="63" name="Picture 62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1997643" y="6172038"/>
            <a:ext cx="821616" cy="1889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  <p:bldP spid="35" grpId="0" animBg="1"/>
      <p:bldP spid="55" grpId="0"/>
      <p:bldP spid="6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 cstate="print"/>
          <a:stretch>
            <a:fillRect/>
          </a:stretch>
        </p:blipFill>
        <p:spPr>
          <a:xfrm>
            <a:off x="684438" y="2624336"/>
            <a:ext cx="7952423" cy="387763"/>
          </a:xfrm>
          <a:prstGeom prst="rect">
            <a:avLst/>
          </a:prstGeom>
        </p:spPr>
      </p:pic>
      <p:pic>
        <p:nvPicPr>
          <p:cNvPr id="17" name="Picture 16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 cstate="print"/>
          <a:stretch>
            <a:fillRect/>
          </a:stretch>
        </p:blipFill>
        <p:spPr>
          <a:xfrm>
            <a:off x="2123728" y="4581128"/>
            <a:ext cx="6526530" cy="912495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r>
              <a:rPr lang="en-GB" sz="3600" dirty="0" smtClean="0">
                <a:solidFill>
                  <a:schemeClr val="accent6">
                    <a:lumMod val="75000"/>
                  </a:schemeClr>
                </a:solidFill>
              </a:rPr>
              <a:t>Bottleneck: Computation of Partial Derivatives</a:t>
            </a:r>
            <a:endParaRPr lang="en-GB" sz="36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088914" y="4717639"/>
            <a:ext cx="715334" cy="61395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5796136" y="4365104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maintained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3" name="Left Brace 22"/>
          <p:cNvSpPr/>
          <p:nvPr/>
        </p:nvSpPr>
        <p:spPr>
          <a:xfrm rot="16200000">
            <a:off x="6984268" y="4257092"/>
            <a:ext cx="720080" cy="2808312"/>
          </a:xfrm>
          <a:prstGeom prst="leftBrac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0" cstate="print"/>
          <a:stretch>
            <a:fillRect/>
          </a:stretch>
        </p:blipFill>
        <p:spPr>
          <a:xfrm>
            <a:off x="6288832" y="6103963"/>
            <a:ext cx="1973650" cy="431399"/>
          </a:xfrm>
          <a:prstGeom prst="rect">
            <a:avLst/>
          </a:prstGeom>
        </p:spPr>
      </p:pic>
      <p:sp>
        <p:nvSpPr>
          <p:cNvPr id="26" name="Left Brace 25"/>
          <p:cNvSpPr/>
          <p:nvPr/>
        </p:nvSpPr>
        <p:spPr>
          <a:xfrm rot="16200000">
            <a:off x="5400092" y="2672916"/>
            <a:ext cx="360040" cy="1008112"/>
          </a:xfrm>
          <a:prstGeom prst="leftBrac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 descr="addin_tmp.pn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1" cstate="print"/>
          <a:stretch>
            <a:fillRect/>
          </a:stretch>
        </p:blipFill>
        <p:spPr>
          <a:xfrm>
            <a:off x="4845671" y="3465689"/>
            <a:ext cx="1452906" cy="317575"/>
          </a:xfrm>
          <a:prstGeom prst="rect">
            <a:avLst/>
          </a:prstGeom>
        </p:spPr>
      </p:pic>
      <p:sp>
        <p:nvSpPr>
          <p:cNvPr id="30" name="Rounded Rectangle 29"/>
          <p:cNvSpPr/>
          <p:nvPr/>
        </p:nvSpPr>
        <p:spPr>
          <a:xfrm>
            <a:off x="1835696" y="4221088"/>
            <a:ext cx="7151550" cy="2467095"/>
          </a:xfrm>
          <a:prstGeom prst="round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Left Brace 30"/>
          <p:cNvSpPr/>
          <p:nvPr/>
        </p:nvSpPr>
        <p:spPr>
          <a:xfrm rot="5400000">
            <a:off x="5148064" y="-819472"/>
            <a:ext cx="1224136" cy="5544616"/>
          </a:xfrm>
          <a:prstGeom prst="leftBrace">
            <a:avLst>
              <a:gd name="adj1" fmla="val 8333"/>
              <a:gd name="adj2" fmla="val 50236"/>
            </a:avLst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Left Brace 31"/>
          <p:cNvSpPr/>
          <p:nvPr/>
        </p:nvSpPr>
        <p:spPr>
          <a:xfrm rot="16200000">
            <a:off x="6480212" y="3032956"/>
            <a:ext cx="1008112" cy="936104"/>
          </a:xfrm>
          <a:prstGeom prst="leftBrace">
            <a:avLst>
              <a:gd name="adj1" fmla="val 8333"/>
              <a:gd name="adj2" fmla="val 51395"/>
            </a:avLst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" name="Picture 32" descr="addin_tmp.png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0" cstate="print"/>
          <a:stretch>
            <a:fillRect/>
          </a:stretch>
        </p:blipFill>
        <p:spPr>
          <a:xfrm>
            <a:off x="4788024" y="980728"/>
            <a:ext cx="1973650" cy="431399"/>
          </a:xfrm>
          <a:prstGeom prst="rect">
            <a:avLst/>
          </a:prstGeom>
        </p:spPr>
      </p:pic>
      <p:sp>
        <p:nvSpPr>
          <p:cNvPr id="34" name="Left Brace 33"/>
          <p:cNvSpPr/>
          <p:nvPr/>
        </p:nvSpPr>
        <p:spPr>
          <a:xfrm rot="5400000">
            <a:off x="5971963" y="1068915"/>
            <a:ext cx="283029" cy="2821699"/>
          </a:xfrm>
          <a:prstGeom prst="leftBrac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35" descr="addin_tmp.png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2" cstate="print"/>
          <a:stretch>
            <a:fillRect/>
          </a:stretch>
        </p:blipFill>
        <p:spPr>
          <a:xfrm>
            <a:off x="5881084" y="2007746"/>
            <a:ext cx="487680" cy="2552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2" grpId="0"/>
      <p:bldP spid="23" grpId="0" animBg="1"/>
      <p:bldP spid="26" grpId="0" animBg="1"/>
      <p:bldP spid="30" grpId="0" animBg="1"/>
      <p:bldP spid="31" grpId="0" animBg="1"/>
      <p:bldP spid="32" grpId="0" animBg="1"/>
      <p:bldP spid="3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-gradient-wallpap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548680" y="-1271"/>
            <a:ext cx="12313367" cy="690089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08920"/>
            <a:ext cx="9144000" cy="1143000"/>
          </a:xfrm>
        </p:spPr>
        <p:txBody>
          <a:bodyPr>
            <a:noAutofit/>
          </a:bodyPr>
          <a:lstStyle/>
          <a:p>
            <a:r>
              <a:rPr lang="en-GB" sz="6600" dirty="0" smtClean="0"/>
              <a:t>Preliminary</a:t>
            </a:r>
            <a:br>
              <a:rPr lang="en-GB" sz="6600" dirty="0" smtClean="0"/>
            </a:br>
            <a:r>
              <a:rPr lang="en-GB" sz="6600" dirty="0" smtClean="0"/>
              <a:t>Experiments</a:t>
            </a:r>
            <a:endParaRPr lang="en-GB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188640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L1 Regularized L1 Regression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1475656" y="1268760"/>
          <a:ext cx="6040437" cy="4819650"/>
        </p:xfrm>
        <a:graphic>
          <a:graphicData uri="http://schemas.openxmlformats.org/presentationml/2006/ole">
            <p:oleObj spid="_x0000_s193539" name="Acrobat Document" r:id="rId4" imgW="6039693" imgH="4819048" progId="AcroExch.Document.11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29128" y="6250455"/>
            <a:ext cx="282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solidFill>
                  <a:schemeClr val="accent6">
                    <a:lumMod val="75000"/>
                  </a:schemeClr>
                </a:solidFill>
              </a:rPr>
              <a:t>Dorothea dataset:</a:t>
            </a:r>
            <a:endParaRPr lang="en-GB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3" name="Picture 12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 cstate="print"/>
          <a:stretch>
            <a:fillRect/>
          </a:stretch>
        </p:blipFill>
        <p:spPr>
          <a:xfrm>
            <a:off x="3203848" y="6453335"/>
            <a:ext cx="4484370" cy="22288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716016" y="1988840"/>
            <a:ext cx="1838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Gradient Method</a:t>
            </a:r>
            <a:endParaRPr lang="en-GB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059832" y="3861048"/>
            <a:ext cx="40716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 smtClean="0">
                <a:solidFill>
                  <a:srgbClr val="FF0000"/>
                </a:solidFill>
              </a:rPr>
              <a:t>Nesterov’s</a:t>
            </a:r>
            <a:r>
              <a:rPr lang="en-GB" b="1" dirty="0" smtClean="0">
                <a:solidFill>
                  <a:srgbClr val="FF0000"/>
                </a:solidFill>
              </a:rPr>
              <a:t> Accelerated Gradient Method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83768" y="4653136"/>
            <a:ext cx="886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00B050"/>
                </a:solidFill>
              </a:rPr>
              <a:t>SPCDM</a:t>
            </a:r>
            <a:endParaRPr lang="en-GB" b="1" dirty="0">
              <a:solidFill>
                <a:srgbClr val="00B05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87824" y="5445224"/>
            <a:ext cx="97283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0070C0"/>
                </a:solidFill>
              </a:rPr>
              <a:t>APPROX</a:t>
            </a:r>
            <a:endParaRPr lang="en-GB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188640"/>
            <a:ext cx="91440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GB" sz="4400" dirty="0" smtClean="0">
                <a:solidFill>
                  <a:schemeClr val="accent6">
                    <a:lumMod val="75000"/>
                  </a:schemeClr>
                </a:solidFill>
              </a:rPr>
              <a:t>L1 Regularized L1 Regression</a:t>
            </a:r>
          </a:p>
        </p:txBody>
      </p:sp>
      <p:pic>
        <p:nvPicPr>
          <p:cNvPr id="4" name="Picture 3" descr="table-SPCDM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770057" y="988882"/>
            <a:ext cx="5400600" cy="5329069"/>
          </a:xfrm>
          <a:prstGeom prst="rect">
            <a:avLst/>
          </a:prstGeom>
        </p:spPr>
      </p:pic>
      <p:sp>
        <p:nvSpPr>
          <p:cNvPr id="9" name="Left Brace 8"/>
          <p:cNvSpPr/>
          <p:nvPr/>
        </p:nvSpPr>
        <p:spPr>
          <a:xfrm rot="10800000">
            <a:off x="7001809" y="3852646"/>
            <a:ext cx="307018" cy="366897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1" cstate="print"/>
          <a:stretch>
            <a:fillRect/>
          </a:stretch>
        </p:blipFill>
        <p:spPr>
          <a:xfrm>
            <a:off x="7409511" y="3889872"/>
            <a:ext cx="342900" cy="214313"/>
          </a:xfrm>
          <a:prstGeom prst="rect">
            <a:avLst/>
          </a:prstGeom>
        </p:spPr>
      </p:pic>
      <p:sp>
        <p:nvSpPr>
          <p:cNvPr id="12" name="Left Brace 11"/>
          <p:cNvSpPr/>
          <p:nvPr/>
        </p:nvSpPr>
        <p:spPr>
          <a:xfrm>
            <a:off x="4506361" y="3869202"/>
            <a:ext cx="276659" cy="720079"/>
          </a:xfrm>
          <a:prstGeom prst="lef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ysClr val="windowText" lastClr="000000"/>
                </a:solidFill>
              </a:ln>
            </a:endParaRPr>
          </a:p>
        </p:txBody>
      </p:sp>
      <p:pic>
        <p:nvPicPr>
          <p:cNvPr id="27" name="Picture 26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2" cstate="print"/>
          <a:stretch>
            <a:fillRect/>
          </a:stretch>
        </p:blipFill>
        <p:spPr>
          <a:xfrm>
            <a:off x="4156464" y="4125036"/>
            <a:ext cx="274320" cy="171450"/>
          </a:xfrm>
          <a:prstGeom prst="rect">
            <a:avLst/>
          </a:prstGeom>
        </p:spPr>
      </p:pic>
      <p:sp>
        <p:nvSpPr>
          <p:cNvPr id="14" name="Left Brace 13"/>
          <p:cNvSpPr/>
          <p:nvPr/>
        </p:nvSpPr>
        <p:spPr>
          <a:xfrm rot="10800000">
            <a:off x="6994997" y="4248187"/>
            <a:ext cx="320080" cy="364786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1" cstate="print"/>
          <a:stretch>
            <a:fillRect/>
          </a:stretch>
        </p:blipFill>
        <p:spPr>
          <a:xfrm>
            <a:off x="7386681" y="4301250"/>
            <a:ext cx="342900" cy="214313"/>
          </a:xfrm>
          <a:prstGeom prst="rect">
            <a:avLst/>
          </a:prstGeom>
        </p:spPr>
      </p:pic>
      <p:sp>
        <p:nvSpPr>
          <p:cNvPr id="16" name="Left Brace 15"/>
          <p:cNvSpPr/>
          <p:nvPr/>
        </p:nvSpPr>
        <p:spPr>
          <a:xfrm rot="10800000">
            <a:off x="6994997" y="4612161"/>
            <a:ext cx="333994" cy="353509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addin_tmp.pn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1" cstate="print"/>
          <a:stretch>
            <a:fillRect/>
          </a:stretch>
        </p:blipFill>
        <p:spPr>
          <a:xfrm>
            <a:off x="7395223" y="4664329"/>
            <a:ext cx="342900" cy="214313"/>
          </a:xfrm>
          <a:prstGeom prst="rect">
            <a:avLst/>
          </a:prstGeom>
        </p:spPr>
      </p:pic>
      <p:sp>
        <p:nvSpPr>
          <p:cNvPr id="18" name="Left Brace 17"/>
          <p:cNvSpPr/>
          <p:nvPr/>
        </p:nvSpPr>
        <p:spPr>
          <a:xfrm>
            <a:off x="4506361" y="4589283"/>
            <a:ext cx="276659" cy="720080"/>
          </a:xfrm>
          <a:prstGeom prst="lef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ysClr val="windowText" lastClr="000000"/>
                </a:solidFill>
              </a:ln>
            </a:endParaRPr>
          </a:p>
        </p:txBody>
      </p:sp>
      <p:pic>
        <p:nvPicPr>
          <p:cNvPr id="26" name="Picture 25" descr="addin_tmp.png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2" cstate="print"/>
          <a:stretch>
            <a:fillRect/>
          </a:stretch>
        </p:blipFill>
        <p:spPr>
          <a:xfrm>
            <a:off x="4131264" y="4858685"/>
            <a:ext cx="274320" cy="171450"/>
          </a:xfrm>
          <a:prstGeom prst="rect">
            <a:avLst/>
          </a:prstGeom>
        </p:spPr>
      </p:pic>
      <p:sp>
        <p:nvSpPr>
          <p:cNvPr id="20" name="Left Brace 19"/>
          <p:cNvSpPr/>
          <p:nvPr/>
        </p:nvSpPr>
        <p:spPr>
          <a:xfrm>
            <a:off x="4430732" y="5318912"/>
            <a:ext cx="205387" cy="801999"/>
          </a:xfrm>
          <a:prstGeom prst="lef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ysClr val="windowText" lastClr="000000"/>
                </a:solidFill>
              </a:ln>
            </a:endParaRPr>
          </a:p>
        </p:txBody>
      </p:sp>
      <p:pic>
        <p:nvPicPr>
          <p:cNvPr id="25" name="Picture 24" descr="addin_tmp.png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2" cstate="print"/>
          <a:stretch>
            <a:fillRect/>
          </a:stretch>
        </p:blipFill>
        <p:spPr>
          <a:xfrm>
            <a:off x="4108608" y="5619064"/>
            <a:ext cx="274320" cy="171450"/>
          </a:xfrm>
          <a:prstGeom prst="rect">
            <a:avLst/>
          </a:prstGeom>
        </p:spPr>
      </p:pic>
      <p:pic>
        <p:nvPicPr>
          <p:cNvPr id="29" name="Picture 28" descr="addin_tmp.png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3" cstate="print"/>
          <a:stretch>
            <a:fillRect/>
          </a:stretch>
        </p:blipFill>
        <p:spPr>
          <a:xfrm>
            <a:off x="6083623" y="6400229"/>
            <a:ext cx="754380" cy="255270"/>
          </a:xfrm>
          <a:prstGeom prst="rect">
            <a:avLst/>
          </a:prstGeom>
        </p:spPr>
      </p:pic>
      <p:pic>
        <p:nvPicPr>
          <p:cNvPr id="28" name="Picture 27" descr="addin_tmp.png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14" cstate="print"/>
          <a:stretch>
            <a:fillRect/>
          </a:stretch>
        </p:blipFill>
        <p:spPr>
          <a:xfrm>
            <a:off x="4463802" y="6390134"/>
            <a:ext cx="868680" cy="2743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4" grpId="0" animBg="1"/>
      <p:bldP spid="16" grpId="0" animBg="1"/>
      <p:bldP spid="18" grpId="0" animBg="1"/>
      <p:bldP spid="2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188640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L1</a:t>
            </a:r>
            <a:r>
              <a:rPr kumimoji="0" lang="en-GB" sz="4400" b="0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Regularized Least Squares</a:t>
            </a:r>
            <a:r>
              <a:rPr kumimoji="0" lang="en-GB" sz="4400" b="0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(</a:t>
            </a: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LASSO)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547664" y="1340768"/>
          <a:ext cx="6076950" cy="5019675"/>
        </p:xfrm>
        <a:graphic>
          <a:graphicData uri="http://schemas.openxmlformats.org/presentationml/2006/ole">
            <p:oleObj spid="_x0000_s192514" name="Acrobat Document" r:id="rId5" imgW="6076190" imgH="5020376" progId="AcroExch.Document.11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23528" y="6237312"/>
            <a:ext cx="2268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6">
                    <a:lumMod val="75000"/>
                  </a:schemeClr>
                </a:solidFill>
              </a:rPr>
              <a:t>KDDB dataset:</a:t>
            </a:r>
            <a:endParaRPr lang="en-GB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Picture 8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 cstate="print"/>
          <a:stretch>
            <a:fillRect/>
          </a:stretch>
        </p:blipFill>
        <p:spPr>
          <a:xfrm>
            <a:off x="2843809" y="6453335"/>
            <a:ext cx="5069205" cy="182880"/>
          </a:xfrm>
          <a:prstGeom prst="rect">
            <a:avLst/>
          </a:prstGeom>
        </p:spPr>
      </p:pic>
      <p:pic>
        <p:nvPicPr>
          <p:cNvPr id="11" name="Picture 10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4427984" y="2060848"/>
            <a:ext cx="2706211" cy="28803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211960" y="3933056"/>
            <a:ext cx="13692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 smtClean="0">
                <a:solidFill>
                  <a:srgbClr val="00B050"/>
                </a:solidFill>
              </a:rPr>
              <a:t>PCDM</a:t>
            </a:r>
            <a:endParaRPr lang="en-GB" sz="3600" b="1" dirty="0">
              <a:solidFill>
                <a:srgbClr val="00B05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99792" y="5085184"/>
            <a:ext cx="1762598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3600" b="1" dirty="0" smtClean="0">
                <a:solidFill>
                  <a:srgbClr val="0070C0"/>
                </a:solidFill>
              </a:rPr>
              <a:t>APPROX</a:t>
            </a:r>
            <a:endParaRPr lang="en-GB" sz="3600" b="1" dirty="0">
              <a:solidFill>
                <a:srgbClr val="0070C0"/>
              </a:solidFill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3635896" y="4869160"/>
            <a:ext cx="54805" cy="28803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2" idx="1"/>
          </p:cNvCxnSpPr>
          <p:nvPr/>
        </p:nvCxnSpPr>
        <p:spPr>
          <a:xfrm flipH="1">
            <a:off x="3923928" y="4256222"/>
            <a:ext cx="288032" cy="396914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188640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Training Linear SVMs</a:t>
            </a:r>
            <a:endParaRPr kumimoji="0" lang="en-GB" sz="4400" b="0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6" name="Picture 15" descr="table-duality-gap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5696" y="1700808"/>
            <a:ext cx="5403108" cy="4351388"/>
          </a:xfrm>
          <a:prstGeom prst="rect">
            <a:avLst/>
          </a:prstGeom>
        </p:spPr>
      </p:pic>
      <p:pic>
        <p:nvPicPr>
          <p:cNvPr id="5" name="Picture 4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 cstate="print"/>
          <a:stretch>
            <a:fillRect/>
          </a:stretch>
        </p:blipFill>
        <p:spPr>
          <a:xfrm>
            <a:off x="6588224" y="1340768"/>
            <a:ext cx="2087880" cy="25527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3528" y="6237312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6">
                    <a:lumMod val="75000"/>
                  </a:schemeClr>
                </a:solidFill>
              </a:rPr>
              <a:t>Malicious URL dataset:</a:t>
            </a:r>
            <a:endParaRPr lang="en-GB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Picture 8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 cstate="print"/>
          <a:stretch>
            <a:fillRect/>
          </a:stretch>
        </p:blipFill>
        <p:spPr>
          <a:xfrm>
            <a:off x="3916585" y="6394106"/>
            <a:ext cx="4499610" cy="2228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-gradient-wallpap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548680" y="-1271"/>
            <a:ext cx="12313367" cy="690089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08920"/>
            <a:ext cx="9144000" cy="1143000"/>
          </a:xfrm>
        </p:spPr>
        <p:txBody>
          <a:bodyPr>
            <a:noAutofit/>
          </a:bodyPr>
          <a:lstStyle/>
          <a:p>
            <a:r>
              <a:rPr lang="en-GB" sz="6600" dirty="0" smtClean="0"/>
              <a:t>Importance Sampling</a:t>
            </a:r>
            <a:endParaRPr lang="en-GB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800" y="332656"/>
            <a:ext cx="5915000" cy="792088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with Importance Sampling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3" name="Picture 42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 cstate="print"/>
          <a:stretch>
            <a:fillRect/>
          </a:stretch>
        </p:blipFill>
        <p:spPr>
          <a:xfrm>
            <a:off x="218548" y="1238602"/>
            <a:ext cx="8734425" cy="4545330"/>
          </a:xfrm>
          <a:prstGeom prst="rect">
            <a:avLst/>
          </a:prstGeom>
        </p:spPr>
      </p:pic>
      <p:graphicFrame>
        <p:nvGraphicFramePr>
          <p:cNvPr id="493570" name="Object 2"/>
          <p:cNvGraphicFramePr>
            <a:graphicFrameLocks noChangeAspect="1"/>
          </p:cNvGraphicFramePr>
          <p:nvPr/>
        </p:nvGraphicFramePr>
        <p:xfrm>
          <a:off x="776582" y="438246"/>
          <a:ext cx="2035696" cy="657904"/>
        </p:xfrm>
        <a:graphic>
          <a:graphicData uri="http://schemas.openxmlformats.org/presentationml/2006/ole">
            <p:oleObj spid="_x0000_s402434" name="Acrobat Document" r:id="rId7" imgW="2886478" imgH="933580" progId="AcroExch.Document.11">
              <p:embed/>
            </p:oleObj>
          </a:graphicData>
        </a:graphic>
      </p:graphicFrame>
      <p:sp>
        <p:nvSpPr>
          <p:cNvPr id="15" name="Rounded Rectangle 14"/>
          <p:cNvSpPr/>
          <p:nvPr/>
        </p:nvSpPr>
        <p:spPr>
          <a:xfrm>
            <a:off x="588752" y="5934202"/>
            <a:ext cx="8685876" cy="34306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err="1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Zheng</a:t>
            </a:r>
            <a:r>
              <a:rPr lang="en-US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Qu</a:t>
            </a:r>
            <a:r>
              <a:rPr lang="en-US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 and P.R. Accelerated coordinate descent with importance sampling, Manuscript </a:t>
            </a:r>
            <a:r>
              <a:rPr lang="en-GB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2014</a:t>
            </a:r>
            <a:endParaRPr lang="en-GB" sz="1600" dirty="0">
              <a:solidFill>
                <a:schemeClr val="tx1"/>
              </a:solidFill>
              <a:latin typeface="Raavi" pitchFamily="34" charset="0"/>
              <a:cs typeface="Raavi" pitchFamily="34" charset="0"/>
            </a:endParaRPr>
          </a:p>
        </p:txBody>
      </p:sp>
      <p:pic>
        <p:nvPicPr>
          <p:cNvPr id="16" name="Picture 15" descr="images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2943" y="5912272"/>
            <a:ext cx="329860" cy="329860"/>
          </a:xfrm>
          <a:prstGeom prst="rect">
            <a:avLst/>
          </a:prstGeom>
        </p:spPr>
      </p:pic>
      <p:cxnSp>
        <p:nvCxnSpPr>
          <p:cNvPr id="28" name="Straight Arrow Connector 27"/>
          <p:cNvCxnSpPr/>
          <p:nvPr/>
        </p:nvCxnSpPr>
        <p:spPr>
          <a:xfrm flipH="1">
            <a:off x="5619147" y="2309462"/>
            <a:ext cx="1227651" cy="92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9677942" y="3469906"/>
            <a:ext cx="4644008" cy="72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0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 cstate="print"/>
          <a:stretch>
            <a:fillRect/>
          </a:stretch>
        </p:blipFill>
        <p:spPr>
          <a:xfrm>
            <a:off x="9828584" y="3717032"/>
            <a:ext cx="4385422" cy="471076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6699267" y="2030693"/>
            <a:ext cx="1944216" cy="57606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 descr="addin_tmp.pn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0" cstate="print"/>
          <a:stretch>
            <a:fillRect/>
          </a:stretch>
        </p:blipFill>
        <p:spPr>
          <a:xfrm>
            <a:off x="6933456" y="2158437"/>
            <a:ext cx="1497330" cy="30289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9684568" y="3429000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/>
              <a:t>Nonuniform</a:t>
            </a:r>
            <a:r>
              <a:rPr lang="en-GB" b="1" dirty="0" smtClean="0"/>
              <a:t> ESO</a:t>
            </a:r>
            <a:endParaRPr lang="en-GB" b="1" dirty="0"/>
          </a:p>
        </p:txBody>
      </p:sp>
      <p:sp>
        <p:nvSpPr>
          <p:cNvPr id="39" name="Rounded Rectangle 38"/>
          <p:cNvSpPr/>
          <p:nvPr/>
        </p:nvSpPr>
        <p:spPr>
          <a:xfrm>
            <a:off x="598172" y="6438258"/>
            <a:ext cx="8676456" cy="26447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P.R. and Martin </a:t>
            </a:r>
            <a:r>
              <a:rPr lang="en-US" sz="1600" dirty="0" err="1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Takac</a:t>
            </a:r>
            <a:r>
              <a:rPr lang="en-US" sz="1600" dirty="0" smtClean="0">
                <a:solidFill>
                  <a:schemeClr val="tx1"/>
                </a:solidFill>
                <a:latin typeface="Raavi" pitchFamily="34" charset="0"/>
                <a:cs typeface="Raavi" pitchFamily="34" charset="0"/>
              </a:rPr>
              <a:t>. On optimal probabilities in stochastic coordinate descent methods, aXiv:1310.3438, 2013</a:t>
            </a:r>
            <a:endParaRPr lang="en-GB" sz="1600" dirty="0">
              <a:solidFill>
                <a:schemeClr val="tx1"/>
              </a:solidFill>
              <a:latin typeface="Raavi" pitchFamily="34" charset="0"/>
              <a:cs typeface="Raavi" pitchFamily="34" charset="0"/>
            </a:endParaRPr>
          </a:p>
        </p:txBody>
      </p:sp>
      <p:pic>
        <p:nvPicPr>
          <p:cNvPr id="41" name="Picture 40" descr="images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7946" y="6357775"/>
            <a:ext cx="329860" cy="329860"/>
          </a:xfrm>
          <a:prstGeom prst="rect">
            <a:avLst/>
          </a:prstGeom>
        </p:spPr>
      </p:pic>
      <p:graphicFrame>
        <p:nvGraphicFramePr>
          <p:cNvPr id="402435" name="Object 3"/>
          <p:cNvGraphicFramePr>
            <a:graphicFrameLocks noChangeAspect="1"/>
          </p:cNvGraphicFramePr>
          <p:nvPr/>
        </p:nvGraphicFramePr>
        <p:xfrm>
          <a:off x="8080520" y="6282580"/>
          <a:ext cx="919162" cy="465137"/>
        </p:xfrm>
        <a:graphic>
          <a:graphicData uri="http://schemas.openxmlformats.org/presentationml/2006/ole">
            <p:oleObj spid="_x0000_s402435" name="Acrobat Document" r:id="rId11" imgW="1771429" imgH="895238" progId="AcroExch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Convergence Rate</a:t>
            </a:r>
            <a:endParaRPr lang="en-GB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23528" y="1236265"/>
            <a:ext cx="56876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Theorem [</a:t>
            </a:r>
            <a:r>
              <a:rPr lang="en-GB" sz="3200" b="1" dirty="0" err="1" smtClean="0"/>
              <a:t>Qu</a:t>
            </a:r>
            <a:r>
              <a:rPr lang="en-GB" sz="3200" b="1" dirty="0" smtClean="0"/>
              <a:t> &amp; R. 2014]</a:t>
            </a:r>
            <a:endParaRPr lang="en-GB" sz="3200" b="1" dirty="0"/>
          </a:p>
        </p:txBody>
      </p:sp>
      <p:pic>
        <p:nvPicPr>
          <p:cNvPr id="33" name="Picture 32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 cstate="print"/>
          <a:stretch>
            <a:fillRect/>
          </a:stretch>
        </p:blipFill>
        <p:spPr>
          <a:xfrm>
            <a:off x="1187624" y="5085184"/>
            <a:ext cx="6775133" cy="834390"/>
          </a:xfrm>
          <a:prstGeom prst="rect">
            <a:avLst/>
          </a:prstGeom>
        </p:spPr>
      </p:pic>
      <p:pic>
        <p:nvPicPr>
          <p:cNvPr id="38" name="Picture 37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 cstate="print"/>
          <a:stretch>
            <a:fillRect/>
          </a:stretch>
        </p:blipFill>
        <p:spPr>
          <a:xfrm>
            <a:off x="1115616" y="2708919"/>
            <a:ext cx="7093744" cy="762000"/>
          </a:xfrm>
          <a:prstGeom prst="rect">
            <a:avLst/>
          </a:prstGeom>
        </p:spPr>
      </p:pic>
      <p:pic>
        <p:nvPicPr>
          <p:cNvPr id="44" name="Picture 43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467544" y="2060848"/>
            <a:ext cx="6886575" cy="232410"/>
          </a:xfrm>
          <a:prstGeom prst="rect">
            <a:avLst/>
          </a:prstGeom>
        </p:spPr>
      </p:pic>
      <p:sp>
        <p:nvSpPr>
          <p:cNvPr id="42" name="Right Arrow 41"/>
          <p:cNvSpPr/>
          <p:nvPr/>
        </p:nvSpPr>
        <p:spPr>
          <a:xfrm rot="5400000">
            <a:off x="3887924" y="3897052"/>
            <a:ext cx="972108" cy="756084"/>
          </a:xfrm>
          <a:prstGeom prst="right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5013183" y="1792703"/>
            <a:ext cx="3808377" cy="432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txBody>
          <a:bodyPr/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Serial Case: Optimal Probabilities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1" name="Picture 20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 cstate="print"/>
          <a:stretch>
            <a:fillRect/>
          </a:stretch>
        </p:blipFill>
        <p:spPr>
          <a:xfrm>
            <a:off x="5004048" y="4077072"/>
            <a:ext cx="3678555" cy="861060"/>
          </a:xfrm>
          <a:prstGeom prst="rect">
            <a:avLst/>
          </a:prstGeom>
        </p:spPr>
      </p:pic>
      <p:pic>
        <p:nvPicPr>
          <p:cNvPr id="10" name="Picture 9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 cstate="print"/>
          <a:stretch>
            <a:fillRect/>
          </a:stretch>
        </p:blipFill>
        <p:spPr>
          <a:xfrm>
            <a:off x="2411760" y="2492896"/>
            <a:ext cx="4352925" cy="381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39552" y="1556792"/>
            <a:ext cx="38059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err="1" smtClean="0"/>
              <a:t>Nonuniform</a:t>
            </a:r>
            <a:r>
              <a:rPr lang="en-GB" sz="2400" b="1" dirty="0" smtClean="0"/>
              <a:t> serial sampling:</a:t>
            </a:r>
            <a:endParaRPr lang="en-GB" sz="2400" b="1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4572000" y="3429000"/>
            <a:ext cx="457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Optimal Probabilities</a:t>
            </a:r>
            <a:endParaRPr lang="en-GB" sz="2400" b="1" i="1" dirty="0">
              <a:solidFill>
                <a:srgbClr val="FF0000"/>
              </a:solidFill>
            </a:endParaRPr>
          </a:p>
        </p:txBody>
      </p:sp>
      <p:pic>
        <p:nvPicPr>
          <p:cNvPr id="16" name="Picture 15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0" cstate="print"/>
          <a:stretch>
            <a:fillRect/>
          </a:stretch>
        </p:blipFill>
        <p:spPr>
          <a:xfrm>
            <a:off x="5220072" y="1916832"/>
            <a:ext cx="3459480" cy="230505"/>
          </a:xfrm>
          <a:prstGeom prst="rect">
            <a:avLst/>
          </a:prstGeom>
        </p:spPr>
      </p:pic>
      <p:cxnSp>
        <p:nvCxnSpPr>
          <p:cNvPr id="19" name="Straight Arrow Connector 18"/>
          <p:cNvCxnSpPr>
            <a:stCxn id="17" idx="1"/>
          </p:cNvCxnSpPr>
          <p:nvPr/>
        </p:nvCxnSpPr>
        <p:spPr>
          <a:xfrm flipH="1">
            <a:off x="4149087" y="2008727"/>
            <a:ext cx="864096" cy="288032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Picture 28" descr="addin_tmp.pn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1" cstate="print"/>
          <a:stretch>
            <a:fillRect/>
          </a:stretch>
        </p:blipFill>
        <p:spPr>
          <a:xfrm>
            <a:off x="899592" y="5733256"/>
            <a:ext cx="2971800" cy="602456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0" y="3429000"/>
            <a:ext cx="457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Uniform Probabilities</a:t>
            </a:r>
            <a:endParaRPr lang="en-GB" sz="2400" b="1" i="1" dirty="0">
              <a:solidFill>
                <a:srgbClr val="FF0000"/>
              </a:solidFill>
            </a:endParaRPr>
          </a:p>
        </p:txBody>
      </p:sp>
      <p:pic>
        <p:nvPicPr>
          <p:cNvPr id="28" name="Picture 27" descr="addin_tmp.png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2" cstate="print"/>
          <a:stretch>
            <a:fillRect/>
          </a:stretch>
        </p:blipFill>
        <p:spPr>
          <a:xfrm>
            <a:off x="1907704" y="4221088"/>
            <a:ext cx="741045" cy="516255"/>
          </a:xfrm>
          <a:prstGeom prst="rect">
            <a:avLst/>
          </a:prstGeom>
        </p:spPr>
      </p:pic>
      <p:pic>
        <p:nvPicPr>
          <p:cNvPr id="27" name="Picture 26" descr="addin_tmp.png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3" cstate="print"/>
          <a:stretch>
            <a:fillRect/>
          </a:stretch>
        </p:blipFill>
        <p:spPr>
          <a:xfrm>
            <a:off x="5004048" y="5517232"/>
            <a:ext cx="3759994" cy="821531"/>
          </a:xfrm>
          <a:prstGeom prst="rect">
            <a:avLst/>
          </a:prstGeom>
        </p:spPr>
      </p:pic>
      <p:cxnSp>
        <p:nvCxnSpPr>
          <p:cNvPr id="36" name="Straight Connector 35"/>
          <p:cNvCxnSpPr/>
          <p:nvPr/>
        </p:nvCxnSpPr>
        <p:spPr>
          <a:xfrm>
            <a:off x="4572000" y="3429000"/>
            <a:ext cx="0" cy="3096344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251520" y="3933056"/>
            <a:ext cx="864096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251520" y="5157192"/>
            <a:ext cx="864096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-gradient-wallpap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548680" y="-1271"/>
            <a:ext cx="12313367" cy="690089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08920"/>
            <a:ext cx="9144000" cy="1143000"/>
          </a:xfrm>
        </p:spPr>
        <p:txBody>
          <a:bodyPr>
            <a:noAutofit/>
          </a:bodyPr>
          <a:lstStyle/>
          <a:p>
            <a:r>
              <a:rPr lang="en-GB" sz="6600" dirty="0" smtClean="0"/>
              <a:t>Extra 40 Slides</a:t>
            </a:r>
            <a:endParaRPr lang="en-GB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[x = \]&#10;&#10;\end{document}"/>
  <p:tag name="IGUANATEXSIZE" val="2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[\in \R^{16} \]&#10;&#10;\end{document}"/>
  <p:tag name="IGUANATEXSIZE" val="2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[x = \]&#10;&#10;\end{document}"/>
  <p:tag name="IGUANATEXSIZE" val="2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[x^{(1)}\in \R^{4}\]&#10;&#10;\end{document}"/>
  <p:tag name="IGUANATEXSIZE" val="2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[\in \R^{16} \]&#10;&#10;\end{document}"/>
  <p:tag name="IGUANATEXSIZE" val="2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[x = \]&#10;&#10;\end{document}"/>
  <p:tag name="IGUANATEXSIZE" val="2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[x^{(1)}\in \R^{4}\]&#10;&#10;\end{document}"/>
  <p:tag name="IGUANATEXSIZE" val="2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[x^{(2)}\in \R^{3}\]&#10;&#10;\end{document}"/>
  <p:tag name="IGUANATEXSIZE" val="2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[\in \R^{16} \]&#10;&#10;\end{document}"/>
  <p:tag name="IGUANATEXSIZE" val="2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[x = \]&#10;&#10;\end{document}"/>
  <p:tag name="IGUANATEXSIZE" val="2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[x^{(1)}\in \R^{4}\]&#10;&#10;\end{document}"/>
  <p:tag name="IGUANATEXSIZE" val="2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[x^{(2)}\in \R^{3}\]&#10;&#10;\end{document}"/>
  <p:tag name="IGUANATEXSIZE" val="2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[x^{(3)}\in \R^{6}\]&#10;&#10;\end{document}"/>
  <p:tag name="IGUANATEXSIZE" val="2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[\in \R^{16} \]&#10;&#10;\end{document}"/>
  <p:tag name="IGUANATEXSIZE" val="2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[x = \]&#10;&#10;\end{document}"/>
  <p:tag name="IGUANATEXSIZE" val="2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[x^{(1)}\in \R^{4}\]&#10;&#10;\end{document}"/>
  <p:tag name="IGUANATEXSIZE" val="2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[x^{(2)}\in \R^{3}\]&#10;&#10;\end{document}"/>
  <p:tag name="IGUANATEXSIZE" val="2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[x^{(3)}\in \R^{6}\]&#10;&#10;\end{document}"/>
  <p:tag name="IGUANATEXSIZE" val="2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[x^{(4)} \in \R^{3}\]&#10;&#10;\end{document}"/>
  <p:tag name="IGUANATEXSIZE" val="2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[\in \R^{16} \]&#10;&#10;\end{document}"/>
  <p:tag name="IGUANATEXSIZE" val="2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[x = \]&#10;&#10;\end{document}"/>
  <p:tag name="IGUANATEXSIZE" val="2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[x^{(1)}\in \R^{N_1}\]&#10;&#10;\end{document}"/>
  <p:tag name="IGUANATEXSIZE" val="2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[x^{(2)}\in \R^{N_2}\]&#10;&#10;\end{document}"/>
  <p:tag name="IGUANATEXSIZE" val="2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[x^{(n)} \in \R^{N_n}\]&#10;&#10;\end{document}"/>
  <p:tag name="IGUANATEXSIZE" val="2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[\in \R^{N} \]&#10;&#10;\end{document}"/>
  <p:tag name="IGUANATEXSIZE" val="2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$\hat{S} = $ a random set of blocks&#10;&#10;\end{document}"/>
  <p:tag name="IGUANATEXSIZE" val="2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$\tau = \Exp[|\hat{S}|]$&#10;&#10;\end{document}"/>
  <p:tag name="IGUANATEXSIZE" val="2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amssymb, pstricks}&#10;\newcommand{\eqdef}{\overset{\text{def}}{=}}&#10;\newcommand{\Exp}{\mathbf{E}}&#10;\newcommand{\Prob}{\mathbf{P}}&#10;\newcommand{\R}{\mathbf{R}}&#10;&#10;&#10;\pagestyle{empty}&#10;\begin{document}&#10;&#10;&#10;\[\min_{x \in \R^N} \left[\;\; F(x) \;\; \eqdef \;\;f(x) \;\; + \;\; \psi(x)\;\;\right]\]&#10;&#10;&#10;&#10;&#10;&#10;\end{document}"/>
  <p:tag name="IGUANATEXSIZE" val="2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amssymb, pstricks}&#10;\newcommand{\eqdef}{\overset{\text{def}}{=}}&#10;\newcommand{\Exp}{\mathbf{E}}&#10;\newcommand{\Prob}{\mathbf{P}}&#10;\newcommand{\R}{\mathbb{R}}&#10;&#10;&#10;\pagestyle{empty}&#10;\begin{document}&#10;&#10;&#10;\[\tfrac{1}{2}\|Ax-y\|_2^2 = \tfrac{1}{2} \sum_{j=1}^m (A_{j:}x - y_j)^2\]&#10;&#10;&#10;&#10;&#10;&#10;\end{document}"/>
  <p:tag name="IGUANATEXSIZE" val="2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amssymb, pstricks}&#10;\newcommand{\eqdef}{\overset{\text{def}}{=}}&#10;\newcommand{\Exp}{\mathbf{E}}&#10;\newcommand{\Prob}{\mathbf{P}}&#10;\newcommand{\R}{\mathbb{R}}&#10;&#10;&#10;\pagestyle{empty}&#10;\begin{document}&#10;&#10;&#10;\[\|Ax-y\|_\infty = \max_{1 \leq j \leq m} |A_{j:} x - y_j|\]&#10;&#10;&#10;&#10;&#10;&#10;\end{document}"/>
  <p:tag name="IGUANATEXSIZE" val="2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amssymb, pstricks}&#10;\newcommand{\eqdef}{\overset{\text{def}}{=}}&#10;\newcommand{\Exp}{\mathbf{E}}&#10;\newcommand{\Prob}{\mathbf{P}}&#10;\newcommand{\R}{\mathbb{R}}&#10;&#10;&#10;\pagestyle{empty}&#10;\begin{document}&#10;&#10;&#10;\[\|Ax-b\|_1 = \sum_{j =1}^m |A_{j:} x - y_j|\]&#10;&#10;&#10;&#10;&#10;&#10;\end{document}"/>
  <p:tag name="IGUANATEXSIZE" val="2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amssymb, pstricks}&#10;\newcommand{\eqdef}{\overset{\text{def}}{=}}&#10;\newcommand{\Exp}{\mathbf{E}}&#10;\newcommand{\Prob}{\mathbf{P}}&#10;\newcommand{\R}{\mathbb{R}}&#10;&#10;&#10;\pagestyle{empty}&#10;\begin{document}&#10;&#10;&#10;\[\log\left(\frac{1}{m} \sum_{j=1}^m \exp\left(y_j A_{j:}x \right)\right)\]&#10;&#10;&#10;&#10;&#10;&#10;\end{document}"/>
  <p:tag name="IGUANATEXSIZE" val="2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amssymb, pstricks}&#10;\newcommand{\eqdef}{\overset{\text{def}}{=}}&#10;\newcommand{\Exp}{\mathbf{E}}&#10;\newcommand{\Prob}{\mathbf{P}}&#10;\newcommand{\R}{\mathbb{R}}&#10;&#10;&#10;\pagestyle{empty}&#10;\begin{document}&#10;&#10;&#10;\[\sum_{j=1}^m \log\left(1 + \exp\left(-y_j A_{j:}x\right) \right)\]&#10;&#10;&#10;&#10;&#10;&#10;\end{document}"/>
  <p:tag name="IGUANATEXSIZE" val="2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amssymb, pstricks}&#10;\newcommand{\eqdef}{\overset{\text{def}}{=}}&#10;\newcommand{\Exp}{\mathbf{E}}&#10;\newcommand{\Prob}{\mathbf{P}}&#10;\newcommand{\R}{\mathbb{R}}&#10;&#10;&#10;\pagestyle{empty}&#10;\begin{document}&#10;&#10;&#10;\[\tfrac{1}{2}\left(\max \left\{0, 1- y_j A_{j:}x\right\}\right)^2\]&#10;&#10;&#10;&#10;&#10;&#10;\end{document}"/>
  <p:tag name="IGUANATEXSIZE" val="2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amssymb, pstricks}&#10;\newcommand{\eqdef}{\overset{\text{def}}{=}}&#10;\newcommand{\Exp}{\mathbf{E}}&#10;\newcommand{\Prob}{\mathbf{P}}&#10;\newcommand{\R}{\mathbb{R}}&#10;&#10;&#10;\pagestyle{empty}&#10;\begin{document}&#10;&#10;&#10;\[f(x)\]&#10;&#10;&#10;&#10;&#10;&#10;\end{document}"/>
  <p:tag name="IGUANATEXSIZE" val="2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amssymb, pstricks}&#10;\newcommand{\eqdef}{\overset{\text{def}}{=}}&#10;\newcommand{\Exp}{\mathbf{E}}&#10;\newcommand{\Prob}{\mathbf{P}}&#10;\newcommand{\R}{\mathbb{R}}&#10;&#10;&#10;\pagestyle{empty}&#10;\begin{document}&#10;&#10;&#10;\[\psi(x) = \sum_{i=1}^n \psi_i(x^{(i)}), \quad x= (x^{(1)},x^{(2)},\dots,x^{(n)})\]&#10;&#10;&#10;&#10;&#10;&#10;\end{document}"/>
  <p:tag name="IGUANATEXSIZE" val="2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amssymb, pstricks}&#10;\newcommand{\eqdef}{\overset{\text{def}}{=}}&#10;\newcommand{\Exp}{\mathbf{E}}&#10;\newcommand{\Prob}{\mathbf{P}}&#10;\newcommand{\R}{\mathbb{R}}&#10;&#10;&#10;\pagestyle{empty}&#10;\begin{document}&#10;&#10;&#10;\[\psi_i(x^{(i)}) \equiv 0\]&#10;&#10;&#10;&#10;&#10;&#10;\end{document}"/>
  <p:tag name="IGUANATEXSIZE" val="2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amssymb, pstricks}&#10;\newcommand{\eqdef}{\overset{\text{def}}{=}}&#10;\newcommand{\Exp}{\mathbf{E}}&#10;\newcommand{\Prob}{\mathbf{P}}&#10;\newcommand{\R}{\mathbb{R}}&#10;&#10;&#10;\pagestyle{empty}&#10;\begin{document}&#10;&#10;&#10;\[\psi_i(x^{(i)}) = \lambda_i |x^{(i)}| \qquad (\lambda_i &gt; 0)\]&#10;&#10;&#10;&#10;&#10;&#10;\end{document}"/>
  <p:tag name="IGUANATEXSIZE" val="2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amssymb, pstricks}&#10;\newcommand{\eqdef}{\overset{\text{def}}{=}}&#10;\newcommand{\Exp}{\mathbf{E}}&#10;\newcommand{\Prob}{\mathbf{P}}&#10;\newcommand{\R}{\mathbb{R}}&#10;&#10;&#10;\pagestyle{empty}&#10;\begin{document}&#10;&#10;&#10;\[\psi_i(x^{(i)}) = \lambda_i (x^{(i)})^2 \qquad (\lambda_i &gt; 0)\]&#10;&#10;&#10;&#10;&#10;&#10;\end{document}"/>
  <p:tag name="IGUANATEXSIZE" val="2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amssymb, pstricks}&#10;\newcommand{\eqdef}{\overset{\text{def}}{=}}&#10;\newcommand{\Exp}{\mathbf{E}}&#10;\newcommand{\Prob}{\mathbf{P}}&#10;\newcommand{\R}{\mathbb{R}}&#10;&#10;&#10;\pagestyle{empty}&#10;\begin{document}&#10;&#10;&#10;\[\psi_i(x^{(i)}) = \begin{cases} 0, &amp; x^{(i)} \in X_i,\\ +\infty, &amp; \text{otherwise.} \end{cases}\]&#10;&#10;&#10;&#10;&#10;&#10;\end{document}"/>
  <p:tag name="IGUANATEXSIZE" val="2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begin{algorithm}&#10;\begin{algorithmic}[1]&#10;% \STATE PARAMETERS: $\tau \in \{1,2,\dots,n\}$, $\beta&gt;0$, $w = (w_1,\dots,w_n)&gt;0$, sampling $\hat{S}$ such that $\Exp[|\hat{S}|]=\tau$ &#10;\STATE Pick $z_0\in \R^N$ and set $\theta_0=\frac{\tau}{n}$, $u_0=0$&#10;\FOR{ $k \geq 0$}&#10;\STATE Generate a random set of blocks $S_k \sim \hat{S}$&#10;\STATE $u_{k+1} \leftarrow u_k$, $z_{k+1} \leftarrow z_k$ &#10;\FOR{ $i \in S_k$}&#10;\STATE $t_{k}^{(i)} = \arg\min_{t \in \R^{N_i}} \left\{ \langle \nabla_i f (\theta_k^2 u_k + z_k), t \rangle + \frac{n\theta_k  v_i}{2\tau}  \|t\|_{(i)}^2 + \psi_i(z_{k}^{(i)}+t)\right\}$ &#10;\STATE $z_{k+1}^{(i)} \leftarrow z_{k}^{(i)} + t_{k}^{(i)}$&#10;\STATE $u_{k+1}^{(i)} \leftarrow u_k^{(i)} - \frac{1-\frac{n}{\tau} \theta_k}{\theta_k^2}t_{k}^{(i)}$&#10;\ENDFOR &#10;\STATE Option 1 (fast): $\theta_{k+1}=\frac{\sqrt{\theta_k^4+4 \theta_k^2} - \theta_k^2}{2}$ \quad Option 2 (normal): $\theta_{k+1} = \theta_k$&#10;\ENDFOR &#10;\STATE OUTPUT: $\theta_{k}^2 u_{k+1} + z_{k+1}$&#10;\end{algorithmic}&#10;\caption{APPROX}&#10;\label{algo:w-simple}&#10;\end{algorithm}&#10;&#10;\end{document}"/>
  <p:tag name="IGUANATEXSIZE" val="2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begin{algorithm}&#10;\begin{algorithmic}[1]&#10;% \STATE PARAMETERS: $\tau \in \{1,2,\dots,n\}$, $\beta&gt;0$, $w = (w_1,\dots,w_n)&gt;0$, sampling $\hat{S}$ such that $\Exp[|\hat{S}|]=\tau$ &#10;\STATE Pick $z_0\in \R^N$ and set $\theta_0=\frac{\tau}{n}$, $u_0=0$&#10;\FOR{ $k \geq 0$}&#10;\STATE Generate a random set of blocks $S_k \sim \hat{S}$&#10;\STATE $u_{k+1} \leftarrow u_k$, $z_{k+1} \leftarrow z_k$ &#10;\FOR{ $i \in S_k$}&#10;\STATE $t_{k}^{(i)} = \arg\min_{t \in \R^{N_i}} \left\{ \langle \nabla_i f (\theta_k^2 u_k + z_k), t \rangle + \frac{n\theta_k  v_i}{2\tau}  \|t\|_{(i)}^2 + \psi_i(z_{k}^{(i)}+t)\right\}$ &#10;\STATE $z_{k+1}^{(i)} \leftarrow z_{k}^{(i)} + t_{k}^{(i)}$&#10;\STATE $u_{k+1}^{(i)} \leftarrow u_k^{(i)} - \frac{1-\frac{n}{\tau} \theta_k}{\theta_k^2}t_{k}^{(i)}$&#10;\ENDFOR &#10;\STATE Option 1 (fast): $\theta_{k+1}=\frac{\sqrt{\theta_k^4+4 \theta_k^2} - \theta_k^2}{2}$ \quad Option 2 (normal): $\theta_{k+1} = \theta_k$&#10;\ENDFOR &#10;\STATE OUTPUT: $\theta_{k}^2 u_{k+1} + z_{k+1}$&#10;\end{algorithmic}&#10;\caption{APPROX}&#10;\label{algo:w-simple}&#10;\end{algorithm}&#10;&#10;\end{document}"/>
  <p:tag name="IGUANATEXSIZE" val="2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$n=1$ (1 block)&#10;&#10;&#10;&#10;&#10;\end{document}"/>
  <p:tag name="IGUANATEXSIZE" val="2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If $(f,S_k) \sim ESO(v)$, then&#10;&#10;&#10;&#10;&#10;\end{document}"/>
  <p:tag name="IGUANATEXSIZE" val="2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$k &gt;  \frac{2 n}{{\color{red}\tau} } \left( \sqrt{ \frac{\color{blue}C}{\epsilon}} -1\right)$&#10;&#10;&#10;&#10;&#10;\end{document}"/>
  <p:tag name="IGUANATEXSIZE" val="2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$\Exp[F(x_{\color{blue} k})- F(x_*)] \leq \epsilon$&#10;&#10;&#10;\end{document}"/>
  <p:tag name="IGUANATEXSIZE" val="2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where ${\color{blue}C} = \left(1-\frac{{\color{red}\tau}}{n}\right) (F(x_0)-F(x_*)) + \frac{1}{2}\|x_0-x_*\|_v^2$&#10;&#10;&#10;&#10;&#10;\end{document}"/>
  <p:tag name="IGUANATEXSIZE" val="2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|S_k| = \tau = n$&#10;&#10;&#10;&#10;&#10;\end{document}"/>
  <p:tag name="IGUANATEXSIZE" val="2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$k \geq  \sqrt{ \frac{2 \frac{1}{n}\sum_{i=1}^n v_i } { \epsilon } } \|x_0-x_*\|&#10;_{\tilde{v}}$&#10;&#10;&#10;&#10;\end{document}"/>
  <p:tag name="IGUANATEXSIZE" val="2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$\Exp[F(x_{\color{blue} k})- F(x_*)] \leq \epsilon$&#10;&#10;&#10;\end{document}"/>
  <p:tag name="IGUANATEXSIZE" val="2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\newcommand{\R}{\mathbf{R}}&#10;&#10;&#10;\pagestyle{empty}&#10;\begin{document}&#10;&#10;Should be chosen so that for all $x,h \in \R^N$:&#10;&#10;&#10;&#10;\end{document}"/>
  <p:tag name="IGUANATEXSIZE" val="2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\|h\|^2_{\color{red}v} \eqdef \sum_{i=1}^n {\color{red}v_i} \|h^{(i)}\|_{(i)}^2$&#10;&#10;&#10;\end{document}"/>
  <p:tag name="IGUANATEXSIZE" val="2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(h_{[{\color{blue}\hat{S}}]})^{(i)} \eqdef \begin{cases} h^{(i)},&amp; \; i \in {\color{blue}\hat{S}}\\&#10;0, &amp; \; \text{otherwise.}\end{cases}$&#10;&#10;&#10;\end{document}"/>
  <p:tag name="IGUANATEXSIZE" val="2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\newcommand{\R}{\mathbf{R}}&#10;&#10;&#10;\pagestyle{empty}&#10;\begin{document}&#10;&#10;\[\Exp \left[ f(x + h_{[{\color{blue}\hat{S}}]}) \right] \leq f(x) + \frac{\Exp[|{\color{blue}\hat{S}}|]}{n} \left( \langle \nabla f(x), h \rangle + \frac{1}{2}\|h\|^2_{{\color{red}v}} \right)\]&#10;&#10;&#10;&#10;\end{document}"/>
  <p:tag name="IGUANATEXSIZE" val="2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\color{blue}\tau$&#10;&#10;&#10;\end{document}"/>
  <p:tag name="IGUANATEXSIZE" val="2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\newcommand{\R}{\mathbf{R}}&#10;&#10;&#10;\pagestyle{empty}&#10;\begin{document}&#10;&#10;\[(f,{\color{blue}\hat{S}})\sim ESO({\color{red}v})\]&#10;&#10;&#10;&#10;\end{document}"/>
  <p:tag name="IGUANATEXSIZE" val="2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|\nabla_i f_j(x+ t e_i ) - \nabla_i f_j(x)| \leq L_{ji} |t| $&#10;&#10;&#10;&#10;&#10;\end{document}"/>
  <p:tag name="IGUANATEXSIZE" val="2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\newcommand{\R}{\mathbf{R}}&#10;&#10;&#10;\pagestyle{empty}&#10;\begin{document}&#10;&#10;&#10;For all $x \in \R^n$, $t \in \R$ and all $i,j$:&#10;&#10;&#10;&#10;&#10;\end{document}"/>
  <p:tag name="IGUANATEXSIZE" val="2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\newcommand{\R}{\mathbf{R}}&#10;&#10;&#10;\pagestyle{empty}&#10;\begin{document}&#10;&#10;&#10;$f(x) = \tfrac{1}{2}\|Ax-b\|_2^2$&#10;&#10;&#10;&#10;&#10;\end{document}"/>
  <p:tag name="IGUANATEXSIZE" val="2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\newcommand{\R}{\mathbf{R}}&#10;&#10;&#10;\pagestyle{empty}&#10;\begin{document}&#10;&#10;&#10;\[f(x) = \sum_{j=1}^m f_j(x)\]&#10;&#10;&#10;&#10;&#10;\end{document}"/>
  <p:tag name="IGUANATEXSIZE" val="2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\newcommand{\R}{\mathbf{R}}&#10;&#10;&#10;\pagestyle{empty}&#10;\begin{document}&#10;&#10;&#10;$f_j$ depends on $\omega_j$ coordinates of $x$&#10;&#10;&#10;&#10;&#10;\end{document}"/>
  <p:tag name="IGUANATEXSIZE" val="2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\newcommand{\R}{\mathbf{R}}&#10;&#10;&#10;\pagestyle{empty}&#10;\begin{document}&#10;&#10;&#10;$f_j(x) = \tfrac{1}{2}(A_{j:}x-b_j)^2$&#10;&#10;&#10;&#10;&#10;\end{document}"/>
  <p:tag name="IGUANATEXSIZE" val="2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\newcommand{\R}{\mathbf{R}}&#10;&#10;&#10;\pagestyle{empty}&#10;\begin{document}&#10;&#10;&#10;$L_{ji} = A_{ji}^2$&#10;&#10;\end{document}"/>
  <p:tag name="IGUANATEXSIZE" val="2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\newcommand{\R}{\mathbf{R}}&#10;&#10;&#10;\pagestyle{empty}&#10;\begin{document}&#10;&#10;&#10;$\omega_{j} = \|A_{j:}\|_0$&#10;&#10;\end{document}"/>
  <p:tag name="IGUANATEXSIZE" val="2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x^{(1)}$&#10;&#10;&#10;&#10;&#10;\end{document}"/>
  <p:tag name="IGUANATEXSIZE" val="2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x^{(2)}$&#10;&#10;&#10;&#10;&#10;\end{document}"/>
  <p:tag name="IGUANATEXSIZE" val="2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x^{(3)}$&#10;&#10;&#10;&#10;&#10;\end{document}"/>
  <p:tag name="IGUANATEXSIZE" val="2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x^{(10)}$&#10;&#10;&#10;&#10;&#10;\end{document}"/>
  <p:tag name="IGUANATEXSIZE" val="2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f_1$&#10;&#10;&#10;&#10;&#10;\end{document}"/>
  <p:tag name="IGUANATEXSIZE" val="2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f_2$&#10;&#10;&#10;&#10;&#10;\end{document}"/>
  <p:tag name="IGUANATEXSIZE" val="2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f_3$&#10;&#10;&#10;&#10;&#10;\end{document}"/>
  <p:tag name="IGUANATEXSIZE" val="2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f_4$&#10;&#10;&#10;&#10;&#10;\end{document}"/>
  <p:tag name="IGUANATEXSIZE" val="2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f_5$&#10;&#10;&#10;&#10;&#10;\end{document}"/>
  <p:tag name="IGUANATEXSIZE" val="2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\newcommand{\R}{\mathbf{R}}&#10;&#10;&#10;\pagestyle{empty}&#10;\begin{document}&#10;&#10;&#10;$f(x) = \sum_{j=1}^m f_j(x),\quad x = (x^{(1)},\dots,x^{(n)}) \in \R^n$&#10;&#10;&#10;&#10;&#10;\end{document}"/>
  <p:tag name="IGUANATEXSIZE" val="20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\omega_1 = 6$&#10;&#10;&#10;&#10;&#10;\end{document}"/>
  <p:tag name="IGUANATEXSIZE" val="20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\omega_2 = 4$&#10;&#10;&#10;&#10;&#10;\end{document}"/>
  <p:tag name="IGUANATEXSIZE" val="20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\omega_3 = 3$&#10;&#10;&#10;&#10;&#10;\end{document}"/>
  <p:tag name="IGUANATEXSIZE" val="20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\omega_4 = 7$&#10;&#10;&#10;&#10;&#10;\end{document}"/>
  <p:tag name="IGUANATEXSIZE" val="20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\omega_5 = 1$&#10;&#10;&#10;&#10;&#10;\end{document}"/>
  <p:tag name="IGUANATEXSIZE" val="20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\dots$&#10;&#10;&#10;&#10;&#10;\end{document}"/>
  <p:tag name="IGUANATEXSIZE" val="20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\newcommand{\R}{\mathbf{R}}&#10;&#10;&#10;\pagestyle{empty}&#10;\begin{document}&#10;&#10;&#10;$\hat{S}$ is a $\tau$-nice sampling&#10;&#10;&#10;&#10;&#10;&#10;\end{document}"/>
  <p:tag name="IGUANATEXSIZE" val="20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\newcommand{\R}{\mathbf{R}}&#10;&#10;&#10;\pagestyle{empty}&#10;\begin{document}&#10;&#10;&#10;&#10;\[v_{i} = \sum_{j=1}^m \left( 1+ \frac{(\omega_j-1)(\tau-1)}{\max\{1,n-1\}} \right) L_{ji}\]&#10;&#10;&#10;&#10;&#10;\end{document}"/>
  <p:tag name="IGUANATEXSIZE" val="20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\newcommand{\R}{\mathbf{R}}&#10;&#10;&#10;\pagestyle{empty}&#10;\begin{document}&#10;&#10;&#10;&#10;&#10;&#10;\[(f,\hat{S})\sim ESO(v)\]&#10;&#10;\end{document}"/>
  <p:tag name="IGUANATEXSIZE" val="20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\newcommand{\R}{\mathbf{R}}&#10;&#10;&#10;\pagestyle{empty}&#10;\begin{document}&#10;&#10;&#10;$f$ satisfies (a), (b), (c)&#10;&#10;&#10;&#10;&#10;\end{document}"/>
  <p:tag name="IGUANATEXSIZE" val="20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\newcommand{\R}{\mathbf{R}}&#10;&#10;&#10;\pagestyle{empty}&#10;\begin{document}&#10;&#10;&#10;\begin{table}&#10;\begin{center}&#10;\begin{tabular}{|l|c|}&#10;\hline&#10;Paper &amp; $v_i$\\&#10;\hline&#10;\phantom{-} &amp; \\&#10;R.\ \&amp; Tak\'{a}\v{c} 12/2012 &amp; $v^{\text{rt}}_i=\sum_{j=1}^m \left(1+\tfrac{(\omega-1)(\tau-1)}{\max\{1,n-1\}}\right) A_{ji}^2$ \\&#10;\phantom{-} &amp; \\&#10;Necoara \&amp; Clipici 12/2013 &amp; $v^{\text{nc}}_i = \sum_{j: A_{ji}\neq 0} \sum_{k=1}^n A_{jk}^2$\\&#10;\phantom{-} &amp; \\&#10;Fercoq \&amp; R. 12/2013 &amp; $v^{\text{fr}}_i = \sum_{j=1}^m \left(1 + \frac{(\omega_j-1)(\tau-1)}{\max\{1,n-1\}}\right) A_{ji}^2$ \\&#10;\phantom{-} &amp; \\&#10;\hline&#10;\end{tabular}&#10;\end{center}&#10;\end{table}&#10;&#10;&#10;&#10;\end{document}"/>
  <p:tag name="IGUANATEXSIZE" val="20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\newcommand{\R}{\mathbf{R}}&#10;&#10;&#10;\pagestyle{empty}&#10;\begin{document}&#10;&#10;&#10;$f(x) = \tfrac{1}{2}\|Ax-b\|_2^2$&#10;&#10;&#10;&#10;&#10;\end{document}"/>
  <p:tag name="IGUANATEXSIZE" val="20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\newcommand{\R}{\mathbf{R}}&#10;&#10;&#10;\pagestyle{empty}&#10;\begin{document}&#10;&#10;&#10;$v_i^{\text{rt}} \geq v_i^{\text{fr}}$ for all $i$ (equal for $\tau=1$, difference grows as $\tau$ grows)&#10;&#10;&#10;&#10;&#10;\end{document}"/>
  <p:tag name="IGUANATEXSIZE" val="20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\newcommand{\R}{\mathbf{R}}&#10;&#10;&#10;\pagestyle{empty}&#10;\begin{document}&#10;&#10;&#10;$\|v^{\text{nc}}\|_1 \geq \|v^{\text{fr}}\|_1$ (difference decreases with $\tau$, equal for $\tau=n$)&#10;&#10;&#10;&#10;&#10;\end{document}"/>
  <p:tag name="IGUANATEXSIZE" val="2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\newcommand{\R}{\mathbf{R}}&#10;&#10;&#10;\pagestyle{empty}&#10;\begin{document}&#10;&#10;&#10;$\omega = \max_j \omega_j$&#10;&#10;&#10;&#10;&#10;\end{document}"/>
  <p:tag name="IGUANATEXSIZE" val="20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\tfrac{1}{n}\sum_{i=1}^n v_i  \quad =  \quad \bar{\omega} \bar{L}$&#10;&#10;&#10;&#10;&#10;\end{document}"/>
  <p:tag name="IGUANATEXSIZE" val="20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\bar{\omega} = \sum_{j=1}^m \omega_j \frac{\sum_{i} L_{ji}}{\sum_{ki} L_{ki}}$&#10;&#10;&#10;&#10;&#10;\end{document}"/>
  <p:tag name="IGUANATEXSIZE" val="20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\bar{L} = \tfrac{1}{n}\sum_{ji}L_{ji}$&#10;&#10;&#10;&#10;&#10;\end{document}"/>
  <p:tag name="IGUANATEXSIZE" val="20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f(x) = \sum_{j=1}^m \phi_j(e_j^T A x)$&#10;&#10;&#10;&#10;&#10;\end{document}"/>
  <p:tag name="IGUANATEXSIZE" val="20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O\left(\frac{\tau}{n} \text{nnz}(A)\right)$&#10;&#10;&#10;&#10;&#10;&#10;&#10;\end{document}"/>
  <p:tag name="IGUANATEXSIZE" val="20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 \tau \quad \times $&#10;&#10;&#10;&#10;&#10;&#10;&#10;\end{document}"/>
  <p:tag name="IGUANATEXSIZE" val="20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\nabla_i f(\theta_k^2 u_k + z_k) = \sum_{j:\; A_{ji}\neq 0} A_{ji} \phi'_j(\theta^2_k (A u_k)_j + (A z_k)_j), \;\; i \in S_k$&#10;&#10;&#10;&#10;&#10;&#10;&#10;\end{document}"/>
  <p:tag name="IGUANATEXSIZE" val="20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\[A z_{k} = A \left( z_{k-1} + \sum_{i \in S_{k-1}} t^{(i)}_{k-1} e_i \right) &#10;= A z_{k-1} + \sum_{i \in S_{k-1}} t_{k-1}^{(i)} Ae_i\]&#10;&#10;&#10;&#10;&#10;\end{document}"/>
  <p:tag name="IGUANATEXSIZE" val="2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\color{blue} O\left(\frac{\tau}{n} \text{nnz}(A)\right)$&#10;&#10;&#10;&#10;&#10;&#10;&#10;\end{document}"/>
  <p:tag name="IGUANATEXSIZE" val="20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\color{blue} O\left(\frac{\tau}{n} \text{nnz}(A)\right)$&#10;&#10;&#10;&#10;&#10;&#10;&#10;\end{document}"/>
  <p:tag name="IGUANATEXSIZE" val="20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\color{blue} O\left(\frac{\tau}{n} \text{nnz}(A)\right)$&#10;&#10;&#10;&#10;&#10;&#10;&#10;\end{document}"/>
  <p:tag name="IGUANATEXSIZE" val="20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\color{blue} O(1)$&#10;&#10;&#10;&#10;&#10;&#10;&#10;\end{document}"/>
  <p:tag name="IGUANATEXSIZE" val="20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$N=100,000 \qquad m=800 \qquad \omega = 6,061$&#10;&#10;&#10;\end{document}"/>
  <p:tag name="IGUANATEXSIZE" val="20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$\color{blue}\times 2$&#10;&#10;&#10;\end{document}"/>
  <p:tag name="IGUANATEXSIZE" val="20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$\color{red}\times 2$&#10;&#10;&#10;\end{document}"/>
  <p:tag name="IGUANATEXSIZE" val="20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$\color{blue}\times 2$&#10;&#10;&#10;\end{document}"/>
  <p:tag name="IGUANATEXSIZE" val="20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$\color{blue}\times 2$&#10;&#10;&#10;\end{document}"/>
  <p:tag name="IGUANATEXSIZE" val="20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$\color{red}\times 2$&#10;&#10;&#10;\end{document}"/>
  <p:tag name="IGUANATEXSIZE" val="20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$\color{red}\times 2$&#10;&#10;&#10;\end{document}"/>
  <p:tag name="IGUANATEXSIZE" val="20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$\color{blue} O(1/k)$&#10;&#10;&#10;\end{document}"/>
  <p:tag name="IGUANATEXSIZE" val="20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$\color{red}O(1/k^2)$&#10;&#10;&#10;\end{document}"/>
  <p:tag name="IGUANATEXSIZE" val="20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$N\approx 19 \text{ million} \qquad m\approx 30 \text{ million} \qquad \omega = 75$&#10;&#10;&#10;\end{document}"/>
  <p:tag name="IGUANATEXSIZE" val="20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$\tau = 16$ (\# processors)&#10;&#10;&#10;\end{document}"/>
  <p:tag name="IGUANATEXSIZE" val="20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$\tau = 1$ (1 processor)&#10;&#10;&#10;\end{document}"/>
  <p:tag name="IGUANATEXSIZE" val="20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$m=2,396,130 \quad N = 3,231,961 \quad \omega = n$&#10;&#10;&#10;\end{document}"/>
  <p:tag name="IGUANATEXSIZE" val="20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&#10;\usepackage{amsmath, color, algorithm, algorithmic}&#10;\newcommand{\eqdef}{\overset{\text{def}}{=}}&#10;\newcommand{\Exp}{\mathbf{E}}&#10;\newcommand{\Prob}{\mathbf{P}}&#10;\newcommand{\R}{\mathbf{R}}&#10;&#10;&#10;\pagestyle{empty}&#10;\begin{document}&#10;&#10;&#10;\begin{algorithm}&#10;\begin{algorithmic}[1]&#10;% \STATE PARAMETERS: $\tau \in \{1,2,\dots,n\}$, $\beta&gt;0$, $w = (w_1,\dots,w_n)&gt;0$, sampling $\hat{S}$ such that $\Exp[|\hat{S}|]=\tau$ &#10;\STATE Pick $z_0\in \R^N$ and set $\theta_0&gt;0$, $u_0=0$&#10;\FOR{ $k \geq 0$}&#10;\STATE Generate a random set of blocks $S_k \sim \hat{S}$&#10;\STATE $u_{k+1} \leftarrow u_k$, $z_{k+1} \leftarrow z_k$ &#10;\FOR{ $i \in S_k$}&#10;\STATE $t_{k}^{(i)} = \arg\min_{t \in \R^{N_i}} \left\{ \langle \nabla_i f (\theta_k^2 u_k + z_k), t \rangle + \frac{\theta_k {\color{blue}w_i}}{2 {\color{red}p_i}}  \|t\|_{(i)}^2 + \psi_i(z_{k}^{(i)}+t)\right\}$ &#10;\STATE $z_{k+1}^{(i)} \leftarrow z_{k}^{(i)} + t_{k}^{(i)}$&#10;\STATE $u_{k+1}^{(i)} \leftarrow u_k^{(i)} - \frac{1-\theta_k/{\color{red}p_i}}{\theta_k^2}t_{k}^{(i)}$&#10;\ENDFOR &#10;\STATE Option 1 (fast): $\theta_{k+1}=\frac{\sqrt{\theta_k^4+4 \theta_k^2} - \theta_k^2}{2}$ \quad Option 2 (normal): $\theta_{k+1} = \theta_k$&#10;\ENDFOR &#10;\STATE OUTPUT: $\theta_{k}^2 u_{k+1} + z_{k+1}$&#10;\end{algorithmic}&#10;\caption{APPROX with Importance Sampling}&#10;\label{algo:w-simple}&#10;\end{algorithm}&#10;&#10;\end{document}"/>
  <p:tag name="IGUANATEXSIZE" val="20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\newcommand{\R}{\mathbf{R}}&#10;&#10;&#10;\pagestyle{empty}&#10;\begin{document}&#10;&#10;\[\Exp \left[ f(x + h_{[\hat{S}]}) \right] \leq f(x) +  \left( \langle \nabla f(x), h \rangle_{\color{red}p} + \frac{1}{2}\|h\|^2_{{\color{red}p}\circ {\color{blue} w}} \right)\]&#10;&#10;&#10;&#10;\end{document}"/>
  <p:tag name="IGUANATEXSIZE" val="20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pstricks}&#10;\newcommand{\eqdef}{\overset{\text{def}}{=}}&#10;\newcommand{\Exp}{\mathbf{E}}&#10;\newcommand{\Prob}{\mathbf{P}}&#10;&#10;&#10;\pagestyle{empty}&#10;\begin{document}&#10;&#10;&#10;${\color{red}p_i} = \Prob(i \in \hat{S})$&#10;&#10;\end{document}"/>
  <p:tag name="IGUANATEXSIZE" val="20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$\Exp[F(x_{k})- F(x_*)] \leq \frac{2 \sum_{i=1}^n \frac{{\color{blue}w_i}}{{\color{red}p_i^2}}\|x_0^{(i)} - x_*^{(i)}\|_{(i)}^2}{(k+1)^2}$&#10;&#10;&#10;\end{document}"/>
  <p:tag name="IGUANATEXSIZE" val="20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\newcommand{\R}{\mathbf{R}}&#10;&#10;&#10;\pagestyle{empty}&#10;\begin{document}&#10;&#10;&#10;\[\Exp \left[ f(x + h_{[{\color{red}\hat{S}}]}) \right] \leq f(x) +  \left( \langle \nabla f(x), h \rangle_{\color{red}p} + \frac{1}{2}\|h\|^2_{{\color{red}p}\circ {\color{blue} w}} \right)\]&#10;&#10;&#10;&#10;\end{document}"/>
  <p:tag name="IGUANATEXSIZE" val="20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\newcommand{\R}{\mathbf{R}}&#10;&#10;&#10;\pagestyle{empty}&#10;\begin{document}&#10;&#10;&#10;Let $\psi = 0$ and assume the following \textbf{nonuniform ESO} holds:&#10;&#10;&#10;&#10;\end{document}"/>
  <p:tag name="IGUANATEXSIZE" val="20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\[{\color{red}p_i^*}  =  \frac{({\color{blue} w_i} \|x_0^{(i)} - x_*^{(i)}\|_{(i)}^2)^{1/3}}{\sum_{j=1}^n ({\color{blue}w_j} \|x_0^{(j)} - x_*^{(j)}\|_{(i)}^2)^{1/3}}\]&#10;&#10;&#10;&#10;&#10;\end{document}"/>
  <p:tag name="IGUANATEXSIZE" val="20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\[p_i = \Prob(\hat{S} = \{i\}), \; i=1,2,\dots,n\]&#10;&#10;&#10;&#10;&#10;\end{document}"/>
  <p:tag name="IGUANATEXSIZE" val="20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Pick block $i$ with probability $p_i$&#10;&#10;&#10;&#10;&#10;\end{document}"/>
  <p:tag name="IGUANATEXSIZE" val="20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$\frac{2 n^2 \sum_{i=1}^n  { \color{blue} w_i } \|x_0^{(i)} - x_*^{(i)}\|_{(i)}^2 }{(k+1)^2}$&#10;&#10;&#10;\end{document}"/>
  <p:tag name="IGUANATEXSIZE" val="20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\[{\color{red}p_i}  =  \frac{1}{n}\]&#10;&#10;&#10;&#10;&#10;\end{document}"/>
  <p:tag name="IGUANATEXSIZE" val="20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, color}&#10;\newcommand{\eqdef}{\overset{\text{def}}{=}}&#10;\newcommand{\Exp}{\mathbf{E}}&#10;\newcommand{\Prob}{\mathbf{P}}&#10;&#10;&#10;\pagestyle{empty}&#10;\begin{document}&#10;&#10;&#10;$\frac{2 \left(\sum_{i=1}^n \left( { \color{blue} w_i } \|x_0^{(i)} - x_*^{(i)}\|_{(i)}^2 \right)^{1/3} \right)^3}{(k+1)^2}$&#10;&#10;&#10;\end{document}"/>
  <p:tag name="IGUANATEXSIZE" val="2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6748</TotalTime>
  <Words>694</Words>
  <Application>Microsoft Office PowerPoint</Application>
  <PresentationFormat>On-screen Show (4:3)</PresentationFormat>
  <Paragraphs>173</Paragraphs>
  <Slides>44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6" baseType="lpstr">
      <vt:lpstr>Office Theme</vt:lpstr>
      <vt:lpstr>Acrobat Document</vt:lpstr>
      <vt:lpstr>Accelerated, Parallel and  PROXimal coordinate descent</vt:lpstr>
      <vt:lpstr>Contributions</vt:lpstr>
      <vt:lpstr>Variants of Randomized  Coordinate Descent Methods</vt:lpstr>
      <vt:lpstr>Brief History of  Randomized Coordinate Descent Methods</vt:lpstr>
      <vt:lpstr>Introduction</vt:lpstr>
      <vt:lpstr>Slide 6</vt:lpstr>
      <vt:lpstr>I. Block Structure</vt:lpstr>
      <vt:lpstr>I. Block Structure</vt:lpstr>
      <vt:lpstr>I. Block Structure</vt:lpstr>
      <vt:lpstr>I. Block Structure</vt:lpstr>
      <vt:lpstr>I. Block Structure</vt:lpstr>
      <vt:lpstr>I. Block Structure</vt:lpstr>
      <vt:lpstr>II. Block Sampling</vt:lpstr>
      <vt:lpstr>III. Proximal Setup</vt:lpstr>
      <vt:lpstr>III. Proximal Setup Loss Functions: Examples</vt:lpstr>
      <vt:lpstr>III. Proximal Setup Regularizers: Examples</vt:lpstr>
      <vt:lpstr>The Algorithm</vt:lpstr>
      <vt:lpstr>APPROX</vt:lpstr>
      <vt:lpstr>Part C RANDOMIZED COORDINATE DESCENT</vt:lpstr>
      <vt:lpstr>                              PCDM</vt:lpstr>
      <vt:lpstr>2D Example</vt:lpstr>
      <vt:lpstr>Convergence Rate</vt:lpstr>
      <vt:lpstr>Convergence Rate</vt:lpstr>
      <vt:lpstr>Special Case: Fully Parallel Variant</vt:lpstr>
      <vt:lpstr>New Stepsizes</vt:lpstr>
      <vt:lpstr>Expected Separable Overapproximation (ESO): How to Choose Block Stepsizes?</vt:lpstr>
      <vt:lpstr>Assumptions: Function f</vt:lpstr>
      <vt:lpstr>Visualizing Assumption (c)</vt:lpstr>
      <vt:lpstr>New ESO</vt:lpstr>
      <vt:lpstr>Comparison with Other Stepsizes for Parallel Coordinate Descent Methods</vt:lpstr>
      <vt:lpstr>Complexity for New Stepsizes</vt:lpstr>
      <vt:lpstr>Work in 1 Iteration</vt:lpstr>
      <vt:lpstr>Cost of 1 Iteration of APPROX</vt:lpstr>
      <vt:lpstr>Bottleneck: Computation of Partial Derivatives</vt:lpstr>
      <vt:lpstr>Preliminary Experiments</vt:lpstr>
      <vt:lpstr>Slide 36</vt:lpstr>
      <vt:lpstr>Slide 37</vt:lpstr>
      <vt:lpstr>Slide 38</vt:lpstr>
      <vt:lpstr>Slide 39</vt:lpstr>
      <vt:lpstr>Importance Sampling</vt:lpstr>
      <vt:lpstr>with Importance Sampling</vt:lpstr>
      <vt:lpstr>Convergence Rate</vt:lpstr>
      <vt:lpstr>Serial Case: Optimal Probabilities</vt:lpstr>
      <vt:lpstr>Extra 40 Slides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Computer Mountain Climbing</dc:title>
  <dc:creator>Peter</dc:creator>
  <cp:lastModifiedBy>Peter</cp:lastModifiedBy>
  <cp:revision>652</cp:revision>
  <dcterms:created xsi:type="dcterms:W3CDTF">2012-10-25T19:57:20Z</dcterms:created>
  <dcterms:modified xsi:type="dcterms:W3CDTF">2014-02-25T16:14:56Z</dcterms:modified>
</cp:coreProperties>
</file>