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1"/>
  </p:notesMasterIdLst>
  <p:sldIdLst>
    <p:sldId id="257" r:id="rId5"/>
    <p:sldId id="290" r:id="rId6"/>
    <p:sldId id="278" r:id="rId7"/>
    <p:sldId id="268" r:id="rId8"/>
    <p:sldId id="269" r:id="rId9"/>
    <p:sldId id="292" r:id="rId10"/>
    <p:sldId id="293" r:id="rId11"/>
    <p:sldId id="279" r:id="rId12"/>
    <p:sldId id="294" r:id="rId13"/>
    <p:sldId id="295" r:id="rId14"/>
    <p:sldId id="280" r:id="rId15"/>
    <p:sldId id="296" r:id="rId16"/>
    <p:sldId id="297" r:id="rId17"/>
    <p:sldId id="281" r:id="rId18"/>
    <p:sldId id="298" r:id="rId19"/>
    <p:sldId id="299" r:id="rId20"/>
    <p:sldId id="274" r:id="rId21"/>
    <p:sldId id="282" r:id="rId22"/>
    <p:sldId id="283" r:id="rId23"/>
    <p:sldId id="291" r:id="rId24"/>
    <p:sldId id="284" r:id="rId25"/>
    <p:sldId id="285" r:id="rId26"/>
    <p:sldId id="286" r:id="rId27"/>
    <p:sldId id="287" r:id="rId28"/>
    <p:sldId id="288" r:id="rId29"/>
    <p:sldId id="289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78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655" autoAdjust="0"/>
  </p:normalViewPr>
  <p:slideViewPr>
    <p:cSldViewPr showGuides="1">
      <p:cViewPr varScale="1">
        <p:scale>
          <a:sx n="77" d="100"/>
          <a:sy n="77" d="100"/>
        </p:scale>
        <p:origin x="-912" y="-112"/>
      </p:cViewPr>
      <p:guideLst>
        <p:guide orient="horz" pos="432"/>
        <p:guide pos="2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30" Type="http://schemas.openxmlformats.org/officeDocument/2006/relationships/slide" Target="slides/slide26.xml"/><Relationship Id="rId31" Type="http://schemas.openxmlformats.org/officeDocument/2006/relationships/notesMaster" Target="notesMasters/notes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5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BF5D6F-76FC-486C-8B88-18FBAC6A57E8}" type="datetimeFigureOut">
              <a:rPr lang="en-US" smtClean="0"/>
              <a:pPr/>
              <a:t>6/21/12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475BE8-20D0-4648-83FB-25A64A27E58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518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7A50CD-FDE8-487D-A25F-6A126E0F6DE8}" type="slidenum">
              <a:rPr lang="en-US"/>
              <a:pPr/>
              <a:t>1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Thank you to the organizers of this</a:t>
            </a:r>
            <a:r>
              <a:rPr lang="en-US" baseline="0" dirty="0" smtClean="0"/>
              <a:t> workshop (Mike, Sam, etc.)</a:t>
            </a:r>
          </a:p>
          <a:p>
            <a:pPr eaLnBrk="1" hangingPunct="1"/>
            <a:r>
              <a:rPr lang="en-US" baseline="0" dirty="0" smtClean="0"/>
              <a:t>Thank you to the organizers of the long program (</a:t>
            </a:r>
            <a:r>
              <a:rPr lang="en-US" baseline="0" dirty="0" err="1" smtClean="0"/>
              <a:t>Fank</a:t>
            </a:r>
            <a:r>
              <a:rPr lang="en-US" baseline="0" dirty="0" smtClean="0"/>
              <a:t> etc.)</a:t>
            </a:r>
          </a:p>
          <a:p>
            <a:pPr eaLnBrk="1" hangingPunct="1"/>
            <a:r>
              <a:rPr lang="en-US" baseline="0" dirty="0" smtClean="0"/>
              <a:t>Thank you to the IPAM staff for facilitating our work (Russ </a:t>
            </a:r>
            <a:r>
              <a:rPr lang="en-US" baseline="0" dirty="0" err="1" smtClean="0"/>
              <a:t>Caflish</a:t>
            </a:r>
            <a:r>
              <a:rPr lang="en-US" baseline="0" dirty="0" smtClean="0"/>
              <a:t>, Christian </a:t>
            </a:r>
            <a:r>
              <a:rPr lang="en-US" baseline="0" dirty="0" err="1" smtClean="0"/>
              <a:t>Rasch</a:t>
            </a:r>
            <a:r>
              <a:rPr lang="en-US" baseline="0" dirty="0" smtClean="0"/>
              <a:t>, Roland MacFarlane and </a:t>
            </a:r>
          </a:p>
          <a:p>
            <a:pPr eaLnBrk="1" hangingPunct="1"/>
            <a:r>
              <a:rPr lang="en-US" baseline="0" dirty="0" smtClean="0"/>
              <a:t>Personally I would like to thank all of the members of the working group, it has been a great experience and I’m looking forward to continuing the collaboration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 has</a:t>
            </a:r>
            <a:r>
              <a:rPr lang="en-US" baseline="0" dirty="0" smtClean="0"/>
              <a:t> been a loosely constituted group that formed during the first week of the long program</a:t>
            </a:r>
          </a:p>
          <a:p>
            <a:r>
              <a:rPr lang="en-US" baseline="0" dirty="0" smtClean="0"/>
              <a:t>Plasma simulation has a wide variety of methods that differ greatly in language and in application</a:t>
            </a:r>
          </a:p>
          <a:p>
            <a:r>
              <a:rPr lang="en-US" baseline="0" dirty="0" smtClean="0"/>
              <a:t>Find kindred travelers with whom to work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2399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First challenge was organization</a:t>
            </a:r>
          </a:p>
          <a:p>
            <a:r>
              <a:rPr lang="en-US" dirty="0" smtClean="0"/>
              <a:t>Wide variety of interests</a:t>
            </a:r>
          </a:p>
          <a:p>
            <a:r>
              <a:rPr lang="en-US" dirty="0" smtClean="0"/>
              <a:t>Establish a common goal</a:t>
            </a:r>
            <a:r>
              <a:rPr lang="en-US" baseline="0" dirty="0" smtClean="0"/>
              <a:t> </a:t>
            </a:r>
            <a:r>
              <a:rPr lang="en-US" baseline="0" dirty="0" smtClean="0">
                <a:sym typeface="Wingdings"/>
              </a:rPr>
              <a:t> How to understand the use of various methods rather than develop them further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745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Broadly Speaking,</a:t>
            </a:r>
            <a:r>
              <a:rPr lang="en-US" baseline="0" dirty="0" smtClean="0"/>
              <a:t> when should each of these techniques be used?</a:t>
            </a:r>
          </a:p>
          <a:p>
            <a:r>
              <a:rPr lang="en-US" dirty="0" smtClean="0"/>
              <a:t>-- By regime of validity</a:t>
            </a:r>
            <a:r>
              <a:rPr lang="en-US" baseline="0" dirty="0" smtClean="0"/>
              <a:t> we mean both</a:t>
            </a:r>
          </a:p>
          <a:p>
            <a:r>
              <a:rPr lang="en-US" baseline="0" dirty="0" smtClean="0"/>
              <a:t>   -- In which conditions are approximations thought to be small</a:t>
            </a:r>
          </a:p>
          <a:p>
            <a:r>
              <a:rPr lang="en-US" baseline="0" dirty="0" smtClean="0"/>
              <a:t>   -- What physics is left out – for instance time dependence or structure</a:t>
            </a:r>
          </a:p>
          <a:p>
            <a:r>
              <a:rPr lang="en-US" baseline="0" dirty="0" smtClean="0"/>
              <a:t>-- Next two points make themselves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1552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-- Method has been used extensively in solid</a:t>
            </a:r>
            <a:r>
              <a:rPr lang="en-US" baseline="0" dirty="0" smtClean="0"/>
              <a:t> state physics and chemistry at or near ambient conditions</a:t>
            </a:r>
          </a:p>
          <a:p>
            <a:r>
              <a:rPr lang="en-US" baseline="0" dirty="0" smtClean="0"/>
              <a:t>-- Mapping from KS to real </a:t>
            </a:r>
            <a:r>
              <a:rPr lang="en-US" baseline="0" dirty="0" err="1" smtClean="0"/>
              <a:t>hamiltonian</a:t>
            </a:r>
            <a:r>
              <a:rPr lang="en-US" baseline="0" dirty="0" smtClean="0"/>
              <a:t> is exact and much work has been done on understanding the functionals</a:t>
            </a:r>
          </a:p>
          <a:p>
            <a:r>
              <a:rPr lang="en-US" baseline="0" dirty="0" smtClean="0"/>
              <a:t>-- There are a plethora of freely available codes.  For plasma conditions plane waves appear desirable and three very polished codes appear often in literature</a:t>
            </a:r>
          </a:p>
          <a:p>
            <a:r>
              <a:rPr lang="en-US" baseline="0" dirty="0" smtClean="0"/>
              <a:t>-- Routine calculation of pressure, structural properties and response functions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611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--</a:t>
            </a:r>
            <a:r>
              <a:rPr lang="en-US" baseline="0" dirty="0" smtClean="0"/>
              <a:t> Fundamental derivation at finite T has been around for a long time, but few explicit finite temperature XC functionals (small effect?)</a:t>
            </a:r>
          </a:p>
          <a:p>
            <a:r>
              <a:rPr lang="en-US" baseline="0" dirty="0" smtClean="0"/>
              <a:t>-- Functionals do not get uniformly better as more information is added, for instance “Jacob’s Ladder” does not always lead to better results</a:t>
            </a:r>
          </a:p>
          <a:p>
            <a:r>
              <a:rPr lang="en-US" baseline="0" dirty="0" smtClean="0"/>
              <a:t>-- A few thousands of electrons are possible but it is hard to imagine even most </a:t>
            </a:r>
            <a:r>
              <a:rPr lang="en-US" baseline="0" dirty="0" err="1" smtClean="0"/>
              <a:t>mesoscale</a:t>
            </a:r>
            <a:r>
              <a:rPr lang="en-US" baseline="0" dirty="0" smtClean="0"/>
              <a:t> problems will become tractable without methodological advances</a:t>
            </a:r>
          </a:p>
          <a:p>
            <a:r>
              <a:rPr lang="en-US" baseline="0" dirty="0" smtClean="0"/>
              <a:t>-- Born-Oppenheimer approximation renders most time dependent and non-equilibrium effects inaccessible</a:t>
            </a:r>
          </a:p>
          <a:p>
            <a:r>
              <a:rPr lang="en-US" baseline="0" dirty="0" smtClean="0"/>
              <a:t>-- Ions are generally point particles, effect may not be small particularly with regards to H, He </a:t>
            </a:r>
            <a:r>
              <a:rPr lang="en-US" baseline="0" dirty="0" err="1" smtClean="0"/>
              <a:t>etc</a:t>
            </a:r>
            <a:endParaRPr lang="en-US" baseline="0" dirty="0" smtClean="0"/>
          </a:p>
          <a:p>
            <a:r>
              <a:rPr lang="en-US" dirty="0" smtClean="0"/>
              <a:t>-- Kohn-Sham</a:t>
            </a:r>
            <a:r>
              <a:rPr lang="en-US" baseline="0" dirty="0" smtClean="0"/>
              <a:t> approximation means high temperature is nearly expensive as larger systems!!!!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6117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-- Functionals</a:t>
            </a:r>
            <a:r>
              <a:rPr lang="en-US" baseline="0" dirty="0" smtClean="0"/>
              <a:t> are always being improved (or at least worked on)</a:t>
            </a:r>
          </a:p>
          <a:p>
            <a:r>
              <a:rPr lang="en-US" baseline="0" dirty="0" smtClean="0"/>
              <a:t>-- Computational complexity is not set in stone.. Orbital free methods would relax this enormously</a:t>
            </a:r>
          </a:p>
          <a:p>
            <a:r>
              <a:rPr lang="en-US" baseline="0" dirty="0" smtClean="0"/>
              <a:t>-- </a:t>
            </a:r>
            <a:r>
              <a:rPr lang="en-US" baseline="0" dirty="0" err="1" smtClean="0"/>
              <a:t>Nonequilibrium</a:t>
            </a:r>
            <a:r>
              <a:rPr lang="en-US" baseline="0" dirty="0" smtClean="0"/>
              <a:t> properties may become accessible either through building in explicit temperature dependence or integrating over it</a:t>
            </a:r>
          </a:p>
          <a:p>
            <a:r>
              <a:rPr lang="en-US" baseline="0" dirty="0" smtClean="0"/>
              <a:t>-- New properties are being simulated all the time, for instance dynamic structure factor</a:t>
            </a:r>
          </a:p>
          <a:p>
            <a:r>
              <a:rPr lang="en-US" baseline="0" dirty="0" smtClean="0"/>
              <a:t>-- Methods like PIMD can recover quantum effects for the protons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6117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-- Add quantum effects to a</a:t>
            </a:r>
            <a:r>
              <a:rPr lang="en-US" baseline="0" dirty="0" smtClean="0"/>
              <a:t> plasma where ionic correlations are small (note terminological difficulty)</a:t>
            </a:r>
          </a:p>
          <a:p>
            <a:r>
              <a:rPr lang="en-US" baseline="0" dirty="0" smtClean="0"/>
              <a:t>-- Results are often had in seconds or minutes rather than hours or days</a:t>
            </a:r>
          </a:p>
          <a:p>
            <a:r>
              <a:rPr lang="en-US" baseline="0" dirty="0" smtClean="0"/>
              <a:t>-- This computational ease allows for useful embedding in other methods</a:t>
            </a:r>
          </a:p>
          <a:p>
            <a:r>
              <a:rPr lang="en-US" baseline="0" dirty="0" smtClean="0"/>
              <a:t>-- Particularly wide range is important for generation of EOS where low density and high temperature states are often needed</a:t>
            </a:r>
          </a:p>
          <a:p>
            <a:r>
              <a:rPr lang="en-US" baseline="0" dirty="0" smtClean="0"/>
              <a:t>-- Energy levels are available, contrast to molecular </a:t>
            </a:r>
            <a:r>
              <a:rPr lang="en-US" baseline="0" dirty="0" err="1" smtClean="0"/>
              <a:t>dyanmics</a:t>
            </a:r>
            <a:r>
              <a:rPr lang="en-US" baseline="0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4760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-- Medium is treated as </a:t>
            </a:r>
            <a:r>
              <a:rPr lang="en-US" dirty="0" err="1" smtClean="0"/>
              <a:t>jellium</a:t>
            </a:r>
            <a:r>
              <a:rPr lang="en-US" dirty="0" smtClean="0"/>
              <a:t>, so structure is lost</a:t>
            </a:r>
          </a:p>
          <a:p>
            <a:r>
              <a:rPr lang="en-US" dirty="0" smtClean="0"/>
              <a:t>--</a:t>
            </a:r>
            <a:r>
              <a:rPr lang="en-US" baseline="0" dirty="0" smtClean="0"/>
              <a:t> Between atoms, </a:t>
            </a:r>
            <a:r>
              <a:rPr lang="en-US" baseline="0" dirty="0" err="1" smtClean="0"/>
              <a:t>elecrons</a:t>
            </a:r>
            <a:r>
              <a:rPr lang="en-US" baseline="0" dirty="0" smtClean="0"/>
              <a:t> are treated as being free and unperturbed by presence of ions</a:t>
            </a:r>
          </a:p>
          <a:p>
            <a:r>
              <a:rPr lang="en-US" baseline="0" dirty="0" smtClean="0"/>
              <a:t>-- Chemistry is of course not possible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5878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-- Have heard excellent</a:t>
            </a:r>
            <a:r>
              <a:rPr lang="en-US" baseline="0" dirty="0" smtClean="0"/>
              <a:t> talks today on incorporating ionic structure</a:t>
            </a:r>
          </a:p>
          <a:p>
            <a:r>
              <a:rPr lang="en-US" baseline="0" dirty="0" smtClean="0"/>
              <a:t>-- Also multiple sites are possible (again today)</a:t>
            </a:r>
          </a:p>
          <a:p>
            <a:r>
              <a:rPr lang="en-US" baseline="0" dirty="0" smtClean="0"/>
              <a:t>-- Calculations of effects such as XRTS are possible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6442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-- Will here more about</a:t>
            </a:r>
            <a:r>
              <a:rPr lang="en-US" baseline="0" dirty="0" smtClean="0"/>
              <a:t> this tomorrow afternoon</a:t>
            </a:r>
          </a:p>
          <a:p>
            <a:r>
              <a:rPr lang="en-US" baseline="0" dirty="0" smtClean="0"/>
              <a:t>-- Sample Feynman path integrals </a:t>
            </a:r>
            <a:r>
              <a:rPr lang="en-US" baseline="0" smtClean="0"/>
              <a:t>utilizing mapping </a:t>
            </a:r>
            <a:r>
              <a:rPr lang="en-US" baseline="0" dirty="0" smtClean="0"/>
              <a:t>with ring polymers</a:t>
            </a:r>
          </a:p>
          <a:p>
            <a:endParaRPr lang="en-US" baseline="0" dirty="0" smtClean="0"/>
          </a:p>
          <a:p>
            <a:r>
              <a:rPr lang="en-US" baseline="0" dirty="0" smtClean="0"/>
              <a:t>-- Quantum mechanics are included exactly when statistics become unimportant </a:t>
            </a:r>
            <a:r>
              <a:rPr lang="en-US" baseline="0" dirty="0" smtClean="0">
                <a:sym typeface="Wingdings"/>
              </a:rPr>
              <a:t> accuracy at high temperature</a:t>
            </a:r>
          </a:p>
          <a:p>
            <a:r>
              <a:rPr lang="en-US" baseline="0" dirty="0" smtClean="0">
                <a:sym typeface="Wingdings"/>
              </a:rPr>
              <a:t>-- Approximations due to </a:t>
            </a:r>
            <a:r>
              <a:rPr lang="en-US" baseline="0" dirty="0" err="1" smtClean="0">
                <a:sym typeface="Wingdings"/>
              </a:rPr>
              <a:t>fermi</a:t>
            </a:r>
            <a:r>
              <a:rPr lang="en-US" baseline="0" dirty="0" smtClean="0">
                <a:sym typeface="Wingdings"/>
              </a:rPr>
              <a:t> statistics can in principle be improved</a:t>
            </a:r>
          </a:p>
          <a:p>
            <a:r>
              <a:rPr lang="en-US" baseline="0" dirty="0" smtClean="0">
                <a:sym typeface="Wingdings"/>
              </a:rPr>
              <a:t>-- Monte Carlo Method means that scaling with computer power is quite good</a:t>
            </a:r>
          </a:p>
          <a:p>
            <a:r>
              <a:rPr lang="en-US" baseline="0" dirty="0" smtClean="0">
                <a:sym typeface="Wingdings"/>
              </a:rPr>
              <a:t>-- Electrons and Ions can be treated on equal footings (improvement even over DFT based PIMD)</a:t>
            </a: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5785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-- Many fewer results</a:t>
            </a:r>
            <a:r>
              <a:rPr lang="en-US" baseline="0" dirty="0" smtClean="0"/>
              <a:t> than QMD or average atom</a:t>
            </a:r>
          </a:p>
          <a:p>
            <a:r>
              <a:rPr lang="en-US" baseline="0" dirty="0" smtClean="0"/>
              <a:t>-- Hundreds to Thousands of times more expensive than DFT</a:t>
            </a:r>
          </a:p>
          <a:p>
            <a:r>
              <a:rPr lang="en-US" baseline="0" dirty="0" smtClean="0"/>
              <a:t>-- Again N^3 scaling means truly large systems are not currently accessible</a:t>
            </a:r>
          </a:p>
          <a:p>
            <a:r>
              <a:rPr lang="en-US" baseline="0" dirty="0" smtClean="0"/>
              <a:t>-- Reaching low temperatures is difficult due to </a:t>
            </a:r>
            <a:r>
              <a:rPr lang="en-US" baseline="0" dirty="0" err="1" smtClean="0"/>
              <a:t>ergodicity</a:t>
            </a:r>
            <a:r>
              <a:rPr lang="en-US" baseline="0" dirty="0" smtClean="0"/>
              <a:t> problems</a:t>
            </a:r>
          </a:p>
          <a:p>
            <a:r>
              <a:rPr lang="en-US" baseline="0" dirty="0" smtClean="0"/>
              <a:t>-- Dynamics occur in imaginary time, so real time requires technique such as an inverse </a:t>
            </a:r>
            <a:r>
              <a:rPr lang="en-US" baseline="0" dirty="0" err="1" smtClean="0"/>
              <a:t>laplace</a:t>
            </a:r>
            <a:r>
              <a:rPr lang="en-US" baseline="0" dirty="0" smtClean="0"/>
              <a:t> transform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2021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-- There is work to improve efficiency</a:t>
            </a:r>
            <a:r>
              <a:rPr lang="en-US" baseline="0" dirty="0" smtClean="0"/>
              <a:t> via improving action or sampling</a:t>
            </a:r>
          </a:p>
          <a:p>
            <a:r>
              <a:rPr lang="en-US" baseline="0" dirty="0" smtClean="0"/>
              <a:t>-- Improvements in constraints are under way</a:t>
            </a:r>
          </a:p>
          <a:p>
            <a:r>
              <a:rPr lang="en-US" baseline="0" dirty="0" smtClean="0"/>
              <a:t>-- Recent paper on all electron C, this is probably not feasible for high Z, develop some sort of pseudopotential or improved sampling schemes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3449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-- Utilize machinery of classical</a:t>
            </a:r>
            <a:r>
              <a:rPr lang="en-US" baseline="0" dirty="0" smtClean="0"/>
              <a:t> molecular </a:t>
            </a:r>
            <a:r>
              <a:rPr lang="en-US" baseline="0" dirty="0" err="1" smtClean="0"/>
              <a:t>dyanmics</a:t>
            </a:r>
            <a:r>
              <a:rPr lang="en-US" baseline="0" dirty="0" smtClean="0"/>
              <a:t> and quantum mechanics to allow large systems in real time</a:t>
            </a:r>
          </a:p>
          <a:p>
            <a:r>
              <a:rPr lang="en-US" baseline="0" dirty="0" smtClean="0"/>
              <a:t>-- Scaling is excellent and millions of particles are possible or even routine</a:t>
            </a:r>
          </a:p>
          <a:p>
            <a:r>
              <a:rPr lang="en-US" baseline="0" dirty="0" smtClean="0"/>
              <a:t>-- Near range where potentials are valid, real time dynamics of electrons are possible</a:t>
            </a:r>
          </a:p>
          <a:p>
            <a:r>
              <a:rPr lang="en-US" baseline="0" dirty="0" smtClean="0"/>
              <a:t>-- Codes such as DDCMD are tuned and well developed (Gordon Bell Prize)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4035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-- Garbage</a:t>
            </a:r>
            <a:r>
              <a:rPr lang="en-US" baseline="0" dirty="0" smtClean="0"/>
              <a:t> in, garbage out</a:t>
            </a:r>
          </a:p>
          <a:p>
            <a:r>
              <a:rPr lang="en-US" baseline="0" dirty="0" smtClean="0"/>
              <a:t>-- potentials are only derived for equilibrium properties</a:t>
            </a:r>
          </a:p>
          <a:p>
            <a:r>
              <a:rPr lang="en-US" baseline="0" dirty="0" smtClean="0"/>
              <a:t>-- Pauli-Exclusion and scattering are treated as separable </a:t>
            </a:r>
          </a:p>
          <a:p>
            <a:r>
              <a:rPr lang="en-US" baseline="0" dirty="0" smtClean="0"/>
              <a:t>-- Potentials are treated as pairwise</a:t>
            </a:r>
          </a:p>
          <a:p>
            <a:r>
              <a:rPr lang="en-US" baseline="0" dirty="0" smtClean="0"/>
              <a:t>-- All of this will mean bound states are not treated properly and chemistry or crystal structures are not correct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8991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-- Numerical</a:t>
            </a:r>
            <a:r>
              <a:rPr lang="en-US" baseline="0" dirty="0" smtClean="0"/>
              <a:t> difficulties have led to derivation of improved integrators</a:t>
            </a:r>
          </a:p>
          <a:p>
            <a:r>
              <a:rPr lang="en-US" baseline="0" dirty="0" smtClean="0"/>
              <a:t>-- Better potentials will yield better results</a:t>
            </a:r>
          </a:p>
          <a:p>
            <a:r>
              <a:rPr lang="en-US" baseline="0" dirty="0" smtClean="0"/>
              <a:t>-- Lower temperatures may be possible with better potentials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9076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Elephant</a:t>
            </a:r>
            <a:r>
              <a:rPr lang="en-US" baseline="0" dirty="0" smtClean="0"/>
              <a:t> in the room</a:t>
            </a:r>
          </a:p>
          <a:p>
            <a:r>
              <a:rPr lang="en-US" baseline="0" dirty="0" smtClean="0"/>
              <a:t>-- Have not quantitatively decided how accurate each method is for  simulation of a given type of plasma</a:t>
            </a:r>
          </a:p>
          <a:p>
            <a:r>
              <a:rPr lang="en-US" baseline="0" dirty="0" smtClean="0"/>
              <a:t>-- Define a series of tests to decide how accurate these methods are</a:t>
            </a:r>
          </a:p>
          <a:p>
            <a:r>
              <a:rPr lang="en-US" baseline="0" dirty="0" smtClean="0"/>
              <a:t>-- Choose tests which are tractable and hopefully tell us something about methods</a:t>
            </a:r>
          </a:p>
          <a:p>
            <a:r>
              <a:rPr lang="en-US" baseline="0" dirty="0" smtClean="0"/>
              <a:t>-- Decision to not have experimental results available</a:t>
            </a:r>
          </a:p>
          <a:p>
            <a:r>
              <a:rPr lang="en-US" baseline="0" dirty="0" smtClean="0"/>
              <a:t>-- Must work extremely hard to make sure to test the methods themselves, not our imperfect application of them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1906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Rationale for observables</a:t>
            </a:r>
          </a:p>
          <a:p>
            <a:r>
              <a:rPr lang="en-US" dirty="0" smtClean="0"/>
              <a:t>--</a:t>
            </a:r>
            <a:r>
              <a:rPr lang="en-US" baseline="0" dirty="0" smtClean="0"/>
              <a:t> P is an integrated quantity</a:t>
            </a:r>
          </a:p>
          <a:p>
            <a:r>
              <a:rPr lang="en-US" baseline="0" dirty="0" smtClean="0"/>
              <a:t>-- pair correlation function could potentially give an idea whether electron or ion treatment was the culprit</a:t>
            </a:r>
          </a:p>
          <a:p>
            <a:r>
              <a:rPr lang="en-US" baseline="0" dirty="0" smtClean="0"/>
              <a:t>-- structure factor could eventually provide a path to XRTS</a:t>
            </a:r>
          </a:p>
          <a:p>
            <a:r>
              <a:rPr lang="en-US" baseline="0" dirty="0" smtClean="0"/>
              <a:t>-- Diffusion coefficient also tells about structure, but distinguishes between Born Oppenheimer or time </a:t>
            </a:r>
            <a:r>
              <a:rPr lang="en-US" baseline="0" dirty="0" err="1" smtClean="0"/>
              <a:t>dependene</a:t>
            </a:r>
            <a:endParaRPr lang="en-US" baseline="0" dirty="0" smtClean="0"/>
          </a:p>
          <a:p>
            <a:r>
              <a:rPr lang="en-US" baseline="0" dirty="0" smtClean="0"/>
              <a:t>-- Conductivities have intrinsic importance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5950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-- Results came back fast</a:t>
            </a:r>
          </a:p>
          <a:p>
            <a:r>
              <a:rPr lang="en-US" dirty="0" smtClean="0"/>
              <a:t>-- Even if method is</a:t>
            </a:r>
            <a:r>
              <a:rPr lang="en-US" baseline="0" dirty="0" smtClean="0"/>
              <a:t> qualitatively correct, speed may argue for use as a rapid prototype</a:t>
            </a:r>
          </a:p>
          <a:p>
            <a:r>
              <a:rPr lang="en-US" baseline="0" dirty="0" smtClean="0"/>
              <a:t>-- Why is it so fast?</a:t>
            </a:r>
          </a:p>
          <a:p>
            <a:r>
              <a:rPr lang="en-US" baseline="0" dirty="0" smtClean="0"/>
              <a:t>    -- skilled practitioner: Stephanie Hansen</a:t>
            </a:r>
          </a:p>
          <a:p>
            <a:r>
              <a:rPr lang="en-US" baseline="0" dirty="0" smtClean="0"/>
              <a:t>    -- less knobs to turn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8687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For each method I mentioned</a:t>
            </a:r>
            <a:r>
              <a:rPr lang="en-US" baseline="0" dirty="0" smtClean="0"/>
              <a:t> we needed to at least understand the errors inherent in our application</a:t>
            </a:r>
          </a:p>
          <a:p>
            <a:r>
              <a:rPr lang="en-US" baseline="0" dirty="0" smtClean="0"/>
              <a:t>   -- Example for DFT – simple cubic hydrogen to be as simple and unambiguous as possible</a:t>
            </a:r>
          </a:p>
          <a:p>
            <a:r>
              <a:rPr lang="en-US" baseline="0" dirty="0" smtClean="0"/>
              <a:t>   -- Can we currently use orbital free DFT?  </a:t>
            </a:r>
            <a:r>
              <a:rPr lang="en-US" baseline="0" dirty="0" smtClean="0">
                <a:sym typeface="Wingdings"/>
              </a:rPr>
              <a:t> Probably needs more work.  Much harder task than KS and functionals are still under development</a:t>
            </a:r>
          </a:p>
          <a:p>
            <a:r>
              <a:rPr lang="en-US" baseline="0" dirty="0" smtClean="0">
                <a:sym typeface="Wingdings"/>
              </a:rPr>
              <a:t>   -- Effect of choice of functional</a:t>
            </a:r>
          </a:p>
          <a:p>
            <a:r>
              <a:rPr lang="en-US" baseline="0" dirty="0" smtClean="0">
                <a:sym typeface="Wingdings"/>
              </a:rPr>
              <a:t>       -- LDA and PBE from VASP are within 3 </a:t>
            </a:r>
            <a:r>
              <a:rPr lang="en-US" baseline="0" dirty="0" err="1" smtClean="0">
                <a:sym typeface="Wingdings"/>
              </a:rPr>
              <a:t>Gpa</a:t>
            </a:r>
            <a:r>
              <a:rPr lang="en-US" baseline="0" dirty="0" smtClean="0">
                <a:sym typeface="Wingdings"/>
              </a:rPr>
              <a:t> for all temperatures</a:t>
            </a:r>
          </a:p>
          <a:p>
            <a:r>
              <a:rPr lang="en-US" baseline="0" dirty="0" smtClean="0">
                <a:sym typeface="Wingdings"/>
              </a:rPr>
              <a:t>   -- What about Finite temperature effects – Look at far right pane</a:t>
            </a:r>
          </a:p>
          <a:p>
            <a:r>
              <a:rPr lang="en-US" baseline="0" dirty="0" smtClean="0">
                <a:sym typeface="Wingdings"/>
              </a:rPr>
              <a:t>       -- Finite temperature functionals reduce pressure from zero temperature functional</a:t>
            </a:r>
          </a:p>
          <a:p>
            <a:r>
              <a:rPr lang="en-US" baseline="0" dirty="0" smtClean="0">
                <a:sym typeface="Wingdings"/>
              </a:rPr>
              <a:t>       -- Object of some concern, highest </a:t>
            </a:r>
            <a:r>
              <a:rPr lang="en-US" baseline="0" dirty="0" err="1" smtClean="0">
                <a:sym typeface="Wingdings"/>
              </a:rPr>
              <a:t>temperture</a:t>
            </a:r>
            <a:r>
              <a:rPr lang="en-US" baseline="0" dirty="0" smtClean="0">
                <a:sym typeface="Wingdings"/>
              </a:rPr>
              <a:t> points may be too high in pressure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5320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-- With</a:t>
            </a:r>
            <a:r>
              <a:rPr lang="en-US" baseline="0" dirty="0" smtClean="0"/>
              <a:t> methods well understood now find results for one of the properties in our test set</a:t>
            </a:r>
          </a:p>
          <a:p>
            <a:r>
              <a:rPr lang="en-US" baseline="0" dirty="0" smtClean="0"/>
              <a:t>   -- Pressure of H at 3 densities and a range of temperatures</a:t>
            </a:r>
          </a:p>
          <a:p>
            <a:r>
              <a:rPr lang="en-US" baseline="0" dirty="0" smtClean="0"/>
              <a:t>   -- A log scale hides a lot of things, but for most T, rho we find excellent agreement with SESAME</a:t>
            </a:r>
          </a:p>
          <a:p>
            <a:r>
              <a:rPr lang="en-US" baseline="0" dirty="0" smtClean="0"/>
              <a:t>   -- SESAME is not exact, there are reasons to believe that there are errors with this table</a:t>
            </a:r>
          </a:p>
          <a:p>
            <a:r>
              <a:rPr lang="en-US" baseline="0" dirty="0" smtClean="0"/>
              <a:t>-- Look more closely at 1 g/cc results which are the most numerous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8629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Zoom</a:t>
            </a:r>
            <a:r>
              <a:rPr lang="en-US" baseline="0" dirty="0" smtClean="0"/>
              <a:t> in to 1 g/cc hydrogen results.  Look at relative error compared to Sesame.</a:t>
            </a:r>
          </a:p>
          <a:p>
            <a:r>
              <a:rPr lang="en-US" baseline="0" dirty="0" smtClean="0"/>
              <a:t>   --  Difficult to choose how to compare, errors ~ 10% are no great concern</a:t>
            </a:r>
          </a:p>
          <a:p>
            <a:r>
              <a:rPr lang="en-US" baseline="0" dirty="0" smtClean="0"/>
              <a:t>   --  Differences between same code for different methods are more interesting</a:t>
            </a:r>
          </a:p>
          <a:p>
            <a:r>
              <a:rPr lang="en-US" baseline="0" dirty="0" smtClean="0"/>
              <a:t>   -- Average atom deviations at low temperature have a physical reason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9890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First results on structure of H from DFT-MD shows why Average-Atom</a:t>
            </a:r>
            <a:r>
              <a:rPr lang="en-US" baseline="0" dirty="0" smtClean="0"/>
              <a:t> results are likely worse at low temperature</a:t>
            </a:r>
          </a:p>
          <a:p>
            <a:r>
              <a:rPr lang="en-US" baseline="0" dirty="0" smtClean="0"/>
              <a:t>   -- Although still largely </a:t>
            </a:r>
            <a:r>
              <a:rPr lang="en-US" baseline="0" dirty="0" err="1" smtClean="0"/>
              <a:t>gaslike</a:t>
            </a:r>
            <a:r>
              <a:rPr lang="en-US" baseline="0" dirty="0" smtClean="0"/>
              <a:t>, structure is becoming more important</a:t>
            </a:r>
          </a:p>
          <a:p>
            <a:r>
              <a:rPr lang="en-US" baseline="0" dirty="0" smtClean="0"/>
              <a:t>   -- Not quite bonding yet at this density, but instructive</a:t>
            </a:r>
          </a:p>
          <a:p>
            <a:endParaRPr lang="en-US" baseline="0" dirty="0" smtClean="0"/>
          </a:p>
          <a:p>
            <a:r>
              <a:rPr lang="en-US" baseline="0" dirty="0" smtClean="0"/>
              <a:t>We are looking forward to more insights of this nature as more calculations are completed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3262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 conclusion,</a:t>
            </a:r>
            <a:r>
              <a:rPr lang="en-US" baseline="0" dirty="0" smtClean="0"/>
              <a:t> IPAM has been a great venue to explore computational methods</a:t>
            </a:r>
          </a:p>
          <a:p>
            <a:r>
              <a:rPr lang="en-US" baseline="0" dirty="0" smtClean="0"/>
              <a:t>We have identified several choices for plasmas which are only a subset of what is possible</a:t>
            </a:r>
          </a:p>
          <a:p>
            <a:r>
              <a:rPr lang="en-US" baseline="0" dirty="0" smtClean="0"/>
              <a:t>No globally best method exists</a:t>
            </a:r>
          </a:p>
          <a:p>
            <a:r>
              <a:rPr lang="en-US" baseline="0" dirty="0" smtClean="0"/>
              <a:t>   -- Must choose between computational cost, size, accuracy etc.</a:t>
            </a:r>
          </a:p>
          <a:p>
            <a:r>
              <a:rPr lang="en-US" baseline="0" dirty="0" smtClean="0"/>
              <a:t>We are currently working to understand some of these trade offs by a comparison project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5360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Stay tuned for more later.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75BE8-20D0-4648-83FB-25A64A27E585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335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  <a:prstGeom prst="rect">
            <a:avLst/>
          </a:prstGeom>
        </p:spPr>
        <p:txBody>
          <a:bodyPr/>
          <a:lstStyle>
            <a:lvl1pPr marL="174625" indent="-174625">
              <a:defRPr sz="2000" b="1"/>
            </a:lvl1pPr>
            <a:lvl2pPr marL="404813" indent="-173038">
              <a:spcBef>
                <a:spcPts val="0"/>
              </a:spcBef>
              <a:defRPr sz="16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571500" indent="-169863">
              <a:spcBef>
                <a:spcPts val="0"/>
              </a:spcBef>
              <a:defRPr sz="1600" i="1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240D-F002-4391-AFA4-486D9BC83DE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A42A8-8C15-4D3D-987E-002BFE3E207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  <a:prstGeom prst="rect">
            <a:avLst/>
          </a:prstGeom>
        </p:spPr>
        <p:txBody>
          <a:bodyPr/>
          <a:lstStyle>
            <a:lvl1pPr marL="174625" indent="-174625">
              <a:defRPr sz="2000" b="1"/>
            </a:lvl1pPr>
            <a:lvl2pPr marL="404813" indent="-173038">
              <a:spcBef>
                <a:spcPts val="0"/>
              </a:spcBef>
              <a:defRPr sz="16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571500" indent="-169863">
              <a:spcBef>
                <a:spcPts val="0"/>
              </a:spcBef>
              <a:defRPr sz="1600" i="1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81000" y="381000"/>
            <a:ext cx="8229600" cy="458587"/>
          </a:xfrm>
          <a:prstGeom prst="rect">
            <a:avLst/>
          </a:prstGeom>
          <a:noFill/>
          <a:ln w="9525">
            <a:solidFill>
              <a:srgbClr val="30788E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2800" b="1" dirty="0" smtClean="0">
                <a:solidFill>
                  <a:srgbClr val="30788E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</a:lstStyle>
          <a:p>
            <a:pPr lvl="0"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dirty="0" smtClean="0"/>
              <a:t>Click to edit Master title style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  <a:prstGeom prst="rect">
            <a:avLst/>
          </a:prstGeom>
        </p:spPr>
        <p:txBody>
          <a:bodyPr/>
          <a:lstStyle>
            <a:lvl1pPr marL="174625" indent="-174625">
              <a:defRPr sz="2000" b="1"/>
            </a:lvl1pPr>
            <a:lvl2pPr marL="404813" indent="-173038">
              <a:spcBef>
                <a:spcPts val="0"/>
              </a:spcBef>
              <a:defRPr sz="16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571500" indent="-169863">
              <a:spcBef>
                <a:spcPts val="0"/>
              </a:spcBef>
              <a:defRPr sz="1600" i="1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77A33-3673-425F-852D-63F8B2BC0F1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5" descr="corner chip_a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78425" y="3613150"/>
            <a:ext cx="3978275" cy="327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04800" y="6400800"/>
            <a:ext cx="609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B5F95D3-C97D-4908-A31F-BC4FAAC76A8B}" type="slidenum">
              <a:rPr lang="en-US" sz="1200" smtClean="0"/>
              <a:pPr/>
              <a:t>‹#›</a:t>
            </a:fld>
            <a:endParaRPr 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4" r:id="rId2"/>
    <p:sldLayoutId id="2147483656" r:id="rId3"/>
  </p:sldLayoutIdLst>
  <p:txStyles>
    <p:titleStyle>
      <a:lvl1pPr algn="l" defTabSz="914400" rtl="0" eaLnBrk="1" latinLnBrk="0" hangingPunct="1">
        <a:spcBef>
          <a:spcPct val="0"/>
        </a:spcBef>
        <a:buNone/>
        <a:defRPr lang="en-US" sz="2800" b="1" kern="1200" dirty="0" smtClean="0">
          <a:solidFill>
            <a:srgbClr val="30788E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1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jpg"/><Relationship Id="rId5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jpg"/><Relationship Id="rId5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jpg"/><Relationship Id="rId5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4.xml"/><Relationship Id="rId5" Type="http://schemas.openxmlformats.org/officeDocument/2006/relationships/image" Target="../media/image10.jpeg"/><Relationship Id="rId6" Type="http://schemas.openxmlformats.org/officeDocument/2006/relationships/image" Target="../media/image11.png"/><Relationship Id="rId1" Type="http://schemas.microsoft.com/office/2007/relationships/media" Target="file://localhost/Users/murillo/Desktop/IPAM_2/movie.mpeg" TargetMode="External"/><Relationship Id="rId2" Type="http://schemas.openxmlformats.org/officeDocument/2006/relationships/video" Target="file://localhost/Users/murillo/Desktop/IPAM_2/movie.mpe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5.xml"/><Relationship Id="rId5" Type="http://schemas.openxmlformats.org/officeDocument/2006/relationships/image" Target="../media/image10.jpeg"/><Relationship Id="rId6" Type="http://schemas.openxmlformats.org/officeDocument/2006/relationships/image" Target="../media/image11.png"/><Relationship Id="rId1" Type="http://schemas.microsoft.com/office/2007/relationships/media" Target="file://localhost/Users/murillo/Desktop/IPAM_2/movie.mpeg" TargetMode="External"/><Relationship Id="rId2" Type="http://schemas.openxmlformats.org/officeDocument/2006/relationships/video" Target="file://localhost/Users/murillo/Desktop/IPAM_2/movie.mpe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6.xml"/><Relationship Id="rId5" Type="http://schemas.openxmlformats.org/officeDocument/2006/relationships/image" Target="../media/image10.jpeg"/><Relationship Id="rId6" Type="http://schemas.openxmlformats.org/officeDocument/2006/relationships/image" Target="../media/image11.png"/><Relationship Id="rId1" Type="http://schemas.microsoft.com/office/2007/relationships/media" Target="file://localhost/Users/murillo/Desktop/IPAM_2/movie.mpeg" TargetMode="External"/><Relationship Id="rId2" Type="http://schemas.openxmlformats.org/officeDocument/2006/relationships/video" Target="file://localhost/Users/murillo/Desktop/IPAM_2/movie.mpeg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2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3.e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4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5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nm_mountains.jpg"/>
          <p:cNvPicPr>
            <a:picLocks noChangeAspect="1"/>
          </p:cNvPicPr>
          <p:nvPr/>
        </p:nvPicPr>
        <p:blipFill>
          <a:blip r:embed="rId3" cstate="print"/>
          <a:srcRect l="14153" r="15732" b="2105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american-flag-2-1024x76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6326188"/>
            <a:ext cx="7032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29"/>
          <p:cNvSpPr txBox="1">
            <a:spLocks noChangeArrowheads="1"/>
          </p:cNvSpPr>
          <p:nvPr/>
        </p:nvSpPr>
        <p:spPr bwMode="auto">
          <a:xfrm>
            <a:off x="2893570" y="941820"/>
            <a:ext cx="52138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sz="1400" b="1" dirty="0" smtClean="0">
                <a:solidFill>
                  <a:srgbClr val="30788E"/>
                </a:solidFill>
              </a:rPr>
              <a:t>Computational Challenges in Warm Dense Matter, Los Angeles, CA. </a:t>
            </a:r>
            <a:br>
              <a:rPr lang="en-US" sz="1400" b="1" dirty="0" smtClean="0">
                <a:solidFill>
                  <a:srgbClr val="30788E"/>
                </a:solidFill>
              </a:rPr>
            </a:br>
            <a:r>
              <a:rPr lang="en-US" sz="1400" b="1" dirty="0" smtClean="0">
                <a:solidFill>
                  <a:srgbClr val="30788E"/>
                </a:solidFill>
              </a:rPr>
              <a:t>Tuesday, May 22, 2012, </a:t>
            </a:r>
            <a:r>
              <a:rPr lang="en-US" sz="1400" b="1" dirty="0">
                <a:solidFill>
                  <a:srgbClr val="30788E"/>
                </a:solidFill>
              </a:rPr>
              <a:t>4</a:t>
            </a:r>
            <a:r>
              <a:rPr lang="en-US" sz="1400" b="1" dirty="0" smtClean="0">
                <a:solidFill>
                  <a:srgbClr val="30788E"/>
                </a:solidFill>
              </a:rPr>
              <a:t>:30 </a:t>
            </a:r>
            <a:r>
              <a:rPr lang="en-US" sz="1400" b="1" dirty="0">
                <a:solidFill>
                  <a:srgbClr val="30788E"/>
                </a:solidFill>
              </a:rPr>
              <a:t>P</a:t>
            </a:r>
            <a:r>
              <a:rPr lang="en-US" sz="1400" b="1" dirty="0" smtClean="0">
                <a:solidFill>
                  <a:srgbClr val="30788E"/>
                </a:solidFill>
              </a:rPr>
              <a:t>M  </a:t>
            </a:r>
          </a:p>
          <a:p>
            <a:pPr algn="r"/>
            <a:endParaRPr lang="en-US" sz="1400" b="1" dirty="0">
              <a:solidFill>
                <a:srgbClr val="30788E"/>
              </a:solidFill>
            </a:endParaRPr>
          </a:p>
        </p:txBody>
      </p:sp>
      <p:sp>
        <p:nvSpPr>
          <p:cNvPr id="13" name="TextBox 4"/>
          <p:cNvSpPr txBox="1">
            <a:spLocks noChangeArrowheads="1"/>
          </p:cNvSpPr>
          <p:nvPr/>
        </p:nvSpPr>
        <p:spPr bwMode="auto">
          <a:xfrm>
            <a:off x="304800" y="1720273"/>
            <a:ext cx="7840663" cy="1433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algn="r">
              <a:lnSpc>
                <a:spcPts val="3438"/>
              </a:lnSpc>
              <a:spcAft>
                <a:spcPts val="1200"/>
              </a:spcAft>
            </a:pPr>
            <a:r>
              <a:rPr lang="en-US" sz="3600" dirty="0"/>
              <a:t>Perspectives on plasma simulation techniques from the IPAM quantum simulation working group</a:t>
            </a:r>
            <a:endParaRPr lang="en-US" sz="3600" b="1" dirty="0">
              <a:latin typeface="Arial Narrow"/>
              <a:cs typeface="Arial Narrow"/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1990725" y="3200400"/>
            <a:ext cx="6159500" cy="1563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5000"/>
              </a:lnSpc>
              <a:spcAft>
                <a:spcPts val="600"/>
              </a:spcAft>
            </a:pPr>
            <a:r>
              <a:rPr lang="en-US" sz="2400" b="1" dirty="0" smtClean="0">
                <a:solidFill>
                  <a:srgbClr val="31859C"/>
                </a:solidFill>
              </a:rPr>
              <a:t>L. Shulenburger </a:t>
            </a:r>
          </a:p>
          <a:p>
            <a:pPr algn="r">
              <a:lnSpc>
                <a:spcPct val="85000"/>
              </a:lnSpc>
              <a:spcAft>
                <a:spcPts val="600"/>
              </a:spcAft>
            </a:pPr>
            <a:r>
              <a:rPr lang="en-US" sz="2400" b="1" dirty="0" smtClean="0">
                <a:solidFill>
                  <a:srgbClr val="31859C"/>
                </a:solidFill>
              </a:rPr>
              <a:t>Sandia National </a:t>
            </a:r>
            <a:r>
              <a:rPr lang="en-US" sz="2400" b="1" dirty="0" smtClean="0">
                <a:solidFill>
                  <a:srgbClr val="31859C"/>
                </a:solidFill>
              </a:rPr>
              <a:t>Laboratories</a:t>
            </a:r>
          </a:p>
          <a:p>
            <a:pPr algn="r">
              <a:lnSpc>
                <a:spcPct val="85000"/>
              </a:lnSpc>
              <a:spcAft>
                <a:spcPts val="600"/>
              </a:spcAft>
            </a:pPr>
            <a:r>
              <a:rPr lang="en-US" b="1" dirty="0">
                <a:solidFill>
                  <a:srgbClr val="31859C"/>
                </a:solidFill>
              </a:rPr>
              <a:t>2012-4210 C </a:t>
            </a:r>
            <a:endParaRPr lang="en-US" b="1" dirty="0" smtClean="0">
              <a:solidFill>
                <a:srgbClr val="31859C"/>
              </a:solidFill>
            </a:endParaRPr>
          </a:p>
          <a:p>
            <a:pPr algn="r">
              <a:lnSpc>
                <a:spcPct val="85000"/>
              </a:lnSpc>
            </a:pPr>
            <a:endParaRPr lang="en-US" sz="2800" dirty="0">
              <a:solidFill>
                <a:srgbClr val="36869F"/>
              </a:solidFill>
              <a:latin typeface="Arial Black" pitchFamily="-112" charset="0"/>
            </a:endParaRPr>
          </a:p>
        </p:txBody>
      </p:sp>
      <p:pic>
        <p:nvPicPr>
          <p:cNvPr id="15" name="Picture 11" descr="corner chip_a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78425" y="3613150"/>
            <a:ext cx="3978275" cy="327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5"/>
          <p:cNvSpPr txBox="1">
            <a:spLocks noChangeArrowheads="1"/>
          </p:cNvSpPr>
          <p:nvPr/>
        </p:nvSpPr>
        <p:spPr bwMode="auto">
          <a:xfrm>
            <a:off x="1676400" y="6273224"/>
            <a:ext cx="4706937" cy="5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" dirty="0"/>
              <a:t>Sandia National Laboratories is a multi program laboratory managed and operated by Sandia Corporation, a wholly owned subsidiary of Lockheed Martin Corporation, for the U.S. Department of Energy's National Nuclear Security Administration under contract DE-AC04-94AL85000</a:t>
            </a:r>
            <a:r>
              <a:rPr lang="en-US" sz="800" dirty="0" smtClean="0"/>
              <a:t>. </a:t>
            </a:r>
          </a:p>
          <a:p>
            <a:r>
              <a:rPr lang="en-US" sz="800" dirty="0"/>
              <a:t>.</a:t>
            </a:r>
          </a:p>
        </p:txBody>
      </p:sp>
      <p:pic>
        <p:nvPicPr>
          <p:cNvPr id="18" name="Picture 17" descr="DOE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43000" y="6248400"/>
            <a:ext cx="533430" cy="533430"/>
          </a:xfrm>
          <a:prstGeom prst="rect">
            <a:avLst/>
          </a:prstGeom>
        </p:spPr>
      </p:pic>
      <p:pic>
        <p:nvPicPr>
          <p:cNvPr id="19" name="Picture 18" descr="NNSAlogo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48400" y="6400800"/>
            <a:ext cx="914400" cy="254035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523220"/>
          </a:xfrm>
          <a:ln>
            <a:noFill/>
          </a:ln>
        </p:spPr>
        <p:txBody>
          <a:bodyPr/>
          <a:lstStyle/>
          <a:p>
            <a:r>
              <a:rPr lang="en-US" dirty="0" smtClean="0"/>
              <a:t>Quantum Simulations Working Group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/>
          <a:lstStyle/>
          <a:p>
            <a:r>
              <a:rPr lang="en-US" b="0" dirty="0" smtClean="0"/>
              <a:t>Paul Grabowski </a:t>
            </a:r>
            <a:endParaRPr lang="en-US" b="0" dirty="0" smtClean="0">
              <a:sym typeface="Wingdings"/>
            </a:endParaRPr>
          </a:p>
          <a:p>
            <a:r>
              <a:rPr lang="en-US" b="0" dirty="0"/>
              <a:t>Michael </a:t>
            </a:r>
            <a:r>
              <a:rPr lang="en-US" b="0" dirty="0" smtClean="0"/>
              <a:t>Murillo</a:t>
            </a:r>
            <a:endParaRPr lang="en-US" b="0" dirty="0"/>
          </a:p>
          <a:p>
            <a:r>
              <a:rPr lang="en-US" b="0" dirty="0"/>
              <a:t>Christian </a:t>
            </a:r>
            <a:r>
              <a:rPr lang="en-US" b="0" dirty="0" err="1" smtClean="0"/>
              <a:t>Scullard</a:t>
            </a:r>
            <a:endParaRPr lang="en-US" b="0" dirty="0" smtClean="0">
              <a:sym typeface="Wingdings"/>
            </a:endParaRPr>
          </a:p>
          <a:p>
            <a:r>
              <a:rPr lang="en-US" b="0" dirty="0"/>
              <a:t>Sam </a:t>
            </a:r>
            <a:r>
              <a:rPr lang="en-US" b="0" dirty="0" err="1"/>
              <a:t>Trickey</a:t>
            </a:r>
            <a:r>
              <a:rPr lang="en-US" b="0" dirty="0"/>
              <a:t> </a:t>
            </a:r>
            <a:endParaRPr lang="en-US" b="0" dirty="0" smtClean="0"/>
          </a:p>
          <a:p>
            <a:r>
              <a:rPr lang="en-US" b="0" dirty="0" err="1" smtClean="0"/>
              <a:t>Dongdong</a:t>
            </a:r>
            <a:r>
              <a:rPr lang="en-US" b="0" dirty="0" smtClean="0"/>
              <a:t> </a:t>
            </a:r>
            <a:r>
              <a:rPr lang="en-US" b="0" dirty="0"/>
              <a:t>Kang </a:t>
            </a:r>
            <a:endParaRPr lang="en-US" b="0" dirty="0" smtClean="0"/>
          </a:p>
          <a:p>
            <a:r>
              <a:rPr lang="en-US" b="0" dirty="0" err="1" smtClean="0"/>
              <a:t>Jiayu</a:t>
            </a:r>
            <a:r>
              <a:rPr lang="en-US" b="0" dirty="0" smtClean="0"/>
              <a:t> Dai</a:t>
            </a:r>
          </a:p>
          <a:p>
            <a:r>
              <a:rPr lang="en-US" b="0" dirty="0"/>
              <a:t>Winfried </a:t>
            </a:r>
            <a:r>
              <a:rPr lang="en-US" b="0" dirty="0" err="1"/>
              <a:t>Lorenzen</a:t>
            </a:r>
            <a:r>
              <a:rPr lang="en-US" b="0" dirty="0"/>
              <a:t> </a:t>
            </a:r>
            <a:endParaRPr lang="en-US" b="0" dirty="0" smtClean="0">
              <a:sym typeface="Wingdings"/>
            </a:endParaRPr>
          </a:p>
          <a:p>
            <a:r>
              <a:rPr lang="en-US" b="0" dirty="0"/>
              <a:t>Aurora </a:t>
            </a:r>
            <a:r>
              <a:rPr lang="en-US" b="0" dirty="0" err="1"/>
              <a:t>Pribram</a:t>
            </a:r>
            <a:r>
              <a:rPr lang="en-US" b="0" dirty="0"/>
              <a:t>-</a:t>
            </a:r>
            <a:r>
              <a:rPr lang="en-US" b="0" dirty="0" smtClean="0"/>
              <a:t>Jones</a:t>
            </a:r>
          </a:p>
          <a:p>
            <a:r>
              <a:rPr lang="en-US" b="0" dirty="0" smtClean="0"/>
              <a:t>Stephanie Hansen </a:t>
            </a:r>
          </a:p>
          <a:p>
            <a:r>
              <a:rPr lang="en-US" b="0" dirty="0" smtClean="0"/>
              <a:t>Yong </a:t>
            </a:r>
            <a:r>
              <a:rPr lang="en-US" b="0" dirty="0" err="1" smtClean="0"/>
              <a:t>Hou</a:t>
            </a:r>
            <a:r>
              <a:rPr lang="en-US" b="0" dirty="0" smtClean="0"/>
              <a:t> </a:t>
            </a:r>
          </a:p>
          <a:p>
            <a:r>
              <a:rPr lang="en-US" b="0" dirty="0" err="1" smtClean="0"/>
              <a:t>Bedros</a:t>
            </a:r>
            <a:r>
              <a:rPr lang="en-US" b="0" dirty="0" smtClean="0"/>
              <a:t> </a:t>
            </a:r>
            <a:r>
              <a:rPr lang="en-US" b="0" dirty="0" err="1" smtClean="0"/>
              <a:t>Afeyan</a:t>
            </a:r>
            <a:endParaRPr lang="en-US" b="0" dirty="0" smtClean="0"/>
          </a:p>
        </p:txBody>
      </p:sp>
    </p:spTree>
    <p:extLst>
      <p:ext uri="{BB962C8B-B14F-4D97-AF65-F5344CB8AC3E}">
        <p14:creationId xmlns:p14="http://schemas.microsoft.com/office/powerpoint/2010/main" val="2917345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523220"/>
          </a:xfrm>
          <a:ln>
            <a:noFill/>
          </a:ln>
        </p:spPr>
        <p:txBody>
          <a:bodyPr/>
          <a:lstStyle/>
          <a:p>
            <a:r>
              <a:rPr lang="en-US" dirty="0" smtClean="0"/>
              <a:t>Quantum Simulations Working Group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/>
          <a:lstStyle/>
          <a:p>
            <a:r>
              <a:rPr lang="en-US" b="0" dirty="0" smtClean="0"/>
              <a:t>Paul Grabowski </a:t>
            </a:r>
            <a:r>
              <a:rPr lang="en-US" b="0" dirty="0" smtClean="0">
                <a:sym typeface="Wingdings"/>
              </a:rPr>
              <a:t> Quantum Mechanics via Molecular Dynamics</a:t>
            </a:r>
          </a:p>
          <a:p>
            <a:r>
              <a:rPr lang="en-US" b="0" dirty="0"/>
              <a:t>Michael Murillo </a:t>
            </a:r>
            <a:r>
              <a:rPr lang="en-US" b="0" dirty="0">
                <a:sym typeface="Wingdings"/>
              </a:rPr>
              <a:t> Quantum Mechanics via Molecular Dynamics</a:t>
            </a:r>
            <a:endParaRPr lang="en-US" b="0" dirty="0"/>
          </a:p>
          <a:p>
            <a:r>
              <a:rPr lang="en-US" b="0" dirty="0"/>
              <a:t>Christian </a:t>
            </a:r>
            <a:r>
              <a:rPr lang="en-US" b="0" dirty="0" err="1"/>
              <a:t>Scullard</a:t>
            </a:r>
            <a:r>
              <a:rPr lang="en-US" b="0" dirty="0"/>
              <a:t> </a:t>
            </a:r>
            <a:r>
              <a:rPr lang="en-US" b="0" dirty="0">
                <a:sym typeface="Wingdings"/>
              </a:rPr>
              <a:t> Quantum Mechanics via Molecular </a:t>
            </a:r>
            <a:r>
              <a:rPr lang="en-US" b="0" dirty="0" smtClean="0">
                <a:sym typeface="Wingdings"/>
              </a:rPr>
              <a:t>Dynamics</a:t>
            </a:r>
          </a:p>
          <a:p>
            <a:r>
              <a:rPr lang="en-US" b="0" dirty="0"/>
              <a:t>Sam </a:t>
            </a:r>
            <a:r>
              <a:rPr lang="en-US" b="0" dirty="0" err="1"/>
              <a:t>Trickey</a:t>
            </a:r>
            <a:r>
              <a:rPr lang="en-US" b="0" dirty="0"/>
              <a:t> </a:t>
            </a:r>
            <a:r>
              <a:rPr lang="en-US" b="0" dirty="0">
                <a:sym typeface="Wingdings"/>
              </a:rPr>
              <a:t> DFT, Orbital Free DFT, Functional </a:t>
            </a:r>
            <a:r>
              <a:rPr lang="en-US" b="0" dirty="0" smtClean="0">
                <a:sym typeface="Wingdings"/>
              </a:rPr>
              <a:t>Development</a:t>
            </a:r>
          </a:p>
          <a:p>
            <a:r>
              <a:rPr lang="en-US" b="0" dirty="0" err="1"/>
              <a:t>Dongdong</a:t>
            </a:r>
            <a:r>
              <a:rPr lang="en-US" b="0" dirty="0"/>
              <a:t> Kang </a:t>
            </a:r>
            <a:r>
              <a:rPr lang="en-US" b="0" dirty="0">
                <a:sym typeface="Wingdings"/>
              </a:rPr>
              <a:t> DFT-MD and </a:t>
            </a:r>
            <a:r>
              <a:rPr lang="en-US" b="0" dirty="0" smtClean="0">
                <a:sym typeface="Wingdings"/>
              </a:rPr>
              <a:t>extensions</a:t>
            </a:r>
          </a:p>
          <a:p>
            <a:r>
              <a:rPr lang="en-US" b="0" dirty="0" err="1"/>
              <a:t>Jiayu</a:t>
            </a:r>
            <a:r>
              <a:rPr lang="en-US" b="0" dirty="0"/>
              <a:t> Dai </a:t>
            </a:r>
            <a:r>
              <a:rPr lang="en-US" b="0" dirty="0">
                <a:sym typeface="Wingdings"/>
              </a:rPr>
              <a:t> DFT-MD and </a:t>
            </a:r>
            <a:r>
              <a:rPr lang="en-US" b="0" dirty="0" smtClean="0">
                <a:sym typeface="Wingdings"/>
              </a:rPr>
              <a:t>extensions</a:t>
            </a:r>
          </a:p>
          <a:p>
            <a:r>
              <a:rPr lang="en-US" b="0" dirty="0"/>
              <a:t>Winfried </a:t>
            </a:r>
            <a:r>
              <a:rPr lang="en-US" b="0" dirty="0" err="1"/>
              <a:t>Lorenzen</a:t>
            </a:r>
            <a:r>
              <a:rPr lang="en-US" b="0" dirty="0"/>
              <a:t> </a:t>
            </a:r>
            <a:r>
              <a:rPr lang="en-US" b="0" dirty="0">
                <a:sym typeface="Wingdings"/>
              </a:rPr>
              <a:t> DFT-</a:t>
            </a:r>
            <a:r>
              <a:rPr lang="en-US" b="0" dirty="0" smtClean="0">
                <a:sym typeface="Wingdings"/>
              </a:rPr>
              <a:t>MD</a:t>
            </a:r>
          </a:p>
          <a:p>
            <a:r>
              <a:rPr lang="en-US" b="0" dirty="0"/>
              <a:t>Aurora </a:t>
            </a:r>
            <a:r>
              <a:rPr lang="en-US" b="0" dirty="0" err="1"/>
              <a:t>Pribram</a:t>
            </a:r>
            <a:r>
              <a:rPr lang="en-US" b="0" dirty="0"/>
              <a:t>-Jones </a:t>
            </a:r>
            <a:r>
              <a:rPr lang="en-US" b="0" dirty="0">
                <a:sym typeface="Wingdings"/>
              </a:rPr>
              <a:t> Electronic Structure </a:t>
            </a:r>
            <a:r>
              <a:rPr lang="en-US" b="0" dirty="0" smtClean="0">
                <a:sym typeface="Wingdings"/>
              </a:rPr>
              <a:t>Theory</a:t>
            </a:r>
            <a:endParaRPr lang="en-US" b="0" dirty="0" smtClean="0"/>
          </a:p>
          <a:p>
            <a:r>
              <a:rPr lang="en-US" b="0" dirty="0" smtClean="0"/>
              <a:t>Stephanie Hansen </a:t>
            </a:r>
            <a:r>
              <a:rPr lang="en-US" b="0" dirty="0" smtClean="0">
                <a:sym typeface="Wingdings"/>
              </a:rPr>
              <a:t> Average Atom</a:t>
            </a:r>
            <a:endParaRPr lang="en-US" b="0" dirty="0" smtClean="0"/>
          </a:p>
          <a:p>
            <a:r>
              <a:rPr lang="en-US" b="0" dirty="0" smtClean="0"/>
              <a:t>Yong </a:t>
            </a:r>
            <a:r>
              <a:rPr lang="en-US" b="0" dirty="0" err="1" smtClean="0"/>
              <a:t>Hou</a:t>
            </a:r>
            <a:r>
              <a:rPr lang="en-US" b="0" dirty="0" smtClean="0"/>
              <a:t> </a:t>
            </a:r>
            <a:r>
              <a:rPr lang="en-US" b="0" dirty="0" smtClean="0">
                <a:sym typeface="Wingdings"/>
              </a:rPr>
              <a:t> Average Atoms and extensions</a:t>
            </a:r>
            <a:endParaRPr lang="en-US" b="0" dirty="0" smtClean="0"/>
          </a:p>
          <a:p>
            <a:r>
              <a:rPr lang="en-US" b="0" dirty="0" err="1" smtClean="0"/>
              <a:t>Bedros</a:t>
            </a:r>
            <a:r>
              <a:rPr lang="en-US" b="0" dirty="0" smtClean="0"/>
              <a:t> </a:t>
            </a:r>
            <a:r>
              <a:rPr lang="en-US" b="0" dirty="0" err="1" smtClean="0"/>
              <a:t>Afeyan</a:t>
            </a:r>
            <a:r>
              <a:rPr lang="en-US" b="0" dirty="0" smtClean="0"/>
              <a:t> </a:t>
            </a:r>
            <a:r>
              <a:rPr lang="en-US" b="0" dirty="0" smtClean="0">
                <a:sym typeface="Wingdings"/>
              </a:rPr>
              <a:t> Mathematical underpinnings</a:t>
            </a:r>
            <a:endParaRPr lang="en-US" b="0" dirty="0" smtClean="0"/>
          </a:p>
        </p:txBody>
      </p:sp>
    </p:spTree>
    <p:extLst>
      <p:ext uri="{BB962C8B-B14F-4D97-AF65-F5344CB8AC3E}">
        <p14:creationId xmlns:p14="http://schemas.microsoft.com/office/powerpoint/2010/main" val="2996472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430887"/>
          </a:xfrm>
          <a:ln>
            <a:noFill/>
          </a:ln>
        </p:spPr>
        <p:txBody>
          <a:bodyPr/>
          <a:lstStyle/>
          <a:p>
            <a:r>
              <a:rPr lang="en-US" sz="2200" b="0" dirty="0" smtClean="0"/>
              <a:t>Goal: Evaluate methods with an eye towards plasma simulation  </a:t>
            </a:r>
            <a:endParaRPr lang="en-US" sz="2200" b="0" dirty="0"/>
          </a:p>
        </p:txBody>
      </p:sp>
      <p:sp>
        <p:nvSpPr>
          <p:cNvPr id="21" name="TextBox 20"/>
          <p:cNvSpPr txBox="1"/>
          <p:nvPr/>
        </p:nvSpPr>
        <p:spPr>
          <a:xfrm>
            <a:off x="381000" y="1371600"/>
            <a:ext cx="8229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 smtClean="0"/>
              <a:t>What are the regimes of validity of each method?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Accuracy?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What physics can be treated?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/>
              <a:t>How computationally intensive is each approach?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/>
              <a:t>What is the leading edge research for each method?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20177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Quantum Molecular Dynamics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1"/>
            <a:ext cx="8229600" cy="457200"/>
          </a:xfrm>
        </p:spPr>
        <p:txBody>
          <a:bodyPr/>
          <a:lstStyle/>
          <a:p>
            <a:r>
              <a:rPr lang="en-US" b="0" dirty="0" smtClean="0"/>
              <a:t>Density functional theory (DFT) based molecular dynamics simulation</a:t>
            </a:r>
          </a:p>
          <a:p>
            <a:pPr lvl="1"/>
            <a:endParaRPr lang="en-US" b="0" dirty="0" smtClean="0"/>
          </a:p>
          <a:p>
            <a:pPr marL="231775" lvl="1" indent="0">
              <a:buNone/>
            </a:pPr>
            <a:endParaRPr lang="en-US" b="0" dirty="0" smtClean="0"/>
          </a:p>
          <a:p>
            <a:pPr lvl="1"/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57200" y="1752600"/>
            <a:ext cx="2743200" cy="34163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Strengths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Well established at low temperatures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Fundamental approximations are well studied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Numerous codes are available (low barrier to entry)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Possible to calculate many properties</a:t>
            </a:r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</p:txBody>
      </p:sp>
      <p:pic>
        <p:nvPicPr>
          <p:cNvPr id="7" name="Picture 3" descr="vasp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109" y="228600"/>
            <a:ext cx="1166091" cy="808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quantum-espresso-log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304800"/>
            <a:ext cx="1772652" cy="762000"/>
          </a:xfrm>
          <a:prstGeom prst="rect">
            <a:avLst/>
          </a:prstGeom>
        </p:spPr>
      </p:pic>
      <p:pic>
        <p:nvPicPr>
          <p:cNvPr id="9" name="Content Placeholder 5" descr="xe.jpg"/>
          <p:cNvPicPr>
            <a:picLocks noChangeAspect="1"/>
          </p:cNvPicPr>
          <p:nvPr/>
        </p:nvPicPr>
        <p:blipFill>
          <a:blip r:embed="rId5"/>
          <a:srcRect l="16982" t="1599" r="16982" b="-180"/>
          <a:stretch>
            <a:fillRect/>
          </a:stretch>
        </p:blipFill>
        <p:spPr bwMode="auto">
          <a:xfrm rot="10793439">
            <a:off x="914400" y="4937760"/>
            <a:ext cx="1881909" cy="1612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36182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Quantum Molecular Dynamics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1"/>
            <a:ext cx="8229600" cy="457200"/>
          </a:xfrm>
        </p:spPr>
        <p:txBody>
          <a:bodyPr/>
          <a:lstStyle/>
          <a:p>
            <a:r>
              <a:rPr lang="en-US" b="0" dirty="0" smtClean="0"/>
              <a:t>Density functional theory (DFT) based molecular dynamics simulation</a:t>
            </a:r>
          </a:p>
          <a:p>
            <a:pPr lvl="1"/>
            <a:endParaRPr lang="en-US" b="0" dirty="0" smtClean="0"/>
          </a:p>
          <a:p>
            <a:pPr marL="231775" lvl="1" indent="0">
              <a:buNone/>
            </a:pPr>
            <a:endParaRPr lang="en-US" b="0" dirty="0" smtClean="0"/>
          </a:p>
          <a:p>
            <a:pPr lvl="1"/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57200" y="1752600"/>
            <a:ext cx="2743200" cy="34163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Strengths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Well established at low temperatures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Fundamental approximations are well studied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Numerous codes are available (low barrier to entry)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Possible to calculate many properties</a:t>
            </a:r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276600" y="1752600"/>
            <a:ext cx="2743200" cy="507831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Limitations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Finite temperature generalization is not as well developed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Approximations are not “mechanically” improvable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Poor computational complexity O(N</a:t>
            </a:r>
            <a:r>
              <a:rPr lang="en-US" baseline="30000" dirty="0" smtClean="0"/>
              <a:t>3</a:t>
            </a:r>
            <a:r>
              <a:rPr lang="en-US" dirty="0" smtClean="0"/>
              <a:t>) requires small systems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Generally Born-Oppenheimer approximation is made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Ions are not treated quantum mechanically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High temperatures are computationally demanding	</a:t>
            </a:r>
            <a:endParaRPr lang="en-US" dirty="0"/>
          </a:p>
        </p:txBody>
      </p:sp>
      <p:pic>
        <p:nvPicPr>
          <p:cNvPr id="7" name="Picture 3" descr="vasp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109" y="228600"/>
            <a:ext cx="1166091" cy="808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quantum-espresso-log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304800"/>
            <a:ext cx="1772652" cy="762000"/>
          </a:xfrm>
          <a:prstGeom prst="rect">
            <a:avLst/>
          </a:prstGeom>
        </p:spPr>
      </p:pic>
      <p:pic>
        <p:nvPicPr>
          <p:cNvPr id="9" name="Content Placeholder 5" descr="xe.jpg"/>
          <p:cNvPicPr>
            <a:picLocks noChangeAspect="1"/>
          </p:cNvPicPr>
          <p:nvPr/>
        </p:nvPicPr>
        <p:blipFill>
          <a:blip r:embed="rId5"/>
          <a:srcRect l="16982" t="1599" r="16982" b="-180"/>
          <a:stretch>
            <a:fillRect/>
          </a:stretch>
        </p:blipFill>
        <p:spPr bwMode="auto">
          <a:xfrm rot="10793439">
            <a:off x="914400" y="4937760"/>
            <a:ext cx="1881909" cy="1612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16267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Quantum Molecular Dynamics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1"/>
            <a:ext cx="8229600" cy="457200"/>
          </a:xfrm>
        </p:spPr>
        <p:txBody>
          <a:bodyPr/>
          <a:lstStyle/>
          <a:p>
            <a:r>
              <a:rPr lang="en-US" b="0" dirty="0" smtClean="0"/>
              <a:t>Density functional theory (DFT) based molecular dynamics simulation</a:t>
            </a:r>
          </a:p>
          <a:p>
            <a:pPr lvl="1"/>
            <a:endParaRPr lang="en-US" b="0" dirty="0" smtClean="0"/>
          </a:p>
          <a:p>
            <a:pPr marL="231775" lvl="1" indent="0">
              <a:buNone/>
            </a:pPr>
            <a:endParaRPr lang="en-US" b="0" dirty="0" smtClean="0"/>
          </a:p>
          <a:p>
            <a:pPr lvl="1"/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57200" y="1752600"/>
            <a:ext cx="2743200" cy="34163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Strengths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Well established at low temperatures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Fundamental approximations are well studied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Numerous codes are available (low barrier to entry)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Possible to calculate many properties</a:t>
            </a:r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276600" y="1752600"/>
            <a:ext cx="2743200" cy="507831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Limitations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Finite temperature generalization is not as well developed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Approximations are not “mechanically” improvable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Poor computational complexity O(N</a:t>
            </a:r>
            <a:r>
              <a:rPr lang="en-US" baseline="30000" dirty="0" smtClean="0"/>
              <a:t>3</a:t>
            </a:r>
            <a:r>
              <a:rPr lang="en-US" dirty="0" smtClean="0"/>
              <a:t>) requires small systems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Generally Born-Oppenheimer approximation is made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Ions are not treated quantum mechanically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High temperatures are computationally demanding	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019800" y="1764268"/>
            <a:ext cx="2895600" cy="313932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Leading Edge Research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Functional development</a:t>
            </a:r>
            <a:br>
              <a:rPr lang="en-US" dirty="0" smtClean="0"/>
            </a:br>
            <a:r>
              <a:rPr lang="en-US" dirty="0" smtClean="0"/>
              <a:t>(ground state and finite T)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Orbital free methods</a:t>
            </a:r>
            <a:br>
              <a:rPr lang="en-US" dirty="0" smtClean="0"/>
            </a:br>
            <a:r>
              <a:rPr lang="en-US" dirty="0" smtClean="0"/>
              <a:t>(beyond Kohn-Sham)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err="1" smtClean="0"/>
              <a:t>Nonequilibrium</a:t>
            </a:r>
            <a:r>
              <a:rPr lang="en-US" dirty="0" smtClean="0"/>
              <a:t> extensions: TDDFT and </a:t>
            </a:r>
            <a:r>
              <a:rPr lang="en-US" dirty="0" err="1" smtClean="0"/>
              <a:t>Langevin</a:t>
            </a:r>
            <a:endParaRPr lang="en-US" dirty="0" smtClean="0"/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Calculation of new observables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Quantum nuclei</a:t>
            </a:r>
            <a:endParaRPr lang="en-US" dirty="0"/>
          </a:p>
        </p:txBody>
      </p:sp>
      <p:pic>
        <p:nvPicPr>
          <p:cNvPr id="7" name="Picture 3" descr="vasp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109" y="228600"/>
            <a:ext cx="1166091" cy="808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quantum-espresso-log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304800"/>
            <a:ext cx="1772652" cy="762000"/>
          </a:xfrm>
          <a:prstGeom prst="rect">
            <a:avLst/>
          </a:prstGeom>
        </p:spPr>
      </p:pic>
      <p:pic>
        <p:nvPicPr>
          <p:cNvPr id="9" name="Content Placeholder 5" descr="xe.jpg"/>
          <p:cNvPicPr>
            <a:picLocks noChangeAspect="1"/>
          </p:cNvPicPr>
          <p:nvPr/>
        </p:nvPicPr>
        <p:blipFill>
          <a:blip r:embed="rId5"/>
          <a:srcRect l="16982" t="1599" r="16982" b="-180"/>
          <a:stretch>
            <a:fillRect/>
          </a:stretch>
        </p:blipFill>
        <p:spPr bwMode="auto">
          <a:xfrm rot="10793439">
            <a:off x="914400" y="4939159"/>
            <a:ext cx="1881909" cy="1612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162675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Average Atom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1"/>
            <a:ext cx="8229600" cy="457200"/>
          </a:xfrm>
        </p:spPr>
        <p:txBody>
          <a:bodyPr/>
          <a:lstStyle/>
          <a:p>
            <a:r>
              <a:rPr lang="en-US" b="0" dirty="0" smtClean="0"/>
              <a:t>Single center impurity problem embedded in effective medium</a:t>
            </a:r>
          </a:p>
          <a:p>
            <a:pPr lvl="1"/>
            <a:endParaRPr lang="en-US" b="0" dirty="0" smtClean="0"/>
          </a:p>
          <a:p>
            <a:pPr marL="231775" lvl="1" indent="0">
              <a:buNone/>
            </a:pPr>
            <a:endParaRPr lang="en-US" b="0" dirty="0" smtClean="0"/>
          </a:p>
          <a:p>
            <a:pPr lvl="1"/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57200" y="1752600"/>
            <a:ext cx="2743200" cy="4247317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Strengths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Theoretical connection to weakly coupled plasma picture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Incredibly fast and robust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Can be easily combined with other approaches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Applicable over a wide range of </a:t>
            </a:r>
            <a:r>
              <a:rPr lang="en-US" dirty="0" err="1" smtClean="0"/>
              <a:t>ρ</a:t>
            </a:r>
            <a:r>
              <a:rPr lang="en-US" dirty="0" smtClean="0"/>
              <a:t> and T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Generalizations to allow access to spectroscopic information</a:t>
            </a:r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152400" y="152400"/>
            <a:ext cx="2795394" cy="92333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INFERNO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51023" y="251936"/>
            <a:ext cx="3237748" cy="73866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PURGATORIO</a:t>
            </a:r>
            <a:endParaRPr lang="en-US" sz="4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5474614" y="2151525"/>
            <a:ext cx="3482975" cy="4477875"/>
            <a:chOff x="5474614" y="2151525"/>
            <a:chExt cx="3482975" cy="4477875"/>
          </a:xfrm>
        </p:grpSpPr>
        <p:sp>
          <p:nvSpPr>
            <p:cNvPr id="10" name="Arc 9"/>
            <p:cNvSpPr/>
            <p:nvPr/>
          </p:nvSpPr>
          <p:spPr>
            <a:xfrm>
              <a:off x="5936444" y="2151525"/>
              <a:ext cx="2251422" cy="4320227"/>
            </a:xfrm>
            <a:prstGeom prst="arc">
              <a:avLst>
                <a:gd name="adj1" fmla="val 21498148"/>
                <a:gd name="adj2" fmla="val 10877828"/>
              </a:avLst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 flipV="1">
              <a:off x="7071777" y="4162499"/>
              <a:ext cx="0" cy="2309253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>
              <a:off x="5474614" y="6471752"/>
              <a:ext cx="3200781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8659324" y="6260068"/>
              <a:ext cx="2982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4F81BD"/>
                  </a:solidFill>
                </a:rPr>
                <a:t>x</a:t>
              </a:r>
              <a:endParaRPr lang="en-US" dirty="0">
                <a:solidFill>
                  <a:srgbClr val="4F81BD"/>
                </a:solidFill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6494489" y="6183096"/>
              <a:ext cx="1135333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6321303" y="5931377"/>
              <a:ext cx="1472084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6205845" y="5710073"/>
              <a:ext cx="1702999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6100009" y="5459047"/>
              <a:ext cx="190505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4341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Average Atom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1"/>
            <a:ext cx="8229600" cy="457200"/>
          </a:xfrm>
        </p:spPr>
        <p:txBody>
          <a:bodyPr/>
          <a:lstStyle/>
          <a:p>
            <a:r>
              <a:rPr lang="en-US" b="0" dirty="0" smtClean="0"/>
              <a:t>Single center impurity problem embedded in effective medium</a:t>
            </a:r>
          </a:p>
          <a:p>
            <a:pPr lvl="1"/>
            <a:endParaRPr lang="en-US" b="0" dirty="0" smtClean="0"/>
          </a:p>
          <a:p>
            <a:pPr marL="231775" lvl="1" indent="0">
              <a:buNone/>
            </a:pPr>
            <a:endParaRPr lang="en-US" b="0" dirty="0" smtClean="0"/>
          </a:p>
          <a:p>
            <a:pPr lvl="1"/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57200" y="1752600"/>
            <a:ext cx="2743200" cy="4247317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Strengths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Theoretical connection to weakly coupled plasma picture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Incredibly fast and robust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Can be easily combined with other </a:t>
            </a:r>
            <a:r>
              <a:rPr lang="en-US" dirty="0" smtClean="0"/>
              <a:t>approaches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Applicable over a wide range of </a:t>
            </a:r>
            <a:r>
              <a:rPr lang="en-US" dirty="0" err="1" smtClean="0"/>
              <a:t>ρ</a:t>
            </a:r>
            <a:r>
              <a:rPr lang="en-US" dirty="0" smtClean="0"/>
              <a:t> and T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Generalizations to allow access to spectroscopic information</a:t>
            </a:r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276600" y="1752600"/>
            <a:ext cx="2743200" cy="230832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Limitations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Ionic correlations are neglected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Interstitial regions are treated approximately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Single center makes chemistry impossible	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52400" y="152400"/>
            <a:ext cx="2795394" cy="92333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INFERNO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51023" y="251936"/>
            <a:ext cx="3237748" cy="73866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PURGATORIO</a:t>
            </a:r>
            <a:endParaRPr lang="en-US" sz="4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5474614" y="2151525"/>
            <a:ext cx="3482975" cy="4477875"/>
            <a:chOff x="5474614" y="2151525"/>
            <a:chExt cx="3482975" cy="4477875"/>
          </a:xfrm>
        </p:grpSpPr>
        <p:sp>
          <p:nvSpPr>
            <p:cNvPr id="18" name="Arc 17"/>
            <p:cNvSpPr/>
            <p:nvPr/>
          </p:nvSpPr>
          <p:spPr>
            <a:xfrm>
              <a:off x="5936444" y="2151525"/>
              <a:ext cx="2251422" cy="4320227"/>
            </a:xfrm>
            <a:prstGeom prst="arc">
              <a:avLst>
                <a:gd name="adj1" fmla="val 21498148"/>
                <a:gd name="adj2" fmla="val 10877828"/>
              </a:avLst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 flipV="1">
              <a:off x="7071777" y="4162499"/>
              <a:ext cx="0" cy="2309253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5474614" y="6471752"/>
              <a:ext cx="3200781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8659324" y="6260068"/>
              <a:ext cx="2982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4F81BD"/>
                  </a:solidFill>
                </a:rPr>
                <a:t>x</a:t>
              </a:r>
              <a:endParaRPr lang="en-US" dirty="0">
                <a:solidFill>
                  <a:srgbClr val="4F81BD"/>
                </a:solidFill>
              </a:endParaRP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6494489" y="6183096"/>
              <a:ext cx="1135333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6321303" y="5931377"/>
              <a:ext cx="1472084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6205845" y="5710073"/>
              <a:ext cx="1702999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6100009" y="5459047"/>
              <a:ext cx="190505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232886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Average Atom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1"/>
            <a:ext cx="8229600" cy="457200"/>
          </a:xfrm>
        </p:spPr>
        <p:txBody>
          <a:bodyPr/>
          <a:lstStyle/>
          <a:p>
            <a:r>
              <a:rPr lang="en-US" b="0" dirty="0" smtClean="0"/>
              <a:t>Single center impurity problem embedded in effective medium</a:t>
            </a:r>
          </a:p>
          <a:p>
            <a:pPr lvl="1"/>
            <a:endParaRPr lang="en-US" b="0" dirty="0" smtClean="0"/>
          </a:p>
          <a:p>
            <a:pPr marL="231775" lvl="1" indent="0">
              <a:buNone/>
            </a:pPr>
            <a:endParaRPr lang="en-US" b="0" dirty="0" smtClean="0"/>
          </a:p>
          <a:p>
            <a:pPr lvl="1"/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57200" y="1752600"/>
            <a:ext cx="2743200" cy="4247317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Strengths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Theoretical connection to weakly coupled plasma picture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Incredibly fast and robust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Can be easily combined with other </a:t>
            </a:r>
            <a:r>
              <a:rPr lang="en-US" dirty="0" smtClean="0"/>
              <a:t>approaches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Applicable over a wide range of </a:t>
            </a:r>
            <a:r>
              <a:rPr lang="en-US" dirty="0" err="1" smtClean="0"/>
              <a:t>ρ</a:t>
            </a:r>
            <a:r>
              <a:rPr lang="en-US" dirty="0" smtClean="0"/>
              <a:t> and T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Generalizations to allow access to spectroscopic information</a:t>
            </a:r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276600" y="1752600"/>
            <a:ext cx="2743200" cy="230832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Limitations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Ionic correlations are neglected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Interstitial regions are treated approximately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Single center makes chemistry impossible	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019800" y="1764268"/>
            <a:ext cx="2895600" cy="1754327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Leading Edge Research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Adding ionic correlations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Moving beyond single site model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Calculation of new observables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52400" y="152400"/>
            <a:ext cx="2795394" cy="92333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INFERNO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51023" y="251936"/>
            <a:ext cx="3237748" cy="73866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PURGATORIO</a:t>
            </a:r>
            <a:endParaRPr lang="en-US" sz="4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5474614" y="2151525"/>
            <a:ext cx="3482975" cy="4477875"/>
            <a:chOff x="5474614" y="2151525"/>
            <a:chExt cx="3482975" cy="4477875"/>
          </a:xfrm>
        </p:grpSpPr>
        <p:sp>
          <p:nvSpPr>
            <p:cNvPr id="17" name="Arc 16"/>
            <p:cNvSpPr/>
            <p:nvPr/>
          </p:nvSpPr>
          <p:spPr>
            <a:xfrm>
              <a:off x="5936444" y="2151525"/>
              <a:ext cx="2251422" cy="4320227"/>
            </a:xfrm>
            <a:prstGeom prst="arc">
              <a:avLst>
                <a:gd name="adj1" fmla="val 21498148"/>
                <a:gd name="adj2" fmla="val 10877828"/>
              </a:avLst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V="1">
              <a:off x="7071777" y="4162499"/>
              <a:ext cx="0" cy="2309253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>
              <a:off x="5474614" y="6471752"/>
              <a:ext cx="3200781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8659324" y="6260068"/>
              <a:ext cx="2982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4F81BD"/>
                  </a:solidFill>
                </a:rPr>
                <a:t>x</a:t>
              </a:r>
              <a:endParaRPr lang="en-US" dirty="0">
                <a:solidFill>
                  <a:srgbClr val="4F81BD"/>
                </a:solidFill>
              </a:endParaRPr>
            </a:p>
          </p:txBody>
        </p:sp>
        <p:cxnSp>
          <p:nvCxnSpPr>
            <p:cNvPr id="21" name="Straight Connector 20"/>
            <p:cNvCxnSpPr/>
            <p:nvPr/>
          </p:nvCxnSpPr>
          <p:spPr>
            <a:xfrm>
              <a:off x="6494489" y="6183096"/>
              <a:ext cx="1135333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6321303" y="5931377"/>
              <a:ext cx="1472084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6205845" y="5710073"/>
              <a:ext cx="1702999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6100009" y="5459047"/>
              <a:ext cx="190505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23288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Path Integral Monte Carlo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1"/>
            <a:ext cx="8229600" cy="457200"/>
          </a:xfrm>
        </p:spPr>
        <p:txBody>
          <a:bodyPr/>
          <a:lstStyle/>
          <a:p>
            <a:r>
              <a:rPr lang="en-US" b="0" dirty="0" smtClean="0"/>
              <a:t>Numerically sample Feynman path integral to determine partition function</a:t>
            </a:r>
          </a:p>
          <a:p>
            <a:pPr lvl="1"/>
            <a:endParaRPr lang="en-US" b="0" dirty="0" smtClean="0"/>
          </a:p>
          <a:p>
            <a:pPr marL="231775" lvl="1" indent="0">
              <a:buNone/>
            </a:pPr>
            <a:endParaRPr lang="en-US" b="0" dirty="0" smtClean="0"/>
          </a:p>
          <a:p>
            <a:pPr lvl="1"/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57200" y="1752600"/>
            <a:ext cx="2743200" cy="397031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Strengths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High accuracy particularly at high temperatures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Approximations are variational with respect to free energy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Massively parallel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Electrons and ions are easily treated on same footing</a:t>
            </a:r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-304800" y="-8930"/>
            <a:ext cx="30059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PIMC++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77000" y="0"/>
            <a:ext cx="30059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UPI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46800" y="3810000"/>
            <a:ext cx="2540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43412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Path Integral Monte Carlo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1"/>
            <a:ext cx="8229600" cy="457200"/>
          </a:xfrm>
        </p:spPr>
        <p:txBody>
          <a:bodyPr/>
          <a:lstStyle/>
          <a:p>
            <a:r>
              <a:rPr lang="en-US" b="0" dirty="0" smtClean="0"/>
              <a:t>Numerically sample Feynman path integral to determine partition function</a:t>
            </a:r>
          </a:p>
          <a:p>
            <a:pPr lvl="1"/>
            <a:endParaRPr lang="en-US" b="0" dirty="0" smtClean="0"/>
          </a:p>
          <a:p>
            <a:pPr marL="231775" lvl="1" indent="0">
              <a:buNone/>
            </a:pPr>
            <a:endParaRPr lang="en-US" b="0" dirty="0" smtClean="0"/>
          </a:p>
          <a:p>
            <a:pPr lvl="1"/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57200" y="1752600"/>
            <a:ext cx="2743200" cy="397031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Strengths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High accuracy particularly at high temperatures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Approximations are variational with respect to free energy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Massively parallel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Electrons and ions are easily treated on same footing</a:t>
            </a:r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276600" y="1752600"/>
            <a:ext cx="2743200" cy="397031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Limitations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Approximations are less well exercised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High computational cost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Unfavorable computational complexity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Codes are not as well developed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err="1" smtClean="0"/>
              <a:t>Ergodicity</a:t>
            </a:r>
            <a:r>
              <a:rPr lang="en-US" dirty="0" smtClean="0"/>
              <a:t> problems at low temperatures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Real time dynamics are difficult</a:t>
            </a:r>
          </a:p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-304800" y="-8930"/>
            <a:ext cx="30059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PIMC++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77000" y="0"/>
            <a:ext cx="30059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UPI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46800" y="3810000"/>
            <a:ext cx="2540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966685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Path Integral Monte Carlo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1"/>
            <a:ext cx="8229600" cy="457200"/>
          </a:xfrm>
        </p:spPr>
        <p:txBody>
          <a:bodyPr/>
          <a:lstStyle/>
          <a:p>
            <a:r>
              <a:rPr lang="en-US" b="0" dirty="0" smtClean="0"/>
              <a:t>Numerically sample Feynman path integral to determine partition function</a:t>
            </a:r>
          </a:p>
          <a:p>
            <a:pPr lvl="1"/>
            <a:endParaRPr lang="en-US" b="0" dirty="0" smtClean="0"/>
          </a:p>
          <a:p>
            <a:pPr marL="231775" lvl="1" indent="0">
              <a:buNone/>
            </a:pPr>
            <a:endParaRPr lang="en-US" b="0" dirty="0" smtClean="0"/>
          </a:p>
          <a:p>
            <a:pPr lvl="1"/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57200" y="1752600"/>
            <a:ext cx="2743200" cy="397031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Strengths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High accuracy particularly at high temperatures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Approximations are variational with respect to free energy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Massively parallel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Electrons and ions are easily treated on same footing</a:t>
            </a:r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276600" y="1752600"/>
            <a:ext cx="2743200" cy="397031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Limitations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Approximations are less well exercised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High computational cost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Unfavorable computational complexity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Codes are not as well developed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err="1" smtClean="0"/>
              <a:t>Ergodicity</a:t>
            </a:r>
            <a:r>
              <a:rPr lang="en-US" dirty="0" smtClean="0"/>
              <a:t> problems at low temperatures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Real time dynamics are difficult</a:t>
            </a:r>
          </a:p>
          <a:p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019800" y="1764268"/>
            <a:ext cx="2895600" cy="1754327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Leading Edge Research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Efficiency improvements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Improving constraints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Application to higher Z elements</a:t>
            </a:r>
          </a:p>
          <a:p>
            <a:pPr marL="285750" indent="-285750">
              <a:buFont typeface="Wingdings" charset="2"/>
              <a:buChar char="§"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-304800" y="-8930"/>
            <a:ext cx="30059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PIMC++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77000" y="0"/>
            <a:ext cx="30059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UPI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46800" y="3810000"/>
            <a:ext cx="2540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966685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229600" cy="1143000"/>
          </a:xfrm>
        </p:spPr>
        <p:txBody>
          <a:bodyPr/>
          <a:lstStyle/>
          <a:p>
            <a:pPr algn="ctr"/>
            <a:r>
              <a:rPr lang="en-US" dirty="0" smtClean="0"/>
              <a:t>Quantum Statistical Potentials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1"/>
            <a:ext cx="8610600" cy="457200"/>
          </a:xfrm>
        </p:spPr>
        <p:txBody>
          <a:bodyPr/>
          <a:lstStyle/>
          <a:p>
            <a:r>
              <a:rPr lang="en-US" b="0" dirty="0" smtClean="0"/>
              <a:t>Use quantum relations to generate effective interactions for electrons and ions</a:t>
            </a:r>
          </a:p>
          <a:p>
            <a:pPr lvl="1"/>
            <a:endParaRPr lang="en-US" b="0" dirty="0" smtClean="0"/>
          </a:p>
          <a:p>
            <a:pPr marL="231775" lvl="1" indent="0">
              <a:buNone/>
            </a:pPr>
            <a:endParaRPr lang="en-US" b="0" dirty="0" smtClean="0"/>
          </a:p>
          <a:p>
            <a:pPr lvl="1"/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57200" y="1752600"/>
            <a:ext cx="2743200" cy="34163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Strengths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Maps a quantum problem to a classical </a:t>
            </a:r>
            <a:r>
              <a:rPr lang="en-US" dirty="0" smtClean="0"/>
              <a:t>one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Scales well to many more particles than other methods</a:t>
            </a:r>
            <a:endParaRPr lang="en-US" dirty="0"/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A</a:t>
            </a:r>
            <a:r>
              <a:rPr lang="en-US" dirty="0" smtClean="0"/>
              <a:t>bility </a:t>
            </a:r>
            <a:r>
              <a:rPr lang="en-US" dirty="0"/>
              <a:t>to do electron and ion dynamics near </a:t>
            </a:r>
            <a:r>
              <a:rPr lang="en-US" dirty="0" smtClean="0"/>
              <a:t>equilibrium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Codes are well developed and tuned</a:t>
            </a:r>
          </a:p>
        </p:txBody>
      </p:sp>
      <p:pic>
        <p:nvPicPr>
          <p:cNvPr id="7" name="Picture 6" descr="Mimbres1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0A0A07"/>
              </a:clrFrom>
              <a:clrTo>
                <a:srgbClr val="0A0A07">
                  <a:alpha val="0"/>
                </a:srgbClr>
              </a:clrTo>
            </a:clrChange>
          </a:blip>
          <a:srcRect l="1475" t="2035" r="1445" b="1568"/>
          <a:stretch>
            <a:fillRect/>
          </a:stretch>
        </p:blipFill>
        <p:spPr>
          <a:xfrm>
            <a:off x="76200" y="103253"/>
            <a:ext cx="1070786" cy="1066800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914400" y="457200"/>
            <a:ext cx="1236259" cy="261610"/>
          </a:xfrm>
          <a:prstGeom prst="rect">
            <a:avLst/>
          </a:prstGeom>
          <a:solidFill>
            <a:schemeClr val="accent1">
              <a:lumMod val="5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Engravers MT"/>
                <a:cs typeface="Engravers MT"/>
              </a:rPr>
              <a:t>Cimarron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747695" y="237292"/>
            <a:ext cx="3005905" cy="67710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DDCMD</a:t>
            </a:r>
            <a:endParaRPr lang="en-US" sz="3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3" name="movie.mpeg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93994" y="4119302"/>
            <a:ext cx="2792806" cy="2129098"/>
          </a:xfrm>
          <a:prstGeom prst="rect">
            <a:avLst/>
          </a:prstGeom>
          <a:effectLst>
            <a:outerShdw blurRad="50800" dist="127000" dir="270000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43412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229600" cy="1143000"/>
          </a:xfrm>
        </p:spPr>
        <p:txBody>
          <a:bodyPr/>
          <a:lstStyle/>
          <a:p>
            <a:pPr algn="ctr"/>
            <a:r>
              <a:rPr lang="en-US" dirty="0" smtClean="0"/>
              <a:t>Quantum Statistical Potentials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1"/>
            <a:ext cx="8610600" cy="457200"/>
          </a:xfrm>
        </p:spPr>
        <p:txBody>
          <a:bodyPr/>
          <a:lstStyle/>
          <a:p>
            <a:r>
              <a:rPr lang="en-US" b="0" dirty="0" smtClean="0"/>
              <a:t>Use quantum relations to generate effective interactions for electrons and ions</a:t>
            </a:r>
          </a:p>
          <a:p>
            <a:pPr lvl="1"/>
            <a:endParaRPr lang="en-US" b="0" dirty="0" smtClean="0"/>
          </a:p>
          <a:p>
            <a:pPr marL="231775" lvl="1" indent="0">
              <a:buNone/>
            </a:pPr>
            <a:endParaRPr lang="en-US" b="0" dirty="0" smtClean="0"/>
          </a:p>
          <a:p>
            <a:pPr lvl="1"/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57200" y="1752600"/>
            <a:ext cx="2743200" cy="34163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Strengths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Maps a quantum problem to a classical </a:t>
            </a:r>
            <a:r>
              <a:rPr lang="en-US" dirty="0" smtClean="0"/>
              <a:t>one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Scales well to many more particles than other methods</a:t>
            </a:r>
            <a:endParaRPr lang="en-US" dirty="0"/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A</a:t>
            </a:r>
            <a:r>
              <a:rPr lang="en-US" dirty="0" smtClean="0"/>
              <a:t>bility </a:t>
            </a:r>
            <a:r>
              <a:rPr lang="en-US" dirty="0"/>
              <a:t>to do electron and ion dynamics near </a:t>
            </a:r>
            <a:r>
              <a:rPr lang="en-US" dirty="0" smtClean="0"/>
              <a:t>equilibrium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Codes are well developed and tuned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76600" y="1752600"/>
            <a:ext cx="2743200" cy="2862323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Limitations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Derivation </a:t>
            </a:r>
            <a:r>
              <a:rPr lang="en-US" dirty="0"/>
              <a:t>only valid for </a:t>
            </a:r>
            <a:r>
              <a:rPr lang="en-US" dirty="0" smtClean="0"/>
              <a:t>equilibrium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C</a:t>
            </a:r>
            <a:r>
              <a:rPr lang="en-US" dirty="0" smtClean="0"/>
              <a:t>hanges </a:t>
            </a:r>
            <a:r>
              <a:rPr lang="en-US" dirty="0"/>
              <a:t>binary cross </a:t>
            </a:r>
            <a:r>
              <a:rPr lang="en-US" dirty="0" smtClean="0"/>
              <a:t>sections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D</a:t>
            </a:r>
            <a:r>
              <a:rPr lang="en-US" dirty="0" smtClean="0"/>
              <a:t>iffraction </a:t>
            </a:r>
            <a:r>
              <a:rPr lang="en-US" dirty="0"/>
              <a:t>and Pauli should not be treated </a:t>
            </a:r>
            <a:r>
              <a:rPr lang="en-US" dirty="0" smtClean="0"/>
              <a:t>separately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T</a:t>
            </a:r>
            <a:r>
              <a:rPr lang="en-US" dirty="0" smtClean="0"/>
              <a:t>wo</a:t>
            </a:r>
            <a:r>
              <a:rPr lang="en-US" dirty="0"/>
              <a:t>-body approximation</a:t>
            </a:r>
          </a:p>
        </p:txBody>
      </p:sp>
      <p:pic>
        <p:nvPicPr>
          <p:cNvPr id="7" name="Picture 6" descr="Mimbres1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0A0A07"/>
              </a:clrFrom>
              <a:clrTo>
                <a:srgbClr val="0A0A07">
                  <a:alpha val="0"/>
                </a:srgbClr>
              </a:clrTo>
            </a:clrChange>
          </a:blip>
          <a:srcRect l="1475" t="2035" r="1445" b="1568"/>
          <a:stretch>
            <a:fillRect/>
          </a:stretch>
        </p:blipFill>
        <p:spPr>
          <a:xfrm>
            <a:off x="76200" y="103253"/>
            <a:ext cx="1070786" cy="1066800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914400" y="457200"/>
            <a:ext cx="1236259" cy="261610"/>
          </a:xfrm>
          <a:prstGeom prst="rect">
            <a:avLst/>
          </a:prstGeom>
          <a:solidFill>
            <a:schemeClr val="accent1">
              <a:lumMod val="5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Engravers MT"/>
                <a:cs typeface="Engravers MT"/>
              </a:rPr>
              <a:t>Cimarron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747695" y="237292"/>
            <a:ext cx="3005905" cy="67710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DDCMD</a:t>
            </a:r>
            <a:endParaRPr lang="en-US" sz="3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0" name="movie.mpeg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93994" y="4119302"/>
            <a:ext cx="2792806" cy="2129098"/>
          </a:xfrm>
          <a:prstGeom prst="rect">
            <a:avLst/>
          </a:prstGeom>
          <a:effectLst>
            <a:outerShdw blurRad="50800" dist="127000" dir="270000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48096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229600" cy="1143000"/>
          </a:xfrm>
        </p:spPr>
        <p:txBody>
          <a:bodyPr/>
          <a:lstStyle/>
          <a:p>
            <a:pPr algn="ctr"/>
            <a:r>
              <a:rPr lang="en-US" dirty="0" smtClean="0"/>
              <a:t>Quantum Statistical Potentials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1"/>
            <a:ext cx="8610600" cy="457200"/>
          </a:xfrm>
        </p:spPr>
        <p:txBody>
          <a:bodyPr/>
          <a:lstStyle/>
          <a:p>
            <a:r>
              <a:rPr lang="en-US" b="0" dirty="0" smtClean="0"/>
              <a:t>Use quantum relations to generate effective interactions for electrons and ions</a:t>
            </a:r>
          </a:p>
          <a:p>
            <a:pPr lvl="1"/>
            <a:endParaRPr lang="en-US" b="0" dirty="0" smtClean="0"/>
          </a:p>
          <a:p>
            <a:pPr marL="231775" lvl="1" indent="0">
              <a:buNone/>
            </a:pPr>
            <a:endParaRPr lang="en-US" b="0" dirty="0" smtClean="0"/>
          </a:p>
          <a:p>
            <a:pPr lvl="1"/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57200" y="1752600"/>
            <a:ext cx="2743200" cy="34163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Strengths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Maps a quantum problem to a classical </a:t>
            </a:r>
            <a:r>
              <a:rPr lang="en-US" dirty="0" smtClean="0"/>
              <a:t>one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Scales well to many more particles than other methods</a:t>
            </a:r>
            <a:endParaRPr lang="en-US" dirty="0"/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A</a:t>
            </a:r>
            <a:r>
              <a:rPr lang="en-US" dirty="0" smtClean="0"/>
              <a:t>bility </a:t>
            </a:r>
            <a:r>
              <a:rPr lang="en-US" dirty="0"/>
              <a:t>to do electron and ion dynamics near </a:t>
            </a:r>
            <a:r>
              <a:rPr lang="en-US" dirty="0" smtClean="0"/>
              <a:t>equilibrium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Codes are well developed and tuned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76600" y="1752600"/>
            <a:ext cx="2743200" cy="2862323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Limitations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Derivation </a:t>
            </a:r>
            <a:r>
              <a:rPr lang="en-US" dirty="0"/>
              <a:t>only valid for </a:t>
            </a:r>
            <a:r>
              <a:rPr lang="en-US" dirty="0" smtClean="0"/>
              <a:t>equilibrium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C</a:t>
            </a:r>
            <a:r>
              <a:rPr lang="en-US" dirty="0" smtClean="0"/>
              <a:t>hanges </a:t>
            </a:r>
            <a:r>
              <a:rPr lang="en-US" dirty="0"/>
              <a:t>binary cross </a:t>
            </a:r>
            <a:r>
              <a:rPr lang="en-US" dirty="0" smtClean="0"/>
              <a:t>sections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D</a:t>
            </a:r>
            <a:r>
              <a:rPr lang="en-US" dirty="0" smtClean="0"/>
              <a:t>iffraction </a:t>
            </a:r>
            <a:r>
              <a:rPr lang="en-US" dirty="0"/>
              <a:t>and Pauli should not be treated </a:t>
            </a:r>
            <a:r>
              <a:rPr lang="en-US" dirty="0" smtClean="0"/>
              <a:t>separately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/>
              <a:t>T</a:t>
            </a:r>
            <a:r>
              <a:rPr lang="en-US" dirty="0" smtClean="0"/>
              <a:t>wo</a:t>
            </a:r>
            <a:r>
              <a:rPr lang="en-US" dirty="0"/>
              <a:t>-body approximation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19800" y="1764268"/>
            <a:ext cx="2895600" cy="1754327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u="sng" dirty="0" smtClean="0"/>
              <a:t>Leading Edge Research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Improved integration techniques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Improved potential forms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Extensions to lower temperatures</a:t>
            </a:r>
          </a:p>
        </p:txBody>
      </p:sp>
      <p:pic>
        <p:nvPicPr>
          <p:cNvPr id="7" name="Picture 6" descr="Mimbres1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0A0A07"/>
              </a:clrFrom>
              <a:clrTo>
                <a:srgbClr val="0A0A07">
                  <a:alpha val="0"/>
                </a:srgbClr>
              </a:clrTo>
            </a:clrChange>
          </a:blip>
          <a:srcRect l="1475" t="2035" r="1445" b="1568"/>
          <a:stretch>
            <a:fillRect/>
          </a:stretch>
        </p:blipFill>
        <p:spPr>
          <a:xfrm>
            <a:off x="76200" y="103253"/>
            <a:ext cx="1070786" cy="1066800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914400" y="457200"/>
            <a:ext cx="1236259" cy="261610"/>
          </a:xfrm>
          <a:prstGeom prst="rect">
            <a:avLst/>
          </a:prstGeom>
          <a:solidFill>
            <a:schemeClr val="accent1">
              <a:lumMod val="5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Engravers MT"/>
                <a:cs typeface="Engravers MT"/>
              </a:rPr>
              <a:t>Cimarron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747695" y="237292"/>
            <a:ext cx="3005905" cy="67710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DDCMD</a:t>
            </a:r>
            <a:endParaRPr lang="en-US" sz="3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0" name="movie.mpeg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93994" y="4119302"/>
            <a:ext cx="2792806" cy="2129098"/>
          </a:xfrm>
          <a:prstGeom prst="rect">
            <a:avLst/>
          </a:prstGeom>
          <a:effectLst>
            <a:outerShdw blurRad="50800" dist="127000" dir="270000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48096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600" dirty="0" smtClean="0"/>
              <a:t>Accuracy is key </a:t>
            </a:r>
            <a:r>
              <a:rPr lang="en-US" sz="2600" dirty="0" smtClean="0">
                <a:sym typeface="Wingdings"/>
              </a:rPr>
              <a:t> Method comparison benchmark</a:t>
            </a:r>
            <a:endParaRPr lang="en-US" sz="2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Define a series of test problems which test various aspects of the physics in several regimes</a:t>
            </a:r>
          </a:p>
          <a:p>
            <a:r>
              <a:rPr lang="en-US" sz="2400" dirty="0" smtClean="0"/>
              <a:t>Tests must be as simple as possible and computationally tractable </a:t>
            </a:r>
          </a:p>
          <a:p>
            <a:r>
              <a:rPr lang="en-US" sz="2400" dirty="0" smtClean="0"/>
              <a:t>Observables are experimentally motivated but not comparisons to experiment</a:t>
            </a:r>
          </a:p>
          <a:p>
            <a:r>
              <a:rPr lang="en-US" sz="2400" dirty="0" smtClean="0"/>
              <a:t>All approximations must be explicitly controlled where possible</a:t>
            </a:r>
          </a:p>
          <a:p>
            <a:r>
              <a:rPr lang="en-US" sz="2400" dirty="0" smtClean="0"/>
              <a:t>Generate a survey paper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1094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Define a problem to exercise 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Two materials: H and C</a:t>
            </a:r>
          </a:p>
          <a:p>
            <a:r>
              <a:rPr lang="en-US" sz="2800" dirty="0" smtClean="0"/>
              <a:t>Temperatures: 1, 5, 10, 100 and 1 </a:t>
            </a:r>
            <a:r>
              <a:rPr lang="en-US" sz="2800" dirty="0" err="1" smtClean="0"/>
              <a:t>keV</a:t>
            </a:r>
            <a:endParaRPr lang="en-US" sz="2800" dirty="0" smtClean="0"/>
          </a:p>
          <a:p>
            <a:r>
              <a:rPr lang="en-US" sz="2800" dirty="0" smtClean="0"/>
              <a:t>Densities: 0.1, 1 and 30 g/cc</a:t>
            </a:r>
          </a:p>
          <a:p>
            <a:r>
              <a:rPr lang="en-US" sz="2800" dirty="0" smtClean="0"/>
              <a:t>Observables:  </a:t>
            </a:r>
          </a:p>
          <a:p>
            <a:pPr lvl="1"/>
            <a:r>
              <a:rPr lang="en-US" sz="2400" dirty="0" smtClean="0"/>
              <a:t>P</a:t>
            </a:r>
          </a:p>
          <a:p>
            <a:pPr lvl="1"/>
            <a:r>
              <a:rPr lang="en-US" sz="2400" dirty="0" err="1" smtClean="0"/>
              <a:t>g</a:t>
            </a:r>
            <a:r>
              <a:rPr lang="en-US" sz="2400" baseline="-25000" dirty="0" err="1" smtClean="0"/>
              <a:t>ii</a:t>
            </a:r>
            <a:r>
              <a:rPr lang="en-US" sz="2400" dirty="0" smtClean="0"/>
              <a:t>(r), </a:t>
            </a:r>
            <a:r>
              <a:rPr lang="en-US" sz="2400" dirty="0" err="1" smtClean="0"/>
              <a:t>g</a:t>
            </a:r>
            <a:r>
              <a:rPr lang="en-US" sz="2400" baseline="-25000" dirty="0" err="1"/>
              <a:t>e</a:t>
            </a:r>
            <a:r>
              <a:rPr lang="en-US" sz="2400" baseline="-25000" dirty="0" err="1" smtClean="0"/>
              <a:t>i</a:t>
            </a:r>
            <a:r>
              <a:rPr lang="en-US" sz="2400" dirty="0" smtClean="0"/>
              <a:t>(r), g</a:t>
            </a:r>
            <a:r>
              <a:rPr lang="en-US" sz="2400" baseline="-25000" dirty="0" smtClean="0"/>
              <a:t>ee</a:t>
            </a:r>
            <a:r>
              <a:rPr lang="en-US" sz="2400" dirty="0" smtClean="0"/>
              <a:t>(r)</a:t>
            </a:r>
          </a:p>
          <a:p>
            <a:pPr lvl="1"/>
            <a:r>
              <a:rPr lang="en-US" sz="2400" dirty="0" smtClean="0"/>
              <a:t>S(</a:t>
            </a:r>
            <a:r>
              <a:rPr lang="en-US" sz="2400" dirty="0" err="1" smtClean="0"/>
              <a:t>k,ω</a:t>
            </a:r>
            <a:r>
              <a:rPr lang="en-US" sz="2400" dirty="0" smtClean="0"/>
              <a:t>)</a:t>
            </a:r>
          </a:p>
          <a:p>
            <a:pPr lvl="1"/>
            <a:r>
              <a:rPr lang="en-US" sz="2400" dirty="0" smtClean="0"/>
              <a:t>Diffusion coefficient for electrons and ions</a:t>
            </a:r>
          </a:p>
          <a:p>
            <a:pPr lvl="1"/>
            <a:r>
              <a:rPr lang="en-US" sz="2400" dirty="0" smtClean="0"/>
              <a:t>Average ionization</a:t>
            </a:r>
          </a:p>
          <a:p>
            <a:pPr lvl="1"/>
            <a:r>
              <a:rPr lang="en-US" sz="2400" dirty="0" smtClean="0"/>
              <a:t>Electrical conductivity</a:t>
            </a:r>
          </a:p>
          <a:p>
            <a:pPr lvl="1"/>
            <a:r>
              <a:rPr lang="en-US" sz="2400" dirty="0" smtClean="0"/>
              <a:t>Thermal conductivity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216967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 in progress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Initial submissions have covered a range of methods</a:t>
            </a:r>
          </a:p>
          <a:p>
            <a:pPr lvl="1"/>
            <a:r>
              <a:rPr lang="en-US" sz="2400" dirty="0" smtClean="0"/>
              <a:t>DFT-MD</a:t>
            </a:r>
          </a:p>
          <a:p>
            <a:pPr lvl="1"/>
            <a:r>
              <a:rPr lang="en-US" sz="2400" dirty="0" smtClean="0"/>
              <a:t>Average Atom</a:t>
            </a:r>
          </a:p>
          <a:p>
            <a:pPr lvl="1"/>
            <a:r>
              <a:rPr lang="en-US" sz="2400" dirty="0" smtClean="0"/>
              <a:t>Average Atom-MD</a:t>
            </a:r>
          </a:p>
          <a:p>
            <a:pPr lvl="1"/>
            <a:r>
              <a:rPr lang="en-US" sz="2400" dirty="0" smtClean="0"/>
              <a:t>Quantum Statistical Potentials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6843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 #1: Average atom is fast!!!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First results from AA calculations arrived less than a week after the problem was defined</a:t>
            </a:r>
          </a:p>
          <a:p>
            <a:pPr lvl="1"/>
            <a:r>
              <a:rPr lang="en-US" sz="2800" dirty="0" smtClean="0"/>
              <a:t>Skilled practitioners</a:t>
            </a:r>
          </a:p>
          <a:p>
            <a:pPr lvl="1"/>
            <a:r>
              <a:rPr lang="en-US" sz="2800" dirty="0" smtClean="0"/>
              <a:t>Fewer approximations to converge</a:t>
            </a:r>
          </a:p>
          <a:p>
            <a:pPr lvl="1"/>
            <a:r>
              <a:rPr lang="en-US" sz="2800" dirty="0" smtClean="0"/>
              <a:t>Not significantly more expensive for C than H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435068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Examples: Initial validation of DFT-MD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3200400" cy="4525963"/>
          </a:xfrm>
        </p:spPr>
        <p:txBody>
          <a:bodyPr/>
          <a:lstStyle/>
          <a:p>
            <a:r>
              <a:rPr lang="en-US" dirty="0" smtClean="0"/>
              <a:t>Submissions attempt to understand errors from many sources</a:t>
            </a:r>
          </a:p>
          <a:p>
            <a:pPr lvl="1"/>
            <a:r>
              <a:rPr lang="en-US" dirty="0" smtClean="0"/>
              <a:t>Pseudopotentials / PAWs</a:t>
            </a:r>
          </a:p>
          <a:p>
            <a:pPr lvl="1"/>
            <a:r>
              <a:rPr lang="en-US" dirty="0" smtClean="0"/>
              <a:t>Finite size simulation cells</a:t>
            </a:r>
          </a:p>
          <a:p>
            <a:pPr lvl="1"/>
            <a:r>
              <a:rPr lang="en-US" dirty="0" smtClean="0"/>
              <a:t>Functional</a:t>
            </a:r>
          </a:p>
          <a:p>
            <a:pPr lvl="1"/>
            <a:r>
              <a:rPr lang="en-US" dirty="0" smtClean="0"/>
              <a:t>Incomplete basis</a:t>
            </a:r>
          </a:p>
          <a:p>
            <a:pPr lvl="1"/>
            <a:r>
              <a:rPr lang="en-US" dirty="0" err="1" smtClean="0"/>
              <a:t>Timestep</a:t>
            </a:r>
            <a:endParaRPr lang="en-US" dirty="0" smtClean="0"/>
          </a:p>
          <a:p>
            <a:r>
              <a:rPr lang="en-US" dirty="0" smtClean="0"/>
              <a:t>Example for a reduced model: simple cubic hydrogen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3352800" y="1219200"/>
            <a:ext cx="5825382" cy="4191000"/>
            <a:chOff x="3200400" y="1219200"/>
            <a:chExt cx="5825382" cy="4191000"/>
          </a:xfrm>
        </p:grpSpPr>
        <p:pic>
          <p:nvPicPr>
            <p:cNvPr id="4" name="Picture 3" descr="total_pressure_sc.pd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0400" y="1676400"/>
              <a:ext cx="5825382" cy="3733800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4876800" y="1219200"/>
              <a:ext cx="28194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SC Hydrogen at 1 g/cc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51783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for a range of methods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838200"/>
            <a:ext cx="4267200" cy="58337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29200" y="1143000"/>
            <a:ext cx="3581400" cy="415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2400" dirty="0" smtClean="0"/>
              <a:t>H</a:t>
            </a:r>
          </a:p>
          <a:p>
            <a:pPr marL="285750" indent="-285750">
              <a:buFont typeface="Wingdings" charset="2"/>
              <a:buChar char="§"/>
            </a:pPr>
            <a:r>
              <a:rPr lang="en-US" sz="2400" dirty="0" smtClean="0"/>
              <a:t>Computed pressure as a function of temperature for different densities</a:t>
            </a:r>
          </a:p>
          <a:p>
            <a:pPr marL="285750" indent="-285750">
              <a:buFont typeface="Wingdings" charset="2"/>
              <a:buChar char="§"/>
            </a:pPr>
            <a:r>
              <a:rPr lang="en-US" sz="2400" dirty="0" smtClean="0"/>
              <a:t>Except for lowest temperatures, results are indistinguishable from tabulated </a:t>
            </a:r>
            <a:br>
              <a:rPr lang="en-US" sz="2400" dirty="0" smtClean="0"/>
            </a:br>
            <a:r>
              <a:rPr lang="en-US" sz="2400" dirty="0" smtClean="0"/>
              <a:t>SESAME 5251</a:t>
            </a:r>
          </a:p>
          <a:p>
            <a:pPr marL="742950" lvl="1" indent="-285750">
              <a:buFont typeface="Wingdings" charset="2"/>
              <a:buChar char="§"/>
            </a:pPr>
            <a:r>
              <a:rPr lang="en-US" sz="2400" dirty="0" smtClean="0"/>
              <a:t>Not necessarily indicative of success </a:t>
            </a:r>
          </a:p>
        </p:txBody>
      </p:sp>
    </p:spTree>
    <p:extLst>
      <p:ext uri="{BB962C8B-B14F-4D97-AF65-F5344CB8AC3E}">
        <p14:creationId xmlns:p14="http://schemas.microsoft.com/office/powerpoint/2010/main" val="36125933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Insights from closer inspection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319062"/>
            <a:ext cx="4341999" cy="553893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" y="926068"/>
            <a:ext cx="502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Percent deviation of H pressure from SESAME 5251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876800" y="1371600"/>
            <a:ext cx="3581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charset="2"/>
              <a:buChar char="§"/>
            </a:pPr>
            <a:r>
              <a:rPr lang="en-US" sz="2400" dirty="0" smtClean="0"/>
              <a:t>Relative spread decreases at high temperature</a:t>
            </a:r>
          </a:p>
          <a:p>
            <a:pPr marL="342900" indent="-342900">
              <a:buFont typeface="Wingdings" charset="2"/>
              <a:buChar char="§"/>
            </a:pPr>
            <a:r>
              <a:rPr lang="en-US" sz="2400" dirty="0" smtClean="0"/>
              <a:t>Methods within a class give similar results</a:t>
            </a:r>
          </a:p>
          <a:p>
            <a:pPr marL="342900" indent="-342900">
              <a:buFont typeface="Wingdings" charset="2"/>
              <a:buChar char="§"/>
            </a:pPr>
            <a:r>
              <a:rPr lang="en-US" sz="2400" dirty="0" smtClean="0"/>
              <a:t>Average atom gives a large error at low temperature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6450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Role of ion structure</a:t>
            </a:r>
            <a:endParaRPr lang="en-US" dirty="0"/>
          </a:p>
        </p:txBody>
      </p:sp>
      <p:pic>
        <p:nvPicPr>
          <p:cNvPr id="4" name="Picture 3" descr="g_r_1g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76400"/>
            <a:ext cx="5499750" cy="3657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2400" y="1219200"/>
            <a:ext cx="586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Hydrogen pair correlation function for 1 g/cc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172200" y="1695272"/>
            <a:ext cx="2667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charset="2"/>
              <a:buChar char="§"/>
            </a:pPr>
            <a:r>
              <a:rPr lang="en-US" sz="2400" dirty="0" smtClean="0"/>
              <a:t>Pair correlation from DFT-MD</a:t>
            </a:r>
          </a:p>
          <a:p>
            <a:pPr marL="342900" indent="-342900">
              <a:buFont typeface="Wingdings" charset="2"/>
              <a:buChar char="§"/>
            </a:pPr>
            <a:r>
              <a:rPr lang="en-US" sz="2400" dirty="0" smtClean="0"/>
              <a:t>Results rapidly approach gas structure as temperature increases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319194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IPAM is an excellent place to explore new computational methods</a:t>
            </a:r>
          </a:p>
          <a:p>
            <a:r>
              <a:rPr lang="en-US" dirty="0" smtClean="0"/>
              <a:t>Several methods exist for the quantum simulation of plasmas</a:t>
            </a:r>
          </a:p>
          <a:p>
            <a:r>
              <a:rPr lang="en-US" dirty="0" smtClean="0"/>
              <a:t>No globally best method exists</a:t>
            </a:r>
          </a:p>
          <a:p>
            <a:r>
              <a:rPr lang="en-US" dirty="0" smtClean="0"/>
              <a:t>We explore methodological differences by comparison of results for a set of test problems</a:t>
            </a:r>
          </a:p>
          <a:p>
            <a:pPr lvl="1"/>
            <a:r>
              <a:rPr lang="en-US" dirty="0" smtClean="0"/>
              <a:t>Physical insight from tests can provide understanding of limitations</a:t>
            </a:r>
          </a:p>
          <a:p>
            <a:pPr lvl="1"/>
            <a:r>
              <a:rPr lang="en-US" dirty="0" smtClean="0"/>
              <a:t>Spread of results can be compared to requirements on accuracy</a:t>
            </a:r>
          </a:p>
          <a:p>
            <a:pPr marL="1587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2471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IPAM is an excellent place to explore new computational methods</a:t>
            </a:r>
          </a:p>
          <a:p>
            <a:r>
              <a:rPr lang="en-US" dirty="0" smtClean="0"/>
              <a:t>Several methods exist for the quantum simulation of plasmas</a:t>
            </a:r>
          </a:p>
          <a:p>
            <a:r>
              <a:rPr lang="en-US" dirty="0" smtClean="0"/>
              <a:t>No globally best method exists</a:t>
            </a:r>
          </a:p>
          <a:p>
            <a:r>
              <a:rPr lang="en-US" dirty="0" smtClean="0"/>
              <a:t>We explore methodological differences by comparison of results for a set of test problems</a:t>
            </a:r>
          </a:p>
          <a:p>
            <a:pPr lvl="1"/>
            <a:r>
              <a:rPr lang="en-US" dirty="0" smtClean="0"/>
              <a:t>Physical insight from tests can provide understanding of limitations</a:t>
            </a:r>
          </a:p>
          <a:p>
            <a:pPr lvl="1"/>
            <a:r>
              <a:rPr lang="en-US" dirty="0" smtClean="0"/>
              <a:t>Spread of results can be compared to requirements on accuracy</a:t>
            </a:r>
          </a:p>
          <a:p>
            <a:pPr marL="1587" indent="0">
              <a:buNone/>
            </a:pPr>
            <a:endParaRPr lang="en-US" dirty="0"/>
          </a:p>
          <a:p>
            <a:pPr marL="1587" indent="0">
              <a:buNone/>
            </a:pPr>
            <a:r>
              <a:rPr lang="en-US" sz="3400" dirty="0" smtClean="0"/>
              <a:t>Work Continues….</a:t>
            </a:r>
          </a:p>
        </p:txBody>
      </p:sp>
    </p:spTree>
    <p:extLst>
      <p:ext uri="{BB962C8B-B14F-4D97-AF65-F5344CB8AC3E}">
        <p14:creationId xmlns:p14="http://schemas.microsoft.com/office/powerpoint/2010/main" val="1913064012"/>
      </p:ext>
    </p:extLst>
  </p:cSld>
  <p:clrMapOvr>
    <a:masterClrMapping/>
  </p:clrMapOvr>
</p:sld>
</file>

<file path=ppt/theme/theme1.xml><?xml version="1.0" encoding="utf-8"?>
<a:theme xmlns:a="http://schemas.openxmlformats.org/drawingml/2006/main" name="20YY-MM-DD_ExecPPT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V_standard">
      <a:majorFont>
        <a:latin typeface="Aria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5BB3DA5CF423B4C88EF0E17421CAAF9" ma:contentTypeVersion="0" ma:contentTypeDescription="Create a new document." ma:contentTypeScope="" ma:versionID="d12de3ef487c9726c5d76691b486ba19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E19DB56-80D5-4687-A902-6FA2534E607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D02EEC68-B3F9-454B-86D9-E9BD1CC2473E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www.w3.org/XML/1998/namespace"/>
    <ds:schemaRef ds:uri="http://schemas.microsoft.com/office/2006/metadata/propertie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84846B43-51CD-4E94-8C09-8D39BB2CDB9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20YY-MM-DD_ExecPPTtemplate</Template>
  <TotalTime>9667</TotalTime>
  <Words>3083</Words>
  <Application>Microsoft Macintosh PowerPoint</Application>
  <PresentationFormat>On-screen Show (4:3)</PresentationFormat>
  <Paragraphs>432</Paragraphs>
  <Slides>26</Slides>
  <Notes>25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20YY-MM-DD_ExecPPTtemplate</vt:lpstr>
      <vt:lpstr>PowerPoint Presentation</vt:lpstr>
      <vt:lpstr>Quantum Simulations Working Group</vt:lpstr>
      <vt:lpstr>Quantum Simulations Working Group</vt:lpstr>
      <vt:lpstr>Goal: Evaluate methods with an eye towards plasma simulation  </vt:lpstr>
      <vt:lpstr>Quantum Molecular Dynamics</vt:lpstr>
      <vt:lpstr>Quantum Molecular Dynamics</vt:lpstr>
      <vt:lpstr>Quantum Molecular Dynamics</vt:lpstr>
      <vt:lpstr>Average Atom</vt:lpstr>
      <vt:lpstr>Average Atom</vt:lpstr>
      <vt:lpstr>Average Atom</vt:lpstr>
      <vt:lpstr>Path Integral Monte Carlo</vt:lpstr>
      <vt:lpstr>Path Integral Monte Carlo</vt:lpstr>
      <vt:lpstr>Path Integral Monte Carlo</vt:lpstr>
      <vt:lpstr>Quantum Statistical Potentials</vt:lpstr>
      <vt:lpstr>Quantum Statistical Potentials</vt:lpstr>
      <vt:lpstr>Quantum Statistical Potentials</vt:lpstr>
      <vt:lpstr>Accuracy is key  Method comparison benchmark</vt:lpstr>
      <vt:lpstr>Define a problem to exercise methods</vt:lpstr>
      <vt:lpstr>Work in progress</vt:lpstr>
      <vt:lpstr>Conclusion #1: Average atom is fast!!!</vt:lpstr>
      <vt:lpstr>Examples: Initial validation of DFT-MD</vt:lpstr>
      <vt:lpstr>Results for a range of methods</vt:lpstr>
      <vt:lpstr>Insights from closer inspection</vt:lpstr>
      <vt:lpstr>Role of ion structure</vt:lpstr>
      <vt:lpstr>Conclusion</vt:lpstr>
      <vt:lpstr>Conclusion</vt:lpstr>
    </vt:vector>
  </TitlesOfParts>
  <Company>Sandia National Laboratories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slholin</dc:creator>
  <cp:lastModifiedBy>Luke Shulenburger</cp:lastModifiedBy>
  <cp:revision>130</cp:revision>
  <dcterms:created xsi:type="dcterms:W3CDTF">2011-02-09T22:22:53Z</dcterms:created>
  <dcterms:modified xsi:type="dcterms:W3CDTF">2012-06-21T19:16:38Z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0x01010035BB3DA5CF423B4C88EF0E17421CAAF9</vt:lpwstr>
  </property>
</Properties>
</file>