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pdf" ContentType="application/pdf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6" r:id="rId2"/>
    <p:sldId id="269" r:id="rId3"/>
    <p:sldId id="283" r:id="rId4"/>
    <p:sldId id="284" r:id="rId5"/>
    <p:sldId id="286" r:id="rId6"/>
    <p:sldId id="274" r:id="rId7"/>
    <p:sldId id="275" r:id="rId8"/>
    <p:sldId id="289" r:id="rId9"/>
    <p:sldId id="290" r:id="rId10"/>
    <p:sldId id="291" r:id="rId11"/>
    <p:sldId id="292" r:id="rId12"/>
    <p:sldId id="295" r:id="rId13"/>
    <p:sldId id="299" r:id="rId14"/>
    <p:sldId id="303" r:id="rId15"/>
    <p:sldId id="270" r:id="rId16"/>
    <p:sldId id="302" r:id="rId17"/>
    <p:sldId id="301" r:id="rId18"/>
    <p:sldId id="259" r:id="rId19"/>
    <p:sldId id="313" r:id="rId20"/>
    <p:sldId id="314" r:id="rId21"/>
    <p:sldId id="287" r:id="rId22"/>
    <p:sldId id="312" r:id="rId23"/>
    <p:sldId id="311" r:id="rId24"/>
    <p:sldId id="316" r:id="rId25"/>
    <p:sldId id="318" r:id="rId26"/>
    <p:sldId id="278" r:id="rId27"/>
    <p:sldId id="279" r:id="rId28"/>
    <p:sldId id="280" r:id="rId29"/>
    <p:sldId id="281" r:id="rId30"/>
    <p:sldId id="282" r:id="rId31"/>
    <p:sldId id="272" r:id="rId32"/>
    <p:sldId id="317" r:id="rId33"/>
    <p:sldId id="304" r:id="rId34"/>
    <p:sldId id="258" r:id="rId35"/>
    <p:sldId id="267" r:id="rId36"/>
    <p:sldId id="268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217B"/>
    <a:srgbClr val="C1C1C1"/>
    <a:srgbClr val="444444"/>
    <a:srgbClr val="7F7F7F"/>
    <a:srgbClr val="24FF5F"/>
    <a:srgbClr val="1CC349"/>
    <a:srgbClr val="137E2F"/>
    <a:srgbClr val="FF0000"/>
    <a:srgbClr val="C10000"/>
    <a:srgbClr val="7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10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-3408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B7623-4733-1A45-BD8A-9ED6CD0C2059}" type="datetimeFigureOut">
              <a:rPr lang="en-US" smtClean="0"/>
              <a:pPr/>
              <a:t>6/1/2012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450B8A-C816-A54A-89AB-DE3E8E17CF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0417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5E7EE9-AE0C-884C-87E8-0CD7908B37F6}" type="datetimeFigureOut">
              <a:rPr lang="en-US" smtClean="0"/>
              <a:pPr/>
              <a:t>6/1/2012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B5CD5-27AA-B24A-91A5-4037650E1B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4613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D6606342-93D3-1147-AB8D-094FC94158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0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12080" y="6675120"/>
            <a:ext cx="3915103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/>
              <a:t>Public Release number LA-UR-12-21648    Paul E. Grabowski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.pd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d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d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\\localhost\Users\paul_g\Desktop\ForIPAM\two-phase-melting-movie.mov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df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8.pd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df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0" Type="http://schemas.openxmlformats.org/officeDocument/2006/relationships/image" Target="../media/image24.pdf"/><Relationship Id="rId4" Type="http://schemas.openxmlformats.org/officeDocument/2006/relationships/image" Target="../media/image19.pdf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6.pd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8.pd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tiff"/><Relationship Id="rId3" Type="http://schemas.openxmlformats.org/officeDocument/2006/relationships/image" Target="../media/image23.tiff"/><Relationship Id="rId7" Type="http://schemas.openxmlformats.org/officeDocument/2006/relationships/image" Target="../media/image27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tiff"/><Relationship Id="rId5" Type="http://schemas.openxmlformats.org/officeDocument/2006/relationships/image" Target="../media/image25.tiff"/><Relationship Id="rId4" Type="http://schemas.openxmlformats.org/officeDocument/2006/relationships/image" Target="../media/image24.tiff"/><Relationship Id="rId9" Type="http://schemas.openxmlformats.org/officeDocument/2006/relationships/image" Target="../media/image29.tif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1.wmf"/><Relationship Id="rId11" Type="http://schemas.openxmlformats.org/officeDocument/2006/relationships/image" Target="../media/image43.pd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33.png"/><Relationship Id="rId4" Type="http://schemas.openxmlformats.org/officeDocument/2006/relationships/image" Target="../media/image30.wmf"/><Relationship Id="rId9" Type="http://schemas.openxmlformats.org/officeDocument/2006/relationships/image" Target="../media/image41.pd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d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49.pdf"/><Relationship Id="rId7" Type="http://schemas.openxmlformats.org/officeDocument/2006/relationships/image" Target="../media/image53.pdf"/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51.pdf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2" Type="http://schemas.openxmlformats.org/officeDocument/2006/relationships/image" Target="../media/image55.pd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df"/><Relationship Id="rId5" Type="http://schemas.openxmlformats.org/officeDocument/2006/relationships/image" Target="../media/image42.png"/><Relationship Id="rId4" Type="http://schemas.openxmlformats.org/officeDocument/2006/relationships/image" Target="../media/image56.pd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8.pd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df"/><Relationship Id="rId13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12" Type="http://schemas.openxmlformats.org/officeDocument/2006/relationships/image" Target="../media/image70.pdf"/><Relationship Id="rId2" Type="http://schemas.openxmlformats.org/officeDocument/2006/relationships/image" Target="../media/image60.pd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df"/><Relationship Id="rId11" Type="http://schemas.openxmlformats.org/officeDocument/2006/relationships/image" Target="../media/image50.png"/><Relationship Id="rId5" Type="http://schemas.openxmlformats.org/officeDocument/2006/relationships/image" Target="../media/image47.png"/><Relationship Id="rId15" Type="http://schemas.openxmlformats.org/officeDocument/2006/relationships/image" Target="../media/image52.png"/><Relationship Id="rId10" Type="http://schemas.openxmlformats.org/officeDocument/2006/relationships/image" Target="../media/image68.pdf"/><Relationship Id="rId4" Type="http://schemas.openxmlformats.org/officeDocument/2006/relationships/image" Target="../media/image62.pdf"/><Relationship Id="rId9" Type="http://schemas.openxmlformats.org/officeDocument/2006/relationships/image" Target="../media/image49.png"/><Relationship Id="rId14" Type="http://schemas.openxmlformats.org/officeDocument/2006/relationships/image" Target="../media/image72.pd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4.pd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6.pd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df"/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df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67.wmf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\\localhost\Users\paul_g\Desktop\ForIPAM\WPMDnSOFT4\softvswpmd.mpg" TargetMode="External"/><Relationship Id="rId5" Type="http://schemas.openxmlformats.org/officeDocument/2006/relationships/image" Target="../media/image79.png"/><Relationship Id="rId4" Type="http://schemas.openxmlformats.org/officeDocument/2006/relationships/image" Target="../media/image104.pd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123.pd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8.png"/><Relationship Id="rId4" Type="http://schemas.openxmlformats.org/officeDocument/2006/relationships/image" Target="../media/image125.pd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df"/><Relationship Id="rId13" Type="http://schemas.openxmlformats.org/officeDocument/2006/relationships/image" Target="../media/image104.png"/><Relationship Id="rId18" Type="http://schemas.openxmlformats.org/officeDocument/2006/relationships/image" Target="../media/image143.pdf"/><Relationship Id="rId3" Type="http://schemas.openxmlformats.org/officeDocument/2006/relationships/image" Target="../media/image99.png"/><Relationship Id="rId21" Type="http://schemas.openxmlformats.org/officeDocument/2006/relationships/image" Target="../media/image108.png"/><Relationship Id="rId7" Type="http://schemas.openxmlformats.org/officeDocument/2006/relationships/image" Target="../media/image101.png"/><Relationship Id="rId12" Type="http://schemas.openxmlformats.org/officeDocument/2006/relationships/image" Target="../media/image137.pdf"/><Relationship Id="rId17" Type="http://schemas.openxmlformats.org/officeDocument/2006/relationships/image" Target="../media/image106.png"/><Relationship Id="rId2" Type="http://schemas.openxmlformats.org/officeDocument/2006/relationships/image" Target="../media/image127.pdf"/><Relationship Id="rId16" Type="http://schemas.openxmlformats.org/officeDocument/2006/relationships/image" Target="../media/image141.pdf"/><Relationship Id="rId20" Type="http://schemas.openxmlformats.org/officeDocument/2006/relationships/image" Target="../media/image145.pd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pdf"/><Relationship Id="rId11" Type="http://schemas.openxmlformats.org/officeDocument/2006/relationships/image" Target="../media/image103.png"/><Relationship Id="rId5" Type="http://schemas.openxmlformats.org/officeDocument/2006/relationships/image" Target="../media/image100.png"/><Relationship Id="rId15" Type="http://schemas.openxmlformats.org/officeDocument/2006/relationships/image" Target="../media/image105.png"/><Relationship Id="rId23" Type="http://schemas.openxmlformats.org/officeDocument/2006/relationships/image" Target="../media/image109.png"/><Relationship Id="rId10" Type="http://schemas.openxmlformats.org/officeDocument/2006/relationships/image" Target="../media/image135.pdf"/><Relationship Id="rId19" Type="http://schemas.openxmlformats.org/officeDocument/2006/relationships/image" Target="../media/image107.png"/><Relationship Id="rId4" Type="http://schemas.openxmlformats.org/officeDocument/2006/relationships/image" Target="../media/image129.pdf"/><Relationship Id="rId9" Type="http://schemas.openxmlformats.org/officeDocument/2006/relationships/image" Target="../media/image102.png"/><Relationship Id="rId14" Type="http://schemas.openxmlformats.org/officeDocument/2006/relationships/image" Target="../media/image139.pdf"/><Relationship Id="rId22" Type="http://schemas.openxmlformats.org/officeDocument/2006/relationships/image" Target="../media/image147.pd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gif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50.pd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378" y="2243828"/>
            <a:ext cx="8535525" cy="254519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Simulating Quantum </a:t>
            </a:r>
            <a:b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High Energy Density Plasmas: </a:t>
            </a:r>
            <a:b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Approximations According to the </a:t>
            </a:r>
            <a:b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Time-Dependent 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Variational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Principle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095" y="5201505"/>
            <a:ext cx="8172724" cy="1491879"/>
          </a:xfrm>
        </p:spPr>
        <p:txBody>
          <a:bodyPr anchor="ctr">
            <a:normAutofit fontScale="70000" lnSpcReduction="20000"/>
          </a:bodyPr>
          <a:lstStyle/>
          <a:p>
            <a:r>
              <a:rPr lang="en-US" sz="3429" b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Paul E. Grabowski (</a:t>
            </a:r>
            <a:r>
              <a:rPr lang="en-US" sz="3429" b="1" i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LANL</a:t>
            </a:r>
            <a:r>
              <a:rPr lang="en-US" sz="3429" b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)</a:t>
            </a:r>
          </a:p>
          <a:p>
            <a:r>
              <a:rPr lang="en-US" sz="18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with contributions from</a:t>
            </a:r>
            <a:endParaRPr lang="en-US" sz="1800" b="1" dirty="0" smtClean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Arial Black"/>
              <a:cs typeface="Arial Black"/>
            </a:endParaRPr>
          </a:p>
          <a:p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Andreas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Markmann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(Yale), Mike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Surh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(LLNL), </a:t>
            </a:r>
          </a:p>
          <a:p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Michael S. Murillo (</a:t>
            </a:r>
            <a:r>
              <a:rPr lang="en-US" sz="1800" b="1" i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LANL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), Luke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Shulenburger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(Sandia), </a:t>
            </a:r>
          </a:p>
          <a:p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Heather Whitley (LLNL),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Lorin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Benedict (LLNL), David F. Richards (LLNL), </a:t>
            </a:r>
          </a:p>
          <a:p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Igor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Morozov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(RAS),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Ilya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Valuev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(RAS), Victor S. Batista (Yale), Frank R. </a:t>
            </a:r>
            <a:r>
              <a:rPr lang="en-US" sz="1800" b="1" dirty="0" err="1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Graziani</a:t>
            </a:r>
            <a:r>
              <a:rPr lang="en-US" sz="1800" b="1" dirty="0" smtClean="0">
                <a:solidFill>
                  <a:srgbClr val="00009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 Black"/>
                <a:cs typeface="Arial Black"/>
              </a:rPr>
              <a:t> (LLNL)</a:t>
            </a:r>
            <a:endParaRPr lang="en-US" sz="1800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7" descr="logowht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21249" y="15175"/>
            <a:ext cx="3520821" cy="182247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6000"/>
          </a:blip>
          <a:stretch>
            <a:fillRect/>
          </a:stretch>
        </p:blipFill>
        <p:spPr>
          <a:xfrm>
            <a:off x="5713194" y="0"/>
            <a:ext cx="3430806" cy="635163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lum bright="-9000"/>
          </a:blip>
          <a:stretch>
            <a:fillRect/>
          </a:stretch>
        </p:blipFill>
        <p:spPr>
          <a:xfrm>
            <a:off x="67413" y="41387"/>
            <a:ext cx="1919687" cy="1049613"/>
          </a:xfrm>
          <a:prstGeom prst="rect">
            <a:avLst/>
          </a:prstGeom>
        </p:spPr>
      </p:pic>
      <p:pic>
        <p:nvPicPr>
          <p:cNvPr id="13" name="Picture 12" descr="Screen shot 2012-05-22 at 10.58.54 P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13" y="1122233"/>
            <a:ext cx="1923003" cy="744045"/>
          </a:xfrm>
          <a:prstGeom prst="rect">
            <a:avLst/>
          </a:prstGeom>
        </p:spPr>
      </p:pic>
      <p:pic>
        <p:nvPicPr>
          <p:cNvPr id="17" name="Picture 7" descr="emblem_ful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0537" y="635163"/>
            <a:ext cx="2303463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68" y="2104449"/>
            <a:ext cx="4647901" cy="3003706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solidFill>
            <a:srgbClr val="000045"/>
          </a:solidFill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Motivation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768" y="1622372"/>
            <a:ext cx="4458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National Ignition Facility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Oval 8"/>
          <p:cNvSpPr/>
          <p:nvPr/>
        </p:nvSpPr>
        <p:spPr>
          <a:xfrm>
            <a:off x="843597" y="5275028"/>
            <a:ext cx="1279303" cy="12237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270032" y="5664396"/>
            <a:ext cx="435705" cy="44499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57200" y="4996907"/>
            <a:ext cx="620829" cy="4820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H="1">
            <a:off x="1186587" y="4983001"/>
            <a:ext cx="602595" cy="278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 flipV="1">
            <a:off x="2002387" y="4996907"/>
            <a:ext cx="565489" cy="4820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>
            <a:off x="2122901" y="5831271"/>
            <a:ext cx="750895" cy="185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0800000">
            <a:off x="2002386" y="6319549"/>
            <a:ext cx="444975" cy="32447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9" idx="4"/>
          </p:cNvCxnSpPr>
          <p:nvPr/>
        </p:nvCxnSpPr>
        <p:spPr>
          <a:xfrm rot="5400000" flipH="1" flipV="1">
            <a:off x="1298995" y="6673746"/>
            <a:ext cx="359239" cy="92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9" idx="3"/>
          </p:cNvCxnSpPr>
          <p:nvPr/>
        </p:nvCxnSpPr>
        <p:spPr>
          <a:xfrm flipV="1">
            <a:off x="457200" y="6319549"/>
            <a:ext cx="573747" cy="364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9" idx="2"/>
          </p:cNvCxnSpPr>
          <p:nvPr/>
        </p:nvCxnSpPr>
        <p:spPr>
          <a:xfrm>
            <a:off x="222768" y="5886895"/>
            <a:ext cx="620829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57200" y="4338687"/>
            <a:ext cx="3232383" cy="3569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2032185" y="4874379"/>
            <a:ext cx="2345489" cy="12741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63516" y="5565317"/>
            <a:ext cx="2104360" cy="646331"/>
          </a:xfrm>
          <a:prstGeom prst="rect">
            <a:avLst/>
          </a:prstGeom>
          <a:noFill/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Inertial Confinement Fusion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4887306" y="5694606"/>
            <a:ext cx="3694386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The high densities (10</a:t>
            </a:r>
            <a:r>
              <a:rPr lang="en-US" baseline="30000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24-26</a:t>
            </a:r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cm</a:t>
            </a:r>
            <a:r>
              <a:rPr lang="en-US" baseline="30000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-3</a:t>
            </a:r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) imply that quantum mechanics is necessary for the electrons.</a:t>
            </a:r>
            <a:endParaRPr lang="en-US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16477" y="1602821"/>
            <a:ext cx="2680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Energy Balance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20814" y="4064030"/>
            <a:ext cx="1427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D’s and T’s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06293" y="2408621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66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electrons</a:t>
            </a:r>
            <a:endParaRPr lang="en-US" dirty="0">
              <a:solidFill>
                <a:srgbClr val="FF66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70669" y="3179380"/>
            <a:ext cx="1585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3366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radiation</a:t>
            </a:r>
            <a:endParaRPr lang="en-US" dirty="0">
              <a:solidFill>
                <a:srgbClr val="3366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348469" y="3179380"/>
            <a:ext cx="791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alphas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5771911" y="5084497"/>
            <a:ext cx="170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neutrons</a:t>
            </a:r>
            <a:endParaRPr lang="en-US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cxnSp>
        <p:nvCxnSpPr>
          <p:cNvPr id="33" name="Straight Arrow Connector 32"/>
          <p:cNvCxnSpPr>
            <a:stCxn id="23" idx="2"/>
            <a:endCxn id="29" idx="0"/>
          </p:cNvCxnSpPr>
          <p:nvPr/>
        </p:nvCxnSpPr>
        <p:spPr>
          <a:xfrm rot="5400000">
            <a:off x="6304696" y="4754550"/>
            <a:ext cx="651135" cy="87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5" idx="3"/>
            <a:endCxn id="28" idx="0"/>
          </p:cNvCxnSpPr>
          <p:nvPr/>
        </p:nvCxnSpPr>
        <p:spPr>
          <a:xfrm>
            <a:off x="7162993" y="2593287"/>
            <a:ext cx="581284" cy="58609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25" idx="1"/>
            <a:endCxn id="27" idx="0"/>
          </p:cNvCxnSpPr>
          <p:nvPr/>
        </p:nvCxnSpPr>
        <p:spPr>
          <a:xfrm rot="10800000" flipV="1">
            <a:off x="5663325" y="2593286"/>
            <a:ext cx="442968" cy="58609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25" idx="2"/>
            <a:endCxn id="23" idx="0"/>
          </p:cNvCxnSpPr>
          <p:nvPr/>
        </p:nvCxnSpPr>
        <p:spPr>
          <a:xfrm rot="5400000">
            <a:off x="5991605" y="3420991"/>
            <a:ext cx="1286077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10800000" flipV="1">
            <a:off x="7162993" y="3548712"/>
            <a:ext cx="581284" cy="51531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Date Placeholder 3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Quantum Effects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90923" y="2581748"/>
            <a:ext cx="2368287" cy="30931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smtClean="0">
                <a:solidFill>
                  <a:srgbClr val="0000FF"/>
                </a:solidFill>
              </a:rPr>
              <a:t>Ion Coupling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smtClean="0">
                <a:solidFill>
                  <a:srgbClr val="26F95D"/>
                </a:solidFill>
              </a:rPr>
              <a:t>Electron Coupling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smtClean="0">
                <a:solidFill>
                  <a:srgbClr val="FF0000"/>
                </a:solidFill>
              </a:rPr>
              <a:t>Degeneracy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smtClean="0">
                <a:solidFill>
                  <a:srgbClr val="FF6600"/>
                </a:solidFill>
              </a:rPr>
              <a:t>Coulomb Logarithm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smtClean="0">
                <a:solidFill>
                  <a:srgbClr val="75217B"/>
                </a:solidFill>
              </a:rPr>
              <a:t>Dynamic Response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sz="2000" dirty="0" err="1" smtClean="0">
                <a:solidFill>
                  <a:schemeClr val="bg2">
                    <a:lumMod val="50000"/>
                  </a:schemeClr>
                </a:solidFill>
              </a:rPr>
              <a:t>Adiabaticity</a:t>
            </a:r>
            <a:endParaRPr 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Picture 6" descr="QuantumEffects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332828" y="2183073"/>
            <a:ext cx="5905500" cy="3937000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Stopping Power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foofoofoo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8234" y="1638039"/>
            <a:ext cx="3978566" cy="3708979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5" name="Picture 4" descr="StoppingFigure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226267" y="3056690"/>
            <a:ext cx="4288064" cy="27872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08591" y="6339619"/>
            <a:ext cx="319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MD Simulations by Mike </a:t>
            </a:r>
            <a:r>
              <a:rPr lang="en-US" dirty="0" err="1" smtClean="0"/>
              <a:t>Surh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83497" y="5502966"/>
            <a:ext cx="62578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/>
              <a:t>v/v</a:t>
            </a:r>
            <a:r>
              <a:rPr lang="en-US" sz="1600" baseline="-25000" dirty="0" err="1" smtClean="0"/>
              <a:t>th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226267" y="1895665"/>
            <a:ext cx="4288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Large discrepancies exist between theoretical models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134" y="2718136"/>
            <a:ext cx="1816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Classical Stopping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14742" y="1726388"/>
            <a:ext cx="1816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Wakefield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87955" y="2907921"/>
            <a:ext cx="369332" cy="131592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FFFF"/>
                </a:solidFill>
              </a:rPr>
              <a:t>Energy Deposition</a:t>
            </a:r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87955" y="1886463"/>
            <a:ext cx="369332" cy="131592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FFFF"/>
                </a:solidFill>
              </a:rPr>
              <a:t>Density</a:t>
            </a:r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5917" y="5640996"/>
            <a:ext cx="5288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We need a computational tool capable of distinguishing between models for quantum stopping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6" y="1511203"/>
            <a:ext cx="6815160" cy="4159343"/>
          </a:xfrm>
          <a:prstGeom prst="rect">
            <a:avLst/>
          </a:prstGeom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Temperature Relaxation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822" y="5262467"/>
            <a:ext cx="3630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Courtesy of </a:t>
            </a:r>
            <a:r>
              <a:rPr lang="en-US" dirty="0" err="1" smtClean="0"/>
              <a:t>Lorin</a:t>
            </a:r>
            <a:r>
              <a:rPr lang="en-US" dirty="0" smtClean="0"/>
              <a:t> Benedict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253" y="4424906"/>
            <a:ext cx="169707" cy="4751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25742" y="4388098"/>
            <a:ext cx="2435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Range from multiple independent MD runs (DB)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7196480" y="1520405"/>
            <a:ext cx="18002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Potentials</a:t>
            </a:r>
          </a:p>
          <a:p>
            <a:pPr algn="ctr"/>
            <a:r>
              <a:rPr lang="en-US" sz="1400" dirty="0" smtClean="0"/>
              <a:t>DB = Dunn-Broyles</a:t>
            </a:r>
          </a:p>
          <a:p>
            <a:pPr algn="ctr"/>
            <a:r>
              <a:rPr lang="en-US" sz="1400" dirty="0" err="1" smtClean="0"/>
              <a:t>mK</a:t>
            </a:r>
            <a:r>
              <a:rPr lang="en-US" sz="1400" dirty="0" smtClean="0"/>
              <a:t> = modified </a:t>
            </a:r>
            <a:r>
              <a:rPr lang="en-US" sz="1400" dirty="0" err="1" smtClean="0"/>
              <a:t>Kelbg</a:t>
            </a:r>
            <a:r>
              <a:rPr lang="en-US" sz="1400" dirty="0" smtClean="0"/>
              <a:t> (using exact pair density matrix)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7196480" y="3057157"/>
            <a:ext cx="18002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Kinetic Models</a:t>
            </a:r>
          </a:p>
          <a:p>
            <a:pPr algn="ctr"/>
            <a:r>
              <a:rPr lang="en-US" sz="1400" dirty="0" smtClean="0"/>
              <a:t>GLB = Generalized </a:t>
            </a:r>
            <a:r>
              <a:rPr lang="en-US" sz="1400" dirty="0" err="1" smtClean="0"/>
              <a:t>Lennard-Balescu</a:t>
            </a:r>
            <a:endParaRPr lang="en-US" sz="1400" dirty="0" smtClean="0"/>
          </a:p>
          <a:p>
            <a:pPr algn="ctr"/>
            <a:r>
              <a:rPr lang="en-US" sz="1400" dirty="0" smtClean="0"/>
              <a:t>LFC = Local Field Correction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96480" y="4392966"/>
            <a:ext cx="18002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Methods</a:t>
            </a:r>
          </a:p>
          <a:p>
            <a:pPr algn="ctr"/>
            <a:r>
              <a:rPr lang="en-US" sz="1400" dirty="0" smtClean="0"/>
              <a:t>MD = Molecular Dynamics</a:t>
            </a:r>
          </a:p>
          <a:p>
            <a:pPr algn="ctr"/>
            <a:r>
              <a:rPr lang="en-US" sz="1400" dirty="0" smtClean="0"/>
              <a:t>HNC = </a:t>
            </a:r>
            <a:r>
              <a:rPr lang="en-US" sz="1400" dirty="0" err="1" smtClean="0"/>
              <a:t>Hypernetted</a:t>
            </a:r>
            <a:r>
              <a:rPr lang="en-US" sz="1400" dirty="0" smtClean="0"/>
              <a:t> Chain</a:t>
            </a:r>
          </a:p>
          <a:p>
            <a:pPr algn="ctr"/>
            <a:r>
              <a:rPr lang="en-US" sz="1400" i="1" dirty="0" smtClean="0"/>
              <a:t>HNC provides a static LFC from a potential.</a:t>
            </a:r>
          </a:p>
          <a:p>
            <a:pPr algn="ctr"/>
            <a:r>
              <a:rPr lang="en-US" sz="1400" i="1" dirty="0" smtClean="0"/>
              <a:t>MD gives a dynamic LFC implicitly.</a:t>
            </a:r>
            <a:endParaRPr lang="en-US" sz="14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-9202" y="5631799"/>
            <a:ext cx="24295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How well do quantum statistical potentials calculate temperature relaxation?</a:t>
            </a:r>
            <a:endParaRPr lang="en-US" sz="14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67550" y="5645961"/>
            <a:ext cx="1628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How important are local field corrections?</a:t>
            </a:r>
            <a:endParaRPr lang="en-US" sz="14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14958" y="5645961"/>
            <a:ext cx="16288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How important is quantum dynamic response?</a:t>
            </a:r>
            <a:endParaRPr lang="en-US" sz="14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Path Integral</a:t>
            </a:r>
            <a:r>
              <a:rPr kumimoji="0" lang="en-US" sz="3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Monte Carlo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763588" y="1766829"/>
            <a:ext cx="7712202" cy="2438146"/>
          </a:xfrm>
          <a:prstGeom prst="rect">
            <a:avLst/>
          </a:prstGeom>
          <a:solidFill>
            <a:srgbClr val="E1EFF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06867" y="4465691"/>
            <a:ext cx="44759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This leads to the “polymer ring isomorphism”: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5007" y="4899464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5507312" y="4787468"/>
            <a:ext cx="267844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Book Antiqua"/>
                <a:cs typeface="Book Antiqua"/>
              </a:rPr>
              <a:t>Main difficulty is the </a:t>
            </a:r>
            <a:r>
              <a:rPr lang="en-US" dirty="0" err="1" smtClean="0">
                <a:latin typeface="Book Antiqua"/>
                <a:cs typeface="Book Antiqua"/>
              </a:rPr>
              <a:t>Fermion</a:t>
            </a:r>
            <a:r>
              <a:rPr lang="en-US" dirty="0" smtClean="0">
                <a:latin typeface="Book Antiqua"/>
                <a:cs typeface="Book Antiqua"/>
              </a:rPr>
              <a:t> Sign Problem.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55585" y="5823719"/>
            <a:ext cx="383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Highly Accurate, but computationally demanding and limited to equilibrium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Quantum Molecular Dynamics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two-phase-melting-movie.mov">
            <a:hlinkClick r:id="" action="ppaction://media"/>
          </p:cNvPr>
          <p:cNvPicPr/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3790" y="2373430"/>
            <a:ext cx="5510037" cy="41447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9600" y="6498358"/>
            <a:ext cx="4946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Courtesy of Luke </a:t>
            </a:r>
            <a:r>
              <a:rPr lang="en-US" dirty="0" err="1" smtClean="0"/>
              <a:t>Shulenburger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33790" y="1835414"/>
            <a:ext cx="5510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Xenon melting,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n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9.91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/cc, T = 6000K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63328" y="4288360"/>
            <a:ext cx="28758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Great static electron and dynamic ion properties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 Great dynamic properties near equilibrium within linear response</a:t>
            </a:r>
          </a:p>
          <a:p>
            <a:pPr>
              <a:spcAft>
                <a:spcPts val="1800"/>
              </a:spcAft>
              <a:buFont typeface="Arial"/>
              <a:buChar char="•"/>
            </a:pPr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Adiabatic approximation 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963327" y="2807781"/>
            <a:ext cx="3163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Green atoms are initially solid</a:t>
            </a:r>
          </a:p>
          <a:p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Red are initially liquid</a:t>
            </a:r>
            <a:endParaRPr lang="en-US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6641664" y="2384033"/>
            <a:ext cx="2248589" cy="13742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52400">
              <a:schemeClr val="bg1"/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Quantum Statistical Potentials (</a:t>
            </a:r>
            <a:r>
              <a:rPr lang="en-US" sz="2400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QSPs</a:t>
            </a:r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1786" y="921930"/>
            <a:ext cx="703053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Book Antiqua"/>
                <a:cs typeface="Book Antiqua"/>
              </a:rPr>
              <a:t>MD codes are designed to solve a classical problem. Can we make quantum mechanics look like classical mechanics?</a:t>
            </a:r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3295032" y="2045080"/>
            <a:ext cx="2954655" cy="2451735"/>
          </a:xfrm>
          <a:prstGeom prst="rect">
            <a:avLst/>
          </a:prstGeom>
          <a:solidFill>
            <a:schemeClr val="bg1"/>
          </a:solidFill>
          <a:effectLst>
            <a:glow rad="152400">
              <a:schemeClr val="bg1"/>
            </a:glow>
          </a:effectLst>
        </p:spPr>
      </p:pic>
      <p:sp>
        <p:nvSpPr>
          <p:cNvPr id="10" name="TextBox 9"/>
          <p:cNvSpPr txBox="1"/>
          <p:nvPr/>
        </p:nvSpPr>
        <p:spPr>
          <a:xfrm>
            <a:off x="961786" y="1812528"/>
            <a:ext cx="19516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Utilize well-known properties of the quantum partition function.</a:t>
            </a:r>
          </a:p>
        </p:txBody>
      </p:sp>
      <p:pic>
        <p:nvPicPr>
          <p:cNvPr id="11" name="Picture 10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7086600" y="2531685"/>
            <a:ext cx="1148715" cy="257175"/>
          </a:xfrm>
          <a:prstGeom prst="rect">
            <a:avLst/>
          </a:prstGeom>
        </p:spPr>
      </p:pic>
      <p:pic>
        <p:nvPicPr>
          <p:cNvPr id="12" name="Picture 11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1247349" y="5159121"/>
            <a:ext cx="7397115" cy="908050"/>
          </a:xfrm>
          <a:prstGeom prst="rect">
            <a:avLst/>
          </a:prstGeom>
          <a:solidFill>
            <a:srgbClr val="FFFFFF"/>
          </a:solidFill>
          <a:effectLst>
            <a:glow rad="152400">
              <a:schemeClr val="bg1"/>
            </a:glow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766610" y="4235205"/>
            <a:ext cx="1951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Classical mechanics looks similar….</a:t>
            </a:r>
          </a:p>
        </p:txBody>
      </p:sp>
      <p:pic>
        <p:nvPicPr>
          <p:cNvPr id="14" name="Picture 13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8"/>
              <a:stretch>
                <a:fillRect/>
              </a:stretch>
            </p:blipFill>
          </mc:Choice>
          <mc:Fallback>
            <p:blipFill>
              <a:blip r:embed="rId9"/>
              <a:stretch>
                <a:fillRect/>
              </a:stretch>
            </p:blipFill>
          </mc:Fallback>
        </mc:AlternateContent>
        <p:spPr>
          <a:xfrm>
            <a:off x="7111365" y="2970481"/>
            <a:ext cx="1123950" cy="241300"/>
          </a:xfrm>
          <a:prstGeom prst="rect">
            <a:avLst/>
          </a:prstGeom>
        </p:spPr>
      </p:pic>
      <p:pic>
        <p:nvPicPr>
          <p:cNvPr id="15" name="Picture 14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6785454" y="3369578"/>
            <a:ext cx="1949450" cy="234950"/>
          </a:xfrm>
          <a:prstGeom prst="rect">
            <a:avLst/>
          </a:prstGeom>
        </p:spPr>
      </p:pic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Defining the QSP Formally</a:t>
            </a:r>
          </a:p>
        </p:txBody>
      </p:sp>
      <p:pic>
        <p:nvPicPr>
          <p:cNvPr id="7" name="Picture 6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441414" y="1642630"/>
            <a:ext cx="4994275" cy="31991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41414" y="568476"/>
            <a:ext cx="536557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Key observations: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Gaussian integrals in classical form are trivially done.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Expectation of density operator is positive.</a:t>
            </a:r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5838047" y="4108185"/>
            <a:ext cx="2905760" cy="5308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391139" y="5214623"/>
            <a:ext cx="6491984" cy="13080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dirty="0" smtClean="0">
                <a:latin typeface="Book Antiqua"/>
                <a:cs typeface="Book Antiqua"/>
              </a:rPr>
              <a:t>Three approximations: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>
                <a:latin typeface="Book Antiqua"/>
                <a:cs typeface="Book Antiqua"/>
              </a:rPr>
              <a:t>Assume </a:t>
            </a:r>
            <a:r>
              <a:rPr lang="en-US" sz="1600" dirty="0" err="1" smtClean="0">
                <a:latin typeface="Book Antiqua"/>
                <a:cs typeface="Book Antiqua"/>
              </a:rPr>
              <a:t>antisymmetry</a:t>
            </a:r>
            <a:r>
              <a:rPr lang="en-US" sz="1600" dirty="0" smtClean="0">
                <a:latin typeface="Book Antiqua"/>
                <a:cs typeface="Book Antiqua"/>
              </a:rPr>
              <a:t> is additive: </a:t>
            </a:r>
            <a:r>
              <a:rPr lang="en-US" sz="1600" i="1" dirty="0" smtClean="0">
                <a:latin typeface="Book Antiqua"/>
                <a:cs typeface="Book Antiqua"/>
              </a:rPr>
              <a:t>Pauli potential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>
                <a:latin typeface="Book Antiqua"/>
                <a:cs typeface="Book Antiqua"/>
              </a:rPr>
              <a:t>Assume that total interaction is sum over pairs: </a:t>
            </a:r>
            <a:r>
              <a:rPr lang="en-US" sz="1600" i="1" dirty="0">
                <a:latin typeface="Book Antiqua"/>
                <a:cs typeface="Book Antiqua"/>
              </a:rPr>
              <a:t>d</a:t>
            </a:r>
            <a:r>
              <a:rPr lang="en-US" sz="1600" i="1" dirty="0" smtClean="0">
                <a:latin typeface="Book Antiqua"/>
                <a:cs typeface="Book Antiqua"/>
              </a:rPr>
              <a:t>iffractive potential</a:t>
            </a:r>
            <a:endParaRPr lang="en-US" sz="1600" dirty="0" smtClean="0">
              <a:latin typeface="Book Antiqua"/>
              <a:cs typeface="Book Antiqua"/>
            </a:endParaRP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1600" dirty="0" smtClean="0">
                <a:latin typeface="Book Antiqua"/>
                <a:cs typeface="Book Antiqua"/>
              </a:rPr>
              <a:t>Assume system is near equilibrium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06985" y="2604246"/>
            <a:ext cx="253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Multiplying by one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cxnSp>
        <p:nvCxnSpPr>
          <p:cNvPr id="13" name="Straight Arrow Connector 12"/>
          <p:cNvCxnSpPr>
            <a:stCxn id="10" idx="1"/>
          </p:cNvCxnSpPr>
          <p:nvPr/>
        </p:nvCxnSpPr>
        <p:spPr>
          <a:xfrm rot="10800000">
            <a:off x="5144291" y="2604248"/>
            <a:ext cx="662694" cy="1846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0" idx="1"/>
          </p:cNvCxnSpPr>
          <p:nvPr/>
        </p:nvCxnSpPr>
        <p:spPr>
          <a:xfrm rot="10800000" flipV="1">
            <a:off x="5435689" y="2788912"/>
            <a:ext cx="371296" cy="4134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838047" y="3644103"/>
            <a:ext cx="2905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The many-body potential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Density Dependent Pauli Potentials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159" y="648500"/>
            <a:ext cx="4283745" cy="226215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sz="1400" dirty="0" smtClean="0">
                <a:latin typeface="Book Antiqua"/>
                <a:cs typeface="Book Antiqua"/>
              </a:rPr>
              <a:t> For a finite temperature and density </a:t>
            </a:r>
            <a:r>
              <a:rPr lang="en-US" sz="1400" i="1" dirty="0" smtClean="0">
                <a:latin typeface="Book Antiqua"/>
                <a:cs typeface="Book Antiqua"/>
              </a:rPr>
              <a:t>ideal </a:t>
            </a:r>
            <a:r>
              <a:rPr lang="en-US" sz="1400" dirty="0" smtClean="0">
                <a:latin typeface="Book Antiqua"/>
                <a:cs typeface="Book Antiqua"/>
              </a:rPr>
              <a:t>Fermi gas, the effective potential can be explicitly written down. 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sz="1400" dirty="0" smtClean="0">
                <a:latin typeface="Book Antiqua"/>
                <a:cs typeface="Book Antiqua"/>
              </a:rPr>
              <a:t> In a pair approximation, the effective interaction results from the solution of a non-linear integral equation. 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sz="1400" dirty="0">
                <a:latin typeface="Book Antiqua"/>
                <a:cs typeface="Book Antiqua"/>
              </a:rPr>
              <a:t> </a:t>
            </a:r>
            <a:r>
              <a:rPr lang="en-US" sz="1400" dirty="0" smtClean="0">
                <a:latin typeface="Book Antiqua"/>
                <a:cs typeface="Book Antiqua"/>
              </a:rPr>
              <a:t>We solved that equation and we fit the result. 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US" sz="1400" dirty="0" smtClean="0">
                <a:latin typeface="Book Antiqua"/>
                <a:cs typeface="Book Antiqua"/>
              </a:rPr>
              <a:t> </a:t>
            </a:r>
            <a:r>
              <a:rPr lang="en-US" sz="1400" i="1" dirty="0" smtClean="0">
                <a:latin typeface="Book Antiqua"/>
                <a:cs typeface="Book Antiqua"/>
              </a:rPr>
              <a:t>Important point</a:t>
            </a:r>
            <a:r>
              <a:rPr lang="en-US" sz="1400" dirty="0" smtClean="0">
                <a:latin typeface="Book Antiqua"/>
                <a:cs typeface="Book Antiqua"/>
              </a:rPr>
              <a:t>: we fit to a density-dependent pair potential.</a:t>
            </a:r>
          </a:p>
        </p:txBody>
      </p:sp>
      <p:pic>
        <p:nvPicPr>
          <p:cNvPr id="11" name="Picture 10" descr="foo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77" y="5478952"/>
            <a:ext cx="4194805" cy="1379048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2" name="Picture 11" descr="jm_1_foo.tif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89" y="3206142"/>
            <a:ext cx="4777740" cy="680085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3" name="Picture 12" descr="jm_2_foo.tif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160" y="4404577"/>
            <a:ext cx="4071620" cy="45339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4" name="Picture 13" descr="jm_3_foo.tif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6057" y="4889560"/>
            <a:ext cx="1084580" cy="511175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5" name="Picture 14" descr="jm_4_foo.tif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8786" y="5029578"/>
            <a:ext cx="1497965" cy="23114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6" name="Picture 15" descr="jm_5_foo.tif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6434" y="708980"/>
            <a:ext cx="4007160" cy="3472002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7" name="Picture 16" descr="jm_6_foo.tif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66434" y="4281070"/>
            <a:ext cx="1765935" cy="186309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8" name="Picture 17" descr="jm_8_foo.tif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6184" y="4404577"/>
            <a:ext cx="2137410" cy="1651635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177881" y="2878779"/>
            <a:ext cx="1393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Pauli potential: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7881" y="4027093"/>
            <a:ext cx="15375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Definitions used: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66434" y="6369383"/>
            <a:ext cx="4007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Great paper for learning </a:t>
            </a:r>
            <a:r>
              <a:rPr lang="en-US" dirty="0" err="1" smtClean="0"/>
              <a:t>QSPs</a:t>
            </a:r>
            <a:endParaRPr lang="en-US" dirty="0"/>
          </a:p>
        </p:txBody>
      </p:sp>
      <p:cxnSp>
        <p:nvCxnSpPr>
          <p:cNvPr id="23" name="Straight Arrow Connector 22"/>
          <p:cNvCxnSpPr>
            <a:stCxn id="21" idx="1"/>
          </p:cNvCxnSpPr>
          <p:nvPr/>
        </p:nvCxnSpPr>
        <p:spPr>
          <a:xfrm rot="10800000" flipV="1">
            <a:off x="4305978" y="6554048"/>
            <a:ext cx="660457" cy="137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79330" y="2586109"/>
            <a:ext cx="4609355" cy="2707357"/>
          </a:xfrm>
          <a:prstGeom prst="rect">
            <a:avLst/>
          </a:prstGeom>
          <a:solidFill>
            <a:schemeClr val="bg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Pair Diffraction Potentials</a:t>
            </a:r>
          </a:p>
        </p:txBody>
      </p:sp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874150" y="2782356"/>
          <a:ext cx="3149600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9" name="Equation" r:id="rId3" imgW="1892300" imgH="342900" progId="">
                  <p:embed/>
                </p:oleObj>
              </mc:Choice>
              <mc:Fallback>
                <p:oleObj name="Equation" r:id="rId3" imgW="1892300" imgH="3429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150" y="2782356"/>
                        <a:ext cx="3149600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1008811" y="3466108"/>
          <a:ext cx="2724150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name="Equation" r:id="rId5" imgW="1727200" imgH="457200" progId="">
                  <p:embed/>
                </p:oleObj>
              </mc:Choice>
              <mc:Fallback>
                <p:oleObj name="Equation" r:id="rId5" imgW="1727200" imgH="45720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811" y="3466108"/>
                        <a:ext cx="2724150" cy="719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299235" y="4395177"/>
          <a:ext cx="448945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name="Equation" r:id="rId7" imgW="2781300" imgH="457200" progId="">
                  <p:embed/>
                </p:oleObj>
              </mc:Choice>
              <mc:Fallback>
                <p:oleObj name="Equation" r:id="rId7" imgW="2781300" imgH="45720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235" y="4395177"/>
                        <a:ext cx="448945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9"/>
              <a:stretch>
                <a:fillRect/>
              </a:stretch>
            </p:blipFill>
          </mc:Choice>
          <mc:Fallback>
            <p:blipFill>
              <a:blip r:embed="rId10"/>
              <a:stretch>
                <a:fillRect/>
              </a:stretch>
            </p:blipFill>
          </mc:Fallback>
        </mc:AlternateContent>
        <p:spPr>
          <a:xfrm>
            <a:off x="3732960" y="674627"/>
            <a:ext cx="2203450" cy="1397000"/>
          </a:xfrm>
          <a:prstGeom prst="rect">
            <a:avLst/>
          </a:prstGeom>
          <a:solidFill>
            <a:srgbClr val="E1EFF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79330" y="580543"/>
            <a:ext cx="33740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Solve the Bloch equation </a:t>
            </a:r>
            <a:r>
              <a:rPr lang="en-US" sz="1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perturbatively</a:t>
            </a:r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31191" y="1131190"/>
            <a:ext cx="15794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Kelbg</a:t>
            </a:r>
            <a:r>
              <a:rPr lang="en-US" sz="16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 potential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019800" y="1300471"/>
            <a:ext cx="599179" cy="1588"/>
          </a:xfrm>
          <a:prstGeom prst="straightConnector1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2062889"/>
            <a:ext cx="502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There is no reason not to simply solve this exactly, using solutions of the two-body Schrodinger equation: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5293466"/>
            <a:ext cx="502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We include contributions from the discrete and continuous spectrum (i.e., bound states are included).</a:t>
            </a:r>
          </a:p>
        </p:txBody>
      </p:sp>
      <p:pic>
        <p:nvPicPr>
          <p:cNvPr id="15" name="Picture 14" descr="ep_DCJS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1"/>
              <a:stretch>
                <a:fillRect/>
              </a:stretch>
            </p:blipFill>
          </mc:Choice>
          <mc:Fallback>
            <p:blipFill>
              <a:blip r:embed="rId12"/>
              <a:stretch>
                <a:fillRect/>
              </a:stretch>
            </p:blipFill>
          </mc:Fallback>
        </mc:AlternateContent>
        <p:spPr>
          <a:xfrm>
            <a:off x="5045545" y="2274289"/>
            <a:ext cx="3996952" cy="3129076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2040388" y="6412941"/>
            <a:ext cx="5194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Courtesy of Michael S. Murillo and Heather Whitley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Results for Hot Dense Hydrogen</a:t>
            </a:r>
          </a:p>
        </p:txBody>
      </p:sp>
      <p:pic>
        <p:nvPicPr>
          <p:cNvPr id="9" name="Picture 8" descr="Compare_2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375461" y="758437"/>
            <a:ext cx="7050509" cy="5474175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7557105" y="2854477"/>
          <a:ext cx="1492250" cy="102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9" name="Equation" r:id="rId5" imgW="850900" imgH="584200" progId="">
                  <p:embed/>
                </p:oleObj>
              </mc:Choice>
              <mc:Fallback>
                <p:oleObj name="Equation" r:id="rId5" imgW="850900" imgH="5842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7105" y="2854477"/>
                        <a:ext cx="1492250" cy="1023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30406" y="4975980"/>
            <a:ext cx="2368549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accent5">
                    <a:lumMod val="75000"/>
                  </a:schemeClr>
                </a:solidFill>
                <a:latin typeface="Book Antiqua"/>
                <a:cs typeface="Book Antiqua"/>
              </a:rPr>
              <a:t>“Hansen” is one of the standard models and “HNC” is an accurate integral equation method (neither shown here).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83607" y="6454585"/>
            <a:ext cx="3508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Courtesy of Heather Whitley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30C53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latin typeface="Book Antiqua"/>
                <a:cs typeface="Book Antiqua"/>
              </a:rPr>
              <a:t>Successes and Failures of </a:t>
            </a:r>
            <a:r>
              <a:rPr lang="en-US" sz="2400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QSPs</a:t>
            </a:r>
            <a:endParaRPr lang="en-US" sz="2400" dirty="0" smtClean="0">
              <a:solidFill>
                <a:srgbClr val="FFFFFF"/>
              </a:solidFill>
              <a:latin typeface="Book Antiqua"/>
              <a:cs typeface="Book Antiqua"/>
            </a:endParaRPr>
          </a:p>
        </p:txBody>
      </p:sp>
      <p:pic>
        <p:nvPicPr>
          <p:cNvPr id="7" name="Picture 6" descr="cr_6_foo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8429" y="1360824"/>
            <a:ext cx="3624946" cy="3253509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653630" y="4898571"/>
            <a:ext cx="3172263" cy="338554"/>
          </a:xfrm>
          <a:prstGeom prst="rect">
            <a:avLst/>
          </a:prstGeom>
          <a:solidFill>
            <a:srgbClr val="E1EFF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ook Antiqua"/>
                <a:cs typeface="Book Antiqua"/>
              </a:rPr>
              <a:t>Atomic recombination in carbon.</a:t>
            </a:r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526557" y="1583200"/>
            <a:ext cx="4452112" cy="640080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0" name="Picture 9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598356" y="2585488"/>
            <a:ext cx="4178300" cy="5156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1" name="Picture 10" descr="latex-image-1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93156" y="3600788"/>
            <a:ext cx="5098415" cy="502285"/>
          </a:xfrm>
          <a:prstGeom prst="rect">
            <a:avLst/>
          </a:prstGeom>
          <a:solidFill>
            <a:srgbClr val="CBC4E9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69097" y="4713905"/>
            <a:ext cx="3055103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Book Antiqua"/>
                <a:cs typeface="Book Antiqua"/>
              </a:rPr>
              <a:t>This term acts to suppress unphysical density fluctuations (Heisenberg).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3124200" y="4029628"/>
            <a:ext cx="716265" cy="68427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309800" y="848664"/>
            <a:ext cx="1986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Why </a:t>
            </a:r>
            <a:r>
              <a:rPr lang="en-US" b="1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QSPs</a:t>
            </a:r>
            <a:r>
              <a:rPr lang="en-US" b="1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 work.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99383" y="848664"/>
            <a:ext cx="2697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Why </a:t>
            </a:r>
            <a:r>
              <a:rPr lang="en-US" b="1" dirty="0" err="1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QSPs</a:t>
            </a:r>
            <a:r>
              <a:rPr lang="en-US" b="1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Book Antiqua"/>
                <a:cs typeface="Book Antiqua"/>
              </a:rPr>
              <a:t> don’t work.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52229" y="4713905"/>
            <a:ext cx="1971625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Book Antiqua"/>
                <a:cs typeface="Book Antiqua"/>
              </a:rPr>
              <a:t>Dynamic quantum response differs from classical response</a:t>
            </a:r>
          </a:p>
        </p:txBody>
      </p:sp>
      <p:cxnSp>
        <p:nvCxnSpPr>
          <p:cNvPr id="19" name="Straight Arrow Connector 18"/>
          <p:cNvCxnSpPr>
            <a:stCxn id="18" idx="0"/>
          </p:cNvCxnSpPr>
          <p:nvPr/>
        </p:nvCxnSpPr>
        <p:spPr>
          <a:xfrm rot="5400000" flipH="1" flipV="1">
            <a:off x="4351933" y="4289182"/>
            <a:ext cx="610832" cy="238614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842033" y="5815840"/>
            <a:ext cx="4274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Excellent static properties, but dynamic properties need to be checked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Problem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3298026" y="1774280"/>
            <a:ext cx="2984500" cy="5588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bg1"/>
            </a:glow>
          </a:effectLst>
        </p:spPr>
      </p:pic>
      <p:sp>
        <p:nvSpPr>
          <p:cNvPr id="8" name="TextBox 7"/>
          <p:cNvSpPr txBox="1"/>
          <p:nvPr/>
        </p:nvSpPr>
        <p:spPr>
          <a:xfrm>
            <a:off x="853258" y="2490210"/>
            <a:ext cx="7649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The quantum state exists in an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uncountably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-infinite-dimensional Hilbert space.</a:t>
            </a:r>
          </a:p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Little intuition exists for reducing to a tractable subspace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0197" y="4154541"/>
            <a:ext cx="3015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FFFF"/>
                </a:solidFill>
              </a:rPr>
              <a:t>Ehrenfest</a:t>
            </a:r>
            <a:r>
              <a:rPr lang="en-US" dirty="0" smtClean="0">
                <a:solidFill>
                  <a:srgbClr val="FFFFFF"/>
                </a:solidFill>
              </a:rPr>
              <a:t> Theorem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760899" y="4645107"/>
            <a:ext cx="3203873" cy="81026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bg1"/>
            </a:glo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4966881" y="3435820"/>
            <a:ext cx="3416300" cy="1981200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bg1"/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4966881" y="5521376"/>
            <a:ext cx="3535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Approximations to the Schrödinger equation are equivalent to a closure in the evolution of the position-momentum moments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rgbClr val="000045"/>
          </a:solidFill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The Time Dependent </a:t>
            </a:r>
            <a:r>
              <a:rPr lang="en-US" sz="3600" dirty="0" err="1" smtClean="0">
                <a:solidFill>
                  <a:schemeClr val="bg1"/>
                </a:solidFill>
              </a:rPr>
              <a:t>Variational</a:t>
            </a:r>
            <a:r>
              <a:rPr lang="en-US" sz="3600" dirty="0" smtClean="0">
                <a:solidFill>
                  <a:schemeClr val="bg1"/>
                </a:solidFill>
              </a:rPr>
              <a:t> Principle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>
                <a:lum bright="-100000"/>
              </a:blip>
              <a:stretch>
                <a:fillRect/>
              </a:stretch>
            </p:blipFill>
          </mc:Choice>
          <mc:Fallback>
            <p:blipFill>
              <a:blip r:embed="rId3">
                <a:lum bright="-100000"/>
              </a:blip>
              <a:stretch>
                <a:fillRect/>
              </a:stretch>
            </p:blipFill>
          </mc:Fallback>
        </mc:AlternateContent>
        <p:spPr>
          <a:xfrm>
            <a:off x="1693473" y="2010349"/>
            <a:ext cx="3131228" cy="715489"/>
          </a:xfrm>
          <a:prstGeom prst="rect">
            <a:avLst/>
          </a:prstGeom>
          <a:solidFill>
            <a:schemeClr val="bg1"/>
          </a:solidFill>
          <a:effectLst>
            <a:glow rad="101600">
              <a:schemeClr val="bg1"/>
            </a:glow>
          </a:effectLst>
        </p:spPr>
      </p:pic>
      <p:pic>
        <p:nvPicPr>
          <p:cNvPr id="6" name="Picture 5" descr="Screen shot 2011-11-07 at 5.29.20 P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8" y="3125948"/>
            <a:ext cx="5196302" cy="37320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5132" y="2725838"/>
            <a:ext cx="4718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"/>
                <a:cs typeface="Arial"/>
              </a:rPr>
              <a:t>Feldmeier</a:t>
            </a:r>
            <a:r>
              <a:rPr lang="en-US" sz="20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"/>
                <a:cs typeface="Arial"/>
              </a:rPr>
              <a:t> and </a:t>
            </a:r>
            <a:r>
              <a:rPr lang="en-US" sz="20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"/>
                <a:cs typeface="Arial"/>
              </a:rPr>
              <a:t>Schnack</a:t>
            </a:r>
            <a:r>
              <a:rPr lang="en-US" sz="20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Arial"/>
                <a:cs typeface="Arial"/>
              </a:rPr>
              <a:t> (2000)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7198" y="1557478"/>
            <a:ext cx="394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Time Dependent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Variational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Principle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52964" y="3094492"/>
            <a:ext cx="29764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What is the smallest subspace of the full Hilbert space which gives the right statistical properties (both static and dynamic)?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56534" y="5330302"/>
            <a:ext cx="2976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How can we balance accuracy and computational cost?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62469" y="1394869"/>
            <a:ext cx="9042180" cy="52854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5350808" y="2149408"/>
            <a:ext cx="3753841" cy="5229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1015590" y="2164591"/>
            <a:ext cx="3077504" cy="72741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70849" y="6259360"/>
            <a:ext cx="62407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10253F"/>
                </a:solidFill>
              </a:rPr>
              <a:t>Ions are treated completely classically</a:t>
            </a:r>
            <a:endParaRPr lang="en-US" sz="2000" dirty="0">
              <a:solidFill>
                <a:srgbClr val="10253F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09600" y="109960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Wave Packet Molecular Dynamics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432630" y="3608429"/>
            <a:ext cx="2621287" cy="7223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8"/>
              <a:stretch>
                <a:fillRect/>
              </a:stretch>
            </p:blipFill>
          </mc:Choice>
          <mc:Fallback>
            <p:blipFill>
              <a:blip r:embed="rId9"/>
              <a:stretch>
                <a:fillRect/>
              </a:stretch>
            </p:blipFill>
          </mc:Fallback>
        </mc:AlternateContent>
        <p:spPr>
          <a:xfrm>
            <a:off x="380580" y="3016933"/>
            <a:ext cx="8547100" cy="5682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5350808" y="3524123"/>
            <a:ext cx="3302090" cy="7571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053917" y="1374047"/>
            <a:ext cx="3123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50000"/>
                  </a:schemeClr>
                </a:solidFill>
              </a:rPr>
              <a:t>Variational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50000"/>
                  </a:schemeClr>
                </a:solidFill>
              </a:rPr>
              <a:t>Ansatz</a:t>
            </a:r>
            <a:endParaRPr lang="en-US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469" y="1785023"/>
            <a:ext cx="5288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10253F"/>
                </a:solidFill>
              </a:rPr>
              <a:t>Hartree</a:t>
            </a:r>
            <a:r>
              <a:rPr lang="en-US" dirty="0" smtClean="0">
                <a:solidFill>
                  <a:srgbClr val="10253F"/>
                </a:solidFill>
              </a:rPr>
              <a:t> Product (Slater Determinants can be used too)</a:t>
            </a:r>
            <a:endParaRPr lang="en-US" dirty="0">
              <a:solidFill>
                <a:srgbClr val="10253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77623" y="1777053"/>
            <a:ext cx="2875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10253F"/>
                </a:solidFill>
              </a:rPr>
              <a:t>Electron Coordinates</a:t>
            </a:r>
            <a:endParaRPr lang="en-US" dirty="0">
              <a:solidFill>
                <a:srgbClr val="10253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0677" y="2661978"/>
            <a:ext cx="2258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10253F"/>
                </a:solidFill>
              </a:rPr>
              <a:t>Isotropic Gaussian</a:t>
            </a:r>
            <a:endParaRPr lang="en-US" dirty="0">
              <a:solidFill>
                <a:srgbClr val="10253F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2"/>
              <a:stretch>
                <a:fillRect/>
              </a:stretch>
            </p:blipFill>
          </mc:Choice>
          <mc:Fallback>
            <p:blipFill>
              <a:blip r:embed="rId13"/>
              <a:stretch>
                <a:fillRect/>
              </a:stretch>
            </p:blipFill>
          </mc:Fallback>
        </mc:AlternateContent>
        <p:spPr>
          <a:xfrm>
            <a:off x="380580" y="4675020"/>
            <a:ext cx="3075581" cy="16806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4"/>
              <a:stretch>
                <a:fillRect/>
              </a:stretch>
            </p:blipFill>
          </mc:Choice>
          <mc:Fallback>
            <p:blipFill>
              <a:blip r:embed="rId15"/>
              <a:stretch>
                <a:fillRect/>
              </a:stretch>
            </p:blipFill>
          </mc:Fallback>
        </mc:AlternateContent>
        <p:spPr>
          <a:xfrm>
            <a:off x="4093093" y="4922995"/>
            <a:ext cx="4867355" cy="11688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270064" y="4456389"/>
            <a:ext cx="4559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10253F"/>
                </a:solidFill>
              </a:rPr>
              <a:t>Classical-looking 4D Hamilton’s equations</a:t>
            </a:r>
            <a:endParaRPr lang="en-US" dirty="0">
              <a:solidFill>
                <a:srgbClr val="10253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69" y="4330772"/>
            <a:ext cx="4590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10253F"/>
                </a:solidFill>
              </a:rPr>
              <a:t>Physical interpretation of </a:t>
            </a:r>
            <a:r>
              <a:rPr lang="en-US" sz="1600" dirty="0" err="1" smtClean="0">
                <a:solidFill>
                  <a:srgbClr val="10253F"/>
                </a:solidFill>
              </a:rPr>
              <a:t>variational</a:t>
            </a:r>
            <a:r>
              <a:rPr lang="en-US" sz="1600" dirty="0" smtClean="0">
                <a:solidFill>
                  <a:srgbClr val="10253F"/>
                </a:solidFill>
              </a:rPr>
              <a:t> parameters</a:t>
            </a:r>
            <a:endParaRPr lang="en-US" sz="1600" dirty="0">
              <a:solidFill>
                <a:srgbClr val="10253F"/>
              </a:solidFill>
            </a:endParaRPr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>
          <a:xfrm>
            <a:off x="5212080" y="6665918"/>
            <a:ext cx="3915103" cy="182880"/>
          </a:xfrm>
        </p:spPr>
        <p:txBody>
          <a:bodyPr/>
          <a:lstStyle/>
          <a:p>
            <a:r>
              <a:rPr lang="en-US" dirty="0" smtClean="0"/>
              <a:t>Public Release number LA-UR-12-21648    Paul E. Grabowski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609600" y="248460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WPMD Simulations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11" descr="MetaData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87891" y="1674472"/>
            <a:ext cx="6194111" cy="412940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37408" y="1674472"/>
            <a:ext cx="270659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Antisymmetrization</a:t>
            </a:r>
            <a:r>
              <a:rPr lang="en-US" sz="1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Methods</a:t>
            </a:r>
          </a:p>
          <a:p>
            <a:r>
              <a:rPr lang="en-US" sz="1400" dirty="0" smtClean="0"/>
              <a:t>T – Two-body </a:t>
            </a:r>
            <a:r>
              <a:rPr lang="en-US" sz="1400" dirty="0" err="1" smtClean="0"/>
              <a:t>antisymmetrization</a:t>
            </a:r>
            <a:endParaRPr lang="en-US" sz="1400" dirty="0" smtClean="0"/>
          </a:p>
          <a:p>
            <a:r>
              <a:rPr lang="en-US" sz="1400" dirty="0" smtClean="0"/>
              <a:t>F – Full </a:t>
            </a:r>
            <a:r>
              <a:rPr lang="en-US" sz="1400" dirty="0" err="1" smtClean="0"/>
              <a:t>Antisymmetrization</a:t>
            </a:r>
            <a:r>
              <a:rPr lang="en-US" sz="1400" dirty="0" smtClean="0"/>
              <a:t> (with respect to kinetic energy only)</a:t>
            </a:r>
          </a:p>
          <a:p>
            <a:r>
              <a:rPr lang="en-US" sz="1400" dirty="0" err="1" smtClean="0"/>
              <a:t>eFF</a:t>
            </a:r>
            <a:r>
              <a:rPr lang="en-US" sz="1400" dirty="0" smtClean="0"/>
              <a:t> – Electron Force Field</a:t>
            </a:r>
          </a:p>
          <a:p>
            <a:endParaRPr lang="en-US" sz="1400" dirty="0" smtClean="0">
              <a:solidFill>
                <a:schemeClr val="bg1"/>
              </a:solidFill>
            </a:endParaRPr>
          </a:p>
          <a:p>
            <a:r>
              <a:rPr lang="en-US" sz="1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Width Constraint Methods</a:t>
            </a:r>
          </a:p>
          <a:p>
            <a:r>
              <a:rPr lang="en-US" sz="1400" dirty="0" smtClean="0">
                <a:solidFill>
                  <a:srgbClr val="000000"/>
                </a:solidFill>
              </a:rPr>
              <a:t>H – Harmonic Constraint</a:t>
            </a:r>
          </a:p>
          <a:p>
            <a:r>
              <a:rPr lang="en-US" sz="1400" dirty="0" smtClean="0">
                <a:solidFill>
                  <a:srgbClr val="000000"/>
                </a:solidFill>
              </a:rPr>
              <a:t>E – Energy Constraint</a:t>
            </a:r>
          </a:p>
          <a:p>
            <a:r>
              <a:rPr lang="en-US" sz="1400" dirty="0" smtClean="0">
                <a:solidFill>
                  <a:srgbClr val="000000"/>
                </a:solidFill>
              </a:rPr>
              <a:t>P – Periodic Boundary Condition Constraint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5883248"/>
            <a:ext cx="6437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dirty="0" err="1" smtClean="0">
                <a:solidFill>
                  <a:srgbClr val="FFFFFF"/>
                </a:solidFill>
              </a:rPr>
              <a:t>Klakow</a:t>
            </a:r>
            <a:r>
              <a:rPr lang="en-US" sz="1400" dirty="0" smtClean="0">
                <a:solidFill>
                  <a:srgbClr val="FFFFFF"/>
                </a:solidFill>
              </a:rPr>
              <a:t> et al. 1994a, </a:t>
            </a:r>
            <a:r>
              <a:rPr lang="en-US" sz="1400" dirty="0" err="1" smtClean="0">
                <a:solidFill>
                  <a:srgbClr val="FFFFFF"/>
                </a:solidFill>
              </a:rPr>
              <a:t>Klakow</a:t>
            </a:r>
            <a:r>
              <a:rPr lang="en-US" sz="1400" dirty="0" smtClean="0">
                <a:solidFill>
                  <a:srgbClr val="FFFFFF"/>
                </a:solidFill>
              </a:rPr>
              <a:t> et al. 1994b, </a:t>
            </a:r>
            <a:r>
              <a:rPr lang="en-US" sz="1400" dirty="0" err="1" smtClean="0">
                <a:solidFill>
                  <a:srgbClr val="FFFFFF"/>
                </a:solidFill>
              </a:rPr>
              <a:t>Klakow</a:t>
            </a:r>
            <a:r>
              <a:rPr lang="en-US" sz="1400" dirty="0" smtClean="0">
                <a:solidFill>
                  <a:srgbClr val="FFFFFF"/>
                </a:solidFill>
              </a:rPr>
              <a:t> et al. 1996, </a:t>
            </a:r>
            <a:r>
              <a:rPr lang="en-US" sz="1400" dirty="0" err="1" smtClean="0">
                <a:solidFill>
                  <a:srgbClr val="FFFFFF"/>
                </a:solidFill>
              </a:rPr>
              <a:t>Knaup</a:t>
            </a:r>
            <a:r>
              <a:rPr lang="en-US" sz="1400" dirty="0" smtClean="0">
                <a:solidFill>
                  <a:srgbClr val="FFFFFF"/>
                </a:solidFill>
              </a:rPr>
              <a:t> et al. 1999, </a:t>
            </a:r>
            <a:r>
              <a:rPr lang="en-US" sz="1400" dirty="0" err="1" smtClean="0">
                <a:solidFill>
                  <a:srgbClr val="FFFFFF"/>
                </a:solidFill>
              </a:rPr>
              <a:t>Knaup</a:t>
            </a:r>
            <a:r>
              <a:rPr lang="en-US" sz="1400" dirty="0" smtClean="0">
                <a:solidFill>
                  <a:srgbClr val="FFFFFF"/>
                </a:solidFill>
              </a:rPr>
              <a:t> et al. 2000, </a:t>
            </a:r>
            <a:r>
              <a:rPr lang="en-US" sz="1400" dirty="0" err="1" smtClean="0">
                <a:solidFill>
                  <a:srgbClr val="FFFFFF"/>
                </a:solidFill>
              </a:rPr>
              <a:t>Knaup</a:t>
            </a:r>
            <a:r>
              <a:rPr lang="en-US" sz="1400" dirty="0" smtClean="0">
                <a:solidFill>
                  <a:srgbClr val="FFFFFF"/>
                </a:solidFill>
              </a:rPr>
              <a:t> et al. 2001, </a:t>
            </a:r>
            <a:r>
              <a:rPr lang="en-US" sz="1400" dirty="0" err="1" smtClean="0">
                <a:solidFill>
                  <a:srgbClr val="FFFFFF"/>
                </a:solidFill>
              </a:rPr>
              <a:t>Knaup</a:t>
            </a:r>
            <a:r>
              <a:rPr lang="en-US" sz="1400" dirty="0" smtClean="0">
                <a:solidFill>
                  <a:srgbClr val="FFFFFF"/>
                </a:solidFill>
              </a:rPr>
              <a:t> et al. 2002, </a:t>
            </a:r>
            <a:r>
              <a:rPr lang="en-US" sz="1400" dirty="0" err="1" smtClean="0">
                <a:solidFill>
                  <a:srgbClr val="FFFFFF"/>
                </a:solidFill>
              </a:rPr>
              <a:t>Knaup</a:t>
            </a:r>
            <a:r>
              <a:rPr lang="en-US" sz="1400" dirty="0" smtClean="0">
                <a:solidFill>
                  <a:srgbClr val="FFFFFF"/>
                </a:solidFill>
              </a:rPr>
              <a:t> et al. 2003, </a:t>
            </a:r>
            <a:r>
              <a:rPr lang="en-US" sz="1400" dirty="0" err="1" smtClean="0">
                <a:solidFill>
                  <a:srgbClr val="FFFFFF"/>
                </a:solidFill>
              </a:rPr>
              <a:t>Zwicknagel</a:t>
            </a:r>
            <a:r>
              <a:rPr lang="en-US" sz="1400" dirty="0" smtClean="0">
                <a:solidFill>
                  <a:srgbClr val="FFFFFF"/>
                </a:solidFill>
              </a:rPr>
              <a:t> and </a:t>
            </a:r>
            <a:r>
              <a:rPr lang="en-US" sz="1400" dirty="0" err="1" smtClean="0">
                <a:solidFill>
                  <a:srgbClr val="FFFFFF"/>
                </a:solidFill>
              </a:rPr>
              <a:t>Pschiwul</a:t>
            </a:r>
            <a:r>
              <a:rPr lang="en-US" sz="1400" dirty="0" smtClean="0">
                <a:solidFill>
                  <a:srgbClr val="FFFFFF"/>
                </a:solidFill>
              </a:rPr>
              <a:t> 2006, </a:t>
            </a:r>
            <a:r>
              <a:rPr lang="en-US" sz="1400" dirty="0" err="1" smtClean="0">
                <a:solidFill>
                  <a:srgbClr val="FFFFFF"/>
                </a:solidFill>
              </a:rPr>
              <a:t>Jakob</a:t>
            </a:r>
            <a:r>
              <a:rPr lang="en-US" sz="1400" dirty="0" smtClean="0">
                <a:solidFill>
                  <a:srgbClr val="FFFFFF"/>
                </a:solidFill>
              </a:rPr>
              <a:t> et al. 2007, Su and Goddard 2007, </a:t>
            </a:r>
            <a:r>
              <a:rPr lang="en-US" sz="1400" dirty="0" err="1" smtClean="0">
                <a:solidFill>
                  <a:srgbClr val="FFFFFF"/>
                </a:solidFill>
              </a:rPr>
              <a:t>Morozov</a:t>
            </a:r>
            <a:r>
              <a:rPr lang="en-US" sz="1400" dirty="0" smtClean="0">
                <a:solidFill>
                  <a:srgbClr val="FFFFFF"/>
                </a:solidFill>
              </a:rPr>
              <a:t> and </a:t>
            </a:r>
            <a:r>
              <a:rPr lang="en-US" sz="1400" dirty="0" err="1" smtClean="0">
                <a:solidFill>
                  <a:srgbClr val="FFFFFF"/>
                </a:solidFill>
              </a:rPr>
              <a:t>Valuev</a:t>
            </a:r>
            <a:r>
              <a:rPr lang="en-US" sz="1400" dirty="0" smtClean="0">
                <a:solidFill>
                  <a:srgbClr val="FFFFFF"/>
                </a:solidFill>
              </a:rPr>
              <a:t> 2009, </a:t>
            </a:r>
            <a:r>
              <a:rPr lang="en-US" sz="1400" dirty="0" err="1" smtClean="0">
                <a:solidFill>
                  <a:srgbClr val="FFFFFF"/>
                </a:solidFill>
              </a:rPr>
              <a:t>Jakob</a:t>
            </a:r>
            <a:r>
              <a:rPr lang="en-US" sz="1400" dirty="0" smtClean="0">
                <a:solidFill>
                  <a:srgbClr val="FFFFFF"/>
                </a:solidFill>
              </a:rPr>
              <a:t> et al. 2009, Su and Goddard 2009, Jaramillo-Bolero et al. 2010 </a:t>
            </a: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4862" y="1759392"/>
            <a:ext cx="2550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Hydrogen studies only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437408" y="4260656"/>
            <a:ext cx="2572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Ad hoc constraints are needed at high temperatures to get sensible answers.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rgbClr val="000045"/>
          </a:solidFill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Wave Packet Spreading in </a:t>
            </a:r>
            <a:br>
              <a:rPr lang="en-US" sz="3600" dirty="0" smtClean="0">
                <a:solidFill>
                  <a:schemeClr val="bg1"/>
                </a:solidFill>
              </a:rPr>
            </a:br>
            <a:r>
              <a:rPr lang="en-US" sz="3600" dirty="0" smtClean="0">
                <a:solidFill>
                  <a:schemeClr val="bg1"/>
                </a:solidFill>
              </a:rPr>
              <a:t>Wave Packet Molecular Dynamics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NLarge.eps"/>
          <p:cNvPicPr>
            <a:picLocks noGrp="1" noChangeAspect="1"/>
          </p:cNvPicPr>
          <p:nvPr>
            <p:ph idx="1"/>
          </p:nvPr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 l="-1266" r="-1266"/>
              <a:stretch>
                <a:fillRect/>
              </a:stretch>
            </p:blipFill>
          </mc:Choice>
          <mc:Fallback>
            <p:blipFill>
              <a:blip r:embed="rId3"/>
              <a:srcRect l="-1266" r="-1266"/>
              <a:stretch>
                <a:fillRect/>
              </a:stretch>
            </p:blipFill>
          </mc:Fallback>
        </mc:AlternateContent>
        <p:spPr>
          <a:xfrm>
            <a:off x="457200" y="1618742"/>
            <a:ext cx="8229600" cy="452596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TextBox 5"/>
          <p:cNvSpPr txBox="1"/>
          <p:nvPr/>
        </p:nvSpPr>
        <p:spPr>
          <a:xfrm>
            <a:off x="4413627" y="5742784"/>
            <a:ext cx="427317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Leads to constant electron background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75404" y="6291365"/>
            <a:ext cx="4122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Much of coding by Dave Richards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00801" y="2153331"/>
            <a:ext cx="461665" cy="252142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2/3 initial kinetic energy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Width Constraints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0786"/>
            <a:ext cx="5092274" cy="31654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458" y="1729964"/>
            <a:ext cx="4047542" cy="34106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3100" y="1417638"/>
            <a:ext cx="4341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Morozov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and 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2009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00" y="5128875"/>
            <a:ext cx="4684560" cy="4258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4812144"/>
            <a:ext cx="388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 change in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variational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ansatz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100" y="5450634"/>
            <a:ext cx="468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leads to a harmonic constraint on the width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80" y="5772244"/>
            <a:ext cx="4819893" cy="4467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3280" y="6163078"/>
            <a:ext cx="4819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Ebeling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et al. 2006, width constraint first introduced by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Knaup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et al. 1999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5203461" y="5600754"/>
            <a:ext cx="2397963" cy="2708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203462" y="5227486"/>
            <a:ext cx="2179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Energy Constraint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4735715" y="5922364"/>
            <a:ext cx="28049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Periodic Boundary Conditions</a:t>
            </a:r>
            <a:endParaRPr lang="en-US" sz="16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8"/>
              <a:stretch>
                <a:fillRect/>
              </a:stretch>
            </p:blipFill>
          </mc:Choice>
          <mc:Fallback>
            <p:blipFill>
              <a:blip r:embed="rId9"/>
              <a:stretch>
                <a:fillRect/>
              </a:stretch>
            </p:blipFill>
          </mc:Fallback>
        </mc:AlternateContent>
        <p:spPr>
          <a:xfrm>
            <a:off x="5176104" y="6344481"/>
            <a:ext cx="2250431" cy="2171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601424" y="5227486"/>
            <a:ext cx="1542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Constraints lead to empirical parameters, and can get </a:t>
            </a:r>
            <a:r>
              <a:rPr lang="en-US" sz="1600" i="1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some</a:t>
            </a:r>
            <a:r>
              <a:rPr lang="en-US" sz="16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physics right.</a:t>
            </a:r>
            <a:endParaRPr lang="en-US" sz="16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18204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Electron Force Field Method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199" y="1613647"/>
            <a:ext cx="28636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Su and Goddard 2007</a:t>
            </a:r>
          </a:p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Su and Goddard 2009</a:t>
            </a:r>
          </a:p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Jaramillo-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Botero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et al. 2011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85" y="2581069"/>
            <a:ext cx="3621585" cy="687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86" y="3406866"/>
            <a:ext cx="3621584" cy="1261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85" y="4775600"/>
            <a:ext cx="3621585" cy="10750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86" y="6524518"/>
            <a:ext cx="3621584" cy="233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8539" y="1383127"/>
            <a:ext cx="4483846" cy="253871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73837" y="3307886"/>
            <a:ext cx="3247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Deuterium 300K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8539" y="3863954"/>
            <a:ext cx="4483846" cy="2833791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457200" y="6524518"/>
            <a:ext cx="591904" cy="233371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787541" y="6524518"/>
            <a:ext cx="591904" cy="233371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320832" y="6524518"/>
            <a:ext cx="591904" cy="233371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65170" y="5850620"/>
            <a:ext cx="3455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Empirical parameters fixed by DFT calculations of molecules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79395" y="2004933"/>
            <a:ext cx="8815007" cy="4670903"/>
            <a:chOff x="-647325" y="1318431"/>
            <a:chExt cx="10147729" cy="5366469"/>
          </a:xfrm>
        </p:grpSpPr>
        <p:pic>
          <p:nvPicPr>
            <p:cNvPr id="6" name="Picture 5" descr="WignerFreeGaussianT2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59465" y="1318431"/>
              <a:ext cx="3640939" cy="1992403"/>
            </a:xfrm>
            <a:prstGeom prst="rect">
              <a:avLst/>
            </a:prstGeom>
          </p:spPr>
        </p:pic>
        <p:pic>
          <p:nvPicPr>
            <p:cNvPr id="7" name="Picture 6" descr="WignerFreeGaussianT5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59465" y="2995102"/>
              <a:ext cx="3640939" cy="1992403"/>
            </a:xfrm>
            <a:prstGeom prst="rect">
              <a:avLst/>
            </a:prstGeom>
          </p:spPr>
        </p:pic>
        <p:pic>
          <p:nvPicPr>
            <p:cNvPr id="8" name="Picture 7" descr="WignerFreeGaussianT8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59465" y="4692497"/>
              <a:ext cx="3640939" cy="1992403"/>
            </a:xfrm>
            <a:prstGeom prst="rect">
              <a:avLst/>
            </a:prstGeom>
          </p:spPr>
        </p:pic>
        <p:pic>
          <p:nvPicPr>
            <p:cNvPr id="9" name="Picture 8" descr="WignerFreeGaussianT1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611037" y="1318431"/>
              <a:ext cx="3640939" cy="1992403"/>
            </a:xfrm>
            <a:prstGeom prst="rect">
              <a:avLst/>
            </a:prstGeom>
          </p:spPr>
        </p:pic>
        <p:pic>
          <p:nvPicPr>
            <p:cNvPr id="10" name="Picture 9" descr="WignerFreeGaussianT4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611037" y="2995102"/>
              <a:ext cx="3640939" cy="1992403"/>
            </a:xfrm>
            <a:prstGeom prst="rect">
              <a:avLst/>
            </a:prstGeom>
          </p:spPr>
        </p:pic>
        <p:pic>
          <p:nvPicPr>
            <p:cNvPr id="11" name="Picture 10" descr="WignerFreeGaussianT7.png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11037" y="4692497"/>
              <a:ext cx="3640939" cy="1992403"/>
            </a:xfrm>
            <a:prstGeom prst="rect">
              <a:avLst/>
            </a:prstGeom>
          </p:spPr>
        </p:pic>
        <p:pic>
          <p:nvPicPr>
            <p:cNvPr id="12" name="Picture 11" descr="WignerFreeGaussianT0.pn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-647325" y="1318431"/>
              <a:ext cx="3640939" cy="1992403"/>
            </a:xfrm>
            <a:prstGeom prst="rect">
              <a:avLst/>
            </a:prstGeom>
          </p:spPr>
        </p:pic>
        <p:pic>
          <p:nvPicPr>
            <p:cNvPr id="13" name="Picture 12" descr="WignerFreeGaussianT3.png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-647325" y="2995102"/>
              <a:ext cx="3640939" cy="1992403"/>
            </a:xfrm>
            <a:prstGeom prst="rect">
              <a:avLst/>
            </a:prstGeom>
          </p:spPr>
        </p:pic>
        <p:pic>
          <p:nvPicPr>
            <p:cNvPr id="14" name="Picture 13" descr="WignerFreeGaussianT6.png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-647325" y="4692497"/>
              <a:ext cx="3640939" cy="1992403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2848429" y="6278996"/>
            <a:ext cx="377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Position (</a:t>
            </a:r>
            <a:r>
              <a:rPr lang="en-US" sz="2400" dirty="0" err="1" smtClean="0"/>
              <a:t>a.u</a:t>
            </a:r>
            <a:r>
              <a:rPr lang="en-US" sz="2400" dirty="0" smtClean="0"/>
              <a:t>.)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2919020"/>
            <a:ext cx="553998" cy="250371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2400" dirty="0" smtClean="0"/>
              <a:t>Momentum (</a:t>
            </a:r>
            <a:r>
              <a:rPr lang="en-US" sz="2400" dirty="0" err="1" smtClean="0"/>
              <a:t>a.u</a:t>
            </a:r>
            <a:r>
              <a:rPr lang="en-US" sz="2400" dirty="0" smtClean="0"/>
              <a:t>.)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58720" y="1286857"/>
            <a:ext cx="776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Snapshots of Wigner phase space density of a single electron with V=0.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297708" y="1630445"/>
          <a:ext cx="2092325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name="Equation" r:id="rId12" imgW="1219200" imgH="177800" progId="Equation.3">
                  <p:embed/>
                </p:oleObj>
              </mc:Choice>
              <mc:Fallback>
                <p:oleObj name="Equation" r:id="rId12" imgW="1219200" imgH="1778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708" y="1630445"/>
                        <a:ext cx="2092325" cy="304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itle 1"/>
          <p:cNvSpPr txBox="1">
            <a:spLocks/>
          </p:cNvSpPr>
          <p:nvPr/>
        </p:nvSpPr>
        <p:spPr>
          <a:xfrm>
            <a:off x="463860" y="145655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Free Particle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01296" y="1602839"/>
            <a:ext cx="5518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Wave packet spreading is a real physical phenomenon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>
          <a:xfrm>
            <a:off x="5212080" y="6675120"/>
            <a:ext cx="3915103" cy="182880"/>
          </a:xfrm>
        </p:spPr>
        <p:txBody>
          <a:bodyPr/>
          <a:lstStyle/>
          <a:p>
            <a:r>
              <a:rPr lang="en-US" dirty="0" smtClean="0"/>
              <a:t>Public Release number LA-UR-12-21648    Paul E. Grabowski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84680" y="99645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Split Operator Fourier Transform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1765675"/>
            <a:ext cx="8128000" cy="7239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03184" y="1765675"/>
            <a:ext cx="291484" cy="723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51419" y="3112786"/>
            <a:ext cx="3924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Time dependent Schrödinger equation solver on a Fourier grid (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MxMxM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).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12951" y="3112786"/>
            <a:ext cx="189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Δt</a:t>
            </a:r>
            <a:r>
              <a:rPr lang="en-US" dirty="0" smtClean="0"/>
              <a:t> = 10</a:t>
            </a:r>
            <a:r>
              <a:rPr lang="en-US" baseline="30000" dirty="0" smtClean="0"/>
              <a:t>-4</a:t>
            </a:r>
            <a:r>
              <a:rPr lang="en-US" dirty="0" smtClean="0"/>
              <a:t> </a:t>
            </a:r>
            <a:r>
              <a:rPr lang="en-US" dirty="0" err="1" smtClean="0"/>
              <a:t>fs</a:t>
            </a:r>
            <a:endParaRPr lang="en-US" dirty="0" smtClean="0"/>
          </a:p>
          <a:p>
            <a:pPr algn="ctr"/>
            <a:r>
              <a:rPr lang="en-US" dirty="0" smtClean="0"/>
              <a:t>M = 128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38493" y="4393280"/>
            <a:ext cx="55902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This method produces our reference numerically exact single particle solution</a:t>
            </a:r>
            <a:endParaRPr lang="en-US" sz="32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7930" y="6246568"/>
            <a:ext cx="5153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Code and SOFT solution done by Andreas </a:t>
            </a:r>
            <a:r>
              <a:rPr lang="en-US" dirty="0" err="1" smtClean="0"/>
              <a:t>Markmann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10098" y="3891349"/>
            <a:ext cx="2571302" cy="2581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1026"/>
          </a:xfrm>
        </p:spPr>
        <p:txBody>
          <a:bodyPr/>
          <a:lstStyle/>
          <a:p>
            <a:r>
              <a:rPr lang="en-US" dirty="0" smtClean="0"/>
              <a:t>Scattering from a Yukawa Field</a:t>
            </a: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Scattering from a Yukawa Field</a:t>
            </a:r>
          </a:p>
        </p:txBody>
      </p:sp>
      <p:pic>
        <p:nvPicPr>
          <p:cNvPr id="5" name="softvswpmd.mpg">
            <a:hlinkClick r:id="" action="ppaction://media"/>
          </p:cNvPr>
          <p:cNvPicPr/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46553" y="1506381"/>
            <a:ext cx="5140247" cy="5140247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56686" y="4841466"/>
            <a:ext cx="246888" cy="10410"/>
          </a:xfrm>
          <a:prstGeom prst="line">
            <a:avLst/>
          </a:prstGeom>
          <a:ln w="50800">
            <a:solidFill>
              <a:srgbClr val="7E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56686" y="5195428"/>
            <a:ext cx="246888" cy="10410"/>
          </a:xfrm>
          <a:prstGeom prst="line">
            <a:avLst/>
          </a:prstGeom>
          <a:ln w="50800">
            <a:solidFill>
              <a:srgbClr val="137E2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56686" y="5570208"/>
            <a:ext cx="246888" cy="10410"/>
          </a:xfrm>
          <a:prstGeom prst="line">
            <a:avLst/>
          </a:prstGeom>
          <a:ln w="50800">
            <a:solidFill>
              <a:srgbClr val="44444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12207" y="4685300"/>
            <a:ext cx="999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SOFT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14767" y="5025098"/>
            <a:ext cx="999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24FF5F"/>
                </a:solidFill>
              </a:rPr>
              <a:t>WPMD</a:t>
            </a:r>
            <a:endParaRPr lang="en-US" dirty="0">
              <a:solidFill>
                <a:srgbClr val="24FF5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75337" y="5385541"/>
            <a:ext cx="138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Free Particle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884862" y="5994323"/>
            <a:ext cx="135332" cy="12492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260472" y="5777394"/>
            <a:ext cx="1748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Fixed Screened Proton</a:t>
            </a:r>
            <a:endParaRPr lang="en-US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194490" y="1588850"/>
            <a:ext cx="3167983" cy="2210582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902776" y="4848112"/>
            <a:ext cx="246888" cy="10410"/>
          </a:xfrm>
          <a:prstGeom prst="line">
            <a:avLst/>
          </a:prstGeom>
          <a:ln w="38100">
            <a:solidFill>
              <a:srgbClr val="C1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147439" y="4858522"/>
            <a:ext cx="246888" cy="104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902776" y="5202074"/>
            <a:ext cx="246888" cy="10410"/>
          </a:xfrm>
          <a:prstGeom prst="line">
            <a:avLst/>
          </a:prstGeom>
          <a:ln w="38100">
            <a:solidFill>
              <a:srgbClr val="1CC34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148866" y="5208720"/>
            <a:ext cx="246888" cy="10410"/>
          </a:xfrm>
          <a:prstGeom prst="line">
            <a:avLst/>
          </a:prstGeom>
          <a:ln w="25400">
            <a:solidFill>
              <a:srgbClr val="24FF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892366" y="5576854"/>
            <a:ext cx="246888" cy="10410"/>
          </a:xfrm>
          <a:prstGeom prst="line">
            <a:avLst/>
          </a:prstGeom>
          <a:ln w="38100">
            <a:solidFill>
              <a:srgbClr val="7F7F7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117636" y="5583500"/>
            <a:ext cx="246888" cy="10410"/>
          </a:xfrm>
          <a:prstGeom prst="line">
            <a:avLst/>
          </a:prstGeom>
          <a:ln w="25400">
            <a:solidFill>
              <a:srgbClr val="C1C1C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52586" y="3800366"/>
            <a:ext cx="461665" cy="83320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60.6%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777987" y="3800366"/>
            <a:ext cx="461665" cy="83320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13.5%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04938" y="3800366"/>
            <a:ext cx="461665" cy="83320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01.1%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404143" y="3860109"/>
            <a:ext cx="1541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Percentage of Maximum Density</a:t>
            </a:r>
            <a:endParaRPr lang="en-US" dirty="0"/>
          </a:p>
        </p:txBody>
      </p:sp>
      <p:sp>
        <p:nvSpPr>
          <p:cNvPr id="35" name="Date Placeholder 3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0" y="6473212"/>
            <a:ext cx="3546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Movie Courtesy of Andreas </a:t>
            </a:r>
            <a:r>
              <a:rPr lang="en-US" sz="1600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Markmann</a:t>
            </a:r>
            <a:endParaRPr lang="en-US" sz="1600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917" y="4595147"/>
            <a:ext cx="12700" cy="12700"/>
          </a:xfrm>
          <a:prstGeom prst="rect">
            <a:avLst/>
          </a:prstGeom>
        </p:spPr>
      </p:pic>
      <p:pic>
        <p:nvPicPr>
          <p:cNvPr id="4" name="Picture 3" descr="firstlast0500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80" y="1998825"/>
            <a:ext cx="4432323" cy="44323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28082" y="6369042"/>
            <a:ext cx="607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Courtesy of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Ilya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, Igor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Morozov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, and Andreas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Markmann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87240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More Gaussians</a:t>
            </a:r>
            <a:r>
              <a:rPr kumimoji="0" lang="en-US" sz="3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is Better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4120" y="1582415"/>
            <a:ext cx="225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One 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Gaussian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53348" y="1629493"/>
            <a:ext cx="225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66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Two 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Gaussians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88295" y="1260161"/>
            <a:ext cx="3123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See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Ilya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Valuev’s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poster or</a:t>
            </a:r>
          </a:p>
          <a:p>
            <a:pPr algn="ctr"/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Morozov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and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2012</a:t>
            </a:r>
            <a:endParaRPr lang="en-US" dirty="0">
              <a:solidFill>
                <a:srgbClr val="24FF5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Picture 11" descr="firstlast0500-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8031" y="1998824"/>
            <a:ext cx="4432323" cy="4432323"/>
          </a:xfrm>
          <a:prstGeom prst="rect">
            <a:avLst/>
          </a:prstGeom>
        </p:spPr>
      </p:pic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917" y="4595147"/>
            <a:ext cx="12700" cy="12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28082" y="6369042"/>
            <a:ext cx="607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Courtesy of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Ilya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, Igor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Morozov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, and Andreas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Markmann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87240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More Gaussians</a:t>
            </a:r>
            <a:r>
              <a:rPr kumimoji="0" lang="en-US" sz="3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is Better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4917" y="1582415"/>
            <a:ext cx="225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Three 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Gaussians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44145" y="1629493"/>
            <a:ext cx="225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Four </a:t>
            </a:r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Gaussians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88295" y="1260161"/>
            <a:ext cx="3123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See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Ilya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Valuev’s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poster or</a:t>
            </a:r>
          </a:p>
          <a:p>
            <a:pPr algn="ctr"/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Morozov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and </a:t>
            </a:r>
            <a:r>
              <a:rPr lang="en-US" dirty="0" err="1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Valuev</a:t>
            </a:r>
            <a:r>
              <a:rPr lang="en-US" dirty="0" smtClean="0">
                <a:solidFill>
                  <a:srgbClr val="24FF5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2012</a:t>
            </a:r>
            <a:endParaRPr lang="en-US" dirty="0">
              <a:solidFill>
                <a:srgbClr val="24FF5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3" name="Picture 12" descr="firstlast0500-3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1" y="1998826"/>
            <a:ext cx="4432322" cy="4432322"/>
          </a:xfrm>
          <a:prstGeom prst="rect">
            <a:avLst/>
          </a:prstGeom>
        </p:spPr>
      </p:pic>
      <p:pic>
        <p:nvPicPr>
          <p:cNvPr id="14" name="Picture 13" descr="firstlast0500-4-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7206" y="2000250"/>
            <a:ext cx="4430898" cy="4430898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ukawaFieldPlaneWaveC12T1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9688" y="2061050"/>
            <a:ext cx="4530453" cy="4796950"/>
          </a:xfrm>
          <a:prstGeom prst="rect">
            <a:avLst/>
          </a:prstGeom>
        </p:spPr>
      </p:pic>
      <p:pic>
        <p:nvPicPr>
          <p:cNvPr id="6" name="Picture 5" descr="YukawaFieldPlaneWaveC100T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9260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10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6774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85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1511057"/>
            <a:ext cx="1442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0.05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fs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Localization from a Plane </a:t>
            </a:r>
            <a:r>
              <a:rPr lang="en-US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98243" y="2061050"/>
            <a:ext cx="196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Probability </a:t>
            </a:r>
            <a:r>
              <a:rPr lang="en-US" sz="1400" dirty="0" err="1" smtClean="0"/>
              <a:t>isocontour</a:t>
            </a:r>
            <a:r>
              <a:rPr lang="en-US" sz="1400" dirty="0" smtClean="0"/>
              <a:t> at four times average density</a:t>
            </a:r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3420080" y="5631810"/>
            <a:ext cx="23039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High energy electrons </a:t>
            </a:r>
          </a:p>
          <a:p>
            <a:pPr algn="ctr"/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still prefer to be near ions and do so despite having large uncertainties in the positions.</a:t>
            </a:r>
            <a:endParaRPr lang="en-US" sz="14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192"/>
            <a:ext cx="8229600" cy="793684"/>
          </a:xfrm>
        </p:spPr>
        <p:txBody>
          <a:bodyPr>
            <a:normAutofit/>
          </a:bodyPr>
          <a:lstStyle/>
          <a:p>
            <a:r>
              <a:rPr lang="en-US" dirty="0" smtClean="0"/>
              <a:t>Localization</a:t>
            </a:r>
            <a:endParaRPr lang="en-US" dirty="0"/>
          </a:p>
        </p:txBody>
      </p:sp>
      <p:pic>
        <p:nvPicPr>
          <p:cNvPr id="5" name="Picture 4" descr="YukawaFieldPlaneWaveC12T1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9688" y="2061050"/>
            <a:ext cx="4530453" cy="4796950"/>
          </a:xfrm>
          <a:prstGeom prst="rect">
            <a:avLst/>
          </a:prstGeom>
        </p:spPr>
      </p:pic>
      <p:pic>
        <p:nvPicPr>
          <p:cNvPr id="6" name="Picture 5" descr="YukawaFieldPlaneWaveC100T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9260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10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6774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85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1511057"/>
            <a:ext cx="1442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0.10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fs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YukawaFieldPlaneWaveC06T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8" y="2061050"/>
            <a:ext cx="4530453" cy="4796951"/>
          </a:xfrm>
          <a:prstGeom prst="rect">
            <a:avLst/>
          </a:prstGeom>
        </p:spPr>
      </p:pic>
      <p:pic>
        <p:nvPicPr>
          <p:cNvPr id="11" name="Picture 10" descr="YukawaFieldPlaneWaveC100T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3859" y="2061051"/>
            <a:ext cx="4530453" cy="4796950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Localization from a Plane </a:t>
            </a:r>
            <a:r>
              <a:rPr lang="en-US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98243" y="2061050"/>
            <a:ext cx="196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Probability </a:t>
            </a:r>
            <a:r>
              <a:rPr lang="en-US" sz="1400" dirty="0" err="1" smtClean="0"/>
              <a:t>isocontour</a:t>
            </a:r>
            <a:r>
              <a:rPr lang="en-US" sz="1400" dirty="0" smtClean="0"/>
              <a:t> at four times average density</a:t>
            </a:r>
            <a:endParaRPr lang="en-US" sz="1400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ukawaFieldPlaneWaveC12T1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9688" y="2061050"/>
            <a:ext cx="4530453" cy="4796950"/>
          </a:xfrm>
          <a:prstGeom prst="rect">
            <a:avLst/>
          </a:prstGeom>
        </p:spPr>
      </p:pic>
      <p:pic>
        <p:nvPicPr>
          <p:cNvPr id="6" name="Picture 5" descr="YukawaFieldPlaneWaveC100T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9260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10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6774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85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1511057"/>
            <a:ext cx="1442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0.15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fs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YukawaFieldPlaneWaveC06T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8" y="2061050"/>
            <a:ext cx="4534171" cy="4800887"/>
          </a:xfrm>
          <a:prstGeom prst="rect">
            <a:avLst/>
          </a:prstGeom>
        </p:spPr>
      </p:pic>
      <p:pic>
        <p:nvPicPr>
          <p:cNvPr id="11" name="Picture 10" descr="YukawaFieldPlaneWaveC100T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059082"/>
            <a:ext cx="4532312" cy="4798918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Localization from a Plane </a:t>
            </a:r>
            <a:r>
              <a:rPr lang="en-US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8243" y="2061050"/>
            <a:ext cx="196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Probability </a:t>
            </a:r>
            <a:r>
              <a:rPr lang="en-US" sz="1400" dirty="0" err="1" smtClean="0"/>
              <a:t>isocontour</a:t>
            </a:r>
            <a:r>
              <a:rPr lang="en-US" sz="1400" dirty="0" smtClean="0"/>
              <a:t> at four times average density</a:t>
            </a:r>
            <a:endParaRPr lang="en-US" sz="1400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ukawaFieldPlaneWaveC12T1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9688" y="2061050"/>
            <a:ext cx="4530453" cy="4796950"/>
          </a:xfrm>
          <a:prstGeom prst="rect">
            <a:avLst/>
          </a:prstGeom>
        </p:spPr>
      </p:pic>
      <p:pic>
        <p:nvPicPr>
          <p:cNvPr id="6" name="Picture 5" descr="YukawaFieldPlaneWaveC100T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9260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10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6774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85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1511057"/>
            <a:ext cx="1442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0.20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fs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YukawaFieldPlaneWaveC06T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8" y="2063864"/>
            <a:ext cx="4530453" cy="4796951"/>
          </a:xfrm>
          <a:prstGeom prst="rect">
            <a:avLst/>
          </a:prstGeom>
        </p:spPr>
      </p:pic>
      <p:pic>
        <p:nvPicPr>
          <p:cNvPr id="11" name="Picture 10" descr="YukawaFieldPlaneWaveC100T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201" y="2061049"/>
            <a:ext cx="4533111" cy="4799765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Localization from a Plane </a:t>
            </a:r>
            <a:r>
              <a:rPr lang="en-US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98243" y="2061050"/>
            <a:ext cx="196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Probability </a:t>
            </a:r>
            <a:r>
              <a:rPr lang="en-US" sz="1400" dirty="0" err="1" smtClean="0"/>
              <a:t>isocontour</a:t>
            </a:r>
            <a:r>
              <a:rPr lang="en-US" sz="1400" dirty="0" smtClean="0"/>
              <a:t> at four times average density</a:t>
            </a:r>
            <a:endParaRPr lang="en-US" sz="1400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ukawaFieldPlaneWaveC12T1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9688" y="2061050"/>
            <a:ext cx="4530453" cy="4796950"/>
          </a:xfrm>
          <a:prstGeom prst="rect">
            <a:avLst/>
          </a:prstGeom>
        </p:spPr>
      </p:pic>
      <p:pic>
        <p:nvPicPr>
          <p:cNvPr id="6" name="Picture 5" descr="YukawaFieldPlaneWaveC100T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9260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10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6774" y="1418724"/>
            <a:ext cx="202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85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eV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1511057"/>
            <a:ext cx="1442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</a:t>
            </a:r>
            <a:r>
              <a:rPr lang="en-US" sz="2400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= 0.25 </a:t>
            </a:r>
            <a:r>
              <a:rPr lang="en-US" sz="2400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fs</a:t>
            </a:r>
            <a:endParaRPr lang="en-US" sz="2400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YukawaFieldPlaneWaveC12T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" y="2061050"/>
            <a:ext cx="4530453" cy="4796951"/>
          </a:xfrm>
          <a:prstGeom prst="rect">
            <a:avLst/>
          </a:prstGeom>
        </p:spPr>
      </p:pic>
      <p:pic>
        <p:nvPicPr>
          <p:cNvPr id="11" name="Picture 10" descr="YukawaFieldPlaneWaveC100T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3859" y="2061050"/>
            <a:ext cx="4530453" cy="4796950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Localization from a Plane </a:t>
            </a:r>
            <a:r>
              <a:rPr lang="en-US" sz="36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ave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98243" y="2061050"/>
            <a:ext cx="1960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Probability </a:t>
            </a:r>
            <a:r>
              <a:rPr lang="en-US" sz="1400" dirty="0" err="1" smtClean="0"/>
              <a:t>isocontour</a:t>
            </a:r>
            <a:r>
              <a:rPr lang="en-US" sz="1400" dirty="0" smtClean="0"/>
              <a:t> at four times average density</a:t>
            </a:r>
            <a:endParaRPr 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598243" y="5963078"/>
            <a:ext cx="1960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Density fluctuations in time can be large</a:t>
            </a:r>
            <a:endParaRPr lang="en-US" sz="1400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PW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7402" y="2952065"/>
            <a:ext cx="4054936" cy="2534335"/>
          </a:xfrm>
          <a:prstGeom prst="rect">
            <a:avLst/>
          </a:prstGeom>
        </p:spPr>
      </p:pic>
      <p:pic>
        <p:nvPicPr>
          <p:cNvPr id="5" name="Picture 4" descr="WPMovi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67" y="2944678"/>
            <a:ext cx="4066755" cy="25417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43297" y="2531360"/>
            <a:ext cx="275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Wave Packet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Ansatz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1815" y="2531360"/>
            <a:ext cx="275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Plane Wave </a:t>
            </a:r>
            <a:r>
              <a:rPr lang="en-US" dirty="0" err="1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Ansatz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Choice of 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Variational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Ansatz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25779" y="5809565"/>
            <a:ext cx="3372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 full plane wave basis can represent any periodic function.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1746124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The 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Hartree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approximation will be assumed here,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but at the expense of greater computation can be discarded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1325" y="5809565"/>
            <a:ext cx="3372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 Gaussian is limited to a very simple </a:t>
            </a:r>
            <a:r>
              <a:rPr lang="en-US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aperiodic</a:t>
            </a:r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form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Philosophy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515918"/>
            <a:ext cx="8229599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n w="317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If one only cares about ion dynamics, one can hide all sorts of sins in the electron-electron interaction and still get dynamic electron screening right (at least at high temperature).</a:t>
            </a:r>
            <a:endParaRPr lang="en-US" sz="2400" dirty="0">
              <a:ln w="31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geiThetas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1513" y="3157601"/>
            <a:ext cx="4572000" cy="2895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1513" y="6053201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Calculated with </a:t>
            </a:r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Hypernetted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Chain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using a Dunn-Broyles potential.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1013" y="3157600"/>
            <a:ext cx="13741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Hydrogen</a:t>
            </a:r>
          </a:p>
          <a:p>
            <a:r>
              <a:rPr lang="en-US" dirty="0" err="1" smtClean="0"/>
              <a:t>n</a:t>
            </a:r>
            <a:r>
              <a:rPr lang="en-US" dirty="0" smtClean="0"/>
              <a:t> = 10</a:t>
            </a:r>
            <a:r>
              <a:rPr lang="en-US" baseline="30000" dirty="0" smtClean="0"/>
              <a:t>25</a:t>
            </a:r>
            <a:r>
              <a:rPr lang="en-US" dirty="0" smtClean="0"/>
              <a:t> cm</a:t>
            </a:r>
            <a:r>
              <a:rPr lang="en-US" baseline="30000" dirty="0" smtClean="0"/>
              <a:t>-3</a:t>
            </a:r>
            <a:endParaRPr lang="en-US" baseline="30000" dirty="0"/>
          </a:p>
        </p:txBody>
      </p:sp>
      <p:pic>
        <p:nvPicPr>
          <p:cNvPr id="9" name="Picture 8" descr="SolidCarbonZ2StoppingT15eV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4526132" y="3168012"/>
            <a:ext cx="4610493" cy="28747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62937" y="2716246"/>
            <a:ext cx="2904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Radial Distribution Function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41025" y="2716246"/>
            <a:ext cx="4802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Stopping Power of a Proton by an Electron Target</a:t>
            </a:r>
            <a:endParaRPr lang="en-US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70997" y="4403695"/>
            <a:ext cx="1493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Θ</a:t>
            </a:r>
            <a:r>
              <a:rPr lang="en-US" dirty="0" smtClean="0"/>
              <a:t> =1.13</a:t>
            </a:r>
          </a:p>
          <a:p>
            <a:r>
              <a:rPr lang="en-US" dirty="0" err="1" smtClean="0"/>
              <a:t>Γ</a:t>
            </a:r>
            <a:r>
              <a:rPr lang="en-US" dirty="0" smtClean="0"/>
              <a:t> = 0.93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59940" y="5050026"/>
            <a:ext cx="149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Γ</a:t>
            </a:r>
            <a:r>
              <a:rPr lang="en-US" dirty="0" smtClean="0"/>
              <a:t> = 0.27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978643" y="6283251"/>
            <a:ext cx="3717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Degeneracy effects can often be small</a:t>
            </a:r>
            <a:endParaRPr lang="en-US" dirty="0">
              <a:solidFill>
                <a:srgbClr val="FF00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64559" y="5059228"/>
            <a:ext cx="1343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75217B"/>
                </a:solidFill>
              </a:rPr>
              <a:t>Fully degenerate high-velocity limit</a:t>
            </a:r>
            <a:endParaRPr lang="en-US" sz="1200" dirty="0">
              <a:solidFill>
                <a:srgbClr val="75217B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60869" y="4819193"/>
            <a:ext cx="1343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Non-degenerate RPA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>
            <a:stCxn id="15" idx="1"/>
          </p:cNvCxnSpPr>
          <p:nvPr/>
        </p:nvCxnSpPr>
        <p:spPr>
          <a:xfrm rot="10800000">
            <a:off x="5760869" y="5280859"/>
            <a:ext cx="303690" cy="9203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6" idx="1"/>
          </p:cNvCxnSpPr>
          <p:nvPr/>
        </p:nvCxnSpPr>
        <p:spPr>
          <a:xfrm rot="10800000">
            <a:off x="5530803" y="5050026"/>
            <a:ext cx="23006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3874317" y="5696214"/>
            <a:ext cx="173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Θ</a:t>
            </a:r>
            <a:r>
              <a:rPr lang="en-US" dirty="0" smtClean="0"/>
              <a:t> = T/T</a:t>
            </a:r>
            <a:r>
              <a:rPr lang="en-US" baseline="-25000" dirty="0" smtClean="0"/>
              <a:t>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584082" y="4563688"/>
            <a:ext cx="7920992" cy="1770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61372" y="1589520"/>
            <a:ext cx="3507096" cy="27632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Plane Wave Molecular Dynamics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6822" y="1589520"/>
            <a:ext cx="3175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Wave Function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414518" y="4528232"/>
            <a:ext cx="233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Hamiltonian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56971" y="1589520"/>
            <a:ext cx="2455673" cy="27632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415560" y="3039555"/>
            <a:ext cx="3061425" cy="58774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384330" y="3845199"/>
            <a:ext cx="3092655" cy="3523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636132" y="4948871"/>
            <a:ext cx="4468370" cy="3455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8"/>
              <a:stretch>
                <a:fillRect/>
              </a:stretch>
            </p:blipFill>
          </mc:Choice>
          <mc:Fallback>
            <p:blipFill>
              <a:blip r:embed="rId9"/>
              <a:stretch>
                <a:fillRect/>
              </a:stretch>
            </p:blipFill>
          </mc:Fallback>
        </mc:AlternateContent>
        <p:spPr>
          <a:xfrm>
            <a:off x="5820374" y="4897564"/>
            <a:ext cx="2164189" cy="69069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0"/>
              <a:stretch>
                <a:fillRect/>
              </a:stretch>
            </p:blipFill>
          </mc:Choice>
          <mc:Fallback>
            <p:blipFill>
              <a:blip r:embed="rId11"/>
              <a:stretch>
                <a:fillRect/>
              </a:stretch>
            </p:blipFill>
          </mc:Fallback>
        </mc:AlternateContent>
        <p:spPr>
          <a:xfrm>
            <a:off x="688182" y="5546619"/>
            <a:ext cx="7632700" cy="7874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2"/>
              <a:stretch>
                <a:fillRect/>
              </a:stretch>
            </p:blipFill>
          </mc:Choice>
          <mc:Fallback>
            <p:blipFill>
              <a:blip r:embed="rId13"/>
              <a:stretch>
                <a:fillRect/>
              </a:stretch>
            </p:blipFill>
          </mc:Fallback>
        </mc:AlternateContent>
        <p:spPr>
          <a:xfrm>
            <a:off x="344652" y="2123297"/>
            <a:ext cx="3173973" cy="6893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4"/>
              <a:stretch>
                <a:fillRect/>
              </a:stretch>
            </p:blipFill>
          </mc:Choice>
          <mc:Fallback>
            <p:blipFill>
              <a:blip r:embed="rId15"/>
              <a:stretch>
                <a:fillRect/>
              </a:stretch>
            </p:blipFill>
          </mc:Fallback>
        </mc:AlternateContent>
        <p:spPr>
          <a:xfrm>
            <a:off x="4353391" y="2275701"/>
            <a:ext cx="1455466" cy="6805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6"/>
              <a:stretch>
                <a:fillRect/>
              </a:stretch>
            </p:blipFill>
          </mc:Choice>
          <mc:Fallback>
            <p:blipFill>
              <a:blip r:embed="rId17"/>
              <a:stretch>
                <a:fillRect/>
              </a:stretch>
            </p:blipFill>
          </mc:Fallback>
        </mc:AlternateContent>
        <p:spPr>
          <a:xfrm>
            <a:off x="4277178" y="2972319"/>
            <a:ext cx="1667772" cy="67648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277178" y="1639770"/>
            <a:ext cx="1552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Equations of Motion</a:t>
            </a:r>
            <a:endParaRPr lang="en-US" b="1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18"/>
              <a:stretch>
                <a:fillRect/>
              </a:stretch>
            </p:blipFill>
          </mc:Choice>
          <mc:Fallback>
            <p:blipFill>
              <a:blip r:embed="rId19"/>
              <a:stretch>
                <a:fillRect/>
              </a:stretch>
            </p:blipFill>
          </mc:Fallback>
        </mc:AlternateContent>
        <p:spPr>
          <a:xfrm>
            <a:off x="4006518" y="3670159"/>
            <a:ext cx="944868" cy="52736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0"/>
              <a:stretch>
                <a:fillRect/>
              </a:stretch>
            </p:blipFill>
          </mc:Choice>
          <mc:Fallback>
            <p:blipFill>
              <a:blip r:embed="rId21"/>
              <a:stretch>
                <a:fillRect/>
              </a:stretch>
            </p:blipFill>
          </mc:Fallback>
        </mc:AlternateContent>
        <p:spPr>
          <a:xfrm>
            <a:off x="5164544" y="3670159"/>
            <a:ext cx="1097268" cy="537437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6565044" y="1585076"/>
            <a:ext cx="2455673" cy="27632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7099710" y="1525249"/>
            <a:ext cx="1587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Scaling</a:t>
            </a:r>
            <a:endParaRPr lang="en-US" b="1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2"/>
              <a:stretch>
                <a:fillRect/>
              </a:stretch>
            </p:blipFill>
          </mc:Choice>
          <mc:Fallback>
            <p:blipFill>
              <a:blip r:embed="rId23"/>
              <a:stretch>
                <a:fillRect/>
              </a:stretch>
            </p:blipFill>
          </mc:Fallback>
        </mc:AlternateContent>
        <p:spPr>
          <a:xfrm>
            <a:off x="6603772" y="2057225"/>
            <a:ext cx="1276691" cy="196331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7089299" y="1935899"/>
            <a:ext cx="1921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Number of particles</a:t>
            </a:r>
            <a:endParaRPr lang="en-US" sz="1600" dirty="0"/>
          </a:p>
        </p:txBody>
      </p:sp>
      <p:sp>
        <p:nvSpPr>
          <p:cNvPr id="42" name="TextBox 41"/>
          <p:cNvSpPr txBox="1"/>
          <p:nvPr/>
        </p:nvSpPr>
        <p:spPr>
          <a:xfrm>
            <a:off x="6995609" y="2390790"/>
            <a:ext cx="205470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Number of Fourier modes per dimension</a:t>
            </a:r>
            <a:endParaRPr lang="en-US" sz="1600" dirty="0"/>
          </a:p>
        </p:txBody>
      </p:sp>
      <p:sp>
        <p:nvSpPr>
          <p:cNvPr id="43" name="TextBox 42"/>
          <p:cNvSpPr txBox="1"/>
          <p:nvPr/>
        </p:nvSpPr>
        <p:spPr>
          <a:xfrm>
            <a:off x="7193818" y="3132578"/>
            <a:ext cx="1921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Memory</a:t>
            </a:r>
            <a:endParaRPr lang="en-US" sz="1600" dirty="0"/>
          </a:p>
        </p:txBody>
      </p:sp>
      <p:sp>
        <p:nvSpPr>
          <p:cNvPr id="44" name="TextBox 43"/>
          <p:cNvSpPr txBox="1"/>
          <p:nvPr/>
        </p:nvSpPr>
        <p:spPr>
          <a:xfrm>
            <a:off x="7849233" y="3723630"/>
            <a:ext cx="1264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Computation</a:t>
            </a:r>
            <a:endParaRPr lang="en-US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3768468" y="6423196"/>
            <a:ext cx="2040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Hartree</a:t>
            </a:r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 Term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238044" y="6381728"/>
            <a:ext cx="2040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Self Energy</a:t>
            </a:r>
            <a:endParaRPr lang="en-US" dirty="0"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05073" y="6479466"/>
            <a:ext cx="2040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Lattice Sum</a:t>
            </a:r>
            <a:endParaRPr lang="en-US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5400000" flipH="1" flipV="1">
            <a:off x="2292894" y="6461427"/>
            <a:ext cx="264017" cy="9203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 flipH="1" flipV="1">
            <a:off x="4549139" y="6263744"/>
            <a:ext cx="509306" cy="1588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5400000" flipH="1" flipV="1">
            <a:off x="7075476" y="6245340"/>
            <a:ext cx="509306" cy="1588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Date Placeholder 5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solidFill>
            <a:srgbClr val="000045"/>
          </a:solidFill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Plane Wave Molecular Dynamics Simulation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03281" y="1577464"/>
            <a:ext cx="3840719" cy="3013921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>
              <a:buFont typeface="Arial"/>
              <a:buChar char="•"/>
            </a:pPr>
            <a:r>
              <a:rPr lang="en-US" sz="2000" dirty="0" smtClean="0"/>
              <a:t> Hydrogen Plasma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T = 184 </a:t>
            </a:r>
            <a:r>
              <a:rPr lang="en-US" sz="2000" dirty="0" err="1" smtClean="0"/>
              <a:t>eV</a:t>
            </a:r>
            <a:endParaRPr lang="en-US" sz="2000" dirty="0" smtClean="0"/>
          </a:p>
          <a:p>
            <a:pPr>
              <a:buFont typeface="Arial"/>
              <a:buChar char="•"/>
            </a:pPr>
            <a:r>
              <a:rPr lang="en-US" sz="2000" dirty="0" smtClean="0"/>
              <a:t> </a:t>
            </a:r>
            <a:r>
              <a:rPr lang="en-US" sz="2000" dirty="0" err="1" smtClean="0"/>
              <a:t>n</a:t>
            </a:r>
            <a:r>
              <a:rPr lang="en-US" sz="2000" baseline="-25000" dirty="0" err="1" smtClean="0"/>
              <a:t>avg</a:t>
            </a:r>
            <a:r>
              <a:rPr lang="en-US" sz="2000" dirty="0" smtClean="0"/>
              <a:t> = 10</a:t>
            </a:r>
            <a:r>
              <a:rPr lang="en-US" sz="2000" baseline="30000" dirty="0" smtClean="0"/>
              <a:t>25</a:t>
            </a:r>
            <a:r>
              <a:rPr lang="en-US" sz="2000" dirty="0" smtClean="0"/>
              <a:t> cm</a:t>
            </a:r>
            <a:r>
              <a:rPr lang="en-US" sz="2000" baseline="30000" dirty="0" smtClean="0"/>
              <a:t>-3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100 protons and 100 electrons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Black dots are protons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Colors are electron density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M</a:t>
            </a:r>
            <a:r>
              <a:rPr lang="en-US" sz="2000" baseline="-25000" dirty="0" smtClean="0"/>
              <a:t>p</a:t>
            </a:r>
            <a:r>
              <a:rPr lang="en-US" sz="2000" dirty="0" smtClean="0"/>
              <a:t> = 10m</a:t>
            </a:r>
            <a:r>
              <a:rPr lang="en-US" sz="2000" baseline="-25000" dirty="0" smtClean="0"/>
              <a:t>e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 Simulation time = 10a.u. = 0.24 </a:t>
            </a:r>
            <a:r>
              <a:rPr lang="en-US" sz="2000" dirty="0" err="1" smtClean="0"/>
              <a:t>fs</a:t>
            </a:r>
            <a:endParaRPr lang="en-US" sz="2000" dirty="0" smtClean="0"/>
          </a:p>
          <a:p>
            <a:pPr>
              <a:buFont typeface="Arial"/>
              <a:buChar char="•"/>
            </a:pPr>
            <a:r>
              <a:rPr lang="en-US" sz="2000" dirty="0" smtClean="0"/>
              <a:t> Runs on my laptop overnight</a:t>
            </a:r>
            <a:endParaRPr lang="en-US" sz="2000" dirty="0"/>
          </a:p>
        </p:txBody>
      </p:sp>
      <p:pic>
        <p:nvPicPr>
          <p:cNvPr id="8" name="Picture 7" descr="DensM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94" y="1577464"/>
            <a:ext cx="4844487" cy="4982901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5579830" y="5049162"/>
            <a:ext cx="635018" cy="1041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586490" y="5357727"/>
            <a:ext cx="635018" cy="10411"/>
          </a:xfrm>
          <a:prstGeom prst="line">
            <a:avLst/>
          </a:prstGeom>
          <a:ln w="63500"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586490" y="5638824"/>
            <a:ext cx="635018" cy="10411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6490" y="5913250"/>
            <a:ext cx="635018" cy="10411"/>
          </a:xfrm>
          <a:prstGeom prst="line">
            <a:avLst/>
          </a:prstGeom>
          <a:ln w="63500">
            <a:solidFill>
              <a:srgbClr val="24FF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586490" y="6180196"/>
            <a:ext cx="635018" cy="10411"/>
          </a:xfrm>
          <a:prstGeom prst="line">
            <a:avLst/>
          </a:prstGeom>
          <a:ln w="63500">
            <a:solidFill>
              <a:srgbClr val="3366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586490" y="6440471"/>
            <a:ext cx="635018" cy="10411"/>
          </a:xfrm>
          <a:prstGeom prst="line">
            <a:avLst/>
          </a:prstGeom>
          <a:ln w="63500">
            <a:solidFill>
              <a:srgbClr val="7521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298132" y="4497686"/>
            <a:ext cx="728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n/n</a:t>
            </a:r>
            <a:r>
              <a:rPr lang="en-US" baseline="-25000" dirty="0" err="1" smtClean="0"/>
              <a:t>avg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6318952" y="4846196"/>
            <a:ext cx="72871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1.90</a:t>
            </a:r>
          </a:p>
          <a:p>
            <a:r>
              <a:rPr lang="en-US" dirty="0" smtClean="0"/>
              <a:t>1.63</a:t>
            </a:r>
          </a:p>
          <a:p>
            <a:r>
              <a:rPr lang="en-US" dirty="0" smtClean="0"/>
              <a:t>1.36</a:t>
            </a:r>
          </a:p>
          <a:p>
            <a:r>
              <a:rPr lang="en-US" dirty="0" smtClean="0"/>
              <a:t>1.09</a:t>
            </a:r>
          </a:p>
          <a:p>
            <a:r>
              <a:rPr lang="en-US" dirty="0" smtClean="0"/>
              <a:t>0.82</a:t>
            </a:r>
          </a:p>
          <a:p>
            <a:r>
              <a:rPr lang="en-US" dirty="0" smtClean="0"/>
              <a:t>0.55</a:t>
            </a:r>
            <a:endParaRPr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gei.pdf"/>
          <p:cNvPicPr>
            <a:picLocks noGrp="1" noChangeAspect="1"/>
          </p:cNvPicPr>
          <p:nvPr>
            <p:ph idx="1"/>
          </p:nvPr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rcRect l="-9853" r="-9853"/>
              <a:stretch>
                <a:fillRect/>
              </a:stretch>
            </p:blipFill>
          </mc:Choice>
          <mc:Fallback>
            <p:blipFill>
              <a:blip r:embed="rId3"/>
              <a:srcRect l="-9853" r="-9853"/>
              <a:stretch>
                <a:fillRect/>
              </a:stretch>
            </p:blipFill>
          </mc:Fallback>
        </mc:AlternateContent>
        <p:spPr>
          <a:xfrm>
            <a:off x="149615" y="1600194"/>
            <a:ext cx="8866192" cy="4876038"/>
          </a:xfrm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Radial Distribution Function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1211" y="6022624"/>
            <a:ext cx="2430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n</a:t>
            </a:r>
            <a:r>
              <a:rPr lang="en-US" dirty="0" smtClean="0"/>
              <a:t> = 10^25/cc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882841" y="6013353"/>
            <a:ext cx="1701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 = 184 </a:t>
            </a:r>
            <a:r>
              <a:rPr lang="en-US" dirty="0" err="1" smtClean="0"/>
              <a:t>eV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942896" y="4799724"/>
            <a:ext cx="3153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WPMD prediction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rot="16200000" flipV="1">
            <a:off x="2745828" y="4401206"/>
            <a:ext cx="446690" cy="3503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685051" y="2082121"/>
            <a:ext cx="1570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(Dunn-Broyles)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464685" y="4992069"/>
            <a:ext cx="17801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Calculated with static ions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We have developed a quantum dynamic method</a:t>
            </a:r>
          </a:p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The method is a good compromise between computational cost and accuracy</a:t>
            </a:r>
          </a:p>
          <a:p>
            <a:r>
              <a:rPr lang="en-US" dirty="0" smtClean="0">
                <a:solidFill>
                  <a:srgbClr val="FFFFFF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</a:rPr>
              <a:t>We will now use it to calculate dynamic quantities (temperature relaxation, electrical conductivity, etc.)</a:t>
            </a:r>
            <a:endParaRPr lang="en-US" dirty="0">
              <a:solidFill>
                <a:srgbClr val="FFFFFF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0045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Summary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Public Release number LA-UR-12-21648    Paul E. Grabowski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12985</TotalTime>
  <Words>1849</Words>
  <Application>Microsoft Office PowerPoint</Application>
  <PresentationFormat>On-screen Show (4:3)</PresentationFormat>
  <Paragraphs>309</Paragraphs>
  <Slides>36</Slides>
  <Notes>0</Notes>
  <HiddenSlides>0</HiddenSlides>
  <MMClips>2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Theme</vt:lpstr>
      <vt:lpstr>Equation</vt:lpstr>
      <vt:lpstr>Simulating Quantum  High Energy Density Plasmas:  Approximations According to the  Time-Dependent Variational Principle</vt:lpstr>
      <vt:lpstr>Motivation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Time Dependent Variational Principle</vt:lpstr>
      <vt:lpstr>PowerPoint Presentation</vt:lpstr>
      <vt:lpstr>PowerPoint Presentation</vt:lpstr>
      <vt:lpstr>Wave Packet Spreading in  Wave Packet Molecular Dynamics</vt:lpstr>
      <vt:lpstr>PowerPoint Presentation</vt:lpstr>
      <vt:lpstr>PowerPoint Presentation</vt:lpstr>
      <vt:lpstr>PowerPoint Presentation</vt:lpstr>
      <vt:lpstr>PowerPoint Presentation</vt:lpstr>
      <vt:lpstr>Scattering from a Yukawa Field</vt:lpstr>
      <vt:lpstr>PowerPoint Presentation</vt:lpstr>
      <vt:lpstr>PowerPoint Presentation</vt:lpstr>
      <vt:lpstr>PowerPoint Presentation</vt:lpstr>
      <vt:lpstr>Localization</vt:lpstr>
      <vt:lpstr>PowerPoint Presentation</vt:lpstr>
      <vt:lpstr>PowerPoint Presentation</vt:lpstr>
      <vt:lpstr>PowerPoint Presentation</vt:lpstr>
      <vt:lpstr>The Choice of Variational Ansatz</vt:lpstr>
      <vt:lpstr>Philosophy</vt:lpstr>
      <vt:lpstr>PowerPoint Presentation</vt:lpstr>
      <vt:lpstr>Plane Wave Molecular Dynamics Simulation</vt:lpstr>
      <vt:lpstr>Radial Distribution Function</vt:lpstr>
      <vt:lpstr>Summary</vt:lpstr>
    </vt:vector>
  </TitlesOfParts>
  <Company>LANL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Different Time-Dependent Variational Approach: Going Beyond Wave Packet Molecular Dynamics</dc:title>
  <dc:creator>Paul Grabowski</dc:creator>
  <cp:lastModifiedBy>Roland McFarland</cp:lastModifiedBy>
  <cp:revision>44</cp:revision>
  <dcterms:created xsi:type="dcterms:W3CDTF">2012-06-01T17:27:10Z</dcterms:created>
  <dcterms:modified xsi:type="dcterms:W3CDTF">2012-06-01T18:04:40Z</dcterms:modified>
</cp:coreProperties>
</file>