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531" r:id="rId3"/>
    <p:sldId id="547" r:id="rId4"/>
    <p:sldId id="532" r:id="rId5"/>
    <p:sldId id="556" r:id="rId6"/>
    <p:sldId id="548" r:id="rId7"/>
    <p:sldId id="552" r:id="rId8"/>
    <p:sldId id="554" r:id="rId9"/>
    <p:sldId id="591" r:id="rId10"/>
    <p:sldId id="592" r:id="rId11"/>
    <p:sldId id="586" r:id="rId12"/>
    <p:sldId id="535" r:id="rId13"/>
    <p:sldId id="536" r:id="rId14"/>
    <p:sldId id="537" r:id="rId15"/>
    <p:sldId id="593" r:id="rId16"/>
    <p:sldId id="607" r:id="rId17"/>
    <p:sldId id="538" r:id="rId18"/>
    <p:sldId id="541" r:id="rId19"/>
    <p:sldId id="542" r:id="rId20"/>
    <p:sldId id="545" r:id="rId21"/>
    <p:sldId id="614" r:id="rId22"/>
    <p:sldId id="615" r:id="rId23"/>
    <p:sldId id="616" r:id="rId24"/>
    <p:sldId id="587" r:id="rId25"/>
    <p:sldId id="558" r:id="rId26"/>
    <p:sldId id="559" r:id="rId27"/>
    <p:sldId id="560" r:id="rId28"/>
    <p:sldId id="561" r:id="rId29"/>
    <p:sldId id="562" r:id="rId30"/>
    <p:sldId id="563" r:id="rId31"/>
    <p:sldId id="564" r:id="rId32"/>
    <p:sldId id="589" r:id="rId33"/>
    <p:sldId id="594" r:id="rId34"/>
    <p:sldId id="595" r:id="rId35"/>
    <p:sldId id="588" r:id="rId36"/>
    <p:sldId id="608" r:id="rId37"/>
    <p:sldId id="605" r:id="rId38"/>
    <p:sldId id="596" r:id="rId39"/>
    <p:sldId id="597" r:id="rId40"/>
    <p:sldId id="598" r:id="rId41"/>
    <p:sldId id="601" r:id="rId42"/>
    <p:sldId id="603" r:id="rId43"/>
    <p:sldId id="611" r:id="rId44"/>
    <p:sldId id="604" r:id="rId45"/>
    <p:sldId id="617" r:id="rId46"/>
    <p:sldId id="549" r:id="rId47"/>
    <p:sldId id="530" r:id="rId4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00"/>
    <a:srgbClr val="00FF00"/>
    <a:srgbClr val="FF0000"/>
    <a:srgbClr val="9900CC"/>
    <a:srgbClr val="CC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4" autoAdjust="0"/>
    <p:restoredTop sz="98177" autoAdjust="0"/>
  </p:normalViewPr>
  <p:slideViewPr>
    <p:cSldViewPr>
      <p:cViewPr varScale="1">
        <p:scale>
          <a:sx n="75" d="100"/>
          <a:sy n="75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8405" cy="384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4" Type="http://schemas.openxmlformats.org/officeDocument/2006/relationships/image" Target="../media/image53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4" Type="http://schemas.openxmlformats.org/officeDocument/2006/relationships/image" Target="../media/image67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3.wmf"/><Relationship Id="rId1" Type="http://schemas.openxmlformats.org/officeDocument/2006/relationships/image" Target="../media/image72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13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2.wmf"/><Relationship Id="rId1" Type="http://schemas.openxmlformats.org/officeDocument/2006/relationships/image" Target="../media/image8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1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1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3DFE488-033C-4216-9D33-3B56669D82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7969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stackedlogo-bg-larg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5800" y="152400"/>
            <a:ext cx="400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457200" y="609600"/>
            <a:ext cx="82296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33" name="Line 9"/>
          <p:cNvSpPr>
            <a:spLocks noChangeShapeType="1"/>
          </p:cNvSpPr>
          <p:nvPr userDrawn="1"/>
        </p:nvSpPr>
        <p:spPr bwMode="auto">
          <a:xfrm>
            <a:off x="457200" y="152400"/>
            <a:ext cx="82296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12" Type="http://schemas.openxmlformats.org/officeDocument/2006/relationships/image" Target="../media/image1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0" Type="http://schemas.openxmlformats.org/officeDocument/2006/relationships/image" Target="../media/image16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8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21.wmf"/><Relationship Id="rId4" Type="http://schemas.openxmlformats.org/officeDocument/2006/relationships/image" Target="../media/image18.wmf"/><Relationship Id="rId9" Type="http://schemas.openxmlformats.org/officeDocument/2006/relationships/oleObject" Target="../embeddings/oleObject13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22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2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8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1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27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46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49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1.wmf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53.wmf"/><Relationship Id="rId4" Type="http://schemas.openxmlformats.org/officeDocument/2006/relationships/image" Target="../media/image50.wmf"/><Relationship Id="rId9" Type="http://schemas.openxmlformats.org/officeDocument/2006/relationships/oleObject" Target="../embeddings/oleObject35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54.wmf"/><Relationship Id="rId4" Type="http://schemas.openxmlformats.org/officeDocument/2006/relationships/oleObject" Target="../embeddings/oleObject36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62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67.wmf"/><Relationship Id="rId4" Type="http://schemas.openxmlformats.org/officeDocument/2006/relationships/image" Target="../media/image64.wmf"/><Relationship Id="rId9" Type="http://schemas.openxmlformats.org/officeDocument/2006/relationships/oleObject" Target="../embeddings/oleObject42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gif"/><Relationship Id="rId3" Type="http://schemas.openxmlformats.org/officeDocument/2006/relationships/image" Target="../media/image70.png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68.wmf"/><Relationship Id="rId4" Type="http://schemas.openxmlformats.org/officeDocument/2006/relationships/oleObject" Target="../embeddings/oleObject43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6.bin"/><Relationship Id="rId5" Type="http://schemas.openxmlformats.org/officeDocument/2006/relationships/image" Target="../media/image72.wmf"/><Relationship Id="rId4" Type="http://schemas.openxmlformats.org/officeDocument/2006/relationships/oleObject" Target="../embeddings/oleObject45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3" Type="http://schemas.openxmlformats.org/officeDocument/2006/relationships/image" Target="../media/image79.png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47.bin"/><Relationship Id="rId9" Type="http://schemas.openxmlformats.org/officeDocument/2006/relationships/image" Target="../media/image78.w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8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81.wmf"/><Relationship Id="rId4" Type="http://schemas.openxmlformats.org/officeDocument/2006/relationships/oleObject" Target="../embeddings/oleObject50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539750" y="861903"/>
            <a:ext cx="8142288" cy="95410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b="1" dirty="0" smtClean="0"/>
              <a:t>Time-dependent density-functional theory</a:t>
            </a:r>
          </a:p>
          <a:p>
            <a:pPr algn="ctr" eaLnBrk="0" hangingPunct="0"/>
            <a:r>
              <a:rPr lang="en-US" sz="2800" b="1" dirty="0" smtClean="0"/>
              <a:t>for matter under (not so) extreme conditions</a:t>
            </a:r>
            <a:endParaRPr lang="en-US" sz="2800" b="1" dirty="0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3146723" y="2468875"/>
            <a:ext cx="286007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/>
              <a:t>Carsten A. Ullrich</a:t>
            </a:r>
          </a:p>
          <a:p>
            <a:pPr algn="ctr" eaLnBrk="0" hangingPunct="0"/>
            <a:r>
              <a:rPr lang="en-US" b="1" dirty="0"/>
              <a:t>University of Missouri</a:t>
            </a:r>
          </a:p>
        </p:txBody>
      </p:sp>
      <p:pic>
        <p:nvPicPr>
          <p:cNvPr id="10" name="Picture 7" descr="stackedlogo-bg-lar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0513" y="3377326"/>
            <a:ext cx="9318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20"/>
          <p:cNvSpPr txBox="1">
            <a:spLocks noChangeArrowheads="1"/>
          </p:cNvSpPr>
          <p:nvPr/>
        </p:nvSpPr>
        <p:spPr bwMode="auto">
          <a:xfrm>
            <a:off x="3793456" y="4796325"/>
            <a:ext cx="1582484" cy="646331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800" dirty="0" smtClean="0"/>
              <a:t>IPAM</a:t>
            </a:r>
          </a:p>
          <a:p>
            <a:pPr algn="ctr" eaLnBrk="0" hangingPunct="0"/>
            <a:r>
              <a:rPr lang="en-US" sz="1800" dirty="0" smtClean="0"/>
              <a:t>May 24, 2012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992563" y="152400"/>
            <a:ext cx="12319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/>
              <a:t>Outline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30030" y="1431940"/>
            <a:ext cx="59378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● Introduction: strong-field phenomena</a:t>
            </a:r>
          </a:p>
          <a:p>
            <a:endParaRPr lang="en-US" sz="2400" b="1" dirty="0" smtClean="0">
              <a:solidFill>
                <a:srgbClr val="0000FF"/>
              </a:solidFill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TDDFT in a nutshell</a:t>
            </a:r>
          </a:p>
          <a:p>
            <a:endParaRPr lang="en-US" sz="2400" b="1" dirty="0" smtClean="0">
              <a:solidFill>
                <a:srgbClr val="0000FF"/>
              </a:solidFill>
              <a:latin typeface="Arial"/>
              <a:cs typeface="Arial"/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What TDDFT can do well, and where</a:t>
            </a: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   it faces challenges</a:t>
            </a:r>
          </a:p>
          <a:p>
            <a:endParaRPr lang="en-US" sz="2400" b="1" dirty="0" smtClean="0">
              <a:solidFill>
                <a:srgbClr val="0000FF"/>
              </a:solidFill>
              <a:latin typeface="Arial"/>
              <a:cs typeface="Arial"/>
            </a:endParaRPr>
          </a:p>
          <a:p>
            <a:pPr marL="342900" indent="-342900"/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</a:t>
            </a:r>
            <a:r>
              <a:rPr lang="en-US" sz="2400" b="1" dirty="0" smtClean="0">
                <a:solidFill>
                  <a:srgbClr val="0000FF"/>
                </a:solidFill>
              </a:rPr>
              <a:t>TDDFT and dissipation</a:t>
            </a:r>
            <a:endParaRPr lang="en-US" sz="2400" b="1" dirty="0" smtClean="0">
              <a:solidFill>
                <a:srgbClr val="0000FF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s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030" y="702245"/>
            <a:ext cx="6154009" cy="4010585"/>
          </a:xfrm>
          <a:prstGeom prst="rect">
            <a:avLst/>
          </a:prstGeom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1653220" y="152400"/>
            <a:ext cx="6280887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smtClean="0"/>
              <a:t>Evolution of laser power and pulse length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70640" y="4734770"/>
            <a:ext cx="87179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New light sources in the 21</a:t>
            </a:r>
            <a:r>
              <a:rPr lang="en-US" baseline="30000" dirty="0" smtClean="0"/>
              <a:t>st</a:t>
            </a:r>
            <a:r>
              <a:rPr lang="en-US" dirty="0" smtClean="0"/>
              <a:t> century:  DESY-FLASH, European XFEL,</a:t>
            </a:r>
          </a:p>
          <a:p>
            <a:r>
              <a:rPr lang="en-US" dirty="0" smtClean="0"/>
              <a:t>                                                              SLAC LCLS </a:t>
            </a:r>
          </a:p>
          <a:p>
            <a:endParaRPr lang="en-US" dirty="0" smtClean="0"/>
          </a:p>
          <a:p>
            <a:r>
              <a:rPr lang="en-US" dirty="0" smtClean="0"/>
              <a:t>Free-electron lasers in the VUV (4.1 nm – 44 nm) to X-ray (0.1 nm – 6 nm)</a:t>
            </a:r>
          </a:p>
          <a:p>
            <a:r>
              <a:rPr lang="en-US" dirty="0" smtClean="0"/>
              <a:t>with pulse lengths &lt; 100 </a:t>
            </a:r>
            <a:r>
              <a:rPr lang="en-US" dirty="0" err="1" smtClean="0"/>
              <a:t>fs</a:t>
            </a:r>
            <a:r>
              <a:rPr lang="en-US" dirty="0" smtClean="0"/>
              <a:t> and </a:t>
            </a:r>
            <a:r>
              <a:rPr lang="en-US" dirty="0" err="1" smtClean="0"/>
              <a:t>Gigawatt</a:t>
            </a:r>
            <a:r>
              <a:rPr lang="en-US" dirty="0" smtClean="0"/>
              <a:t> peak power</a:t>
            </a:r>
          </a:p>
          <a:p>
            <a:r>
              <a:rPr lang="en-US" dirty="0" smtClean="0"/>
              <a:t>(there are also high-power infrared FEL’s, e.g. in Japan and Netherlands)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ig1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3220" y="647700"/>
            <a:ext cx="5629839" cy="5977546"/>
          </a:xfrm>
          <a:prstGeom prst="rect">
            <a:avLst/>
          </a:prstGeom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028663" y="152400"/>
            <a:ext cx="5400837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smtClean="0"/>
              <a:t>Overview of time and energy scales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595643" y="2968140"/>
            <a:ext cx="1382110" cy="132343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TDDFT is 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applied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in this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region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2344510" y="2507280"/>
            <a:ext cx="4301360" cy="245792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730030" y="152400"/>
            <a:ext cx="6712094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smtClean="0"/>
              <a:t>What do we mean by “Extreme Conditions”?</a:t>
            </a:r>
            <a:endParaRPr lang="en-US" sz="2400" b="1" dirty="0"/>
          </a:p>
        </p:txBody>
      </p:sp>
      <p:graphicFrame>
        <p:nvGraphicFramePr>
          <p:cNvPr id="52225" name="Object 1"/>
          <p:cNvGraphicFramePr>
            <a:graphicFrameLocks noChangeAspect="1"/>
          </p:cNvGraphicFramePr>
          <p:nvPr/>
        </p:nvGraphicFramePr>
        <p:xfrm>
          <a:off x="539475" y="1163105"/>
          <a:ext cx="3141662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35" name="Equation" r:id="rId3" imgW="1409400" imgH="482400" progId="Equation.3">
                  <p:embed/>
                </p:oleObj>
              </mc:Choice>
              <mc:Fallback>
                <p:oleObj name="Equation" r:id="rId3" imgW="1409400" imgH="48240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475" y="1163105"/>
                        <a:ext cx="3141662" cy="1076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803900" y="1239915"/>
            <a:ext cx="27190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atomic unit of intensity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03900" y="1777585"/>
            <a:ext cx="31325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atomic unit of electric field</a:t>
            </a:r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7529185" y="1239915"/>
          <a:ext cx="1113745" cy="875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36" name="Equation" r:id="rId5" imgW="533160" imgH="419040" progId="Equation.3">
                  <p:embed/>
                </p:oleObj>
              </mc:Choice>
              <mc:Fallback>
                <p:oleObj name="Equation" r:id="rId5" imgW="533160" imgH="4190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9185" y="1239915"/>
                        <a:ext cx="1113745" cy="87508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230765" y="2545685"/>
            <a:ext cx="6954148" cy="3785652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External field strengths approaching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 smtClean="0"/>
              <a:t>:</a:t>
            </a: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dirty="0" smtClean="0">
                <a:latin typeface="Arial"/>
                <a:cs typeface="Arial"/>
              </a:rPr>
              <a:t>         ► Comparable to the Coulomb fields responsible for</a:t>
            </a:r>
          </a:p>
          <a:p>
            <a:r>
              <a:rPr lang="en-US" dirty="0" smtClean="0">
                <a:latin typeface="Arial"/>
                <a:cs typeface="Arial"/>
              </a:rPr>
              <a:t>             electronic binding and cohesion in matter</a:t>
            </a: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dirty="0" smtClean="0">
                <a:latin typeface="Arial"/>
                <a:cs typeface="Arial"/>
              </a:rPr>
              <a:t>         ► Perturbation theory not applicable: need to</a:t>
            </a:r>
          </a:p>
          <a:p>
            <a:r>
              <a:rPr lang="en-US" dirty="0" smtClean="0">
                <a:latin typeface="Arial"/>
                <a:cs typeface="Arial"/>
              </a:rPr>
              <a:t>              treat Coulomb and external fields on same footings</a:t>
            </a: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dirty="0" smtClean="0">
                <a:latin typeface="Arial"/>
                <a:cs typeface="Arial"/>
              </a:rPr>
              <a:t>         ► Nonlinear effects (possibly high order) take place</a:t>
            </a: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dirty="0" smtClean="0">
                <a:latin typeface="Arial"/>
                <a:cs typeface="Arial"/>
              </a:rPr>
              <a:t>         ► Real-time simulations are necessary to deal with</a:t>
            </a:r>
          </a:p>
          <a:p>
            <a:r>
              <a:rPr lang="en-US" dirty="0" smtClean="0">
                <a:latin typeface="Arial"/>
                <a:cs typeface="Arial"/>
              </a:rPr>
              <a:t>              ultrafast, short-pulse effects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887763" y="152400"/>
            <a:ext cx="5718232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smtClean="0"/>
              <a:t>But we don’t want to be too extreme...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93095" y="3121760"/>
            <a:ext cx="68130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Nonrelativistic</a:t>
            </a:r>
            <a:r>
              <a:rPr lang="en-US" dirty="0" smtClean="0"/>
              <a:t> time-dependent Schrödinger equation: valid</a:t>
            </a:r>
          </a:p>
          <a:p>
            <a:r>
              <a:rPr lang="en-US" dirty="0" smtClean="0"/>
              <a:t>as long as field intensities are not too high.</a:t>
            </a:r>
            <a:endParaRPr lang="en-US" dirty="0"/>
          </a:p>
        </p:txBody>
      </p:sp>
      <p:graphicFrame>
        <p:nvGraphicFramePr>
          <p:cNvPr id="25601" name="Object 67"/>
          <p:cNvGraphicFramePr>
            <a:graphicFrameLocks noChangeAspect="1"/>
          </p:cNvGraphicFramePr>
          <p:nvPr/>
        </p:nvGraphicFramePr>
        <p:xfrm>
          <a:off x="1423988" y="971550"/>
          <a:ext cx="6565900" cy="189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13" name="Equation" r:id="rId3" imgW="3352680" imgH="965160" progId="Equation.3">
                  <p:embed/>
                </p:oleObj>
              </mc:Choice>
              <mc:Fallback>
                <p:oleObj name="Equation" r:id="rId3" imgW="3352680" imgH="965160" progId="Equation.3">
                  <p:embed/>
                  <p:pic>
                    <p:nvPicPr>
                      <p:cNvPr id="0" name="Object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971550"/>
                        <a:ext cx="6565900" cy="1890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1384385" y="4081885"/>
          <a:ext cx="2592343" cy="5760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14" name="Equation" r:id="rId5" imgW="1028520" imgH="228600" progId="Equation.3">
                  <p:embed/>
                </p:oleObj>
              </mc:Choice>
              <mc:Fallback>
                <p:oleObj name="Equation" r:id="rId5" imgW="1028520" imgH="2286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4385" y="4081885"/>
                        <a:ext cx="2592343" cy="5760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111140" y="4180504"/>
            <a:ext cx="392928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electronic motion in laser focus 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becomes relativistic.</a:t>
            </a:r>
          </a:p>
          <a:p>
            <a:r>
              <a:rPr lang="en-US" dirty="0" smtClean="0">
                <a:solidFill>
                  <a:srgbClr val="0000FF"/>
                </a:solidFill>
                <a:latin typeface="Arial"/>
                <a:cs typeface="Arial"/>
              </a:rPr>
              <a:t>● requires relativistic dynamics</a:t>
            </a:r>
          </a:p>
          <a:p>
            <a:r>
              <a:rPr lang="en-US" dirty="0" smtClean="0">
                <a:solidFill>
                  <a:srgbClr val="0000FF"/>
                </a:solidFill>
                <a:latin typeface="Arial"/>
                <a:cs typeface="Arial"/>
              </a:rPr>
              <a:t>● can lead to pair production and</a:t>
            </a:r>
          </a:p>
          <a:p>
            <a:r>
              <a:rPr lang="en-US" dirty="0" smtClean="0">
                <a:solidFill>
                  <a:srgbClr val="0000FF"/>
                </a:solidFill>
                <a:latin typeface="Arial"/>
                <a:cs typeface="Arial"/>
              </a:rPr>
              <a:t>    other QED effects</a:t>
            </a:r>
            <a:endParaRPr 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805370" y="152400"/>
            <a:ext cx="3459601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err="1" smtClean="0"/>
              <a:t>Multiphoton</a:t>
            </a:r>
            <a:r>
              <a:rPr lang="en-US" sz="2400" b="1" dirty="0" smtClean="0"/>
              <a:t> ionization</a:t>
            </a:r>
            <a:endParaRPr lang="en-US" sz="2400" b="1" dirty="0"/>
          </a:p>
        </p:txBody>
      </p:sp>
      <p:pic>
        <p:nvPicPr>
          <p:cNvPr id="3" name="Picture 2" descr="MP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38005" y="779055"/>
            <a:ext cx="6413635" cy="56416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63290" y="6309375"/>
            <a:ext cx="32483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Perry et al., PRL </a:t>
            </a:r>
            <a:r>
              <a:rPr lang="en-US" sz="1600" b="1" dirty="0" smtClean="0"/>
              <a:t>60</a:t>
            </a:r>
            <a:r>
              <a:rPr lang="en-US" sz="1600" dirty="0" smtClean="0"/>
              <a:t>, 1270 (1988)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690155" y="152400"/>
            <a:ext cx="4012637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smtClean="0"/>
              <a:t>High-harmonic generation</a:t>
            </a:r>
            <a:endParaRPr lang="en-US" sz="2400" b="1" dirty="0"/>
          </a:p>
        </p:txBody>
      </p:sp>
      <p:pic>
        <p:nvPicPr>
          <p:cNvPr id="3" name="Picture 2" descr="HHG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715" y="932675"/>
            <a:ext cx="7601303" cy="53101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43665" y="1355130"/>
            <a:ext cx="39359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L’Huillier</a:t>
            </a:r>
            <a:r>
              <a:rPr lang="en-US" sz="1600" dirty="0" smtClean="0"/>
              <a:t> and </a:t>
            </a:r>
            <a:r>
              <a:rPr lang="en-US" sz="1600" dirty="0" err="1" smtClean="0"/>
              <a:t>Balcou</a:t>
            </a:r>
            <a:r>
              <a:rPr lang="en-US" sz="1600" dirty="0" smtClean="0"/>
              <a:t>, PRL </a:t>
            </a:r>
            <a:r>
              <a:rPr lang="en-US" sz="1600" b="1" dirty="0" smtClean="0"/>
              <a:t>70</a:t>
            </a:r>
            <a:r>
              <a:rPr lang="en-US" sz="1600" dirty="0" smtClean="0"/>
              <a:t>, 774 (1993)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Na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35300" y="741363"/>
            <a:ext cx="6108700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5"/>
          <p:cNvSpPr txBox="1">
            <a:spLocks noChangeArrowheads="1"/>
          </p:cNvSpPr>
          <p:nvPr/>
        </p:nvSpPr>
        <p:spPr bwMode="auto">
          <a:xfrm>
            <a:off x="3128963" y="165100"/>
            <a:ext cx="3036409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 smtClean="0"/>
              <a:t>Coulomb </a:t>
            </a:r>
            <a:r>
              <a:rPr lang="en-US" sz="2400" b="1" dirty="0"/>
              <a:t>explosion</a:t>
            </a:r>
          </a:p>
        </p:txBody>
      </p:sp>
      <p:sp>
        <p:nvSpPr>
          <p:cNvPr id="33796" name="Text Box 6"/>
          <p:cNvSpPr txBox="1">
            <a:spLocks noChangeArrowheads="1"/>
          </p:cNvSpPr>
          <p:nvPr/>
        </p:nvSpPr>
        <p:spPr bwMode="auto">
          <a:xfrm>
            <a:off x="155425" y="1009485"/>
            <a:ext cx="2886175" cy="83099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 smtClean="0"/>
              <a:t>F. </a:t>
            </a:r>
            <a:r>
              <a:rPr lang="en-US" sz="1600" dirty="0" err="1" smtClean="0"/>
              <a:t>Calvayrac</a:t>
            </a:r>
            <a:r>
              <a:rPr lang="en-US" sz="1600" dirty="0"/>
              <a:t>, </a:t>
            </a:r>
            <a:r>
              <a:rPr lang="en-US" sz="1600" dirty="0" smtClean="0"/>
              <a:t> P.-G. Reinhard</a:t>
            </a:r>
            <a:r>
              <a:rPr lang="en-US" sz="1600" dirty="0"/>
              <a:t>,</a:t>
            </a:r>
          </a:p>
          <a:p>
            <a:r>
              <a:rPr lang="en-US" sz="1600" dirty="0"/>
              <a:t>and </a:t>
            </a:r>
            <a:r>
              <a:rPr lang="en-US" sz="1600" dirty="0" smtClean="0"/>
              <a:t>E. </a:t>
            </a:r>
            <a:r>
              <a:rPr lang="en-US" sz="1600" dirty="0" err="1" smtClean="0"/>
              <a:t>Suraud</a:t>
            </a:r>
            <a:r>
              <a:rPr lang="en-US" sz="1600" dirty="0" smtClean="0"/>
              <a:t>, J. Phys. B </a:t>
            </a:r>
            <a:r>
              <a:rPr lang="en-US" sz="1600" b="1" dirty="0" smtClean="0"/>
              <a:t>31</a:t>
            </a:r>
            <a:r>
              <a:rPr lang="en-US" sz="1600" dirty="0" smtClean="0"/>
              <a:t>,</a:t>
            </a:r>
          </a:p>
          <a:p>
            <a:r>
              <a:rPr lang="en-US" sz="1600" dirty="0" smtClean="0"/>
              <a:t>5023 </a:t>
            </a:r>
            <a:r>
              <a:rPr lang="en-US" sz="1600" dirty="0"/>
              <a:t>(1998)</a:t>
            </a:r>
          </a:p>
        </p:txBody>
      </p:sp>
      <p:sp>
        <p:nvSpPr>
          <p:cNvPr id="33797" name="Text Box 7"/>
          <p:cNvSpPr txBox="1">
            <a:spLocks noChangeArrowheads="1"/>
          </p:cNvSpPr>
          <p:nvPr/>
        </p:nvSpPr>
        <p:spPr bwMode="auto">
          <a:xfrm>
            <a:off x="447675" y="2328863"/>
            <a:ext cx="2244725" cy="150971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50 fs laser pulse</a:t>
            </a:r>
          </a:p>
          <a:p>
            <a:endParaRPr lang="en-US"/>
          </a:p>
          <a:p>
            <a:r>
              <a:rPr lang="en-US"/>
              <a:t>Na</a:t>
            </a:r>
            <a:r>
              <a:rPr lang="en-US" baseline="-25000"/>
              <a:t>12</a:t>
            </a:r>
            <a:r>
              <a:rPr lang="en-US"/>
              <a:t>           Na</a:t>
            </a:r>
            <a:r>
              <a:rPr lang="en-US" baseline="-25000"/>
              <a:t>12</a:t>
            </a:r>
            <a:r>
              <a:rPr lang="en-US" b="1" baseline="30000"/>
              <a:t>3+</a:t>
            </a:r>
          </a:p>
          <a:p>
            <a:endParaRPr lang="en-US" b="1" baseline="30000"/>
          </a:p>
          <a:p>
            <a:r>
              <a:rPr lang="en-US"/>
              <a:t>Non-BO dynamics</a:t>
            </a:r>
          </a:p>
        </p:txBody>
      </p:sp>
      <p:sp>
        <p:nvSpPr>
          <p:cNvPr id="33798" name="Line 8"/>
          <p:cNvSpPr>
            <a:spLocks noChangeShapeType="1"/>
          </p:cNvSpPr>
          <p:nvPr/>
        </p:nvSpPr>
        <p:spPr bwMode="auto">
          <a:xfrm>
            <a:off x="1154113" y="3121025"/>
            <a:ext cx="6143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</p:spPr>
        <p:txBody>
          <a:bodyPr wrap="none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730030" y="165100"/>
            <a:ext cx="6353021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 smtClean="0"/>
              <a:t>e-h plasma in solids, dielectric breakdown</a:t>
            </a:r>
            <a:endParaRPr lang="en-US" sz="2400" b="1" dirty="0"/>
          </a:p>
        </p:txBody>
      </p:sp>
      <p:pic>
        <p:nvPicPr>
          <p:cNvPr id="3" name="Picture 2" descr="Yabana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424" y="1549502"/>
            <a:ext cx="4570195" cy="3031648"/>
          </a:xfrm>
          <a:prstGeom prst="rect">
            <a:avLst/>
          </a:prstGeom>
        </p:spPr>
      </p:pic>
      <p:pic>
        <p:nvPicPr>
          <p:cNvPr id="4" name="Picture 3" descr="Yabana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6051" y="1585560"/>
            <a:ext cx="4070929" cy="28552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0723" y="855865"/>
            <a:ext cx="84058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K. </a:t>
            </a:r>
            <a:r>
              <a:rPr lang="en-US" sz="1600" dirty="0" err="1" smtClean="0"/>
              <a:t>Yabana</a:t>
            </a:r>
            <a:r>
              <a:rPr lang="en-US" sz="1600" dirty="0" smtClean="0"/>
              <a:t>, S. Sugiyama, Y. Shinohara, T. </a:t>
            </a:r>
            <a:r>
              <a:rPr lang="en-US" sz="1600" dirty="0" err="1" smtClean="0"/>
              <a:t>Otobe</a:t>
            </a:r>
            <a:r>
              <a:rPr lang="en-US" sz="1600" dirty="0" smtClean="0"/>
              <a:t>, and G.F. </a:t>
            </a:r>
            <a:r>
              <a:rPr lang="en-US" sz="1600" dirty="0" err="1" smtClean="0"/>
              <a:t>Bertsch</a:t>
            </a:r>
            <a:r>
              <a:rPr lang="en-US" sz="1600" dirty="0" smtClean="0"/>
              <a:t>, PRB </a:t>
            </a:r>
            <a:r>
              <a:rPr lang="en-US" sz="1600" b="1" dirty="0" smtClean="0"/>
              <a:t>85</a:t>
            </a:r>
            <a:r>
              <a:rPr lang="en-US" sz="1600" dirty="0" smtClean="0"/>
              <a:t>, 045134 (2012)</a:t>
            </a:r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1422790" y="4832316"/>
            <a:ext cx="672491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● Combined solution of TDKS and Maxwell’s equations</a:t>
            </a:r>
          </a:p>
          <a:p>
            <a:r>
              <a:rPr lang="en-US" dirty="0" smtClean="0">
                <a:latin typeface="Arial"/>
                <a:cs typeface="Arial"/>
              </a:rPr>
              <a:t>● High-intensity </a:t>
            </a:r>
            <a:r>
              <a:rPr lang="en-US" dirty="0" err="1" smtClean="0">
                <a:latin typeface="Arial"/>
                <a:cs typeface="Arial"/>
              </a:rPr>
              <a:t>fs</a:t>
            </a:r>
            <a:r>
              <a:rPr lang="en-US" dirty="0" smtClean="0">
                <a:latin typeface="Arial"/>
                <a:cs typeface="Arial"/>
              </a:rPr>
              <a:t> laser pulses acting on crystalline solids</a:t>
            </a:r>
          </a:p>
          <a:p>
            <a:r>
              <a:rPr lang="en-US" dirty="0" smtClean="0">
                <a:latin typeface="Arial"/>
                <a:cs typeface="Arial"/>
              </a:rPr>
              <a:t>● e-h plasma is created within a few </a:t>
            </a:r>
            <a:r>
              <a:rPr lang="en-US" dirty="0" err="1" smtClean="0">
                <a:latin typeface="Arial"/>
                <a:cs typeface="Arial"/>
              </a:rPr>
              <a:t>fs</a:t>
            </a:r>
            <a:endParaRPr lang="en-US" dirty="0" smtClean="0">
              <a:latin typeface="Arial"/>
              <a:cs typeface="Arial"/>
            </a:endParaRPr>
          </a:p>
          <a:p>
            <a:r>
              <a:rPr lang="en-US" dirty="0" smtClean="0">
                <a:latin typeface="Arial"/>
                <a:cs typeface="Arial"/>
              </a:rPr>
              <a:t>● Ions fixed, but can calculate forces on 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916175" y="1892800"/>
            <a:ext cx="4138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Si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226940" y="1355130"/>
            <a:ext cx="13864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Vacuum        Si</a:t>
            </a:r>
            <a:endParaRPr lang="en-US" sz="1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992563" y="152400"/>
            <a:ext cx="12319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/>
              <a:t>Outline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30030" y="1431940"/>
            <a:ext cx="59378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● Introduction: strong-field phenomena</a:t>
            </a:r>
          </a:p>
          <a:p>
            <a:endParaRPr lang="en-US" sz="2400" b="1" dirty="0" smtClean="0">
              <a:solidFill>
                <a:srgbClr val="0000FF"/>
              </a:solidFill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TDDFT in a nutshell</a:t>
            </a:r>
          </a:p>
          <a:p>
            <a:endParaRPr lang="en-US" sz="2400" b="1" dirty="0" smtClean="0">
              <a:solidFill>
                <a:srgbClr val="0000FF"/>
              </a:solidFill>
              <a:latin typeface="Arial"/>
              <a:cs typeface="Arial"/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What TDDFT can do well, and where</a:t>
            </a: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   it faces challenges</a:t>
            </a:r>
          </a:p>
          <a:p>
            <a:endParaRPr lang="en-US" sz="2400" b="1" dirty="0" smtClean="0">
              <a:solidFill>
                <a:srgbClr val="0000FF"/>
              </a:solidFill>
              <a:latin typeface="Arial"/>
              <a:cs typeface="Arial"/>
            </a:endParaRPr>
          </a:p>
          <a:p>
            <a:pPr marL="342900" indent="-342900"/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TDDFT and dissipation</a:t>
            </a:r>
            <a:endParaRPr lang="en-US" sz="2400" b="1" dirty="0" smtClean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1422790" y="1201510"/>
            <a:ext cx="6720875" cy="921720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lg" len="lg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759274" y="2737710"/>
            <a:ext cx="5914370" cy="2035465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lg" len="lg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2"/>
          <p:cNvSpPr>
            <a:spLocks noChangeArrowheads="1"/>
          </p:cNvSpPr>
          <p:nvPr/>
        </p:nvSpPr>
        <p:spPr bwMode="auto">
          <a:xfrm>
            <a:off x="381000" y="4038600"/>
            <a:ext cx="8534400" cy="2514600"/>
          </a:xfrm>
          <a:prstGeom prst="rect">
            <a:avLst/>
          </a:prstGeom>
          <a:solidFill>
            <a:srgbClr val="FF00FF">
              <a:alpha val="41176"/>
            </a:srgbClr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56" name="Rectangle 3"/>
          <p:cNvSpPr>
            <a:spLocks noChangeArrowheads="1"/>
          </p:cNvSpPr>
          <p:nvPr/>
        </p:nvSpPr>
        <p:spPr bwMode="auto">
          <a:xfrm>
            <a:off x="381000" y="990600"/>
            <a:ext cx="8534400" cy="2514600"/>
          </a:xfrm>
          <a:prstGeom prst="rect">
            <a:avLst/>
          </a:prstGeom>
          <a:solidFill>
            <a:srgbClr val="FFFF00">
              <a:alpha val="47842"/>
            </a:srgbClr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57" name="Text Box 4"/>
          <p:cNvSpPr txBox="1">
            <a:spLocks noChangeArrowheads="1"/>
          </p:cNvSpPr>
          <p:nvPr/>
        </p:nvSpPr>
        <p:spPr bwMode="auto">
          <a:xfrm>
            <a:off x="1143000" y="152400"/>
            <a:ext cx="771525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/>
              <a:t>Static and time-dependent density-functional theory</a:t>
            </a:r>
          </a:p>
        </p:txBody>
      </p:sp>
      <p:sp>
        <p:nvSpPr>
          <p:cNvPr id="415749" name="Text Box 5"/>
          <p:cNvSpPr txBox="1">
            <a:spLocks noChangeArrowheads="1"/>
          </p:cNvSpPr>
          <p:nvPr/>
        </p:nvSpPr>
        <p:spPr bwMode="auto">
          <a:xfrm>
            <a:off x="3717925" y="5678488"/>
            <a:ext cx="18415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2400"/>
          </a:p>
        </p:txBody>
      </p:sp>
      <p:graphicFrame>
        <p:nvGraphicFramePr>
          <p:cNvPr id="2050" name="Object 6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Object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9" name="Text Box 7"/>
          <p:cNvSpPr txBox="1">
            <a:spLocks noChangeArrowheads="1"/>
          </p:cNvSpPr>
          <p:nvPr/>
        </p:nvSpPr>
        <p:spPr bwMode="auto">
          <a:xfrm>
            <a:off x="822325" y="1106488"/>
            <a:ext cx="4137025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Hohenberg and Kohn (1964):</a:t>
            </a:r>
          </a:p>
        </p:txBody>
      </p:sp>
      <p:graphicFrame>
        <p:nvGraphicFramePr>
          <p:cNvPr id="2051" name="Object 8"/>
          <p:cNvGraphicFramePr>
            <a:graphicFrameLocks noChangeAspect="1"/>
          </p:cNvGraphicFramePr>
          <p:nvPr/>
        </p:nvGraphicFramePr>
        <p:xfrm>
          <a:off x="5159375" y="1035050"/>
          <a:ext cx="3355975" cy="62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" name="Equation" r:id="rId5" imgW="952087" imgH="203112" progId="Equation.3">
                  <p:embed/>
                </p:oleObj>
              </mc:Choice>
              <mc:Fallback>
                <p:oleObj name="Equation" r:id="rId5" imgW="952087" imgH="203112" progId="Equation.3">
                  <p:embed/>
                  <p:pic>
                    <p:nvPicPr>
                      <p:cNvPr id="0" name="Object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9375" y="1035050"/>
                        <a:ext cx="3355975" cy="627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0" name="AutoShape 9"/>
          <p:cNvSpPr>
            <a:spLocks noChangeArrowheads="1"/>
          </p:cNvSpPr>
          <p:nvPr/>
        </p:nvSpPr>
        <p:spPr bwMode="auto">
          <a:xfrm>
            <a:off x="6324600" y="1219200"/>
            <a:ext cx="990600" cy="228600"/>
          </a:xfrm>
          <a:prstGeom prst="leftRightArrow">
            <a:avLst>
              <a:gd name="adj1" fmla="val 50000"/>
              <a:gd name="adj2" fmla="val 86667"/>
            </a:avLst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61" name="Text Box 10"/>
          <p:cNvSpPr txBox="1">
            <a:spLocks noChangeArrowheads="1"/>
          </p:cNvSpPr>
          <p:nvPr/>
        </p:nvSpPr>
        <p:spPr bwMode="auto">
          <a:xfrm>
            <a:off x="838200" y="1828800"/>
            <a:ext cx="8081963" cy="15525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All physical observables of a static many-body system are,</a:t>
            </a:r>
          </a:p>
          <a:p>
            <a:pPr eaLnBrk="0" hangingPunct="0"/>
            <a:r>
              <a:rPr lang="en-US" sz="2400"/>
              <a:t>in principle, functionals of the ground-state density</a:t>
            </a:r>
          </a:p>
          <a:p>
            <a:pPr eaLnBrk="0" hangingPunct="0"/>
            <a:endParaRPr lang="en-US" sz="2400"/>
          </a:p>
          <a:p>
            <a:pPr eaLnBrk="0" hangingPunct="0"/>
            <a:r>
              <a:rPr lang="en-US" sz="2400"/>
              <a:t>    most modern electronic-structure calculations use DFT.</a:t>
            </a:r>
          </a:p>
        </p:txBody>
      </p:sp>
      <p:graphicFrame>
        <p:nvGraphicFramePr>
          <p:cNvPr id="2052" name="Object 11"/>
          <p:cNvGraphicFramePr>
            <a:graphicFrameLocks noChangeAspect="1"/>
          </p:cNvGraphicFramePr>
          <p:nvPr/>
        </p:nvGraphicFramePr>
        <p:xfrm>
          <a:off x="7789863" y="2133600"/>
          <a:ext cx="950912" cy="58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3" name="Equation" r:id="rId7" imgW="330057" imgH="203112" progId="Equation.3">
                  <p:embed/>
                </p:oleObj>
              </mc:Choice>
              <mc:Fallback>
                <p:oleObj name="Equation" r:id="rId7" imgW="330057" imgH="203112" progId="Equation.3">
                  <p:embed/>
                  <p:pic>
                    <p:nvPicPr>
                      <p:cNvPr id="0" name="Object 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89863" y="2133600"/>
                        <a:ext cx="950912" cy="585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5756" name="Text Box 12"/>
          <p:cNvSpPr txBox="1">
            <a:spLocks noChangeArrowheads="1"/>
          </p:cNvSpPr>
          <p:nvPr/>
        </p:nvSpPr>
        <p:spPr bwMode="auto">
          <a:xfrm>
            <a:off x="838200" y="4191000"/>
            <a:ext cx="362585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Runge and Gross (1984):</a:t>
            </a:r>
          </a:p>
        </p:txBody>
      </p:sp>
      <p:graphicFrame>
        <p:nvGraphicFramePr>
          <p:cNvPr id="415757" name="Object 13"/>
          <p:cNvGraphicFramePr>
            <a:graphicFrameLocks noChangeAspect="1"/>
          </p:cNvGraphicFramePr>
          <p:nvPr/>
        </p:nvGraphicFramePr>
        <p:xfrm>
          <a:off x="4625975" y="4108450"/>
          <a:ext cx="4070350" cy="62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4" name="Equation" r:id="rId9" imgW="1155700" imgH="203200" progId="Equation.3">
                  <p:embed/>
                </p:oleObj>
              </mc:Choice>
              <mc:Fallback>
                <p:oleObj name="Equation" r:id="rId9" imgW="1155700" imgH="203200" progId="Equation.3">
                  <p:embed/>
                  <p:pic>
                    <p:nvPicPr>
                      <p:cNvPr id="0" name="Object 8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5975" y="4108450"/>
                        <a:ext cx="4070350" cy="627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5758" name="AutoShape 14"/>
          <p:cNvSpPr>
            <a:spLocks noChangeArrowheads="1"/>
          </p:cNvSpPr>
          <p:nvPr/>
        </p:nvSpPr>
        <p:spPr bwMode="auto">
          <a:xfrm>
            <a:off x="6172200" y="4267200"/>
            <a:ext cx="990600" cy="228600"/>
          </a:xfrm>
          <a:prstGeom prst="leftRightArrow">
            <a:avLst>
              <a:gd name="adj1" fmla="val 50000"/>
              <a:gd name="adj2" fmla="val 86667"/>
            </a:avLst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64" name="AutoShape 15"/>
          <p:cNvSpPr>
            <a:spLocks noChangeArrowheads="1"/>
          </p:cNvSpPr>
          <p:nvPr/>
        </p:nvSpPr>
        <p:spPr bwMode="auto">
          <a:xfrm>
            <a:off x="533400" y="3048000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9050" algn="ctr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endParaRPr lang="en-US" sz="2400"/>
          </a:p>
        </p:txBody>
      </p:sp>
      <p:sp>
        <p:nvSpPr>
          <p:cNvPr id="415760" name="Text Box 16"/>
          <p:cNvSpPr txBox="1">
            <a:spLocks noChangeArrowheads="1"/>
          </p:cNvSpPr>
          <p:nvPr/>
        </p:nvSpPr>
        <p:spPr bwMode="auto">
          <a:xfrm>
            <a:off x="822325" y="4916488"/>
            <a:ext cx="7942263" cy="15525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Time-dependent density               determines, in principle,</a:t>
            </a:r>
          </a:p>
          <a:p>
            <a:pPr eaLnBrk="0" hangingPunct="0"/>
            <a:r>
              <a:rPr lang="en-US" sz="2400"/>
              <a:t>all time-dependent observables.</a:t>
            </a:r>
          </a:p>
          <a:p>
            <a:pPr eaLnBrk="0" hangingPunct="0"/>
            <a:endParaRPr lang="en-US" sz="2400"/>
          </a:p>
          <a:p>
            <a:pPr eaLnBrk="0" hangingPunct="0"/>
            <a:r>
              <a:rPr lang="en-US" sz="2400"/>
              <a:t>     TDDFT: universal approach for electron dynamics.</a:t>
            </a:r>
          </a:p>
        </p:txBody>
      </p:sp>
      <p:graphicFrame>
        <p:nvGraphicFramePr>
          <p:cNvPr id="415761" name="Object 17"/>
          <p:cNvGraphicFramePr>
            <a:graphicFrameLocks noChangeAspect="1"/>
          </p:cNvGraphicFramePr>
          <p:nvPr/>
        </p:nvGraphicFramePr>
        <p:xfrm>
          <a:off x="4284663" y="4876800"/>
          <a:ext cx="1108075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5" name="Equation" r:id="rId11" imgW="406048" imgH="203024" progId="Equation.3">
                  <p:embed/>
                </p:oleObj>
              </mc:Choice>
              <mc:Fallback>
                <p:oleObj name="Equation" r:id="rId11" imgW="406048" imgH="203024" progId="Equation.3">
                  <p:embed/>
                  <p:pic>
                    <p:nvPicPr>
                      <p:cNvPr id="0" name="Object 8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4663" y="4876800"/>
                        <a:ext cx="1108075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5762" name="AutoShape 18"/>
          <p:cNvSpPr>
            <a:spLocks noChangeArrowheads="1"/>
          </p:cNvSpPr>
          <p:nvPr/>
        </p:nvSpPr>
        <p:spPr bwMode="auto">
          <a:xfrm>
            <a:off x="533400" y="6096000"/>
            <a:ext cx="685800" cy="304800"/>
          </a:xfrm>
          <a:prstGeom prst="rightArrow">
            <a:avLst>
              <a:gd name="adj1" fmla="val 50000"/>
              <a:gd name="adj2" fmla="val 56250"/>
            </a:avLst>
          </a:prstGeom>
          <a:solidFill>
            <a:srgbClr val="0000FF"/>
          </a:solidFill>
          <a:ln w="1905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746" grpId="0" animBg="1"/>
      <p:bldP spid="415749" grpId="0"/>
      <p:bldP spid="415756" grpId="0"/>
      <p:bldP spid="415758" grpId="0" animBg="1"/>
      <p:bldP spid="415760" grpId="0"/>
      <p:bldP spid="41576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2"/>
          <p:cNvSpPr>
            <a:spLocks noChangeArrowheads="1"/>
          </p:cNvSpPr>
          <p:nvPr/>
        </p:nvSpPr>
        <p:spPr bwMode="auto">
          <a:xfrm>
            <a:off x="2459038" y="2276475"/>
            <a:ext cx="6529387" cy="1382713"/>
          </a:xfrm>
          <a:prstGeom prst="rect">
            <a:avLst/>
          </a:prstGeom>
          <a:solidFill>
            <a:srgbClr val="FFFF99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3079" name="Text Box 3"/>
          <p:cNvSpPr txBox="1">
            <a:spLocks noChangeArrowheads="1"/>
          </p:cNvSpPr>
          <p:nvPr/>
        </p:nvSpPr>
        <p:spPr bwMode="auto">
          <a:xfrm>
            <a:off x="1922463" y="152400"/>
            <a:ext cx="6310312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/>
              <a:t>Time-dependent Kohn-Sham equations (1)</a:t>
            </a:r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2613025" y="2430463"/>
          <a:ext cx="6251575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0" name="Equation" r:id="rId3" imgW="2527300" imgH="482600" progId="Equation.3">
                  <p:embed/>
                </p:oleObj>
              </mc:Choice>
              <mc:Fallback>
                <p:oleObj name="Equation" r:id="rId3" imgW="2527300" imgH="482600" progId="Equation.3">
                  <p:embed/>
                  <p:pic>
                    <p:nvPicPr>
                      <p:cNvPr id="0" name="Object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3025" y="2430463"/>
                        <a:ext cx="6251575" cy="1193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0" name="Text Box 5"/>
          <p:cNvSpPr txBox="1">
            <a:spLocks noChangeArrowheads="1"/>
          </p:cNvSpPr>
          <p:nvPr/>
        </p:nvSpPr>
        <p:spPr bwMode="auto">
          <a:xfrm>
            <a:off x="423863" y="741363"/>
            <a:ext cx="4244975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/>
              <a:t>Instead of the full N-electron TDSE, </a:t>
            </a:r>
          </a:p>
        </p:txBody>
      </p:sp>
      <p:sp>
        <p:nvSpPr>
          <p:cNvPr id="3081" name="Text Box 6"/>
          <p:cNvSpPr txBox="1">
            <a:spLocks noChangeArrowheads="1"/>
          </p:cNvSpPr>
          <p:nvPr/>
        </p:nvSpPr>
        <p:spPr bwMode="auto">
          <a:xfrm>
            <a:off x="1176338" y="1636713"/>
            <a:ext cx="18415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/>
          </a:p>
        </p:txBody>
      </p:sp>
      <p:graphicFrame>
        <p:nvGraphicFramePr>
          <p:cNvPr id="3075" name="Object 7"/>
          <p:cNvGraphicFramePr>
            <a:graphicFrameLocks noChangeAspect="1"/>
          </p:cNvGraphicFramePr>
          <p:nvPr/>
        </p:nvGraphicFramePr>
        <p:xfrm>
          <a:off x="461963" y="1123950"/>
          <a:ext cx="8193087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1" name="Equation" r:id="rId5" imgW="3175000" imgH="393700" progId="Equation.3">
                  <p:embed/>
                </p:oleObj>
              </mc:Choice>
              <mc:Fallback>
                <p:oleObj name="Equation" r:id="rId5" imgW="3175000" imgH="393700" progId="Equation.3">
                  <p:embed/>
                  <p:pic>
                    <p:nvPicPr>
                      <p:cNvPr id="0" name="Object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963" y="1123950"/>
                        <a:ext cx="8193087" cy="1017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2" name="Text Box 8"/>
          <p:cNvSpPr txBox="1">
            <a:spLocks noChangeArrowheads="1"/>
          </p:cNvSpPr>
          <p:nvPr/>
        </p:nvSpPr>
        <p:spPr bwMode="auto">
          <a:xfrm>
            <a:off x="193675" y="2468563"/>
            <a:ext cx="2160588" cy="10064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/>
              <a:t>one can solve </a:t>
            </a:r>
          </a:p>
          <a:p>
            <a:pPr eaLnBrk="0" hangingPunct="0"/>
            <a:r>
              <a:rPr lang="en-US"/>
              <a:t>N single-electron </a:t>
            </a:r>
          </a:p>
          <a:p>
            <a:pPr eaLnBrk="0" hangingPunct="0"/>
            <a:r>
              <a:rPr lang="en-US"/>
              <a:t>TDSE’s:</a:t>
            </a:r>
          </a:p>
        </p:txBody>
      </p:sp>
      <p:sp>
        <p:nvSpPr>
          <p:cNvPr id="3083" name="Text Box 9"/>
          <p:cNvSpPr txBox="1">
            <a:spLocks noChangeArrowheads="1"/>
          </p:cNvSpPr>
          <p:nvPr/>
        </p:nvSpPr>
        <p:spPr bwMode="auto">
          <a:xfrm>
            <a:off x="231775" y="3736975"/>
            <a:ext cx="5330825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/>
              <a:t>such that the time-dependent densities agree:</a:t>
            </a:r>
          </a:p>
        </p:txBody>
      </p:sp>
      <p:graphicFrame>
        <p:nvGraphicFramePr>
          <p:cNvPr id="3076" name="Object 10"/>
          <p:cNvGraphicFramePr>
            <a:graphicFrameLocks noChangeAspect="1"/>
          </p:cNvGraphicFramePr>
          <p:nvPr/>
        </p:nvGraphicFramePr>
        <p:xfrm>
          <a:off x="923925" y="4043363"/>
          <a:ext cx="7856538" cy="1096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2" name="Equation" r:id="rId7" imgW="3187700" imgH="444500" progId="Equation.3">
                  <p:embed/>
                </p:oleObj>
              </mc:Choice>
              <mc:Fallback>
                <p:oleObj name="Equation" r:id="rId7" imgW="3187700" imgH="444500" progId="Equation.3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3925" y="4043363"/>
                        <a:ext cx="7856538" cy="1096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269875" y="5043488"/>
            <a:ext cx="8412163" cy="1535112"/>
            <a:chOff x="170" y="3177"/>
            <a:chExt cx="5299" cy="967"/>
          </a:xfrm>
        </p:grpSpPr>
        <p:sp>
          <p:nvSpPr>
            <p:cNvPr id="3085" name="Rectangle 12"/>
            <p:cNvSpPr>
              <a:spLocks noChangeArrowheads="1"/>
            </p:cNvSpPr>
            <p:nvPr/>
          </p:nvSpPr>
          <p:spPr bwMode="auto">
            <a:xfrm>
              <a:off x="461" y="3467"/>
              <a:ext cx="5008" cy="677"/>
            </a:xfrm>
            <a:prstGeom prst="rect">
              <a:avLst/>
            </a:prstGeom>
            <a:solidFill>
              <a:srgbClr val="FF99CC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eaLnBrk="0" hangingPunct="0"/>
              <a:endParaRPr lang="en-US"/>
            </a:p>
          </p:txBody>
        </p:sp>
        <p:sp>
          <p:nvSpPr>
            <p:cNvPr id="3086" name="Text Box 13"/>
            <p:cNvSpPr txBox="1">
              <a:spLocks noChangeArrowheads="1"/>
            </p:cNvSpPr>
            <p:nvPr/>
          </p:nvSpPr>
          <p:spPr bwMode="auto">
            <a:xfrm>
              <a:off x="170" y="3177"/>
              <a:ext cx="5232" cy="250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/>
                <a:t>The TDKS equations give the exact </a:t>
              </a:r>
              <a:r>
                <a:rPr lang="en-US" b="1">
                  <a:solidFill>
                    <a:srgbClr val="FF0000"/>
                  </a:solidFill>
                </a:rPr>
                <a:t>density</a:t>
              </a:r>
              <a:r>
                <a:rPr lang="en-US"/>
                <a:t>, but not the </a:t>
              </a:r>
              <a:r>
                <a:rPr lang="en-US" b="1">
                  <a:solidFill>
                    <a:srgbClr val="FF0000"/>
                  </a:solidFill>
                </a:rPr>
                <a:t>wave function</a:t>
              </a:r>
              <a:r>
                <a:rPr lang="en-US"/>
                <a:t>!</a:t>
              </a:r>
            </a:p>
          </p:txBody>
        </p:sp>
        <p:graphicFrame>
          <p:nvGraphicFramePr>
            <p:cNvPr id="3077" name="Object 14"/>
            <p:cNvGraphicFramePr>
              <a:graphicFrameLocks noChangeAspect="1"/>
            </p:cNvGraphicFramePr>
            <p:nvPr/>
          </p:nvGraphicFramePr>
          <p:xfrm>
            <a:off x="520" y="3492"/>
            <a:ext cx="4911" cy="6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73" name="Equation" r:id="rId9" imgW="3225800" imgH="419100" progId="Equation.3">
                    <p:embed/>
                  </p:oleObj>
                </mc:Choice>
                <mc:Fallback>
                  <p:oleObj name="Equation" r:id="rId9" imgW="3225800" imgH="419100" progId="Equation.3">
                    <p:embed/>
                    <p:pic>
                      <p:nvPicPr>
                        <p:cNvPr id="0" name="Object 6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0" y="3492"/>
                          <a:ext cx="4911" cy="63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" name="Group 15"/>
            <p:cNvGrpSpPr>
              <a:grpSpLocks/>
            </p:cNvGrpSpPr>
            <p:nvPr/>
          </p:nvGrpSpPr>
          <p:grpSpPr bwMode="auto">
            <a:xfrm>
              <a:off x="3871" y="3684"/>
              <a:ext cx="170" cy="266"/>
              <a:chOff x="3799" y="3708"/>
              <a:chExt cx="170" cy="266"/>
            </a:xfrm>
          </p:grpSpPr>
          <p:sp>
            <p:nvSpPr>
              <p:cNvPr id="3088" name="Line 16"/>
              <p:cNvSpPr>
                <a:spLocks noChangeShapeType="1"/>
              </p:cNvSpPr>
              <p:nvPr/>
            </p:nvSpPr>
            <p:spPr bwMode="auto">
              <a:xfrm>
                <a:off x="3799" y="3805"/>
                <a:ext cx="170" cy="0"/>
              </a:xfrm>
              <a:prstGeom prst="line">
                <a:avLst/>
              </a:prstGeom>
              <a:noFill/>
              <a:ln w="317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089" name="Line 17"/>
              <p:cNvSpPr>
                <a:spLocks noChangeShapeType="1"/>
              </p:cNvSpPr>
              <p:nvPr/>
            </p:nvSpPr>
            <p:spPr bwMode="auto">
              <a:xfrm>
                <a:off x="3799" y="3878"/>
                <a:ext cx="170" cy="0"/>
              </a:xfrm>
              <a:prstGeom prst="line">
                <a:avLst/>
              </a:prstGeom>
              <a:noFill/>
              <a:ln w="317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090" name="Line 18"/>
              <p:cNvSpPr>
                <a:spLocks noChangeShapeType="1"/>
              </p:cNvSpPr>
              <p:nvPr/>
            </p:nvSpPr>
            <p:spPr bwMode="auto">
              <a:xfrm flipV="1">
                <a:off x="3848" y="3708"/>
                <a:ext cx="72" cy="26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2"/>
          <p:cNvSpPr txBox="1">
            <a:spLocks noChangeArrowheads="1"/>
          </p:cNvSpPr>
          <p:nvPr/>
        </p:nvSpPr>
        <p:spPr bwMode="auto">
          <a:xfrm>
            <a:off x="914400" y="3390900"/>
            <a:ext cx="7954963" cy="2862263"/>
          </a:xfrm>
          <a:prstGeom prst="rect">
            <a:avLst/>
          </a:prstGeom>
          <a:solidFill>
            <a:srgbClr val="CCFFFF"/>
          </a:solidFill>
          <a:ln w="19050" algn="ctr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cs typeface="Arial" charset="0"/>
              </a:rPr>
              <a:t>►The TDKS equations require an approximation for the xc potential.</a:t>
            </a:r>
          </a:p>
          <a:p>
            <a:pPr eaLnBrk="0" hangingPunct="0"/>
            <a:r>
              <a:rPr lang="en-US">
                <a:cs typeface="Arial" charset="0"/>
              </a:rPr>
              <a:t>    Almost everyone uses the adiabatic approximation (e.g. ALDA)</a:t>
            </a:r>
          </a:p>
          <a:p>
            <a:pPr eaLnBrk="0" hangingPunct="0"/>
            <a:endParaRPr lang="en-US">
              <a:cs typeface="Arial" charset="0"/>
            </a:endParaRPr>
          </a:p>
          <a:p>
            <a:pPr eaLnBrk="0" hangingPunct="0"/>
            <a:endParaRPr lang="en-US">
              <a:cs typeface="Arial" charset="0"/>
            </a:endParaRPr>
          </a:p>
          <a:p>
            <a:pPr eaLnBrk="0" hangingPunct="0"/>
            <a:endParaRPr lang="en-US">
              <a:cs typeface="Arial" charset="0"/>
            </a:endParaRPr>
          </a:p>
          <a:p>
            <a:pPr eaLnBrk="0" hangingPunct="0"/>
            <a:r>
              <a:rPr lang="en-US">
                <a:cs typeface="Arial" charset="0"/>
              </a:rPr>
              <a:t>►The exact xc potential depends on </a:t>
            </a:r>
          </a:p>
          <a:p>
            <a:pPr eaLnBrk="0" hangingPunct="0"/>
            <a:endParaRPr lang="en-US">
              <a:cs typeface="Arial" charset="0"/>
            </a:endParaRPr>
          </a:p>
          <a:p>
            <a:pPr eaLnBrk="0" hangingPunct="0"/>
            <a:r>
              <a:rPr lang="en-US">
                <a:cs typeface="Arial" charset="0"/>
              </a:rPr>
              <a:t>►The relevant observables must be expressed as functionals of </a:t>
            </a:r>
          </a:p>
          <a:p>
            <a:pPr eaLnBrk="0" hangingPunct="0"/>
            <a:r>
              <a:rPr lang="en-US">
                <a:cs typeface="Arial" charset="0"/>
              </a:rPr>
              <a:t>    the density n(</a:t>
            </a:r>
            <a:r>
              <a:rPr lang="en-US" b="1">
                <a:cs typeface="Arial" charset="0"/>
              </a:rPr>
              <a:t>r</a:t>
            </a:r>
            <a:r>
              <a:rPr lang="en-US">
                <a:cs typeface="Arial" charset="0"/>
              </a:rPr>
              <a:t>,t). This may require additional approximations.</a:t>
            </a:r>
          </a:p>
        </p:txBody>
      </p:sp>
      <p:sp>
        <p:nvSpPr>
          <p:cNvPr id="4102" name="Text Box 3"/>
          <p:cNvSpPr txBox="1">
            <a:spLocks noChangeArrowheads="1"/>
          </p:cNvSpPr>
          <p:nvPr/>
        </p:nvSpPr>
        <p:spPr bwMode="auto">
          <a:xfrm>
            <a:off x="1922463" y="152400"/>
            <a:ext cx="6310312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/>
              <a:t>Time-dependent Kohn-Sham equations (2)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93738" y="971550"/>
            <a:ext cx="8162925" cy="2009775"/>
            <a:chOff x="437" y="878"/>
            <a:chExt cx="5142" cy="1266"/>
          </a:xfrm>
        </p:grpSpPr>
        <p:sp>
          <p:nvSpPr>
            <p:cNvPr id="4104" name="Rectangle 5"/>
            <p:cNvSpPr>
              <a:spLocks noChangeArrowheads="1"/>
            </p:cNvSpPr>
            <p:nvPr/>
          </p:nvSpPr>
          <p:spPr bwMode="auto">
            <a:xfrm>
              <a:off x="437" y="878"/>
              <a:ext cx="5008" cy="846"/>
            </a:xfrm>
            <a:prstGeom prst="rect">
              <a:avLst/>
            </a:prstGeom>
            <a:solidFill>
              <a:srgbClr val="FFFF00">
                <a:alpha val="50195"/>
              </a:srgbClr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eaLnBrk="0" hangingPunct="0"/>
              <a:endParaRPr lang="en-US"/>
            </a:p>
          </p:txBody>
        </p:sp>
        <p:sp>
          <p:nvSpPr>
            <p:cNvPr id="4105" name="Text Box 6"/>
            <p:cNvSpPr txBox="1">
              <a:spLocks noChangeArrowheads="1"/>
            </p:cNvSpPr>
            <p:nvPr/>
          </p:nvSpPr>
          <p:spPr bwMode="auto">
            <a:xfrm>
              <a:off x="741" y="1031"/>
              <a:ext cx="116" cy="250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endParaRPr lang="en-US"/>
            </a:p>
          </p:txBody>
        </p:sp>
        <p:graphicFrame>
          <p:nvGraphicFramePr>
            <p:cNvPr id="4099" name="Object 7"/>
            <p:cNvGraphicFramePr>
              <a:graphicFrameLocks noChangeAspect="1"/>
            </p:cNvGraphicFramePr>
            <p:nvPr/>
          </p:nvGraphicFramePr>
          <p:xfrm>
            <a:off x="565" y="926"/>
            <a:ext cx="4643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39" name="Equation" r:id="rId3" imgW="2717800" imgH="444500" progId="Equation.3">
                    <p:embed/>
                  </p:oleObj>
                </mc:Choice>
                <mc:Fallback>
                  <p:oleObj name="Equation" r:id="rId3" imgW="2717800" imgH="444500" progId="Equation.3">
                    <p:embed/>
                    <p:pic>
                      <p:nvPicPr>
                        <p:cNvPr id="0" name="Object 5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5" y="926"/>
                          <a:ext cx="4643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06" name="Text Box 8"/>
            <p:cNvSpPr txBox="1">
              <a:spLocks noChangeArrowheads="1"/>
            </p:cNvSpPr>
            <p:nvPr/>
          </p:nvSpPr>
          <p:spPr bwMode="auto">
            <a:xfrm>
              <a:off x="3029" y="1894"/>
              <a:ext cx="649" cy="250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/>
                <a:t>Hartree</a:t>
              </a:r>
            </a:p>
          </p:txBody>
        </p:sp>
        <p:sp>
          <p:nvSpPr>
            <p:cNvPr id="4107" name="Text Box 9"/>
            <p:cNvSpPr txBox="1">
              <a:spLocks noChangeArrowheads="1"/>
            </p:cNvSpPr>
            <p:nvPr/>
          </p:nvSpPr>
          <p:spPr bwMode="auto">
            <a:xfrm>
              <a:off x="3969" y="1886"/>
              <a:ext cx="1610" cy="250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/>
                <a:t>exchange-correlation</a:t>
              </a:r>
            </a:p>
          </p:txBody>
        </p:sp>
        <p:sp>
          <p:nvSpPr>
            <p:cNvPr id="4108" name="AutoShape 10"/>
            <p:cNvSpPr>
              <a:spLocks/>
            </p:cNvSpPr>
            <p:nvPr/>
          </p:nvSpPr>
          <p:spPr bwMode="auto">
            <a:xfrm rot="5400000">
              <a:off x="3303" y="1325"/>
              <a:ext cx="73" cy="1065"/>
            </a:xfrm>
            <a:prstGeom prst="rightBrace">
              <a:avLst>
                <a:gd name="adj1" fmla="val 121575"/>
                <a:gd name="adj2" fmla="val 50000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pPr eaLnBrk="0" hangingPunct="0"/>
              <a:endParaRPr lang="en-US"/>
            </a:p>
          </p:txBody>
        </p:sp>
        <p:sp>
          <p:nvSpPr>
            <p:cNvPr id="4109" name="AutoShape 11"/>
            <p:cNvSpPr>
              <a:spLocks/>
            </p:cNvSpPr>
            <p:nvPr/>
          </p:nvSpPr>
          <p:spPr bwMode="auto">
            <a:xfrm rot="5400000">
              <a:off x="4621" y="1362"/>
              <a:ext cx="97" cy="1016"/>
            </a:xfrm>
            <a:prstGeom prst="rightBrace">
              <a:avLst>
                <a:gd name="adj1" fmla="val 87285"/>
                <a:gd name="adj2" fmla="val 50000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pPr eaLnBrk="0" hangingPunct="0"/>
              <a:endParaRPr lang="en-US"/>
            </a:p>
          </p:txBody>
        </p:sp>
      </p:grpSp>
      <p:graphicFrame>
        <p:nvGraphicFramePr>
          <p:cNvPr id="4098" name="Object 12"/>
          <p:cNvGraphicFramePr>
            <a:graphicFrameLocks noChangeAspect="1"/>
          </p:cNvGraphicFramePr>
          <p:nvPr/>
        </p:nvGraphicFramePr>
        <p:xfrm>
          <a:off x="2843213" y="4114800"/>
          <a:ext cx="3816350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0" name="Equation" r:id="rId5" imgW="1485900" imgH="241300" progId="Equation.3">
                  <p:embed/>
                </p:oleObj>
              </mc:Choice>
              <mc:Fallback>
                <p:oleObj name="Equation" r:id="rId5" imgW="1485900" imgH="241300" progId="Equation.3">
                  <p:embed/>
                  <p:pic>
                    <p:nvPicPr>
                      <p:cNvPr id="0" name="Object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213" y="4114800"/>
                        <a:ext cx="3816350" cy="619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5295900" y="4838700"/>
          <a:ext cx="2249488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1" name="Equation" r:id="rId7" imgW="875920" imgH="215806" progId="Equation.3">
                  <p:embed/>
                </p:oleObj>
              </mc:Choice>
              <mc:Fallback>
                <p:oleObj name="Equation" r:id="rId7" imgW="875920" imgH="215806" progId="Equation.3">
                  <p:embed/>
                  <p:pic>
                    <p:nvPicPr>
                      <p:cNvPr id="0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5900" y="4838700"/>
                        <a:ext cx="2249488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2997200" y="165100"/>
            <a:ext cx="3775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/>
              <a:t>TDDFT: a 3-step process</a:t>
            </a:r>
          </a:p>
        </p:txBody>
      </p:sp>
      <p:grpSp>
        <p:nvGrpSpPr>
          <p:cNvPr id="75787" name="Group 11"/>
          <p:cNvGrpSpPr>
            <a:grpSpLocks/>
          </p:cNvGrpSpPr>
          <p:nvPr/>
        </p:nvGrpSpPr>
        <p:grpSpPr bwMode="auto">
          <a:xfrm>
            <a:off x="577850" y="1047750"/>
            <a:ext cx="536575" cy="546100"/>
            <a:chOff x="364" y="655"/>
            <a:chExt cx="338" cy="344"/>
          </a:xfrm>
        </p:grpSpPr>
        <p:sp>
          <p:nvSpPr>
            <p:cNvPr id="75781" name="Text Box 5"/>
            <p:cNvSpPr txBox="1">
              <a:spLocks noChangeArrowheads="1"/>
            </p:cNvSpPr>
            <p:nvPr/>
          </p:nvSpPr>
          <p:spPr bwMode="auto">
            <a:xfrm>
              <a:off x="403" y="655"/>
              <a:ext cx="24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75784" name="Oval 8"/>
            <p:cNvSpPr>
              <a:spLocks noChangeArrowheads="1"/>
            </p:cNvSpPr>
            <p:nvPr/>
          </p:nvSpPr>
          <p:spPr bwMode="auto">
            <a:xfrm>
              <a:off x="364" y="660"/>
              <a:ext cx="338" cy="339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75788" name="Group 12"/>
          <p:cNvGrpSpPr>
            <a:grpSpLocks/>
          </p:cNvGrpSpPr>
          <p:nvPr/>
        </p:nvGrpSpPr>
        <p:grpSpPr bwMode="auto">
          <a:xfrm>
            <a:off x="615950" y="2468563"/>
            <a:ext cx="536575" cy="538162"/>
            <a:chOff x="388" y="1676"/>
            <a:chExt cx="338" cy="339"/>
          </a:xfrm>
        </p:grpSpPr>
        <p:sp>
          <p:nvSpPr>
            <p:cNvPr id="75782" name="Text Box 6"/>
            <p:cNvSpPr txBox="1">
              <a:spLocks noChangeArrowheads="1"/>
            </p:cNvSpPr>
            <p:nvPr/>
          </p:nvSpPr>
          <p:spPr bwMode="auto">
            <a:xfrm>
              <a:off x="437" y="1676"/>
              <a:ext cx="24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rgbClr val="FF0000"/>
                  </a:solidFill>
                </a:rPr>
                <a:t>2</a:t>
              </a:r>
            </a:p>
          </p:txBody>
        </p:sp>
        <p:sp>
          <p:nvSpPr>
            <p:cNvPr id="75785" name="Oval 9"/>
            <p:cNvSpPr>
              <a:spLocks noChangeArrowheads="1"/>
            </p:cNvSpPr>
            <p:nvPr/>
          </p:nvSpPr>
          <p:spPr bwMode="auto">
            <a:xfrm>
              <a:off x="388" y="1676"/>
              <a:ext cx="338" cy="339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75789" name="Group 13"/>
          <p:cNvGrpSpPr>
            <a:grpSpLocks/>
          </p:cNvGrpSpPr>
          <p:nvPr/>
        </p:nvGrpSpPr>
        <p:grpSpPr bwMode="auto">
          <a:xfrm>
            <a:off x="615950" y="4273550"/>
            <a:ext cx="536575" cy="538163"/>
            <a:chOff x="485" y="2813"/>
            <a:chExt cx="338" cy="339"/>
          </a:xfrm>
        </p:grpSpPr>
        <p:sp>
          <p:nvSpPr>
            <p:cNvPr id="75783" name="Text Box 7"/>
            <p:cNvSpPr txBox="1">
              <a:spLocks noChangeArrowheads="1"/>
            </p:cNvSpPr>
            <p:nvPr/>
          </p:nvSpPr>
          <p:spPr bwMode="auto">
            <a:xfrm>
              <a:off x="533" y="2813"/>
              <a:ext cx="24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rgbClr val="FF0000"/>
                  </a:solidFill>
                </a:rPr>
                <a:t>3</a:t>
              </a:r>
            </a:p>
          </p:txBody>
        </p:sp>
        <p:sp>
          <p:nvSpPr>
            <p:cNvPr id="75786" name="Oval 10"/>
            <p:cNvSpPr>
              <a:spLocks noChangeArrowheads="1"/>
            </p:cNvSpPr>
            <p:nvPr/>
          </p:nvSpPr>
          <p:spPr bwMode="auto">
            <a:xfrm>
              <a:off x="485" y="2813"/>
              <a:ext cx="338" cy="339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75790" name="Text Box 14"/>
          <p:cNvSpPr txBox="1">
            <a:spLocks noChangeArrowheads="1"/>
          </p:cNvSpPr>
          <p:nvPr/>
        </p:nvSpPr>
        <p:spPr bwMode="auto">
          <a:xfrm>
            <a:off x="1330325" y="1114425"/>
            <a:ext cx="6140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Prepare the initial state, usually the ground state, by </a:t>
            </a:r>
          </a:p>
          <a:p>
            <a:r>
              <a:rPr lang="en-US"/>
              <a:t>a static DFT calculation. This gives the initial orbitals:</a:t>
            </a:r>
          </a:p>
        </p:txBody>
      </p:sp>
      <p:graphicFrame>
        <p:nvGraphicFramePr>
          <p:cNvPr id="75792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1962814"/>
              </p:ext>
            </p:extLst>
          </p:nvPr>
        </p:nvGraphicFramePr>
        <p:xfrm>
          <a:off x="7467600" y="1277938"/>
          <a:ext cx="1198563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90" name="Equation" r:id="rId3" imgW="469800" imgH="241200" progId="Equation.3">
                  <p:embed/>
                </p:oleObj>
              </mc:Choice>
              <mc:Fallback>
                <p:oleObj name="Equation" r:id="rId3" imgW="4698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7600" y="1277938"/>
                        <a:ext cx="1198563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93" name="Text Box 17"/>
          <p:cNvSpPr txBox="1">
            <a:spLocks noChangeArrowheads="1"/>
          </p:cNvSpPr>
          <p:nvPr/>
        </p:nvSpPr>
        <p:spPr bwMode="auto">
          <a:xfrm>
            <a:off x="1422400" y="2698750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75794" name="Text Box 18"/>
          <p:cNvSpPr txBox="1">
            <a:spLocks noChangeArrowheads="1"/>
          </p:cNvSpPr>
          <p:nvPr/>
        </p:nvSpPr>
        <p:spPr bwMode="auto">
          <a:xfrm>
            <a:off x="1368425" y="2546350"/>
            <a:ext cx="725011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Solve TDKS equations self-consistently, using an approximate</a:t>
            </a:r>
          </a:p>
          <a:p>
            <a:r>
              <a:rPr lang="en-US"/>
              <a:t>time-dependent xc potential which matches the static one used</a:t>
            </a:r>
          </a:p>
          <a:p>
            <a:r>
              <a:rPr lang="en-US"/>
              <a:t>in step 1. This gives the TDKS orbitals: </a:t>
            </a:r>
          </a:p>
        </p:txBody>
      </p:sp>
      <p:graphicFrame>
        <p:nvGraphicFramePr>
          <p:cNvPr id="75795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7176744"/>
              </p:ext>
            </p:extLst>
          </p:nvPr>
        </p:nvGraphicFramePr>
        <p:xfrm>
          <a:off x="5915025" y="3160713"/>
          <a:ext cx="2655888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91" name="Equation" r:id="rId5" imgW="1041120" imgH="241200" progId="Equation.3">
                  <p:embed/>
                </p:oleObj>
              </mc:Choice>
              <mc:Fallback>
                <p:oleObj name="Equation" r:id="rId5" imgW="10411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5025" y="3160713"/>
                        <a:ext cx="2655888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97" name="Text Box 21"/>
          <p:cNvSpPr txBox="1">
            <a:spLocks noChangeArrowheads="1"/>
          </p:cNvSpPr>
          <p:nvPr/>
        </p:nvSpPr>
        <p:spPr bwMode="auto">
          <a:xfrm>
            <a:off x="1346200" y="4351338"/>
            <a:ext cx="6305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Calculate the relevant observable(s) as a functional of </a:t>
            </a:r>
          </a:p>
        </p:txBody>
      </p:sp>
      <p:graphicFrame>
        <p:nvGraphicFramePr>
          <p:cNvPr id="75798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2578903"/>
              </p:ext>
            </p:extLst>
          </p:nvPr>
        </p:nvGraphicFramePr>
        <p:xfrm>
          <a:off x="7567613" y="4273550"/>
          <a:ext cx="1003300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92" name="Equation" r:id="rId7" imgW="393480" imgH="215640" progId="Equation.3">
                  <p:embed/>
                </p:oleObj>
              </mc:Choice>
              <mc:Fallback>
                <p:oleObj name="Equation" r:id="rId7" imgW="3934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67613" y="4273550"/>
                        <a:ext cx="1003300" cy="552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931967" y="5426060"/>
            <a:ext cx="3787063" cy="707886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DFT: eigenvalue problems</a:t>
            </a:r>
          </a:p>
          <a:p>
            <a:pPr algn="ctr"/>
            <a:r>
              <a:rPr lang="en-US" b="1" dirty="0" smtClean="0">
                <a:solidFill>
                  <a:srgbClr val="0000FF"/>
                </a:solidFill>
              </a:rPr>
              <a:t>TDDFT: initial-value problems</a:t>
            </a:r>
            <a:endParaRPr lang="en-U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8" name="Text Box 2"/>
          <p:cNvSpPr txBox="1">
            <a:spLocks noChangeArrowheads="1"/>
          </p:cNvSpPr>
          <p:nvPr/>
        </p:nvSpPr>
        <p:spPr bwMode="auto">
          <a:xfrm>
            <a:off x="1833561" y="165100"/>
            <a:ext cx="6041269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/>
              <a:t>T</a:t>
            </a:r>
            <a:r>
              <a:rPr lang="en-US" sz="2400" b="1" dirty="0" smtClean="0"/>
              <a:t>ime-dependent </a:t>
            </a:r>
            <a:r>
              <a:rPr lang="en-US" sz="2400" b="1" dirty="0"/>
              <a:t>xc potential: </a:t>
            </a:r>
            <a:r>
              <a:rPr lang="en-US" sz="2400" b="1" dirty="0" smtClean="0"/>
              <a:t>properties</a:t>
            </a:r>
            <a:endParaRPr lang="en-US" sz="2400" b="1" dirty="0"/>
          </a:p>
        </p:txBody>
      </p:sp>
      <p:grpSp>
        <p:nvGrpSpPr>
          <p:cNvPr id="3" name="Group 2"/>
          <p:cNvGrpSpPr/>
          <p:nvPr/>
        </p:nvGrpSpPr>
        <p:grpSpPr>
          <a:xfrm>
            <a:off x="548497" y="2929735"/>
            <a:ext cx="7987491" cy="2084388"/>
            <a:chOff x="548497" y="3495675"/>
            <a:chExt cx="7987491" cy="2084388"/>
          </a:xfrm>
        </p:grpSpPr>
        <p:sp>
          <p:nvSpPr>
            <p:cNvPr id="470024" name="Text Box 8"/>
            <p:cNvSpPr txBox="1">
              <a:spLocks noChangeArrowheads="1"/>
            </p:cNvSpPr>
            <p:nvPr/>
          </p:nvSpPr>
          <p:spPr bwMode="auto">
            <a:xfrm>
              <a:off x="2028825" y="3495675"/>
              <a:ext cx="6507163" cy="1917700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400" dirty="0">
                  <a:cs typeface="Arial" charset="0"/>
                </a:rPr>
                <a:t>● long-range asymptotic behavior</a:t>
              </a:r>
            </a:p>
            <a:p>
              <a:endParaRPr lang="en-US" sz="2400" dirty="0">
                <a:cs typeface="Arial" charset="0"/>
              </a:endParaRPr>
            </a:p>
            <a:p>
              <a:r>
                <a:rPr lang="en-US" sz="2400" dirty="0">
                  <a:cs typeface="Arial" charset="0"/>
                </a:rPr>
                <a:t>● discontinuity upon change of particle number</a:t>
              </a:r>
            </a:p>
            <a:p>
              <a:endParaRPr lang="en-US" sz="2400" dirty="0">
                <a:cs typeface="Arial" charset="0"/>
              </a:endParaRPr>
            </a:p>
            <a:p>
              <a:r>
                <a:rPr lang="en-US" sz="2400" dirty="0">
                  <a:cs typeface="Arial" charset="0"/>
                </a:rPr>
                <a:t>● non-adiabatic: memory of previous history</a:t>
              </a:r>
            </a:p>
          </p:txBody>
        </p:sp>
        <p:sp>
          <p:nvSpPr>
            <p:cNvPr id="470025" name="AutoShape 9"/>
            <p:cNvSpPr>
              <a:spLocks/>
            </p:cNvSpPr>
            <p:nvPr/>
          </p:nvSpPr>
          <p:spPr bwMode="auto">
            <a:xfrm rot="10800000">
              <a:off x="1616075" y="3687763"/>
              <a:ext cx="152400" cy="914400"/>
            </a:xfrm>
            <a:prstGeom prst="rightBrace">
              <a:avLst>
                <a:gd name="adj1" fmla="val 50000"/>
                <a:gd name="adj2" fmla="val 50000"/>
              </a:avLst>
            </a:prstGeom>
            <a:noFill/>
            <a:ln w="317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70026" name="Text Box 10"/>
            <p:cNvSpPr txBox="1">
              <a:spLocks noChangeArrowheads="1"/>
            </p:cNvSpPr>
            <p:nvPr/>
          </p:nvSpPr>
          <p:spPr bwMode="auto">
            <a:xfrm>
              <a:off x="548497" y="3632162"/>
              <a:ext cx="1066318" cy="1015663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rgbClr val="0000FF"/>
                  </a:solidFill>
                </a:rPr>
                <a:t>similar</a:t>
              </a:r>
              <a:endParaRPr lang="en-US" dirty="0">
                <a:solidFill>
                  <a:srgbClr val="0000FF"/>
                </a:solidFill>
              </a:endParaRPr>
            </a:p>
            <a:p>
              <a:r>
                <a:rPr lang="en-US" dirty="0" smtClean="0">
                  <a:solidFill>
                    <a:srgbClr val="0000FF"/>
                  </a:solidFill>
                </a:rPr>
                <a:t>to static</a:t>
              </a:r>
            </a:p>
            <a:p>
              <a:r>
                <a:rPr lang="en-US" dirty="0" smtClean="0">
                  <a:solidFill>
                    <a:srgbClr val="0000FF"/>
                  </a:solidFill>
                </a:rPr>
                <a:t>case</a:t>
              </a:r>
              <a:endParaRPr lang="en-US" dirty="0">
                <a:solidFill>
                  <a:srgbClr val="0000FF"/>
                </a:solidFill>
              </a:endParaRPr>
            </a:p>
          </p:txBody>
        </p:sp>
        <p:sp>
          <p:nvSpPr>
            <p:cNvPr id="470027" name="Text Box 11"/>
            <p:cNvSpPr txBox="1">
              <a:spLocks noChangeArrowheads="1"/>
            </p:cNvSpPr>
            <p:nvPr/>
          </p:nvSpPr>
          <p:spPr bwMode="auto">
            <a:xfrm>
              <a:off x="561975" y="4878388"/>
              <a:ext cx="1130300" cy="701675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   </a:t>
              </a:r>
              <a:r>
                <a:rPr lang="en-US">
                  <a:solidFill>
                    <a:srgbClr val="0000FF"/>
                  </a:solidFill>
                </a:rPr>
                <a:t>truly</a:t>
              </a:r>
            </a:p>
            <a:p>
              <a:r>
                <a:rPr lang="en-US">
                  <a:solidFill>
                    <a:srgbClr val="0000FF"/>
                  </a:solidFill>
                </a:rPr>
                <a:t>dynamic</a:t>
              </a:r>
            </a:p>
          </p:txBody>
        </p:sp>
      </p:grpSp>
      <p:sp>
        <p:nvSpPr>
          <p:cNvPr id="470030" name="Text Box 14"/>
          <p:cNvSpPr txBox="1">
            <a:spLocks noChangeArrowheads="1"/>
          </p:cNvSpPr>
          <p:nvPr/>
        </p:nvSpPr>
        <p:spPr bwMode="auto">
          <a:xfrm>
            <a:off x="1176338" y="1214438"/>
            <a:ext cx="18415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470031" name="Object 15"/>
          <p:cNvGraphicFramePr>
            <a:graphicFrameLocks noChangeAspect="1"/>
          </p:cNvGraphicFramePr>
          <p:nvPr/>
        </p:nvGraphicFramePr>
        <p:xfrm>
          <a:off x="1116013" y="1239838"/>
          <a:ext cx="7370762" cy="120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09" name="Equation" r:id="rId3" imgW="2717800" imgH="444500" progId="Equation.3">
                  <p:embed/>
                </p:oleObj>
              </mc:Choice>
              <mc:Fallback>
                <p:oleObj name="Equation" r:id="rId3" imgW="2717800" imgH="4445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1239838"/>
                        <a:ext cx="7370762" cy="1204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0036" name="Oval 20"/>
          <p:cNvSpPr>
            <a:spLocks noChangeArrowheads="1"/>
          </p:cNvSpPr>
          <p:nvPr/>
        </p:nvSpPr>
        <p:spPr bwMode="auto">
          <a:xfrm>
            <a:off x="6645275" y="1239838"/>
            <a:ext cx="1997075" cy="1076325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none" w="lg" len="lg"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731500" y="5387655"/>
            <a:ext cx="79944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BUT: the relative importance of these requirements 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        depends on system (finite </a:t>
            </a:r>
            <a:r>
              <a:rPr lang="en-US" sz="2400" b="1" dirty="0" err="1" smtClean="0">
                <a:solidFill>
                  <a:srgbClr val="FF0000"/>
                </a:solidFill>
              </a:rPr>
              <a:t>vs</a:t>
            </a:r>
            <a:r>
              <a:rPr lang="en-US" sz="2400" b="1" dirty="0" smtClean="0">
                <a:solidFill>
                  <a:srgbClr val="FF0000"/>
                </a:solidFill>
              </a:rPr>
              <a:t> extended)!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32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731838" y="971550"/>
            <a:ext cx="7950200" cy="1612900"/>
          </a:xfrm>
          <a:prstGeom prst="rect">
            <a:avLst/>
          </a:prstGeom>
          <a:solidFill>
            <a:srgbClr val="FFFF99"/>
          </a:solidFill>
          <a:ln w="19050" algn="ctr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5126" name="Text Box 4"/>
          <p:cNvSpPr txBox="1">
            <a:spLocks noChangeArrowheads="1"/>
          </p:cNvSpPr>
          <p:nvPr/>
        </p:nvSpPr>
        <p:spPr bwMode="auto">
          <a:xfrm>
            <a:off x="2105025" y="152400"/>
            <a:ext cx="5210175" cy="46196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/>
              <a:t>Static DFT and excitation energies</a:t>
            </a: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962025" y="1123950"/>
          <a:ext cx="7529513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63" name="Equation" r:id="rId3" imgW="2832100" imgH="482600" progId="Equation.3">
                  <p:embed/>
                </p:oleObj>
              </mc:Choice>
              <mc:Fallback>
                <p:oleObj name="Equation" r:id="rId3" imgW="2832100" imgH="482600" progId="Equation.3">
                  <p:embed/>
                  <p:pic>
                    <p:nvPicPr>
                      <p:cNvPr id="0" name="Object 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2025" y="1123950"/>
                        <a:ext cx="7529513" cy="1282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885825" y="2968625"/>
            <a:ext cx="7294563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cs typeface="Arial" charset="0"/>
              </a:rPr>
              <a:t>► Only highest occupied KS eigenvalue has rigorous meaning:</a:t>
            </a:r>
          </a:p>
        </p:txBody>
      </p:sp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3535363" y="3429000"/>
          <a:ext cx="249555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64" name="Equation" r:id="rId5" imgW="723586" imgH="228501" progId="Equation.3">
                  <p:embed/>
                </p:oleObj>
              </mc:Choice>
              <mc:Fallback>
                <p:oleObj name="Equation" r:id="rId5" imgW="723586" imgH="228501" progId="Equation.3">
                  <p:embed/>
                  <p:pic>
                    <p:nvPicPr>
                      <p:cNvPr id="0" name="Object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5363" y="3429000"/>
                        <a:ext cx="2495550" cy="787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8" name="Text Box 9"/>
          <p:cNvSpPr txBox="1">
            <a:spLocks noChangeArrowheads="1"/>
          </p:cNvSpPr>
          <p:nvPr/>
        </p:nvSpPr>
        <p:spPr bwMode="auto">
          <a:xfrm>
            <a:off x="846138" y="4311650"/>
            <a:ext cx="7727950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cs typeface="Arial" charset="0"/>
              </a:rPr>
              <a:t>► There is no rigorous basis to interpret KS eigenvalue differences</a:t>
            </a:r>
          </a:p>
          <a:p>
            <a:pPr eaLnBrk="0" hangingPunct="0"/>
            <a:r>
              <a:rPr lang="en-US">
                <a:cs typeface="Arial" charset="0"/>
              </a:rPr>
              <a:t>     as excitation energies of the N-particle system:</a:t>
            </a:r>
          </a:p>
        </p:txBody>
      </p:sp>
      <p:graphicFrame>
        <p:nvGraphicFramePr>
          <p:cNvPr id="512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0910575"/>
              </p:ext>
            </p:extLst>
          </p:nvPr>
        </p:nvGraphicFramePr>
        <p:xfrm>
          <a:off x="1308100" y="5003605"/>
          <a:ext cx="6911975" cy="862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65" name="Equation" r:id="rId7" imgW="1930400" imgH="241300" progId="Equation.3">
                  <p:embed/>
                </p:oleObj>
              </mc:Choice>
              <mc:Fallback>
                <p:oleObj name="Equation" r:id="rId7" imgW="1930400" imgH="241300" progId="Equation.3">
                  <p:embed/>
                  <p:pic>
                    <p:nvPicPr>
                      <p:cNvPr id="0" name="Object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8100" y="5003605"/>
                        <a:ext cx="6911975" cy="862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70640" y="6061795"/>
            <a:ext cx="87452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How to calculate excitation energies exactly? With TDDFT!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3305175" y="788988"/>
            <a:ext cx="5529263" cy="1458912"/>
          </a:xfrm>
          <a:prstGeom prst="rect">
            <a:avLst/>
          </a:prstGeom>
          <a:solidFill>
            <a:srgbClr val="FFFF99"/>
          </a:solidFill>
          <a:ln w="19050" algn="ctr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3481388" y="931863"/>
          <a:ext cx="5138737" cy="1163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5" name="Equation" r:id="rId3" imgW="2019300" imgH="457200" progId="Equation.3">
                  <p:embed/>
                </p:oleObj>
              </mc:Choice>
              <mc:Fallback>
                <p:oleObj name="Equation" r:id="rId3" imgW="2019300" imgH="457200" progId="Equation.3">
                  <p:embed/>
                  <p:pic>
                    <p:nvPicPr>
                      <p:cNvPr id="0" name="Object 1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1388" y="931863"/>
                        <a:ext cx="5138737" cy="1163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" name="Text Box 4"/>
          <p:cNvSpPr txBox="1">
            <a:spLocks noChangeArrowheads="1"/>
          </p:cNvSpPr>
          <p:nvPr/>
        </p:nvSpPr>
        <p:spPr bwMode="auto">
          <a:xfrm>
            <a:off x="193675" y="1009650"/>
            <a:ext cx="3121025" cy="10064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/>
              <a:t>Excitation energies follow </a:t>
            </a:r>
          </a:p>
          <a:p>
            <a:pPr eaLnBrk="0" hangingPunct="0"/>
            <a:r>
              <a:rPr lang="en-US"/>
              <a:t>from eigenvalue problem</a:t>
            </a:r>
          </a:p>
          <a:p>
            <a:pPr eaLnBrk="0" hangingPunct="0"/>
            <a:r>
              <a:rPr lang="en-US"/>
              <a:t>(Casida 1995):</a:t>
            </a:r>
          </a:p>
        </p:txBody>
      </p:sp>
      <p:graphicFrame>
        <p:nvGraphicFramePr>
          <p:cNvPr id="2051" name="Object 5"/>
          <p:cNvGraphicFramePr>
            <a:graphicFrameLocks noChangeAspect="1"/>
          </p:cNvGraphicFramePr>
          <p:nvPr/>
        </p:nvGraphicFramePr>
        <p:xfrm>
          <a:off x="192088" y="2517775"/>
          <a:ext cx="8758237" cy="151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6" name="Equation" r:id="rId5" imgW="4419600" imgH="762000" progId="Equation.3">
                  <p:embed/>
                </p:oleObj>
              </mc:Choice>
              <mc:Fallback>
                <p:oleObj name="Equation" r:id="rId5" imgW="4419600" imgH="762000" progId="Equation.3">
                  <p:embed/>
                  <p:pic>
                    <p:nvPicPr>
                      <p:cNvPr id="0" name="Object 1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088" y="2517775"/>
                        <a:ext cx="8758237" cy="1511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6" name="AutoShape 11"/>
          <p:cNvSpPr>
            <a:spLocks/>
          </p:cNvSpPr>
          <p:nvPr/>
        </p:nvSpPr>
        <p:spPr bwMode="auto">
          <a:xfrm rot="-5400000">
            <a:off x="5973762" y="3370263"/>
            <a:ext cx="269875" cy="1536700"/>
          </a:xfrm>
          <a:prstGeom prst="leftBrace">
            <a:avLst>
              <a:gd name="adj1" fmla="val 47451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 type="none" w="lg" len="lg"/>
          </a:ln>
        </p:spPr>
        <p:txBody>
          <a:bodyPr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57" name="Text Box 12"/>
          <p:cNvSpPr txBox="1">
            <a:spLocks noChangeArrowheads="1"/>
          </p:cNvSpPr>
          <p:nvPr/>
        </p:nvSpPr>
        <p:spPr bwMode="auto">
          <a:xfrm>
            <a:off x="5084763" y="4225925"/>
            <a:ext cx="2089150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err="1">
                <a:solidFill>
                  <a:srgbClr val="FF0000"/>
                </a:solidFill>
              </a:rPr>
              <a:t>xc</a:t>
            </a:r>
            <a:r>
              <a:rPr lang="en-US" b="1" dirty="0">
                <a:solidFill>
                  <a:srgbClr val="FF0000"/>
                </a:solidFill>
              </a:rPr>
              <a:t> kernel needs</a:t>
            </a:r>
          </a:p>
          <a:p>
            <a:pPr algn="ctr" eaLnBrk="0" hangingPunct="0"/>
            <a:r>
              <a:rPr lang="en-US" b="1" dirty="0">
                <a:solidFill>
                  <a:srgbClr val="FF0000"/>
                </a:solidFill>
              </a:rPr>
              <a:t>approximation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652588" y="152400"/>
            <a:ext cx="668655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/>
              <a:t>The </a:t>
            </a:r>
            <a:r>
              <a:rPr lang="en-US" sz="2400" b="1" dirty="0" err="1"/>
              <a:t>Casida</a:t>
            </a:r>
            <a:r>
              <a:rPr lang="en-US" sz="2400" b="1" dirty="0"/>
              <a:t> formalism for excitation energies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3875753"/>
              </p:ext>
            </p:extLst>
          </p:nvPr>
        </p:nvGraphicFramePr>
        <p:xfrm>
          <a:off x="4161353" y="5118820"/>
          <a:ext cx="3935969" cy="1066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7" name="Equation" r:id="rId7" imgW="1828800" imgH="495300" progId="Equation.3">
                  <p:embed/>
                </p:oleObj>
              </mc:Choice>
              <mc:Fallback>
                <p:oleObj name="Equation" r:id="rId7" imgW="1828800" imgH="495300" progId="Equation.3">
                  <p:embed/>
                  <p:pic>
                    <p:nvPicPr>
                      <p:cNvPr id="0" name="Object 1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1353" y="5118820"/>
                        <a:ext cx="3935969" cy="10668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reeform 5"/>
          <p:cNvSpPr/>
          <p:nvPr/>
        </p:nvSpPr>
        <p:spPr bwMode="auto">
          <a:xfrm>
            <a:off x="2489200" y="4089400"/>
            <a:ext cx="2057400" cy="939800"/>
          </a:xfrm>
          <a:custGeom>
            <a:avLst/>
            <a:gdLst>
              <a:gd name="connsiteX0" fmla="*/ 0 w 2057400"/>
              <a:gd name="connsiteY0" fmla="*/ 939800 h 939800"/>
              <a:gd name="connsiteX1" fmla="*/ 1384300 w 2057400"/>
              <a:gd name="connsiteY1" fmla="*/ 660400 h 939800"/>
              <a:gd name="connsiteX2" fmla="*/ 2057400 w 2057400"/>
              <a:gd name="connsiteY2" fmla="*/ 0 h 93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57400" h="939800">
                <a:moveTo>
                  <a:pt x="0" y="939800"/>
                </a:moveTo>
                <a:cubicBezTo>
                  <a:pt x="520700" y="878416"/>
                  <a:pt x="1041400" y="817033"/>
                  <a:pt x="1384300" y="660400"/>
                </a:cubicBezTo>
                <a:cubicBezTo>
                  <a:pt x="1727200" y="503767"/>
                  <a:pt x="1892300" y="251883"/>
                  <a:pt x="2057400" y="0"/>
                </a:cubicBez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7880" y="4811580"/>
            <a:ext cx="201869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This term only</a:t>
            </a:r>
          </a:p>
          <a:p>
            <a:r>
              <a:rPr lang="en-US" dirty="0" smtClean="0"/>
              <a:t>defines the RPA</a:t>
            </a:r>
          </a:p>
          <a:p>
            <a:r>
              <a:rPr lang="en-US" dirty="0" smtClean="0"/>
              <a:t>(random phase</a:t>
            </a:r>
          </a:p>
          <a:p>
            <a:r>
              <a:rPr lang="en-US" dirty="0" smtClean="0"/>
              <a:t>approximation)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ullrichc\Desktop\TDDFT Book\book\text\Figures\fig9.4.ep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143000"/>
            <a:ext cx="2540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2382915" y="152400"/>
            <a:ext cx="4493538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smtClean="0"/>
              <a:t>Molecular excitation energies</a:t>
            </a:r>
            <a:endParaRPr lang="en-US" sz="2400" b="1" dirty="0"/>
          </a:p>
        </p:txBody>
      </p:sp>
      <p:sp>
        <p:nvSpPr>
          <p:cNvPr id="26629" name="TextBox 4"/>
          <p:cNvSpPr txBox="1">
            <a:spLocks noChangeArrowheads="1"/>
          </p:cNvSpPr>
          <p:nvPr/>
        </p:nvSpPr>
        <p:spPr bwMode="auto">
          <a:xfrm>
            <a:off x="342900" y="5257800"/>
            <a:ext cx="2844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dirty="0" err="1"/>
              <a:t>Vasiliev</a:t>
            </a:r>
            <a:r>
              <a:rPr lang="en-US" dirty="0"/>
              <a:t> et al., PRB </a:t>
            </a:r>
            <a:r>
              <a:rPr lang="en-US" b="1" dirty="0"/>
              <a:t>65</a:t>
            </a:r>
            <a:r>
              <a:rPr lang="en-US" dirty="0"/>
              <a:t>, </a:t>
            </a:r>
          </a:p>
          <a:p>
            <a:pPr eaLnBrk="0" hangingPunct="0"/>
            <a:r>
              <a:rPr lang="en-US" dirty="0"/>
              <a:t>115416 (2002)</a:t>
            </a:r>
          </a:p>
        </p:txBody>
      </p:sp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7520" y="1777585"/>
            <a:ext cx="4800600" cy="269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3842305" y="4657960"/>
            <a:ext cx="51462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dirty="0" smtClean="0"/>
              <a:t>N</a:t>
            </a:r>
            <a:r>
              <a:rPr lang="en-US" sz="1600" dirty="0"/>
              <a:t>. </a:t>
            </a:r>
            <a:r>
              <a:rPr lang="en-US" sz="1600" dirty="0" err="1" smtClean="0"/>
              <a:t>Spallanzani</a:t>
            </a:r>
            <a:r>
              <a:rPr lang="en-US" sz="1600" dirty="0" smtClean="0"/>
              <a:t> et al., </a:t>
            </a:r>
            <a:r>
              <a:rPr lang="en-US" sz="1600" dirty="0"/>
              <a:t>J. Phys. Chem. </a:t>
            </a:r>
            <a:r>
              <a:rPr lang="en-US" sz="1600" b="1" dirty="0" smtClean="0"/>
              <a:t>113</a:t>
            </a:r>
            <a:r>
              <a:rPr lang="en-US" sz="1600" dirty="0" smtClean="0"/>
              <a:t>, 5345 (2009</a:t>
            </a:r>
            <a:r>
              <a:rPr lang="en-US" sz="1600" dirty="0"/>
              <a:t>)</a:t>
            </a:r>
          </a:p>
        </p:txBody>
      </p:sp>
      <p:pic>
        <p:nvPicPr>
          <p:cNvPr id="10" name="Picture 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56785" y="1393535"/>
            <a:ext cx="14287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6300225" y="1316725"/>
            <a:ext cx="21336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/>
              <a:t>(632 valence electrons! 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2000" y="5310845"/>
            <a:ext cx="421461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TDDFT can handle </a:t>
            </a:r>
            <a:r>
              <a:rPr lang="en-US" b="1" dirty="0" smtClean="0">
                <a:solidFill>
                  <a:srgbClr val="FF0000"/>
                </a:solidFill>
              </a:rPr>
              <a:t>big molecules</a:t>
            </a:r>
            <a:r>
              <a:rPr lang="en-US" dirty="0" smtClean="0"/>
              <a:t>,</a:t>
            </a:r>
          </a:p>
          <a:p>
            <a:r>
              <a:rPr lang="en-US" dirty="0" smtClean="0"/>
              <a:t>e.g. materials for organic solar cells</a:t>
            </a:r>
          </a:p>
          <a:p>
            <a:r>
              <a:rPr lang="en-US" dirty="0" smtClean="0"/>
              <a:t>(carotenoid-diaryl-porphyrin-C60)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460500" y="817563"/>
            <a:ext cx="6413500" cy="28623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Blip>
                <a:blip r:embed="rId2"/>
              </a:buBlip>
            </a:pPr>
            <a:r>
              <a:rPr lang="en-US" sz="1800" dirty="0"/>
              <a:t> Energies typically accurate within </a:t>
            </a:r>
            <a:r>
              <a:rPr lang="en-US" sz="1800" dirty="0" smtClean="0"/>
              <a:t>0.3 </a:t>
            </a:r>
            <a:r>
              <a:rPr lang="en-US" sz="1800" dirty="0"/>
              <a:t>eV</a:t>
            </a:r>
          </a:p>
          <a:p>
            <a:pPr eaLnBrk="0" hangingPunct="0">
              <a:buFontTx/>
              <a:buBlip>
                <a:blip r:embed="rId2"/>
              </a:buBlip>
            </a:pPr>
            <a:endParaRPr lang="en-US" sz="1800" dirty="0"/>
          </a:p>
          <a:p>
            <a:pPr eaLnBrk="0" hangingPunct="0">
              <a:buFontTx/>
              <a:buBlip>
                <a:blip r:embed="rId2"/>
              </a:buBlip>
            </a:pPr>
            <a:r>
              <a:rPr lang="en-US" sz="1800" dirty="0"/>
              <a:t> Bonds to within about 1%</a:t>
            </a:r>
          </a:p>
          <a:p>
            <a:pPr eaLnBrk="0" hangingPunct="0">
              <a:buFontTx/>
              <a:buBlip>
                <a:blip r:embed="rId2"/>
              </a:buBlip>
            </a:pPr>
            <a:endParaRPr lang="en-US" sz="1800" dirty="0"/>
          </a:p>
          <a:p>
            <a:pPr eaLnBrk="0" hangingPunct="0">
              <a:buFontTx/>
              <a:buBlip>
                <a:blip r:embed="rId2"/>
              </a:buBlip>
            </a:pPr>
            <a:r>
              <a:rPr lang="en-US" sz="1800" dirty="0"/>
              <a:t> Dipoles good to about 5%</a:t>
            </a:r>
          </a:p>
          <a:p>
            <a:pPr eaLnBrk="0" hangingPunct="0">
              <a:buFontTx/>
              <a:buBlip>
                <a:blip r:embed="rId2"/>
              </a:buBlip>
            </a:pPr>
            <a:endParaRPr lang="en-US" sz="1800" dirty="0"/>
          </a:p>
          <a:p>
            <a:pPr eaLnBrk="0" hangingPunct="0">
              <a:buFontTx/>
              <a:buBlip>
                <a:blip r:embed="rId2"/>
              </a:buBlip>
            </a:pPr>
            <a:r>
              <a:rPr lang="en-US" sz="1800" dirty="0"/>
              <a:t> </a:t>
            </a:r>
            <a:r>
              <a:rPr lang="en-US" sz="1800" dirty="0" err="1"/>
              <a:t>Vibrational</a:t>
            </a:r>
            <a:r>
              <a:rPr lang="en-US" sz="1800" dirty="0"/>
              <a:t> frequencies good to 5%</a:t>
            </a:r>
          </a:p>
          <a:p>
            <a:pPr eaLnBrk="0" hangingPunct="0">
              <a:buFontTx/>
              <a:buBlip>
                <a:blip r:embed="rId2"/>
              </a:buBlip>
            </a:pPr>
            <a:endParaRPr lang="en-US" sz="1800" dirty="0"/>
          </a:p>
          <a:p>
            <a:pPr eaLnBrk="0" hangingPunct="0">
              <a:buFontTx/>
              <a:buBlip>
                <a:blip r:embed="rId2"/>
              </a:buBlip>
            </a:pPr>
            <a:r>
              <a:rPr lang="en-US" sz="1800" dirty="0"/>
              <a:t> Cost scales as N</a:t>
            </a:r>
            <a:r>
              <a:rPr lang="en-US" sz="1800" baseline="30000" dirty="0"/>
              <a:t>2</a:t>
            </a:r>
            <a:r>
              <a:rPr lang="en-US" sz="1800" dirty="0"/>
              <a:t>-N</a:t>
            </a:r>
            <a:r>
              <a:rPr lang="en-US" sz="1800" baseline="30000" dirty="0"/>
              <a:t>3</a:t>
            </a:r>
            <a:r>
              <a:rPr lang="en-US" sz="1800" dirty="0"/>
              <a:t>, </a:t>
            </a:r>
            <a:r>
              <a:rPr lang="en-US" sz="1800" dirty="0" err="1"/>
              <a:t>vs</a:t>
            </a:r>
            <a:r>
              <a:rPr lang="en-US" sz="1800" dirty="0"/>
              <a:t> N</a:t>
            </a:r>
            <a:r>
              <a:rPr lang="en-US" sz="1800" baseline="30000" dirty="0"/>
              <a:t>5</a:t>
            </a:r>
            <a:r>
              <a:rPr lang="en-US" sz="1800" dirty="0"/>
              <a:t> for </a:t>
            </a:r>
            <a:r>
              <a:rPr lang="en-US" sz="1800" dirty="0" err="1"/>
              <a:t>wavefunction</a:t>
            </a:r>
            <a:r>
              <a:rPr lang="en-US" sz="1800" dirty="0"/>
              <a:t> methods of comparable accuracy (</a:t>
            </a:r>
            <a:r>
              <a:rPr lang="en-US" sz="1800" dirty="0" err="1"/>
              <a:t>eg</a:t>
            </a:r>
            <a:r>
              <a:rPr lang="en-US" sz="1800" dirty="0"/>
              <a:t> CCSD, CASSCF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sp>
        <p:nvSpPr>
          <p:cNvPr id="27651" name="Text Box 6"/>
          <p:cNvSpPr txBox="1">
            <a:spLocks noChangeArrowheads="1"/>
          </p:cNvSpPr>
          <p:nvPr/>
        </p:nvSpPr>
        <p:spPr bwMode="auto">
          <a:xfrm>
            <a:off x="1790700" y="152400"/>
            <a:ext cx="6373411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smtClean="0"/>
              <a:t>Excited states with TDDFT: general </a:t>
            </a:r>
            <a:r>
              <a:rPr lang="en-US" sz="2400" b="1" dirty="0"/>
              <a:t>trends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91625" y="4389125"/>
            <a:ext cx="5836854" cy="1323439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Standard functionals, dominating the user market:</a:t>
            </a:r>
          </a:p>
          <a:p>
            <a:r>
              <a:rPr lang="en-US" dirty="0" smtClean="0">
                <a:latin typeface="Arial"/>
                <a:cs typeface="Arial"/>
              </a:rPr>
              <a:t>           ►LDA (all-purpose)</a:t>
            </a:r>
            <a:endParaRPr lang="en-US" dirty="0" smtClean="0"/>
          </a:p>
          <a:p>
            <a:r>
              <a:rPr lang="en-US" dirty="0" smtClean="0">
                <a:latin typeface="Arial"/>
                <a:cs typeface="Arial"/>
              </a:rPr>
              <a:t>           ►B3LYP (specifically for molecules)</a:t>
            </a:r>
          </a:p>
          <a:p>
            <a:r>
              <a:rPr lang="en-US" dirty="0" smtClean="0">
                <a:latin typeface="Arial"/>
                <a:cs typeface="Arial"/>
              </a:rPr>
              <a:t>           ►PBE (specifically for solids)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114080" y="5848515"/>
            <a:ext cx="4839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K. Burke, J. Chem. Phys. </a:t>
            </a:r>
            <a:r>
              <a:rPr lang="en-US" sz="1800" b="1" dirty="0" smtClean="0"/>
              <a:t>136</a:t>
            </a:r>
            <a:r>
              <a:rPr lang="en-US" sz="1800" dirty="0" smtClean="0"/>
              <a:t>, 150901 (2012)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2"/>
          <p:cNvSpPr>
            <a:spLocks noChangeShapeType="1"/>
          </p:cNvSpPr>
          <p:nvPr/>
        </p:nvSpPr>
        <p:spPr bwMode="auto">
          <a:xfrm>
            <a:off x="4533900" y="615950"/>
            <a:ext cx="0" cy="6232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0723" name="Picture 3" descr="plasm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893763"/>
            <a:ext cx="3209925" cy="243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31775" y="3505200"/>
            <a:ext cx="3956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/>
              <a:t>Excitation spectrum of simple metals: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501650" y="3967163"/>
            <a:ext cx="3528530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dirty="0">
                <a:cs typeface="Arial" charset="0"/>
              </a:rPr>
              <a:t>● single particle-hole continuum</a:t>
            </a:r>
          </a:p>
          <a:p>
            <a:r>
              <a:rPr lang="en-US" sz="1800" dirty="0">
                <a:cs typeface="Arial" charset="0"/>
              </a:rPr>
              <a:t>   (incoherent)</a:t>
            </a:r>
          </a:p>
          <a:p>
            <a:endParaRPr lang="en-US" sz="1800" dirty="0">
              <a:cs typeface="Arial" charset="0"/>
            </a:endParaRPr>
          </a:p>
          <a:p>
            <a:r>
              <a:rPr lang="en-US" sz="1800" dirty="0">
                <a:cs typeface="Arial" charset="0"/>
              </a:rPr>
              <a:t>● collective </a:t>
            </a:r>
            <a:r>
              <a:rPr lang="en-US" sz="1800" dirty="0" err="1">
                <a:cs typeface="Arial" charset="0"/>
              </a:rPr>
              <a:t>plasmon</a:t>
            </a:r>
            <a:r>
              <a:rPr lang="en-US" sz="1800" dirty="0">
                <a:cs typeface="Arial" charset="0"/>
              </a:rPr>
              <a:t> mode</a:t>
            </a:r>
          </a:p>
          <a:p>
            <a:r>
              <a:rPr lang="en-US" sz="1800" dirty="0">
                <a:cs typeface="Arial" charset="0"/>
              </a:rPr>
              <a:t>   </a:t>
            </a:r>
          </a:p>
          <a:p>
            <a:r>
              <a:rPr lang="en-US" sz="1800" dirty="0">
                <a:cs typeface="Arial" charset="0"/>
              </a:rPr>
              <a:t>● </a:t>
            </a:r>
            <a:r>
              <a:rPr lang="en-US" sz="1800" dirty="0"/>
              <a:t>RPA already gives dominant </a:t>
            </a:r>
          </a:p>
          <a:p>
            <a:r>
              <a:rPr lang="en-US" sz="1800" dirty="0"/>
              <a:t>   contribution,  </a:t>
            </a:r>
            <a:r>
              <a:rPr lang="en-US" i="1" dirty="0" err="1">
                <a:latin typeface="Times New Roman" pitchFamily="18" charset="0"/>
              </a:rPr>
              <a:t>f</a:t>
            </a:r>
            <a:r>
              <a:rPr lang="en-US" i="1" baseline="-25000" dirty="0" err="1">
                <a:latin typeface="Times New Roman" pitchFamily="18" charset="0"/>
              </a:rPr>
              <a:t>xc</a:t>
            </a:r>
            <a:r>
              <a:rPr lang="en-US" sz="1800" dirty="0">
                <a:latin typeface="Times New Roman" pitchFamily="18" charset="0"/>
              </a:rPr>
              <a:t> </a:t>
            </a:r>
            <a:r>
              <a:rPr lang="en-US" sz="1800" dirty="0"/>
              <a:t>typically small </a:t>
            </a:r>
          </a:p>
          <a:p>
            <a:r>
              <a:rPr lang="en-US" sz="1800" dirty="0"/>
              <a:t>   </a:t>
            </a:r>
            <a:r>
              <a:rPr lang="en-US" sz="1800" dirty="0" smtClean="0"/>
              <a:t>corrections</a:t>
            </a:r>
            <a:r>
              <a:rPr lang="en-US" dirty="0"/>
              <a:t> </a:t>
            </a:r>
            <a:r>
              <a:rPr lang="en-US" dirty="0" smtClean="0"/>
              <a:t>(damping).</a:t>
            </a:r>
            <a:endParaRPr lang="en-US" dirty="0"/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000125" y="2008188"/>
            <a:ext cx="8540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/>
              <a:t>plasmon</a:t>
            </a:r>
          </a:p>
        </p:txBody>
      </p:sp>
      <p:pic>
        <p:nvPicPr>
          <p:cNvPr id="30727" name="Picture 7" descr="GaAs"/>
          <p:cNvPicPr>
            <a:picLocks noChangeAspect="1" noChangeArrowheads="1"/>
          </p:cNvPicPr>
          <p:nvPr/>
        </p:nvPicPr>
        <p:blipFill>
          <a:blip r:embed="rId3">
            <a:lum bright="-40000"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163" y="663575"/>
            <a:ext cx="3216275" cy="332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8" descr="GaAsba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800" y="4119563"/>
            <a:ext cx="2100263" cy="249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9" name="Line 9"/>
          <p:cNvSpPr>
            <a:spLocks noChangeShapeType="1"/>
          </p:cNvSpPr>
          <p:nvPr/>
        </p:nvSpPr>
        <p:spPr bwMode="auto">
          <a:xfrm flipV="1">
            <a:off x="5676900" y="4005263"/>
            <a:ext cx="0" cy="26876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0" name="Line 10"/>
          <p:cNvSpPr>
            <a:spLocks noChangeShapeType="1"/>
          </p:cNvSpPr>
          <p:nvPr/>
        </p:nvSpPr>
        <p:spPr bwMode="auto">
          <a:xfrm>
            <a:off x="4687888" y="6692900"/>
            <a:ext cx="20732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6184900" y="1277938"/>
            <a:ext cx="422275" cy="73025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0734" name="Text Box 14"/>
          <p:cNvSpPr txBox="1">
            <a:spLocks noChangeArrowheads="1"/>
          </p:cNvSpPr>
          <p:nvPr/>
        </p:nvSpPr>
        <p:spPr bwMode="auto">
          <a:xfrm>
            <a:off x="6669088" y="4197350"/>
            <a:ext cx="2038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/>
              <a:t>Optical excitations</a:t>
            </a:r>
          </a:p>
          <a:p>
            <a:r>
              <a:rPr lang="en-US" sz="1800"/>
              <a:t>of insulators:</a:t>
            </a:r>
            <a:endParaRPr lang="en-US" sz="1800">
              <a:cs typeface="Arial" charset="0"/>
            </a:endParaRPr>
          </a:p>
        </p:txBody>
      </p:sp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6645275" y="5003800"/>
            <a:ext cx="2443163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>
                <a:cs typeface="Arial" charset="0"/>
              </a:rPr>
              <a:t>● interband transitions</a:t>
            </a:r>
          </a:p>
          <a:p>
            <a:r>
              <a:rPr lang="en-US" sz="1800">
                <a:cs typeface="Arial" charset="0"/>
              </a:rPr>
              <a:t>● </a:t>
            </a:r>
            <a:r>
              <a:rPr lang="en-US" sz="1800" u="sng">
                <a:cs typeface="Arial" charset="0"/>
              </a:rPr>
              <a:t>excitons</a:t>
            </a:r>
            <a:r>
              <a:rPr lang="en-US" sz="1800">
                <a:cs typeface="Arial" charset="0"/>
              </a:rPr>
              <a:t> (bound</a:t>
            </a:r>
          </a:p>
          <a:p>
            <a:r>
              <a:rPr lang="en-US" sz="1800">
                <a:cs typeface="Arial" charset="0"/>
              </a:rPr>
              <a:t>   electron-hole pairs)</a:t>
            </a:r>
          </a:p>
        </p:txBody>
      </p:sp>
      <p:sp>
        <p:nvSpPr>
          <p:cNvPr id="30736" name="Line 16"/>
          <p:cNvSpPr>
            <a:spLocks noChangeShapeType="1"/>
          </p:cNvSpPr>
          <p:nvPr/>
        </p:nvSpPr>
        <p:spPr bwMode="auto">
          <a:xfrm flipV="1">
            <a:off x="5416550" y="4849813"/>
            <a:ext cx="0" cy="884237"/>
          </a:xfrm>
          <a:prstGeom prst="line">
            <a:avLst/>
          </a:prstGeom>
          <a:noFill/>
          <a:ln w="44450">
            <a:solidFill>
              <a:srgbClr val="00CC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7" name="Line 17"/>
          <p:cNvSpPr>
            <a:spLocks noChangeShapeType="1"/>
          </p:cNvSpPr>
          <p:nvPr/>
        </p:nvSpPr>
        <p:spPr bwMode="auto">
          <a:xfrm flipH="1" flipV="1">
            <a:off x="5676899" y="5095005"/>
            <a:ext cx="9525" cy="637143"/>
          </a:xfrm>
          <a:prstGeom prst="line">
            <a:avLst/>
          </a:prstGeom>
          <a:noFill/>
          <a:ln w="44450">
            <a:solidFill>
              <a:srgbClr val="00CC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8" name="Line 18"/>
          <p:cNvSpPr>
            <a:spLocks noChangeShapeType="1"/>
          </p:cNvSpPr>
          <p:nvPr/>
        </p:nvSpPr>
        <p:spPr bwMode="auto">
          <a:xfrm flipV="1">
            <a:off x="5954713" y="4735513"/>
            <a:ext cx="0" cy="1152525"/>
          </a:xfrm>
          <a:prstGeom prst="line">
            <a:avLst/>
          </a:prstGeom>
          <a:noFill/>
          <a:ln w="44450">
            <a:solidFill>
              <a:srgbClr val="00CC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3227388" y="152400"/>
            <a:ext cx="3181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/>
              <a:t>Metals vs. Insulators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654050" y="4926795"/>
            <a:ext cx="7758113" cy="1497796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190890" y="155575"/>
            <a:ext cx="53351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b="1" dirty="0"/>
              <a:t> </a:t>
            </a:r>
            <a:r>
              <a:rPr lang="en-US" sz="2400" b="1" dirty="0"/>
              <a:t>P</a:t>
            </a:r>
            <a:r>
              <a:rPr lang="en-US" sz="2400" b="1" dirty="0" smtClean="0"/>
              <a:t>lasmon excitations </a:t>
            </a:r>
            <a:r>
              <a:rPr lang="en-US" sz="2400" b="1" dirty="0"/>
              <a:t>in bulk metals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195369" y="4270950"/>
            <a:ext cx="21391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dirty="0" err="1"/>
              <a:t>Quong</a:t>
            </a:r>
            <a:r>
              <a:rPr lang="en-US" sz="1600" dirty="0"/>
              <a:t> and </a:t>
            </a:r>
            <a:r>
              <a:rPr lang="en-US" sz="1600" dirty="0" err="1"/>
              <a:t>Eguiluz</a:t>
            </a:r>
            <a:r>
              <a:rPr lang="en-US" sz="1600" dirty="0" smtClean="0"/>
              <a:t>,</a:t>
            </a:r>
          </a:p>
          <a:p>
            <a:r>
              <a:rPr lang="en-US" sz="1600" dirty="0" smtClean="0"/>
              <a:t> </a:t>
            </a:r>
            <a:r>
              <a:rPr lang="en-US" sz="1600" dirty="0"/>
              <a:t>PRL </a:t>
            </a:r>
            <a:r>
              <a:rPr lang="en-US" sz="1600" b="1" dirty="0"/>
              <a:t>70</a:t>
            </a:r>
            <a:r>
              <a:rPr lang="en-US" sz="1600" dirty="0"/>
              <a:t>, 3955 (1993)</a:t>
            </a:r>
          </a:p>
        </p:txBody>
      </p:sp>
      <p:pic>
        <p:nvPicPr>
          <p:cNvPr id="31749" name="Picture 5" descr="Quong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00" y="779463"/>
            <a:ext cx="2992437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 descr="Quong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45" y="587375"/>
            <a:ext cx="465138" cy="368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677863" y="5008550"/>
            <a:ext cx="7800533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dirty="0" smtClean="0"/>
              <a:t>● In </a:t>
            </a:r>
            <a:r>
              <a:rPr lang="en-US" sz="1800" dirty="0"/>
              <a:t>general, </a:t>
            </a:r>
            <a:r>
              <a:rPr lang="en-US" sz="1800" dirty="0" smtClean="0"/>
              <a:t>excitations </a:t>
            </a:r>
            <a:r>
              <a:rPr lang="en-US" sz="1800" dirty="0"/>
              <a:t>in (simple) metals </a:t>
            </a:r>
            <a:r>
              <a:rPr lang="en-US" sz="1800" dirty="0" smtClean="0"/>
              <a:t>very well described by </a:t>
            </a:r>
            <a:r>
              <a:rPr lang="en-US" sz="1800" dirty="0"/>
              <a:t>ALDA. </a:t>
            </a:r>
          </a:p>
          <a:p>
            <a:r>
              <a:rPr lang="en-US" sz="1800" dirty="0" smtClean="0"/>
              <a:t>●Time-dependent </a:t>
            </a:r>
            <a:r>
              <a:rPr lang="en-US" sz="1800" dirty="0" err="1"/>
              <a:t>Hartree</a:t>
            </a:r>
            <a:r>
              <a:rPr lang="en-US" sz="1800" dirty="0"/>
              <a:t> already gives the dominant </a:t>
            </a:r>
            <a:r>
              <a:rPr lang="en-US" sz="1800" dirty="0" smtClean="0"/>
              <a:t>contribution</a:t>
            </a:r>
            <a:endParaRPr lang="en-US" sz="1800" dirty="0"/>
          </a:p>
          <a:p>
            <a:r>
              <a:rPr lang="en-US" sz="1800" i="1" dirty="0" smtClean="0">
                <a:latin typeface="Times New Roman" pitchFamily="18" charset="0"/>
              </a:rPr>
              <a:t>● </a:t>
            </a:r>
            <a:r>
              <a:rPr lang="en-US" sz="2400" i="1" dirty="0" err="1" smtClean="0">
                <a:latin typeface="Times New Roman" pitchFamily="18" charset="0"/>
              </a:rPr>
              <a:t>f</a:t>
            </a:r>
            <a:r>
              <a:rPr lang="en-US" sz="2400" i="1" baseline="-25000" dirty="0" err="1" smtClean="0">
                <a:latin typeface="Times New Roman" pitchFamily="18" charset="0"/>
              </a:rPr>
              <a:t>xc</a:t>
            </a:r>
            <a:r>
              <a:rPr lang="en-US" sz="1800" dirty="0" smtClean="0"/>
              <a:t> </a:t>
            </a:r>
            <a:r>
              <a:rPr lang="en-US" sz="1800" dirty="0"/>
              <a:t>typically gives some (minor) </a:t>
            </a:r>
            <a:r>
              <a:rPr lang="en-US" sz="1800" dirty="0" smtClean="0"/>
              <a:t>corrections</a:t>
            </a:r>
            <a:r>
              <a:rPr lang="en-US" sz="1800" dirty="0"/>
              <a:t> </a:t>
            </a:r>
            <a:r>
              <a:rPr lang="en-US" sz="1800" dirty="0" smtClean="0"/>
              <a:t>(damping!)</a:t>
            </a:r>
            <a:endParaRPr lang="en-US" sz="1800" dirty="0"/>
          </a:p>
          <a:p>
            <a:r>
              <a:rPr lang="en-US" sz="1800" dirty="0" smtClean="0"/>
              <a:t>●This </a:t>
            </a:r>
            <a:r>
              <a:rPr lang="en-US" sz="1800" dirty="0"/>
              <a:t>is also the case for 2DEGs in doped semiconductor </a:t>
            </a:r>
            <a:r>
              <a:rPr lang="en-US" sz="1800" dirty="0" err="1"/>
              <a:t>heterostructures</a:t>
            </a:r>
            <a:endParaRPr lang="en-US" sz="1800" dirty="0"/>
          </a:p>
        </p:txBody>
      </p:sp>
      <p:sp>
        <p:nvSpPr>
          <p:cNvPr id="2" name="TextBox 1"/>
          <p:cNvSpPr txBox="1"/>
          <p:nvPr/>
        </p:nvSpPr>
        <p:spPr>
          <a:xfrm>
            <a:off x="2920585" y="3152135"/>
            <a:ext cx="4138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666" y="779463"/>
            <a:ext cx="5204909" cy="33910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48307" y="4396216"/>
            <a:ext cx="37873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Gurtubay</a:t>
            </a:r>
            <a:r>
              <a:rPr lang="en-US" sz="1600" dirty="0" smtClean="0"/>
              <a:t> et al., PRB </a:t>
            </a:r>
            <a:r>
              <a:rPr lang="en-US" sz="1600" b="1" dirty="0" smtClean="0"/>
              <a:t>72</a:t>
            </a:r>
            <a:r>
              <a:rPr lang="en-US" sz="1600" dirty="0" smtClean="0"/>
              <a:t>, 125114 (2005)</a:t>
            </a:r>
            <a:endParaRPr lang="en-US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5655899" y="1086295"/>
            <a:ext cx="4844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ext Box 5"/>
          <p:cNvSpPr txBox="1">
            <a:spLocks noChangeArrowheads="1"/>
          </p:cNvSpPr>
          <p:nvPr/>
        </p:nvSpPr>
        <p:spPr bwMode="auto">
          <a:xfrm>
            <a:off x="528585" y="5998406"/>
            <a:ext cx="4171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dirty="0">
                <a:solidFill>
                  <a:srgbClr val="0000FF"/>
                </a:solidFill>
              </a:rPr>
              <a:t>F. </a:t>
            </a:r>
            <a:r>
              <a:rPr lang="en-US" sz="1800" dirty="0" err="1">
                <a:solidFill>
                  <a:srgbClr val="0000FF"/>
                </a:solidFill>
              </a:rPr>
              <a:t>Sottile</a:t>
            </a:r>
            <a:r>
              <a:rPr lang="en-US" sz="1800" dirty="0">
                <a:solidFill>
                  <a:srgbClr val="0000FF"/>
                </a:solidFill>
              </a:rPr>
              <a:t> et al., PRB </a:t>
            </a:r>
            <a:r>
              <a:rPr lang="en-US" sz="1800" b="1" dirty="0">
                <a:solidFill>
                  <a:srgbClr val="0000FF"/>
                </a:solidFill>
              </a:rPr>
              <a:t>76</a:t>
            </a:r>
            <a:r>
              <a:rPr lang="en-US" sz="1800" dirty="0">
                <a:solidFill>
                  <a:srgbClr val="0000FF"/>
                </a:solidFill>
              </a:rPr>
              <a:t>, 161103 (2007)</a:t>
            </a:r>
          </a:p>
        </p:txBody>
      </p:sp>
      <p:sp>
        <p:nvSpPr>
          <p:cNvPr id="33796" name="Text Box 9"/>
          <p:cNvSpPr txBox="1">
            <a:spLocks noChangeArrowheads="1"/>
          </p:cNvSpPr>
          <p:nvPr/>
        </p:nvSpPr>
        <p:spPr bwMode="auto">
          <a:xfrm>
            <a:off x="2696079" y="152400"/>
            <a:ext cx="46794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 dirty="0" smtClean="0"/>
              <a:t>TDDFT for insulators: excitons</a:t>
            </a:r>
            <a:endParaRPr lang="en-US" sz="2400" b="1" dirty="0"/>
          </a:p>
        </p:txBody>
      </p:sp>
      <p:sp>
        <p:nvSpPr>
          <p:cNvPr id="33797" name="Text Box 14"/>
          <p:cNvSpPr txBox="1">
            <a:spLocks noChangeArrowheads="1"/>
          </p:cNvSpPr>
          <p:nvPr/>
        </p:nvSpPr>
        <p:spPr bwMode="auto">
          <a:xfrm>
            <a:off x="496888" y="5310845"/>
            <a:ext cx="34932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dirty="0" smtClean="0">
                <a:solidFill>
                  <a:srgbClr val="0000FF"/>
                </a:solidFill>
                <a:cs typeface="Arial" charset="0"/>
              </a:rPr>
              <a:t>Reining</a:t>
            </a:r>
            <a:r>
              <a:rPr lang="en-US" sz="1800" dirty="0">
                <a:solidFill>
                  <a:srgbClr val="0000FF"/>
                </a:solidFill>
                <a:cs typeface="Arial" charset="0"/>
              </a:rPr>
              <a:t>, </a:t>
            </a:r>
            <a:r>
              <a:rPr lang="en-US" sz="1800" dirty="0" err="1">
                <a:solidFill>
                  <a:srgbClr val="0000FF"/>
                </a:solidFill>
                <a:cs typeface="Arial" charset="0"/>
              </a:rPr>
              <a:t>Olevano</a:t>
            </a:r>
            <a:r>
              <a:rPr lang="en-US" sz="1800" dirty="0">
                <a:solidFill>
                  <a:srgbClr val="0000FF"/>
                </a:solidFill>
                <a:cs typeface="Arial" charset="0"/>
              </a:rPr>
              <a:t>, Rubio, </a:t>
            </a:r>
            <a:r>
              <a:rPr lang="en-US" sz="1800" dirty="0" err="1">
                <a:solidFill>
                  <a:srgbClr val="0000FF"/>
                </a:solidFill>
                <a:cs typeface="Arial" charset="0"/>
              </a:rPr>
              <a:t>Onida</a:t>
            </a:r>
            <a:r>
              <a:rPr lang="en-US" sz="1800" dirty="0">
                <a:solidFill>
                  <a:srgbClr val="0000FF"/>
                </a:solidFill>
                <a:cs typeface="Arial" charset="0"/>
              </a:rPr>
              <a:t>,</a:t>
            </a:r>
          </a:p>
          <a:p>
            <a:r>
              <a:rPr lang="en-US" sz="1800" dirty="0">
                <a:solidFill>
                  <a:srgbClr val="0000FF"/>
                </a:solidFill>
                <a:cs typeface="Arial" charset="0"/>
              </a:rPr>
              <a:t>PRL </a:t>
            </a:r>
            <a:r>
              <a:rPr lang="en-US" sz="1800" b="1" dirty="0">
                <a:solidFill>
                  <a:srgbClr val="0000FF"/>
                </a:solidFill>
                <a:cs typeface="Arial" charset="0"/>
              </a:rPr>
              <a:t>88</a:t>
            </a:r>
            <a:r>
              <a:rPr lang="en-US" sz="1800" dirty="0">
                <a:solidFill>
                  <a:srgbClr val="0000FF"/>
                </a:solidFill>
                <a:cs typeface="Arial" charset="0"/>
              </a:rPr>
              <a:t>, 066404 (2002)</a:t>
            </a:r>
          </a:p>
        </p:txBody>
      </p:sp>
      <p:pic>
        <p:nvPicPr>
          <p:cNvPr id="33798" name="Picture 17" descr="Sil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25" y="779055"/>
            <a:ext cx="5423374" cy="445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9" name="Text Box 18"/>
          <p:cNvSpPr txBox="1">
            <a:spLocks noChangeArrowheads="1"/>
          </p:cNvSpPr>
          <p:nvPr/>
        </p:nvSpPr>
        <p:spPr bwMode="auto">
          <a:xfrm>
            <a:off x="1038740" y="1243013"/>
            <a:ext cx="857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dirty="0"/>
              <a:t>Silicon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5659430" y="964406"/>
            <a:ext cx="323691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 dirty="0">
                <a:solidFill>
                  <a:srgbClr val="FF0000"/>
                </a:solidFill>
              </a:rPr>
              <a:t>ALDA fails because it does</a:t>
            </a:r>
          </a:p>
          <a:p>
            <a:r>
              <a:rPr lang="en-US" sz="1800" b="1" dirty="0">
                <a:solidFill>
                  <a:srgbClr val="FF0000"/>
                </a:solidFill>
              </a:rPr>
              <a:t>not have correct long-range</a:t>
            </a:r>
          </a:p>
          <a:p>
            <a:r>
              <a:rPr lang="en-US" sz="1800" b="1" dirty="0">
                <a:solidFill>
                  <a:srgbClr val="FF0000"/>
                </a:solidFill>
              </a:rPr>
              <a:t>behavior </a:t>
            </a:r>
          </a:p>
        </p:txBody>
      </p:sp>
      <p:graphicFrame>
        <p:nvGraphicFramePr>
          <p:cNvPr id="10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531816"/>
              </p:ext>
            </p:extLst>
          </p:nvPr>
        </p:nvGraphicFramePr>
        <p:xfrm>
          <a:off x="6914705" y="1633537"/>
          <a:ext cx="1366838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5" name="Equation" r:id="rId4" imgW="647640" imgH="241200" progId="Equation.3">
                  <p:embed/>
                </p:oleObj>
              </mc:Choice>
              <mc:Fallback>
                <p:oleObj name="Equation" r:id="rId4" imgW="6476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4705" y="1633537"/>
                        <a:ext cx="1366838" cy="509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582264" y="3006545"/>
            <a:ext cx="3414717" cy="357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Long-range xc kernels:</a:t>
            </a:r>
          </a:p>
          <a:p>
            <a:r>
              <a:rPr lang="en-US" dirty="0" smtClean="0"/>
              <a:t>exact exchange, meta-GGA,</a:t>
            </a:r>
          </a:p>
          <a:p>
            <a:r>
              <a:rPr lang="en-US" dirty="0" smtClean="0"/>
              <a:t>reverse-engineered many-</a:t>
            </a:r>
          </a:p>
          <a:p>
            <a:r>
              <a:rPr lang="en-US" dirty="0" smtClean="0"/>
              <a:t>body kernels</a:t>
            </a:r>
          </a:p>
          <a:p>
            <a:endParaRPr lang="en-US" dirty="0"/>
          </a:p>
          <a:p>
            <a:r>
              <a:rPr lang="en-US" sz="1800" dirty="0" smtClean="0"/>
              <a:t>Kim and </a:t>
            </a:r>
            <a:r>
              <a:rPr lang="en-US" sz="1800" dirty="0" err="1" smtClean="0"/>
              <a:t>Görling</a:t>
            </a:r>
            <a:r>
              <a:rPr lang="en-US" sz="1800" dirty="0" smtClean="0"/>
              <a:t> (2002)</a:t>
            </a:r>
          </a:p>
          <a:p>
            <a:r>
              <a:rPr lang="en-US" sz="1800" dirty="0" smtClean="0"/>
              <a:t>Sharma, Dewhurst, </a:t>
            </a:r>
            <a:r>
              <a:rPr lang="en-US" sz="1800" dirty="0" err="1" smtClean="0"/>
              <a:t>Sanna</a:t>
            </a:r>
            <a:r>
              <a:rPr lang="en-US" sz="1800" dirty="0" smtClean="0"/>
              <a:t>,</a:t>
            </a:r>
          </a:p>
          <a:p>
            <a:r>
              <a:rPr lang="en-US" sz="1800" dirty="0" smtClean="0"/>
              <a:t>          and Gross (2011)</a:t>
            </a:r>
          </a:p>
          <a:p>
            <a:r>
              <a:rPr lang="en-US" sz="1800" dirty="0" err="1" smtClean="0"/>
              <a:t>Nazarov</a:t>
            </a:r>
            <a:r>
              <a:rPr lang="en-US" sz="1800" dirty="0" smtClean="0"/>
              <a:t> and </a:t>
            </a:r>
            <a:r>
              <a:rPr lang="en-US" sz="1800" dirty="0" err="1" smtClean="0"/>
              <a:t>Vignale</a:t>
            </a:r>
            <a:r>
              <a:rPr lang="en-US" sz="1800" dirty="0" smtClean="0"/>
              <a:t> (2011)</a:t>
            </a:r>
          </a:p>
          <a:p>
            <a:r>
              <a:rPr lang="en-US" sz="1800" dirty="0" smtClean="0"/>
              <a:t>Leonardo, </a:t>
            </a:r>
            <a:r>
              <a:rPr lang="en-US" sz="1800" dirty="0" err="1" smtClean="0"/>
              <a:t>Turkorwski</a:t>
            </a:r>
            <a:r>
              <a:rPr lang="en-US" sz="1800" dirty="0" smtClean="0"/>
              <a:t>, </a:t>
            </a:r>
          </a:p>
          <a:p>
            <a:r>
              <a:rPr lang="en-US" sz="1800" dirty="0" smtClean="0"/>
              <a:t>        and </a:t>
            </a:r>
            <a:r>
              <a:rPr lang="en-US" sz="1800" dirty="0" err="1" smtClean="0"/>
              <a:t>Ullrich</a:t>
            </a:r>
            <a:r>
              <a:rPr lang="en-US" sz="1800" dirty="0" smtClean="0"/>
              <a:t> (2009)</a:t>
            </a:r>
          </a:p>
          <a:p>
            <a:r>
              <a:rPr lang="en-US" sz="1800" dirty="0" smtClean="0"/>
              <a:t>Yang, Li, and </a:t>
            </a:r>
            <a:r>
              <a:rPr lang="en-US" sz="1800" dirty="0" err="1" smtClean="0"/>
              <a:t>Ullrich</a:t>
            </a:r>
            <a:r>
              <a:rPr lang="en-US" sz="1800" dirty="0" smtClean="0"/>
              <a:t> (2012)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992563" y="152400"/>
            <a:ext cx="12319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/>
              <a:t>Outline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30030" y="1431940"/>
            <a:ext cx="59378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● Introduction: strong-field phenomena</a:t>
            </a:r>
          </a:p>
          <a:p>
            <a:endParaRPr lang="en-US" sz="2400" b="1" dirty="0" smtClean="0">
              <a:solidFill>
                <a:srgbClr val="0000FF"/>
              </a:solidFill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TDDFT in a nutshell</a:t>
            </a:r>
          </a:p>
          <a:p>
            <a:endParaRPr lang="en-US" sz="2400" b="1" dirty="0" smtClean="0">
              <a:solidFill>
                <a:srgbClr val="0000FF"/>
              </a:solidFill>
              <a:latin typeface="Arial"/>
              <a:cs typeface="Arial"/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What TDDFT can do well, and where</a:t>
            </a: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   it faces challenges</a:t>
            </a:r>
          </a:p>
          <a:p>
            <a:endParaRPr lang="en-US" sz="2400" b="1" dirty="0" smtClean="0">
              <a:solidFill>
                <a:srgbClr val="0000FF"/>
              </a:solidFill>
              <a:latin typeface="Arial"/>
              <a:cs typeface="Arial"/>
            </a:endParaRPr>
          </a:p>
          <a:p>
            <a:pPr marL="342900" indent="-342900"/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TDDFT and dissipation</a:t>
            </a:r>
            <a:endParaRPr lang="en-US" sz="2400" b="1" dirty="0" smtClean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1499600" y="1239915"/>
            <a:ext cx="6375230" cy="1536200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lg" len="lg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499600" y="3883650"/>
            <a:ext cx="5530320" cy="1190555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lg" len="lg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554" name="Text Box 10"/>
          <p:cNvSpPr txBox="1">
            <a:spLocks noChangeArrowheads="1"/>
          </p:cNvSpPr>
          <p:nvPr/>
        </p:nvSpPr>
        <p:spPr bwMode="auto">
          <a:xfrm>
            <a:off x="1384300" y="180975"/>
            <a:ext cx="6396038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 b="1"/>
              <a:t>What TDDFT can do well: “easy” dynamics</a:t>
            </a:r>
          </a:p>
        </p:txBody>
      </p:sp>
      <p:sp>
        <p:nvSpPr>
          <p:cNvPr id="492557" name="Text Box 13"/>
          <p:cNvSpPr txBox="1">
            <a:spLocks noChangeArrowheads="1"/>
          </p:cNvSpPr>
          <p:nvPr/>
        </p:nvSpPr>
        <p:spPr bwMode="auto">
          <a:xfrm>
            <a:off x="731838" y="1163638"/>
            <a:ext cx="7456487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pPr marL="342900" indent="-342900"/>
            <a:r>
              <a:rPr lang="en-US" b="1">
                <a:solidFill>
                  <a:srgbClr val="FF0000"/>
                </a:solidFill>
              </a:rPr>
              <a:t>When the dynamics of the interacting system is qualitatively</a:t>
            </a:r>
          </a:p>
          <a:p>
            <a:pPr marL="342900" indent="-342900"/>
            <a:r>
              <a:rPr lang="en-US" b="1">
                <a:solidFill>
                  <a:srgbClr val="FF0000"/>
                </a:solidFill>
              </a:rPr>
              <a:t>similar to the corresponding noninteracting system.</a:t>
            </a:r>
          </a:p>
        </p:txBody>
      </p:sp>
      <p:sp>
        <p:nvSpPr>
          <p:cNvPr id="492558" name="AutoShape 14"/>
          <p:cNvSpPr>
            <a:spLocks noChangeArrowheads="1"/>
          </p:cNvSpPr>
          <p:nvPr/>
        </p:nvSpPr>
        <p:spPr bwMode="auto">
          <a:xfrm>
            <a:off x="1922463" y="2046288"/>
            <a:ext cx="614362" cy="306387"/>
          </a:xfrm>
          <a:prstGeom prst="rightArrow">
            <a:avLst>
              <a:gd name="adj1" fmla="val 50000"/>
              <a:gd name="adj2" fmla="val 50130"/>
            </a:avLst>
          </a:prstGeom>
          <a:noFill/>
          <a:ln w="19050" algn="ctr">
            <a:solidFill>
              <a:schemeClr val="tx1"/>
            </a:solidFill>
            <a:miter lim="800000"/>
            <a:headEnd/>
            <a:tailEnd type="none" w="lg" len="lg"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92559" name="Text Box 15"/>
          <p:cNvSpPr txBox="1">
            <a:spLocks noChangeArrowheads="1"/>
          </p:cNvSpPr>
          <p:nvPr/>
        </p:nvSpPr>
        <p:spPr bwMode="auto">
          <a:xfrm>
            <a:off x="2574925" y="1997075"/>
            <a:ext cx="5981700" cy="19208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/>
              <a:t>Single excitation processes that have</a:t>
            </a:r>
          </a:p>
          <a:p>
            <a:r>
              <a:rPr lang="en-US"/>
              <a:t>a counterpart in the Kohn-Sham spectrum</a:t>
            </a:r>
          </a:p>
          <a:p>
            <a:endParaRPr lang="en-US"/>
          </a:p>
          <a:p>
            <a:r>
              <a:rPr lang="en-US"/>
              <a:t>Multiphoton processes where the driving laser</a:t>
            </a:r>
          </a:p>
          <a:p>
            <a:r>
              <a:rPr lang="en-US"/>
              <a:t>field dominates over the particle-particle interaction;</a:t>
            </a:r>
          </a:p>
          <a:p>
            <a:r>
              <a:rPr lang="en-US"/>
              <a:t>sequential multiple ionization, HHG</a:t>
            </a: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731838" y="4111625"/>
            <a:ext cx="7289800" cy="1890713"/>
            <a:chOff x="461" y="2590"/>
            <a:chExt cx="4592" cy="1191"/>
          </a:xfrm>
        </p:grpSpPr>
        <p:sp>
          <p:nvSpPr>
            <p:cNvPr id="492560" name="Text Box 16"/>
            <p:cNvSpPr txBox="1">
              <a:spLocks noChangeArrowheads="1"/>
            </p:cNvSpPr>
            <p:nvPr/>
          </p:nvSpPr>
          <p:spPr bwMode="auto">
            <a:xfrm>
              <a:off x="461" y="2590"/>
              <a:ext cx="4592" cy="634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When the electron dynamics is highly collective, and the</a:t>
              </a:r>
            </a:p>
            <a:p>
              <a:r>
                <a:rPr lang="en-US" b="1">
                  <a:solidFill>
                    <a:srgbClr val="FF0000"/>
                  </a:solidFill>
                </a:rPr>
                <a:t>charge density flows in a “hydrodynamic” manner, without</a:t>
              </a:r>
            </a:p>
            <a:p>
              <a:r>
                <a:rPr lang="en-US" b="1">
                  <a:solidFill>
                    <a:srgbClr val="FF0000"/>
                  </a:solidFill>
                </a:rPr>
                <a:t>much compression, deformations, or sudden changes.</a:t>
              </a:r>
            </a:p>
          </p:txBody>
        </p:sp>
        <p:sp>
          <p:nvSpPr>
            <p:cNvPr id="492561" name="AutoShape 17"/>
            <p:cNvSpPr>
              <a:spLocks noChangeArrowheads="1"/>
            </p:cNvSpPr>
            <p:nvPr/>
          </p:nvSpPr>
          <p:spPr bwMode="auto">
            <a:xfrm>
              <a:off x="1211" y="3370"/>
              <a:ext cx="387" cy="193"/>
            </a:xfrm>
            <a:prstGeom prst="rightArrow">
              <a:avLst>
                <a:gd name="adj1" fmla="val 50000"/>
                <a:gd name="adj2" fmla="val 50130"/>
              </a:avLst>
            </a:prstGeom>
            <a:noFill/>
            <a:ln w="19050" algn="ctr">
              <a:solidFill>
                <a:schemeClr val="tx1"/>
              </a:solidFill>
              <a:miter lim="800000"/>
              <a:headEnd/>
              <a:tailEnd type="none" w="lg" len="lg"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92562" name="Text Box 18"/>
            <p:cNvSpPr txBox="1">
              <a:spLocks noChangeArrowheads="1"/>
            </p:cNvSpPr>
            <p:nvPr/>
          </p:nvSpPr>
          <p:spPr bwMode="auto">
            <a:xfrm>
              <a:off x="1709" y="3339"/>
              <a:ext cx="3341" cy="442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/>
                <a:t>Plasmon modes in metallic systems (clusters,</a:t>
              </a:r>
            </a:p>
            <a:p>
              <a:r>
                <a:rPr lang="en-US" dirty="0" err="1"/>
                <a:t>heterostructures</a:t>
              </a:r>
              <a:r>
                <a:rPr lang="en-US" dirty="0"/>
                <a:t>, </a:t>
              </a:r>
              <a:r>
                <a:rPr lang="en-US" dirty="0" smtClean="0"/>
                <a:t>nanoparticles, bulk) </a:t>
              </a:r>
              <a:endParaRPr lang="en-US" dirty="0"/>
            </a:p>
          </p:txBody>
        </p:sp>
      </p:grpSp>
      <p:sp>
        <p:nvSpPr>
          <p:cNvPr id="492564" name="AutoShape 20"/>
          <p:cNvSpPr>
            <a:spLocks noChangeArrowheads="1"/>
          </p:cNvSpPr>
          <p:nvPr/>
        </p:nvSpPr>
        <p:spPr bwMode="auto">
          <a:xfrm>
            <a:off x="1922463" y="2968625"/>
            <a:ext cx="614362" cy="306388"/>
          </a:xfrm>
          <a:prstGeom prst="rightArrow">
            <a:avLst>
              <a:gd name="adj1" fmla="val 50000"/>
              <a:gd name="adj2" fmla="val 50129"/>
            </a:avLst>
          </a:prstGeom>
          <a:noFill/>
          <a:ln w="19050" algn="ctr">
            <a:solidFill>
              <a:schemeClr val="tx1"/>
            </a:solidFill>
            <a:miter lim="800000"/>
            <a:headEnd/>
            <a:tailEnd type="none" w="lg" len="lg"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Text Box 2"/>
          <p:cNvSpPr txBox="1">
            <a:spLocks noChangeArrowheads="1"/>
          </p:cNvSpPr>
          <p:nvPr/>
        </p:nvSpPr>
        <p:spPr bwMode="auto">
          <a:xfrm>
            <a:off x="1692275" y="1146175"/>
            <a:ext cx="2185988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cs typeface="Arial" charset="0"/>
              </a:rPr>
              <a:t>● </a:t>
            </a:r>
            <a:r>
              <a:rPr lang="en-US"/>
              <a:t>Dipole moment:</a:t>
            </a:r>
          </a:p>
        </p:txBody>
      </p:sp>
      <p:graphicFrame>
        <p:nvGraphicFramePr>
          <p:cNvPr id="556035" name="Object 3"/>
          <p:cNvGraphicFramePr>
            <a:graphicFrameLocks noChangeAspect="1"/>
          </p:cNvGraphicFramePr>
          <p:nvPr/>
        </p:nvGraphicFramePr>
        <p:xfrm>
          <a:off x="4151313" y="966788"/>
          <a:ext cx="3109912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559" name="Equation" r:id="rId3" imgW="1180800" imgH="279360" progId="Equation.3">
                  <p:embed/>
                </p:oleObj>
              </mc:Choice>
              <mc:Fallback>
                <p:oleObj name="Equation" r:id="rId3" imgW="1180800" imgH="2793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1313" y="966788"/>
                        <a:ext cx="3109912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6036" name="Text Box 4"/>
          <p:cNvSpPr txBox="1">
            <a:spLocks noChangeArrowheads="1"/>
          </p:cNvSpPr>
          <p:nvPr/>
        </p:nvSpPr>
        <p:spPr bwMode="auto">
          <a:xfrm>
            <a:off x="1884363" y="2046288"/>
            <a:ext cx="2128837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cs typeface="Arial" charset="0"/>
              </a:rPr>
              <a:t> </a:t>
            </a:r>
            <a:r>
              <a:rPr lang="en-US"/>
              <a:t>power spectrum:</a:t>
            </a:r>
          </a:p>
        </p:txBody>
      </p:sp>
      <p:graphicFrame>
        <p:nvGraphicFramePr>
          <p:cNvPr id="556037" name="Object 5"/>
          <p:cNvGraphicFramePr>
            <a:graphicFrameLocks noChangeAspect="1"/>
          </p:cNvGraphicFramePr>
          <p:nvPr/>
        </p:nvGraphicFramePr>
        <p:xfrm>
          <a:off x="4187825" y="1854200"/>
          <a:ext cx="1230313" cy="77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560" name="Equation" r:id="rId5" imgW="444240" imgH="279360" progId="Equation.3">
                  <p:embed/>
                </p:oleObj>
              </mc:Choice>
              <mc:Fallback>
                <p:oleObj name="Equation" r:id="rId5" imgW="444240" imgH="2793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7825" y="1854200"/>
                        <a:ext cx="1230313" cy="773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6038" name="Text Box 6"/>
          <p:cNvSpPr txBox="1">
            <a:spLocks noChangeArrowheads="1"/>
          </p:cNvSpPr>
          <p:nvPr/>
        </p:nvSpPr>
        <p:spPr bwMode="auto">
          <a:xfrm>
            <a:off x="1770063" y="3348038"/>
            <a:ext cx="4384675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cs typeface="Arial" charset="0"/>
              </a:rPr>
              <a:t>● </a:t>
            </a:r>
            <a:r>
              <a:rPr lang="en-US"/>
              <a:t>Total number of escaped electrons:</a:t>
            </a:r>
          </a:p>
        </p:txBody>
      </p:sp>
      <p:graphicFrame>
        <p:nvGraphicFramePr>
          <p:cNvPr id="556039" name="Object 7"/>
          <p:cNvGraphicFramePr>
            <a:graphicFrameLocks noChangeAspect="1"/>
          </p:cNvGraphicFramePr>
          <p:nvPr/>
        </p:nvGraphicFramePr>
        <p:xfrm>
          <a:off x="3284538" y="3810000"/>
          <a:ext cx="4189412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561" name="Equation" r:id="rId7" imgW="1536480" imgH="380880" progId="Equation.3">
                  <p:embed/>
                </p:oleObj>
              </mc:Choice>
              <mc:Fallback>
                <p:oleObj name="Equation" r:id="rId7" imgW="1536480" imgH="3808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538" y="3810000"/>
                        <a:ext cx="4189412" cy="1039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6040" name="Text Box 8"/>
          <p:cNvSpPr txBox="1">
            <a:spLocks noChangeArrowheads="1"/>
          </p:cNvSpPr>
          <p:nvPr/>
        </p:nvSpPr>
        <p:spPr bwMode="auto">
          <a:xfrm>
            <a:off x="1230313" y="5349875"/>
            <a:ext cx="7135812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These observables are directly obtained from the density.</a:t>
            </a:r>
          </a:p>
        </p:txBody>
      </p:sp>
      <p:sp>
        <p:nvSpPr>
          <p:cNvPr id="556041" name="Text Box 9"/>
          <p:cNvSpPr txBox="1">
            <a:spLocks noChangeArrowheads="1"/>
          </p:cNvSpPr>
          <p:nvPr/>
        </p:nvSpPr>
        <p:spPr bwMode="auto">
          <a:xfrm>
            <a:off x="1384300" y="180975"/>
            <a:ext cx="67691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 b="1"/>
              <a:t>What TDDFT can do well: “easy” observables</a:t>
            </a:r>
          </a:p>
        </p:txBody>
      </p:sp>
      <p:sp>
        <p:nvSpPr>
          <p:cNvPr id="556042" name="AutoShape 10"/>
          <p:cNvSpPr>
            <a:spLocks noChangeArrowheads="1"/>
          </p:cNvSpPr>
          <p:nvPr/>
        </p:nvSpPr>
        <p:spPr bwMode="auto">
          <a:xfrm>
            <a:off x="5838825" y="2162175"/>
            <a:ext cx="576263" cy="268288"/>
          </a:xfrm>
          <a:prstGeom prst="rightArrow">
            <a:avLst>
              <a:gd name="adj1" fmla="val 50000"/>
              <a:gd name="adj2" fmla="val 53698"/>
            </a:avLst>
          </a:prstGeom>
          <a:noFill/>
          <a:ln w="19050" algn="ctr">
            <a:solidFill>
              <a:schemeClr val="tx1"/>
            </a:solidFill>
            <a:miter lim="800000"/>
            <a:headEnd/>
            <a:tailEnd type="none" w="lg" len="lg"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56043" name="Text Box 11"/>
          <p:cNvSpPr txBox="1">
            <a:spLocks noChangeArrowheads="1"/>
          </p:cNvSpPr>
          <p:nvPr/>
        </p:nvSpPr>
        <p:spPr bwMode="auto">
          <a:xfrm>
            <a:off x="6492875" y="2098675"/>
            <a:ext cx="2371725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/>
              <a:t>excitation energies,</a:t>
            </a:r>
          </a:p>
          <a:p>
            <a:r>
              <a:rPr lang="en-US"/>
              <a:t>HHG spectra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2" name="Text Box 2"/>
          <p:cNvSpPr txBox="1">
            <a:spLocks noChangeArrowheads="1"/>
          </p:cNvSpPr>
          <p:nvPr/>
        </p:nvSpPr>
        <p:spPr bwMode="auto">
          <a:xfrm>
            <a:off x="1192213" y="180975"/>
            <a:ext cx="7620997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/>
              <a:t>Where TDDFT </a:t>
            </a:r>
            <a:r>
              <a:rPr lang="en-US" sz="2400" b="1" dirty="0" smtClean="0"/>
              <a:t>faces challenges: </a:t>
            </a:r>
            <a:r>
              <a:rPr lang="en-US" sz="2400" b="1" dirty="0"/>
              <a:t>“tough” dynamics</a:t>
            </a:r>
          </a:p>
        </p:txBody>
      </p:sp>
      <p:sp>
        <p:nvSpPr>
          <p:cNvPr id="552974" name="Text Box 14"/>
          <p:cNvSpPr txBox="1">
            <a:spLocks noChangeArrowheads="1"/>
          </p:cNvSpPr>
          <p:nvPr/>
        </p:nvSpPr>
        <p:spPr bwMode="auto">
          <a:xfrm>
            <a:off x="539750" y="931863"/>
            <a:ext cx="8035925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pPr marL="342900" indent="-342900"/>
            <a:r>
              <a:rPr lang="en-US" b="1">
                <a:solidFill>
                  <a:srgbClr val="FF0000"/>
                </a:solidFill>
              </a:rPr>
              <a:t>When the dynamics of the interacting system is highly correlated</a:t>
            </a:r>
          </a:p>
        </p:txBody>
      </p:sp>
      <p:sp>
        <p:nvSpPr>
          <p:cNvPr id="552975" name="AutoShape 15"/>
          <p:cNvSpPr>
            <a:spLocks noChangeArrowheads="1"/>
          </p:cNvSpPr>
          <p:nvPr/>
        </p:nvSpPr>
        <p:spPr bwMode="auto">
          <a:xfrm>
            <a:off x="1000125" y="1636713"/>
            <a:ext cx="614363" cy="306387"/>
          </a:xfrm>
          <a:prstGeom prst="rightArrow">
            <a:avLst>
              <a:gd name="adj1" fmla="val 50000"/>
              <a:gd name="adj2" fmla="val 50130"/>
            </a:avLst>
          </a:prstGeom>
          <a:noFill/>
          <a:ln w="19050" algn="ctr">
            <a:solidFill>
              <a:schemeClr val="tx1"/>
            </a:solidFill>
            <a:miter lim="800000"/>
            <a:headEnd/>
            <a:tailEnd type="none" w="lg" len="lg"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52976" name="Text Box 16"/>
          <p:cNvSpPr txBox="1">
            <a:spLocks noChangeArrowheads="1"/>
          </p:cNvSpPr>
          <p:nvPr/>
        </p:nvSpPr>
        <p:spPr bwMode="auto">
          <a:xfrm>
            <a:off x="1806575" y="1598613"/>
            <a:ext cx="6375400" cy="13112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/>
              <a:t>Multiple excitation processes (double, triple...)</a:t>
            </a:r>
          </a:p>
          <a:p>
            <a:r>
              <a:rPr lang="en-US"/>
              <a:t>which have no counterpart in the Kohn-Sham spectrum</a:t>
            </a:r>
          </a:p>
          <a:p>
            <a:endParaRPr lang="en-US"/>
          </a:p>
          <a:p>
            <a:r>
              <a:rPr lang="en-US"/>
              <a:t>Direct multiple ionization via rescattering mechanism</a:t>
            </a:r>
          </a:p>
        </p:txBody>
      </p:sp>
      <p:sp>
        <p:nvSpPr>
          <p:cNvPr id="552980" name="AutoShape 20"/>
          <p:cNvSpPr>
            <a:spLocks noChangeArrowheads="1"/>
          </p:cNvSpPr>
          <p:nvPr/>
        </p:nvSpPr>
        <p:spPr bwMode="auto">
          <a:xfrm>
            <a:off x="1000125" y="2557463"/>
            <a:ext cx="614363" cy="306387"/>
          </a:xfrm>
          <a:prstGeom prst="rightArrow">
            <a:avLst>
              <a:gd name="adj1" fmla="val 50000"/>
              <a:gd name="adj2" fmla="val 50130"/>
            </a:avLst>
          </a:prstGeom>
          <a:noFill/>
          <a:ln w="19050" algn="ctr">
            <a:solidFill>
              <a:schemeClr val="tx1"/>
            </a:solidFill>
            <a:miter lim="800000"/>
            <a:headEnd/>
            <a:tailEnd type="none" w="lg" len="lg"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615950" y="3325813"/>
            <a:ext cx="6588125" cy="1001712"/>
            <a:chOff x="388" y="2095"/>
            <a:chExt cx="4150" cy="631"/>
          </a:xfrm>
        </p:grpSpPr>
        <p:sp>
          <p:nvSpPr>
            <p:cNvPr id="552981" name="Text Box 21"/>
            <p:cNvSpPr txBox="1">
              <a:spLocks noChangeArrowheads="1"/>
            </p:cNvSpPr>
            <p:nvPr/>
          </p:nvSpPr>
          <p:spPr bwMode="auto">
            <a:xfrm>
              <a:off x="388" y="2095"/>
              <a:ext cx="4150" cy="250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pPr marL="342900" indent="-342900"/>
              <a:r>
                <a:rPr lang="en-US" b="1">
                  <a:solidFill>
                    <a:srgbClr val="FF0000"/>
                  </a:solidFill>
                </a:rPr>
                <a:t>Highly delocalized, long-ranged excitation processes</a:t>
              </a:r>
            </a:p>
          </p:txBody>
        </p:sp>
        <p:sp>
          <p:nvSpPr>
            <p:cNvPr id="552982" name="AutoShape 22"/>
            <p:cNvSpPr>
              <a:spLocks noChangeArrowheads="1"/>
            </p:cNvSpPr>
            <p:nvPr/>
          </p:nvSpPr>
          <p:spPr bwMode="auto">
            <a:xfrm>
              <a:off x="654" y="2506"/>
              <a:ext cx="387" cy="193"/>
            </a:xfrm>
            <a:prstGeom prst="rightArrow">
              <a:avLst>
                <a:gd name="adj1" fmla="val 50000"/>
                <a:gd name="adj2" fmla="val 50130"/>
              </a:avLst>
            </a:prstGeom>
            <a:noFill/>
            <a:ln w="19050" algn="ctr">
              <a:solidFill>
                <a:schemeClr val="tx1"/>
              </a:solidFill>
              <a:miter lim="800000"/>
              <a:headEnd/>
              <a:tailEnd type="none" w="lg" len="lg"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52983" name="Text Box 23"/>
            <p:cNvSpPr txBox="1">
              <a:spLocks noChangeArrowheads="1"/>
            </p:cNvSpPr>
            <p:nvPr/>
          </p:nvSpPr>
          <p:spPr bwMode="auto">
            <a:xfrm>
              <a:off x="1175" y="2474"/>
              <a:ext cx="2736" cy="252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/>
                <a:t>Charge-transfer </a:t>
              </a:r>
              <a:r>
                <a:rPr lang="en-US" dirty="0" smtClean="0"/>
                <a:t>excitations, excitons</a:t>
              </a:r>
              <a:endParaRPr lang="en-US" dirty="0"/>
            </a:p>
          </p:txBody>
        </p:sp>
      </p:grp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654050" y="4594225"/>
            <a:ext cx="7518400" cy="1851025"/>
            <a:chOff x="412" y="2894"/>
            <a:chExt cx="4736" cy="1166"/>
          </a:xfrm>
        </p:grpSpPr>
        <p:sp>
          <p:nvSpPr>
            <p:cNvPr id="552977" name="Text Box 17"/>
            <p:cNvSpPr txBox="1">
              <a:spLocks noChangeArrowheads="1"/>
            </p:cNvSpPr>
            <p:nvPr/>
          </p:nvSpPr>
          <p:spPr bwMode="auto">
            <a:xfrm>
              <a:off x="412" y="2894"/>
              <a:ext cx="4736" cy="442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When the electron dynamics is extremely non-hydrodynamic</a:t>
              </a:r>
            </a:p>
            <a:p>
              <a:r>
                <a:rPr lang="en-US" b="1">
                  <a:solidFill>
                    <a:srgbClr val="FF0000"/>
                  </a:solidFill>
                </a:rPr>
                <a:t>(strong deformations, compressions) and/or non-adiabatic.</a:t>
              </a:r>
            </a:p>
          </p:txBody>
        </p:sp>
        <p:sp>
          <p:nvSpPr>
            <p:cNvPr id="552978" name="AutoShape 18"/>
            <p:cNvSpPr>
              <a:spLocks noChangeArrowheads="1"/>
            </p:cNvSpPr>
            <p:nvPr/>
          </p:nvSpPr>
          <p:spPr bwMode="auto">
            <a:xfrm>
              <a:off x="679" y="3450"/>
              <a:ext cx="387" cy="193"/>
            </a:xfrm>
            <a:prstGeom prst="rightArrow">
              <a:avLst>
                <a:gd name="adj1" fmla="val 50000"/>
                <a:gd name="adj2" fmla="val 50130"/>
              </a:avLst>
            </a:prstGeom>
            <a:noFill/>
            <a:ln w="19050" algn="ctr">
              <a:solidFill>
                <a:schemeClr val="tx1"/>
              </a:solidFill>
              <a:miter lim="800000"/>
              <a:headEnd/>
              <a:tailEnd type="none" w="lg" len="lg"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52979" name="Text Box 19"/>
            <p:cNvSpPr txBox="1">
              <a:spLocks noChangeArrowheads="1"/>
            </p:cNvSpPr>
            <p:nvPr/>
          </p:nvSpPr>
          <p:spPr bwMode="auto">
            <a:xfrm>
              <a:off x="1162" y="3426"/>
              <a:ext cx="3928" cy="634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Tunneling processes through barriers or constrictions </a:t>
              </a:r>
            </a:p>
            <a:p>
              <a:endParaRPr lang="en-US"/>
            </a:p>
            <a:p>
              <a:r>
                <a:rPr lang="en-US"/>
                <a:t>Any sudden switching or rapid shake-up process</a:t>
              </a:r>
            </a:p>
          </p:txBody>
        </p:sp>
        <p:sp>
          <p:nvSpPr>
            <p:cNvPr id="552984" name="AutoShape 24"/>
            <p:cNvSpPr>
              <a:spLocks noChangeArrowheads="1"/>
            </p:cNvSpPr>
            <p:nvPr/>
          </p:nvSpPr>
          <p:spPr bwMode="auto">
            <a:xfrm>
              <a:off x="678" y="3838"/>
              <a:ext cx="387" cy="193"/>
            </a:xfrm>
            <a:prstGeom prst="rightArrow">
              <a:avLst>
                <a:gd name="adj1" fmla="val 50000"/>
                <a:gd name="adj2" fmla="val 50130"/>
              </a:avLst>
            </a:prstGeom>
            <a:noFill/>
            <a:ln w="19050" algn="ctr">
              <a:solidFill>
                <a:schemeClr val="tx1"/>
              </a:solidFill>
              <a:miter lim="800000"/>
              <a:headEnd/>
              <a:tailEnd type="none" w="lg" len="lg"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010" name="Text Box 2"/>
          <p:cNvSpPr txBox="1">
            <a:spLocks noChangeArrowheads="1"/>
          </p:cNvSpPr>
          <p:nvPr/>
        </p:nvSpPr>
        <p:spPr bwMode="auto">
          <a:xfrm>
            <a:off x="769938" y="3763963"/>
            <a:ext cx="7688262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These observables cannot be easily obtained from the density</a:t>
            </a:r>
          </a:p>
          <a:p>
            <a:r>
              <a:rPr lang="en-US" b="1"/>
              <a:t>(but one can often get them in somewhat less rigorous ways).</a:t>
            </a:r>
          </a:p>
        </p:txBody>
      </p:sp>
      <p:sp>
        <p:nvSpPr>
          <p:cNvPr id="555011" name="Text Box 3"/>
          <p:cNvSpPr txBox="1">
            <a:spLocks noChangeArrowheads="1"/>
          </p:cNvSpPr>
          <p:nvPr/>
        </p:nvSpPr>
        <p:spPr bwMode="auto">
          <a:xfrm>
            <a:off x="1192213" y="180975"/>
            <a:ext cx="7462837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 b="1"/>
              <a:t>Where TDDFT has problems: “tough” observables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844675" y="1316038"/>
            <a:ext cx="6026150" cy="2185987"/>
            <a:chOff x="1695" y="854"/>
            <a:chExt cx="3796" cy="1377"/>
          </a:xfrm>
        </p:grpSpPr>
        <p:sp>
          <p:nvSpPr>
            <p:cNvPr id="555012" name="Text Box 4"/>
            <p:cNvSpPr txBox="1">
              <a:spLocks noChangeArrowheads="1"/>
            </p:cNvSpPr>
            <p:nvPr/>
          </p:nvSpPr>
          <p:spPr bwMode="auto">
            <a:xfrm>
              <a:off x="1698" y="854"/>
              <a:ext cx="1873" cy="252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>
                  <a:cs typeface="Arial" charset="0"/>
                </a:rPr>
                <a:t>● </a:t>
              </a:r>
              <a:r>
                <a:rPr lang="en-US" dirty="0"/>
                <a:t>Photoelectron </a:t>
              </a:r>
              <a:r>
                <a:rPr lang="en-US" dirty="0" smtClean="0"/>
                <a:t>spectra</a:t>
              </a:r>
              <a:endParaRPr lang="en-US" dirty="0"/>
            </a:p>
          </p:txBody>
        </p:sp>
        <p:sp>
          <p:nvSpPr>
            <p:cNvPr id="555013" name="Text Box 5"/>
            <p:cNvSpPr txBox="1">
              <a:spLocks noChangeArrowheads="1"/>
            </p:cNvSpPr>
            <p:nvPr/>
          </p:nvSpPr>
          <p:spPr bwMode="auto">
            <a:xfrm>
              <a:off x="1696" y="1144"/>
              <a:ext cx="1378" cy="250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cs typeface="Arial" charset="0"/>
                </a:rPr>
                <a:t>● </a:t>
              </a:r>
              <a:r>
                <a:rPr lang="en-US"/>
                <a:t>Ion probabilities</a:t>
              </a:r>
            </a:p>
          </p:txBody>
        </p:sp>
        <p:sp>
          <p:nvSpPr>
            <p:cNvPr id="555014" name="Text Box 6"/>
            <p:cNvSpPr txBox="1">
              <a:spLocks noChangeArrowheads="1"/>
            </p:cNvSpPr>
            <p:nvPr/>
          </p:nvSpPr>
          <p:spPr bwMode="auto">
            <a:xfrm>
              <a:off x="1695" y="1451"/>
              <a:ext cx="1859" cy="250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cs typeface="Arial" charset="0"/>
                </a:rPr>
                <a:t>● Transition probabilities</a:t>
              </a:r>
              <a:endParaRPr lang="en-US">
                <a:solidFill>
                  <a:srgbClr val="0000FF"/>
                </a:solidFill>
              </a:endParaRPr>
            </a:p>
          </p:txBody>
        </p:sp>
        <p:graphicFrame>
          <p:nvGraphicFramePr>
            <p:cNvPr id="555015" name="Object 7"/>
            <p:cNvGraphicFramePr>
              <a:graphicFrameLocks noChangeAspect="1"/>
            </p:cNvGraphicFramePr>
            <p:nvPr/>
          </p:nvGraphicFramePr>
          <p:xfrm>
            <a:off x="3582" y="1397"/>
            <a:ext cx="532" cy="3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0473" name="Equation" r:id="rId3" imgW="431640" imgH="304560" progId="Equation.3">
                    <p:embed/>
                  </p:oleObj>
                </mc:Choice>
                <mc:Fallback>
                  <p:oleObj name="Equation" r:id="rId3" imgW="431640" imgH="304560" progId="Equation.3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82" y="1397"/>
                          <a:ext cx="532" cy="37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55016" name="Text Box 8"/>
            <p:cNvSpPr txBox="1">
              <a:spLocks noChangeArrowheads="1"/>
            </p:cNvSpPr>
            <p:nvPr/>
          </p:nvSpPr>
          <p:spPr bwMode="auto">
            <a:xfrm>
              <a:off x="1695" y="1789"/>
              <a:ext cx="3796" cy="442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cs typeface="Arial" charset="0"/>
                </a:rPr>
                <a:t>● Anything which directly involves the wave function</a:t>
              </a:r>
            </a:p>
            <a:p>
              <a:r>
                <a:rPr lang="en-US">
                  <a:cs typeface="Arial" charset="0"/>
                </a:rPr>
                <a:t>   (quantum information, entanglement)</a:t>
              </a:r>
              <a:endParaRPr lang="en-US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0" name="Text Box 2"/>
          <p:cNvSpPr txBox="1">
            <a:spLocks noChangeArrowheads="1"/>
          </p:cNvSpPr>
          <p:nvPr/>
        </p:nvSpPr>
        <p:spPr bwMode="auto">
          <a:xfrm>
            <a:off x="3575050" y="168275"/>
            <a:ext cx="253365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/>
              <a:t>Ion probabilities</a:t>
            </a:r>
          </a:p>
        </p:txBody>
      </p:sp>
      <p:graphicFrame>
        <p:nvGraphicFramePr>
          <p:cNvPr id="462851" name="Object 3"/>
          <p:cNvGraphicFramePr>
            <a:graphicFrameLocks noChangeAspect="1"/>
          </p:cNvGraphicFramePr>
          <p:nvPr/>
        </p:nvGraphicFramePr>
        <p:xfrm>
          <a:off x="811213" y="1271588"/>
          <a:ext cx="7712075" cy="2697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62" name="Equation" r:id="rId3" imgW="2831760" imgH="990360" progId="Equation.3">
                  <p:embed/>
                </p:oleObj>
              </mc:Choice>
              <mc:Fallback>
                <p:oleObj name="Equation" r:id="rId3" imgW="2831760" imgH="9903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1213" y="1271588"/>
                        <a:ext cx="7712075" cy="2697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2852" name="Text Box 4"/>
          <p:cNvSpPr txBox="1">
            <a:spLocks noChangeArrowheads="1"/>
          </p:cNvSpPr>
          <p:nvPr/>
        </p:nvSpPr>
        <p:spPr bwMode="auto">
          <a:xfrm>
            <a:off x="1000125" y="855663"/>
            <a:ext cx="1976438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Exact definition:</a:t>
            </a:r>
          </a:p>
        </p:txBody>
      </p:sp>
      <p:sp>
        <p:nvSpPr>
          <p:cNvPr id="462853" name="Line 5"/>
          <p:cNvSpPr>
            <a:spLocks noChangeShapeType="1"/>
          </p:cNvSpPr>
          <p:nvPr/>
        </p:nvSpPr>
        <p:spPr bwMode="auto">
          <a:xfrm>
            <a:off x="2651125" y="3160713"/>
            <a:ext cx="346075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462854" name="Text Box 6"/>
          <p:cNvSpPr txBox="1">
            <a:spLocks noChangeArrowheads="1"/>
          </p:cNvSpPr>
          <p:nvPr/>
        </p:nvSpPr>
        <p:spPr bwMode="auto">
          <a:xfrm>
            <a:off x="984250" y="4594225"/>
            <a:ext cx="18415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462855" name="Object 7"/>
          <p:cNvGraphicFramePr>
            <a:graphicFrameLocks noChangeAspect="1"/>
          </p:cNvGraphicFramePr>
          <p:nvPr/>
        </p:nvGraphicFramePr>
        <p:xfrm>
          <a:off x="962025" y="4427538"/>
          <a:ext cx="1228725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63" name="Equation" r:id="rId5" imgW="431640" imgH="228600" progId="Equation.3">
                  <p:embed/>
                </p:oleObj>
              </mc:Choice>
              <mc:Fallback>
                <p:oleObj name="Equation" r:id="rId5" imgW="431640" imgH="228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2025" y="4427538"/>
                        <a:ext cx="1228725" cy="650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2856" name="Text Box 8"/>
          <p:cNvSpPr txBox="1">
            <a:spLocks noChangeArrowheads="1"/>
          </p:cNvSpPr>
          <p:nvPr/>
        </p:nvSpPr>
        <p:spPr bwMode="auto">
          <a:xfrm>
            <a:off x="2190750" y="4619625"/>
            <a:ext cx="6167438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is the probability to find the system in charge state +n</a:t>
            </a:r>
          </a:p>
        </p:txBody>
      </p:sp>
      <p:graphicFrame>
        <p:nvGraphicFramePr>
          <p:cNvPr id="462857" name="Object 9"/>
          <p:cNvGraphicFramePr>
            <a:graphicFrameLocks noChangeAspect="1"/>
          </p:cNvGraphicFramePr>
          <p:nvPr/>
        </p:nvGraphicFramePr>
        <p:xfrm>
          <a:off x="928688" y="5408613"/>
          <a:ext cx="1373187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64" name="Equation" r:id="rId7" imgW="482400" imgH="241200" progId="Equation.3">
                  <p:embed/>
                </p:oleObj>
              </mc:Choice>
              <mc:Fallback>
                <p:oleObj name="Equation" r:id="rId7" imgW="482400" imgH="241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688" y="5408613"/>
                        <a:ext cx="1373187" cy="687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2858" name="Text Box 10"/>
          <p:cNvSpPr txBox="1">
            <a:spLocks noChangeArrowheads="1"/>
          </p:cNvSpPr>
          <p:nvPr/>
        </p:nvSpPr>
        <p:spPr bwMode="auto">
          <a:xfrm>
            <a:off x="2328863" y="5554663"/>
            <a:ext cx="3963987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evaluate the above formulas with </a:t>
            </a:r>
          </a:p>
        </p:txBody>
      </p:sp>
      <p:graphicFrame>
        <p:nvGraphicFramePr>
          <p:cNvPr id="462859" name="Object 11"/>
          <p:cNvGraphicFramePr>
            <a:graphicFrameLocks noChangeAspect="1"/>
          </p:cNvGraphicFramePr>
          <p:nvPr/>
        </p:nvGraphicFramePr>
        <p:xfrm>
          <a:off x="6173788" y="5464175"/>
          <a:ext cx="2479675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65" name="Equation" r:id="rId9" imgW="965160" imgH="228600" progId="Equation.3">
                  <p:embed/>
                </p:oleObj>
              </mc:Choice>
              <mc:Fallback>
                <p:oleObj name="Equation" r:id="rId9" imgW="965160" imgH="2286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3788" y="5464175"/>
                        <a:ext cx="2479675" cy="587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2860" name="Text Box 12"/>
          <p:cNvSpPr txBox="1">
            <a:spLocks noChangeArrowheads="1"/>
          </p:cNvSpPr>
          <p:nvPr/>
        </p:nvSpPr>
        <p:spPr bwMode="auto">
          <a:xfrm>
            <a:off x="2328863" y="6054725"/>
            <a:ext cx="2963862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A deadly sin in TDDFT!</a:t>
            </a:r>
          </a:p>
        </p:txBody>
      </p:sp>
      <p:sp>
        <p:nvSpPr>
          <p:cNvPr id="462861" name="Rectangle 13"/>
          <p:cNvSpPr>
            <a:spLocks noChangeArrowheads="1"/>
          </p:cNvSpPr>
          <p:nvPr/>
        </p:nvSpPr>
        <p:spPr bwMode="auto">
          <a:xfrm>
            <a:off x="654050" y="1277938"/>
            <a:ext cx="7950200" cy="284162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2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2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286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874" name="Text Box 2"/>
          <p:cNvSpPr txBox="1">
            <a:spLocks noChangeArrowheads="1"/>
          </p:cNvSpPr>
          <p:nvPr/>
        </p:nvSpPr>
        <p:spPr bwMode="auto">
          <a:xfrm>
            <a:off x="2190750" y="168275"/>
            <a:ext cx="5457825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/>
              <a:t>KS Ion probabilities of a Na</a:t>
            </a:r>
            <a:r>
              <a:rPr lang="en-US" sz="2400" b="1" baseline="-25000"/>
              <a:t>9</a:t>
            </a:r>
            <a:r>
              <a:rPr lang="en-US" sz="2400" b="1" baseline="30000"/>
              <a:t>+</a:t>
            </a:r>
            <a:r>
              <a:rPr lang="en-US" sz="2400" b="1"/>
              <a:t> cluster</a:t>
            </a:r>
          </a:p>
        </p:txBody>
      </p:sp>
      <p:sp>
        <p:nvSpPr>
          <p:cNvPr id="463875" name="Text Box 3"/>
          <p:cNvSpPr txBox="1">
            <a:spLocks noChangeArrowheads="1"/>
          </p:cNvSpPr>
          <p:nvPr/>
        </p:nvSpPr>
        <p:spPr bwMode="auto">
          <a:xfrm>
            <a:off x="615950" y="1163638"/>
            <a:ext cx="2032000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25-fs pulses</a:t>
            </a:r>
          </a:p>
          <a:p>
            <a:r>
              <a:rPr lang="en-US"/>
              <a:t>0.87 eV photons</a:t>
            </a:r>
          </a:p>
        </p:txBody>
      </p:sp>
      <p:pic>
        <p:nvPicPr>
          <p:cNvPr id="463876" name="Picture 4" descr="ClusterIonProb"/>
          <p:cNvPicPr>
            <a:picLocks noChangeAspect="1" noChangeArrowheads="1"/>
          </p:cNvPicPr>
          <p:nvPr/>
        </p:nvPicPr>
        <p:blipFill>
          <a:blip r:embed="rId3" cstate="print">
            <a:lum bright="-16000" contrast="30000"/>
          </a:blip>
          <a:srcRect/>
          <a:stretch>
            <a:fillRect/>
          </a:stretch>
        </p:blipFill>
        <p:spPr bwMode="auto">
          <a:xfrm>
            <a:off x="3684588" y="855663"/>
            <a:ext cx="4881562" cy="5915025"/>
          </a:xfrm>
          <a:prstGeom prst="rect">
            <a:avLst/>
          </a:prstGeom>
          <a:noFill/>
        </p:spPr>
      </p:pic>
      <p:sp>
        <p:nvSpPr>
          <p:cNvPr id="463877" name="Text Box 5"/>
          <p:cNvSpPr txBox="1">
            <a:spLocks noChangeArrowheads="1"/>
          </p:cNvSpPr>
          <p:nvPr/>
        </p:nvSpPr>
        <p:spPr bwMode="auto">
          <a:xfrm>
            <a:off x="309563" y="4351338"/>
            <a:ext cx="2992437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KS probabilities exact for</a:t>
            </a:r>
          </a:p>
        </p:txBody>
      </p:sp>
      <p:graphicFrame>
        <p:nvGraphicFramePr>
          <p:cNvPr id="463878" name="Object 6"/>
          <p:cNvGraphicFramePr>
            <a:graphicFrameLocks noChangeAspect="1"/>
          </p:cNvGraphicFramePr>
          <p:nvPr/>
        </p:nvGraphicFramePr>
        <p:xfrm>
          <a:off x="423863" y="4811713"/>
          <a:ext cx="284162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1" name="Equation" r:id="rId4" imgW="1396800" imgH="228600" progId="Equation.3">
                  <p:embed/>
                </p:oleObj>
              </mc:Choice>
              <mc:Fallback>
                <p:oleObj name="Equation" r:id="rId4" imgW="13968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3" y="4811713"/>
                        <a:ext cx="2841625" cy="465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3879" name="Rectangle 7"/>
          <p:cNvSpPr>
            <a:spLocks noChangeArrowheads="1"/>
          </p:cNvSpPr>
          <p:nvPr/>
        </p:nvSpPr>
        <p:spPr bwMode="auto">
          <a:xfrm>
            <a:off x="309563" y="4197350"/>
            <a:ext cx="3109912" cy="1919288"/>
          </a:xfrm>
          <a:prstGeom prst="rect">
            <a:avLst/>
          </a:prstGeom>
          <a:noFill/>
          <a:ln w="25400" algn="ctr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63882" name="Text Box 10"/>
          <p:cNvSpPr txBox="1">
            <a:spLocks noChangeArrowheads="1"/>
          </p:cNvSpPr>
          <p:nvPr/>
        </p:nvSpPr>
        <p:spPr bwMode="auto">
          <a:xfrm>
            <a:off x="369888" y="5286375"/>
            <a:ext cx="2951162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/>
              <a:t>and whenever ionization</a:t>
            </a:r>
          </a:p>
          <a:p>
            <a:r>
              <a:rPr lang="en-US"/>
              <a:t>is completely sequential.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922" name="Text Box 2"/>
          <p:cNvSpPr txBox="1">
            <a:spLocks noChangeArrowheads="1"/>
          </p:cNvSpPr>
          <p:nvPr/>
        </p:nvSpPr>
        <p:spPr bwMode="auto">
          <a:xfrm>
            <a:off x="3003550" y="168275"/>
            <a:ext cx="3565525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/>
              <a:t>Double ionization of He</a:t>
            </a:r>
          </a:p>
        </p:txBody>
      </p:sp>
      <p:pic>
        <p:nvPicPr>
          <p:cNvPr id="465924" name="Picture 4" descr="lappas2"/>
          <p:cNvPicPr>
            <a:picLocks noChangeAspect="1" noChangeArrowheads="1"/>
          </p:cNvPicPr>
          <p:nvPr/>
        </p:nvPicPr>
        <p:blipFill>
          <a:blip r:embed="rId2" cstate="print">
            <a:lum bright="-16000" contrast="30000"/>
          </a:blip>
          <a:srcRect/>
          <a:stretch>
            <a:fillRect/>
          </a:stretch>
        </p:blipFill>
        <p:spPr bwMode="auto">
          <a:xfrm>
            <a:off x="39688" y="1319213"/>
            <a:ext cx="4506912" cy="3876675"/>
          </a:xfrm>
          <a:prstGeom prst="rect">
            <a:avLst/>
          </a:prstGeom>
          <a:noFill/>
        </p:spPr>
      </p:pic>
      <p:sp>
        <p:nvSpPr>
          <p:cNvPr id="465925" name="Text Box 5"/>
          <p:cNvSpPr txBox="1">
            <a:spLocks noChangeArrowheads="1"/>
          </p:cNvSpPr>
          <p:nvPr/>
        </p:nvSpPr>
        <p:spPr bwMode="auto">
          <a:xfrm>
            <a:off x="885825" y="701675"/>
            <a:ext cx="6951663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D. Lappas and R. van Leeuwen, J. Phys. B. </a:t>
            </a:r>
            <a:r>
              <a:rPr lang="en-US" b="1"/>
              <a:t>31</a:t>
            </a:r>
            <a:r>
              <a:rPr lang="en-US"/>
              <a:t>, L249 (1998)</a:t>
            </a:r>
          </a:p>
        </p:txBody>
      </p:sp>
      <p:sp>
        <p:nvSpPr>
          <p:cNvPr id="465927" name="Text Box 7"/>
          <p:cNvSpPr txBox="1">
            <a:spLocks noChangeArrowheads="1"/>
          </p:cNvSpPr>
          <p:nvPr/>
        </p:nvSpPr>
        <p:spPr bwMode="auto">
          <a:xfrm>
            <a:off x="1038225" y="5349875"/>
            <a:ext cx="7192963" cy="13112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FF"/>
                </a:solidFill>
                <a:cs typeface="Arial" charset="0"/>
              </a:rPr>
              <a:t>● </a:t>
            </a:r>
            <a:r>
              <a:rPr lang="en-US">
                <a:solidFill>
                  <a:srgbClr val="0000FF"/>
                </a:solidFill>
              </a:rPr>
              <a:t>KS ion probabilities are wrong, even with exact density.</a:t>
            </a:r>
          </a:p>
          <a:p>
            <a:r>
              <a:rPr lang="en-US">
                <a:solidFill>
                  <a:srgbClr val="0000FF"/>
                </a:solidFill>
              </a:rPr>
              <a:t>● Worst-case scenario for TDDFT: highly correlated 2-electron</a:t>
            </a:r>
          </a:p>
          <a:p>
            <a:r>
              <a:rPr lang="en-US">
                <a:solidFill>
                  <a:srgbClr val="0000FF"/>
                </a:solidFill>
              </a:rPr>
              <a:t>   dynamics described via 1-particle density</a:t>
            </a:r>
          </a:p>
          <a:p>
            <a:endParaRPr lang="en-US">
              <a:solidFill>
                <a:srgbClr val="0000FF"/>
              </a:solidFill>
            </a:endParaRPr>
          </a:p>
        </p:txBody>
      </p:sp>
      <p:pic>
        <p:nvPicPr>
          <p:cNvPr id="465929" name="Picture 9" descr="lappas4"/>
          <p:cNvPicPr>
            <a:picLocks noChangeAspect="1" noChangeArrowheads="1"/>
          </p:cNvPicPr>
          <p:nvPr/>
        </p:nvPicPr>
        <p:blipFill>
          <a:blip r:embed="rId3" cstate="print">
            <a:lum bright="-16000" contrast="30000"/>
          </a:blip>
          <a:srcRect/>
          <a:stretch>
            <a:fillRect/>
          </a:stretch>
        </p:blipFill>
        <p:spPr bwMode="auto">
          <a:xfrm>
            <a:off x="4608513" y="1316038"/>
            <a:ext cx="4533900" cy="3854450"/>
          </a:xfrm>
          <a:prstGeom prst="rect">
            <a:avLst/>
          </a:prstGeom>
          <a:noFill/>
        </p:spPr>
      </p:pic>
      <p:sp>
        <p:nvSpPr>
          <p:cNvPr id="465930" name="Line 10"/>
          <p:cNvSpPr>
            <a:spLocks noChangeShapeType="1"/>
          </p:cNvSpPr>
          <p:nvPr/>
        </p:nvSpPr>
        <p:spPr bwMode="auto">
          <a:xfrm>
            <a:off x="1576388" y="1739900"/>
            <a:ext cx="1114425" cy="30638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lg" len="lg"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465931" name="Text Box 11"/>
          <p:cNvSpPr txBox="1">
            <a:spLocks noChangeArrowheads="1"/>
          </p:cNvSpPr>
          <p:nvPr/>
        </p:nvSpPr>
        <p:spPr bwMode="auto">
          <a:xfrm>
            <a:off x="823913" y="1522413"/>
            <a:ext cx="790575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exact</a:t>
            </a:r>
          </a:p>
        </p:txBody>
      </p:sp>
      <p:sp>
        <p:nvSpPr>
          <p:cNvPr id="465932" name="Line 12"/>
          <p:cNvSpPr>
            <a:spLocks noChangeShapeType="1"/>
          </p:cNvSpPr>
          <p:nvPr/>
        </p:nvSpPr>
        <p:spPr bwMode="auto">
          <a:xfrm flipH="1" flipV="1">
            <a:off x="2921000" y="2546350"/>
            <a:ext cx="614363" cy="614363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lg" len="lg"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465933" name="Text Box 13"/>
          <p:cNvSpPr txBox="1">
            <a:spLocks noChangeArrowheads="1"/>
          </p:cNvSpPr>
          <p:nvPr/>
        </p:nvSpPr>
        <p:spPr bwMode="auto">
          <a:xfrm>
            <a:off x="2959100" y="3108325"/>
            <a:ext cx="120015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FF"/>
                </a:solidFill>
              </a:rPr>
              <a:t>exact KS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538005" y="168275"/>
            <a:ext cx="6789038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/>
              <a:t>Nuclear Dynamics: potential-energy surfaces</a:t>
            </a:r>
            <a:endParaRPr lang="en-US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052" y="855864"/>
            <a:ext cx="4389857" cy="426295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09670" y="5280575"/>
            <a:ext cx="3763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/>
              <a:t>Casida</a:t>
            </a:r>
            <a:r>
              <a:rPr lang="en-US" sz="1800" dirty="0" smtClean="0"/>
              <a:t> et al. (1998)</a:t>
            </a:r>
          </a:p>
          <a:p>
            <a:r>
              <a:rPr lang="en-US" sz="1800" dirty="0" smtClean="0"/>
              <a:t>(asymptotically corrected ALDA)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937122" y="1035080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16285" y="1235135"/>
            <a:ext cx="348044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● TDDFT widely used to </a:t>
            </a:r>
          </a:p>
          <a:p>
            <a:r>
              <a:rPr lang="en-US" dirty="0"/>
              <a:t> </a:t>
            </a:r>
            <a:r>
              <a:rPr lang="en-US" dirty="0" smtClean="0"/>
              <a:t>  calculate excited-state BO</a:t>
            </a:r>
          </a:p>
          <a:p>
            <a:r>
              <a:rPr lang="en-US" dirty="0" smtClean="0"/>
              <a:t>    potential-energy surfaces</a:t>
            </a:r>
          </a:p>
          <a:p>
            <a:endParaRPr lang="en-US" dirty="0"/>
          </a:p>
          <a:p>
            <a:r>
              <a:rPr lang="en-US" dirty="0" smtClean="0"/>
              <a:t>● Performance depends on</a:t>
            </a:r>
          </a:p>
          <a:p>
            <a:r>
              <a:rPr lang="en-US" dirty="0"/>
              <a:t> </a:t>
            </a:r>
            <a:r>
              <a:rPr lang="en-US" dirty="0" smtClean="0"/>
              <a:t>  xc functional</a:t>
            </a:r>
          </a:p>
          <a:p>
            <a:endParaRPr lang="en-US" dirty="0"/>
          </a:p>
          <a:p>
            <a:r>
              <a:rPr lang="en-US" dirty="0" smtClean="0"/>
              <a:t>● Challenges:</a:t>
            </a:r>
          </a:p>
          <a:p>
            <a:r>
              <a:rPr lang="en-US" dirty="0"/>
              <a:t> </a:t>
            </a:r>
            <a:r>
              <a:rPr lang="en-US" dirty="0" smtClean="0"/>
              <a:t>   ► Stretched systems</a:t>
            </a:r>
          </a:p>
          <a:p>
            <a:r>
              <a:rPr lang="en-US" dirty="0"/>
              <a:t> </a:t>
            </a:r>
            <a:r>
              <a:rPr lang="en-US" dirty="0" smtClean="0"/>
              <a:t>   ► PES for charge-transfer</a:t>
            </a:r>
          </a:p>
          <a:p>
            <a:r>
              <a:rPr lang="en-US" dirty="0"/>
              <a:t> </a:t>
            </a:r>
            <a:r>
              <a:rPr lang="en-US" dirty="0" smtClean="0"/>
              <a:t>       excitations</a:t>
            </a:r>
          </a:p>
          <a:p>
            <a:r>
              <a:rPr lang="en-US" dirty="0"/>
              <a:t> </a:t>
            </a:r>
            <a:r>
              <a:rPr lang="en-US" dirty="0" smtClean="0"/>
              <a:t>   ► Conical intersections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152485" y="168275"/>
            <a:ext cx="5556970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/>
              <a:t>Nuclear Dynamics: TDDFT-</a:t>
            </a:r>
            <a:r>
              <a:rPr lang="en-US" sz="2400" b="1" dirty="0" err="1" smtClean="0"/>
              <a:t>Ehrenfest</a:t>
            </a:r>
            <a:endParaRPr lang="en-US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5" y="855865"/>
            <a:ext cx="2759005" cy="39931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911" y="857390"/>
            <a:ext cx="6300466" cy="34165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10405" y="4218909"/>
            <a:ext cx="32560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Castro et al. (2004)</a:t>
            </a:r>
          </a:p>
          <a:p>
            <a:r>
              <a:rPr lang="en-US" dirty="0" smtClean="0"/>
              <a:t>Dissociation of Na2+ dimer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148075" y="5848515"/>
            <a:ext cx="36487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Calculation done with Octopus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72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152485" y="168275"/>
            <a:ext cx="5556970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/>
              <a:t>Nuclear Dynamics: TDDFT-</a:t>
            </a:r>
            <a:r>
              <a:rPr lang="en-US" sz="2400" b="1" dirty="0" err="1" smtClean="0"/>
              <a:t>Ehrenfest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93830" y="817460"/>
            <a:ext cx="8893781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►TDDFT-</a:t>
            </a:r>
            <a:r>
              <a:rPr lang="en-US" dirty="0" err="1" smtClean="0"/>
              <a:t>Ehrenfest</a:t>
            </a:r>
            <a:r>
              <a:rPr lang="en-US" dirty="0" smtClean="0"/>
              <a:t> dynamics: mean-field approach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● mixed quantum-classical treatment of electrons and nuclei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● classical nuclear dynamics in average force field caused by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the electrons</a:t>
            </a:r>
          </a:p>
          <a:p>
            <a:endParaRPr lang="en-US" dirty="0"/>
          </a:p>
          <a:p>
            <a:r>
              <a:rPr lang="en-US" dirty="0" smtClean="0"/>
              <a:t>►Works well 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● if a single nuclear path is dominant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● for ultrafast processes, and at the initial states of an excitation,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before significant level crossing can occur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● when a large number of electronic excitations are involved,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so that the nuclear dynamics is governed by average force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(in metals, and when a large amount of energy is absorbed)</a:t>
            </a:r>
          </a:p>
          <a:p>
            <a:endParaRPr lang="en-US" dirty="0"/>
          </a:p>
          <a:p>
            <a:r>
              <a:rPr lang="en-US" dirty="0" smtClean="0"/>
              <a:t>►</a:t>
            </a:r>
            <a:r>
              <a:rPr lang="en-US" dirty="0" err="1" smtClean="0"/>
              <a:t>Nonadiabatic</a:t>
            </a:r>
            <a:r>
              <a:rPr lang="en-US" dirty="0" smtClean="0"/>
              <a:t> nuclear dynamics, e.g. via surface hopping schemes,</a:t>
            </a:r>
          </a:p>
          <a:p>
            <a:r>
              <a:rPr lang="en-US" dirty="0"/>
              <a:t> </a:t>
            </a:r>
            <a:r>
              <a:rPr lang="en-US" dirty="0" smtClean="0"/>
              <a:t>  is difficult for large molecules.</a:t>
            </a:r>
          </a:p>
        </p:txBody>
      </p:sp>
    </p:spTree>
    <p:extLst>
      <p:ext uri="{BB962C8B-B14F-4D97-AF65-F5344CB8AC3E}">
        <p14:creationId xmlns:p14="http://schemas.microsoft.com/office/powerpoint/2010/main" val="205268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992563" y="152400"/>
            <a:ext cx="12319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/>
              <a:t>Outline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30030" y="1431940"/>
            <a:ext cx="59378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● Introduction: strong-field phenomena</a:t>
            </a:r>
          </a:p>
          <a:p>
            <a:endParaRPr lang="en-US" sz="2400" b="1" dirty="0" smtClean="0">
              <a:solidFill>
                <a:srgbClr val="0000FF"/>
              </a:solidFill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TDDFT in a nutshell</a:t>
            </a:r>
          </a:p>
          <a:p>
            <a:endParaRPr lang="en-US" sz="2400" b="1" dirty="0" smtClean="0">
              <a:solidFill>
                <a:srgbClr val="0000FF"/>
              </a:solidFill>
              <a:latin typeface="Arial"/>
              <a:cs typeface="Arial"/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What TDDFT can do well, and where</a:t>
            </a:r>
          </a:p>
          <a:p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   it faces challenges</a:t>
            </a:r>
          </a:p>
          <a:p>
            <a:endParaRPr lang="en-US" sz="2400" b="1" dirty="0" smtClean="0">
              <a:solidFill>
                <a:srgbClr val="0000FF"/>
              </a:solidFill>
              <a:latin typeface="Arial"/>
              <a:cs typeface="Arial"/>
            </a:endParaRPr>
          </a:p>
          <a:p>
            <a:pPr marL="342900" indent="-342900"/>
            <a:r>
              <a:rPr lang="en-US" sz="2400" b="1" dirty="0" smtClean="0">
                <a:solidFill>
                  <a:srgbClr val="0000FF"/>
                </a:solidFill>
                <a:latin typeface="Arial"/>
                <a:cs typeface="Arial"/>
              </a:rPr>
              <a:t>● </a:t>
            </a:r>
            <a:r>
              <a:rPr lang="en-US" sz="2400" b="1" dirty="0" smtClean="0">
                <a:solidFill>
                  <a:srgbClr val="0000FF"/>
                </a:solidFill>
              </a:rPr>
              <a:t>TDDFT and dissipation</a:t>
            </a:r>
            <a:endParaRPr lang="en-US" sz="2400" b="1" dirty="0" smtClean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1576410" y="1239915"/>
            <a:ext cx="6144800" cy="2649945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lg" len="lg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887663" y="165100"/>
            <a:ext cx="3531736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/>
              <a:t>TDDFT and dissipation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576410" y="1460886"/>
            <a:ext cx="5194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Extrinsic: disorder, impurities, (phonons)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5414" y="854230"/>
            <a:ext cx="76312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One can treat two kinds of dissipation mechanisms within TDDFT: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14815" y="3275415"/>
            <a:ext cx="49519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Intrinsic: electronic many-body effects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0850" y="2019975"/>
            <a:ext cx="8345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C. A. </a:t>
            </a:r>
            <a:r>
              <a:rPr lang="en-US" sz="1800" dirty="0" err="1" smtClean="0"/>
              <a:t>Ullrich</a:t>
            </a:r>
            <a:r>
              <a:rPr lang="en-US" sz="1800" dirty="0" smtClean="0"/>
              <a:t> and G. </a:t>
            </a:r>
            <a:r>
              <a:rPr lang="en-US" sz="1800" dirty="0" err="1" smtClean="0"/>
              <a:t>Vignale</a:t>
            </a:r>
            <a:r>
              <a:rPr lang="en-US" sz="1800" dirty="0"/>
              <a:t>, Phys. Rev. B </a:t>
            </a:r>
            <a:r>
              <a:rPr lang="en-US" sz="1800" b="1" dirty="0"/>
              <a:t>65</a:t>
            </a:r>
            <a:r>
              <a:rPr lang="en-US" sz="1800" dirty="0"/>
              <a:t>, 245102 (2002) </a:t>
            </a:r>
            <a:endParaRPr lang="en-US" sz="1800" dirty="0" smtClean="0"/>
          </a:p>
          <a:p>
            <a:r>
              <a:rPr lang="en-US" sz="1800" dirty="0"/>
              <a:t>F. V. </a:t>
            </a:r>
            <a:r>
              <a:rPr lang="en-US" sz="1800" dirty="0" err="1"/>
              <a:t>Kyrychenko</a:t>
            </a:r>
            <a:r>
              <a:rPr lang="en-US" sz="1800" dirty="0"/>
              <a:t> and C. A. </a:t>
            </a:r>
            <a:r>
              <a:rPr lang="en-US" sz="1800" dirty="0" err="1"/>
              <a:t>Ullrich</a:t>
            </a:r>
            <a:r>
              <a:rPr lang="en-US" sz="1800" dirty="0"/>
              <a:t>, J. Phys.: </a:t>
            </a:r>
            <a:r>
              <a:rPr lang="en-US" sz="1800" dirty="0" err="1"/>
              <a:t>Condens</a:t>
            </a:r>
            <a:r>
              <a:rPr lang="en-US" sz="1800" dirty="0"/>
              <a:t>. Matter </a:t>
            </a:r>
            <a:r>
              <a:rPr lang="en-US" sz="1800" b="1" dirty="0"/>
              <a:t>21</a:t>
            </a:r>
            <a:r>
              <a:rPr lang="en-US" sz="1800" dirty="0"/>
              <a:t>, 084202 (2009)</a:t>
            </a: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934567" y="3942365"/>
            <a:ext cx="64833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dirty="0"/>
              <a:t>J.F. Dobson, M.J. </a:t>
            </a:r>
            <a:r>
              <a:rPr lang="en-US" sz="1800" dirty="0" err="1"/>
              <a:t>B</a:t>
            </a:r>
            <a:r>
              <a:rPr lang="en-US" sz="1800" dirty="0" err="1">
                <a:cs typeface="Arial" charset="0"/>
              </a:rPr>
              <a:t>ünner</a:t>
            </a:r>
            <a:r>
              <a:rPr lang="en-US" sz="1800" dirty="0">
                <a:cs typeface="Arial" charset="0"/>
              </a:rPr>
              <a:t>, E.K.U. Gross, PRL </a:t>
            </a:r>
            <a:r>
              <a:rPr lang="en-US" sz="1800" b="1" dirty="0">
                <a:cs typeface="Arial" charset="0"/>
              </a:rPr>
              <a:t>79</a:t>
            </a:r>
            <a:r>
              <a:rPr lang="en-US" sz="1800" dirty="0">
                <a:cs typeface="Arial" charset="0"/>
              </a:rPr>
              <a:t>, 1905 (1997)</a:t>
            </a:r>
          </a:p>
          <a:p>
            <a:r>
              <a:rPr lang="en-US" sz="1800" dirty="0">
                <a:cs typeface="Arial" charset="0"/>
              </a:rPr>
              <a:t>G. </a:t>
            </a:r>
            <a:r>
              <a:rPr lang="en-US" sz="1800" dirty="0" err="1">
                <a:cs typeface="Arial" charset="0"/>
              </a:rPr>
              <a:t>Vignale</a:t>
            </a:r>
            <a:r>
              <a:rPr lang="en-US" sz="1800" dirty="0">
                <a:cs typeface="Arial" charset="0"/>
              </a:rPr>
              <a:t> and W. Kohn, PRL </a:t>
            </a:r>
            <a:r>
              <a:rPr lang="en-US" sz="1800" b="1" dirty="0">
                <a:cs typeface="Arial" charset="0"/>
              </a:rPr>
              <a:t>77</a:t>
            </a:r>
            <a:r>
              <a:rPr lang="en-US" sz="1800" dirty="0">
                <a:cs typeface="Arial" charset="0"/>
              </a:rPr>
              <a:t>, 2037 (1996)</a:t>
            </a:r>
          </a:p>
          <a:p>
            <a:r>
              <a:rPr lang="en-US" sz="1800" dirty="0">
                <a:cs typeface="Arial" charset="0"/>
              </a:rPr>
              <a:t>G. </a:t>
            </a:r>
            <a:r>
              <a:rPr lang="en-US" sz="1800" dirty="0" err="1">
                <a:cs typeface="Arial" charset="0"/>
              </a:rPr>
              <a:t>Vignale</a:t>
            </a:r>
            <a:r>
              <a:rPr lang="en-US" sz="1800" dirty="0">
                <a:cs typeface="Arial" charset="0"/>
              </a:rPr>
              <a:t>, </a:t>
            </a:r>
            <a:r>
              <a:rPr lang="en-US" sz="1800" dirty="0" smtClean="0">
                <a:cs typeface="Arial" charset="0"/>
              </a:rPr>
              <a:t>C.A. </a:t>
            </a:r>
            <a:r>
              <a:rPr lang="en-US" sz="1800" dirty="0" err="1" smtClean="0">
                <a:cs typeface="Arial" charset="0"/>
              </a:rPr>
              <a:t>Ullrich</a:t>
            </a:r>
            <a:r>
              <a:rPr lang="en-US" sz="1800" dirty="0" smtClean="0">
                <a:cs typeface="Arial" charset="0"/>
              </a:rPr>
              <a:t>, and S</a:t>
            </a:r>
            <a:r>
              <a:rPr lang="en-US" sz="1800" dirty="0">
                <a:cs typeface="Arial" charset="0"/>
              </a:rPr>
              <a:t>. Conti, PRL </a:t>
            </a:r>
            <a:r>
              <a:rPr lang="en-US" sz="1800" b="1" dirty="0">
                <a:cs typeface="Arial" charset="0"/>
              </a:rPr>
              <a:t>79</a:t>
            </a:r>
            <a:r>
              <a:rPr lang="en-US" sz="1800" dirty="0">
                <a:cs typeface="Arial" charset="0"/>
              </a:rPr>
              <a:t>, 4878 (1997)</a:t>
            </a:r>
          </a:p>
          <a:p>
            <a:r>
              <a:rPr lang="en-US" sz="1800" dirty="0">
                <a:cs typeface="Arial" charset="0"/>
              </a:rPr>
              <a:t>I.V. </a:t>
            </a:r>
            <a:r>
              <a:rPr lang="en-US" sz="1800" dirty="0" err="1">
                <a:cs typeface="Arial" charset="0"/>
              </a:rPr>
              <a:t>Tokatly</a:t>
            </a:r>
            <a:r>
              <a:rPr lang="en-US" sz="1800" dirty="0">
                <a:cs typeface="Arial" charset="0"/>
              </a:rPr>
              <a:t>, PRB </a:t>
            </a:r>
            <a:r>
              <a:rPr lang="en-US" sz="1800" b="1" dirty="0">
                <a:cs typeface="Arial" charset="0"/>
              </a:rPr>
              <a:t>71</a:t>
            </a:r>
            <a:r>
              <a:rPr lang="en-US" sz="1800" dirty="0">
                <a:cs typeface="Arial" charset="0"/>
              </a:rPr>
              <a:t>, 165105 (2005)</a:t>
            </a:r>
          </a:p>
        </p:txBody>
      </p:sp>
    </p:spTree>
    <p:extLst>
      <p:ext uri="{BB962C8B-B14F-4D97-AF65-F5344CB8AC3E}">
        <p14:creationId xmlns:p14="http://schemas.microsoft.com/office/powerpoint/2010/main" val="344891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94" name="Rectangle 22"/>
          <p:cNvSpPr>
            <a:spLocks noChangeArrowheads="1"/>
          </p:cNvSpPr>
          <p:nvPr/>
        </p:nvSpPr>
        <p:spPr bwMode="auto">
          <a:xfrm>
            <a:off x="4149725" y="1930400"/>
            <a:ext cx="4762500" cy="3149600"/>
          </a:xfrm>
          <a:prstGeom prst="rect">
            <a:avLst/>
          </a:prstGeom>
          <a:solidFill>
            <a:srgbClr val="99CCFF">
              <a:alpha val="50000"/>
            </a:srgbClr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05476" name="Text Box 4"/>
          <p:cNvSpPr txBox="1">
            <a:spLocks noChangeArrowheads="1"/>
          </p:cNvSpPr>
          <p:nvPr/>
        </p:nvSpPr>
        <p:spPr bwMode="auto">
          <a:xfrm>
            <a:off x="2651750" y="165100"/>
            <a:ext cx="44013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 smtClean="0"/>
              <a:t>Time-dependent current-DFT</a:t>
            </a:r>
            <a:endParaRPr lang="en-US" sz="2400" b="1" dirty="0"/>
          </a:p>
        </p:txBody>
      </p:sp>
      <p:sp>
        <p:nvSpPr>
          <p:cNvPr id="105487" name="Text Box 15"/>
          <p:cNvSpPr txBox="1">
            <a:spLocks noChangeArrowheads="1"/>
          </p:cNvSpPr>
          <p:nvPr/>
        </p:nvSpPr>
        <p:spPr bwMode="auto">
          <a:xfrm>
            <a:off x="1268413" y="1047750"/>
            <a:ext cx="7142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u="sng"/>
              <a:t>XC functionals using the language of hydrodynamics/elasticity</a:t>
            </a:r>
          </a:p>
        </p:txBody>
      </p:sp>
      <p:pic>
        <p:nvPicPr>
          <p:cNvPr id="105492" name="Picture 20" descr="flu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584450"/>
            <a:ext cx="2986087" cy="133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93" name="Text Box 21"/>
          <p:cNvSpPr txBox="1">
            <a:spLocks noChangeArrowheads="1"/>
          </p:cNvSpPr>
          <p:nvPr/>
        </p:nvSpPr>
        <p:spPr bwMode="auto">
          <a:xfrm>
            <a:off x="4149725" y="2046288"/>
            <a:ext cx="4711700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cs typeface="Arial" charset="0"/>
              </a:rPr>
              <a:t>●</a:t>
            </a:r>
            <a:r>
              <a:rPr lang="en-US"/>
              <a:t>Extension of LDA to dynamical regime:</a:t>
            </a:r>
          </a:p>
          <a:p>
            <a:r>
              <a:rPr lang="en-US"/>
              <a:t>  local in space, but nonlocal in time</a:t>
            </a:r>
          </a:p>
          <a:p>
            <a:r>
              <a:rPr lang="en-US"/>
              <a:t>             current is more natural variable.</a:t>
            </a:r>
          </a:p>
          <a:p>
            <a:endParaRPr lang="en-US"/>
          </a:p>
          <a:p>
            <a:r>
              <a:rPr lang="en-US">
                <a:cs typeface="Arial" charset="0"/>
              </a:rPr>
              <a:t>●Dynamical xc effects: viscoelastic</a:t>
            </a:r>
          </a:p>
          <a:p>
            <a:r>
              <a:rPr lang="en-US">
                <a:cs typeface="Arial" charset="0"/>
              </a:rPr>
              <a:t>  stresses in the electron liquid</a:t>
            </a:r>
          </a:p>
          <a:p>
            <a:endParaRPr lang="en-US">
              <a:cs typeface="Arial" charset="0"/>
            </a:endParaRPr>
          </a:p>
          <a:p>
            <a:r>
              <a:rPr lang="en-US">
                <a:cs typeface="Arial" charset="0"/>
              </a:rPr>
              <a:t>●Frequency-dependent viscosity</a:t>
            </a:r>
          </a:p>
          <a:p>
            <a:r>
              <a:rPr lang="en-US">
                <a:cs typeface="Arial" charset="0"/>
              </a:rPr>
              <a:t>  coefficients / elastic moduli</a:t>
            </a:r>
          </a:p>
        </p:txBody>
      </p:sp>
      <p:sp>
        <p:nvSpPr>
          <p:cNvPr id="105496" name="AutoShape 24"/>
          <p:cNvSpPr>
            <a:spLocks noChangeArrowheads="1"/>
          </p:cNvSpPr>
          <p:nvPr/>
        </p:nvSpPr>
        <p:spPr bwMode="auto">
          <a:xfrm>
            <a:off x="4494213" y="2778125"/>
            <a:ext cx="538162" cy="190500"/>
          </a:xfrm>
          <a:prstGeom prst="rightArrow">
            <a:avLst>
              <a:gd name="adj1" fmla="val 50000"/>
              <a:gd name="adj2" fmla="val 70625"/>
            </a:avLst>
          </a:prstGeom>
          <a:noFill/>
          <a:ln w="25400" algn="ctr">
            <a:solidFill>
              <a:schemeClr val="tx1"/>
            </a:solidFill>
            <a:miter lim="800000"/>
            <a:headEnd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9" name="Rectangle 9"/>
          <p:cNvSpPr>
            <a:spLocks noChangeArrowheads="1"/>
          </p:cNvSpPr>
          <p:nvPr/>
        </p:nvSpPr>
        <p:spPr bwMode="auto">
          <a:xfrm>
            <a:off x="923925" y="3313785"/>
            <a:ext cx="4378325" cy="1344613"/>
          </a:xfrm>
          <a:prstGeom prst="rect">
            <a:avLst/>
          </a:prstGeom>
          <a:solidFill>
            <a:srgbClr val="00FFFF">
              <a:alpha val="50195"/>
            </a:srgbClr>
          </a:solidFill>
          <a:ln w="19050" algn="ctr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29" name="Rectangle 6"/>
          <p:cNvSpPr>
            <a:spLocks noChangeArrowheads="1"/>
          </p:cNvSpPr>
          <p:nvPr/>
        </p:nvSpPr>
        <p:spPr bwMode="auto">
          <a:xfrm>
            <a:off x="399285" y="1086460"/>
            <a:ext cx="8474075" cy="1305605"/>
          </a:xfrm>
          <a:prstGeom prst="rect">
            <a:avLst/>
          </a:prstGeom>
          <a:solidFill>
            <a:srgbClr val="FFFF00">
              <a:alpha val="50195"/>
            </a:srgbClr>
          </a:solidFill>
          <a:ln w="19050" algn="ctr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square" anchor="ctr">
            <a:spAutoFit/>
          </a:bodyPr>
          <a:lstStyle/>
          <a:p>
            <a:endParaRPr lang="en-US"/>
          </a:p>
        </p:txBody>
      </p:sp>
      <p:sp>
        <p:nvSpPr>
          <p:cNvPr id="1030" name="Text Box 4"/>
          <p:cNvSpPr txBox="1">
            <a:spLocks noChangeArrowheads="1"/>
          </p:cNvSpPr>
          <p:nvPr/>
        </p:nvSpPr>
        <p:spPr bwMode="auto">
          <a:xfrm>
            <a:off x="2805113" y="152400"/>
            <a:ext cx="4024312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TDKS equation in TDCDFT</a:t>
            </a:r>
          </a:p>
        </p:txBody>
      </p:sp>
      <p:graphicFrame>
        <p:nvGraphicFramePr>
          <p:cNvPr id="102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7023378"/>
              </p:ext>
            </p:extLst>
          </p:nvPr>
        </p:nvGraphicFramePr>
        <p:xfrm>
          <a:off x="642937" y="1239915"/>
          <a:ext cx="8009251" cy="10317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76" name="Equation" r:id="rId3" imgW="4140000" imgH="533160" progId="Equation.3">
                  <p:embed/>
                </p:oleObj>
              </mc:Choice>
              <mc:Fallback>
                <p:oleObj name="Equation" r:id="rId3" imgW="4140000" imgH="533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7" y="1239915"/>
                        <a:ext cx="8009251" cy="103179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27" name="Text Box 7"/>
          <p:cNvSpPr txBox="1">
            <a:spLocks noChangeArrowheads="1"/>
          </p:cNvSpPr>
          <p:nvPr/>
        </p:nvSpPr>
        <p:spPr bwMode="auto">
          <a:xfrm>
            <a:off x="501650" y="2660650"/>
            <a:ext cx="2420856" cy="400110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dirty="0" smtClean="0">
                <a:cs typeface="Arial" charset="0"/>
              </a:rPr>
              <a:t>XC vector potential:</a:t>
            </a:r>
            <a:endParaRPr lang="en-US" dirty="0">
              <a:cs typeface="Arial" charset="0"/>
            </a:endParaRPr>
          </a:p>
        </p:txBody>
      </p:sp>
      <p:graphicFrame>
        <p:nvGraphicFramePr>
          <p:cNvPr id="18432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4587665"/>
              </p:ext>
            </p:extLst>
          </p:nvPr>
        </p:nvGraphicFramePr>
        <p:xfrm>
          <a:off x="1063625" y="3390595"/>
          <a:ext cx="4135438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77" name="Equation" r:id="rId5" imgW="1650960" imgH="444240" progId="Equation.3">
                  <p:embed/>
                </p:oleObj>
              </mc:Choice>
              <mc:Fallback>
                <p:oleObj name="Equation" r:id="rId5" imgW="165096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3625" y="3390595"/>
                        <a:ext cx="4135438" cy="1114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30" name="Text Box 10"/>
          <p:cNvSpPr txBox="1">
            <a:spLocks noChangeArrowheads="1"/>
          </p:cNvSpPr>
          <p:nvPr/>
        </p:nvSpPr>
        <p:spPr bwMode="auto">
          <a:xfrm>
            <a:off x="193830" y="4888390"/>
            <a:ext cx="8823441" cy="707886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dirty="0">
                <a:cs typeface="Arial" charset="0"/>
              </a:rPr>
              <a:t>● </a:t>
            </a:r>
            <a:r>
              <a:rPr lang="en-US" dirty="0"/>
              <a:t>Valid up to second order in the spatial derivatives</a:t>
            </a:r>
          </a:p>
          <a:p>
            <a:r>
              <a:rPr lang="en-US" dirty="0">
                <a:cs typeface="Arial" charset="0"/>
              </a:rPr>
              <a:t>● The </a:t>
            </a:r>
            <a:r>
              <a:rPr lang="en-US" u="sng" dirty="0">
                <a:cs typeface="Arial" charset="0"/>
              </a:rPr>
              <a:t>gradients</a:t>
            </a:r>
            <a:r>
              <a:rPr lang="en-US" dirty="0">
                <a:cs typeface="Arial" charset="0"/>
              </a:rPr>
              <a:t> need to be small, but the velocities themselves can be </a:t>
            </a:r>
            <a:r>
              <a:rPr lang="en-US" dirty="0" smtClean="0">
                <a:cs typeface="Arial" charset="0"/>
              </a:rPr>
              <a:t>large</a:t>
            </a:r>
          </a:p>
        </p:txBody>
      </p:sp>
      <p:sp>
        <p:nvSpPr>
          <p:cNvPr id="184331" name="Text Box 11"/>
          <p:cNvSpPr txBox="1">
            <a:spLocks noChangeArrowheads="1"/>
          </p:cNvSpPr>
          <p:nvPr/>
        </p:nvSpPr>
        <p:spPr bwMode="auto">
          <a:xfrm>
            <a:off x="5494338" y="3621025"/>
            <a:ext cx="3498850" cy="641350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800" dirty="0">
                <a:solidFill>
                  <a:srgbClr val="0000FF"/>
                </a:solidFill>
              </a:rPr>
              <a:t>G. </a:t>
            </a:r>
            <a:r>
              <a:rPr lang="en-US" sz="1800" dirty="0" err="1">
                <a:solidFill>
                  <a:srgbClr val="0000FF"/>
                </a:solidFill>
              </a:rPr>
              <a:t>Vignale</a:t>
            </a:r>
            <a:r>
              <a:rPr lang="en-US" sz="1800" dirty="0">
                <a:solidFill>
                  <a:srgbClr val="0000FF"/>
                </a:solidFill>
              </a:rPr>
              <a:t>, C.A.U., and S. Conti,</a:t>
            </a:r>
          </a:p>
          <a:p>
            <a:r>
              <a:rPr lang="en-US" sz="1800" dirty="0">
                <a:solidFill>
                  <a:srgbClr val="0000FF"/>
                </a:solidFill>
              </a:rPr>
              <a:t>PRL </a:t>
            </a:r>
            <a:r>
              <a:rPr lang="en-US" sz="1800" b="1" dirty="0">
                <a:solidFill>
                  <a:srgbClr val="0000FF"/>
                </a:solidFill>
              </a:rPr>
              <a:t>79</a:t>
            </a:r>
            <a:r>
              <a:rPr lang="en-US" sz="1800" dirty="0">
                <a:solidFill>
                  <a:srgbClr val="0000FF"/>
                </a:solidFill>
              </a:rPr>
              <a:t>, 4878 (1997)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9" grpId="0" animBg="1"/>
      <p:bldP spid="184327" grpId="0"/>
      <p:bldP spid="184330" grpId="0"/>
      <p:bldP spid="18433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8"/>
          <p:cNvSpPr>
            <a:spLocks noChangeArrowheads="1"/>
          </p:cNvSpPr>
          <p:nvPr/>
        </p:nvSpPr>
        <p:spPr bwMode="auto">
          <a:xfrm>
            <a:off x="92074" y="1624013"/>
            <a:ext cx="8950325" cy="2227262"/>
          </a:xfrm>
          <a:prstGeom prst="rect">
            <a:avLst/>
          </a:prstGeom>
          <a:solidFill>
            <a:srgbClr val="FFFF00">
              <a:alpha val="50195"/>
            </a:srgbClr>
          </a:solidFill>
          <a:ln w="19050" algn="ctr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square" anchor="ctr">
            <a:spAutoFit/>
          </a:bodyPr>
          <a:lstStyle/>
          <a:p>
            <a:endParaRPr lang="en-US"/>
          </a:p>
        </p:txBody>
      </p:sp>
      <p:sp>
        <p:nvSpPr>
          <p:cNvPr id="2054" name="Text Box 4"/>
          <p:cNvSpPr txBox="1">
            <a:spLocks noChangeArrowheads="1"/>
          </p:cNvSpPr>
          <p:nvPr/>
        </p:nvSpPr>
        <p:spPr bwMode="auto">
          <a:xfrm>
            <a:off x="2421320" y="152400"/>
            <a:ext cx="5009705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 smtClean="0"/>
              <a:t>The xc viscoelastic stress </a:t>
            </a:r>
            <a:r>
              <a:rPr lang="en-US" sz="2400" b="1" dirty="0"/>
              <a:t>tensor</a:t>
            </a:r>
          </a:p>
        </p:txBody>
      </p:sp>
      <p:sp>
        <p:nvSpPr>
          <p:cNvPr id="2055" name="Text Box 5"/>
          <p:cNvSpPr txBox="1">
            <a:spLocks noChangeArrowheads="1"/>
          </p:cNvSpPr>
          <p:nvPr/>
        </p:nvSpPr>
        <p:spPr bwMode="auto">
          <a:xfrm>
            <a:off x="639763" y="908050"/>
            <a:ext cx="3471862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/>
              <a:t>time-dependent velocity field:</a:t>
            </a:r>
          </a:p>
        </p:txBody>
      </p:sp>
      <p:graphicFrame>
        <p:nvGraphicFramePr>
          <p:cNvPr id="205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4992285"/>
              </p:ext>
            </p:extLst>
          </p:nvPr>
        </p:nvGraphicFramePr>
        <p:xfrm>
          <a:off x="4248150" y="846138"/>
          <a:ext cx="318135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57" name="Equation" r:id="rId3" imgW="1346040" imgH="203040" progId="Equation.3">
                  <p:embed/>
                </p:oleObj>
              </mc:Choice>
              <mc:Fallback>
                <p:oleObj name="Equation" r:id="rId3" imgW="13460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8150" y="846138"/>
                        <a:ext cx="3181350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176705"/>
              </p:ext>
            </p:extLst>
          </p:nvPr>
        </p:nvGraphicFramePr>
        <p:xfrm>
          <a:off x="149225" y="1739900"/>
          <a:ext cx="8812213" cy="198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58" name="Equation" r:id="rId5" imgW="4292280" imgH="965160" progId="Equation.3">
                  <p:embed/>
                </p:oleObj>
              </mc:Choice>
              <mc:Fallback>
                <p:oleObj name="Equation" r:id="rId5" imgW="4292280" imgH="965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225" y="1739900"/>
                        <a:ext cx="8812213" cy="1982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6" name="Text Box 9"/>
          <p:cNvSpPr txBox="1">
            <a:spLocks noChangeArrowheads="1"/>
          </p:cNvSpPr>
          <p:nvPr/>
        </p:nvSpPr>
        <p:spPr bwMode="auto">
          <a:xfrm>
            <a:off x="561975" y="4133850"/>
            <a:ext cx="7289368" cy="707886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dirty="0"/>
              <a:t>where the </a:t>
            </a:r>
            <a:r>
              <a:rPr lang="en-US" dirty="0" smtClean="0"/>
              <a:t>xc viscosity coefficients         and          are obtained</a:t>
            </a:r>
          </a:p>
          <a:p>
            <a:r>
              <a:rPr lang="en-US" dirty="0" smtClean="0"/>
              <a:t>from the homogeneous electron liquid. </a:t>
            </a:r>
            <a:endParaRPr lang="en-US" dirty="0"/>
          </a:p>
        </p:txBody>
      </p:sp>
      <p:graphicFrame>
        <p:nvGraphicFramePr>
          <p:cNvPr id="205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0876400"/>
              </p:ext>
            </p:extLst>
          </p:nvPr>
        </p:nvGraphicFramePr>
        <p:xfrm>
          <a:off x="4533595" y="4022755"/>
          <a:ext cx="563562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59" name="Equation" r:id="rId7" imgW="215640" imgH="228600" progId="Equation.3">
                  <p:embed/>
                </p:oleObj>
              </mc:Choice>
              <mc:Fallback>
                <p:oleObj name="Equation" r:id="rId7" imgW="2156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3595" y="4022755"/>
                        <a:ext cx="563562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1339754"/>
              </p:ext>
            </p:extLst>
          </p:nvPr>
        </p:nvGraphicFramePr>
        <p:xfrm>
          <a:off x="5570530" y="4043480"/>
          <a:ext cx="5969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60" name="Equation" r:id="rId9" imgW="228600" imgH="228600" progId="Equation.3">
                  <p:embed/>
                </p:oleObj>
              </mc:Choice>
              <mc:Fallback>
                <p:oleObj name="Equation" r:id="rId9" imgW="228600" imgH="2286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0530" y="4043480"/>
                        <a:ext cx="5969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036763" y="152400"/>
            <a:ext cx="5080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Nonlinear TDCDFT: “1D” systems</a:t>
            </a:r>
          </a:p>
        </p:txBody>
      </p:sp>
      <p:pic>
        <p:nvPicPr>
          <p:cNvPr id="3077" name="Picture 5" descr="basicwel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25" y="817563"/>
            <a:ext cx="3292475" cy="195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536700" y="2928938"/>
            <a:ext cx="6299200" cy="641350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r>
              <a:rPr lang="en-US" sz="1800"/>
              <a:t>Consider a 3D system which is uniform along two directions</a:t>
            </a:r>
          </a:p>
          <a:p>
            <a:r>
              <a:rPr lang="en-US" sz="1800"/>
              <a:t>         can transform xc vector potential into scalar potential:</a:t>
            </a:r>
          </a:p>
        </p:txBody>
      </p:sp>
      <p:sp>
        <p:nvSpPr>
          <p:cNvPr id="3079" name="AutoShape 7"/>
          <p:cNvSpPr>
            <a:spLocks noChangeArrowheads="1"/>
          </p:cNvSpPr>
          <p:nvPr/>
        </p:nvSpPr>
        <p:spPr bwMode="auto">
          <a:xfrm>
            <a:off x="1614488" y="3275013"/>
            <a:ext cx="538162" cy="230187"/>
          </a:xfrm>
          <a:prstGeom prst="rightArrow">
            <a:avLst>
              <a:gd name="adj1" fmla="val 50000"/>
              <a:gd name="adj2" fmla="val 58448"/>
            </a:avLst>
          </a:prstGeom>
          <a:noFill/>
          <a:ln w="19050" algn="ctr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2266950" y="3659188"/>
            <a:ext cx="4648200" cy="685800"/>
          </a:xfrm>
          <a:prstGeom prst="rect">
            <a:avLst/>
          </a:prstGeom>
          <a:solidFill>
            <a:srgbClr val="FFFF00">
              <a:alpha val="47058"/>
            </a:srgbClr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07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3832632"/>
              </p:ext>
            </p:extLst>
          </p:nvPr>
        </p:nvGraphicFramePr>
        <p:xfrm>
          <a:off x="2309813" y="3719513"/>
          <a:ext cx="4641850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27" name="Equation" r:id="rId4" imgW="2019240" imgH="241200" progId="Equation.3">
                  <p:embed/>
                </p:oleObj>
              </mc:Choice>
              <mc:Fallback>
                <p:oleObj name="Equation" r:id="rId4" imgW="20192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9813" y="3719513"/>
                        <a:ext cx="4641850" cy="55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1" name="Text Box 10"/>
          <p:cNvSpPr txBox="1">
            <a:spLocks noChangeArrowheads="1"/>
          </p:cNvSpPr>
          <p:nvPr/>
        </p:nvSpPr>
        <p:spPr bwMode="auto">
          <a:xfrm>
            <a:off x="923925" y="4503738"/>
            <a:ext cx="4235450" cy="366712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800"/>
              <a:t>with the memory-dependent xc potential</a:t>
            </a:r>
          </a:p>
        </p:txBody>
      </p:sp>
      <p:graphicFrame>
        <p:nvGraphicFramePr>
          <p:cNvPr id="307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0070687"/>
              </p:ext>
            </p:extLst>
          </p:nvPr>
        </p:nvGraphicFramePr>
        <p:xfrm>
          <a:off x="501070" y="4888390"/>
          <a:ext cx="8102601" cy="116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28" name="Equation" r:id="rId6" imgW="3365280" imgH="482400" progId="Equation.3">
                  <p:embed/>
                </p:oleObj>
              </mc:Choice>
              <mc:Fallback>
                <p:oleObj name="Equation" r:id="rId6" imgW="336528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070" y="4888390"/>
                        <a:ext cx="8102601" cy="1162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82" name="Picture 12" descr="CD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94275" y="1163638"/>
            <a:ext cx="308610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3" name="Line 13"/>
          <p:cNvSpPr>
            <a:spLocks noChangeShapeType="1"/>
          </p:cNvSpPr>
          <p:nvPr/>
        </p:nvSpPr>
        <p:spPr bwMode="auto">
          <a:xfrm>
            <a:off x="6223000" y="2506663"/>
            <a:ext cx="7683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lg" len="lg"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3084" name="Text Box 14"/>
          <p:cNvSpPr txBox="1">
            <a:spLocks noChangeArrowheads="1"/>
          </p:cNvSpPr>
          <p:nvPr/>
        </p:nvSpPr>
        <p:spPr bwMode="auto">
          <a:xfrm>
            <a:off x="7029450" y="2301875"/>
            <a:ext cx="31115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/>
              <a:t>z</a:t>
            </a:r>
          </a:p>
        </p:txBody>
      </p:sp>
      <p:sp>
        <p:nvSpPr>
          <p:cNvPr id="14" name="Text Box 20"/>
          <p:cNvSpPr txBox="1">
            <a:spLocks noChangeArrowheads="1"/>
          </p:cNvSpPr>
          <p:nvPr/>
        </p:nvSpPr>
        <p:spPr bwMode="auto">
          <a:xfrm>
            <a:off x="1538005" y="6326713"/>
            <a:ext cx="6337300" cy="36671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dirty="0"/>
              <a:t>H.O. </a:t>
            </a:r>
            <a:r>
              <a:rPr lang="en-US" sz="1800" dirty="0" err="1"/>
              <a:t>Wijewardane</a:t>
            </a:r>
            <a:r>
              <a:rPr lang="en-US" sz="1800" dirty="0"/>
              <a:t> and </a:t>
            </a:r>
            <a:r>
              <a:rPr lang="en-US" sz="1800" dirty="0" err="1"/>
              <a:t>C.A.Ullrich</a:t>
            </a:r>
            <a:r>
              <a:rPr lang="en-US" sz="1800" dirty="0"/>
              <a:t>, PRL </a:t>
            </a:r>
            <a:r>
              <a:rPr lang="en-US" sz="1800" b="1" dirty="0"/>
              <a:t>95</a:t>
            </a:r>
            <a:r>
              <a:rPr lang="en-US" sz="1800" dirty="0"/>
              <a:t>, 086401 (2005)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2"/>
          <p:cNvSpPr txBox="1">
            <a:spLocks noChangeArrowheads="1"/>
          </p:cNvSpPr>
          <p:nvPr/>
        </p:nvSpPr>
        <p:spPr bwMode="auto">
          <a:xfrm>
            <a:off x="3151188" y="152400"/>
            <a:ext cx="34036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The xc memory kernel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20" y="1239915"/>
            <a:ext cx="8752924" cy="4640222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2602822"/>
              </p:ext>
            </p:extLst>
          </p:nvPr>
        </p:nvGraphicFramePr>
        <p:xfrm>
          <a:off x="3496660" y="5990962"/>
          <a:ext cx="1806864" cy="4992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9" name="Equation" r:id="rId4" imgW="965160" imgH="266400" progId="Equation.3">
                  <p:embed/>
                </p:oleObj>
              </mc:Choice>
              <mc:Fallback>
                <p:oleObj name="Equation" r:id="rId4" imgW="965160" imgH="266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96660" y="5990962"/>
                        <a:ext cx="1806864" cy="4992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399399" y="6040540"/>
            <a:ext cx="34355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Period of plasma oscillations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0733768"/>
              </p:ext>
            </p:extLst>
          </p:nvPr>
        </p:nvGraphicFramePr>
        <p:xfrm>
          <a:off x="3871148" y="702245"/>
          <a:ext cx="5002212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80" name="Equation" r:id="rId6" imgW="2247900" imgH="393700" progId="Equation.3">
                  <p:embed/>
                </p:oleObj>
              </mc:Choice>
              <mc:Fallback>
                <p:oleObj name="Equation" r:id="rId6" imgW="2247900" imgH="3937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1148" y="702245"/>
                        <a:ext cx="5002212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460500" y="152400"/>
            <a:ext cx="7070725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xc potential with memory: full TDKS calculation</a:t>
            </a:r>
          </a:p>
        </p:txBody>
      </p:sp>
      <p:pic>
        <p:nvPicPr>
          <p:cNvPr id="23555" name="Picture 3" descr="sudd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701675"/>
            <a:ext cx="4343400" cy="124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 descr="DipOs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2122488"/>
            <a:ext cx="4267200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381000" y="2743200"/>
            <a:ext cx="1847850" cy="6413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Weak excitation</a:t>
            </a:r>
          </a:p>
          <a:p>
            <a:r>
              <a:rPr lang="en-US" sz="1800"/>
              <a:t>(initial field 0.01)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381000" y="4876800"/>
            <a:ext cx="1885950" cy="6413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Strong excitation</a:t>
            </a:r>
          </a:p>
          <a:p>
            <a:r>
              <a:rPr lang="en-US" sz="1800"/>
              <a:t>(initial field 0.5)</a:t>
            </a:r>
          </a:p>
        </p:txBody>
      </p:sp>
      <p:sp>
        <p:nvSpPr>
          <p:cNvPr id="23559" name="Line 7"/>
          <p:cNvSpPr>
            <a:spLocks noChangeShapeType="1"/>
          </p:cNvSpPr>
          <p:nvPr/>
        </p:nvSpPr>
        <p:spPr bwMode="auto">
          <a:xfrm>
            <a:off x="7162800" y="4495800"/>
            <a:ext cx="685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>
            <a:off x="7162800" y="4191000"/>
            <a:ext cx="685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7908925" y="3998913"/>
            <a:ext cx="1104900" cy="6413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ALDA</a:t>
            </a:r>
          </a:p>
          <a:p>
            <a:r>
              <a:rPr lang="en-US" sz="1800"/>
              <a:t>ALDA+M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7107238" y="946150"/>
            <a:ext cx="1751012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/>
              <a:t>40 nm</a:t>
            </a:r>
          </a:p>
          <a:p>
            <a:r>
              <a:rPr lang="en-US"/>
              <a:t>GaAs/AlGaAs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1684338" y="6310313"/>
            <a:ext cx="6191250" cy="366712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FF"/>
                </a:solidFill>
              </a:rPr>
              <a:t>H.O. Wijewardane and C.A. Ullrich, PRL </a:t>
            </a:r>
            <a:r>
              <a:rPr lang="en-US" sz="1800" b="1">
                <a:solidFill>
                  <a:srgbClr val="0000FF"/>
                </a:solidFill>
              </a:rPr>
              <a:t>95</a:t>
            </a:r>
            <a:r>
              <a:rPr lang="en-US" sz="1800">
                <a:solidFill>
                  <a:srgbClr val="0000FF"/>
                </a:solidFill>
              </a:rPr>
              <a:t>, 086401 (2005)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905000" y="152400"/>
            <a:ext cx="6800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XC potential with memory: energy dissipation</a:t>
            </a:r>
          </a:p>
        </p:txBody>
      </p:sp>
      <p:pic>
        <p:nvPicPr>
          <p:cNvPr id="32773" name="Picture 5" descr="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40" y="1357313"/>
            <a:ext cx="8969573" cy="347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762000" y="1066800"/>
            <a:ext cx="351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/>
              <a:t>Gradual loss of excitation energy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5562600" y="990600"/>
            <a:ext cx="2482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/>
              <a:t>dipole power spectrum</a:t>
            </a: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746125" y="49926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32777" name="Object 9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45" name="Equation" r:id="rId4" imgW="114120" imgH="215640" progId="Equation.3">
                  <p:embed/>
                </p:oleObj>
              </mc:Choice>
              <mc:Fallback>
                <p:oleObj name="Equation" r:id="rId4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822325" y="5141913"/>
            <a:ext cx="1860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/>
              <a:t>Weak excitation:</a:t>
            </a:r>
          </a:p>
        </p:txBody>
      </p:sp>
      <p:graphicFrame>
        <p:nvGraphicFramePr>
          <p:cNvPr id="32779" name="Object 11"/>
          <p:cNvGraphicFramePr>
            <a:graphicFrameLocks noChangeAspect="1"/>
          </p:cNvGraphicFramePr>
          <p:nvPr/>
        </p:nvGraphicFramePr>
        <p:xfrm>
          <a:off x="2743200" y="5029200"/>
          <a:ext cx="2209800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46" name="Equation" r:id="rId6" imgW="901440" imgH="241200" progId="Equation.3">
                  <p:embed/>
                </p:oleObj>
              </mc:Choice>
              <mc:Fallback>
                <p:oleObj name="Equation" r:id="rId6" imgW="9014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5029200"/>
                        <a:ext cx="2209800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685800" y="5791200"/>
            <a:ext cx="194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/>
              <a:t>Strong excitation:</a:t>
            </a:r>
          </a:p>
        </p:txBody>
      </p:sp>
      <p:graphicFrame>
        <p:nvGraphicFramePr>
          <p:cNvPr id="32782" name="Object 14"/>
          <p:cNvGraphicFramePr>
            <a:graphicFrameLocks noChangeAspect="1"/>
          </p:cNvGraphicFramePr>
          <p:nvPr/>
        </p:nvGraphicFramePr>
        <p:xfrm>
          <a:off x="2743200" y="5638800"/>
          <a:ext cx="3671888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47" name="Equation" r:id="rId8" imgW="1498320" imgH="241200" progId="Equation.3">
                  <p:embed/>
                </p:oleObj>
              </mc:Choice>
              <mc:Fallback>
                <p:oleObj name="Equation" r:id="rId8" imgW="14983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5638800"/>
                        <a:ext cx="3671888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3641725" y="6232525"/>
            <a:ext cx="2232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/>
              <a:t>+ sideband modulation</a:t>
            </a:r>
          </a:p>
        </p:txBody>
      </p:sp>
      <p:sp>
        <p:nvSpPr>
          <p:cNvPr id="32784" name="Text Box 16"/>
          <p:cNvSpPr txBox="1">
            <a:spLocks noChangeArrowheads="1"/>
          </p:cNvSpPr>
          <p:nvPr/>
        </p:nvSpPr>
        <p:spPr bwMode="auto">
          <a:xfrm>
            <a:off x="6934200" y="5105400"/>
            <a:ext cx="17843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/>
              <a:t>T</a:t>
            </a:r>
            <a:r>
              <a:rPr lang="en-US" sz="1800" baseline="-25000"/>
              <a:t>s</a:t>
            </a:r>
            <a:r>
              <a:rPr lang="en-US" sz="1800"/>
              <a:t>, T</a:t>
            </a:r>
            <a:r>
              <a:rPr lang="en-US" sz="1800" baseline="-25000"/>
              <a:t>f</a:t>
            </a:r>
            <a:r>
              <a:rPr lang="en-US" sz="1800"/>
              <a:t>: slow</a:t>
            </a:r>
          </a:p>
          <a:p>
            <a:r>
              <a:rPr lang="en-US" sz="1800"/>
              <a:t>and fast ISB</a:t>
            </a:r>
          </a:p>
          <a:p>
            <a:r>
              <a:rPr lang="en-US" sz="1800"/>
              <a:t>relaxation times</a:t>
            </a:r>
          </a:p>
          <a:p>
            <a:r>
              <a:rPr lang="en-US" sz="1800"/>
              <a:t>(hot electrons)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2284413" y="152400"/>
            <a:ext cx="4937125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/>
              <a:t>...but where does the energy go?</a:t>
            </a:r>
          </a:p>
        </p:txBody>
      </p:sp>
      <p:sp>
        <p:nvSpPr>
          <p:cNvPr id="24582" name="Text Box 8"/>
          <p:cNvSpPr txBox="1">
            <a:spLocks noChangeArrowheads="1"/>
          </p:cNvSpPr>
          <p:nvPr/>
        </p:nvSpPr>
        <p:spPr bwMode="auto">
          <a:xfrm>
            <a:off x="1269170" y="4657960"/>
            <a:ext cx="7106730" cy="1754326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0000FF"/>
                </a:solidFill>
                <a:cs typeface="Arial" charset="0"/>
              </a:rPr>
              <a:t>● collective motion along z is </a:t>
            </a:r>
            <a:r>
              <a:rPr lang="en-US" sz="1800" dirty="0" smtClean="0">
                <a:solidFill>
                  <a:srgbClr val="0000FF"/>
                </a:solidFill>
                <a:cs typeface="Arial" charset="0"/>
              </a:rPr>
              <a:t>coupled </a:t>
            </a:r>
            <a:r>
              <a:rPr lang="en-US" sz="1800" dirty="0">
                <a:solidFill>
                  <a:srgbClr val="0000FF"/>
                </a:solidFill>
                <a:cs typeface="Arial" charset="0"/>
              </a:rPr>
              <a:t>to the in-plane degrees of freedom</a:t>
            </a:r>
          </a:p>
          <a:p>
            <a:endParaRPr lang="en-US" sz="1800" dirty="0">
              <a:solidFill>
                <a:srgbClr val="0000FF"/>
              </a:solidFill>
              <a:cs typeface="Arial" charset="0"/>
            </a:endParaRPr>
          </a:p>
          <a:p>
            <a:r>
              <a:rPr lang="en-US" sz="1800" dirty="0">
                <a:solidFill>
                  <a:srgbClr val="0000FF"/>
                </a:solidFill>
              </a:rPr>
              <a:t>● the x-y degrees of freedom act </a:t>
            </a:r>
            <a:r>
              <a:rPr lang="en-US" sz="1800" dirty="0" smtClean="0">
                <a:solidFill>
                  <a:srgbClr val="0000FF"/>
                </a:solidFill>
              </a:rPr>
              <a:t>like </a:t>
            </a:r>
            <a:r>
              <a:rPr lang="en-US" sz="1800" dirty="0">
                <a:solidFill>
                  <a:srgbClr val="0000FF"/>
                </a:solidFill>
              </a:rPr>
              <a:t>a reservoir</a:t>
            </a:r>
            <a:endParaRPr lang="en-US" sz="1800" dirty="0">
              <a:solidFill>
                <a:srgbClr val="0000FF"/>
              </a:solidFill>
              <a:cs typeface="Arial" charset="0"/>
            </a:endParaRPr>
          </a:p>
          <a:p>
            <a:endParaRPr lang="en-US" sz="1800" dirty="0">
              <a:solidFill>
                <a:srgbClr val="0000FF"/>
              </a:solidFill>
              <a:cs typeface="Arial" charset="0"/>
            </a:endParaRPr>
          </a:p>
          <a:p>
            <a:r>
              <a:rPr lang="en-US" sz="1800" dirty="0">
                <a:solidFill>
                  <a:srgbClr val="0000FF"/>
                </a:solidFill>
                <a:cs typeface="Arial" charset="0"/>
              </a:rPr>
              <a:t>● decay into multiple particle-hole </a:t>
            </a:r>
            <a:r>
              <a:rPr lang="en-US" sz="1800" dirty="0" smtClean="0">
                <a:solidFill>
                  <a:srgbClr val="0000FF"/>
                </a:solidFill>
                <a:cs typeface="Arial" charset="0"/>
              </a:rPr>
              <a:t>excitations</a:t>
            </a:r>
            <a:endParaRPr lang="en-US" sz="1800" dirty="0">
              <a:solidFill>
                <a:srgbClr val="0000FF"/>
              </a:solidFill>
              <a:cs typeface="Arial" charset="0"/>
            </a:endParaRPr>
          </a:p>
        </p:txBody>
      </p:sp>
      <p:pic>
        <p:nvPicPr>
          <p:cNvPr id="9" name="Picture 6" descr="Plasmondispers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266" y="817460"/>
            <a:ext cx="7348537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2" descr="nazaro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75" y="1085850"/>
            <a:ext cx="5184775" cy="372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3"/>
          <p:cNvSpPr txBox="1">
            <a:spLocks noChangeArrowheads="1"/>
          </p:cNvSpPr>
          <p:nvPr/>
        </p:nvSpPr>
        <p:spPr bwMode="auto">
          <a:xfrm>
            <a:off x="2074863" y="165100"/>
            <a:ext cx="518795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Stopping power of electron liquids</a:t>
            </a:r>
          </a:p>
        </p:txBody>
      </p:sp>
      <p:sp>
        <p:nvSpPr>
          <p:cNvPr id="7174" name="Text Box 4"/>
          <p:cNvSpPr txBox="1">
            <a:spLocks noChangeArrowheads="1"/>
          </p:cNvSpPr>
          <p:nvPr/>
        </p:nvSpPr>
        <p:spPr bwMode="auto">
          <a:xfrm>
            <a:off x="1562100" y="741363"/>
            <a:ext cx="6619875" cy="336550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0000FF"/>
                </a:solidFill>
              </a:rPr>
              <a:t>Nazarov, Pitarke, Takada, Vignale, and Chang, PRB </a:t>
            </a:r>
            <a:r>
              <a:rPr lang="en-US" sz="1600" b="1">
                <a:solidFill>
                  <a:srgbClr val="0000FF"/>
                </a:solidFill>
              </a:rPr>
              <a:t>76</a:t>
            </a:r>
            <a:r>
              <a:rPr lang="en-US" sz="1600">
                <a:solidFill>
                  <a:srgbClr val="0000FF"/>
                </a:solidFill>
              </a:rPr>
              <a:t>, 205103 (2007)</a:t>
            </a:r>
          </a:p>
        </p:txBody>
      </p:sp>
      <p:sp>
        <p:nvSpPr>
          <p:cNvPr id="7175" name="Text Box 5"/>
          <p:cNvSpPr txBox="1">
            <a:spLocks noChangeArrowheads="1"/>
          </p:cNvSpPr>
          <p:nvPr/>
        </p:nvSpPr>
        <p:spPr bwMode="auto">
          <a:xfrm>
            <a:off x="1216025" y="4902200"/>
            <a:ext cx="7459663" cy="16160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>
                <a:cs typeface="Arial" charset="0"/>
              </a:rPr>
              <a:t>► Stopping power measures friction experienced by a slow ion</a:t>
            </a:r>
          </a:p>
          <a:p>
            <a:r>
              <a:rPr lang="en-US">
                <a:cs typeface="Arial" charset="0"/>
              </a:rPr>
              <a:t>     moving in a metal due to interaction with conduction electrons</a:t>
            </a:r>
          </a:p>
          <a:p>
            <a:r>
              <a:rPr lang="en-US">
                <a:cs typeface="Arial" charset="0"/>
              </a:rPr>
              <a:t>► ALDA underestimates friction (only single-particle excitations)</a:t>
            </a:r>
          </a:p>
          <a:p>
            <a:r>
              <a:rPr lang="en-US">
                <a:cs typeface="Arial" charset="0"/>
              </a:rPr>
              <a:t>► TDCDFT gives better agreement with experiment: additional</a:t>
            </a:r>
          </a:p>
          <a:p>
            <a:r>
              <a:rPr lang="en-US">
                <a:cs typeface="Arial" charset="0"/>
              </a:rPr>
              <a:t>     contribution due to viscosity</a:t>
            </a:r>
          </a:p>
        </p:txBody>
      </p:sp>
      <p:graphicFrame>
        <p:nvGraphicFramePr>
          <p:cNvPr id="7170" name="Object 6"/>
          <p:cNvGraphicFramePr>
            <a:graphicFrameLocks noChangeAspect="1"/>
          </p:cNvGraphicFramePr>
          <p:nvPr/>
        </p:nvGraphicFramePr>
        <p:xfrm>
          <a:off x="5262563" y="2563813"/>
          <a:ext cx="3765550" cy="1403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38" name="Equation" r:id="rId4" imgW="2044440" imgH="761760" progId="Equation.3">
                  <p:embed/>
                </p:oleObj>
              </mc:Choice>
              <mc:Fallback>
                <p:oleObj name="Equation" r:id="rId4" imgW="2044440" imgH="7617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2563" y="2563813"/>
                        <a:ext cx="3765550" cy="1403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6" name="Text Box 7"/>
          <p:cNvSpPr txBox="1">
            <a:spLocks noChangeArrowheads="1"/>
          </p:cNvSpPr>
          <p:nvPr/>
        </p:nvSpPr>
        <p:spPr bwMode="auto">
          <a:xfrm>
            <a:off x="5440363" y="1163638"/>
            <a:ext cx="2214562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/>
              <a:t>friction coefficient:</a:t>
            </a:r>
          </a:p>
        </p:txBody>
      </p:sp>
      <p:graphicFrame>
        <p:nvGraphicFramePr>
          <p:cNvPr id="7171" name="Object 8"/>
          <p:cNvGraphicFramePr>
            <a:graphicFrameLocks noChangeAspect="1"/>
          </p:cNvGraphicFramePr>
          <p:nvPr/>
        </p:nvGraphicFramePr>
        <p:xfrm>
          <a:off x="5916613" y="1624013"/>
          <a:ext cx="2419350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39" name="Equation" r:id="rId6" imgW="1041120" imgH="330120" progId="Equation.3">
                  <p:embed/>
                </p:oleObj>
              </mc:Choice>
              <mc:Fallback>
                <p:oleObj name="Equation" r:id="rId6" imgW="1041120" imgH="3301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6613" y="1624013"/>
                        <a:ext cx="2419350" cy="766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073400" y="1879600"/>
            <a:ext cx="1098550" cy="274638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200"/>
              <a:t>(Winter et al.)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3187700" y="1712913"/>
            <a:ext cx="488950" cy="274637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200"/>
              <a:t>(VK)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3649663" y="1393825"/>
            <a:ext cx="682625" cy="274638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200"/>
              <a:t>(ALDA)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Ullrich_proof2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1930" y="1104900"/>
            <a:ext cx="3248788" cy="4851349"/>
          </a:xfrm>
          <a:prstGeom prst="rect">
            <a:avLst/>
          </a:prstGeom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034330" y="152400"/>
            <a:ext cx="1604927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smtClean="0"/>
              <a:t>Literature</a:t>
            </a:r>
            <a:endParaRPr lang="en-US" sz="2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167" y="1097526"/>
            <a:ext cx="3292523" cy="48917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306941" y="152400"/>
            <a:ext cx="2903359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smtClean="0"/>
              <a:t>Acknowledgments</a:t>
            </a:r>
            <a:endParaRPr lang="en-US" sz="2400" b="1" dirty="0"/>
          </a:p>
        </p:txBody>
      </p:sp>
      <p:pic>
        <p:nvPicPr>
          <p:cNvPr id="5" name="Picture 8" descr="nsf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4838700"/>
            <a:ext cx="1240770" cy="124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885120" y="1047890"/>
            <a:ext cx="73704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Current group members:          Yonghui Li            </a:t>
            </a:r>
            <a:r>
              <a:rPr lang="en-US" dirty="0" err="1" smtClean="0"/>
              <a:t>Zeng-hui</a:t>
            </a:r>
            <a:r>
              <a:rPr lang="en-US" dirty="0" smtClean="0"/>
              <a:t> Yang</a:t>
            </a:r>
          </a:p>
        </p:txBody>
      </p:sp>
      <p:pic>
        <p:nvPicPr>
          <p:cNvPr id="10" name="Picture 9" descr="Yonghu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5190" y="1508750"/>
            <a:ext cx="1154141" cy="1113745"/>
          </a:xfrm>
          <a:prstGeom prst="rect">
            <a:avLst/>
          </a:prstGeom>
        </p:spPr>
      </p:pic>
      <p:pic>
        <p:nvPicPr>
          <p:cNvPr id="11" name="Picture 10" descr="portrait_zenghu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33302" y="1470345"/>
            <a:ext cx="1103123" cy="11521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8700" y="2895600"/>
            <a:ext cx="587051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Former group members:    </a:t>
            </a:r>
            <a:r>
              <a:rPr lang="en-US" dirty="0" err="1" smtClean="0"/>
              <a:t>Volodymyr</a:t>
            </a:r>
            <a:r>
              <a:rPr lang="en-US" dirty="0" smtClean="0"/>
              <a:t> </a:t>
            </a:r>
            <a:r>
              <a:rPr lang="en-US" dirty="0" err="1" smtClean="0"/>
              <a:t>Turkowski</a:t>
            </a:r>
            <a:endParaRPr lang="en-US" dirty="0" smtClean="0"/>
          </a:p>
          <a:p>
            <a:r>
              <a:rPr lang="en-US" dirty="0" smtClean="0"/>
              <a:t>                                           </a:t>
            </a:r>
            <a:r>
              <a:rPr lang="en-US" dirty="0" err="1" smtClean="0"/>
              <a:t>Aritz</a:t>
            </a:r>
            <a:r>
              <a:rPr lang="en-US" dirty="0" smtClean="0"/>
              <a:t> Leonardo</a:t>
            </a:r>
          </a:p>
          <a:p>
            <a:r>
              <a:rPr lang="en-US" dirty="0" smtClean="0"/>
              <a:t>                                           </a:t>
            </a:r>
            <a:r>
              <a:rPr lang="en-US" dirty="0" err="1" smtClean="0"/>
              <a:t>Fedir</a:t>
            </a:r>
            <a:r>
              <a:rPr lang="en-US" dirty="0" smtClean="0"/>
              <a:t> </a:t>
            </a:r>
            <a:r>
              <a:rPr lang="en-US" dirty="0" err="1" smtClean="0"/>
              <a:t>Kyrychenko</a:t>
            </a:r>
            <a:endParaRPr lang="en-US" dirty="0" smtClean="0"/>
          </a:p>
          <a:p>
            <a:r>
              <a:rPr lang="en-US" dirty="0" smtClean="0"/>
              <a:t>                                           </a:t>
            </a:r>
            <a:r>
              <a:rPr lang="en-US" dirty="0" err="1" smtClean="0"/>
              <a:t>Harshani</a:t>
            </a:r>
            <a:r>
              <a:rPr lang="en-US" dirty="0" smtClean="0"/>
              <a:t> </a:t>
            </a:r>
            <a:r>
              <a:rPr lang="en-US" dirty="0" err="1" smtClean="0"/>
              <a:t>Wijewardane</a:t>
            </a:r>
            <a:r>
              <a:rPr lang="en-US" dirty="0" smtClean="0"/>
              <a:t> </a:t>
            </a:r>
          </a:p>
        </p:txBody>
      </p:sp>
      <p:pic>
        <p:nvPicPr>
          <p:cNvPr id="8" name="Picture 7" descr="DO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14900" y="5029200"/>
            <a:ext cx="3733800" cy="8501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lg" len="lg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lg" len="lg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9949</TotalTime>
  <Words>2345</Words>
  <Application>Microsoft Office PowerPoint</Application>
  <PresentationFormat>On-screen Show (4:3)</PresentationFormat>
  <Paragraphs>416</Paragraphs>
  <Slides>47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9" baseType="lpstr">
      <vt:lpstr>Default Design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Carsten</dc:creator>
  <cp:lastModifiedBy>Carsten</cp:lastModifiedBy>
  <cp:revision>1175</cp:revision>
  <cp:lastPrinted>1601-01-01T00:00:00Z</cp:lastPrinted>
  <dcterms:created xsi:type="dcterms:W3CDTF">1601-01-01T00:00:00Z</dcterms:created>
  <dcterms:modified xsi:type="dcterms:W3CDTF">2012-05-25T03:43:52Z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