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941" r:id="rId2"/>
  </p:sldMasterIdLst>
  <p:notesMasterIdLst>
    <p:notesMasterId r:id="rId38"/>
  </p:notesMasterIdLst>
  <p:sldIdLst>
    <p:sldId id="256" r:id="rId3"/>
    <p:sldId id="308" r:id="rId4"/>
    <p:sldId id="309" r:id="rId5"/>
    <p:sldId id="310" r:id="rId6"/>
    <p:sldId id="311" r:id="rId7"/>
    <p:sldId id="312" r:id="rId8"/>
    <p:sldId id="313" r:id="rId9"/>
    <p:sldId id="327" r:id="rId10"/>
    <p:sldId id="328" r:id="rId11"/>
    <p:sldId id="314" r:id="rId12"/>
    <p:sldId id="324" r:id="rId13"/>
    <p:sldId id="316" r:id="rId14"/>
    <p:sldId id="317" r:id="rId15"/>
    <p:sldId id="318" r:id="rId16"/>
    <p:sldId id="319" r:id="rId17"/>
    <p:sldId id="320" r:id="rId18"/>
    <p:sldId id="338" r:id="rId19"/>
    <p:sldId id="322" r:id="rId20"/>
    <p:sldId id="323" r:id="rId21"/>
    <p:sldId id="292" r:id="rId22"/>
    <p:sldId id="329" r:id="rId23"/>
    <p:sldId id="293" r:id="rId24"/>
    <p:sldId id="294" r:id="rId25"/>
    <p:sldId id="295" r:id="rId26"/>
    <p:sldId id="330" r:id="rId27"/>
    <p:sldId id="331" r:id="rId28"/>
    <p:sldId id="332" r:id="rId29"/>
    <p:sldId id="333" r:id="rId30"/>
    <p:sldId id="334" r:id="rId31"/>
    <p:sldId id="335" r:id="rId32"/>
    <p:sldId id="336" r:id="rId33"/>
    <p:sldId id="337" r:id="rId34"/>
    <p:sldId id="339" r:id="rId35"/>
    <p:sldId id="340" r:id="rId36"/>
    <p:sldId id="325" r:id="rId37"/>
  </p:sldIdLst>
  <p:sldSz cx="9144000" cy="6858000" type="screen4x3"/>
  <p:notesSz cx="7010400" cy="9296400"/>
  <p:defaultTextStyle>
    <a:defPPr>
      <a:defRPr lang="en-US"/>
    </a:defPPr>
    <a:lvl1pPr algn="l" rtl="0" eaLnBrk="0" fontAlgn="base" hangingPunct="0">
      <a:spcBef>
        <a:spcPct val="0"/>
      </a:spcBef>
      <a:spcAft>
        <a:spcPct val="0"/>
      </a:spcAft>
      <a:defRPr sz="2400" kern="1200">
        <a:solidFill>
          <a:schemeClr val="tx1"/>
        </a:solidFill>
        <a:latin typeface="Arial" charset="0"/>
        <a:ea typeface="+mn-ea"/>
        <a:cs typeface="+mn-cs"/>
      </a:defRPr>
    </a:lvl1pPr>
    <a:lvl2pPr marL="457200" algn="l" rtl="0" eaLnBrk="0" fontAlgn="base" hangingPunct="0">
      <a:spcBef>
        <a:spcPct val="0"/>
      </a:spcBef>
      <a:spcAft>
        <a:spcPct val="0"/>
      </a:spcAft>
      <a:defRPr sz="2400" kern="1200">
        <a:solidFill>
          <a:schemeClr val="tx1"/>
        </a:solidFill>
        <a:latin typeface="Arial" charset="0"/>
        <a:ea typeface="+mn-ea"/>
        <a:cs typeface="+mn-cs"/>
      </a:defRPr>
    </a:lvl2pPr>
    <a:lvl3pPr marL="914400" algn="l" rtl="0" eaLnBrk="0" fontAlgn="base" hangingPunct="0">
      <a:spcBef>
        <a:spcPct val="0"/>
      </a:spcBef>
      <a:spcAft>
        <a:spcPct val="0"/>
      </a:spcAft>
      <a:defRPr sz="2400" kern="1200">
        <a:solidFill>
          <a:schemeClr val="tx1"/>
        </a:solidFill>
        <a:latin typeface="Arial" charset="0"/>
        <a:ea typeface="+mn-ea"/>
        <a:cs typeface="+mn-cs"/>
      </a:defRPr>
    </a:lvl3pPr>
    <a:lvl4pPr marL="1371600" algn="l" rtl="0" eaLnBrk="0" fontAlgn="base" hangingPunct="0">
      <a:spcBef>
        <a:spcPct val="0"/>
      </a:spcBef>
      <a:spcAft>
        <a:spcPct val="0"/>
      </a:spcAft>
      <a:defRPr sz="2400" kern="1200">
        <a:solidFill>
          <a:schemeClr val="tx1"/>
        </a:solidFill>
        <a:latin typeface="Arial" charset="0"/>
        <a:ea typeface="+mn-ea"/>
        <a:cs typeface="+mn-cs"/>
      </a:defRPr>
    </a:lvl4pPr>
    <a:lvl5pPr marL="1828800" algn="l" rtl="0" eaLnBrk="0" fontAlgn="base" hangingPunct="0">
      <a:spcBef>
        <a:spcPct val="0"/>
      </a:spcBef>
      <a:spcAft>
        <a:spcPct val="0"/>
      </a:spcAft>
      <a:defRPr sz="2400" kern="1200">
        <a:solidFill>
          <a:schemeClr val="tx1"/>
        </a:solidFill>
        <a:latin typeface="Arial" charset="0"/>
        <a:ea typeface="+mn-ea"/>
        <a:cs typeface="+mn-cs"/>
      </a:defRPr>
    </a:lvl5pPr>
    <a:lvl6pPr marL="2286000" algn="l" defTabSz="457200" rtl="0" eaLnBrk="1" latinLnBrk="0" hangingPunct="1">
      <a:defRPr sz="2400" kern="1200">
        <a:solidFill>
          <a:schemeClr val="tx1"/>
        </a:solidFill>
        <a:latin typeface="Arial" charset="0"/>
        <a:ea typeface="+mn-ea"/>
        <a:cs typeface="+mn-cs"/>
      </a:defRPr>
    </a:lvl6pPr>
    <a:lvl7pPr marL="2743200" algn="l" defTabSz="457200" rtl="0" eaLnBrk="1" latinLnBrk="0" hangingPunct="1">
      <a:defRPr sz="2400" kern="1200">
        <a:solidFill>
          <a:schemeClr val="tx1"/>
        </a:solidFill>
        <a:latin typeface="Arial" charset="0"/>
        <a:ea typeface="+mn-ea"/>
        <a:cs typeface="+mn-cs"/>
      </a:defRPr>
    </a:lvl7pPr>
    <a:lvl8pPr marL="3200400" algn="l" defTabSz="457200" rtl="0" eaLnBrk="1" latinLnBrk="0" hangingPunct="1">
      <a:defRPr sz="2400" kern="1200">
        <a:solidFill>
          <a:schemeClr val="tx1"/>
        </a:solidFill>
        <a:latin typeface="Arial" charset="0"/>
        <a:ea typeface="+mn-ea"/>
        <a:cs typeface="+mn-cs"/>
      </a:defRPr>
    </a:lvl8pPr>
    <a:lvl9pPr marL="3657600" algn="l" defTabSz="4572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89BC8"/>
    <a:srgbClr val="EECB6A"/>
    <a:srgbClr val="CE4848"/>
    <a:srgbClr val="B94141"/>
    <a:srgbClr val="69B28D"/>
    <a:srgbClr val="FFE7AD"/>
    <a:srgbClr val="413A9A"/>
    <a:srgbClr val="3B449A"/>
    <a:srgbClr val="5A5A5A"/>
    <a:srgbClr val="666602"/>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898" autoAdjust="0"/>
    <p:restoredTop sz="87196" autoAdjust="0"/>
  </p:normalViewPr>
  <p:slideViewPr>
    <p:cSldViewPr snapToGrid="0">
      <p:cViewPr varScale="1">
        <p:scale>
          <a:sx n="97" d="100"/>
          <a:sy n="97" d="100"/>
        </p:scale>
        <p:origin x="-131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50" d="100"/>
        <a:sy n="150" d="100"/>
      </p:scale>
      <p:origin x="0" y="18312"/>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3038475" cy="465138"/>
          </a:xfrm>
          <a:prstGeom prst="rect">
            <a:avLst/>
          </a:prstGeom>
          <a:noFill/>
          <a:ln w="9525">
            <a:noFill/>
            <a:miter lim="800000"/>
            <a:headEnd/>
            <a:tailEnd/>
          </a:ln>
        </p:spPr>
        <p:txBody>
          <a:bodyPr vert="horz" wrap="square" lIns="93177" tIns="46589" rIns="93177" bIns="46589" numCol="1" anchor="t" anchorCtr="0" compatLnSpc="1">
            <a:prstTxWarp prst="textNoShape">
              <a:avLst/>
            </a:prstTxWarp>
          </a:bodyPr>
          <a:lstStyle>
            <a:lvl1pPr>
              <a:defRPr sz="1200">
                <a:ea typeface="ＭＳ Ｐゴシック" pitchFamily="-110" charset="-128"/>
              </a:defRPr>
            </a:lvl1pPr>
          </a:lstStyle>
          <a:p>
            <a:pPr>
              <a:defRPr/>
            </a:pPr>
            <a:endParaRPr lang="en-US"/>
          </a:p>
        </p:txBody>
      </p:sp>
      <p:sp>
        <p:nvSpPr>
          <p:cNvPr id="5123" name="Rectangle 3"/>
          <p:cNvSpPr>
            <a:spLocks noGrp="1" noChangeArrowheads="1"/>
          </p:cNvSpPr>
          <p:nvPr>
            <p:ph type="dt" idx="1"/>
          </p:nvPr>
        </p:nvSpPr>
        <p:spPr bwMode="auto">
          <a:xfrm>
            <a:off x="3971925" y="0"/>
            <a:ext cx="3038475" cy="465138"/>
          </a:xfrm>
          <a:prstGeom prst="rect">
            <a:avLst/>
          </a:prstGeom>
          <a:noFill/>
          <a:ln w="9525">
            <a:noFill/>
            <a:miter lim="800000"/>
            <a:headEnd/>
            <a:tailEnd/>
          </a:ln>
        </p:spPr>
        <p:txBody>
          <a:bodyPr vert="horz" wrap="square" lIns="93177" tIns="46589" rIns="93177" bIns="46589" numCol="1" anchor="t" anchorCtr="0" compatLnSpc="1">
            <a:prstTxWarp prst="textNoShape">
              <a:avLst/>
            </a:prstTxWarp>
          </a:bodyPr>
          <a:lstStyle>
            <a:lvl1pPr algn="r">
              <a:defRPr sz="1200">
                <a:ea typeface="ＭＳ Ｐゴシック" pitchFamily="-110" charset="-128"/>
              </a:defRPr>
            </a:lvl1pPr>
          </a:lstStyle>
          <a:p>
            <a:pPr>
              <a:defRPr/>
            </a:pPr>
            <a:endParaRPr lang="en-US"/>
          </a:p>
        </p:txBody>
      </p:sp>
      <p:sp>
        <p:nvSpPr>
          <p:cNvPr id="25604"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935038" y="4416425"/>
            <a:ext cx="5140325" cy="4183063"/>
          </a:xfrm>
          <a:prstGeom prst="rect">
            <a:avLst/>
          </a:prstGeom>
          <a:noFill/>
          <a:ln w="9525">
            <a:noFill/>
            <a:miter lim="800000"/>
            <a:headEnd/>
            <a:tailEnd/>
          </a:ln>
        </p:spPr>
        <p:txBody>
          <a:bodyPr vert="horz" wrap="square" lIns="93177" tIns="46589" rIns="93177" bIns="4658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8831263"/>
            <a:ext cx="3038475" cy="465137"/>
          </a:xfrm>
          <a:prstGeom prst="rect">
            <a:avLst/>
          </a:prstGeom>
          <a:noFill/>
          <a:ln w="9525">
            <a:noFill/>
            <a:miter lim="800000"/>
            <a:headEnd/>
            <a:tailEnd/>
          </a:ln>
        </p:spPr>
        <p:txBody>
          <a:bodyPr vert="horz" wrap="square" lIns="93177" tIns="46589" rIns="93177" bIns="46589" numCol="1" anchor="b" anchorCtr="0" compatLnSpc="1">
            <a:prstTxWarp prst="textNoShape">
              <a:avLst/>
            </a:prstTxWarp>
          </a:bodyPr>
          <a:lstStyle>
            <a:lvl1pPr>
              <a:defRPr sz="1200">
                <a:ea typeface="ＭＳ Ｐゴシック" pitchFamily="-110" charset="-128"/>
              </a:defRPr>
            </a:lvl1pPr>
          </a:lstStyle>
          <a:p>
            <a:pPr>
              <a:defRPr/>
            </a:pPr>
            <a:endParaRPr lang="en-US"/>
          </a:p>
        </p:txBody>
      </p:sp>
      <p:sp>
        <p:nvSpPr>
          <p:cNvPr id="5127" name="Rectangle 7"/>
          <p:cNvSpPr>
            <a:spLocks noGrp="1" noChangeArrowheads="1"/>
          </p:cNvSpPr>
          <p:nvPr>
            <p:ph type="sldNum" sz="quarter" idx="5"/>
          </p:nvPr>
        </p:nvSpPr>
        <p:spPr bwMode="auto">
          <a:xfrm>
            <a:off x="3971925" y="8831263"/>
            <a:ext cx="3038475" cy="465137"/>
          </a:xfrm>
          <a:prstGeom prst="rect">
            <a:avLst/>
          </a:prstGeom>
          <a:noFill/>
          <a:ln w="9525">
            <a:noFill/>
            <a:miter lim="800000"/>
            <a:headEnd/>
            <a:tailEnd/>
          </a:ln>
        </p:spPr>
        <p:txBody>
          <a:bodyPr vert="horz" wrap="square" lIns="93177" tIns="46589" rIns="93177" bIns="46589" numCol="1" anchor="b" anchorCtr="0" compatLnSpc="1">
            <a:prstTxWarp prst="textNoShape">
              <a:avLst/>
            </a:prstTxWarp>
          </a:bodyPr>
          <a:lstStyle>
            <a:lvl1pPr algn="r">
              <a:defRPr sz="1200">
                <a:ea typeface="ＭＳ Ｐゴシック" charset="-128"/>
                <a:cs typeface="ＭＳ Ｐゴシック" charset="-128"/>
              </a:defRPr>
            </a:lvl1pPr>
          </a:lstStyle>
          <a:p>
            <a:pPr>
              <a:defRPr/>
            </a:pPr>
            <a:fld id="{1CC1DA14-3002-5146-83E9-952EBC6C6733}"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107" charset="0"/>
        <a:ea typeface="ＭＳ Ｐゴシック" pitchFamily="-107" charset="-128"/>
        <a:cs typeface="ＭＳ Ｐゴシック" pitchFamily="-107" charset="-128"/>
      </a:defRPr>
    </a:lvl1pPr>
    <a:lvl2pPr marL="457200" algn="l" rtl="0" eaLnBrk="0" fontAlgn="base" hangingPunct="0">
      <a:spcBef>
        <a:spcPct val="30000"/>
      </a:spcBef>
      <a:spcAft>
        <a:spcPct val="0"/>
      </a:spcAft>
      <a:defRPr sz="1200" kern="1200">
        <a:solidFill>
          <a:schemeClr val="tx1"/>
        </a:solidFill>
        <a:latin typeface="Arial" pitchFamily="-107" charset="0"/>
        <a:ea typeface="ＭＳ Ｐゴシック" pitchFamily="-107" charset="-128"/>
        <a:cs typeface="+mn-cs"/>
      </a:defRPr>
    </a:lvl2pPr>
    <a:lvl3pPr marL="914400" algn="l" rtl="0" eaLnBrk="0" fontAlgn="base" hangingPunct="0">
      <a:spcBef>
        <a:spcPct val="30000"/>
      </a:spcBef>
      <a:spcAft>
        <a:spcPct val="0"/>
      </a:spcAft>
      <a:defRPr sz="1200" kern="1200">
        <a:solidFill>
          <a:schemeClr val="tx1"/>
        </a:solidFill>
        <a:latin typeface="Arial" pitchFamily="-107" charset="0"/>
        <a:ea typeface="ＭＳ Ｐゴシック" pitchFamily="-107" charset="-128"/>
        <a:cs typeface="+mn-cs"/>
      </a:defRPr>
    </a:lvl3pPr>
    <a:lvl4pPr marL="1371600" algn="l" rtl="0" eaLnBrk="0" fontAlgn="base" hangingPunct="0">
      <a:spcBef>
        <a:spcPct val="30000"/>
      </a:spcBef>
      <a:spcAft>
        <a:spcPct val="0"/>
      </a:spcAft>
      <a:defRPr sz="1200" kern="1200">
        <a:solidFill>
          <a:schemeClr val="tx1"/>
        </a:solidFill>
        <a:latin typeface="Arial" pitchFamily="-107" charset="0"/>
        <a:ea typeface="ＭＳ Ｐゴシック" pitchFamily="-107" charset="-128"/>
        <a:cs typeface="+mn-cs"/>
      </a:defRPr>
    </a:lvl4pPr>
    <a:lvl5pPr marL="1828800" algn="l" rtl="0" eaLnBrk="0" fontAlgn="base" hangingPunct="0">
      <a:spcBef>
        <a:spcPct val="30000"/>
      </a:spcBef>
      <a:spcAft>
        <a:spcPct val="0"/>
      </a:spcAft>
      <a:defRPr sz="1200" kern="1200">
        <a:solidFill>
          <a:schemeClr val="tx1"/>
        </a:solidFill>
        <a:latin typeface="Arial" pitchFamily="-107" charset="0"/>
        <a:ea typeface="ＭＳ Ｐゴシック" pitchFamily="-107"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9E81646C-9540-E341-9C58-ECF1A09B99C0}" type="slidenum">
              <a:rPr lang="en-US"/>
              <a:pPr/>
              <a:t>1</a:t>
            </a:fld>
            <a:endParaRPr lang="en-US"/>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r>
              <a:rPr lang="en-US" dirty="0" smtClean="0">
                <a:latin typeface="Arial" charset="0"/>
                <a:ea typeface="ＭＳ Ｐゴシック" charset="-128"/>
                <a:cs typeface="ＭＳ Ｐゴシック" charset="-128"/>
              </a:rPr>
              <a:t>I am not really an applied mathematician nor do I work on data analysis</a:t>
            </a:r>
          </a:p>
          <a:p>
            <a:pPr eaLnBrk="1" hangingPunct="1"/>
            <a:r>
              <a:rPr lang="en-US" dirty="0" smtClean="0">
                <a:latin typeface="Arial" charset="0"/>
                <a:ea typeface="ＭＳ Ｐゴシック" charset="-128"/>
                <a:cs typeface="ＭＳ Ｐゴシック" charset="-128"/>
              </a:rPr>
              <a:t>My background is in symbolic </a:t>
            </a:r>
            <a:r>
              <a:rPr lang="en-US" baseline="0" dirty="0" smtClean="0">
                <a:latin typeface="Arial" charset="0"/>
                <a:ea typeface="ＭＳ Ｐゴシック" charset="-128"/>
                <a:cs typeface="ＭＳ Ｐゴシック" charset="-128"/>
              </a:rPr>
              <a:t>AI and cognitive science</a:t>
            </a:r>
          </a:p>
          <a:p>
            <a:pPr eaLnBrk="1" hangingPunct="1"/>
            <a:r>
              <a:rPr lang="en-US" baseline="0" dirty="0" smtClean="0">
                <a:latin typeface="Arial" charset="0"/>
                <a:ea typeface="ＭＳ Ｐゴシック" charset="-128"/>
                <a:cs typeface="ＭＳ Ｐゴシック" charset="-128"/>
              </a:rPr>
              <a:t>What I do is try to build cognitive architectures that integrate across the capabilities required for intelligent behavior</a:t>
            </a:r>
          </a:p>
          <a:p>
            <a:pPr eaLnBrk="1" hangingPunct="1"/>
            <a:r>
              <a:rPr lang="en-US" baseline="0" dirty="0" smtClean="0">
                <a:latin typeface="Arial" charset="0"/>
                <a:ea typeface="ＭＳ Ｐゴシック" charset="-128"/>
                <a:cs typeface="ＭＳ Ｐゴシック" charset="-128"/>
              </a:rPr>
              <a:t>I’m currently looking at a new approach towards architectures that span the processing of symbols, probabilities, and signals</a:t>
            </a:r>
          </a:p>
          <a:p>
            <a:pPr eaLnBrk="1" hangingPunct="1"/>
            <a:r>
              <a:rPr lang="en-US" baseline="0" dirty="0" smtClean="0">
                <a:latin typeface="Arial" charset="0"/>
                <a:ea typeface="ＭＳ Ｐゴシック" charset="-128"/>
                <a:cs typeface="ＭＳ Ｐゴシック" charset="-128"/>
              </a:rPr>
              <a:t>The goal is systems that are simpler yet more broadly functional than today’s best</a:t>
            </a:r>
            <a:endParaRPr lang="en-US" dirty="0" smtClean="0">
              <a:latin typeface="Arial" charset="0"/>
              <a:ea typeface="ＭＳ Ｐゴシック" charset="-128"/>
              <a:cs typeface="ＭＳ Ｐゴシック"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Introduce cognitive architectures</a:t>
            </a:r>
            <a:endParaRPr lang="en-US" baseline="0" dirty="0" smtClean="0"/>
          </a:p>
          <a:p>
            <a:r>
              <a:rPr lang="en-US" baseline="0" dirty="0" smtClean="0"/>
              <a:t>Introduce the Soar architecture as a takeoff point</a:t>
            </a:r>
          </a:p>
          <a:p>
            <a:r>
              <a:rPr lang="en-US" baseline="0" dirty="0" smtClean="0"/>
              <a:t>Mixed is statistical-relational</a:t>
            </a:r>
          </a:p>
          <a:p>
            <a:r>
              <a:rPr lang="en-US" baseline="0" dirty="0" smtClean="0"/>
              <a:t>Integrative memory architecture is where get to an aspect of data integration</a:t>
            </a:r>
            <a:endParaRPr lang="en-US" dirty="0"/>
          </a:p>
        </p:txBody>
      </p:sp>
      <p:sp>
        <p:nvSpPr>
          <p:cNvPr id="4" name="Slide Number Placeholder 3"/>
          <p:cNvSpPr>
            <a:spLocks noGrp="1"/>
          </p:cNvSpPr>
          <p:nvPr>
            <p:ph type="sldNum" sz="quarter" idx="10"/>
          </p:nvPr>
        </p:nvSpPr>
        <p:spPr/>
        <p:txBody>
          <a:bodyPr/>
          <a:lstStyle/>
          <a:p>
            <a:pPr>
              <a:defRPr/>
            </a:pPr>
            <a:fld id="{1CC1DA14-3002-5146-83E9-952EBC6C6733}"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AE7B4C5B-02E5-104D-84E6-8D58CBA3BC5C}" type="slidenum">
              <a:rPr lang="en-US"/>
              <a:pPr/>
              <a:t>3</a:t>
            </a:fld>
            <a:endParaRPr lang="en-US"/>
          </a:p>
        </p:txBody>
      </p:sp>
      <p:sp>
        <p:nvSpPr>
          <p:cNvPr id="29699" name="Rectangle 2"/>
          <p:cNvSpPr>
            <a:spLocks noGrp="1" noRot="1" noChangeAspect="1" noChangeArrowheads="1" noTextEdit="1"/>
          </p:cNvSpPr>
          <p:nvPr>
            <p:ph type="sldImg"/>
          </p:nvPr>
        </p:nvSpPr>
        <p:spPr>
          <a:solidFill>
            <a:srgbClr val="FFFFFF"/>
          </a:solidFill>
          <a:ln/>
        </p:spPr>
      </p:sp>
      <p:sp>
        <p:nvSpPr>
          <p:cNvPr id="29700" name="Rectangle 3"/>
          <p:cNvSpPr>
            <a:spLocks noGrp="1" noChangeArrowheads="1"/>
          </p:cNvSpPr>
          <p:nvPr>
            <p:ph type="body" idx="1"/>
          </p:nvPr>
        </p:nvSpPr>
        <p:spPr>
          <a:noFill/>
          <a:ln>
            <a:solidFill>
              <a:srgbClr val="000000"/>
            </a:solidFill>
          </a:ln>
        </p:spPr>
        <p:txBody>
          <a:bodyPr/>
          <a:lstStyle/>
          <a:p>
            <a:pPr eaLnBrk="1" hangingPunct="1"/>
            <a:r>
              <a:rPr lang="en-US" smtClean="0">
                <a:latin typeface="Arial" charset="0"/>
                <a:ea typeface="ＭＳ Ｐゴシック" charset="-128"/>
                <a:cs typeface="ＭＳ Ｐゴシック" charset="-128"/>
              </a:rPr>
              <a:t>Agent -&gt; Interaction; Cognitive -&gt; Intelligence; Blur when emphasize both</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2D9F2F75-E773-E44C-A3BA-9231BE2ECEC3}" type="slidenum">
              <a:rPr lang="en-US"/>
              <a:pPr/>
              <a:t>5</a:t>
            </a:fld>
            <a:endParaRPr lang="en-US"/>
          </a:p>
        </p:txBody>
      </p:sp>
      <p:sp>
        <p:nvSpPr>
          <p:cNvPr id="32771" name="Rectangle 2"/>
          <p:cNvSpPr>
            <a:spLocks noGrp="1" noRot="1" noChangeAspect="1" noChangeArrowheads="1"/>
          </p:cNvSpPr>
          <p:nvPr>
            <p:ph type="sldImg"/>
          </p:nvPr>
        </p:nvSpPr>
        <p:spPr>
          <a:solidFill>
            <a:srgbClr val="FFFFFF"/>
          </a:solidFill>
          <a:ln/>
        </p:spPr>
      </p:sp>
      <p:sp>
        <p:nvSpPr>
          <p:cNvPr id="32772"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Arial" charset="0"/>
              <a:ea typeface="ＭＳ Ｐゴシック" charset="-128"/>
              <a:cs typeface="ＭＳ Ｐゴシック"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spect="1" noChangeArrowheads="1" noTextEdit="1"/>
          </p:cNvSpPr>
          <p:nvPr>
            <p:ph type="sldImg"/>
          </p:nvPr>
        </p:nvSpPr>
        <p:spPr>
          <a:ln/>
        </p:spPr>
      </p:sp>
      <p:sp>
        <p:nvSpPr>
          <p:cNvPr id="34819" name="Rectangle 3"/>
          <p:cNvSpPr>
            <a:spLocks noGrp="1" noChangeArrowheads="1"/>
          </p:cNvSpPr>
          <p:nvPr>
            <p:ph type="body" idx="1"/>
          </p:nvPr>
        </p:nvSpPr>
        <p:spPr>
          <a:noFill/>
          <a:ln/>
        </p:spPr>
        <p:txBody>
          <a:bodyPr/>
          <a:lstStyle/>
          <a:p>
            <a:endParaRPr lang="en-US">
              <a:latin typeface="Arial" charset="0"/>
              <a:ea typeface="ＭＳ Ｐゴシック" charset="-128"/>
              <a:cs typeface="ＭＳ Ｐゴシック"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More the latter than the former though, particularly more recently</a:t>
            </a:r>
          </a:p>
          <a:p>
            <a:r>
              <a:rPr lang="en-US" dirty="0" smtClean="0"/>
              <a:t>Interaction included perception,</a:t>
            </a:r>
            <a:r>
              <a:rPr lang="en-US" baseline="0" dirty="0" smtClean="0"/>
              <a:t> action, language, and collaboration</a:t>
            </a:r>
            <a:endParaRPr lang="en-US" dirty="0"/>
          </a:p>
        </p:txBody>
      </p:sp>
      <p:sp>
        <p:nvSpPr>
          <p:cNvPr id="4" name="Slide Number Placeholder 3"/>
          <p:cNvSpPr>
            <a:spLocks noGrp="1"/>
          </p:cNvSpPr>
          <p:nvPr>
            <p:ph type="sldNum" sz="quarter" idx="10"/>
          </p:nvPr>
        </p:nvSpPr>
        <p:spPr/>
        <p:txBody>
          <a:bodyPr/>
          <a:lstStyle/>
          <a:p>
            <a:pPr>
              <a:defRPr/>
            </a:pPr>
            <a:fld id="{1CC1DA14-3002-5146-83E9-952EBC6C6733}" type="slidenum">
              <a:rPr lang="en-US" smtClean="0"/>
              <a:pPr>
                <a:defRPr/>
              </a:pPr>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ln/>
        </p:spPr>
      </p:sp>
      <p:sp>
        <p:nvSpPr>
          <p:cNvPr id="37891" name="Rectangle 3"/>
          <p:cNvSpPr>
            <a:spLocks noGrp="1" noChangeArrowheads="1"/>
          </p:cNvSpPr>
          <p:nvPr>
            <p:ph type="body" idx="1"/>
          </p:nvPr>
        </p:nvSpPr>
        <p:spPr>
          <a:noFill/>
          <a:ln/>
        </p:spPr>
        <p:txBody>
          <a:bodyPr/>
          <a:lstStyle/>
          <a:p>
            <a:r>
              <a:rPr lang="en-US" smtClean="0">
                <a:latin typeface="Arial" charset="0"/>
                <a:ea typeface="ＭＳ Ｐゴシック" charset="-128"/>
                <a:cs typeface="ＭＳ Ｐゴシック" charset="-128"/>
              </a:rPr>
              <a:t>An issue I have become increasing concerned about is that of architectural girth</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31C299DA-0EC0-9949-A789-7D4DECB256B7}" type="slidenum">
              <a:rPr lang="en-US"/>
              <a:pPr/>
              <a:t>11</a:t>
            </a:fld>
            <a:endParaRPr lang="en-US"/>
          </a:p>
        </p:txBody>
      </p:sp>
      <p:sp>
        <p:nvSpPr>
          <p:cNvPr id="39939" name="Rectangle 2"/>
          <p:cNvSpPr>
            <a:spLocks noGrp="1" noRot="1" noChangeAspect="1" noChangeArrowheads="1"/>
          </p:cNvSpPr>
          <p:nvPr>
            <p:ph type="sldImg"/>
          </p:nvPr>
        </p:nvSpPr>
        <p:spPr>
          <a:solidFill>
            <a:srgbClr val="FFFFFF"/>
          </a:solidFill>
          <a:ln/>
        </p:spPr>
      </p:sp>
      <p:sp>
        <p:nvSpPr>
          <p:cNvPr id="39940"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Arial" charset="0"/>
              <a:ea typeface="ＭＳ Ｐゴシック" charset="-128"/>
              <a:cs typeface="ＭＳ Ｐゴシック"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AF1617C-2105-5742-8004-FDD8D4364531}" type="slidenum">
              <a:rPr lang="en-US"/>
              <a:pPr/>
              <a:t>12</a:t>
            </a:fld>
            <a:endParaRPr lang="en-US"/>
          </a:p>
        </p:txBody>
      </p:sp>
      <p:sp>
        <p:nvSpPr>
          <p:cNvPr id="41987" name="Rectangle 2"/>
          <p:cNvSpPr>
            <a:spLocks noGrp="1" noRot="1" noChangeAspect="1" noChangeArrowheads="1"/>
          </p:cNvSpPr>
          <p:nvPr>
            <p:ph type="sldImg"/>
          </p:nvPr>
        </p:nvSpPr>
        <p:spPr>
          <a:solidFill>
            <a:srgbClr val="FFFFFF"/>
          </a:solidFill>
          <a:ln/>
        </p:spPr>
      </p:sp>
      <p:sp>
        <p:nvSpPr>
          <p:cNvPr id="41988"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Arial" charset="0"/>
              <a:ea typeface="ＭＳ Ｐゴシック" charset="-128"/>
              <a:cs typeface="ＭＳ Ｐゴシック"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a:noFill/>
          <a:ln/>
        </p:spPr>
        <p:txBody>
          <a:bodyPr/>
          <a:lstStyle/>
          <a:p>
            <a:endParaRPr lang="en-US">
              <a:latin typeface="Arial" charset="0"/>
              <a:ea typeface="ＭＳ Ｐゴシック" charset="-128"/>
              <a:cs typeface="ＭＳ Ｐゴシック"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a:noFill/>
          <a:ln/>
        </p:spPr>
        <p:txBody>
          <a:bodyPr/>
          <a:lstStyle/>
          <a:p>
            <a:endParaRPr lang="en-US">
              <a:latin typeface="Arial" charset="0"/>
              <a:ea typeface="ＭＳ Ｐゴシック" charset="-128"/>
              <a:cs typeface="ＭＳ Ｐゴシック"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F505219B-5263-654D-80A0-7B9970BB7187}" type="slidenum">
              <a:rPr lang="en-US"/>
              <a:pPr/>
              <a:t>15</a:t>
            </a:fld>
            <a:endParaRPr lang="en-US"/>
          </a:p>
        </p:txBody>
      </p:sp>
      <p:sp>
        <p:nvSpPr>
          <p:cNvPr id="48131" name="Rectangle 2"/>
          <p:cNvSpPr>
            <a:spLocks noGrp="1" noRot="1" noChangeAspect="1" noChangeArrowheads="1"/>
          </p:cNvSpPr>
          <p:nvPr>
            <p:ph type="sldImg"/>
          </p:nvPr>
        </p:nvSpPr>
        <p:spPr>
          <a:solidFill>
            <a:srgbClr val="FFFFFF"/>
          </a:solidFill>
          <a:ln/>
        </p:spPr>
      </p:sp>
      <p:sp>
        <p:nvSpPr>
          <p:cNvPr id="48132"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smtClean="0">
                <a:latin typeface="Arial" charset="0"/>
                <a:ea typeface="ＭＳ Ｐゴシック" charset="-128"/>
                <a:cs typeface="ＭＳ Ｐゴシック" charset="-128"/>
              </a:rPr>
              <a:t>Architecture may extend below, such as productions at 10ms level.</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p:cNvSpPr>
          <p:nvPr>
            <p:ph type="sldImg"/>
          </p:nvPr>
        </p:nvSpPr>
        <p:spPr>
          <a:ln/>
        </p:spPr>
      </p:sp>
      <p:sp>
        <p:nvSpPr>
          <p:cNvPr id="51203" name="Notes Placeholder 2"/>
          <p:cNvSpPr>
            <a:spLocks noGrp="1"/>
          </p:cNvSpPr>
          <p:nvPr>
            <p:ph type="body" idx="1"/>
          </p:nvPr>
        </p:nvSpPr>
        <p:spPr>
          <a:noFill/>
          <a:ln/>
        </p:spPr>
        <p:txBody>
          <a:bodyPr/>
          <a:lstStyle/>
          <a:p>
            <a:r>
              <a:rPr lang="en-US" smtClean="0">
                <a:latin typeface="Arial" charset="0"/>
                <a:ea typeface="ＭＳ Ｐゴシック" charset="-128"/>
                <a:cs typeface="ＭＳ Ｐゴシック" charset="-128"/>
              </a:rPr>
              <a:t>Symbolic</a:t>
            </a:r>
            <a:endParaRPr lang="en-US">
              <a:latin typeface="Arial" charset="0"/>
              <a:ea typeface="ＭＳ Ｐゴシック" charset="-128"/>
              <a:cs typeface="ＭＳ Ｐゴシック" charset="-128"/>
            </a:endParaRPr>
          </a:p>
        </p:txBody>
      </p:sp>
      <p:sp>
        <p:nvSpPr>
          <p:cNvPr id="51204" name="Slide Number Placeholder 3"/>
          <p:cNvSpPr>
            <a:spLocks noGrp="1"/>
          </p:cNvSpPr>
          <p:nvPr>
            <p:ph type="sldNum" sz="quarter" idx="5"/>
          </p:nvPr>
        </p:nvSpPr>
        <p:spPr>
          <a:noFill/>
        </p:spPr>
        <p:txBody>
          <a:bodyPr/>
          <a:lstStyle/>
          <a:p>
            <a:fld id="{8EDC483E-B2E6-9C4E-AD35-C357D8955BB2}" type="slidenum">
              <a:rPr lang="en-US" smtClean="0"/>
              <a:pPr/>
              <a:t>17</a:t>
            </a:fld>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9CB4D4DD-D88D-7B4C-B011-FF9E004A1B07}" type="slidenum">
              <a:rPr lang="en-US"/>
              <a:pPr/>
              <a:t>19</a:t>
            </a:fld>
            <a:endParaRPr lang="en-US"/>
          </a:p>
        </p:txBody>
      </p:sp>
      <p:sp>
        <p:nvSpPr>
          <p:cNvPr id="54275" name="Rectangle 2"/>
          <p:cNvSpPr>
            <a:spLocks noGrp="1" noRot="1" noChangeAspect="1" noChangeArrowheads="1" noTextEdit="1"/>
          </p:cNvSpPr>
          <p:nvPr>
            <p:ph type="sldImg"/>
          </p:nvPr>
        </p:nvSpPr>
        <p:spPr>
          <a:solidFill>
            <a:srgbClr val="FFFFFF"/>
          </a:solidFill>
          <a:ln/>
        </p:spPr>
      </p:sp>
      <p:sp>
        <p:nvSpPr>
          <p:cNvPr id="54276" name="Rectangle 3"/>
          <p:cNvSpPr>
            <a:spLocks noGrp="1" noChangeArrowheads="1"/>
          </p:cNvSpPr>
          <p:nvPr>
            <p:ph type="body" idx="1"/>
          </p:nvPr>
        </p:nvSpPr>
        <p:spPr>
          <a:noFill/>
          <a:ln>
            <a:solidFill>
              <a:srgbClr val="000000"/>
            </a:solidFill>
          </a:ln>
        </p:spPr>
        <p:txBody>
          <a:bodyPr/>
          <a:lstStyle/>
          <a:p>
            <a:pPr eaLnBrk="1" hangingPunct="1"/>
            <a:endParaRPr lang="en-US">
              <a:latin typeface="Arial" charset="0"/>
              <a:ea typeface="ＭＳ Ｐゴシック" charset="-128"/>
              <a:cs typeface="ＭＳ Ｐゴシック"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Haven’t yet got to learning</a:t>
            </a:r>
            <a:endParaRPr lang="en-US" dirty="0"/>
          </a:p>
        </p:txBody>
      </p:sp>
      <p:sp>
        <p:nvSpPr>
          <p:cNvPr id="4" name="Slide Number Placeholder 3"/>
          <p:cNvSpPr>
            <a:spLocks noGrp="1"/>
          </p:cNvSpPr>
          <p:nvPr>
            <p:ph type="sldNum" sz="quarter" idx="10"/>
          </p:nvPr>
        </p:nvSpPr>
        <p:spPr/>
        <p:txBody>
          <a:bodyPr/>
          <a:lstStyle/>
          <a:p>
            <a:pPr>
              <a:defRPr/>
            </a:pPr>
            <a:fld id="{1CC1DA14-3002-5146-83E9-952EBC6C6733}" type="slidenum">
              <a:rPr lang="en-US" smtClean="0"/>
              <a:pPr>
                <a:defRPr/>
              </a:pPr>
              <a:t>21</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SM is based on Anderson’s rational analysis of categorical</a:t>
            </a:r>
            <a:r>
              <a:rPr lang="en-US" baseline="0" dirty="0" smtClean="0"/>
              <a:t> prediction rather than what is implemented in Soar or ACT-R.</a:t>
            </a:r>
            <a:endParaRPr lang="en-US" dirty="0"/>
          </a:p>
        </p:txBody>
      </p:sp>
      <p:sp>
        <p:nvSpPr>
          <p:cNvPr id="4" name="Slide Number Placeholder 3"/>
          <p:cNvSpPr>
            <a:spLocks noGrp="1"/>
          </p:cNvSpPr>
          <p:nvPr>
            <p:ph type="sldNum" sz="quarter" idx="10"/>
          </p:nvPr>
        </p:nvSpPr>
        <p:spPr/>
        <p:txBody>
          <a:bodyPr/>
          <a:lstStyle/>
          <a:p>
            <a:pPr>
              <a:defRPr/>
            </a:pPr>
            <a:fld id="{1CC1DA14-3002-5146-83E9-952EBC6C6733}" type="slidenum">
              <a:rPr lang="en-US" smtClean="0"/>
              <a:pPr>
                <a:defRPr/>
              </a:pPr>
              <a:t>22</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Biggest change is in representation</a:t>
            </a:r>
            <a:r>
              <a:rPr lang="en-US" baseline="0" dirty="0" smtClean="0"/>
              <a:t> used for factor functions and messages.</a:t>
            </a:r>
            <a:endParaRPr lang="en-US" dirty="0"/>
          </a:p>
        </p:txBody>
      </p:sp>
      <p:sp>
        <p:nvSpPr>
          <p:cNvPr id="4" name="Slide Number Placeholder 3"/>
          <p:cNvSpPr>
            <a:spLocks noGrp="1"/>
          </p:cNvSpPr>
          <p:nvPr>
            <p:ph type="sldNum" sz="quarter" idx="10"/>
          </p:nvPr>
        </p:nvSpPr>
        <p:spPr/>
        <p:txBody>
          <a:bodyPr/>
          <a:lstStyle/>
          <a:p>
            <a:pPr>
              <a:defRPr/>
            </a:pPr>
            <a:fld id="{1CC1DA14-3002-5146-83E9-952EBC6C6733}" type="slidenum">
              <a:rPr lang="en-US" smtClean="0"/>
              <a:pPr>
                <a:defRPr/>
              </a:pPr>
              <a:t>24</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At the memory level the first thing to do is to distinguish WM</a:t>
            </a:r>
            <a:r>
              <a:rPr lang="en-US" baseline="0" dirty="0" smtClean="0"/>
              <a:t> from LTM.  Both based on predicates with arguments.</a:t>
            </a:r>
            <a:endParaRPr lang="en-US" dirty="0"/>
          </a:p>
        </p:txBody>
      </p:sp>
      <p:sp>
        <p:nvSpPr>
          <p:cNvPr id="4" name="Slide Number Placeholder 3"/>
          <p:cNvSpPr>
            <a:spLocks noGrp="1"/>
          </p:cNvSpPr>
          <p:nvPr>
            <p:ph type="sldNum" sz="quarter" idx="10"/>
          </p:nvPr>
        </p:nvSpPr>
        <p:spPr/>
        <p:txBody>
          <a:bodyPr/>
          <a:lstStyle/>
          <a:p>
            <a:pPr>
              <a:defRPr/>
            </a:pPr>
            <a:fld id="{1CC1DA14-3002-5146-83E9-952EBC6C6733}" type="slidenum">
              <a:rPr lang="en-US" smtClean="0"/>
              <a:pPr>
                <a:defRPr/>
              </a:pPr>
              <a:t>25</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Unique is for probabilistic random</a:t>
            </a:r>
            <a:r>
              <a:rPr lang="en-US" baseline="0" dirty="0" smtClean="0"/>
              <a:t> variables</a:t>
            </a:r>
          </a:p>
          <a:p>
            <a:r>
              <a:rPr lang="en-US" baseline="0" dirty="0" smtClean="0"/>
              <a:t>Multiple is for rule variables that yield all successful matches</a:t>
            </a:r>
          </a:p>
          <a:p>
            <a:r>
              <a:rPr lang="en-US" baseline="0" dirty="0" smtClean="0"/>
              <a:t>OW </a:t>
            </a:r>
            <a:r>
              <a:rPr lang="en-US" baseline="0" dirty="0" err="1" smtClean="0"/>
              <a:t>vs</a:t>
            </a:r>
            <a:r>
              <a:rPr lang="en-US" baseline="0" dirty="0" smtClean="0"/>
              <a:t> </a:t>
            </a:r>
            <a:r>
              <a:rPr lang="en-US" baseline="0" dirty="0" err="1" smtClean="0"/>
              <a:t>cW</a:t>
            </a:r>
            <a:r>
              <a:rPr lang="en-US" baseline="0" dirty="0" smtClean="0"/>
              <a:t>: Whether something not in WM is assumed false (0) or unknown</a:t>
            </a:r>
            <a:endParaRPr lang="en-US" dirty="0"/>
          </a:p>
        </p:txBody>
      </p:sp>
      <p:sp>
        <p:nvSpPr>
          <p:cNvPr id="4" name="Slide Number Placeholder 3"/>
          <p:cNvSpPr>
            <a:spLocks noGrp="1"/>
          </p:cNvSpPr>
          <p:nvPr>
            <p:ph type="sldNum" sz="quarter" idx="10"/>
          </p:nvPr>
        </p:nvSpPr>
        <p:spPr/>
        <p:txBody>
          <a:bodyPr/>
          <a:lstStyle/>
          <a:p>
            <a:pPr>
              <a:defRPr/>
            </a:pPr>
            <a:fld id="{1CC1DA14-3002-5146-83E9-952EBC6C6733}" type="slidenum">
              <a:rPr lang="en-US" smtClean="0"/>
              <a:pPr>
                <a:defRPr/>
              </a:pPr>
              <a:t>27</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OWA so values not specified can be determined by condacts</a:t>
            </a:r>
            <a:r>
              <a:rPr lang="en-US" baseline="0" dirty="0" smtClean="0"/>
              <a:t> during settling.</a:t>
            </a:r>
          </a:p>
          <a:p>
            <a:r>
              <a:rPr lang="en-US" baseline="0" dirty="0" smtClean="0"/>
              <a:t>Anderson’s rational analysis</a:t>
            </a:r>
          </a:p>
          <a:p>
            <a:r>
              <a:rPr lang="en-US" baseline="0" dirty="0" smtClean="0"/>
              <a:t>Pattern variable ensures sharing of information across all uses of concept condact.</a:t>
            </a:r>
            <a:endParaRPr lang="en-US" dirty="0"/>
          </a:p>
        </p:txBody>
      </p:sp>
      <p:sp>
        <p:nvSpPr>
          <p:cNvPr id="4" name="Slide Number Placeholder 3"/>
          <p:cNvSpPr>
            <a:spLocks noGrp="1"/>
          </p:cNvSpPr>
          <p:nvPr>
            <p:ph type="sldNum" sz="quarter" idx="10"/>
          </p:nvPr>
        </p:nvSpPr>
        <p:spPr/>
        <p:txBody>
          <a:bodyPr/>
          <a:lstStyle/>
          <a:p>
            <a:pPr>
              <a:defRPr/>
            </a:pPr>
            <a:fld id="{1CC1DA14-3002-5146-83E9-952EBC6C6733}" type="slidenum">
              <a:rPr lang="en-US" smtClean="0"/>
              <a:pPr>
                <a:defRPr/>
              </a:pPr>
              <a:t>28</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Concept function is a prior probability distribution</a:t>
            </a:r>
          </a:p>
          <a:p>
            <a:r>
              <a:rPr lang="en-US" dirty="0" smtClean="0"/>
              <a:t>Attribute functions are conditional probability distribution</a:t>
            </a:r>
          </a:p>
          <a:p>
            <a:r>
              <a:rPr lang="en-US" baseline="0" dirty="0" smtClean="0"/>
              <a:t>    All but weight are discrete distributions, while weight is a density</a:t>
            </a:r>
            <a:endParaRPr lang="en-US" dirty="0"/>
          </a:p>
        </p:txBody>
      </p:sp>
      <p:sp>
        <p:nvSpPr>
          <p:cNvPr id="4" name="Slide Number Placeholder 3"/>
          <p:cNvSpPr>
            <a:spLocks noGrp="1"/>
          </p:cNvSpPr>
          <p:nvPr>
            <p:ph type="sldNum" sz="quarter" idx="10"/>
          </p:nvPr>
        </p:nvSpPr>
        <p:spPr/>
        <p:txBody>
          <a:bodyPr/>
          <a:lstStyle/>
          <a:p>
            <a:pPr>
              <a:defRPr/>
            </a:pPr>
            <a:fld id="{1CC1DA14-3002-5146-83E9-952EBC6C6733}" type="slidenum">
              <a:rPr lang="en-US" smtClean="0"/>
              <a:pPr>
                <a:defRPr/>
              </a:pPr>
              <a:t>29</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Instance based with concept just another attribute; pattern variable for time</a:t>
            </a:r>
          </a:p>
          <a:p>
            <a:r>
              <a:rPr lang="en-US" dirty="0" smtClean="0"/>
              <a:t>Also got a fourth form of memory essentially for free, with more possible.</a:t>
            </a:r>
          </a:p>
          <a:p>
            <a:r>
              <a:rPr lang="en-US" dirty="0" smtClean="0"/>
              <a:t>Pattern variables in constraints communicate</a:t>
            </a:r>
            <a:r>
              <a:rPr lang="en-US" baseline="0" dirty="0" smtClean="0"/>
              <a:t> across </a:t>
            </a:r>
            <a:r>
              <a:rPr lang="en-US" baseline="0" smtClean="0"/>
              <a:t>different constraints</a:t>
            </a:r>
            <a:endParaRPr lang="en-US" dirty="0"/>
          </a:p>
        </p:txBody>
      </p:sp>
      <p:sp>
        <p:nvSpPr>
          <p:cNvPr id="4" name="Slide Number Placeholder 3"/>
          <p:cNvSpPr>
            <a:spLocks noGrp="1"/>
          </p:cNvSpPr>
          <p:nvPr>
            <p:ph type="sldNum" sz="quarter" idx="10"/>
          </p:nvPr>
        </p:nvSpPr>
        <p:spPr/>
        <p:txBody>
          <a:bodyPr/>
          <a:lstStyle/>
          <a:p>
            <a:pPr>
              <a:defRPr/>
            </a:pPr>
            <a:fld id="{1CC1DA14-3002-5146-83E9-952EBC6C6733}" type="slidenum">
              <a:rPr lang="en-US" smtClean="0"/>
              <a:pPr>
                <a:defRPr/>
              </a:pPr>
              <a:t>30</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1CC1DA14-3002-5146-83E9-952EBC6C6733}" type="slidenum">
              <a:rPr lang="en-US" smtClean="0"/>
              <a:pPr>
                <a:defRPr/>
              </a:pPr>
              <a:t>31</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Already</a:t>
            </a:r>
            <a:r>
              <a:rPr lang="en-US" baseline="0" dirty="0" smtClean="0"/>
              <a:t> a generalization of a </a:t>
            </a:r>
            <a:r>
              <a:rPr lang="en-US" baseline="0" dirty="0" err="1" smtClean="0"/>
              <a:t>voxel</a:t>
            </a:r>
            <a:r>
              <a:rPr lang="en-US" baseline="0" dirty="0" smtClean="0"/>
              <a:t> representation</a:t>
            </a:r>
          </a:p>
          <a:p>
            <a:r>
              <a:rPr lang="en-US" baseline="0" dirty="0" smtClean="0"/>
              <a:t>Cognition: Theory of Mind; Perception: behavior </a:t>
            </a:r>
            <a:r>
              <a:rPr lang="en-US" baseline="0" dirty="0" err="1" smtClean="0"/>
              <a:t>recogniton</a:t>
            </a:r>
            <a:endParaRPr lang="en-US" dirty="0"/>
          </a:p>
        </p:txBody>
      </p:sp>
      <p:sp>
        <p:nvSpPr>
          <p:cNvPr id="4" name="Slide Number Placeholder 3"/>
          <p:cNvSpPr>
            <a:spLocks noGrp="1"/>
          </p:cNvSpPr>
          <p:nvPr>
            <p:ph type="sldNum" sz="quarter" idx="10"/>
          </p:nvPr>
        </p:nvSpPr>
        <p:spPr/>
        <p:txBody>
          <a:bodyPr/>
          <a:lstStyle/>
          <a:p>
            <a:pPr>
              <a:defRPr/>
            </a:pPr>
            <a:fld id="{1CC1DA14-3002-5146-83E9-952EBC6C6733}" type="slidenum">
              <a:rPr lang="en-US" smtClean="0"/>
              <a:pPr>
                <a:defRPr/>
              </a:pPr>
              <a:t>33</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a:noFill/>
          <a:ln/>
        </p:spPr>
        <p:txBody>
          <a:bodyPr/>
          <a:lstStyle/>
          <a:p>
            <a:endParaRPr lang="en-US">
              <a:latin typeface="Arial" charset="0"/>
              <a:ea typeface="ＭＳ Ｐゴシック" charset="-128"/>
              <a:cs typeface="ＭＳ Ｐゴシック"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7" descr="bg_cover"/>
          <p:cNvPicPr>
            <a:picLocks noChangeAspect="1" noChangeArrowheads="1"/>
          </p:cNvPicPr>
          <p:nvPr userDrawn="1"/>
        </p:nvPicPr>
        <p:blipFill>
          <a:blip r:embed="rId2"/>
          <a:srcRect/>
          <a:stretch>
            <a:fillRect/>
          </a:stretch>
        </p:blipFill>
        <p:spPr bwMode="auto">
          <a:xfrm>
            <a:off x="0" y="2732088"/>
            <a:ext cx="9140825" cy="4125912"/>
          </a:xfrm>
          <a:prstGeom prst="rect">
            <a:avLst/>
          </a:prstGeom>
          <a:noFill/>
          <a:ln w="9525">
            <a:noFill/>
            <a:miter lim="800000"/>
            <a:headEnd/>
            <a:tailEnd/>
          </a:ln>
        </p:spPr>
      </p:pic>
      <p:sp>
        <p:nvSpPr>
          <p:cNvPr id="5" name="Rectangle 8"/>
          <p:cNvSpPr>
            <a:spLocks noChangeArrowheads="1"/>
          </p:cNvSpPr>
          <p:nvPr userDrawn="1"/>
        </p:nvSpPr>
        <p:spPr bwMode="auto">
          <a:xfrm>
            <a:off x="0" y="0"/>
            <a:ext cx="9144000" cy="2743200"/>
          </a:xfrm>
          <a:prstGeom prst="rect">
            <a:avLst/>
          </a:prstGeom>
          <a:solidFill>
            <a:srgbClr val="2D2D2D"/>
          </a:solidFill>
          <a:ln w="9525">
            <a:noFill/>
            <a:miter lim="800000"/>
            <a:headEnd/>
            <a:tailEnd/>
          </a:ln>
        </p:spPr>
        <p:txBody>
          <a:bodyPr wrap="none" anchor="ctr"/>
          <a:lstStyle/>
          <a:p>
            <a:pPr>
              <a:defRPr/>
            </a:pPr>
            <a:endParaRPr lang="en-US"/>
          </a:p>
        </p:txBody>
      </p:sp>
      <p:pic>
        <p:nvPicPr>
          <p:cNvPr id="6" name="Picture 18" descr="ict_logo"/>
          <p:cNvPicPr>
            <a:picLocks noChangeAspect="1" noChangeArrowheads="1"/>
          </p:cNvPicPr>
          <p:nvPr userDrawn="1"/>
        </p:nvPicPr>
        <p:blipFill>
          <a:blip r:embed="rId3"/>
          <a:srcRect/>
          <a:stretch>
            <a:fillRect/>
          </a:stretch>
        </p:blipFill>
        <p:spPr bwMode="auto">
          <a:xfrm>
            <a:off x="6553200" y="5511800"/>
            <a:ext cx="2074863" cy="954088"/>
          </a:xfrm>
          <a:prstGeom prst="rect">
            <a:avLst/>
          </a:prstGeom>
          <a:noFill/>
          <a:ln w="9525">
            <a:noFill/>
            <a:miter lim="800000"/>
            <a:headEnd/>
            <a:tailEnd/>
          </a:ln>
        </p:spPr>
      </p:pic>
      <p:pic>
        <p:nvPicPr>
          <p:cNvPr id="7" name="Picture 20" descr="usc_logo_bw"/>
          <p:cNvPicPr>
            <a:picLocks noChangeAspect="1" noChangeArrowheads="1"/>
          </p:cNvPicPr>
          <p:nvPr userDrawn="1"/>
        </p:nvPicPr>
        <p:blipFill>
          <a:blip r:embed="rId4"/>
          <a:srcRect/>
          <a:stretch>
            <a:fillRect/>
          </a:stretch>
        </p:blipFill>
        <p:spPr bwMode="auto">
          <a:xfrm>
            <a:off x="611188" y="6078538"/>
            <a:ext cx="493712" cy="309562"/>
          </a:xfrm>
          <a:prstGeom prst="rect">
            <a:avLst/>
          </a:prstGeom>
          <a:noFill/>
          <a:ln w="9525">
            <a:noFill/>
            <a:miter lim="800000"/>
            <a:headEnd/>
            <a:tailEnd/>
          </a:ln>
        </p:spPr>
      </p:pic>
      <p:sp>
        <p:nvSpPr>
          <p:cNvPr id="8" name="Rectangle 5"/>
          <p:cNvSpPr>
            <a:spLocks/>
          </p:cNvSpPr>
          <p:nvPr userDrawn="1"/>
        </p:nvSpPr>
        <p:spPr bwMode="auto">
          <a:xfrm>
            <a:off x="2357438" y="5894388"/>
            <a:ext cx="3962400" cy="685800"/>
          </a:xfrm>
          <a:prstGeom prst="rect">
            <a:avLst/>
          </a:prstGeom>
          <a:noFill/>
          <a:ln w="12700">
            <a:noFill/>
            <a:miter lim="800000"/>
            <a:headEnd/>
            <a:tailEnd/>
          </a:ln>
        </p:spPr>
        <p:txBody>
          <a:bodyPr lIns="0" tIns="0" rIns="40639" bIns="0">
            <a:prstTxWarp prst="textNoShape">
              <a:avLst/>
            </a:prstTxWarp>
          </a:bodyPr>
          <a:lstStyle/>
          <a:p>
            <a:pPr algn="just">
              <a:defRPr/>
            </a:pPr>
            <a:r>
              <a:rPr lang="en-US" sz="800"/>
              <a:t>The projects or efforts depicted were or are sponsored by the U.S. Army Research, Development, and Engineering Command (RDECOM) Simulation Training and Technology Center (STTC). The content or information presented does not necessarily reflect the position or the policy of the Government, and no official endorsement should be inferred.</a:t>
            </a:r>
          </a:p>
        </p:txBody>
      </p:sp>
      <p:pic>
        <p:nvPicPr>
          <p:cNvPr id="9" name="Picture 5" descr="STTC_LOGO_2009.gif"/>
          <p:cNvPicPr>
            <a:picLocks noChangeAspect="1"/>
          </p:cNvPicPr>
          <p:nvPr userDrawn="1"/>
        </p:nvPicPr>
        <p:blipFill>
          <a:blip r:embed="rId5"/>
          <a:srcRect/>
          <a:stretch>
            <a:fillRect/>
          </a:stretch>
        </p:blipFill>
        <p:spPr bwMode="auto">
          <a:xfrm>
            <a:off x="1398588" y="5894388"/>
            <a:ext cx="685800" cy="685800"/>
          </a:xfrm>
          <a:prstGeom prst="rect">
            <a:avLst/>
          </a:prstGeom>
          <a:noFill/>
          <a:ln w="9525">
            <a:noFill/>
            <a:miter lim="800000"/>
            <a:headEnd/>
            <a:tailEnd/>
          </a:ln>
        </p:spPr>
      </p:pic>
      <p:sp>
        <p:nvSpPr>
          <p:cNvPr id="3074" name="Rectangle 2"/>
          <p:cNvSpPr>
            <a:spLocks noGrp="1" noChangeArrowheads="1"/>
          </p:cNvSpPr>
          <p:nvPr>
            <p:ph type="ctrTitle"/>
          </p:nvPr>
        </p:nvSpPr>
        <p:spPr>
          <a:xfrm>
            <a:off x="533400" y="457200"/>
            <a:ext cx="8077200" cy="914400"/>
          </a:xfrm>
        </p:spPr>
        <p:txBody>
          <a:bodyPr anchor="b"/>
          <a:lstStyle>
            <a:lvl1pPr>
              <a:lnSpc>
                <a:spcPts val="3200"/>
              </a:lnSpc>
              <a:defRPr sz="3000">
                <a:solidFill>
                  <a:srgbClr val="FF6600"/>
                </a:solidFill>
              </a:defRPr>
            </a:lvl1pPr>
          </a:lstStyle>
          <a:p>
            <a:r>
              <a:rPr lang="en-US"/>
              <a:t>Click to edit Master title style</a:t>
            </a:r>
          </a:p>
        </p:txBody>
      </p:sp>
      <p:sp>
        <p:nvSpPr>
          <p:cNvPr id="3075" name="Rectangle 3"/>
          <p:cNvSpPr>
            <a:spLocks noGrp="1" noChangeArrowheads="1"/>
          </p:cNvSpPr>
          <p:nvPr>
            <p:ph type="subTitle" idx="1"/>
          </p:nvPr>
        </p:nvSpPr>
        <p:spPr>
          <a:xfrm>
            <a:off x="533400" y="1371600"/>
            <a:ext cx="8077200" cy="685800"/>
          </a:xfrm>
        </p:spPr>
        <p:txBody>
          <a:bodyPr/>
          <a:lstStyle>
            <a:lvl1pPr marL="0" indent="0">
              <a:lnSpc>
                <a:spcPts val="2600"/>
              </a:lnSpc>
              <a:spcBef>
                <a:spcPct val="0"/>
              </a:spcBef>
              <a:buFont typeface="Wingdings" pitchFamily="-107" charset="2"/>
              <a:buNone/>
              <a:defRPr sz="2400" b="0">
                <a:solidFill>
                  <a:schemeClr val="bg1"/>
                </a:solidFill>
              </a:defRPr>
            </a:lvl1pPr>
          </a:lstStyle>
          <a:p>
            <a:r>
              <a:rPr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33400" y="1447800"/>
            <a:ext cx="3962400" cy="4341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47800"/>
            <a:ext cx="3962400" cy="4341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91300" y="609600"/>
            <a:ext cx="2019300" cy="518001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33400" y="609600"/>
            <a:ext cx="5905500" cy="51800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a:t>7/24/09</a:t>
            </a:r>
          </a:p>
        </p:txBody>
      </p:sp>
      <p:sp>
        <p:nvSpPr>
          <p:cNvPr id="5" name="Rectangle 5"/>
          <p:cNvSpPr>
            <a:spLocks noGrp="1" noChangeArrowheads="1"/>
          </p:cNvSpPr>
          <p:nvPr>
            <p:ph type="ftr" sz="quarter" idx="11"/>
          </p:nvPr>
        </p:nvSpPr>
        <p:spPr>
          <a:ln/>
        </p:spPr>
        <p:txBody>
          <a:bodyPr/>
          <a:lstStyle>
            <a:lvl1pPr>
              <a:defRPr/>
            </a:lvl1pPr>
          </a:lstStyle>
          <a:p>
            <a:pPr>
              <a:defRPr/>
            </a:pPr>
            <a:r>
              <a:rPr lang="en-US"/>
              <a:t>Paul S. Rosenbloom</a:t>
            </a:r>
          </a:p>
        </p:txBody>
      </p:sp>
      <p:sp>
        <p:nvSpPr>
          <p:cNvPr id="6" name="Rectangle 6"/>
          <p:cNvSpPr>
            <a:spLocks noGrp="1" noChangeArrowheads="1"/>
          </p:cNvSpPr>
          <p:nvPr>
            <p:ph type="sldNum" sz="quarter" idx="12"/>
          </p:nvPr>
        </p:nvSpPr>
        <p:spPr>
          <a:ln/>
        </p:spPr>
        <p:txBody>
          <a:bodyPr/>
          <a:lstStyle>
            <a:lvl1pPr>
              <a:defRPr/>
            </a:lvl1pPr>
          </a:lstStyle>
          <a:p>
            <a:pPr>
              <a:defRPr/>
            </a:pPr>
            <a:fld id="{F7BE5293-A799-EB44-AB9F-DD944000D40F}"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a:t>7/24/09</a:t>
            </a:r>
          </a:p>
        </p:txBody>
      </p:sp>
      <p:sp>
        <p:nvSpPr>
          <p:cNvPr id="5" name="Rectangle 5"/>
          <p:cNvSpPr>
            <a:spLocks noGrp="1" noChangeArrowheads="1"/>
          </p:cNvSpPr>
          <p:nvPr>
            <p:ph type="ftr" sz="quarter" idx="11"/>
          </p:nvPr>
        </p:nvSpPr>
        <p:spPr>
          <a:ln/>
        </p:spPr>
        <p:txBody>
          <a:bodyPr/>
          <a:lstStyle>
            <a:lvl1pPr>
              <a:defRPr/>
            </a:lvl1pPr>
          </a:lstStyle>
          <a:p>
            <a:pPr>
              <a:defRPr/>
            </a:pPr>
            <a:r>
              <a:rPr lang="en-US"/>
              <a:t>Paul S. Rosenbloom</a:t>
            </a:r>
          </a:p>
        </p:txBody>
      </p:sp>
      <p:sp>
        <p:nvSpPr>
          <p:cNvPr id="6" name="Rectangle 6"/>
          <p:cNvSpPr>
            <a:spLocks noGrp="1" noChangeArrowheads="1"/>
          </p:cNvSpPr>
          <p:nvPr>
            <p:ph type="sldNum" sz="quarter" idx="12"/>
          </p:nvPr>
        </p:nvSpPr>
        <p:spPr>
          <a:ln/>
        </p:spPr>
        <p:txBody>
          <a:bodyPr/>
          <a:lstStyle>
            <a:lvl1pPr>
              <a:defRPr/>
            </a:lvl1pPr>
          </a:lstStyle>
          <a:p>
            <a:pPr>
              <a:defRPr/>
            </a:pPr>
            <a:fld id="{F6DF29D7-08C0-6D4E-AEFB-3A2FD2D49810}"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a:t>7/24/09</a:t>
            </a:r>
          </a:p>
        </p:txBody>
      </p:sp>
      <p:sp>
        <p:nvSpPr>
          <p:cNvPr id="5" name="Rectangle 5"/>
          <p:cNvSpPr>
            <a:spLocks noGrp="1" noChangeArrowheads="1"/>
          </p:cNvSpPr>
          <p:nvPr>
            <p:ph type="ftr" sz="quarter" idx="11"/>
          </p:nvPr>
        </p:nvSpPr>
        <p:spPr>
          <a:ln/>
        </p:spPr>
        <p:txBody>
          <a:bodyPr/>
          <a:lstStyle>
            <a:lvl1pPr>
              <a:defRPr/>
            </a:lvl1pPr>
          </a:lstStyle>
          <a:p>
            <a:pPr>
              <a:defRPr/>
            </a:pPr>
            <a:r>
              <a:rPr lang="en-US"/>
              <a:t>Paul S. Rosenbloom</a:t>
            </a:r>
          </a:p>
        </p:txBody>
      </p:sp>
      <p:sp>
        <p:nvSpPr>
          <p:cNvPr id="6" name="Rectangle 6"/>
          <p:cNvSpPr>
            <a:spLocks noGrp="1" noChangeArrowheads="1"/>
          </p:cNvSpPr>
          <p:nvPr>
            <p:ph type="sldNum" sz="quarter" idx="12"/>
          </p:nvPr>
        </p:nvSpPr>
        <p:spPr>
          <a:ln/>
        </p:spPr>
        <p:txBody>
          <a:bodyPr/>
          <a:lstStyle>
            <a:lvl1pPr>
              <a:defRPr/>
            </a:lvl1pPr>
          </a:lstStyle>
          <a:p>
            <a:pPr>
              <a:defRPr/>
            </a:pPr>
            <a:fld id="{278E0356-00D6-5C44-A7FA-796C15902F55}"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524000"/>
            <a:ext cx="38100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524000"/>
            <a:ext cx="38100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r>
              <a:rPr lang="en-US"/>
              <a:t>7/24/09</a:t>
            </a:r>
          </a:p>
        </p:txBody>
      </p:sp>
      <p:sp>
        <p:nvSpPr>
          <p:cNvPr id="6" name="Rectangle 5"/>
          <p:cNvSpPr>
            <a:spLocks noGrp="1" noChangeArrowheads="1"/>
          </p:cNvSpPr>
          <p:nvPr>
            <p:ph type="ftr" sz="quarter" idx="11"/>
          </p:nvPr>
        </p:nvSpPr>
        <p:spPr>
          <a:ln/>
        </p:spPr>
        <p:txBody>
          <a:bodyPr/>
          <a:lstStyle>
            <a:lvl1pPr>
              <a:defRPr/>
            </a:lvl1pPr>
          </a:lstStyle>
          <a:p>
            <a:pPr>
              <a:defRPr/>
            </a:pPr>
            <a:r>
              <a:rPr lang="en-US"/>
              <a:t>Paul S. Rosenbloom</a:t>
            </a:r>
          </a:p>
        </p:txBody>
      </p:sp>
      <p:sp>
        <p:nvSpPr>
          <p:cNvPr id="7" name="Rectangle 6"/>
          <p:cNvSpPr>
            <a:spLocks noGrp="1" noChangeArrowheads="1"/>
          </p:cNvSpPr>
          <p:nvPr>
            <p:ph type="sldNum" sz="quarter" idx="12"/>
          </p:nvPr>
        </p:nvSpPr>
        <p:spPr>
          <a:ln/>
        </p:spPr>
        <p:txBody>
          <a:bodyPr/>
          <a:lstStyle>
            <a:lvl1pPr>
              <a:defRPr/>
            </a:lvl1pPr>
          </a:lstStyle>
          <a:p>
            <a:pPr>
              <a:defRPr/>
            </a:pPr>
            <a:fld id="{92259A08-F4AE-2C4E-BB26-AE1955BB4570}"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r>
              <a:rPr lang="en-US"/>
              <a:t>7/24/09</a:t>
            </a:r>
          </a:p>
        </p:txBody>
      </p:sp>
      <p:sp>
        <p:nvSpPr>
          <p:cNvPr id="8" name="Rectangle 5"/>
          <p:cNvSpPr>
            <a:spLocks noGrp="1" noChangeArrowheads="1"/>
          </p:cNvSpPr>
          <p:nvPr>
            <p:ph type="ftr" sz="quarter" idx="11"/>
          </p:nvPr>
        </p:nvSpPr>
        <p:spPr>
          <a:ln/>
        </p:spPr>
        <p:txBody>
          <a:bodyPr/>
          <a:lstStyle>
            <a:lvl1pPr>
              <a:defRPr/>
            </a:lvl1pPr>
          </a:lstStyle>
          <a:p>
            <a:pPr>
              <a:defRPr/>
            </a:pPr>
            <a:r>
              <a:rPr lang="en-US"/>
              <a:t>Paul S. Rosenbloom</a:t>
            </a:r>
          </a:p>
        </p:txBody>
      </p:sp>
      <p:sp>
        <p:nvSpPr>
          <p:cNvPr id="9" name="Rectangle 6"/>
          <p:cNvSpPr>
            <a:spLocks noGrp="1" noChangeArrowheads="1"/>
          </p:cNvSpPr>
          <p:nvPr>
            <p:ph type="sldNum" sz="quarter" idx="12"/>
          </p:nvPr>
        </p:nvSpPr>
        <p:spPr>
          <a:ln/>
        </p:spPr>
        <p:txBody>
          <a:bodyPr/>
          <a:lstStyle>
            <a:lvl1pPr>
              <a:defRPr/>
            </a:lvl1pPr>
          </a:lstStyle>
          <a:p>
            <a:pPr>
              <a:defRPr/>
            </a:pPr>
            <a:fld id="{A28A3E6A-8909-5F49-8857-FBE9EA620F29}"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r>
              <a:rPr lang="en-US"/>
              <a:t>7/24/09</a:t>
            </a:r>
          </a:p>
        </p:txBody>
      </p:sp>
      <p:sp>
        <p:nvSpPr>
          <p:cNvPr id="4" name="Rectangle 5"/>
          <p:cNvSpPr>
            <a:spLocks noGrp="1" noChangeArrowheads="1"/>
          </p:cNvSpPr>
          <p:nvPr>
            <p:ph type="ftr" sz="quarter" idx="11"/>
          </p:nvPr>
        </p:nvSpPr>
        <p:spPr>
          <a:ln/>
        </p:spPr>
        <p:txBody>
          <a:bodyPr/>
          <a:lstStyle>
            <a:lvl1pPr>
              <a:defRPr/>
            </a:lvl1pPr>
          </a:lstStyle>
          <a:p>
            <a:pPr>
              <a:defRPr/>
            </a:pPr>
            <a:r>
              <a:rPr lang="en-US"/>
              <a:t>Paul S. Rosenbloom</a:t>
            </a:r>
          </a:p>
        </p:txBody>
      </p:sp>
      <p:sp>
        <p:nvSpPr>
          <p:cNvPr id="5" name="Rectangle 6"/>
          <p:cNvSpPr>
            <a:spLocks noGrp="1" noChangeArrowheads="1"/>
          </p:cNvSpPr>
          <p:nvPr>
            <p:ph type="sldNum" sz="quarter" idx="12"/>
          </p:nvPr>
        </p:nvSpPr>
        <p:spPr>
          <a:ln/>
        </p:spPr>
        <p:txBody>
          <a:bodyPr/>
          <a:lstStyle>
            <a:lvl1pPr>
              <a:defRPr/>
            </a:lvl1pPr>
          </a:lstStyle>
          <a:p>
            <a:pPr>
              <a:defRPr/>
            </a:pPr>
            <a:fld id="{B5E60128-27C4-304B-995B-DDCCA7CE9850}"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a:t>7/24/09</a:t>
            </a:r>
          </a:p>
        </p:txBody>
      </p:sp>
      <p:sp>
        <p:nvSpPr>
          <p:cNvPr id="3" name="Rectangle 5"/>
          <p:cNvSpPr>
            <a:spLocks noGrp="1" noChangeArrowheads="1"/>
          </p:cNvSpPr>
          <p:nvPr>
            <p:ph type="ftr" sz="quarter" idx="11"/>
          </p:nvPr>
        </p:nvSpPr>
        <p:spPr>
          <a:ln/>
        </p:spPr>
        <p:txBody>
          <a:bodyPr/>
          <a:lstStyle>
            <a:lvl1pPr>
              <a:defRPr/>
            </a:lvl1pPr>
          </a:lstStyle>
          <a:p>
            <a:pPr>
              <a:defRPr/>
            </a:pPr>
            <a:r>
              <a:rPr lang="en-US"/>
              <a:t>Paul S. Rosenbloom</a:t>
            </a:r>
          </a:p>
        </p:txBody>
      </p:sp>
      <p:sp>
        <p:nvSpPr>
          <p:cNvPr id="4" name="Rectangle 6"/>
          <p:cNvSpPr>
            <a:spLocks noGrp="1" noChangeArrowheads="1"/>
          </p:cNvSpPr>
          <p:nvPr>
            <p:ph type="sldNum" sz="quarter" idx="12"/>
          </p:nvPr>
        </p:nvSpPr>
        <p:spPr>
          <a:ln/>
        </p:spPr>
        <p:txBody>
          <a:bodyPr/>
          <a:lstStyle>
            <a:lvl1pPr>
              <a:defRPr/>
            </a:lvl1pPr>
          </a:lstStyle>
          <a:p>
            <a:pPr>
              <a:defRPr/>
            </a:pPr>
            <a:fld id="{C714ED0C-B791-1C49-BEA7-EF9A5FAAE122}"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7/24/09</a:t>
            </a:r>
          </a:p>
        </p:txBody>
      </p:sp>
      <p:sp>
        <p:nvSpPr>
          <p:cNvPr id="6" name="Rectangle 5"/>
          <p:cNvSpPr>
            <a:spLocks noGrp="1" noChangeArrowheads="1"/>
          </p:cNvSpPr>
          <p:nvPr>
            <p:ph type="ftr" sz="quarter" idx="11"/>
          </p:nvPr>
        </p:nvSpPr>
        <p:spPr>
          <a:ln/>
        </p:spPr>
        <p:txBody>
          <a:bodyPr/>
          <a:lstStyle>
            <a:lvl1pPr>
              <a:defRPr/>
            </a:lvl1pPr>
          </a:lstStyle>
          <a:p>
            <a:pPr>
              <a:defRPr/>
            </a:pPr>
            <a:r>
              <a:rPr lang="en-US"/>
              <a:t>Paul S. Rosenbloom</a:t>
            </a:r>
          </a:p>
        </p:txBody>
      </p:sp>
      <p:sp>
        <p:nvSpPr>
          <p:cNvPr id="7" name="Rectangle 6"/>
          <p:cNvSpPr>
            <a:spLocks noGrp="1" noChangeArrowheads="1"/>
          </p:cNvSpPr>
          <p:nvPr>
            <p:ph type="sldNum" sz="quarter" idx="12"/>
          </p:nvPr>
        </p:nvSpPr>
        <p:spPr>
          <a:ln/>
        </p:spPr>
        <p:txBody>
          <a:bodyPr/>
          <a:lstStyle>
            <a:lvl1pPr>
              <a:defRPr/>
            </a:lvl1pPr>
          </a:lstStyle>
          <a:p>
            <a:pPr>
              <a:defRPr/>
            </a:pPr>
            <a:fld id="{59C2B3B9-B520-9842-B488-47B14CEA79DE}"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7/24/09</a:t>
            </a:r>
          </a:p>
        </p:txBody>
      </p:sp>
      <p:sp>
        <p:nvSpPr>
          <p:cNvPr id="6" name="Rectangle 5"/>
          <p:cNvSpPr>
            <a:spLocks noGrp="1" noChangeArrowheads="1"/>
          </p:cNvSpPr>
          <p:nvPr>
            <p:ph type="ftr" sz="quarter" idx="11"/>
          </p:nvPr>
        </p:nvSpPr>
        <p:spPr>
          <a:ln/>
        </p:spPr>
        <p:txBody>
          <a:bodyPr/>
          <a:lstStyle>
            <a:lvl1pPr>
              <a:defRPr/>
            </a:lvl1pPr>
          </a:lstStyle>
          <a:p>
            <a:pPr>
              <a:defRPr/>
            </a:pPr>
            <a:r>
              <a:rPr lang="en-US"/>
              <a:t>Paul S. Rosenbloom</a:t>
            </a:r>
          </a:p>
        </p:txBody>
      </p:sp>
      <p:sp>
        <p:nvSpPr>
          <p:cNvPr id="7" name="Rectangle 6"/>
          <p:cNvSpPr>
            <a:spLocks noGrp="1" noChangeArrowheads="1"/>
          </p:cNvSpPr>
          <p:nvPr>
            <p:ph type="sldNum" sz="quarter" idx="12"/>
          </p:nvPr>
        </p:nvSpPr>
        <p:spPr>
          <a:ln/>
        </p:spPr>
        <p:txBody>
          <a:bodyPr/>
          <a:lstStyle>
            <a:lvl1pPr>
              <a:defRPr/>
            </a:lvl1pPr>
          </a:lstStyle>
          <a:p>
            <a:pPr>
              <a:defRPr/>
            </a:pPr>
            <a:fld id="{DE9BC391-0BC3-8C47-87E6-486815FBA18A}"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a:t>7/24/09</a:t>
            </a:r>
          </a:p>
        </p:txBody>
      </p:sp>
      <p:sp>
        <p:nvSpPr>
          <p:cNvPr id="5" name="Rectangle 5"/>
          <p:cNvSpPr>
            <a:spLocks noGrp="1" noChangeArrowheads="1"/>
          </p:cNvSpPr>
          <p:nvPr>
            <p:ph type="ftr" sz="quarter" idx="11"/>
          </p:nvPr>
        </p:nvSpPr>
        <p:spPr>
          <a:ln/>
        </p:spPr>
        <p:txBody>
          <a:bodyPr/>
          <a:lstStyle>
            <a:lvl1pPr>
              <a:defRPr/>
            </a:lvl1pPr>
          </a:lstStyle>
          <a:p>
            <a:pPr>
              <a:defRPr/>
            </a:pPr>
            <a:r>
              <a:rPr lang="en-US"/>
              <a:t>Paul S. Rosenbloom</a:t>
            </a:r>
          </a:p>
        </p:txBody>
      </p:sp>
      <p:sp>
        <p:nvSpPr>
          <p:cNvPr id="6" name="Rectangle 6"/>
          <p:cNvSpPr>
            <a:spLocks noGrp="1" noChangeArrowheads="1"/>
          </p:cNvSpPr>
          <p:nvPr>
            <p:ph type="sldNum" sz="quarter" idx="12"/>
          </p:nvPr>
        </p:nvSpPr>
        <p:spPr>
          <a:ln/>
        </p:spPr>
        <p:txBody>
          <a:bodyPr/>
          <a:lstStyle>
            <a:lvl1pPr>
              <a:defRPr/>
            </a:lvl1pPr>
          </a:lstStyle>
          <a:p>
            <a:pPr>
              <a:defRPr/>
            </a:pPr>
            <a:fld id="{4AC6430D-7538-D744-8C7F-2DCBE12E5361}"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152400"/>
            <a:ext cx="1943100" cy="5943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152400"/>
            <a:ext cx="5676900" cy="594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a:t>7/24/09</a:t>
            </a:r>
          </a:p>
        </p:txBody>
      </p:sp>
      <p:sp>
        <p:nvSpPr>
          <p:cNvPr id="5" name="Rectangle 5"/>
          <p:cNvSpPr>
            <a:spLocks noGrp="1" noChangeArrowheads="1"/>
          </p:cNvSpPr>
          <p:nvPr>
            <p:ph type="ftr" sz="quarter" idx="11"/>
          </p:nvPr>
        </p:nvSpPr>
        <p:spPr>
          <a:ln/>
        </p:spPr>
        <p:txBody>
          <a:bodyPr/>
          <a:lstStyle>
            <a:lvl1pPr>
              <a:defRPr/>
            </a:lvl1pPr>
          </a:lstStyle>
          <a:p>
            <a:pPr>
              <a:defRPr/>
            </a:pPr>
            <a:r>
              <a:rPr lang="en-US"/>
              <a:t>Paul S. Rosenbloom</a:t>
            </a:r>
          </a:p>
        </p:txBody>
      </p:sp>
      <p:sp>
        <p:nvSpPr>
          <p:cNvPr id="6" name="Rectangle 6"/>
          <p:cNvSpPr>
            <a:spLocks noGrp="1" noChangeArrowheads="1"/>
          </p:cNvSpPr>
          <p:nvPr>
            <p:ph type="sldNum" sz="quarter" idx="12"/>
          </p:nvPr>
        </p:nvSpPr>
        <p:spPr>
          <a:ln/>
        </p:spPr>
        <p:txBody>
          <a:bodyPr/>
          <a:lstStyle>
            <a:lvl1pPr>
              <a:defRPr/>
            </a:lvl1pPr>
          </a:lstStyle>
          <a:p>
            <a:pPr>
              <a:defRPr/>
            </a:pPr>
            <a:fld id="{568F69FF-003F-1E46-AE47-D39EEF6C06C1}"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8" descr="bg_header_bottom"/>
          <p:cNvPicPr>
            <a:picLocks noChangeAspect="1" noChangeArrowheads="1"/>
          </p:cNvPicPr>
          <p:nvPr userDrawn="1"/>
        </p:nvPicPr>
        <p:blipFill>
          <a:blip r:embed="rId13"/>
          <a:srcRect/>
          <a:stretch>
            <a:fillRect/>
          </a:stretch>
        </p:blipFill>
        <p:spPr bwMode="auto">
          <a:xfrm>
            <a:off x="3175" y="6134100"/>
            <a:ext cx="9140825" cy="571500"/>
          </a:xfrm>
          <a:prstGeom prst="rect">
            <a:avLst/>
          </a:prstGeom>
          <a:noFill/>
          <a:ln w="9525">
            <a:noFill/>
            <a:miter lim="800000"/>
            <a:headEnd/>
            <a:tailEnd/>
          </a:ln>
        </p:spPr>
      </p:pic>
      <p:sp>
        <p:nvSpPr>
          <p:cNvPr id="1033" name="Rectangle 9"/>
          <p:cNvSpPr>
            <a:spLocks noChangeArrowheads="1"/>
          </p:cNvSpPr>
          <p:nvPr userDrawn="1"/>
        </p:nvSpPr>
        <p:spPr bwMode="auto">
          <a:xfrm>
            <a:off x="0" y="6675438"/>
            <a:ext cx="9144000" cy="182562"/>
          </a:xfrm>
          <a:prstGeom prst="rect">
            <a:avLst/>
          </a:prstGeom>
          <a:solidFill>
            <a:srgbClr val="3C3C3C"/>
          </a:solidFill>
          <a:ln w="9525">
            <a:noFill/>
            <a:miter lim="800000"/>
            <a:headEnd/>
            <a:tailEnd/>
          </a:ln>
        </p:spPr>
        <p:txBody>
          <a:bodyPr wrap="none" anchor="ctr"/>
          <a:lstStyle/>
          <a:p>
            <a:pPr>
              <a:defRPr/>
            </a:pPr>
            <a:endParaRPr lang="en-US"/>
          </a:p>
        </p:txBody>
      </p:sp>
      <p:sp>
        <p:nvSpPr>
          <p:cNvPr id="1028" name="Rectangle 2"/>
          <p:cNvSpPr>
            <a:spLocks noGrp="1" noChangeArrowheads="1"/>
          </p:cNvSpPr>
          <p:nvPr>
            <p:ph type="title"/>
          </p:nvPr>
        </p:nvSpPr>
        <p:spPr bwMode="auto">
          <a:xfrm>
            <a:off x="533400" y="609600"/>
            <a:ext cx="80772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title style</a:t>
            </a:r>
          </a:p>
        </p:txBody>
      </p:sp>
      <p:sp>
        <p:nvSpPr>
          <p:cNvPr id="1029" name="Rectangle 3"/>
          <p:cNvSpPr>
            <a:spLocks noGrp="1" noChangeArrowheads="1"/>
          </p:cNvSpPr>
          <p:nvPr>
            <p:ph type="body" idx="1"/>
          </p:nvPr>
        </p:nvSpPr>
        <p:spPr bwMode="auto">
          <a:xfrm>
            <a:off x="533400" y="1447800"/>
            <a:ext cx="8077200" cy="43418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30" name="Picture 7" descr="bg_header_top"/>
          <p:cNvPicPr>
            <a:picLocks noChangeAspect="1" noChangeArrowheads="1"/>
          </p:cNvPicPr>
          <p:nvPr userDrawn="1"/>
        </p:nvPicPr>
        <p:blipFill>
          <a:blip r:embed="rId14"/>
          <a:srcRect/>
          <a:stretch>
            <a:fillRect/>
          </a:stretch>
        </p:blipFill>
        <p:spPr bwMode="auto">
          <a:xfrm>
            <a:off x="3175" y="0"/>
            <a:ext cx="9140825" cy="317500"/>
          </a:xfrm>
          <a:prstGeom prst="rect">
            <a:avLst/>
          </a:prstGeom>
          <a:noFill/>
          <a:ln w="9525">
            <a:noFill/>
            <a:miter lim="800000"/>
            <a:headEnd/>
            <a:tailEnd/>
          </a:ln>
        </p:spPr>
      </p:pic>
      <p:sp>
        <p:nvSpPr>
          <p:cNvPr id="1034" name="Line 10"/>
          <p:cNvSpPr>
            <a:spLocks noChangeShapeType="1"/>
          </p:cNvSpPr>
          <p:nvPr userDrawn="1"/>
        </p:nvSpPr>
        <p:spPr bwMode="auto">
          <a:xfrm>
            <a:off x="609600" y="1143000"/>
            <a:ext cx="7924800" cy="0"/>
          </a:xfrm>
          <a:prstGeom prst="line">
            <a:avLst/>
          </a:prstGeom>
          <a:noFill/>
          <a:ln w="12700">
            <a:solidFill>
              <a:srgbClr val="3C3C3C"/>
            </a:solidFill>
            <a:prstDash val="sysDot"/>
            <a:round/>
            <a:headEnd/>
            <a:tailEnd/>
          </a:ln>
          <a:effectLst/>
        </p:spPr>
        <p:txBody>
          <a:bodyPr wrap="none" anchor="ctr"/>
          <a:lstStyle/>
          <a:p>
            <a:pPr>
              <a:defRPr/>
            </a:pPr>
            <a:endParaRPr lang="en-US">
              <a:latin typeface="Arial" pitchFamily="-107" charset="0"/>
            </a:endParaRPr>
          </a:p>
        </p:txBody>
      </p:sp>
      <p:sp>
        <p:nvSpPr>
          <p:cNvPr id="1037" name="Text Box 13"/>
          <p:cNvSpPr txBox="1">
            <a:spLocks noChangeArrowheads="1"/>
          </p:cNvSpPr>
          <p:nvPr userDrawn="1"/>
        </p:nvSpPr>
        <p:spPr bwMode="auto">
          <a:xfrm>
            <a:off x="514350" y="6411913"/>
            <a:ext cx="307975" cy="214312"/>
          </a:xfrm>
          <a:prstGeom prst="rect">
            <a:avLst/>
          </a:prstGeom>
          <a:noFill/>
          <a:ln w="9525">
            <a:noFill/>
            <a:miter lim="800000"/>
            <a:headEnd/>
            <a:tailEnd/>
          </a:ln>
        </p:spPr>
        <p:txBody>
          <a:bodyPr wrap="none">
            <a:prstTxWarp prst="textNoShape">
              <a:avLst/>
            </a:prstTxWarp>
            <a:spAutoFit/>
          </a:bodyPr>
          <a:lstStyle/>
          <a:p>
            <a:pPr>
              <a:defRPr/>
            </a:pPr>
            <a:fld id="{786DA844-D0F8-5F45-B4A1-25B5E37B09CE}" type="slidenum">
              <a:rPr lang="en-US" sz="800">
                <a:solidFill>
                  <a:srgbClr val="5A5A5A"/>
                </a:solidFill>
                <a:latin typeface="Helvetica" charset="0"/>
              </a:rPr>
              <a:pPr>
                <a:defRPr/>
              </a:pPr>
              <a:t>‹#›</a:t>
            </a:fld>
            <a:endParaRPr lang="en-US" sz="800">
              <a:solidFill>
                <a:srgbClr val="5A5A5A"/>
              </a:solidFill>
              <a:latin typeface="Helvetica" charset="0"/>
            </a:endParaRPr>
          </a:p>
        </p:txBody>
      </p:sp>
      <p:pic>
        <p:nvPicPr>
          <p:cNvPr id="2" name="Picture 14" descr="ict_logo"/>
          <p:cNvPicPr>
            <a:picLocks noChangeAspect="1" noChangeArrowheads="1"/>
          </p:cNvPicPr>
          <p:nvPr userDrawn="1"/>
        </p:nvPicPr>
        <p:blipFill>
          <a:blip r:embed="rId15"/>
          <a:srcRect/>
          <a:stretch>
            <a:fillRect/>
          </a:stretch>
        </p:blipFill>
        <p:spPr bwMode="auto">
          <a:xfrm>
            <a:off x="7235825" y="6019800"/>
            <a:ext cx="1298575" cy="595313"/>
          </a:xfrm>
          <a:prstGeom prst="rect">
            <a:avLst/>
          </a:prstGeom>
          <a:noFill/>
          <a:ln w="9525">
            <a:noFill/>
            <a:miter lim="800000"/>
            <a:headEnd/>
            <a:tailEnd/>
          </a:ln>
        </p:spPr>
      </p:pic>
      <p:sp>
        <p:nvSpPr>
          <p:cNvPr id="1040" name="Rectangle 16"/>
          <p:cNvSpPr>
            <a:spLocks noChangeArrowheads="1"/>
          </p:cNvSpPr>
          <p:nvPr userDrawn="1"/>
        </p:nvSpPr>
        <p:spPr bwMode="auto">
          <a:xfrm>
            <a:off x="1828800" y="6858000"/>
            <a:ext cx="184150" cy="457200"/>
          </a:xfrm>
          <a:prstGeom prst="rect">
            <a:avLst/>
          </a:prstGeom>
          <a:noFill/>
          <a:ln w="9525">
            <a:noFill/>
            <a:miter lim="800000"/>
            <a:headEnd/>
            <a:tailEnd/>
          </a:ln>
        </p:spPr>
        <p:txBody>
          <a:bodyPr wrap="none">
            <a:spAutoFit/>
          </a:bodyPr>
          <a:lstStyle/>
          <a:p>
            <a:pPr>
              <a:defRPr/>
            </a:pPr>
            <a:endParaRPr lang="en-US"/>
          </a:p>
        </p:txBody>
      </p:sp>
      <p:pic>
        <p:nvPicPr>
          <p:cNvPr id="1035" name="Picture 18" descr="usc_logo_bw"/>
          <p:cNvPicPr>
            <a:picLocks noChangeAspect="1" noChangeArrowheads="1"/>
          </p:cNvPicPr>
          <p:nvPr userDrawn="1"/>
        </p:nvPicPr>
        <p:blipFill>
          <a:blip r:embed="rId16"/>
          <a:srcRect/>
          <a:stretch>
            <a:fillRect/>
          </a:stretch>
        </p:blipFill>
        <p:spPr bwMode="auto">
          <a:xfrm>
            <a:off x="995363" y="6361113"/>
            <a:ext cx="347662" cy="217487"/>
          </a:xfrm>
          <a:prstGeom prst="rect">
            <a:avLst/>
          </a:prstGeom>
          <a:noFill/>
          <a:ln w="9525">
            <a:noFill/>
            <a:miter lim="800000"/>
            <a:headEnd/>
            <a:tailEnd/>
          </a:ln>
        </p:spPr>
      </p:pic>
      <p:pic>
        <p:nvPicPr>
          <p:cNvPr id="1036" name="Picture 5" descr="STTC_LOGO_2009.gif"/>
          <p:cNvPicPr>
            <a:picLocks noChangeAspect="1"/>
          </p:cNvPicPr>
          <p:nvPr userDrawn="1"/>
        </p:nvPicPr>
        <p:blipFill>
          <a:blip r:embed="rId17"/>
          <a:srcRect/>
          <a:stretch>
            <a:fillRect/>
          </a:stretch>
        </p:blipFill>
        <p:spPr bwMode="auto">
          <a:xfrm>
            <a:off x="3962400" y="6181725"/>
            <a:ext cx="457200" cy="4572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940" r:id="rId1"/>
    <p:sldLayoutId id="2147483919" r:id="rId2"/>
    <p:sldLayoutId id="2147483920" r:id="rId3"/>
    <p:sldLayoutId id="2147483921" r:id="rId4"/>
    <p:sldLayoutId id="2147483922" r:id="rId5"/>
    <p:sldLayoutId id="2147483923" r:id="rId6"/>
    <p:sldLayoutId id="2147483924" r:id="rId7"/>
    <p:sldLayoutId id="2147483925" r:id="rId8"/>
    <p:sldLayoutId id="2147483926" r:id="rId9"/>
    <p:sldLayoutId id="2147483927" r:id="rId10"/>
    <p:sldLayoutId id="2147483928" r:id="rId11"/>
  </p:sldLayoutIdLst>
  <p:txStyles>
    <p:titleStyle>
      <a:lvl1pPr algn="l" rtl="0" eaLnBrk="0" fontAlgn="base" hangingPunct="0">
        <a:lnSpc>
          <a:spcPts val="2600"/>
        </a:lnSpc>
        <a:spcBef>
          <a:spcPct val="0"/>
        </a:spcBef>
        <a:spcAft>
          <a:spcPct val="0"/>
        </a:spcAft>
        <a:defRPr sz="2600" b="1">
          <a:solidFill>
            <a:srgbClr val="E15300"/>
          </a:solidFill>
          <a:latin typeface="+mj-lt"/>
          <a:ea typeface="+mj-ea"/>
          <a:cs typeface="+mj-cs"/>
        </a:defRPr>
      </a:lvl1pPr>
      <a:lvl2pPr algn="l" rtl="0" eaLnBrk="0" fontAlgn="base" hangingPunct="0">
        <a:lnSpc>
          <a:spcPts val="2600"/>
        </a:lnSpc>
        <a:spcBef>
          <a:spcPct val="0"/>
        </a:spcBef>
        <a:spcAft>
          <a:spcPct val="0"/>
        </a:spcAft>
        <a:defRPr sz="2600" b="1">
          <a:solidFill>
            <a:srgbClr val="E15300"/>
          </a:solidFill>
          <a:latin typeface="Helvetica" pitchFamily="-107" charset="0"/>
          <a:ea typeface="ＭＳ Ｐゴシック" pitchFamily="-107" charset="-128"/>
          <a:cs typeface="ＭＳ Ｐゴシック" pitchFamily="-107" charset="-128"/>
        </a:defRPr>
      </a:lvl2pPr>
      <a:lvl3pPr algn="l" rtl="0" eaLnBrk="0" fontAlgn="base" hangingPunct="0">
        <a:lnSpc>
          <a:spcPts val="2600"/>
        </a:lnSpc>
        <a:spcBef>
          <a:spcPct val="0"/>
        </a:spcBef>
        <a:spcAft>
          <a:spcPct val="0"/>
        </a:spcAft>
        <a:defRPr sz="2600" b="1">
          <a:solidFill>
            <a:srgbClr val="E15300"/>
          </a:solidFill>
          <a:latin typeface="Helvetica" pitchFamily="-107" charset="0"/>
          <a:ea typeface="ＭＳ Ｐゴシック" pitchFamily="-107" charset="-128"/>
          <a:cs typeface="ＭＳ Ｐゴシック" pitchFamily="-107" charset="-128"/>
        </a:defRPr>
      </a:lvl3pPr>
      <a:lvl4pPr algn="l" rtl="0" eaLnBrk="0" fontAlgn="base" hangingPunct="0">
        <a:lnSpc>
          <a:spcPts val="2600"/>
        </a:lnSpc>
        <a:spcBef>
          <a:spcPct val="0"/>
        </a:spcBef>
        <a:spcAft>
          <a:spcPct val="0"/>
        </a:spcAft>
        <a:defRPr sz="2600" b="1">
          <a:solidFill>
            <a:srgbClr val="E15300"/>
          </a:solidFill>
          <a:latin typeface="Helvetica" pitchFamily="-107" charset="0"/>
          <a:ea typeface="ＭＳ Ｐゴシック" pitchFamily="-107" charset="-128"/>
          <a:cs typeface="ＭＳ Ｐゴシック" pitchFamily="-107" charset="-128"/>
        </a:defRPr>
      </a:lvl4pPr>
      <a:lvl5pPr algn="l" rtl="0" eaLnBrk="0" fontAlgn="base" hangingPunct="0">
        <a:lnSpc>
          <a:spcPts val="2600"/>
        </a:lnSpc>
        <a:spcBef>
          <a:spcPct val="0"/>
        </a:spcBef>
        <a:spcAft>
          <a:spcPct val="0"/>
        </a:spcAft>
        <a:defRPr sz="2600" b="1">
          <a:solidFill>
            <a:srgbClr val="E15300"/>
          </a:solidFill>
          <a:latin typeface="Helvetica" pitchFamily="-107" charset="0"/>
          <a:ea typeface="ＭＳ Ｐゴシック" pitchFamily="-107" charset="-128"/>
          <a:cs typeface="ＭＳ Ｐゴシック" pitchFamily="-107" charset="-128"/>
        </a:defRPr>
      </a:lvl5pPr>
      <a:lvl6pPr marL="457200" algn="l" rtl="0" fontAlgn="base">
        <a:lnSpc>
          <a:spcPts val="2600"/>
        </a:lnSpc>
        <a:spcBef>
          <a:spcPct val="0"/>
        </a:spcBef>
        <a:spcAft>
          <a:spcPct val="0"/>
        </a:spcAft>
        <a:defRPr sz="2600" b="1">
          <a:solidFill>
            <a:srgbClr val="E15300"/>
          </a:solidFill>
          <a:latin typeface="Helvetica" pitchFamily="-107" charset="0"/>
          <a:ea typeface="ＭＳ Ｐゴシック" pitchFamily="-107" charset="-128"/>
          <a:cs typeface="ＭＳ Ｐゴシック" pitchFamily="-107" charset="-128"/>
        </a:defRPr>
      </a:lvl6pPr>
      <a:lvl7pPr marL="914400" algn="l" rtl="0" fontAlgn="base">
        <a:lnSpc>
          <a:spcPts val="2600"/>
        </a:lnSpc>
        <a:spcBef>
          <a:spcPct val="0"/>
        </a:spcBef>
        <a:spcAft>
          <a:spcPct val="0"/>
        </a:spcAft>
        <a:defRPr sz="2600" b="1">
          <a:solidFill>
            <a:srgbClr val="E15300"/>
          </a:solidFill>
          <a:latin typeface="Helvetica" pitchFamily="-107" charset="0"/>
          <a:ea typeface="ＭＳ Ｐゴシック" pitchFamily="-107" charset="-128"/>
          <a:cs typeface="ＭＳ Ｐゴシック" pitchFamily="-107" charset="-128"/>
        </a:defRPr>
      </a:lvl7pPr>
      <a:lvl8pPr marL="1371600" algn="l" rtl="0" fontAlgn="base">
        <a:lnSpc>
          <a:spcPts val="2600"/>
        </a:lnSpc>
        <a:spcBef>
          <a:spcPct val="0"/>
        </a:spcBef>
        <a:spcAft>
          <a:spcPct val="0"/>
        </a:spcAft>
        <a:defRPr sz="2600" b="1">
          <a:solidFill>
            <a:srgbClr val="E15300"/>
          </a:solidFill>
          <a:latin typeface="Helvetica" pitchFamily="-107" charset="0"/>
          <a:ea typeface="ＭＳ Ｐゴシック" pitchFamily="-107" charset="-128"/>
          <a:cs typeface="ＭＳ Ｐゴシック" pitchFamily="-107" charset="-128"/>
        </a:defRPr>
      </a:lvl8pPr>
      <a:lvl9pPr marL="1828800" algn="l" rtl="0" fontAlgn="base">
        <a:lnSpc>
          <a:spcPts val="2600"/>
        </a:lnSpc>
        <a:spcBef>
          <a:spcPct val="0"/>
        </a:spcBef>
        <a:spcAft>
          <a:spcPct val="0"/>
        </a:spcAft>
        <a:defRPr sz="2600" b="1">
          <a:solidFill>
            <a:srgbClr val="E15300"/>
          </a:solidFill>
          <a:latin typeface="Helvetica" pitchFamily="-107" charset="0"/>
          <a:ea typeface="ＭＳ Ｐゴシック" pitchFamily="-107" charset="-128"/>
          <a:cs typeface="ＭＳ Ｐゴシック" pitchFamily="-107" charset="-128"/>
        </a:defRPr>
      </a:lvl9pPr>
    </p:titleStyle>
    <p:bodyStyle>
      <a:lvl1pPr marL="342900" indent="-342900" algn="l" rtl="0" eaLnBrk="0" fontAlgn="base" hangingPunct="0">
        <a:spcBef>
          <a:spcPct val="50000"/>
        </a:spcBef>
        <a:spcAft>
          <a:spcPct val="0"/>
        </a:spcAft>
        <a:buClr>
          <a:srgbClr val="5A5A5A"/>
        </a:buClr>
        <a:buSzPct val="80000"/>
        <a:buFont typeface="Wingdings" charset="2"/>
        <a:buChar char="§"/>
        <a:defRPr sz="2800" b="1">
          <a:solidFill>
            <a:schemeClr val="tx1"/>
          </a:solidFill>
          <a:latin typeface="+mn-lt"/>
          <a:ea typeface="+mn-ea"/>
          <a:cs typeface="+mn-cs"/>
        </a:defRPr>
      </a:lvl1pPr>
      <a:lvl2pPr marL="742950" indent="-285750" algn="l" rtl="0" eaLnBrk="0" fontAlgn="base" hangingPunct="0">
        <a:spcBef>
          <a:spcPct val="20000"/>
        </a:spcBef>
        <a:spcAft>
          <a:spcPct val="0"/>
        </a:spcAft>
        <a:buClr>
          <a:srgbClr val="5A5A5A"/>
        </a:buClr>
        <a:buChar char="–"/>
        <a:defRPr sz="2400">
          <a:solidFill>
            <a:schemeClr val="tx1"/>
          </a:solidFill>
          <a:latin typeface="+mn-lt"/>
          <a:ea typeface="+mn-ea"/>
        </a:defRPr>
      </a:lvl2pPr>
      <a:lvl3pPr marL="1085850" indent="-228600" algn="l" rtl="0" eaLnBrk="0" fontAlgn="base" hangingPunct="0">
        <a:spcBef>
          <a:spcPct val="20000"/>
        </a:spcBef>
        <a:spcAft>
          <a:spcPct val="0"/>
        </a:spcAft>
        <a:buClr>
          <a:srgbClr val="5A5A5A"/>
        </a:buClr>
        <a:buSzPct val="80000"/>
        <a:buFont typeface="Wingdings" charset="2"/>
        <a:buChar char="§"/>
        <a:defRPr sz="2000">
          <a:solidFill>
            <a:schemeClr val="tx1"/>
          </a:solidFill>
          <a:latin typeface="+mn-lt"/>
          <a:ea typeface="+mn-ea"/>
        </a:defRPr>
      </a:lvl3pPr>
      <a:lvl4pPr marL="1428750" indent="-228600" algn="l" rtl="0" eaLnBrk="0" fontAlgn="base" hangingPunct="0">
        <a:spcBef>
          <a:spcPct val="20000"/>
        </a:spcBef>
        <a:spcAft>
          <a:spcPct val="0"/>
        </a:spcAft>
        <a:buClr>
          <a:srgbClr val="5A5A5A"/>
        </a:buClr>
        <a:buChar char="–"/>
        <a:defRPr sz="1800">
          <a:solidFill>
            <a:schemeClr val="tx1"/>
          </a:solidFill>
          <a:latin typeface="+mn-lt"/>
          <a:ea typeface="+mn-ea"/>
        </a:defRPr>
      </a:lvl4pPr>
      <a:lvl5pPr marL="1771650" indent="-228600" algn="l" rtl="0" eaLnBrk="0" fontAlgn="base" hangingPunct="0">
        <a:spcBef>
          <a:spcPct val="20000"/>
        </a:spcBef>
        <a:spcAft>
          <a:spcPct val="0"/>
        </a:spcAft>
        <a:buClr>
          <a:srgbClr val="5A5A5A"/>
        </a:buClr>
        <a:buChar char="»"/>
        <a:defRPr sz="1600">
          <a:solidFill>
            <a:schemeClr val="tx1"/>
          </a:solidFill>
          <a:latin typeface="+mn-lt"/>
          <a:ea typeface="+mn-ea"/>
        </a:defRPr>
      </a:lvl5pPr>
      <a:lvl6pPr marL="2228850" indent="-228600" algn="l" rtl="0" fontAlgn="base">
        <a:spcBef>
          <a:spcPct val="20000"/>
        </a:spcBef>
        <a:spcAft>
          <a:spcPct val="0"/>
        </a:spcAft>
        <a:buClr>
          <a:srgbClr val="5A5A5A"/>
        </a:buClr>
        <a:buChar char="»"/>
        <a:defRPr sz="1200">
          <a:solidFill>
            <a:schemeClr val="tx1"/>
          </a:solidFill>
          <a:latin typeface="+mn-lt"/>
          <a:ea typeface="+mn-ea"/>
        </a:defRPr>
      </a:lvl6pPr>
      <a:lvl7pPr marL="2686050" indent="-228600" algn="l" rtl="0" fontAlgn="base">
        <a:spcBef>
          <a:spcPct val="20000"/>
        </a:spcBef>
        <a:spcAft>
          <a:spcPct val="0"/>
        </a:spcAft>
        <a:buClr>
          <a:srgbClr val="5A5A5A"/>
        </a:buClr>
        <a:buChar char="»"/>
        <a:defRPr sz="1200">
          <a:solidFill>
            <a:schemeClr val="tx1"/>
          </a:solidFill>
          <a:latin typeface="+mn-lt"/>
          <a:ea typeface="+mn-ea"/>
        </a:defRPr>
      </a:lvl7pPr>
      <a:lvl8pPr marL="3143250" indent="-228600" algn="l" rtl="0" fontAlgn="base">
        <a:spcBef>
          <a:spcPct val="20000"/>
        </a:spcBef>
        <a:spcAft>
          <a:spcPct val="0"/>
        </a:spcAft>
        <a:buClr>
          <a:srgbClr val="5A5A5A"/>
        </a:buClr>
        <a:buChar char="»"/>
        <a:defRPr sz="1200">
          <a:solidFill>
            <a:schemeClr val="tx1"/>
          </a:solidFill>
          <a:latin typeface="+mn-lt"/>
          <a:ea typeface="+mn-ea"/>
        </a:defRPr>
      </a:lvl8pPr>
      <a:lvl9pPr marL="3600450" indent="-228600" algn="l" rtl="0" fontAlgn="base">
        <a:spcBef>
          <a:spcPct val="20000"/>
        </a:spcBef>
        <a:spcAft>
          <a:spcPct val="0"/>
        </a:spcAft>
        <a:buClr>
          <a:srgbClr val="5A5A5A"/>
        </a:buClr>
        <a:buChar char="»"/>
        <a:defRPr sz="12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bwMode="auto">
          <a:xfrm>
            <a:off x="685800" y="1524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3315" name="Rectangle 3"/>
          <p:cNvSpPr>
            <a:spLocks noGrp="1" noChangeArrowheads="1"/>
          </p:cNvSpPr>
          <p:nvPr>
            <p:ph type="body" idx="1"/>
          </p:nvPr>
        </p:nvSpPr>
        <p:spPr bwMode="auto">
          <a:xfrm>
            <a:off x="685800" y="15240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7460"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Times New Roman" pitchFamily="68" charset="0"/>
              </a:defRPr>
            </a:lvl1pPr>
          </a:lstStyle>
          <a:p>
            <a:pPr>
              <a:defRPr/>
            </a:pPr>
            <a:r>
              <a:rPr lang="en-US"/>
              <a:t>7/24/09</a:t>
            </a:r>
          </a:p>
        </p:txBody>
      </p:sp>
      <p:sp>
        <p:nvSpPr>
          <p:cNvPr id="147461"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Times New Roman" pitchFamily="68" charset="0"/>
              </a:defRPr>
            </a:lvl1pPr>
          </a:lstStyle>
          <a:p>
            <a:pPr>
              <a:defRPr/>
            </a:pPr>
            <a:r>
              <a:rPr lang="en-US"/>
              <a:t>Paul S. Rosenbloom</a:t>
            </a:r>
          </a:p>
        </p:txBody>
      </p:sp>
      <p:sp>
        <p:nvSpPr>
          <p:cNvPr id="147462"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atin typeface="Times New Roman" pitchFamily="68" charset="0"/>
              </a:defRPr>
            </a:lvl1pPr>
          </a:lstStyle>
          <a:p>
            <a:pPr>
              <a:defRPr/>
            </a:pPr>
            <a:fld id="{FE03D464-FCEB-7940-BB03-0A9A06F73AED}"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483942" r:id="rId1"/>
    <p:sldLayoutId id="2147483943" r:id="rId2"/>
    <p:sldLayoutId id="2147483944" r:id="rId3"/>
    <p:sldLayoutId id="2147483945" r:id="rId4"/>
    <p:sldLayoutId id="2147483946" r:id="rId5"/>
    <p:sldLayoutId id="2147483947" r:id="rId6"/>
    <p:sldLayoutId id="2147483948" r:id="rId7"/>
    <p:sldLayoutId id="2147483949" r:id="rId8"/>
    <p:sldLayoutId id="2147483950" r:id="rId9"/>
    <p:sldLayoutId id="2147483951" r:id="rId10"/>
    <p:sldLayoutId id="2147483952" r:id="rId11"/>
  </p:sldLayoutIdLst>
  <p:hf hdr="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08" charset="0"/>
          <a:ea typeface="ＭＳ Ｐゴシック" pitchFamily="-108" charset="-128"/>
          <a:cs typeface="ＭＳ Ｐゴシック" pitchFamily="-108" charset="-128"/>
        </a:defRPr>
      </a:lvl2pPr>
      <a:lvl3pPr algn="ctr" rtl="0" eaLnBrk="0" fontAlgn="base" hangingPunct="0">
        <a:spcBef>
          <a:spcPct val="0"/>
        </a:spcBef>
        <a:spcAft>
          <a:spcPct val="0"/>
        </a:spcAft>
        <a:defRPr sz="4400">
          <a:solidFill>
            <a:schemeClr val="tx2"/>
          </a:solidFill>
          <a:latin typeface="Times New Roman" pitchFamily="-108" charset="0"/>
          <a:ea typeface="ＭＳ Ｐゴシック" pitchFamily="-108" charset="-128"/>
          <a:cs typeface="ＭＳ Ｐゴシック" pitchFamily="-108" charset="-128"/>
        </a:defRPr>
      </a:lvl3pPr>
      <a:lvl4pPr algn="ctr" rtl="0" eaLnBrk="0" fontAlgn="base" hangingPunct="0">
        <a:spcBef>
          <a:spcPct val="0"/>
        </a:spcBef>
        <a:spcAft>
          <a:spcPct val="0"/>
        </a:spcAft>
        <a:defRPr sz="4400">
          <a:solidFill>
            <a:schemeClr val="tx2"/>
          </a:solidFill>
          <a:latin typeface="Times New Roman" pitchFamily="-108" charset="0"/>
          <a:ea typeface="ＭＳ Ｐゴシック" pitchFamily="-108" charset="-128"/>
          <a:cs typeface="ＭＳ Ｐゴシック" pitchFamily="-108" charset="-128"/>
        </a:defRPr>
      </a:lvl4pPr>
      <a:lvl5pPr algn="ctr" rtl="0" eaLnBrk="0" fontAlgn="base" hangingPunct="0">
        <a:spcBef>
          <a:spcPct val="0"/>
        </a:spcBef>
        <a:spcAft>
          <a:spcPct val="0"/>
        </a:spcAft>
        <a:defRPr sz="4400">
          <a:solidFill>
            <a:schemeClr val="tx2"/>
          </a:solidFill>
          <a:latin typeface="Times New Roman" pitchFamily="-108" charset="0"/>
          <a:ea typeface="ＭＳ Ｐゴシック" pitchFamily="-108" charset="-128"/>
          <a:cs typeface="ＭＳ Ｐゴシック" pitchFamily="-108" charset="-128"/>
        </a:defRPr>
      </a:lvl5pPr>
      <a:lvl6pPr marL="457200" algn="ctr" rtl="0" eaLnBrk="0" fontAlgn="base" hangingPunct="0">
        <a:spcBef>
          <a:spcPct val="0"/>
        </a:spcBef>
        <a:spcAft>
          <a:spcPct val="0"/>
        </a:spcAft>
        <a:defRPr sz="4400">
          <a:solidFill>
            <a:schemeClr val="tx2"/>
          </a:solidFill>
          <a:latin typeface="Times New Roman" pitchFamily="-108" charset="0"/>
          <a:ea typeface="ＭＳ Ｐゴシック" pitchFamily="-108" charset="-128"/>
          <a:cs typeface="ＭＳ Ｐゴシック" pitchFamily="-108" charset="-128"/>
        </a:defRPr>
      </a:lvl6pPr>
      <a:lvl7pPr marL="914400" algn="ctr" rtl="0" eaLnBrk="0" fontAlgn="base" hangingPunct="0">
        <a:spcBef>
          <a:spcPct val="0"/>
        </a:spcBef>
        <a:spcAft>
          <a:spcPct val="0"/>
        </a:spcAft>
        <a:defRPr sz="4400">
          <a:solidFill>
            <a:schemeClr val="tx2"/>
          </a:solidFill>
          <a:latin typeface="Times New Roman" pitchFamily="-108" charset="0"/>
          <a:ea typeface="ＭＳ Ｐゴシック" pitchFamily="-108" charset="-128"/>
          <a:cs typeface="ＭＳ Ｐゴシック" pitchFamily="-108" charset="-128"/>
        </a:defRPr>
      </a:lvl7pPr>
      <a:lvl8pPr marL="1371600" algn="ctr" rtl="0" eaLnBrk="0" fontAlgn="base" hangingPunct="0">
        <a:spcBef>
          <a:spcPct val="0"/>
        </a:spcBef>
        <a:spcAft>
          <a:spcPct val="0"/>
        </a:spcAft>
        <a:defRPr sz="4400">
          <a:solidFill>
            <a:schemeClr val="tx2"/>
          </a:solidFill>
          <a:latin typeface="Times New Roman" pitchFamily="-108" charset="0"/>
          <a:ea typeface="ＭＳ Ｐゴシック" pitchFamily="-108" charset="-128"/>
          <a:cs typeface="ＭＳ Ｐゴシック" pitchFamily="-108" charset="-128"/>
        </a:defRPr>
      </a:lvl8pPr>
      <a:lvl9pPr marL="1828800" algn="ctr" rtl="0" eaLnBrk="0" fontAlgn="base" hangingPunct="0">
        <a:spcBef>
          <a:spcPct val="0"/>
        </a:spcBef>
        <a:spcAft>
          <a:spcPct val="0"/>
        </a:spcAft>
        <a:defRPr sz="4400">
          <a:solidFill>
            <a:schemeClr val="tx2"/>
          </a:solidFill>
          <a:latin typeface="Times New Roman" pitchFamily="-108" charset="0"/>
          <a:ea typeface="ＭＳ Ｐゴシック" pitchFamily="-108" charset="-128"/>
          <a:cs typeface="ＭＳ Ｐゴシック" pitchFamily="-108" charset="-128"/>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eaLnBrk="0" fontAlgn="base" hangingPunct="0">
        <a:spcBef>
          <a:spcPct val="20000"/>
        </a:spcBef>
        <a:spcAft>
          <a:spcPct val="0"/>
        </a:spcAft>
        <a:buChar char="»"/>
        <a:defRPr sz="2000">
          <a:solidFill>
            <a:schemeClr val="tx1"/>
          </a:solidFill>
          <a:latin typeface="+mn-lt"/>
          <a:ea typeface="+mn-ea"/>
        </a:defRPr>
      </a:lvl6pPr>
      <a:lvl7pPr marL="2971800" indent="-228600" algn="l" rtl="0" eaLnBrk="0" fontAlgn="base" hangingPunct="0">
        <a:spcBef>
          <a:spcPct val="20000"/>
        </a:spcBef>
        <a:spcAft>
          <a:spcPct val="0"/>
        </a:spcAft>
        <a:buChar char="»"/>
        <a:defRPr sz="2000">
          <a:solidFill>
            <a:schemeClr val="tx1"/>
          </a:solidFill>
          <a:latin typeface="+mn-lt"/>
          <a:ea typeface="+mn-ea"/>
        </a:defRPr>
      </a:lvl7pPr>
      <a:lvl8pPr marL="3429000" indent="-228600" algn="l" rtl="0" eaLnBrk="0" fontAlgn="base" hangingPunct="0">
        <a:spcBef>
          <a:spcPct val="20000"/>
        </a:spcBef>
        <a:spcAft>
          <a:spcPct val="0"/>
        </a:spcAft>
        <a:buChar char="»"/>
        <a:defRPr sz="2000">
          <a:solidFill>
            <a:schemeClr val="tx1"/>
          </a:solidFill>
          <a:latin typeface="+mn-lt"/>
          <a:ea typeface="+mn-ea"/>
        </a:defRPr>
      </a:lvl8pPr>
      <a:lvl9pPr marL="3886200" indent="-228600" algn="l" rtl="0" eaLnBrk="0" fontAlgn="base" hangingPunct="0">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ctrTitle"/>
          </p:nvPr>
        </p:nvSpPr>
        <p:spPr>
          <a:xfrm>
            <a:off x="508658" y="268245"/>
            <a:ext cx="8077200" cy="1273851"/>
          </a:xfrm>
        </p:spPr>
        <p:txBody>
          <a:bodyPr/>
          <a:lstStyle/>
          <a:p>
            <a:pPr eaLnBrk="1" hangingPunct="1">
              <a:spcBef>
                <a:spcPts val="400"/>
              </a:spcBef>
              <a:spcAft>
                <a:spcPts val="400"/>
              </a:spcAft>
            </a:pPr>
            <a:r>
              <a:rPr lang="en-US" sz="3200" dirty="0" smtClean="0"/>
              <a:t>Exploiting Graphical Models for Enhancing Functionality and Uniformity in Cognitive Architectures</a:t>
            </a:r>
          </a:p>
        </p:txBody>
      </p:sp>
      <p:sp>
        <p:nvSpPr>
          <p:cNvPr id="14340" name="Text Box 4"/>
          <p:cNvSpPr txBox="1">
            <a:spLocks noChangeArrowheads="1"/>
          </p:cNvSpPr>
          <p:nvPr/>
        </p:nvSpPr>
        <p:spPr bwMode="auto">
          <a:xfrm>
            <a:off x="508658" y="1752278"/>
            <a:ext cx="5132376" cy="584776"/>
          </a:xfrm>
          <a:prstGeom prst="rect">
            <a:avLst/>
          </a:prstGeom>
          <a:noFill/>
          <a:ln w="9525">
            <a:noFill/>
            <a:miter lim="800000"/>
            <a:headEnd/>
            <a:tailEnd/>
          </a:ln>
        </p:spPr>
        <p:txBody>
          <a:bodyPr>
            <a:spAutoFit/>
          </a:bodyPr>
          <a:lstStyle/>
          <a:p>
            <a:pPr>
              <a:defRPr/>
            </a:pPr>
            <a:r>
              <a:rPr lang="en-US" sz="1600" dirty="0">
                <a:solidFill>
                  <a:srgbClr val="CCCCCC"/>
                </a:solidFill>
                <a:latin typeface="Helvetica" pitchFamily="-108" charset="0"/>
              </a:rPr>
              <a:t>Paul Rosenbloom 		           </a:t>
            </a:r>
            <a:r>
              <a:rPr lang="en-US" sz="1600" dirty="0">
                <a:ln>
                  <a:solidFill>
                    <a:srgbClr val="FF6600"/>
                  </a:solidFill>
                </a:ln>
                <a:solidFill>
                  <a:srgbClr val="CCCCCC"/>
                </a:solidFill>
                <a:latin typeface="Helvetica" pitchFamily="-108" charset="0"/>
              </a:rPr>
              <a:t>|</a:t>
            </a:r>
            <a:r>
              <a:rPr lang="en-US" sz="1600" dirty="0">
                <a:solidFill>
                  <a:srgbClr val="CCCCCC"/>
                </a:solidFill>
                <a:latin typeface="Helvetica" pitchFamily="-108" charset="0"/>
              </a:rPr>
              <a:t> 	</a:t>
            </a:r>
            <a:r>
              <a:rPr lang="en-US" sz="1600" dirty="0" smtClean="0">
                <a:solidFill>
                  <a:srgbClr val="CCCCCC"/>
                </a:solidFill>
                <a:latin typeface="Helvetica" pitchFamily="-108" charset="0"/>
              </a:rPr>
              <a:t> 9/21/2010</a:t>
            </a:r>
          </a:p>
          <a:p>
            <a:pPr>
              <a:defRPr/>
            </a:pPr>
            <a:r>
              <a:rPr lang="en-US" sz="1600" dirty="0" smtClean="0">
                <a:solidFill>
                  <a:srgbClr val="CCCCCC"/>
                </a:solidFill>
                <a:latin typeface="Helvetica" pitchFamily="-108" charset="0"/>
              </a:rPr>
              <a:t>University of Southern California</a:t>
            </a:r>
            <a:endParaRPr lang="en-US" sz="1600" dirty="0">
              <a:solidFill>
                <a:srgbClr val="CCCCCC"/>
              </a:solidFill>
              <a:latin typeface="Helvetica" pitchFamily="-10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a:xfrm>
            <a:off x="533400" y="1497264"/>
            <a:ext cx="8175564" cy="4161528"/>
          </a:xfrm>
        </p:spPr>
        <p:txBody>
          <a:bodyPr/>
          <a:lstStyle/>
          <a:p>
            <a:r>
              <a:rPr lang="en-US" dirty="0" smtClean="0"/>
              <a:t>Cognitive architecture</a:t>
            </a:r>
          </a:p>
          <a:p>
            <a:pPr lvl="1"/>
            <a:r>
              <a:rPr lang="en-US" dirty="0" smtClean="0"/>
              <a:t>The Soar architecture</a:t>
            </a:r>
          </a:p>
          <a:p>
            <a:pPr lvl="1"/>
            <a:r>
              <a:rPr lang="en-US" dirty="0" smtClean="0"/>
              <a:t>The diversity dilemma</a:t>
            </a:r>
          </a:p>
          <a:p>
            <a:pPr lvl="1"/>
            <a:r>
              <a:rPr lang="en-US" dirty="0" smtClean="0"/>
              <a:t>The promise of graphical models</a:t>
            </a:r>
          </a:p>
          <a:p>
            <a:pPr lvl="2"/>
            <a:r>
              <a:rPr lang="en-US" dirty="0" smtClean="0"/>
              <a:t>Combining broad mixed/hybrid capabilities with uniformity</a:t>
            </a:r>
          </a:p>
          <a:p>
            <a:r>
              <a:rPr lang="en-US" dirty="0" smtClean="0"/>
              <a:t>A graphical architecture</a:t>
            </a:r>
          </a:p>
          <a:p>
            <a:pPr lvl="1"/>
            <a:r>
              <a:rPr lang="en-US" dirty="0" smtClean="0"/>
              <a:t>An integrative memory architecture</a:t>
            </a:r>
          </a:p>
          <a:p>
            <a:pPr lvl="2"/>
            <a:r>
              <a:rPr lang="en-US" dirty="0" smtClean="0"/>
              <a:t>Procedural (rule), declarative (semantic, episodic, constraint)</a:t>
            </a:r>
          </a:p>
          <a:p>
            <a:pPr lvl="1"/>
            <a:r>
              <a:rPr lang="en-US" dirty="0" smtClean="0"/>
              <a:t>Towards imagery and learning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smtClean="0"/>
              <a:t>Cognitive Architecture</a:t>
            </a:r>
          </a:p>
        </p:txBody>
      </p:sp>
      <p:sp>
        <p:nvSpPr>
          <p:cNvPr id="80899" name="Rectangle 3"/>
          <p:cNvSpPr>
            <a:spLocks noGrp="1" noChangeArrowheads="1"/>
          </p:cNvSpPr>
          <p:nvPr>
            <p:ph sz="quarter" idx="1"/>
          </p:nvPr>
        </p:nvSpPr>
        <p:spPr>
          <a:xfrm>
            <a:off x="457200" y="1391544"/>
            <a:ext cx="8229600" cy="4570412"/>
          </a:xfrm>
        </p:spPr>
        <p:txBody>
          <a:bodyPr/>
          <a:lstStyle/>
          <a:p>
            <a:r>
              <a:rPr lang="en-US" dirty="0" smtClean="0"/>
              <a:t>Hypothesis about the f</a:t>
            </a:r>
            <a:r>
              <a:rPr lang="en-US" sz="2800" dirty="0" smtClean="0"/>
              <a:t>ixed structure underlying cognition</a:t>
            </a:r>
          </a:p>
          <a:p>
            <a:pPr lvl="1"/>
            <a:r>
              <a:rPr lang="en-US" sz="2000" dirty="0" smtClean="0"/>
              <a:t>Defines core memories, reasoning processes, learning mechanisms, external interfaces, etc.</a:t>
            </a:r>
          </a:p>
          <a:p>
            <a:r>
              <a:rPr lang="en-US" sz="2800" dirty="0" smtClean="0"/>
              <a:t>Yields intelligent behavior when combined with knowledge in memories</a:t>
            </a:r>
          </a:p>
          <a:p>
            <a:pPr lvl="1"/>
            <a:r>
              <a:rPr lang="en-US" sz="2000" dirty="0" smtClean="0"/>
              <a:t>Including more advanced reasoning, learning, etc.</a:t>
            </a:r>
          </a:p>
          <a:p>
            <a:r>
              <a:rPr lang="en-US" sz="2800" dirty="0" smtClean="0"/>
              <a:t>May model human cognition and/or act as core of a virtual human or intelligent agent</a:t>
            </a:r>
          </a:p>
          <a:p>
            <a:pPr lvl="1"/>
            <a:r>
              <a:rPr lang="en-US" sz="2000" dirty="0" smtClean="0"/>
              <a:t>Strong overlap with </a:t>
            </a:r>
            <a:r>
              <a:rPr lang="en-US" sz="2000" i="1" dirty="0" smtClean="0"/>
              <a:t>intelligent agent architecture</a:t>
            </a:r>
            <a:endParaRPr lang="en-US" sz="2000" dirty="0" smtClean="0"/>
          </a:p>
          <a:p>
            <a:endParaRPr lang="en-US" sz="28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089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80899">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8089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8089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0899">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499"/>
                                          </p:stCondLst>
                                        </p:cTn>
                                        <p:tgtEl>
                                          <p:spTgt spid="8089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3"/>
          <p:cNvSpPr>
            <a:spLocks noGrp="1"/>
          </p:cNvSpPr>
          <p:nvPr>
            <p:ph type="title"/>
          </p:nvPr>
        </p:nvSpPr>
        <p:spPr>
          <a:xfrm>
            <a:off x="457201" y="609600"/>
            <a:ext cx="8415866" cy="457200"/>
          </a:xfrm>
        </p:spPr>
        <p:txBody>
          <a:bodyPr/>
          <a:lstStyle/>
          <a:p>
            <a:r>
              <a:rPr lang="en-US" dirty="0" smtClean="0"/>
              <a:t>Some Cognitive-Architecture-Based Virtual Humans</a:t>
            </a:r>
          </a:p>
        </p:txBody>
      </p:sp>
      <p:sp>
        <p:nvSpPr>
          <p:cNvPr id="14" name="Content Placeholder 13"/>
          <p:cNvSpPr>
            <a:spLocks noGrp="1"/>
          </p:cNvSpPr>
          <p:nvPr>
            <p:ph sz="half" idx="2"/>
          </p:nvPr>
        </p:nvSpPr>
        <p:spPr>
          <a:xfrm>
            <a:off x="4857750" y="1538288"/>
            <a:ext cx="4143375" cy="2559050"/>
          </a:xfrm>
        </p:spPr>
        <p:txBody>
          <a:bodyPr/>
          <a:lstStyle/>
          <a:p>
            <a:pPr>
              <a:buFont typeface="Wingdings" charset="2"/>
              <a:buNone/>
            </a:pPr>
            <a:r>
              <a:rPr lang="en-US" smtClean="0"/>
              <a:t>Improving in </a:t>
            </a:r>
            <a:r>
              <a:rPr lang="en-US" i="1" smtClean="0"/>
              <a:t>mind </a:t>
            </a:r>
            <a:r>
              <a:rPr lang="en-US" smtClean="0"/>
              <a:t>and </a:t>
            </a:r>
            <a:r>
              <a:rPr lang="en-US" i="1" smtClean="0"/>
              <a:t>body </a:t>
            </a:r>
            <a:r>
              <a:rPr lang="en-US" smtClean="0"/>
              <a:t>over the years</a:t>
            </a:r>
          </a:p>
          <a:p>
            <a:pPr>
              <a:buFont typeface="Wingdings" charset="2"/>
              <a:buNone/>
            </a:pPr>
            <a:r>
              <a:rPr lang="en-US" smtClean="0"/>
              <a:t>These all based on </a:t>
            </a:r>
            <a:r>
              <a:rPr lang="en-US" i="1" smtClean="0"/>
              <a:t>Soar architecture</a:t>
            </a:r>
          </a:p>
          <a:p>
            <a:pPr>
              <a:buFont typeface="Wingdings" charset="2"/>
              <a:buNone/>
            </a:pPr>
            <a:endParaRPr lang="en-US" smtClean="0"/>
          </a:p>
        </p:txBody>
      </p:sp>
      <p:grpSp>
        <p:nvGrpSpPr>
          <p:cNvPr id="2" name="Group 8"/>
          <p:cNvGrpSpPr>
            <a:grpSpLocks/>
          </p:cNvGrpSpPr>
          <p:nvPr/>
        </p:nvGrpSpPr>
        <p:grpSpPr bwMode="auto">
          <a:xfrm>
            <a:off x="76200" y="1219200"/>
            <a:ext cx="4198938" cy="2438400"/>
            <a:chOff x="76200" y="1219200"/>
            <a:chExt cx="4198938" cy="2438400"/>
          </a:xfrm>
        </p:grpSpPr>
        <p:pic>
          <p:nvPicPr>
            <p:cNvPr id="30731" name="Picture 9"/>
            <p:cNvPicPr>
              <a:picLocks noChangeAspect="1"/>
            </p:cNvPicPr>
            <p:nvPr/>
          </p:nvPicPr>
          <p:blipFill>
            <a:blip r:embed="rId2"/>
            <a:srcRect/>
            <a:stretch>
              <a:fillRect/>
            </a:stretch>
          </p:blipFill>
          <p:spPr bwMode="auto">
            <a:xfrm>
              <a:off x="914400" y="1219200"/>
              <a:ext cx="3360738" cy="2438400"/>
            </a:xfrm>
            <a:prstGeom prst="rect">
              <a:avLst/>
            </a:prstGeom>
            <a:noFill/>
            <a:ln w="9525">
              <a:noFill/>
              <a:miter lim="800000"/>
              <a:headEnd/>
              <a:tailEnd/>
            </a:ln>
          </p:spPr>
        </p:pic>
        <p:sp>
          <p:nvSpPr>
            <p:cNvPr id="30732" name="TextBox 9"/>
            <p:cNvSpPr txBox="1">
              <a:spLocks noChangeArrowheads="1"/>
            </p:cNvSpPr>
            <p:nvPr/>
          </p:nvSpPr>
          <p:spPr bwMode="auto">
            <a:xfrm>
              <a:off x="76200" y="2133600"/>
              <a:ext cx="869950" cy="461963"/>
            </a:xfrm>
            <a:prstGeom prst="rect">
              <a:avLst/>
            </a:prstGeom>
            <a:noFill/>
            <a:ln w="9525">
              <a:noFill/>
              <a:miter lim="800000"/>
              <a:headEnd/>
              <a:tailEnd/>
            </a:ln>
          </p:spPr>
          <p:txBody>
            <a:bodyPr wrap="none">
              <a:prstTxWarp prst="textNoShape">
                <a:avLst/>
              </a:prstTxWarp>
              <a:spAutoFit/>
            </a:bodyPr>
            <a:lstStyle/>
            <a:p>
              <a:r>
                <a:rPr lang="en-US"/>
                <a:t>1997</a:t>
              </a:r>
            </a:p>
          </p:txBody>
        </p:sp>
      </p:grpSp>
      <p:grpSp>
        <p:nvGrpSpPr>
          <p:cNvPr id="3" name="Group 9"/>
          <p:cNvGrpSpPr>
            <a:grpSpLocks/>
          </p:cNvGrpSpPr>
          <p:nvPr/>
        </p:nvGrpSpPr>
        <p:grpSpPr bwMode="auto">
          <a:xfrm>
            <a:off x="1295400" y="2362200"/>
            <a:ext cx="3429000" cy="2336800"/>
            <a:chOff x="1295400" y="2362200"/>
            <a:chExt cx="3429000" cy="2336800"/>
          </a:xfrm>
        </p:grpSpPr>
        <p:pic>
          <p:nvPicPr>
            <p:cNvPr id="30729" name="Picture 4"/>
            <p:cNvPicPr>
              <a:picLocks noChangeAspect="1"/>
            </p:cNvPicPr>
            <p:nvPr/>
          </p:nvPicPr>
          <p:blipFill>
            <a:blip r:embed="rId3"/>
            <a:srcRect/>
            <a:stretch>
              <a:fillRect/>
            </a:stretch>
          </p:blipFill>
          <p:spPr bwMode="auto">
            <a:xfrm>
              <a:off x="2133600" y="2362200"/>
              <a:ext cx="2590800" cy="2336800"/>
            </a:xfrm>
            <a:prstGeom prst="rect">
              <a:avLst/>
            </a:prstGeom>
            <a:noFill/>
            <a:ln w="9525">
              <a:noFill/>
              <a:miter lim="800000"/>
              <a:headEnd/>
              <a:tailEnd/>
            </a:ln>
          </p:spPr>
        </p:pic>
        <p:sp>
          <p:nvSpPr>
            <p:cNvPr id="30730" name="TextBox 10"/>
            <p:cNvSpPr txBox="1">
              <a:spLocks noChangeArrowheads="1"/>
            </p:cNvSpPr>
            <p:nvPr/>
          </p:nvSpPr>
          <p:spPr bwMode="auto">
            <a:xfrm>
              <a:off x="1295400" y="3886200"/>
              <a:ext cx="869950" cy="461963"/>
            </a:xfrm>
            <a:prstGeom prst="rect">
              <a:avLst/>
            </a:prstGeom>
            <a:noFill/>
            <a:ln w="9525">
              <a:noFill/>
              <a:miter lim="800000"/>
              <a:headEnd/>
              <a:tailEnd/>
            </a:ln>
          </p:spPr>
          <p:txBody>
            <a:bodyPr wrap="none">
              <a:prstTxWarp prst="textNoShape">
                <a:avLst/>
              </a:prstTxWarp>
              <a:spAutoFit/>
            </a:bodyPr>
            <a:lstStyle/>
            <a:p>
              <a:r>
                <a:rPr lang="en-US"/>
                <a:t>2000</a:t>
              </a:r>
            </a:p>
          </p:txBody>
        </p:sp>
      </p:grpSp>
      <p:grpSp>
        <p:nvGrpSpPr>
          <p:cNvPr id="4" name="Group 10"/>
          <p:cNvGrpSpPr>
            <a:grpSpLocks/>
          </p:cNvGrpSpPr>
          <p:nvPr/>
        </p:nvGrpSpPr>
        <p:grpSpPr bwMode="auto">
          <a:xfrm>
            <a:off x="3200400" y="4191000"/>
            <a:ext cx="5780088" cy="1857375"/>
            <a:chOff x="3200400" y="4191000"/>
            <a:chExt cx="5780088" cy="1857375"/>
          </a:xfrm>
        </p:grpSpPr>
        <p:pic>
          <p:nvPicPr>
            <p:cNvPr id="30727" name="Picture 6" descr="figure_01_02.jpg"/>
            <p:cNvPicPr>
              <a:picLocks noChangeAspect="1"/>
            </p:cNvPicPr>
            <p:nvPr/>
          </p:nvPicPr>
          <p:blipFill>
            <a:blip r:embed="rId4"/>
            <a:srcRect/>
            <a:stretch>
              <a:fillRect/>
            </a:stretch>
          </p:blipFill>
          <p:spPr bwMode="auto">
            <a:xfrm>
              <a:off x="4038600" y="4191000"/>
              <a:ext cx="4941888" cy="1857375"/>
            </a:xfrm>
            <a:prstGeom prst="rect">
              <a:avLst/>
            </a:prstGeom>
            <a:noFill/>
            <a:ln w="9525">
              <a:noFill/>
              <a:miter lim="800000"/>
              <a:headEnd/>
              <a:tailEnd/>
            </a:ln>
          </p:spPr>
        </p:pic>
        <p:sp>
          <p:nvSpPr>
            <p:cNvPr id="30728" name="TextBox 8"/>
            <p:cNvSpPr txBox="1">
              <a:spLocks noChangeArrowheads="1"/>
            </p:cNvSpPr>
            <p:nvPr/>
          </p:nvSpPr>
          <p:spPr bwMode="auto">
            <a:xfrm>
              <a:off x="3200400" y="5029200"/>
              <a:ext cx="869950" cy="461963"/>
            </a:xfrm>
            <a:prstGeom prst="rect">
              <a:avLst/>
            </a:prstGeom>
            <a:noFill/>
            <a:ln w="9525">
              <a:noFill/>
              <a:miter lim="800000"/>
              <a:headEnd/>
              <a:tailEnd/>
            </a:ln>
          </p:spPr>
          <p:txBody>
            <a:bodyPr wrap="none">
              <a:prstTxWarp prst="textNoShape">
                <a:avLst/>
              </a:prstTxWarp>
              <a:spAutoFit/>
            </a:bodyPr>
            <a:lstStyle/>
            <a:p>
              <a:r>
                <a:rPr lang="en-US"/>
                <a:t>2009</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5" descr="Soar Diagram"/>
          <p:cNvPicPr>
            <a:picLocks noChangeAspect="1" noChangeArrowheads="1"/>
          </p:cNvPicPr>
          <p:nvPr/>
        </p:nvPicPr>
        <p:blipFill>
          <a:blip r:embed="rId3"/>
          <a:srcRect/>
          <a:stretch>
            <a:fillRect/>
          </a:stretch>
        </p:blipFill>
        <p:spPr bwMode="auto">
          <a:xfrm>
            <a:off x="358775" y="1829339"/>
            <a:ext cx="4335463" cy="2959100"/>
          </a:xfrm>
          <a:prstGeom prst="rect">
            <a:avLst/>
          </a:prstGeom>
          <a:noFill/>
          <a:ln w="9525">
            <a:noFill/>
            <a:miter lim="800000"/>
            <a:headEnd/>
            <a:tailEnd/>
          </a:ln>
        </p:spPr>
      </p:pic>
      <p:sp>
        <p:nvSpPr>
          <p:cNvPr id="31747" name="Rectangle 2"/>
          <p:cNvSpPr>
            <a:spLocks noGrp="1" noChangeArrowheads="1"/>
          </p:cNvSpPr>
          <p:nvPr>
            <p:ph type="title"/>
          </p:nvPr>
        </p:nvSpPr>
        <p:spPr/>
        <p:txBody>
          <a:bodyPr/>
          <a:lstStyle/>
          <a:p>
            <a:r>
              <a:rPr lang="en-US" smtClean="0"/>
              <a:t>Soar Architecture (Versions 3-8)</a:t>
            </a:r>
          </a:p>
        </p:txBody>
      </p:sp>
      <p:sp>
        <p:nvSpPr>
          <p:cNvPr id="46084" name="Rectangle 3"/>
          <p:cNvSpPr>
            <a:spLocks noGrp="1" noChangeArrowheads="1"/>
          </p:cNvSpPr>
          <p:nvPr>
            <p:ph sz="quarter" idx="1"/>
          </p:nvPr>
        </p:nvSpPr>
        <p:spPr>
          <a:xfrm>
            <a:off x="4786313" y="1976976"/>
            <a:ext cx="4217987" cy="3363913"/>
          </a:xfrm>
        </p:spPr>
        <p:txBody>
          <a:bodyPr>
            <a:normAutofit fontScale="77500" lnSpcReduction="20000"/>
          </a:bodyPr>
          <a:lstStyle/>
          <a:p>
            <a:pPr>
              <a:defRPr/>
            </a:pPr>
            <a:r>
              <a:rPr lang="en-US" dirty="0" smtClean="0">
                <a:solidFill>
                  <a:schemeClr val="accent5">
                    <a:lumMod val="50000"/>
                  </a:schemeClr>
                </a:solidFill>
              </a:rPr>
              <a:t>Symbolic working memory</a:t>
            </a:r>
          </a:p>
          <a:p>
            <a:pPr>
              <a:defRPr/>
            </a:pPr>
            <a:r>
              <a:rPr lang="en-US" dirty="0" smtClean="0">
                <a:solidFill>
                  <a:schemeClr val="accent3">
                    <a:lumMod val="50000"/>
                  </a:schemeClr>
                </a:solidFill>
              </a:rPr>
              <a:t>Long-term memory of rules</a:t>
            </a:r>
          </a:p>
          <a:p>
            <a:pPr>
              <a:defRPr/>
            </a:pPr>
            <a:r>
              <a:rPr lang="en-US" dirty="0" smtClean="0">
                <a:solidFill>
                  <a:schemeClr val="accent2">
                    <a:lumMod val="50000"/>
                  </a:schemeClr>
                </a:solidFill>
              </a:rPr>
              <a:t>Decide what to do next based on preferences generated by rules</a:t>
            </a:r>
          </a:p>
          <a:p>
            <a:pPr>
              <a:defRPr/>
            </a:pPr>
            <a:r>
              <a:rPr lang="en-US" dirty="0" smtClean="0"/>
              <a:t>Reflect when can’t decide</a:t>
            </a:r>
          </a:p>
          <a:p>
            <a:pPr>
              <a:defRPr/>
            </a:pPr>
            <a:r>
              <a:rPr lang="en-US" dirty="0" smtClean="0">
                <a:solidFill>
                  <a:srgbClr val="008000"/>
                </a:solidFill>
              </a:rPr>
              <a:t>Learn results of reflection</a:t>
            </a:r>
          </a:p>
          <a:p>
            <a:pPr>
              <a:defRPr/>
            </a:pPr>
            <a:r>
              <a:rPr lang="en-US" dirty="0" smtClean="0">
                <a:solidFill>
                  <a:srgbClr val="800000"/>
                </a:solidFill>
              </a:rPr>
              <a:t>Interact with world</a:t>
            </a:r>
          </a:p>
        </p:txBody>
      </p:sp>
      <p:pic>
        <p:nvPicPr>
          <p:cNvPr id="31749" name="Picture 5" descr="Soar Diagram"/>
          <p:cNvPicPr>
            <a:picLocks noChangeAspect="1" noChangeArrowheads="1"/>
          </p:cNvPicPr>
          <p:nvPr/>
        </p:nvPicPr>
        <p:blipFill>
          <a:blip r:embed="rId3"/>
          <a:srcRect/>
          <a:stretch>
            <a:fillRect/>
          </a:stretch>
        </p:blipFill>
        <p:spPr bwMode="auto">
          <a:xfrm>
            <a:off x="139700" y="2175414"/>
            <a:ext cx="4335463" cy="2959100"/>
          </a:xfrm>
          <a:prstGeom prst="rect">
            <a:avLst/>
          </a:prstGeom>
          <a:noFill/>
          <a:ln w="9525">
            <a:noFill/>
            <a:miter lim="800000"/>
            <a:headEnd/>
            <a:tailEnd/>
          </a:ln>
        </p:spPr>
      </p:pic>
      <p:sp>
        <p:nvSpPr>
          <p:cNvPr id="11" name="Alternate Process 10"/>
          <p:cNvSpPr/>
          <p:nvPr/>
        </p:nvSpPr>
        <p:spPr>
          <a:xfrm>
            <a:off x="249238" y="2386551"/>
            <a:ext cx="4116387" cy="804863"/>
          </a:xfrm>
          <a:prstGeom prst="flowChartAlternateProcess">
            <a:avLst/>
          </a:prstGeom>
          <a:solidFill>
            <a:schemeClr val="accent3">
              <a:lumMod val="50000"/>
              <a:alpha val="38000"/>
            </a:schemeClr>
          </a:solidFill>
          <a:ln w="28575" cap="flat" cmpd="sng" algn="ctr">
            <a:solidFill>
              <a:schemeClr val="accent3">
                <a:lumMod val="50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2" name="Alternate Process 11"/>
          <p:cNvSpPr/>
          <p:nvPr/>
        </p:nvSpPr>
        <p:spPr>
          <a:xfrm>
            <a:off x="606425" y="3548601"/>
            <a:ext cx="3294063" cy="684213"/>
          </a:xfrm>
          <a:prstGeom prst="flowChartAlternateProcess">
            <a:avLst/>
          </a:prstGeom>
          <a:solidFill>
            <a:schemeClr val="accent5">
              <a:lumMod val="50000"/>
              <a:alpha val="38000"/>
            </a:schemeClr>
          </a:solidFill>
          <a:ln w="28575" cap="flat" cmpd="sng" algn="ctr">
            <a:solidFill>
              <a:srgbClr val="633F7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3" name="Rectangle 12"/>
          <p:cNvSpPr/>
          <p:nvPr/>
        </p:nvSpPr>
        <p:spPr>
          <a:xfrm>
            <a:off x="4092575" y="3532726"/>
            <a:ext cx="273050" cy="712788"/>
          </a:xfrm>
          <a:prstGeom prst="rect">
            <a:avLst/>
          </a:prstGeom>
          <a:solidFill>
            <a:schemeClr val="accent2">
              <a:lumMod val="50000"/>
              <a:alpha val="38000"/>
            </a:schemeClr>
          </a:solidFill>
          <a:ln w="28575" cap="flat" cmpd="sng" algn="ctr">
            <a:solidFill>
              <a:schemeClr val="accent2">
                <a:lumMod val="50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4" name="Rectangle 13"/>
          <p:cNvSpPr/>
          <p:nvPr/>
        </p:nvSpPr>
        <p:spPr>
          <a:xfrm>
            <a:off x="639763" y="3283489"/>
            <a:ext cx="547687" cy="182562"/>
          </a:xfrm>
          <a:prstGeom prst="rect">
            <a:avLst/>
          </a:prstGeom>
          <a:solidFill>
            <a:srgbClr val="008000">
              <a:alpha val="38000"/>
            </a:srgbClr>
          </a:solidFill>
          <a:ln w="28575" cap="flat" cmpd="sng" algn="ctr">
            <a:solidFill>
              <a:schemeClr val="accent4">
                <a:lumMod val="50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grpSp>
        <p:nvGrpSpPr>
          <p:cNvPr id="2" name="Group 19"/>
          <p:cNvGrpSpPr>
            <a:grpSpLocks/>
          </p:cNvGrpSpPr>
          <p:nvPr/>
        </p:nvGrpSpPr>
        <p:grpSpPr bwMode="auto">
          <a:xfrm>
            <a:off x="725488" y="4488401"/>
            <a:ext cx="3067050" cy="182563"/>
            <a:chOff x="725132" y="4739386"/>
            <a:chExt cx="3068180" cy="182603"/>
          </a:xfrm>
        </p:grpSpPr>
        <p:sp>
          <p:nvSpPr>
            <p:cNvPr id="15" name="Rectangle 14"/>
            <p:cNvSpPr/>
            <p:nvPr/>
          </p:nvSpPr>
          <p:spPr>
            <a:xfrm>
              <a:off x="3137432" y="4739386"/>
              <a:ext cx="655880" cy="182603"/>
            </a:xfrm>
            <a:prstGeom prst="rect">
              <a:avLst/>
            </a:prstGeom>
            <a:solidFill>
              <a:srgbClr val="800000">
                <a:alpha val="38000"/>
              </a:srgbClr>
            </a:solidFill>
            <a:ln w="28575" cap="flat" cmpd="sng" algn="ctr">
              <a:solidFill>
                <a:srgbClr val="80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6" name="Rectangle 15"/>
            <p:cNvSpPr/>
            <p:nvPr/>
          </p:nvSpPr>
          <p:spPr>
            <a:xfrm>
              <a:off x="725132" y="4739386"/>
              <a:ext cx="644762" cy="174663"/>
            </a:xfrm>
            <a:prstGeom prst="rect">
              <a:avLst/>
            </a:prstGeom>
            <a:solidFill>
              <a:srgbClr val="800000">
                <a:alpha val="38000"/>
              </a:srgbClr>
            </a:solidFill>
            <a:ln w="28575" cap="flat" cmpd="sng" algn="ctr">
              <a:solidFill>
                <a:srgbClr val="80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608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6084">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6084">
                                            <p:txEl>
                                              <p:pRg st="2" end="2"/>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6084">
                                            <p:txEl>
                                              <p:pRg st="3" end="3"/>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6084">
                                            <p:txEl>
                                              <p:pRg st="4" end="4"/>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6084">
                                            <p:txEl>
                                              <p:pRg st="5" end="5"/>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4" grpId="0" build="p"/>
      <p:bldP spid="11" grpId="0" animBg="1"/>
      <p:bldP spid="12" grpId="0" animBg="1"/>
      <p:bldP spid="13" grpId="0" animBg="1"/>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US"/>
              <a:t>Systems Levels in Cognition</a:t>
            </a:r>
          </a:p>
        </p:txBody>
      </p:sp>
      <p:sp>
        <p:nvSpPr>
          <p:cNvPr id="145411" name="Rectangle 3"/>
          <p:cNvSpPr>
            <a:spLocks noGrp="1" noChangeArrowheads="1"/>
          </p:cNvSpPr>
          <p:nvPr>
            <p:ph sz="quarter" idx="1"/>
          </p:nvPr>
        </p:nvSpPr>
        <p:spPr>
          <a:xfrm>
            <a:off x="131763" y="1517650"/>
            <a:ext cx="4627562" cy="4354513"/>
          </a:xfrm>
        </p:spPr>
        <p:txBody>
          <a:bodyPr/>
          <a:lstStyle/>
          <a:p>
            <a:r>
              <a:rPr lang="en-US" sz="2400"/>
              <a:t>In the large, architecture is a theory about one or more </a:t>
            </a:r>
            <a:r>
              <a:rPr lang="en-US" sz="2400" i="1"/>
              <a:t>systems levels</a:t>
            </a:r>
            <a:r>
              <a:rPr lang="en-US" sz="2400"/>
              <a:t> in an intelligent entity</a:t>
            </a:r>
          </a:p>
          <a:p>
            <a:pPr lvl="1"/>
            <a:r>
              <a:rPr lang="en-US" sz="2000"/>
              <a:t>Usually part of </a:t>
            </a:r>
            <a:r>
              <a:rPr lang="en-US" sz="2000">
                <a:solidFill>
                  <a:srgbClr val="413A9A"/>
                </a:solidFill>
              </a:rPr>
              <a:t>Cognitive Band</a:t>
            </a:r>
          </a:p>
          <a:p>
            <a:r>
              <a:rPr lang="en-US" sz="2400"/>
              <a:t>At each level, a combination of structures and processes implements basic elements at the next higher level</a:t>
            </a:r>
          </a:p>
        </p:txBody>
      </p:sp>
      <p:pic>
        <p:nvPicPr>
          <p:cNvPr id="33796" name="Picture 5" descr="Scale-Cognition"/>
          <p:cNvPicPr>
            <a:picLocks noChangeAspect="1" noChangeArrowheads="1"/>
          </p:cNvPicPr>
          <p:nvPr/>
        </p:nvPicPr>
        <p:blipFill>
          <a:blip r:embed="rId3"/>
          <a:srcRect/>
          <a:stretch>
            <a:fillRect/>
          </a:stretch>
        </p:blipFill>
        <p:spPr bwMode="auto">
          <a:xfrm>
            <a:off x="4816475" y="1473200"/>
            <a:ext cx="4114800" cy="4114800"/>
          </a:xfrm>
          <a:prstGeom prst="rect">
            <a:avLst/>
          </a:prstGeom>
          <a:noFill/>
          <a:ln w="9525">
            <a:noFill/>
            <a:miter lim="800000"/>
            <a:headEnd/>
            <a:tailEnd/>
          </a:ln>
        </p:spPr>
      </p:pic>
      <p:sp>
        <p:nvSpPr>
          <p:cNvPr id="33797" name="Text Box 6"/>
          <p:cNvSpPr txBox="1">
            <a:spLocks noChangeArrowheads="1"/>
          </p:cNvSpPr>
          <p:nvPr/>
        </p:nvSpPr>
        <p:spPr bwMode="auto">
          <a:xfrm>
            <a:off x="5965825" y="5572125"/>
            <a:ext cx="1822450" cy="396875"/>
          </a:xfrm>
          <a:prstGeom prst="rect">
            <a:avLst/>
          </a:prstGeom>
          <a:noFill/>
          <a:ln w="9525">
            <a:noFill/>
            <a:miter lim="800000"/>
            <a:headEnd/>
            <a:tailEnd/>
          </a:ln>
        </p:spPr>
        <p:txBody>
          <a:bodyPr wrap="none">
            <a:prstTxWarp prst="textNoShape">
              <a:avLst/>
            </a:prstTxWarp>
            <a:spAutoFit/>
          </a:bodyPr>
          <a:lstStyle/>
          <a:p>
            <a:r>
              <a:rPr lang="en-US" i="1"/>
              <a:t>(Newell, 1990)</a:t>
            </a:r>
          </a:p>
        </p:txBody>
      </p:sp>
      <p:sp>
        <p:nvSpPr>
          <p:cNvPr id="10" name="Rectangle 9"/>
          <p:cNvSpPr/>
          <p:nvPr/>
        </p:nvSpPr>
        <p:spPr>
          <a:xfrm>
            <a:off x="4845050" y="4025900"/>
            <a:ext cx="4060825" cy="779463"/>
          </a:xfrm>
          <a:prstGeom prst="rect">
            <a:avLst/>
          </a:prstGeom>
          <a:noFill/>
          <a:ln w="38100" cap="flat" cmpd="sng" algn="ctr">
            <a:solidFill>
              <a:schemeClr val="accent6"/>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54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11"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US" smtClean="0"/>
              <a:t>Hierarchical View of Soar (Versions 3-8)</a:t>
            </a:r>
          </a:p>
        </p:txBody>
      </p:sp>
      <p:graphicFrame>
        <p:nvGraphicFramePr>
          <p:cNvPr id="13" name="Content Placeholder 12"/>
          <p:cNvGraphicFramePr>
            <a:graphicFrameLocks noGrp="1"/>
          </p:cNvGraphicFramePr>
          <p:nvPr>
            <p:ph sz="quarter" idx="1"/>
          </p:nvPr>
        </p:nvGraphicFramePr>
        <p:xfrm>
          <a:off x="433388" y="1571625"/>
          <a:ext cx="7472727" cy="4240480"/>
        </p:xfrm>
        <a:graphic>
          <a:graphicData uri="http://schemas.openxmlformats.org/drawingml/2006/table">
            <a:tbl>
              <a:tblPr firstRow="1" bandRow="1">
                <a:tableStyleId>{5C22544A-7EE6-4342-B048-85BDC9FD1C3A}</a:tableStyleId>
              </a:tblPr>
              <a:tblGrid>
                <a:gridCol w="1102695"/>
                <a:gridCol w="2077399"/>
                <a:gridCol w="1811570"/>
                <a:gridCol w="2481063"/>
              </a:tblGrid>
              <a:tr h="1060120">
                <a:tc>
                  <a:txBody>
                    <a:bodyPr/>
                    <a:lstStyle/>
                    <a:p>
                      <a:pPr algn="ctr"/>
                      <a:r>
                        <a:rPr lang="en-US" sz="2000" dirty="0" smtClean="0"/>
                        <a:t>Scale</a:t>
                      </a:r>
                      <a:endParaRPr lang="en-US" sz="2000" dirty="0"/>
                    </a:p>
                  </a:txBody>
                  <a:tcPr anchor="ctr">
                    <a:solidFill>
                      <a:srgbClr val="1E4649"/>
                    </a:solidFill>
                  </a:tcPr>
                </a:tc>
                <a:tc>
                  <a:txBody>
                    <a:bodyPr/>
                    <a:lstStyle/>
                    <a:p>
                      <a:pPr algn="ctr"/>
                      <a:r>
                        <a:rPr lang="en-US" sz="2000" dirty="0" smtClean="0"/>
                        <a:t>Functionality</a:t>
                      </a:r>
                      <a:endParaRPr lang="en-US" sz="2000" dirty="0"/>
                    </a:p>
                  </a:txBody>
                  <a:tcPr anchor="ctr">
                    <a:solidFill>
                      <a:srgbClr val="1E4649"/>
                    </a:solidFill>
                  </a:tcPr>
                </a:tc>
                <a:tc>
                  <a:txBody>
                    <a:bodyPr/>
                    <a:lstStyle/>
                    <a:p>
                      <a:pPr algn="ctr"/>
                      <a:r>
                        <a:rPr lang="en-US" sz="2000" dirty="0" smtClean="0"/>
                        <a:t>Mechanism</a:t>
                      </a:r>
                      <a:endParaRPr lang="en-US" sz="2000" dirty="0"/>
                    </a:p>
                  </a:txBody>
                  <a:tcPr anchor="ctr">
                    <a:solidFill>
                      <a:srgbClr val="1E4649"/>
                    </a:solidFill>
                  </a:tcPr>
                </a:tc>
                <a:tc>
                  <a:txBody>
                    <a:bodyPr/>
                    <a:lstStyle/>
                    <a:p>
                      <a:pPr algn="ctr"/>
                      <a:r>
                        <a:rPr lang="en-US" sz="2000" dirty="0" smtClean="0"/>
                        <a:t>Details</a:t>
                      </a:r>
                      <a:endParaRPr lang="en-US" sz="2000" dirty="0"/>
                    </a:p>
                  </a:txBody>
                  <a:tcPr anchor="ctr">
                    <a:solidFill>
                      <a:schemeClr val="accent1">
                        <a:lumMod val="25000"/>
                      </a:schemeClr>
                    </a:solidFill>
                  </a:tcPr>
                </a:tc>
              </a:tr>
              <a:tr h="1060120">
                <a:tc>
                  <a:txBody>
                    <a:bodyPr/>
                    <a:lstStyle/>
                    <a:p>
                      <a:pPr algn="ctr"/>
                      <a:r>
                        <a:rPr lang="en-US" sz="2000" dirty="0" smtClean="0"/>
                        <a:t>1 sec</a:t>
                      </a:r>
                      <a:endParaRPr lang="en-US" sz="2000" dirty="0"/>
                    </a:p>
                  </a:txBody>
                  <a:tcPr anchor="ctr"/>
                </a:tc>
                <a:tc>
                  <a:txBody>
                    <a:bodyPr/>
                    <a:lstStyle/>
                    <a:p>
                      <a:pPr algn="ctr"/>
                      <a:r>
                        <a:rPr lang="en-US" sz="2000" dirty="0" smtClean="0"/>
                        <a:t>Reflective</a:t>
                      </a:r>
                      <a:endParaRPr lang="en-US" sz="2000" dirty="0"/>
                    </a:p>
                  </a:txBody>
                  <a:tcPr anchor="ctr"/>
                </a:tc>
                <a:tc>
                  <a:txBody>
                    <a:bodyPr/>
                    <a:lstStyle/>
                    <a:p>
                      <a:pPr algn="ctr"/>
                      <a:r>
                        <a:rPr lang="en-US" sz="2000" dirty="0" smtClean="0"/>
                        <a:t>Problem Space Search</a:t>
                      </a:r>
                      <a:endParaRPr lang="en-US" sz="2000" dirty="0"/>
                    </a:p>
                  </a:txBody>
                  <a:tcPr anchor="ctr"/>
                </a:tc>
                <a:tc>
                  <a:txBody>
                    <a:bodyPr/>
                    <a:lstStyle/>
                    <a:p>
                      <a:pPr algn="ctr"/>
                      <a:r>
                        <a:rPr lang="en-US" sz="2000" dirty="0" smtClean="0"/>
                        <a:t>Impasse/</a:t>
                      </a:r>
                      <a:r>
                        <a:rPr lang="en-US" sz="2000" dirty="0" err="1" smtClean="0"/>
                        <a:t>Subgoal</a:t>
                      </a:r>
                      <a:endParaRPr lang="en-US" sz="2000" dirty="0" smtClean="0"/>
                    </a:p>
                    <a:p>
                      <a:pPr algn="ctr"/>
                      <a:r>
                        <a:rPr lang="en-US" sz="2000" dirty="0" smtClean="0"/>
                        <a:t>If Can’t Decide</a:t>
                      </a:r>
                      <a:endParaRPr lang="en-US" sz="2000" dirty="0"/>
                    </a:p>
                  </a:txBody>
                  <a:tcPr anchor="ctr"/>
                </a:tc>
              </a:tr>
              <a:tr h="1060120">
                <a:tc>
                  <a:txBody>
                    <a:bodyPr/>
                    <a:lstStyle/>
                    <a:p>
                      <a:pPr algn="ctr"/>
                      <a:r>
                        <a:rPr lang="en-US" sz="2000" dirty="0" smtClean="0"/>
                        <a:t>100 ms</a:t>
                      </a:r>
                      <a:endParaRPr lang="en-US" sz="2000" dirty="0"/>
                    </a:p>
                  </a:txBody>
                  <a:tcPr anchor="ctr"/>
                </a:tc>
                <a:tc>
                  <a:txBody>
                    <a:bodyPr/>
                    <a:lstStyle/>
                    <a:p>
                      <a:pPr algn="ctr"/>
                      <a:r>
                        <a:rPr lang="en-US" sz="2000" dirty="0" smtClean="0"/>
                        <a:t>Deliberative</a:t>
                      </a:r>
                      <a:endParaRPr lang="en-US" sz="2000" dirty="0"/>
                    </a:p>
                  </a:txBody>
                  <a:tcPr anchor="ctr"/>
                </a:tc>
                <a:tc>
                  <a:txBody>
                    <a:bodyPr/>
                    <a:lstStyle/>
                    <a:p>
                      <a:pPr algn="ctr"/>
                      <a:r>
                        <a:rPr lang="en-US" sz="2000" dirty="0" smtClean="0"/>
                        <a:t>Decision Cycle</a:t>
                      </a:r>
                      <a:endParaRPr lang="en-US" sz="2000" dirty="0"/>
                    </a:p>
                  </a:txBody>
                  <a:tcPr anchor="ctr"/>
                </a:tc>
                <a:tc>
                  <a:txBody>
                    <a:bodyPr/>
                    <a:lstStyle/>
                    <a:p>
                      <a:pPr algn="ctr"/>
                      <a:r>
                        <a:rPr lang="en-US" sz="2000" dirty="0" smtClean="0"/>
                        <a:t>Preference-based Decisions upon Quiescence</a:t>
                      </a:r>
                      <a:endParaRPr lang="en-US" sz="2000" dirty="0"/>
                    </a:p>
                  </a:txBody>
                  <a:tcPr anchor="ctr"/>
                </a:tc>
              </a:tr>
              <a:tr h="1060120">
                <a:tc>
                  <a:txBody>
                    <a:bodyPr/>
                    <a:lstStyle/>
                    <a:p>
                      <a:pPr algn="ctr"/>
                      <a:r>
                        <a:rPr lang="en-US" sz="2000" dirty="0" smtClean="0"/>
                        <a:t>10 ms</a:t>
                      </a:r>
                      <a:endParaRPr lang="en-US" sz="2000" dirty="0"/>
                    </a:p>
                  </a:txBody>
                  <a:tcPr anchor="ctr"/>
                </a:tc>
                <a:tc>
                  <a:txBody>
                    <a:bodyPr/>
                    <a:lstStyle/>
                    <a:p>
                      <a:pPr algn="ctr"/>
                      <a:r>
                        <a:rPr lang="en-US" sz="2000" dirty="0" smtClean="0"/>
                        <a:t>Reactive</a:t>
                      </a:r>
                      <a:endParaRPr lang="en-US" sz="2000" dirty="0"/>
                    </a:p>
                  </a:txBody>
                  <a:tcPr anchor="ctr"/>
                </a:tc>
                <a:tc>
                  <a:txBody>
                    <a:bodyPr/>
                    <a:lstStyle/>
                    <a:p>
                      <a:pPr algn="ctr"/>
                      <a:r>
                        <a:rPr lang="en-US" sz="2000" dirty="0" smtClean="0"/>
                        <a:t>Elaboration Cycle</a:t>
                      </a:r>
                      <a:endParaRPr lang="en-US" sz="2000" dirty="0"/>
                    </a:p>
                  </a:txBody>
                  <a:tcPr anchor="ctr"/>
                </a:tc>
                <a:tc>
                  <a:txBody>
                    <a:bodyPr/>
                    <a:lstStyle/>
                    <a:p>
                      <a:pPr algn="ctr"/>
                      <a:r>
                        <a:rPr lang="en-US" sz="2000" dirty="0" smtClean="0"/>
                        <a:t>Parallel</a:t>
                      </a:r>
                      <a:r>
                        <a:rPr lang="en-US" sz="2000" baseline="0" dirty="0" smtClean="0"/>
                        <a:t> Rule Match &amp; Firing</a:t>
                      </a:r>
                      <a:endParaRPr lang="en-US" sz="2000" dirty="0"/>
                    </a:p>
                  </a:txBody>
                  <a:tcPr anchor="ctr"/>
                </a:tc>
              </a:tr>
            </a:tbl>
          </a:graphicData>
        </a:graphic>
      </p:graphicFrame>
      <p:sp>
        <p:nvSpPr>
          <p:cNvPr id="32" name="Curved Left Arrow 31"/>
          <p:cNvSpPr/>
          <p:nvPr/>
        </p:nvSpPr>
        <p:spPr>
          <a:xfrm>
            <a:off x="7902575" y="2911475"/>
            <a:ext cx="611188" cy="2657475"/>
          </a:xfrm>
          <a:prstGeom prst="curvedLeftArrow">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chemeClr val="tx1"/>
              </a:solidFill>
            </a:endParaRPr>
          </a:p>
        </p:txBody>
      </p:sp>
      <p:sp>
        <p:nvSpPr>
          <p:cNvPr id="35871" name="TextBox 32"/>
          <p:cNvSpPr txBox="1">
            <a:spLocks noChangeArrowheads="1"/>
          </p:cNvSpPr>
          <p:nvPr/>
        </p:nvSpPr>
        <p:spPr bwMode="auto">
          <a:xfrm rot="5400000">
            <a:off x="7548562" y="4040188"/>
            <a:ext cx="2441575" cy="400050"/>
          </a:xfrm>
          <a:prstGeom prst="rect">
            <a:avLst/>
          </a:prstGeom>
          <a:noFill/>
          <a:ln w="9525">
            <a:noFill/>
            <a:miter lim="800000"/>
            <a:headEnd/>
            <a:tailEnd/>
          </a:ln>
        </p:spPr>
        <p:txBody>
          <a:bodyPr wrap="none">
            <a:prstTxWarp prst="textNoShape">
              <a:avLst/>
            </a:prstTxWarp>
            <a:spAutoFit/>
          </a:bodyPr>
          <a:lstStyle/>
          <a:p>
            <a:r>
              <a:rPr lang="en-US" sz="2000"/>
              <a:t>Learning by Chunking</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Comments on Soar</a:t>
            </a:r>
            <a:endParaRPr lang="en-US" dirty="0"/>
          </a:p>
        </p:txBody>
      </p:sp>
      <p:sp>
        <p:nvSpPr>
          <p:cNvPr id="3" name="Content Placeholder 2"/>
          <p:cNvSpPr>
            <a:spLocks noGrp="1"/>
          </p:cNvSpPr>
          <p:nvPr>
            <p:ph idx="1"/>
          </p:nvPr>
        </p:nvSpPr>
        <p:spPr>
          <a:xfrm>
            <a:off x="533400" y="1096211"/>
            <a:ext cx="8077200" cy="5066632"/>
          </a:xfrm>
        </p:spPr>
        <p:txBody>
          <a:bodyPr/>
          <a:lstStyle/>
          <a:p>
            <a:r>
              <a:rPr lang="en-US" sz="2400" dirty="0" smtClean="0"/>
              <a:t>Pursued for ~30 years as both</a:t>
            </a:r>
          </a:p>
          <a:p>
            <a:pPr lvl="1"/>
            <a:r>
              <a:rPr lang="en-US" sz="2000" dirty="0" smtClean="0"/>
              <a:t>A unified theory of (human) cognition</a:t>
            </a:r>
          </a:p>
          <a:p>
            <a:pPr lvl="1"/>
            <a:r>
              <a:rPr lang="en-US" sz="2000" dirty="0" smtClean="0"/>
              <a:t>An architecture for virtual humans and intelligent agents</a:t>
            </a:r>
          </a:p>
          <a:p>
            <a:pPr>
              <a:spcBef>
                <a:spcPts val="300"/>
              </a:spcBef>
            </a:pPr>
            <a:r>
              <a:rPr lang="en-US" sz="2400" dirty="0" smtClean="0"/>
              <a:t>Demonstrated a wide range of intelligent behaviors from interactions among a small set of mechanisms</a:t>
            </a:r>
          </a:p>
          <a:p>
            <a:pPr lvl="1"/>
            <a:r>
              <a:rPr lang="en-US" sz="2000" dirty="0" smtClean="0"/>
              <a:t>Problem solving and planning methods</a:t>
            </a:r>
          </a:p>
          <a:p>
            <a:pPr lvl="1"/>
            <a:r>
              <a:rPr lang="en-US" sz="2000" dirty="0" smtClean="0"/>
              <a:t>Varieties of knowledge and learning</a:t>
            </a:r>
          </a:p>
          <a:p>
            <a:pPr lvl="1"/>
            <a:r>
              <a:rPr lang="en-US" sz="2000" dirty="0" smtClean="0"/>
              <a:t>Reflection and interaction</a:t>
            </a:r>
          </a:p>
          <a:p>
            <a:pPr>
              <a:spcBef>
                <a:spcPts val="300"/>
              </a:spcBef>
            </a:pPr>
            <a:r>
              <a:rPr lang="en-US" sz="2400" dirty="0" smtClean="0"/>
              <a:t>Applied to a wide range of tasks</a:t>
            </a:r>
          </a:p>
          <a:p>
            <a:pPr lvl="1">
              <a:spcBef>
                <a:spcPts val="600"/>
              </a:spcBef>
            </a:pPr>
            <a:r>
              <a:rPr lang="en-US" sz="2000" dirty="0" smtClean="0"/>
              <a:t>Search-intensive and knowledge-intensive (expert systems)</a:t>
            </a:r>
          </a:p>
          <a:p>
            <a:pPr lvl="1">
              <a:spcBef>
                <a:spcPts val="600"/>
              </a:spcBef>
            </a:pPr>
            <a:r>
              <a:rPr lang="en-US" sz="2000" dirty="0" smtClean="0"/>
              <a:t>Cognitive and real-time situated agents/robots</a:t>
            </a:r>
          </a:p>
          <a:p>
            <a:pPr>
              <a:spcBef>
                <a:spcPts val="300"/>
              </a:spcBef>
            </a:pPr>
            <a:r>
              <a:rPr lang="en-US" sz="2400" dirty="0" smtClean="0"/>
              <a:t>I was co-PI 1983-1998</a:t>
            </a:r>
          </a:p>
          <a:p>
            <a:pPr lvl="1">
              <a:spcBef>
                <a:spcPts val="600"/>
              </a:spcBef>
            </a:pPr>
            <a:r>
              <a:rPr lang="en-US" sz="2000" dirty="0" smtClean="0"/>
              <a:t>John Laird (Michigan) has continued as sole PI since then</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10" end="10"/>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Conundrum with Soar (Versions &lt;9)</a:t>
            </a:r>
            <a:endParaRPr lang="en-US" dirty="0"/>
          </a:p>
        </p:txBody>
      </p:sp>
      <p:sp>
        <p:nvSpPr>
          <p:cNvPr id="3" name="Content Placeholder 2"/>
          <p:cNvSpPr>
            <a:spLocks noGrp="1"/>
          </p:cNvSpPr>
          <p:nvPr>
            <p:ph idx="1"/>
          </p:nvPr>
        </p:nvSpPr>
        <p:spPr>
          <a:xfrm>
            <a:off x="279400" y="1388531"/>
            <a:ext cx="4301067" cy="4341813"/>
          </a:xfrm>
        </p:spPr>
        <p:txBody>
          <a:bodyPr/>
          <a:lstStyle/>
          <a:p>
            <a:r>
              <a:rPr lang="en-US" sz="2000" dirty="0" smtClean="0"/>
              <a:t>Could demonstrate how the combination of a small set of general mechanisms produced a wide variety of intelligent capabilities and behaviors</a:t>
            </a:r>
          </a:p>
          <a:p>
            <a:r>
              <a:rPr lang="en-US" sz="2000" dirty="0" smtClean="0"/>
              <a:t>But were not able to leverage this for integration at the next level, where these intelligent capabilities and behaviors were themselves routinely integrated and used</a:t>
            </a:r>
          </a:p>
          <a:p>
            <a:r>
              <a:rPr lang="en-US" sz="2000" dirty="0" smtClean="0"/>
              <a:t>This led to creation of Soar 9</a:t>
            </a:r>
            <a:endParaRPr lang="en-US" sz="2000" dirty="0"/>
          </a:p>
        </p:txBody>
      </p:sp>
      <p:grpSp>
        <p:nvGrpSpPr>
          <p:cNvPr id="4" name="Group 34"/>
          <p:cNvGrpSpPr>
            <a:grpSpLocks/>
          </p:cNvGrpSpPr>
          <p:nvPr/>
        </p:nvGrpSpPr>
        <p:grpSpPr bwMode="auto">
          <a:xfrm>
            <a:off x="4536546" y="1734602"/>
            <a:ext cx="4471987" cy="3676650"/>
            <a:chOff x="4672013" y="2429601"/>
            <a:chExt cx="4471987" cy="3675148"/>
          </a:xfrm>
        </p:grpSpPr>
        <p:grpSp>
          <p:nvGrpSpPr>
            <p:cNvPr id="5" name="Group 25"/>
            <p:cNvGrpSpPr>
              <a:grpSpLocks/>
            </p:cNvGrpSpPr>
            <p:nvPr/>
          </p:nvGrpSpPr>
          <p:grpSpPr bwMode="auto">
            <a:xfrm>
              <a:off x="4672013" y="2429601"/>
              <a:ext cx="4471987" cy="3675148"/>
              <a:chOff x="4672013" y="2429601"/>
              <a:chExt cx="4471987" cy="3675148"/>
            </a:xfrm>
          </p:grpSpPr>
          <p:pic>
            <p:nvPicPr>
              <p:cNvPr id="12" name="Picture 8" descr="Soar9 Diagram"/>
              <p:cNvPicPr>
                <a:picLocks noChangeAspect="1" noChangeArrowheads="1"/>
              </p:cNvPicPr>
              <p:nvPr/>
            </p:nvPicPr>
            <p:blipFill>
              <a:blip r:embed="rId2"/>
              <a:srcRect/>
              <a:stretch>
                <a:fillRect/>
              </a:stretch>
            </p:blipFill>
            <p:spPr bwMode="auto">
              <a:xfrm>
                <a:off x="4870450" y="2429601"/>
                <a:ext cx="4273550" cy="3228975"/>
              </a:xfrm>
              <a:prstGeom prst="rect">
                <a:avLst/>
              </a:prstGeom>
              <a:noFill/>
              <a:ln w="9525">
                <a:noFill/>
                <a:miter lim="800000"/>
                <a:headEnd/>
                <a:tailEnd/>
              </a:ln>
            </p:spPr>
          </p:pic>
          <p:pic>
            <p:nvPicPr>
              <p:cNvPr id="13" name="Picture 8" descr="Soar9 Diagram"/>
              <p:cNvPicPr>
                <a:picLocks noChangeAspect="1" noChangeArrowheads="1"/>
              </p:cNvPicPr>
              <p:nvPr/>
            </p:nvPicPr>
            <p:blipFill>
              <a:blip r:embed="rId2"/>
              <a:srcRect/>
              <a:stretch>
                <a:fillRect/>
              </a:stretch>
            </p:blipFill>
            <p:spPr bwMode="auto">
              <a:xfrm>
                <a:off x="4672013" y="2673033"/>
                <a:ext cx="4273550" cy="3228975"/>
              </a:xfrm>
              <a:prstGeom prst="rect">
                <a:avLst/>
              </a:prstGeom>
              <a:noFill/>
              <a:ln w="9525">
                <a:noFill/>
                <a:miter lim="800000"/>
                <a:headEnd/>
                <a:tailEnd/>
              </a:ln>
            </p:spPr>
          </p:pic>
          <p:sp>
            <p:nvSpPr>
              <p:cNvPr id="14" name="Text Box 9"/>
              <p:cNvSpPr txBox="1">
                <a:spLocks noChangeArrowheads="1"/>
              </p:cNvSpPr>
              <p:nvPr/>
            </p:nvSpPr>
            <p:spPr bwMode="auto">
              <a:xfrm>
                <a:off x="6278563" y="5707874"/>
                <a:ext cx="960438" cy="396875"/>
              </a:xfrm>
              <a:prstGeom prst="rect">
                <a:avLst/>
              </a:prstGeom>
              <a:noFill/>
              <a:ln w="9525">
                <a:noFill/>
                <a:miter lim="800000"/>
                <a:headEnd/>
                <a:tailEnd/>
              </a:ln>
            </p:spPr>
            <p:txBody>
              <a:bodyPr wrap="none">
                <a:prstTxWarp prst="textNoShape">
                  <a:avLst/>
                </a:prstTxWarp>
                <a:spAutoFit/>
              </a:bodyPr>
              <a:lstStyle/>
              <a:p>
                <a:r>
                  <a:rPr lang="en-US" b="1"/>
                  <a:t>Soar 9</a:t>
                </a:r>
              </a:p>
            </p:txBody>
          </p:sp>
        </p:grpSp>
        <p:sp>
          <p:nvSpPr>
            <p:cNvPr id="6" name="Alternate Process 5"/>
            <p:cNvSpPr/>
            <p:nvPr/>
          </p:nvSpPr>
          <p:spPr>
            <a:xfrm>
              <a:off x="4816475" y="2970718"/>
              <a:ext cx="1195388" cy="558572"/>
            </a:xfrm>
            <a:prstGeom prst="flowChartAlternateProcess">
              <a:avLst/>
            </a:prstGeom>
            <a:solidFill>
              <a:schemeClr val="accent3">
                <a:lumMod val="50000"/>
                <a:alpha val="38000"/>
              </a:schemeClr>
            </a:solidFill>
            <a:ln w="28575" cap="flat" cmpd="sng" algn="ctr">
              <a:solidFill>
                <a:schemeClr val="accent3">
                  <a:lumMod val="50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7" name="Alternate Process 6"/>
            <p:cNvSpPr/>
            <p:nvPr/>
          </p:nvSpPr>
          <p:spPr>
            <a:xfrm>
              <a:off x="5195888" y="4032321"/>
              <a:ext cx="3249612" cy="709323"/>
            </a:xfrm>
            <a:prstGeom prst="flowChartAlternateProcess">
              <a:avLst/>
            </a:prstGeom>
            <a:solidFill>
              <a:schemeClr val="accent5">
                <a:lumMod val="50000"/>
                <a:alpha val="38000"/>
              </a:schemeClr>
            </a:solidFill>
            <a:ln w="28575" cap="flat" cmpd="sng" algn="ctr">
              <a:solidFill>
                <a:srgbClr val="633F7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8" name="Rectangle 7"/>
            <p:cNvSpPr/>
            <p:nvPr/>
          </p:nvSpPr>
          <p:spPr>
            <a:xfrm>
              <a:off x="5410200" y="3668932"/>
              <a:ext cx="461963" cy="133296"/>
            </a:xfrm>
            <a:prstGeom prst="rect">
              <a:avLst/>
            </a:prstGeom>
            <a:solidFill>
              <a:srgbClr val="008000">
                <a:alpha val="38000"/>
              </a:srgbClr>
            </a:solidFill>
            <a:ln w="28575" cap="flat" cmpd="sng" algn="ctr">
              <a:solidFill>
                <a:schemeClr val="accent4">
                  <a:lumMod val="50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9" name="Rectangle 8"/>
            <p:cNvSpPr/>
            <p:nvPr/>
          </p:nvSpPr>
          <p:spPr>
            <a:xfrm>
              <a:off x="8642350" y="4132293"/>
              <a:ext cx="247650" cy="526835"/>
            </a:xfrm>
            <a:prstGeom prst="rect">
              <a:avLst/>
            </a:prstGeom>
            <a:solidFill>
              <a:schemeClr val="accent2">
                <a:lumMod val="50000"/>
                <a:alpha val="38000"/>
              </a:schemeClr>
            </a:solidFill>
            <a:ln w="28575" cap="flat" cmpd="sng" algn="ctr">
              <a:solidFill>
                <a:schemeClr val="accent2">
                  <a:lumMod val="50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0" name="Rectangle 9"/>
            <p:cNvSpPr/>
            <p:nvPr/>
          </p:nvSpPr>
          <p:spPr>
            <a:xfrm>
              <a:off x="5186363" y="5224047"/>
              <a:ext cx="644525" cy="193596"/>
            </a:xfrm>
            <a:prstGeom prst="rect">
              <a:avLst/>
            </a:prstGeom>
            <a:solidFill>
              <a:srgbClr val="800000">
                <a:alpha val="38000"/>
              </a:srgbClr>
            </a:solidFill>
            <a:ln w="28575" cap="flat" cmpd="sng" algn="ctr">
              <a:solidFill>
                <a:srgbClr val="80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1" name="Rectangle 10"/>
            <p:cNvSpPr/>
            <p:nvPr/>
          </p:nvSpPr>
          <p:spPr>
            <a:xfrm>
              <a:off x="7721600" y="5228807"/>
              <a:ext cx="698500" cy="176141"/>
            </a:xfrm>
            <a:prstGeom prst="rect">
              <a:avLst/>
            </a:prstGeom>
            <a:solidFill>
              <a:srgbClr val="800000">
                <a:alpha val="38000"/>
              </a:srgbClr>
            </a:solidFill>
            <a:ln w="28575" cap="flat" cmpd="sng" algn="ctr">
              <a:solidFill>
                <a:srgbClr val="80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grpSp>
      <p:sp>
        <p:nvSpPr>
          <p:cNvPr id="15" name="TextBox 14"/>
          <p:cNvSpPr txBox="1"/>
          <p:nvPr/>
        </p:nvSpPr>
        <p:spPr>
          <a:xfrm>
            <a:off x="1456262" y="5596466"/>
            <a:ext cx="6111803" cy="461665"/>
          </a:xfrm>
          <a:prstGeom prst="rect">
            <a:avLst/>
          </a:prstGeom>
          <a:solidFill>
            <a:srgbClr val="B94141"/>
          </a:solidFill>
        </p:spPr>
        <p:style>
          <a:lnRef idx="0">
            <a:schemeClr val="accent2"/>
          </a:lnRef>
          <a:fillRef idx="3">
            <a:schemeClr val="accent2"/>
          </a:fillRef>
          <a:effectRef idx="3">
            <a:schemeClr val="accent2"/>
          </a:effectRef>
          <a:fontRef idx="minor">
            <a:schemeClr val="lt1"/>
          </a:fontRef>
        </p:style>
        <p:txBody>
          <a:bodyPr wrap="none" rtlCol="0">
            <a:spAutoFit/>
          </a:bodyPr>
          <a:lstStyle/>
          <a:p>
            <a:r>
              <a:rPr lang="en-US" dirty="0" smtClean="0"/>
              <a:t>But this in turn raised the </a:t>
            </a:r>
            <a:r>
              <a:rPr lang="en-US" i="1" dirty="0" smtClean="0"/>
              <a:t>diversity dilemma</a:t>
            </a:r>
            <a:endParaRPr lang="en-US"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US" dirty="0" smtClean="0"/>
              <a:t>Diversity Dilemma</a:t>
            </a:r>
          </a:p>
        </p:txBody>
      </p:sp>
      <p:sp>
        <p:nvSpPr>
          <p:cNvPr id="146435" name="Rectangle 3"/>
          <p:cNvSpPr>
            <a:spLocks noGrp="1" noChangeArrowheads="1"/>
          </p:cNvSpPr>
          <p:nvPr>
            <p:ph type="body" idx="1"/>
          </p:nvPr>
        </p:nvSpPr>
        <p:spPr>
          <a:xfrm>
            <a:off x="330200" y="1438275"/>
            <a:ext cx="8551863" cy="4449763"/>
          </a:xfrm>
        </p:spPr>
        <p:txBody>
          <a:bodyPr>
            <a:normAutofit fontScale="62500" lnSpcReduction="20000"/>
          </a:bodyPr>
          <a:lstStyle/>
          <a:p>
            <a:pPr>
              <a:defRPr/>
            </a:pPr>
            <a:r>
              <a:rPr lang="en-US" sz="3143" dirty="0" smtClean="0"/>
              <a:t>The </a:t>
            </a:r>
            <a:r>
              <a:rPr lang="en-US" sz="3143" i="1" dirty="0" smtClean="0"/>
              <a:t>girth</a:t>
            </a:r>
            <a:r>
              <a:rPr lang="en-US" sz="3143" dirty="0" smtClean="0"/>
              <a:t> at a level is its range of structures &amp; processes</a:t>
            </a:r>
          </a:p>
          <a:p>
            <a:pPr>
              <a:defRPr/>
            </a:pPr>
            <a:r>
              <a:rPr lang="en-US" sz="2971" dirty="0" smtClean="0"/>
              <a:t>Key issue: </a:t>
            </a:r>
            <a:r>
              <a:rPr lang="en-US" sz="2971" i="1" dirty="0" smtClean="0"/>
              <a:t>uniformity </a:t>
            </a:r>
            <a:r>
              <a:rPr lang="en-US" sz="2971" dirty="0" smtClean="0"/>
              <a:t>versus </a:t>
            </a:r>
            <a:r>
              <a:rPr lang="en-US" sz="2971" i="1" dirty="0" smtClean="0"/>
              <a:t>diversity</a:t>
            </a:r>
          </a:p>
          <a:p>
            <a:pPr>
              <a:defRPr/>
            </a:pPr>
            <a:r>
              <a:rPr lang="en-US" sz="3097" dirty="0" smtClean="0"/>
              <a:t>Uniformity: Minimal mechanisms combining in general ways</a:t>
            </a:r>
          </a:p>
          <a:p>
            <a:pPr lvl="1">
              <a:defRPr/>
            </a:pPr>
            <a:r>
              <a:rPr lang="en-US" sz="2571" dirty="0" smtClean="0"/>
              <a:t>Appeals to simplicity and elegance</a:t>
            </a:r>
          </a:p>
          <a:p>
            <a:pPr lvl="1">
              <a:defRPr/>
            </a:pPr>
            <a:r>
              <a:rPr lang="en-US" sz="2571" dirty="0" smtClean="0"/>
              <a:t>The “physicist’s approach”</a:t>
            </a:r>
          </a:p>
          <a:p>
            <a:pPr lvl="1">
              <a:defRPr/>
            </a:pPr>
            <a:r>
              <a:rPr lang="en-US" sz="2571" dirty="0" smtClean="0"/>
              <a:t>Challenge:  Efficiency and full range of required functionality/coverage</a:t>
            </a:r>
          </a:p>
          <a:p>
            <a:pPr>
              <a:defRPr/>
            </a:pPr>
            <a:r>
              <a:rPr lang="en-US" sz="3097" dirty="0" smtClean="0"/>
              <a:t>Diversity: Large variety of specialized mechanisms</a:t>
            </a:r>
          </a:p>
          <a:p>
            <a:pPr lvl="1">
              <a:defRPr/>
            </a:pPr>
            <a:r>
              <a:rPr lang="en-US" sz="2581" dirty="0" smtClean="0"/>
              <a:t>Appeals to functionality and optimization</a:t>
            </a:r>
          </a:p>
          <a:p>
            <a:pPr lvl="1">
              <a:defRPr/>
            </a:pPr>
            <a:r>
              <a:rPr lang="en-US" sz="2581" dirty="0" smtClean="0"/>
              <a:t>The “biologist’s approach”</a:t>
            </a:r>
          </a:p>
          <a:p>
            <a:pPr lvl="1">
              <a:defRPr/>
            </a:pPr>
            <a:r>
              <a:rPr lang="en-US" sz="2581" dirty="0" smtClean="0"/>
              <a:t>Challenge:  Integrability, extensibility and maintainability</a:t>
            </a:r>
          </a:p>
          <a:p>
            <a:pPr>
              <a:defRPr/>
            </a:pPr>
            <a:r>
              <a:rPr lang="en-US" sz="2981" dirty="0" smtClean="0"/>
              <a:t>Want benefits of both!</a:t>
            </a:r>
          </a:p>
          <a:p>
            <a:pPr lvl="1">
              <a:defRPr/>
            </a:pPr>
            <a:r>
              <a:rPr lang="en-US" sz="2581" dirty="0" smtClean="0"/>
              <a:t>Can this be achieved by varying girth across levels?</a:t>
            </a:r>
          </a:p>
          <a:p>
            <a:pPr>
              <a:defRPr/>
            </a:pPr>
            <a:r>
              <a:rPr lang="en-US" sz="3097" dirty="0" smtClean="0"/>
              <a:t>Across a hierarchy, level girth may stay comparable or vary</a:t>
            </a:r>
          </a:p>
          <a:p>
            <a:pPr lvl="1">
              <a:defRPr/>
            </a:pPr>
            <a:r>
              <a:rPr lang="en-US" sz="2581" dirty="0" smtClean="0"/>
              <a:t>Physicists and biologists likely assume uniform</a:t>
            </a:r>
          </a:p>
          <a:p>
            <a:pPr lvl="1">
              <a:defRPr/>
            </a:pPr>
            <a:r>
              <a:rPr lang="en-US" sz="2781" dirty="0" smtClean="0"/>
              <a:t>Network researchers assume </a:t>
            </a:r>
            <a:r>
              <a:rPr lang="en-US" sz="2781" i="1" dirty="0" smtClean="0"/>
              <a:t>hourglass</a:t>
            </a:r>
            <a:endParaRPr lang="en-US" sz="2781"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6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64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6435">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46435">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6435">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6435">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46435">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6435">
                                            <p:txEl>
                                              <p:pRg st="7" end="7"/>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46435">
                                            <p:txEl>
                                              <p:pRg st="8" end="8"/>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46435">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6435">
                                            <p:txEl>
                                              <p:pRg st="10" end="10"/>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46435">
                                            <p:txEl>
                                              <p:pRg st="11" end="11"/>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46435">
                                            <p:txEl>
                                              <p:pRg st="12" end="12"/>
                                            </p:txEl>
                                          </p:spTgt>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46435">
                                            <p:txEl>
                                              <p:pRg st="13" end="13"/>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46435">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idx="4294967295"/>
          </p:nvPr>
        </p:nvSpPr>
        <p:spPr/>
        <p:txBody>
          <a:bodyPr/>
          <a:lstStyle/>
          <a:p>
            <a:pPr eaLnBrk="1" hangingPunct="1"/>
            <a:r>
              <a:rPr lang="en-US"/>
              <a:t>The Internet hourglass</a:t>
            </a:r>
          </a:p>
        </p:txBody>
      </p:sp>
      <p:sp>
        <p:nvSpPr>
          <p:cNvPr id="38915" name="Text Box 3"/>
          <p:cNvSpPr txBox="1">
            <a:spLocks noChangeArrowheads="1"/>
          </p:cNvSpPr>
          <p:nvPr/>
        </p:nvSpPr>
        <p:spPr bwMode="auto">
          <a:xfrm>
            <a:off x="4343400" y="3978275"/>
            <a:ext cx="609600" cy="519113"/>
          </a:xfrm>
          <a:prstGeom prst="rect">
            <a:avLst/>
          </a:prstGeom>
          <a:solidFill>
            <a:srgbClr val="990000"/>
          </a:solidFill>
          <a:ln w="12700">
            <a:noFill/>
            <a:miter lim="800000"/>
            <a:headEnd/>
            <a:tailEnd/>
          </a:ln>
        </p:spPr>
        <p:txBody>
          <a:bodyPr anchor="ctr">
            <a:prstTxWarp prst="textNoShape">
              <a:avLst/>
            </a:prstTxWarp>
            <a:spAutoFit/>
          </a:bodyPr>
          <a:lstStyle/>
          <a:p>
            <a:pPr algn="ctr"/>
            <a:r>
              <a:rPr lang="en-US" sz="2800" b="1">
                <a:latin typeface="Helvetica" charset="0"/>
              </a:rPr>
              <a:t>IP</a:t>
            </a:r>
          </a:p>
        </p:txBody>
      </p:sp>
      <p:grpSp>
        <p:nvGrpSpPr>
          <p:cNvPr id="2" name="Group 4"/>
          <p:cNvGrpSpPr>
            <a:grpSpLocks/>
          </p:cNvGrpSpPr>
          <p:nvPr/>
        </p:nvGrpSpPr>
        <p:grpSpPr bwMode="auto">
          <a:xfrm>
            <a:off x="0" y="1905000"/>
            <a:ext cx="9144000" cy="3505200"/>
            <a:chOff x="0" y="1200"/>
            <a:chExt cx="5760" cy="2208"/>
          </a:xfrm>
        </p:grpSpPr>
        <p:sp>
          <p:nvSpPr>
            <p:cNvPr id="38949" name="Line 5"/>
            <p:cNvSpPr>
              <a:spLocks noChangeShapeType="1"/>
            </p:cNvSpPr>
            <p:nvPr/>
          </p:nvSpPr>
          <p:spPr bwMode="auto">
            <a:xfrm>
              <a:off x="0" y="1200"/>
              <a:ext cx="2208" cy="1392"/>
            </a:xfrm>
            <a:prstGeom prst="line">
              <a:avLst/>
            </a:prstGeom>
            <a:noFill/>
            <a:ln w="12700">
              <a:solidFill>
                <a:schemeClr val="tx1"/>
              </a:solidFill>
              <a:round/>
              <a:headEnd/>
              <a:tailEnd/>
            </a:ln>
          </p:spPr>
          <p:txBody>
            <a:bodyPr wrap="none" anchor="ctr">
              <a:prstTxWarp prst="textNoShape">
                <a:avLst/>
              </a:prstTxWarp>
              <a:spAutoFit/>
            </a:bodyPr>
            <a:lstStyle/>
            <a:p>
              <a:endParaRPr lang="en-US"/>
            </a:p>
          </p:txBody>
        </p:sp>
        <p:sp>
          <p:nvSpPr>
            <p:cNvPr id="38950" name="Line 6"/>
            <p:cNvSpPr>
              <a:spLocks noChangeShapeType="1"/>
            </p:cNvSpPr>
            <p:nvPr/>
          </p:nvSpPr>
          <p:spPr bwMode="auto">
            <a:xfrm flipV="1">
              <a:off x="0" y="2592"/>
              <a:ext cx="2208" cy="816"/>
            </a:xfrm>
            <a:prstGeom prst="line">
              <a:avLst/>
            </a:prstGeom>
            <a:noFill/>
            <a:ln w="12700">
              <a:solidFill>
                <a:schemeClr val="tx1"/>
              </a:solidFill>
              <a:round/>
              <a:headEnd/>
              <a:tailEnd/>
            </a:ln>
          </p:spPr>
          <p:txBody>
            <a:bodyPr wrap="none" anchor="ctr">
              <a:prstTxWarp prst="textNoShape">
                <a:avLst/>
              </a:prstTxWarp>
              <a:spAutoFit/>
            </a:bodyPr>
            <a:lstStyle/>
            <a:p>
              <a:endParaRPr lang="en-US"/>
            </a:p>
          </p:txBody>
        </p:sp>
        <p:sp>
          <p:nvSpPr>
            <p:cNvPr id="38951" name="Line 7"/>
            <p:cNvSpPr>
              <a:spLocks noChangeShapeType="1"/>
            </p:cNvSpPr>
            <p:nvPr/>
          </p:nvSpPr>
          <p:spPr bwMode="auto">
            <a:xfrm flipH="1">
              <a:off x="3600" y="1200"/>
              <a:ext cx="2160" cy="1440"/>
            </a:xfrm>
            <a:prstGeom prst="line">
              <a:avLst/>
            </a:prstGeom>
            <a:noFill/>
            <a:ln w="12700">
              <a:solidFill>
                <a:schemeClr val="tx1"/>
              </a:solidFill>
              <a:round/>
              <a:headEnd/>
              <a:tailEnd/>
            </a:ln>
          </p:spPr>
          <p:txBody>
            <a:bodyPr anchor="ctr">
              <a:prstTxWarp prst="textNoShape">
                <a:avLst/>
              </a:prstTxWarp>
              <a:spAutoFit/>
            </a:bodyPr>
            <a:lstStyle/>
            <a:p>
              <a:endParaRPr lang="en-US"/>
            </a:p>
          </p:txBody>
        </p:sp>
        <p:sp>
          <p:nvSpPr>
            <p:cNvPr id="38952" name="Line 8"/>
            <p:cNvSpPr>
              <a:spLocks noChangeShapeType="1"/>
            </p:cNvSpPr>
            <p:nvPr/>
          </p:nvSpPr>
          <p:spPr bwMode="auto">
            <a:xfrm>
              <a:off x="3600" y="2640"/>
              <a:ext cx="2160" cy="720"/>
            </a:xfrm>
            <a:prstGeom prst="line">
              <a:avLst/>
            </a:prstGeom>
            <a:noFill/>
            <a:ln w="12700">
              <a:solidFill>
                <a:schemeClr val="tx1"/>
              </a:solidFill>
              <a:round/>
              <a:headEnd/>
              <a:tailEnd/>
            </a:ln>
          </p:spPr>
          <p:txBody>
            <a:bodyPr anchor="ctr">
              <a:prstTxWarp prst="textNoShape">
                <a:avLst/>
              </a:prstTxWarp>
              <a:spAutoFit/>
            </a:bodyPr>
            <a:lstStyle/>
            <a:p>
              <a:endParaRPr lang="en-US"/>
            </a:p>
          </p:txBody>
        </p:sp>
      </p:grpSp>
      <p:grpSp>
        <p:nvGrpSpPr>
          <p:cNvPr id="3" name="Group 9"/>
          <p:cNvGrpSpPr>
            <a:grpSpLocks/>
          </p:cNvGrpSpPr>
          <p:nvPr/>
        </p:nvGrpSpPr>
        <p:grpSpPr bwMode="auto">
          <a:xfrm>
            <a:off x="153988" y="1189038"/>
            <a:ext cx="8891587" cy="1066800"/>
            <a:chOff x="97" y="749"/>
            <a:chExt cx="5601" cy="672"/>
          </a:xfrm>
        </p:grpSpPr>
        <p:sp>
          <p:nvSpPr>
            <p:cNvPr id="38940" name="Oval 10"/>
            <p:cNvSpPr>
              <a:spLocks noChangeArrowheads="1"/>
            </p:cNvSpPr>
            <p:nvPr/>
          </p:nvSpPr>
          <p:spPr bwMode="auto">
            <a:xfrm>
              <a:off x="97" y="1029"/>
              <a:ext cx="697" cy="392"/>
            </a:xfrm>
            <a:prstGeom prst="ellipse">
              <a:avLst/>
            </a:prstGeom>
            <a:solidFill>
              <a:srgbClr val="FFFF66"/>
            </a:solidFill>
            <a:ln w="12700">
              <a:solidFill>
                <a:schemeClr val="tx1"/>
              </a:solidFill>
              <a:round/>
              <a:headEnd/>
              <a:tailEnd/>
            </a:ln>
          </p:spPr>
          <p:txBody>
            <a:bodyPr wrap="none" anchor="ctr">
              <a:prstTxWarp prst="textNoShape">
                <a:avLst/>
              </a:prstTxWarp>
              <a:spAutoFit/>
            </a:bodyPr>
            <a:lstStyle/>
            <a:p>
              <a:pPr algn="ctr"/>
              <a:r>
                <a:rPr lang="en-US" b="1">
                  <a:solidFill>
                    <a:schemeClr val="bg1"/>
                  </a:solidFill>
                  <a:latin typeface="Helvetica" charset="0"/>
                </a:rPr>
                <a:t>Web</a:t>
              </a:r>
            </a:p>
          </p:txBody>
        </p:sp>
        <p:sp>
          <p:nvSpPr>
            <p:cNvPr id="38941" name="Oval 11"/>
            <p:cNvSpPr>
              <a:spLocks noChangeArrowheads="1"/>
            </p:cNvSpPr>
            <p:nvPr/>
          </p:nvSpPr>
          <p:spPr bwMode="auto">
            <a:xfrm>
              <a:off x="716" y="1029"/>
              <a:ext cx="639" cy="392"/>
            </a:xfrm>
            <a:prstGeom prst="ellipse">
              <a:avLst/>
            </a:prstGeom>
            <a:solidFill>
              <a:srgbClr val="FFFF66"/>
            </a:solidFill>
            <a:ln w="12700">
              <a:solidFill>
                <a:schemeClr val="tx1"/>
              </a:solidFill>
              <a:round/>
              <a:headEnd/>
              <a:tailEnd/>
            </a:ln>
          </p:spPr>
          <p:txBody>
            <a:bodyPr wrap="none" anchor="ctr">
              <a:prstTxWarp prst="textNoShape">
                <a:avLst/>
              </a:prstTxWarp>
              <a:spAutoFit/>
            </a:bodyPr>
            <a:lstStyle/>
            <a:p>
              <a:pPr algn="ctr"/>
              <a:r>
                <a:rPr lang="en-US" b="1">
                  <a:solidFill>
                    <a:schemeClr val="bg1"/>
                  </a:solidFill>
                  <a:latin typeface="Helvetica" charset="0"/>
                </a:rPr>
                <a:t>FTP</a:t>
              </a:r>
            </a:p>
          </p:txBody>
        </p:sp>
        <p:sp>
          <p:nvSpPr>
            <p:cNvPr id="38942" name="Oval 12"/>
            <p:cNvSpPr>
              <a:spLocks noChangeArrowheads="1"/>
            </p:cNvSpPr>
            <p:nvPr/>
          </p:nvSpPr>
          <p:spPr bwMode="auto">
            <a:xfrm>
              <a:off x="1278" y="1029"/>
              <a:ext cx="653" cy="392"/>
            </a:xfrm>
            <a:prstGeom prst="ellipse">
              <a:avLst/>
            </a:prstGeom>
            <a:solidFill>
              <a:srgbClr val="FFFF66"/>
            </a:solidFill>
            <a:ln w="12700">
              <a:solidFill>
                <a:schemeClr val="tx1"/>
              </a:solidFill>
              <a:round/>
              <a:headEnd/>
              <a:tailEnd/>
            </a:ln>
          </p:spPr>
          <p:txBody>
            <a:bodyPr wrap="none" anchor="ctr">
              <a:prstTxWarp prst="textNoShape">
                <a:avLst/>
              </a:prstTxWarp>
              <a:spAutoFit/>
            </a:bodyPr>
            <a:lstStyle/>
            <a:p>
              <a:pPr algn="ctr"/>
              <a:r>
                <a:rPr lang="en-US" b="1">
                  <a:solidFill>
                    <a:schemeClr val="bg1"/>
                  </a:solidFill>
                  <a:latin typeface="Helvetica" charset="0"/>
                </a:rPr>
                <a:t>Mail</a:t>
              </a:r>
            </a:p>
          </p:txBody>
        </p:sp>
        <p:sp>
          <p:nvSpPr>
            <p:cNvPr id="38943" name="Oval 13"/>
            <p:cNvSpPr>
              <a:spLocks noChangeArrowheads="1"/>
            </p:cNvSpPr>
            <p:nvPr/>
          </p:nvSpPr>
          <p:spPr bwMode="auto">
            <a:xfrm>
              <a:off x="1826" y="1029"/>
              <a:ext cx="834" cy="392"/>
            </a:xfrm>
            <a:prstGeom prst="ellipse">
              <a:avLst/>
            </a:prstGeom>
            <a:solidFill>
              <a:srgbClr val="FFFF66"/>
            </a:solidFill>
            <a:ln w="12700">
              <a:solidFill>
                <a:schemeClr val="tx1"/>
              </a:solidFill>
              <a:round/>
              <a:headEnd/>
              <a:tailEnd/>
            </a:ln>
          </p:spPr>
          <p:txBody>
            <a:bodyPr wrap="none" anchor="ctr">
              <a:prstTxWarp prst="textNoShape">
                <a:avLst/>
              </a:prstTxWarp>
              <a:spAutoFit/>
            </a:bodyPr>
            <a:lstStyle/>
            <a:p>
              <a:pPr algn="ctr"/>
              <a:r>
                <a:rPr lang="en-US" b="1">
                  <a:solidFill>
                    <a:schemeClr val="bg1"/>
                  </a:solidFill>
                  <a:latin typeface="Helvetica" charset="0"/>
                </a:rPr>
                <a:t>News</a:t>
              </a:r>
            </a:p>
          </p:txBody>
        </p:sp>
        <p:sp>
          <p:nvSpPr>
            <p:cNvPr id="38944" name="Oval 14"/>
            <p:cNvSpPr>
              <a:spLocks noChangeArrowheads="1"/>
            </p:cNvSpPr>
            <p:nvPr/>
          </p:nvSpPr>
          <p:spPr bwMode="auto">
            <a:xfrm>
              <a:off x="2539" y="1029"/>
              <a:ext cx="865" cy="392"/>
            </a:xfrm>
            <a:prstGeom prst="ellipse">
              <a:avLst/>
            </a:prstGeom>
            <a:solidFill>
              <a:srgbClr val="FFFF66"/>
            </a:solidFill>
            <a:ln w="12700">
              <a:solidFill>
                <a:schemeClr val="tx1"/>
              </a:solidFill>
              <a:round/>
              <a:headEnd/>
              <a:tailEnd/>
            </a:ln>
          </p:spPr>
          <p:txBody>
            <a:bodyPr wrap="none" anchor="ctr">
              <a:prstTxWarp prst="textNoShape">
                <a:avLst/>
              </a:prstTxWarp>
              <a:spAutoFit/>
            </a:bodyPr>
            <a:lstStyle/>
            <a:p>
              <a:pPr algn="ctr"/>
              <a:r>
                <a:rPr lang="en-US" b="1">
                  <a:solidFill>
                    <a:schemeClr val="bg1"/>
                  </a:solidFill>
                  <a:latin typeface="Helvetica" charset="0"/>
                </a:rPr>
                <a:t>Video</a:t>
              </a:r>
            </a:p>
          </p:txBody>
        </p:sp>
        <p:sp>
          <p:nvSpPr>
            <p:cNvPr id="38945" name="Oval 15"/>
            <p:cNvSpPr>
              <a:spLocks noChangeArrowheads="1"/>
            </p:cNvSpPr>
            <p:nvPr/>
          </p:nvSpPr>
          <p:spPr bwMode="auto">
            <a:xfrm>
              <a:off x="3257" y="1029"/>
              <a:ext cx="894" cy="392"/>
            </a:xfrm>
            <a:prstGeom prst="ellipse">
              <a:avLst/>
            </a:prstGeom>
            <a:solidFill>
              <a:srgbClr val="FFFF66"/>
            </a:solidFill>
            <a:ln w="12700">
              <a:solidFill>
                <a:schemeClr val="tx1"/>
              </a:solidFill>
              <a:round/>
              <a:headEnd/>
              <a:tailEnd/>
            </a:ln>
          </p:spPr>
          <p:txBody>
            <a:bodyPr wrap="none" anchor="ctr">
              <a:prstTxWarp prst="textNoShape">
                <a:avLst/>
              </a:prstTxWarp>
              <a:spAutoFit/>
            </a:bodyPr>
            <a:lstStyle/>
            <a:p>
              <a:pPr algn="ctr"/>
              <a:r>
                <a:rPr lang="en-US" b="1">
                  <a:solidFill>
                    <a:schemeClr val="bg1"/>
                  </a:solidFill>
                  <a:latin typeface="Helvetica" charset="0"/>
                </a:rPr>
                <a:t>Audio</a:t>
              </a:r>
            </a:p>
          </p:txBody>
        </p:sp>
        <p:sp>
          <p:nvSpPr>
            <p:cNvPr id="38946" name="Oval 16"/>
            <p:cNvSpPr>
              <a:spLocks noChangeArrowheads="1"/>
            </p:cNvSpPr>
            <p:nvPr/>
          </p:nvSpPr>
          <p:spPr bwMode="auto">
            <a:xfrm>
              <a:off x="4041" y="1029"/>
              <a:ext cx="697" cy="392"/>
            </a:xfrm>
            <a:prstGeom prst="ellipse">
              <a:avLst/>
            </a:prstGeom>
            <a:solidFill>
              <a:srgbClr val="FFFF66"/>
            </a:solidFill>
            <a:ln w="12700">
              <a:solidFill>
                <a:schemeClr val="tx1"/>
              </a:solidFill>
              <a:round/>
              <a:headEnd/>
              <a:tailEnd/>
            </a:ln>
          </p:spPr>
          <p:txBody>
            <a:bodyPr wrap="none" anchor="ctr">
              <a:prstTxWarp prst="textNoShape">
                <a:avLst/>
              </a:prstTxWarp>
              <a:spAutoFit/>
            </a:bodyPr>
            <a:lstStyle/>
            <a:p>
              <a:pPr algn="ctr"/>
              <a:r>
                <a:rPr lang="en-US" b="1">
                  <a:solidFill>
                    <a:schemeClr val="bg1"/>
                  </a:solidFill>
                  <a:latin typeface="Helvetica" charset="0"/>
                </a:rPr>
                <a:t>ping</a:t>
              </a:r>
            </a:p>
          </p:txBody>
        </p:sp>
        <p:sp>
          <p:nvSpPr>
            <p:cNvPr id="38947" name="Oval 17"/>
            <p:cNvSpPr>
              <a:spLocks noChangeArrowheads="1"/>
            </p:cNvSpPr>
            <p:nvPr/>
          </p:nvSpPr>
          <p:spPr bwMode="auto">
            <a:xfrm>
              <a:off x="4592" y="1029"/>
              <a:ext cx="1106" cy="392"/>
            </a:xfrm>
            <a:prstGeom prst="ellipse">
              <a:avLst/>
            </a:prstGeom>
            <a:solidFill>
              <a:srgbClr val="FFFF66"/>
            </a:solidFill>
            <a:ln w="12700">
              <a:solidFill>
                <a:schemeClr val="tx1"/>
              </a:solidFill>
              <a:round/>
              <a:headEnd/>
              <a:tailEnd/>
            </a:ln>
          </p:spPr>
          <p:txBody>
            <a:bodyPr wrap="none" anchor="ctr">
              <a:prstTxWarp prst="textNoShape">
                <a:avLst/>
              </a:prstTxWarp>
              <a:spAutoFit/>
            </a:bodyPr>
            <a:lstStyle/>
            <a:p>
              <a:pPr algn="ctr"/>
              <a:r>
                <a:rPr lang="en-US" b="1">
                  <a:solidFill>
                    <a:schemeClr val="bg1"/>
                  </a:solidFill>
                  <a:latin typeface="Helvetica" charset="0"/>
                </a:rPr>
                <a:t>napster</a:t>
              </a:r>
            </a:p>
          </p:txBody>
        </p:sp>
        <p:sp>
          <p:nvSpPr>
            <p:cNvPr id="38948" name="Text Box 18"/>
            <p:cNvSpPr txBox="1">
              <a:spLocks noChangeArrowheads="1"/>
            </p:cNvSpPr>
            <p:nvPr/>
          </p:nvSpPr>
          <p:spPr bwMode="auto">
            <a:xfrm>
              <a:off x="2256" y="749"/>
              <a:ext cx="1268" cy="288"/>
            </a:xfrm>
            <a:prstGeom prst="rect">
              <a:avLst/>
            </a:prstGeom>
            <a:solidFill>
              <a:srgbClr val="FFFF66"/>
            </a:solidFill>
            <a:ln w="12700">
              <a:noFill/>
              <a:miter lim="800000"/>
              <a:headEnd/>
              <a:tailEnd/>
            </a:ln>
          </p:spPr>
          <p:txBody>
            <a:bodyPr wrap="none" anchor="ctr">
              <a:prstTxWarp prst="textNoShape">
                <a:avLst/>
              </a:prstTxWarp>
              <a:spAutoFit/>
            </a:bodyPr>
            <a:lstStyle/>
            <a:p>
              <a:pPr algn="ctr"/>
              <a:r>
                <a:rPr lang="en-US" b="1">
                  <a:solidFill>
                    <a:schemeClr val="bg1"/>
                  </a:solidFill>
                  <a:latin typeface="Helvetica" charset="0"/>
                </a:rPr>
                <a:t>Applications</a:t>
              </a:r>
            </a:p>
          </p:txBody>
        </p:sp>
      </p:grpSp>
      <p:grpSp>
        <p:nvGrpSpPr>
          <p:cNvPr id="4" name="Group 19"/>
          <p:cNvGrpSpPr>
            <a:grpSpLocks/>
          </p:cNvGrpSpPr>
          <p:nvPr/>
        </p:nvGrpSpPr>
        <p:grpSpPr bwMode="auto">
          <a:xfrm>
            <a:off x="2389188" y="2484438"/>
            <a:ext cx="4368800" cy="898525"/>
            <a:chOff x="1505" y="1565"/>
            <a:chExt cx="2752" cy="566"/>
          </a:xfrm>
        </p:grpSpPr>
        <p:sp>
          <p:nvSpPr>
            <p:cNvPr id="38935" name="Rectangle 20"/>
            <p:cNvSpPr>
              <a:spLocks noChangeArrowheads="1"/>
            </p:cNvSpPr>
            <p:nvPr/>
          </p:nvSpPr>
          <p:spPr bwMode="auto">
            <a:xfrm>
              <a:off x="1505" y="1835"/>
              <a:ext cx="508" cy="296"/>
            </a:xfrm>
            <a:prstGeom prst="rect">
              <a:avLst/>
            </a:prstGeom>
            <a:solidFill>
              <a:srgbClr val="66CCFF"/>
            </a:solidFill>
            <a:ln w="12700">
              <a:solidFill>
                <a:schemeClr val="tx1"/>
              </a:solidFill>
              <a:miter lim="800000"/>
              <a:headEnd/>
              <a:tailEnd/>
            </a:ln>
          </p:spPr>
          <p:txBody>
            <a:bodyPr wrap="none" anchor="ctr">
              <a:prstTxWarp prst="textNoShape">
                <a:avLst/>
              </a:prstTxWarp>
              <a:spAutoFit/>
            </a:bodyPr>
            <a:lstStyle/>
            <a:p>
              <a:pPr algn="ctr"/>
              <a:r>
                <a:rPr lang="en-US" b="1">
                  <a:solidFill>
                    <a:schemeClr val="bg1"/>
                  </a:solidFill>
                  <a:latin typeface="Helvetica" charset="0"/>
                </a:rPr>
                <a:t>TCP</a:t>
              </a:r>
            </a:p>
          </p:txBody>
        </p:sp>
        <p:sp>
          <p:nvSpPr>
            <p:cNvPr id="38936" name="Rectangle 21"/>
            <p:cNvSpPr>
              <a:spLocks noChangeArrowheads="1"/>
            </p:cNvSpPr>
            <p:nvPr/>
          </p:nvSpPr>
          <p:spPr bwMode="auto">
            <a:xfrm>
              <a:off x="2163" y="1835"/>
              <a:ext cx="636" cy="296"/>
            </a:xfrm>
            <a:prstGeom prst="rect">
              <a:avLst/>
            </a:prstGeom>
            <a:solidFill>
              <a:srgbClr val="66CCFF"/>
            </a:solidFill>
            <a:ln w="12700">
              <a:solidFill>
                <a:schemeClr val="tx1"/>
              </a:solidFill>
              <a:miter lim="800000"/>
              <a:headEnd/>
              <a:tailEnd/>
            </a:ln>
          </p:spPr>
          <p:txBody>
            <a:bodyPr wrap="none" anchor="ctr">
              <a:prstTxWarp prst="textNoShape">
                <a:avLst/>
              </a:prstTxWarp>
              <a:spAutoFit/>
            </a:bodyPr>
            <a:lstStyle/>
            <a:p>
              <a:pPr algn="ctr"/>
              <a:r>
                <a:rPr lang="en-US" b="1">
                  <a:solidFill>
                    <a:schemeClr val="bg1"/>
                  </a:solidFill>
                  <a:latin typeface="Helvetica" charset="0"/>
                </a:rPr>
                <a:t>SCTP</a:t>
              </a:r>
            </a:p>
          </p:txBody>
        </p:sp>
        <p:sp>
          <p:nvSpPr>
            <p:cNvPr id="38937" name="Rectangle 22"/>
            <p:cNvSpPr>
              <a:spLocks noChangeArrowheads="1"/>
            </p:cNvSpPr>
            <p:nvPr/>
          </p:nvSpPr>
          <p:spPr bwMode="auto">
            <a:xfrm>
              <a:off x="2939" y="1835"/>
              <a:ext cx="529" cy="296"/>
            </a:xfrm>
            <a:prstGeom prst="rect">
              <a:avLst/>
            </a:prstGeom>
            <a:solidFill>
              <a:srgbClr val="66CCFF"/>
            </a:solidFill>
            <a:ln w="12700">
              <a:solidFill>
                <a:schemeClr val="tx1"/>
              </a:solidFill>
              <a:miter lim="800000"/>
              <a:headEnd/>
              <a:tailEnd/>
            </a:ln>
          </p:spPr>
          <p:txBody>
            <a:bodyPr wrap="none" anchor="ctr">
              <a:prstTxWarp prst="textNoShape">
                <a:avLst/>
              </a:prstTxWarp>
              <a:spAutoFit/>
            </a:bodyPr>
            <a:lstStyle/>
            <a:p>
              <a:pPr algn="ctr"/>
              <a:r>
                <a:rPr lang="en-US" b="1">
                  <a:solidFill>
                    <a:schemeClr val="bg1"/>
                  </a:solidFill>
                  <a:latin typeface="Helvetica" charset="0"/>
                </a:rPr>
                <a:t>UDP</a:t>
              </a:r>
            </a:p>
          </p:txBody>
        </p:sp>
        <p:sp>
          <p:nvSpPr>
            <p:cNvPr id="38938" name="Rectangle 23"/>
            <p:cNvSpPr>
              <a:spLocks noChangeArrowheads="1"/>
            </p:cNvSpPr>
            <p:nvPr/>
          </p:nvSpPr>
          <p:spPr bwMode="auto">
            <a:xfrm>
              <a:off x="3653" y="1835"/>
              <a:ext cx="604" cy="296"/>
            </a:xfrm>
            <a:prstGeom prst="rect">
              <a:avLst/>
            </a:prstGeom>
            <a:solidFill>
              <a:srgbClr val="66CCFF"/>
            </a:solidFill>
            <a:ln w="12700">
              <a:solidFill>
                <a:schemeClr val="tx1"/>
              </a:solidFill>
              <a:miter lim="800000"/>
              <a:headEnd/>
              <a:tailEnd/>
            </a:ln>
          </p:spPr>
          <p:txBody>
            <a:bodyPr wrap="none" anchor="ctr">
              <a:prstTxWarp prst="textNoShape">
                <a:avLst/>
              </a:prstTxWarp>
              <a:spAutoFit/>
            </a:bodyPr>
            <a:lstStyle/>
            <a:p>
              <a:pPr algn="ctr"/>
              <a:r>
                <a:rPr lang="en-US" b="1">
                  <a:solidFill>
                    <a:schemeClr val="bg1"/>
                  </a:solidFill>
                  <a:latin typeface="Helvetica" charset="0"/>
                </a:rPr>
                <a:t>ICMP</a:t>
              </a:r>
            </a:p>
          </p:txBody>
        </p:sp>
        <p:sp>
          <p:nvSpPr>
            <p:cNvPr id="38939" name="Text Box 24"/>
            <p:cNvSpPr txBox="1">
              <a:spLocks noChangeArrowheads="1"/>
            </p:cNvSpPr>
            <p:nvPr/>
          </p:nvSpPr>
          <p:spPr bwMode="auto">
            <a:xfrm>
              <a:off x="1912" y="1565"/>
              <a:ext cx="1940" cy="288"/>
            </a:xfrm>
            <a:prstGeom prst="rect">
              <a:avLst/>
            </a:prstGeom>
            <a:solidFill>
              <a:srgbClr val="66CCFF"/>
            </a:solidFill>
            <a:ln w="12700">
              <a:noFill/>
              <a:miter lim="800000"/>
              <a:headEnd/>
              <a:tailEnd/>
            </a:ln>
          </p:spPr>
          <p:txBody>
            <a:bodyPr wrap="none" anchor="ctr">
              <a:prstTxWarp prst="textNoShape">
                <a:avLst/>
              </a:prstTxWarp>
              <a:spAutoFit/>
            </a:bodyPr>
            <a:lstStyle/>
            <a:p>
              <a:pPr algn="ctr"/>
              <a:r>
                <a:rPr lang="en-US" b="1">
                  <a:solidFill>
                    <a:schemeClr val="bg1"/>
                  </a:solidFill>
                  <a:latin typeface="Helvetica" charset="0"/>
                </a:rPr>
                <a:t>Transport protocols</a:t>
              </a:r>
            </a:p>
          </p:txBody>
        </p:sp>
      </p:grpSp>
      <p:grpSp>
        <p:nvGrpSpPr>
          <p:cNvPr id="5" name="Group 25"/>
          <p:cNvGrpSpPr>
            <a:grpSpLocks/>
          </p:cNvGrpSpPr>
          <p:nvPr/>
        </p:nvGrpSpPr>
        <p:grpSpPr bwMode="auto">
          <a:xfrm>
            <a:off x="0" y="5084763"/>
            <a:ext cx="9104313" cy="965200"/>
            <a:chOff x="30" y="3203"/>
            <a:chExt cx="5735" cy="608"/>
          </a:xfrm>
        </p:grpSpPr>
        <p:sp>
          <p:nvSpPr>
            <p:cNvPr id="38927" name="Oval 26"/>
            <p:cNvSpPr>
              <a:spLocks noChangeArrowheads="1"/>
            </p:cNvSpPr>
            <p:nvPr/>
          </p:nvSpPr>
          <p:spPr bwMode="auto">
            <a:xfrm>
              <a:off x="30" y="3203"/>
              <a:ext cx="1043" cy="338"/>
            </a:xfrm>
            <a:prstGeom prst="ellipse">
              <a:avLst/>
            </a:prstGeom>
            <a:solidFill>
              <a:srgbClr val="FFFFFF"/>
            </a:solidFill>
            <a:ln w="12700">
              <a:solidFill>
                <a:schemeClr val="tx1"/>
              </a:solidFill>
              <a:round/>
              <a:headEnd/>
              <a:tailEnd/>
            </a:ln>
          </p:spPr>
          <p:txBody>
            <a:bodyPr wrap="none" anchor="ctr">
              <a:prstTxWarp prst="textNoShape">
                <a:avLst/>
              </a:prstTxWarp>
              <a:spAutoFit/>
            </a:bodyPr>
            <a:lstStyle/>
            <a:p>
              <a:pPr algn="ctr"/>
              <a:r>
                <a:rPr lang="en-US" sz="2000" b="1">
                  <a:solidFill>
                    <a:schemeClr val="bg1"/>
                  </a:solidFill>
                  <a:latin typeface="Helvetica" charset="0"/>
                </a:rPr>
                <a:t>Ethernet</a:t>
              </a:r>
            </a:p>
          </p:txBody>
        </p:sp>
        <p:sp>
          <p:nvSpPr>
            <p:cNvPr id="38928" name="Oval 27"/>
            <p:cNvSpPr>
              <a:spLocks noChangeArrowheads="1"/>
            </p:cNvSpPr>
            <p:nvPr/>
          </p:nvSpPr>
          <p:spPr bwMode="auto">
            <a:xfrm>
              <a:off x="852" y="3215"/>
              <a:ext cx="817" cy="338"/>
            </a:xfrm>
            <a:prstGeom prst="ellipse">
              <a:avLst/>
            </a:prstGeom>
            <a:solidFill>
              <a:srgbClr val="FFFFFF"/>
            </a:solidFill>
            <a:ln w="12700">
              <a:solidFill>
                <a:schemeClr val="tx1"/>
              </a:solidFill>
              <a:round/>
              <a:headEnd/>
              <a:tailEnd/>
            </a:ln>
          </p:spPr>
          <p:txBody>
            <a:bodyPr wrap="none" anchor="ctr">
              <a:prstTxWarp prst="textNoShape">
                <a:avLst/>
              </a:prstTxWarp>
              <a:spAutoFit/>
            </a:bodyPr>
            <a:lstStyle/>
            <a:p>
              <a:pPr algn="ctr"/>
              <a:r>
                <a:rPr lang="en-US" sz="2000" b="1">
                  <a:solidFill>
                    <a:schemeClr val="bg1"/>
                  </a:solidFill>
                  <a:latin typeface="Helvetica" charset="0"/>
                </a:rPr>
                <a:t>802.11</a:t>
              </a:r>
            </a:p>
          </p:txBody>
        </p:sp>
        <p:sp>
          <p:nvSpPr>
            <p:cNvPr id="38929" name="Oval 28"/>
            <p:cNvSpPr>
              <a:spLocks noChangeArrowheads="1"/>
            </p:cNvSpPr>
            <p:nvPr/>
          </p:nvSpPr>
          <p:spPr bwMode="auto">
            <a:xfrm>
              <a:off x="3873" y="3215"/>
              <a:ext cx="994" cy="338"/>
            </a:xfrm>
            <a:prstGeom prst="ellipse">
              <a:avLst/>
            </a:prstGeom>
            <a:solidFill>
              <a:srgbClr val="FFFFFF"/>
            </a:solidFill>
            <a:ln w="12700">
              <a:solidFill>
                <a:schemeClr val="tx1"/>
              </a:solidFill>
              <a:round/>
              <a:headEnd/>
              <a:tailEnd/>
            </a:ln>
          </p:spPr>
          <p:txBody>
            <a:bodyPr wrap="none" anchor="ctr">
              <a:prstTxWarp prst="textNoShape">
                <a:avLst/>
              </a:prstTxWarp>
              <a:spAutoFit/>
            </a:bodyPr>
            <a:lstStyle/>
            <a:p>
              <a:pPr algn="ctr"/>
              <a:r>
                <a:rPr lang="en-US" sz="2000" b="1">
                  <a:solidFill>
                    <a:schemeClr val="bg1"/>
                  </a:solidFill>
                  <a:latin typeface="Helvetica" charset="0"/>
                </a:rPr>
                <a:t>Satellite</a:t>
              </a:r>
            </a:p>
          </p:txBody>
        </p:sp>
        <p:sp>
          <p:nvSpPr>
            <p:cNvPr id="38930" name="Oval 29"/>
            <p:cNvSpPr>
              <a:spLocks noChangeArrowheads="1"/>
            </p:cNvSpPr>
            <p:nvPr/>
          </p:nvSpPr>
          <p:spPr bwMode="auto">
            <a:xfrm>
              <a:off x="3111" y="3215"/>
              <a:ext cx="892" cy="338"/>
            </a:xfrm>
            <a:prstGeom prst="ellipse">
              <a:avLst/>
            </a:prstGeom>
            <a:solidFill>
              <a:srgbClr val="FFFFFF"/>
            </a:solidFill>
            <a:ln w="12700">
              <a:solidFill>
                <a:schemeClr val="tx1"/>
              </a:solidFill>
              <a:round/>
              <a:headEnd/>
              <a:tailEnd/>
            </a:ln>
          </p:spPr>
          <p:txBody>
            <a:bodyPr wrap="none" anchor="ctr">
              <a:prstTxWarp prst="textNoShape">
                <a:avLst/>
              </a:prstTxWarp>
              <a:spAutoFit/>
            </a:bodyPr>
            <a:lstStyle/>
            <a:p>
              <a:pPr algn="ctr"/>
              <a:r>
                <a:rPr lang="en-US" sz="2000" b="1">
                  <a:solidFill>
                    <a:schemeClr val="bg1"/>
                  </a:solidFill>
                  <a:latin typeface="Helvetica" charset="0"/>
                </a:rPr>
                <a:t>Optical</a:t>
              </a:r>
            </a:p>
          </p:txBody>
        </p:sp>
        <p:sp>
          <p:nvSpPr>
            <p:cNvPr id="38931" name="Oval 30"/>
            <p:cNvSpPr>
              <a:spLocks noChangeArrowheads="1"/>
            </p:cNvSpPr>
            <p:nvPr/>
          </p:nvSpPr>
          <p:spPr bwMode="auto">
            <a:xfrm>
              <a:off x="1455" y="3215"/>
              <a:ext cx="1383" cy="338"/>
            </a:xfrm>
            <a:prstGeom prst="ellipse">
              <a:avLst/>
            </a:prstGeom>
            <a:solidFill>
              <a:srgbClr val="FFFFFF"/>
            </a:solidFill>
            <a:ln w="12700">
              <a:solidFill>
                <a:schemeClr val="tx1"/>
              </a:solidFill>
              <a:round/>
              <a:headEnd/>
              <a:tailEnd/>
            </a:ln>
          </p:spPr>
          <p:txBody>
            <a:bodyPr wrap="none" anchor="ctr">
              <a:prstTxWarp prst="textNoShape">
                <a:avLst/>
              </a:prstTxWarp>
              <a:spAutoFit/>
            </a:bodyPr>
            <a:lstStyle/>
            <a:p>
              <a:pPr algn="ctr"/>
              <a:r>
                <a:rPr lang="en-US" sz="2000" b="1">
                  <a:solidFill>
                    <a:schemeClr val="bg1"/>
                  </a:solidFill>
                  <a:latin typeface="Helvetica" charset="0"/>
                </a:rPr>
                <a:t>Power lines</a:t>
              </a:r>
            </a:p>
          </p:txBody>
        </p:sp>
        <p:sp>
          <p:nvSpPr>
            <p:cNvPr id="38932" name="Oval 31"/>
            <p:cNvSpPr>
              <a:spLocks noChangeArrowheads="1"/>
            </p:cNvSpPr>
            <p:nvPr/>
          </p:nvSpPr>
          <p:spPr bwMode="auto">
            <a:xfrm>
              <a:off x="4585" y="3215"/>
              <a:ext cx="1180" cy="338"/>
            </a:xfrm>
            <a:prstGeom prst="ellipse">
              <a:avLst/>
            </a:prstGeom>
            <a:solidFill>
              <a:srgbClr val="FFFFFF"/>
            </a:solidFill>
            <a:ln w="12700">
              <a:solidFill>
                <a:schemeClr val="tx1"/>
              </a:solidFill>
              <a:round/>
              <a:headEnd/>
              <a:tailEnd/>
            </a:ln>
          </p:spPr>
          <p:txBody>
            <a:bodyPr wrap="none" anchor="ctr">
              <a:prstTxWarp prst="textNoShape">
                <a:avLst/>
              </a:prstTxWarp>
              <a:spAutoFit/>
            </a:bodyPr>
            <a:lstStyle/>
            <a:p>
              <a:pPr algn="ctr"/>
              <a:r>
                <a:rPr lang="en-US" sz="2000" b="1">
                  <a:solidFill>
                    <a:schemeClr val="bg1"/>
                  </a:solidFill>
                  <a:latin typeface="Helvetica" charset="0"/>
                </a:rPr>
                <a:t>Bluetooth</a:t>
              </a:r>
            </a:p>
          </p:txBody>
        </p:sp>
        <p:sp>
          <p:nvSpPr>
            <p:cNvPr id="38933" name="Oval 32"/>
            <p:cNvSpPr>
              <a:spLocks noChangeArrowheads="1"/>
            </p:cNvSpPr>
            <p:nvPr/>
          </p:nvSpPr>
          <p:spPr bwMode="auto">
            <a:xfrm>
              <a:off x="2593" y="3215"/>
              <a:ext cx="615" cy="338"/>
            </a:xfrm>
            <a:prstGeom prst="ellipse">
              <a:avLst/>
            </a:prstGeom>
            <a:solidFill>
              <a:srgbClr val="FFFFFF"/>
            </a:solidFill>
            <a:ln w="12700">
              <a:solidFill>
                <a:schemeClr val="tx1"/>
              </a:solidFill>
              <a:round/>
              <a:headEnd/>
              <a:tailEnd/>
            </a:ln>
          </p:spPr>
          <p:txBody>
            <a:bodyPr wrap="none" anchor="ctr">
              <a:prstTxWarp prst="textNoShape">
                <a:avLst/>
              </a:prstTxWarp>
              <a:spAutoFit/>
            </a:bodyPr>
            <a:lstStyle/>
            <a:p>
              <a:pPr algn="ctr"/>
              <a:r>
                <a:rPr lang="en-US" sz="2000" b="1">
                  <a:solidFill>
                    <a:schemeClr val="bg1"/>
                  </a:solidFill>
                  <a:latin typeface="Helvetica" charset="0"/>
                </a:rPr>
                <a:t>ATM</a:t>
              </a:r>
            </a:p>
          </p:txBody>
        </p:sp>
        <p:sp>
          <p:nvSpPr>
            <p:cNvPr id="38934" name="Text Box 33"/>
            <p:cNvSpPr txBox="1">
              <a:spLocks noChangeArrowheads="1"/>
            </p:cNvSpPr>
            <p:nvPr/>
          </p:nvSpPr>
          <p:spPr bwMode="auto">
            <a:xfrm>
              <a:off x="2009" y="3523"/>
              <a:ext cx="1748" cy="288"/>
            </a:xfrm>
            <a:prstGeom prst="rect">
              <a:avLst/>
            </a:prstGeom>
            <a:noFill/>
            <a:ln w="12700">
              <a:noFill/>
              <a:miter lim="800000"/>
              <a:headEnd/>
              <a:tailEnd/>
            </a:ln>
          </p:spPr>
          <p:txBody>
            <a:bodyPr wrap="none" anchor="ctr">
              <a:prstTxWarp prst="textNoShape">
                <a:avLst/>
              </a:prstTxWarp>
              <a:spAutoFit/>
            </a:bodyPr>
            <a:lstStyle/>
            <a:p>
              <a:pPr algn="ctr"/>
              <a:r>
                <a:rPr lang="en-US" b="1">
                  <a:latin typeface="Helvetica" charset="0"/>
                </a:rPr>
                <a:t>Link</a:t>
              </a:r>
              <a:r>
                <a:rPr lang="en-US" b="1">
                  <a:solidFill>
                    <a:schemeClr val="bg1"/>
                  </a:solidFill>
                  <a:latin typeface="Helvetica" charset="0"/>
                </a:rPr>
                <a:t> </a:t>
              </a:r>
              <a:r>
                <a:rPr lang="en-US" b="1">
                  <a:latin typeface="Helvetica" charset="0"/>
                </a:rPr>
                <a:t>technologies</a:t>
              </a:r>
            </a:p>
          </p:txBody>
        </p:sp>
      </p:grpSp>
      <p:sp>
        <p:nvSpPr>
          <p:cNvPr id="38920" name="Text Box 34"/>
          <p:cNvSpPr txBox="1">
            <a:spLocks noChangeArrowheads="1"/>
          </p:cNvSpPr>
          <p:nvPr/>
        </p:nvSpPr>
        <p:spPr bwMode="auto">
          <a:xfrm>
            <a:off x="5943600" y="6324600"/>
            <a:ext cx="3146425" cy="457200"/>
          </a:xfrm>
          <a:prstGeom prst="rect">
            <a:avLst/>
          </a:prstGeom>
          <a:noFill/>
          <a:ln w="9525">
            <a:noFill/>
            <a:miter lim="800000"/>
            <a:headEnd/>
            <a:tailEnd/>
          </a:ln>
        </p:spPr>
        <p:txBody>
          <a:bodyPr wrap="none">
            <a:prstTxWarp prst="textNoShape">
              <a:avLst/>
            </a:prstTxWarp>
            <a:spAutoFit/>
          </a:bodyPr>
          <a:lstStyle/>
          <a:p>
            <a:r>
              <a:rPr lang="en-US">
                <a:latin typeface="Times New Roman" charset="0"/>
              </a:rPr>
              <a:t>From Hari Balakrishnan</a:t>
            </a:r>
          </a:p>
        </p:txBody>
      </p:sp>
      <p:sp>
        <p:nvSpPr>
          <p:cNvPr id="149539" name="AutoShape 35"/>
          <p:cNvSpPr>
            <a:spLocks noChangeArrowheads="1"/>
          </p:cNvSpPr>
          <p:nvPr/>
        </p:nvSpPr>
        <p:spPr bwMode="auto">
          <a:xfrm>
            <a:off x="1600200" y="1600200"/>
            <a:ext cx="6019800" cy="20574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6606 w 21600"/>
              <a:gd name="T13" fmla="*/ 6606 h 21600"/>
              <a:gd name="T14" fmla="*/ 14994 w 21600"/>
              <a:gd name="T15" fmla="*/ 14994 h 21600"/>
            </a:gdLst>
            <a:ahLst/>
            <a:cxnLst>
              <a:cxn ang="T8">
                <a:pos x="T0" y="T1"/>
              </a:cxn>
              <a:cxn ang="T9">
                <a:pos x="T2" y="T3"/>
              </a:cxn>
              <a:cxn ang="T10">
                <a:pos x="T4" y="T5"/>
              </a:cxn>
              <a:cxn ang="T11">
                <a:pos x="T6" y="T7"/>
              </a:cxn>
            </a:cxnLst>
            <a:rect l="T12" t="T13" r="T14" b="T15"/>
            <a:pathLst>
              <a:path w="21600" h="21600">
                <a:moveTo>
                  <a:pt x="0" y="0"/>
                </a:moveTo>
                <a:lnTo>
                  <a:pt x="9612" y="21600"/>
                </a:lnTo>
                <a:lnTo>
                  <a:pt x="11988" y="21600"/>
                </a:lnTo>
                <a:lnTo>
                  <a:pt x="21600" y="0"/>
                </a:lnTo>
                <a:close/>
              </a:path>
            </a:pathLst>
          </a:custGeom>
          <a:solidFill>
            <a:srgbClr val="3333FF"/>
          </a:solidFill>
          <a:ln w="9525">
            <a:solidFill>
              <a:schemeClr val="tx1"/>
            </a:solidFill>
            <a:miter lim="800000"/>
            <a:headEnd/>
            <a:tailEnd/>
          </a:ln>
        </p:spPr>
        <p:txBody>
          <a:bodyPr wrap="none" anchor="ctr">
            <a:prstTxWarp prst="textNoShape">
              <a:avLst/>
            </a:prstTxWarp>
          </a:bodyPr>
          <a:lstStyle/>
          <a:p>
            <a:pPr algn="ctr"/>
            <a:r>
              <a:rPr lang="en-US" sz="3200">
                <a:latin typeface="Times New Roman" charset="0"/>
              </a:rPr>
              <a:t>Everything</a:t>
            </a:r>
          </a:p>
          <a:p>
            <a:pPr algn="ctr"/>
            <a:r>
              <a:rPr lang="en-US" sz="3200">
                <a:latin typeface="Times New Roman" charset="0"/>
              </a:rPr>
              <a:t>on IP</a:t>
            </a:r>
          </a:p>
        </p:txBody>
      </p:sp>
      <p:grpSp>
        <p:nvGrpSpPr>
          <p:cNvPr id="6" name="Group 36"/>
          <p:cNvGrpSpPr>
            <a:grpSpLocks/>
          </p:cNvGrpSpPr>
          <p:nvPr/>
        </p:nvGrpSpPr>
        <p:grpSpPr bwMode="auto">
          <a:xfrm>
            <a:off x="838200" y="4648200"/>
            <a:ext cx="7620000" cy="1600200"/>
            <a:chOff x="528" y="2928"/>
            <a:chExt cx="4800" cy="1008"/>
          </a:xfrm>
        </p:grpSpPr>
        <p:sp>
          <p:nvSpPr>
            <p:cNvPr id="38925" name="AutoShape 37"/>
            <p:cNvSpPr>
              <a:spLocks noChangeArrowheads="1"/>
            </p:cNvSpPr>
            <p:nvPr/>
          </p:nvSpPr>
          <p:spPr bwMode="auto">
            <a:xfrm flipV="1">
              <a:off x="528" y="2928"/>
              <a:ext cx="4800" cy="100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6606 w 21600"/>
                <a:gd name="T13" fmla="*/ 6600 h 21600"/>
                <a:gd name="T14" fmla="*/ 14994 w 21600"/>
                <a:gd name="T15" fmla="*/ 15000 h 21600"/>
              </a:gdLst>
              <a:ahLst/>
              <a:cxnLst>
                <a:cxn ang="T8">
                  <a:pos x="T0" y="T1"/>
                </a:cxn>
                <a:cxn ang="T9">
                  <a:pos x="T2" y="T3"/>
                </a:cxn>
                <a:cxn ang="T10">
                  <a:pos x="T4" y="T5"/>
                </a:cxn>
                <a:cxn ang="T11">
                  <a:pos x="T6" y="T7"/>
                </a:cxn>
              </a:cxnLst>
              <a:rect l="T12" t="T13" r="T14" b="T15"/>
              <a:pathLst>
                <a:path w="21600" h="21600">
                  <a:moveTo>
                    <a:pt x="0" y="0"/>
                  </a:moveTo>
                  <a:lnTo>
                    <a:pt x="9612" y="21600"/>
                  </a:lnTo>
                  <a:lnTo>
                    <a:pt x="11988" y="21600"/>
                  </a:lnTo>
                  <a:lnTo>
                    <a:pt x="21600" y="0"/>
                  </a:lnTo>
                  <a:close/>
                </a:path>
              </a:pathLst>
            </a:custGeom>
            <a:solidFill>
              <a:srgbClr val="990099"/>
            </a:solidFill>
            <a:ln w="9525">
              <a:solidFill>
                <a:schemeClr val="tx1"/>
              </a:solidFill>
              <a:miter lim="800000"/>
              <a:headEnd/>
              <a:tailEnd/>
            </a:ln>
          </p:spPr>
          <p:txBody>
            <a:bodyPr rot="10800000" wrap="none" anchor="ctr">
              <a:prstTxWarp prst="textNoShape">
                <a:avLst/>
              </a:prstTxWarp>
            </a:bodyPr>
            <a:lstStyle/>
            <a:p>
              <a:pPr algn="ctr"/>
              <a:endParaRPr lang="en-US" sz="3200">
                <a:latin typeface="Times New Roman" charset="0"/>
              </a:endParaRPr>
            </a:p>
          </p:txBody>
        </p:sp>
        <p:sp>
          <p:nvSpPr>
            <p:cNvPr id="38926" name="Text Box 38"/>
            <p:cNvSpPr txBox="1">
              <a:spLocks noChangeArrowheads="1"/>
            </p:cNvSpPr>
            <p:nvPr/>
          </p:nvSpPr>
          <p:spPr bwMode="auto">
            <a:xfrm>
              <a:off x="2331" y="3024"/>
              <a:ext cx="1211" cy="672"/>
            </a:xfrm>
            <a:prstGeom prst="rect">
              <a:avLst/>
            </a:prstGeom>
            <a:noFill/>
            <a:ln w="9525">
              <a:noFill/>
              <a:miter lim="800000"/>
              <a:headEnd/>
              <a:tailEnd/>
            </a:ln>
          </p:spPr>
          <p:txBody>
            <a:bodyPr wrap="none">
              <a:prstTxWarp prst="textNoShape">
                <a:avLst/>
              </a:prstTxWarp>
              <a:spAutoFit/>
            </a:bodyPr>
            <a:lstStyle/>
            <a:p>
              <a:pPr algn="ctr"/>
              <a:r>
                <a:rPr lang="en-US" sz="3200">
                  <a:latin typeface="Times New Roman" charset="0"/>
                </a:rPr>
                <a:t>IP on</a:t>
              </a:r>
            </a:p>
            <a:p>
              <a:pPr algn="ctr"/>
              <a:r>
                <a:rPr lang="en-US" sz="3200">
                  <a:latin typeface="Times New Roman" charset="0"/>
                </a:rPr>
                <a:t>everything</a:t>
              </a:r>
            </a:p>
          </p:txBody>
        </p:sp>
      </p:grpSp>
      <p:sp>
        <p:nvSpPr>
          <p:cNvPr id="38923" name="Date Placeholder 39"/>
          <p:cNvSpPr>
            <a:spLocks noGrp="1"/>
          </p:cNvSpPr>
          <p:nvPr>
            <p:ph type="dt" sz="quarter" idx="10"/>
          </p:nvPr>
        </p:nvSpPr>
        <p:spPr>
          <a:noFill/>
        </p:spPr>
        <p:txBody>
          <a:bodyPr/>
          <a:lstStyle/>
          <a:p>
            <a:r>
              <a:rPr lang="en-US" smtClean="0">
                <a:latin typeface="Times New Roman" charset="0"/>
              </a:rPr>
              <a:t>7/24/09</a:t>
            </a:r>
          </a:p>
        </p:txBody>
      </p:sp>
      <p:sp>
        <p:nvSpPr>
          <p:cNvPr id="38924" name="Footer Placeholder 41"/>
          <p:cNvSpPr>
            <a:spLocks noGrp="1"/>
          </p:cNvSpPr>
          <p:nvPr>
            <p:ph type="ftr" sz="quarter" idx="11"/>
          </p:nvPr>
        </p:nvSpPr>
        <p:spPr>
          <a:noFill/>
        </p:spPr>
        <p:txBody>
          <a:bodyPr/>
          <a:lstStyle/>
          <a:p>
            <a:r>
              <a:rPr lang="en-US" smtClean="0">
                <a:latin typeface="Times New Roman" charset="0"/>
              </a:rPr>
              <a:t>Paul S. Rosenbloom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149539"/>
                                        </p:tgtEl>
                                        <p:attrNameLst>
                                          <p:attrName>style.visibility</p:attrName>
                                        </p:attrNameLst>
                                      </p:cBhvr>
                                      <p:to>
                                        <p:strVal val="visible"/>
                                      </p:to>
                                    </p:set>
                                    <p:anim calcmode="lin" valueType="num">
                                      <p:cBhvr additive="base">
                                        <p:cTn id="12" dur="500" fill="hold"/>
                                        <p:tgtEl>
                                          <p:spTgt spid="149539"/>
                                        </p:tgtEl>
                                        <p:attrNameLst>
                                          <p:attrName>ppt_x</p:attrName>
                                        </p:attrNameLst>
                                      </p:cBhvr>
                                      <p:tavLst>
                                        <p:tav tm="0">
                                          <p:val>
                                            <p:strVal val="#ppt_x"/>
                                          </p:val>
                                        </p:tav>
                                        <p:tav tm="100000">
                                          <p:val>
                                            <p:strVal val="#ppt_x"/>
                                          </p:val>
                                        </p:tav>
                                      </p:tavLst>
                                    </p:anim>
                                    <p:anim calcmode="lin" valueType="num">
                                      <p:cBhvr additive="base">
                                        <p:cTn id="13" dur="500" fill="hold"/>
                                        <p:tgtEl>
                                          <p:spTgt spid="14953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39"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en-US"/>
              <a:t>What About Cognition?</a:t>
            </a:r>
          </a:p>
        </p:txBody>
      </p:sp>
      <p:sp>
        <p:nvSpPr>
          <p:cNvPr id="151555" name="Rectangle 3"/>
          <p:cNvSpPr>
            <a:spLocks noGrp="1" noChangeArrowheads="1"/>
          </p:cNvSpPr>
          <p:nvPr>
            <p:ph sz="quarter" idx="1"/>
          </p:nvPr>
        </p:nvSpPr>
        <p:spPr>
          <a:xfrm>
            <a:off x="457200" y="1377950"/>
            <a:ext cx="8229600" cy="4846638"/>
          </a:xfrm>
        </p:spPr>
        <p:txBody>
          <a:bodyPr/>
          <a:lstStyle/>
          <a:p>
            <a:pPr eaLnBrk="1" hangingPunct="1"/>
            <a:r>
              <a:rPr lang="en-US" sz="2800"/>
              <a:t>Top (applications) is clearly diverse</a:t>
            </a:r>
          </a:p>
          <a:p>
            <a:pPr lvl="1" eaLnBrk="1" hangingPunct="1"/>
            <a:r>
              <a:rPr lang="en-US" sz="2400"/>
              <a:t>Key part of what architectures try to explain</a:t>
            </a:r>
          </a:p>
          <a:p>
            <a:pPr eaLnBrk="1" hangingPunct="1"/>
            <a:r>
              <a:rPr lang="en-US" sz="2800"/>
              <a:t>Bottom is likely diverse as well</a:t>
            </a:r>
          </a:p>
          <a:p>
            <a:pPr lvl="1" eaLnBrk="1" hangingPunct="1"/>
            <a:r>
              <a:rPr lang="en-US" sz="2400"/>
              <a:t>Physicalism: Grounded in diversity of biology</a:t>
            </a:r>
          </a:p>
          <a:p>
            <a:pPr lvl="1" eaLnBrk="1" hangingPunct="1"/>
            <a:r>
              <a:rPr lang="en-US" sz="2400"/>
              <a:t>Strong AI: Also groundable in other technologies</a:t>
            </a:r>
          </a:p>
          <a:p>
            <a:pPr eaLnBrk="1" hangingPunct="1"/>
            <a:r>
              <a:rPr lang="en-US" sz="2800"/>
              <a:t>Is the waist </a:t>
            </a:r>
            <a:r>
              <a:rPr lang="en-US" sz="2800">
                <a:solidFill>
                  <a:srgbClr val="008000"/>
                </a:solidFill>
              </a:rPr>
              <a:t>uniform </a:t>
            </a:r>
            <a:r>
              <a:rPr lang="en-US" sz="2800"/>
              <a:t>or </a:t>
            </a:r>
            <a:r>
              <a:rPr lang="en-US" sz="2800">
                <a:solidFill>
                  <a:srgbClr val="800000"/>
                </a:solidFill>
              </a:rPr>
              <a:t>diverse</a:t>
            </a:r>
            <a:r>
              <a:rPr lang="en-US" sz="2800"/>
              <a:t>?</a:t>
            </a:r>
          </a:p>
          <a:p>
            <a:pPr lvl="1" eaLnBrk="1" hangingPunct="1"/>
            <a:r>
              <a:rPr lang="en-US" sz="2400">
                <a:solidFill>
                  <a:srgbClr val="008000"/>
                </a:solidFill>
              </a:rPr>
              <a:t>Hourglass </a:t>
            </a:r>
            <a:r>
              <a:rPr lang="en-US" sz="2400"/>
              <a:t>or </a:t>
            </a:r>
            <a:r>
              <a:rPr lang="en-US" sz="2400">
                <a:solidFill>
                  <a:srgbClr val="800000"/>
                </a:solidFill>
              </a:rPr>
              <a:t>rectangle </a:t>
            </a:r>
          </a:p>
          <a:p>
            <a:pPr lvl="1" eaLnBrk="1" hangingPunct="1"/>
            <a:r>
              <a:rPr lang="en-US" sz="2400"/>
              <a:t>Traditionally question about the architecture</a:t>
            </a:r>
          </a:p>
        </p:txBody>
      </p:sp>
      <p:grpSp>
        <p:nvGrpSpPr>
          <p:cNvPr id="2" name="Group 21"/>
          <p:cNvGrpSpPr>
            <a:grpSpLocks/>
          </p:cNvGrpSpPr>
          <p:nvPr/>
        </p:nvGrpSpPr>
        <p:grpSpPr bwMode="auto">
          <a:xfrm>
            <a:off x="7291388" y="1454150"/>
            <a:ext cx="1524000" cy="1600200"/>
            <a:chOff x="7307263" y="1752600"/>
            <a:chExt cx="1524000" cy="1600200"/>
          </a:xfrm>
        </p:grpSpPr>
        <p:sp>
          <p:nvSpPr>
            <p:cNvPr id="40975" name="Line 5"/>
            <p:cNvSpPr>
              <a:spLocks noChangeShapeType="1"/>
            </p:cNvSpPr>
            <p:nvPr/>
          </p:nvSpPr>
          <p:spPr bwMode="auto">
            <a:xfrm>
              <a:off x="7307263" y="1752600"/>
              <a:ext cx="533400" cy="838200"/>
            </a:xfrm>
            <a:prstGeom prst="line">
              <a:avLst/>
            </a:prstGeom>
            <a:noFill/>
            <a:ln w="38100">
              <a:solidFill>
                <a:srgbClr val="008000"/>
              </a:solidFill>
              <a:round/>
              <a:headEnd/>
              <a:tailEnd/>
            </a:ln>
          </p:spPr>
          <p:txBody>
            <a:bodyPr wrap="none" anchor="ctr">
              <a:prstTxWarp prst="textNoShape">
                <a:avLst/>
              </a:prstTxWarp>
            </a:bodyPr>
            <a:lstStyle/>
            <a:p>
              <a:endParaRPr lang="en-US"/>
            </a:p>
          </p:txBody>
        </p:sp>
        <p:sp>
          <p:nvSpPr>
            <p:cNvPr id="40976" name="Line 6"/>
            <p:cNvSpPr>
              <a:spLocks noChangeShapeType="1"/>
            </p:cNvSpPr>
            <p:nvPr/>
          </p:nvSpPr>
          <p:spPr bwMode="auto">
            <a:xfrm>
              <a:off x="8297863" y="2590800"/>
              <a:ext cx="533400" cy="762000"/>
            </a:xfrm>
            <a:prstGeom prst="line">
              <a:avLst/>
            </a:prstGeom>
            <a:noFill/>
            <a:ln w="38100">
              <a:solidFill>
                <a:srgbClr val="008000"/>
              </a:solidFill>
              <a:round/>
              <a:headEnd/>
              <a:tailEnd/>
            </a:ln>
          </p:spPr>
          <p:txBody>
            <a:bodyPr wrap="none" anchor="ctr">
              <a:prstTxWarp prst="textNoShape">
                <a:avLst/>
              </a:prstTxWarp>
            </a:bodyPr>
            <a:lstStyle/>
            <a:p>
              <a:endParaRPr lang="en-US"/>
            </a:p>
          </p:txBody>
        </p:sp>
        <p:sp>
          <p:nvSpPr>
            <p:cNvPr id="40977" name="Line 7"/>
            <p:cNvSpPr>
              <a:spLocks noChangeShapeType="1"/>
            </p:cNvSpPr>
            <p:nvPr/>
          </p:nvSpPr>
          <p:spPr bwMode="auto">
            <a:xfrm flipV="1">
              <a:off x="8297863" y="1752600"/>
              <a:ext cx="533400" cy="838200"/>
            </a:xfrm>
            <a:prstGeom prst="line">
              <a:avLst/>
            </a:prstGeom>
            <a:noFill/>
            <a:ln w="38100">
              <a:solidFill>
                <a:srgbClr val="008000"/>
              </a:solidFill>
              <a:round/>
              <a:headEnd/>
              <a:tailEnd/>
            </a:ln>
          </p:spPr>
          <p:txBody>
            <a:bodyPr wrap="none" anchor="ctr">
              <a:prstTxWarp prst="textNoShape">
                <a:avLst/>
              </a:prstTxWarp>
            </a:bodyPr>
            <a:lstStyle/>
            <a:p>
              <a:endParaRPr lang="en-US"/>
            </a:p>
          </p:txBody>
        </p:sp>
        <p:sp>
          <p:nvSpPr>
            <p:cNvPr id="40978" name="Line 8"/>
            <p:cNvSpPr>
              <a:spLocks noChangeShapeType="1"/>
            </p:cNvSpPr>
            <p:nvPr/>
          </p:nvSpPr>
          <p:spPr bwMode="auto">
            <a:xfrm flipV="1">
              <a:off x="7307263" y="2590800"/>
              <a:ext cx="533400" cy="762000"/>
            </a:xfrm>
            <a:prstGeom prst="line">
              <a:avLst/>
            </a:prstGeom>
            <a:noFill/>
            <a:ln w="38100">
              <a:solidFill>
                <a:srgbClr val="008000"/>
              </a:solidFill>
              <a:round/>
              <a:headEnd/>
              <a:tailEnd/>
            </a:ln>
          </p:spPr>
          <p:txBody>
            <a:bodyPr wrap="none" anchor="ctr">
              <a:prstTxWarp prst="textNoShape">
                <a:avLst/>
              </a:prstTxWarp>
            </a:bodyPr>
            <a:lstStyle/>
            <a:p>
              <a:endParaRPr lang="en-US"/>
            </a:p>
          </p:txBody>
        </p:sp>
      </p:grpSp>
      <p:sp>
        <p:nvSpPr>
          <p:cNvPr id="151563" name="Text Box 11"/>
          <p:cNvSpPr txBox="1">
            <a:spLocks noChangeArrowheads="1"/>
          </p:cNvSpPr>
          <p:nvPr/>
        </p:nvSpPr>
        <p:spPr bwMode="auto">
          <a:xfrm>
            <a:off x="7402513" y="2098675"/>
            <a:ext cx="1268412" cy="336550"/>
          </a:xfrm>
          <a:prstGeom prst="rect">
            <a:avLst/>
          </a:prstGeom>
          <a:noFill/>
          <a:ln w="9525">
            <a:noFill/>
            <a:miter lim="800000"/>
            <a:headEnd/>
            <a:tailEnd/>
          </a:ln>
        </p:spPr>
        <p:txBody>
          <a:bodyPr wrap="none">
            <a:prstTxWarp prst="textNoShape">
              <a:avLst/>
            </a:prstTxWarp>
            <a:spAutoFit/>
          </a:bodyPr>
          <a:lstStyle/>
          <a:p>
            <a:r>
              <a:rPr lang="en-US" sz="1600"/>
              <a:t>Architecture</a:t>
            </a:r>
          </a:p>
        </p:txBody>
      </p:sp>
      <p:grpSp>
        <p:nvGrpSpPr>
          <p:cNvPr id="3" name="Group 18"/>
          <p:cNvGrpSpPr>
            <a:grpSpLocks/>
          </p:cNvGrpSpPr>
          <p:nvPr/>
        </p:nvGrpSpPr>
        <p:grpSpPr bwMode="auto">
          <a:xfrm>
            <a:off x="7267575" y="1454150"/>
            <a:ext cx="1539875" cy="1600200"/>
            <a:chOff x="7282921" y="1752601"/>
            <a:chExt cx="1540933" cy="1600201"/>
          </a:xfrm>
        </p:grpSpPr>
        <p:cxnSp>
          <p:nvCxnSpPr>
            <p:cNvPr id="40973" name="Straight Connector 13"/>
            <p:cNvCxnSpPr>
              <a:cxnSpLocks noChangeShapeType="1"/>
            </p:cNvCxnSpPr>
            <p:nvPr/>
          </p:nvCxnSpPr>
          <p:spPr bwMode="auto">
            <a:xfrm rot="5400000">
              <a:off x="6490759" y="2544763"/>
              <a:ext cx="1600200" cy="15875"/>
            </a:xfrm>
            <a:prstGeom prst="line">
              <a:avLst/>
            </a:prstGeom>
            <a:noFill/>
            <a:ln w="28575">
              <a:solidFill>
                <a:srgbClr val="800000"/>
              </a:solidFill>
              <a:round/>
              <a:headEnd/>
              <a:tailEnd/>
            </a:ln>
          </p:spPr>
        </p:cxnSp>
        <p:cxnSp>
          <p:nvCxnSpPr>
            <p:cNvPr id="40974" name="Straight Connector 14"/>
            <p:cNvCxnSpPr>
              <a:cxnSpLocks noChangeShapeType="1"/>
            </p:cNvCxnSpPr>
            <p:nvPr/>
          </p:nvCxnSpPr>
          <p:spPr bwMode="auto">
            <a:xfrm rot="5400000">
              <a:off x="8015817" y="2544764"/>
              <a:ext cx="1600200" cy="15875"/>
            </a:xfrm>
            <a:prstGeom prst="line">
              <a:avLst/>
            </a:prstGeom>
            <a:noFill/>
            <a:ln w="28575">
              <a:solidFill>
                <a:srgbClr val="800000"/>
              </a:solidFill>
              <a:round/>
              <a:headEnd/>
              <a:tailEnd/>
            </a:ln>
          </p:spPr>
        </p:cxnSp>
      </p:grpSp>
      <p:grpSp>
        <p:nvGrpSpPr>
          <p:cNvPr id="4" name="Group 19"/>
          <p:cNvGrpSpPr>
            <a:grpSpLocks/>
          </p:cNvGrpSpPr>
          <p:nvPr/>
        </p:nvGrpSpPr>
        <p:grpSpPr bwMode="auto">
          <a:xfrm>
            <a:off x="7275513" y="1436688"/>
            <a:ext cx="1531937" cy="336550"/>
            <a:chOff x="7274047" y="1604154"/>
            <a:chExt cx="1532466" cy="336550"/>
          </a:xfrm>
        </p:grpSpPr>
        <p:sp>
          <p:nvSpPr>
            <p:cNvPr id="40971" name="Text Box 9"/>
            <p:cNvSpPr txBox="1">
              <a:spLocks noChangeArrowheads="1"/>
            </p:cNvSpPr>
            <p:nvPr/>
          </p:nvSpPr>
          <p:spPr bwMode="auto">
            <a:xfrm>
              <a:off x="7412038" y="1604154"/>
              <a:ext cx="1279525" cy="336550"/>
            </a:xfrm>
            <a:prstGeom prst="rect">
              <a:avLst/>
            </a:prstGeom>
            <a:noFill/>
            <a:ln w="9525">
              <a:noFill/>
              <a:miter lim="800000"/>
              <a:headEnd/>
              <a:tailEnd/>
            </a:ln>
          </p:spPr>
          <p:txBody>
            <a:bodyPr wrap="none">
              <a:prstTxWarp prst="textNoShape">
                <a:avLst/>
              </a:prstTxWarp>
              <a:spAutoFit/>
            </a:bodyPr>
            <a:lstStyle/>
            <a:p>
              <a:r>
                <a:rPr lang="en-US" sz="1600"/>
                <a:t>Applications</a:t>
              </a:r>
            </a:p>
          </p:txBody>
        </p:sp>
        <p:cxnSp>
          <p:nvCxnSpPr>
            <p:cNvPr id="40972" name="Straight Connector 16"/>
            <p:cNvCxnSpPr>
              <a:cxnSpLocks noChangeShapeType="1"/>
              <a:endCxn id="40977" idx="1"/>
            </p:cNvCxnSpPr>
            <p:nvPr/>
          </p:nvCxnSpPr>
          <p:spPr bwMode="auto">
            <a:xfrm>
              <a:off x="7274047" y="1620656"/>
              <a:ext cx="1532466" cy="1588"/>
            </a:xfrm>
            <a:prstGeom prst="line">
              <a:avLst/>
            </a:prstGeom>
            <a:noFill/>
            <a:ln w="28575">
              <a:solidFill>
                <a:schemeClr val="tx1"/>
              </a:solidFill>
              <a:round/>
              <a:headEnd/>
              <a:tailEnd/>
            </a:ln>
          </p:spPr>
        </p:cxnSp>
      </p:grpSp>
      <p:grpSp>
        <p:nvGrpSpPr>
          <p:cNvPr id="5" name="Group 20"/>
          <p:cNvGrpSpPr>
            <a:grpSpLocks/>
          </p:cNvGrpSpPr>
          <p:nvPr/>
        </p:nvGrpSpPr>
        <p:grpSpPr bwMode="auto">
          <a:xfrm>
            <a:off x="7259638" y="2700338"/>
            <a:ext cx="1630362" cy="355600"/>
            <a:chOff x="7275513" y="2999754"/>
            <a:chExt cx="1629663" cy="354636"/>
          </a:xfrm>
        </p:grpSpPr>
        <p:sp>
          <p:nvSpPr>
            <p:cNvPr id="40969" name="Text Box 10"/>
            <p:cNvSpPr txBox="1">
              <a:spLocks noChangeArrowheads="1"/>
            </p:cNvSpPr>
            <p:nvPr/>
          </p:nvSpPr>
          <p:spPr bwMode="auto">
            <a:xfrm>
              <a:off x="7331964" y="2999754"/>
              <a:ext cx="1573212" cy="336550"/>
            </a:xfrm>
            <a:prstGeom prst="rect">
              <a:avLst/>
            </a:prstGeom>
            <a:noFill/>
            <a:ln w="9525">
              <a:noFill/>
              <a:miter lim="800000"/>
              <a:headEnd/>
              <a:tailEnd/>
            </a:ln>
          </p:spPr>
          <p:txBody>
            <a:bodyPr wrap="none">
              <a:prstTxWarp prst="textNoShape">
                <a:avLst/>
              </a:prstTxWarp>
              <a:spAutoFit/>
            </a:bodyPr>
            <a:lstStyle/>
            <a:p>
              <a:r>
                <a:rPr lang="en-US" sz="1600"/>
                <a:t>Implementation</a:t>
              </a:r>
            </a:p>
          </p:txBody>
        </p:sp>
        <p:cxnSp>
          <p:nvCxnSpPr>
            <p:cNvPr id="40970" name="Straight Connector 17"/>
            <p:cNvCxnSpPr>
              <a:cxnSpLocks noChangeShapeType="1"/>
            </p:cNvCxnSpPr>
            <p:nvPr/>
          </p:nvCxnSpPr>
          <p:spPr bwMode="auto">
            <a:xfrm>
              <a:off x="7275513" y="3352802"/>
              <a:ext cx="1532466" cy="1588"/>
            </a:xfrm>
            <a:prstGeom prst="line">
              <a:avLst/>
            </a:prstGeom>
            <a:noFill/>
            <a:ln w="28575">
              <a:solidFill>
                <a:schemeClr val="tx1"/>
              </a:solidFill>
              <a:round/>
              <a:headEnd/>
              <a:tailEnd/>
            </a:ln>
          </p:spPr>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155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1555">
                                            <p:txEl>
                                              <p:pRg st="1" end="1"/>
                                            </p:txEl>
                                          </p:spTgt>
                                        </p:tgtEl>
                                        <p:attrNameLst>
                                          <p:attrName>style.visibility</p:attrName>
                                        </p:attrNameLst>
                                      </p:cBhvr>
                                      <p:to>
                                        <p:strVal val="visible"/>
                                      </p:to>
                                    </p:set>
                                  </p:childTnLst>
                                </p:cTn>
                              </p:par>
                              <p:par>
                                <p:cTn id="9" presetID="2" presetClass="entr" presetSubtype="1" accel="50000" decel="50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51555">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51555">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1555">
                                            <p:txEl>
                                              <p:pRg st="4" end="4"/>
                                            </p:txEl>
                                          </p:spTgt>
                                        </p:tgtEl>
                                        <p:attrNameLst>
                                          <p:attrName>style.visibility</p:attrName>
                                        </p:attrNameLst>
                                      </p:cBhvr>
                                      <p:to>
                                        <p:strVal val="visible"/>
                                      </p:to>
                                    </p:set>
                                  </p:childTnLst>
                                </p:cTn>
                              </p:par>
                              <p:par>
                                <p:cTn id="21" presetID="2" presetClass="entr" presetSubtype="4" accel="50000" decel="5000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51555">
                                            <p:txEl>
                                              <p:pRg st="5" end="5"/>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51555">
                                            <p:txEl>
                                              <p:pRg st="6" end="6"/>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51555">
                                            <p:txEl>
                                              <p:pRg st="7" end="7"/>
                                            </p:txEl>
                                          </p:spTgt>
                                        </p:tgtEl>
                                        <p:attrNameLst>
                                          <p:attrName>style.visibility</p:attrName>
                                        </p:attrNameLst>
                                      </p:cBhvr>
                                      <p:to>
                                        <p:strVal val="visible"/>
                                      </p:to>
                                    </p:set>
                                  </p:childTnLst>
                                </p:cTn>
                              </p:par>
                            </p:childTnLst>
                          </p:cTn>
                        </p:par>
                        <p:par>
                          <p:cTn id="39" fill="hold">
                            <p:stCondLst>
                              <p:cond delay="0"/>
                            </p:stCondLst>
                            <p:childTnLst>
                              <p:par>
                                <p:cTn id="40" presetID="2" presetClass="entr" presetSubtype="2" accel="50000" decel="50000" fill="hold" grpId="0" nodeType="afterEffect">
                                  <p:stCondLst>
                                    <p:cond delay="0"/>
                                  </p:stCondLst>
                                  <p:childTnLst>
                                    <p:set>
                                      <p:cBhvr>
                                        <p:cTn id="41" dur="1" fill="hold">
                                          <p:stCondLst>
                                            <p:cond delay="0"/>
                                          </p:stCondLst>
                                        </p:cTn>
                                        <p:tgtEl>
                                          <p:spTgt spid="151563"/>
                                        </p:tgtEl>
                                        <p:attrNameLst>
                                          <p:attrName>style.visibility</p:attrName>
                                        </p:attrNameLst>
                                      </p:cBhvr>
                                      <p:to>
                                        <p:strVal val="visible"/>
                                      </p:to>
                                    </p:set>
                                    <p:anim calcmode="lin" valueType="num">
                                      <p:cBhvr additive="base">
                                        <p:cTn id="42" dur="500" fill="hold"/>
                                        <p:tgtEl>
                                          <p:spTgt spid="151563"/>
                                        </p:tgtEl>
                                        <p:attrNameLst>
                                          <p:attrName>ppt_x</p:attrName>
                                        </p:attrNameLst>
                                      </p:cBhvr>
                                      <p:tavLst>
                                        <p:tav tm="0">
                                          <p:val>
                                            <p:strVal val="1+#ppt_w/2"/>
                                          </p:val>
                                        </p:tav>
                                        <p:tav tm="100000">
                                          <p:val>
                                            <p:strVal val="#ppt_x"/>
                                          </p:val>
                                        </p:tav>
                                      </p:tavLst>
                                    </p:anim>
                                    <p:anim calcmode="lin" valueType="num">
                                      <p:cBhvr additive="base">
                                        <p:cTn id="43" dur="500" fill="hold"/>
                                        <p:tgtEl>
                                          <p:spTgt spid="1515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555" grpId="0" build="p"/>
      <p:bldP spid="15156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en-US" smtClean="0"/>
              <a:t>Architectural Uniformity vs. Diversity</a:t>
            </a:r>
          </a:p>
        </p:txBody>
      </p:sp>
      <p:grpSp>
        <p:nvGrpSpPr>
          <p:cNvPr id="2" name="Group 12"/>
          <p:cNvGrpSpPr>
            <a:grpSpLocks/>
          </p:cNvGrpSpPr>
          <p:nvPr/>
        </p:nvGrpSpPr>
        <p:grpSpPr bwMode="auto">
          <a:xfrm>
            <a:off x="4814888" y="2673350"/>
            <a:ext cx="3922712" cy="3357563"/>
            <a:chOff x="4814888" y="2673033"/>
            <a:chExt cx="3922712" cy="3357563"/>
          </a:xfrm>
        </p:grpSpPr>
        <p:sp>
          <p:nvSpPr>
            <p:cNvPr id="43025" name="Text Box 6"/>
            <p:cNvSpPr txBox="1">
              <a:spLocks noChangeArrowheads="1"/>
            </p:cNvSpPr>
            <p:nvPr/>
          </p:nvSpPr>
          <p:spPr bwMode="auto">
            <a:xfrm>
              <a:off x="6237288" y="5660708"/>
              <a:ext cx="884238" cy="369888"/>
            </a:xfrm>
            <a:prstGeom prst="rect">
              <a:avLst/>
            </a:prstGeom>
            <a:noFill/>
            <a:ln w="9525">
              <a:noFill/>
              <a:miter lim="800000"/>
              <a:headEnd/>
              <a:tailEnd/>
            </a:ln>
          </p:spPr>
          <p:txBody>
            <a:bodyPr wrap="none">
              <a:prstTxWarp prst="textNoShape">
                <a:avLst/>
              </a:prstTxWarp>
              <a:spAutoFit/>
            </a:bodyPr>
            <a:lstStyle/>
            <a:p>
              <a:r>
                <a:rPr lang="en-US" b="1"/>
                <a:t>ACT-R</a:t>
              </a:r>
            </a:p>
          </p:txBody>
        </p:sp>
        <p:pic>
          <p:nvPicPr>
            <p:cNvPr id="43026" name="Picture 11" descr="ACT-R"/>
            <p:cNvPicPr>
              <a:picLocks noChangeAspect="1" noChangeArrowheads="1"/>
            </p:cNvPicPr>
            <p:nvPr/>
          </p:nvPicPr>
          <p:blipFill>
            <a:blip r:embed="rId3"/>
            <a:srcRect/>
            <a:stretch>
              <a:fillRect/>
            </a:stretch>
          </p:blipFill>
          <p:spPr bwMode="auto">
            <a:xfrm>
              <a:off x="4814888" y="2673033"/>
              <a:ext cx="3922712" cy="3025775"/>
            </a:xfrm>
            <a:prstGeom prst="rect">
              <a:avLst/>
            </a:prstGeom>
            <a:noFill/>
            <a:ln w="9525">
              <a:noFill/>
              <a:miter lim="800000"/>
              <a:headEnd/>
              <a:tailEnd/>
            </a:ln>
          </p:spPr>
        </p:pic>
      </p:grpSp>
      <p:grpSp>
        <p:nvGrpSpPr>
          <p:cNvPr id="3" name="Group 21"/>
          <p:cNvGrpSpPr>
            <a:grpSpLocks/>
          </p:cNvGrpSpPr>
          <p:nvPr/>
        </p:nvGrpSpPr>
        <p:grpSpPr bwMode="auto">
          <a:xfrm>
            <a:off x="106363" y="2449513"/>
            <a:ext cx="4554537" cy="3668712"/>
            <a:chOff x="189184" y="2449754"/>
            <a:chExt cx="4553748" cy="3668328"/>
          </a:xfrm>
        </p:grpSpPr>
        <p:grpSp>
          <p:nvGrpSpPr>
            <p:cNvPr id="4" name="Group 19"/>
            <p:cNvGrpSpPr>
              <a:grpSpLocks/>
            </p:cNvGrpSpPr>
            <p:nvPr/>
          </p:nvGrpSpPr>
          <p:grpSpPr bwMode="auto">
            <a:xfrm>
              <a:off x="189184" y="2449754"/>
              <a:ext cx="4553748" cy="3305027"/>
              <a:chOff x="139701" y="1592134"/>
              <a:chExt cx="4553748" cy="3305027"/>
            </a:xfrm>
          </p:grpSpPr>
          <p:pic>
            <p:nvPicPr>
              <p:cNvPr id="43016" name="Picture 5" descr="Soar Diagram"/>
              <p:cNvPicPr>
                <a:picLocks noChangeAspect="1" noChangeArrowheads="1"/>
              </p:cNvPicPr>
              <p:nvPr/>
            </p:nvPicPr>
            <p:blipFill>
              <a:blip r:embed="rId4"/>
              <a:srcRect/>
              <a:stretch>
                <a:fillRect/>
              </a:stretch>
            </p:blipFill>
            <p:spPr bwMode="auto">
              <a:xfrm>
                <a:off x="358505" y="1592134"/>
                <a:ext cx="4334944" cy="2959418"/>
              </a:xfrm>
              <a:prstGeom prst="rect">
                <a:avLst/>
              </a:prstGeom>
              <a:noFill/>
              <a:ln w="9525">
                <a:noFill/>
                <a:miter lim="800000"/>
                <a:headEnd/>
                <a:tailEnd/>
              </a:ln>
            </p:spPr>
          </p:pic>
          <p:pic>
            <p:nvPicPr>
              <p:cNvPr id="43017" name="Picture 5" descr="Soar Diagram"/>
              <p:cNvPicPr>
                <a:picLocks noChangeAspect="1" noChangeArrowheads="1"/>
              </p:cNvPicPr>
              <p:nvPr/>
            </p:nvPicPr>
            <p:blipFill>
              <a:blip r:embed="rId4"/>
              <a:srcRect/>
              <a:stretch>
                <a:fillRect/>
              </a:stretch>
            </p:blipFill>
            <p:spPr bwMode="auto">
              <a:xfrm>
                <a:off x="139701" y="1937743"/>
                <a:ext cx="4334944" cy="2959418"/>
              </a:xfrm>
              <a:prstGeom prst="rect">
                <a:avLst/>
              </a:prstGeom>
              <a:noFill/>
              <a:ln w="9525">
                <a:noFill/>
                <a:miter lim="800000"/>
                <a:headEnd/>
                <a:tailEnd/>
              </a:ln>
            </p:spPr>
          </p:pic>
          <p:sp>
            <p:nvSpPr>
              <p:cNvPr id="12" name="Alternate Process 11"/>
              <p:cNvSpPr/>
              <p:nvPr/>
            </p:nvSpPr>
            <p:spPr>
              <a:xfrm>
                <a:off x="249219" y="2157225"/>
                <a:ext cx="4117262" cy="806366"/>
              </a:xfrm>
              <a:prstGeom prst="flowChartAlternateProcess">
                <a:avLst/>
              </a:prstGeom>
              <a:solidFill>
                <a:schemeClr val="accent3">
                  <a:lumMod val="50000"/>
                  <a:alpha val="38000"/>
                </a:schemeClr>
              </a:solidFill>
              <a:ln w="28575" cap="flat" cmpd="sng" algn="ctr">
                <a:solidFill>
                  <a:schemeClr val="accent3">
                    <a:lumMod val="50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3" name="Alternate Process 12"/>
              <p:cNvSpPr/>
              <p:nvPr/>
            </p:nvSpPr>
            <p:spPr>
              <a:xfrm>
                <a:off x="606345" y="3311216"/>
                <a:ext cx="3295079" cy="684141"/>
              </a:xfrm>
              <a:prstGeom prst="flowChartAlternateProcess">
                <a:avLst/>
              </a:prstGeom>
              <a:solidFill>
                <a:schemeClr val="accent5">
                  <a:lumMod val="50000"/>
                  <a:alpha val="38000"/>
                </a:schemeClr>
              </a:solidFill>
              <a:ln w="28575" cap="flat" cmpd="sng" algn="ctr">
                <a:solidFill>
                  <a:srgbClr val="633F7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4" name="Rectangle 13"/>
              <p:cNvSpPr/>
              <p:nvPr/>
            </p:nvSpPr>
            <p:spPr>
              <a:xfrm>
                <a:off x="4091891" y="3295343"/>
                <a:ext cx="274589" cy="712713"/>
              </a:xfrm>
              <a:prstGeom prst="rect">
                <a:avLst/>
              </a:prstGeom>
              <a:solidFill>
                <a:schemeClr val="accent2">
                  <a:lumMod val="50000"/>
                  <a:alpha val="38000"/>
                </a:schemeClr>
              </a:solidFill>
              <a:ln w="28575" cap="flat" cmpd="sng" algn="ctr">
                <a:solidFill>
                  <a:schemeClr val="accent2">
                    <a:lumMod val="50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5" name="Rectangle 14"/>
              <p:cNvSpPr/>
              <p:nvPr/>
            </p:nvSpPr>
            <p:spPr>
              <a:xfrm>
                <a:off x="639676" y="3046132"/>
                <a:ext cx="547593" cy="182543"/>
              </a:xfrm>
              <a:prstGeom prst="rect">
                <a:avLst/>
              </a:prstGeom>
              <a:solidFill>
                <a:srgbClr val="008000">
                  <a:alpha val="38000"/>
                </a:srgbClr>
              </a:solidFill>
              <a:ln w="28575" cap="flat" cmpd="sng" algn="ctr">
                <a:solidFill>
                  <a:schemeClr val="accent4">
                    <a:lumMod val="50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grpSp>
            <p:nvGrpSpPr>
              <p:cNvPr id="5" name="Group 19"/>
              <p:cNvGrpSpPr>
                <a:grpSpLocks/>
              </p:cNvGrpSpPr>
              <p:nvPr/>
            </p:nvGrpSpPr>
            <p:grpSpPr bwMode="auto">
              <a:xfrm>
                <a:off x="725132" y="4251300"/>
                <a:ext cx="3068180" cy="182603"/>
                <a:chOff x="725132" y="4739386"/>
                <a:chExt cx="3068180" cy="182603"/>
              </a:xfrm>
            </p:grpSpPr>
            <p:sp>
              <p:nvSpPr>
                <p:cNvPr id="18" name="Rectangle 17"/>
                <p:cNvSpPr/>
                <p:nvPr/>
              </p:nvSpPr>
              <p:spPr>
                <a:xfrm>
                  <a:off x="3137969" y="4739004"/>
                  <a:ext cx="655524" cy="182544"/>
                </a:xfrm>
                <a:prstGeom prst="rect">
                  <a:avLst/>
                </a:prstGeom>
                <a:solidFill>
                  <a:srgbClr val="800000">
                    <a:alpha val="38000"/>
                  </a:srgbClr>
                </a:solidFill>
                <a:ln w="28575" cap="flat" cmpd="sng" algn="ctr">
                  <a:solidFill>
                    <a:srgbClr val="80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9" name="Rectangle 18"/>
                <p:cNvSpPr/>
                <p:nvPr/>
              </p:nvSpPr>
              <p:spPr>
                <a:xfrm>
                  <a:off x="725387" y="4739004"/>
                  <a:ext cx="644413" cy="174607"/>
                </a:xfrm>
                <a:prstGeom prst="rect">
                  <a:avLst/>
                </a:prstGeom>
                <a:solidFill>
                  <a:srgbClr val="800000">
                    <a:alpha val="38000"/>
                  </a:srgbClr>
                </a:solidFill>
                <a:ln w="28575" cap="flat" cmpd="sng" algn="ctr">
                  <a:solidFill>
                    <a:srgbClr val="80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grpSp>
        </p:grpSp>
        <p:sp>
          <p:nvSpPr>
            <p:cNvPr id="43015" name="Text Box 6"/>
            <p:cNvSpPr txBox="1">
              <a:spLocks noChangeArrowheads="1"/>
            </p:cNvSpPr>
            <p:nvPr/>
          </p:nvSpPr>
          <p:spPr bwMode="auto">
            <a:xfrm>
              <a:off x="1622851" y="5656417"/>
              <a:ext cx="1399241" cy="461665"/>
            </a:xfrm>
            <a:prstGeom prst="rect">
              <a:avLst/>
            </a:prstGeom>
            <a:noFill/>
            <a:ln w="9525">
              <a:noFill/>
              <a:miter lim="800000"/>
              <a:headEnd/>
              <a:tailEnd/>
            </a:ln>
          </p:spPr>
          <p:txBody>
            <a:bodyPr wrap="none">
              <a:prstTxWarp prst="textNoShape">
                <a:avLst/>
              </a:prstTxWarp>
              <a:spAutoFit/>
            </a:bodyPr>
            <a:lstStyle/>
            <a:p>
              <a:r>
                <a:rPr lang="en-US" b="1"/>
                <a:t>Soar 3-8</a:t>
              </a:r>
            </a:p>
          </p:txBody>
        </p:sp>
      </p:grpSp>
      <p:sp>
        <p:nvSpPr>
          <p:cNvPr id="24" name="Rectangle 3"/>
          <p:cNvSpPr txBox="1">
            <a:spLocks noChangeArrowheads="1"/>
          </p:cNvSpPr>
          <p:nvPr/>
        </p:nvSpPr>
        <p:spPr bwMode="auto">
          <a:xfrm>
            <a:off x="519113" y="1184275"/>
            <a:ext cx="8280400" cy="1141413"/>
          </a:xfrm>
          <a:prstGeom prst="rect">
            <a:avLst/>
          </a:prstGeom>
          <a:noFill/>
          <a:ln w="9525">
            <a:noFill/>
            <a:miter lim="800000"/>
            <a:headEnd/>
            <a:tailEnd/>
          </a:ln>
        </p:spPr>
        <p:txBody>
          <a:bodyPr>
            <a:prstTxWarp prst="textNoShape">
              <a:avLst/>
            </a:prstTxWarp>
          </a:bodyPr>
          <a:lstStyle/>
          <a:p>
            <a:pPr marL="342900" indent="-342900">
              <a:spcBef>
                <a:spcPts val="300"/>
              </a:spcBef>
              <a:spcAft>
                <a:spcPts val="0"/>
              </a:spcAft>
              <a:buClr>
                <a:srgbClr val="5A5A5A"/>
              </a:buClr>
              <a:buSzPct val="80000"/>
              <a:buFont typeface="Wingdings" charset="2"/>
              <a:buChar char="§"/>
              <a:defRPr/>
            </a:pPr>
            <a:r>
              <a:rPr lang="en-US" b="1" kern="0" dirty="0">
                <a:latin typeface="+mn-lt"/>
              </a:rPr>
              <a:t>Soar (3-8) is a traditional uniform architecture</a:t>
            </a:r>
          </a:p>
          <a:p>
            <a:pPr marL="342900" indent="-342900">
              <a:spcBef>
                <a:spcPts val="300"/>
              </a:spcBef>
              <a:spcAft>
                <a:spcPts val="0"/>
              </a:spcAft>
              <a:buClr>
                <a:srgbClr val="5A5A5A"/>
              </a:buClr>
              <a:buSzPct val="80000"/>
              <a:buFont typeface="Wingdings" charset="2"/>
              <a:buChar char="§"/>
              <a:defRPr/>
            </a:pPr>
            <a:r>
              <a:rPr lang="en-US" b="1" kern="0" dirty="0">
                <a:latin typeface="+mn-lt"/>
              </a:rPr>
              <a:t>ACT-R is a traditional diverse architecture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4">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r>
              <a:rPr lang="en-US"/>
              <a:t>Examples</a:t>
            </a:r>
          </a:p>
        </p:txBody>
      </p:sp>
      <p:sp>
        <p:nvSpPr>
          <p:cNvPr id="12" name="Rectangle 3"/>
          <p:cNvSpPr txBox="1">
            <a:spLocks noChangeArrowheads="1"/>
          </p:cNvSpPr>
          <p:nvPr/>
        </p:nvSpPr>
        <p:spPr bwMode="auto">
          <a:xfrm>
            <a:off x="519113" y="1184275"/>
            <a:ext cx="8280400" cy="1141413"/>
          </a:xfrm>
          <a:prstGeom prst="rect">
            <a:avLst/>
          </a:prstGeom>
          <a:noFill/>
          <a:ln w="9525">
            <a:noFill/>
            <a:miter lim="800000"/>
            <a:headEnd/>
            <a:tailEnd/>
          </a:ln>
        </p:spPr>
        <p:txBody>
          <a:bodyPr>
            <a:prstTxWarp prst="textNoShape">
              <a:avLst/>
            </a:prstTxWarp>
          </a:bodyPr>
          <a:lstStyle/>
          <a:p>
            <a:pPr marL="342900" indent="-342900">
              <a:spcBef>
                <a:spcPts val="300"/>
              </a:spcBef>
              <a:spcAft>
                <a:spcPts val="0"/>
              </a:spcAft>
              <a:buClr>
                <a:srgbClr val="5A5A5A"/>
              </a:buClr>
              <a:buSzPct val="80000"/>
              <a:buFont typeface="Wingdings" charset="2"/>
              <a:buChar char="§"/>
              <a:defRPr/>
            </a:pPr>
            <a:r>
              <a:rPr lang="en-US" b="1" kern="0" dirty="0">
                <a:latin typeface="+mn-lt"/>
              </a:rPr>
              <a:t>Soar (3-8) is a traditional uniform architecture</a:t>
            </a:r>
          </a:p>
          <a:p>
            <a:pPr marL="342900" indent="-342900">
              <a:spcBef>
                <a:spcPts val="300"/>
              </a:spcBef>
              <a:spcAft>
                <a:spcPts val="0"/>
              </a:spcAft>
              <a:buClr>
                <a:srgbClr val="5A5A5A"/>
              </a:buClr>
              <a:buSzPct val="80000"/>
              <a:buFont typeface="Wingdings" charset="2"/>
              <a:buChar char="§"/>
              <a:defRPr/>
            </a:pPr>
            <a:r>
              <a:rPr lang="en-US" b="1" kern="0" dirty="0">
                <a:latin typeface="+mn-lt"/>
              </a:rPr>
              <a:t>ACT-R is a traditional diverse architecture</a:t>
            </a:r>
          </a:p>
          <a:p>
            <a:pPr marL="342900" indent="-342900">
              <a:spcBef>
                <a:spcPts val="300"/>
              </a:spcBef>
              <a:spcAft>
                <a:spcPts val="0"/>
              </a:spcAft>
              <a:buClr>
                <a:srgbClr val="5A5A5A"/>
              </a:buClr>
              <a:buSzPct val="80000"/>
              <a:buFont typeface="Wingdings" charset="2"/>
              <a:buChar char="§"/>
              <a:defRPr/>
            </a:pPr>
            <a:r>
              <a:rPr lang="en-US" b="1" dirty="0">
                <a:latin typeface="+mn-lt"/>
                <a:cs typeface="Helvetica"/>
              </a:rPr>
              <a:t>Recently Soar 9 has become highly diverse</a:t>
            </a:r>
          </a:p>
        </p:txBody>
      </p:sp>
      <p:grpSp>
        <p:nvGrpSpPr>
          <p:cNvPr id="2" name="Group 33"/>
          <p:cNvGrpSpPr>
            <a:grpSpLocks/>
          </p:cNvGrpSpPr>
          <p:nvPr/>
        </p:nvGrpSpPr>
        <p:grpSpPr bwMode="auto">
          <a:xfrm>
            <a:off x="106363" y="2449513"/>
            <a:ext cx="4554537" cy="3668712"/>
            <a:chOff x="106714" y="2449754"/>
            <a:chExt cx="4553748" cy="3668328"/>
          </a:xfrm>
        </p:grpSpPr>
        <p:pic>
          <p:nvPicPr>
            <p:cNvPr id="45072" name="Picture 5" descr="Soar Diagram"/>
            <p:cNvPicPr>
              <a:picLocks noChangeAspect="1" noChangeArrowheads="1"/>
            </p:cNvPicPr>
            <p:nvPr/>
          </p:nvPicPr>
          <p:blipFill>
            <a:blip r:embed="rId3"/>
            <a:srcRect/>
            <a:stretch>
              <a:fillRect/>
            </a:stretch>
          </p:blipFill>
          <p:spPr bwMode="auto">
            <a:xfrm>
              <a:off x="325518" y="2449754"/>
              <a:ext cx="4334944" cy="2959418"/>
            </a:xfrm>
            <a:prstGeom prst="rect">
              <a:avLst/>
            </a:prstGeom>
            <a:noFill/>
            <a:ln w="9525">
              <a:noFill/>
              <a:miter lim="800000"/>
              <a:headEnd/>
              <a:tailEnd/>
            </a:ln>
          </p:spPr>
        </p:pic>
        <p:pic>
          <p:nvPicPr>
            <p:cNvPr id="45073" name="Picture 5" descr="Soar Diagram"/>
            <p:cNvPicPr>
              <a:picLocks noChangeAspect="1" noChangeArrowheads="1"/>
            </p:cNvPicPr>
            <p:nvPr/>
          </p:nvPicPr>
          <p:blipFill>
            <a:blip r:embed="rId3"/>
            <a:srcRect/>
            <a:stretch>
              <a:fillRect/>
            </a:stretch>
          </p:blipFill>
          <p:spPr bwMode="auto">
            <a:xfrm>
              <a:off x="106714" y="2795363"/>
              <a:ext cx="4334944" cy="2959418"/>
            </a:xfrm>
            <a:prstGeom prst="rect">
              <a:avLst/>
            </a:prstGeom>
            <a:noFill/>
            <a:ln w="9525">
              <a:noFill/>
              <a:miter lim="800000"/>
              <a:headEnd/>
              <a:tailEnd/>
            </a:ln>
          </p:spPr>
        </p:pic>
        <p:sp>
          <p:nvSpPr>
            <p:cNvPr id="18" name="Alternate Process 17"/>
            <p:cNvSpPr/>
            <p:nvPr/>
          </p:nvSpPr>
          <p:spPr>
            <a:xfrm>
              <a:off x="216232" y="3014845"/>
              <a:ext cx="4117262" cy="806366"/>
            </a:xfrm>
            <a:prstGeom prst="flowChartAlternateProcess">
              <a:avLst/>
            </a:prstGeom>
            <a:solidFill>
              <a:schemeClr val="accent3">
                <a:lumMod val="50000"/>
                <a:alpha val="38000"/>
              </a:schemeClr>
            </a:solidFill>
            <a:ln w="28575" cap="flat" cmpd="sng" algn="ctr">
              <a:solidFill>
                <a:schemeClr val="accent3">
                  <a:lumMod val="50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9" name="Alternate Process 18"/>
            <p:cNvSpPr/>
            <p:nvPr/>
          </p:nvSpPr>
          <p:spPr>
            <a:xfrm>
              <a:off x="573358" y="4168836"/>
              <a:ext cx="3295079" cy="684141"/>
            </a:xfrm>
            <a:prstGeom prst="flowChartAlternateProcess">
              <a:avLst/>
            </a:prstGeom>
            <a:solidFill>
              <a:schemeClr val="accent5">
                <a:lumMod val="50000"/>
                <a:alpha val="38000"/>
              </a:schemeClr>
            </a:solidFill>
            <a:ln w="28575" cap="flat" cmpd="sng" algn="ctr">
              <a:solidFill>
                <a:srgbClr val="633F7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0" name="Rectangle 19"/>
            <p:cNvSpPr/>
            <p:nvPr/>
          </p:nvSpPr>
          <p:spPr>
            <a:xfrm>
              <a:off x="4058904" y="4152963"/>
              <a:ext cx="274589" cy="714300"/>
            </a:xfrm>
            <a:prstGeom prst="rect">
              <a:avLst/>
            </a:prstGeom>
            <a:solidFill>
              <a:schemeClr val="accent2">
                <a:lumMod val="50000"/>
                <a:alpha val="38000"/>
              </a:schemeClr>
            </a:solidFill>
            <a:ln w="28575" cap="flat" cmpd="sng" algn="ctr">
              <a:solidFill>
                <a:schemeClr val="accent2">
                  <a:lumMod val="50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1" name="Rectangle 20"/>
            <p:cNvSpPr/>
            <p:nvPr/>
          </p:nvSpPr>
          <p:spPr>
            <a:xfrm>
              <a:off x="606689" y="3903752"/>
              <a:ext cx="547593" cy="182543"/>
            </a:xfrm>
            <a:prstGeom prst="rect">
              <a:avLst/>
            </a:prstGeom>
            <a:solidFill>
              <a:srgbClr val="008000">
                <a:alpha val="38000"/>
              </a:srgbClr>
            </a:solidFill>
            <a:ln w="28575" cap="flat" cmpd="sng" algn="ctr">
              <a:solidFill>
                <a:schemeClr val="accent4">
                  <a:lumMod val="50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3" name="Rectangle 22"/>
            <p:cNvSpPr/>
            <p:nvPr/>
          </p:nvSpPr>
          <p:spPr>
            <a:xfrm>
              <a:off x="3104982" y="5108538"/>
              <a:ext cx="655524" cy="182544"/>
            </a:xfrm>
            <a:prstGeom prst="rect">
              <a:avLst/>
            </a:prstGeom>
            <a:solidFill>
              <a:srgbClr val="800000">
                <a:alpha val="38000"/>
              </a:srgbClr>
            </a:solidFill>
            <a:ln w="28575" cap="flat" cmpd="sng" algn="ctr">
              <a:solidFill>
                <a:srgbClr val="80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4" name="Rectangle 23"/>
            <p:cNvSpPr/>
            <p:nvPr/>
          </p:nvSpPr>
          <p:spPr>
            <a:xfrm>
              <a:off x="692400" y="5108538"/>
              <a:ext cx="644413" cy="174607"/>
            </a:xfrm>
            <a:prstGeom prst="rect">
              <a:avLst/>
            </a:prstGeom>
            <a:solidFill>
              <a:srgbClr val="800000">
                <a:alpha val="38000"/>
              </a:srgbClr>
            </a:solidFill>
            <a:ln w="28575" cap="flat" cmpd="sng" algn="ctr">
              <a:solidFill>
                <a:srgbClr val="80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45080" name="Text Box 6"/>
            <p:cNvSpPr txBox="1">
              <a:spLocks noChangeArrowheads="1"/>
            </p:cNvSpPr>
            <p:nvPr/>
          </p:nvSpPr>
          <p:spPr bwMode="auto">
            <a:xfrm>
              <a:off x="1540381" y="5656417"/>
              <a:ext cx="1399241" cy="461665"/>
            </a:xfrm>
            <a:prstGeom prst="rect">
              <a:avLst/>
            </a:prstGeom>
            <a:noFill/>
            <a:ln w="9525">
              <a:noFill/>
              <a:miter lim="800000"/>
              <a:headEnd/>
              <a:tailEnd/>
            </a:ln>
          </p:spPr>
          <p:txBody>
            <a:bodyPr wrap="none">
              <a:prstTxWarp prst="textNoShape">
                <a:avLst/>
              </a:prstTxWarp>
              <a:spAutoFit/>
            </a:bodyPr>
            <a:lstStyle/>
            <a:p>
              <a:r>
                <a:rPr lang="en-US" b="1"/>
                <a:t>Soar 3-8</a:t>
              </a:r>
            </a:p>
          </p:txBody>
        </p:sp>
      </p:grpSp>
      <p:grpSp>
        <p:nvGrpSpPr>
          <p:cNvPr id="3" name="Group 34"/>
          <p:cNvGrpSpPr>
            <a:grpSpLocks/>
          </p:cNvGrpSpPr>
          <p:nvPr/>
        </p:nvGrpSpPr>
        <p:grpSpPr bwMode="auto">
          <a:xfrm>
            <a:off x="4672013" y="2428875"/>
            <a:ext cx="4471987" cy="3676650"/>
            <a:chOff x="4672013" y="2429601"/>
            <a:chExt cx="4471987" cy="3675148"/>
          </a:xfrm>
        </p:grpSpPr>
        <p:grpSp>
          <p:nvGrpSpPr>
            <p:cNvPr id="4" name="Group 25"/>
            <p:cNvGrpSpPr>
              <a:grpSpLocks/>
            </p:cNvGrpSpPr>
            <p:nvPr/>
          </p:nvGrpSpPr>
          <p:grpSpPr bwMode="auto">
            <a:xfrm>
              <a:off x="4672013" y="2429601"/>
              <a:ext cx="4471987" cy="3675148"/>
              <a:chOff x="4672013" y="2429601"/>
              <a:chExt cx="4471987" cy="3675148"/>
            </a:xfrm>
          </p:grpSpPr>
          <p:pic>
            <p:nvPicPr>
              <p:cNvPr id="45069" name="Picture 8" descr="Soar9 Diagram"/>
              <p:cNvPicPr>
                <a:picLocks noChangeAspect="1" noChangeArrowheads="1"/>
              </p:cNvPicPr>
              <p:nvPr/>
            </p:nvPicPr>
            <p:blipFill>
              <a:blip r:embed="rId4"/>
              <a:srcRect/>
              <a:stretch>
                <a:fillRect/>
              </a:stretch>
            </p:blipFill>
            <p:spPr bwMode="auto">
              <a:xfrm>
                <a:off x="4870450" y="2429601"/>
                <a:ext cx="4273550" cy="3228975"/>
              </a:xfrm>
              <a:prstGeom prst="rect">
                <a:avLst/>
              </a:prstGeom>
              <a:noFill/>
              <a:ln w="9525">
                <a:noFill/>
                <a:miter lim="800000"/>
                <a:headEnd/>
                <a:tailEnd/>
              </a:ln>
            </p:spPr>
          </p:pic>
          <p:pic>
            <p:nvPicPr>
              <p:cNvPr id="45070" name="Picture 8" descr="Soar9 Diagram"/>
              <p:cNvPicPr>
                <a:picLocks noChangeAspect="1" noChangeArrowheads="1"/>
              </p:cNvPicPr>
              <p:nvPr/>
            </p:nvPicPr>
            <p:blipFill>
              <a:blip r:embed="rId4"/>
              <a:srcRect/>
              <a:stretch>
                <a:fillRect/>
              </a:stretch>
            </p:blipFill>
            <p:spPr bwMode="auto">
              <a:xfrm>
                <a:off x="4672013" y="2673033"/>
                <a:ext cx="4273550" cy="3228975"/>
              </a:xfrm>
              <a:prstGeom prst="rect">
                <a:avLst/>
              </a:prstGeom>
              <a:noFill/>
              <a:ln w="9525">
                <a:noFill/>
                <a:miter lim="800000"/>
                <a:headEnd/>
                <a:tailEnd/>
              </a:ln>
            </p:spPr>
          </p:pic>
          <p:sp>
            <p:nvSpPr>
              <p:cNvPr id="45071" name="Text Box 9"/>
              <p:cNvSpPr txBox="1">
                <a:spLocks noChangeArrowheads="1"/>
              </p:cNvSpPr>
              <p:nvPr/>
            </p:nvSpPr>
            <p:spPr bwMode="auto">
              <a:xfrm>
                <a:off x="6278563" y="5707874"/>
                <a:ext cx="960438" cy="396875"/>
              </a:xfrm>
              <a:prstGeom prst="rect">
                <a:avLst/>
              </a:prstGeom>
              <a:noFill/>
              <a:ln w="9525">
                <a:noFill/>
                <a:miter lim="800000"/>
                <a:headEnd/>
                <a:tailEnd/>
              </a:ln>
            </p:spPr>
            <p:txBody>
              <a:bodyPr wrap="none">
                <a:prstTxWarp prst="textNoShape">
                  <a:avLst/>
                </a:prstTxWarp>
                <a:spAutoFit/>
              </a:bodyPr>
              <a:lstStyle/>
              <a:p>
                <a:r>
                  <a:rPr lang="en-US" b="1"/>
                  <a:t>Soar 9</a:t>
                </a:r>
              </a:p>
            </p:txBody>
          </p:sp>
        </p:grpSp>
        <p:sp>
          <p:nvSpPr>
            <p:cNvPr id="27" name="Alternate Process 26"/>
            <p:cNvSpPr/>
            <p:nvPr/>
          </p:nvSpPr>
          <p:spPr>
            <a:xfrm>
              <a:off x="4816475" y="2970718"/>
              <a:ext cx="1195388" cy="558572"/>
            </a:xfrm>
            <a:prstGeom prst="flowChartAlternateProcess">
              <a:avLst/>
            </a:prstGeom>
            <a:solidFill>
              <a:schemeClr val="accent3">
                <a:lumMod val="50000"/>
                <a:alpha val="38000"/>
              </a:schemeClr>
            </a:solidFill>
            <a:ln w="28575" cap="flat" cmpd="sng" algn="ctr">
              <a:solidFill>
                <a:schemeClr val="accent3">
                  <a:lumMod val="50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8" name="Alternate Process 27"/>
            <p:cNvSpPr/>
            <p:nvPr/>
          </p:nvSpPr>
          <p:spPr>
            <a:xfrm>
              <a:off x="5195888" y="4032321"/>
              <a:ext cx="3249612" cy="709323"/>
            </a:xfrm>
            <a:prstGeom prst="flowChartAlternateProcess">
              <a:avLst/>
            </a:prstGeom>
            <a:solidFill>
              <a:schemeClr val="accent5">
                <a:lumMod val="50000"/>
                <a:alpha val="38000"/>
              </a:schemeClr>
            </a:solidFill>
            <a:ln w="28575" cap="flat" cmpd="sng" algn="ctr">
              <a:solidFill>
                <a:srgbClr val="633F7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9" name="Rectangle 28"/>
            <p:cNvSpPr/>
            <p:nvPr/>
          </p:nvSpPr>
          <p:spPr>
            <a:xfrm>
              <a:off x="5410200" y="3668932"/>
              <a:ext cx="461963" cy="133296"/>
            </a:xfrm>
            <a:prstGeom prst="rect">
              <a:avLst/>
            </a:prstGeom>
            <a:solidFill>
              <a:srgbClr val="008000">
                <a:alpha val="38000"/>
              </a:srgbClr>
            </a:solidFill>
            <a:ln w="28575" cap="flat" cmpd="sng" algn="ctr">
              <a:solidFill>
                <a:schemeClr val="accent4">
                  <a:lumMod val="50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30" name="Rectangle 29"/>
            <p:cNvSpPr/>
            <p:nvPr/>
          </p:nvSpPr>
          <p:spPr>
            <a:xfrm>
              <a:off x="8642350" y="4132293"/>
              <a:ext cx="247650" cy="526835"/>
            </a:xfrm>
            <a:prstGeom prst="rect">
              <a:avLst/>
            </a:prstGeom>
            <a:solidFill>
              <a:schemeClr val="accent2">
                <a:lumMod val="50000"/>
                <a:alpha val="38000"/>
              </a:schemeClr>
            </a:solidFill>
            <a:ln w="28575" cap="flat" cmpd="sng" algn="ctr">
              <a:solidFill>
                <a:schemeClr val="accent2">
                  <a:lumMod val="50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32" name="Rectangle 31"/>
            <p:cNvSpPr/>
            <p:nvPr/>
          </p:nvSpPr>
          <p:spPr>
            <a:xfrm>
              <a:off x="5186363" y="5224047"/>
              <a:ext cx="644525" cy="193596"/>
            </a:xfrm>
            <a:prstGeom prst="rect">
              <a:avLst/>
            </a:prstGeom>
            <a:solidFill>
              <a:srgbClr val="800000">
                <a:alpha val="38000"/>
              </a:srgbClr>
            </a:solidFill>
            <a:ln w="28575" cap="flat" cmpd="sng" algn="ctr">
              <a:solidFill>
                <a:srgbClr val="80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33" name="Rectangle 32"/>
            <p:cNvSpPr/>
            <p:nvPr/>
          </p:nvSpPr>
          <p:spPr>
            <a:xfrm>
              <a:off x="7721600" y="5228807"/>
              <a:ext cx="698500" cy="176141"/>
            </a:xfrm>
            <a:prstGeom prst="rect">
              <a:avLst/>
            </a:prstGeom>
            <a:solidFill>
              <a:srgbClr val="800000">
                <a:alpha val="38000"/>
              </a:srgbClr>
            </a:solidFill>
            <a:ln w="28575" cap="flat" cmpd="sng" algn="ctr">
              <a:solidFill>
                <a:srgbClr val="80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gr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8"/>
          <p:cNvGrpSpPr>
            <a:grpSpLocks/>
          </p:cNvGrpSpPr>
          <p:nvPr/>
        </p:nvGrpSpPr>
        <p:grpSpPr bwMode="auto">
          <a:xfrm>
            <a:off x="4624388" y="1425575"/>
            <a:ext cx="4306887" cy="4306888"/>
            <a:chOff x="4624014" y="1425615"/>
            <a:chExt cx="4307435" cy="4307435"/>
          </a:xfrm>
        </p:grpSpPr>
        <p:pic>
          <p:nvPicPr>
            <p:cNvPr id="47125" name="Picture 5" descr="Scale-Cognition"/>
            <p:cNvPicPr>
              <a:picLocks noChangeAspect="1" noChangeArrowheads="1"/>
            </p:cNvPicPr>
            <p:nvPr/>
          </p:nvPicPr>
          <p:blipFill>
            <a:blip r:embed="rId3"/>
            <a:srcRect/>
            <a:stretch>
              <a:fillRect/>
            </a:stretch>
          </p:blipFill>
          <p:spPr bwMode="auto">
            <a:xfrm>
              <a:off x="4624014" y="1425615"/>
              <a:ext cx="4307435" cy="4307435"/>
            </a:xfrm>
            <a:prstGeom prst="rect">
              <a:avLst/>
            </a:prstGeom>
            <a:noFill/>
            <a:ln w="9525">
              <a:noFill/>
              <a:miter lim="800000"/>
              <a:headEnd/>
              <a:tailEnd/>
            </a:ln>
          </p:spPr>
        </p:pic>
        <p:sp>
          <p:nvSpPr>
            <p:cNvPr id="11" name="Rectangle 10"/>
            <p:cNvSpPr/>
            <p:nvPr/>
          </p:nvSpPr>
          <p:spPr>
            <a:xfrm>
              <a:off x="4657355" y="4116770"/>
              <a:ext cx="4256630" cy="779561"/>
            </a:xfrm>
            <a:prstGeom prst="rect">
              <a:avLst/>
            </a:prstGeom>
            <a:noFill/>
            <a:ln w="38100" cap="flat" cmpd="sng" algn="ctr">
              <a:solidFill>
                <a:schemeClr val="accent6"/>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2" name="Rectangle 11"/>
            <p:cNvSpPr/>
            <p:nvPr/>
          </p:nvSpPr>
          <p:spPr>
            <a:xfrm>
              <a:off x="4657355" y="4936024"/>
              <a:ext cx="4256630" cy="779561"/>
            </a:xfrm>
            <a:prstGeom prst="rect">
              <a:avLst/>
            </a:prstGeom>
            <a:noFill/>
            <a:ln w="38100" cap="flat" cmpd="sng" algn="ctr">
              <a:solidFill>
                <a:schemeClr val="accent3">
                  <a:lumMod val="50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grpSp>
      <p:sp>
        <p:nvSpPr>
          <p:cNvPr id="47107" name="Rectangle 2"/>
          <p:cNvSpPr>
            <a:spLocks noGrp="1" noChangeArrowheads="1"/>
          </p:cNvSpPr>
          <p:nvPr>
            <p:ph type="title"/>
          </p:nvPr>
        </p:nvSpPr>
        <p:spPr/>
        <p:txBody>
          <a:bodyPr/>
          <a:lstStyle/>
          <a:p>
            <a:pPr eaLnBrk="1" hangingPunct="1"/>
            <a:r>
              <a:rPr lang="en-US" sz="2800" smtClean="0"/>
              <a:t>Towards Reconciling Uniformity and Diversity</a:t>
            </a:r>
          </a:p>
        </p:txBody>
      </p:sp>
      <p:sp>
        <p:nvSpPr>
          <p:cNvPr id="145411" name="Rectangle 3"/>
          <p:cNvSpPr>
            <a:spLocks noGrp="1" noChangeArrowheads="1"/>
          </p:cNvSpPr>
          <p:nvPr>
            <p:ph sz="quarter" idx="1"/>
          </p:nvPr>
        </p:nvSpPr>
        <p:spPr>
          <a:xfrm>
            <a:off x="139700" y="1166216"/>
            <a:ext cx="4467225" cy="5299807"/>
          </a:xfrm>
        </p:spPr>
        <p:txBody>
          <a:bodyPr>
            <a:normAutofit/>
          </a:bodyPr>
          <a:lstStyle/>
          <a:p>
            <a:pPr>
              <a:spcBef>
                <a:spcPts val="600"/>
              </a:spcBef>
              <a:defRPr/>
            </a:pPr>
            <a:r>
              <a:rPr lang="en-US" sz="2400" dirty="0" smtClean="0"/>
              <a:t>Accept diversity at the architectural level</a:t>
            </a:r>
          </a:p>
          <a:p>
            <a:pPr>
              <a:spcBef>
                <a:spcPts val="600"/>
              </a:spcBef>
              <a:defRPr/>
            </a:pPr>
            <a:r>
              <a:rPr lang="en-US" sz="2400" dirty="0" smtClean="0"/>
              <a:t>Move search for uniformity down to </a:t>
            </a:r>
            <a:r>
              <a:rPr lang="en-US" sz="2400" i="1" dirty="0" smtClean="0"/>
              <a:t>implementation level</a:t>
            </a:r>
          </a:p>
          <a:p>
            <a:pPr lvl="1">
              <a:defRPr/>
            </a:pPr>
            <a:r>
              <a:rPr lang="en-US" sz="2000" i="1" dirty="0" smtClean="0">
                <a:solidFill>
                  <a:schemeClr val="accent3">
                    <a:lumMod val="50000"/>
                  </a:schemeClr>
                </a:solidFill>
              </a:rPr>
              <a:t>Biological Band</a:t>
            </a:r>
            <a:r>
              <a:rPr lang="en-US" sz="2000" dirty="0" smtClean="0"/>
              <a:t> in humans</a:t>
            </a:r>
          </a:p>
          <a:p>
            <a:pPr lvl="2">
              <a:defRPr/>
            </a:pPr>
            <a:r>
              <a:rPr lang="en-US" sz="1600" dirty="0" smtClean="0"/>
              <a:t>Locus of neural modeling</a:t>
            </a:r>
          </a:p>
          <a:p>
            <a:pPr lvl="1">
              <a:defRPr/>
            </a:pPr>
            <a:r>
              <a:rPr lang="en-US" sz="2000" i="1" dirty="0" smtClean="0">
                <a:solidFill>
                  <a:srgbClr val="DB5F5F"/>
                </a:solidFill>
              </a:rPr>
              <a:t>Computational Band</a:t>
            </a:r>
            <a:r>
              <a:rPr lang="en-US" sz="2000" dirty="0" smtClean="0"/>
              <a:t> in AI</a:t>
            </a:r>
          </a:p>
          <a:p>
            <a:pPr lvl="2">
              <a:defRPr/>
            </a:pPr>
            <a:r>
              <a:rPr lang="en-US" sz="1600" dirty="0" smtClean="0"/>
              <a:t>Normally just Lisp, C, Java, etc.</a:t>
            </a:r>
          </a:p>
          <a:p>
            <a:pPr lvl="3">
              <a:defRPr/>
            </a:pPr>
            <a:r>
              <a:rPr lang="en-US" sz="1400" dirty="0" smtClean="0"/>
              <a:t>Impacts efficiency and robustness but usually not part of theory</a:t>
            </a:r>
          </a:p>
          <a:p>
            <a:pPr>
              <a:spcBef>
                <a:spcPts val="600"/>
              </a:spcBef>
              <a:defRPr/>
            </a:pPr>
            <a:r>
              <a:rPr lang="en-US" sz="2400" dirty="0" smtClean="0"/>
              <a:t>Base on </a:t>
            </a:r>
            <a:r>
              <a:rPr lang="en-US" sz="2400" i="1" dirty="0" smtClean="0"/>
              <a:t>graphical models</a:t>
            </a:r>
          </a:p>
          <a:p>
            <a:pPr lvl="1">
              <a:spcBef>
                <a:spcPts val="600"/>
              </a:spcBef>
              <a:defRPr/>
            </a:pPr>
            <a:r>
              <a:rPr lang="en-US" sz="2000" dirty="0" smtClean="0"/>
              <a:t>Pragmatic </a:t>
            </a:r>
            <a:r>
              <a:rPr lang="en-US" sz="2000" i="1" dirty="0" smtClean="0"/>
              <a:t>and</a:t>
            </a:r>
            <a:r>
              <a:rPr lang="en-US" sz="2000" dirty="0" smtClean="0"/>
              <a:t> theoretic impact</a:t>
            </a:r>
          </a:p>
        </p:txBody>
      </p:sp>
      <p:sp>
        <p:nvSpPr>
          <p:cNvPr id="33798" name="Text Box 6"/>
          <p:cNvSpPr txBox="1">
            <a:spLocks noChangeArrowheads="1"/>
          </p:cNvSpPr>
          <p:nvPr/>
        </p:nvSpPr>
        <p:spPr bwMode="auto">
          <a:xfrm>
            <a:off x="6121400" y="5732463"/>
            <a:ext cx="1822450" cy="396875"/>
          </a:xfrm>
          <a:prstGeom prst="rect">
            <a:avLst/>
          </a:prstGeom>
          <a:noFill/>
          <a:ln w="9525">
            <a:noFill/>
            <a:miter lim="800000"/>
            <a:headEnd/>
            <a:tailEnd/>
          </a:ln>
        </p:spPr>
        <p:txBody>
          <a:bodyPr wrap="none">
            <a:prstTxWarp prst="textNoShape">
              <a:avLst/>
            </a:prstTxWarp>
            <a:spAutoFit/>
          </a:bodyPr>
          <a:lstStyle/>
          <a:p>
            <a:r>
              <a:rPr lang="en-US" sz="2000" i="1"/>
              <a:t>(Newell, 1990)</a:t>
            </a:r>
          </a:p>
        </p:txBody>
      </p:sp>
      <p:grpSp>
        <p:nvGrpSpPr>
          <p:cNvPr id="3" name="Group 33"/>
          <p:cNvGrpSpPr>
            <a:grpSpLocks/>
          </p:cNvGrpSpPr>
          <p:nvPr/>
        </p:nvGrpSpPr>
        <p:grpSpPr bwMode="auto">
          <a:xfrm>
            <a:off x="7291388" y="1454150"/>
            <a:ext cx="1524000" cy="1600200"/>
            <a:chOff x="7292046" y="1453968"/>
            <a:chExt cx="1524001" cy="1600200"/>
          </a:xfrm>
        </p:grpSpPr>
        <p:sp>
          <p:nvSpPr>
            <p:cNvPr id="47121" name="Line 6"/>
            <p:cNvSpPr>
              <a:spLocks noChangeShapeType="1"/>
            </p:cNvSpPr>
            <p:nvPr/>
          </p:nvSpPr>
          <p:spPr bwMode="auto">
            <a:xfrm>
              <a:off x="8247125" y="2572909"/>
              <a:ext cx="568922" cy="481259"/>
            </a:xfrm>
            <a:prstGeom prst="line">
              <a:avLst/>
            </a:prstGeom>
            <a:noFill/>
            <a:ln w="38100">
              <a:solidFill>
                <a:srgbClr val="008000"/>
              </a:solidFill>
              <a:round/>
              <a:headEnd/>
              <a:tailEnd/>
            </a:ln>
          </p:spPr>
          <p:txBody>
            <a:bodyPr wrap="none" anchor="ctr">
              <a:prstTxWarp prst="textNoShape">
                <a:avLst/>
              </a:prstTxWarp>
            </a:bodyPr>
            <a:lstStyle/>
            <a:p>
              <a:endParaRPr lang="en-US"/>
            </a:p>
          </p:txBody>
        </p:sp>
        <p:sp>
          <p:nvSpPr>
            <p:cNvPr id="47122" name="Line 5"/>
            <p:cNvSpPr>
              <a:spLocks noChangeShapeType="1"/>
            </p:cNvSpPr>
            <p:nvPr/>
          </p:nvSpPr>
          <p:spPr bwMode="auto">
            <a:xfrm>
              <a:off x="7292046" y="1453969"/>
              <a:ext cx="542723" cy="1143680"/>
            </a:xfrm>
            <a:prstGeom prst="line">
              <a:avLst/>
            </a:prstGeom>
            <a:noFill/>
            <a:ln w="38100">
              <a:solidFill>
                <a:srgbClr val="008000"/>
              </a:solidFill>
              <a:round/>
              <a:headEnd/>
              <a:tailEnd/>
            </a:ln>
          </p:spPr>
          <p:txBody>
            <a:bodyPr wrap="none" anchor="ctr">
              <a:prstTxWarp prst="textNoShape">
                <a:avLst/>
              </a:prstTxWarp>
            </a:bodyPr>
            <a:lstStyle/>
            <a:p>
              <a:endParaRPr lang="en-US"/>
            </a:p>
          </p:txBody>
        </p:sp>
        <p:sp>
          <p:nvSpPr>
            <p:cNvPr id="47123" name="Line 7"/>
            <p:cNvSpPr>
              <a:spLocks noChangeShapeType="1"/>
            </p:cNvSpPr>
            <p:nvPr/>
          </p:nvSpPr>
          <p:spPr bwMode="auto">
            <a:xfrm flipV="1">
              <a:off x="8263619" y="1453968"/>
              <a:ext cx="552428" cy="1118941"/>
            </a:xfrm>
            <a:prstGeom prst="line">
              <a:avLst/>
            </a:prstGeom>
            <a:noFill/>
            <a:ln w="38100">
              <a:solidFill>
                <a:srgbClr val="008000"/>
              </a:solidFill>
              <a:round/>
              <a:headEnd/>
              <a:tailEnd/>
            </a:ln>
          </p:spPr>
          <p:txBody>
            <a:bodyPr wrap="none" anchor="ctr">
              <a:prstTxWarp prst="textNoShape">
                <a:avLst/>
              </a:prstTxWarp>
            </a:bodyPr>
            <a:lstStyle/>
            <a:p>
              <a:endParaRPr lang="en-US"/>
            </a:p>
          </p:txBody>
        </p:sp>
        <p:sp>
          <p:nvSpPr>
            <p:cNvPr id="47124" name="Line 8"/>
            <p:cNvSpPr>
              <a:spLocks noChangeShapeType="1"/>
            </p:cNvSpPr>
            <p:nvPr/>
          </p:nvSpPr>
          <p:spPr bwMode="auto">
            <a:xfrm flipV="1">
              <a:off x="7292046" y="2572909"/>
              <a:ext cx="534475" cy="481259"/>
            </a:xfrm>
            <a:prstGeom prst="line">
              <a:avLst/>
            </a:prstGeom>
            <a:noFill/>
            <a:ln w="38100">
              <a:solidFill>
                <a:srgbClr val="008000"/>
              </a:solidFill>
              <a:round/>
              <a:headEnd/>
              <a:tailEnd/>
            </a:ln>
          </p:spPr>
          <p:txBody>
            <a:bodyPr wrap="none" anchor="ctr">
              <a:prstTxWarp prst="textNoShape">
                <a:avLst/>
              </a:prstTxWarp>
            </a:bodyPr>
            <a:lstStyle/>
            <a:p>
              <a:endParaRPr lang="en-US"/>
            </a:p>
          </p:txBody>
        </p:sp>
      </p:grpSp>
      <p:grpSp>
        <p:nvGrpSpPr>
          <p:cNvPr id="4" name="Group 38"/>
          <p:cNvGrpSpPr>
            <a:grpSpLocks/>
          </p:cNvGrpSpPr>
          <p:nvPr/>
        </p:nvGrpSpPr>
        <p:grpSpPr bwMode="auto">
          <a:xfrm>
            <a:off x="7267575" y="1454150"/>
            <a:ext cx="1539875" cy="1600200"/>
            <a:chOff x="7268188" y="1453968"/>
            <a:chExt cx="1539865" cy="1600200"/>
          </a:xfrm>
        </p:grpSpPr>
        <p:cxnSp>
          <p:nvCxnSpPr>
            <p:cNvPr id="47119" name="Straight Connector 39"/>
            <p:cNvCxnSpPr>
              <a:cxnSpLocks noChangeShapeType="1"/>
            </p:cNvCxnSpPr>
            <p:nvPr/>
          </p:nvCxnSpPr>
          <p:spPr bwMode="auto">
            <a:xfrm rot="5400000">
              <a:off x="6476020" y="2246136"/>
              <a:ext cx="1600199" cy="15864"/>
            </a:xfrm>
            <a:prstGeom prst="line">
              <a:avLst/>
            </a:prstGeom>
            <a:noFill/>
            <a:ln w="28575">
              <a:solidFill>
                <a:srgbClr val="800000"/>
              </a:solidFill>
              <a:round/>
              <a:headEnd/>
              <a:tailEnd/>
            </a:ln>
          </p:spPr>
        </p:cxnSp>
        <p:cxnSp>
          <p:nvCxnSpPr>
            <p:cNvPr id="47120" name="Straight Connector 40"/>
            <p:cNvCxnSpPr>
              <a:cxnSpLocks noChangeShapeType="1"/>
            </p:cNvCxnSpPr>
            <p:nvPr/>
          </p:nvCxnSpPr>
          <p:spPr bwMode="auto">
            <a:xfrm rot="5400000">
              <a:off x="8000021" y="2246137"/>
              <a:ext cx="1600199" cy="15864"/>
            </a:xfrm>
            <a:prstGeom prst="line">
              <a:avLst/>
            </a:prstGeom>
            <a:noFill/>
            <a:ln w="28575">
              <a:solidFill>
                <a:srgbClr val="800000"/>
              </a:solidFill>
              <a:round/>
              <a:headEnd/>
              <a:tailEnd/>
            </a:ln>
          </p:spPr>
        </p:cxnSp>
      </p:grpSp>
      <p:grpSp>
        <p:nvGrpSpPr>
          <p:cNvPr id="5" name="Group 41"/>
          <p:cNvGrpSpPr>
            <a:grpSpLocks/>
          </p:cNvGrpSpPr>
          <p:nvPr/>
        </p:nvGrpSpPr>
        <p:grpSpPr bwMode="auto">
          <a:xfrm>
            <a:off x="7259638" y="1436688"/>
            <a:ext cx="1630362" cy="1619250"/>
            <a:chOff x="7260297" y="1437475"/>
            <a:chExt cx="1629663" cy="1618283"/>
          </a:xfrm>
        </p:grpSpPr>
        <p:sp>
          <p:nvSpPr>
            <p:cNvPr id="47114" name="Text Box 11"/>
            <p:cNvSpPr txBox="1">
              <a:spLocks noChangeArrowheads="1"/>
            </p:cNvSpPr>
            <p:nvPr/>
          </p:nvSpPr>
          <p:spPr bwMode="auto">
            <a:xfrm>
              <a:off x="7403172" y="2098843"/>
              <a:ext cx="1268412" cy="336550"/>
            </a:xfrm>
            <a:prstGeom prst="rect">
              <a:avLst/>
            </a:prstGeom>
            <a:noFill/>
            <a:ln w="9525">
              <a:noFill/>
              <a:miter lim="800000"/>
              <a:headEnd/>
              <a:tailEnd/>
            </a:ln>
          </p:spPr>
          <p:txBody>
            <a:bodyPr wrap="none">
              <a:prstTxWarp prst="textNoShape">
                <a:avLst/>
              </a:prstTxWarp>
              <a:spAutoFit/>
            </a:bodyPr>
            <a:lstStyle/>
            <a:p>
              <a:r>
                <a:rPr lang="en-US" sz="1600"/>
                <a:t>Architecture</a:t>
              </a:r>
            </a:p>
          </p:txBody>
        </p:sp>
        <p:sp>
          <p:nvSpPr>
            <p:cNvPr id="47115" name="Text Box 9"/>
            <p:cNvSpPr txBox="1">
              <a:spLocks noChangeArrowheads="1"/>
            </p:cNvSpPr>
            <p:nvPr/>
          </p:nvSpPr>
          <p:spPr bwMode="auto">
            <a:xfrm>
              <a:off x="7413804" y="1437475"/>
              <a:ext cx="1279084" cy="336550"/>
            </a:xfrm>
            <a:prstGeom prst="rect">
              <a:avLst/>
            </a:prstGeom>
            <a:noFill/>
            <a:ln w="9525">
              <a:noFill/>
              <a:miter lim="800000"/>
              <a:headEnd/>
              <a:tailEnd/>
            </a:ln>
          </p:spPr>
          <p:txBody>
            <a:bodyPr wrap="none">
              <a:prstTxWarp prst="textNoShape">
                <a:avLst/>
              </a:prstTxWarp>
              <a:spAutoFit/>
            </a:bodyPr>
            <a:lstStyle/>
            <a:p>
              <a:r>
                <a:rPr lang="en-US" sz="1600"/>
                <a:t>Applications</a:t>
              </a:r>
            </a:p>
          </p:txBody>
        </p:sp>
        <p:cxnSp>
          <p:nvCxnSpPr>
            <p:cNvPr id="47116" name="Straight Connector 16"/>
            <p:cNvCxnSpPr>
              <a:cxnSpLocks noChangeShapeType="1"/>
              <a:endCxn id="47123" idx="1"/>
            </p:cNvCxnSpPr>
            <p:nvPr/>
          </p:nvCxnSpPr>
          <p:spPr bwMode="auto">
            <a:xfrm flipV="1">
              <a:off x="7275862" y="1453968"/>
              <a:ext cx="1540185" cy="10"/>
            </a:xfrm>
            <a:prstGeom prst="line">
              <a:avLst/>
            </a:prstGeom>
            <a:noFill/>
            <a:ln w="28575">
              <a:solidFill>
                <a:schemeClr val="tx1"/>
              </a:solidFill>
              <a:round/>
              <a:headEnd/>
              <a:tailEnd/>
            </a:ln>
          </p:spPr>
        </p:cxnSp>
        <p:sp>
          <p:nvSpPr>
            <p:cNvPr id="47117" name="Text Box 10"/>
            <p:cNvSpPr txBox="1">
              <a:spLocks noChangeArrowheads="1"/>
            </p:cNvSpPr>
            <p:nvPr/>
          </p:nvSpPr>
          <p:spPr bwMode="auto">
            <a:xfrm>
              <a:off x="7316748" y="2701125"/>
              <a:ext cx="1573212" cy="336547"/>
            </a:xfrm>
            <a:prstGeom prst="rect">
              <a:avLst/>
            </a:prstGeom>
            <a:noFill/>
            <a:ln w="9525">
              <a:noFill/>
              <a:miter lim="800000"/>
              <a:headEnd/>
              <a:tailEnd/>
            </a:ln>
          </p:spPr>
          <p:txBody>
            <a:bodyPr wrap="none">
              <a:prstTxWarp prst="textNoShape">
                <a:avLst/>
              </a:prstTxWarp>
              <a:spAutoFit/>
            </a:bodyPr>
            <a:lstStyle/>
            <a:p>
              <a:r>
                <a:rPr lang="en-US" sz="1600"/>
                <a:t>Implementation</a:t>
              </a:r>
            </a:p>
          </p:txBody>
        </p:sp>
        <p:cxnSp>
          <p:nvCxnSpPr>
            <p:cNvPr id="47118" name="Straight Connector 17"/>
            <p:cNvCxnSpPr>
              <a:cxnSpLocks noChangeShapeType="1"/>
            </p:cNvCxnSpPr>
            <p:nvPr/>
          </p:nvCxnSpPr>
          <p:spPr bwMode="auto">
            <a:xfrm>
              <a:off x="7260297" y="3054170"/>
              <a:ext cx="1532466" cy="1588"/>
            </a:xfrm>
            <a:prstGeom prst="line">
              <a:avLst/>
            </a:prstGeom>
            <a:noFill/>
            <a:ln w="28575">
              <a:solidFill>
                <a:schemeClr val="tx1"/>
              </a:solidFill>
              <a:round/>
              <a:headEnd/>
              <a:tailEnd/>
            </a:ln>
          </p:spPr>
        </p:cxnSp>
      </p:grpSp>
      <p:sp>
        <p:nvSpPr>
          <p:cNvPr id="13" name="Rectangle 12"/>
          <p:cNvSpPr/>
          <p:nvPr/>
        </p:nvSpPr>
        <p:spPr>
          <a:xfrm>
            <a:off x="4641850" y="4894263"/>
            <a:ext cx="4289425" cy="839787"/>
          </a:xfrm>
          <a:prstGeom prst="rect">
            <a:avLst/>
          </a:prstGeom>
          <a:solidFill>
            <a:srgbClr val="FF0000">
              <a:alpha val="57000"/>
            </a:srgbClr>
          </a:solidFill>
          <a:ln>
            <a:solidFill>
              <a:schemeClr val="accent1"/>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a:t>Computational Band</a:t>
            </a:r>
          </a:p>
        </p:txBody>
      </p:sp>
      <p:sp>
        <p:nvSpPr>
          <p:cNvPr id="24" name="Rectangle 23"/>
          <p:cNvSpPr/>
          <p:nvPr/>
        </p:nvSpPr>
        <p:spPr>
          <a:xfrm>
            <a:off x="25918" y="5760589"/>
            <a:ext cx="5870302" cy="400110"/>
          </a:xfrm>
          <a:prstGeom prst="rect">
            <a:avLst/>
          </a:prstGeom>
        </p:spPr>
        <p:txBody>
          <a:bodyPr wrap="square">
            <a:spAutoFit/>
          </a:bodyPr>
          <a:lstStyle/>
          <a:p>
            <a:pPr>
              <a:spcBef>
                <a:spcPts val="600"/>
              </a:spcBef>
              <a:defRPr/>
            </a:pPr>
            <a:r>
              <a:rPr lang="en-US" sz="2000" i="1" dirty="0" smtClean="0">
                <a:solidFill>
                  <a:srgbClr val="800000"/>
                </a:solidFill>
              </a:rPr>
              <a:t>Similar to </a:t>
            </a:r>
            <a:r>
              <a:rPr lang="en-US" sz="2000" i="1" dirty="0" err="1" smtClean="0">
                <a:solidFill>
                  <a:srgbClr val="800000"/>
                </a:solidFill>
              </a:rPr>
              <a:t>Domingos’s</a:t>
            </a:r>
            <a:r>
              <a:rPr lang="en-US" sz="2000" i="1" dirty="0" smtClean="0">
                <a:solidFill>
                  <a:srgbClr val="800000"/>
                </a:solidFill>
              </a:rPr>
              <a:t> call for an AI interface layer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145411">
                                            <p:txEl>
                                              <p:pRg st="1" end="1"/>
                                            </p:txEl>
                                          </p:spTgt>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4"/>
                                        </p:tgtEl>
                                        <p:attrNameLst>
                                          <p:attrName>style.visibility</p:attrName>
                                        </p:attrNameLst>
                                      </p:cBhvr>
                                      <p:to>
                                        <p:strVal val="hidden"/>
                                      </p:to>
                                    </p:set>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5411">
                                            <p:txEl>
                                              <p:pRg st="2" end="2"/>
                                            </p:txEl>
                                          </p:spTgt>
                                        </p:tgtEl>
                                        <p:attrNameLst>
                                          <p:attrName>style.visibility</p:attrName>
                                        </p:attrNameLst>
                                      </p:cBhvr>
                                      <p:to>
                                        <p:strVal val="visible"/>
                                      </p:to>
                                    </p:set>
                                  </p:childTnLst>
                                </p:cTn>
                              </p:par>
                              <p:par>
                                <p:cTn id="15" presetID="1" presetClass="exit" presetSubtype="0" fill="hold" nodeType="withEffect">
                                  <p:stCondLst>
                                    <p:cond delay="0"/>
                                  </p:stCondLst>
                                  <p:childTnLst>
                                    <p:set>
                                      <p:cBhvr>
                                        <p:cTn id="16" dur="1" fill="hold">
                                          <p:stCondLst>
                                            <p:cond delay="0"/>
                                          </p:stCondLst>
                                        </p:cTn>
                                        <p:tgtEl>
                                          <p:spTgt spid="3"/>
                                        </p:tgtEl>
                                        <p:attrNameLst>
                                          <p:attrName>style.visibility</p:attrName>
                                        </p:attrNameLst>
                                      </p:cBhvr>
                                      <p:to>
                                        <p:strVal val="hidden"/>
                                      </p:to>
                                    </p:set>
                                  </p:childTnLst>
                                </p:cTn>
                              </p:par>
                              <p:par>
                                <p:cTn id="17" presetID="1" presetClass="exit" presetSubtype="0" fill="hold" nodeType="withEffect">
                                  <p:stCondLst>
                                    <p:cond delay="0"/>
                                  </p:stCondLst>
                                  <p:childTnLst>
                                    <p:set>
                                      <p:cBhvr>
                                        <p:cTn id="18" dur="1" fill="hold">
                                          <p:stCondLst>
                                            <p:cond delay="0"/>
                                          </p:stCondLst>
                                        </p:cTn>
                                        <p:tgtEl>
                                          <p:spTgt spid="5"/>
                                        </p:tgtEl>
                                        <p:attrNameLst>
                                          <p:attrName>style.visibility</p:attrName>
                                        </p:attrNameLst>
                                      </p:cBhvr>
                                      <p:to>
                                        <p:strVal val="hidden"/>
                                      </p:to>
                                    </p:set>
                                  </p:childTnLst>
                                </p:cTn>
                              </p:par>
                              <p:par>
                                <p:cTn id="19" presetID="1" presetClass="exit" presetSubtype="0" fill="hold" nodeType="withEffect">
                                  <p:stCondLst>
                                    <p:cond delay="0"/>
                                  </p:stCondLst>
                                  <p:childTnLst>
                                    <p:set>
                                      <p:cBhvr>
                                        <p:cTn id="20" dur="1" fill="hold">
                                          <p:stCondLst>
                                            <p:cond delay="0"/>
                                          </p:stCondLst>
                                        </p:cTn>
                                        <p:tgtEl>
                                          <p:spTgt spid="5"/>
                                        </p:tgtEl>
                                        <p:attrNameLst>
                                          <p:attrName>style.visibility</p:attrName>
                                        </p:attrNameLst>
                                      </p:cBhvr>
                                      <p:to>
                                        <p:strVal val="hidden"/>
                                      </p:to>
                                    </p:set>
                                  </p:childTnLst>
                                </p:cTn>
                              </p:par>
                              <p:par>
                                <p:cTn id="21" presetID="1" presetClass="entr" presetSubtype="0" fill="hold" grpId="0" nodeType="withEffect">
                                  <p:stCondLst>
                                    <p:cond delay="0"/>
                                  </p:stCondLst>
                                  <p:childTnLst>
                                    <p:set>
                                      <p:cBhvr>
                                        <p:cTn id="22" dur="1" fill="hold">
                                          <p:stCondLst>
                                            <p:cond delay="0"/>
                                          </p:stCondLst>
                                        </p:cTn>
                                        <p:tgtEl>
                                          <p:spTgt spid="145411">
                                            <p:txEl>
                                              <p:pRg st="3" end="3"/>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379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5411">
                                            <p:txEl>
                                              <p:pRg st="4" end="4"/>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45411">
                                            <p:txEl>
                                              <p:pRg st="5" end="5"/>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45411">
                                            <p:txEl>
                                              <p:pRg st="6" end="6"/>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45411">
                                            <p:txEl>
                                              <p:pRg st="7" end="7"/>
                                            </p:txEl>
                                          </p:spTgt>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45411">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11" grpId="0" build="p"/>
      <p:bldP spid="145411" grpId="1" build="p"/>
      <p:bldP spid="33798" grpId="0"/>
      <p:bldP spid="13" grpId="0" animBg="1"/>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5105182" y="4595675"/>
            <a:ext cx="4038818" cy="1763068"/>
            <a:chOff x="5105182" y="4595675"/>
            <a:chExt cx="4038818" cy="1763068"/>
          </a:xfrm>
        </p:grpSpPr>
        <p:sp>
          <p:nvSpPr>
            <p:cNvPr id="44" name="Rectangle 43"/>
            <p:cNvSpPr/>
            <p:nvPr/>
          </p:nvSpPr>
          <p:spPr bwMode="auto">
            <a:xfrm>
              <a:off x="5105182" y="4595675"/>
              <a:ext cx="4038818" cy="176306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endParaRPr>
            </a:p>
          </p:txBody>
        </p:sp>
        <p:grpSp>
          <p:nvGrpSpPr>
            <p:cNvPr id="3" name="Group 87"/>
            <p:cNvGrpSpPr>
              <a:grpSpLocks/>
            </p:cNvGrpSpPr>
            <p:nvPr/>
          </p:nvGrpSpPr>
          <p:grpSpPr bwMode="auto">
            <a:xfrm>
              <a:off x="5180013" y="4671276"/>
              <a:ext cx="3963987" cy="1614488"/>
              <a:chOff x="4938953" y="4775801"/>
              <a:chExt cx="3963988" cy="1614770"/>
            </a:xfrm>
          </p:grpSpPr>
          <p:sp>
            <p:nvSpPr>
              <p:cNvPr id="49159" name="Rectangle 4"/>
              <p:cNvSpPr>
                <a:spLocks noChangeArrowheads="1"/>
              </p:cNvSpPr>
              <p:nvPr/>
            </p:nvSpPr>
            <p:spPr bwMode="auto">
              <a:xfrm>
                <a:off x="5712066" y="5697486"/>
                <a:ext cx="228600" cy="228600"/>
              </a:xfrm>
              <a:prstGeom prst="rect">
                <a:avLst/>
              </a:prstGeom>
              <a:solidFill>
                <a:schemeClr val="accent1"/>
              </a:solidFill>
              <a:ln w="9525">
                <a:solidFill>
                  <a:schemeClr val="tx1"/>
                </a:solidFill>
                <a:miter lim="800000"/>
                <a:headEnd/>
                <a:tailEnd/>
              </a:ln>
            </p:spPr>
            <p:txBody>
              <a:bodyPr wrap="none" anchor="ctr">
                <a:prstTxWarp prst="textNoShape">
                  <a:avLst/>
                </a:prstTxWarp>
              </a:bodyPr>
              <a:lstStyle/>
              <a:p>
                <a:endParaRPr lang="en-US"/>
              </a:p>
            </p:txBody>
          </p:sp>
          <p:sp>
            <p:nvSpPr>
              <p:cNvPr id="49160" name="Rectangle 5"/>
              <p:cNvSpPr>
                <a:spLocks noChangeArrowheads="1"/>
              </p:cNvSpPr>
              <p:nvPr/>
            </p:nvSpPr>
            <p:spPr bwMode="auto">
              <a:xfrm>
                <a:off x="7148753" y="5697486"/>
                <a:ext cx="228600" cy="228600"/>
              </a:xfrm>
              <a:prstGeom prst="rect">
                <a:avLst/>
              </a:prstGeom>
              <a:solidFill>
                <a:schemeClr val="accent1"/>
              </a:solidFill>
              <a:ln w="9525">
                <a:solidFill>
                  <a:schemeClr val="tx1"/>
                </a:solidFill>
                <a:miter lim="800000"/>
                <a:headEnd/>
                <a:tailEnd/>
              </a:ln>
            </p:spPr>
            <p:txBody>
              <a:bodyPr wrap="none" anchor="ctr">
                <a:prstTxWarp prst="textNoShape">
                  <a:avLst/>
                </a:prstTxWarp>
              </a:bodyPr>
              <a:lstStyle/>
              <a:p>
                <a:endParaRPr lang="en-US"/>
              </a:p>
            </p:txBody>
          </p:sp>
          <p:sp>
            <p:nvSpPr>
              <p:cNvPr id="49161" name="Rectangle 6"/>
              <p:cNvSpPr>
                <a:spLocks noChangeArrowheads="1"/>
              </p:cNvSpPr>
              <p:nvPr/>
            </p:nvSpPr>
            <p:spPr bwMode="auto">
              <a:xfrm>
                <a:off x="8596553" y="5697486"/>
                <a:ext cx="228600" cy="228600"/>
              </a:xfrm>
              <a:prstGeom prst="rect">
                <a:avLst/>
              </a:prstGeom>
              <a:solidFill>
                <a:schemeClr val="accent1"/>
              </a:solidFill>
              <a:ln w="9525">
                <a:solidFill>
                  <a:schemeClr val="tx1"/>
                </a:solidFill>
                <a:miter lim="800000"/>
                <a:headEnd/>
                <a:tailEnd/>
              </a:ln>
            </p:spPr>
            <p:txBody>
              <a:bodyPr wrap="none" anchor="ctr">
                <a:prstTxWarp prst="textNoShape">
                  <a:avLst/>
                </a:prstTxWarp>
              </a:bodyPr>
              <a:lstStyle/>
              <a:p>
                <a:endParaRPr lang="en-US"/>
              </a:p>
            </p:txBody>
          </p:sp>
          <p:sp>
            <p:nvSpPr>
              <p:cNvPr id="49162" name="Oval 7"/>
              <p:cNvSpPr>
                <a:spLocks noChangeArrowheads="1"/>
              </p:cNvSpPr>
              <p:nvPr/>
            </p:nvSpPr>
            <p:spPr bwMode="auto">
              <a:xfrm>
                <a:off x="5002453" y="5697486"/>
                <a:ext cx="228600" cy="228600"/>
              </a:xfrm>
              <a:prstGeom prst="ellipse">
                <a:avLst/>
              </a:prstGeom>
              <a:solidFill>
                <a:schemeClr val="hlink"/>
              </a:solidFill>
              <a:ln w="9525">
                <a:solidFill>
                  <a:schemeClr val="tx1"/>
                </a:solidFill>
                <a:round/>
                <a:headEnd/>
                <a:tailEnd/>
              </a:ln>
            </p:spPr>
            <p:txBody>
              <a:bodyPr wrap="none" anchor="ctr">
                <a:prstTxWarp prst="textNoShape">
                  <a:avLst/>
                </a:prstTxWarp>
              </a:bodyPr>
              <a:lstStyle/>
              <a:p>
                <a:endParaRPr lang="en-US"/>
              </a:p>
            </p:txBody>
          </p:sp>
          <p:sp>
            <p:nvSpPr>
              <p:cNvPr id="49163" name="Oval 8"/>
              <p:cNvSpPr>
                <a:spLocks noChangeArrowheads="1"/>
              </p:cNvSpPr>
              <p:nvPr/>
            </p:nvSpPr>
            <p:spPr bwMode="auto">
              <a:xfrm>
                <a:off x="5712066" y="5164086"/>
                <a:ext cx="228600" cy="228600"/>
              </a:xfrm>
              <a:prstGeom prst="ellipse">
                <a:avLst/>
              </a:prstGeom>
              <a:solidFill>
                <a:schemeClr val="hlink"/>
              </a:solidFill>
              <a:ln w="9525">
                <a:solidFill>
                  <a:schemeClr val="tx1"/>
                </a:solidFill>
                <a:round/>
                <a:headEnd/>
                <a:tailEnd/>
              </a:ln>
            </p:spPr>
            <p:txBody>
              <a:bodyPr wrap="none" anchor="ctr">
                <a:prstTxWarp prst="textNoShape">
                  <a:avLst/>
                </a:prstTxWarp>
              </a:bodyPr>
              <a:lstStyle/>
              <a:p>
                <a:endParaRPr lang="en-US"/>
              </a:p>
            </p:txBody>
          </p:sp>
          <p:sp>
            <p:nvSpPr>
              <p:cNvPr id="49164" name="Oval 9"/>
              <p:cNvSpPr>
                <a:spLocks noChangeArrowheads="1"/>
              </p:cNvSpPr>
              <p:nvPr/>
            </p:nvSpPr>
            <p:spPr bwMode="auto">
              <a:xfrm>
                <a:off x="6364528" y="5697486"/>
                <a:ext cx="228600" cy="228600"/>
              </a:xfrm>
              <a:prstGeom prst="ellipse">
                <a:avLst/>
              </a:prstGeom>
              <a:solidFill>
                <a:schemeClr val="hlink"/>
              </a:solidFill>
              <a:ln w="9525">
                <a:solidFill>
                  <a:schemeClr val="tx1"/>
                </a:solidFill>
                <a:round/>
                <a:headEnd/>
                <a:tailEnd/>
              </a:ln>
            </p:spPr>
            <p:txBody>
              <a:bodyPr wrap="none" anchor="ctr">
                <a:prstTxWarp prst="textNoShape">
                  <a:avLst/>
                </a:prstTxWarp>
              </a:bodyPr>
              <a:lstStyle/>
              <a:p>
                <a:endParaRPr lang="en-US"/>
              </a:p>
            </p:txBody>
          </p:sp>
          <p:sp>
            <p:nvSpPr>
              <p:cNvPr id="49165" name="Oval 10"/>
              <p:cNvSpPr>
                <a:spLocks noChangeArrowheads="1"/>
              </p:cNvSpPr>
              <p:nvPr/>
            </p:nvSpPr>
            <p:spPr bwMode="auto">
              <a:xfrm>
                <a:off x="7148753" y="5164086"/>
                <a:ext cx="228600" cy="228600"/>
              </a:xfrm>
              <a:prstGeom prst="ellipse">
                <a:avLst/>
              </a:prstGeom>
              <a:solidFill>
                <a:schemeClr val="hlink"/>
              </a:solidFill>
              <a:ln w="9525">
                <a:solidFill>
                  <a:schemeClr val="tx1"/>
                </a:solidFill>
                <a:round/>
                <a:headEnd/>
                <a:tailEnd/>
              </a:ln>
            </p:spPr>
            <p:txBody>
              <a:bodyPr wrap="none" anchor="ctr">
                <a:prstTxWarp prst="textNoShape">
                  <a:avLst/>
                </a:prstTxWarp>
              </a:bodyPr>
              <a:lstStyle/>
              <a:p>
                <a:endParaRPr lang="en-US"/>
              </a:p>
            </p:txBody>
          </p:sp>
          <p:sp>
            <p:nvSpPr>
              <p:cNvPr id="49166" name="Oval 11"/>
              <p:cNvSpPr>
                <a:spLocks noChangeArrowheads="1"/>
              </p:cNvSpPr>
              <p:nvPr/>
            </p:nvSpPr>
            <p:spPr bwMode="auto">
              <a:xfrm>
                <a:off x="7888528" y="5697486"/>
                <a:ext cx="228600" cy="228600"/>
              </a:xfrm>
              <a:prstGeom prst="ellipse">
                <a:avLst/>
              </a:prstGeom>
              <a:solidFill>
                <a:schemeClr val="hlink"/>
              </a:solidFill>
              <a:ln w="9525">
                <a:solidFill>
                  <a:schemeClr val="tx1"/>
                </a:solidFill>
                <a:round/>
                <a:headEnd/>
                <a:tailEnd/>
              </a:ln>
            </p:spPr>
            <p:txBody>
              <a:bodyPr wrap="none" anchor="ctr">
                <a:prstTxWarp prst="textNoShape">
                  <a:avLst/>
                </a:prstTxWarp>
              </a:bodyPr>
              <a:lstStyle/>
              <a:p>
                <a:endParaRPr lang="en-US"/>
              </a:p>
            </p:txBody>
          </p:sp>
          <p:cxnSp>
            <p:nvCxnSpPr>
              <p:cNvPr id="49167" name="AutoShape 13"/>
              <p:cNvCxnSpPr>
                <a:cxnSpLocks noChangeShapeType="1"/>
                <a:stCxn id="49164" idx="2"/>
                <a:endCxn id="49159" idx="3"/>
              </p:cNvCxnSpPr>
              <p:nvPr/>
            </p:nvCxnSpPr>
            <p:spPr bwMode="auto">
              <a:xfrm flipH="1">
                <a:off x="5940666" y="5811786"/>
                <a:ext cx="423863" cy="0"/>
              </a:xfrm>
              <a:prstGeom prst="straightConnector1">
                <a:avLst/>
              </a:prstGeom>
              <a:noFill/>
              <a:ln w="9525">
                <a:solidFill>
                  <a:schemeClr val="tx1"/>
                </a:solidFill>
                <a:round/>
                <a:headEnd/>
                <a:tailEnd/>
              </a:ln>
            </p:spPr>
          </p:cxnSp>
          <p:cxnSp>
            <p:nvCxnSpPr>
              <p:cNvPr id="49168" name="AutoShape 15"/>
              <p:cNvCxnSpPr>
                <a:cxnSpLocks noChangeShapeType="1"/>
                <a:stCxn id="49163" idx="4"/>
                <a:endCxn id="49159" idx="0"/>
              </p:cNvCxnSpPr>
              <p:nvPr/>
            </p:nvCxnSpPr>
            <p:spPr bwMode="auto">
              <a:xfrm>
                <a:off x="5826366" y="5392686"/>
                <a:ext cx="0" cy="304800"/>
              </a:xfrm>
              <a:prstGeom prst="straightConnector1">
                <a:avLst/>
              </a:prstGeom>
              <a:noFill/>
              <a:ln w="9525">
                <a:solidFill>
                  <a:schemeClr val="tx1"/>
                </a:solidFill>
                <a:round/>
                <a:headEnd/>
                <a:tailEnd/>
              </a:ln>
            </p:spPr>
          </p:cxnSp>
          <p:cxnSp>
            <p:nvCxnSpPr>
              <p:cNvPr id="49169" name="AutoShape 16"/>
              <p:cNvCxnSpPr>
                <a:cxnSpLocks noChangeShapeType="1"/>
                <a:stCxn id="49165" idx="4"/>
                <a:endCxn id="49160" idx="0"/>
              </p:cNvCxnSpPr>
              <p:nvPr/>
            </p:nvCxnSpPr>
            <p:spPr bwMode="auto">
              <a:xfrm>
                <a:off x="7263053" y="5392686"/>
                <a:ext cx="0" cy="304800"/>
              </a:xfrm>
              <a:prstGeom prst="straightConnector1">
                <a:avLst/>
              </a:prstGeom>
              <a:noFill/>
              <a:ln w="9525">
                <a:solidFill>
                  <a:schemeClr val="tx1"/>
                </a:solidFill>
                <a:round/>
                <a:headEnd/>
                <a:tailEnd/>
              </a:ln>
            </p:spPr>
          </p:cxnSp>
          <p:cxnSp>
            <p:nvCxnSpPr>
              <p:cNvPr id="49170" name="AutoShape 17"/>
              <p:cNvCxnSpPr>
                <a:cxnSpLocks noChangeShapeType="1"/>
                <a:stCxn id="49164" idx="6"/>
                <a:endCxn id="49160" idx="1"/>
              </p:cNvCxnSpPr>
              <p:nvPr/>
            </p:nvCxnSpPr>
            <p:spPr bwMode="auto">
              <a:xfrm>
                <a:off x="6593128" y="5811786"/>
                <a:ext cx="555625" cy="0"/>
              </a:xfrm>
              <a:prstGeom prst="straightConnector1">
                <a:avLst/>
              </a:prstGeom>
              <a:noFill/>
              <a:ln w="9525">
                <a:solidFill>
                  <a:schemeClr val="tx1"/>
                </a:solidFill>
                <a:round/>
                <a:headEnd/>
                <a:tailEnd/>
              </a:ln>
            </p:spPr>
          </p:cxnSp>
          <p:cxnSp>
            <p:nvCxnSpPr>
              <p:cNvPr id="49171" name="AutoShape 18"/>
              <p:cNvCxnSpPr>
                <a:cxnSpLocks noChangeShapeType="1"/>
                <a:stCxn id="49160" idx="3"/>
                <a:endCxn id="49166" idx="2"/>
              </p:cNvCxnSpPr>
              <p:nvPr/>
            </p:nvCxnSpPr>
            <p:spPr bwMode="auto">
              <a:xfrm>
                <a:off x="7377353" y="5811786"/>
                <a:ext cx="511175" cy="0"/>
              </a:xfrm>
              <a:prstGeom prst="straightConnector1">
                <a:avLst/>
              </a:prstGeom>
              <a:noFill/>
              <a:ln w="9525">
                <a:solidFill>
                  <a:schemeClr val="tx1"/>
                </a:solidFill>
                <a:round/>
                <a:headEnd/>
                <a:tailEnd/>
              </a:ln>
            </p:spPr>
          </p:cxnSp>
          <p:cxnSp>
            <p:nvCxnSpPr>
              <p:cNvPr id="49172" name="AutoShape 19"/>
              <p:cNvCxnSpPr>
                <a:cxnSpLocks noChangeShapeType="1"/>
                <a:stCxn id="49166" idx="6"/>
                <a:endCxn id="49161" idx="1"/>
              </p:cNvCxnSpPr>
              <p:nvPr/>
            </p:nvCxnSpPr>
            <p:spPr bwMode="auto">
              <a:xfrm>
                <a:off x="8117128" y="5811786"/>
                <a:ext cx="479425" cy="0"/>
              </a:xfrm>
              <a:prstGeom prst="straightConnector1">
                <a:avLst/>
              </a:prstGeom>
              <a:noFill/>
              <a:ln w="9525">
                <a:solidFill>
                  <a:schemeClr val="tx1"/>
                </a:solidFill>
                <a:round/>
                <a:headEnd/>
                <a:tailEnd/>
              </a:ln>
            </p:spPr>
          </p:cxnSp>
          <p:sp>
            <p:nvSpPr>
              <p:cNvPr id="49173" name="Text Box 21"/>
              <p:cNvSpPr txBox="1">
                <a:spLocks noChangeArrowheads="1"/>
              </p:cNvSpPr>
              <p:nvPr/>
            </p:nvSpPr>
            <p:spPr bwMode="auto">
              <a:xfrm>
                <a:off x="5635866" y="5933371"/>
                <a:ext cx="382588" cy="457200"/>
              </a:xfrm>
              <a:prstGeom prst="rect">
                <a:avLst/>
              </a:prstGeom>
              <a:noFill/>
              <a:ln w="9525">
                <a:noFill/>
                <a:miter lim="800000"/>
                <a:headEnd/>
                <a:tailEnd/>
              </a:ln>
            </p:spPr>
            <p:txBody>
              <a:bodyPr wrap="none">
                <a:prstTxWarp prst="textNoShape">
                  <a:avLst/>
                </a:prstTxWarp>
                <a:spAutoFit/>
              </a:bodyPr>
              <a:lstStyle/>
              <a:p>
                <a:r>
                  <a:rPr lang="en-US" i="1"/>
                  <a:t>f</a:t>
                </a:r>
                <a:r>
                  <a:rPr lang="en-US" i="1" baseline="-25000"/>
                  <a:t>1</a:t>
                </a:r>
                <a:endParaRPr lang="en-US" i="1"/>
              </a:p>
            </p:txBody>
          </p:sp>
          <p:sp>
            <p:nvSpPr>
              <p:cNvPr id="49174" name="Text Box 22"/>
              <p:cNvSpPr txBox="1">
                <a:spLocks noChangeArrowheads="1"/>
              </p:cNvSpPr>
              <p:nvPr/>
            </p:nvSpPr>
            <p:spPr bwMode="auto">
              <a:xfrm>
                <a:off x="5624753" y="4775801"/>
                <a:ext cx="404813" cy="457200"/>
              </a:xfrm>
              <a:prstGeom prst="rect">
                <a:avLst/>
              </a:prstGeom>
              <a:noFill/>
              <a:ln w="9525">
                <a:noFill/>
                <a:miter lim="800000"/>
                <a:headEnd/>
                <a:tailEnd/>
              </a:ln>
            </p:spPr>
            <p:txBody>
              <a:bodyPr wrap="none">
                <a:prstTxWarp prst="textNoShape">
                  <a:avLst/>
                </a:prstTxWarp>
                <a:spAutoFit/>
              </a:bodyPr>
              <a:lstStyle/>
              <a:p>
                <a:r>
                  <a:rPr lang="en-US" i="1"/>
                  <a:t>w</a:t>
                </a:r>
              </a:p>
            </p:txBody>
          </p:sp>
          <p:sp>
            <p:nvSpPr>
              <p:cNvPr id="49175" name="Text Box 23"/>
              <p:cNvSpPr txBox="1">
                <a:spLocks noChangeArrowheads="1"/>
              </p:cNvSpPr>
              <p:nvPr/>
            </p:nvSpPr>
            <p:spPr bwMode="auto">
              <a:xfrm>
                <a:off x="8520353" y="5933371"/>
                <a:ext cx="382588" cy="457200"/>
              </a:xfrm>
              <a:prstGeom prst="rect">
                <a:avLst/>
              </a:prstGeom>
              <a:noFill/>
              <a:ln w="9525">
                <a:noFill/>
                <a:miter lim="800000"/>
                <a:headEnd/>
                <a:tailEnd/>
              </a:ln>
            </p:spPr>
            <p:txBody>
              <a:bodyPr wrap="none">
                <a:prstTxWarp prst="textNoShape">
                  <a:avLst/>
                </a:prstTxWarp>
                <a:spAutoFit/>
              </a:bodyPr>
              <a:lstStyle/>
              <a:p>
                <a:r>
                  <a:rPr lang="en-US" i="1"/>
                  <a:t>f</a:t>
                </a:r>
                <a:r>
                  <a:rPr lang="en-US" i="1" baseline="-25000"/>
                  <a:t>3</a:t>
                </a:r>
                <a:endParaRPr lang="en-US" i="1"/>
              </a:p>
            </p:txBody>
          </p:sp>
          <p:sp>
            <p:nvSpPr>
              <p:cNvPr id="49176" name="Text Box 24"/>
              <p:cNvSpPr txBox="1">
                <a:spLocks noChangeArrowheads="1"/>
              </p:cNvSpPr>
              <p:nvPr/>
            </p:nvSpPr>
            <p:spPr bwMode="auto">
              <a:xfrm>
                <a:off x="7072553" y="5933371"/>
                <a:ext cx="382588" cy="457200"/>
              </a:xfrm>
              <a:prstGeom prst="rect">
                <a:avLst/>
              </a:prstGeom>
              <a:noFill/>
              <a:ln w="9525">
                <a:noFill/>
                <a:miter lim="800000"/>
                <a:headEnd/>
                <a:tailEnd/>
              </a:ln>
            </p:spPr>
            <p:txBody>
              <a:bodyPr wrap="none">
                <a:prstTxWarp prst="textNoShape">
                  <a:avLst/>
                </a:prstTxWarp>
                <a:spAutoFit/>
              </a:bodyPr>
              <a:lstStyle/>
              <a:p>
                <a:r>
                  <a:rPr lang="en-US" i="1"/>
                  <a:t>f</a:t>
                </a:r>
                <a:r>
                  <a:rPr lang="en-US" i="1" baseline="-25000"/>
                  <a:t>2</a:t>
                </a:r>
                <a:endParaRPr lang="en-US" i="1"/>
              </a:p>
            </p:txBody>
          </p:sp>
          <p:sp>
            <p:nvSpPr>
              <p:cNvPr id="49177" name="Text Box 28"/>
              <p:cNvSpPr txBox="1">
                <a:spLocks noChangeArrowheads="1"/>
              </p:cNvSpPr>
              <p:nvPr/>
            </p:nvSpPr>
            <p:spPr bwMode="auto">
              <a:xfrm>
                <a:off x="7094778" y="4775801"/>
                <a:ext cx="336550" cy="457200"/>
              </a:xfrm>
              <a:prstGeom prst="rect">
                <a:avLst/>
              </a:prstGeom>
              <a:noFill/>
              <a:ln w="9525">
                <a:noFill/>
                <a:miter lim="800000"/>
                <a:headEnd/>
                <a:tailEnd/>
              </a:ln>
            </p:spPr>
            <p:txBody>
              <a:bodyPr wrap="none">
                <a:prstTxWarp prst="textNoShape">
                  <a:avLst/>
                </a:prstTxWarp>
                <a:spAutoFit/>
              </a:bodyPr>
              <a:lstStyle/>
              <a:p>
                <a:r>
                  <a:rPr lang="en-US" i="1"/>
                  <a:t>y</a:t>
                </a:r>
              </a:p>
            </p:txBody>
          </p:sp>
          <p:sp>
            <p:nvSpPr>
              <p:cNvPr id="49178" name="Text Box 29"/>
              <p:cNvSpPr txBox="1">
                <a:spLocks noChangeArrowheads="1"/>
              </p:cNvSpPr>
              <p:nvPr/>
            </p:nvSpPr>
            <p:spPr bwMode="auto">
              <a:xfrm>
                <a:off x="6310553" y="5309201"/>
                <a:ext cx="336550" cy="457200"/>
              </a:xfrm>
              <a:prstGeom prst="rect">
                <a:avLst/>
              </a:prstGeom>
              <a:noFill/>
              <a:ln w="9525">
                <a:noFill/>
                <a:miter lim="800000"/>
                <a:headEnd/>
                <a:tailEnd/>
              </a:ln>
            </p:spPr>
            <p:txBody>
              <a:bodyPr wrap="none">
                <a:prstTxWarp prst="textNoShape">
                  <a:avLst/>
                </a:prstTxWarp>
                <a:spAutoFit/>
              </a:bodyPr>
              <a:lstStyle/>
              <a:p>
                <a:r>
                  <a:rPr lang="en-US" i="1"/>
                  <a:t>x</a:t>
                </a:r>
              </a:p>
            </p:txBody>
          </p:sp>
          <p:sp>
            <p:nvSpPr>
              <p:cNvPr id="49179" name="Text Box 30"/>
              <p:cNvSpPr txBox="1">
                <a:spLocks noChangeArrowheads="1"/>
              </p:cNvSpPr>
              <p:nvPr/>
            </p:nvSpPr>
            <p:spPr bwMode="auto">
              <a:xfrm>
                <a:off x="7834553" y="5309201"/>
                <a:ext cx="336550" cy="457200"/>
              </a:xfrm>
              <a:prstGeom prst="rect">
                <a:avLst/>
              </a:prstGeom>
              <a:noFill/>
              <a:ln w="9525">
                <a:noFill/>
                <a:miter lim="800000"/>
                <a:headEnd/>
                <a:tailEnd/>
              </a:ln>
            </p:spPr>
            <p:txBody>
              <a:bodyPr wrap="none">
                <a:prstTxWarp prst="textNoShape">
                  <a:avLst/>
                </a:prstTxWarp>
                <a:spAutoFit/>
              </a:bodyPr>
              <a:lstStyle/>
              <a:p>
                <a:r>
                  <a:rPr lang="en-US" i="1"/>
                  <a:t>z</a:t>
                </a:r>
              </a:p>
            </p:txBody>
          </p:sp>
          <p:sp>
            <p:nvSpPr>
              <p:cNvPr id="49180" name="Text Box 31"/>
              <p:cNvSpPr txBox="1">
                <a:spLocks noChangeArrowheads="1"/>
              </p:cNvSpPr>
              <p:nvPr/>
            </p:nvSpPr>
            <p:spPr bwMode="auto">
              <a:xfrm>
                <a:off x="4938953" y="5309201"/>
                <a:ext cx="354013" cy="457200"/>
              </a:xfrm>
              <a:prstGeom prst="rect">
                <a:avLst/>
              </a:prstGeom>
              <a:noFill/>
              <a:ln w="9525">
                <a:noFill/>
                <a:miter lim="800000"/>
                <a:headEnd/>
                <a:tailEnd/>
              </a:ln>
            </p:spPr>
            <p:txBody>
              <a:bodyPr wrap="none">
                <a:prstTxWarp prst="textNoShape">
                  <a:avLst/>
                </a:prstTxWarp>
                <a:spAutoFit/>
              </a:bodyPr>
              <a:lstStyle/>
              <a:p>
                <a:r>
                  <a:rPr lang="en-US" i="1"/>
                  <a:t>u</a:t>
                </a:r>
              </a:p>
            </p:txBody>
          </p:sp>
          <p:cxnSp>
            <p:nvCxnSpPr>
              <p:cNvPr id="49181" name="AutoShape 32"/>
              <p:cNvCxnSpPr>
                <a:cxnSpLocks noChangeShapeType="1"/>
                <a:stCxn id="49162" idx="6"/>
                <a:endCxn id="49159" idx="1"/>
              </p:cNvCxnSpPr>
              <p:nvPr/>
            </p:nvCxnSpPr>
            <p:spPr bwMode="auto">
              <a:xfrm>
                <a:off x="5231053" y="5811786"/>
                <a:ext cx="481013" cy="0"/>
              </a:xfrm>
              <a:prstGeom prst="straightConnector1">
                <a:avLst/>
              </a:prstGeom>
              <a:noFill/>
              <a:ln w="9525">
                <a:solidFill>
                  <a:schemeClr val="tx1"/>
                </a:solidFill>
                <a:round/>
                <a:headEnd/>
                <a:tailEnd/>
              </a:ln>
            </p:spPr>
          </p:cxnSp>
        </p:grpSp>
      </p:grpSp>
      <p:sp>
        <p:nvSpPr>
          <p:cNvPr id="49154" name="Title 1"/>
          <p:cNvSpPr>
            <a:spLocks noGrp="1"/>
          </p:cNvSpPr>
          <p:nvPr>
            <p:ph type="title"/>
          </p:nvPr>
        </p:nvSpPr>
        <p:spPr/>
        <p:txBody>
          <a:bodyPr/>
          <a:lstStyle/>
          <a:p>
            <a:r>
              <a:rPr lang="en-US" dirty="0" smtClean="0"/>
              <a:t>Graphical Models</a:t>
            </a:r>
          </a:p>
        </p:txBody>
      </p:sp>
      <p:sp>
        <p:nvSpPr>
          <p:cNvPr id="6" name="Content Placeholder 5"/>
          <p:cNvSpPr>
            <a:spLocks noGrp="1"/>
          </p:cNvSpPr>
          <p:nvPr>
            <p:ph sz="quarter" idx="1"/>
          </p:nvPr>
        </p:nvSpPr>
        <p:spPr>
          <a:xfrm>
            <a:off x="177801" y="1144741"/>
            <a:ext cx="8822266" cy="4895697"/>
          </a:xfrm>
        </p:spPr>
        <p:txBody>
          <a:bodyPr/>
          <a:lstStyle/>
          <a:p>
            <a:pPr>
              <a:spcBef>
                <a:spcPts val="300"/>
              </a:spcBef>
            </a:pPr>
            <a:r>
              <a:rPr lang="en-US" sz="2400" dirty="0" smtClean="0"/>
              <a:t>Efficient marginal/MAP computation over multivariate functions by decomposing into products of subfunctions</a:t>
            </a:r>
          </a:p>
          <a:p>
            <a:pPr lvl="1">
              <a:spcBef>
                <a:spcPts val="300"/>
              </a:spcBef>
            </a:pPr>
            <a:r>
              <a:rPr lang="en-US" sz="2000" dirty="0" smtClean="0"/>
              <a:t>For constraints, probabilities, speech, etc.</a:t>
            </a:r>
          </a:p>
          <a:p>
            <a:pPr lvl="1">
              <a:spcBef>
                <a:spcPts val="300"/>
              </a:spcBef>
            </a:pPr>
            <a:r>
              <a:rPr lang="en-US" sz="2000" dirty="0" smtClean="0"/>
              <a:t>Based on </a:t>
            </a:r>
            <a:r>
              <a:rPr lang="en-US" sz="2000" i="1" dirty="0" smtClean="0"/>
              <a:t>independence assumptions</a:t>
            </a:r>
          </a:p>
          <a:p>
            <a:pPr>
              <a:spcBef>
                <a:spcPts val="300"/>
              </a:spcBef>
            </a:pPr>
            <a:r>
              <a:rPr lang="en-US" sz="2400" dirty="0" smtClean="0"/>
              <a:t>Come in a variety of related flavors</a:t>
            </a:r>
          </a:p>
          <a:p>
            <a:pPr lvl="1">
              <a:spcBef>
                <a:spcPts val="300"/>
              </a:spcBef>
            </a:pPr>
            <a:r>
              <a:rPr lang="en-US" sz="2000" b="1" dirty="0" smtClean="0"/>
              <a:t>Bayesian networks</a:t>
            </a:r>
            <a:r>
              <a:rPr lang="en-US" sz="2000" dirty="0" smtClean="0"/>
              <a:t>: Directed, variable nodes</a:t>
            </a:r>
          </a:p>
          <a:p>
            <a:pPr lvl="2">
              <a:spcBef>
                <a:spcPts val="300"/>
              </a:spcBef>
            </a:pPr>
            <a:r>
              <a:rPr lang="en-US" sz="1800" dirty="0" err="1" smtClean="0"/>
              <a:t>E.g</a:t>
            </a:r>
            <a:r>
              <a:rPr lang="en-US" sz="1800" dirty="0" smtClean="0"/>
              <a:t>, </a:t>
            </a:r>
            <a:r>
              <a:rPr lang="en-US" sz="1800" i="1" dirty="0" err="1" smtClean="0"/>
              <a:t>p</a:t>
            </a:r>
            <a:r>
              <a:rPr lang="en-US" sz="1800" dirty="0" err="1" smtClean="0"/>
              <a:t>(</a:t>
            </a:r>
            <a:r>
              <a:rPr lang="en-US" sz="1800" i="1" dirty="0" err="1" smtClean="0"/>
              <a:t>u</a:t>
            </a:r>
            <a:r>
              <a:rPr lang="en-US" sz="1800" dirty="0" err="1" smtClean="0"/>
              <a:t>,</a:t>
            </a:r>
            <a:r>
              <a:rPr lang="en-US" sz="1800" i="1" dirty="0" err="1" smtClean="0"/>
              <a:t>w</a:t>
            </a:r>
            <a:r>
              <a:rPr lang="en-US" sz="1800" dirty="0" err="1" smtClean="0"/>
              <a:t>,</a:t>
            </a:r>
            <a:r>
              <a:rPr lang="en-US" sz="1800" i="1" dirty="0" err="1" smtClean="0"/>
              <a:t>x</a:t>
            </a:r>
            <a:r>
              <a:rPr lang="en-US" sz="1800" dirty="0" err="1" smtClean="0"/>
              <a:t>,</a:t>
            </a:r>
            <a:r>
              <a:rPr lang="en-US" sz="1800" i="1" dirty="0" err="1" smtClean="0"/>
              <a:t>y</a:t>
            </a:r>
            <a:r>
              <a:rPr lang="en-US" sz="1800" dirty="0" err="1" smtClean="0"/>
              <a:t>,</a:t>
            </a:r>
            <a:r>
              <a:rPr lang="en-US" sz="1800" i="1" dirty="0" err="1" smtClean="0"/>
              <a:t>z</a:t>
            </a:r>
            <a:r>
              <a:rPr lang="en-US" sz="1800" dirty="0" smtClean="0"/>
              <a:t>) = </a:t>
            </a:r>
            <a:r>
              <a:rPr lang="en-US" sz="1800" i="1" dirty="0" err="1" smtClean="0"/>
              <a:t>p</a:t>
            </a:r>
            <a:r>
              <a:rPr lang="en-US" sz="1800" dirty="0" err="1" smtClean="0"/>
              <a:t>(</a:t>
            </a:r>
            <a:r>
              <a:rPr lang="en-US" sz="1800" i="1" dirty="0" err="1" smtClean="0"/>
              <a:t>u</a:t>
            </a:r>
            <a:r>
              <a:rPr lang="en-US" sz="1800" dirty="0" err="1" smtClean="0"/>
              <a:t>)</a:t>
            </a:r>
            <a:r>
              <a:rPr lang="en-US" sz="1800" i="1" dirty="0" err="1" smtClean="0"/>
              <a:t>p</a:t>
            </a:r>
            <a:r>
              <a:rPr lang="en-US" sz="1800" dirty="0" err="1" smtClean="0"/>
              <a:t>(</a:t>
            </a:r>
            <a:r>
              <a:rPr lang="en-US" sz="1800" i="1" dirty="0" err="1" smtClean="0"/>
              <a:t>w</a:t>
            </a:r>
            <a:r>
              <a:rPr lang="en-US" sz="1800" dirty="0" err="1" smtClean="0"/>
              <a:t>)</a:t>
            </a:r>
            <a:r>
              <a:rPr lang="en-US" sz="1800" i="1" dirty="0" err="1" smtClean="0"/>
              <a:t>p</a:t>
            </a:r>
            <a:r>
              <a:rPr lang="en-US" sz="1800" dirty="0" err="1" smtClean="0"/>
              <a:t>(</a:t>
            </a:r>
            <a:r>
              <a:rPr lang="en-US" sz="1800" i="1" dirty="0" err="1" smtClean="0"/>
              <a:t>x</a:t>
            </a:r>
            <a:r>
              <a:rPr lang="en-US" sz="1800" dirty="0" err="1" smtClean="0"/>
              <a:t>|</a:t>
            </a:r>
            <a:r>
              <a:rPr lang="en-US" sz="1800" i="1" dirty="0" err="1" smtClean="0"/>
              <a:t>u</a:t>
            </a:r>
            <a:r>
              <a:rPr lang="en-US" sz="1800" dirty="0" err="1" smtClean="0"/>
              <a:t>,</a:t>
            </a:r>
            <a:r>
              <a:rPr lang="en-US" sz="1800" i="1" dirty="0" err="1" smtClean="0"/>
              <a:t>w</a:t>
            </a:r>
            <a:r>
              <a:rPr lang="en-US" sz="1800" dirty="0" err="1" smtClean="0"/>
              <a:t>)</a:t>
            </a:r>
            <a:r>
              <a:rPr lang="en-US" sz="1800" i="1" dirty="0" err="1" smtClean="0"/>
              <a:t>p</a:t>
            </a:r>
            <a:r>
              <a:rPr lang="en-US" sz="1800" dirty="0" err="1" smtClean="0"/>
              <a:t>(</a:t>
            </a:r>
            <a:r>
              <a:rPr lang="en-US" sz="1800" i="1" dirty="0" err="1" smtClean="0"/>
              <a:t>y</a:t>
            </a:r>
            <a:r>
              <a:rPr lang="en-US" sz="1800" dirty="0" err="1" smtClean="0"/>
              <a:t>|</a:t>
            </a:r>
            <a:r>
              <a:rPr lang="en-US" sz="1800" i="1" dirty="0" err="1" smtClean="0"/>
              <a:t>x</a:t>
            </a:r>
            <a:r>
              <a:rPr lang="en-US" sz="1800" dirty="0" err="1" smtClean="0"/>
              <a:t>)</a:t>
            </a:r>
            <a:r>
              <a:rPr lang="en-US" sz="1800" i="1" dirty="0" err="1" smtClean="0"/>
              <a:t>p</a:t>
            </a:r>
            <a:r>
              <a:rPr lang="en-US" sz="1800" dirty="0" err="1" smtClean="0"/>
              <a:t>(</a:t>
            </a:r>
            <a:r>
              <a:rPr lang="en-US" sz="1800" i="1" dirty="0" err="1" smtClean="0"/>
              <a:t>z</a:t>
            </a:r>
            <a:r>
              <a:rPr lang="en-US" sz="1800" dirty="0" err="1" smtClean="0"/>
              <a:t>|</a:t>
            </a:r>
            <a:r>
              <a:rPr lang="en-US" sz="1800" i="1" dirty="0" err="1" smtClean="0"/>
              <a:t>x</a:t>
            </a:r>
            <a:r>
              <a:rPr lang="en-US" sz="1800" dirty="0" smtClean="0"/>
              <a:t>)</a:t>
            </a:r>
          </a:p>
          <a:p>
            <a:pPr lvl="1">
              <a:spcBef>
                <a:spcPts val="300"/>
              </a:spcBef>
            </a:pPr>
            <a:r>
              <a:rPr lang="en-US" sz="2000" b="1" dirty="0" smtClean="0"/>
              <a:t>Markov networks</a:t>
            </a:r>
            <a:r>
              <a:rPr lang="en-US" sz="2000" dirty="0" smtClean="0"/>
              <a:t>: Undirected, variable nodes &amp; clique potentials</a:t>
            </a:r>
          </a:p>
          <a:p>
            <a:pPr lvl="2">
              <a:spcBef>
                <a:spcPts val="300"/>
              </a:spcBef>
            </a:pPr>
            <a:r>
              <a:rPr lang="en-US" sz="1800" dirty="0" smtClean="0"/>
              <a:t>Basis for </a:t>
            </a:r>
            <a:r>
              <a:rPr lang="en-US" sz="1800" i="1" dirty="0" smtClean="0"/>
              <a:t>Markov logic</a:t>
            </a:r>
            <a:r>
              <a:rPr lang="en-US" sz="1800" dirty="0" smtClean="0"/>
              <a:t> and </a:t>
            </a:r>
            <a:r>
              <a:rPr lang="en-US" sz="1800" i="1" dirty="0" smtClean="0"/>
              <a:t>Alchemy</a:t>
            </a:r>
          </a:p>
          <a:p>
            <a:pPr lvl="1">
              <a:spcBef>
                <a:spcPts val="300"/>
              </a:spcBef>
            </a:pPr>
            <a:r>
              <a:rPr lang="en-US" sz="2000" b="1" dirty="0" smtClean="0"/>
              <a:t>Factor graphs</a:t>
            </a:r>
            <a:r>
              <a:rPr lang="en-US" sz="2000" dirty="0" smtClean="0"/>
              <a:t>: Undirected, variable &amp; factor nodes</a:t>
            </a:r>
          </a:p>
          <a:p>
            <a:pPr lvl="2">
              <a:spcBef>
                <a:spcPts val="300"/>
              </a:spcBef>
            </a:pPr>
            <a:r>
              <a:rPr lang="en-US" sz="1800" dirty="0" smtClean="0"/>
              <a:t>E.g., </a:t>
            </a:r>
            <a:r>
              <a:rPr lang="en-US" sz="1800" i="1" dirty="0" err="1" smtClean="0"/>
              <a:t>f</a:t>
            </a:r>
            <a:r>
              <a:rPr lang="en-US" sz="1800" dirty="0" err="1" smtClean="0"/>
              <a:t>(</a:t>
            </a:r>
            <a:r>
              <a:rPr lang="en-US" sz="1800" i="1" dirty="0" err="1" smtClean="0"/>
              <a:t>u</a:t>
            </a:r>
            <a:r>
              <a:rPr lang="en-US" sz="1800" dirty="0" err="1" smtClean="0"/>
              <a:t>,</a:t>
            </a:r>
            <a:r>
              <a:rPr lang="en-US" sz="1800" i="1" dirty="0" err="1" smtClean="0"/>
              <a:t>w</a:t>
            </a:r>
            <a:r>
              <a:rPr lang="en-US" sz="1800" dirty="0" err="1" smtClean="0"/>
              <a:t>,</a:t>
            </a:r>
            <a:r>
              <a:rPr lang="en-US" sz="1800" i="1" dirty="0" err="1" smtClean="0"/>
              <a:t>x</a:t>
            </a:r>
            <a:r>
              <a:rPr lang="en-US" sz="1800" dirty="0" err="1" smtClean="0"/>
              <a:t>,</a:t>
            </a:r>
            <a:r>
              <a:rPr lang="en-US" sz="1800" i="1" dirty="0" err="1" smtClean="0"/>
              <a:t>y</a:t>
            </a:r>
            <a:r>
              <a:rPr lang="en-US" sz="1800" dirty="0" err="1" smtClean="0"/>
              <a:t>,</a:t>
            </a:r>
            <a:r>
              <a:rPr lang="en-US" sz="1800" i="1" dirty="0" err="1" smtClean="0"/>
              <a:t>z</a:t>
            </a:r>
            <a:r>
              <a:rPr lang="en-US" sz="1800" dirty="0" smtClean="0"/>
              <a:t>) = </a:t>
            </a:r>
            <a:r>
              <a:rPr lang="en-US" sz="1800" i="1" dirty="0" smtClean="0"/>
              <a:t>f</a:t>
            </a:r>
            <a:r>
              <a:rPr lang="en-US" sz="1800" i="1" baseline="-25000" dirty="0" smtClean="0"/>
              <a:t>1</a:t>
            </a:r>
            <a:r>
              <a:rPr lang="en-US" sz="1800" dirty="0" smtClean="0"/>
              <a:t>(</a:t>
            </a:r>
            <a:r>
              <a:rPr lang="en-US" sz="1800" i="1" dirty="0" smtClean="0"/>
              <a:t>u</a:t>
            </a:r>
            <a:r>
              <a:rPr lang="en-US" sz="1800" dirty="0" smtClean="0"/>
              <a:t>,</a:t>
            </a:r>
            <a:r>
              <a:rPr lang="en-US" sz="1800" i="1" dirty="0" smtClean="0"/>
              <a:t>w</a:t>
            </a:r>
            <a:r>
              <a:rPr lang="en-US" sz="1800" dirty="0" smtClean="0"/>
              <a:t>,</a:t>
            </a:r>
            <a:r>
              <a:rPr lang="en-US" sz="1800" i="1" dirty="0" smtClean="0"/>
              <a:t>x</a:t>
            </a:r>
            <a:r>
              <a:rPr lang="en-US" sz="1800" dirty="0" smtClean="0"/>
              <a:t>)</a:t>
            </a:r>
            <a:r>
              <a:rPr lang="en-US" sz="1800" i="1" dirty="0" smtClean="0"/>
              <a:t>f</a:t>
            </a:r>
            <a:r>
              <a:rPr lang="en-US" sz="1800" i="1" baseline="-25000" dirty="0" smtClean="0"/>
              <a:t>2</a:t>
            </a:r>
            <a:r>
              <a:rPr lang="en-US" sz="1800" dirty="0" smtClean="0"/>
              <a:t>(</a:t>
            </a:r>
            <a:r>
              <a:rPr lang="en-US" sz="1800" i="1" dirty="0" smtClean="0"/>
              <a:t>x</a:t>
            </a:r>
            <a:r>
              <a:rPr lang="en-US" sz="1800" dirty="0" smtClean="0"/>
              <a:t>,</a:t>
            </a:r>
            <a:r>
              <a:rPr lang="en-US" sz="1800" i="1" dirty="0" smtClean="0"/>
              <a:t>y</a:t>
            </a:r>
            <a:r>
              <a:rPr lang="en-US" sz="1800" dirty="0" smtClean="0"/>
              <a:t>,</a:t>
            </a:r>
            <a:r>
              <a:rPr lang="en-US" sz="1800" i="1" dirty="0" smtClean="0"/>
              <a:t>z</a:t>
            </a:r>
            <a:r>
              <a:rPr lang="en-US" sz="1800" dirty="0" smtClean="0"/>
              <a:t>)</a:t>
            </a:r>
            <a:r>
              <a:rPr lang="en-US" sz="1800" i="1" dirty="0" smtClean="0"/>
              <a:t>f</a:t>
            </a:r>
            <a:r>
              <a:rPr lang="en-US" sz="1800" i="1" baseline="-25000" dirty="0" smtClean="0"/>
              <a:t>3</a:t>
            </a:r>
            <a:r>
              <a:rPr lang="en-US" sz="1800" dirty="0" smtClean="0"/>
              <a:t>(</a:t>
            </a:r>
            <a:r>
              <a:rPr lang="en-US" sz="1800" i="1" dirty="0" smtClean="0"/>
              <a:t>z</a:t>
            </a:r>
            <a:r>
              <a:rPr lang="en-US" sz="1800" dirty="0" smtClean="0"/>
              <a:t>)</a:t>
            </a:r>
          </a:p>
          <a:p>
            <a:pPr>
              <a:spcBef>
                <a:spcPts val="300"/>
              </a:spcBef>
            </a:pPr>
            <a:r>
              <a:rPr lang="en-US" sz="2400" dirty="0" smtClean="0"/>
              <a:t>Compute via variants of</a:t>
            </a:r>
          </a:p>
          <a:p>
            <a:pPr lvl="1">
              <a:spcBef>
                <a:spcPts val="300"/>
              </a:spcBef>
            </a:pPr>
            <a:r>
              <a:rPr lang="en-US" sz="2000" dirty="0" smtClean="0"/>
              <a:t>Sum-product (message passing)</a:t>
            </a:r>
          </a:p>
          <a:p>
            <a:pPr lvl="1">
              <a:spcBef>
                <a:spcPts val="300"/>
              </a:spcBef>
            </a:pPr>
            <a:r>
              <a:rPr lang="en-US" sz="2000" dirty="0" smtClean="0"/>
              <a:t>Monte Carlo (sampling)</a:t>
            </a:r>
          </a:p>
        </p:txBody>
      </p:sp>
      <p:sp>
        <p:nvSpPr>
          <p:cNvPr id="72" name="Rectangle 3"/>
          <p:cNvSpPr txBox="1">
            <a:spLocks noChangeArrowheads="1"/>
          </p:cNvSpPr>
          <p:nvPr/>
        </p:nvSpPr>
        <p:spPr>
          <a:xfrm>
            <a:off x="620713" y="1139825"/>
            <a:ext cx="7772400" cy="914400"/>
          </a:xfrm>
          <a:prstGeom prst="rect">
            <a:avLst/>
          </a:prstGeom>
        </p:spPr>
        <p:txBody>
          <a:bodyPr>
            <a:normAutofit/>
          </a:bodyPr>
          <a:lstStyle/>
          <a:p>
            <a:pPr marL="342900" indent="-342900" algn="ctr" eaLnBrk="1" fontAlgn="auto" hangingPunct="1">
              <a:spcBef>
                <a:spcPts val="600"/>
              </a:spcBef>
              <a:spcAft>
                <a:spcPts val="0"/>
              </a:spcAft>
              <a:buClr>
                <a:schemeClr val="accent1"/>
              </a:buClr>
              <a:buSzPct val="76000"/>
              <a:buFont typeface="Wingdings" pitchFamily="68" charset="2"/>
              <a:buNone/>
              <a:defRPr/>
            </a:pPr>
            <a:endParaRPr lang="en-US" sz="2800" dirty="0">
              <a:latin typeface="+mn-lt"/>
            </a:endParaRPr>
          </a:p>
        </p:txBody>
      </p:sp>
      <p:grpSp>
        <p:nvGrpSpPr>
          <p:cNvPr id="2" name="Group 58"/>
          <p:cNvGrpSpPr>
            <a:grpSpLocks/>
          </p:cNvGrpSpPr>
          <p:nvPr/>
        </p:nvGrpSpPr>
        <p:grpSpPr bwMode="auto">
          <a:xfrm>
            <a:off x="6477000" y="2074337"/>
            <a:ext cx="2470150" cy="1409700"/>
            <a:chOff x="2976" y="1584"/>
            <a:chExt cx="1556" cy="888"/>
          </a:xfrm>
        </p:grpSpPr>
        <p:sp>
          <p:nvSpPr>
            <p:cNvPr id="49182" name="Oval 40"/>
            <p:cNvSpPr>
              <a:spLocks noChangeArrowheads="1"/>
            </p:cNvSpPr>
            <p:nvPr/>
          </p:nvSpPr>
          <p:spPr bwMode="auto">
            <a:xfrm>
              <a:off x="4186" y="1656"/>
              <a:ext cx="144" cy="144"/>
            </a:xfrm>
            <a:prstGeom prst="ellipse">
              <a:avLst/>
            </a:prstGeom>
            <a:solidFill>
              <a:schemeClr val="hlink"/>
            </a:solidFill>
            <a:ln w="9525">
              <a:solidFill>
                <a:schemeClr val="tx1"/>
              </a:solidFill>
              <a:round/>
              <a:headEnd/>
              <a:tailEnd/>
            </a:ln>
          </p:spPr>
          <p:txBody>
            <a:bodyPr wrap="none" anchor="ctr">
              <a:prstTxWarp prst="textNoShape">
                <a:avLst/>
              </a:prstTxWarp>
            </a:bodyPr>
            <a:lstStyle/>
            <a:p>
              <a:endParaRPr lang="en-US"/>
            </a:p>
          </p:txBody>
        </p:sp>
        <p:sp>
          <p:nvSpPr>
            <p:cNvPr id="49183" name="Oval 41"/>
            <p:cNvSpPr>
              <a:spLocks noChangeArrowheads="1"/>
            </p:cNvSpPr>
            <p:nvPr/>
          </p:nvSpPr>
          <p:spPr bwMode="auto">
            <a:xfrm>
              <a:off x="3223" y="2256"/>
              <a:ext cx="144" cy="144"/>
            </a:xfrm>
            <a:prstGeom prst="ellipse">
              <a:avLst/>
            </a:prstGeom>
            <a:solidFill>
              <a:schemeClr val="hlink"/>
            </a:solidFill>
            <a:ln w="9525">
              <a:solidFill>
                <a:schemeClr val="tx1"/>
              </a:solidFill>
              <a:round/>
              <a:headEnd/>
              <a:tailEnd/>
            </a:ln>
          </p:spPr>
          <p:txBody>
            <a:bodyPr wrap="none" anchor="ctr">
              <a:prstTxWarp prst="textNoShape">
                <a:avLst/>
              </a:prstTxWarp>
            </a:bodyPr>
            <a:lstStyle/>
            <a:p>
              <a:endParaRPr lang="en-US"/>
            </a:p>
          </p:txBody>
        </p:sp>
        <p:sp>
          <p:nvSpPr>
            <p:cNvPr id="49184" name="Oval 42"/>
            <p:cNvSpPr>
              <a:spLocks noChangeArrowheads="1"/>
            </p:cNvSpPr>
            <p:nvPr/>
          </p:nvSpPr>
          <p:spPr bwMode="auto">
            <a:xfrm>
              <a:off x="4186" y="2256"/>
              <a:ext cx="144" cy="144"/>
            </a:xfrm>
            <a:prstGeom prst="ellipse">
              <a:avLst/>
            </a:prstGeom>
            <a:solidFill>
              <a:schemeClr val="hlink"/>
            </a:solidFill>
            <a:ln w="9525">
              <a:solidFill>
                <a:schemeClr val="tx1"/>
              </a:solidFill>
              <a:round/>
              <a:headEnd/>
              <a:tailEnd/>
            </a:ln>
          </p:spPr>
          <p:txBody>
            <a:bodyPr wrap="none" anchor="ctr">
              <a:prstTxWarp prst="textNoShape">
                <a:avLst/>
              </a:prstTxWarp>
            </a:bodyPr>
            <a:lstStyle/>
            <a:p>
              <a:endParaRPr lang="en-US"/>
            </a:p>
          </p:txBody>
        </p:sp>
        <p:sp>
          <p:nvSpPr>
            <p:cNvPr id="49185" name="Oval 43"/>
            <p:cNvSpPr>
              <a:spLocks noChangeArrowheads="1"/>
            </p:cNvSpPr>
            <p:nvPr/>
          </p:nvSpPr>
          <p:spPr bwMode="auto">
            <a:xfrm>
              <a:off x="3730" y="1968"/>
              <a:ext cx="144" cy="144"/>
            </a:xfrm>
            <a:prstGeom prst="ellipse">
              <a:avLst/>
            </a:prstGeom>
            <a:solidFill>
              <a:schemeClr val="hlink"/>
            </a:solidFill>
            <a:ln w="9525">
              <a:solidFill>
                <a:schemeClr val="tx1"/>
              </a:solidFill>
              <a:round/>
              <a:headEnd/>
              <a:tailEnd/>
            </a:ln>
          </p:spPr>
          <p:txBody>
            <a:bodyPr wrap="none" anchor="ctr">
              <a:prstTxWarp prst="textNoShape">
                <a:avLst/>
              </a:prstTxWarp>
            </a:bodyPr>
            <a:lstStyle/>
            <a:p>
              <a:endParaRPr lang="en-US"/>
            </a:p>
          </p:txBody>
        </p:sp>
        <p:sp>
          <p:nvSpPr>
            <p:cNvPr id="49186" name="Oval 44"/>
            <p:cNvSpPr>
              <a:spLocks noChangeArrowheads="1"/>
            </p:cNvSpPr>
            <p:nvPr/>
          </p:nvSpPr>
          <p:spPr bwMode="auto">
            <a:xfrm>
              <a:off x="3223" y="1656"/>
              <a:ext cx="144" cy="144"/>
            </a:xfrm>
            <a:prstGeom prst="ellipse">
              <a:avLst/>
            </a:prstGeom>
            <a:solidFill>
              <a:schemeClr val="hlink"/>
            </a:solidFill>
            <a:ln w="9525">
              <a:solidFill>
                <a:schemeClr val="tx1"/>
              </a:solidFill>
              <a:round/>
              <a:headEnd/>
              <a:tailEnd/>
            </a:ln>
          </p:spPr>
          <p:txBody>
            <a:bodyPr wrap="none" anchor="ctr">
              <a:prstTxWarp prst="textNoShape">
                <a:avLst/>
              </a:prstTxWarp>
            </a:bodyPr>
            <a:lstStyle/>
            <a:p>
              <a:endParaRPr lang="en-US"/>
            </a:p>
          </p:txBody>
        </p:sp>
        <p:cxnSp>
          <p:nvCxnSpPr>
            <p:cNvPr id="49187" name="AutoShape 45"/>
            <p:cNvCxnSpPr>
              <a:cxnSpLocks noChangeShapeType="1"/>
              <a:stCxn id="49185" idx="5"/>
              <a:endCxn id="49184" idx="1"/>
            </p:cNvCxnSpPr>
            <p:nvPr/>
          </p:nvCxnSpPr>
          <p:spPr bwMode="auto">
            <a:xfrm>
              <a:off x="3853" y="2091"/>
              <a:ext cx="354" cy="186"/>
            </a:xfrm>
            <a:prstGeom prst="straightConnector1">
              <a:avLst/>
            </a:prstGeom>
            <a:noFill/>
            <a:ln w="9525">
              <a:solidFill>
                <a:schemeClr val="tx1"/>
              </a:solidFill>
              <a:round/>
              <a:headEnd/>
              <a:tailEnd type="triangle" w="med" len="med"/>
            </a:ln>
          </p:spPr>
        </p:cxnSp>
        <p:cxnSp>
          <p:nvCxnSpPr>
            <p:cNvPr id="49188" name="AutoShape 46"/>
            <p:cNvCxnSpPr>
              <a:cxnSpLocks noChangeShapeType="1"/>
              <a:stCxn id="49186" idx="5"/>
              <a:endCxn id="49185" idx="1"/>
            </p:cNvCxnSpPr>
            <p:nvPr/>
          </p:nvCxnSpPr>
          <p:spPr bwMode="auto">
            <a:xfrm>
              <a:off x="3346" y="1779"/>
              <a:ext cx="405" cy="210"/>
            </a:xfrm>
            <a:prstGeom prst="straightConnector1">
              <a:avLst/>
            </a:prstGeom>
            <a:noFill/>
            <a:ln w="9525">
              <a:solidFill>
                <a:schemeClr val="tx1"/>
              </a:solidFill>
              <a:round/>
              <a:headEnd/>
              <a:tailEnd type="triangle" w="med" len="med"/>
            </a:ln>
          </p:spPr>
        </p:cxnSp>
        <p:cxnSp>
          <p:nvCxnSpPr>
            <p:cNvPr id="49189" name="AutoShape 47"/>
            <p:cNvCxnSpPr>
              <a:cxnSpLocks noChangeShapeType="1"/>
              <a:stCxn id="49183" idx="6"/>
              <a:endCxn id="49185" idx="3"/>
            </p:cNvCxnSpPr>
            <p:nvPr/>
          </p:nvCxnSpPr>
          <p:spPr bwMode="auto">
            <a:xfrm flipV="1">
              <a:off x="3367" y="2091"/>
              <a:ext cx="384" cy="237"/>
            </a:xfrm>
            <a:prstGeom prst="straightConnector1">
              <a:avLst/>
            </a:prstGeom>
            <a:noFill/>
            <a:ln w="9525">
              <a:solidFill>
                <a:schemeClr val="tx1"/>
              </a:solidFill>
              <a:round/>
              <a:headEnd/>
              <a:tailEnd type="triangle" w="med" len="med"/>
            </a:ln>
          </p:spPr>
        </p:cxnSp>
        <p:cxnSp>
          <p:nvCxnSpPr>
            <p:cNvPr id="49190" name="AutoShape 48"/>
            <p:cNvCxnSpPr>
              <a:cxnSpLocks noChangeShapeType="1"/>
              <a:stCxn id="49185" idx="7"/>
              <a:endCxn id="49182" idx="2"/>
            </p:cNvCxnSpPr>
            <p:nvPr/>
          </p:nvCxnSpPr>
          <p:spPr bwMode="auto">
            <a:xfrm flipV="1">
              <a:off x="3853" y="1728"/>
              <a:ext cx="333" cy="261"/>
            </a:xfrm>
            <a:prstGeom prst="straightConnector1">
              <a:avLst/>
            </a:prstGeom>
            <a:noFill/>
            <a:ln w="9525">
              <a:solidFill>
                <a:schemeClr val="tx1"/>
              </a:solidFill>
              <a:round/>
              <a:headEnd/>
              <a:tailEnd type="triangle" w="med" len="med"/>
            </a:ln>
          </p:spPr>
        </p:cxnSp>
        <p:sp>
          <p:nvSpPr>
            <p:cNvPr id="49191" name="Text Box 49"/>
            <p:cNvSpPr txBox="1">
              <a:spLocks noChangeArrowheads="1"/>
            </p:cNvSpPr>
            <p:nvPr/>
          </p:nvSpPr>
          <p:spPr bwMode="auto">
            <a:xfrm>
              <a:off x="2976" y="2184"/>
              <a:ext cx="255" cy="288"/>
            </a:xfrm>
            <a:prstGeom prst="rect">
              <a:avLst/>
            </a:prstGeom>
            <a:noFill/>
            <a:ln w="9525">
              <a:noFill/>
              <a:miter lim="800000"/>
              <a:headEnd/>
              <a:tailEnd/>
            </a:ln>
          </p:spPr>
          <p:txBody>
            <a:bodyPr wrap="none">
              <a:prstTxWarp prst="textNoShape">
                <a:avLst/>
              </a:prstTxWarp>
              <a:spAutoFit/>
            </a:bodyPr>
            <a:lstStyle/>
            <a:p>
              <a:r>
                <a:rPr lang="en-US" i="1"/>
                <a:t>w</a:t>
              </a:r>
            </a:p>
          </p:txBody>
        </p:sp>
        <p:sp>
          <p:nvSpPr>
            <p:cNvPr id="49192" name="Text Box 50"/>
            <p:cNvSpPr txBox="1">
              <a:spLocks noChangeArrowheads="1"/>
            </p:cNvSpPr>
            <p:nvPr/>
          </p:nvSpPr>
          <p:spPr bwMode="auto">
            <a:xfrm>
              <a:off x="4320" y="1584"/>
              <a:ext cx="212" cy="288"/>
            </a:xfrm>
            <a:prstGeom prst="rect">
              <a:avLst/>
            </a:prstGeom>
            <a:noFill/>
            <a:ln w="9525">
              <a:noFill/>
              <a:miter lim="800000"/>
              <a:headEnd/>
              <a:tailEnd/>
            </a:ln>
          </p:spPr>
          <p:txBody>
            <a:bodyPr wrap="none">
              <a:prstTxWarp prst="textNoShape">
                <a:avLst/>
              </a:prstTxWarp>
              <a:spAutoFit/>
            </a:bodyPr>
            <a:lstStyle/>
            <a:p>
              <a:r>
                <a:rPr lang="en-US" i="1"/>
                <a:t>y</a:t>
              </a:r>
            </a:p>
          </p:txBody>
        </p:sp>
        <p:sp>
          <p:nvSpPr>
            <p:cNvPr id="49193" name="Text Box 51"/>
            <p:cNvSpPr txBox="1">
              <a:spLocks noChangeArrowheads="1"/>
            </p:cNvSpPr>
            <p:nvPr/>
          </p:nvSpPr>
          <p:spPr bwMode="auto">
            <a:xfrm>
              <a:off x="3696" y="1680"/>
              <a:ext cx="212" cy="288"/>
            </a:xfrm>
            <a:prstGeom prst="rect">
              <a:avLst/>
            </a:prstGeom>
            <a:noFill/>
            <a:ln w="9525">
              <a:noFill/>
              <a:miter lim="800000"/>
              <a:headEnd/>
              <a:tailEnd/>
            </a:ln>
          </p:spPr>
          <p:txBody>
            <a:bodyPr wrap="none">
              <a:prstTxWarp prst="textNoShape">
                <a:avLst/>
              </a:prstTxWarp>
              <a:spAutoFit/>
            </a:bodyPr>
            <a:lstStyle/>
            <a:p>
              <a:r>
                <a:rPr lang="en-US" i="1"/>
                <a:t>x</a:t>
              </a:r>
            </a:p>
          </p:txBody>
        </p:sp>
        <p:sp>
          <p:nvSpPr>
            <p:cNvPr id="49194" name="Text Box 52"/>
            <p:cNvSpPr txBox="1">
              <a:spLocks noChangeArrowheads="1"/>
            </p:cNvSpPr>
            <p:nvPr/>
          </p:nvSpPr>
          <p:spPr bwMode="auto">
            <a:xfrm>
              <a:off x="4320" y="2184"/>
              <a:ext cx="212" cy="288"/>
            </a:xfrm>
            <a:prstGeom prst="rect">
              <a:avLst/>
            </a:prstGeom>
            <a:noFill/>
            <a:ln w="9525">
              <a:noFill/>
              <a:miter lim="800000"/>
              <a:headEnd/>
              <a:tailEnd/>
            </a:ln>
          </p:spPr>
          <p:txBody>
            <a:bodyPr wrap="none">
              <a:prstTxWarp prst="textNoShape">
                <a:avLst/>
              </a:prstTxWarp>
              <a:spAutoFit/>
            </a:bodyPr>
            <a:lstStyle/>
            <a:p>
              <a:r>
                <a:rPr lang="en-US" i="1"/>
                <a:t>z</a:t>
              </a:r>
            </a:p>
          </p:txBody>
        </p:sp>
        <p:sp>
          <p:nvSpPr>
            <p:cNvPr id="49195" name="Text Box 53"/>
            <p:cNvSpPr txBox="1">
              <a:spLocks noChangeArrowheads="1"/>
            </p:cNvSpPr>
            <p:nvPr/>
          </p:nvSpPr>
          <p:spPr bwMode="auto">
            <a:xfrm>
              <a:off x="2992" y="1584"/>
              <a:ext cx="223" cy="288"/>
            </a:xfrm>
            <a:prstGeom prst="rect">
              <a:avLst/>
            </a:prstGeom>
            <a:noFill/>
            <a:ln w="9525">
              <a:noFill/>
              <a:miter lim="800000"/>
              <a:headEnd/>
              <a:tailEnd/>
            </a:ln>
          </p:spPr>
          <p:txBody>
            <a:bodyPr wrap="none">
              <a:prstTxWarp prst="textNoShape">
                <a:avLst/>
              </a:prstTxWarp>
              <a:spAutoFit/>
            </a:bodyPr>
            <a:lstStyle/>
            <a:p>
              <a:r>
                <a:rPr lang="en-US" i="1"/>
                <a:t>u</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4" end="4"/>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xEl>
                                              <p:pRg st="5" end="5"/>
                                            </p:txEl>
                                          </p:spTgt>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6">
                                            <p:txEl>
                                              <p:pRg st="6" end="6"/>
                                            </p:txEl>
                                          </p:spTgt>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6">
                                            <p:txEl>
                                              <p:pRg st="8" end="8"/>
                                            </p:txEl>
                                          </p:spTgt>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6">
                                            <p:txEl>
                                              <p:pRg st="9" end="9"/>
                                            </p:txEl>
                                          </p:spTgt>
                                        </p:tgtEl>
                                        <p:attrNameLst>
                                          <p:attrName>style.visibility</p:attrName>
                                        </p:attrNameLst>
                                      </p:cBhvr>
                                      <p:to>
                                        <p:strVal val="visible"/>
                                      </p:to>
                                    </p:set>
                                  </p:childTnLst>
                                </p:cTn>
                              </p:par>
                            </p:childTnLst>
                          </p:cTn>
                        </p:par>
                        <p:par>
                          <p:cTn id="28" fill="hold">
                            <p:stCondLst>
                              <p:cond delay="0"/>
                            </p:stCondLst>
                            <p:childTnLst>
                              <p:par>
                                <p:cTn id="29" presetID="1" presetClass="entr" presetSubtype="0"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10" end="10"/>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6">
                                            <p:txEl>
                                              <p:pRg st="11" end="11"/>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p:txBody>
          <a:bodyPr/>
          <a:lstStyle/>
          <a:p>
            <a:r>
              <a:rPr lang="en-US" dirty="0" smtClean="0"/>
              <a:t>Properties of Graphical Models</a:t>
            </a:r>
          </a:p>
        </p:txBody>
      </p:sp>
      <p:sp>
        <p:nvSpPr>
          <p:cNvPr id="6" name="Content Placeholder 5"/>
          <p:cNvSpPr>
            <a:spLocks noGrp="1"/>
          </p:cNvSpPr>
          <p:nvPr>
            <p:ph sz="quarter" idx="1"/>
          </p:nvPr>
        </p:nvSpPr>
        <p:spPr>
          <a:xfrm>
            <a:off x="296863" y="1201278"/>
            <a:ext cx="8610600" cy="4718813"/>
          </a:xfrm>
        </p:spPr>
        <p:txBody>
          <a:bodyPr/>
          <a:lstStyle/>
          <a:p>
            <a:pPr>
              <a:spcBef>
                <a:spcPct val="0"/>
              </a:spcBef>
              <a:spcAft>
                <a:spcPts val="300"/>
              </a:spcAft>
            </a:pPr>
            <a:r>
              <a:rPr lang="en-US" sz="2400" dirty="0" smtClean="0"/>
              <a:t>Yield broad capability from a uniform base</a:t>
            </a:r>
            <a:endParaRPr lang="en-US" sz="800" dirty="0" smtClean="0"/>
          </a:p>
          <a:p>
            <a:pPr lvl="1">
              <a:spcBef>
                <a:spcPct val="0"/>
              </a:spcBef>
              <a:spcAft>
                <a:spcPts val="300"/>
              </a:spcAft>
            </a:pPr>
            <a:r>
              <a:rPr lang="en-US" sz="2000" dirty="0" smtClean="0"/>
              <a:t>State of the art performance across </a:t>
            </a:r>
            <a:r>
              <a:rPr lang="en-US" sz="2000" i="1" dirty="0" smtClean="0"/>
              <a:t>symbols</a:t>
            </a:r>
            <a:r>
              <a:rPr lang="en-US" sz="2000" dirty="0" smtClean="0"/>
              <a:t>, </a:t>
            </a:r>
            <a:r>
              <a:rPr lang="en-US" sz="2000" i="1" dirty="0" smtClean="0"/>
              <a:t>probabilities </a:t>
            </a:r>
            <a:r>
              <a:rPr lang="en-US" sz="2000" dirty="0" smtClean="0"/>
              <a:t>and </a:t>
            </a:r>
            <a:r>
              <a:rPr lang="en-US" sz="2000" i="1" dirty="0" smtClean="0"/>
              <a:t>signals </a:t>
            </a:r>
            <a:r>
              <a:rPr lang="en-US" sz="2000" dirty="0" smtClean="0"/>
              <a:t>via uniform representation and reasoning algorithm</a:t>
            </a:r>
          </a:p>
          <a:p>
            <a:pPr lvl="2">
              <a:spcBef>
                <a:spcPct val="0"/>
              </a:spcBef>
              <a:spcAft>
                <a:spcPts val="300"/>
              </a:spcAft>
            </a:pPr>
            <a:r>
              <a:rPr lang="en-US" sz="1600" dirty="0" smtClean="0"/>
              <a:t>Representation: My focus has been on </a:t>
            </a:r>
            <a:r>
              <a:rPr lang="en-US" sz="1600" i="1" dirty="0" smtClean="0"/>
              <a:t>factor graphs</a:t>
            </a:r>
          </a:p>
          <a:p>
            <a:pPr lvl="2">
              <a:spcBef>
                <a:spcPct val="0"/>
              </a:spcBef>
              <a:spcAft>
                <a:spcPts val="300"/>
              </a:spcAft>
            </a:pPr>
            <a:r>
              <a:rPr lang="en-US" sz="1600" dirty="0" smtClean="0"/>
              <a:t>Reasoning: </a:t>
            </a:r>
            <a:r>
              <a:rPr lang="en-US" sz="1600" i="1" dirty="0" smtClean="0"/>
              <a:t>Sum-product</a:t>
            </a:r>
            <a:r>
              <a:rPr lang="en-US" sz="1600" dirty="0" smtClean="0"/>
              <a:t> passes messages about elements of variables’ domains</a:t>
            </a:r>
          </a:p>
          <a:p>
            <a:pPr>
              <a:spcBef>
                <a:spcPct val="0"/>
              </a:spcBef>
              <a:spcAft>
                <a:spcPts val="300"/>
              </a:spcAft>
            </a:pPr>
            <a:r>
              <a:rPr lang="en-US" sz="2400" dirty="0" smtClean="0"/>
              <a:t>Sum-product algorithm yields</a:t>
            </a:r>
          </a:p>
          <a:p>
            <a:pPr lvl="1">
              <a:spcBef>
                <a:spcPct val="0"/>
              </a:spcBef>
              <a:spcAft>
                <a:spcPts val="300"/>
              </a:spcAft>
            </a:pPr>
            <a:r>
              <a:rPr lang="en-US" sz="1800" dirty="0" smtClean="0"/>
              <a:t>(Loopy) belief propagation in Bayesian networks (</a:t>
            </a:r>
            <a:r>
              <a:rPr lang="en-US" sz="1800" dirty="0" err="1" smtClean="0"/>
              <a:t>BNs</a:t>
            </a:r>
            <a:r>
              <a:rPr lang="en-US" sz="1800" dirty="0" smtClean="0"/>
              <a:t>)</a:t>
            </a:r>
          </a:p>
          <a:p>
            <a:pPr lvl="1">
              <a:spcBef>
                <a:spcPct val="0"/>
              </a:spcBef>
              <a:spcAft>
                <a:spcPts val="300"/>
              </a:spcAft>
            </a:pPr>
            <a:r>
              <a:rPr lang="en-US" sz="1800" dirty="0" smtClean="0"/>
              <a:t>Forward-backward algorithm in hidden Markov models (</a:t>
            </a:r>
            <a:r>
              <a:rPr lang="en-US" sz="1800" dirty="0" err="1" smtClean="0"/>
              <a:t>HMMs</a:t>
            </a:r>
            <a:r>
              <a:rPr lang="en-US" sz="1800" dirty="0" smtClean="0"/>
              <a:t>)</a:t>
            </a:r>
          </a:p>
          <a:p>
            <a:pPr lvl="1">
              <a:spcBef>
                <a:spcPct val="0"/>
              </a:spcBef>
              <a:spcAft>
                <a:spcPts val="300"/>
              </a:spcAft>
            </a:pPr>
            <a:r>
              <a:rPr lang="en-US" sz="1800" dirty="0" smtClean="0"/>
              <a:t>Kalman filters, Viterbi algorithm, FFT, turbo decoding</a:t>
            </a:r>
          </a:p>
          <a:p>
            <a:pPr lvl="1">
              <a:spcBef>
                <a:spcPct val="0"/>
              </a:spcBef>
              <a:spcAft>
                <a:spcPts val="300"/>
              </a:spcAft>
            </a:pPr>
            <a:r>
              <a:rPr lang="en-US" sz="1800" dirty="0" smtClean="0"/>
              <a:t>Arc-consistency and production match</a:t>
            </a:r>
          </a:p>
          <a:p>
            <a:pPr>
              <a:spcBef>
                <a:spcPct val="0"/>
              </a:spcBef>
              <a:spcAft>
                <a:spcPts val="300"/>
              </a:spcAft>
            </a:pPr>
            <a:r>
              <a:rPr lang="en-US" sz="2400" dirty="0" smtClean="0"/>
              <a:t>Several neural network models map onto them</a:t>
            </a:r>
          </a:p>
          <a:p>
            <a:pPr>
              <a:spcBef>
                <a:spcPct val="0"/>
              </a:spcBef>
              <a:spcAft>
                <a:spcPts val="300"/>
              </a:spcAft>
            </a:pPr>
            <a:r>
              <a:rPr lang="en-US" sz="2400" dirty="0" smtClean="0"/>
              <a:t>Support both </a:t>
            </a:r>
            <a:r>
              <a:rPr lang="en-US" sz="2400" i="1" dirty="0" smtClean="0"/>
              <a:t>mixed </a:t>
            </a:r>
            <a:r>
              <a:rPr lang="en-US" sz="2400" dirty="0" smtClean="0"/>
              <a:t>(symbolic &amp; probabilistic [</a:t>
            </a:r>
            <a:r>
              <a:rPr lang="en-US" sz="2400" dirty="0" err="1" smtClean="0"/>
              <a:t>StarAI</a:t>
            </a:r>
            <a:r>
              <a:rPr lang="en-US" sz="2400" dirty="0" smtClean="0"/>
              <a:t>]) and </a:t>
            </a:r>
            <a:r>
              <a:rPr lang="en-US" sz="2400" i="1" dirty="0" smtClean="0"/>
              <a:t>hybrid </a:t>
            </a:r>
            <a:r>
              <a:rPr lang="en-US" sz="2400" dirty="0" smtClean="0"/>
              <a:t>(discrete &amp; continuous) processing</a:t>
            </a:r>
          </a:p>
          <a:p>
            <a:pPr lvl="1">
              <a:spcBef>
                <a:spcPct val="0"/>
              </a:spcBef>
              <a:spcAft>
                <a:spcPts val="300"/>
              </a:spcAft>
            </a:pPr>
            <a:r>
              <a:rPr lang="en-US" sz="2000" dirty="0" smtClean="0"/>
              <a:t>For uncertain reasoning &amp; combining cognitive with perceptuomotor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6">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6">
                                            <p:txEl>
                                              <p:pRg st="10" end="10"/>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31" name="Picture 21" descr="AMspeechsignal_01.png"/>
          <p:cNvPicPr>
            <a:picLocks noChangeAspect="1"/>
          </p:cNvPicPr>
          <p:nvPr/>
        </p:nvPicPr>
        <p:blipFill>
          <a:blip r:embed="rId2"/>
          <a:srcRect/>
          <a:stretch>
            <a:fillRect/>
          </a:stretch>
        </p:blipFill>
        <p:spPr bwMode="auto">
          <a:xfrm>
            <a:off x="7680325" y="4035420"/>
            <a:ext cx="1463675" cy="1098550"/>
          </a:xfrm>
          <a:prstGeom prst="rect">
            <a:avLst/>
          </a:prstGeom>
          <a:noFill/>
          <a:ln w="9525">
            <a:noFill/>
            <a:miter lim="800000"/>
            <a:headEnd/>
            <a:tailEnd/>
          </a:ln>
        </p:spPr>
      </p:pic>
      <p:sp>
        <p:nvSpPr>
          <p:cNvPr id="52229" name="Title 1"/>
          <p:cNvSpPr>
            <a:spLocks noGrp="1"/>
          </p:cNvSpPr>
          <p:nvPr>
            <p:ph type="title"/>
          </p:nvPr>
        </p:nvSpPr>
        <p:spPr/>
        <p:txBody>
          <a:bodyPr/>
          <a:lstStyle/>
          <a:p>
            <a:r>
              <a:rPr lang="en-US" smtClean="0"/>
              <a:t>Mixed and Hybrid Processing</a:t>
            </a:r>
          </a:p>
        </p:txBody>
      </p:sp>
      <p:sp>
        <p:nvSpPr>
          <p:cNvPr id="3" name="Content Placeholder 2"/>
          <p:cNvSpPr>
            <a:spLocks noGrp="1"/>
          </p:cNvSpPr>
          <p:nvPr>
            <p:ph idx="1"/>
          </p:nvPr>
        </p:nvSpPr>
        <p:spPr>
          <a:xfrm>
            <a:off x="161925" y="1362926"/>
            <a:ext cx="8753475" cy="4341813"/>
          </a:xfrm>
        </p:spPr>
        <p:txBody>
          <a:bodyPr/>
          <a:lstStyle/>
          <a:p>
            <a:pPr>
              <a:spcBef>
                <a:spcPts val="200"/>
              </a:spcBef>
            </a:pPr>
            <a:r>
              <a:rPr lang="en-US" sz="2400" dirty="0" smtClean="0"/>
              <a:t>Symbol processing is norm in cognitive architectures</a:t>
            </a:r>
          </a:p>
          <a:p>
            <a:pPr lvl="1">
              <a:spcBef>
                <a:spcPts val="200"/>
              </a:spcBef>
            </a:pPr>
            <a:r>
              <a:rPr lang="en-US" sz="2000" dirty="0" smtClean="0"/>
              <a:t>Generally approached by rules or comparable techniques</a:t>
            </a:r>
          </a:p>
          <a:p>
            <a:pPr>
              <a:spcBef>
                <a:spcPts val="200"/>
              </a:spcBef>
            </a:pPr>
            <a:r>
              <a:rPr lang="en-US" sz="2400" dirty="0" smtClean="0"/>
              <a:t>But much knowledge is uncertain</a:t>
            </a:r>
          </a:p>
          <a:p>
            <a:pPr lvl="1">
              <a:spcBef>
                <a:spcPts val="200"/>
              </a:spcBef>
            </a:pPr>
            <a:r>
              <a:rPr lang="en-US" sz="2000" dirty="0" smtClean="0"/>
              <a:t>Architectures may use neural nets or activation-based approaches</a:t>
            </a:r>
          </a:p>
          <a:p>
            <a:pPr lvl="1">
              <a:spcBef>
                <a:spcPts val="200"/>
              </a:spcBef>
            </a:pPr>
            <a:r>
              <a:rPr lang="en-US" sz="2000" i="1" dirty="0" smtClean="0"/>
              <a:t>Bayesian networks</a:t>
            </a:r>
            <a:r>
              <a:rPr lang="en-US" sz="2000" dirty="0" smtClean="0"/>
              <a:t> are state of the art</a:t>
            </a:r>
          </a:p>
          <a:p>
            <a:pPr lvl="2">
              <a:spcBef>
                <a:spcPts val="200"/>
              </a:spcBef>
            </a:pPr>
            <a:r>
              <a:rPr lang="en-US" sz="1600" dirty="0" smtClean="0"/>
              <a:t>Only recently been combined effectively with general symbol processing, to yield </a:t>
            </a:r>
            <a:r>
              <a:rPr lang="en-US" sz="1600" i="1" dirty="0" smtClean="0"/>
              <a:t>mixed processing, </a:t>
            </a:r>
            <a:r>
              <a:rPr lang="en-US" sz="1600" dirty="0" smtClean="0"/>
              <a:t>and has had little impact so far on cognitive architectures</a:t>
            </a:r>
          </a:p>
          <a:p>
            <a:pPr>
              <a:spcBef>
                <a:spcPts val="200"/>
              </a:spcBef>
            </a:pPr>
            <a:r>
              <a:rPr lang="en-US" sz="2400" dirty="0" smtClean="0"/>
              <a:t>Intelligent systems also need to perceive their worlds</a:t>
            </a:r>
          </a:p>
          <a:p>
            <a:pPr lvl="1">
              <a:spcBef>
                <a:spcPts val="200"/>
              </a:spcBef>
            </a:pPr>
            <a:r>
              <a:rPr lang="en-US" sz="2000" dirty="0" smtClean="0"/>
              <a:t>Speech, vision, etc. require extended </a:t>
            </a:r>
            <a:r>
              <a:rPr lang="en-US" sz="2000" i="1" dirty="0" smtClean="0"/>
              <a:t>signal processing</a:t>
            </a:r>
          </a:p>
          <a:p>
            <a:pPr lvl="1">
              <a:spcBef>
                <a:spcPts val="200"/>
              </a:spcBef>
            </a:pPr>
            <a:r>
              <a:rPr lang="en-US" sz="2000" dirty="0" smtClean="0"/>
              <a:t>Also significant progress via graphical</a:t>
            </a:r>
            <a:r>
              <a:rPr lang="en-US" sz="2000" i="1" dirty="0" smtClean="0"/>
              <a:t> models</a:t>
            </a:r>
          </a:p>
          <a:p>
            <a:pPr lvl="2">
              <a:spcBef>
                <a:spcPts val="200"/>
              </a:spcBef>
            </a:pPr>
            <a:r>
              <a:rPr lang="en-US" sz="1600" i="1" dirty="0" smtClean="0"/>
              <a:t>Hidden Markov models</a:t>
            </a:r>
            <a:r>
              <a:rPr lang="en-US" sz="1600" dirty="0" smtClean="0"/>
              <a:t> for speech and </a:t>
            </a:r>
            <a:r>
              <a:rPr lang="en-US" sz="1600" i="1" dirty="0" smtClean="0"/>
              <a:t>Markov random fields</a:t>
            </a:r>
            <a:r>
              <a:rPr lang="en-US" sz="1600" dirty="0" smtClean="0"/>
              <a:t> for vision</a:t>
            </a:r>
          </a:p>
          <a:p>
            <a:pPr lvl="1">
              <a:spcBef>
                <a:spcPts val="200"/>
              </a:spcBef>
            </a:pPr>
            <a:r>
              <a:rPr lang="en-US" sz="2000" dirty="0" smtClean="0"/>
              <a:t>Architectures view this as preprocessing that creates symbols</a:t>
            </a:r>
          </a:p>
          <a:p>
            <a:pPr lvl="2">
              <a:spcBef>
                <a:spcPts val="200"/>
              </a:spcBef>
            </a:pPr>
            <a:r>
              <a:rPr lang="en-US" sz="1600" dirty="0" smtClean="0"/>
              <a:t>Need </a:t>
            </a:r>
            <a:r>
              <a:rPr lang="en-US" sz="1600" i="1" dirty="0" smtClean="0"/>
              <a:t>hybrid processing</a:t>
            </a:r>
            <a:r>
              <a:rPr lang="en-US" sz="1600" dirty="0" smtClean="0"/>
              <a:t> to use reasoning in perception and perception in reasoning</a:t>
            </a:r>
          </a:p>
          <a:p>
            <a:pPr>
              <a:spcBef>
                <a:spcPts val="200"/>
              </a:spcBef>
            </a:pPr>
            <a:endParaRPr lang="en-US" sz="36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par>
                          <p:cTn id="25" fill="hold">
                            <p:stCondLst>
                              <p:cond delay="0"/>
                            </p:stCondLst>
                            <p:childTnLst>
                              <p:par>
                                <p:cTn id="26" presetID="1" presetClass="entr" presetSubtype="0" fill="hold" nodeType="afterEffect">
                                  <p:stCondLst>
                                    <p:cond delay="0"/>
                                  </p:stCondLst>
                                  <p:childTnLst>
                                    <p:set>
                                      <p:cBhvr>
                                        <p:cTn id="27" dur="1" fill="hold">
                                          <p:stCondLst>
                                            <p:cond delay="0"/>
                                          </p:stCondLst>
                                        </p:cTn>
                                        <p:tgtEl>
                                          <p:spTgt spid="52231"/>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3">
                                            <p:txEl>
                                              <p:pRg st="10" end="10"/>
                                            </p:txEl>
                                          </p:spTgt>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eaLnBrk="1" hangingPunct="1"/>
            <a:r>
              <a:rPr lang="en-US" dirty="0"/>
              <a:t>Scope of Sum-Product Algorithm</a:t>
            </a:r>
          </a:p>
        </p:txBody>
      </p:sp>
      <p:sp>
        <p:nvSpPr>
          <p:cNvPr id="66563" name="Rectangle 3"/>
          <p:cNvSpPr>
            <a:spLocks noGrp="1" noChangeArrowheads="1"/>
          </p:cNvSpPr>
          <p:nvPr>
            <p:ph sz="quarter" idx="1"/>
          </p:nvPr>
        </p:nvSpPr>
        <p:spPr>
          <a:xfrm>
            <a:off x="334963" y="4764088"/>
            <a:ext cx="8351837" cy="1555750"/>
          </a:xfrm>
        </p:spPr>
        <p:txBody>
          <a:bodyPr/>
          <a:lstStyle/>
          <a:p>
            <a:pPr eaLnBrk="1" hangingPunct="1">
              <a:spcBef>
                <a:spcPts val="200"/>
              </a:spcBef>
            </a:pPr>
            <a:r>
              <a:rPr lang="en-US" sz="2000" i="1">
                <a:solidFill>
                  <a:srgbClr val="008000"/>
                </a:solidFill>
              </a:rPr>
              <a:t>Mixed</a:t>
            </a:r>
            <a:r>
              <a:rPr lang="en-US" sz="2000">
                <a:solidFill>
                  <a:srgbClr val="008000"/>
                </a:solidFill>
              </a:rPr>
              <a:t> models combine Boolean and numeric ranges</a:t>
            </a:r>
          </a:p>
          <a:p>
            <a:pPr eaLnBrk="1" hangingPunct="1">
              <a:spcBef>
                <a:spcPts val="200"/>
              </a:spcBef>
            </a:pPr>
            <a:r>
              <a:rPr lang="en-US" sz="2000" i="1">
                <a:solidFill>
                  <a:srgbClr val="0000FF"/>
                </a:solidFill>
              </a:rPr>
              <a:t>Hybrid</a:t>
            </a:r>
            <a:r>
              <a:rPr lang="en-US" sz="2000">
                <a:solidFill>
                  <a:srgbClr val="0000FF"/>
                </a:solidFill>
              </a:rPr>
              <a:t> models combine discrete and continuous domains</a:t>
            </a:r>
          </a:p>
          <a:p>
            <a:pPr eaLnBrk="1" hangingPunct="1">
              <a:spcBef>
                <a:spcPts val="200"/>
              </a:spcBef>
            </a:pPr>
            <a:r>
              <a:rPr lang="en-US" sz="2000" i="1">
                <a:solidFill>
                  <a:srgbClr val="3A776C"/>
                </a:solidFill>
              </a:rPr>
              <a:t>Hybrid mixed</a:t>
            </a:r>
            <a:r>
              <a:rPr lang="en-US" sz="2000">
                <a:solidFill>
                  <a:srgbClr val="3A776C"/>
                </a:solidFill>
              </a:rPr>
              <a:t> models combine all possibilities</a:t>
            </a:r>
          </a:p>
          <a:p>
            <a:pPr eaLnBrk="1" hangingPunct="1">
              <a:spcBef>
                <a:spcPts val="200"/>
              </a:spcBef>
            </a:pPr>
            <a:r>
              <a:rPr lang="en-US" sz="2000" i="1"/>
              <a:t>Dynamic hybrid mixed</a:t>
            </a:r>
            <a:r>
              <a:rPr lang="en-US" sz="2000"/>
              <a:t> models add a temporal dimension</a:t>
            </a:r>
          </a:p>
        </p:txBody>
      </p:sp>
      <p:graphicFrame>
        <p:nvGraphicFramePr>
          <p:cNvPr id="66576" name="Group 16"/>
          <p:cNvGraphicFramePr>
            <a:graphicFrameLocks noGrp="1"/>
          </p:cNvGraphicFramePr>
          <p:nvPr/>
        </p:nvGraphicFramePr>
        <p:xfrm>
          <a:off x="2905125" y="2116138"/>
          <a:ext cx="5211752" cy="2554530"/>
        </p:xfrm>
        <a:graphic>
          <a:graphicData uri="http://schemas.openxmlformats.org/drawingml/2006/table">
            <a:tbl>
              <a:tblPr/>
              <a:tblGrid>
                <a:gridCol w="2605876"/>
                <a:gridCol w="2605876"/>
              </a:tblGrid>
              <a:tr h="1277265">
                <a:tc>
                  <a:txBody>
                    <a:bodyPr/>
                    <a:lstStyle/>
                    <a:p>
                      <a:pPr marL="0" marR="0" lvl="0" indent="0" algn="ctr" defTabSz="914400" rtl="0" eaLnBrk="1" fontAlgn="base" latinLnBrk="0" hangingPunct="1">
                        <a:lnSpc>
                          <a:spcPct val="100000"/>
                        </a:lnSpc>
                        <a:spcBef>
                          <a:spcPct val="20000"/>
                        </a:spcBef>
                        <a:spcAft>
                          <a:spcPct val="0"/>
                        </a:spcAft>
                        <a:buClr>
                          <a:srgbClr val="2D5902"/>
                        </a:buClr>
                        <a:buSzTx/>
                        <a:buFont typeface="Wingdings" pitchFamily="68" charset="2"/>
                        <a:buNone/>
                        <a:tabLst/>
                      </a:pPr>
                      <a:r>
                        <a:rPr kumimoji="0" lang="en-US" sz="2400" b="0" i="0" u="none" strike="noStrike" cap="none" normalizeH="0" baseline="0" dirty="0">
                          <a:ln>
                            <a:noFill/>
                          </a:ln>
                          <a:solidFill>
                            <a:schemeClr val="tx1"/>
                          </a:solidFill>
                          <a:effectLst/>
                          <a:latin typeface="Arial" pitchFamily="68" charset="0"/>
                          <a:ea typeface="ＭＳ Ｐゴシック" pitchFamily="68" charset="-128"/>
                          <a:cs typeface="ＭＳ Ｐゴシック" pitchFamily="68" charset="-128"/>
                        </a:rPr>
                        <a:t>Symbols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2D5902"/>
                        </a:buClr>
                        <a:buSzTx/>
                        <a:buFont typeface="Wingdings" pitchFamily="68" charset="2"/>
                        <a:buNone/>
                        <a:tabLst/>
                      </a:pPr>
                      <a:endParaRPr kumimoji="0" lang="en-US" sz="2400" b="0" i="0" u="none" strike="noStrike" cap="none" normalizeH="0" baseline="0">
                        <a:ln>
                          <a:noFill/>
                        </a:ln>
                        <a:solidFill>
                          <a:schemeClr val="tx1"/>
                        </a:solidFill>
                        <a:effectLst/>
                        <a:latin typeface="Arial" pitchFamily="68" charset="0"/>
                        <a:ea typeface="ＭＳ Ｐゴシック" pitchFamily="68" charset="-128"/>
                        <a:cs typeface="ＭＳ Ｐゴシック" pitchFamily="68" charset="-128"/>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77265">
                <a:tc>
                  <a:txBody>
                    <a:bodyPr/>
                    <a:lstStyle/>
                    <a:p>
                      <a:pPr marL="0" marR="0" lvl="0" indent="0" algn="ctr" defTabSz="914400" rtl="0" eaLnBrk="1" fontAlgn="base" latinLnBrk="0" hangingPunct="1">
                        <a:lnSpc>
                          <a:spcPct val="100000"/>
                        </a:lnSpc>
                        <a:spcBef>
                          <a:spcPct val="20000"/>
                        </a:spcBef>
                        <a:spcAft>
                          <a:spcPct val="0"/>
                        </a:spcAft>
                        <a:buClr>
                          <a:srgbClr val="2D5902"/>
                        </a:buClr>
                        <a:buSzTx/>
                        <a:buFont typeface="Wingdings" pitchFamily="68" charset="2"/>
                        <a:buNone/>
                        <a:tabLst/>
                      </a:pPr>
                      <a:r>
                        <a:rPr kumimoji="0" lang="en-US" sz="2400" b="0" i="0" u="none" strike="noStrike" cap="none" normalizeH="0" baseline="0" smtClean="0">
                          <a:ln>
                            <a:noFill/>
                          </a:ln>
                          <a:solidFill>
                            <a:schemeClr val="tx1"/>
                          </a:solidFill>
                          <a:effectLst/>
                          <a:latin typeface="Arial" pitchFamily="68" charset="0"/>
                          <a:ea typeface="ＭＳ Ｐゴシック" pitchFamily="68" charset="-128"/>
                          <a:cs typeface="ＭＳ Ｐゴシック" pitchFamily="68" charset="-128"/>
                        </a:rPr>
                        <a:t>Probability (Distribution)</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2D5902"/>
                        </a:buClr>
                        <a:buSzTx/>
                        <a:buFont typeface="Wingdings" pitchFamily="68" charset="2"/>
                        <a:buNone/>
                        <a:tabLst/>
                      </a:pPr>
                      <a:r>
                        <a:rPr kumimoji="0" lang="en-US" sz="2400" b="0" i="0" u="none" strike="noStrike" cap="none" normalizeH="0" baseline="0" dirty="0">
                          <a:ln>
                            <a:noFill/>
                          </a:ln>
                          <a:solidFill>
                            <a:schemeClr val="tx1"/>
                          </a:solidFill>
                          <a:effectLst/>
                          <a:latin typeface="Arial" pitchFamily="68" charset="0"/>
                          <a:ea typeface="ＭＳ Ｐゴシック" pitchFamily="68" charset="-128"/>
                          <a:cs typeface="ＭＳ Ｐゴシック" pitchFamily="68" charset="-128"/>
                        </a:rPr>
                        <a:t>Signal &amp; Probability (Density)</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3263" name="Text Box 17"/>
          <p:cNvSpPr txBox="1">
            <a:spLocks noChangeArrowheads="1"/>
          </p:cNvSpPr>
          <p:nvPr/>
        </p:nvSpPr>
        <p:spPr bwMode="auto">
          <a:xfrm>
            <a:off x="3567113" y="1528763"/>
            <a:ext cx="1249362" cy="461962"/>
          </a:xfrm>
          <a:prstGeom prst="rect">
            <a:avLst/>
          </a:prstGeom>
          <a:noFill/>
          <a:ln w="9525">
            <a:noFill/>
            <a:miter lim="800000"/>
            <a:headEnd/>
            <a:tailEnd/>
          </a:ln>
        </p:spPr>
        <p:txBody>
          <a:bodyPr wrap="none">
            <a:prstTxWarp prst="textNoShape">
              <a:avLst/>
            </a:prstTxWarp>
            <a:spAutoFit/>
          </a:bodyPr>
          <a:lstStyle/>
          <a:p>
            <a:r>
              <a:rPr lang="en-US"/>
              <a:t>Discrete</a:t>
            </a:r>
          </a:p>
        </p:txBody>
      </p:sp>
      <p:sp>
        <p:nvSpPr>
          <p:cNvPr id="53264" name="Text Box 19"/>
          <p:cNvSpPr txBox="1">
            <a:spLocks noChangeArrowheads="1"/>
          </p:cNvSpPr>
          <p:nvPr/>
        </p:nvSpPr>
        <p:spPr bwMode="auto">
          <a:xfrm>
            <a:off x="4113213" y="1130300"/>
            <a:ext cx="3248025" cy="461963"/>
          </a:xfrm>
          <a:prstGeom prst="rect">
            <a:avLst/>
          </a:prstGeom>
          <a:noFill/>
          <a:ln w="9525">
            <a:noFill/>
            <a:miter lim="800000"/>
            <a:headEnd/>
            <a:tailEnd/>
          </a:ln>
        </p:spPr>
        <p:txBody>
          <a:bodyPr wrap="none">
            <a:prstTxWarp prst="textNoShape">
              <a:avLst/>
            </a:prstTxWarp>
            <a:spAutoFit/>
          </a:bodyPr>
          <a:lstStyle/>
          <a:p>
            <a:r>
              <a:rPr lang="en-US" i="1"/>
              <a:t>Message/Variable Domain</a:t>
            </a:r>
          </a:p>
        </p:txBody>
      </p:sp>
      <p:sp>
        <p:nvSpPr>
          <p:cNvPr id="53265" name="Text Box 20"/>
          <p:cNvSpPr txBox="1">
            <a:spLocks noChangeArrowheads="1"/>
          </p:cNvSpPr>
          <p:nvPr/>
        </p:nvSpPr>
        <p:spPr bwMode="auto">
          <a:xfrm rot="-5400000">
            <a:off x="-554831" y="2969419"/>
            <a:ext cx="3048000" cy="461962"/>
          </a:xfrm>
          <a:prstGeom prst="rect">
            <a:avLst/>
          </a:prstGeom>
          <a:noFill/>
          <a:ln w="9525">
            <a:noFill/>
            <a:miter lim="800000"/>
            <a:headEnd/>
            <a:tailEnd/>
          </a:ln>
        </p:spPr>
        <p:txBody>
          <a:bodyPr wrap="none">
            <a:prstTxWarp prst="textNoShape">
              <a:avLst/>
            </a:prstTxWarp>
            <a:spAutoFit/>
          </a:bodyPr>
          <a:lstStyle/>
          <a:p>
            <a:r>
              <a:rPr lang="en-US" i="1"/>
              <a:t>Message/Variable Range</a:t>
            </a:r>
          </a:p>
        </p:txBody>
      </p:sp>
      <p:sp>
        <p:nvSpPr>
          <p:cNvPr id="53266" name="Text Box 21"/>
          <p:cNvSpPr txBox="1">
            <a:spLocks noChangeArrowheads="1"/>
          </p:cNvSpPr>
          <p:nvPr/>
        </p:nvSpPr>
        <p:spPr bwMode="auto">
          <a:xfrm>
            <a:off x="1447800" y="3914775"/>
            <a:ext cx="1287463" cy="461963"/>
          </a:xfrm>
          <a:prstGeom prst="rect">
            <a:avLst/>
          </a:prstGeom>
          <a:noFill/>
          <a:ln w="9525">
            <a:noFill/>
            <a:miter lim="800000"/>
            <a:headEnd/>
            <a:tailEnd/>
          </a:ln>
        </p:spPr>
        <p:txBody>
          <a:bodyPr wrap="none">
            <a:prstTxWarp prst="textNoShape">
              <a:avLst/>
            </a:prstTxWarp>
            <a:spAutoFit/>
          </a:bodyPr>
          <a:lstStyle/>
          <a:p>
            <a:r>
              <a:rPr lang="en-US"/>
              <a:t>Numeric</a:t>
            </a:r>
          </a:p>
        </p:txBody>
      </p:sp>
      <p:sp>
        <p:nvSpPr>
          <p:cNvPr id="53267" name="Text Box 22"/>
          <p:cNvSpPr txBox="1">
            <a:spLocks noChangeArrowheads="1"/>
          </p:cNvSpPr>
          <p:nvPr/>
        </p:nvSpPr>
        <p:spPr bwMode="auto">
          <a:xfrm>
            <a:off x="1463675" y="2509838"/>
            <a:ext cx="1198563" cy="461962"/>
          </a:xfrm>
          <a:prstGeom prst="rect">
            <a:avLst/>
          </a:prstGeom>
          <a:noFill/>
          <a:ln w="9525">
            <a:noFill/>
            <a:miter lim="800000"/>
            <a:headEnd/>
            <a:tailEnd/>
          </a:ln>
        </p:spPr>
        <p:txBody>
          <a:bodyPr wrap="none">
            <a:prstTxWarp prst="textNoShape">
              <a:avLst/>
            </a:prstTxWarp>
            <a:spAutoFit/>
          </a:bodyPr>
          <a:lstStyle/>
          <a:p>
            <a:r>
              <a:rPr lang="en-US"/>
              <a:t>Boolean</a:t>
            </a:r>
          </a:p>
        </p:txBody>
      </p:sp>
      <p:sp>
        <p:nvSpPr>
          <p:cNvPr id="53268" name="Text Box 23"/>
          <p:cNvSpPr txBox="1">
            <a:spLocks noChangeArrowheads="1"/>
          </p:cNvSpPr>
          <p:nvPr/>
        </p:nvSpPr>
        <p:spPr bwMode="auto">
          <a:xfrm>
            <a:off x="6115050" y="1528763"/>
            <a:ext cx="1643063" cy="461962"/>
          </a:xfrm>
          <a:prstGeom prst="rect">
            <a:avLst/>
          </a:prstGeom>
          <a:noFill/>
          <a:ln w="9525">
            <a:noFill/>
            <a:miter lim="800000"/>
            <a:headEnd/>
            <a:tailEnd/>
          </a:ln>
        </p:spPr>
        <p:txBody>
          <a:bodyPr wrap="none">
            <a:prstTxWarp prst="textNoShape">
              <a:avLst/>
            </a:prstTxWarp>
            <a:spAutoFit/>
          </a:bodyPr>
          <a:lstStyle/>
          <a:p>
            <a:r>
              <a:rPr lang="en-US"/>
              <a:t>Continuous</a:t>
            </a:r>
          </a:p>
        </p:txBody>
      </p:sp>
      <p:sp>
        <p:nvSpPr>
          <p:cNvPr id="16" name="Rectangle 15"/>
          <p:cNvSpPr/>
          <p:nvPr/>
        </p:nvSpPr>
        <p:spPr>
          <a:xfrm>
            <a:off x="2909888" y="2116138"/>
            <a:ext cx="2593975" cy="2551112"/>
          </a:xfrm>
          <a:prstGeom prst="rect">
            <a:avLst/>
          </a:prstGeom>
          <a:noFill/>
          <a:ln w="38100" cap="flat" cmpd="sng" algn="ctr">
            <a:solidFill>
              <a:srgbClr val="008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7" name="Rectangle 16"/>
          <p:cNvSpPr/>
          <p:nvPr/>
        </p:nvSpPr>
        <p:spPr>
          <a:xfrm>
            <a:off x="2898775" y="3397250"/>
            <a:ext cx="5221288" cy="1270000"/>
          </a:xfrm>
          <a:prstGeom prst="rect">
            <a:avLst/>
          </a:prstGeom>
          <a:noFill/>
          <a:ln w="38100" cap="flat" cmpd="sng" algn="ctr">
            <a:solidFill>
              <a:srgbClr val="0000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6563">
                                            <p:txEl>
                                              <p:pRg st="0" end="0"/>
                                            </p:txEl>
                                          </p:spTgt>
                                        </p:tgtEl>
                                        <p:attrNameLst>
                                          <p:attrName>style.visibility</p:attrName>
                                        </p:attrNameLst>
                                      </p:cBhvr>
                                      <p:to>
                                        <p:strVal val="visible"/>
                                      </p:to>
                                    </p:set>
                                  </p:childTnLst>
                                </p:cTn>
                              </p:par>
                              <p:par>
                                <p:cTn id="7" presetID="2" presetClass="entr" presetSubtype="1" accel="50000" decel="50000" fill="hold" grpId="0" nodeType="withEffect">
                                  <p:stCondLst>
                                    <p:cond delay="0"/>
                                  </p:stCondLst>
                                  <p:childTnLst>
                                    <p:set>
                                      <p:cBhvr>
                                        <p:cTn id="8" dur="1" fill="hold">
                                          <p:stCondLst>
                                            <p:cond delay="0"/>
                                          </p:stCondLst>
                                        </p:cTn>
                                        <p:tgtEl>
                                          <p:spTgt spid="16"/>
                                        </p:tgtEl>
                                        <p:attrNameLst>
                                          <p:attrName>style.visibility</p:attrName>
                                        </p:attrNameLst>
                                      </p:cBhvr>
                                      <p:to>
                                        <p:strVal val="visible"/>
                                      </p:to>
                                    </p:set>
                                    <p:anim calcmode="lin" valueType="num">
                                      <p:cBhvr additive="base">
                                        <p:cTn id="9" dur="500" fill="hold"/>
                                        <p:tgtEl>
                                          <p:spTgt spid="16"/>
                                        </p:tgtEl>
                                        <p:attrNameLst>
                                          <p:attrName>ppt_x</p:attrName>
                                        </p:attrNameLst>
                                      </p:cBhvr>
                                      <p:tavLst>
                                        <p:tav tm="0">
                                          <p:val>
                                            <p:strVal val="#ppt_x"/>
                                          </p:val>
                                        </p:tav>
                                        <p:tav tm="100000">
                                          <p:val>
                                            <p:strVal val="#ppt_x"/>
                                          </p:val>
                                        </p:tav>
                                      </p:tavLst>
                                    </p:anim>
                                    <p:anim calcmode="lin" valueType="num">
                                      <p:cBhvr additive="base">
                                        <p:cTn id="10"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6563">
                                            <p:txEl>
                                              <p:pRg st="1" end="1"/>
                                            </p:txEl>
                                          </p:spTgt>
                                        </p:tgtEl>
                                        <p:attrNameLst>
                                          <p:attrName>style.visibility</p:attrName>
                                        </p:attrNameLst>
                                      </p:cBhvr>
                                      <p:to>
                                        <p:strVal val="visible"/>
                                      </p:to>
                                    </p:set>
                                  </p:childTnLst>
                                </p:cTn>
                              </p:par>
                              <p:par>
                                <p:cTn id="15" presetID="1" presetClass="exit" presetSubtype="0" fill="hold" grpId="1" nodeType="withEffect">
                                  <p:stCondLst>
                                    <p:cond delay="0"/>
                                  </p:stCondLst>
                                  <p:childTnLst>
                                    <p:set>
                                      <p:cBhvr>
                                        <p:cTn id="16" dur="1" fill="hold">
                                          <p:stCondLst>
                                            <p:cond delay="0"/>
                                          </p:stCondLst>
                                        </p:cTn>
                                        <p:tgtEl>
                                          <p:spTgt spid="16"/>
                                        </p:tgtEl>
                                        <p:attrNameLst>
                                          <p:attrName>style.visibility</p:attrName>
                                        </p:attrNameLst>
                                      </p:cBhvr>
                                      <p:to>
                                        <p:strVal val="hidden"/>
                                      </p:to>
                                    </p:set>
                                  </p:childTnLst>
                                </p:cTn>
                              </p:par>
                              <p:par>
                                <p:cTn id="17" presetID="2" presetClass="entr" presetSubtype="2" accel="50000" decel="5000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1+#ppt_w/2"/>
                                          </p:val>
                                        </p:tav>
                                        <p:tav tm="100000">
                                          <p:val>
                                            <p:strVal val="#ppt_x"/>
                                          </p:val>
                                        </p:tav>
                                      </p:tavLst>
                                    </p:anim>
                                    <p:anim calcmode="lin" valueType="num">
                                      <p:cBhvr additive="base">
                                        <p:cTn id="20"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499"/>
                                          </p:stCondLst>
                                        </p:cTn>
                                        <p:tgtEl>
                                          <p:spTgt spid="66563">
                                            <p:txEl>
                                              <p:pRg st="2" end="2"/>
                                            </p:txEl>
                                          </p:spTgt>
                                        </p:tgtEl>
                                        <p:attrNameLst>
                                          <p:attrName>style.visibility</p:attrName>
                                        </p:attrNameLst>
                                      </p:cBhvr>
                                      <p:to>
                                        <p:strVal val="visible"/>
                                      </p:to>
                                    </p:set>
                                  </p:childTnLst>
                                </p:cTn>
                              </p:par>
                              <p:par>
                                <p:cTn id="25" presetID="1" presetClass="entr" presetSubtype="0" fill="hold" grpId="2" nodeType="with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6656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build="p" autoUpdateAnimBg="0"/>
      <p:bldP spid="16" grpId="0" animBg="1"/>
      <p:bldP spid="16" grpId="1" animBg="1"/>
      <p:bldP spid="16" grpId="2" animBg="1"/>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Research Goals</a:t>
            </a:r>
            <a:endParaRPr lang="en-US" dirty="0"/>
          </a:p>
        </p:txBody>
      </p:sp>
      <p:sp>
        <p:nvSpPr>
          <p:cNvPr id="3" name="Content Placeholder 2"/>
          <p:cNvSpPr>
            <a:spLocks noGrp="1"/>
          </p:cNvSpPr>
          <p:nvPr>
            <p:ph idx="1"/>
          </p:nvPr>
        </p:nvSpPr>
        <p:spPr>
          <a:xfrm>
            <a:off x="397933" y="1363134"/>
            <a:ext cx="8466667" cy="4477280"/>
          </a:xfrm>
        </p:spPr>
        <p:txBody>
          <a:bodyPr/>
          <a:lstStyle/>
          <a:p>
            <a:pPr>
              <a:spcBef>
                <a:spcPts val="300"/>
              </a:spcBef>
            </a:pPr>
            <a:r>
              <a:rPr lang="en-US" dirty="0" smtClean="0"/>
              <a:t>Long term</a:t>
            </a:r>
          </a:p>
          <a:p>
            <a:pPr lvl="1">
              <a:spcBef>
                <a:spcPts val="300"/>
              </a:spcBef>
            </a:pPr>
            <a:r>
              <a:rPr lang="en-US" dirty="0" smtClean="0"/>
              <a:t>Radically new architectures combining</a:t>
            </a:r>
          </a:p>
          <a:p>
            <a:pPr lvl="2">
              <a:spcBef>
                <a:spcPts val="300"/>
              </a:spcBef>
            </a:pPr>
            <a:r>
              <a:rPr lang="en-US" dirty="0" smtClean="0"/>
              <a:t>Enhanced functionality and coverage with</a:t>
            </a:r>
          </a:p>
          <a:p>
            <a:pPr lvl="2">
              <a:spcBef>
                <a:spcPts val="300"/>
              </a:spcBef>
            </a:pPr>
            <a:r>
              <a:rPr lang="en-US" dirty="0" smtClean="0"/>
              <a:t>Increased simplicity and uniformity</a:t>
            </a:r>
          </a:p>
          <a:p>
            <a:pPr>
              <a:spcBef>
                <a:spcPts val="1000"/>
              </a:spcBef>
            </a:pPr>
            <a:r>
              <a:rPr lang="en-US" dirty="0" smtClean="0"/>
              <a:t>Medium term</a:t>
            </a:r>
          </a:p>
          <a:p>
            <a:pPr lvl="1">
              <a:spcBef>
                <a:spcPts val="300"/>
              </a:spcBef>
            </a:pPr>
            <a:r>
              <a:rPr lang="en-US" dirty="0" smtClean="0"/>
              <a:t>A uniform implementation of a mixed hybrid variant of existing architectures</a:t>
            </a:r>
          </a:p>
          <a:p>
            <a:pPr>
              <a:spcBef>
                <a:spcPts val="1000"/>
              </a:spcBef>
            </a:pPr>
            <a:r>
              <a:rPr lang="en-US" dirty="0" smtClean="0"/>
              <a:t>Short term</a:t>
            </a:r>
          </a:p>
          <a:p>
            <a:pPr lvl="1">
              <a:spcBef>
                <a:spcPts val="300"/>
              </a:spcBef>
            </a:pPr>
            <a:r>
              <a:rPr lang="en-US" dirty="0" smtClean="0"/>
              <a:t>A uniform implementation of a mixed hybrid </a:t>
            </a:r>
            <a:r>
              <a:rPr lang="en-US" i="1" dirty="0" smtClean="0"/>
              <a:t>memory architecture</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Memory Architecture</a:t>
            </a:r>
            <a:endParaRPr lang="en-US" dirty="0"/>
          </a:p>
        </p:txBody>
      </p:sp>
      <p:sp>
        <p:nvSpPr>
          <p:cNvPr id="3" name="Content Placeholder 2"/>
          <p:cNvSpPr>
            <a:spLocks noGrp="1"/>
          </p:cNvSpPr>
          <p:nvPr>
            <p:ph idx="1"/>
          </p:nvPr>
        </p:nvSpPr>
        <p:spPr>
          <a:xfrm>
            <a:off x="533400" y="1310106"/>
            <a:ext cx="8077200" cy="4732420"/>
          </a:xfrm>
        </p:spPr>
        <p:txBody>
          <a:bodyPr/>
          <a:lstStyle/>
          <a:p>
            <a:pPr>
              <a:spcBef>
                <a:spcPts val="300"/>
              </a:spcBef>
            </a:pPr>
            <a:r>
              <a:rPr lang="en-US" sz="2400" dirty="0" smtClean="0"/>
              <a:t>Memories (short- and long-term) used in decisions</a:t>
            </a:r>
          </a:p>
          <a:p>
            <a:pPr lvl="1">
              <a:spcBef>
                <a:spcPts val="300"/>
              </a:spcBef>
            </a:pPr>
            <a:r>
              <a:rPr lang="en-US" sz="2000" dirty="0" smtClean="0"/>
              <a:t>Soar 1-8: working memory + production memory</a:t>
            </a:r>
          </a:p>
          <a:p>
            <a:pPr lvl="1">
              <a:spcBef>
                <a:spcPts val="300"/>
              </a:spcBef>
            </a:pPr>
            <a:r>
              <a:rPr lang="en-US" sz="2000" dirty="0" smtClean="0"/>
              <a:t>ACT-R: buffers + production memory, semantic memory</a:t>
            </a:r>
          </a:p>
          <a:p>
            <a:pPr lvl="1">
              <a:spcBef>
                <a:spcPts val="300"/>
              </a:spcBef>
            </a:pPr>
            <a:r>
              <a:rPr lang="en-US" sz="2000" dirty="0" smtClean="0"/>
              <a:t>Soar 9: working memory, ST visual imagery + production memory, semantic memory, episodic memory, LT visual memory</a:t>
            </a:r>
          </a:p>
          <a:p>
            <a:pPr>
              <a:spcBef>
                <a:spcPts val="1000"/>
              </a:spcBef>
            </a:pPr>
            <a:r>
              <a:rPr lang="en-US" sz="2400" dirty="0" smtClean="0"/>
              <a:t>Focus here is on representation and access</a:t>
            </a:r>
          </a:p>
          <a:p>
            <a:pPr lvl="1"/>
            <a:r>
              <a:rPr lang="en-US" sz="2000" dirty="0" smtClean="0"/>
              <a:t>Both procedural and declarative knowledge</a:t>
            </a:r>
          </a:p>
          <a:p>
            <a:pPr lvl="1"/>
            <a:r>
              <a:rPr lang="en-US" sz="2000" i="1" dirty="0" smtClean="0"/>
              <a:t>Hybrid</a:t>
            </a:r>
            <a:r>
              <a:rPr lang="en-US" sz="2000" dirty="0" smtClean="0"/>
              <a:t>: Continuous/signal + discrete/symbolic</a:t>
            </a:r>
          </a:p>
          <a:p>
            <a:pPr lvl="1"/>
            <a:r>
              <a:rPr lang="en-US" sz="2000" i="1" dirty="0" smtClean="0"/>
              <a:t>Mixed</a:t>
            </a:r>
            <a:r>
              <a:rPr lang="en-US" sz="2000" dirty="0" smtClean="0"/>
              <a:t>: Probabilistic/uncertain + discrete/symbolic</a:t>
            </a:r>
          </a:p>
          <a:p>
            <a:pPr lvl="1"/>
            <a:r>
              <a:rPr lang="en-US" sz="2000" dirty="0" smtClean="0"/>
              <a:t>Provides syntactic but not necessarily semantic integration across memories</a:t>
            </a:r>
          </a:p>
          <a:p>
            <a:pPr lvl="1"/>
            <a:r>
              <a:rPr lang="en-US" sz="2000" dirty="0" smtClean="0"/>
              <a:t>Not yet learning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Approach</a:t>
            </a:r>
            <a:endParaRPr lang="en-US" dirty="0"/>
          </a:p>
        </p:txBody>
      </p:sp>
      <p:sp>
        <p:nvSpPr>
          <p:cNvPr id="3" name="Content Placeholder 2"/>
          <p:cNvSpPr>
            <a:spLocks noGrp="1"/>
          </p:cNvSpPr>
          <p:nvPr>
            <p:ph idx="1"/>
          </p:nvPr>
        </p:nvSpPr>
        <p:spPr>
          <a:xfrm>
            <a:off x="533400" y="1270101"/>
            <a:ext cx="8077200" cy="4519513"/>
          </a:xfrm>
        </p:spPr>
        <p:txBody>
          <a:bodyPr/>
          <a:lstStyle/>
          <a:p>
            <a:pPr>
              <a:spcBef>
                <a:spcPts val="300"/>
              </a:spcBef>
            </a:pPr>
            <a:r>
              <a:rPr lang="en-US" dirty="0" smtClean="0"/>
              <a:t>Base roughly on Soar 9 and ACT-R</a:t>
            </a:r>
          </a:p>
          <a:p>
            <a:pPr lvl="1">
              <a:spcBef>
                <a:spcPts val="300"/>
              </a:spcBef>
            </a:pPr>
            <a:r>
              <a:rPr lang="en-US" dirty="0" smtClean="0"/>
              <a:t>Working memory</a:t>
            </a:r>
          </a:p>
          <a:p>
            <a:pPr lvl="1">
              <a:spcBef>
                <a:spcPts val="300"/>
              </a:spcBef>
            </a:pPr>
            <a:r>
              <a:rPr lang="en-US" dirty="0" smtClean="0"/>
              <a:t>Procedural long-term memory</a:t>
            </a:r>
          </a:p>
          <a:p>
            <a:pPr lvl="2">
              <a:spcBef>
                <a:spcPts val="300"/>
              </a:spcBef>
            </a:pPr>
            <a:r>
              <a:rPr lang="en-US" i="1" dirty="0" smtClean="0"/>
              <a:t>Productions</a:t>
            </a:r>
          </a:p>
          <a:p>
            <a:pPr lvl="1">
              <a:spcBef>
                <a:spcPts val="300"/>
              </a:spcBef>
            </a:pPr>
            <a:r>
              <a:rPr lang="en-US" dirty="0" smtClean="0"/>
              <a:t>Declarative long-term memory</a:t>
            </a:r>
          </a:p>
          <a:p>
            <a:pPr lvl="2">
              <a:spcBef>
                <a:spcPts val="300"/>
              </a:spcBef>
            </a:pPr>
            <a:r>
              <a:rPr lang="en-US" i="1" dirty="0" smtClean="0"/>
              <a:t>Semantic</a:t>
            </a:r>
            <a:r>
              <a:rPr lang="en-US" dirty="0" smtClean="0"/>
              <a:t>: Predict unspecified attributes of objects based on specified ones (cues)</a:t>
            </a:r>
          </a:p>
          <a:p>
            <a:pPr lvl="2">
              <a:spcBef>
                <a:spcPts val="300"/>
              </a:spcBef>
            </a:pPr>
            <a:r>
              <a:rPr lang="en-US" i="1" dirty="0" smtClean="0"/>
              <a:t>Episodic</a:t>
            </a:r>
            <a:r>
              <a:rPr lang="en-US" dirty="0" smtClean="0"/>
              <a:t>: Retrieve best episode based on </a:t>
            </a:r>
            <a:r>
              <a:rPr lang="en-US" dirty="0" err="1" smtClean="0"/>
              <a:t>recency</a:t>
            </a:r>
            <a:r>
              <a:rPr lang="en-US" dirty="0" smtClean="0"/>
              <a:t> and match to cues</a:t>
            </a:r>
          </a:p>
          <a:p>
            <a:pPr lvl="1">
              <a:spcBef>
                <a:spcPts val="300"/>
              </a:spcBef>
            </a:pPr>
            <a:r>
              <a:rPr lang="en-US" dirty="0" smtClean="0"/>
              <a:t>Eventually imagery as well, but not yet</a:t>
            </a:r>
          </a:p>
          <a:p>
            <a:pPr>
              <a:spcBef>
                <a:spcPts val="300"/>
              </a:spcBef>
            </a:pPr>
            <a:r>
              <a:rPr lang="en-US" dirty="0" smtClean="0"/>
              <a:t>Implement via </a:t>
            </a:r>
            <a:r>
              <a:rPr lang="en-US" i="1" dirty="0" smtClean="0"/>
              <a:t>graphical models</a:t>
            </a:r>
          </a:p>
          <a:p>
            <a:pPr lvl="1">
              <a:spcBef>
                <a:spcPts val="300"/>
              </a:spcBef>
            </a:pPr>
            <a:r>
              <a:rPr lang="en-US" dirty="0" smtClean="0"/>
              <a:t>Layered approach: </a:t>
            </a:r>
            <a:r>
              <a:rPr lang="en-US" i="1" dirty="0" smtClean="0"/>
              <a:t>graph </a:t>
            </a:r>
            <a:r>
              <a:rPr lang="en-US" dirty="0" smtClean="0"/>
              <a:t>and </a:t>
            </a:r>
            <a:r>
              <a:rPr lang="en-US" i="1" dirty="0" smtClean="0"/>
              <a:t>memory </a:t>
            </a:r>
            <a:r>
              <a:rPr lang="en-US" dirty="0" smtClean="0"/>
              <a:t>layers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Graph Layer: Factor Graphs </a:t>
            </a:r>
            <a:r>
              <a:rPr lang="en-US" dirty="0" err="1" smtClean="0"/>
              <a:t>w</a:t>
            </a:r>
            <a:r>
              <a:rPr lang="en-US" dirty="0" smtClean="0"/>
              <a:t>/ Summary Product</a:t>
            </a:r>
            <a:endParaRPr lang="en-US" dirty="0"/>
          </a:p>
        </p:txBody>
      </p:sp>
      <p:sp>
        <p:nvSpPr>
          <p:cNvPr id="3" name="Content Placeholder 2"/>
          <p:cNvSpPr>
            <a:spLocks noGrp="1"/>
          </p:cNvSpPr>
          <p:nvPr>
            <p:ph idx="1"/>
          </p:nvPr>
        </p:nvSpPr>
        <p:spPr>
          <a:xfrm>
            <a:off x="501540" y="1373112"/>
            <a:ext cx="8323942" cy="4219596"/>
          </a:xfrm>
        </p:spPr>
        <p:txBody>
          <a:bodyPr/>
          <a:lstStyle/>
          <a:p>
            <a:pPr>
              <a:spcBef>
                <a:spcPts val="400"/>
              </a:spcBef>
            </a:pPr>
            <a:r>
              <a:rPr lang="en-US" sz="2400" dirty="0" smtClean="0"/>
              <a:t>Factor graphs are undirected bipartite graphs</a:t>
            </a:r>
          </a:p>
          <a:p>
            <a:pPr lvl="1">
              <a:spcBef>
                <a:spcPts val="400"/>
              </a:spcBef>
            </a:pPr>
            <a:r>
              <a:rPr lang="en-US" sz="2000" dirty="0" smtClean="0"/>
              <a:t>Decompose functions: e.g., </a:t>
            </a:r>
            <a:r>
              <a:rPr lang="en-US" sz="2000" i="1" dirty="0" err="1" smtClean="0"/>
              <a:t>f</a:t>
            </a:r>
            <a:r>
              <a:rPr lang="en-US" sz="2000" dirty="0" err="1" smtClean="0"/>
              <a:t>(</a:t>
            </a:r>
            <a:r>
              <a:rPr lang="en-US" sz="2000" i="1" dirty="0" err="1" smtClean="0"/>
              <a:t>u</a:t>
            </a:r>
            <a:r>
              <a:rPr lang="en-US" sz="2000" dirty="0" err="1" smtClean="0"/>
              <a:t>,</a:t>
            </a:r>
            <a:r>
              <a:rPr lang="en-US" sz="2000" i="1" dirty="0" err="1" smtClean="0"/>
              <a:t>w</a:t>
            </a:r>
            <a:r>
              <a:rPr lang="en-US" sz="2000" dirty="0" err="1" smtClean="0"/>
              <a:t>,</a:t>
            </a:r>
            <a:r>
              <a:rPr lang="en-US" sz="2000" i="1" dirty="0" err="1" smtClean="0"/>
              <a:t>x</a:t>
            </a:r>
            <a:r>
              <a:rPr lang="en-US" sz="2000" dirty="0" err="1" smtClean="0"/>
              <a:t>,</a:t>
            </a:r>
            <a:r>
              <a:rPr lang="en-US" sz="2000" i="1" dirty="0" err="1" smtClean="0"/>
              <a:t>y</a:t>
            </a:r>
            <a:r>
              <a:rPr lang="en-US" sz="2000" dirty="0" err="1" smtClean="0"/>
              <a:t>,</a:t>
            </a:r>
            <a:r>
              <a:rPr lang="en-US" sz="2000" i="1" dirty="0" err="1" smtClean="0"/>
              <a:t>z</a:t>
            </a:r>
            <a:r>
              <a:rPr lang="en-US" sz="2000" dirty="0" smtClean="0"/>
              <a:t>) = </a:t>
            </a:r>
            <a:r>
              <a:rPr lang="en-US" sz="2000" i="1" dirty="0" smtClean="0"/>
              <a:t>f</a:t>
            </a:r>
            <a:r>
              <a:rPr lang="en-US" sz="2000" i="1" baseline="-25000" dirty="0" smtClean="0"/>
              <a:t>1</a:t>
            </a:r>
            <a:r>
              <a:rPr lang="en-US" sz="2000" dirty="0" smtClean="0"/>
              <a:t>(</a:t>
            </a:r>
            <a:r>
              <a:rPr lang="en-US" sz="2000" i="1" dirty="0" smtClean="0"/>
              <a:t>u</a:t>
            </a:r>
            <a:r>
              <a:rPr lang="en-US" sz="2000" dirty="0" smtClean="0"/>
              <a:t>,</a:t>
            </a:r>
            <a:r>
              <a:rPr lang="en-US" sz="2000" i="1" dirty="0" smtClean="0"/>
              <a:t>w</a:t>
            </a:r>
            <a:r>
              <a:rPr lang="en-US" sz="2000" dirty="0" smtClean="0"/>
              <a:t>,</a:t>
            </a:r>
            <a:r>
              <a:rPr lang="en-US" sz="2000" i="1" dirty="0" smtClean="0"/>
              <a:t>x</a:t>
            </a:r>
            <a:r>
              <a:rPr lang="en-US" sz="2000" dirty="0" smtClean="0"/>
              <a:t>)</a:t>
            </a:r>
            <a:r>
              <a:rPr lang="en-US" sz="2000" i="1" dirty="0" smtClean="0"/>
              <a:t>f</a:t>
            </a:r>
            <a:r>
              <a:rPr lang="en-US" sz="2000" i="1" baseline="-25000" dirty="0" smtClean="0"/>
              <a:t>2</a:t>
            </a:r>
            <a:r>
              <a:rPr lang="en-US" sz="2000" dirty="0" smtClean="0"/>
              <a:t>(</a:t>
            </a:r>
            <a:r>
              <a:rPr lang="en-US" sz="2000" i="1" dirty="0" smtClean="0"/>
              <a:t>x</a:t>
            </a:r>
            <a:r>
              <a:rPr lang="en-US" sz="2000" dirty="0" smtClean="0"/>
              <a:t>,</a:t>
            </a:r>
            <a:r>
              <a:rPr lang="en-US" sz="2000" i="1" dirty="0" smtClean="0"/>
              <a:t>y</a:t>
            </a:r>
            <a:r>
              <a:rPr lang="en-US" sz="2000" dirty="0" smtClean="0"/>
              <a:t>,</a:t>
            </a:r>
            <a:r>
              <a:rPr lang="en-US" sz="2000" i="1" dirty="0" smtClean="0"/>
              <a:t>z</a:t>
            </a:r>
            <a:r>
              <a:rPr lang="en-US" sz="2000" dirty="0" smtClean="0"/>
              <a:t>)</a:t>
            </a:r>
            <a:r>
              <a:rPr lang="en-US" sz="2000" i="1" dirty="0" smtClean="0"/>
              <a:t>f</a:t>
            </a:r>
            <a:r>
              <a:rPr lang="en-US" sz="2000" i="1" baseline="-25000" dirty="0" smtClean="0"/>
              <a:t>3</a:t>
            </a:r>
            <a:r>
              <a:rPr lang="en-US" sz="2000" dirty="0" smtClean="0"/>
              <a:t>(</a:t>
            </a:r>
            <a:r>
              <a:rPr lang="en-US" sz="2000" i="1" dirty="0" smtClean="0"/>
              <a:t>z</a:t>
            </a:r>
            <a:r>
              <a:rPr lang="en-US" sz="2000" dirty="0" smtClean="0"/>
              <a:t>)</a:t>
            </a:r>
          </a:p>
          <a:p>
            <a:pPr lvl="1">
              <a:spcBef>
                <a:spcPts val="400"/>
              </a:spcBef>
            </a:pPr>
            <a:r>
              <a:rPr lang="en-US" sz="2000" dirty="0" smtClean="0"/>
              <a:t>Map to variable &amp; factor nodes (with functions in factor nodes)</a:t>
            </a:r>
          </a:p>
          <a:p>
            <a:pPr>
              <a:spcBef>
                <a:spcPts val="400"/>
              </a:spcBef>
            </a:pPr>
            <a:r>
              <a:rPr lang="en-US" sz="2400" dirty="0" smtClean="0"/>
              <a:t>Summary product algorithm does message passing</a:t>
            </a:r>
          </a:p>
          <a:p>
            <a:pPr lvl="1">
              <a:spcBef>
                <a:spcPts val="400"/>
              </a:spcBef>
            </a:pPr>
            <a:r>
              <a:rPr lang="en-US" sz="2000" dirty="0" smtClean="0"/>
              <a:t>Output of variable node is</a:t>
            </a:r>
            <a:r>
              <a:rPr lang="en-US" sz="2000" i="1" dirty="0" smtClean="0"/>
              <a:t> pointwise product</a:t>
            </a:r>
            <a:r>
              <a:rPr lang="en-US" sz="2000" dirty="0" smtClean="0"/>
              <a:t> of inputs</a:t>
            </a:r>
          </a:p>
          <a:p>
            <a:pPr lvl="1">
              <a:spcBef>
                <a:spcPts val="400"/>
              </a:spcBef>
            </a:pPr>
            <a:r>
              <a:rPr lang="en-US" sz="2000" dirty="0" smtClean="0"/>
              <a:t>Output of factor node is pointwise product times factor function</a:t>
            </a:r>
          </a:p>
          <a:p>
            <a:pPr lvl="2">
              <a:spcBef>
                <a:spcPts val="400"/>
              </a:spcBef>
            </a:pPr>
            <a:r>
              <a:rPr lang="en-US" sz="1600" dirty="0" smtClean="0"/>
              <a:t>And then </a:t>
            </a:r>
            <a:r>
              <a:rPr lang="en-US" sz="1600" i="1" dirty="0" smtClean="0"/>
              <a:t>summarize out</a:t>
            </a:r>
            <a:r>
              <a:rPr lang="en-US" sz="1600" dirty="0" smtClean="0"/>
              <a:t> all variables not on link (by </a:t>
            </a:r>
            <a:r>
              <a:rPr lang="en-US" sz="1600" i="1" dirty="0" smtClean="0"/>
              <a:t>sum</a:t>
            </a:r>
            <a:r>
              <a:rPr lang="en-US" sz="1600" dirty="0" smtClean="0"/>
              <a:t> or </a:t>
            </a:r>
            <a:r>
              <a:rPr lang="en-US" sz="1600" i="1" dirty="0" smtClean="0"/>
              <a:t>max</a:t>
            </a:r>
            <a:r>
              <a:rPr lang="en-US" sz="1600" dirty="0" smtClean="0"/>
              <a:t>)</a:t>
            </a:r>
            <a:endParaRPr lang="en-US" sz="1600" i="1" dirty="0" smtClean="0"/>
          </a:p>
          <a:p>
            <a:pPr lvl="2">
              <a:spcBef>
                <a:spcPts val="400"/>
              </a:spcBef>
            </a:pPr>
            <a:r>
              <a:rPr lang="en-US" sz="1600" dirty="0" smtClean="0"/>
              <a:t>Sum: Marginals of variables (distributions over individual variable domains)</a:t>
            </a:r>
          </a:p>
          <a:p>
            <a:pPr lvl="2">
              <a:spcBef>
                <a:spcPts val="400"/>
              </a:spcBef>
            </a:pPr>
            <a:r>
              <a:rPr lang="en-US" sz="1600" dirty="0" smtClean="0"/>
              <a:t>Max: Maximum a posteriori estimation (best combination across all variables)</a:t>
            </a:r>
          </a:p>
        </p:txBody>
      </p:sp>
      <p:grpSp>
        <p:nvGrpSpPr>
          <p:cNvPr id="41" name="Group 87"/>
          <p:cNvGrpSpPr>
            <a:grpSpLocks/>
          </p:cNvGrpSpPr>
          <p:nvPr/>
        </p:nvGrpSpPr>
        <p:grpSpPr bwMode="auto">
          <a:xfrm>
            <a:off x="2293463" y="4435444"/>
            <a:ext cx="3963987" cy="1614488"/>
            <a:chOff x="4938953" y="4775801"/>
            <a:chExt cx="3963988" cy="1614770"/>
          </a:xfrm>
        </p:grpSpPr>
        <p:sp>
          <p:nvSpPr>
            <p:cNvPr id="42" name="Rectangle 4"/>
            <p:cNvSpPr>
              <a:spLocks noChangeArrowheads="1"/>
            </p:cNvSpPr>
            <p:nvPr/>
          </p:nvSpPr>
          <p:spPr bwMode="auto">
            <a:xfrm>
              <a:off x="5712066" y="5697486"/>
              <a:ext cx="228600" cy="228600"/>
            </a:xfrm>
            <a:prstGeom prst="rect">
              <a:avLst/>
            </a:prstGeom>
            <a:solidFill>
              <a:schemeClr val="accent1"/>
            </a:solidFill>
            <a:ln w="9525">
              <a:solidFill>
                <a:schemeClr val="tx1"/>
              </a:solidFill>
              <a:miter lim="800000"/>
              <a:headEnd/>
              <a:tailEnd/>
            </a:ln>
          </p:spPr>
          <p:txBody>
            <a:bodyPr wrap="none" anchor="ctr">
              <a:prstTxWarp prst="textNoShape">
                <a:avLst/>
              </a:prstTxWarp>
            </a:bodyPr>
            <a:lstStyle/>
            <a:p>
              <a:endParaRPr lang="en-US"/>
            </a:p>
          </p:txBody>
        </p:sp>
        <p:sp>
          <p:nvSpPr>
            <p:cNvPr id="43" name="Rectangle 5"/>
            <p:cNvSpPr>
              <a:spLocks noChangeArrowheads="1"/>
            </p:cNvSpPr>
            <p:nvPr/>
          </p:nvSpPr>
          <p:spPr bwMode="auto">
            <a:xfrm>
              <a:off x="7148753" y="5697486"/>
              <a:ext cx="228600" cy="228600"/>
            </a:xfrm>
            <a:prstGeom prst="rect">
              <a:avLst/>
            </a:prstGeom>
            <a:solidFill>
              <a:schemeClr val="accent1"/>
            </a:solidFill>
            <a:ln w="9525">
              <a:solidFill>
                <a:schemeClr val="tx1"/>
              </a:solidFill>
              <a:miter lim="800000"/>
              <a:headEnd/>
              <a:tailEnd/>
            </a:ln>
          </p:spPr>
          <p:txBody>
            <a:bodyPr wrap="none" anchor="ctr">
              <a:prstTxWarp prst="textNoShape">
                <a:avLst/>
              </a:prstTxWarp>
            </a:bodyPr>
            <a:lstStyle/>
            <a:p>
              <a:endParaRPr lang="en-US"/>
            </a:p>
          </p:txBody>
        </p:sp>
        <p:sp>
          <p:nvSpPr>
            <p:cNvPr id="44" name="Rectangle 6"/>
            <p:cNvSpPr>
              <a:spLocks noChangeArrowheads="1"/>
            </p:cNvSpPr>
            <p:nvPr/>
          </p:nvSpPr>
          <p:spPr bwMode="auto">
            <a:xfrm>
              <a:off x="8596553" y="5697486"/>
              <a:ext cx="228600" cy="228600"/>
            </a:xfrm>
            <a:prstGeom prst="rect">
              <a:avLst/>
            </a:prstGeom>
            <a:solidFill>
              <a:schemeClr val="accent1"/>
            </a:solidFill>
            <a:ln w="9525">
              <a:solidFill>
                <a:schemeClr val="tx1"/>
              </a:solidFill>
              <a:miter lim="800000"/>
              <a:headEnd/>
              <a:tailEnd/>
            </a:ln>
          </p:spPr>
          <p:txBody>
            <a:bodyPr wrap="none" anchor="ctr">
              <a:prstTxWarp prst="textNoShape">
                <a:avLst/>
              </a:prstTxWarp>
            </a:bodyPr>
            <a:lstStyle/>
            <a:p>
              <a:endParaRPr lang="en-US"/>
            </a:p>
          </p:txBody>
        </p:sp>
        <p:sp>
          <p:nvSpPr>
            <p:cNvPr id="45" name="Oval 7"/>
            <p:cNvSpPr>
              <a:spLocks noChangeArrowheads="1"/>
            </p:cNvSpPr>
            <p:nvPr/>
          </p:nvSpPr>
          <p:spPr bwMode="auto">
            <a:xfrm>
              <a:off x="5002453" y="5697486"/>
              <a:ext cx="228600" cy="228600"/>
            </a:xfrm>
            <a:prstGeom prst="ellipse">
              <a:avLst/>
            </a:prstGeom>
            <a:solidFill>
              <a:schemeClr val="hlink"/>
            </a:solidFill>
            <a:ln w="9525">
              <a:solidFill>
                <a:schemeClr val="tx1"/>
              </a:solidFill>
              <a:round/>
              <a:headEnd/>
              <a:tailEnd/>
            </a:ln>
          </p:spPr>
          <p:txBody>
            <a:bodyPr wrap="none" anchor="ctr">
              <a:prstTxWarp prst="textNoShape">
                <a:avLst/>
              </a:prstTxWarp>
            </a:bodyPr>
            <a:lstStyle/>
            <a:p>
              <a:endParaRPr lang="en-US"/>
            </a:p>
          </p:txBody>
        </p:sp>
        <p:sp>
          <p:nvSpPr>
            <p:cNvPr id="46" name="Oval 8"/>
            <p:cNvSpPr>
              <a:spLocks noChangeArrowheads="1"/>
            </p:cNvSpPr>
            <p:nvPr/>
          </p:nvSpPr>
          <p:spPr bwMode="auto">
            <a:xfrm>
              <a:off x="5712066" y="5164086"/>
              <a:ext cx="228600" cy="228600"/>
            </a:xfrm>
            <a:prstGeom prst="ellipse">
              <a:avLst/>
            </a:prstGeom>
            <a:solidFill>
              <a:schemeClr val="hlink"/>
            </a:solidFill>
            <a:ln w="9525">
              <a:solidFill>
                <a:schemeClr val="tx1"/>
              </a:solidFill>
              <a:round/>
              <a:headEnd/>
              <a:tailEnd/>
            </a:ln>
          </p:spPr>
          <p:txBody>
            <a:bodyPr wrap="none" anchor="ctr">
              <a:prstTxWarp prst="textNoShape">
                <a:avLst/>
              </a:prstTxWarp>
            </a:bodyPr>
            <a:lstStyle/>
            <a:p>
              <a:endParaRPr lang="en-US"/>
            </a:p>
          </p:txBody>
        </p:sp>
        <p:sp>
          <p:nvSpPr>
            <p:cNvPr id="47" name="Oval 9"/>
            <p:cNvSpPr>
              <a:spLocks noChangeArrowheads="1"/>
            </p:cNvSpPr>
            <p:nvPr/>
          </p:nvSpPr>
          <p:spPr bwMode="auto">
            <a:xfrm>
              <a:off x="6364528" y="5697486"/>
              <a:ext cx="228600" cy="228600"/>
            </a:xfrm>
            <a:prstGeom prst="ellipse">
              <a:avLst/>
            </a:prstGeom>
            <a:solidFill>
              <a:schemeClr val="hlink"/>
            </a:solidFill>
            <a:ln w="9525">
              <a:solidFill>
                <a:schemeClr val="tx1"/>
              </a:solidFill>
              <a:round/>
              <a:headEnd/>
              <a:tailEnd/>
            </a:ln>
          </p:spPr>
          <p:txBody>
            <a:bodyPr wrap="none" anchor="ctr">
              <a:prstTxWarp prst="textNoShape">
                <a:avLst/>
              </a:prstTxWarp>
            </a:bodyPr>
            <a:lstStyle/>
            <a:p>
              <a:endParaRPr lang="en-US"/>
            </a:p>
          </p:txBody>
        </p:sp>
        <p:sp>
          <p:nvSpPr>
            <p:cNvPr id="48" name="Oval 10"/>
            <p:cNvSpPr>
              <a:spLocks noChangeArrowheads="1"/>
            </p:cNvSpPr>
            <p:nvPr/>
          </p:nvSpPr>
          <p:spPr bwMode="auto">
            <a:xfrm>
              <a:off x="7148753" y="5164086"/>
              <a:ext cx="228600" cy="228600"/>
            </a:xfrm>
            <a:prstGeom prst="ellipse">
              <a:avLst/>
            </a:prstGeom>
            <a:solidFill>
              <a:schemeClr val="hlink"/>
            </a:solidFill>
            <a:ln w="9525">
              <a:solidFill>
                <a:schemeClr val="tx1"/>
              </a:solidFill>
              <a:round/>
              <a:headEnd/>
              <a:tailEnd/>
            </a:ln>
          </p:spPr>
          <p:txBody>
            <a:bodyPr wrap="none" anchor="ctr">
              <a:prstTxWarp prst="textNoShape">
                <a:avLst/>
              </a:prstTxWarp>
            </a:bodyPr>
            <a:lstStyle/>
            <a:p>
              <a:endParaRPr lang="en-US"/>
            </a:p>
          </p:txBody>
        </p:sp>
        <p:sp>
          <p:nvSpPr>
            <p:cNvPr id="49" name="Oval 11"/>
            <p:cNvSpPr>
              <a:spLocks noChangeArrowheads="1"/>
            </p:cNvSpPr>
            <p:nvPr/>
          </p:nvSpPr>
          <p:spPr bwMode="auto">
            <a:xfrm>
              <a:off x="7888528" y="5697486"/>
              <a:ext cx="228600" cy="228600"/>
            </a:xfrm>
            <a:prstGeom prst="ellipse">
              <a:avLst/>
            </a:prstGeom>
            <a:solidFill>
              <a:schemeClr val="hlink"/>
            </a:solidFill>
            <a:ln w="9525">
              <a:solidFill>
                <a:schemeClr val="tx1"/>
              </a:solidFill>
              <a:round/>
              <a:headEnd/>
              <a:tailEnd/>
            </a:ln>
          </p:spPr>
          <p:txBody>
            <a:bodyPr wrap="none" anchor="ctr">
              <a:prstTxWarp prst="textNoShape">
                <a:avLst/>
              </a:prstTxWarp>
            </a:bodyPr>
            <a:lstStyle/>
            <a:p>
              <a:endParaRPr lang="en-US"/>
            </a:p>
          </p:txBody>
        </p:sp>
        <p:cxnSp>
          <p:nvCxnSpPr>
            <p:cNvPr id="50" name="AutoShape 13"/>
            <p:cNvCxnSpPr>
              <a:cxnSpLocks noChangeShapeType="1"/>
              <a:stCxn id="47" idx="2"/>
              <a:endCxn id="42" idx="3"/>
            </p:cNvCxnSpPr>
            <p:nvPr/>
          </p:nvCxnSpPr>
          <p:spPr bwMode="auto">
            <a:xfrm flipH="1">
              <a:off x="5940666" y="5811786"/>
              <a:ext cx="423863" cy="0"/>
            </a:xfrm>
            <a:prstGeom prst="straightConnector1">
              <a:avLst/>
            </a:prstGeom>
            <a:noFill/>
            <a:ln w="9525">
              <a:solidFill>
                <a:schemeClr val="tx1"/>
              </a:solidFill>
              <a:round/>
              <a:headEnd/>
              <a:tailEnd/>
            </a:ln>
          </p:spPr>
        </p:cxnSp>
        <p:cxnSp>
          <p:nvCxnSpPr>
            <p:cNvPr id="51" name="AutoShape 15"/>
            <p:cNvCxnSpPr>
              <a:cxnSpLocks noChangeShapeType="1"/>
              <a:stCxn id="46" idx="4"/>
              <a:endCxn id="42" idx="0"/>
            </p:cNvCxnSpPr>
            <p:nvPr/>
          </p:nvCxnSpPr>
          <p:spPr bwMode="auto">
            <a:xfrm>
              <a:off x="5826366" y="5392686"/>
              <a:ext cx="0" cy="304800"/>
            </a:xfrm>
            <a:prstGeom prst="straightConnector1">
              <a:avLst/>
            </a:prstGeom>
            <a:noFill/>
            <a:ln w="9525">
              <a:solidFill>
                <a:schemeClr val="tx1"/>
              </a:solidFill>
              <a:round/>
              <a:headEnd/>
              <a:tailEnd/>
            </a:ln>
          </p:spPr>
        </p:cxnSp>
        <p:cxnSp>
          <p:nvCxnSpPr>
            <p:cNvPr id="52" name="AutoShape 16"/>
            <p:cNvCxnSpPr>
              <a:cxnSpLocks noChangeShapeType="1"/>
              <a:stCxn id="48" idx="4"/>
              <a:endCxn id="43" idx="0"/>
            </p:cNvCxnSpPr>
            <p:nvPr/>
          </p:nvCxnSpPr>
          <p:spPr bwMode="auto">
            <a:xfrm>
              <a:off x="7263053" y="5392686"/>
              <a:ext cx="0" cy="304800"/>
            </a:xfrm>
            <a:prstGeom prst="straightConnector1">
              <a:avLst/>
            </a:prstGeom>
            <a:noFill/>
            <a:ln w="9525">
              <a:solidFill>
                <a:schemeClr val="tx1"/>
              </a:solidFill>
              <a:round/>
              <a:headEnd/>
              <a:tailEnd/>
            </a:ln>
          </p:spPr>
        </p:cxnSp>
        <p:cxnSp>
          <p:nvCxnSpPr>
            <p:cNvPr id="53" name="AutoShape 17"/>
            <p:cNvCxnSpPr>
              <a:cxnSpLocks noChangeShapeType="1"/>
              <a:stCxn id="47" idx="6"/>
              <a:endCxn id="43" idx="1"/>
            </p:cNvCxnSpPr>
            <p:nvPr/>
          </p:nvCxnSpPr>
          <p:spPr bwMode="auto">
            <a:xfrm>
              <a:off x="6593128" y="5811786"/>
              <a:ext cx="555625" cy="0"/>
            </a:xfrm>
            <a:prstGeom prst="straightConnector1">
              <a:avLst/>
            </a:prstGeom>
            <a:noFill/>
            <a:ln w="9525">
              <a:solidFill>
                <a:schemeClr val="tx1"/>
              </a:solidFill>
              <a:round/>
              <a:headEnd/>
              <a:tailEnd/>
            </a:ln>
          </p:spPr>
        </p:cxnSp>
        <p:cxnSp>
          <p:nvCxnSpPr>
            <p:cNvPr id="54" name="AutoShape 18"/>
            <p:cNvCxnSpPr>
              <a:cxnSpLocks noChangeShapeType="1"/>
              <a:stCxn id="43" idx="3"/>
              <a:endCxn id="49" idx="2"/>
            </p:cNvCxnSpPr>
            <p:nvPr/>
          </p:nvCxnSpPr>
          <p:spPr bwMode="auto">
            <a:xfrm>
              <a:off x="7377353" y="5811786"/>
              <a:ext cx="511175" cy="0"/>
            </a:xfrm>
            <a:prstGeom prst="straightConnector1">
              <a:avLst/>
            </a:prstGeom>
            <a:noFill/>
            <a:ln w="9525">
              <a:solidFill>
                <a:schemeClr val="tx1"/>
              </a:solidFill>
              <a:round/>
              <a:headEnd/>
              <a:tailEnd/>
            </a:ln>
          </p:spPr>
        </p:cxnSp>
        <p:cxnSp>
          <p:nvCxnSpPr>
            <p:cNvPr id="55" name="AutoShape 19"/>
            <p:cNvCxnSpPr>
              <a:cxnSpLocks noChangeShapeType="1"/>
              <a:stCxn id="49" idx="6"/>
              <a:endCxn id="44" idx="1"/>
            </p:cNvCxnSpPr>
            <p:nvPr/>
          </p:nvCxnSpPr>
          <p:spPr bwMode="auto">
            <a:xfrm>
              <a:off x="8117128" y="5811786"/>
              <a:ext cx="479425" cy="0"/>
            </a:xfrm>
            <a:prstGeom prst="straightConnector1">
              <a:avLst/>
            </a:prstGeom>
            <a:noFill/>
            <a:ln w="9525">
              <a:solidFill>
                <a:schemeClr val="tx1"/>
              </a:solidFill>
              <a:round/>
              <a:headEnd/>
              <a:tailEnd/>
            </a:ln>
          </p:spPr>
        </p:cxnSp>
        <p:sp>
          <p:nvSpPr>
            <p:cNvPr id="56" name="Text Box 21"/>
            <p:cNvSpPr txBox="1">
              <a:spLocks noChangeArrowheads="1"/>
            </p:cNvSpPr>
            <p:nvPr/>
          </p:nvSpPr>
          <p:spPr bwMode="auto">
            <a:xfrm>
              <a:off x="5635866" y="5933371"/>
              <a:ext cx="382588" cy="457200"/>
            </a:xfrm>
            <a:prstGeom prst="rect">
              <a:avLst/>
            </a:prstGeom>
            <a:noFill/>
            <a:ln w="9525">
              <a:noFill/>
              <a:miter lim="800000"/>
              <a:headEnd/>
              <a:tailEnd/>
            </a:ln>
          </p:spPr>
          <p:txBody>
            <a:bodyPr wrap="none">
              <a:prstTxWarp prst="textNoShape">
                <a:avLst/>
              </a:prstTxWarp>
              <a:spAutoFit/>
            </a:bodyPr>
            <a:lstStyle/>
            <a:p>
              <a:r>
                <a:rPr lang="en-US" i="1"/>
                <a:t>f</a:t>
              </a:r>
              <a:r>
                <a:rPr lang="en-US" i="1" baseline="-25000"/>
                <a:t>1</a:t>
              </a:r>
              <a:endParaRPr lang="en-US" i="1"/>
            </a:p>
          </p:txBody>
        </p:sp>
        <p:sp>
          <p:nvSpPr>
            <p:cNvPr id="57" name="Text Box 22"/>
            <p:cNvSpPr txBox="1">
              <a:spLocks noChangeArrowheads="1"/>
            </p:cNvSpPr>
            <p:nvPr/>
          </p:nvSpPr>
          <p:spPr bwMode="auto">
            <a:xfrm>
              <a:off x="5624753" y="4775801"/>
              <a:ext cx="404813" cy="457200"/>
            </a:xfrm>
            <a:prstGeom prst="rect">
              <a:avLst/>
            </a:prstGeom>
            <a:noFill/>
            <a:ln w="9525">
              <a:noFill/>
              <a:miter lim="800000"/>
              <a:headEnd/>
              <a:tailEnd/>
            </a:ln>
          </p:spPr>
          <p:txBody>
            <a:bodyPr wrap="none">
              <a:prstTxWarp prst="textNoShape">
                <a:avLst/>
              </a:prstTxWarp>
              <a:spAutoFit/>
            </a:bodyPr>
            <a:lstStyle/>
            <a:p>
              <a:r>
                <a:rPr lang="en-US" i="1"/>
                <a:t>w</a:t>
              </a:r>
            </a:p>
          </p:txBody>
        </p:sp>
        <p:sp>
          <p:nvSpPr>
            <p:cNvPr id="58" name="Text Box 23"/>
            <p:cNvSpPr txBox="1">
              <a:spLocks noChangeArrowheads="1"/>
            </p:cNvSpPr>
            <p:nvPr/>
          </p:nvSpPr>
          <p:spPr bwMode="auto">
            <a:xfrm>
              <a:off x="8520353" y="5933371"/>
              <a:ext cx="382588" cy="457200"/>
            </a:xfrm>
            <a:prstGeom prst="rect">
              <a:avLst/>
            </a:prstGeom>
            <a:noFill/>
            <a:ln w="9525">
              <a:noFill/>
              <a:miter lim="800000"/>
              <a:headEnd/>
              <a:tailEnd/>
            </a:ln>
          </p:spPr>
          <p:txBody>
            <a:bodyPr wrap="none">
              <a:prstTxWarp prst="textNoShape">
                <a:avLst/>
              </a:prstTxWarp>
              <a:spAutoFit/>
            </a:bodyPr>
            <a:lstStyle/>
            <a:p>
              <a:r>
                <a:rPr lang="en-US" i="1"/>
                <a:t>f</a:t>
              </a:r>
              <a:r>
                <a:rPr lang="en-US" i="1" baseline="-25000"/>
                <a:t>3</a:t>
              </a:r>
              <a:endParaRPr lang="en-US" i="1"/>
            </a:p>
          </p:txBody>
        </p:sp>
        <p:sp>
          <p:nvSpPr>
            <p:cNvPr id="59" name="Text Box 24"/>
            <p:cNvSpPr txBox="1">
              <a:spLocks noChangeArrowheads="1"/>
            </p:cNvSpPr>
            <p:nvPr/>
          </p:nvSpPr>
          <p:spPr bwMode="auto">
            <a:xfrm>
              <a:off x="7072553" y="5933371"/>
              <a:ext cx="382588" cy="457200"/>
            </a:xfrm>
            <a:prstGeom prst="rect">
              <a:avLst/>
            </a:prstGeom>
            <a:noFill/>
            <a:ln w="9525">
              <a:noFill/>
              <a:miter lim="800000"/>
              <a:headEnd/>
              <a:tailEnd/>
            </a:ln>
          </p:spPr>
          <p:txBody>
            <a:bodyPr wrap="none">
              <a:prstTxWarp prst="textNoShape">
                <a:avLst/>
              </a:prstTxWarp>
              <a:spAutoFit/>
            </a:bodyPr>
            <a:lstStyle/>
            <a:p>
              <a:r>
                <a:rPr lang="en-US" i="1"/>
                <a:t>f</a:t>
              </a:r>
              <a:r>
                <a:rPr lang="en-US" i="1" baseline="-25000"/>
                <a:t>2</a:t>
              </a:r>
              <a:endParaRPr lang="en-US" i="1"/>
            </a:p>
          </p:txBody>
        </p:sp>
        <p:sp>
          <p:nvSpPr>
            <p:cNvPr id="60" name="Text Box 28"/>
            <p:cNvSpPr txBox="1">
              <a:spLocks noChangeArrowheads="1"/>
            </p:cNvSpPr>
            <p:nvPr/>
          </p:nvSpPr>
          <p:spPr bwMode="auto">
            <a:xfrm>
              <a:off x="7094778" y="4775801"/>
              <a:ext cx="336550" cy="457200"/>
            </a:xfrm>
            <a:prstGeom prst="rect">
              <a:avLst/>
            </a:prstGeom>
            <a:noFill/>
            <a:ln w="9525">
              <a:noFill/>
              <a:miter lim="800000"/>
              <a:headEnd/>
              <a:tailEnd/>
            </a:ln>
          </p:spPr>
          <p:txBody>
            <a:bodyPr wrap="none">
              <a:prstTxWarp prst="textNoShape">
                <a:avLst/>
              </a:prstTxWarp>
              <a:spAutoFit/>
            </a:bodyPr>
            <a:lstStyle/>
            <a:p>
              <a:r>
                <a:rPr lang="en-US" i="1"/>
                <a:t>y</a:t>
              </a:r>
            </a:p>
          </p:txBody>
        </p:sp>
        <p:sp>
          <p:nvSpPr>
            <p:cNvPr id="61" name="Text Box 29"/>
            <p:cNvSpPr txBox="1">
              <a:spLocks noChangeArrowheads="1"/>
            </p:cNvSpPr>
            <p:nvPr/>
          </p:nvSpPr>
          <p:spPr bwMode="auto">
            <a:xfrm>
              <a:off x="6310553" y="5309201"/>
              <a:ext cx="336550" cy="457200"/>
            </a:xfrm>
            <a:prstGeom prst="rect">
              <a:avLst/>
            </a:prstGeom>
            <a:noFill/>
            <a:ln w="9525">
              <a:noFill/>
              <a:miter lim="800000"/>
              <a:headEnd/>
              <a:tailEnd/>
            </a:ln>
          </p:spPr>
          <p:txBody>
            <a:bodyPr wrap="none">
              <a:prstTxWarp prst="textNoShape">
                <a:avLst/>
              </a:prstTxWarp>
              <a:spAutoFit/>
            </a:bodyPr>
            <a:lstStyle/>
            <a:p>
              <a:r>
                <a:rPr lang="en-US" i="1"/>
                <a:t>x</a:t>
              </a:r>
            </a:p>
          </p:txBody>
        </p:sp>
        <p:sp>
          <p:nvSpPr>
            <p:cNvPr id="62" name="Text Box 30"/>
            <p:cNvSpPr txBox="1">
              <a:spLocks noChangeArrowheads="1"/>
            </p:cNvSpPr>
            <p:nvPr/>
          </p:nvSpPr>
          <p:spPr bwMode="auto">
            <a:xfrm>
              <a:off x="7834553" y="5309201"/>
              <a:ext cx="336550" cy="457200"/>
            </a:xfrm>
            <a:prstGeom prst="rect">
              <a:avLst/>
            </a:prstGeom>
            <a:noFill/>
            <a:ln w="9525">
              <a:noFill/>
              <a:miter lim="800000"/>
              <a:headEnd/>
              <a:tailEnd/>
            </a:ln>
          </p:spPr>
          <p:txBody>
            <a:bodyPr wrap="none">
              <a:prstTxWarp prst="textNoShape">
                <a:avLst/>
              </a:prstTxWarp>
              <a:spAutoFit/>
            </a:bodyPr>
            <a:lstStyle/>
            <a:p>
              <a:r>
                <a:rPr lang="en-US" i="1"/>
                <a:t>z</a:t>
              </a:r>
            </a:p>
          </p:txBody>
        </p:sp>
        <p:sp>
          <p:nvSpPr>
            <p:cNvPr id="63" name="Text Box 31"/>
            <p:cNvSpPr txBox="1">
              <a:spLocks noChangeArrowheads="1"/>
            </p:cNvSpPr>
            <p:nvPr/>
          </p:nvSpPr>
          <p:spPr bwMode="auto">
            <a:xfrm>
              <a:off x="4938953" y="5309201"/>
              <a:ext cx="354013" cy="457200"/>
            </a:xfrm>
            <a:prstGeom prst="rect">
              <a:avLst/>
            </a:prstGeom>
            <a:noFill/>
            <a:ln w="9525">
              <a:noFill/>
              <a:miter lim="800000"/>
              <a:headEnd/>
              <a:tailEnd/>
            </a:ln>
          </p:spPr>
          <p:txBody>
            <a:bodyPr wrap="none">
              <a:prstTxWarp prst="textNoShape">
                <a:avLst/>
              </a:prstTxWarp>
              <a:spAutoFit/>
            </a:bodyPr>
            <a:lstStyle/>
            <a:p>
              <a:r>
                <a:rPr lang="en-US" i="1"/>
                <a:t>u</a:t>
              </a:r>
            </a:p>
          </p:txBody>
        </p:sp>
        <p:cxnSp>
          <p:nvCxnSpPr>
            <p:cNvPr id="64" name="AutoShape 32"/>
            <p:cNvCxnSpPr>
              <a:cxnSpLocks noChangeShapeType="1"/>
              <a:stCxn id="45" idx="6"/>
              <a:endCxn id="42" idx="1"/>
            </p:cNvCxnSpPr>
            <p:nvPr/>
          </p:nvCxnSpPr>
          <p:spPr bwMode="auto">
            <a:xfrm>
              <a:off x="5231053" y="5811786"/>
              <a:ext cx="481013" cy="0"/>
            </a:xfrm>
            <a:prstGeom prst="straightConnector1">
              <a:avLst/>
            </a:prstGeom>
            <a:noFill/>
            <a:ln w="9525">
              <a:solidFill>
                <a:schemeClr val="tx1"/>
              </a:solidFill>
              <a:round/>
              <a:headEnd/>
              <a:tailEnd/>
            </a:ln>
          </p:spPr>
        </p:cxnSp>
      </p:grpSp>
      <p:grpSp>
        <p:nvGrpSpPr>
          <p:cNvPr id="34" name="Group 33"/>
          <p:cNvGrpSpPr/>
          <p:nvPr/>
        </p:nvGrpSpPr>
        <p:grpSpPr>
          <a:xfrm>
            <a:off x="3295176" y="5471248"/>
            <a:ext cx="1208086" cy="1588"/>
            <a:chOff x="3295176" y="5471248"/>
            <a:chExt cx="1208086" cy="1588"/>
          </a:xfrm>
        </p:grpSpPr>
        <p:cxnSp>
          <p:nvCxnSpPr>
            <p:cNvPr id="30" name="Straight Arrow Connector 29"/>
            <p:cNvCxnSpPr>
              <a:stCxn id="42" idx="3"/>
              <a:endCxn id="47" idx="2"/>
            </p:cNvCxnSpPr>
            <p:nvPr/>
          </p:nvCxnSpPr>
          <p:spPr bwMode="auto">
            <a:xfrm>
              <a:off x="3295176" y="5471248"/>
              <a:ext cx="423862" cy="1588"/>
            </a:xfrm>
            <a:prstGeom prst="straightConnector1">
              <a:avLst/>
            </a:prstGeom>
            <a:solidFill>
              <a:schemeClr val="accent1"/>
            </a:solidFill>
            <a:ln w="38100" cap="flat" cmpd="sng" algn="ctr">
              <a:solidFill>
                <a:srgbClr val="3366FF"/>
              </a:solidFill>
              <a:prstDash val="solid"/>
              <a:round/>
              <a:headEnd type="none" w="med" len="med"/>
              <a:tailEnd type="arrow" w="med" len="med"/>
            </a:ln>
            <a:effectLst/>
          </p:spPr>
        </p:cxnSp>
        <p:cxnSp>
          <p:nvCxnSpPr>
            <p:cNvPr id="31" name="Straight Arrow Connector 30"/>
            <p:cNvCxnSpPr>
              <a:stCxn id="47" idx="6"/>
              <a:endCxn id="43" idx="1"/>
            </p:cNvCxnSpPr>
            <p:nvPr/>
          </p:nvCxnSpPr>
          <p:spPr bwMode="auto">
            <a:xfrm>
              <a:off x="3947638" y="5471248"/>
              <a:ext cx="555624" cy="1588"/>
            </a:xfrm>
            <a:prstGeom prst="straightConnector1">
              <a:avLst/>
            </a:prstGeom>
            <a:solidFill>
              <a:schemeClr val="accent1"/>
            </a:solidFill>
            <a:ln w="38100" cap="flat" cmpd="sng" algn="ctr">
              <a:solidFill>
                <a:srgbClr val="B94141"/>
              </a:solidFill>
              <a:prstDash val="solid"/>
              <a:round/>
              <a:headEnd type="none" w="med" len="med"/>
              <a:tailEnd type="arrow" w="med" len="med"/>
            </a:ln>
            <a:effectLst/>
          </p:spPr>
        </p:cxnSp>
      </p:grpSp>
      <p:grpSp>
        <p:nvGrpSpPr>
          <p:cNvPr id="35" name="Group 34"/>
          <p:cNvGrpSpPr/>
          <p:nvPr/>
        </p:nvGrpSpPr>
        <p:grpSpPr>
          <a:xfrm>
            <a:off x="3288822" y="5473244"/>
            <a:ext cx="1208086" cy="1588"/>
            <a:chOff x="3295176" y="5471248"/>
            <a:chExt cx="1208086" cy="1588"/>
          </a:xfrm>
        </p:grpSpPr>
        <p:cxnSp>
          <p:nvCxnSpPr>
            <p:cNvPr id="36" name="Straight Arrow Connector 35"/>
            <p:cNvCxnSpPr/>
            <p:nvPr/>
          </p:nvCxnSpPr>
          <p:spPr bwMode="auto">
            <a:xfrm>
              <a:off x="3295176" y="5471248"/>
              <a:ext cx="423862" cy="1588"/>
            </a:xfrm>
            <a:prstGeom prst="straightConnector1">
              <a:avLst/>
            </a:prstGeom>
            <a:solidFill>
              <a:schemeClr val="accent1"/>
            </a:solidFill>
            <a:ln w="38100" cap="flat" cmpd="sng" algn="ctr">
              <a:solidFill>
                <a:srgbClr val="3366FF"/>
              </a:solidFill>
              <a:prstDash val="solid"/>
              <a:round/>
              <a:headEnd type="arrow" w="med" len="med"/>
              <a:tailEnd type="none" w="med" len="med"/>
            </a:ln>
            <a:effectLst/>
          </p:spPr>
        </p:cxnSp>
        <p:cxnSp>
          <p:nvCxnSpPr>
            <p:cNvPr id="37" name="Straight Arrow Connector 36"/>
            <p:cNvCxnSpPr/>
            <p:nvPr/>
          </p:nvCxnSpPr>
          <p:spPr bwMode="auto">
            <a:xfrm>
              <a:off x="3947638" y="5471248"/>
              <a:ext cx="555624" cy="1588"/>
            </a:xfrm>
            <a:prstGeom prst="straightConnector1">
              <a:avLst/>
            </a:prstGeom>
            <a:solidFill>
              <a:schemeClr val="accent1"/>
            </a:solidFill>
            <a:ln w="38100" cap="flat" cmpd="sng" algn="ctr">
              <a:solidFill>
                <a:srgbClr val="B94141"/>
              </a:solidFill>
              <a:prstDash val="solid"/>
              <a:round/>
              <a:headEnd type="arrow" w="med" len="med"/>
              <a:tailEnd type="none" w="med" len="med"/>
            </a:ln>
            <a:effectLst/>
          </p:spPr>
        </p:cxnSp>
      </p:grpSp>
      <p:grpSp>
        <p:nvGrpSpPr>
          <p:cNvPr id="81" name="Group 80"/>
          <p:cNvGrpSpPr/>
          <p:nvPr/>
        </p:nvGrpSpPr>
        <p:grpSpPr>
          <a:xfrm>
            <a:off x="2585563" y="5053015"/>
            <a:ext cx="1133475" cy="486862"/>
            <a:chOff x="2585563" y="5053015"/>
            <a:chExt cx="1133475" cy="486862"/>
          </a:xfrm>
        </p:grpSpPr>
        <p:cxnSp>
          <p:nvCxnSpPr>
            <p:cNvPr id="39" name="Straight Arrow Connector 38"/>
            <p:cNvCxnSpPr>
              <a:stCxn id="42" idx="3"/>
              <a:endCxn id="47" idx="2"/>
            </p:cNvCxnSpPr>
            <p:nvPr/>
          </p:nvCxnSpPr>
          <p:spPr bwMode="auto">
            <a:xfrm>
              <a:off x="3295176" y="5471248"/>
              <a:ext cx="423862" cy="1588"/>
            </a:xfrm>
            <a:prstGeom prst="straightConnector1">
              <a:avLst/>
            </a:prstGeom>
            <a:solidFill>
              <a:schemeClr val="accent1"/>
            </a:solidFill>
            <a:ln w="38100" cap="flat" cmpd="sng" algn="ctr">
              <a:solidFill>
                <a:srgbClr val="3366FF"/>
              </a:solidFill>
              <a:prstDash val="solid"/>
              <a:round/>
              <a:headEnd type="arrow" w="med" len="med"/>
              <a:tailEnd type="none" w="med" len="med"/>
            </a:ln>
            <a:effectLst/>
          </p:spPr>
        </p:cxnSp>
        <p:cxnSp>
          <p:nvCxnSpPr>
            <p:cNvPr id="40" name="Straight Arrow Connector 39"/>
            <p:cNvCxnSpPr>
              <a:stCxn id="45" idx="6"/>
              <a:endCxn id="42" idx="1"/>
            </p:cNvCxnSpPr>
            <p:nvPr/>
          </p:nvCxnSpPr>
          <p:spPr bwMode="auto">
            <a:xfrm>
              <a:off x="2585563" y="5471248"/>
              <a:ext cx="481013" cy="1588"/>
            </a:xfrm>
            <a:prstGeom prst="straightConnector1">
              <a:avLst/>
            </a:prstGeom>
            <a:solidFill>
              <a:schemeClr val="accent1"/>
            </a:solidFill>
            <a:ln w="38100" cap="flat" cmpd="sng" algn="ctr">
              <a:solidFill>
                <a:srgbClr val="B94141"/>
              </a:solidFill>
              <a:prstDash val="solid"/>
              <a:round/>
              <a:headEnd type="arrow" w="med" len="med"/>
              <a:tailEnd type="none" w="med" len="med"/>
            </a:ln>
            <a:effectLst/>
          </p:spPr>
        </p:cxnSp>
        <p:cxnSp>
          <p:nvCxnSpPr>
            <p:cNvPr id="68" name="Straight Arrow Connector 67"/>
            <p:cNvCxnSpPr>
              <a:stCxn id="42" idx="0"/>
              <a:endCxn id="46" idx="4"/>
            </p:cNvCxnSpPr>
            <p:nvPr/>
          </p:nvCxnSpPr>
          <p:spPr bwMode="auto">
            <a:xfrm rot="5400000" flipH="1" flipV="1">
              <a:off x="3028503" y="5204595"/>
              <a:ext cx="304747" cy="1588"/>
            </a:xfrm>
            <a:prstGeom prst="straightConnector1">
              <a:avLst/>
            </a:prstGeom>
            <a:solidFill>
              <a:schemeClr val="accent1"/>
            </a:solidFill>
            <a:ln w="38100" cap="flat" cmpd="sng" algn="ctr">
              <a:solidFill>
                <a:srgbClr val="3366FF"/>
              </a:solidFill>
              <a:prstDash val="solid"/>
              <a:round/>
              <a:headEnd type="arrow" w="med" len="med"/>
              <a:tailEnd type="none" w="med" len="med"/>
            </a:ln>
            <a:effectLst/>
          </p:spPr>
        </p:cxnSp>
        <p:sp>
          <p:nvSpPr>
            <p:cNvPr id="80" name="Oval 79"/>
            <p:cNvSpPr/>
            <p:nvPr/>
          </p:nvSpPr>
          <p:spPr bwMode="auto">
            <a:xfrm>
              <a:off x="3116584" y="5414541"/>
              <a:ext cx="133687" cy="125336"/>
            </a:xfrm>
            <a:prstGeom prst="ellipse">
              <a:avLst/>
            </a:prstGeom>
            <a:solidFill>
              <a:srgbClr val="3366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endParaRPr>
            </a:p>
          </p:txBody>
        </p:sp>
      </p:grpSp>
      <p:grpSp>
        <p:nvGrpSpPr>
          <p:cNvPr id="83" name="Group 82"/>
          <p:cNvGrpSpPr/>
          <p:nvPr/>
        </p:nvGrpSpPr>
        <p:grpSpPr>
          <a:xfrm>
            <a:off x="2587564" y="5046656"/>
            <a:ext cx="1133475" cy="486862"/>
            <a:chOff x="2585563" y="5053015"/>
            <a:chExt cx="1133475" cy="486862"/>
          </a:xfrm>
        </p:grpSpPr>
        <p:cxnSp>
          <p:nvCxnSpPr>
            <p:cNvPr id="84" name="Straight Arrow Connector 83"/>
            <p:cNvCxnSpPr/>
            <p:nvPr/>
          </p:nvCxnSpPr>
          <p:spPr bwMode="auto">
            <a:xfrm>
              <a:off x="3295176" y="5471248"/>
              <a:ext cx="423862" cy="1588"/>
            </a:xfrm>
            <a:prstGeom prst="straightConnector1">
              <a:avLst/>
            </a:prstGeom>
            <a:solidFill>
              <a:schemeClr val="accent1"/>
            </a:solidFill>
            <a:ln w="38100" cap="flat" cmpd="sng" algn="ctr">
              <a:solidFill>
                <a:srgbClr val="3366FF"/>
              </a:solidFill>
              <a:prstDash val="solid"/>
              <a:round/>
              <a:headEnd type="arrow" w="med" len="med"/>
              <a:tailEnd type="none" w="med" len="med"/>
            </a:ln>
            <a:effectLst/>
          </p:spPr>
        </p:cxnSp>
        <p:cxnSp>
          <p:nvCxnSpPr>
            <p:cNvPr id="85" name="Straight Arrow Connector 84"/>
            <p:cNvCxnSpPr/>
            <p:nvPr/>
          </p:nvCxnSpPr>
          <p:spPr bwMode="auto">
            <a:xfrm>
              <a:off x="2585563" y="5471248"/>
              <a:ext cx="481013" cy="1588"/>
            </a:xfrm>
            <a:prstGeom prst="straightConnector1">
              <a:avLst/>
            </a:prstGeom>
            <a:solidFill>
              <a:schemeClr val="accent1"/>
            </a:solidFill>
            <a:ln w="38100" cap="flat" cmpd="sng" algn="ctr">
              <a:solidFill>
                <a:srgbClr val="3366FF"/>
              </a:solidFill>
              <a:prstDash val="solid"/>
              <a:round/>
              <a:headEnd type="none" w="med" len="med"/>
              <a:tailEnd type="arrow" w="med" len="med"/>
            </a:ln>
            <a:effectLst/>
          </p:spPr>
        </p:cxnSp>
        <p:cxnSp>
          <p:nvCxnSpPr>
            <p:cNvPr id="86" name="Straight Arrow Connector 85"/>
            <p:cNvCxnSpPr/>
            <p:nvPr/>
          </p:nvCxnSpPr>
          <p:spPr bwMode="auto">
            <a:xfrm rot="5400000" flipH="1" flipV="1">
              <a:off x="3028503" y="5204595"/>
              <a:ext cx="304747" cy="1588"/>
            </a:xfrm>
            <a:prstGeom prst="straightConnector1">
              <a:avLst/>
            </a:prstGeom>
            <a:solidFill>
              <a:schemeClr val="accent1"/>
            </a:solidFill>
            <a:ln w="38100" cap="flat" cmpd="sng" algn="ctr">
              <a:solidFill>
                <a:srgbClr val="B94141"/>
              </a:solidFill>
              <a:prstDash val="solid"/>
              <a:round/>
              <a:headEnd type="none" w="med" len="med"/>
              <a:tailEnd type="arrow" w="med" len="med"/>
            </a:ln>
            <a:effectLst/>
          </p:spPr>
        </p:cxnSp>
        <p:sp>
          <p:nvSpPr>
            <p:cNvPr id="87" name="Oval 86"/>
            <p:cNvSpPr/>
            <p:nvPr/>
          </p:nvSpPr>
          <p:spPr bwMode="auto">
            <a:xfrm>
              <a:off x="3116584" y="5414541"/>
              <a:ext cx="133687" cy="125336"/>
            </a:xfrm>
            <a:prstGeom prst="ellipse">
              <a:avLst/>
            </a:prstGeom>
            <a:solidFill>
              <a:srgbClr val="3366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endParaRPr>
            </a:p>
          </p:txBody>
        </p:sp>
      </p:grpSp>
      <p:grpSp>
        <p:nvGrpSpPr>
          <p:cNvPr id="89" name="Group 88"/>
          <p:cNvGrpSpPr/>
          <p:nvPr/>
        </p:nvGrpSpPr>
        <p:grpSpPr>
          <a:xfrm>
            <a:off x="2589566" y="5048652"/>
            <a:ext cx="1133475" cy="486862"/>
            <a:chOff x="2585563" y="5053015"/>
            <a:chExt cx="1133475" cy="486862"/>
          </a:xfrm>
        </p:grpSpPr>
        <p:cxnSp>
          <p:nvCxnSpPr>
            <p:cNvPr id="90" name="Straight Arrow Connector 89"/>
            <p:cNvCxnSpPr/>
            <p:nvPr/>
          </p:nvCxnSpPr>
          <p:spPr bwMode="auto">
            <a:xfrm>
              <a:off x="3295176" y="5471248"/>
              <a:ext cx="423862" cy="1588"/>
            </a:xfrm>
            <a:prstGeom prst="straightConnector1">
              <a:avLst/>
            </a:prstGeom>
            <a:solidFill>
              <a:schemeClr val="accent1"/>
            </a:solidFill>
            <a:ln w="38100" cap="flat" cmpd="sng" algn="ctr">
              <a:solidFill>
                <a:srgbClr val="B94141"/>
              </a:solidFill>
              <a:prstDash val="solid"/>
              <a:round/>
              <a:headEnd type="none" w="med" len="med"/>
              <a:tailEnd type="arrow" w="med" len="med"/>
            </a:ln>
            <a:effectLst/>
          </p:spPr>
        </p:cxnSp>
        <p:cxnSp>
          <p:nvCxnSpPr>
            <p:cNvPr id="91" name="Straight Arrow Connector 90"/>
            <p:cNvCxnSpPr/>
            <p:nvPr/>
          </p:nvCxnSpPr>
          <p:spPr bwMode="auto">
            <a:xfrm>
              <a:off x="2585563" y="5471248"/>
              <a:ext cx="481013" cy="1588"/>
            </a:xfrm>
            <a:prstGeom prst="straightConnector1">
              <a:avLst/>
            </a:prstGeom>
            <a:solidFill>
              <a:schemeClr val="accent1"/>
            </a:solidFill>
            <a:ln w="38100" cap="flat" cmpd="sng" algn="ctr">
              <a:solidFill>
                <a:srgbClr val="3366FF"/>
              </a:solidFill>
              <a:prstDash val="solid"/>
              <a:round/>
              <a:headEnd type="none" w="med" len="med"/>
              <a:tailEnd type="arrow" w="med" len="med"/>
            </a:ln>
            <a:effectLst/>
          </p:spPr>
        </p:cxnSp>
        <p:cxnSp>
          <p:nvCxnSpPr>
            <p:cNvPr id="92" name="Straight Arrow Connector 91"/>
            <p:cNvCxnSpPr/>
            <p:nvPr/>
          </p:nvCxnSpPr>
          <p:spPr bwMode="auto">
            <a:xfrm rot="5400000" flipH="1" flipV="1">
              <a:off x="3028503" y="5204595"/>
              <a:ext cx="304747" cy="1588"/>
            </a:xfrm>
            <a:prstGeom prst="straightConnector1">
              <a:avLst/>
            </a:prstGeom>
            <a:solidFill>
              <a:schemeClr val="accent1"/>
            </a:solidFill>
            <a:ln w="38100" cap="flat" cmpd="sng" algn="ctr">
              <a:solidFill>
                <a:srgbClr val="3366FF"/>
              </a:solidFill>
              <a:prstDash val="solid"/>
              <a:round/>
              <a:headEnd type="arrow" w="med" len="med"/>
              <a:tailEnd type="none" w="med" len="med"/>
            </a:ln>
            <a:effectLst/>
          </p:spPr>
        </p:cxnSp>
        <p:sp>
          <p:nvSpPr>
            <p:cNvPr id="93" name="Oval 92"/>
            <p:cNvSpPr/>
            <p:nvPr/>
          </p:nvSpPr>
          <p:spPr bwMode="auto">
            <a:xfrm>
              <a:off x="3116584" y="5414541"/>
              <a:ext cx="133687" cy="125336"/>
            </a:xfrm>
            <a:prstGeom prst="ellipse">
              <a:avLst/>
            </a:prstGeom>
            <a:solidFill>
              <a:srgbClr val="3366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0"/>
                                  </p:stCondLst>
                                  <p:childTnLst>
                                    <p:set>
                                      <p:cBhvr>
                                        <p:cTn id="13" dur="1" fill="hold">
                                          <p:stCondLst>
                                            <p:cond delay="0"/>
                                          </p:stCondLst>
                                        </p:cTn>
                                        <p:tgtEl>
                                          <p:spTgt spid="41"/>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34"/>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xit" presetSubtype="0" fill="hold" nodeType="clickEffect">
                                  <p:stCondLst>
                                    <p:cond delay="0"/>
                                  </p:stCondLst>
                                  <p:childTnLst>
                                    <p:set>
                                      <p:cBhvr>
                                        <p:cTn id="29" dur="1" fill="hold">
                                          <p:stCondLst>
                                            <p:cond delay="0"/>
                                          </p:stCondLst>
                                        </p:cTn>
                                        <p:tgtEl>
                                          <p:spTgt spid="34"/>
                                        </p:tgtEl>
                                        <p:attrNameLst>
                                          <p:attrName>style.visibility</p:attrName>
                                        </p:attrNameLst>
                                      </p:cBhvr>
                                      <p:to>
                                        <p:strVal val="hidden"/>
                                      </p:to>
                                    </p:set>
                                  </p:childTnLst>
                                </p:cTn>
                              </p:par>
                            </p:childTnLst>
                          </p:cTn>
                        </p:par>
                        <p:par>
                          <p:cTn id="30" fill="hold">
                            <p:stCondLst>
                              <p:cond delay="0"/>
                            </p:stCondLst>
                            <p:childTnLst>
                              <p:par>
                                <p:cTn id="31" presetID="1" presetClass="entr" presetSubtype="0" fill="hold" nodeType="afterEffect">
                                  <p:stCondLst>
                                    <p:cond delay="0"/>
                                  </p:stCondLst>
                                  <p:childTnLst>
                                    <p:set>
                                      <p:cBhvr>
                                        <p:cTn id="32" dur="1" fill="hold">
                                          <p:stCondLst>
                                            <p:cond delay="0"/>
                                          </p:stCondLst>
                                        </p:cTn>
                                        <p:tgtEl>
                                          <p:spTgt spid="35"/>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xit" presetSubtype="0" fill="hold" nodeType="clickEffect">
                                  <p:stCondLst>
                                    <p:cond delay="0"/>
                                  </p:stCondLst>
                                  <p:childTnLst>
                                    <p:set>
                                      <p:cBhvr>
                                        <p:cTn id="36" dur="1" fill="hold">
                                          <p:stCondLst>
                                            <p:cond delay="0"/>
                                          </p:stCondLst>
                                        </p:cTn>
                                        <p:tgtEl>
                                          <p:spTgt spid="35"/>
                                        </p:tgtEl>
                                        <p:attrNameLst>
                                          <p:attrName>style.visibility</p:attrName>
                                        </p:attrNameLst>
                                      </p:cBhvr>
                                      <p:to>
                                        <p:strVal val="hidden"/>
                                      </p:to>
                                    </p:set>
                                  </p:childTnLst>
                                </p:cTn>
                              </p:par>
                            </p:childTnLst>
                          </p:cTn>
                        </p:par>
                        <p:par>
                          <p:cTn id="37" fill="hold">
                            <p:stCondLst>
                              <p:cond delay="0"/>
                            </p:stCondLst>
                            <p:childTnLst>
                              <p:par>
                                <p:cTn id="38" presetID="1" presetClass="entr" presetSubtype="0" fill="hold" grpId="0" nodeType="after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nodeType="clickEffect">
                                  <p:stCondLst>
                                    <p:cond delay="0"/>
                                  </p:stCondLst>
                                  <p:childTnLst>
                                    <p:set>
                                      <p:cBhvr>
                                        <p:cTn id="45" dur="1" fill="hold">
                                          <p:stCondLst>
                                            <p:cond delay="0"/>
                                          </p:stCondLst>
                                        </p:cTn>
                                        <p:tgtEl>
                                          <p:spTgt spid="81"/>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 presetClass="exit" presetSubtype="0" fill="hold" nodeType="clickEffect">
                                  <p:stCondLst>
                                    <p:cond delay="0"/>
                                  </p:stCondLst>
                                  <p:childTnLst>
                                    <p:set>
                                      <p:cBhvr>
                                        <p:cTn id="49" dur="1" fill="hold">
                                          <p:stCondLst>
                                            <p:cond delay="0"/>
                                          </p:stCondLst>
                                        </p:cTn>
                                        <p:tgtEl>
                                          <p:spTgt spid="81"/>
                                        </p:tgtEl>
                                        <p:attrNameLst>
                                          <p:attrName>style.visibility</p:attrName>
                                        </p:attrNameLst>
                                      </p:cBhvr>
                                      <p:to>
                                        <p:strVal val="hidden"/>
                                      </p:to>
                                    </p:set>
                                  </p:childTnLst>
                                </p:cTn>
                              </p:par>
                            </p:childTnLst>
                          </p:cTn>
                        </p:par>
                        <p:par>
                          <p:cTn id="50" fill="hold">
                            <p:stCondLst>
                              <p:cond delay="0"/>
                            </p:stCondLst>
                            <p:childTnLst>
                              <p:par>
                                <p:cTn id="51" presetID="1" presetClass="entr" presetSubtype="0" fill="hold" nodeType="afterEffect">
                                  <p:stCondLst>
                                    <p:cond delay="0"/>
                                  </p:stCondLst>
                                  <p:childTnLst>
                                    <p:set>
                                      <p:cBhvr>
                                        <p:cTn id="52" dur="1" fill="hold">
                                          <p:stCondLst>
                                            <p:cond delay="0"/>
                                          </p:stCondLst>
                                        </p:cTn>
                                        <p:tgtEl>
                                          <p:spTgt spid="83"/>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xit" presetSubtype="0" fill="hold" nodeType="clickEffect">
                                  <p:stCondLst>
                                    <p:cond delay="0"/>
                                  </p:stCondLst>
                                  <p:childTnLst>
                                    <p:set>
                                      <p:cBhvr>
                                        <p:cTn id="56" dur="1" fill="hold">
                                          <p:stCondLst>
                                            <p:cond delay="0"/>
                                          </p:stCondLst>
                                        </p:cTn>
                                        <p:tgtEl>
                                          <p:spTgt spid="83"/>
                                        </p:tgtEl>
                                        <p:attrNameLst>
                                          <p:attrName>style.visibility</p:attrName>
                                        </p:attrNameLst>
                                      </p:cBhvr>
                                      <p:to>
                                        <p:strVal val="hidden"/>
                                      </p:to>
                                    </p:set>
                                  </p:childTnLst>
                                </p:cTn>
                              </p:par>
                            </p:childTnLst>
                          </p:cTn>
                        </p:par>
                        <p:par>
                          <p:cTn id="57" fill="hold">
                            <p:stCondLst>
                              <p:cond delay="0"/>
                            </p:stCondLst>
                            <p:childTnLst>
                              <p:par>
                                <p:cTn id="58" presetID="1" presetClass="entr" presetSubtype="0" fill="hold" nodeType="afterEffect">
                                  <p:stCondLst>
                                    <p:cond delay="0"/>
                                  </p:stCondLst>
                                  <p:childTnLst>
                                    <p:set>
                                      <p:cBhvr>
                                        <p:cTn id="59" dur="1" fill="hold">
                                          <p:stCondLst>
                                            <p:cond delay="0"/>
                                          </p:stCondLst>
                                        </p:cTn>
                                        <p:tgtEl>
                                          <p:spTgt spid="89"/>
                                        </p:tgtEl>
                                        <p:attrNameLst>
                                          <p:attrName>style.visibility</p:attrName>
                                        </p:attrNameLst>
                                      </p:cBhvr>
                                      <p:to>
                                        <p:strVal val="visible"/>
                                      </p:to>
                                    </p:set>
                                  </p:childTnLst>
                                </p:cTn>
                              </p:par>
                            </p:childTnLst>
                          </p:cTn>
                        </p:par>
                      </p:childTnLst>
                    </p:cTn>
                  </p:par>
                  <p:par>
                    <p:cTn id="60" fill="hold">
                      <p:stCondLst>
                        <p:cond delay="indefinite"/>
                      </p:stCondLst>
                      <p:childTnLst>
                        <p:par>
                          <p:cTn id="61" fill="hold">
                            <p:stCondLst>
                              <p:cond delay="0"/>
                            </p:stCondLst>
                            <p:childTnLst>
                              <p:par>
                                <p:cTn id="62" presetID="1" presetClass="entr" presetSubtype="0" fill="hold" grpId="0" nodeType="clickEffect">
                                  <p:stCondLst>
                                    <p:cond delay="0"/>
                                  </p:stCondLst>
                                  <p:childTnLst>
                                    <p:set>
                                      <p:cBhvr>
                                        <p:cTn id="63"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grpId="0" nodeType="clickEffect">
                                  <p:stCondLst>
                                    <p:cond delay="0"/>
                                  </p:stCondLst>
                                  <p:childTnLst>
                                    <p:set>
                                      <p:cBhvr>
                                        <p:cTn id="67"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Representation of Functions and Messages</a:t>
            </a:r>
            <a:endParaRPr lang="en-US" dirty="0"/>
          </a:p>
        </p:txBody>
      </p:sp>
      <p:sp>
        <p:nvSpPr>
          <p:cNvPr id="3" name="Content Placeholder 2"/>
          <p:cNvSpPr>
            <a:spLocks noGrp="1"/>
          </p:cNvSpPr>
          <p:nvPr>
            <p:ph idx="1"/>
          </p:nvPr>
        </p:nvSpPr>
        <p:spPr>
          <a:xfrm>
            <a:off x="447057" y="1339021"/>
            <a:ext cx="8217751" cy="4238257"/>
          </a:xfrm>
        </p:spPr>
        <p:txBody>
          <a:bodyPr/>
          <a:lstStyle/>
          <a:p>
            <a:pPr>
              <a:spcBef>
                <a:spcPts val="300"/>
              </a:spcBef>
            </a:pPr>
            <a:r>
              <a:rPr lang="en-US" sz="2400" dirty="0" smtClean="0"/>
              <a:t>N dimensional continuous functions</a:t>
            </a:r>
          </a:p>
          <a:p>
            <a:pPr lvl="1">
              <a:spcBef>
                <a:spcPts val="300"/>
              </a:spcBef>
            </a:pPr>
            <a:r>
              <a:rPr lang="en-US" sz="2000" dirty="0" smtClean="0"/>
              <a:t>Approximated as piecewise linear functions over rectilinear regions</a:t>
            </a:r>
          </a:p>
          <a:p>
            <a:pPr lvl="1">
              <a:spcBef>
                <a:spcPts val="300"/>
              </a:spcBef>
            </a:pPr>
            <a:r>
              <a:rPr lang="en-US" sz="2000" dirty="0" smtClean="0"/>
              <a:t>Potentially could instead use mixtures of exponentials or Gaussians, or wavelets</a:t>
            </a:r>
          </a:p>
          <a:p>
            <a:pPr>
              <a:spcBef>
                <a:spcPts val="300"/>
              </a:spcBef>
            </a:pPr>
            <a:r>
              <a:rPr lang="en-US" sz="2400" dirty="0" smtClean="0"/>
              <a:t>Span (continuous) signals, (continuous and discrete) probability distributions, symbols</a:t>
            </a:r>
          </a:p>
          <a:p>
            <a:pPr lvl="1">
              <a:spcBef>
                <a:spcPts val="300"/>
              </a:spcBef>
            </a:pPr>
            <a:r>
              <a:rPr lang="en-US" sz="2000" i="1" dirty="0" err="1" smtClean="0"/>
              <a:t>Discretize</a:t>
            </a:r>
            <a:r>
              <a:rPr lang="en-US" sz="2000" i="1" dirty="0" smtClean="0"/>
              <a:t> domain</a:t>
            </a:r>
            <a:r>
              <a:rPr lang="en-US" sz="2000" dirty="0" smtClean="0"/>
              <a:t> for discrete distributions &amp; symbolic</a:t>
            </a:r>
          </a:p>
          <a:p>
            <a:pPr lvl="2">
              <a:spcBef>
                <a:spcPts val="300"/>
              </a:spcBef>
            </a:pPr>
            <a:r>
              <a:rPr lang="en-US" sz="1800" dirty="0" smtClean="0"/>
              <a:t>[0,1&gt;, [1,2&gt;, [2,3&gt;, …</a:t>
            </a:r>
          </a:p>
          <a:p>
            <a:pPr lvl="1">
              <a:spcBef>
                <a:spcPts val="300"/>
              </a:spcBef>
            </a:pPr>
            <a:r>
              <a:rPr lang="en-US" sz="2000" i="1" dirty="0" err="1" smtClean="0"/>
              <a:t>Booleanize</a:t>
            </a:r>
            <a:r>
              <a:rPr lang="en-US" sz="2000" i="1" dirty="0" smtClean="0"/>
              <a:t> range</a:t>
            </a:r>
            <a:r>
              <a:rPr lang="en-US" sz="2000" dirty="0" smtClean="0"/>
              <a:t> (and add symbol table) for symbolic</a:t>
            </a:r>
          </a:p>
          <a:p>
            <a:pPr lvl="2">
              <a:spcBef>
                <a:spcPts val="300"/>
              </a:spcBef>
            </a:pPr>
            <a:r>
              <a:rPr lang="en-US" sz="1800" dirty="0" smtClean="0"/>
              <a:t>E.g., [0,1&gt;=1 </a:t>
            </a:r>
            <a:r>
              <a:rPr lang="en-US" sz="1800" dirty="0" err="1" smtClean="0">
                <a:latin typeface="Wingdings"/>
                <a:ea typeface="Wingdings"/>
                <a:cs typeface="Wingdings"/>
              </a:rPr>
              <a:t></a:t>
            </a:r>
            <a:r>
              <a:rPr lang="en-US" sz="1800" dirty="0" smtClean="0">
                <a:cs typeface="Wingdings"/>
              </a:rPr>
              <a:t> RED true; </a:t>
            </a:r>
            <a:r>
              <a:rPr lang="en-US" sz="1800" dirty="0" smtClean="0"/>
              <a:t>[1,2&gt;=0 </a:t>
            </a:r>
            <a:r>
              <a:rPr lang="en-US" sz="1800" dirty="0" err="1" smtClean="0">
                <a:latin typeface="Wingdings"/>
                <a:ea typeface="Wingdings"/>
                <a:cs typeface="Wingdings"/>
              </a:rPr>
              <a:t></a:t>
            </a:r>
            <a:r>
              <a:rPr lang="en-US" sz="1800" dirty="0" smtClean="0">
                <a:cs typeface="Wingdings"/>
              </a:rPr>
              <a:t> GREEN false</a:t>
            </a:r>
            <a:endParaRPr lang="en-US" sz="1800" dirty="0" smtClean="0"/>
          </a:p>
        </p:txBody>
      </p:sp>
      <p:graphicFrame>
        <p:nvGraphicFramePr>
          <p:cNvPr id="5" name="Table 4"/>
          <p:cNvGraphicFramePr>
            <a:graphicFrameLocks noGrp="1"/>
          </p:cNvGraphicFramePr>
          <p:nvPr/>
        </p:nvGraphicFramePr>
        <p:xfrm>
          <a:off x="1682587" y="5321101"/>
          <a:ext cx="5455256" cy="1259963"/>
        </p:xfrm>
        <a:graphic>
          <a:graphicData uri="http://schemas.openxmlformats.org/drawingml/2006/table">
            <a:tbl>
              <a:tblPr firstRow="1" bandRow="1">
                <a:effectLst>
                  <a:outerShdw blurRad="50800" dist="38100" dir="2700000">
                    <a:srgbClr val="000000">
                      <a:alpha val="43000"/>
                    </a:srgbClr>
                  </a:outerShdw>
                </a:effectLst>
                <a:tableStyleId>{5C22544A-7EE6-4342-B048-85BDC9FD1C3A}</a:tableStyleId>
              </a:tblPr>
              <a:tblGrid>
                <a:gridCol w="1363814"/>
                <a:gridCol w="1022860"/>
                <a:gridCol w="1227433"/>
                <a:gridCol w="1841149"/>
              </a:tblGrid>
              <a:tr h="393348">
                <a:tc>
                  <a:txBody>
                    <a:bodyPr/>
                    <a:lstStyle/>
                    <a:p>
                      <a:pPr algn="ctr"/>
                      <a:r>
                        <a:rPr lang="en-US" i="1" dirty="0" err="1" smtClean="0">
                          <a:solidFill>
                            <a:schemeClr val="tx1"/>
                          </a:solidFill>
                        </a:rPr>
                        <a:t>y</a:t>
                      </a:r>
                      <a:r>
                        <a:rPr lang="en-US" dirty="0" err="1" smtClean="0">
                          <a:solidFill>
                            <a:schemeClr val="tx1"/>
                          </a:solidFill>
                        </a:rPr>
                        <a:t>\</a:t>
                      </a:r>
                      <a:r>
                        <a:rPr lang="en-US" i="1" dirty="0" err="1" smtClean="0">
                          <a:solidFill>
                            <a:schemeClr val="tx1"/>
                          </a:solidFill>
                        </a:rPr>
                        <a:t>x</a:t>
                      </a:r>
                      <a:endParaRPr lang="en-US" i="1" dirty="0">
                        <a:solidFill>
                          <a:schemeClr val="tx1"/>
                        </a:solidFill>
                      </a:endParaRPr>
                    </a:p>
                  </a:txBody>
                  <a:tcPr/>
                </a:tc>
                <a:tc>
                  <a:txBody>
                    <a:bodyPr/>
                    <a:lstStyle/>
                    <a:p>
                      <a:pPr algn="ctr"/>
                      <a:r>
                        <a:rPr lang="en-US" dirty="0" smtClean="0"/>
                        <a:t>[0,10&gt;</a:t>
                      </a:r>
                      <a:endParaRPr lang="en-US" dirty="0"/>
                    </a:p>
                  </a:txBody>
                  <a:tcPr anchor="ctr">
                    <a:solidFill>
                      <a:srgbClr val="3B449A"/>
                    </a:solidFill>
                  </a:tcPr>
                </a:tc>
                <a:tc>
                  <a:txBody>
                    <a:bodyPr/>
                    <a:lstStyle/>
                    <a:p>
                      <a:pPr algn="ctr"/>
                      <a:r>
                        <a:rPr lang="en-US" dirty="0" smtClean="0"/>
                        <a:t>[10,25&gt;</a:t>
                      </a:r>
                      <a:endParaRPr lang="en-US" dirty="0"/>
                    </a:p>
                  </a:txBody>
                  <a:tcPr anchor="ctr">
                    <a:solidFill>
                      <a:srgbClr val="3B449A"/>
                    </a:solidFill>
                  </a:tcPr>
                </a:tc>
                <a:tc>
                  <a:txBody>
                    <a:bodyPr/>
                    <a:lstStyle/>
                    <a:p>
                      <a:pPr algn="ctr"/>
                      <a:r>
                        <a:rPr lang="en-US" dirty="0" smtClean="0"/>
                        <a:t>[25,50&gt;</a:t>
                      </a:r>
                      <a:endParaRPr lang="en-US" dirty="0"/>
                    </a:p>
                  </a:txBody>
                  <a:tcPr anchor="ctr">
                    <a:solidFill>
                      <a:srgbClr val="3B449A"/>
                    </a:solidFill>
                  </a:tcPr>
                </a:tc>
              </a:tr>
              <a:tr h="393348">
                <a:tc>
                  <a:txBody>
                    <a:bodyPr/>
                    <a:lstStyle/>
                    <a:p>
                      <a:pPr algn="ctr"/>
                      <a:r>
                        <a:rPr lang="en-US" b="1" dirty="0" smtClean="0">
                          <a:solidFill>
                            <a:schemeClr val="bg1"/>
                          </a:solidFill>
                        </a:rPr>
                        <a:t>[0,5&gt;</a:t>
                      </a:r>
                      <a:endParaRPr lang="en-US" b="1" dirty="0">
                        <a:solidFill>
                          <a:schemeClr val="bg1"/>
                        </a:solidFill>
                      </a:endParaRPr>
                    </a:p>
                  </a:txBody>
                  <a:tcPr anchor="ctr">
                    <a:solidFill>
                      <a:schemeClr val="accent5">
                        <a:lumMod val="50000"/>
                      </a:schemeClr>
                    </a:solidFill>
                  </a:tcPr>
                </a:tc>
                <a:tc>
                  <a:txBody>
                    <a:bodyPr/>
                    <a:lstStyle/>
                    <a:p>
                      <a:pPr algn="ctr"/>
                      <a:r>
                        <a:rPr lang="en-US" dirty="0" smtClean="0"/>
                        <a:t>0</a:t>
                      </a:r>
                      <a:endParaRPr lang="en-US" dirty="0"/>
                    </a:p>
                  </a:txBody>
                  <a:tcPr anchor="ct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dirty="0" smtClean="0"/>
                        <a:t>.2</a:t>
                      </a:r>
                      <a:r>
                        <a:rPr lang="en-US" i="1" dirty="0" smtClean="0"/>
                        <a:t>y</a:t>
                      </a:r>
                    </a:p>
                  </a:txBody>
                  <a:tcPr anchor="ct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dirty="0" smtClean="0"/>
                        <a:t>0</a:t>
                      </a:r>
                    </a:p>
                  </a:txBody>
                  <a:tcPr anchor="ctr"/>
                </a:tc>
              </a:tr>
              <a:tr h="473267">
                <a:tc>
                  <a:txBody>
                    <a:bodyPr/>
                    <a:lstStyle/>
                    <a:p>
                      <a:pPr algn="ctr"/>
                      <a:r>
                        <a:rPr lang="en-US" b="1" dirty="0" smtClean="0">
                          <a:solidFill>
                            <a:schemeClr val="bg1"/>
                          </a:solidFill>
                        </a:rPr>
                        <a:t>[5,15&gt;</a:t>
                      </a:r>
                      <a:endParaRPr lang="en-US" b="1" dirty="0">
                        <a:solidFill>
                          <a:schemeClr val="bg1"/>
                        </a:solidFill>
                      </a:endParaRPr>
                    </a:p>
                  </a:txBody>
                  <a:tcPr anchor="ctr">
                    <a:solidFill>
                      <a:schemeClr val="accent5">
                        <a:lumMod val="50000"/>
                      </a:schemeClr>
                    </a:solidFill>
                  </a:tcPr>
                </a:tc>
                <a:tc>
                  <a:txBody>
                    <a:bodyPr/>
                    <a:lstStyle/>
                    <a:p>
                      <a:pPr algn="ctr"/>
                      <a:r>
                        <a:rPr lang="en-US" dirty="0" smtClean="0"/>
                        <a:t>.5</a:t>
                      </a:r>
                      <a:r>
                        <a:rPr lang="en-US" i="1" dirty="0" smtClean="0"/>
                        <a:t>x</a:t>
                      </a:r>
                      <a:endParaRPr lang="en-US" i="1" dirty="0"/>
                    </a:p>
                  </a:txBody>
                  <a:tcPr anchor="ctr"/>
                </a:tc>
                <a:tc>
                  <a:txBody>
                    <a:bodyPr/>
                    <a:lstStyle/>
                    <a:p>
                      <a:pPr algn="ctr"/>
                      <a:r>
                        <a:rPr lang="en-US" dirty="0" smtClean="0"/>
                        <a:t>1</a:t>
                      </a:r>
                      <a:endParaRPr lang="en-US" dirty="0"/>
                    </a:p>
                  </a:txBody>
                  <a:tcPr anchor="ctr"/>
                </a:tc>
                <a:tc>
                  <a:txBody>
                    <a:bodyPr/>
                    <a:lstStyle/>
                    <a:p>
                      <a:pPr algn="ctr"/>
                      <a:r>
                        <a:rPr lang="en-US" dirty="0" smtClean="0"/>
                        <a:t>.1+.2</a:t>
                      </a:r>
                      <a:r>
                        <a:rPr lang="en-US" i="1" dirty="0" smtClean="0"/>
                        <a:t>x</a:t>
                      </a:r>
                      <a:r>
                        <a:rPr lang="en-US" dirty="0" smtClean="0"/>
                        <a:t>+.4</a:t>
                      </a:r>
                      <a:r>
                        <a:rPr lang="en-US" i="1" dirty="0" smtClean="0"/>
                        <a:t>y</a:t>
                      </a:r>
                      <a:endParaRPr lang="en-US" i="1" dirty="0"/>
                    </a:p>
                  </a:txBody>
                  <a:tcPr anchor="ct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par>
                          <p:cTn id="9" fill="hold">
                            <p:stCondLst>
                              <p:cond delay="0"/>
                            </p:stCondLst>
                            <p:childTnLst>
                              <p:par>
                                <p:cTn id="10" presetID="1"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Rounded Rectangle 40"/>
          <p:cNvSpPr/>
          <p:nvPr/>
        </p:nvSpPr>
        <p:spPr bwMode="auto">
          <a:xfrm>
            <a:off x="2572413" y="5064121"/>
            <a:ext cx="412557" cy="995027"/>
          </a:xfrm>
          <a:prstGeom prst="roundRect">
            <a:avLst/>
          </a:prstGeom>
          <a:solidFill>
            <a:srgbClr val="FFE7AD"/>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endParaRPr>
          </a:p>
        </p:txBody>
      </p:sp>
      <p:sp>
        <p:nvSpPr>
          <p:cNvPr id="2" name="Title 1"/>
          <p:cNvSpPr>
            <a:spLocks noGrp="1"/>
          </p:cNvSpPr>
          <p:nvPr>
            <p:ph type="title"/>
          </p:nvPr>
        </p:nvSpPr>
        <p:spPr/>
        <p:txBody>
          <a:bodyPr/>
          <a:lstStyle/>
          <a:p>
            <a:r>
              <a:rPr lang="en-US" dirty="0" smtClean="0"/>
              <a:t>Memory Layer: Distinguish WM and LTM</a:t>
            </a:r>
            <a:endParaRPr lang="en-US" dirty="0"/>
          </a:p>
        </p:txBody>
      </p:sp>
      <p:sp>
        <p:nvSpPr>
          <p:cNvPr id="3" name="Content Placeholder 2"/>
          <p:cNvSpPr>
            <a:spLocks noGrp="1"/>
          </p:cNvSpPr>
          <p:nvPr>
            <p:ph idx="1"/>
          </p:nvPr>
        </p:nvSpPr>
        <p:spPr>
          <a:xfrm>
            <a:off x="428737" y="1166217"/>
            <a:ext cx="8412924" cy="4446886"/>
          </a:xfrm>
        </p:spPr>
        <p:txBody>
          <a:bodyPr/>
          <a:lstStyle/>
          <a:p>
            <a:pPr>
              <a:spcBef>
                <a:spcPts val="200"/>
              </a:spcBef>
            </a:pPr>
            <a:r>
              <a:rPr lang="en-US" sz="2400" dirty="0" smtClean="0"/>
              <a:t>Representation is predicate based</a:t>
            </a:r>
          </a:p>
          <a:p>
            <a:pPr lvl="1">
              <a:spcBef>
                <a:spcPts val="200"/>
              </a:spcBef>
            </a:pPr>
            <a:r>
              <a:rPr lang="en-US" sz="2000" dirty="0" smtClean="0"/>
              <a:t>E.g., </a:t>
            </a:r>
            <a:r>
              <a:rPr lang="en-US" sz="2000" dirty="0" smtClean="0">
                <a:latin typeface="Courier"/>
                <a:cs typeface="Courier"/>
              </a:rPr>
              <a:t>Object(</a:t>
            </a:r>
            <a:r>
              <a:rPr lang="en-US" sz="2000" i="1" dirty="0" smtClean="0">
                <a:latin typeface="Courier"/>
                <a:cs typeface="Courier"/>
              </a:rPr>
              <a:t>s</a:t>
            </a:r>
            <a:r>
              <a:rPr lang="en-US" sz="2000" dirty="0" smtClean="0">
                <a:latin typeface="Courier"/>
                <a:cs typeface="Courier"/>
              </a:rPr>
              <a:t>,O1)</a:t>
            </a:r>
            <a:r>
              <a:rPr lang="en-US" sz="2000" dirty="0" smtClean="0">
                <a:cs typeface="Courier"/>
              </a:rPr>
              <a:t>, </a:t>
            </a:r>
            <a:r>
              <a:rPr lang="en-US" sz="2000" dirty="0" smtClean="0">
                <a:latin typeface="Courier"/>
                <a:cs typeface="Courier"/>
              </a:rPr>
              <a:t>Concept(O1,</a:t>
            </a:r>
            <a:r>
              <a:rPr lang="en-US" sz="2000" i="1" dirty="0" smtClean="0">
                <a:latin typeface="Courier"/>
                <a:cs typeface="Courier"/>
              </a:rPr>
              <a:t>c</a:t>
            </a:r>
            <a:r>
              <a:rPr lang="en-US" sz="2000" dirty="0" smtClean="0">
                <a:latin typeface="Courier"/>
                <a:cs typeface="Courier"/>
              </a:rPr>
              <a:t>)</a:t>
            </a:r>
          </a:p>
          <a:p>
            <a:pPr lvl="1">
              <a:spcBef>
                <a:spcPts val="200"/>
              </a:spcBef>
            </a:pPr>
            <a:r>
              <a:rPr lang="en-US" sz="2000" dirty="0" smtClean="0"/>
              <a:t>Arguments may be constants, or variables (in LTM)</a:t>
            </a:r>
          </a:p>
          <a:p>
            <a:pPr>
              <a:spcBef>
                <a:spcPts val="200"/>
              </a:spcBef>
            </a:pPr>
            <a:r>
              <a:rPr lang="en-US" sz="2400" dirty="0" smtClean="0"/>
              <a:t>Long-term memories compile into graph structures</a:t>
            </a:r>
          </a:p>
          <a:p>
            <a:pPr lvl="1">
              <a:spcBef>
                <a:spcPts val="200"/>
              </a:spcBef>
            </a:pPr>
            <a:r>
              <a:rPr lang="en-US" sz="2000" dirty="0" smtClean="0"/>
              <a:t>LTM is composed of </a:t>
            </a:r>
            <a:r>
              <a:rPr lang="en-US" sz="2000" i="1" dirty="0" smtClean="0"/>
              <a:t>conditionals</a:t>
            </a:r>
            <a:r>
              <a:rPr lang="en-US" sz="2000" dirty="0" smtClean="0"/>
              <a:t> (generalized rules)</a:t>
            </a:r>
            <a:endParaRPr lang="en-US" sz="2000" i="1" dirty="0" smtClean="0"/>
          </a:p>
          <a:p>
            <a:pPr lvl="1">
              <a:spcBef>
                <a:spcPts val="200"/>
              </a:spcBef>
            </a:pPr>
            <a:r>
              <a:rPr lang="en-US" sz="2000" dirty="0" smtClean="0"/>
              <a:t>A conditional is a set of </a:t>
            </a:r>
            <a:r>
              <a:rPr lang="en-US" sz="2000" dirty="0" smtClean="0">
                <a:solidFill>
                  <a:srgbClr val="69B28D"/>
                </a:solidFill>
              </a:rPr>
              <a:t>predicate patterns</a:t>
            </a:r>
            <a:r>
              <a:rPr lang="en-US" sz="2000" dirty="0" smtClean="0"/>
              <a:t> </a:t>
            </a:r>
            <a:r>
              <a:rPr lang="en-US" sz="2000" dirty="0" smtClean="0">
                <a:solidFill>
                  <a:srgbClr val="C4AED1"/>
                </a:solidFill>
              </a:rPr>
              <a:t>joined </a:t>
            </a:r>
            <a:r>
              <a:rPr lang="en-US" sz="2000" dirty="0" smtClean="0"/>
              <a:t>with a </a:t>
            </a:r>
            <a:r>
              <a:rPr lang="en-US" sz="2000" dirty="0" smtClean="0">
                <a:solidFill>
                  <a:srgbClr val="B94141"/>
                </a:solidFill>
              </a:rPr>
              <a:t>function</a:t>
            </a:r>
          </a:p>
          <a:p>
            <a:pPr>
              <a:spcBef>
                <a:spcPts val="200"/>
              </a:spcBef>
            </a:pPr>
            <a:r>
              <a:rPr lang="en-US" sz="2400" dirty="0" smtClean="0">
                <a:solidFill>
                  <a:srgbClr val="FFEABD"/>
                </a:solidFill>
                <a:effectLst>
                  <a:outerShdw dist="38100" dir="2700000" algn="br">
                    <a:srgbClr val="000000">
                      <a:alpha val="43000"/>
                    </a:srgbClr>
                  </a:outerShdw>
                </a:effectLst>
              </a:rPr>
              <a:t>WM</a:t>
            </a:r>
            <a:r>
              <a:rPr lang="en-US" sz="2400" dirty="0" smtClean="0">
                <a:solidFill>
                  <a:srgbClr val="FFEABD"/>
                </a:solidFill>
              </a:rPr>
              <a:t> </a:t>
            </a:r>
            <a:r>
              <a:rPr lang="en-US" sz="2400" dirty="0" smtClean="0"/>
              <a:t>compiles to </a:t>
            </a:r>
            <a:r>
              <a:rPr lang="en-US" sz="2400" i="1" dirty="0" smtClean="0"/>
              <a:t>evidence </a:t>
            </a:r>
            <a:r>
              <a:rPr lang="en-US" sz="2400" dirty="0" smtClean="0"/>
              <a:t>at peripheral factor nodes</a:t>
            </a:r>
          </a:p>
          <a:p>
            <a:pPr lvl="1">
              <a:spcBef>
                <a:spcPts val="200"/>
              </a:spcBef>
            </a:pPr>
            <a:r>
              <a:rPr lang="en-US" sz="2000" dirty="0" smtClean="0"/>
              <a:t>It is just an N dimensional continuous function where normal symbolic </a:t>
            </a:r>
            <a:r>
              <a:rPr lang="en-US" sz="2000" dirty="0" err="1" smtClean="0"/>
              <a:t>wmes</a:t>
            </a:r>
            <a:r>
              <a:rPr lang="en-US" sz="2000" dirty="0" smtClean="0"/>
              <a:t> correspond to unit regions with Boolean values</a:t>
            </a:r>
          </a:p>
          <a:p>
            <a:pPr>
              <a:spcBef>
                <a:spcPts val="200"/>
              </a:spcBef>
            </a:pPr>
            <a:r>
              <a:rPr lang="en-US" sz="2400" dirty="0" smtClean="0"/>
              <a:t>Elaboration phase is one settling of graph</a:t>
            </a:r>
          </a:p>
          <a:p>
            <a:pPr>
              <a:spcBef>
                <a:spcPts val="200"/>
              </a:spcBef>
            </a:pPr>
            <a:endParaRPr lang="en-US" dirty="0"/>
          </a:p>
        </p:txBody>
      </p:sp>
      <p:grpSp>
        <p:nvGrpSpPr>
          <p:cNvPr id="4" name="Group 53"/>
          <p:cNvGrpSpPr/>
          <p:nvPr/>
        </p:nvGrpSpPr>
        <p:grpSpPr>
          <a:xfrm>
            <a:off x="1656355" y="4718838"/>
            <a:ext cx="7066865" cy="1330916"/>
            <a:chOff x="1656355" y="4718838"/>
            <a:chExt cx="7066865" cy="1330916"/>
          </a:xfrm>
        </p:grpSpPr>
        <p:sp>
          <p:nvSpPr>
            <p:cNvPr id="46" name="Rounded Rectangle 45"/>
            <p:cNvSpPr/>
            <p:nvPr/>
          </p:nvSpPr>
          <p:spPr bwMode="auto">
            <a:xfrm>
              <a:off x="7337041" y="5363438"/>
              <a:ext cx="1075885" cy="372124"/>
            </a:xfrm>
            <a:prstGeom prst="roundRect">
              <a:avLst/>
            </a:prstGeom>
            <a:solidFill>
              <a:srgbClr val="CE4848"/>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endParaRPr>
            </a:p>
          </p:txBody>
        </p:sp>
        <p:sp>
          <p:nvSpPr>
            <p:cNvPr id="50" name="Rounded Rectangle 49"/>
            <p:cNvSpPr/>
            <p:nvPr/>
          </p:nvSpPr>
          <p:spPr bwMode="auto">
            <a:xfrm>
              <a:off x="6691680" y="5381451"/>
              <a:ext cx="412557" cy="374607"/>
            </a:xfrm>
            <a:prstGeom prst="roundRect">
              <a:avLst/>
            </a:prstGeom>
            <a:solidFill>
              <a:srgbClr val="B89BC8"/>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endParaRPr>
            </a:p>
          </p:txBody>
        </p:sp>
        <p:sp>
          <p:nvSpPr>
            <p:cNvPr id="48" name="Rounded Rectangle 47"/>
            <p:cNvSpPr/>
            <p:nvPr/>
          </p:nvSpPr>
          <p:spPr bwMode="auto">
            <a:xfrm>
              <a:off x="3216379" y="5708685"/>
              <a:ext cx="3209028" cy="341069"/>
            </a:xfrm>
            <a:prstGeom prst="roundRect">
              <a:avLst/>
            </a:prstGeom>
            <a:solidFill>
              <a:srgbClr val="69B28D"/>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endParaRPr>
            </a:p>
          </p:txBody>
        </p:sp>
        <p:sp>
          <p:nvSpPr>
            <p:cNvPr id="49" name="Rounded Rectangle 48"/>
            <p:cNvSpPr/>
            <p:nvPr/>
          </p:nvSpPr>
          <p:spPr bwMode="auto">
            <a:xfrm>
              <a:off x="3240244" y="5070907"/>
              <a:ext cx="3190789" cy="341069"/>
            </a:xfrm>
            <a:prstGeom prst="roundRect">
              <a:avLst/>
            </a:prstGeom>
            <a:solidFill>
              <a:srgbClr val="69B28D"/>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endParaRPr>
            </a:p>
          </p:txBody>
        </p:sp>
        <p:sp>
          <p:nvSpPr>
            <p:cNvPr id="5" name="Rectangle 4"/>
            <p:cNvSpPr/>
            <p:nvPr/>
          </p:nvSpPr>
          <p:spPr>
            <a:xfrm>
              <a:off x="2697391" y="5158460"/>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6" name="Oval 5"/>
            <p:cNvSpPr/>
            <p:nvPr/>
          </p:nvSpPr>
          <p:spPr>
            <a:xfrm>
              <a:off x="3385201" y="5158460"/>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7" name="Rectangle 6"/>
            <p:cNvSpPr/>
            <p:nvPr/>
          </p:nvSpPr>
          <p:spPr>
            <a:xfrm>
              <a:off x="2697391" y="5803514"/>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8" name="Rectangle 7"/>
            <p:cNvSpPr/>
            <p:nvPr/>
          </p:nvSpPr>
          <p:spPr>
            <a:xfrm>
              <a:off x="5441125" y="5158460"/>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9" name="Rectangle 8"/>
            <p:cNvSpPr/>
            <p:nvPr/>
          </p:nvSpPr>
          <p:spPr>
            <a:xfrm>
              <a:off x="5441125" y="5803514"/>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0" name="Rectangle 9"/>
            <p:cNvSpPr/>
            <p:nvPr/>
          </p:nvSpPr>
          <p:spPr>
            <a:xfrm>
              <a:off x="4069135" y="5158460"/>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1" name="Rectangle 10"/>
            <p:cNvSpPr/>
            <p:nvPr/>
          </p:nvSpPr>
          <p:spPr>
            <a:xfrm>
              <a:off x="4069135" y="5803514"/>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3385201" y="5803514"/>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3" name="Oval 12"/>
            <p:cNvSpPr/>
            <p:nvPr/>
          </p:nvSpPr>
          <p:spPr>
            <a:xfrm>
              <a:off x="4757192" y="5158460"/>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4" name="Oval 13"/>
            <p:cNvSpPr/>
            <p:nvPr/>
          </p:nvSpPr>
          <p:spPr>
            <a:xfrm>
              <a:off x="4757192" y="5803514"/>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5" name="Oval 14"/>
            <p:cNvSpPr/>
            <p:nvPr/>
          </p:nvSpPr>
          <p:spPr>
            <a:xfrm>
              <a:off x="6133306" y="5158460"/>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6" name="Oval 15"/>
            <p:cNvSpPr/>
            <p:nvPr/>
          </p:nvSpPr>
          <p:spPr>
            <a:xfrm>
              <a:off x="6133306" y="5803514"/>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7" name="Rectangle 16"/>
            <p:cNvSpPr/>
            <p:nvPr/>
          </p:nvSpPr>
          <p:spPr>
            <a:xfrm>
              <a:off x="6816271" y="5485641"/>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8" name="Rectangle 17"/>
            <p:cNvSpPr/>
            <p:nvPr/>
          </p:nvSpPr>
          <p:spPr>
            <a:xfrm>
              <a:off x="8189229" y="5485641"/>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9" name="Oval 18"/>
            <p:cNvSpPr/>
            <p:nvPr/>
          </p:nvSpPr>
          <p:spPr>
            <a:xfrm>
              <a:off x="7502751" y="5485641"/>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20" name="TextBox 19"/>
            <p:cNvSpPr txBox="1"/>
            <p:nvPr/>
          </p:nvSpPr>
          <p:spPr>
            <a:xfrm>
              <a:off x="1795916" y="5050439"/>
              <a:ext cx="789900" cy="338554"/>
            </a:xfrm>
            <a:prstGeom prst="rect">
              <a:avLst/>
            </a:prstGeom>
            <a:noFill/>
          </p:spPr>
          <p:txBody>
            <a:bodyPr wrap="none" rtlCol="0">
              <a:spAutoFit/>
            </a:bodyPr>
            <a:lstStyle/>
            <a:p>
              <a:r>
                <a:rPr lang="en-US" sz="1600" dirty="0" smtClean="0"/>
                <a:t>Object:</a:t>
              </a:r>
              <a:endParaRPr lang="en-US" sz="1600" dirty="0"/>
            </a:p>
          </p:txBody>
        </p:sp>
        <p:sp>
          <p:nvSpPr>
            <p:cNvPr id="21" name="TextBox 20"/>
            <p:cNvSpPr txBox="1"/>
            <p:nvPr/>
          </p:nvSpPr>
          <p:spPr>
            <a:xfrm>
              <a:off x="2502273" y="4718838"/>
              <a:ext cx="542637" cy="338554"/>
            </a:xfrm>
            <a:prstGeom prst="rect">
              <a:avLst/>
            </a:prstGeom>
            <a:noFill/>
          </p:spPr>
          <p:txBody>
            <a:bodyPr wrap="none" rtlCol="0">
              <a:spAutoFit/>
            </a:bodyPr>
            <a:lstStyle/>
            <a:p>
              <a:r>
                <a:rPr lang="en-US" sz="1600" dirty="0" smtClean="0"/>
                <a:t>WM</a:t>
              </a:r>
              <a:endParaRPr lang="en-US" sz="1600" dirty="0"/>
            </a:p>
          </p:txBody>
        </p:sp>
        <p:sp>
          <p:nvSpPr>
            <p:cNvPr id="22" name="TextBox 21"/>
            <p:cNvSpPr txBox="1"/>
            <p:nvPr/>
          </p:nvSpPr>
          <p:spPr>
            <a:xfrm>
              <a:off x="1656355" y="5682697"/>
              <a:ext cx="929461" cy="338554"/>
            </a:xfrm>
            <a:prstGeom prst="rect">
              <a:avLst/>
            </a:prstGeom>
            <a:noFill/>
          </p:spPr>
          <p:txBody>
            <a:bodyPr wrap="none" rtlCol="0">
              <a:spAutoFit/>
            </a:bodyPr>
            <a:lstStyle/>
            <a:p>
              <a:r>
                <a:rPr lang="en-US" sz="1600" dirty="0" smtClean="0"/>
                <a:t>Concept:</a:t>
              </a:r>
              <a:endParaRPr lang="en-US" sz="1600" dirty="0"/>
            </a:p>
          </p:txBody>
        </p:sp>
        <p:sp>
          <p:nvSpPr>
            <p:cNvPr id="23" name="TextBox 22"/>
            <p:cNvSpPr txBox="1"/>
            <p:nvPr/>
          </p:nvSpPr>
          <p:spPr>
            <a:xfrm>
              <a:off x="6631802" y="5049911"/>
              <a:ext cx="513181" cy="338554"/>
            </a:xfrm>
            <a:prstGeom prst="rect">
              <a:avLst/>
            </a:prstGeom>
            <a:noFill/>
          </p:spPr>
          <p:txBody>
            <a:bodyPr wrap="none" rtlCol="0">
              <a:spAutoFit/>
            </a:bodyPr>
            <a:lstStyle/>
            <a:p>
              <a:r>
                <a:rPr lang="en-US" sz="1600" dirty="0" smtClean="0"/>
                <a:t>Join</a:t>
              </a:r>
              <a:endParaRPr lang="en-US" sz="1600" dirty="0"/>
            </a:p>
          </p:txBody>
        </p:sp>
        <p:sp>
          <p:nvSpPr>
            <p:cNvPr id="24" name="TextBox 23"/>
            <p:cNvSpPr txBox="1"/>
            <p:nvPr/>
          </p:nvSpPr>
          <p:spPr>
            <a:xfrm>
              <a:off x="5124305" y="4718838"/>
              <a:ext cx="794208" cy="338554"/>
            </a:xfrm>
            <a:prstGeom prst="rect">
              <a:avLst/>
            </a:prstGeom>
            <a:noFill/>
          </p:spPr>
          <p:txBody>
            <a:bodyPr wrap="none" rtlCol="0">
              <a:spAutoFit/>
            </a:bodyPr>
            <a:lstStyle/>
            <a:p>
              <a:pPr algn="ctr"/>
              <a:r>
                <a:rPr lang="en-US" sz="1600" dirty="0" smtClean="0"/>
                <a:t>Pattern</a:t>
              </a:r>
            </a:p>
          </p:txBody>
        </p:sp>
        <p:sp>
          <p:nvSpPr>
            <p:cNvPr id="25" name="TextBox 24"/>
            <p:cNvSpPr txBox="1"/>
            <p:nvPr/>
          </p:nvSpPr>
          <p:spPr>
            <a:xfrm>
              <a:off x="7811592" y="5057392"/>
              <a:ext cx="911628" cy="338554"/>
            </a:xfrm>
            <a:prstGeom prst="rect">
              <a:avLst/>
            </a:prstGeom>
            <a:noFill/>
          </p:spPr>
          <p:txBody>
            <a:bodyPr wrap="none" rtlCol="0">
              <a:spAutoFit/>
            </a:bodyPr>
            <a:lstStyle/>
            <a:p>
              <a:r>
                <a:rPr lang="en-US" sz="1600" dirty="0" smtClean="0"/>
                <a:t>Function</a:t>
              </a:r>
              <a:endParaRPr lang="en-US" sz="1600" dirty="0"/>
            </a:p>
          </p:txBody>
        </p:sp>
        <p:sp>
          <p:nvSpPr>
            <p:cNvPr id="26" name="TextBox 25"/>
            <p:cNvSpPr txBox="1"/>
            <p:nvPr/>
          </p:nvSpPr>
          <p:spPr>
            <a:xfrm>
              <a:off x="3677912" y="4718838"/>
              <a:ext cx="928459" cy="338554"/>
            </a:xfrm>
            <a:prstGeom prst="rect">
              <a:avLst/>
            </a:prstGeom>
            <a:noFill/>
          </p:spPr>
          <p:txBody>
            <a:bodyPr wrap="none" rtlCol="0">
              <a:spAutoFit/>
            </a:bodyPr>
            <a:lstStyle/>
            <a:p>
              <a:pPr algn="ctr"/>
              <a:r>
                <a:rPr lang="en-US" sz="1600" dirty="0" smtClean="0"/>
                <a:t>Constant</a:t>
              </a:r>
            </a:p>
          </p:txBody>
        </p:sp>
        <p:cxnSp>
          <p:nvCxnSpPr>
            <p:cNvPr id="27" name="Straight Arrow Connector 26"/>
            <p:cNvCxnSpPr>
              <a:stCxn id="5" idx="3"/>
              <a:endCxn id="6" idx="2"/>
            </p:cNvCxnSpPr>
            <p:nvPr/>
          </p:nvCxnSpPr>
          <p:spPr>
            <a:xfrm>
              <a:off x="2849791" y="5234660"/>
              <a:ext cx="535410" cy="1588"/>
            </a:xfrm>
            <a:prstGeom prst="straightConnector1">
              <a:avLst/>
            </a:prstGeom>
            <a:ln w="19050" cap="flat" cmpd="sng" algn="ctr">
              <a:solidFill>
                <a:schemeClr val="tx1">
                  <a:lumMod val="75000"/>
                  <a:lumOff val="25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stCxn id="7" idx="3"/>
              <a:endCxn id="12" idx="2"/>
            </p:cNvCxnSpPr>
            <p:nvPr/>
          </p:nvCxnSpPr>
          <p:spPr>
            <a:xfrm>
              <a:off x="2849791" y="5879714"/>
              <a:ext cx="535410" cy="1588"/>
            </a:xfrm>
            <a:prstGeom prst="straightConnector1">
              <a:avLst/>
            </a:prstGeom>
            <a:ln w="19050" cap="flat" cmpd="sng" algn="ctr">
              <a:solidFill>
                <a:schemeClr val="tx1">
                  <a:lumMod val="75000"/>
                  <a:lumOff val="25000"/>
                </a:schemeClr>
              </a:solidFill>
              <a:prstDash val="solid"/>
              <a:round/>
              <a:headEnd type="arrow"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29" name="Straight Arrow Connector 28"/>
            <p:cNvCxnSpPr>
              <a:stCxn id="12" idx="6"/>
              <a:endCxn id="11" idx="1"/>
            </p:cNvCxnSpPr>
            <p:nvPr/>
          </p:nvCxnSpPr>
          <p:spPr>
            <a:xfrm>
              <a:off x="3537601" y="5879714"/>
              <a:ext cx="531534" cy="1588"/>
            </a:xfrm>
            <a:prstGeom prst="straightConnector1">
              <a:avLst/>
            </a:prstGeom>
            <a:ln w="19050" cap="flat" cmpd="sng" algn="ctr">
              <a:solidFill>
                <a:schemeClr val="tx1">
                  <a:lumMod val="75000"/>
                  <a:lumOff val="25000"/>
                </a:schemeClr>
              </a:solidFill>
              <a:prstDash val="solid"/>
              <a:round/>
              <a:headEnd type="arrow"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30" name="Straight Arrow Connector 29"/>
            <p:cNvCxnSpPr>
              <a:stCxn id="15" idx="6"/>
              <a:endCxn id="17" idx="1"/>
            </p:cNvCxnSpPr>
            <p:nvPr/>
          </p:nvCxnSpPr>
          <p:spPr>
            <a:xfrm>
              <a:off x="6285706" y="5234660"/>
              <a:ext cx="530565" cy="327181"/>
            </a:xfrm>
            <a:prstGeom prst="straightConnector1">
              <a:avLst/>
            </a:prstGeom>
            <a:ln w="19050" cap="flat" cmpd="sng" algn="ctr">
              <a:solidFill>
                <a:schemeClr val="tx1">
                  <a:lumMod val="75000"/>
                  <a:lumOff val="25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stCxn id="16" idx="6"/>
              <a:endCxn id="17" idx="1"/>
            </p:cNvCxnSpPr>
            <p:nvPr/>
          </p:nvCxnSpPr>
          <p:spPr>
            <a:xfrm flipV="1">
              <a:off x="6285706" y="5561841"/>
              <a:ext cx="530565" cy="317873"/>
            </a:xfrm>
            <a:prstGeom prst="straightConnector1">
              <a:avLst/>
            </a:prstGeom>
            <a:ln w="19050" cap="flat" cmpd="sng" algn="ctr">
              <a:solidFill>
                <a:schemeClr val="tx1">
                  <a:lumMod val="75000"/>
                  <a:lumOff val="25000"/>
                </a:schemeClr>
              </a:solidFill>
              <a:prstDash val="solid"/>
              <a:round/>
              <a:headEnd type="arrow"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32" name="Straight Arrow Connector 31"/>
            <p:cNvCxnSpPr>
              <a:stCxn id="6" idx="6"/>
              <a:endCxn id="10" idx="1"/>
            </p:cNvCxnSpPr>
            <p:nvPr/>
          </p:nvCxnSpPr>
          <p:spPr>
            <a:xfrm>
              <a:off x="3537601" y="5234660"/>
              <a:ext cx="531534" cy="1588"/>
            </a:xfrm>
            <a:prstGeom prst="straightConnector1">
              <a:avLst/>
            </a:prstGeom>
            <a:ln w="19050" cap="flat" cmpd="sng" algn="ctr">
              <a:solidFill>
                <a:schemeClr val="tx1">
                  <a:lumMod val="75000"/>
                  <a:lumOff val="25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stCxn id="13" idx="6"/>
              <a:endCxn id="8" idx="1"/>
            </p:cNvCxnSpPr>
            <p:nvPr/>
          </p:nvCxnSpPr>
          <p:spPr>
            <a:xfrm>
              <a:off x="4909592" y="5234660"/>
              <a:ext cx="531533" cy="1588"/>
            </a:xfrm>
            <a:prstGeom prst="straightConnector1">
              <a:avLst/>
            </a:prstGeom>
            <a:ln w="19050" cap="flat" cmpd="sng" algn="ctr">
              <a:solidFill>
                <a:schemeClr val="tx1">
                  <a:lumMod val="75000"/>
                  <a:lumOff val="25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34" name="Straight Arrow Connector 33"/>
            <p:cNvCxnSpPr>
              <a:stCxn id="17" idx="3"/>
              <a:endCxn id="19" idx="2"/>
            </p:cNvCxnSpPr>
            <p:nvPr/>
          </p:nvCxnSpPr>
          <p:spPr>
            <a:xfrm>
              <a:off x="6970610" y="5561841"/>
              <a:ext cx="533111" cy="1588"/>
            </a:xfrm>
            <a:prstGeom prst="straightConnector1">
              <a:avLst/>
            </a:prstGeom>
            <a:ln w="19050" cap="flat" cmpd="sng" algn="ctr">
              <a:solidFill>
                <a:schemeClr val="tx1">
                  <a:lumMod val="75000"/>
                  <a:lumOff val="25000"/>
                </a:schemeClr>
              </a:solidFill>
              <a:prstDash val="solid"/>
              <a:round/>
              <a:headEnd type="arrow"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stCxn id="19" idx="6"/>
              <a:endCxn id="18" idx="1"/>
            </p:cNvCxnSpPr>
            <p:nvPr/>
          </p:nvCxnSpPr>
          <p:spPr>
            <a:xfrm>
              <a:off x="7656121" y="5561841"/>
              <a:ext cx="533108" cy="1588"/>
            </a:xfrm>
            <a:prstGeom prst="straightConnector1">
              <a:avLst/>
            </a:prstGeom>
            <a:ln w="19050" cap="flat" cmpd="sng" algn="ctr">
              <a:solidFill>
                <a:schemeClr val="tx1">
                  <a:lumMod val="75000"/>
                  <a:lumOff val="25000"/>
                </a:schemeClr>
              </a:solidFill>
              <a:prstDash val="solid"/>
              <a:round/>
              <a:headEnd type="arrow"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36" name="Straight Arrow Connector 35"/>
            <p:cNvCxnSpPr>
              <a:stCxn id="10" idx="3"/>
              <a:endCxn id="13" idx="2"/>
            </p:cNvCxnSpPr>
            <p:nvPr/>
          </p:nvCxnSpPr>
          <p:spPr>
            <a:xfrm>
              <a:off x="4221535" y="5234660"/>
              <a:ext cx="535657" cy="1588"/>
            </a:xfrm>
            <a:prstGeom prst="straightConnector1">
              <a:avLst/>
            </a:prstGeom>
            <a:ln w="19050" cap="flat" cmpd="sng" algn="ctr">
              <a:solidFill>
                <a:schemeClr val="tx1">
                  <a:lumMod val="75000"/>
                  <a:lumOff val="25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37" name="Straight Arrow Connector 36"/>
            <p:cNvCxnSpPr>
              <a:stCxn id="9" idx="3"/>
              <a:endCxn id="16" idx="2"/>
            </p:cNvCxnSpPr>
            <p:nvPr/>
          </p:nvCxnSpPr>
          <p:spPr>
            <a:xfrm>
              <a:off x="5593525" y="5879714"/>
              <a:ext cx="539781" cy="1588"/>
            </a:xfrm>
            <a:prstGeom prst="straightConnector1">
              <a:avLst/>
            </a:prstGeom>
            <a:ln w="19050" cap="flat" cmpd="sng" algn="ctr">
              <a:solidFill>
                <a:schemeClr val="tx1">
                  <a:lumMod val="75000"/>
                  <a:lumOff val="25000"/>
                </a:schemeClr>
              </a:solidFill>
              <a:prstDash val="solid"/>
              <a:round/>
              <a:headEnd type="arrow"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38" name="Straight Arrow Connector 37"/>
            <p:cNvCxnSpPr>
              <a:stCxn id="11" idx="3"/>
              <a:endCxn id="14" idx="2"/>
            </p:cNvCxnSpPr>
            <p:nvPr/>
          </p:nvCxnSpPr>
          <p:spPr>
            <a:xfrm>
              <a:off x="4221535" y="5879714"/>
              <a:ext cx="535657" cy="1588"/>
            </a:xfrm>
            <a:prstGeom prst="straightConnector1">
              <a:avLst/>
            </a:prstGeom>
            <a:ln w="19050" cap="flat" cmpd="sng" algn="ctr">
              <a:solidFill>
                <a:schemeClr val="tx1">
                  <a:lumMod val="75000"/>
                  <a:lumOff val="25000"/>
                </a:schemeClr>
              </a:solidFill>
              <a:prstDash val="solid"/>
              <a:round/>
              <a:headEnd type="arrow"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39" name="Straight Arrow Connector 38"/>
            <p:cNvCxnSpPr>
              <a:stCxn id="14" idx="6"/>
              <a:endCxn id="9" idx="1"/>
            </p:cNvCxnSpPr>
            <p:nvPr/>
          </p:nvCxnSpPr>
          <p:spPr>
            <a:xfrm>
              <a:off x="4909592" y="5879714"/>
              <a:ext cx="531533" cy="1588"/>
            </a:xfrm>
            <a:prstGeom prst="straightConnector1">
              <a:avLst/>
            </a:prstGeom>
            <a:ln w="19050" cap="flat" cmpd="sng" algn="ctr">
              <a:solidFill>
                <a:schemeClr val="tx1">
                  <a:lumMod val="75000"/>
                  <a:lumOff val="25000"/>
                </a:schemeClr>
              </a:solidFill>
              <a:prstDash val="solid"/>
              <a:round/>
              <a:headEnd type="arrow"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stCxn id="8" idx="3"/>
              <a:endCxn id="15" idx="2"/>
            </p:cNvCxnSpPr>
            <p:nvPr/>
          </p:nvCxnSpPr>
          <p:spPr>
            <a:xfrm>
              <a:off x="5593525" y="5234660"/>
              <a:ext cx="539781" cy="1588"/>
            </a:xfrm>
            <a:prstGeom prst="straightConnector1">
              <a:avLst/>
            </a:prstGeom>
            <a:ln w="19050" cap="flat" cmpd="sng" algn="ctr">
              <a:solidFill>
                <a:schemeClr val="tx1">
                  <a:lumMod val="75000"/>
                  <a:lumOff val="25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childTnLst>
                                </p:cTn>
                              </p:par>
                            </p:childTnLst>
                          </p:cTn>
                        </p:par>
                        <p:par>
                          <p:cTn id="28" fill="hold">
                            <p:stCondLst>
                              <p:cond delay="0"/>
                            </p:stCondLst>
                            <p:childTnLst>
                              <p:par>
                                <p:cTn id="29" presetID="1" presetClass="entr" presetSubtype="0"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Rounded Rectangle 49"/>
          <p:cNvSpPr/>
          <p:nvPr/>
        </p:nvSpPr>
        <p:spPr bwMode="auto">
          <a:xfrm>
            <a:off x="7021560" y="5422686"/>
            <a:ext cx="412557" cy="374607"/>
          </a:xfrm>
          <a:prstGeom prst="roundRect">
            <a:avLst/>
          </a:prstGeom>
          <a:solidFill>
            <a:srgbClr val="B89BC8"/>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endParaRPr>
          </a:p>
        </p:txBody>
      </p:sp>
      <p:sp>
        <p:nvSpPr>
          <p:cNvPr id="44" name="Rounded Rectangle 43"/>
          <p:cNvSpPr/>
          <p:nvPr/>
        </p:nvSpPr>
        <p:spPr bwMode="auto">
          <a:xfrm>
            <a:off x="7660601" y="5434446"/>
            <a:ext cx="1075885" cy="341565"/>
          </a:xfrm>
          <a:prstGeom prst="roundRect">
            <a:avLst/>
          </a:prstGeom>
          <a:solidFill>
            <a:srgbClr val="CE4848"/>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endParaRPr>
          </a:p>
        </p:txBody>
      </p:sp>
      <p:grpSp>
        <p:nvGrpSpPr>
          <p:cNvPr id="4" name="Group 47"/>
          <p:cNvGrpSpPr/>
          <p:nvPr/>
        </p:nvGrpSpPr>
        <p:grpSpPr>
          <a:xfrm>
            <a:off x="3554510" y="5095177"/>
            <a:ext cx="3175815" cy="978847"/>
            <a:chOff x="2920256" y="5095177"/>
            <a:chExt cx="3810070" cy="978847"/>
          </a:xfrm>
        </p:grpSpPr>
        <p:sp>
          <p:nvSpPr>
            <p:cNvPr id="46" name="Rounded Rectangle 45"/>
            <p:cNvSpPr/>
            <p:nvPr/>
          </p:nvSpPr>
          <p:spPr bwMode="auto">
            <a:xfrm>
              <a:off x="2920256" y="5732955"/>
              <a:ext cx="3803402" cy="341069"/>
            </a:xfrm>
            <a:prstGeom prst="roundRect">
              <a:avLst/>
            </a:prstGeom>
            <a:solidFill>
              <a:srgbClr val="69B28D"/>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endParaRPr>
            </a:p>
          </p:txBody>
        </p:sp>
        <p:sp>
          <p:nvSpPr>
            <p:cNvPr id="47" name="Rounded Rectangle 46"/>
            <p:cNvSpPr/>
            <p:nvPr/>
          </p:nvSpPr>
          <p:spPr bwMode="auto">
            <a:xfrm>
              <a:off x="2948541" y="5095177"/>
              <a:ext cx="3781785" cy="341069"/>
            </a:xfrm>
            <a:prstGeom prst="roundRect">
              <a:avLst/>
            </a:prstGeom>
            <a:solidFill>
              <a:srgbClr val="69B28D"/>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endParaRPr>
            </a:p>
          </p:txBody>
        </p:sp>
      </p:grpSp>
      <p:sp>
        <p:nvSpPr>
          <p:cNvPr id="2" name="Title 1"/>
          <p:cNvSpPr>
            <a:spLocks noGrp="1"/>
          </p:cNvSpPr>
          <p:nvPr>
            <p:ph type="title"/>
          </p:nvPr>
        </p:nvSpPr>
        <p:spPr>
          <a:xfrm>
            <a:off x="598115" y="650048"/>
            <a:ext cx="8077200" cy="457200"/>
          </a:xfrm>
        </p:spPr>
        <p:txBody>
          <a:bodyPr/>
          <a:lstStyle/>
          <a:p>
            <a:r>
              <a:rPr lang="en-US" dirty="0" smtClean="0"/>
              <a:t>Conditionals</a:t>
            </a:r>
            <a:endParaRPr lang="en-US" dirty="0"/>
          </a:p>
        </p:txBody>
      </p:sp>
      <p:sp>
        <p:nvSpPr>
          <p:cNvPr id="3" name="Content Placeholder 2"/>
          <p:cNvSpPr>
            <a:spLocks noGrp="1"/>
          </p:cNvSpPr>
          <p:nvPr>
            <p:ph idx="1"/>
          </p:nvPr>
        </p:nvSpPr>
        <p:spPr>
          <a:xfrm>
            <a:off x="323094" y="1456137"/>
            <a:ext cx="8381049" cy="4176382"/>
          </a:xfrm>
        </p:spPr>
        <p:txBody>
          <a:bodyPr/>
          <a:lstStyle/>
          <a:p>
            <a:pPr>
              <a:spcBef>
                <a:spcPts val="300"/>
              </a:spcBef>
            </a:pPr>
            <a:r>
              <a:rPr lang="en-US" sz="2400" dirty="0" smtClean="0">
                <a:solidFill>
                  <a:srgbClr val="69B28D"/>
                </a:solidFill>
              </a:rPr>
              <a:t>Patterns </a:t>
            </a:r>
            <a:r>
              <a:rPr lang="en-US" sz="2400" dirty="0" smtClean="0"/>
              <a:t>can be </a:t>
            </a:r>
            <a:r>
              <a:rPr lang="en-US" sz="2400" i="1" dirty="0" smtClean="0"/>
              <a:t>conditions</a:t>
            </a:r>
            <a:r>
              <a:rPr lang="en-US" sz="2400" dirty="0" smtClean="0"/>
              <a:t>, </a:t>
            </a:r>
            <a:r>
              <a:rPr lang="en-US" sz="2400" i="1" dirty="0" smtClean="0"/>
              <a:t>actions </a:t>
            </a:r>
            <a:r>
              <a:rPr lang="en-US" sz="2400" dirty="0" smtClean="0"/>
              <a:t>or </a:t>
            </a:r>
            <a:r>
              <a:rPr lang="en-US" sz="2400" i="1" dirty="0" err="1" smtClean="0"/>
              <a:t>condacts</a:t>
            </a:r>
            <a:endParaRPr lang="en-US" sz="2400" i="1" dirty="0" smtClean="0"/>
          </a:p>
          <a:p>
            <a:pPr lvl="1">
              <a:spcBef>
                <a:spcPts val="300"/>
              </a:spcBef>
            </a:pPr>
            <a:r>
              <a:rPr lang="en-US" sz="2000" dirty="0" smtClean="0"/>
              <a:t>Conditions and actions embody normal rule semantics</a:t>
            </a:r>
          </a:p>
          <a:p>
            <a:pPr lvl="2">
              <a:spcBef>
                <a:spcPts val="300"/>
              </a:spcBef>
            </a:pPr>
            <a:r>
              <a:rPr lang="en-US" sz="1800" dirty="0" smtClean="0"/>
              <a:t>Conditions: Messages flow from WM</a:t>
            </a:r>
          </a:p>
          <a:p>
            <a:pPr lvl="2">
              <a:spcBef>
                <a:spcPts val="300"/>
              </a:spcBef>
            </a:pPr>
            <a:r>
              <a:rPr lang="en-US" sz="1800" dirty="0" smtClean="0"/>
              <a:t>Actions: Messages flow towards WM</a:t>
            </a:r>
            <a:endParaRPr lang="en-US" sz="1600" dirty="0" smtClean="0"/>
          </a:p>
          <a:p>
            <a:pPr lvl="1">
              <a:spcBef>
                <a:spcPts val="300"/>
              </a:spcBef>
            </a:pPr>
            <a:r>
              <a:rPr lang="en-US" sz="2000" dirty="0" err="1" smtClean="0"/>
              <a:t>Condacts</a:t>
            </a:r>
            <a:r>
              <a:rPr lang="en-US" sz="2000" dirty="0" smtClean="0"/>
              <a:t> embody (bidirectional) constraint/probability semantics</a:t>
            </a:r>
          </a:p>
          <a:p>
            <a:pPr lvl="2">
              <a:spcBef>
                <a:spcPts val="300"/>
              </a:spcBef>
            </a:pPr>
            <a:r>
              <a:rPr lang="en-US" sz="1800" dirty="0" smtClean="0"/>
              <a:t>Messages flow in both directions: local match + global influence</a:t>
            </a:r>
            <a:endParaRPr lang="en-US" sz="2000" dirty="0" smtClean="0"/>
          </a:p>
          <a:p>
            <a:pPr lvl="1">
              <a:spcBef>
                <a:spcPts val="300"/>
              </a:spcBef>
            </a:pPr>
            <a:r>
              <a:rPr lang="en-US" sz="2000" dirty="0" smtClean="0"/>
              <a:t>Encoded as (generalized) linear </a:t>
            </a:r>
            <a:r>
              <a:rPr lang="en-US" sz="2000" i="1" dirty="0" smtClean="0"/>
              <a:t>alpha networks</a:t>
            </a:r>
            <a:endParaRPr lang="en-US" sz="2000" dirty="0" smtClean="0"/>
          </a:p>
          <a:p>
            <a:pPr>
              <a:spcBef>
                <a:spcPts val="300"/>
              </a:spcBef>
            </a:pPr>
            <a:r>
              <a:rPr lang="en-US" sz="2400" dirty="0" smtClean="0"/>
              <a:t>Pattern networks </a:t>
            </a:r>
            <a:r>
              <a:rPr lang="en-US" sz="2400" dirty="0" smtClean="0">
                <a:solidFill>
                  <a:srgbClr val="C4AED1"/>
                </a:solidFill>
              </a:rPr>
              <a:t>joined </a:t>
            </a:r>
            <a:r>
              <a:rPr lang="en-US" sz="2400" dirty="0" smtClean="0"/>
              <a:t>via bidirectional</a:t>
            </a:r>
            <a:r>
              <a:rPr lang="en-US" sz="2400" i="1" dirty="0" smtClean="0"/>
              <a:t> </a:t>
            </a:r>
            <a:r>
              <a:rPr lang="en-US" sz="2400" i="1" dirty="0" smtClean="0">
                <a:solidFill>
                  <a:srgbClr val="000000"/>
                </a:solidFill>
              </a:rPr>
              <a:t>beta network</a:t>
            </a:r>
            <a:endParaRPr lang="en-US" sz="2400" dirty="0" smtClean="0">
              <a:solidFill>
                <a:srgbClr val="000000"/>
              </a:solidFill>
            </a:endParaRPr>
          </a:p>
          <a:p>
            <a:pPr>
              <a:spcBef>
                <a:spcPts val="300"/>
              </a:spcBef>
            </a:pPr>
            <a:r>
              <a:rPr lang="en-US" sz="2400" dirty="0" smtClean="0">
                <a:solidFill>
                  <a:srgbClr val="D65F5C"/>
                </a:solidFill>
              </a:rPr>
              <a:t>Functions </a:t>
            </a:r>
            <a:r>
              <a:rPr lang="en-US" sz="2400" dirty="0" smtClean="0"/>
              <a:t>are defined over </a:t>
            </a:r>
            <a:r>
              <a:rPr lang="en-US" sz="2400" dirty="0" err="1" smtClean="0"/>
              <a:t>condact</a:t>
            </a:r>
            <a:r>
              <a:rPr lang="en-US" sz="2400" dirty="0" smtClean="0"/>
              <a:t> variables</a:t>
            </a:r>
          </a:p>
          <a:p>
            <a:pPr>
              <a:spcBef>
                <a:spcPts val="300"/>
              </a:spcBef>
            </a:pPr>
            <a:endParaRPr lang="en-US" sz="2400" dirty="0"/>
          </a:p>
        </p:txBody>
      </p:sp>
      <p:sp>
        <p:nvSpPr>
          <p:cNvPr id="49" name="Rounded Rectangle 48"/>
          <p:cNvSpPr/>
          <p:nvPr/>
        </p:nvSpPr>
        <p:spPr bwMode="auto">
          <a:xfrm>
            <a:off x="2910540" y="5088862"/>
            <a:ext cx="412557" cy="995027"/>
          </a:xfrm>
          <a:prstGeom prst="roundRect">
            <a:avLst/>
          </a:prstGeom>
          <a:solidFill>
            <a:srgbClr val="FFE7AD"/>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endParaRPr>
          </a:p>
        </p:txBody>
      </p:sp>
      <p:grpSp>
        <p:nvGrpSpPr>
          <p:cNvPr id="41" name="Group 101"/>
          <p:cNvGrpSpPr/>
          <p:nvPr/>
        </p:nvGrpSpPr>
        <p:grpSpPr>
          <a:xfrm>
            <a:off x="1971600" y="4759372"/>
            <a:ext cx="7083359" cy="1302413"/>
            <a:chOff x="1070632" y="1741527"/>
            <a:chExt cx="7083359" cy="1302413"/>
          </a:xfrm>
        </p:grpSpPr>
        <p:sp>
          <p:nvSpPr>
            <p:cNvPr id="5" name="Rectangle 4"/>
            <p:cNvSpPr/>
            <p:nvPr/>
          </p:nvSpPr>
          <p:spPr>
            <a:xfrm>
              <a:off x="2128162" y="2181149"/>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6" name="Oval 5"/>
            <p:cNvSpPr/>
            <p:nvPr/>
          </p:nvSpPr>
          <p:spPr>
            <a:xfrm>
              <a:off x="2815972" y="2181149"/>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7" name="Rectangle 6"/>
            <p:cNvSpPr/>
            <p:nvPr/>
          </p:nvSpPr>
          <p:spPr>
            <a:xfrm>
              <a:off x="2128162" y="2826203"/>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8" name="Rectangle 7"/>
            <p:cNvSpPr/>
            <p:nvPr/>
          </p:nvSpPr>
          <p:spPr>
            <a:xfrm>
              <a:off x="4871896" y="2181149"/>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9" name="Rectangle 8"/>
            <p:cNvSpPr/>
            <p:nvPr/>
          </p:nvSpPr>
          <p:spPr>
            <a:xfrm>
              <a:off x="4871896" y="2826203"/>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0" name="Rectangle 9"/>
            <p:cNvSpPr/>
            <p:nvPr/>
          </p:nvSpPr>
          <p:spPr>
            <a:xfrm>
              <a:off x="3499906" y="2181149"/>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1" name="Rectangle 10"/>
            <p:cNvSpPr/>
            <p:nvPr/>
          </p:nvSpPr>
          <p:spPr>
            <a:xfrm>
              <a:off x="3499906" y="2826203"/>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2815972" y="2826203"/>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3" name="Oval 12"/>
            <p:cNvSpPr/>
            <p:nvPr/>
          </p:nvSpPr>
          <p:spPr>
            <a:xfrm>
              <a:off x="4187963" y="2181149"/>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4" name="Oval 13"/>
            <p:cNvSpPr/>
            <p:nvPr/>
          </p:nvSpPr>
          <p:spPr>
            <a:xfrm>
              <a:off x="4187963" y="2826203"/>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5" name="Oval 14"/>
            <p:cNvSpPr/>
            <p:nvPr/>
          </p:nvSpPr>
          <p:spPr>
            <a:xfrm>
              <a:off x="5564077" y="2181149"/>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6" name="Oval 15"/>
            <p:cNvSpPr/>
            <p:nvPr/>
          </p:nvSpPr>
          <p:spPr>
            <a:xfrm>
              <a:off x="5564077" y="2826203"/>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7" name="Rectangle 16"/>
            <p:cNvSpPr/>
            <p:nvPr/>
          </p:nvSpPr>
          <p:spPr>
            <a:xfrm>
              <a:off x="6247042" y="2508330"/>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8" name="Rectangle 17"/>
            <p:cNvSpPr/>
            <p:nvPr/>
          </p:nvSpPr>
          <p:spPr>
            <a:xfrm>
              <a:off x="7620000" y="2508330"/>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9" name="Oval 18"/>
            <p:cNvSpPr/>
            <p:nvPr/>
          </p:nvSpPr>
          <p:spPr>
            <a:xfrm>
              <a:off x="6933522" y="2508330"/>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20" name="TextBox 19"/>
            <p:cNvSpPr txBox="1"/>
            <p:nvPr/>
          </p:nvSpPr>
          <p:spPr>
            <a:xfrm>
              <a:off x="1210193" y="2073128"/>
              <a:ext cx="789900" cy="338554"/>
            </a:xfrm>
            <a:prstGeom prst="rect">
              <a:avLst/>
            </a:prstGeom>
            <a:noFill/>
          </p:spPr>
          <p:txBody>
            <a:bodyPr wrap="none" rtlCol="0">
              <a:spAutoFit/>
            </a:bodyPr>
            <a:lstStyle/>
            <a:p>
              <a:r>
                <a:rPr lang="en-US" sz="1600" dirty="0" smtClean="0"/>
                <a:t>Object:</a:t>
              </a:r>
              <a:endParaRPr lang="en-US" sz="1600" dirty="0"/>
            </a:p>
          </p:txBody>
        </p:sp>
        <p:sp>
          <p:nvSpPr>
            <p:cNvPr id="21" name="TextBox 20"/>
            <p:cNvSpPr txBox="1"/>
            <p:nvPr/>
          </p:nvSpPr>
          <p:spPr>
            <a:xfrm>
              <a:off x="1933044" y="1741527"/>
              <a:ext cx="542637" cy="338554"/>
            </a:xfrm>
            <a:prstGeom prst="rect">
              <a:avLst/>
            </a:prstGeom>
            <a:noFill/>
          </p:spPr>
          <p:txBody>
            <a:bodyPr wrap="none" rtlCol="0">
              <a:spAutoFit/>
            </a:bodyPr>
            <a:lstStyle/>
            <a:p>
              <a:r>
                <a:rPr lang="en-US" sz="1600" dirty="0" smtClean="0"/>
                <a:t>WM</a:t>
              </a:r>
              <a:endParaRPr lang="en-US" sz="1600" dirty="0"/>
            </a:p>
          </p:txBody>
        </p:sp>
        <p:sp>
          <p:nvSpPr>
            <p:cNvPr id="22" name="TextBox 21"/>
            <p:cNvSpPr txBox="1"/>
            <p:nvPr/>
          </p:nvSpPr>
          <p:spPr>
            <a:xfrm>
              <a:off x="1070632" y="2705386"/>
              <a:ext cx="929461" cy="338554"/>
            </a:xfrm>
            <a:prstGeom prst="rect">
              <a:avLst/>
            </a:prstGeom>
            <a:noFill/>
          </p:spPr>
          <p:txBody>
            <a:bodyPr wrap="none" rtlCol="0">
              <a:spAutoFit/>
            </a:bodyPr>
            <a:lstStyle/>
            <a:p>
              <a:r>
                <a:rPr lang="en-US" sz="1600" dirty="0" smtClean="0"/>
                <a:t>Concept:</a:t>
              </a:r>
              <a:endParaRPr lang="en-US" sz="1600" dirty="0"/>
            </a:p>
          </p:txBody>
        </p:sp>
        <p:sp>
          <p:nvSpPr>
            <p:cNvPr id="23" name="TextBox 22"/>
            <p:cNvSpPr txBox="1"/>
            <p:nvPr/>
          </p:nvSpPr>
          <p:spPr>
            <a:xfrm>
              <a:off x="6062573" y="2072600"/>
              <a:ext cx="513181" cy="338554"/>
            </a:xfrm>
            <a:prstGeom prst="rect">
              <a:avLst/>
            </a:prstGeom>
            <a:noFill/>
          </p:spPr>
          <p:txBody>
            <a:bodyPr wrap="none" rtlCol="0">
              <a:spAutoFit/>
            </a:bodyPr>
            <a:lstStyle/>
            <a:p>
              <a:r>
                <a:rPr lang="en-US" sz="1600" dirty="0" smtClean="0"/>
                <a:t>Join</a:t>
              </a:r>
              <a:endParaRPr lang="en-US" sz="1600" dirty="0"/>
            </a:p>
          </p:txBody>
        </p:sp>
        <p:sp>
          <p:nvSpPr>
            <p:cNvPr id="24" name="TextBox 23"/>
            <p:cNvSpPr txBox="1"/>
            <p:nvPr/>
          </p:nvSpPr>
          <p:spPr>
            <a:xfrm>
              <a:off x="4555076" y="1741527"/>
              <a:ext cx="794208" cy="338554"/>
            </a:xfrm>
            <a:prstGeom prst="rect">
              <a:avLst/>
            </a:prstGeom>
            <a:noFill/>
          </p:spPr>
          <p:txBody>
            <a:bodyPr wrap="none" rtlCol="0">
              <a:spAutoFit/>
            </a:bodyPr>
            <a:lstStyle/>
            <a:p>
              <a:pPr algn="ctr"/>
              <a:r>
                <a:rPr lang="en-US" sz="1600" dirty="0" smtClean="0"/>
                <a:t>Pattern</a:t>
              </a:r>
            </a:p>
          </p:txBody>
        </p:sp>
        <p:sp>
          <p:nvSpPr>
            <p:cNvPr id="25" name="TextBox 24"/>
            <p:cNvSpPr txBox="1"/>
            <p:nvPr/>
          </p:nvSpPr>
          <p:spPr>
            <a:xfrm>
              <a:off x="7242363" y="2080081"/>
              <a:ext cx="911628" cy="338554"/>
            </a:xfrm>
            <a:prstGeom prst="rect">
              <a:avLst/>
            </a:prstGeom>
            <a:noFill/>
          </p:spPr>
          <p:txBody>
            <a:bodyPr wrap="none" rtlCol="0">
              <a:spAutoFit/>
            </a:bodyPr>
            <a:lstStyle/>
            <a:p>
              <a:r>
                <a:rPr lang="en-US" sz="1600" dirty="0" smtClean="0"/>
                <a:t>Function</a:t>
              </a:r>
              <a:endParaRPr lang="en-US" sz="1600" dirty="0"/>
            </a:p>
          </p:txBody>
        </p:sp>
        <p:sp>
          <p:nvSpPr>
            <p:cNvPr id="26" name="TextBox 25"/>
            <p:cNvSpPr txBox="1"/>
            <p:nvPr/>
          </p:nvSpPr>
          <p:spPr>
            <a:xfrm>
              <a:off x="3108683" y="1741527"/>
              <a:ext cx="928459" cy="338554"/>
            </a:xfrm>
            <a:prstGeom prst="rect">
              <a:avLst/>
            </a:prstGeom>
            <a:noFill/>
          </p:spPr>
          <p:txBody>
            <a:bodyPr wrap="none" rtlCol="0">
              <a:spAutoFit/>
            </a:bodyPr>
            <a:lstStyle/>
            <a:p>
              <a:pPr algn="ctr"/>
              <a:r>
                <a:rPr lang="en-US" sz="1600" dirty="0" smtClean="0"/>
                <a:t>Constant</a:t>
              </a:r>
            </a:p>
          </p:txBody>
        </p:sp>
        <p:cxnSp>
          <p:nvCxnSpPr>
            <p:cNvPr id="27" name="Straight Arrow Connector 26"/>
            <p:cNvCxnSpPr>
              <a:stCxn id="5" idx="3"/>
              <a:endCxn id="6" idx="2"/>
            </p:cNvCxnSpPr>
            <p:nvPr/>
          </p:nvCxnSpPr>
          <p:spPr>
            <a:xfrm>
              <a:off x="2280562" y="2257349"/>
              <a:ext cx="535410" cy="1588"/>
            </a:xfrm>
            <a:prstGeom prst="straightConnector1">
              <a:avLst/>
            </a:prstGeom>
            <a:ln w="19050" cap="flat" cmpd="sng" algn="ctr">
              <a:solidFill>
                <a:schemeClr val="tx1">
                  <a:lumMod val="75000"/>
                  <a:lumOff val="25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stCxn id="7" idx="3"/>
              <a:endCxn id="12" idx="2"/>
            </p:cNvCxnSpPr>
            <p:nvPr/>
          </p:nvCxnSpPr>
          <p:spPr>
            <a:xfrm>
              <a:off x="2280562" y="2902403"/>
              <a:ext cx="535410" cy="1588"/>
            </a:xfrm>
            <a:prstGeom prst="straightConnector1">
              <a:avLst/>
            </a:prstGeom>
            <a:ln w="19050" cap="flat" cmpd="sng" algn="ctr">
              <a:solidFill>
                <a:schemeClr val="tx1">
                  <a:lumMod val="75000"/>
                  <a:lumOff val="25000"/>
                </a:schemeClr>
              </a:solidFill>
              <a:prstDash val="solid"/>
              <a:round/>
              <a:headEnd type="arrow"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29" name="Straight Arrow Connector 28"/>
            <p:cNvCxnSpPr>
              <a:stCxn id="12" idx="6"/>
              <a:endCxn id="11" idx="1"/>
            </p:cNvCxnSpPr>
            <p:nvPr/>
          </p:nvCxnSpPr>
          <p:spPr>
            <a:xfrm>
              <a:off x="2968372" y="2902403"/>
              <a:ext cx="531534" cy="1588"/>
            </a:xfrm>
            <a:prstGeom prst="straightConnector1">
              <a:avLst/>
            </a:prstGeom>
            <a:ln w="19050" cap="flat" cmpd="sng" algn="ctr">
              <a:solidFill>
                <a:schemeClr val="tx1">
                  <a:lumMod val="75000"/>
                  <a:lumOff val="25000"/>
                </a:schemeClr>
              </a:solidFill>
              <a:prstDash val="solid"/>
              <a:round/>
              <a:headEnd type="arrow"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30" name="Straight Arrow Connector 29"/>
            <p:cNvCxnSpPr>
              <a:stCxn id="15" idx="6"/>
              <a:endCxn id="17" idx="1"/>
            </p:cNvCxnSpPr>
            <p:nvPr/>
          </p:nvCxnSpPr>
          <p:spPr>
            <a:xfrm>
              <a:off x="5716477" y="2257349"/>
              <a:ext cx="530565" cy="327181"/>
            </a:xfrm>
            <a:prstGeom prst="straightConnector1">
              <a:avLst/>
            </a:prstGeom>
            <a:ln w="19050" cap="flat" cmpd="sng" algn="ctr">
              <a:solidFill>
                <a:schemeClr val="tx1">
                  <a:lumMod val="75000"/>
                  <a:lumOff val="25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stCxn id="16" idx="6"/>
              <a:endCxn id="17" idx="1"/>
            </p:cNvCxnSpPr>
            <p:nvPr/>
          </p:nvCxnSpPr>
          <p:spPr>
            <a:xfrm flipV="1">
              <a:off x="5716477" y="2584530"/>
              <a:ext cx="530565" cy="317873"/>
            </a:xfrm>
            <a:prstGeom prst="straightConnector1">
              <a:avLst/>
            </a:prstGeom>
            <a:ln w="19050" cap="flat" cmpd="sng" algn="ctr">
              <a:solidFill>
                <a:schemeClr val="tx1">
                  <a:lumMod val="75000"/>
                  <a:lumOff val="25000"/>
                </a:schemeClr>
              </a:solidFill>
              <a:prstDash val="solid"/>
              <a:round/>
              <a:headEnd type="arrow"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32" name="Straight Arrow Connector 31"/>
            <p:cNvCxnSpPr>
              <a:stCxn id="6" idx="6"/>
              <a:endCxn id="10" idx="1"/>
            </p:cNvCxnSpPr>
            <p:nvPr/>
          </p:nvCxnSpPr>
          <p:spPr>
            <a:xfrm>
              <a:off x="2968372" y="2257349"/>
              <a:ext cx="531534" cy="1588"/>
            </a:xfrm>
            <a:prstGeom prst="straightConnector1">
              <a:avLst/>
            </a:prstGeom>
            <a:ln w="19050" cap="flat" cmpd="sng" algn="ctr">
              <a:solidFill>
                <a:schemeClr val="tx1">
                  <a:lumMod val="75000"/>
                  <a:lumOff val="25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stCxn id="13" idx="6"/>
              <a:endCxn id="8" idx="1"/>
            </p:cNvCxnSpPr>
            <p:nvPr/>
          </p:nvCxnSpPr>
          <p:spPr>
            <a:xfrm>
              <a:off x="4340363" y="2257349"/>
              <a:ext cx="531533" cy="1588"/>
            </a:xfrm>
            <a:prstGeom prst="straightConnector1">
              <a:avLst/>
            </a:prstGeom>
            <a:ln w="19050" cap="flat" cmpd="sng" algn="ctr">
              <a:solidFill>
                <a:schemeClr val="tx1">
                  <a:lumMod val="75000"/>
                  <a:lumOff val="25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34" name="Straight Arrow Connector 33"/>
            <p:cNvCxnSpPr>
              <a:stCxn id="17" idx="3"/>
              <a:endCxn id="19" idx="2"/>
            </p:cNvCxnSpPr>
            <p:nvPr/>
          </p:nvCxnSpPr>
          <p:spPr>
            <a:xfrm>
              <a:off x="6401381" y="2584530"/>
              <a:ext cx="533111" cy="1588"/>
            </a:xfrm>
            <a:prstGeom prst="straightConnector1">
              <a:avLst/>
            </a:prstGeom>
            <a:ln w="19050" cap="flat" cmpd="sng" algn="ctr">
              <a:solidFill>
                <a:schemeClr val="tx1">
                  <a:lumMod val="75000"/>
                  <a:lumOff val="25000"/>
                </a:schemeClr>
              </a:solidFill>
              <a:prstDash val="solid"/>
              <a:round/>
              <a:headEnd type="arrow"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stCxn id="19" idx="6"/>
              <a:endCxn id="18" idx="1"/>
            </p:cNvCxnSpPr>
            <p:nvPr/>
          </p:nvCxnSpPr>
          <p:spPr>
            <a:xfrm>
              <a:off x="7086892" y="2584530"/>
              <a:ext cx="533108" cy="1588"/>
            </a:xfrm>
            <a:prstGeom prst="straightConnector1">
              <a:avLst/>
            </a:prstGeom>
            <a:ln w="19050" cap="flat" cmpd="sng" algn="ctr">
              <a:solidFill>
                <a:schemeClr val="tx1">
                  <a:lumMod val="75000"/>
                  <a:lumOff val="25000"/>
                </a:schemeClr>
              </a:solidFill>
              <a:prstDash val="solid"/>
              <a:round/>
              <a:headEnd type="arrow"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36" name="Straight Arrow Connector 35"/>
            <p:cNvCxnSpPr>
              <a:stCxn id="10" idx="3"/>
              <a:endCxn id="13" idx="2"/>
            </p:cNvCxnSpPr>
            <p:nvPr/>
          </p:nvCxnSpPr>
          <p:spPr>
            <a:xfrm>
              <a:off x="3652306" y="2257349"/>
              <a:ext cx="535657" cy="1588"/>
            </a:xfrm>
            <a:prstGeom prst="straightConnector1">
              <a:avLst/>
            </a:prstGeom>
            <a:ln w="19050" cap="flat" cmpd="sng" algn="ctr">
              <a:solidFill>
                <a:schemeClr val="tx1">
                  <a:lumMod val="75000"/>
                  <a:lumOff val="25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37" name="Straight Arrow Connector 36"/>
            <p:cNvCxnSpPr>
              <a:stCxn id="9" idx="3"/>
              <a:endCxn id="16" idx="2"/>
            </p:cNvCxnSpPr>
            <p:nvPr/>
          </p:nvCxnSpPr>
          <p:spPr>
            <a:xfrm>
              <a:off x="5024296" y="2902403"/>
              <a:ext cx="539781" cy="1588"/>
            </a:xfrm>
            <a:prstGeom prst="straightConnector1">
              <a:avLst/>
            </a:prstGeom>
            <a:ln w="19050" cap="flat" cmpd="sng" algn="ctr">
              <a:solidFill>
                <a:schemeClr val="tx1">
                  <a:lumMod val="75000"/>
                  <a:lumOff val="25000"/>
                </a:schemeClr>
              </a:solidFill>
              <a:prstDash val="solid"/>
              <a:round/>
              <a:headEnd type="arrow"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38" name="Straight Arrow Connector 37"/>
            <p:cNvCxnSpPr>
              <a:stCxn id="11" idx="3"/>
              <a:endCxn id="14" idx="2"/>
            </p:cNvCxnSpPr>
            <p:nvPr/>
          </p:nvCxnSpPr>
          <p:spPr>
            <a:xfrm>
              <a:off x="3652306" y="2902403"/>
              <a:ext cx="535657" cy="1588"/>
            </a:xfrm>
            <a:prstGeom prst="straightConnector1">
              <a:avLst/>
            </a:prstGeom>
            <a:ln w="19050" cap="flat" cmpd="sng" algn="ctr">
              <a:solidFill>
                <a:schemeClr val="tx1">
                  <a:lumMod val="75000"/>
                  <a:lumOff val="25000"/>
                </a:schemeClr>
              </a:solidFill>
              <a:prstDash val="solid"/>
              <a:round/>
              <a:headEnd type="arrow"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39" name="Straight Arrow Connector 38"/>
            <p:cNvCxnSpPr>
              <a:stCxn id="14" idx="6"/>
              <a:endCxn id="9" idx="1"/>
            </p:cNvCxnSpPr>
            <p:nvPr/>
          </p:nvCxnSpPr>
          <p:spPr>
            <a:xfrm>
              <a:off x="4340363" y="2902403"/>
              <a:ext cx="531533" cy="1588"/>
            </a:xfrm>
            <a:prstGeom prst="straightConnector1">
              <a:avLst/>
            </a:prstGeom>
            <a:ln w="19050" cap="flat" cmpd="sng" algn="ctr">
              <a:solidFill>
                <a:schemeClr val="tx1">
                  <a:lumMod val="75000"/>
                  <a:lumOff val="25000"/>
                </a:schemeClr>
              </a:solidFill>
              <a:prstDash val="solid"/>
              <a:round/>
              <a:headEnd type="arrow"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stCxn id="8" idx="3"/>
              <a:endCxn id="15" idx="2"/>
            </p:cNvCxnSpPr>
            <p:nvPr/>
          </p:nvCxnSpPr>
          <p:spPr>
            <a:xfrm>
              <a:off x="5024296" y="2257349"/>
              <a:ext cx="539781" cy="1588"/>
            </a:xfrm>
            <a:prstGeom prst="straightConnector1">
              <a:avLst/>
            </a:prstGeom>
            <a:ln w="19050" cap="flat" cmpd="sng" algn="ctr">
              <a:solidFill>
                <a:schemeClr val="tx1">
                  <a:lumMod val="75000"/>
                  <a:lumOff val="25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grpSp>
      <p:sp>
        <p:nvSpPr>
          <p:cNvPr id="42" name="Text Box 2"/>
          <p:cNvSpPr txBox="1">
            <a:spLocks noChangeArrowheads="1"/>
          </p:cNvSpPr>
          <p:nvPr/>
        </p:nvSpPr>
        <p:spPr bwMode="auto">
          <a:xfrm>
            <a:off x="5515429" y="0"/>
            <a:ext cx="3628571" cy="841324"/>
          </a:xfrm>
          <a:prstGeom prst="rect">
            <a:avLst/>
          </a:prstGeom>
          <a:noFill/>
          <a:ln w="9525">
            <a:noFill/>
            <a:miter lim="800000"/>
            <a:headEnd/>
            <a:tailEnd/>
          </a:ln>
        </p:spPr>
        <p:txBody>
          <a:bodyPr tIns="91440" bIns="91440">
            <a:prstTxWarp prst="textNoShape">
              <a:avLst/>
            </a:prstTxWarp>
          </a:bodyPr>
          <a:lstStyle/>
          <a:p>
            <a:r>
              <a:rPr lang="en-US" sz="1600" i="1" dirty="0">
                <a:latin typeface="Courier" charset="0"/>
              </a:rPr>
              <a:t>CONDITIONAL </a:t>
            </a:r>
            <a:r>
              <a:rPr lang="en-US" sz="1600" i="1" dirty="0" err="1" smtClean="0">
                <a:latin typeface="Courier" charset="0"/>
              </a:rPr>
              <a:t>ConceptPrior</a:t>
            </a:r>
            <a:endParaRPr lang="en-US" sz="1600" dirty="0" smtClean="0">
              <a:latin typeface="Courier" charset="0"/>
            </a:endParaRPr>
          </a:p>
          <a:p>
            <a:r>
              <a:rPr lang="en-US" sz="1600" dirty="0">
                <a:latin typeface="Courier" charset="0"/>
              </a:rPr>
              <a:t>   Condition: Object(</a:t>
            </a:r>
            <a:r>
              <a:rPr lang="en-US" sz="1600" i="1" dirty="0">
                <a:latin typeface="Courier" charset="0"/>
              </a:rPr>
              <a:t>s</a:t>
            </a:r>
            <a:r>
              <a:rPr lang="en-US" sz="1600" dirty="0">
                <a:latin typeface="Courier" charset="0"/>
              </a:rPr>
              <a:t>,O1)</a:t>
            </a:r>
          </a:p>
          <a:p>
            <a:pPr>
              <a:spcAft>
                <a:spcPts val="500"/>
              </a:spcAft>
            </a:pPr>
            <a:r>
              <a:rPr lang="en-US" sz="1600" dirty="0">
                <a:latin typeface="Courier" charset="0"/>
              </a:rPr>
              <a:t>   </a:t>
            </a:r>
            <a:r>
              <a:rPr lang="en-US" sz="1600" dirty="0" err="1">
                <a:latin typeface="Courier" charset="0"/>
              </a:rPr>
              <a:t>Condact</a:t>
            </a:r>
            <a:r>
              <a:rPr lang="en-US" sz="1600" dirty="0">
                <a:latin typeface="Courier" charset="0"/>
              </a:rPr>
              <a:t>: Concept(O1,</a:t>
            </a:r>
            <a:r>
              <a:rPr lang="en-US" sz="1600" i="1" dirty="0">
                <a:latin typeface="Courier" charset="0"/>
              </a:rPr>
              <a:t>c</a:t>
            </a:r>
            <a:r>
              <a:rPr lang="en-US" sz="1600" dirty="0">
                <a:latin typeface="Courier" charset="0"/>
              </a:rPr>
              <a:t>)</a:t>
            </a:r>
          </a:p>
        </p:txBody>
      </p:sp>
      <p:graphicFrame>
        <p:nvGraphicFramePr>
          <p:cNvPr id="43" name="Table 42"/>
          <p:cNvGraphicFramePr>
            <a:graphicFrameLocks noGrp="1"/>
          </p:cNvGraphicFramePr>
          <p:nvPr/>
        </p:nvGraphicFramePr>
        <p:xfrm>
          <a:off x="5864814" y="867995"/>
          <a:ext cx="2790363" cy="548640"/>
        </p:xfrm>
        <a:graphic>
          <a:graphicData uri="http://schemas.openxmlformats.org/drawingml/2006/table">
            <a:tbl>
              <a:tblPr firstRow="1" bandRow="1">
                <a:tableStyleId>{912C8C85-51F0-491E-9774-3900AFEF0FD7}</a:tableStyleId>
              </a:tblPr>
              <a:tblGrid>
                <a:gridCol w="697591"/>
                <a:gridCol w="645359"/>
                <a:gridCol w="645314"/>
                <a:gridCol w="802099"/>
              </a:tblGrid>
              <a:tr h="263082">
                <a:tc>
                  <a:txBody>
                    <a:bodyPr/>
                    <a:lstStyle/>
                    <a:p>
                      <a:pPr algn="ctr"/>
                      <a:r>
                        <a:rPr lang="en-US" sz="1200" dirty="0" smtClean="0"/>
                        <a:t>Walker</a:t>
                      </a:r>
                      <a:endParaRPr lang="en-US" sz="1200" dirty="0"/>
                    </a:p>
                  </a:txBody>
                  <a:tcPr/>
                </a:tc>
                <a:tc>
                  <a:txBody>
                    <a:bodyPr/>
                    <a:lstStyle/>
                    <a:p>
                      <a:pPr algn="ctr"/>
                      <a:r>
                        <a:rPr lang="en-US" sz="1200" dirty="0" smtClean="0"/>
                        <a:t>Table</a:t>
                      </a:r>
                      <a:endParaRPr lang="en-US" sz="1200" dirty="0"/>
                    </a:p>
                  </a:txBody>
                  <a:tcPr/>
                </a:tc>
                <a:tc>
                  <a:txBody>
                    <a:bodyPr/>
                    <a:lstStyle/>
                    <a:p>
                      <a:pPr algn="ctr"/>
                      <a:r>
                        <a:rPr lang="en-US" sz="1200" dirty="0" smtClean="0"/>
                        <a:t>Dog</a:t>
                      </a:r>
                      <a:endParaRPr lang="en-US" sz="1200" dirty="0"/>
                    </a:p>
                  </a:txBody>
                  <a:tcPr/>
                </a:tc>
                <a:tc>
                  <a:txBody>
                    <a:bodyPr/>
                    <a:lstStyle/>
                    <a:p>
                      <a:pPr algn="ctr"/>
                      <a:r>
                        <a:rPr lang="en-US" sz="1200" dirty="0" smtClean="0"/>
                        <a:t>Human</a:t>
                      </a:r>
                      <a:endParaRPr lang="en-US" sz="1200" dirty="0"/>
                    </a:p>
                  </a:txBody>
                  <a:tcPr/>
                </a:tc>
              </a:tr>
              <a:tr h="263082">
                <a:tc>
                  <a:txBody>
                    <a:bodyPr/>
                    <a:lstStyle/>
                    <a:p>
                      <a:pPr algn="ctr"/>
                      <a:r>
                        <a:rPr lang="en-US" sz="1200" b="0" dirty="0" smtClean="0"/>
                        <a:t>.1</a:t>
                      </a:r>
                      <a:endParaRPr lang="en-US" sz="1200" b="0" dirty="0"/>
                    </a:p>
                  </a:txBody>
                  <a:tcPr/>
                </a:tc>
                <a:tc>
                  <a:txBody>
                    <a:bodyPr/>
                    <a:lstStyle/>
                    <a:p>
                      <a:pPr algn="ctr"/>
                      <a:r>
                        <a:rPr lang="en-US" sz="1200" b="0" dirty="0" smtClean="0"/>
                        <a:t>.3</a:t>
                      </a:r>
                      <a:endParaRPr lang="en-US" sz="1200" b="0" dirty="0"/>
                    </a:p>
                  </a:txBody>
                  <a:tcPr/>
                </a:tc>
                <a:tc>
                  <a:txBody>
                    <a:bodyPr/>
                    <a:lstStyle/>
                    <a:p>
                      <a:pPr algn="ctr"/>
                      <a:r>
                        <a:rPr lang="en-US" sz="1200" b="0" dirty="0" smtClean="0"/>
                        <a:t>.5</a:t>
                      </a:r>
                      <a:endParaRPr lang="en-US" sz="1200" b="0" dirty="0"/>
                    </a:p>
                  </a:txBody>
                  <a:tcPr/>
                </a:tc>
                <a:tc>
                  <a:txBody>
                    <a:bodyPr/>
                    <a:lstStyle/>
                    <a:p>
                      <a:pPr algn="ctr"/>
                      <a:r>
                        <a:rPr lang="en-US" sz="1200" b="0" dirty="0" smtClean="0"/>
                        <a:t>.1</a:t>
                      </a:r>
                      <a:endParaRPr lang="en-US" sz="1200" b="0" dirty="0"/>
                    </a:p>
                  </a:txBody>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childTnLst>
                                </p:cTn>
                              </p:par>
                            </p:childTnLst>
                          </p:cTn>
                        </p:par>
                        <p:par>
                          <p:cTn id="37" fill="hold">
                            <p:stCondLst>
                              <p:cond delay="0"/>
                            </p:stCondLst>
                            <p:childTnLst>
                              <p:par>
                                <p:cTn id="38" presetID="1" presetClass="entr" presetSubtype="0" fill="hold" nodeType="afterEffect">
                                  <p:stCondLst>
                                    <p:cond delay="0"/>
                                  </p:stCondLst>
                                  <p:childTnLst>
                                    <p:set>
                                      <p:cBhvr>
                                        <p:cTn id="39" dur="1" fill="hold">
                                          <p:stCondLst>
                                            <p:cond delay="0"/>
                                          </p:stCondLst>
                                        </p:cTn>
                                        <p:tgtEl>
                                          <p:spTgt spid="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Additional Details</a:t>
            </a:r>
            <a:endParaRPr lang="en-US" dirty="0"/>
          </a:p>
        </p:txBody>
      </p:sp>
      <p:sp>
        <p:nvSpPr>
          <p:cNvPr id="3" name="Content Placeholder 2"/>
          <p:cNvSpPr>
            <a:spLocks noGrp="1"/>
          </p:cNvSpPr>
          <p:nvPr>
            <p:ph idx="1"/>
          </p:nvPr>
        </p:nvSpPr>
        <p:spPr>
          <a:xfrm>
            <a:off x="526142" y="1179286"/>
            <a:ext cx="8209643" cy="4610328"/>
          </a:xfrm>
        </p:spPr>
        <p:txBody>
          <a:bodyPr/>
          <a:lstStyle/>
          <a:p>
            <a:pPr>
              <a:spcBef>
                <a:spcPts val="300"/>
              </a:spcBef>
            </a:pPr>
            <a:r>
              <a:rPr lang="en-US" sz="2400" dirty="0" smtClean="0"/>
              <a:t>Link directionality is set independently for each link</a:t>
            </a:r>
          </a:p>
          <a:p>
            <a:pPr lvl="1">
              <a:spcBef>
                <a:spcPts val="300"/>
              </a:spcBef>
            </a:pPr>
            <a:r>
              <a:rPr lang="en-US" sz="2000" dirty="0" smtClean="0"/>
              <a:t>Determines which messages are sent</a:t>
            </a:r>
          </a:p>
          <a:p>
            <a:pPr>
              <a:spcBef>
                <a:spcPts val="300"/>
              </a:spcBef>
            </a:pPr>
            <a:r>
              <a:rPr lang="en-US" sz="2400" dirty="0" smtClean="0"/>
              <a:t>Whether to use </a:t>
            </a:r>
            <a:r>
              <a:rPr lang="en-US" sz="2400" i="1" dirty="0" smtClean="0"/>
              <a:t>sum</a:t>
            </a:r>
            <a:r>
              <a:rPr lang="en-US" sz="2400" dirty="0" smtClean="0"/>
              <a:t> or </a:t>
            </a:r>
            <a:r>
              <a:rPr lang="en-US" sz="2400" i="1" dirty="0" smtClean="0"/>
              <a:t>max</a:t>
            </a:r>
            <a:r>
              <a:rPr lang="en-US" sz="2400" dirty="0" smtClean="0"/>
              <a:t> is specified on an individual variable/node basis</a:t>
            </a:r>
          </a:p>
          <a:p>
            <a:pPr lvl="1">
              <a:spcBef>
                <a:spcPts val="300"/>
              </a:spcBef>
            </a:pPr>
            <a:r>
              <a:rPr lang="en-US" sz="2000" dirty="0" smtClean="0"/>
              <a:t>Overall algorithm thus mixes sum-product and max-product</a:t>
            </a:r>
          </a:p>
          <a:p>
            <a:pPr>
              <a:spcBef>
                <a:spcPts val="300"/>
              </a:spcBef>
            </a:pPr>
            <a:r>
              <a:rPr lang="en-US" sz="2400" dirty="0" smtClean="0"/>
              <a:t>Variables can be specified as </a:t>
            </a:r>
            <a:r>
              <a:rPr lang="en-US" sz="2400" i="1" dirty="0" smtClean="0"/>
              <a:t>unique </a:t>
            </a:r>
            <a:r>
              <a:rPr lang="en-US" sz="2400" dirty="0" smtClean="0"/>
              <a:t>or </a:t>
            </a:r>
            <a:r>
              <a:rPr lang="en-US" sz="2400" i="1" dirty="0" smtClean="0"/>
              <a:t>multiple</a:t>
            </a:r>
            <a:endParaRPr lang="en-US" sz="2400" dirty="0" smtClean="0"/>
          </a:p>
          <a:p>
            <a:pPr lvl="1">
              <a:spcBef>
                <a:spcPts val="300"/>
              </a:spcBef>
            </a:pPr>
            <a:r>
              <a:rPr lang="en-US" sz="2000" dirty="0" smtClean="0"/>
              <a:t>Unique variables sum to 1 and use </a:t>
            </a:r>
            <a:r>
              <a:rPr lang="en-US" sz="2000" i="1" dirty="0" smtClean="0"/>
              <a:t>sum</a:t>
            </a:r>
            <a:r>
              <a:rPr lang="en-US" sz="2000" dirty="0" smtClean="0"/>
              <a:t> for </a:t>
            </a:r>
            <a:r>
              <a:rPr lang="en-US" sz="2000" dirty="0" err="1" smtClean="0"/>
              <a:t>marginals</a:t>
            </a:r>
            <a:r>
              <a:rPr lang="en-US" sz="2000" dirty="0" smtClean="0"/>
              <a:t>: [.1 .5 .4]</a:t>
            </a:r>
          </a:p>
          <a:p>
            <a:pPr lvl="1">
              <a:spcBef>
                <a:spcPts val="300"/>
              </a:spcBef>
            </a:pPr>
            <a:r>
              <a:rPr lang="en-US" sz="2000" dirty="0" smtClean="0"/>
              <a:t>Multiple variables can have any or all elements valued at 1 and use </a:t>
            </a:r>
            <a:r>
              <a:rPr lang="en-US" sz="2000" i="1" dirty="0" smtClean="0"/>
              <a:t>max</a:t>
            </a:r>
            <a:r>
              <a:rPr lang="en-US" sz="2000" dirty="0" smtClean="0"/>
              <a:t> for </a:t>
            </a:r>
            <a:r>
              <a:rPr lang="en-US" sz="2000" dirty="0" err="1" smtClean="0"/>
              <a:t>marginals</a:t>
            </a:r>
            <a:r>
              <a:rPr lang="en-US" sz="2000" dirty="0" smtClean="0"/>
              <a:t>: [1 1 0 0 1]</a:t>
            </a:r>
          </a:p>
          <a:p>
            <a:pPr>
              <a:spcBef>
                <a:spcPts val="300"/>
              </a:spcBef>
            </a:pPr>
            <a:r>
              <a:rPr lang="en-US" sz="2400" dirty="0" smtClean="0"/>
              <a:t>Predicates can be declared as </a:t>
            </a:r>
            <a:r>
              <a:rPr lang="en-US" sz="2400" i="1" dirty="0" smtClean="0"/>
              <a:t>open world</a:t>
            </a:r>
            <a:r>
              <a:rPr lang="en-US" sz="2400" dirty="0" smtClean="0"/>
              <a:t> or </a:t>
            </a:r>
            <a:r>
              <a:rPr lang="en-US" sz="2400" i="1" dirty="0" smtClean="0"/>
              <a:t>closed world</a:t>
            </a:r>
            <a:r>
              <a:rPr lang="en-US" sz="2400" dirty="0" smtClean="0"/>
              <a:t> with respect to matching WM</a:t>
            </a:r>
          </a:p>
          <a:p>
            <a:pPr>
              <a:spcBef>
                <a:spcPts val="300"/>
              </a:spcBef>
            </a:pPr>
            <a:r>
              <a:rPr lang="en-US" sz="2400" i="1" dirty="0" smtClean="0"/>
              <a:t>Pattern variables</a:t>
            </a:r>
            <a:r>
              <a:rPr lang="en-US" sz="2400" dirty="0" smtClean="0"/>
              <a:t> cause sharing of graph structure</a:t>
            </a:r>
          </a:p>
          <a:p>
            <a:pPr lvl="1">
              <a:spcBef>
                <a:spcPts val="300"/>
              </a:spcBef>
            </a:pPr>
            <a:r>
              <a:rPr lang="en-US" sz="2000" dirty="0" smtClean="0"/>
              <a:t>May be within a single conditional or across multiple conditionals</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 Box 2"/>
          <p:cNvSpPr txBox="1">
            <a:spLocks noChangeArrowheads="1"/>
          </p:cNvSpPr>
          <p:nvPr/>
        </p:nvSpPr>
        <p:spPr bwMode="auto">
          <a:xfrm>
            <a:off x="2605975" y="5327250"/>
            <a:ext cx="3755572" cy="907108"/>
          </a:xfrm>
          <a:prstGeom prst="rect">
            <a:avLst/>
          </a:prstGeom>
          <a:noFill/>
          <a:ln w="9525">
            <a:noFill/>
            <a:miter lim="800000"/>
            <a:headEnd/>
            <a:tailEnd/>
          </a:ln>
        </p:spPr>
        <p:txBody>
          <a:bodyPr tIns="91440" bIns="91440">
            <a:prstTxWarp prst="textNoShape">
              <a:avLst/>
            </a:prstTxWarp>
          </a:bodyPr>
          <a:lstStyle/>
          <a:p>
            <a:r>
              <a:rPr lang="en-US" sz="1600" i="1" dirty="0">
                <a:latin typeface="Courier" charset="0"/>
              </a:rPr>
              <a:t>CONDITIONAL </a:t>
            </a:r>
            <a:r>
              <a:rPr lang="en-US" sz="1600" i="1" dirty="0" err="1" smtClean="0">
                <a:latin typeface="Courier" charset="0"/>
              </a:rPr>
              <a:t>ConceptPrior</a:t>
            </a:r>
            <a:endParaRPr lang="en-US" sz="1600" dirty="0" smtClean="0">
              <a:latin typeface="Courier" charset="0"/>
            </a:endParaRPr>
          </a:p>
          <a:p>
            <a:r>
              <a:rPr lang="en-US" sz="1600" dirty="0">
                <a:latin typeface="Courier" charset="0"/>
              </a:rPr>
              <a:t>   Condition: Object(</a:t>
            </a:r>
            <a:r>
              <a:rPr lang="en-US" sz="1600" i="1" dirty="0">
                <a:latin typeface="Courier" charset="0"/>
              </a:rPr>
              <a:t>s</a:t>
            </a:r>
            <a:r>
              <a:rPr lang="en-US" sz="1600" dirty="0">
                <a:latin typeface="Courier" charset="0"/>
              </a:rPr>
              <a:t>,O1)</a:t>
            </a:r>
          </a:p>
          <a:p>
            <a:pPr>
              <a:spcAft>
                <a:spcPts val="500"/>
              </a:spcAft>
            </a:pPr>
            <a:r>
              <a:rPr lang="en-US" sz="1600" dirty="0">
                <a:latin typeface="Courier" charset="0"/>
              </a:rPr>
              <a:t>   </a:t>
            </a:r>
            <a:r>
              <a:rPr lang="en-US" sz="1600" dirty="0" err="1">
                <a:latin typeface="Courier" charset="0"/>
              </a:rPr>
              <a:t>Condact</a:t>
            </a:r>
            <a:r>
              <a:rPr lang="en-US" sz="1600" dirty="0">
                <a:latin typeface="Courier" charset="0"/>
              </a:rPr>
              <a:t>: Concept(O1,</a:t>
            </a:r>
            <a:r>
              <a:rPr lang="en-US" sz="1600" i="1" dirty="0">
                <a:latin typeface="Courier" charset="0"/>
              </a:rPr>
              <a:t>c</a:t>
            </a:r>
            <a:r>
              <a:rPr lang="en-US" sz="1600" dirty="0" smtClean="0">
                <a:latin typeface="Courier" charset="0"/>
              </a:rPr>
              <a:t>)</a:t>
            </a:r>
            <a:r>
              <a:rPr lang="en-US" sz="1600" dirty="0" smtClean="0">
                <a:latin typeface="Courier" charset="0"/>
                <a:ea typeface="Times New Roman" charset="0"/>
              </a:rPr>
              <a:t>[</a:t>
            </a:r>
            <a:r>
              <a:rPr lang="en-US" sz="1600" i="1" dirty="0" smtClean="0">
                <a:latin typeface="Courier" charset="0"/>
                <a:ea typeface="Times New Roman" charset="0"/>
                <a:sym typeface="Symbol" charset="2"/>
              </a:rPr>
              <a:t></a:t>
            </a:r>
            <a:r>
              <a:rPr lang="en-US" sz="1600" i="1" dirty="0" smtClean="0">
                <a:latin typeface="Courier" charset="0"/>
                <a:ea typeface="Times New Roman" charset="0"/>
              </a:rPr>
              <a:t>1</a:t>
            </a:r>
            <a:r>
              <a:rPr lang="en-US" sz="1600" dirty="0" smtClean="0">
                <a:latin typeface="Courier" charset="0"/>
                <a:ea typeface="Times New Roman" charset="0"/>
              </a:rPr>
              <a:t>]</a:t>
            </a:r>
            <a:r>
              <a:rPr lang="en-US" sz="1600" dirty="0" smtClean="0">
                <a:latin typeface="Courier" charset="0"/>
              </a:rPr>
              <a:t> </a:t>
            </a:r>
            <a:endParaRPr lang="en-US" sz="1600" dirty="0">
              <a:latin typeface="Courier" charset="0"/>
            </a:endParaRPr>
          </a:p>
        </p:txBody>
      </p:sp>
      <p:sp>
        <p:nvSpPr>
          <p:cNvPr id="7" name="Text Placeholder 6"/>
          <p:cNvSpPr>
            <a:spLocks noGrp="1"/>
          </p:cNvSpPr>
          <p:nvPr>
            <p:ph type="body" idx="1"/>
          </p:nvPr>
        </p:nvSpPr>
        <p:spPr>
          <a:xfrm>
            <a:off x="720259" y="1045279"/>
            <a:ext cx="4040188" cy="639762"/>
          </a:xfrm>
        </p:spPr>
        <p:txBody>
          <a:bodyPr/>
          <a:lstStyle/>
          <a:p>
            <a:r>
              <a:rPr lang="en-US" dirty="0" smtClean="0">
                <a:solidFill>
                  <a:srgbClr val="413A9A"/>
                </a:solidFill>
              </a:rPr>
              <a:t>Production Memory</a:t>
            </a:r>
            <a:endParaRPr lang="en-US" dirty="0">
              <a:solidFill>
                <a:srgbClr val="413A9A"/>
              </a:solidFill>
            </a:endParaRPr>
          </a:p>
        </p:txBody>
      </p:sp>
      <p:sp>
        <p:nvSpPr>
          <p:cNvPr id="8" name="Content Placeholder 7"/>
          <p:cNvSpPr>
            <a:spLocks noGrp="1"/>
          </p:cNvSpPr>
          <p:nvPr>
            <p:ph sz="half" idx="2"/>
          </p:nvPr>
        </p:nvSpPr>
        <p:spPr>
          <a:xfrm>
            <a:off x="226786" y="1705441"/>
            <a:ext cx="4263571" cy="4148592"/>
          </a:xfrm>
        </p:spPr>
        <p:txBody>
          <a:bodyPr/>
          <a:lstStyle/>
          <a:p>
            <a:pPr>
              <a:spcBef>
                <a:spcPts val="300"/>
              </a:spcBef>
            </a:pPr>
            <a:r>
              <a:rPr lang="en-US" sz="2000" b="0" dirty="0" smtClean="0"/>
              <a:t>Just conditions and actions</a:t>
            </a:r>
          </a:p>
          <a:p>
            <a:pPr lvl="1">
              <a:spcBef>
                <a:spcPts val="300"/>
              </a:spcBef>
            </a:pPr>
            <a:r>
              <a:rPr lang="en-US" sz="1600" dirty="0" smtClean="0"/>
              <a:t>Although may also have a function</a:t>
            </a:r>
          </a:p>
          <a:p>
            <a:pPr>
              <a:spcBef>
                <a:spcPts val="300"/>
              </a:spcBef>
            </a:pPr>
            <a:r>
              <a:rPr lang="en-US" sz="2000" b="0" dirty="0" smtClean="0"/>
              <a:t>CWA and multiple variables</a:t>
            </a:r>
            <a:endParaRPr lang="en-US" sz="2000" b="0" dirty="0"/>
          </a:p>
        </p:txBody>
      </p:sp>
      <p:sp>
        <p:nvSpPr>
          <p:cNvPr id="9" name="Text Placeholder 8"/>
          <p:cNvSpPr>
            <a:spLocks noGrp="1"/>
          </p:cNvSpPr>
          <p:nvPr>
            <p:ph type="body" sz="quarter" idx="3"/>
          </p:nvPr>
        </p:nvSpPr>
        <p:spPr>
          <a:xfrm>
            <a:off x="5171143" y="1045279"/>
            <a:ext cx="4041775" cy="639762"/>
          </a:xfrm>
        </p:spPr>
        <p:txBody>
          <a:bodyPr/>
          <a:lstStyle/>
          <a:p>
            <a:r>
              <a:rPr lang="en-US" dirty="0" smtClean="0">
                <a:solidFill>
                  <a:srgbClr val="413A9A"/>
                </a:solidFill>
              </a:rPr>
              <a:t>Semantic Memory</a:t>
            </a:r>
            <a:endParaRPr lang="en-US" dirty="0">
              <a:solidFill>
                <a:srgbClr val="413A9A"/>
              </a:solidFill>
            </a:endParaRPr>
          </a:p>
        </p:txBody>
      </p:sp>
      <p:sp>
        <p:nvSpPr>
          <p:cNvPr id="10" name="Content Placeholder 9"/>
          <p:cNvSpPr>
            <a:spLocks noGrp="1"/>
          </p:cNvSpPr>
          <p:nvPr>
            <p:ph sz="quarter" idx="4"/>
          </p:nvPr>
        </p:nvSpPr>
        <p:spPr>
          <a:xfrm>
            <a:off x="4645025" y="1705441"/>
            <a:ext cx="4366512" cy="4148592"/>
          </a:xfrm>
        </p:spPr>
        <p:txBody>
          <a:bodyPr/>
          <a:lstStyle/>
          <a:p>
            <a:pPr>
              <a:spcBef>
                <a:spcPts val="300"/>
              </a:spcBef>
            </a:pPr>
            <a:r>
              <a:rPr lang="en-US" sz="2000" b="0" dirty="0" smtClean="0"/>
              <a:t>Just </a:t>
            </a:r>
            <a:r>
              <a:rPr lang="en-US" sz="2000" b="0" dirty="0" err="1" smtClean="0"/>
              <a:t>condacts</a:t>
            </a:r>
            <a:r>
              <a:rPr lang="en-US" sz="2000" b="0" dirty="0" smtClean="0"/>
              <a:t> (in pure form)</a:t>
            </a:r>
          </a:p>
          <a:p>
            <a:pPr>
              <a:spcBef>
                <a:spcPts val="300"/>
              </a:spcBef>
            </a:pPr>
            <a:r>
              <a:rPr lang="en-US" sz="2000" b="0" dirty="0" smtClean="0"/>
              <a:t>OWA and unique variables</a:t>
            </a:r>
          </a:p>
          <a:p>
            <a:pPr>
              <a:spcBef>
                <a:spcPts val="300"/>
              </a:spcBef>
            </a:pPr>
            <a:r>
              <a:rPr lang="en-US" sz="2000" b="0" dirty="0" smtClean="0"/>
              <a:t>Naïve </a:t>
            </a:r>
            <a:r>
              <a:rPr lang="en-US" sz="2000" b="0" dirty="0" err="1" smtClean="0"/>
              <a:t>Bayes</a:t>
            </a:r>
            <a:r>
              <a:rPr lang="en-US" sz="2000" b="0" dirty="0" smtClean="0"/>
              <a:t> (prior on concept + conditionals on attributes)</a:t>
            </a:r>
          </a:p>
        </p:txBody>
      </p:sp>
      <p:sp>
        <p:nvSpPr>
          <p:cNvPr id="50180" name="Text Box 4"/>
          <p:cNvSpPr txBox="1">
            <a:spLocks noChangeArrowheads="1"/>
          </p:cNvSpPr>
          <p:nvPr/>
        </p:nvSpPr>
        <p:spPr bwMode="auto">
          <a:xfrm>
            <a:off x="679925" y="2739585"/>
            <a:ext cx="2984932" cy="1206486"/>
          </a:xfrm>
          <a:prstGeom prst="rect">
            <a:avLst/>
          </a:prstGeom>
          <a:noFill/>
          <a:ln w="9525">
            <a:noFill/>
            <a:miter lim="800000"/>
            <a:headEnd/>
            <a:tailEnd/>
          </a:ln>
        </p:spPr>
        <p:txBody>
          <a:bodyPr vert="horz" wrap="square" lIns="91440" tIns="91440" rIns="91440" bIns="9144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1" u="none" strike="noStrike" cap="none" normalizeH="0" baseline="0" dirty="0">
                <a:ln>
                  <a:noFill/>
                </a:ln>
                <a:solidFill>
                  <a:schemeClr val="tx1"/>
                </a:solidFill>
                <a:effectLst/>
                <a:latin typeface="Courier" charset="0"/>
                <a:ea typeface="Times New Roman" charset="0"/>
              </a:rPr>
              <a:t>CONDITIONAL Transitive</a:t>
            </a:r>
            <a:endParaRPr kumimoji="0" lang="en-US" sz="1600" b="0" i="0" u="none" strike="noStrike" cap="none" normalizeH="0" baseline="0" dirty="0">
              <a:ln>
                <a:noFill/>
              </a:ln>
              <a:solidFill>
                <a:schemeClr val="tx1"/>
              </a:solidFill>
              <a:effectLst/>
              <a:latin typeface="Courier" charset="0"/>
              <a:ea typeface="Times New Roman"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Courier" charset="0"/>
                <a:ea typeface="Times New Roman" charset="0"/>
              </a:rPr>
              <a:t>   Condition: </a:t>
            </a:r>
            <a:r>
              <a:rPr kumimoji="0" lang="en-US" sz="1600" b="0" i="0" u="none" strike="noStrike" cap="none" normalizeH="0" baseline="0" dirty="0" err="1">
                <a:ln>
                  <a:noFill/>
                </a:ln>
                <a:solidFill>
                  <a:schemeClr val="tx1"/>
                </a:solidFill>
                <a:effectLst/>
                <a:latin typeface="Courier" charset="0"/>
                <a:ea typeface="Times New Roman" charset="0"/>
              </a:rPr>
              <a:t>Next(</a:t>
            </a:r>
            <a:r>
              <a:rPr kumimoji="0" lang="en-US" sz="1600" b="0" i="1" u="none" strike="noStrike" cap="none" normalizeH="0" baseline="0" dirty="0" err="1">
                <a:ln>
                  <a:noFill/>
                </a:ln>
                <a:solidFill>
                  <a:schemeClr val="tx1"/>
                </a:solidFill>
                <a:effectLst/>
                <a:latin typeface="Courier" charset="0"/>
                <a:ea typeface="Times New Roman" charset="0"/>
              </a:rPr>
              <a:t>a</a:t>
            </a:r>
            <a:r>
              <a:rPr kumimoji="0" lang="en-US" sz="1600" b="0" i="0" u="none" strike="noStrike" cap="none" normalizeH="0" baseline="0" dirty="0" err="1">
                <a:ln>
                  <a:noFill/>
                </a:ln>
                <a:solidFill>
                  <a:schemeClr val="tx1"/>
                </a:solidFill>
                <a:effectLst/>
                <a:latin typeface="Courier" charset="0"/>
                <a:ea typeface="Times New Roman" charset="0"/>
              </a:rPr>
              <a:t>,</a:t>
            </a:r>
            <a:r>
              <a:rPr kumimoji="0" lang="en-US" sz="1600" b="0" i="1" u="none" strike="noStrike" cap="none" normalizeH="0" baseline="0" dirty="0" err="1">
                <a:ln>
                  <a:noFill/>
                </a:ln>
                <a:solidFill>
                  <a:schemeClr val="tx1"/>
                </a:solidFill>
                <a:effectLst/>
                <a:latin typeface="Courier" charset="0"/>
                <a:ea typeface="Times New Roman" charset="0"/>
              </a:rPr>
              <a:t>b</a:t>
            </a:r>
            <a:r>
              <a:rPr kumimoji="0" lang="en-US" sz="1600" b="0" i="0" u="none" strike="noStrike" cap="none" normalizeH="0" baseline="0" dirty="0">
                <a:ln>
                  <a:noFill/>
                </a:ln>
                <a:solidFill>
                  <a:schemeClr val="tx1"/>
                </a:solidFill>
                <a:effectLst/>
                <a:latin typeface="Courier" charset="0"/>
                <a:ea typeface="Times New Roman"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Courier" charset="0"/>
                <a:ea typeface="Times New Roman" charset="0"/>
              </a:rPr>
              <a:t>              </a:t>
            </a:r>
            <a:r>
              <a:rPr kumimoji="0" lang="en-US" sz="1600" b="0" i="0" u="none" strike="noStrike" cap="none" normalizeH="0" baseline="0" dirty="0" err="1">
                <a:ln>
                  <a:noFill/>
                </a:ln>
                <a:solidFill>
                  <a:schemeClr val="tx1"/>
                </a:solidFill>
                <a:effectLst/>
                <a:latin typeface="Courier" charset="0"/>
                <a:ea typeface="Times New Roman" charset="0"/>
              </a:rPr>
              <a:t>Next(</a:t>
            </a:r>
            <a:r>
              <a:rPr kumimoji="0" lang="en-US" sz="1600" b="0" i="1" u="none" strike="noStrike" cap="none" normalizeH="0" baseline="0" dirty="0" err="1">
                <a:ln>
                  <a:noFill/>
                </a:ln>
                <a:solidFill>
                  <a:schemeClr val="tx1"/>
                </a:solidFill>
                <a:effectLst/>
                <a:latin typeface="Courier" charset="0"/>
                <a:ea typeface="Times New Roman" charset="0"/>
              </a:rPr>
              <a:t>b</a:t>
            </a:r>
            <a:r>
              <a:rPr kumimoji="0" lang="en-US" sz="1600" b="0" i="0" u="none" strike="noStrike" cap="none" normalizeH="0" baseline="0" dirty="0" err="1">
                <a:ln>
                  <a:noFill/>
                </a:ln>
                <a:solidFill>
                  <a:schemeClr val="tx1"/>
                </a:solidFill>
                <a:effectLst/>
                <a:latin typeface="Courier" charset="0"/>
                <a:ea typeface="Times New Roman" charset="0"/>
              </a:rPr>
              <a:t>,</a:t>
            </a:r>
            <a:r>
              <a:rPr kumimoji="0" lang="en-US" sz="1600" b="0" i="1" u="none" strike="noStrike" cap="none" normalizeH="0" baseline="0" dirty="0" err="1">
                <a:ln>
                  <a:noFill/>
                </a:ln>
                <a:solidFill>
                  <a:schemeClr val="tx1"/>
                </a:solidFill>
                <a:effectLst/>
                <a:latin typeface="Courier" charset="0"/>
                <a:ea typeface="Times New Roman" charset="0"/>
              </a:rPr>
              <a:t>c</a:t>
            </a:r>
            <a:r>
              <a:rPr kumimoji="0" lang="en-US" sz="1600" b="0" i="0" u="none" strike="noStrike" cap="none" normalizeH="0" baseline="0" dirty="0">
                <a:ln>
                  <a:noFill/>
                </a:ln>
                <a:solidFill>
                  <a:schemeClr val="tx1"/>
                </a:solidFill>
                <a:effectLst/>
                <a:latin typeface="Courier" charset="0"/>
                <a:ea typeface="Times New Roman"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Courier" charset="0"/>
                <a:ea typeface="Times New Roman" charset="0"/>
              </a:rPr>
              <a:t>   Action: </a:t>
            </a:r>
            <a:r>
              <a:rPr kumimoji="0" lang="en-US" sz="1600" b="0" i="0" u="none" strike="noStrike" cap="none" normalizeH="0" baseline="0" dirty="0" err="1">
                <a:ln>
                  <a:noFill/>
                </a:ln>
                <a:solidFill>
                  <a:schemeClr val="tx1"/>
                </a:solidFill>
                <a:effectLst/>
                <a:latin typeface="Courier" charset="0"/>
                <a:ea typeface="Times New Roman" charset="0"/>
              </a:rPr>
              <a:t>Next(</a:t>
            </a:r>
            <a:r>
              <a:rPr kumimoji="0" lang="en-US" sz="1600" b="0" i="1" u="none" strike="noStrike" cap="none" normalizeH="0" baseline="0" dirty="0" err="1">
                <a:ln>
                  <a:noFill/>
                </a:ln>
                <a:solidFill>
                  <a:schemeClr val="tx1"/>
                </a:solidFill>
                <a:effectLst/>
                <a:latin typeface="Courier" charset="0"/>
                <a:ea typeface="Times New Roman" charset="0"/>
              </a:rPr>
              <a:t>a</a:t>
            </a:r>
            <a:r>
              <a:rPr kumimoji="0" lang="en-US" sz="1600" b="0" i="0" u="none" strike="noStrike" cap="none" normalizeH="0" baseline="0" dirty="0" err="1">
                <a:ln>
                  <a:noFill/>
                </a:ln>
                <a:solidFill>
                  <a:schemeClr val="tx1"/>
                </a:solidFill>
                <a:effectLst/>
                <a:latin typeface="Courier" charset="0"/>
                <a:ea typeface="Times New Roman" charset="0"/>
              </a:rPr>
              <a:t>,</a:t>
            </a:r>
            <a:r>
              <a:rPr kumimoji="0" lang="en-US" sz="1600" b="0" i="1" u="none" strike="noStrike" cap="none" normalizeH="0" baseline="0" dirty="0" err="1">
                <a:ln>
                  <a:noFill/>
                </a:ln>
                <a:solidFill>
                  <a:schemeClr val="tx1"/>
                </a:solidFill>
                <a:effectLst/>
                <a:latin typeface="Courier" charset="0"/>
                <a:ea typeface="Times New Roman" charset="0"/>
              </a:rPr>
              <a:t>c</a:t>
            </a:r>
            <a:r>
              <a:rPr kumimoji="0" lang="en-US" sz="1600" b="0" i="0" u="none" strike="noStrike" cap="none" normalizeH="0" baseline="0" dirty="0">
                <a:ln>
                  <a:noFill/>
                </a:ln>
                <a:solidFill>
                  <a:schemeClr val="tx1"/>
                </a:solidFill>
                <a:effectLst/>
                <a:latin typeface="Courier" charset="0"/>
                <a:ea typeface="Times New Roman" charset="0"/>
              </a:rPr>
              <a:t>)</a:t>
            </a:r>
          </a:p>
        </p:txBody>
      </p:sp>
      <p:sp>
        <p:nvSpPr>
          <p:cNvPr id="12" name="Title 1"/>
          <p:cNvSpPr>
            <a:spLocks noGrp="1"/>
          </p:cNvSpPr>
          <p:nvPr>
            <p:ph type="title"/>
          </p:nvPr>
        </p:nvSpPr>
        <p:spPr>
          <a:xfrm>
            <a:off x="598115" y="650048"/>
            <a:ext cx="8077200" cy="457200"/>
          </a:xfrm>
        </p:spPr>
        <p:txBody>
          <a:bodyPr/>
          <a:lstStyle/>
          <a:p>
            <a:r>
              <a:rPr lang="en-US" dirty="0" smtClean="0"/>
              <a:t>Memories</a:t>
            </a:r>
            <a:endParaRPr lang="en-US" dirty="0"/>
          </a:p>
        </p:txBody>
      </p:sp>
      <p:sp>
        <p:nvSpPr>
          <p:cNvPr id="50182" name="Text Box 6"/>
          <p:cNvSpPr txBox="1">
            <a:spLocks noChangeArrowheads="1"/>
          </p:cNvSpPr>
          <p:nvPr/>
        </p:nvSpPr>
        <p:spPr bwMode="auto">
          <a:xfrm>
            <a:off x="5406572" y="3029884"/>
            <a:ext cx="3737428" cy="938440"/>
          </a:xfrm>
          <a:prstGeom prst="rect">
            <a:avLst/>
          </a:prstGeom>
          <a:noFill/>
          <a:ln w="9525">
            <a:noFill/>
            <a:miter lim="800000"/>
            <a:headEnd/>
            <a:tailEnd/>
          </a:ln>
        </p:spPr>
        <p:txBody>
          <a:bodyPr vert="horz" wrap="square" lIns="91440" tIns="91440" rIns="91440" bIns="9144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1" u="none" strike="noStrike" cap="none" normalizeH="0" baseline="0" dirty="0">
                <a:ln>
                  <a:noFill/>
                </a:ln>
                <a:solidFill>
                  <a:schemeClr val="tx1"/>
                </a:solidFill>
                <a:effectLst/>
                <a:latin typeface="Courier" charset="0"/>
                <a:ea typeface="Times New Roman" charset="0"/>
              </a:rPr>
              <a:t>CONDITIONAL </a:t>
            </a:r>
            <a:r>
              <a:rPr kumimoji="0" lang="en-US" sz="1600" b="0" i="1" u="none" strike="noStrike" cap="none" normalizeH="0" baseline="0" dirty="0" err="1">
                <a:ln>
                  <a:noFill/>
                </a:ln>
                <a:solidFill>
                  <a:schemeClr val="tx1"/>
                </a:solidFill>
                <a:effectLst/>
                <a:latin typeface="Courier" charset="0"/>
                <a:ea typeface="Times New Roman" charset="0"/>
              </a:rPr>
              <a:t>ConceptWeight</a:t>
            </a:r>
            <a:endParaRPr kumimoji="0" lang="en-US" sz="1600" b="0" i="0" u="none" strike="noStrike" cap="none" normalizeH="0" baseline="0" dirty="0">
              <a:ln>
                <a:noFill/>
              </a:ln>
              <a:solidFill>
                <a:schemeClr val="tx1"/>
              </a:solidFill>
              <a:effectLst/>
              <a:latin typeface="Courier" charset="0"/>
              <a:ea typeface="Times New Roman"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Courier" charset="0"/>
                <a:ea typeface="Times New Roman" charset="0"/>
              </a:rPr>
              <a:t>   </a:t>
            </a:r>
            <a:r>
              <a:rPr kumimoji="0" lang="en-US" sz="1600" b="0" i="0" u="none" strike="noStrike" cap="none" normalizeH="0" baseline="0" dirty="0" err="1">
                <a:ln>
                  <a:noFill/>
                </a:ln>
                <a:solidFill>
                  <a:schemeClr val="tx1"/>
                </a:solidFill>
                <a:effectLst/>
                <a:latin typeface="Courier" charset="0"/>
                <a:ea typeface="Times New Roman" charset="0"/>
              </a:rPr>
              <a:t>Condact</a:t>
            </a:r>
            <a:r>
              <a:rPr kumimoji="0" lang="en-US" sz="1600" b="0" i="0" u="none" strike="noStrike" cap="none" normalizeH="0" baseline="0" dirty="0">
                <a:ln>
                  <a:noFill/>
                </a:ln>
                <a:solidFill>
                  <a:schemeClr val="tx1"/>
                </a:solidFill>
                <a:effectLst/>
                <a:latin typeface="Courier" charset="0"/>
                <a:ea typeface="Times New Roman" charset="0"/>
              </a:rPr>
              <a:t>: Concept(O1,</a:t>
            </a:r>
            <a:r>
              <a:rPr kumimoji="0" lang="en-US" sz="1600" b="0" i="1" u="none" strike="noStrike" cap="none" normalizeH="0" baseline="0" dirty="0">
                <a:ln>
                  <a:noFill/>
                </a:ln>
                <a:solidFill>
                  <a:schemeClr val="tx1"/>
                </a:solidFill>
                <a:effectLst/>
                <a:latin typeface="Courier" charset="0"/>
                <a:ea typeface="Times New Roman" charset="0"/>
              </a:rPr>
              <a:t>c</a:t>
            </a:r>
            <a:r>
              <a:rPr kumimoji="0" lang="en-US" sz="1600" b="0" i="0" u="none" strike="noStrike" cap="none" normalizeH="0" baseline="0" dirty="0">
                <a:ln>
                  <a:noFill/>
                </a:ln>
                <a:solidFill>
                  <a:schemeClr val="tx1"/>
                </a:solidFill>
                <a:effectLst/>
                <a:latin typeface="Courier" charset="0"/>
                <a:ea typeface="Times New Roman" charset="0"/>
              </a:rPr>
              <a:t>)[</a:t>
            </a:r>
            <a:r>
              <a:rPr kumimoji="0" lang="en-US" sz="1600" b="0" i="1" u="none" strike="noStrike" cap="none" normalizeH="0" baseline="0" dirty="0">
                <a:ln>
                  <a:noFill/>
                </a:ln>
                <a:solidFill>
                  <a:schemeClr val="tx1"/>
                </a:solidFill>
                <a:effectLst/>
                <a:latin typeface="Courier" charset="0"/>
                <a:ea typeface="Times New Roman" charset="0"/>
                <a:sym typeface="Symbol" charset="2"/>
              </a:rPr>
              <a:t></a:t>
            </a:r>
            <a:r>
              <a:rPr kumimoji="0" lang="en-US" sz="1600" b="0" i="1" u="none" strike="noStrike" cap="none" normalizeH="0" baseline="0" dirty="0">
                <a:ln>
                  <a:noFill/>
                </a:ln>
                <a:solidFill>
                  <a:schemeClr val="tx1"/>
                </a:solidFill>
                <a:effectLst/>
                <a:latin typeface="Courier" charset="0"/>
                <a:ea typeface="Times New Roman" charset="0"/>
              </a:rPr>
              <a:t>1</a:t>
            </a:r>
            <a:r>
              <a:rPr kumimoji="0" lang="en-US" sz="1600" b="0" i="0" u="none" strike="noStrike" cap="none" normalizeH="0" baseline="0" dirty="0">
                <a:ln>
                  <a:noFill/>
                </a:ln>
                <a:solidFill>
                  <a:schemeClr val="tx1"/>
                </a:solidFill>
                <a:effectLst/>
                <a:latin typeface="Courier" charset="0"/>
                <a:ea typeface="Times New Roman" charset="0"/>
              </a:rPr>
              <a:t>]</a:t>
            </a:r>
          </a:p>
          <a:p>
            <a:pPr marL="0" marR="0" lvl="0" indent="0" algn="l" defTabSz="914400" rtl="0" eaLnBrk="1" fontAlgn="base" latinLnBrk="0" hangingPunct="1">
              <a:lnSpc>
                <a:spcPct val="100000"/>
              </a:lnSpc>
              <a:spcBef>
                <a:spcPct val="0"/>
              </a:spcBef>
              <a:spcAft>
                <a:spcPts val="500"/>
              </a:spcAft>
              <a:buClrTx/>
              <a:buSzTx/>
              <a:buFontTx/>
              <a:buNone/>
              <a:tabLst/>
            </a:pPr>
            <a:r>
              <a:rPr kumimoji="0" lang="en-US" sz="1600" b="0" i="0" u="none" strike="noStrike" cap="none" normalizeH="0" baseline="0" dirty="0">
                <a:ln>
                  <a:noFill/>
                </a:ln>
                <a:solidFill>
                  <a:schemeClr val="tx1"/>
                </a:solidFill>
                <a:effectLst/>
                <a:latin typeface="Courier" charset="0"/>
                <a:ea typeface="Times New Roman" charset="0"/>
              </a:rPr>
              <a:t>            Weight(O1,</a:t>
            </a:r>
            <a:r>
              <a:rPr kumimoji="0" lang="en-US" sz="1600" b="0" i="1" u="none" strike="noStrike" cap="none" normalizeH="0" baseline="0" dirty="0">
                <a:ln>
                  <a:noFill/>
                </a:ln>
                <a:solidFill>
                  <a:schemeClr val="tx1"/>
                </a:solidFill>
                <a:effectLst/>
                <a:latin typeface="Courier" charset="0"/>
                <a:ea typeface="Times New Roman" charset="0"/>
              </a:rPr>
              <a:t>w</a:t>
            </a:r>
            <a:r>
              <a:rPr kumimoji="0" lang="en-US" sz="1600" b="0" i="0" u="none" strike="noStrike" cap="none" normalizeH="0" baseline="0" dirty="0" smtClean="0">
                <a:ln>
                  <a:noFill/>
                </a:ln>
                <a:solidFill>
                  <a:schemeClr val="tx1"/>
                </a:solidFill>
                <a:effectLst/>
                <a:latin typeface="Courier" charset="0"/>
                <a:ea typeface="Times New Roman" charset="0"/>
              </a:rPr>
              <a:t>)</a:t>
            </a:r>
          </a:p>
        </p:txBody>
      </p:sp>
      <p:graphicFrame>
        <p:nvGraphicFramePr>
          <p:cNvPr id="19" name="Table 18"/>
          <p:cNvGraphicFramePr>
            <a:graphicFrameLocks noGrp="1"/>
          </p:cNvGraphicFramePr>
          <p:nvPr/>
        </p:nvGraphicFramePr>
        <p:xfrm>
          <a:off x="6299951" y="3972725"/>
          <a:ext cx="2726125" cy="2096574"/>
        </p:xfrm>
        <a:graphic>
          <a:graphicData uri="http://schemas.openxmlformats.org/drawingml/2006/table">
            <a:tbl>
              <a:tblPr firstRow="1" bandRow="1">
                <a:effectLst>
                  <a:outerShdw blurRad="50800" dist="38100" dir="2700000">
                    <a:srgbClr val="000000">
                      <a:alpha val="43000"/>
                    </a:srgbClr>
                  </a:outerShdw>
                </a:effectLst>
                <a:tableStyleId>{5C22544A-7EE6-4342-B048-85BDC9FD1C3A}</a:tableStyleId>
              </a:tblPr>
              <a:tblGrid>
                <a:gridCol w="802982"/>
                <a:gridCol w="702645"/>
                <a:gridCol w="764487"/>
                <a:gridCol w="456011"/>
              </a:tblGrid>
              <a:tr h="372048">
                <a:tc>
                  <a:txBody>
                    <a:bodyPr/>
                    <a:lstStyle/>
                    <a:p>
                      <a:pPr algn="ctr"/>
                      <a:r>
                        <a:rPr lang="en-US" sz="1200" i="1" dirty="0" err="1" smtClean="0">
                          <a:solidFill>
                            <a:schemeClr val="tx1"/>
                          </a:solidFill>
                        </a:rPr>
                        <a:t>w</a:t>
                      </a:r>
                      <a:r>
                        <a:rPr lang="en-US" sz="1200" dirty="0" err="1" smtClean="0">
                          <a:solidFill>
                            <a:schemeClr val="tx1"/>
                          </a:solidFill>
                        </a:rPr>
                        <a:t>\</a:t>
                      </a:r>
                      <a:r>
                        <a:rPr lang="en-US" sz="1200" i="1" dirty="0" err="1" smtClean="0">
                          <a:solidFill>
                            <a:schemeClr val="tx1"/>
                          </a:solidFill>
                        </a:rPr>
                        <a:t>c</a:t>
                      </a:r>
                      <a:endParaRPr lang="en-US" sz="1200" i="1" dirty="0">
                        <a:solidFill>
                          <a:schemeClr val="tx1"/>
                        </a:solidFill>
                      </a:endParaRPr>
                    </a:p>
                  </a:txBody>
                  <a:tcPr/>
                </a:tc>
                <a:tc>
                  <a:txBody>
                    <a:bodyPr/>
                    <a:lstStyle/>
                    <a:p>
                      <a:pPr algn="ctr"/>
                      <a:r>
                        <a:rPr lang="en-US" sz="1200" dirty="0" smtClean="0"/>
                        <a:t>Walker</a:t>
                      </a:r>
                      <a:endParaRPr lang="en-US" sz="1200" dirty="0"/>
                    </a:p>
                  </a:txBody>
                  <a:tcPr anchor="ctr">
                    <a:solidFill>
                      <a:srgbClr val="3B449A"/>
                    </a:solidFill>
                  </a:tcPr>
                </a:tc>
                <a:tc>
                  <a:txBody>
                    <a:bodyPr/>
                    <a:lstStyle/>
                    <a:p>
                      <a:pPr algn="ctr"/>
                      <a:r>
                        <a:rPr lang="en-US" sz="1200" dirty="0" smtClean="0"/>
                        <a:t>Table</a:t>
                      </a:r>
                      <a:endParaRPr lang="en-US" sz="1200" dirty="0"/>
                    </a:p>
                  </a:txBody>
                  <a:tcPr anchor="ctr">
                    <a:solidFill>
                      <a:srgbClr val="3B449A"/>
                    </a:solidFill>
                  </a:tcPr>
                </a:tc>
                <a:tc>
                  <a:txBody>
                    <a:bodyPr/>
                    <a:lstStyle/>
                    <a:p>
                      <a:pPr algn="ctr"/>
                      <a:r>
                        <a:rPr lang="en-US" sz="1200" dirty="0" smtClean="0"/>
                        <a:t>…</a:t>
                      </a:r>
                      <a:endParaRPr lang="en-US" sz="1200" dirty="0"/>
                    </a:p>
                  </a:txBody>
                  <a:tcPr anchor="ctr">
                    <a:solidFill>
                      <a:srgbClr val="3B449A"/>
                    </a:solidFill>
                  </a:tcPr>
                </a:tc>
              </a:tr>
              <a:tr h="372048">
                <a:tc>
                  <a:txBody>
                    <a:bodyPr/>
                    <a:lstStyle/>
                    <a:p>
                      <a:pPr algn="ctr"/>
                      <a:r>
                        <a:rPr lang="en-US" sz="1200" b="1" dirty="0" smtClean="0">
                          <a:solidFill>
                            <a:schemeClr val="bg1"/>
                          </a:solidFill>
                        </a:rPr>
                        <a:t>[1,10&gt;</a:t>
                      </a:r>
                      <a:endParaRPr lang="en-US" sz="1200" b="1" dirty="0">
                        <a:solidFill>
                          <a:schemeClr val="bg1"/>
                        </a:solidFill>
                      </a:endParaRPr>
                    </a:p>
                  </a:txBody>
                  <a:tcPr anchor="ctr">
                    <a:solidFill>
                      <a:schemeClr val="accent5">
                        <a:lumMod val="50000"/>
                      </a:schemeClr>
                    </a:solidFill>
                  </a:tcPr>
                </a:tc>
                <a:tc>
                  <a:txBody>
                    <a:bodyPr/>
                    <a:lstStyle/>
                    <a:p>
                      <a:pPr algn="ctr"/>
                      <a:r>
                        <a:rPr lang="en-US" sz="1200" dirty="0" smtClean="0"/>
                        <a:t>.01</a:t>
                      </a:r>
                      <a:r>
                        <a:rPr lang="en-US" sz="1200" i="1" dirty="0" smtClean="0"/>
                        <a:t>w</a:t>
                      </a:r>
                      <a:endParaRPr lang="en-US" sz="1200" dirty="0"/>
                    </a:p>
                  </a:txBody>
                  <a:tcPr anchor="ct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200" dirty="0" smtClean="0"/>
                        <a:t>.001</a:t>
                      </a:r>
                      <a:r>
                        <a:rPr lang="en-US" sz="1200" i="1" dirty="0" smtClean="0"/>
                        <a:t>w</a:t>
                      </a:r>
                      <a:endParaRPr lang="en-US" sz="1200" dirty="0" smtClean="0"/>
                    </a:p>
                  </a:txBody>
                  <a:tcPr anchor="ct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200" dirty="0" smtClean="0"/>
                        <a:t>…</a:t>
                      </a:r>
                    </a:p>
                  </a:txBody>
                  <a:tcPr anchor="ctr"/>
                </a:tc>
              </a:tr>
              <a:tr h="447639">
                <a:tc>
                  <a:txBody>
                    <a:bodyPr/>
                    <a:lstStyle/>
                    <a:p>
                      <a:pPr algn="ctr"/>
                      <a:r>
                        <a:rPr lang="en-US" sz="1200" b="1" dirty="0" smtClean="0">
                          <a:solidFill>
                            <a:schemeClr val="bg1"/>
                          </a:solidFill>
                        </a:rPr>
                        <a:t>[10,20&gt;</a:t>
                      </a:r>
                      <a:endParaRPr lang="en-US" sz="1200" b="1" dirty="0">
                        <a:solidFill>
                          <a:schemeClr val="bg1"/>
                        </a:solidFill>
                      </a:endParaRPr>
                    </a:p>
                  </a:txBody>
                  <a:tcPr anchor="ctr">
                    <a:solidFill>
                      <a:schemeClr val="accent5">
                        <a:lumMod val="50000"/>
                      </a:schemeClr>
                    </a:solidFill>
                  </a:tcPr>
                </a:tc>
                <a:tc>
                  <a:txBody>
                    <a:bodyPr/>
                    <a:lstStyle/>
                    <a:p>
                      <a:pPr algn="ctr"/>
                      <a:r>
                        <a:rPr lang="en-US" sz="1200" dirty="0" smtClean="0"/>
                        <a:t>.2-.01</a:t>
                      </a:r>
                      <a:r>
                        <a:rPr lang="en-US" sz="1200" i="1" dirty="0" smtClean="0"/>
                        <a:t>w</a:t>
                      </a:r>
                      <a:endParaRPr lang="en-US" sz="1200" dirty="0"/>
                    </a:p>
                  </a:txBody>
                  <a:tcPr anchor="ctr"/>
                </a:tc>
                <a:tc>
                  <a:txBody>
                    <a:bodyPr/>
                    <a:lstStyle/>
                    <a:p>
                      <a:pPr algn="ctr"/>
                      <a:r>
                        <a:rPr lang="en-US" sz="1200" dirty="0" smtClean="0"/>
                        <a:t>“</a:t>
                      </a:r>
                      <a:endParaRPr lang="en-US" sz="1200" dirty="0"/>
                    </a:p>
                  </a:txBody>
                  <a:tcPr anchor="ctr"/>
                </a:tc>
                <a:tc>
                  <a:txBody>
                    <a:bodyPr/>
                    <a:lstStyle/>
                    <a:p>
                      <a:pPr algn="ctr"/>
                      <a:r>
                        <a:rPr lang="en-US" sz="1200" dirty="0" smtClean="0"/>
                        <a:t>…</a:t>
                      </a:r>
                      <a:endParaRPr lang="en-US" sz="1200" dirty="0"/>
                    </a:p>
                  </a:txBody>
                  <a:tcPr anchor="ctr"/>
                </a:tc>
              </a:tr>
              <a:tr h="447639">
                <a:tc>
                  <a:txBody>
                    <a:bodyPr/>
                    <a:lstStyle/>
                    <a:p>
                      <a:pPr algn="ctr"/>
                      <a:r>
                        <a:rPr lang="en-US" sz="1200" b="1" dirty="0" smtClean="0">
                          <a:solidFill>
                            <a:schemeClr val="bg1"/>
                          </a:solidFill>
                        </a:rPr>
                        <a:t>[20,50&gt;</a:t>
                      </a:r>
                      <a:endParaRPr lang="en-US" sz="1200" b="1" dirty="0">
                        <a:solidFill>
                          <a:schemeClr val="bg1"/>
                        </a:solidFill>
                      </a:endParaRPr>
                    </a:p>
                  </a:txBody>
                  <a:tcPr anchor="ctr">
                    <a:solidFill>
                      <a:schemeClr val="accent5">
                        <a:lumMod val="50000"/>
                      </a:schemeClr>
                    </a:solidFill>
                  </a:tcPr>
                </a:tc>
                <a:tc>
                  <a:txBody>
                    <a:bodyPr/>
                    <a:lstStyle/>
                    <a:p>
                      <a:pPr algn="ctr"/>
                      <a:r>
                        <a:rPr lang="en-US" sz="1200" dirty="0" smtClean="0"/>
                        <a:t>0</a:t>
                      </a:r>
                      <a:endParaRPr lang="en-US" sz="1200" dirty="0"/>
                    </a:p>
                  </a:txBody>
                  <a:tcPr anchor="ctr"/>
                </a:tc>
                <a:tc>
                  <a:txBody>
                    <a:bodyPr/>
                    <a:lstStyle/>
                    <a:p>
                      <a:pPr algn="ctr"/>
                      <a:r>
                        <a:rPr lang="en-US" sz="1200" dirty="0" smtClean="0"/>
                        <a:t>.025-.00025</a:t>
                      </a:r>
                      <a:r>
                        <a:rPr lang="en-US" sz="1200" i="1" dirty="0" smtClean="0"/>
                        <a:t>w</a:t>
                      </a:r>
                      <a:endParaRPr lang="en-US" sz="1200" dirty="0"/>
                    </a:p>
                  </a:txBody>
                  <a:tcPr anchor="ctr"/>
                </a:tc>
                <a:tc>
                  <a:txBody>
                    <a:bodyPr/>
                    <a:lstStyle/>
                    <a:p>
                      <a:pPr algn="ctr"/>
                      <a:r>
                        <a:rPr lang="en-US" sz="1200" dirty="0" smtClean="0"/>
                        <a:t>…</a:t>
                      </a:r>
                      <a:endParaRPr lang="en-US" sz="1200" dirty="0"/>
                    </a:p>
                  </a:txBody>
                  <a:tcPr anchor="ctr"/>
                </a:tc>
              </a:tr>
              <a:tr h="447639">
                <a:tc>
                  <a:txBody>
                    <a:bodyPr/>
                    <a:lstStyle/>
                    <a:p>
                      <a:pPr algn="ctr"/>
                      <a:r>
                        <a:rPr lang="en-US" sz="1200" b="1" dirty="0" smtClean="0">
                          <a:solidFill>
                            <a:schemeClr val="bg1"/>
                          </a:solidFill>
                        </a:rPr>
                        <a:t>[50,100&gt;</a:t>
                      </a:r>
                      <a:endParaRPr lang="en-US" sz="1200" b="1" dirty="0">
                        <a:solidFill>
                          <a:schemeClr val="bg1"/>
                        </a:solidFill>
                      </a:endParaRPr>
                    </a:p>
                  </a:txBody>
                  <a:tcPr anchor="ctr">
                    <a:solidFill>
                      <a:schemeClr val="accent5">
                        <a:lumMod val="50000"/>
                      </a:schemeClr>
                    </a:solidFill>
                  </a:tcPr>
                </a:tc>
                <a:tc>
                  <a:txBody>
                    <a:bodyPr/>
                    <a:lstStyle/>
                    <a:p>
                      <a:pPr algn="ctr"/>
                      <a:r>
                        <a:rPr lang="en-US" sz="1200" dirty="0" smtClean="0"/>
                        <a:t>“</a:t>
                      </a:r>
                      <a:endParaRPr lang="en-US" sz="1200" dirty="0"/>
                    </a:p>
                  </a:txBody>
                  <a:tcPr anchor="ctr"/>
                </a:tc>
                <a:tc>
                  <a:txBody>
                    <a:bodyPr/>
                    <a:lstStyle/>
                    <a:p>
                      <a:pPr algn="ctr"/>
                      <a:r>
                        <a:rPr lang="en-US" sz="1200" dirty="0" smtClean="0"/>
                        <a:t>“</a:t>
                      </a:r>
                      <a:endParaRPr lang="en-US" sz="1200" dirty="0"/>
                    </a:p>
                  </a:txBody>
                  <a:tcPr anchor="ctr"/>
                </a:tc>
                <a:tc>
                  <a:txBody>
                    <a:bodyPr/>
                    <a:lstStyle/>
                    <a:p>
                      <a:pPr algn="ctr"/>
                      <a:r>
                        <a:rPr lang="en-US" sz="1200" dirty="0" smtClean="0"/>
                        <a:t>…</a:t>
                      </a:r>
                      <a:endParaRPr lang="en-US" sz="1200" dirty="0"/>
                    </a:p>
                  </a:txBody>
                  <a:tcPr anchor="ctr"/>
                </a:tc>
              </a:tr>
            </a:tbl>
          </a:graphicData>
        </a:graphic>
      </p:graphicFrame>
      <p:graphicFrame>
        <p:nvGraphicFramePr>
          <p:cNvPr id="21" name="Table 20"/>
          <p:cNvGraphicFramePr>
            <a:graphicFrameLocks noGrp="1"/>
          </p:cNvGraphicFramePr>
          <p:nvPr/>
        </p:nvGraphicFramePr>
        <p:xfrm>
          <a:off x="3091430" y="6191942"/>
          <a:ext cx="2790363" cy="548640"/>
        </p:xfrm>
        <a:graphic>
          <a:graphicData uri="http://schemas.openxmlformats.org/drawingml/2006/table">
            <a:tbl>
              <a:tblPr firstRow="1" bandRow="1">
                <a:effectLst>
                  <a:outerShdw blurRad="50800" dist="38100" dir="2700000">
                    <a:srgbClr val="000000">
                      <a:alpha val="43000"/>
                    </a:srgbClr>
                  </a:outerShdw>
                </a:effectLst>
                <a:tableStyleId>{912C8C85-51F0-491E-9774-3900AFEF0FD7}</a:tableStyleId>
              </a:tblPr>
              <a:tblGrid>
                <a:gridCol w="697591"/>
                <a:gridCol w="645359"/>
                <a:gridCol w="645314"/>
                <a:gridCol w="802099"/>
              </a:tblGrid>
              <a:tr h="263082">
                <a:tc>
                  <a:txBody>
                    <a:bodyPr/>
                    <a:lstStyle/>
                    <a:p>
                      <a:pPr algn="ctr"/>
                      <a:r>
                        <a:rPr lang="en-US" sz="1200" dirty="0" smtClean="0"/>
                        <a:t>Walker</a:t>
                      </a:r>
                      <a:endParaRPr lang="en-US" sz="1200" dirty="0"/>
                    </a:p>
                  </a:txBody>
                  <a:tcPr/>
                </a:tc>
                <a:tc>
                  <a:txBody>
                    <a:bodyPr/>
                    <a:lstStyle/>
                    <a:p>
                      <a:pPr algn="ctr"/>
                      <a:r>
                        <a:rPr lang="en-US" sz="1200" dirty="0" smtClean="0"/>
                        <a:t>Table</a:t>
                      </a:r>
                      <a:endParaRPr lang="en-US" sz="1200" dirty="0"/>
                    </a:p>
                  </a:txBody>
                  <a:tcPr/>
                </a:tc>
                <a:tc>
                  <a:txBody>
                    <a:bodyPr/>
                    <a:lstStyle/>
                    <a:p>
                      <a:pPr algn="ctr"/>
                      <a:r>
                        <a:rPr lang="en-US" sz="1200" dirty="0" smtClean="0"/>
                        <a:t>Dog</a:t>
                      </a:r>
                      <a:endParaRPr lang="en-US" sz="1200" dirty="0"/>
                    </a:p>
                  </a:txBody>
                  <a:tcPr/>
                </a:tc>
                <a:tc>
                  <a:txBody>
                    <a:bodyPr/>
                    <a:lstStyle/>
                    <a:p>
                      <a:pPr algn="ctr"/>
                      <a:r>
                        <a:rPr lang="en-US" sz="1200" dirty="0" smtClean="0"/>
                        <a:t>Human</a:t>
                      </a:r>
                      <a:endParaRPr lang="en-US" sz="1200" dirty="0"/>
                    </a:p>
                  </a:txBody>
                  <a:tcPr/>
                </a:tc>
              </a:tr>
              <a:tr h="263082">
                <a:tc>
                  <a:txBody>
                    <a:bodyPr/>
                    <a:lstStyle/>
                    <a:p>
                      <a:pPr algn="ctr"/>
                      <a:r>
                        <a:rPr lang="en-US" sz="1200" b="0" dirty="0" smtClean="0"/>
                        <a:t>.1</a:t>
                      </a:r>
                      <a:endParaRPr lang="en-US" sz="1200" b="0" dirty="0"/>
                    </a:p>
                  </a:txBody>
                  <a:tcPr>
                    <a:solidFill>
                      <a:srgbClr val="FFFFFF"/>
                    </a:solidFill>
                  </a:tcPr>
                </a:tc>
                <a:tc>
                  <a:txBody>
                    <a:bodyPr/>
                    <a:lstStyle/>
                    <a:p>
                      <a:pPr algn="ctr"/>
                      <a:r>
                        <a:rPr lang="en-US" sz="1200" b="0" dirty="0" smtClean="0"/>
                        <a:t>.3</a:t>
                      </a:r>
                      <a:endParaRPr lang="en-US" sz="1200" b="0" dirty="0"/>
                    </a:p>
                  </a:txBody>
                  <a:tcPr>
                    <a:solidFill>
                      <a:srgbClr val="FFFFFF"/>
                    </a:solidFill>
                  </a:tcPr>
                </a:tc>
                <a:tc>
                  <a:txBody>
                    <a:bodyPr/>
                    <a:lstStyle/>
                    <a:p>
                      <a:pPr algn="ctr"/>
                      <a:r>
                        <a:rPr lang="en-US" sz="1200" b="0" dirty="0" smtClean="0"/>
                        <a:t>.5</a:t>
                      </a:r>
                      <a:endParaRPr lang="en-US" sz="1200" b="0" dirty="0"/>
                    </a:p>
                  </a:txBody>
                  <a:tcPr>
                    <a:solidFill>
                      <a:srgbClr val="FFFFFF"/>
                    </a:solidFill>
                  </a:tcPr>
                </a:tc>
                <a:tc>
                  <a:txBody>
                    <a:bodyPr/>
                    <a:lstStyle/>
                    <a:p>
                      <a:pPr algn="ctr"/>
                      <a:r>
                        <a:rPr lang="en-US" sz="1200" b="0" dirty="0" smtClean="0"/>
                        <a:t>.1</a:t>
                      </a:r>
                      <a:endParaRPr lang="en-US" sz="1200" b="0" dirty="0"/>
                    </a:p>
                  </a:txBody>
                  <a:tcPr>
                    <a:solidFill>
                      <a:srgbClr val="FFFFFF"/>
                    </a:solidFill>
                  </a:tcPr>
                </a:tc>
              </a:tr>
            </a:tbl>
          </a:graphicData>
        </a:graphic>
      </p:graphicFrame>
      <p:grpSp>
        <p:nvGrpSpPr>
          <p:cNvPr id="2" name="Group 106"/>
          <p:cNvGrpSpPr/>
          <p:nvPr/>
        </p:nvGrpSpPr>
        <p:grpSpPr>
          <a:xfrm>
            <a:off x="24741" y="3868747"/>
            <a:ext cx="4365728" cy="1771864"/>
            <a:chOff x="1110366" y="3844006"/>
            <a:chExt cx="4365728" cy="1771864"/>
          </a:xfrm>
        </p:grpSpPr>
        <p:sp>
          <p:nvSpPr>
            <p:cNvPr id="105" name="Rounded Rectangle 104"/>
            <p:cNvSpPr/>
            <p:nvPr/>
          </p:nvSpPr>
          <p:spPr bwMode="auto">
            <a:xfrm>
              <a:off x="1822636" y="5248736"/>
              <a:ext cx="1517450" cy="367134"/>
            </a:xfrm>
            <a:prstGeom prst="roundRect">
              <a:avLst/>
            </a:prstGeom>
            <a:solidFill>
              <a:srgbClr val="69B28D"/>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endParaRPr>
            </a:p>
          </p:txBody>
        </p:sp>
        <p:sp>
          <p:nvSpPr>
            <p:cNvPr id="106" name="Rounded Rectangle 105"/>
            <p:cNvSpPr/>
            <p:nvPr/>
          </p:nvSpPr>
          <p:spPr bwMode="auto">
            <a:xfrm>
              <a:off x="1826588" y="4716676"/>
              <a:ext cx="1521745" cy="338432"/>
            </a:xfrm>
            <a:prstGeom prst="roundRect">
              <a:avLst/>
            </a:prstGeom>
            <a:solidFill>
              <a:srgbClr val="69B28D"/>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endParaRPr>
            </a:p>
          </p:txBody>
        </p:sp>
        <p:sp>
          <p:nvSpPr>
            <p:cNvPr id="88" name="Rounded Rectangle 87"/>
            <p:cNvSpPr/>
            <p:nvPr/>
          </p:nvSpPr>
          <p:spPr bwMode="auto">
            <a:xfrm>
              <a:off x="3538041" y="4505388"/>
              <a:ext cx="1938053" cy="351800"/>
            </a:xfrm>
            <a:prstGeom prst="roundRect">
              <a:avLst/>
            </a:prstGeom>
            <a:solidFill>
              <a:srgbClr val="B89BC8"/>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endParaRPr>
            </a:p>
          </p:txBody>
        </p:sp>
        <p:sp>
          <p:nvSpPr>
            <p:cNvPr id="82" name="Rounded Rectangle 81"/>
            <p:cNvSpPr/>
            <p:nvPr/>
          </p:nvSpPr>
          <p:spPr bwMode="auto">
            <a:xfrm>
              <a:off x="1814369" y="4189220"/>
              <a:ext cx="1525718" cy="338111"/>
            </a:xfrm>
            <a:prstGeom prst="roundRect">
              <a:avLst/>
            </a:prstGeom>
            <a:solidFill>
              <a:srgbClr val="69B28D"/>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endParaRPr>
            </a:p>
          </p:txBody>
        </p:sp>
        <p:sp>
          <p:nvSpPr>
            <p:cNvPr id="79" name="Rounded Rectangle 78"/>
            <p:cNvSpPr/>
            <p:nvPr/>
          </p:nvSpPr>
          <p:spPr bwMode="auto">
            <a:xfrm>
              <a:off x="1220574" y="4734289"/>
              <a:ext cx="329885" cy="329093"/>
            </a:xfrm>
            <a:prstGeom prst="roundRect">
              <a:avLst/>
            </a:prstGeom>
            <a:solidFill>
              <a:srgbClr val="FFE7AD"/>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endParaRPr>
            </a:p>
          </p:txBody>
        </p:sp>
        <p:sp>
          <p:nvSpPr>
            <p:cNvPr id="18" name="Rectangle 17"/>
            <p:cNvSpPr/>
            <p:nvPr/>
          </p:nvSpPr>
          <p:spPr>
            <a:xfrm>
              <a:off x="1305484" y="4817486"/>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22" name="Oval 21"/>
            <p:cNvSpPr/>
            <p:nvPr/>
          </p:nvSpPr>
          <p:spPr>
            <a:xfrm>
              <a:off x="1949911" y="4281566"/>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24" name="Rectangle 23"/>
            <p:cNvSpPr/>
            <p:nvPr/>
          </p:nvSpPr>
          <p:spPr>
            <a:xfrm>
              <a:off x="2488387" y="4281566"/>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25" name="Rectangle 24"/>
            <p:cNvSpPr/>
            <p:nvPr/>
          </p:nvSpPr>
          <p:spPr>
            <a:xfrm>
              <a:off x="2488387" y="4817486"/>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28" name="Oval 27"/>
            <p:cNvSpPr/>
            <p:nvPr/>
          </p:nvSpPr>
          <p:spPr>
            <a:xfrm>
              <a:off x="1949911" y="4817486"/>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31" name="Oval 30"/>
            <p:cNvSpPr/>
            <p:nvPr/>
          </p:nvSpPr>
          <p:spPr>
            <a:xfrm>
              <a:off x="3073357" y="4281566"/>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32" name="Oval 31"/>
            <p:cNvSpPr/>
            <p:nvPr/>
          </p:nvSpPr>
          <p:spPr>
            <a:xfrm>
              <a:off x="3073357" y="4817486"/>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33" name="Rectangle 32"/>
            <p:cNvSpPr/>
            <p:nvPr/>
          </p:nvSpPr>
          <p:spPr>
            <a:xfrm>
              <a:off x="3651259" y="4602562"/>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34" name="Rectangle 33"/>
            <p:cNvSpPr/>
            <p:nvPr/>
          </p:nvSpPr>
          <p:spPr>
            <a:xfrm>
              <a:off x="4727325" y="4602562"/>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35" name="Oval 34"/>
            <p:cNvSpPr/>
            <p:nvPr/>
          </p:nvSpPr>
          <p:spPr>
            <a:xfrm>
              <a:off x="4189293" y="4602562"/>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37" name="TextBox 36"/>
            <p:cNvSpPr txBox="1"/>
            <p:nvPr/>
          </p:nvSpPr>
          <p:spPr>
            <a:xfrm>
              <a:off x="1110366" y="4380061"/>
              <a:ext cx="542637" cy="338554"/>
            </a:xfrm>
            <a:prstGeom prst="rect">
              <a:avLst/>
            </a:prstGeom>
            <a:noFill/>
          </p:spPr>
          <p:txBody>
            <a:bodyPr wrap="none" rtlCol="0">
              <a:spAutoFit/>
            </a:bodyPr>
            <a:lstStyle/>
            <a:p>
              <a:r>
                <a:rPr lang="en-US" sz="1600" dirty="0" smtClean="0"/>
                <a:t>WM</a:t>
              </a:r>
              <a:endParaRPr lang="en-US" sz="1600" dirty="0"/>
            </a:p>
          </p:txBody>
        </p:sp>
        <p:sp>
          <p:nvSpPr>
            <p:cNvPr id="40" name="TextBox 39"/>
            <p:cNvSpPr txBox="1"/>
            <p:nvPr/>
          </p:nvSpPr>
          <p:spPr>
            <a:xfrm>
              <a:off x="2198456" y="3844006"/>
              <a:ext cx="794208" cy="338554"/>
            </a:xfrm>
            <a:prstGeom prst="rect">
              <a:avLst/>
            </a:prstGeom>
            <a:noFill/>
          </p:spPr>
          <p:txBody>
            <a:bodyPr wrap="none" rtlCol="0">
              <a:spAutoFit/>
            </a:bodyPr>
            <a:lstStyle/>
            <a:p>
              <a:pPr algn="ctr"/>
              <a:r>
                <a:rPr lang="en-US" sz="1600" dirty="0" smtClean="0"/>
                <a:t>Pattern</a:t>
              </a:r>
            </a:p>
          </p:txBody>
        </p:sp>
        <p:sp>
          <p:nvSpPr>
            <p:cNvPr id="41" name="TextBox 40"/>
            <p:cNvSpPr txBox="1"/>
            <p:nvPr/>
          </p:nvSpPr>
          <p:spPr>
            <a:xfrm>
              <a:off x="4250716" y="4182561"/>
              <a:ext cx="561071" cy="338554"/>
            </a:xfrm>
            <a:prstGeom prst="rect">
              <a:avLst/>
            </a:prstGeom>
            <a:noFill/>
          </p:spPr>
          <p:txBody>
            <a:bodyPr wrap="none" rtlCol="0">
              <a:spAutoFit/>
            </a:bodyPr>
            <a:lstStyle/>
            <a:p>
              <a:r>
                <a:rPr lang="en-US" sz="1600" dirty="0" smtClean="0"/>
                <a:t>Join</a:t>
              </a:r>
              <a:endParaRPr lang="en-US" sz="1600" dirty="0"/>
            </a:p>
          </p:txBody>
        </p:sp>
        <p:cxnSp>
          <p:nvCxnSpPr>
            <p:cNvPr id="43" name="Straight Arrow Connector 42"/>
            <p:cNvCxnSpPr>
              <a:stCxn id="18" idx="3"/>
              <a:endCxn id="22" idx="2"/>
            </p:cNvCxnSpPr>
            <p:nvPr/>
          </p:nvCxnSpPr>
          <p:spPr>
            <a:xfrm flipV="1">
              <a:off x="1457884" y="4357766"/>
              <a:ext cx="492027" cy="535920"/>
            </a:xfrm>
            <a:prstGeom prst="straightConnector1">
              <a:avLst/>
            </a:prstGeom>
            <a:ln w="19050" cap="flat" cmpd="sng" algn="ctr">
              <a:solidFill>
                <a:schemeClr val="tx1">
                  <a:lumMod val="75000"/>
                  <a:lumOff val="25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p:nvPr/>
          </p:nvCxnSpPr>
          <p:spPr>
            <a:xfrm>
              <a:off x="1400155" y="4892892"/>
              <a:ext cx="549756" cy="1588"/>
            </a:xfrm>
            <a:prstGeom prst="straightConnector1">
              <a:avLst/>
            </a:prstGeom>
            <a:ln w="19050" cap="flat" cmpd="sng" algn="ctr">
              <a:solidFill>
                <a:schemeClr val="tx1">
                  <a:lumMod val="75000"/>
                  <a:lumOff val="25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45" name="Straight Arrow Connector 44"/>
            <p:cNvCxnSpPr>
              <a:stCxn id="28" idx="6"/>
              <a:endCxn id="25" idx="1"/>
            </p:cNvCxnSpPr>
            <p:nvPr/>
          </p:nvCxnSpPr>
          <p:spPr>
            <a:xfrm>
              <a:off x="2102311" y="4893686"/>
              <a:ext cx="386076" cy="1588"/>
            </a:xfrm>
            <a:prstGeom prst="straightConnector1">
              <a:avLst/>
            </a:prstGeom>
            <a:ln w="19050" cap="flat" cmpd="sng" algn="ctr">
              <a:solidFill>
                <a:schemeClr val="tx1">
                  <a:lumMod val="75000"/>
                  <a:lumOff val="25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46" name="Straight Arrow Connector 45"/>
            <p:cNvCxnSpPr>
              <a:stCxn id="31" idx="6"/>
              <a:endCxn id="33" idx="1"/>
            </p:cNvCxnSpPr>
            <p:nvPr/>
          </p:nvCxnSpPr>
          <p:spPr>
            <a:xfrm>
              <a:off x="3225757" y="4357766"/>
              <a:ext cx="425502" cy="320996"/>
            </a:xfrm>
            <a:prstGeom prst="straightConnector1">
              <a:avLst/>
            </a:prstGeom>
            <a:ln w="19050" cap="flat" cmpd="sng" algn="ctr">
              <a:solidFill>
                <a:schemeClr val="tx1">
                  <a:lumMod val="75000"/>
                  <a:lumOff val="25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47" name="Straight Arrow Connector 46"/>
            <p:cNvCxnSpPr>
              <a:stCxn id="32" idx="6"/>
              <a:endCxn id="33" idx="1"/>
            </p:cNvCxnSpPr>
            <p:nvPr/>
          </p:nvCxnSpPr>
          <p:spPr>
            <a:xfrm flipV="1">
              <a:off x="3225757" y="4678762"/>
              <a:ext cx="425502" cy="214924"/>
            </a:xfrm>
            <a:prstGeom prst="straightConnector1">
              <a:avLst/>
            </a:prstGeom>
            <a:ln w="19050" cap="flat" cmpd="sng" algn="ctr">
              <a:solidFill>
                <a:schemeClr val="tx1">
                  <a:lumMod val="75000"/>
                  <a:lumOff val="25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48" name="Straight Arrow Connector 47"/>
            <p:cNvCxnSpPr>
              <a:stCxn id="22" idx="6"/>
              <a:endCxn id="24" idx="1"/>
            </p:cNvCxnSpPr>
            <p:nvPr/>
          </p:nvCxnSpPr>
          <p:spPr>
            <a:xfrm>
              <a:off x="2102311" y="4357766"/>
              <a:ext cx="386076" cy="1588"/>
            </a:xfrm>
            <a:prstGeom prst="straightConnector1">
              <a:avLst/>
            </a:prstGeom>
            <a:ln w="19050" cap="flat" cmpd="sng" algn="ctr">
              <a:solidFill>
                <a:schemeClr val="tx1">
                  <a:lumMod val="75000"/>
                  <a:lumOff val="25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50" name="Straight Arrow Connector 49"/>
            <p:cNvCxnSpPr>
              <a:stCxn id="33" idx="3"/>
              <a:endCxn id="35" idx="2"/>
            </p:cNvCxnSpPr>
            <p:nvPr/>
          </p:nvCxnSpPr>
          <p:spPr>
            <a:xfrm>
              <a:off x="3803659" y="4678762"/>
              <a:ext cx="385634" cy="1588"/>
            </a:xfrm>
            <a:prstGeom prst="straightConnector1">
              <a:avLst/>
            </a:prstGeom>
            <a:ln w="19050" cap="flat" cmpd="sng" algn="ctr">
              <a:solidFill>
                <a:schemeClr val="tx1">
                  <a:lumMod val="75000"/>
                  <a:lumOff val="25000"/>
                </a:schemeClr>
              </a:solidFill>
              <a:prstDash val="solid"/>
              <a:round/>
              <a:headEnd type="arrow"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51" name="Straight Arrow Connector 50"/>
            <p:cNvCxnSpPr>
              <a:stCxn id="35" idx="6"/>
              <a:endCxn id="34" idx="1"/>
            </p:cNvCxnSpPr>
            <p:nvPr/>
          </p:nvCxnSpPr>
          <p:spPr>
            <a:xfrm>
              <a:off x="4341693" y="4678762"/>
              <a:ext cx="385632" cy="1588"/>
            </a:xfrm>
            <a:prstGeom prst="straightConnector1">
              <a:avLst/>
            </a:prstGeom>
            <a:ln w="19050" cap="flat" cmpd="sng" algn="ctr">
              <a:solidFill>
                <a:schemeClr val="tx1">
                  <a:lumMod val="75000"/>
                  <a:lumOff val="25000"/>
                </a:schemeClr>
              </a:solidFill>
              <a:prstDash val="solid"/>
              <a:round/>
              <a:headEnd type="arrow"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53" name="Straight Arrow Connector 52"/>
            <p:cNvCxnSpPr>
              <a:stCxn id="25" idx="3"/>
              <a:endCxn id="32" idx="2"/>
            </p:cNvCxnSpPr>
            <p:nvPr/>
          </p:nvCxnSpPr>
          <p:spPr>
            <a:xfrm>
              <a:off x="2640787" y="4893686"/>
              <a:ext cx="432570" cy="1588"/>
            </a:xfrm>
            <a:prstGeom prst="straightConnector1">
              <a:avLst/>
            </a:prstGeom>
            <a:ln w="19050" cap="flat" cmpd="sng" algn="ctr">
              <a:solidFill>
                <a:schemeClr val="tx1">
                  <a:lumMod val="75000"/>
                  <a:lumOff val="25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56" name="Straight Arrow Connector 55"/>
            <p:cNvCxnSpPr>
              <a:stCxn id="24" idx="3"/>
              <a:endCxn id="31" idx="2"/>
            </p:cNvCxnSpPr>
            <p:nvPr/>
          </p:nvCxnSpPr>
          <p:spPr>
            <a:xfrm>
              <a:off x="2640787" y="4357766"/>
              <a:ext cx="432570" cy="1588"/>
            </a:xfrm>
            <a:prstGeom prst="straightConnector1">
              <a:avLst/>
            </a:prstGeom>
            <a:ln w="19050" cap="flat" cmpd="sng" algn="ctr">
              <a:solidFill>
                <a:schemeClr val="tx1">
                  <a:lumMod val="75000"/>
                  <a:lumOff val="25000"/>
                </a:schemeClr>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sp>
          <p:nvSpPr>
            <p:cNvPr id="61" name="Rectangle 60"/>
            <p:cNvSpPr/>
            <p:nvPr/>
          </p:nvSpPr>
          <p:spPr>
            <a:xfrm>
              <a:off x="2488387" y="5357338"/>
              <a:ext cx="152400" cy="152400"/>
            </a:xfrm>
            <a:prstGeom prst="rect">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62" name="Oval 61"/>
            <p:cNvSpPr/>
            <p:nvPr/>
          </p:nvSpPr>
          <p:spPr>
            <a:xfrm>
              <a:off x="1949911" y="5357338"/>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63" name="Oval 62"/>
            <p:cNvSpPr/>
            <p:nvPr/>
          </p:nvSpPr>
          <p:spPr>
            <a:xfrm>
              <a:off x="3073357" y="5357338"/>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cxnSp>
          <p:nvCxnSpPr>
            <p:cNvPr id="64" name="Straight Arrow Connector 63"/>
            <p:cNvCxnSpPr>
              <a:endCxn id="61" idx="1"/>
            </p:cNvCxnSpPr>
            <p:nvPr/>
          </p:nvCxnSpPr>
          <p:spPr>
            <a:xfrm flipV="1">
              <a:off x="2111265" y="5433538"/>
              <a:ext cx="377122" cy="904"/>
            </a:xfrm>
            <a:prstGeom prst="straightConnector1">
              <a:avLst/>
            </a:prstGeom>
            <a:ln w="19050" cap="flat" cmpd="sng" algn="ctr">
              <a:solidFill>
                <a:schemeClr val="tx1">
                  <a:lumMod val="75000"/>
                  <a:lumOff val="25000"/>
                </a:schemeClr>
              </a:solidFill>
              <a:prstDash val="solid"/>
              <a:round/>
              <a:headEnd type="arrow" w="med" len="med"/>
              <a:tailEnd type="none" w="med" len="med"/>
            </a:ln>
          </p:spPr>
          <p:style>
            <a:lnRef idx="2">
              <a:schemeClr val="accent1"/>
            </a:lnRef>
            <a:fillRef idx="0">
              <a:schemeClr val="accent1"/>
            </a:fillRef>
            <a:effectRef idx="1">
              <a:schemeClr val="accent1"/>
            </a:effectRef>
            <a:fontRef idx="minor">
              <a:schemeClr val="tx1"/>
            </a:fontRef>
          </p:style>
        </p:cxnSp>
        <p:cxnSp>
          <p:nvCxnSpPr>
            <p:cNvPr id="65" name="Straight Arrow Connector 64"/>
            <p:cNvCxnSpPr>
              <a:stCxn id="61" idx="3"/>
              <a:endCxn id="63" idx="2"/>
            </p:cNvCxnSpPr>
            <p:nvPr/>
          </p:nvCxnSpPr>
          <p:spPr>
            <a:xfrm>
              <a:off x="2640787" y="5433538"/>
              <a:ext cx="432570" cy="1588"/>
            </a:xfrm>
            <a:prstGeom prst="straightConnector1">
              <a:avLst/>
            </a:prstGeom>
            <a:ln w="19050" cap="flat" cmpd="sng" algn="ctr">
              <a:solidFill>
                <a:schemeClr val="tx1">
                  <a:lumMod val="75000"/>
                  <a:lumOff val="25000"/>
                </a:schemeClr>
              </a:solidFill>
              <a:prstDash val="solid"/>
              <a:round/>
              <a:headEnd type="arrow" w="med" len="med"/>
              <a:tailEnd type="none" w="med" len="med"/>
            </a:ln>
          </p:spPr>
          <p:style>
            <a:lnRef idx="2">
              <a:schemeClr val="accent1"/>
            </a:lnRef>
            <a:fillRef idx="0">
              <a:schemeClr val="accent1"/>
            </a:fillRef>
            <a:effectRef idx="1">
              <a:schemeClr val="accent1"/>
            </a:effectRef>
            <a:fontRef idx="minor">
              <a:schemeClr val="tx1"/>
            </a:fontRef>
          </p:style>
        </p:cxnSp>
        <p:sp>
          <p:nvSpPr>
            <p:cNvPr id="68" name="Oval 67"/>
            <p:cNvSpPr/>
            <p:nvPr/>
          </p:nvSpPr>
          <p:spPr>
            <a:xfrm>
              <a:off x="5257128" y="4598279"/>
              <a:ext cx="152400" cy="152400"/>
            </a:xfrm>
            <a:prstGeom prst="ellipse">
              <a:avLst/>
            </a:prstGeom>
            <a:solidFill>
              <a:schemeClr val="tx1">
                <a:lumMod val="50000"/>
                <a:lumOff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cxnSp>
          <p:nvCxnSpPr>
            <p:cNvPr id="69" name="Straight Arrow Connector 68"/>
            <p:cNvCxnSpPr>
              <a:stCxn id="34" idx="3"/>
              <a:endCxn id="68" idx="2"/>
            </p:cNvCxnSpPr>
            <p:nvPr/>
          </p:nvCxnSpPr>
          <p:spPr>
            <a:xfrm flipV="1">
              <a:off x="4879725" y="4674479"/>
              <a:ext cx="377403" cy="4283"/>
            </a:xfrm>
            <a:prstGeom prst="straightConnector1">
              <a:avLst/>
            </a:prstGeom>
            <a:ln w="19050" cap="flat" cmpd="sng" algn="ctr">
              <a:solidFill>
                <a:schemeClr val="tx1">
                  <a:lumMod val="75000"/>
                  <a:lumOff val="25000"/>
                </a:schemeClr>
              </a:solidFill>
              <a:prstDash val="solid"/>
              <a:round/>
              <a:headEnd type="arrow"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71" name="Straight Arrow Connector 70"/>
            <p:cNvCxnSpPr>
              <a:stCxn id="63" idx="6"/>
              <a:endCxn id="34" idx="1"/>
            </p:cNvCxnSpPr>
            <p:nvPr/>
          </p:nvCxnSpPr>
          <p:spPr>
            <a:xfrm flipV="1">
              <a:off x="3225757" y="4678762"/>
              <a:ext cx="1501568" cy="754776"/>
            </a:xfrm>
            <a:prstGeom prst="straightConnector1">
              <a:avLst/>
            </a:prstGeom>
            <a:ln w="19050" cap="flat" cmpd="sng" algn="ctr">
              <a:solidFill>
                <a:schemeClr val="tx1">
                  <a:lumMod val="75000"/>
                  <a:lumOff val="25000"/>
                </a:schemeClr>
              </a:solidFill>
              <a:prstDash val="solid"/>
              <a:round/>
              <a:headEnd type="arrow" w="med" len="med"/>
              <a:tailEnd type="none" w="med" len="med"/>
            </a:ln>
          </p:spPr>
          <p:style>
            <a:lnRef idx="2">
              <a:schemeClr val="accent1"/>
            </a:lnRef>
            <a:fillRef idx="0">
              <a:schemeClr val="accent1"/>
            </a:fillRef>
            <a:effectRef idx="1">
              <a:schemeClr val="accent1"/>
            </a:effectRef>
            <a:fontRef idx="minor">
              <a:schemeClr val="tx1"/>
            </a:fontRef>
          </p:style>
        </p:cxnSp>
        <p:cxnSp>
          <p:nvCxnSpPr>
            <p:cNvPr id="75" name="Straight Arrow Connector 74"/>
            <p:cNvCxnSpPr>
              <a:stCxn id="18" idx="3"/>
              <a:endCxn id="62" idx="2"/>
            </p:cNvCxnSpPr>
            <p:nvPr/>
          </p:nvCxnSpPr>
          <p:spPr>
            <a:xfrm>
              <a:off x="1457884" y="4893686"/>
              <a:ext cx="492027" cy="539852"/>
            </a:xfrm>
            <a:prstGeom prst="straightConnector1">
              <a:avLst/>
            </a:prstGeom>
            <a:ln w="19050" cap="flat" cmpd="sng" algn="ctr">
              <a:solidFill>
                <a:schemeClr val="tx1">
                  <a:lumMod val="75000"/>
                  <a:lumOff val="25000"/>
                </a:schemeClr>
              </a:solidFill>
              <a:prstDash val="solid"/>
              <a:round/>
              <a:headEnd type="arrow" w="med" len="med"/>
              <a:tailEnd type="none" w="med" len="med"/>
            </a:ln>
          </p:spPr>
          <p:style>
            <a:lnRef idx="2">
              <a:schemeClr val="accent1"/>
            </a:lnRef>
            <a:fillRef idx="0">
              <a:schemeClr val="accent1"/>
            </a:fillRef>
            <a:effectRef idx="1">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018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
                                            <p:txEl>
                                              <p:pRg st="0" end="0"/>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0">
                                            <p:txEl>
                                              <p:pRg st="1" end="1"/>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par>
                          <p:cTn id="35" fill="hold">
                            <p:stCondLst>
                              <p:cond delay="0"/>
                            </p:stCondLst>
                            <p:childTnLst>
                              <p:par>
                                <p:cTn id="36" presetID="1" presetClass="entr" presetSubtype="0" fill="hold" nodeType="afterEffect">
                                  <p:stCondLst>
                                    <p:cond delay="0"/>
                                  </p:stCondLst>
                                  <p:childTnLst>
                                    <p:set>
                                      <p:cBhvr>
                                        <p:cTn id="37" dur="1" fill="hold">
                                          <p:stCondLst>
                                            <p:cond delay="0"/>
                                          </p:stCondLst>
                                        </p:cTn>
                                        <p:tgtEl>
                                          <p:spTgt spid="21"/>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50182"/>
                                        </p:tgtEl>
                                        <p:attrNameLst>
                                          <p:attrName>style.visibility</p:attrName>
                                        </p:attrNameLst>
                                      </p:cBhvr>
                                      <p:to>
                                        <p:strVal val="visible"/>
                                      </p:to>
                                    </p:set>
                                  </p:childTnLst>
                                </p:cTn>
                              </p:par>
                            </p:childTnLst>
                          </p:cTn>
                        </p:par>
                        <p:par>
                          <p:cTn id="42" fill="hold">
                            <p:stCondLst>
                              <p:cond delay="0"/>
                            </p:stCondLst>
                            <p:childTnLst>
                              <p:par>
                                <p:cTn id="43" presetID="1" presetClass="entr" presetSubtype="0" fill="hold" nodeType="afterEffect">
                                  <p:stCondLst>
                                    <p:cond delay="0"/>
                                  </p:stCondLst>
                                  <p:childTnLst>
                                    <p:set>
                                      <p:cBhvr>
                                        <p:cTn id="4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7" grpId="0" build="p"/>
      <p:bldP spid="8" grpId="0" build="p"/>
      <p:bldP spid="9" grpId="0" build="p"/>
      <p:bldP spid="10" grpId="0" build="p"/>
      <p:bldP spid="50180" grpId="0"/>
      <p:bldP spid="5018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Example Semantic Memory Graph</a:t>
            </a:r>
            <a:endParaRPr lang="en-US" dirty="0"/>
          </a:p>
        </p:txBody>
      </p:sp>
      <p:grpSp>
        <p:nvGrpSpPr>
          <p:cNvPr id="2" name="Group 122"/>
          <p:cNvGrpSpPr/>
          <p:nvPr/>
        </p:nvGrpSpPr>
        <p:grpSpPr>
          <a:xfrm>
            <a:off x="2980483" y="1243964"/>
            <a:ext cx="1826792" cy="1156495"/>
            <a:chOff x="2980483" y="1243964"/>
            <a:chExt cx="1826792" cy="1156495"/>
          </a:xfrm>
        </p:grpSpPr>
        <p:sp>
          <p:nvSpPr>
            <p:cNvPr id="11" name="Rectangle 4"/>
            <p:cNvSpPr>
              <a:spLocks noChangeArrowheads="1"/>
            </p:cNvSpPr>
            <p:nvPr/>
          </p:nvSpPr>
          <p:spPr bwMode="auto">
            <a:xfrm>
              <a:off x="3261065" y="1744287"/>
              <a:ext cx="228600" cy="228560"/>
            </a:xfrm>
            <a:prstGeom prst="rect">
              <a:avLst/>
            </a:prstGeom>
            <a:solidFill>
              <a:srgbClr val="FFEABD"/>
            </a:solidFill>
            <a:ln w="9525">
              <a:solidFill>
                <a:schemeClr val="tx1"/>
              </a:solidFill>
              <a:miter lim="800000"/>
              <a:headEnd/>
              <a:tailEnd/>
            </a:ln>
          </p:spPr>
          <p:txBody>
            <a:bodyPr wrap="none" anchor="ctr">
              <a:prstTxWarp prst="textNoShape">
                <a:avLst/>
              </a:prstTxWarp>
            </a:bodyPr>
            <a:lstStyle/>
            <a:p>
              <a:endParaRPr lang="en-US"/>
            </a:p>
          </p:txBody>
        </p:sp>
        <p:sp>
          <p:nvSpPr>
            <p:cNvPr id="12" name="Rectangle 5"/>
            <p:cNvSpPr>
              <a:spLocks noChangeArrowheads="1"/>
            </p:cNvSpPr>
            <p:nvPr/>
          </p:nvSpPr>
          <p:spPr bwMode="auto">
            <a:xfrm>
              <a:off x="3731404" y="2171899"/>
              <a:ext cx="228600" cy="228560"/>
            </a:xfrm>
            <a:prstGeom prst="rect">
              <a:avLst/>
            </a:prstGeom>
            <a:solidFill>
              <a:srgbClr val="C4AED1"/>
            </a:solidFill>
            <a:ln w="9525">
              <a:solidFill>
                <a:schemeClr val="tx1"/>
              </a:solidFill>
              <a:miter lim="800000"/>
              <a:headEnd/>
              <a:tailEnd/>
            </a:ln>
          </p:spPr>
          <p:txBody>
            <a:bodyPr wrap="none" anchor="ctr">
              <a:prstTxWarp prst="textNoShape">
                <a:avLst/>
              </a:prstTxWarp>
            </a:bodyPr>
            <a:lstStyle/>
            <a:p>
              <a:endParaRPr lang="en-US"/>
            </a:p>
          </p:txBody>
        </p:sp>
        <p:sp>
          <p:nvSpPr>
            <p:cNvPr id="13" name="Rectangle 6"/>
            <p:cNvSpPr>
              <a:spLocks noChangeArrowheads="1"/>
            </p:cNvSpPr>
            <p:nvPr/>
          </p:nvSpPr>
          <p:spPr bwMode="auto">
            <a:xfrm>
              <a:off x="4201743" y="1744287"/>
              <a:ext cx="228600" cy="228560"/>
            </a:xfrm>
            <a:prstGeom prst="rect">
              <a:avLst/>
            </a:prstGeom>
            <a:solidFill>
              <a:srgbClr val="D65F5C"/>
            </a:solidFill>
            <a:ln w="9525">
              <a:solidFill>
                <a:schemeClr val="tx1"/>
              </a:solidFill>
              <a:miter lim="800000"/>
              <a:headEnd/>
              <a:tailEnd/>
            </a:ln>
          </p:spPr>
          <p:txBody>
            <a:bodyPr wrap="none" anchor="ctr">
              <a:prstTxWarp prst="textNoShape">
                <a:avLst/>
              </a:prstTxWarp>
            </a:bodyPr>
            <a:lstStyle/>
            <a:p>
              <a:endParaRPr lang="en-US"/>
            </a:p>
          </p:txBody>
        </p:sp>
        <p:cxnSp>
          <p:nvCxnSpPr>
            <p:cNvPr id="35" name="Straight Arrow Connector 34"/>
            <p:cNvCxnSpPr>
              <a:stCxn id="11" idx="2"/>
              <a:endCxn id="12" idx="1"/>
            </p:cNvCxnSpPr>
            <p:nvPr/>
          </p:nvCxnSpPr>
          <p:spPr bwMode="auto">
            <a:xfrm rot="16200000" flipH="1">
              <a:off x="3396718" y="1951493"/>
              <a:ext cx="313332" cy="356039"/>
            </a:xfrm>
            <a:prstGeom prst="straightConnector1">
              <a:avLst/>
            </a:prstGeom>
            <a:solidFill>
              <a:schemeClr val="accent1"/>
            </a:solidFill>
            <a:ln w="9525" cap="flat" cmpd="sng" algn="ctr">
              <a:solidFill>
                <a:schemeClr val="tx1"/>
              </a:solidFill>
              <a:prstDash val="solid"/>
              <a:round/>
              <a:headEnd type="arrow"/>
              <a:tailEnd type="arrow"/>
            </a:ln>
            <a:effectLst/>
          </p:spPr>
        </p:cxnSp>
        <p:cxnSp>
          <p:nvCxnSpPr>
            <p:cNvPr id="36" name="Straight Arrow Connector 35"/>
            <p:cNvCxnSpPr>
              <a:stCxn id="12" idx="3"/>
              <a:endCxn id="13" idx="2"/>
            </p:cNvCxnSpPr>
            <p:nvPr/>
          </p:nvCxnSpPr>
          <p:spPr bwMode="auto">
            <a:xfrm flipV="1">
              <a:off x="3960004" y="1972847"/>
              <a:ext cx="356039" cy="313332"/>
            </a:xfrm>
            <a:prstGeom prst="straightConnector1">
              <a:avLst/>
            </a:prstGeom>
            <a:solidFill>
              <a:schemeClr val="accent1"/>
            </a:solidFill>
            <a:ln w="9525" cap="flat" cmpd="sng" algn="ctr">
              <a:solidFill>
                <a:schemeClr val="tx1"/>
              </a:solidFill>
              <a:prstDash val="solid"/>
              <a:round/>
              <a:headEnd type="arrow"/>
              <a:tailEnd type="arrow"/>
            </a:ln>
            <a:effectLst/>
          </p:spPr>
        </p:cxnSp>
        <p:sp>
          <p:nvSpPr>
            <p:cNvPr id="94" name="TextBox 93"/>
            <p:cNvSpPr txBox="1"/>
            <p:nvPr/>
          </p:nvSpPr>
          <p:spPr>
            <a:xfrm>
              <a:off x="2980483" y="1243964"/>
              <a:ext cx="1826792" cy="461665"/>
            </a:xfrm>
            <a:prstGeom prst="rect">
              <a:avLst/>
            </a:prstGeom>
            <a:noFill/>
          </p:spPr>
          <p:txBody>
            <a:bodyPr wrap="none" rtlCol="0">
              <a:spAutoFit/>
            </a:bodyPr>
            <a:lstStyle/>
            <a:p>
              <a:r>
                <a:rPr lang="en-US" dirty="0" smtClean="0"/>
                <a:t>Concept (S)</a:t>
              </a:r>
              <a:endParaRPr lang="en-US" dirty="0"/>
            </a:p>
          </p:txBody>
        </p:sp>
      </p:grpSp>
      <p:grpSp>
        <p:nvGrpSpPr>
          <p:cNvPr id="3" name="Group 118"/>
          <p:cNvGrpSpPr/>
          <p:nvPr/>
        </p:nvGrpSpPr>
        <p:grpSpPr>
          <a:xfrm>
            <a:off x="3845704" y="2400458"/>
            <a:ext cx="3088250" cy="2421135"/>
            <a:chOff x="3845704" y="2400458"/>
            <a:chExt cx="3088250" cy="2421135"/>
          </a:xfrm>
        </p:grpSpPr>
        <p:sp>
          <p:nvSpPr>
            <p:cNvPr id="71" name="Rectangle 4"/>
            <p:cNvSpPr>
              <a:spLocks noChangeArrowheads="1"/>
            </p:cNvSpPr>
            <p:nvPr/>
          </p:nvSpPr>
          <p:spPr bwMode="auto">
            <a:xfrm rot="8131455" flipH="1">
              <a:off x="5220633" y="4593033"/>
              <a:ext cx="228600" cy="228560"/>
            </a:xfrm>
            <a:prstGeom prst="rect">
              <a:avLst/>
            </a:prstGeom>
            <a:solidFill>
              <a:srgbClr val="D65F5C"/>
            </a:solidFill>
            <a:ln w="9525">
              <a:solidFill>
                <a:schemeClr val="tx1"/>
              </a:solidFill>
              <a:miter lim="800000"/>
              <a:headEnd/>
              <a:tailEnd/>
            </a:ln>
          </p:spPr>
          <p:txBody>
            <a:bodyPr wrap="none" anchor="ctr">
              <a:prstTxWarp prst="textNoShape">
                <a:avLst/>
              </a:prstTxWarp>
            </a:bodyPr>
            <a:lstStyle/>
            <a:p>
              <a:endParaRPr lang="en-US"/>
            </a:p>
          </p:txBody>
        </p:sp>
        <p:sp>
          <p:nvSpPr>
            <p:cNvPr id="72" name="Rectangle 5"/>
            <p:cNvSpPr>
              <a:spLocks noChangeArrowheads="1"/>
            </p:cNvSpPr>
            <p:nvPr/>
          </p:nvSpPr>
          <p:spPr bwMode="auto">
            <a:xfrm rot="8131455" flipH="1">
              <a:off x="5256654" y="3958388"/>
              <a:ext cx="228600" cy="228560"/>
            </a:xfrm>
            <a:prstGeom prst="rect">
              <a:avLst/>
            </a:prstGeom>
            <a:solidFill>
              <a:srgbClr val="C4AED1"/>
            </a:solidFill>
            <a:ln w="9525">
              <a:solidFill>
                <a:schemeClr val="tx1"/>
              </a:solidFill>
              <a:miter lim="800000"/>
              <a:headEnd/>
              <a:tailEnd/>
            </a:ln>
          </p:spPr>
          <p:txBody>
            <a:bodyPr wrap="none" anchor="ctr">
              <a:prstTxWarp prst="textNoShape">
                <a:avLst/>
              </a:prstTxWarp>
            </a:bodyPr>
            <a:lstStyle/>
            <a:p>
              <a:endParaRPr lang="en-US"/>
            </a:p>
          </p:txBody>
        </p:sp>
        <p:sp>
          <p:nvSpPr>
            <p:cNvPr id="73" name="Rectangle 6"/>
            <p:cNvSpPr>
              <a:spLocks noChangeArrowheads="1"/>
            </p:cNvSpPr>
            <p:nvPr/>
          </p:nvSpPr>
          <p:spPr bwMode="auto">
            <a:xfrm rot="8131455" flipH="1">
              <a:off x="5891851" y="3933987"/>
              <a:ext cx="228600" cy="228560"/>
            </a:xfrm>
            <a:prstGeom prst="rect">
              <a:avLst/>
            </a:prstGeom>
            <a:solidFill>
              <a:srgbClr val="FFEABD"/>
            </a:solidFill>
            <a:ln w="9525">
              <a:solidFill>
                <a:schemeClr val="tx1"/>
              </a:solidFill>
              <a:miter lim="800000"/>
              <a:headEnd/>
              <a:tailEnd/>
            </a:ln>
          </p:spPr>
          <p:txBody>
            <a:bodyPr wrap="none" anchor="ctr">
              <a:prstTxWarp prst="textNoShape">
                <a:avLst/>
              </a:prstTxWarp>
            </a:bodyPr>
            <a:lstStyle/>
            <a:p>
              <a:endParaRPr lang="en-US"/>
            </a:p>
          </p:txBody>
        </p:sp>
        <p:cxnSp>
          <p:nvCxnSpPr>
            <p:cNvPr id="74" name="Straight Arrow Connector 73"/>
            <p:cNvCxnSpPr>
              <a:stCxn id="71" idx="2"/>
              <a:endCxn id="72" idx="1"/>
            </p:cNvCxnSpPr>
            <p:nvPr/>
          </p:nvCxnSpPr>
          <p:spPr bwMode="auto">
            <a:xfrm rot="13531455">
              <a:off x="5115466" y="4211239"/>
              <a:ext cx="313332" cy="356039"/>
            </a:xfrm>
            <a:prstGeom prst="straightConnector1">
              <a:avLst/>
            </a:prstGeom>
            <a:solidFill>
              <a:schemeClr val="accent1"/>
            </a:solidFill>
            <a:ln w="9525" cap="flat" cmpd="sng" algn="ctr">
              <a:solidFill>
                <a:schemeClr val="tx1"/>
              </a:solidFill>
              <a:prstDash val="solid"/>
              <a:round/>
              <a:headEnd type="arrow"/>
              <a:tailEnd type="arrow"/>
            </a:ln>
            <a:effectLst/>
          </p:spPr>
        </p:cxnSp>
        <p:cxnSp>
          <p:nvCxnSpPr>
            <p:cNvPr id="75" name="Straight Arrow Connector 74"/>
            <p:cNvCxnSpPr>
              <a:stCxn id="72" idx="3"/>
              <a:endCxn id="73" idx="2"/>
            </p:cNvCxnSpPr>
            <p:nvPr/>
          </p:nvCxnSpPr>
          <p:spPr bwMode="auto">
            <a:xfrm rot="8131455" flipH="1" flipV="1">
              <a:off x="5511280" y="3822990"/>
              <a:ext cx="356039" cy="313332"/>
            </a:xfrm>
            <a:prstGeom prst="straightConnector1">
              <a:avLst/>
            </a:prstGeom>
            <a:solidFill>
              <a:schemeClr val="accent1"/>
            </a:solidFill>
            <a:ln w="9525" cap="flat" cmpd="sng" algn="ctr">
              <a:solidFill>
                <a:schemeClr val="tx1"/>
              </a:solidFill>
              <a:prstDash val="solid"/>
              <a:round/>
              <a:headEnd type="arrow"/>
              <a:tailEnd type="arrow"/>
            </a:ln>
            <a:effectLst/>
          </p:spPr>
        </p:cxnSp>
        <p:cxnSp>
          <p:nvCxnSpPr>
            <p:cNvPr id="80" name="Straight Arrow Connector 79"/>
            <p:cNvCxnSpPr/>
            <p:nvPr/>
          </p:nvCxnSpPr>
          <p:spPr bwMode="auto">
            <a:xfrm rot="16200000" flipH="1">
              <a:off x="3772964" y="2473198"/>
              <a:ext cx="1590665" cy="1445185"/>
            </a:xfrm>
            <a:prstGeom prst="straightConnector1">
              <a:avLst/>
            </a:prstGeom>
            <a:solidFill>
              <a:schemeClr val="accent1"/>
            </a:solidFill>
            <a:ln w="9525" cap="flat" cmpd="sng" algn="ctr">
              <a:solidFill>
                <a:schemeClr val="tx1"/>
              </a:solidFill>
              <a:prstDash val="solid"/>
              <a:round/>
              <a:headEnd type="arrow"/>
              <a:tailEnd type="arrow"/>
            </a:ln>
            <a:effectLst/>
          </p:spPr>
        </p:cxnSp>
        <p:sp>
          <p:nvSpPr>
            <p:cNvPr id="95" name="TextBox 94"/>
            <p:cNvSpPr txBox="1"/>
            <p:nvPr/>
          </p:nvSpPr>
          <p:spPr>
            <a:xfrm>
              <a:off x="5569127" y="4260073"/>
              <a:ext cx="1364827" cy="461665"/>
            </a:xfrm>
            <a:prstGeom prst="rect">
              <a:avLst/>
            </a:prstGeom>
            <a:noFill/>
          </p:spPr>
          <p:txBody>
            <a:bodyPr wrap="none" rtlCol="0">
              <a:spAutoFit/>
            </a:bodyPr>
            <a:lstStyle/>
            <a:p>
              <a:r>
                <a:rPr lang="en-US" dirty="0" smtClean="0"/>
                <a:t>Legs (D)</a:t>
              </a:r>
              <a:endParaRPr lang="en-US" dirty="0"/>
            </a:p>
          </p:txBody>
        </p:sp>
      </p:grpSp>
      <p:grpSp>
        <p:nvGrpSpPr>
          <p:cNvPr id="4" name="Group 120"/>
          <p:cNvGrpSpPr/>
          <p:nvPr/>
        </p:nvGrpSpPr>
        <p:grpSpPr>
          <a:xfrm>
            <a:off x="745373" y="2400458"/>
            <a:ext cx="3100332" cy="2421135"/>
            <a:chOff x="745373" y="2400458"/>
            <a:chExt cx="3100332" cy="2421135"/>
          </a:xfrm>
        </p:grpSpPr>
        <p:sp>
          <p:nvSpPr>
            <p:cNvPr id="41" name="Rectangle 4"/>
            <p:cNvSpPr>
              <a:spLocks noChangeArrowheads="1"/>
            </p:cNvSpPr>
            <p:nvPr/>
          </p:nvSpPr>
          <p:spPr bwMode="auto">
            <a:xfrm rot="13468545">
              <a:off x="2394568" y="4593033"/>
              <a:ext cx="228600" cy="228560"/>
            </a:xfrm>
            <a:prstGeom prst="rect">
              <a:avLst/>
            </a:prstGeom>
            <a:solidFill>
              <a:srgbClr val="FFEABD"/>
            </a:solidFill>
            <a:ln w="9525">
              <a:solidFill>
                <a:schemeClr val="tx1"/>
              </a:solidFill>
              <a:miter lim="800000"/>
              <a:headEnd/>
              <a:tailEnd/>
            </a:ln>
          </p:spPr>
          <p:txBody>
            <a:bodyPr wrap="none" anchor="ctr">
              <a:prstTxWarp prst="textNoShape">
                <a:avLst/>
              </a:prstTxWarp>
            </a:bodyPr>
            <a:lstStyle/>
            <a:p>
              <a:endParaRPr lang="en-US"/>
            </a:p>
          </p:txBody>
        </p:sp>
        <p:sp>
          <p:nvSpPr>
            <p:cNvPr id="42" name="Rectangle 5"/>
            <p:cNvSpPr>
              <a:spLocks noChangeArrowheads="1"/>
            </p:cNvSpPr>
            <p:nvPr/>
          </p:nvSpPr>
          <p:spPr bwMode="auto">
            <a:xfrm rot="13468545">
              <a:off x="2358547" y="3958388"/>
              <a:ext cx="228600" cy="228560"/>
            </a:xfrm>
            <a:prstGeom prst="rect">
              <a:avLst/>
            </a:prstGeom>
            <a:solidFill>
              <a:srgbClr val="C4AED1"/>
            </a:solidFill>
            <a:ln w="9525">
              <a:solidFill>
                <a:schemeClr val="tx1"/>
              </a:solidFill>
              <a:miter lim="800000"/>
              <a:headEnd/>
              <a:tailEnd/>
            </a:ln>
          </p:spPr>
          <p:txBody>
            <a:bodyPr wrap="none" anchor="ctr">
              <a:prstTxWarp prst="textNoShape">
                <a:avLst/>
              </a:prstTxWarp>
            </a:bodyPr>
            <a:lstStyle/>
            <a:p>
              <a:endParaRPr lang="en-US"/>
            </a:p>
          </p:txBody>
        </p:sp>
        <p:sp>
          <p:nvSpPr>
            <p:cNvPr id="43" name="Rectangle 6"/>
            <p:cNvSpPr>
              <a:spLocks noChangeArrowheads="1"/>
            </p:cNvSpPr>
            <p:nvPr/>
          </p:nvSpPr>
          <p:spPr bwMode="auto">
            <a:xfrm rot="13468545">
              <a:off x="1723350" y="3933987"/>
              <a:ext cx="228600" cy="228560"/>
            </a:xfrm>
            <a:prstGeom prst="rect">
              <a:avLst/>
            </a:prstGeom>
            <a:solidFill>
              <a:srgbClr val="D65F5C"/>
            </a:solidFill>
            <a:ln w="9525">
              <a:solidFill>
                <a:schemeClr val="tx1"/>
              </a:solidFill>
              <a:miter lim="800000"/>
              <a:headEnd/>
              <a:tailEnd/>
            </a:ln>
          </p:spPr>
          <p:txBody>
            <a:bodyPr wrap="none" anchor="ctr">
              <a:prstTxWarp prst="textNoShape">
                <a:avLst/>
              </a:prstTxWarp>
            </a:bodyPr>
            <a:lstStyle/>
            <a:p>
              <a:endParaRPr lang="en-US"/>
            </a:p>
          </p:txBody>
        </p:sp>
        <p:cxnSp>
          <p:nvCxnSpPr>
            <p:cNvPr id="44" name="Straight Arrow Connector 43"/>
            <p:cNvCxnSpPr>
              <a:stCxn id="41" idx="2"/>
              <a:endCxn id="42" idx="1"/>
            </p:cNvCxnSpPr>
            <p:nvPr/>
          </p:nvCxnSpPr>
          <p:spPr bwMode="auto">
            <a:xfrm rot="8068545" flipH="1">
              <a:off x="2415003" y="4211239"/>
              <a:ext cx="313332" cy="356039"/>
            </a:xfrm>
            <a:prstGeom prst="straightConnector1">
              <a:avLst/>
            </a:prstGeom>
            <a:solidFill>
              <a:schemeClr val="accent1"/>
            </a:solidFill>
            <a:ln w="9525" cap="flat" cmpd="sng" algn="ctr">
              <a:solidFill>
                <a:schemeClr val="tx1"/>
              </a:solidFill>
              <a:prstDash val="solid"/>
              <a:round/>
              <a:headEnd type="arrow"/>
              <a:tailEnd type="arrow"/>
            </a:ln>
            <a:effectLst/>
          </p:spPr>
        </p:cxnSp>
        <p:cxnSp>
          <p:nvCxnSpPr>
            <p:cNvPr id="45" name="Straight Arrow Connector 44"/>
            <p:cNvCxnSpPr>
              <a:stCxn id="42" idx="3"/>
              <a:endCxn id="43" idx="2"/>
            </p:cNvCxnSpPr>
            <p:nvPr/>
          </p:nvCxnSpPr>
          <p:spPr bwMode="auto">
            <a:xfrm rot="13468545" flipV="1">
              <a:off x="1976482" y="3822990"/>
              <a:ext cx="356039" cy="313332"/>
            </a:xfrm>
            <a:prstGeom prst="straightConnector1">
              <a:avLst/>
            </a:prstGeom>
            <a:solidFill>
              <a:schemeClr val="accent1"/>
            </a:solidFill>
            <a:ln w="9525" cap="flat" cmpd="sng" algn="ctr">
              <a:solidFill>
                <a:schemeClr val="tx1"/>
              </a:solidFill>
              <a:prstDash val="solid"/>
              <a:round/>
              <a:headEnd type="arrow"/>
              <a:tailEnd type="arrow"/>
            </a:ln>
            <a:effectLst/>
          </p:spPr>
        </p:cxnSp>
        <p:cxnSp>
          <p:nvCxnSpPr>
            <p:cNvPr id="78" name="Straight Arrow Connector 77"/>
            <p:cNvCxnSpPr/>
            <p:nvPr/>
          </p:nvCxnSpPr>
          <p:spPr bwMode="auto">
            <a:xfrm rot="5400000">
              <a:off x="2403976" y="2549395"/>
              <a:ext cx="1590665" cy="1292792"/>
            </a:xfrm>
            <a:prstGeom prst="straightConnector1">
              <a:avLst/>
            </a:prstGeom>
            <a:solidFill>
              <a:schemeClr val="accent1"/>
            </a:solidFill>
            <a:ln w="9525" cap="flat" cmpd="sng" algn="ctr">
              <a:solidFill>
                <a:schemeClr val="tx1"/>
              </a:solidFill>
              <a:prstDash val="solid"/>
              <a:round/>
              <a:headEnd type="arrow"/>
              <a:tailEnd type="arrow"/>
            </a:ln>
            <a:effectLst/>
          </p:spPr>
        </p:cxnSp>
        <p:sp>
          <p:nvSpPr>
            <p:cNvPr id="96" name="TextBox 95"/>
            <p:cNvSpPr txBox="1"/>
            <p:nvPr/>
          </p:nvSpPr>
          <p:spPr>
            <a:xfrm>
              <a:off x="745373" y="4256977"/>
              <a:ext cx="1587093" cy="461665"/>
            </a:xfrm>
            <a:prstGeom prst="rect">
              <a:avLst/>
            </a:prstGeom>
            <a:noFill/>
          </p:spPr>
          <p:txBody>
            <a:bodyPr wrap="none" rtlCol="0">
              <a:spAutoFit/>
            </a:bodyPr>
            <a:lstStyle/>
            <a:p>
              <a:r>
                <a:rPr lang="en-US" dirty="0" smtClean="0"/>
                <a:t>Mobile (B)</a:t>
              </a:r>
              <a:endParaRPr lang="en-US" dirty="0"/>
            </a:p>
          </p:txBody>
        </p:sp>
      </p:grpSp>
      <p:grpSp>
        <p:nvGrpSpPr>
          <p:cNvPr id="5" name="Group 121"/>
          <p:cNvGrpSpPr/>
          <p:nvPr/>
        </p:nvGrpSpPr>
        <p:grpSpPr>
          <a:xfrm>
            <a:off x="327590" y="2141138"/>
            <a:ext cx="3518114" cy="1169278"/>
            <a:chOff x="327590" y="2141138"/>
            <a:chExt cx="3518114" cy="1169278"/>
          </a:xfrm>
        </p:grpSpPr>
        <p:sp>
          <p:nvSpPr>
            <p:cNvPr id="65" name="Rectangle 4"/>
            <p:cNvSpPr>
              <a:spLocks noChangeArrowheads="1"/>
            </p:cNvSpPr>
            <p:nvPr/>
          </p:nvSpPr>
          <p:spPr bwMode="auto">
            <a:xfrm rot="16200000">
              <a:off x="1827024" y="3081836"/>
              <a:ext cx="228600" cy="228560"/>
            </a:xfrm>
            <a:prstGeom prst="rect">
              <a:avLst/>
            </a:prstGeom>
            <a:solidFill>
              <a:srgbClr val="FFEABD"/>
            </a:solidFill>
            <a:ln w="9525">
              <a:solidFill>
                <a:schemeClr val="tx1"/>
              </a:solidFill>
              <a:miter lim="800000"/>
              <a:headEnd/>
              <a:tailEnd/>
            </a:ln>
          </p:spPr>
          <p:txBody>
            <a:bodyPr wrap="none" anchor="ctr">
              <a:prstTxWarp prst="textNoShape">
                <a:avLst/>
              </a:prstTxWarp>
            </a:bodyPr>
            <a:lstStyle/>
            <a:p>
              <a:endParaRPr lang="en-US"/>
            </a:p>
          </p:txBody>
        </p:sp>
        <p:sp>
          <p:nvSpPr>
            <p:cNvPr id="66" name="Rectangle 5"/>
            <p:cNvSpPr>
              <a:spLocks noChangeArrowheads="1"/>
            </p:cNvSpPr>
            <p:nvPr/>
          </p:nvSpPr>
          <p:spPr bwMode="auto">
            <a:xfrm rot="16200000">
              <a:off x="2254636" y="2611497"/>
              <a:ext cx="228600" cy="228560"/>
            </a:xfrm>
            <a:prstGeom prst="rect">
              <a:avLst/>
            </a:prstGeom>
            <a:solidFill>
              <a:srgbClr val="C4AED1"/>
            </a:solidFill>
            <a:ln w="9525">
              <a:solidFill>
                <a:schemeClr val="tx1"/>
              </a:solidFill>
              <a:miter lim="800000"/>
              <a:headEnd/>
              <a:tailEnd/>
            </a:ln>
          </p:spPr>
          <p:txBody>
            <a:bodyPr wrap="none" anchor="ctr">
              <a:prstTxWarp prst="textNoShape">
                <a:avLst/>
              </a:prstTxWarp>
            </a:bodyPr>
            <a:lstStyle/>
            <a:p>
              <a:endParaRPr lang="en-US"/>
            </a:p>
          </p:txBody>
        </p:sp>
        <p:sp>
          <p:nvSpPr>
            <p:cNvPr id="67" name="Rectangle 6"/>
            <p:cNvSpPr>
              <a:spLocks noChangeArrowheads="1"/>
            </p:cNvSpPr>
            <p:nvPr/>
          </p:nvSpPr>
          <p:spPr bwMode="auto">
            <a:xfrm rot="16200000">
              <a:off x="1827024" y="2141158"/>
              <a:ext cx="228600" cy="228560"/>
            </a:xfrm>
            <a:prstGeom prst="rect">
              <a:avLst/>
            </a:prstGeom>
            <a:solidFill>
              <a:srgbClr val="D65F5C"/>
            </a:solidFill>
            <a:ln w="9525">
              <a:solidFill>
                <a:schemeClr val="tx1"/>
              </a:solidFill>
              <a:miter lim="800000"/>
              <a:headEnd/>
              <a:tailEnd/>
            </a:ln>
          </p:spPr>
          <p:txBody>
            <a:bodyPr wrap="none" anchor="ctr">
              <a:prstTxWarp prst="textNoShape">
                <a:avLst/>
              </a:prstTxWarp>
            </a:bodyPr>
            <a:lstStyle/>
            <a:p>
              <a:endParaRPr lang="en-US"/>
            </a:p>
          </p:txBody>
        </p:sp>
        <p:cxnSp>
          <p:nvCxnSpPr>
            <p:cNvPr id="68" name="Straight Arrow Connector 67"/>
            <p:cNvCxnSpPr>
              <a:stCxn id="65" idx="2"/>
              <a:endCxn id="66" idx="1"/>
            </p:cNvCxnSpPr>
            <p:nvPr/>
          </p:nvCxnSpPr>
          <p:spPr bwMode="auto">
            <a:xfrm rot="10800000" flipH="1">
              <a:off x="2055604" y="2840078"/>
              <a:ext cx="313332" cy="356039"/>
            </a:xfrm>
            <a:prstGeom prst="straightConnector1">
              <a:avLst/>
            </a:prstGeom>
            <a:solidFill>
              <a:schemeClr val="accent1"/>
            </a:solidFill>
            <a:ln w="9525" cap="flat" cmpd="sng" algn="ctr">
              <a:solidFill>
                <a:schemeClr val="tx1"/>
              </a:solidFill>
              <a:prstDash val="solid"/>
              <a:round/>
              <a:headEnd type="arrow"/>
              <a:tailEnd type="arrow"/>
            </a:ln>
            <a:effectLst/>
          </p:spPr>
        </p:cxnSp>
        <p:cxnSp>
          <p:nvCxnSpPr>
            <p:cNvPr id="69" name="Straight Arrow Connector 68"/>
            <p:cNvCxnSpPr>
              <a:stCxn id="66" idx="3"/>
              <a:endCxn id="67" idx="2"/>
            </p:cNvCxnSpPr>
            <p:nvPr/>
          </p:nvCxnSpPr>
          <p:spPr bwMode="auto">
            <a:xfrm rot="16200000" flipV="1">
              <a:off x="2034251" y="2276792"/>
              <a:ext cx="356039" cy="313332"/>
            </a:xfrm>
            <a:prstGeom prst="straightConnector1">
              <a:avLst/>
            </a:prstGeom>
            <a:solidFill>
              <a:schemeClr val="accent1"/>
            </a:solidFill>
            <a:ln w="9525" cap="flat" cmpd="sng" algn="ctr">
              <a:solidFill>
                <a:schemeClr val="tx1"/>
              </a:solidFill>
              <a:prstDash val="solid"/>
              <a:round/>
              <a:headEnd type="arrow"/>
              <a:tailEnd type="arrow"/>
            </a:ln>
            <a:effectLst/>
          </p:spPr>
        </p:cxnSp>
        <p:cxnSp>
          <p:nvCxnSpPr>
            <p:cNvPr id="77" name="Straight Arrow Connector 76"/>
            <p:cNvCxnSpPr/>
            <p:nvPr/>
          </p:nvCxnSpPr>
          <p:spPr bwMode="auto">
            <a:xfrm rot="5400000">
              <a:off x="3001801" y="1881874"/>
              <a:ext cx="325318" cy="1362488"/>
            </a:xfrm>
            <a:prstGeom prst="straightConnector1">
              <a:avLst/>
            </a:prstGeom>
            <a:solidFill>
              <a:schemeClr val="accent1"/>
            </a:solidFill>
            <a:ln w="9525" cap="flat" cmpd="sng" algn="ctr">
              <a:solidFill>
                <a:schemeClr val="tx1"/>
              </a:solidFill>
              <a:prstDash val="solid"/>
              <a:round/>
              <a:headEnd type="arrow"/>
              <a:tailEnd type="arrow"/>
            </a:ln>
            <a:effectLst/>
          </p:spPr>
        </p:cxnSp>
        <p:sp>
          <p:nvSpPr>
            <p:cNvPr id="97" name="TextBox 96"/>
            <p:cNvSpPr txBox="1"/>
            <p:nvPr/>
          </p:nvSpPr>
          <p:spPr>
            <a:xfrm>
              <a:off x="327590" y="2478642"/>
              <a:ext cx="1649761" cy="461665"/>
            </a:xfrm>
            <a:prstGeom prst="rect">
              <a:avLst/>
            </a:prstGeom>
            <a:noFill/>
          </p:spPr>
          <p:txBody>
            <a:bodyPr wrap="none" rtlCol="0">
              <a:spAutoFit/>
            </a:bodyPr>
            <a:lstStyle/>
            <a:p>
              <a:r>
                <a:rPr lang="en-US" dirty="0" smtClean="0"/>
                <a:t>Weight (C)</a:t>
              </a:r>
              <a:endParaRPr lang="en-US" dirty="0"/>
            </a:p>
          </p:txBody>
        </p:sp>
      </p:grpSp>
      <p:grpSp>
        <p:nvGrpSpPr>
          <p:cNvPr id="6" name="Group 117"/>
          <p:cNvGrpSpPr/>
          <p:nvPr/>
        </p:nvGrpSpPr>
        <p:grpSpPr>
          <a:xfrm>
            <a:off x="3845705" y="2141137"/>
            <a:ext cx="3428081" cy="1169278"/>
            <a:chOff x="3845705" y="2141137"/>
            <a:chExt cx="3428081" cy="1169278"/>
          </a:xfrm>
        </p:grpSpPr>
        <p:sp>
          <p:nvSpPr>
            <p:cNvPr id="59" name="Rectangle 4"/>
            <p:cNvSpPr>
              <a:spLocks noChangeArrowheads="1"/>
            </p:cNvSpPr>
            <p:nvPr/>
          </p:nvSpPr>
          <p:spPr bwMode="auto">
            <a:xfrm rot="5400000">
              <a:off x="5821391" y="2141157"/>
              <a:ext cx="228600" cy="228560"/>
            </a:xfrm>
            <a:prstGeom prst="rect">
              <a:avLst/>
            </a:prstGeom>
            <a:solidFill>
              <a:srgbClr val="FFEABD"/>
            </a:solidFill>
            <a:ln w="9525">
              <a:solidFill>
                <a:schemeClr val="tx1"/>
              </a:solidFill>
              <a:miter lim="800000"/>
              <a:headEnd/>
              <a:tailEnd/>
            </a:ln>
          </p:spPr>
          <p:txBody>
            <a:bodyPr wrap="none" anchor="ctr">
              <a:prstTxWarp prst="textNoShape">
                <a:avLst/>
              </a:prstTxWarp>
            </a:bodyPr>
            <a:lstStyle/>
            <a:p>
              <a:endParaRPr lang="en-US"/>
            </a:p>
          </p:txBody>
        </p:sp>
        <p:sp>
          <p:nvSpPr>
            <p:cNvPr id="60" name="Rectangle 5"/>
            <p:cNvSpPr>
              <a:spLocks noChangeArrowheads="1"/>
            </p:cNvSpPr>
            <p:nvPr/>
          </p:nvSpPr>
          <p:spPr bwMode="auto">
            <a:xfrm rot="5400000">
              <a:off x="5393779" y="2611496"/>
              <a:ext cx="228600" cy="228560"/>
            </a:xfrm>
            <a:prstGeom prst="rect">
              <a:avLst/>
            </a:prstGeom>
            <a:solidFill>
              <a:srgbClr val="C4AED1"/>
            </a:solidFill>
            <a:ln w="9525">
              <a:solidFill>
                <a:schemeClr val="tx1"/>
              </a:solidFill>
              <a:miter lim="800000"/>
              <a:headEnd/>
              <a:tailEnd/>
            </a:ln>
          </p:spPr>
          <p:txBody>
            <a:bodyPr wrap="none" anchor="ctr">
              <a:prstTxWarp prst="textNoShape">
                <a:avLst/>
              </a:prstTxWarp>
            </a:bodyPr>
            <a:lstStyle/>
            <a:p>
              <a:endParaRPr lang="en-US"/>
            </a:p>
          </p:txBody>
        </p:sp>
        <p:sp>
          <p:nvSpPr>
            <p:cNvPr id="61" name="Rectangle 6"/>
            <p:cNvSpPr>
              <a:spLocks noChangeArrowheads="1"/>
            </p:cNvSpPr>
            <p:nvPr/>
          </p:nvSpPr>
          <p:spPr bwMode="auto">
            <a:xfrm rot="5400000">
              <a:off x="5821391" y="3081835"/>
              <a:ext cx="228600" cy="228560"/>
            </a:xfrm>
            <a:prstGeom prst="rect">
              <a:avLst/>
            </a:prstGeom>
            <a:solidFill>
              <a:srgbClr val="D65F5C"/>
            </a:solidFill>
            <a:ln w="9525">
              <a:solidFill>
                <a:schemeClr val="tx1"/>
              </a:solidFill>
              <a:miter lim="800000"/>
              <a:headEnd/>
              <a:tailEnd/>
            </a:ln>
          </p:spPr>
          <p:txBody>
            <a:bodyPr wrap="none" anchor="ctr">
              <a:prstTxWarp prst="textNoShape">
                <a:avLst/>
              </a:prstTxWarp>
            </a:bodyPr>
            <a:lstStyle/>
            <a:p>
              <a:endParaRPr lang="en-US"/>
            </a:p>
          </p:txBody>
        </p:sp>
        <p:cxnSp>
          <p:nvCxnSpPr>
            <p:cNvPr id="62" name="Straight Arrow Connector 61"/>
            <p:cNvCxnSpPr>
              <a:stCxn id="59" idx="2"/>
              <a:endCxn id="60" idx="1"/>
            </p:cNvCxnSpPr>
            <p:nvPr/>
          </p:nvCxnSpPr>
          <p:spPr bwMode="auto">
            <a:xfrm flipH="1">
              <a:off x="5508080" y="2255437"/>
              <a:ext cx="313332" cy="356039"/>
            </a:xfrm>
            <a:prstGeom prst="straightConnector1">
              <a:avLst/>
            </a:prstGeom>
            <a:solidFill>
              <a:schemeClr val="accent1"/>
            </a:solidFill>
            <a:ln w="9525" cap="flat" cmpd="sng" algn="ctr">
              <a:solidFill>
                <a:schemeClr val="tx1"/>
              </a:solidFill>
              <a:prstDash val="solid"/>
              <a:round/>
              <a:headEnd type="arrow"/>
              <a:tailEnd type="arrow"/>
            </a:ln>
            <a:effectLst/>
          </p:spPr>
        </p:cxnSp>
        <p:cxnSp>
          <p:nvCxnSpPr>
            <p:cNvPr id="63" name="Straight Arrow Connector 62"/>
            <p:cNvCxnSpPr>
              <a:stCxn id="60" idx="3"/>
              <a:endCxn id="61" idx="2"/>
            </p:cNvCxnSpPr>
            <p:nvPr/>
          </p:nvCxnSpPr>
          <p:spPr bwMode="auto">
            <a:xfrm rot="5400000" flipV="1">
              <a:off x="5486726" y="2861430"/>
              <a:ext cx="356039" cy="313332"/>
            </a:xfrm>
            <a:prstGeom prst="straightConnector1">
              <a:avLst/>
            </a:prstGeom>
            <a:solidFill>
              <a:schemeClr val="accent1"/>
            </a:solidFill>
            <a:ln w="9525" cap="flat" cmpd="sng" algn="ctr">
              <a:solidFill>
                <a:schemeClr val="tx1"/>
              </a:solidFill>
              <a:prstDash val="solid"/>
              <a:round/>
              <a:headEnd type="arrow"/>
              <a:tailEnd type="arrow"/>
            </a:ln>
            <a:effectLst/>
          </p:spPr>
        </p:cxnSp>
        <p:cxnSp>
          <p:nvCxnSpPr>
            <p:cNvPr id="81" name="Straight Arrow Connector 80"/>
            <p:cNvCxnSpPr/>
            <p:nvPr/>
          </p:nvCxnSpPr>
          <p:spPr bwMode="auto">
            <a:xfrm rot="10800000">
              <a:off x="3845705" y="2400460"/>
              <a:ext cx="1548095" cy="325317"/>
            </a:xfrm>
            <a:prstGeom prst="straightConnector1">
              <a:avLst/>
            </a:prstGeom>
            <a:solidFill>
              <a:schemeClr val="accent1"/>
            </a:solidFill>
            <a:ln w="9525" cap="flat" cmpd="sng" algn="ctr">
              <a:solidFill>
                <a:schemeClr val="tx1"/>
              </a:solidFill>
              <a:prstDash val="solid"/>
              <a:round/>
              <a:headEnd type="arrow"/>
              <a:tailEnd type="arrow"/>
            </a:ln>
            <a:effectLst/>
          </p:spPr>
        </p:cxnSp>
        <p:sp>
          <p:nvSpPr>
            <p:cNvPr id="98" name="TextBox 97"/>
            <p:cNvSpPr txBox="1"/>
            <p:nvPr/>
          </p:nvSpPr>
          <p:spPr>
            <a:xfrm>
              <a:off x="5857863" y="2462588"/>
              <a:ext cx="1415923" cy="461665"/>
            </a:xfrm>
            <a:prstGeom prst="rect">
              <a:avLst/>
            </a:prstGeom>
            <a:noFill/>
          </p:spPr>
          <p:txBody>
            <a:bodyPr wrap="none" rtlCol="0">
              <a:spAutoFit/>
            </a:bodyPr>
            <a:lstStyle/>
            <a:p>
              <a:r>
                <a:rPr lang="en-US" dirty="0" smtClean="0"/>
                <a:t>Color (S)</a:t>
              </a:r>
              <a:endParaRPr lang="en-US" dirty="0"/>
            </a:p>
          </p:txBody>
        </p:sp>
      </p:grpSp>
      <p:grpSp>
        <p:nvGrpSpPr>
          <p:cNvPr id="8" name="Group 119"/>
          <p:cNvGrpSpPr/>
          <p:nvPr/>
        </p:nvGrpSpPr>
        <p:grpSpPr>
          <a:xfrm>
            <a:off x="3198217" y="2401253"/>
            <a:ext cx="1360368" cy="3241076"/>
            <a:chOff x="3198217" y="2401253"/>
            <a:chExt cx="1360368" cy="3241076"/>
          </a:xfrm>
        </p:grpSpPr>
        <p:sp>
          <p:nvSpPr>
            <p:cNvPr id="47" name="Rectangle 4"/>
            <p:cNvSpPr>
              <a:spLocks noChangeArrowheads="1"/>
            </p:cNvSpPr>
            <p:nvPr/>
          </p:nvSpPr>
          <p:spPr bwMode="auto">
            <a:xfrm flipV="1">
              <a:off x="3261065" y="4938711"/>
              <a:ext cx="228600" cy="228560"/>
            </a:xfrm>
            <a:prstGeom prst="rect">
              <a:avLst/>
            </a:prstGeom>
            <a:solidFill>
              <a:srgbClr val="D65F5C"/>
            </a:solidFill>
            <a:ln w="9525">
              <a:solidFill>
                <a:schemeClr val="tx1"/>
              </a:solidFill>
              <a:miter lim="800000"/>
              <a:headEnd/>
              <a:tailEnd/>
            </a:ln>
          </p:spPr>
          <p:txBody>
            <a:bodyPr wrap="none" anchor="ctr">
              <a:prstTxWarp prst="textNoShape">
                <a:avLst/>
              </a:prstTxWarp>
            </a:bodyPr>
            <a:lstStyle/>
            <a:p>
              <a:endParaRPr lang="en-US"/>
            </a:p>
          </p:txBody>
        </p:sp>
        <p:sp>
          <p:nvSpPr>
            <p:cNvPr id="48" name="Rectangle 5"/>
            <p:cNvSpPr>
              <a:spLocks noChangeArrowheads="1"/>
            </p:cNvSpPr>
            <p:nvPr/>
          </p:nvSpPr>
          <p:spPr bwMode="auto">
            <a:xfrm flipV="1">
              <a:off x="3731404" y="4511099"/>
              <a:ext cx="228600" cy="228560"/>
            </a:xfrm>
            <a:prstGeom prst="rect">
              <a:avLst/>
            </a:prstGeom>
            <a:solidFill>
              <a:srgbClr val="C4AED1"/>
            </a:solidFill>
            <a:ln w="9525">
              <a:solidFill>
                <a:schemeClr val="tx1"/>
              </a:solidFill>
              <a:miter lim="800000"/>
              <a:headEnd/>
              <a:tailEnd/>
            </a:ln>
          </p:spPr>
          <p:txBody>
            <a:bodyPr wrap="none" anchor="ctr">
              <a:prstTxWarp prst="textNoShape">
                <a:avLst/>
              </a:prstTxWarp>
            </a:bodyPr>
            <a:lstStyle/>
            <a:p>
              <a:endParaRPr lang="en-US"/>
            </a:p>
          </p:txBody>
        </p:sp>
        <p:sp>
          <p:nvSpPr>
            <p:cNvPr id="49" name="Rectangle 6"/>
            <p:cNvSpPr>
              <a:spLocks noChangeArrowheads="1"/>
            </p:cNvSpPr>
            <p:nvPr/>
          </p:nvSpPr>
          <p:spPr bwMode="auto">
            <a:xfrm flipV="1">
              <a:off x="4201743" y="4938711"/>
              <a:ext cx="228600" cy="228560"/>
            </a:xfrm>
            <a:prstGeom prst="rect">
              <a:avLst/>
            </a:prstGeom>
            <a:solidFill>
              <a:srgbClr val="FFEABD"/>
            </a:solidFill>
            <a:ln w="9525">
              <a:solidFill>
                <a:schemeClr val="tx1"/>
              </a:solidFill>
              <a:miter lim="800000"/>
              <a:headEnd/>
              <a:tailEnd/>
            </a:ln>
          </p:spPr>
          <p:txBody>
            <a:bodyPr wrap="none" anchor="ctr">
              <a:prstTxWarp prst="textNoShape">
                <a:avLst/>
              </a:prstTxWarp>
            </a:bodyPr>
            <a:lstStyle/>
            <a:p>
              <a:endParaRPr lang="en-US"/>
            </a:p>
          </p:txBody>
        </p:sp>
        <p:cxnSp>
          <p:nvCxnSpPr>
            <p:cNvPr id="50" name="Straight Arrow Connector 49"/>
            <p:cNvCxnSpPr>
              <a:stCxn id="47" idx="2"/>
              <a:endCxn id="48" idx="1"/>
            </p:cNvCxnSpPr>
            <p:nvPr/>
          </p:nvCxnSpPr>
          <p:spPr bwMode="auto">
            <a:xfrm rot="5400000" flipH="1" flipV="1">
              <a:off x="3396718" y="4604026"/>
              <a:ext cx="313332" cy="356039"/>
            </a:xfrm>
            <a:prstGeom prst="straightConnector1">
              <a:avLst/>
            </a:prstGeom>
            <a:solidFill>
              <a:schemeClr val="accent1"/>
            </a:solidFill>
            <a:ln w="9525" cap="flat" cmpd="sng" algn="ctr">
              <a:solidFill>
                <a:schemeClr val="tx1"/>
              </a:solidFill>
              <a:prstDash val="solid"/>
              <a:round/>
              <a:headEnd type="arrow"/>
              <a:tailEnd type="arrow"/>
            </a:ln>
            <a:effectLst/>
          </p:spPr>
        </p:cxnSp>
        <p:cxnSp>
          <p:nvCxnSpPr>
            <p:cNvPr id="51" name="Straight Arrow Connector 50"/>
            <p:cNvCxnSpPr>
              <a:stCxn id="48" idx="3"/>
              <a:endCxn id="49" idx="2"/>
            </p:cNvCxnSpPr>
            <p:nvPr/>
          </p:nvCxnSpPr>
          <p:spPr bwMode="auto">
            <a:xfrm>
              <a:off x="3960004" y="4625379"/>
              <a:ext cx="356039" cy="313332"/>
            </a:xfrm>
            <a:prstGeom prst="straightConnector1">
              <a:avLst/>
            </a:prstGeom>
            <a:solidFill>
              <a:schemeClr val="accent1"/>
            </a:solidFill>
            <a:ln w="9525" cap="flat" cmpd="sng" algn="ctr">
              <a:solidFill>
                <a:schemeClr val="tx1"/>
              </a:solidFill>
              <a:prstDash val="solid"/>
              <a:round/>
              <a:headEnd type="arrow"/>
              <a:tailEnd type="arrow"/>
            </a:ln>
            <a:effectLst/>
          </p:spPr>
        </p:cxnSp>
        <p:cxnSp>
          <p:nvCxnSpPr>
            <p:cNvPr id="79" name="Straight Arrow Connector 78"/>
            <p:cNvCxnSpPr/>
            <p:nvPr/>
          </p:nvCxnSpPr>
          <p:spPr bwMode="auto">
            <a:xfrm rot="5400000">
              <a:off x="2790384" y="3455779"/>
              <a:ext cx="2110640" cy="1588"/>
            </a:xfrm>
            <a:prstGeom prst="straightConnector1">
              <a:avLst/>
            </a:prstGeom>
            <a:solidFill>
              <a:schemeClr val="accent1"/>
            </a:solidFill>
            <a:ln w="9525" cap="flat" cmpd="sng" algn="ctr">
              <a:solidFill>
                <a:schemeClr val="tx1"/>
              </a:solidFill>
              <a:prstDash val="solid"/>
              <a:round/>
              <a:headEnd type="arrow"/>
              <a:tailEnd type="arrow"/>
            </a:ln>
            <a:effectLst/>
          </p:spPr>
        </p:cxnSp>
        <p:sp>
          <p:nvSpPr>
            <p:cNvPr id="99" name="TextBox 98"/>
            <p:cNvSpPr txBox="1"/>
            <p:nvPr/>
          </p:nvSpPr>
          <p:spPr>
            <a:xfrm>
              <a:off x="3198217" y="5180664"/>
              <a:ext cx="1360368" cy="461665"/>
            </a:xfrm>
            <a:prstGeom prst="rect">
              <a:avLst/>
            </a:prstGeom>
            <a:noFill/>
          </p:spPr>
          <p:txBody>
            <a:bodyPr wrap="none" rtlCol="0">
              <a:spAutoFit/>
            </a:bodyPr>
            <a:lstStyle/>
            <a:p>
              <a:r>
                <a:rPr lang="en-US" dirty="0" smtClean="0"/>
                <a:t>Alive (B)</a:t>
              </a:r>
              <a:endParaRPr lang="en-US" dirty="0"/>
            </a:p>
          </p:txBody>
        </p:sp>
      </p:grpSp>
      <p:sp>
        <p:nvSpPr>
          <p:cNvPr id="108" name="TextBox 107"/>
          <p:cNvSpPr txBox="1"/>
          <p:nvPr/>
        </p:nvSpPr>
        <p:spPr>
          <a:xfrm>
            <a:off x="0" y="5766292"/>
            <a:ext cx="5679751" cy="369332"/>
          </a:xfrm>
          <a:prstGeom prst="rect">
            <a:avLst/>
          </a:prstGeom>
          <a:noFill/>
        </p:spPr>
        <p:txBody>
          <a:bodyPr wrap="none" rtlCol="0">
            <a:spAutoFit/>
          </a:bodyPr>
          <a:lstStyle/>
          <a:p>
            <a:r>
              <a:rPr lang="en-US" sz="1800" i="1" dirty="0" smtClean="0">
                <a:solidFill>
                  <a:srgbClr val="B94141"/>
                </a:solidFill>
              </a:rPr>
              <a:t>Just a subset of factor nodes (and no variable nodes)</a:t>
            </a:r>
            <a:endParaRPr lang="en-US" sz="1800" i="1" dirty="0">
              <a:solidFill>
                <a:srgbClr val="B94141"/>
              </a:solidFill>
            </a:endParaRPr>
          </a:p>
        </p:txBody>
      </p:sp>
      <p:grpSp>
        <p:nvGrpSpPr>
          <p:cNvPr id="9" name="Group 115"/>
          <p:cNvGrpSpPr/>
          <p:nvPr/>
        </p:nvGrpSpPr>
        <p:grpSpPr>
          <a:xfrm>
            <a:off x="7230968" y="3187658"/>
            <a:ext cx="1822319" cy="2863708"/>
            <a:chOff x="7230968" y="3187658"/>
            <a:chExt cx="1822319" cy="2863708"/>
          </a:xfrm>
        </p:grpSpPr>
        <p:sp>
          <p:nvSpPr>
            <p:cNvPr id="106" name="Rectangle 105"/>
            <p:cNvSpPr/>
            <p:nvPr/>
          </p:nvSpPr>
          <p:spPr bwMode="auto">
            <a:xfrm>
              <a:off x="7230968" y="3187658"/>
              <a:ext cx="1822319" cy="2863708"/>
            </a:xfrm>
            <a:prstGeom prst="rect">
              <a:avLst/>
            </a:prstGeom>
            <a:solidFill>
              <a:schemeClr val="bg1">
                <a:lumMod val="85000"/>
              </a:schemeClr>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107" charset="0"/>
                <a:ea typeface="ＭＳ Ｐゴシック" pitchFamily="-107" charset="-128"/>
                <a:cs typeface="ＭＳ Ｐゴシック" pitchFamily="-107" charset="-128"/>
              </a:endParaRPr>
            </a:p>
            <a:p>
              <a:pPr marL="0" marR="0" indent="0" algn="l" defTabSz="914400" rtl="0" eaLnBrk="0" fontAlgn="base" latinLnBrk="0" hangingPunct="0">
                <a:lnSpc>
                  <a:spcPct val="100000"/>
                </a:lnSpc>
                <a:spcBef>
                  <a:spcPct val="0"/>
                </a:spcBef>
                <a:spcAft>
                  <a:spcPct val="0"/>
                </a:spcAft>
                <a:buClrTx/>
                <a:buSzTx/>
                <a:buFontTx/>
                <a:buNone/>
                <a:tabLst/>
              </a:pPr>
              <a:endParaRPr lang="en-US" sz="2000" dirty="0" smtClean="0">
                <a:latin typeface="Arial" pitchFamily="-107" charset="0"/>
                <a:ea typeface="ＭＳ Ｐゴシック" pitchFamily="-107" charset="-128"/>
                <a:cs typeface="ＭＳ Ｐゴシック" pitchFamily="-107" charset="-128"/>
              </a:endParaRPr>
            </a:p>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107" charset="0"/>
                <a:ea typeface="ＭＳ Ｐゴシック" pitchFamily="-107" charset="-128"/>
                <a:cs typeface="ＭＳ Ｐゴシック" pitchFamily="-107" charset="-128"/>
              </a:endParaRPr>
            </a:p>
            <a:p>
              <a:pPr marL="0" marR="0" indent="0" algn="l" defTabSz="914400" rtl="0" eaLnBrk="0" fontAlgn="base" latinLnBrk="0" hangingPunct="0">
                <a:lnSpc>
                  <a:spcPct val="100000"/>
                </a:lnSpc>
                <a:spcBef>
                  <a:spcPct val="0"/>
                </a:spcBef>
                <a:spcAft>
                  <a:spcPct val="0"/>
                </a:spcAft>
                <a:buClrTx/>
                <a:buSzTx/>
                <a:buFontTx/>
                <a:buNone/>
                <a:tabLst/>
              </a:pPr>
              <a:endParaRPr lang="en-US" sz="2000" dirty="0" smtClean="0">
                <a:latin typeface="Arial" pitchFamily="-107" charset="0"/>
                <a:ea typeface="ＭＳ Ｐゴシック" pitchFamily="-107" charset="-128"/>
                <a:cs typeface="ＭＳ Ｐゴシック" pitchFamily="-107" charset="-128"/>
              </a:endParaRPr>
            </a:p>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107" charset="0"/>
                <a:ea typeface="ＭＳ Ｐゴシック" pitchFamily="-107" charset="-128"/>
                <a:cs typeface="ＭＳ Ｐゴシック" pitchFamily="-107" charset="-128"/>
              </a:endParaRPr>
            </a:p>
            <a:p>
              <a:pPr marL="0" marR="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pitchFamily="-107" charset="0"/>
                  <a:ea typeface="ＭＳ Ｐゴシック" pitchFamily="-107" charset="-128"/>
                  <a:cs typeface="ＭＳ Ｐゴシック" pitchFamily="-107" charset="-128"/>
                </a:rPr>
                <a:t>B: Boolean</a:t>
              </a:r>
            </a:p>
            <a:p>
              <a:pPr marL="0" marR="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pitchFamily="-107" charset="0"/>
                  <a:ea typeface="ＭＳ Ｐゴシック" pitchFamily="-107" charset="-128"/>
                  <a:cs typeface="ＭＳ Ｐゴシック" pitchFamily="-107" charset="-128"/>
                </a:rPr>
                <a:t>S: Symbolic</a:t>
              </a:r>
            </a:p>
            <a:p>
              <a:pPr marL="0" marR="0" indent="0" algn="l" defTabSz="914400" rtl="0" eaLnBrk="0" fontAlgn="base" latinLnBrk="0" hangingPunct="0">
                <a:lnSpc>
                  <a:spcPct val="100000"/>
                </a:lnSpc>
                <a:spcBef>
                  <a:spcPct val="0"/>
                </a:spcBef>
                <a:spcAft>
                  <a:spcPct val="0"/>
                </a:spcAft>
                <a:buClrTx/>
                <a:buSzTx/>
                <a:buFontTx/>
                <a:buNone/>
                <a:tabLst/>
              </a:pPr>
              <a:r>
                <a:rPr lang="en-US" sz="2000" dirty="0" smtClean="0">
                  <a:latin typeface="Arial" pitchFamily="-107" charset="0"/>
                  <a:ea typeface="ＭＳ Ｐゴシック" pitchFamily="-107" charset="-128"/>
                  <a:cs typeface="ＭＳ Ｐゴシック" pitchFamily="-107" charset="-128"/>
                </a:rPr>
                <a:t>D: Discrete</a:t>
              </a:r>
            </a:p>
            <a:p>
              <a:pPr marL="0" marR="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pitchFamily="-107" charset="0"/>
                  <a:ea typeface="ＭＳ Ｐゴシック" pitchFamily="-107" charset="-128"/>
                  <a:cs typeface="ＭＳ Ｐゴシック" pitchFamily="-107" charset="-128"/>
                </a:rPr>
                <a:t>C:</a:t>
              </a:r>
              <a:r>
                <a:rPr kumimoji="0" lang="en-US" sz="2000" b="0" i="0" u="none" strike="noStrike" cap="none" normalizeH="0" dirty="0" smtClean="0">
                  <a:ln>
                    <a:noFill/>
                  </a:ln>
                  <a:solidFill>
                    <a:schemeClr val="tx1"/>
                  </a:solidFill>
                  <a:effectLst/>
                  <a:latin typeface="Arial" pitchFamily="-107" charset="0"/>
                  <a:ea typeface="ＭＳ Ｐゴシック" pitchFamily="-107" charset="-128"/>
                  <a:cs typeface="ＭＳ Ｐゴシック" pitchFamily="-107" charset="-128"/>
                </a:rPr>
                <a:t> Continuous</a:t>
              </a:r>
              <a:endParaRPr kumimoji="0" lang="en-US" sz="2000" b="0" i="0" u="none" strike="noStrike" cap="none" normalizeH="0" baseline="0" dirty="0" smtClean="0">
                <a:ln>
                  <a:noFill/>
                </a:ln>
                <a:solidFill>
                  <a:schemeClr val="tx1"/>
                </a:solidFill>
                <a:effectLst/>
                <a:latin typeface="Arial" pitchFamily="-107" charset="0"/>
                <a:ea typeface="ＭＳ Ｐゴシック" pitchFamily="-107" charset="-128"/>
                <a:cs typeface="ＭＳ Ｐゴシック" pitchFamily="-107" charset="-128"/>
              </a:endParaRPr>
            </a:p>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107" charset="0"/>
                <a:ea typeface="ＭＳ Ｐゴシック" pitchFamily="-107" charset="-128"/>
                <a:cs typeface="ＭＳ Ｐゴシック" pitchFamily="-107" charset="-128"/>
              </a:endParaRPr>
            </a:p>
          </p:txBody>
        </p:sp>
        <p:sp>
          <p:nvSpPr>
            <p:cNvPr id="100" name="Rectangle 6"/>
            <p:cNvSpPr>
              <a:spLocks noChangeArrowheads="1"/>
            </p:cNvSpPr>
            <p:nvPr/>
          </p:nvSpPr>
          <p:spPr bwMode="auto">
            <a:xfrm>
              <a:off x="7332439" y="3296144"/>
              <a:ext cx="228600" cy="228560"/>
            </a:xfrm>
            <a:prstGeom prst="rect">
              <a:avLst/>
            </a:prstGeom>
            <a:solidFill>
              <a:srgbClr val="D65F5C"/>
            </a:solidFill>
            <a:ln w="9525">
              <a:solidFill>
                <a:schemeClr val="tx1"/>
              </a:solidFill>
              <a:miter lim="800000"/>
              <a:headEnd/>
              <a:tailEnd/>
            </a:ln>
          </p:spPr>
          <p:txBody>
            <a:bodyPr wrap="none" anchor="ctr">
              <a:prstTxWarp prst="textNoShape">
                <a:avLst/>
              </a:prstTxWarp>
            </a:bodyPr>
            <a:lstStyle/>
            <a:p>
              <a:endParaRPr lang="en-US"/>
            </a:p>
          </p:txBody>
        </p:sp>
        <p:sp>
          <p:nvSpPr>
            <p:cNvPr id="101" name="Rectangle 4"/>
            <p:cNvSpPr>
              <a:spLocks noChangeArrowheads="1"/>
            </p:cNvSpPr>
            <p:nvPr/>
          </p:nvSpPr>
          <p:spPr bwMode="auto">
            <a:xfrm>
              <a:off x="7332439" y="3665444"/>
              <a:ext cx="228600" cy="228560"/>
            </a:xfrm>
            <a:prstGeom prst="rect">
              <a:avLst/>
            </a:prstGeom>
            <a:solidFill>
              <a:srgbClr val="FFEABD"/>
            </a:solidFill>
            <a:ln w="9525">
              <a:solidFill>
                <a:schemeClr val="tx1"/>
              </a:solidFill>
              <a:miter lim="800000"/>
              <a:headEnd/>
              <a:tailEnd/>
            </a:ln>
          </p:spPr>
          <p:txBody>
            <a:bodyPr wrap="none" anchor="ctr">
              <a:prstTxWarp prst="textNoShape">
                <a:avLst/>
              </a:prstTxWarp>
            </a:bodyPr>
            <a:lstStyle/>
            <a:p>
              <a:endParaRPr lang="en-US"/>
            </a:p>
          </p:txBody>
        </p:sp>
        <p:sp>
          <p:nvSpPr>
            <p:cNvPr id="102" name="Rectangle 5"/>
            <p:cNvSpPr>
              <a:spLocks noChangeArrowheads="1"/>
            </p:cNvSpPr>
            <p:nvPr/>
          </p:nvSpPr>
          <p:spPr bwMode="auto">
            <a:xfrm>
              <a:off x="7332439" y="4034745"/>
              <a:ext cx="228600" cy="228560"/>
            </a:xfrm>
            <a:prstGeom prst="rect">
              <a:avLst/>
            </a:prstGeom>
            <a:solidFill>
              <a:srgbClr val="C4AED1"/>
            </a:solidFill>
            <a:ln w="9525">
              <a:solidFill>
                <a:schemeClr val="tx1"/>
              </a:solidFill>
              <a:miter lim="800000"/>
              <a:headEnd/>
              <a:tailEnd/>
            </a:ln>
          </p:spPr>
          <p:txBody>
            <a:bodyPr wrap="none" anchor="ctr">
              <a:prstTxWarp prst="textNoShape">
                <a:avLst/>
              </a:prstTxWarp>
            </a:bodyPr>
            <a:lstStyle/>
            <a:p>
              <a:endParaRPr lang="en-US"/>
            </a:p>
          </p:txBody>
        </p:sp>
        <p:sp>
          <p:nvSpPr>
            <p:cNvPr id="103" name="TextBox 102"/>
            <p:cNvSpPr txBox="1"/>
            <p:nvPr/>
          </p:nvSpPr>
          <p:spPr>
            <a:xfrm>
              <a:off x="7572867" y="3197518"/>
              <a:ext cx="1168384" cy="400110"/>
            </a:xfrm>
            <a:prstGeom prst="rect">
              <a:avLst/>
            </a:prstGeom>
            <a:noFill/>
          </p:spPr>
          <p:txBody>
            <a:bodyPr wrap="none" rtlCol="0">
              <a:spAutoFit/>
            </a:bodyPr>
            <a:lstStyle/>
            <a:p>
              <a:r>
                <a:rPr lang="en-US" sz="2000" dirty="0" smtClean="0"/>
                <a:t>Function</a:t>
              </a:r>
              <a:endParaRPr lang="en-US" sz="2000" dirty="0"/>
            </a:p>
          </p:txBody>
        </p:sp>
        <p:sp>
          <p:nvSpPr>
            <p:cNvPr id="104" name="TextBox 103"/>
            <p:cNvSpPr txBox="1"/>
            <p:nvPr/>
          </p:nvSpPr>
          <p:spPr>
            <a:xfrm>
              <a:off x="7572867" y="3583161"/>
              <a:ext cx="640395" cy="400110"/>
            </a:xfrm>
            <a:prstGeom prst="rect">
              <a:avLst/>
            </a:prstGeom>
            <a:noFill/>
          </p:spPr>
          <p:txBody>
            <a:bodyPr wrap="none" rtlCol="0">
              <a:spAutoFit/>
            </a:bodyPr>
            <a:lstStyle/>
            <a:p>
              <a:r>
                <a:rPr lang="en-US" sz="2000" dirty="0" smtClean="0"/>
                <a:t>WM</a:t>
              </a:r>
              <a:endParaRPr lang="en-US" sz="2000" dirty="0"/>
            </a:p>
          </p:txBody>
        </p:sp>
        <p:sp>
          <p:nvSpPr>
            <p:cNvPr id="105" name="TextBox 104"/>
            <p:cNvSpPr txBox="1"/>
            <p:nvPr/>
          </p:nvSpPr>
          <p:spPr>
            <a:xfrm>
              <a:off x="7572867" y="3916972"/>
              <a:ext cx="1254044" cy="400110"/>
            </a:xfrm>
            <a:prstGeom prst="rect">
              <a:avLst/>
            </a:prstGeom>
            <a:noFill/>
          </p:spPr>
          <p:txBody>
            <a:bodyPr wrap="none" rtlCol="0">
              <a:spAutoFit/>
            </a:bodyPr>
            <a:lstStyle/>
            <a:p>
              <a:r>
                <a:rPr lang="en-US" sz="2000" dirty="0" smtClean="0"/>
                <a:t>Join/Beta</a:t>
              </a:r>
              <a:endParaRPr lang="en-US" sz="2000" dirty="0"/>
            </a:p>
          </p:txBody>
        </p:sp>
        <p:cxnSp>
          <p:nvCxnSpPr>
            <p:cNvPr id="111" name="Straight Connector 110"/>
            <p:cNvCxnSpPr/>
            <p:nvPr/>
          </p:nvCxnSpPr>
          <p:spPr bwMode="auto">
            <a:xfrm>
              <a:off x="7479005" y="4528442"/>
              <a:ext cx="1219200" cy="1588"/>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idx="1"/>
          </p:nvPr>
        </p:nvSpPr>
        <p:spPr>
          <a:xfrm>
            <a:off x="720259" y="1045279"/>
            <a:ext cx="4040188" cy="639762"/>
          </a:xfrm>
        </p:spPr>
        <p:txBody>
          <a:bodyPr/>
          <a:lstStyle/>
          <a:p>
            <a:r>
              <a:rPr lang="en-US" dirty="0" smtClean="0">
                <a:solidFill>
                  <a:srgbClr val="413A9A"/>
                </a:solidFill>
              </a:rPr>
              <a:t>Episodic Memory</a:t>
            </a:r>
            <a:endParaRPr lang="en-US" dirty="0">
              <a:solidFill>
                <a:srgbClr val="413A9A"/>
              </a:solidFill>
            </a:endParaRPr>
          </a:p>
        </p:txBody>
      </p:sp>
      <p:sp>
        <p:nvSpPr>
          <p:cNvPr id="8" name="Content Placeholder 7"/>
          <p:cNvSpPr>
            <a:spLocks noGrp="1"/>
          </p:cNvSpPr>
          <p:nvPr>
            <p:ph sz="half" idx="2"/>
          </p:nvPr>
        </p:nvSpPr>
        <p:spPr>
          <a:xfrm>
            <a:off x="226786" y="1705441"/>
            <a:ext cx="4311340" cy="4148592"/>
          </a:xfrm>
        </p:spPr>
        <p:txBody>
          <a:bodyPr/>
          <a:lstStyle/>
          <a:p>
            <a:pPr>
              <a:spcBef>
                <a:spcPts val="300"/>
              </a:spcBef>
            </a:pPr>
            <a:r>
              <a:rPr lang="en-US" sz="2000" b="0" dirty="0" smtClean="0"/>
              <a:t>Just </a:t>
            </a:r>
            <a:r>
              <a:rPr lang="en-US" sz="2000" b="0" dirty="0" err="1" smtClean="0"/>
              <a:t>condacts</a:t>
            </a:r>
            <a:r>
              <a:rPr lang="en-US" sz="2000" b="0" dirty="0" smtClean="0"/>
              <a:t> (in pure form)</a:t>
            </a:r>
          </a:p>
          <a:p>
            <a:pPr>
              <a:spcBef>
                <a:spcPts val="300"/>
              </a:spcBef>
            </a:pPr>
            <a:r>
              <a:rPr lang="en-US" sz="2000" b="0" dirty="0" smtClean="0"/>
              <a:t>OWA and unique variables</a:t>
            </a:r>
          </a:p>
          <a:p>
            <a:pPr>
              <a:spcBef>
                <a:spcPts val="300"/>
              </a:spcBef>
            </a:pPr>
            <a:r>
              <a:rPr lang="en-US" sz="2000" b="0" dirty="0" smtClean="0"/>
              <a:t>Exponential prior on time + conditionals on episode attributes</a:t>
            </a:r>
            <a:endParaRPr lang="en-US" sz="2000" b="0" dirty="0"/>
          </a:p>
        </p:txBody>
      </p:sp>
      <p:sp>
        <p:nvSpPr>
          <p:cNvPr id="9" name="Text Placeholder 8"/>
          <p:cNvSpPr>
            <a:spLocks noGrp="1"/>
          </p:cNvSpPr>
          <p:nvPr>
            <p:ph type="body" sz="quarter" idx="3"/>
          </p:nvPr>
        </p:nvSpPr>
        <p:spPr>
          <a:xfrm>
            <a:off x="5171143" y="1045279"/>
            <a:ext cx="4041775" cy="639762"/>
          </a:xfrm>
        </p:spPr>
        <p:txBody>
          <a:bodyPr/>
          <a:lstStyle/>
          <a:p>
            <a:r>
              <a:rPr lang="en-US" dirty="0" smtClean="0">
                <a:solidFill>
                  <a:srgbClr val="B94141"/>
                </a:solidFill>
              </a:rPr>
              <a:t>Constraint Memory</a:t>
            </a:r>
            <a:endParaRPr lang="en-US" dirty="0">
              <a:solidFill>
                <a:srgbClr val="B94141"/>
              </a:solidFill>
            </a:endParaRPr>
          </a:p>
        </p:txBody>
      </p:sp>
      <p:sp>
        <p:nvSpPr>
          <p:cNvPr id="10" name="Content Placeholder 9"/>
          <p:cNvSpPr>
            <a:spLocks noGrp="1"/>
          </p:cNvSpPr>
          <p:nvPr>
            <p:ph sz="quarter" idx="4"/>
          </p:nvPr>
        </p:nvSpPr>
        <p:spPr>
          <a:xfrm>
            <a:off x="4635954" y="1741726"/>
            <a:ext cx="4263118" cy="4148592"/>
          </a:xfrm>
        </p:spPr>
        <p:txBody>
          <a:bodyPr/>
          <a:lstStyle/>
          <a:p>
            <a:pPr>
              <a:spcBef>
                <a:spcPts val="300"/>
              </a:spcBef>
            </a:pPr>
            <a:r>
              <a:rPr lang="en-US" sz="2000" b="0" dirty="0" smtClean="0"/>
              <a:t>Just </a:t>
            </a:r>
            <a:r>
              <a:rPr lang="en-US" sz="2000" b="0" dirty="0" err="1" smtClean="0"/>
              <a:t>condacts</a:t>
            </a:r>
            <a:r>
              <a:rPr lang="en-US" sz="2000" b="0" dirty="0" smtClean="0"/>
              <a:t> (in pure form)</a:t>
            </a:r>
          </a:p>
          <a:p>
            <a:pPr>
              <a:spcBef>
                <a:spcPts val="300"/>
              </a:spcBef>
            </a:pPr>
            <a:r>
              <a:rPr lang="en-US" sz="2000" b="0" dirty="0" smtClean="0"/>
              <a:t>OWA and multiple variables</a:t>
            </a:r>
          </a:p>
        </p:txBody>
      </p:sp>
      <p:sp>
        <p:nvSpPr>
          <p:cNvPr id="12" name="Title 1"/>
          <p:cNvSpPr>
            <a:spLocks noGrp="1"/>
          </p:cNvSpPr>
          <p:nvPr>
            <p:ph type="title"/>
          </p:nvPr>
        </p:nvSpPr>
        <p:spPr>
          <a:xfrm>
            <a:off x="598115" y="650048"/>
            <a:ext cx="8077200" cy="457200"/>
          </a:xfrm>
        </p:spPr>
        <p:txBody>
          <a:bodyPr/>
          <a:lstStyle/>
          <a:p>
            <a:r>
              <a:rPr lang="en-US" dirty="0" smtClean="0"/>
              <a:t>Memories (cont.)</a:t>
            </a:r>
            <a:endParaRPr lang="en-US" dirty="0"/>
          </a:p>
        </p:txBody>
      </p:sp>
      <p:graphicFrame>
        <p:nvGraphicFramePr>
          <p:cNvPr id="19" name="Table 18"/>
          <p:cNvGraphicFramePr>
            <a:graphicFrameLocks noGrp="1"/>
          </p:cNvGraphicFramePr>
          <p:nvPr/>
        </p:nvGraphicFramePr>
        <p:xfrm>
          <a:off x="349092" y="4090655"/>
          <a:ext cx="3460907" cy="1851131"/>
        </p:xfrm>
        <a:graphic>
          <a:graphicData uri="http://schemas.openxmlformats.org/drawingml/2006/table">
            <a:tbl>
              <a:tblPr firstRow="1" bandRow="1">
                <a:effectLst>
                  <a:outerShdw blurRad="50800" dist="38100" dir="2700000">
                    <a:srgbClr val="000000">
                      <a:alpha val="43000"/>
                    </a:srgbClr>
                  </a:outerShdw>
                </a:effectLst>
                <a:tableStyleId>{5C22544A-7EE6-4342-B048-85BDC9FD1C3A}</a:tableStyleId>
              </a:tblPr>
              <a:tblGrid>
                <a:gridCol w="558050"/>
                <a:gridCol w="771071"/>
                <a:gridCol w="798286"/>
                <a:gridCol w="598714"/>
                <a:gridCol w="734786"/>
              </a:tblGrid>
              <a:tr h="329998">
                <a:tc>
                  <a:txBody>
                    <a:bodyPr/>
                    <a:lstStyle/>
                    <a:p>
                      <a:pPr algn="ctr"/>
                      <a:r>
                        <a:rPr lang="en-US" sz="1200" i="1" dirty="0" err="1" smtClean="0">
                          <a:solidFill>
                            <a:schemeClr val="tx1"/>
                          </a:solidFill>
                        </a:rPr>
                        <a:t>t</a:t>
                      </a:r>
                      <a:r>
                        <a:rPr lang="en-US" sz="1200" dirty="0" err="1" smtClean="0">
                          <a:solidFill>
                            <a:schemeClr val="tx1"/>
                          </a:solidFill>
                        </a:rPr>
                        <a:t>\</a:t>
                      </a:r>
                      <a:r>
                        <a:rPr lang="en-US" sz="1200" i="1" dirty="0" err="1" smtClean="0">
                          <a:solidFill>
                            <a:schemeClr val="tx1"/>
                          </a:solidFill>
                        </a:rPr>
                        <a:t>c</a:t>
                      </a:r>
                      <a:endParaRPr lang="en-US" sz="1200" i="1" dirty="0">
                        <a:solidFill>
                          <a:schemeClr val="tx1"/>
                        </a:solidFill>
                      </a:endParaRPr>
                    </a:p>
                  </a:txBody>
                  <a:tcPr/>
                </a:tc>
                <a:tc>
                  <a:txBody>
                    <a:bodyPr/>
                    <a:lstStyle/>
                    <a:p>
                      <a:pPr algn="ctr"/>
                      <a:r>
                        <a:rPr lang="en-US" sz="1200" dirty="0" smtClean="0"/>
                        <a:t>Walker</a:t>
                      </a:r>
                      <a:endParaRPr lang="en-US" sz="1200" dirty="0"/>
                    </a:p>
                  </a:txBody>
                  <a:tcPr anchor="ctr">
                    <a:solidFill>
                      <a:srgbClr val="3B449A"/>
                    </a:solidFill>
                  </a:tcPr>
                </a:tc>
                <a:tc>
                  <a:txBody>
                    <a:bodyPr/>
                    <a:lstStyle/>
                    <a:p>
                      <a:pPr algn="ctr"/>
                      <a:r>
                        <a:rPr lang="en-US" sz="1200" dirty="0" smtClean="0"/>
                        <a:t>Table</a:t>
                      </a:r>
                      <a:endParaRPr lang="en-US" sz="1200" dirty="0"/>
                    </a:p>
                  </a:txBody>
                  <a:tcPr anchor="ctr">
                    <a:solidFill>
                      <a:srgbClr val="3B449A"/>
                    </a:solidFill>
                  </a:tcPr>
                </a:tc>
                <a:tc>
                  <a:txBody>
                    <a:bodyPr/>
                    <a:lstStyle/>
                    <a:p>
                      <a:pPr algn="ctr"/>
                      <a:r>
                        <a:rPr lang="en-US" sz="1200" dirty="0" smtClean="0"/>
                        <a:t>Dog</a:t>
                      </a:r>
                      <a:endParaRPr lang="en-US" sz="1200" dirty="0"/>
                    </a:p>
                  </a:txBody>
                  <a:tcPr anchor="ctr">
                    <a:solidFill>
                      <a:srgbClr val="3B449A"/>
                    </a:solidFill>
                  </a:tcPr>
                </a:tc>
                <a:tc>
                  <a:txBody>
                    <a:bodyPr/>
                    <a:lstStyle/>
                    <a:p>
                      <a:pPr algn="ctr"/>
                      <a:r>
                        <a:rPr lang="en-US" sz="1200" dirty="0" smtClean="0"/>
                        <a:t>Human</a:t>
                      </a:r>
                      <a:endParaRPr lang="en-US" sz="1200" dirty="0"/>
                    </a:p>
                  </a:txBody>
                  <a:tcPr anchor="ctr">
                    <a:solidFill>
                      <a:srgbClr val="3B449A"/>
                    </a:solidFill>
                  </a:tcPr>
                </a:tc>
              </a:tr>
              <a:tr h="329998">
                <a:tc>
                  <a:txBody>
                    <a:bodyPr/>
                    <a:lstStyle/>
                    <a:p>
                      <a:pPr algn="ctr"/>
                      <a:r>
                        <a:rPr lang="en-US" sz="1200" b="1" dirty="0" smtClean="0">
                          <a:solidFill>
                            <a:schemeClr val="bg1"/>
                          </a:solidFill>
                        </a:rPr>
                        <a:t>1</a:t>
                      </a:r>
                      <a:endParaRPr lang="en-US" sz="1200" b="1" dirty="0">
                        <a:solidFill>
                          <a:schemeClr val="bg1"/>
                        </a:solidFill>
                      </a:endParaRPr>
                    </a:p>
                  </a:txBody>
                  <a:tcPr anchor="ctr">
                    <a:solidFill>
                      <a:schemeClr val="accent5">
                        <a:lumMod val="50000"/>
                      </a:schemeClr>
                    </a:solidFill>
                  </a:tcPr>
                </a:tc>
                <a:tc>
                  <a:txBody>
                    <a:bodyPr/>
                    <a:lstStyle/>
                    <a:p>
                      <a:pPr algn="ctr"/>
                      <a:r>
                        <a:rPr lang="en-US" sz="1200" dirty="0" smtClean="0"/>
                        <a:t>1</a:t>
                      </a:r>
                      <a:endParaRPr lang="en-US" sz="1200" dirty="0"/>
                    </a:p>
                  </a:txBody>
                  <a:tcPr anchor="ct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200" dirty="0" smtClean="0"/>
                        <a:t>0</a:t>
                      </a:r>
                    </a:p>
                  </a:txBody>
                  <a:tcPr anchor="ct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200" dirty="0" smtClean="0"/>
                        <a:t>0</a:t>
                      </a:r>
                    </a:p>
                  </a:txBody>
                  <a:tcPr anchor="ct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200" dirty="0" smtClean="0"/>
                        <a:t>0</a:t>
                      </a:r>
                    </a:p>
                  </a:txBody>
                  <a:tcPr anchor="ctr"/>
                </a:tc>
              </a:tr>
              <a:tr h="397045">
                <a:tc>
                  <a:txBody>
                    <a:bodyPr/>
                    <a:lstStyle/>
                    <a:p>
                      <a:pPr algn="ctr"/>
                      <a:r>
                        <a:rPr lang="en-US" sz="1200" b="1" dirty="0" smtClean="0">
                          <a:solidFill>
                            <a:schemeClr val="bg1"/>
                          </a:solidFill>
                        </a:rPr>
                        <a:t>2</a:t>
                      </a:r>
                      <a:endParaRPr lang="en-US" sz="1200" b="1" dirty="0">
                        <a:solidFill>
                          <a:schemeClr val="bg1"/>
                        </a:solidFill>
                      </a:endParaRPr>
                    </a:p>
                  </a:txBody>
                  <a:tcPr anchor="ctr">
                    <a:solidFill>
                      <a:schemeClr val="accent5">
                        <a:lumMod val="50000"/>
                      </a:schemeClr>
                    </a:solidFill>
                  </a:tcPr>
                </a:tc>
                <a:tc>
                  <a:txBody>
                    <a:bodyPr/>
                    <a:lstStyle/>
                    <a:p>
                      <a:pPr algn="ctr"/>
                      <a:r>
                        <a:rPr lang="en-US" sz="1200" dirty="0" smtClean="0"/>
                        <a:t>0</a:t>
                      </a:r>
                      <a:endParaRPr lang="en-US" sz="1200" dirty="0"/>
                    </a:p>
                  </a:txBody>
                  <a:tcPr anchor="ctr"/>
                </a:tc>
                <a:tc>
                  <a:txBody>
                    <a:bodyPr/>
                    <a:lstStyle/>
                    <a:p>
                      <a:pPr algn="ctr"/>
                      <a:r>
                        <a:rPr lang="en-US" sz="1200" dirty="0" smtClean="0"/>
                        <a:t>0</a:t>
                      </a:r>
                      <a:endParaRPr lang="en-US" sz="1200" dirty="0"/>
                    </a:p>
                  </a:txBody>
                  <a:tcPr anchor="ctr"/>
                </a:tc>
                <a:tc>
                  <a:txBody>
                    <a:bodyPr/>
                    <a:lstStyle/>
                    <a:p>
                      <a:pPr algn="ctr"/>
                      <a:r>
                        <a:rPr lang="en-US" sz="1200" dirty="0" smtClean="0"/>
                        <a:t>0</a:t>
                      </a:r>
                      <a:endParaRPr lang="en-US" sz="1200" dirty="0"/>
                    </a:p>
                  </a:txBody>
                  <a:tcPr anchor="ctr"/>
                </a:tc>
                <a:tc>
                  <a:txBody>
                    <a:bodyPr/>
                    <a:lstStyle/>
                    <a:p>
                      <a:pPr algn="ctr"/>
                      <a:r>
                        <a:rPr lang="en-US" sz="1200" dirty="0" smtClean="0"/>
                        <a:t>1</a:t>
                      </a:r>
                      <a:endParaRPr lang="en-US" sz="1200" dirty="0"/>
                    </a:p>
                  </a:txBody>
                  <a:tcPr anchor="ctr"/>
                </a:tc>
              </a:tr>
              <a:tr h="397045">
                <a:tc>
                  <a:txBody>
                    <a:bodyPr/>
                    <a:lstStyle/>
                    <a:p>
                      <a:pPr algn="ctr"/>
                      <a:r>
                        <a:rPr lang="en-US" sz="1200" b="1" dirty="0" smtClean="0">
                          <a:solidFill>
                            <a:schemeClr val="bg1"/>
                          </a:solidFill>
                        </a:rPr>
                        <a:t>3</a:t>
                      </a:r>
                      <a:endParaRPr lang="en-US" sz="1200" b="1" dirty="0">
                        <a:solidFill>
                          <a:schemeClr val="bg1"/>
                        </a:solidFill>
                      </a:endParaRPr>
                    </a:p>
                  </a:txBody>
                  <a:tcPr anchor="ctr">
                    <a:solidFill>
                      <a:schemeClr val="accent5">
                        <a:lumMod val="50000"/>
                      </a:schemeClr>
                    </a:solidFill>
                  </a:tcPr>
                </a:tc>
                <a:tc>
                  <a:txBody>
                    <a:bodyPr/>
                    <a:lstStyle/>
                    <a:p>
                      <a:pPr algn="ctr"/>
                      <a:r>
                        <a:rPr lang="en-US" sz="1200" dirty="0" smtClean="0"/>
                        <a:t>0</a:t>
                      </a:r>
                      <a:endParaRPr lang="en-US" sz="1200" dirty="0"/>
                    </a:p>
                  </a:txBody>
                  <a:tcPr anchor="ctr"/>
                </a:tc>
                <a:tc>
                  <a:txBody>
                    <a:bodyPr/>
                    <a:lstStyle/>
                    <a:p>
                      <a:pPr algn="ctr"/>
                      <a:r>
                        <a:rPr lang="en-US" sz="1200" dirty="0" smtClean="0"/>
                        <a:t>0</a:t>
                      </a:r>
                      <a:endParaRPr lang="en-US" sz="1200" dirty="0"/>
                    </a:p>
                  </a:txBody>
                  <a:tcPr anchor="ctr"/>
                </a:tc>
                <a:tc>
                  <a:txBody>
                    <a:bodyPr/>
                    <a:lstStyle/>
                    <a:p>
                      <a:pPr algn="ctr"/>
                      <a:r>
                        <a:rPr lang="en-US" sz="1200" dirty="0" smtClean="0"/>
                        <a:t>0</a:t>
                      </a:r>
                      <a:endParaRPr lang="en-US" sz="1200" dirty="0"/>
                    </a:p>
                  </a:txBody>
                  <a:tcPr anchor="ctr"/>
                </a:tc>
                <a:tc>
                  <a:txBody>
                    <a:bodyPr/>
                    <a:lstStyle/>
                    <a:p>
                      <a:pPr algn="ctr"/>
                      <a:r>
                        <a:rPr lang="en-US" sz="1200" dirty="0" smtClean="0"/>
                        <a:t>1</a:t>
                      </a:r>
                      <a:endParaRPr lang="en-US" sz="1200" dirty="0"/>
                    </a:p>
                  </a:txBody>
                  <a:tcPr anchor="ctr"/>
                </a:tc>
              </a:tr>
              <a:tr h="397045">
                <a:tc>
                  <a:txBody>
                    <a:bodyPr/>
                    <a:lstStyle/>
                    <a:p>
                      <a:pPr algn="ctr"/>
                      <a:r>
                        <a:rPr lang="en-US" sz="1200" b="1" dirty="0" smtClean="0">
                          <a:solidFill>
                            <a:schemeClr val="bg1"/>
                          </a:solidFill>
                        </a:rPr>
                        <a:t>4</a:t>
                      </a:r>
                      <a:endParaRPr lang="en-US" sz="1200" b="1" dirty="0">
                        <a:solidFill>
                          <a:schemeClr val="bg1"/>
                        </a:solidFill>
                      </a:endParaRPr>
                    </a:p>
                  </a:txBody>
                  <a:tcPr anchor="ctr">
                    <a:solidFill>
                      <a:schemeClr val="accent5">
                        <a:lumMod val="50000"/>
                      </a:schemeClr>
                    </a:solidFill>
                  </a:tcPr>
                </a:tc>
                <a:tc>
                  <a:txBody>
                    <a:bodyPr/>
                    <a:lstStyle/>
                    <a:p>
                      <a:pPr algn="ctr"/>
                      <a:r>
                        <a:rPr lang="en-US" sz="1200" dirty="0" smtClean="0"/>
                        <a:t>0</a:t>
                      </a:r>
                      <a:endParaRPr lang="en-US" sz="1200" dirty="0"/>
                    </a:p>
                  </a:txBody>
                  <a:tcPr anchor="ctr"/>
                </a:tc>
                <a:tc>
                  <a:txBody>
                    <a:bodyPr/>
                    <a:lstStyle/>
                    <a:p>
                      <a:pPr algn="ctr"/>
                      <a:r>
                        <a:rPr lang="en-US" sz="1200" dirty="0" smtClean="0"/>
                        <a:t>0</a:t>
                      </a:r>
                      <a:endParaRPr lang="en-US" sz="1200" dirty="0"/>
                    </a:p>
                  </a:txBody>
                  <a:tcPr anchor="ctr"/>
                </a:tc>
                <a:tc>
                  <a:txBody>
                    <a:bodyPr/>
                    <a:lstStyle/>
                    <a:p>
                      <a:pPr algn="ctr"/>
                      <a:r>
                        <a:rPr lang="en-US" sz="1200" dirty="0" smtClean="0"/>
                        <a:t>1</a:t>
                      </a:r>
                      <a:endParaRPr lang="en-US" sz="1200" dirty="0"/>
                    </a:p>
                  </a:txBody>
                  <a:tcPr anchor="ctr"/>
                </a:tc>
                <a:tc>
                  <a:txBody>
                    <a:bodyPr/>
                    <a:lstStyle/>
                    <a:p>
                      <a:pPr algn="ctr"/>
                      <a:r>
                        <a:rPr lang="en-US" sz="1200" dirty="0" smtClean="0"/>
                        <a:t>0</a:t>
                      </a:r>
                      <a:endParaRPr lang="en-US" sz="1200" dirty="0"/>
                    </a:p>
                  </a:txBody>
                  <a:tcPr anchor="ctr"/>
                </a:tc>
              </a:tr>
            </a:tbl>
          </a:graphicData>
        </a:graphic>
      </p:graphicFrame>
      <p:graphicFrame>
        <p:nvGraphicFramePr>
          <p:cNvPr id="21" name="Table 20"/>
          <p:cNvGraphicFramePr>
            <a:graphicFrameLocks noGrp="1"/>
          </p:cNvGraphicFramePr>
          <p:nvPr/>
        </p:nvGraphicFramePr>
        <p:xfrm>
          <a:off x="4238274" y="5358347"/>
          <a:ext cx="2607900" cy="548640"/>
        </p:xfrm>
        <a:graphic>
          <a:graphicData uri="http://schemas.openxmlformats.org/drawingml/2006/table">
            <a:tbl>
              <a:tblPr firstRow="1" bandRow="1">
                <a:tableStyleId>{912C8C85-51F0-491E-9774-3900AFEF0FD7}</a:tableStyleId>
              </a:tblPr>
              <a:tblGrid>
                <a:gridCol w="521457"/>
                <a:gridCol w="485459"/>
                <a:gridCol w="516446"/>
                <a:gridCol w="547434"/>
                <a:gridCol w="537104"/>
              </a:tblGrid>
              <a:tr h="263082">
                <a:tc>
                  <a:txBody>
                    <a:bodyPr/>
                    <a:lstStyle/>
                    <a:p>
                      <a:pPr algn="ctr"/>
                      <a:r>
                        <a:rPr lang="en-US" sz="1200" dirty="0" smtClean="0"/>
                        <a:t>0</a:t>
                      </a:r>
                      <a:endParaRPr lang="en-US" sz="1200" dirty="0"/>
                    </a:p>
                  </a:txBody>
                  <a:tcPr/>
                </a:tc>
                <a:tc>
                  <a:txBody>
                    <a:bodyPr/>
                    <a:lstStyle/>
                    <a:p>
                      <a:pPr algn="ctr"/>
                      <a:r>
                        <a:rPr lang="en-US" sz="1200" dirty="0" smtClean="0"/>
                        <a:t>1</a:t>
                      </a:r>
                      <a:endParaRPr lang="en-US" sz="1200" dirty="0"/>
                    </a:p>
                  </a:txBody>
                  <a:tcPr/>
                </a:tc>
                <a:tc>
                  <a:txBody>
                    <a:bodyPr/>
                    <a:lstStyle/>
                    <a:p>
                      <a:pPr algn="ctr"/>
                      <a:r>
                        <a:rPr lang="en-US" sz="1200" dirty="0" smtClean="0"/>
                        <a:t>2</a:t>
                      </a:r>
                      <a:endParaRPr lang="en-US" sz="1200" dirty="0"/>
                    </a:p>
                  </a:txBody>
                  <a:tcPr/>
                </a:tc>
                <a:tc>
                  <a:txBody>
                    <a:bodyPr/>
                    <a:lstStyle/>
                    <a:p>
                      <a:pPr algn="ctr"/>
                      <a:r>
                        <a:rPr lang="en-US" sz="1200" dirty="0" smtClean="0"/>
                        <a:t>3</a:t>
                      </a:r>
                      <a:endParaRPr lang="en-US" sz="1200" dirty="0"/>
                    </a:p>
                  </a:txBody>
                  <a:tcPr/>
                </a:tc>
                <a:tc>
                  <a:txBody>
                    <a:bodyPr/>
                    <a:lstStyle/>
                    <a:p>
                      <a:pPr algn="ctr"/>
                      <a:r>
                        <a:rPr lang="en-US" sz="1200" dirty="0" smtClean="0"/>
                        <a:t>4</a:t>
                      </a:r>
                      <a:endParaRPr lang="en-US" sz="1200" dirty="0"/>
                    </a:p>
                  </a:txBody>
                  <a:tcPr/>
                </a:tc>
              </a:tr>
              <a:tr h="263082">
                <a:tc>
                  <a:txBody>
                    <a:bodyPr/>
                    <a:lstStyle/>
                    <a:p>
                      <a:pPr algn="ctr"/>
                      <a:r>
                        <a:rPr lang="en-US" sz="1200" b="0" dirty="0" smtClean="0"/>
                        <a:t>0</a:t>
                      </a:r>
                      <a:endParaRPr lang="en-US" sz="1200" b="0" dirty="0"/>
                    </a:p>
                  </a:txBody>
                  <a:tcPr/>
                </a:tc>
                <a:tc>
                  <a:txBody>
                    <a:bodyPr/>
                    <a:lstStyle/>
                    <a:p>
                      <a:pPr algn="ctr"/>
                      <a:r>
                        <a:rPr lang="en-US" sz="1200" b="0" dirty="0" smtClean="0"/>
                        <a:t>.032</a:t>
                      </a:r>
                      <a:endParaRPr lang="en-US" sz="1200" b="0" dirty="0"/>
                    </a:p>
                  </a:txBody>
                  <a:tcPr/>
                </a:tc>
                <a:tc>
                  <a:txBody>
                    <a:bodyPr/>
                    <a:lstStyle/>
                    <a:p>
                      <a:pPr algn="ctr"/>
                      <a:r>
                        <a:rPr lang="en-US" sz="1200" b="0" dirty="0" smtClean="0"/>
                        <a:t>.087</a:t>
                      </a:r>
                      <a:endParaRPr lang="en-US" sz="1200" b="0" dirty="0"/>
                    </a:p>
                  </a:txBody>
                  <a:tcPr/>
                </a:tc>
                <a:tc>
                  <a:txBody>
                    <a:bodyPr/>
                    <a:lstStyle/>
                    <a:p>
                      <a:pPr algn="ctr"/>
                      <a:r>
                        <a:rPr lang="en-US" sz="1200" b="0" dirty="0" smtClean="0"/>
                        <a:t>.237</a:t>
                      </a:r>
                      <a:endParaRPr lang="en-US" sz="1200" b="0" dirty="0"/>
                    </a:p>
                  </a:txBody>
                  <a:tcPr/>
                </a:tc>
                <a:tc>
                  <a:txBody>
                    <a:bodyPr/>
                    <a:lstStyle/>
                    <a:p>
                      <a:pPr algn="ctr"/>
                      <a:r>
                        <a:rPr lang="en-US" sz="1200" b="0" dirty="0" smtClean="0"/>
                        <a:t>.644</a:t>
                      </a:r>
                      <a:endParaRPr lang="en-US" sz="1200" b="0" dirty="0"/>
                    </a:p>
                  </a:txBody>
                  <a:tcPr/>
                </a:tc>
              </a:tr>
            </a:tbl>
          </a:graphicData>
        </a:graphic>
      </p:graphicFrame>
      <p:sp>
        <p:nvSpPr>
          <p:cNvPr id="55299" name="Text Box 3"/>
          <p:cNvSpPr txBox="1">
            <a:spLocks noChangeArrowheads="1"/>
          </p:cNvSpPr>
          <p:nvPr/>
        </p:nvSpPr>
        <p:spPr bwMode="auto">
          <a:xfrm>
            <a:off x="4102977" y="4711700"/>
            <a:ext cx="3212223" cy="731157"/>
          </a:xfrm>
          <a:prstGeom prst="rect">
            <a:avLst/>
          </a:prstGeom>
          <a:noFill/>
          <a:ln w="9525">
            <a:noFill/>
            <a:miter lim="800000"/>
            <a:headEnd/>
            <a:tailEnd/>
          </a:ln>
        </p:spPr>
        <p:txBody>
          <a:bodyPr vert="horz" wrap="square" lIns="91440" tIns="91440" rIns="91440" bIns="9144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1" u="none" strike="noStrike" cap="none" normalizeH="0" baseline="0" dirty="0">
                <a:ln>
                  <a:noFill/>
                </a:ln>
                <a:solidFill>
                  <a:schemeClr val="tx1"/>
                </a:solidFill>
                <a:effectLst/>
                <a:latin typeface="Courier" charset="0"/>
                <a:ea typeface="Times New Roman" charset="0"/>
              </a:rPr>
              <a:t>CONDITIONAL </a:t>
            </a:r>
            <a:r>
              <a:rPr kumimoji="0" lang="en-US" sz="1600" b="0" i="1" u="none" strike="noStrike" cap="none" normalizeH="0" baseline="0" dirty="0" err="1">
                <a:ln>
                  <a:noFill/>
                </a:ln>
                <a:solidFill>
                  <a:schemeClr val="tx1"/>
                </a:solidFill>
                <a:effectLst/>
                <a:latin typeface="Courier" charset="0"/>
                <a:ea typeface="Times New Roman" charset="0"/>
              </a:rPr>
              <a:t>TimePrior</a:t>
            </a:r>
            <a:endParaRPr kumimoji="0" lang="en-US" sz="1600" b="0" i="1" u="none" strike="noStrike" cap="none" normalizeH="0" baseline="0" dirty="0" smtClean="0">
              <a:ln>
                <a:noFill/>
              </a:ln>
              <a:solidFill>
                <a:schemeClr val="tx1"/>
              </a:solidFill>
              <a:effectLst/>
              <a:latin typeface="Courier" charset="0"/>
              <a:ea typeface="Times New Roman"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Courier" charset="0"/>
                <a:ea typeface="Times New Roman" charset="0"/>
              </a:rPr>
              <a:t>    Condact</a:t>
            </a:r>
            <a:r>
              <a:rPr kumimoji="0" lang="en-US" sz="1600" b="0" i="0" u="none" strike="noStrike" cap="none" normalizeH="0" baseline="0" dirty="0">
                <a:ln>
                  <a:noFill/>
                </a:ln>
                <a:solidFill>
                  <a:schemeClr val="tx1"/>
                </a:solidFill>
                <a:effectLst/>
                <a:latin typeface="Courier" charset="0"/>
                <a:ea typeface="Times New Roman" charset="0"/>
              </a:rPr>
              <a:t>: Time(</a:t>
            </a:r>
            <a:r>
              <a:rPr kumimoji="0" lang="en-US" sz="1600" b="0" i="1" u="none" strike="noStrike" cap="none" normalizeH="0" baseline="0" dirty="0">
                <a:ln>
                  <a:noFill/>
                </a:ln>
                <a:solidFill>
                  <a:schemeClr val="tx1"/>
                </a:solidFill>
                <a:effectLst/>
                <a:latin typeface="Courier" charset="0"/>
                <a:ea typeface="Times New Roman" charset="0"/>
              </a:rPr>
              <a:t>t</a:t>
            </a:r>
            <a:r>
              <a:rPr kumimoji="0" lang="en-US" sz="1600" b="0" i="0" u="none" strike="noStrike" cap="none" normalizeH="0" baseline="0" dirty="0" smtClean="0">
                <a:ln>
                  <a:noFill/>
                </a:ln>
                <a:solidFill>
                  <a:schemeClr val="tx1"/>
                </a:solidFill>
                <a:effectLst/>
                <a:latin typeface="Courier" charset="0"/>
                <a:ea typeface="Times New Roman" charset="0"/>
              </a:rPr>
              <a:t>)[</a:t>
            </a:r>
            <a:r>
              <a:rPr kumimoji="0" lang="en-US" sz="1600" b="0" i="1" u="none" strike="noStrike" cap="none" normalizeH="0" baseline="0" dirty="0">
                <a:ln>
                  <a:noFill/>
                </a:ln>
                <a:solidFill>
                  <a:schemeClr val="tx1"/>
                </a:solidFill>
                <a:effectLst/>
                <a:latin typeface="Courier" charset="0"/>
                <a:ea typeface="Times New Roman" charset="0"/>
                <a:sym typeface="Symbol" charset="2"/>
              </a:rPr>
              <a:t></a:t>
            </a:r>
            <a:r>
              <a:rPr kumimoji="0" lang="en-US" sz="1600" b="0" i="1" u="none" strike="noStrike" cap="none" normalizeH="0" baseline="0" dirty="0">
                <a:ln>
                  <a:noFill/>
                </a:ln>
                <a:solidFill>
                  <a:schemeClr val="tx1"/>
                </a:solidFill>
                <a:effectLst/>
                <a:latin typeface="Courier" charset="0"/>
                <a:ea typeface="Times New Roman" charset="0"/>
              </a:rPr>
              <a:t>3</a:t>
            </a:r>
            <a:r>
              <a:rPr kumimoji="0" lang="en-US" sz="1600" b="0" i="0" u="none" strike="noStrike" cap="none" normalizeH="0" baseline="0" dirty="0" smtClean="0">
                <a:ln>
                  <a:noFill/>
                </a:ln>
                <a:solidFill>
                  <a:schemeClr val="tx1"/>
                </a:solidFill>
                <a:effectLst/>
                <a:latin typeface="Courier" charset="0"/>
                <a:ea typeface="Times New Roman" charset="0"/>
              </a:rPr>
              <a:t>]</a:t>
            </a:r>
          </a:p>
        </p:txBody>
      </p:sp>
      <p:sp>
        <p:nvSpPr>
          <p:cNvPr id="55302" name="Text Box 6"/>
          <p:cNvSpPr txBox="1">
            <a:spLocks noChangeArrowheads="1"/>
          </p:cNvSpPr>
          <p:nvPr/>
        </p:nvSpPr>
        <p:spPr bwMode="auto">
          <a:xfrm>
            <a:off x="497121" y="3169104"/>
            <a:ext cx="3476171" cy="940254"/>
          </a:xfrm>
          <a:prstGeom prst="rect">
            <a:avLst/>
          </a:prstGeom>
          <a:noFill/>
          <a:ln w="9525">
            <a:noFill/>
            <a:miter lim="800000"/>
            <a:headEnd/>
            <a:tailEnd/>
          </a:ln>
        </p:spPr>
        <p:txBody>
          <a:bodyPr vert="horz" wrap="square" lIns="91440" tIns="91440" rIns="91440" bIns="9144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1" u="none" strike="noStrike" cap="none" normalizeH="0" baseline="0" dirty="0">
                <a:ln>
                  <a:noFill/>
                </a:ln>
                <a:solidFill>
                  <a:schemeClr val="tx1"/>
                </a:solidFill>
                <a:effectLst/>
                <a:latin typeface="Courier" charset="0"/>
                <a:ea typeface="Times New Roman" charset="0"/>
              </a:rPr>
              <a:t>Conditional </a:t>
            </a:r>
            <a:r>
              <a:rPr kumimoji="0" lang="en-US" sz="1600" b="0" i="1" u="none" strike="noStrike" cap="none" normalizeH="0" baseline="0" dirty="0" err="1">
                <a:ln>
                  <a:noFill/>
                </a:ln>
                <a:solidFill>
                  <a:schemeClr val="tx1"/>
                </a:solidFill>
                <a:effectLst/>
                <a:latin typeface="Courier" charset="0"/>
                <a:ea typeface="Times New Roman" charset="0"/>
              </a:rPr>
              <a:t>TimeConcept</a:t>
            </a:r>
            <a:endParaRPr kumimoji="0" lang="en-US" sz="1600" b="0" i="1" u="none" strike="noStrike" cap="none" normalizeH="0" baseline="0" dirty="0" smtClean="0">
              <a:ln>
                <a:noFill/>
              </a:ln>
              <a:solidFill>
                <a:schemeClr val="tx1"/>
              </a:solidFill>
              <a:effectLst/>
              <a:latin typeface="Courier" charset="0"/>
              <a:ea typeface="Times New Roman"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Courier" charset="0"/>
                <a:ea typeface="Times New Roman" charset="0"/>
              </a:rPr>
              <a:t>    Condact</a:t>
            </a:r>
            <a:r>
              <a:rPr kumimoji="0" lang="en-US" sz="1600" b="0" i="0" u="none" strike="noStrike" cap="none" normalizeH="0" baseline="0" dirty="0">
                <a:ln>
                  <a:noFill/>
                </a:ln>
                <a:solidFill>
                  <a:schemeClr val="tx1"/>
                </a:solidFill>
                <a:effectLst/>
                <a:latin typeface="Courier" charset="0"/>
                <a:ea typeface="Times New Roman" charset="0"/>
              </a:rPr>
              <a:t>: Time(</a:t>
            </a:r>
            <a:r>
              <a:rPr kumimoji="0" lang="en-US" sz="1600" b="0" i="1" u="none" strike="noStrike" cap="none" normalizeH="0" baseline="0" dirty="0">
                <a:ln>
                  <a:noFill/>
                </a:ln>
                <a:solidFill>
                  <a:schemeClr val="tx1"/>
                </a:solidFill>
                <a:effectLst/>
                <a:latin typeface="Courier" charset="0"/>
                <a:ea typeface="Times New Roman" charset="0"/>
              </a:rPr>
              <a:t>t</a:t>
            </a:r>
            <a:r>
              <a:rPr kumimoji="0" lang="en-US" sz="1600" b="0" i="0" u="none" strike="noStrike" cap="none" normalizeH="0" baseline="0" dirty="0" smtClean="0">
                <a:ln>
                  <a:noFill/>
                </a:ln>
                <a:solidFill>
                  <a:schemeClr val="tx1"/>
                </a:solidFill>
                <a:effectLst/>
                <a:latin typeface="Courier" charset="0"/>
                <a:ea typeface="Times New Roman" charset="0"/>
              </a:rPr>
              <a:t>)[</a:t>
            </a:r>
            <a:r>
              <a:rPr kumimoji="0" lang="en-US" sz="1600" b="0" i="1" u="none" strike="noStrike" cap="none" normalizeH="0" baseline="0" dirty="0">
                <a:ln>
                  <a:noFill/>
                </a:ln>
                <a:solidFill>
                  <a:schemeClr val="tx1"/>
                </a:solidFill>
                <a:effectLst/>
                <a:latin typeface="Courier" charset="0"/>
                <a:ea typeface="Times New Roman" charset="0"/>
                <a:sym typeface="Symbol" charset="2"/>
              </a:rPr>
              <a:t></a:t>
            </a:r>
            <a:r>
              <a:rPr kumimoji="0" lang="en-US" sz="1600" b="0" i="1" u="none" strike="noStrike" cap="none" normalizeH="0" baseline="0" dirty="0">
                <a:ln>
                  <a:noFill/>
                </a:ln>
                <a:solidFill>
                  <a:schemeClr val="tx1"/>
                </a:solidFill>
                <a:effectLst/>
                <a:latin typeface="Courier" charset="0"/>
                <a:ea typeface="Times New Roman" charset="0"/>
              </a:rPr>
              <a:t>3</a:t>
            </a:r>
            <a:r>
              <a:rPr kumimoji="0" lang="en-US" sz="1600" b="0" i="0" u="none" strike="noStrike" cap="none" normalizeH="0" baseline="0" dirty="0">
                <a:ln>
                  <a:noFill/>
                </a:ln>
                <a:solidFill>
                  <a:schemeClr val="tx1"/>
                </a:solidFill>
                <a:effectLst/>
                <a:latin typeface="Courier" charset="0"/>
                <a:ea typeface="Times New Roman" charset="0"/>
              </a:rPr>
              <a:t>]</a:t>
            </a:r>
            <a:endParaRPr kumimoji="0" lang="en-US" sz="1600" b="0" i="0" u="none" strike="noStrike" cap="none" normalizeH="0" baseline="0" dirty="0" smtClean="0">
              <a:ln>
                <a:noFill/>
              </a:ln>
              <a:solidFill>
                <a:schemeClr val="tx1"/>
              </a:solidFill>
              <a:effectLst/>
              <a:latin typeface="Courier" charset="0"/>
              <a:ea typeface="Times New Roman" charset="0"/>
            </a:endParaRPr>
          </a:p>
          <a:p>
            <a:pPr marL="0" marR="0" lvl="0" indent="0" algn="l" defTabSz="914400" rtl="0" eaLnBrk="1" fontAlgn="base" latinLnBrk="0" hangingPunct="1">
              <a:lnSpc>
                <a:spcPct val="100000"/>
              </a:lnSpc>
              <a:spcBef>
                <a:spcPct val="0"/>
              </a:spcBef>
              <a:spcAft>
                <a:spcPct val="0"/>
              </a:spcAft>
              <a:buClrTx/>
              <a:buSzTx/>
              <a:buFontTx/>
              <a:buNone/>
              <a:tabLst/>
            </a:pPr>
            <a:r>
              <a:rPr lang="en-US" sz="1600" dirty="0" smtClean="0">
                <a:latin typeface="Courier" charset="0"/>
                <a:ea typeface="Times New Roman" charset="0"/>
              </a:rPr>
              <a:t>             </a:t>
            </a:r>
            <a:r>
              <a:rPr kumimoji="0" lang="en-US" sz="1600" b="0" i="0" u="none" strike="noStrike" cap="none" normalizeH="0" baseline="0" dirty="0" smtClean="0">
                <a:ln>
                  <a:noFill/>
                </a:ln>
                <a:solidFill>
                  <a:schemeClr val="tx1"/>
                </a:solidFill>
                <a:effectLst/>
                <a:latin typeface="Courier" charset="0"/>
                <a:ea typeface="Times New Roman" charset="0"/>
              </a:rPr>
              <a:t>Concept</a:t>
            </a:r>
            <a:r>
              <a:rPr kumimoji="0" lang="en-US" sz="1600" b="0" i="0" u="none" strike="noStrike" cap="none" normalizeH="0" baseline="0" dirty="0">
                <a:ln>
                  <a:noFill/>
                </a:ln>
                <a:solidFill>
                  <a:schemeClr val="tx1"/>
                </a:solidFill>
                <a:effectLst/>
                <a:latin typeface="Courier" charset="0"/>
                <a:ea typeface="Times New Roman" charset="0"/>
              </a:rPr>
              <a:t>(O1,</a:t>
            </a:r>
            <a:r>
              <a:rPr kumimoji="0" lang="en-US" sz="1600" b="0" i="1" u="none" strike="noStrike" cap="none" normalizeH="0" baseline="0" dirty="0">
                <a:ln>
                  <a:noFill/>
                </a:ln>
                <a:solidFill>
                  <a:schemeClr val="tx1"/>
                </a:solidFill>
                <a:effectLst/>
                <a:latin typeface="Courier" charset="0"/>
                <a:ea typeface="Times New Roman" charset="0"/>
              </a:rPr>
              <a:t>c</a:t>
            </a:r>
            <a:r>
              <a:rPr kumimoji="0" lang="en-US" sz="1600" b="0" i="0" u="none" strike="noStrike" cap="none" normalizeH="0" baseline="0" dirty="0" smtClean="0">
                <a:ln>
                  <a:noFill/>
                </a:ln>
                <a:solidFill>
                  <a:schemeClr val="tx1"/>
                </a:solidFill>
                <a:effectLst/>
                <a:latin typeface="Courier" charset="0"/>
                <a:ea typeface="Times New Roman" charset="0"/>
              </a:rPr>
              <a:t>)</a:t>
            </a:r>
            <a:endParaRPr kumimoji="0" lang="en-US" sz="1600" b="0" i="0" u="none" strike="noStrike" cap="none" normalizeH="0" baseline="0" dirty="0">
              <a:ln>
                <a:noFill/>
              </a:ln>
              <a:solidFill>
                <a:schemeClr val="tx1"/>
              </a:solidFill>
              <a:effectLst/>
              <a:latin typeface="Courier" charset="0"/>
              <a:ea typeface="Times New Roman" charset="0"/>
            </a:endParaRPr>
          </a:p>
        </p:txBody>
      </p:sp>
      <p:sp>
        <p:nvSpPr>
          <p:cNvPr id="55305" name="Text Box 9"/>
          <p:cNvSpPr txBox="1">
            <a:spLocks noChangeArrowheads="1"/>
          </p:cNvSpPr>
          <p:nvPr/>
        </p:nvSpPr>
        <p:spPr bwMode="auto">
          <a:xfrm>
            <a:off x="5197929" y="2588532"/>
            <a:ext cx="3646714" cy="967468"/>
          </a:xfrm>
          <a:prstGeom prst="rect">
            <a:avLst/>
          </a:prstGeom>
          <a:noFill/>
          <a:ln w="9525">
            <a:noFill/>
            <a:miter lim="800000"/>
            <a:headEnd/>
            <a:tailEnd/>
          </a:ln>
        </p:spPr>
        <p:txBody>
          <a:bodyPr vert="horz" wrap="square" lIns="91440" tIns="91440" rIns="91440" bIns="9144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1" u="none" strike="noStrike" cap="none" normalizeH="0" baseline="0" dirty="0">
                <a:ln>
                  <a:noFill/>
                </a:ln>
                <a:solidFill>
                  <a:schemeClr val="tx1"/>
                </a:solidFill>
                <a:effectLst/>
                <a:latin typeface="Courier" charset="0"/>
                <a:ea typeface="Times New Roman" charset="0"/>
              </a:rPr>
              <a:t>CONDITIONAL TwoColorConstraint12</a:t>
            </a:r>
            <a:endParaRPr kumimoji="0" lang="en-US" sz="1400" b="0" i="0" u="none" strike="noStrike" cap="none" normalizeH="0" baseline="0" dirty="0">
              <a:ln>
                <a:noFill/>
              </a:ln>
              <a:solidFill>
                <a:schemeClr val="tx1"/>
              </a:solidFill>
              <a:effectLst/>
              <a:latin typeface="Courier" charset="0"/>
              <a:ea typeface="Times New Roman"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Courier" charset="0"/>
                <a:ea typeface="Times New Roman" charset="0"/>
              </a:rPr>
              <a:t>   </a:t>
            </a:r>
            <a:r>
              <a:rPr kumimoji="0" lang="en-US" sz="1400" b="0" i="0" u="none" strike="noStrike" cap="none" normalizeH="0" baseline="0" dirty="0" err="1">
                <a:ln>
                  <a:noFill/>
                </a:ln>
                <a:solidFill>
                  <a:schemeClr val="tx1"/>
                </a:solidFill>
                <a:effectLst/>
                <a:latin typeface="Courier" charset="0"/>
                <a:ea typeface="Times New Roman" charset="0"/>
              </a:rPr>
              <a:t>Condact</a:t>
            </a:r>
            <a:r>
              <a:rPr kumimoji="0" lang="en-US" sz="1400" b="0" i="0" u="none" strike="noStrike" cap="none" normalizeH="0" baseline="0" dirty="0">
                <a:ln>
                  <a:noFill/>
                </a:ln>
                <a:solidFill>
                  <a:schemeClr val="tx1"/>
                </a:solidFill>
                <a:effectLst/>
                <a:latin typeface="Courier" charset="0"/>
                <a:ea typeface="Times New Roman" charset="0"/>
              </a:rPr>
              <a:t>: Color(R1,</a:t>
            </a:r>
            <a:r>
              <a:rPr kumimoji="0" lang="en-US" sz="1400" b="0" i="1" u="none" strike="noStrike" cap="none" normalizeH="0" baseline="0" dirty="0">
                <a:ln>
                  <a:noFill/>
                </a:ln>
                <a:solidFill>
                  <a:schemeClr val="tx1"/>
                </a:solidFill>
                <a:effectLst/>
                <a:latin typeface="Courier" charset="0"/>
                <a:ea typeface="Times New Roman" charset="0"/>
              </a:rPr>
              <a:t>c1</a:t>
            </a:r>
            <a:r>
              <a:rPr kumimoji="0" lang="en-US" sz="1400" b="0" i="0" u="none" strike="noStrike" cap="none" normalizeH="0" baseline="0" dirty="0">
                <a:ln>
                  <a:noFill/>
                </a:ln>
                <a:solidFill>
                  <a:schemeClr val="tx1"/>
                </a:solidFill>
                <a:effectLst/>
                <a:latin typeface="Courier" charset="0"/>
                <a:ea typeface="Times New Roman" charset="0"/>
              </a:rPr>
              <a:t>)[</a:t>
            </a:r>
            <a:r>
              <a:rPr kumimoji="0" lang="en-US" sz="1400" b="0" i="1" u="none" strike="noStrike" cap="none" normalizeH="0" baseline="0" dirty="0">
                <a:ln>
                  <a:noFill/>
                </a:ln>
                <a:solidFill>
                  <a:schemeClr val="tx1"/>
                </a:solidFill>
                <a:effectLst/>
                <a:latin typeface="Courier" charset="0"/>
                <a:ea typeface="Times New Roman" charset="0"/>
                <a:sym typeface="Symbol" charset="2"/>
              </a:rPr>
              <a:t></a:t>
            </a:r>
            <a:r>
              <a:rPr kumimoji="0" lang="en-US" sz="1400" b="0" i="1" u="none" strike="noStrike" cap="none" normalizeH="0" baseline="0" dirty="0">
                <a:ln>
                  <a:noFill/>
                </a:ln>
                <a:solidFill>
                  <a:schemeClr val="tx1"/>
                </a:solidFill>
                <a:effectLst/>
                <a:latin typeface="Courier" charset="0"/>
                <a:ea typeface="Times New Roman" charset="0"/>
              </a:rPr>
              <a:t>7</a:t>
            </a:r>
            <a:r>
              <a:rPr kumimoji="0" lang="en-US" sz="1400" b="0" i="0" u="none" strike="noStrike" cap="none" normalizeH="0" baseline="0" dirty="0">
                <a:ln>
                  <a:noFill/>
                </a:ln>
                <a:solidFill>
                  <a:schemeClr val="tx1"/>
                </a:solidFill>
                <a:effectLst/>
                <a:latin typeface="Courier" charset="0"/>
                <a:ea typeface="Times New Roman" charset="0"/>
              </a:rPr>
              <a:t>]</a:t>
            </a:r>
          </a:p>
          <a:p>
            <a:pPr marL="0" marR="0" lvl="0" indent="0" algn="l" defTabSz="914400" rtl="0" eaLnBrk="1" fontAlgn="base" latinLnBrk="0" hangingPunct="1">
              <a:lnSpc>
                <a:spcPct val="100000"/>
              </a:lnSpc>
              <a:spcBef>
                <a:spcPct val="0"/>
              </a:spcBef>
              <a:spcAft>
                <a:spcPts val="500"/>
              </a:spcAft>
              <a:buClrTx/>
              <a:buSzTx/>
              <a:buFontTx/>
              <a:buNone/>
              <a:tabLst/>
            </a:pPr>
            <a:r>
              <a:rPr kumimoji="0" lang="en-US" sz="1400" b="0" i="0" u="none" strike="noStrike" cap="none" normalizeH="0" baseline="0" dirty="0">
                <a:ln>
                  <a:noFill/>
                </a:ln>
                <a:solidFill>
                  <a:schemeClr val="tx1"/>
                </a:solidFill>
                <a:effectLst/>
                <a:latin typeface="Courier" charset="0"/>
                <a:ea typeface="Times New Roman" charset="0"/>
              </a:rPr>
              <a:t>            Color(R2,</a:t>
            </a:r>
            <a:r>
              <a:rPr kumimoji="0" lang="en-US" sz="1400" b="0" i="1" u="none" strike="noStrike" cap="none" normalizeH="0" baseline="0" dirty="0">
                <a:ln>
                  <a:noFill/>
                </a:ln>
                <a:solidFill>
                  <a:schemeClr val="tx1"/>
                </a:solidFill>
                <a:effectLst/>
                <a:latin typeface="Courier" charset="0"/>
                <a:ea typeface="Times New Roman" charset="0"/>
              </a:rPr>
              <a:t>c2</a:t>
            </a:r>
            <a:r>
              <a:rPr kumimoji="0" lang="en-US" sz="1400" b="0" i="0" u="none" strike="noStrike" cap="none" normalizeH="0" baseline="0" dirty="0">
                <a:ln>
                  <a:noFill/>
                </a:ln>
                <a:solidFill>
                  <a:schemeClr val="tx1"/>
                </a:solidFill>
                <a:effectLst/>
                <a:latin typeface="Courier" charset="0"/>
                <a:ea typeface="Times New Roman" charset="0"/>
              </a:rPr>
              <a:t>)[</a:t>
            </a:r>
            <a:r>
              <a:rPr kumimoji="0" lang="en-US" sz="1400" b="0" i="1" u="none" strike="noStrike" cap="none" normalizeH="0" baseline="0" dirty="0">
                <a:ln>
                  <a:noFill/>
                </a:ln>
                <a:solidFill>
                  <a:schemeClr val="tx1"/>
                </a:solidFill>
                <a:effectLst/>
                <a:latin typeface="Courier" charset="0"/>
                <a:ea typeface="Times New Roman" charset="0"/>
                <a:sym typeface="Symbol" charset="2"/>
              </a:rPr>
              <a:t></a:t>
            </a:r>
            <a:r>
              <a:rPr kumimoji="0" lang="en-US" sz="1400" b="0" i="1" u="none" strike="noStrike" cap="none" normalizeH="0" baseline="0" dirty="0">
                <a:ln>
                  <a:noFill/>
                </a:ln>
                <a:solidFill>
                  <a:schemeClr val="tx1"/>
                </a:solidFill>
                <a:effectLst/>
                <a:latin typeface="Courier" charset="0"/>
                <a:ea typeface="Times New Roman" charset="0"/>
              </a:rPr>
              <a:t>8</a:t>
            </a:r>
            <a:r>
              <a:rPr kumimoji="0" lang="en-US" sz="1400" b="0" i="0" u="none" strike="noStrike" cap="none" normalizeH="0" baseline="0" dirty="0">
                <a:ln>
                  <a:noFill/>
                </a:ln>
                <a:solidFill>
                  <a:schemeClr val="tx1"/>
                </a:solidFill>
                <a:effectLst/>
                <a:latin typeface="Courier" charset="0"/>
                <a:ea typeface="Times New Roman" charset="0"/>
              </a:rPr>
              <a:t>]</a:t>
            </a:r>
            <a:endParaRPr kumimoji="0" lang="en-US" sz="1400" b="0" i="0" u="none" strike="noStrike" cap="none" normalizeH="0" baseline="0" dirty="0" smtClean="0">
              <a:ln>
                <a:noFill/>
              </a:ln>
              <a:solidFill>
                <a:schemeClr val="tx1"/>
              </a:solidFill>
              <a:effectLst/>
              <a:latin typeface="Courier" charset="0"/>
              <a:ea typeface="Times New Roman"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ourier" charset="0"/>
              <a:ea typeface="Times New Roman"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Courier" charset="0"/>
                <a:ea typeface="Times New Roman" charset="0"/>
              </a:rPr>
              <a:t>   </a:t>
            </a:r>
          </a:p>
        </p:txBody>
      </p:sp>
      <p:graphicFrame>
        <p:nvGraphicFramePr>
          <p:cNvPr id="22" name="Table 21"/>
          <p:cNvGraphicFramePr>
            <a:graphicFrameLocks noGrp="1"/>
          </p:cNvGraphicFramePr>
          <p:nvPr/>
        </p:nvGraphicFramePr>
        <p:xfrm>
          <a:off x="5805713" y="3490126"/>
          <a:ext cx="2492828" cy="963944"/>
        </p:xfrm>
        <a:graphic>
          <a:graphicData uri="http://schemas.openxmlformats.org/drawingml/2006/table">
            <a:tbl>
              <a:tblPr firstRow="1" bandRow="1">
                <a:effectLst>
                  <a:outerShdw blurRad="50800" dist="38100" dir="2700000">
                    <a:srgbClr val="000000">
                      <a:alpha val="43000"/>
                    </a:srgbClr>
                  </a:outerShdw>
                </a:effectLst>
                <a:tableStyleId>{5C22544A-7EE6-4342-B048-85BDC9FD1C3A}</a:tableStyleId>
              </a:tblPr>
              <a:tblGrid>
                <a:gridCol w="653905"/>
                <a:gridCol w="903517"/>
                <a:gridCol w="935406"/>
              </a:tblGrid>
              <a:tr h="300934">
                <a:tc>
                  <a:txBody>
                    <a:bodyPr/>
                    <a:lstStyle/>
                    <a:p>
                      <a:pPr algn="ctr"/>
                      <a:r>
                        <a:rPr lang="en-US" sz="1200" i="1" dirty="0" smtClean="0">
                          <a:solidFill>
                            <a:schemeClr val="tx1"/>
                          </a:solidFill>
                        </a:rPr>
                        <a:t>c1</a:t>
                      </a:r>
                      <a:r>
                        <a:rPr lang="en-US" sz="1200" dirty="0" smtClean="0">
                          <a:solidFill>
                            <a:schemeClr val="tx1"/>
                          </a:solidFill>
                        </a:rPr>
                        <a:t>\</a:t>
                      </a:r>
                      <a:r>
                        <a:rPr lang="en-US" sz="1200" i="1" dirty="0" smtClean="0">
                          <a:solidFill>
                            <a:schemeClr val="tx1"/>
                          </a:solidFill>
                        </a:rPr>
                        <a:t>c2</a:t>
                      </a:r>
                      <a:endParaRPr lang="en-US" sz="1200" i="1" dirty="0">
                        <a:solidFill>
                          <a:schemeClr val="tx1"/>
                        </a:solidFill>
                      </a:endParaRPr>
                    </a:p>
                  </a:txBody>
                  <a:tcPr/>
                </a:tc>
                <a:tc>
                  <a:txBody>
                    <a:bodyPr/>
                    <a:lstStyle/>
                    <a:p>
                      <a:pPr algn="ctr"/>
                      <a:r>
                        <a:rPr lang="en-US" sz="1200" dirty="0" smtClean="0"/>
                        <a:t>Red</a:t>
                      </a:r>
                      <a:endParaRPr lang="en-US" sz="1200" dirty="0"/>
                    </a:p>
                  </a:txBody>
                  <a:tcPr anchor="ctr">
                    <a:solidFill>
                      <a:srgbClr val="3B449A"/>
                    </a:solidFill>
                  </a:tcPr>
                </a:tc>
                <a:tc>
                  <a:txBody>
                    <a:bodyPr/>
                    <a:lstStyle/>
                    <a:p>
                      <a:pPr algn="ctr"/>
                      <a:r>
                        <a:rPr lang="en-US" sz="1200" dirty="0" smtClean="0"/>
                        <a:t>Blue</a:t>
                      </a:r>
                      <a:endParaRPr lang="en-US" sz="1200" dirty="0"/>
                    </a:p>
                  </a:txBody>
                  <a:tcPr anchor="ctr">
                    <a:solidFill>
                      <a:srgbClr val="3B449A"/>
                    </a:solidFill>
                  </a:tcPr>
                </a:tc>
              </a:tr>
              <a:tr h="300934">
                <a:tc>
                  <a:txBody>
                    <a:bodyPr/>
                    <a:lstStyle/>
                    <a:p>
                      <a:pPr algn="ctr"/>
                      <a:r>
                        <a:rPr lang="en-US" sz="1200" b="1" dirty="0" smtClean="0">
                          <a:solidFill>
                            <a:schemeClr val="bg1"/>
                          </a:solidFill>
                        </a:rPr>
                        <a:t>Red</a:t>
                      </a:r>
                      <a:endParaRPr lang="en-US" sz="1200" b="1" dirty="0">
                        <a:solidFill>
                          <a:schemeClr val="bg1"/>
                        </a:solidFill>
                      </a:endParaRPr>
                    </a:p>
                  </a:txBody>
                  <a:tcPr anchor="ctr">
                    <a:solidFill>
                      <a:schemeClr val="accent5">
                        <a:lumMod val="50000"/>
                      </a:schemeClr>
                    </a:solidFill>
                  </a:tcPr>
                </a:tc>
                <a:tc>
                  <a:txBody>
                    <a:bodyPr/>
                    <a:lstStyle/>
                    <a:p>
                      <a:pPr algn="ctr"/>
                      <a:r>
                        <a:rPr lang="en-US" sz="1200" dirty="0" smtClean="0"/>
                        <a:t>0</a:t>
                      </a:r>
                      <a:endParaRPr lang="en-US" sz="1200" dirty="0"/>
                    </a:p>
                  </a:txBody>
                  <a:tcPr anchor="ct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200" dirty="0" smtClean="0"/>
                        <a:t>1</a:t>
                      </a:r>
                    </a:p>
                  </a:txBody>
                  <a:tcPr anchor="ctr"/>
                </a:tc>
              </a:tr>
              <a:tr h="362076">
                <a:tc>
                  <a:txBody>
                    <a:bodyPr/>
                    <a:lstStyle/>
                    <a:p>
                      <a:pPr algn="ctr"/>
                      <a:r>
                        <a:rPr lang="en-US" sz="1200" b="1" dirty="0" smtClean="0">
                          <a:solidFill>
                            <a:schemeClr val="bg1"/>
                          </a:solidFill>
                        </a:rPr>
                        <a:t>Blue</a:t>
                      </a:r>
                      <a:endParaRPr lang="en-US" sz="1200" b="1" dirty="0">
                        <a:solidFill>
                          <a:schemeClr val="bg1"/>
                        </a:solidFill>
                      </a:endParaRPr>
                    </a:p>
                  </a:txBody>
                  <a:tcPr anchor="ctr">
                    <a:solidFill>
                      <a:schemeClr val="accent5">
                        <a:lumMod val="50000"/>
                      </a:schemeClr>
                    </a:solidFill>
                  </a:tcPr>
                </a:tc>
                <a:tc>
                  <a:txBody>
                    <a:bodyPr/>
                    <a:lstStyle/>
                    <a:p>
                      <a:pPr algn="ctr"/>
                      <a:r>
                        <a:rPr lang="en-US" sz="1200" dirty="0" smtClean="0"/>
                        <a:t>1</a:t>
                      </a:r>
                      <a:endParaRPr lang="en-US" sz="1200" dirty="0"/>
                    </a:p>
                  </a:txBody>
                  <a:tcPr anchor="ctr"/>
                </a:tc>
                <a:tc>
                  <a:txBody>
                    <a:bodyPr/>
                    <a:lstStyle/>
                    <a:p>
                      <a:pPr algn="ctr"/>
                      <a:r>
                        <a:rPr lang="en-US" sz="1200" dirty="0" smtClean="0"/>
                        <a:t>0</a:t>
                      </a:r>
                      <a:endParaRPr lang="en-US" sz="1200" dirty="0"/>
                    </a:p>
                  </a:txBody>
                  <a:tcPr anchor="ct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5299"/>
                                        </p:tgtEl>
                                        <p:attrNameLst>
                                          <p:attrName>style.visibility</p:attrName>
                                        </p:attrNameLst>
                                      </p:cBhvr>
                                      <p:to>
                                        <p:strVal val="visible"/>
                                      </p:to>
                                    </p:set>
                                  </p:childTnLst>
                                </p:cTn>
                              </p:par>
                            </p:childTnLst>
                          </p:cTn>
                        </p:par>
                        <p:par>
                          <p:cTn id="17" fill="hold">
                            <p:stCondLst>
                              <p:cond delay="0"/>
                            </p:stCondLst>
                            <p:childTnLst>
                              <p:par>
                                <p:cTn id="18" presetID="1" presetClass="entr" presetSubtype="0" fill="hold" nodeType="afterEffect">
                                  <p:stCondLst>
                                    <p:cond delay="0"/>
                                  </p:stCondLst>
                                  <p:childTnLst>
                                    <p:set>
                                      <p:cBhvr>
                                        <p:cTn id="19" dur="1" fill="hold">
                                          <p:stCondLst>
                                            <p:cond delay="0"/>
                                          </p:stCondLst>
                                        </p:cTn>
                                        <p:tgtEl>
                                          <p:spTgt spid="21"/>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55302"/>
                                        </p:tgtEl>
                                        <p:attrNameLst>
                                          <p:attrName>style.visibility</p:attrName>
                                        </p:attrNameLst>
                                      </p:cBhvr>
                                      <p:to>
                                        <p:strVal val="visible"/>
                                      </p:to>
                                    </p:set>
                                  </p:childTnLst>
                                </p:cTn>
                              </p:par>
                            </p:childTnLst>
                          </p:cTn>
                        </p:par>
                        <p:par>
                          <p:cTn id="24" fill="hold">
                            <p:stCondLst>
                              <p:cond delay="0"/>
                            </p:stCondLst>
                            <p:childTnLst>
                              <p:par>
                                <p:cTn id="25" presetID="1" presetClass="entr" presetSubtype="0"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xEl>
                                              <p:pRg st="0" end="0"/>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0">
                                            <p:txEl>
                                              <p:pRg st="0" end="0"/>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5305"/>
                                        </p:tgtEl>
                                        <p:attrNameLst>
                                          <p:attrName>style.visibility</p:attrName>
                                        </p:attrNameLst>
                                      </p:cBhvr>
                                      <p:to>
                                        <p:strVal val="visible"/>
                                      </p:to>
                                    </p:set>
                                  </p:childTnLst>
                                </p:cTn>
                              </p:par>
                            </p:childTnLst>
                          </p:cTn>
                        </p:par>
                        <p:par>
                          <p:cTn id="39" fill="hold">
                            <p:stCondLst>
                              <p:cond delay="0"/>
                            </p:stCondLst>
                            <p:childTnLst>
                              <p:par>
                                <p:cTn id="40" presetID="1" presetClass="entr" presetSubtype="0" fill="hold" nodeType="afterEffect">
                                  <p:stCondLst>
                                    <p:cond delay="0"/>
                                  </p:stCondLst>
                                  <p:childTnLst>
                                    <p:set>
                                      <p:cBhvr>
                                        <p:cTn id="41"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8" grpId="0" build="p"/>
      <p:bldP spid="9" grpId="0" build="p"/>
      <p:bldP spid="10" grpId="0" build="p"/>
      <p:bldP spid="55299" grpId="0"/>
      <p:bldP spid="55302" grpId="0"/>
      <p:bldP spid="5530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Sample Runtime Data</a:t>
            </a:r>
            <a:endParaRPr lang="en-US" dirty="0"/>
          </a:p>
        </p:txBody>
      </p:sp>
      <p:graphicFrame>
        <p:nvGraphicFramePr>
          <p:cNvPr id="9" name="Content Placeholder 8"/>
          <p:cNvGraphicFramePr>
            <a:graphicFrameLocks noGrp="1"/>
          </p:cNvGraphicFramePr>
          <p:nvPr>
            <p:ph idx="1"/>
          </p:nvPr>
        </p:nvGraphicFramePr>
        <p:xfrm>
          <a:off x="533400" y="2156264"/>
          <a:ext cx="8077200" cy="1854200"/>
        </p:xfrm>
        <a:graphic>
          <a:graphicData uri="http://schemas.openxmlformats.org/drawingml/2006/table">
            <a:tbl>
              <a:tblPr firstRow="1" bandRow="1">
                <a:tableStyleId>{284E427A-3D55-4303-BF80-6455036E1DE7}</a:tableStyleId>
              </a:tblPr>
              <a:tblGrid>
                <a:gridCol w="1615440"/>
                <a:gridCol w="1615440"/>
                <a:gridCol w="1615440"/>
                <a:gridCol w="1615440"/>
                <a:gridCol w="1615440"/>
              </a:tblGrid>
              <a:tr h="370840">
                <a:tc>
                  <a:txBody>
                    <a:bodyPr/>
                    <a:lstStyle/>
                    <a:p>
                      <a:pPr algn="ctr"/>
                      <a:endParaRPr lang="en-US" dirty="0"/>
                    </a:p>
                  </a:txBody>
                  <a:tcPr/>
                </a:tc>
                <a:tc>
                  <a:txBody>
                    <a:bodyPr/>
                    <a:lstStyle/>
                    <a:p>
                      <a:pPr algn="ctr"/>
                      <a:r>
                        <a:rPr lang="en-US" dirty="0" smtClean="0"/>
                        <a:t>Factor Ns</a:t>
                      </a:r>
                      <a:endParaRPr lang="en-US" dirty="0"/>
                    </a:p>
                  </a:txBody>
                  <a:tcPr/>
                </a:tc>
                <a:tc>
                  <a:txBody>
                    <a:bodyPr/>
                    <a:lstStyle/>
                    <a:p>
                      <a:pPr algn="ctr"/>
                      <a:r>
                        <a:rPr lang="en-US" dirty="0" smtClean="0"/>
                        <a:t>Variable Ns</a:t>
                      </a:r>
                      <a:endParaRPr lang="en-US" dirty="0"/>
                    </a:p>
                  </a:txBody>
                  <a:tcPr/>
                </a:tc>
                <a:tc>
                  <a:txBody>
                    <a:bodyPr/>
                    <a:lstStyle/>
                    <a:p>
                      <a:pPr algn="ctr"/>
                      <a:r>
                        <a:rPr lang="en-US" dirty="0" smtClean="0"/>
                        <a:t>Messages</a:t>
                      </a:r>
                      <a:endParaRPr lang="en-US" dirty="0"/>
                    </a:p>
                  </a:txBody>
                  <a:tcPr/>
                </a:tc>
                <a:tc>
                  <a:txBody>
                    <a:bodyPr/>
                    <a:lstStyle/>
                    <a:p>
                      <a:pPr algn="ctr"/>
                      <a:r>
                        <a:rPr lang="en-US" dirty="0" smtClean="0"/>
                        <a:t>Time (ms)</a:t>
                      </a:r>
                      <a:endParaRPr lang="en-US" dirty="0"/>
                    </a:p>
                  </a:txBody>
                  <a:tcPr/>
                </a:tc>
              </a:tr>
              <a:tr h="370840">
                <a:tc>
                  <a:txBody>
                    <a:bodyPr/>
                    <a:lstStyle/>
                    <a:p>
                      <a:r>
                        <a:rPr lang="en-US" b="1" dirty="0" smtClean="0"/>
                        <a:t>Rule</a:t>
                      </a:r>
                      <a:endParaRPr lang="en-US" b="1" dirty="0"/>
                    </a:p>
                  </a:txBody>
                  <a:tcPr/>
                </a:tc>
                <a:tc>
                  <a:txBody>
                    <a:bodyPr/>
                    <a:lstStyle/>
                    <a:p>
                      <a:pPr algn="ctr"/>
                      <a:r>
                        <a:rPr lang="en-US" b="1" dirty="0" smtClean="0"/>
                        <a:t>7</a:t>
                      </a:r>
                      <a:endParaRPr lang="en-US" b="1" dirty="0"/>
                    </a:p>
                  </a:txBody>
                  <a:tcPr/>
                </a:tc>
                <a:tc>
                  <a:txBody>
                    <a:bodyPr/>
                    <a:lstStyle/>
                    <a:p>
                      <a:pPr algn="ctr"/>
                      <a:r>
                        <a:rPr lang="en-US" b="1" dirty="0" smtClean="0"/>
                        <a:t>9</a:t>
                      </a:r>
                      <a:endParaRPr lang="en-US" b="1" dirty="0"/>
                    </a:p>
                  </a:txBody>
                  <a:tcPr/>
                </a:tc>
                <a:tc>
                  <a:txBody>
                    <a:bodyPr/>
                    <a:lstStyle/>
                    <a:p>
                      <a:pPr algn="ctr"/>
                      <a:r>
                        <a:rPr lang="en-US" b="1" dirty="0" smtClean="0"/>
                        <a:t>47</a:t>
                      </a:r>
                      <a:endParaRPr lang="en-US" b="1" dirty="0"/>
                    </a:p>
                  </a:txBody>
                  <a:tcPr/>
                </a:tc>
                <a:tc>
                  <a:txBody>
                    <a:bodyPr/>
                    <a:lstStyle/>
                    <a:p>
                      <a:pPr algn="ctr"/>
                      <a:r>
                        <a:rPr lang="en-US" b="1" dirty="0" smtClean="0"/>
                        <a:t>5/16</a:t>
                      </a:r>
                      <a:endParaRPr lang="en-US" b="1" dirty="0"/>
                    </a:p>
                  </a:txBody>
                  <a:tcPr/>
                </a:tc>
              </a:tr>
              <a:tr h="370840">
                <a:tc>
                  <a:txBody>
                    <a:bodyPr/>
                    <a:lstStyle/>
                    <a:p>
                      <a:r>
                        <a:rPr lang="en-US" b="1" dirty="0" smtClean="0"/>
                        <a:t>Semantic</a:t>
                      </a:r>
                      <a:endParaRPr lang="en-US" b="1" dirty="0"/>
                    </a:p>
                  </a:txBody>
                  <a:tcPr/>
                </a:tc>
                <a:tc>
                  <a:txBody>
                    <a:bodyPr/>
                    <a:lstStyle/>
                    <a:p>
                      <a:pPr algn="ctr"/>
                      <a:r>
                        <a:rPr lang="en-US" b="1" dirty="0" smtClean="0"/>
                        <a:t>47</a:t>
                      </a:r>
                      <a:endParaRPr lang="en-US" b="1" dirty="0"/>
                    </a:p>
                  </a:txBody>
                  <a:tcPr/>
                </a:tc>
                <a:tc>
                  <a:txBody>
                    <a:bodyPr/>
                    <a:lstStyle/>
                    <a:p>
                      <a:pPr algn="ctr"/>
                      <a:r>
                        <a:rPr lang="en-US" b="1" dirty="0" smtClean="0"/>
                        <a:t>47</a:t>
                      </a:r>
                      <a:endParaRPr lang="en-US" b="1" dirty="0"/>
                    </a:p>
                  </a:txBody>
                  <a:tcPr/>
                </a:tc>
                <a:tc>
                  <a:txBody>
                    <a:bodyPr/>
                    <a:lstStyle/>
                    <a:p>
                      <a:pPr algn="ctr"/>
                      <a:r>
                        <a:rPr lang="en-US" b="1" dirty="0" smtClean="0"/>
                        <a:t>634</a:t>
                      </a:r>
                      <a:endParaRPr lang="en-US" b="1" dirty="0"/>
                    </a:p>
                  </a:txBody>
                  <a:tcPr/>
                </a:tc>
                <a:tc>
                  <a:txBody>
                    <a:bodyPr/>
                    <a:lstStyle/>
                    <a:p>
                      <a:pPr algn="ctr"/>
                      <a:r>
                        <a:rPr lang="en-US" b="1" dirty="0" smtClean="0"/>
                        <a:t>100</a:t>
                      </a:r>
                      <a:endParaRPr lang="en-US" b="1" dirty="0"/>
                    </a:p>
                  </a:txBody>
                  <a:tcPr/>
                </a:tc>
              </a:tr>
              <a:tr h="370840">
                <a:tc>
                  <a:txBody>
                    <a:bodyPr/>
                    <a:lstStyle/>
                    <a:p>
                      <a:r>
                        <a:rPr lang="en-US" b="1" dirty="0" smtClean="0"/>
                        <a:t>Episodic</a:t>
                      </a:r>
                      <a:endParaRPr lang="en-US" b="1" dirty="0"/>
                    </a:p>
                  </a:txBody>
                  <a:tcPr/>
                </a:tc>
                <a:tc>
                  <a:txBody>
                    <a:bodyPr/>
                    <a:lstStyle/>
                    <a:p>
                      <a:pPr algn="ctr"/>
                      <a:r>
                        <a:rPr lang="en-US" b="1" dirty="0" smtClean="0"/>
                        <a:t>46</a:t>
                      </a:r>
                      <a:endParaRPr lang="en-US" b="1" dirty="0"/>
                    </a:p>
                  </a:txBody>
                  <a:tcPr/>
                </a:tc>
                <a:tc>
                  <a:txBody>
                    <a:bodyPr/>
                    <a:lstStyle/>
                    <a:p>
                      <a:pPr algn="ctr"/>
                      <a:r>
                        <a:rPr lang="en-US" b="1" dirty="0" smtClean="0"/>
                        <a:t>46</a:t>
                      </a:r>
                      <a:endParaRPr lang="en-US" b="1" dirty="0"/>
                    </a:p>
                  </a:txBody>
                  <a:tcPr/>
                </a:tc>
                <a:tc>
                  <a:txBody>
                    <a:bodyPr/>
                    <a:lstStyle/>
                    <a:p>
                      <a:pPr algn="ctr"/>
                      <a:r>
                        <a:rPr lang="en-US" b="1" dirty="0" smtClean="0"/>
                        <a:t>433</a:t>
                      </a:r>
                      <a:endParaRPr lang="en-US" b="1" dirty="0"/>
                    </a:p>
                  </a:txBody>
                  <a:tcPr/>
                </a:tc>
                <a:tc>
                  <a:txBody>
                    <a:bodyPr/>
                    <a:lstStyle/>
                    <a:p>
                      <a:pPr algn="ctr"/>
                      <a:r>
                        <a:rPr lang="en-US" b="1" dirty="0" smtClean="0"/>
                        <a:t>35</a:t>
                      </a:r>
                      <a:endParaRPr lang="en-US" b="1" dirty="0"/>
                    </a:p>
                  </a:txBody>
                  <a:tcPr/>
                </a:tc>
              </a:tr>
              <a:tr h="370840">
                <a:tc>
                  <a:txBody>
                    <a:bodyPr/>
                    <a:lstStyle/>
                    <a:p>
                      <a:r>
                        <a:rPr lang="en-US" b="1" dirty="0" smtClean="0"/>
                        <a:t>Constraint*</a:t>
                      </a:r>
                      <a:endParaRPr lang="en-US" b="1" dirty="0"/>
                    </a:p>
                  </a:txBody>
                  <a:tcPr/>
                </a:tc>
                <a:tc>
                  <a:txBody>
                    <a:bodyPr/>
                    <a:lstStyle/>
                    <a:p>
                      <a:pPr algn="ctr"/>
                      <a:r>
                        <a:rPr lang="en-US" b="1" dirty="0" smtClean="0"/>
                        <a:t>29</a:t>
                      </a:r>
                      <a:endParaRPr lang="en-US" b="1" dirty="0"/>
                    </a:p>
                  </a:txBody>
                  <a:tcPr/>
                </a:tc>
                <a:tc>
                  <a:txBody>
                    <a:bodyPr/>
                    <a:lstStyle/>
                    <a:p>
                      <a:pPr algn="ctr"/>
                      <a:r>
                        <a:rPr lang="en-US" b="1" dirty="0" smtClean="0"/>
                        <a:t>28</a:t>
                      </a:r>
                      <a:endParaRPr lang="en-US" b="1" dirty="0"/>
                    </a:p>
                  </a:txBody>
                  <a:tcPr/>
                </a:tc>
                <a:tc>
                  <a:txBody>
                    <a:bodyPr/>
                    <a:lstStyle/>
                    <a:p>
                      <a:pPr algn="ctr"/>
                      <a:r>
                        <a:rPr lang="en-US" b="1" dirty="0" smtClean="0"/>
                        <a:t>246</a:t>
                      </a:r>
                      <a:endParaRPr lang="en-US" b="1" dirty="0"/>
                    </a:p>
                  </a:txBody>
                  <a:tcPr/>
                </a:tc>
                <a:tc>
                  <a:txBody>
                    <a:bodyPr/>
                    <a:lstStyle/>
                    <a:p>
                      <a:pPr algn="ctr"/>
                      <a:r>
                        <a:rPr lang="en-US" b="1" dirty="0" smtClean="0"/>
                        <a:t>16</a:t>
                      </a:r>
                      <a:endParaRPr lang="en-US" b="1" dirty="0"/>
                    </a:p>
                  </a:txBody>
                  <a:tcPr/>
                </a:tc>
              </a:tr>
            </a:tbl>
          </a:graphicData>
        </a:graphic>
      </p:graphicFrame>
      <p:sp>
        <p:nvSpPr>
          <p:cNvPr id="4" name="TextBox 3"/>
          <p:cNvSpPr txBox="1"/>
          <p:nvPr/>
        </p:nvSpPr>
        <p:spPr>
          <a:xfrm>
            <a:off x="2986252" y="5154866"/>
            <a:ext cx="4908640" cy="400110"/>
          </a:xfrm>
          <a:prstGeom prst="rect">
            <a:avLst/>
          </a:prstGeom>
          <a:noFill/>
        </p:spPr>
        <p:txBody>
          <a:bodyPr wrap="none" rtlCol="0">
            <a:spAutoFit/>
          </a:bodyPr>
          <a:lstStyle/>
          <a:p>
            <a:r>
              <a:rPr lang="en-US" sz="2000" dirty="0" smtClean="0">
                <a:latin typeface="Monaco"/>
                <a:cs typeface="Monaco"/>
              </a:rPr>
              <a:t>*  </a:t>
            </a:r>
            <a:r>
              <a:rPr lang="en-US" sz="2000" dirty="0" smtClean="0"/>
              <a:t>Constraint data is from a later version</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0452" y="695708"/>
            <a:ext cx="8229600" cy="412572"/>
          </a:xfrm>
        </p:spPr>
        <p:txBody>
          <a:bodyPr/>
          <a:lstStyle/>
          <a:p>
            <a:r>
              <a:rPr lang="en-US" dirty="0" smtClean="0"/>
              <a:t>Key Similarities and Differences</a:t>
            </a:r>
            <a:endParaRPr lang="en-US" dirty="0"/>
          </a:p>
        </p:txBody>
      </p:sp>
      <p:sp>
        <p:nvSpPr>
          <p:cNvPr id="3" name="Text Placeholder 2"/>
          <p:cNvSpPr>
            <a:spLocks noGrp="1"/>
          </p:cNvSpPr>
          <p:nvPr>
            <p:ph type="body" idx="1"/>
          </p:nvPr>
        </p:nvSpPr>
        <p:spPr>
          <a:xfrm>
            <a:off x="813114" y="1162990"/>
            <a:ext cx="4040188" cy="639762"/>
          </a:xfrm>
        </p:spPr>
        <p:txBody>
          <a:bodyPr/>
          <a:lstStyle/>
          <a:p>
            <a:r>
              <a:rPr lang="en-US" dirty="0" smtClean="0">
                <a:solidFill>
                  <a:srgbClr val="413A9A"/>
                </a:solidFill>
              </a:rPr>
              <a:t>Similarities</a:t>
            </a:r>
            <a:endParaRPr lang="en-US" dirty="0">
              <a:solidFill>
                <a:srgbClr val="413A9A"/>
              </a:solidFill>
            </a:endParaRPr>
          </a:p>
        </p:txBody>
      </p:sp>
      <p:sp>
        <p:nvSpPr>
          <p:cNvPr id="4" name="Content Placeholder 3"/>
          <p:cNvSpPr>
            <a:spLocks noGrp="1"/>
          </p:cNvSpPr>
          <p:nvPr>
            <p:ph sz="half" idx="2"/>
          </p:nvPr>
        </p:nvSpPr>
        <p:spPr>
          <a:xfrm>
            <a:off x="226502" y="1802752"/>
            <a:ext cx="4230439" cy="3951288"/>
          </a:xfrm>
        </p:spPr>
        <p:txBody>
          <a:bodyPr/>
          <a:lstStyle/>
          <a:p>
            <a:r>
              <a:rPr lang="en-US" sz="2000" b="0" dirty="0" smtClean="0"/>
              <a:t>All based on WM and LTM</a:t>
            </a:r>
          </a:p>
          <a:p>
            <a:r>
              <a:rPr lang="en-US" sz="2000" b="0" dirty="0" smtClean="0"/>
              <a:t>All LTM based on conditionals</a:t>
            </a:r>
          </a:p>
          <a:p>
            <a:r>
              <a:rPr lang="en-US" sz="2000" b="0" dirty="0" smtClean="0"/>
              <a:t>All conditionals map to graph</a:t>
            </a:r>
          </a:p>
          <a:p>
            <a:r>
              <a:rPr lang="en-US" sz="2000" b="0" dirty="0" smtClean="0"/>
              <a:t>Processing by summary product</a:t>
            </a:r>
          </a:p>
          <a:p>
            <a:endParaRPr lang="en-US" sz="2000" b="0" dirty="0"/>
          </a:p>
        </p:txBody>
      </p:sp>
      <p:sp>
        <p:nvSpPr>
          <p:cNvPr id="5" name="Text Placeholder 4"/>
          <p:cNvSpPr>
            <a:spLocks noGrp="1"/>
          </p:cNvSpPr>
          <p:nvPr>
            <p:ph type="body" sz="quarter" idx="3"/>
          </p:nvPr>
        </p:nvSpPr>
        <p:spPr>
          <a:xfrm>
            <a:off x="5387508" y="1162990"/>
            <a:ext cx="3655206" cy="639762"/>
          </a:xfrm>
        </p:spPr>
        <p:txBody>
          <a:bodyPr/>
          <a:lstStyle/>
          <a:p>
            <a:r>
              <a:rPr lang="en-US" dirty="0" smtClean="0">
                <a:solidFill>
                  <a:srgbClr val="413A9A"/>
                </a:solidFill>
              </a:rPr>
              <a:t>Differences</a:t>
            </a:r>
            <a:endParaRPr lang="en-US" dirty="0">
              <a:solidFill>
                <a:srgbClr val="413A9A"/>
              </a:solidFill>
            </a:endParaRPr>
          </a:p>
        </p:txBody>
      </p:sp>
      <p:sp>
        <p:nvSpPr>
          <p:cNvPr id="6" name="Content Placeholder 5"/>
          <p:cNvSpPr>
            <a:spLocks noGrp="1"/>
          </p:cNvSpPr>
          <p:nvPr>
            <p:ph sz="quarter" idx="4"/>
          </p:nvPr>
        </p:nvSpPr>
        <p:spPr>
          <a:xfrm>
            <a:off x="4604578" y="1802752"/>
            <a:ext cx="4261351" cy="3951288"/>
          </a:xfrm>
        </p:spPr>
        <p:txBody>
          <a:bodyPr/>
          <a:lstStyle/>
          <a:p>
            <a:r>
              <a:rPr lang="en-US" sz="2000" b="0" dirty="0" smtClean="0"/>
              <a:t>Procedural vs. declarative</a:t>
            </a:r>
          </a:p>
          <a:p>
            <a:pPr lvl="1"/>
            <a:r>
              <a:rPr lang="en-US" sz="1800" b="0" smtClean="0"/>
              <a:t>Conditions/</a:t>
            </a:r>
            <a:r>
              <a:rPr lang="en-US" sz="1800" b="0" dirty="0" smtClean="0"/>
              <a:t>actions vs. </a:t>
            </a:r>
            <a:r>
              <a:rPr lang="en-US" sz="1800" b="0" dirty="0" err="1" smtClean="0"/>
              <a:t>condacts</a:t>
            </a:r>
            <a:endParaRPr lang="en-US" sz="1800" b="0" dirty="0" smtClean="0"/>
          </a:p>
          <a:p>
            <a:pPr lvl="2"/>
            <a:r>
              <a:rPr lang="en-US" sz="1600" dirty="0" smtClean="0"/>
              <a:t>Directionality of message flow</a:t>
            </a:r>
            <a:endParaRPr lang="en-US" sz="1600" b="0" dirty="0" smtClean="0"/>
          </a:p>
          <a:p>
            <a:pPr lvl="1"/>
            <a:r>
              <a:rPr lang="en-US" sz="1800" dirty="0" smtClean="0"/>
              <a:t>Closed vs. open world</a:t>
            </a:r>
          </a:p>
          <a:p>
            <a:pPr lvl="1"/>
            <a:r>
              <a:rPr lang="en-US" sz="1800" b="0" dirty="0" smtClean="0"/>
              <a:t>Multiple vs. unique variables</a:t>
            </a:r>
          </a:p>
          <a:p>
            <a:r>
              <a:rPr lang="en-US" sz="2200" b="0" dirty="0" smtClean="0"/>
              <a:t>Semantic vs. episodic</a:t>
            </a:r>
          </a:p>
          <a:p>
            <a:pPr lvl="1"/>
            <a:r>
              <a:rPr lang="en-US" sz="1800" dirty="0" smtClean="0"/>
              <a:t>Marginal/sum vs. MAP/max</a:t>
            </a:r>
          </a:p>
          <a:p>
            <a:pPr lvl="1"/>
            <a:r>
              <a:rPr lang="en-US" sz="1800" dirty="0" smtClean="0"/>
              <a:t>Condition on concept vs. time</a:t>
            </a:r>
          </a:p>
          <a:p>
            <a:pPr lvl="1"/>
            <a:r>
              <a:rPr lang="en-US" sz="1800" dirty="0" smtClean="0"/>
              <a:t>General probs. vs. instances</a:t>
            </a:r>
          </a:p>
          <a:p>
            <a:pPr lvl="1"/>
            <a:endParaRPr lang="en-US" sz="1800" b="0" dirty="0" smtClean="0"/>
          </a:p>
          <a:p>
            <a:pPr lvl="1"/>
            <a:endParaRPr lang="en-US" sz="1800" b="0" dirty="0" smtClean="0"/>
          </a:p>
          <a:p>
            <a:pPr lvl="1"/>
            <a:endParaRPr lang="en-US" sz="1800" b="0" dirty="0"/>
          </a:p>
        </p:txBody>
      </p:sp>
      <p:sp>
        <p:nvSpPr>
          <p:cNvPr id="7" name="TextBox 6"/>
          <p:cNvSpPr txBox="1"/>
          <p:nvPr/>
        </p:nvSpPr>
        <p:spPr>
          <a:xfrm>
            <a:off x="253516" y="4349715"/>
            <a:ext cx="4502336" cy="1608133"/>
          </a:xfrm>
          <a:prstGeom prst="rect">
            <a:avLst/>
          </a:prstGeom>
          <a:solidFill>
            <a:srgbClr val="FFE7AD"/>
          </a:solidFill>
          <a:effectLst>
            <a:outerShdw blurRad="50800" dist="38100" dir="2700000">
              <a:srgbClr val="000000">
                <a:alpha val="43000"/>
              </a:srgbClr>
            </a:outerShdw>
          </a:effectLst>
        </p:spPr>
        <p:txBody>
          <a:bodyPr wrap="square" rtlCol="0">
            <a:spAutoFit/>
          </a:bodyPr>
          <a:lstStyle/>
          <a:p>
            <a:pPr>
              <a:spcBef>
                <a:spcPts val="300"/>
              </a:spcBef>
            </a:pPr>
            <a:r>
              <a:rPr lang="en-US" dirty="0" smtClean="0"/>
              <a:t>Constraints are actually hybrid: </a:t>
            </a:r>
            <a:r>
              <a:rPr lang="en-US" dirty="0" err="1" smtClean="0"/>
              <a:t>condacts</a:t>
            </a:r>
            <a:r>
              <a:rPr lang="en-US" dirty="0" smtClean="0"/>
              <a:t>, OWA, multiple</a:t>
            </a:r>
          </a:p>
          <a:p>
            <a:pPr>
              <a:spcBef>
                <a:spcPts val="300"/>
              </a:spcBef>
            </a:pPr>
            <a:r>
              <a:rPr lang="en-US" i="1" dirty="0" smtClean="0"/>
              <a:t>Other variations and hybrids are also possible</a:t>
            </a:r>
            <a:endParaRPr lang="en-US"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6">
                                            <p:txEl>
                                              <p:pRg st="1" end="1"/>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6">
                                            <p:txEl>
                                              <p:pRg st="2" end="2"/>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6">
                                            <p:txEl>
                                              <p:pRg st="3" end="3"/>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5" end="5"/>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6">
                                            <p:txEl>
                                              <p:pRg st="6" end="6"/>
                                            </p:txEl>
                                          </p:spTgt>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6">
                                            <p:txEl>
                                              <p:pRg st="7" end="7"/>
                                            </p:txEl>
                                          </p:spTgt>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build="p"/>
      <p:bldP spid="6" grpId="0" build="p"/>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p:cNvGrpSpPr/>
          <p:nvPr/>
        </p:nvGrpSpPr>
        <p:grpSpPr>
          <a:xfrm>
            <a:off x="7103533" y="5078070"/>
            <a:ext cx="2040467" cy="1779930"/>
            <a:chOff x="7103533" y="5078070"/>
            <a:chExt cx="2040467" cy="1779930"/>
          </a:xfrm>
        </p:grpSpPr>
        <p:sp>
          <p:nvSpPr>
            <p:cNvPr id="10" name="Rectangle 9"/>
            <p:cNvSpPr/>
            <p:nvPr/>
          </p:nvSpPr>
          <p:spPr bwMode="auto">
            <a:xfrm>
              <a:off x="7103533" y="5926668"/>
              <a:ext cx="2040467" cy="541866"/>
            </a:xfrm>
            <a:prstGeom prst="rect">
              <a:avLst/>
            </a:prstGeom>
            <a:solidFill>
              <a:srgbClr val="FFFFFF"/>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endParaRPr>
            </a:p>
          </p:txBody>
        </p:sp>
        <p:grpSp>
          <p:nvGrpSpPr>
            <p:cNvPr id="4" name="Group 3"/>
            <p:cNvGrpSpPr/>
            <p:nvPr/>
          </p:nvGrpSpPr>
          <p:grpSpPr>
            <a:xfrm>
              <a:off x="7103533" y="5078070"/>
              <a:ext cx="2040467" cy="1779930"/>
              <a:chOff x="6484298" y="3217333"/>
              <a:chExt cx="2659702" cy="2708600"/>
            </a:xfrm>
            <a:solidFill>
              <a:schemeClr val="bg1"/>
            </a:solidFill>
          </p:grpSpPr>
          <p:pic>
            <p:nvPicPr>
              <p:cNvPr id="5" name="Picture 4" descr="voxels.png"/>
              <p:cNvPicPr>
                <a:picLocks noChangeAspect="1"/>
              </p:cNvPicPr>
              <p:nvPr/>
            </p:nvPicPr>
            <p:blipFill>
              <a:blip r:embed="rId3"/>
              <a:stretch>
                <a:fillRect/>
              </a:stretch>
            </p:blipFill>
            <p:spPr>
              <a:xfrm>
                <a:off x="7118890" y="3217333"/>
                <a:ext cx="1838835" cy="2097087"/>
              </a:xfrm>
              <a:prstGeom prst="rect">
                <a:avLst/>
              </a:prstGeom>
              <a:grpFill/>
            </p:spPr>
          </p:pic>
          <p:sp>
            <p:nvSpPr>
              <p:cNvPr id="6" name="TextBox 5"/>
              <p:cNvSpPr txBox="1"/>
              <p:nvPr/>
            </p:nvSpPr>
            <p:spPr>
              <a:xfrm>
                <a:off x="6484298" y="5317067"/>
                <a:ext cx="2659702" cy="608866"/>
              </a:xfrm>
              <a:prstGeom prst="rect">
                <a:avLst/>
              </a:prstGeom>
              <a:grpFill/>
            </p:spPr>
            <p:txBody>
              <a:bodyPr wrap="square" rtlCol="0">
                <a:spAutoFit/>
              </a:bodyPr>
              <a:lstStyle/>
              <a:p>
                <a:r>
                  <a:rPr lang="en-US" sz="1000" dirty="0" smtClean="0"/>
                  <a:t>http://</a:t>
                </a:r>
                <a:r>
                  <a:rPr lang="en-US" sz="1000" dirty="0" err="1" smtClean="0"/>
                  <a:t>www.drububu.com/tutorial/voxels.html</a:t>
                </a:r>
                <a:endParaRPr lang="en-US" sz="1000" dirty="0"/>
              </a:p>
            </p:txBody>
          </p:sp>
        </p:grpSp>
      </p:grpSp>
      <p:sp>
        <p:nvSpPr>
          <p:cNvPr id="7" name="Title 6"/>
          <p:cNvSpPr>
            <a:spLocks noGrp="1"/>
          </p:cNvSpPr>
          <p:nvPr>
            <p:ph type="title"/>
          </p:nvPr>
        </p:nvSpPr>
        <p:spPr/>
        <p:txBody>
          <a:bodyPr/>
          <a:lstStyle/>
          <a:p>
            <a:r>
              <a:rPr lang="en-US" dirty="0" smtClean="0"/>
              <a:t>Towards Imagery</a:t>
            </a:r>
            <a:endParaRPr lang="en-US" dirty="0"/>
          </a:p>
        </p:txBody>
      </p:sp>
      <p:sp>
        <p:nvSpPr>
          <p:cNvPr id="8" name="Content Placeholder 7"/>
          <p:cNvSpPr>
            <a:spLocks noGrp="1"/>
          </p:cNvSpPr>
          <p:nvPr>
            <p:ph idx="1"/>
          </p:nvPr>
        </p:nvSpPr>
        <p:spPr>
          <a:xfrm>
            <a:off x="404844" y="1076846"/>
            <a:ext cx="8153918" cy="4750018"/>
          </a:xfrm>
        </p:spPr>
        <p:txBody>
          <a:bodyPr/>
          <a:lstStyle/>
          <a:p>
            <a:r>
              <a:rPr lang="en-US" sz="2400" dirty="0" smtClean="0"/>
              <a:t>Represent and reason about 3D imagery</a:t>
            </a:r>
          </a:p>
          <a:p>
            <a:pPr lvl="1">
              <a:spcBef>
                <a:spcPts val="400"/>
              </a:spcBef>
            </a:pPr>
            <a:r>
              <a:rPr lang="en-US" sz="2000" dirty="0" smtClean="0"/>
              <a:t>Represent structure and location of objects</a:t>
            </a:r>
          </a:p>
          <a:p>
            <a:pPr lvl="1">
              <a:spcBef>
                <a:spcPts val="400"/>
              </a:spcBef>
            </a:pPr>
            <a:r>
              <a:rPr lang="en-US" sz="2000" dirty="0" smtClean="0"/>
              <a:t>Deal with uncertainty about location</a:t>
            </a:r>
          </a:p>
          <a:p>
            <a:pPr lvl="1">
              <a:spcBef>
                <a:spcPts val="400"/>
              </a:spcBef>
            </a:pPr>
            <a:r>
              <a:rPr lang="en-US" sz="2000" dirty="0" smtClean="0"/>
              <a:t>Implement basic transformations (translation, rotation, etc.)</a:t>
            </a:r>
          </a:p>
          <a:p>
            <a:pPr>
              <a:spcBef>
                <a:spcPts val="200"/>
              </a:spcBef>
            </a:pPr>
            <a:r>
              <a:rPr lang="en-US" sz="2400" dirty="0" smtClean="0"/>
              <a:t>Act as an intermediary between “peripheral” signal processing and “central” symbol processing</a:t>
            </a:r>
          </a:p>
          <a:p>
            <a:pPr lvl="1">
              <a:spcBef>
                <a:spcPts val="400"/>
              </a:spcBef>
            </a:pPr>
            <a:r>
              <a:rPr lang="en-US" sz="2000" dirty="0" smtClean="0"/>
              <a:t>Integrate tightly with perception and cognition</a:t>
            </a:r>
          </a:p>
          <a:p>
            <a:pPr lvl="1">
              <a:spcBef>
                <a:spcPts val="400"/>
              </a:spcBef>
            </a:pPr>
            <a:r>
              <a:rPr lang="en-US" sz="2000" dirty="0" smtClean="0"/>
              <a:t>Imagery assists perception and cognition, and vice versa</a:t>
            </a:r>
          </a:p>
          <a:p>
            <a:pPr>
              <a:spcBef>
                <a:spcPts val="200"/>
              </a:spcBef>
            </a:pPr>
            <a:r>
              <a:rPr lang="en-US" sz="2400" dirty="0" smtClean="0"/>
              <a:t>Implement uniformly with perception and cognition</a:t>
            </a:r>
          </a:p>
          <a:p>
            <a:pPr lvl="1">
              <a:spcBef>
                <a:spcPts val="400"/>
              </a:spcBef>
            </a:pPr>
            <a:r>
              <a:rPr lang="en-US" sz="2000" dirty="0" smtClean="0"/>
              <a:t>Build on piecewise continuous function/message representation</a:t>
            </a:r>
          </a:p>
          <a:p>
            <a:pPr lvl="1">
              <a:spcBef>
                <a:spcPts val="400"/>
              </a:spcBef>
            </a:pPr>
            <a:r>
              <a:rPr lang="en-US" sz="2000" dirty="0" smtClean="0"/>
              <a:t>Use graphical processing for image transformation</a:t>
            </a:r>
          </a:p>
          <a:p>
            <a:pPr lvl="2">
              <a:spcBef>
                <a:spcPts val="400"/>
              </a:spcBef>
            </a:pPr>
            <a:r>
              <a:rPr lang="en-US" sz="1600" dirty="0" smtClean="0"/>
              <a:t>Much </a:t>
            </a:r>
            <a:r>
              <a:rPr lang="en-US" sz="1600" dirty="0" err="1" smtClean="0"/>
              <a:t>SoA</a:t>
            </a:r>
            <a:r>
              <a:rPr lang="en-US" sz="1600" dirty="0" smtClean="0"/>
              <a:t> perceptual processing already based on graphical models</a:t>
            </a:r>
          </a:p>
          <a:p>
            <a:pPr lvl="2">
              <a:spcBef>
                <a:spcPts val="400"/>
              </a:spcBef>
            </a:pPr>
            <a:r>
              <a:rPr lang="en-US" sz="1600" dirty="0" smtClean="0"/>
              <a:t>Looking at techniques from stereo vision and sequence prediction</a:t>
            </a:r>
          </a:p>
          <a:p>
            <a:pPr>
              <a:spcBef>
                <a:spcPts val="200"/>
              </a:spcBef>
            </a:pPr>
            <a:r>
              <a:rPr lang="en-US" sz="2400" dirty="0" smtClean="0"/>
              <a:t>For situation assessment and prediction</a:t>
            </a:r>
          </a:p>
        </p:txBody>
      </p:sp>
      <p:grpSp>
        <p:nvGrpSpPr>
          <p:cNvPr id="12" name="Group 11"/>
          <p:cNvGrpSpPr/>
          <p:nvPr/>
        </p:nvGrpSpPr>
        <p:grpSpPr>
          <a:xfrm>
            <a:off x="5830272" y="0"/>
            <a:ext cx="3313728" cy="2280960"/>
            <a:chOff x="5830272" y="0"/>
            <a:chExt cx="3313728" cy="2280960"/>
          </a:xfrm>
        </p:grpSpPr>
        <p:pic>
          <p:nvPicPr>
            <p:cNvPr id="9" name="Picture 8" descr="Car movement.jpg"/>
            <p:cNvPicPr>
              <a:picLocks noChangeAspect="1"/>
            </p:cNvPicPr>
            <p:nvPr/>
          </p:nvPicPr>
          <p:blipFill>
            <a:blip r:embed="rId4"/>
            <a:stretch>
              <a:fillRect/>
            </a:stretch>
          </p:blipFill>
          <p:spPr>
            <a:xfrm>
              <a:off x="7318836" y="222691"/>
              <a:ext cx="1825164" cy="2058269"/>
            </a:xfrm>
            <a:prstGeom prst="rect">
              <a:avLst/>
            </a:prstGeom>
          </p:spPr>
        </p:pic>
        <p:sp>
          <p:nvSpPr>
            <p:cNvPr id="11" name="TextBox 10"/>
            <p:cNvSpPr txBox="1"/>
            <p:nvPr/>
          </p:nvSpPr>
          <p:spPr>
            <a:xfrm>
              <a:off x="5830272" y="0"/>
              <a:ext cx="3313728" cy="230832"/>
            </a:xfrm>
            <a:prstGeom prst="rect">
              <a:avLst/>
            </a:prstGeom>
            <a:solidFill>
              <a:srgbClr val="FFFFFF"/>
            </a:solidFill>
          </p:spPr>
          <p:txBody>
            <a:bodyPr wrap="none" rtlCol="0">
              <a:spAutoFit/>
            </a:bodyPr>
            <a:lstStyle/>
            <a:p>
              <a:r>
                <a:rPr lang="en-US" sz="900" dirty="0" smtClean="0"/>
                <a:t>http://</a:t>
              </a:r>
              <a:r>
                <a:rPr lang="en-US" sz="900" dirty="0" err="1" smtClean="0"/>
                <a:t>www.andrew.cmu.edu/user/swinterm/papers/Thesis.pdf</a:t>
              </a:r>
              <a:endParaRPr lang="en-US" sz="900" dirty="0"/>
            </a:p>
          </p:txBody>
        </p:sp>
      </p:grpSp>
      <p:sp>
        <p:nvSpPr>
          <p:cNvPr id="14" name="TextBox 13"/>
          <p:cNvSpPr txBox="1"/>
          <p:nvPr/>
        </p:nvSpPr>
        <p:spPr>
          <a:xfrm>
            <a:off x="2993475" y="6193905"/>
            <a:ext cx="2552589" cy="430887"/>
          </a:xfrm>
          <a:prstGeom prst="rect">
            <a:avLst/>
          </a:prstGeom>
          <a:solidFill>
            <a:schemeClr val="accent3">
              <a:lumMod val="75000"/>
            </a:schemeClr>
          </a:solidFill>
          <a:ln>
            <a:solidFill>
              <a:srgbClr val="800000"/>
            </a:solidFill>
          </a:ln>
        </p:spPr>
        <p:txBody>
          <a:bodyPr wrap="none" rtlCol="0">
            <a:spAutoFit/>
          </a:bodyPr>
          <a:lstStyle/>
          <a:p>
            <a:r>
              <a:rPr lang="en-US" sz="2200" dirty="0" smtClean="0">
                <a:solidFill>
                  <a:srgbClr val="800000"/>
                </a:solidFill>
              </a:rPr>
              <a:t>Funded by AFOSR</a:t>
            </a:r>
            <a:endParaRPr lang="en-US" sz="2200" dirty="0">
              <a:solidFill>
                <a:srgbClr val="8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8">
                                            <p:txEl>
                                              <p:pRg st="4" end="4"/>
                                            </p:txEl>
                                          </p:spTgt>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8">
                                            <p:txEl>
                                              <p:pRg st="7" end="7"/>
                                            </p:txEl>
                                          </p:spTgt>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8">
                                            <p:txEl>
                                              <p:pRg st="8" end="8"/>
                                            </p:txEl>
                                          </p:spTgt>
                                        </p:tgtEl>
                                        <p:attrNameLst>
                                          <p:attrName>style.visibility</p:attrName>
                                        </p:attrNameLst>
                                      </p:cBhvr>
                                      <p:to>
                                        <p:strVal val="visible"/>
                                      </p:to>
                                    </p:set>
                                  </p:childTnLst>
                                </p:cTn>
                              </p:par>
                            </p:childTnLst>
                          </p:cTn>
                        </p:par>
                        <p:par>
                          <p:cTn id="30" fill="hold">
                            <p:stCondLst>
                              <p:cond delay="0"/>
                            </p:stCondLst>
                            <p:childTnLst>
                              <p:par>
                                <p:cTn id="31" presetID="1" presetClass="entr" presetSubtype="0"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8">
                                            <p:txEl>
                                              <p:pRg st="9" end="9"/>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8">
                                            <p:txEl>
                                              <p:pRg st="10" end="10"/>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8">
                                            <p:txEl>
                                              <p:pRg st="11" end="11"/>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8">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Towards Learning</a:t>
            </a:r>
            <a:endParaRPr lang="en-US" dirty="0"/>
          </a:p>
        </p:txBody>
      </p:sp>
      <p:sp>
        <p:nvSpPr>
          <p:cNvPr id="3" name="Content Placeholder 2"/>
          <p:cNvSpPr>
            <a:spLocks noGrp="1"/>
          </p:cNvSpPr>
          <p:nvPr>
            <p:ph idx="1"/>
          </p:nvPr>
        </p:nvSpPr>
        <p:spPr>
          <a:xfrm>
            <a:off x="533400" y="1127342"/>
            <a:ext cx="8077200" cy="4750063"/>
          </a:xfrm>
        </p:spPr>
        <p:txBody>
          <a:bodyPr/>
          <a:lstStyle/>
          <a:p>
            <a:r>
              <a:rPr lang="en-US" dirty="0" smtClean="0"/>
              <a:t>Not just statistical concept formation</a:t>
            </a:r>
          </a:p>
          <a:p>
            <a:pPr lvl="1"/>
            <a:r>
              <a:rPr lang="en-US" dirty="0" smtClean="0"/>
              <a:t>Although relevant at least for semantic knowledge</a:t>
            </a:r>
          </a:p>
          <a:p>
            <a:pPr lvl="1"/>
            <a:r>
              <a:rPr lang="en-US" dirty="0" smtClean="0"/>
              <a:t>Also need to acquire procedural, episodic, skill, …</a:t>
            </a:r>
          </a:p>
          <a:p>
            <a:pPr lvl="1"/>
            <a:r>
              <a:rPr lang="en-US" dirty="0" smtClean="0"/>
              <a:t>Need to learn from all experiences, not just datasets</a:t>
            </a:r>
          </a:p>
          <a:p>
            <a:pPr>
              <a:spcBef>
                <a:spcPts val="600"/>
              </a:spcBef>
            </a:pPr>
            <a:r>
              <a:rPr lang="en-US" dirty="0" smtClean="0"/>
              <a:t>Looking at two complementary approaches</a:t>
            </a:r>
          </a:p>
          <a:p>
            <a:pPr lvl="1"/>
            <a:r>
              <a:rPr lang="en-US" dirty="0" smtClean="0"/>
              <a:t>Extending function scope</a:t>
            </a:r>
          </a:p>
          <a:p>
            <a:pPr lvl="2"/>
            <a:r>
              <a:rPr lang="en-US" dirty="0" smtClean="0"/>
              <a:t>Incrementally extend episodic memory as time passes</a:t>
            </a:r>
          </a:p>
          <a:p>
            <a:pPr lvl="1"/>
            <a:r>
              <a:rPr lang="en-US" dirty="0" smtClean="0"/>
              <a:t>Dependency-based graph updating</a:t>
            </a:r>
          </a:p>
          <a:p>
            <a:pPr lvl="2"/>
            <a:r>
              <a:rPr lang="en-US" dirty="0" smtClean="0"/>
              <a:t>Determine how results, and differences from expectations, depend on graph and its inputs</a:t>
            </a:r>
          </a:p>
          <a:p>
            <a:pPr lvl="3"/>
            <a:r>
              <a:rPr lang="en-US" dirty="0" smtClean="0"/>
              <a:t>Existing basis for reinforcement, </a:t>
            </a:r>
            <a:r>
              <a:rPr lang="en-US" dirty="0" err="1" smtClean="0"/>
              <a:t>backpropagation</a:t>
            </a:r>
            <a:r>
              <a:rPr lang="en-US" dirty="0" smtClean="0"/>
              <a:t>, EBL, …</a:t>
            </a:r>
          </a:p>
          <a:p>
            <a:pPr lvl="2"/>
            <a:r>
              <a:rPr lang="en-US" dirty="0" smtClean="0"/>
              <a:t>Use to drive both semantic and procedural/skill learning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r>
              <a:rPr lang="en-US" smtClean="0"/>
              <a:t>Summary and Future</a:t>
            </a:r>
          </a:p>
        </p:txBody>
      </p:sp>
      <p:sp>
        <p:nvSpPr>
          <p:cNvPr id="139267" name="Rectangle 3"/>
          <p:cNvSpPr>
            <a:spLocks noGrp="1" noChangeArrowheads="1"/>
          </p:cNvSpPr>
          <p:nvPr>
            <p:ph type="body" idx="1"/>
          </p:nvPr>
        </p:nvSpPr>
        <p:spPr>
          <a:xfrm>
            <a:off x="317507" y="1327687"/>
            <a:ext cx="8622829" cy="4696877"/>
          </a:xfrm>
        </p:spPr>
        <p:txBody>
          <a:bodyPr/>
          <a:lstStyle/>
          <a:p>
            <a:r>
              <a:rPr lang="en-US" sz="2400" dirty="0" smtClean="0"/>
              <a:t>GMs show potential for resolving </a:t>
            </a:r>
            <a:r>
              <a:rPr lang="en-US" sz="2400" i="1" dirty="0" smtClean="0"/>
              <a:t>diversity dilemma</a:t>
            </a:r>
          </a:p>
          <a:p>
            <a:pPr lvl="1"/>
            <a:r>
              <a:rPr lang="en-US" sz="2000" dirty="0" smtClean="0"/>
              <a:t>A uniform approach/implementation for architectural diversity</a:t>
            </a:r>
          </a:p>
          <a:p>
            <a:pPr lvl="2"/>
            <a:r>
              <a:rPr lang="en-US" sz="1800" dirty="0" smtClean="0"/>
              <a:t>Combining simplicity with broad functionality (and efficiency?)</a:t>
            </a:r>
          </a:p>
          <a:p>
            <a:pPr lvl="1"/>
            <a:r>
              <a:rPr lang="en-US" sz="2000" i="1" dirty="0" smtClean="0"/>
              <a:t>Mixed </a:t>
            </a:r>
            <a:r>
              <a:rPr lang="en-US" sz="2000" dirty="0" smtClean="0"/>
              <a:t>and </a:t>
            </a:r>
            <a:r>
              <a:rPr lang="en-US" sz="2000" i="1" dirty="0" smtClean="0"/>
              <a:t>hybrid </a:t>
            </a:r>
            <a:r>
              <a:rPr lang="en-US" sz="2000" dirty="0" smtClean="0"/>
              <a:t>representation and processing</a:t>
            </a:r>
          </a:p>
          <a:p>
            <a:pPr lvl="1"/>
            <a:r>
              <a:rPr lang="en-US" sz="2000" dirty="0" smtClean="0"/>
              <a:t>So far yielded a graphical memory architecture and decisions</a:t>
            </a:r>
          </a:p>
          <a:p>
            <a:pPr>
              <a:spcBef>
                <a:spcPts val="600"/>
              </a:spcBef>
            </a:pPr>
            <a:r>
              <a:rPr lang="en-US" sz="2400" dirty="0" smtClean="0">
                <a:solidFill>
                  <a:srgbClr val="000000"/>
                </a:solidFill>
              </a:rPr>
              <a:t>Working towards a mixed, hybrid variant of Soar 9</a:t>
            </a:r>
          </a:p>
          <a:p>
            <a:pPr lvl="1"/>
            <a:r>
              <a:rPr lang="en-US" sz="2000" dirty="0" smtClean="0">
                <a:solidFill>
                  <a:srgbClr val="000000"/>
                </a:solidFill>
              </a:rPr>
              <a:t>Leverage mixed processing for decisions, reflection, learning, etc.</a:t>
            </a:r>
          </a:p>
          <a:p>
            <a:pPr lvl="1"/>
            <a:r>
              <a:rPr lang="en-US" sz="2000" dirty="0" smtClean="0">
                <a:solidFill>
                  <a:srgbClr val="000000"/>
                </a:solidFill>
              </a:rPr>
              <a:t>Leverage hybrid processing for imagery (and perception)</a:t>
            </a:r>
          </a:p>
          <a:p>
            <a:pPr>
              <a:spcBef>
                <a:spcPts val="600"/>
              </a:spcBef>
            </a:pPr>
            <a:r>
              <a:rPr lang="en-US" sz="2400" dirty="0" smtClean="0">
                <a:solidFill>
                  <a:srgbClr val="000000"/>
                </a:solidFill>
              </a:rPr>
              <a:t>Ultimately looking for integration </a:t>
            </a:r>
            <a:r>
              <a:rPr lang="en-US" sz="2400" smtClean="0">
                <a:solidFill>
                  <a:srgbClr val="000000"/>
                </a:solidFill>
              </a:rPr>
              <a:t>across the relevant </a:t>
            </a:r>
            <a:r>
              <a:rPr lang="en-US" sz="2400" dirty="0" smtClean="0">
                <a:solidFill>
                  <a:srgbClr val="000000"/>
                </a:solidFill>
              </a:rPr>
              <a:t>types of data/knowledge and processing mechanisms required for (at least) human-level intelligence</a:t>
            </a:r>
          </a:p>
          <a:p>
            <a:pPr lvl="1">
              <a:spcBef>
                <a:spcPts val="600"/>
              </a:spcBef>
            </a:pPr>
            <a:r>
              <a:rPr lang="en-US" sz="2000" dirty="0" smtClean="0">
                <a:solidFill>
                  <a:srgbClr val="000000"/>
                </a:solidFill>
              </a:rPr>
              <a:t>From perception to cognition to motor control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926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926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926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9267">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926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9267">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9267">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9267">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9267">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39267">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7" grpId="0" build="p"/>
    </p:bld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Helvetica"/>
        <a:ea typeface="ＭＳ Ｐゴシック"/>
        <a:cs typeface="ＭＳ Ｐゴシック"/>
      </a:majorFont>
      <a:minorFont>
        <a:latin typeface="Helvetica"/>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efault Design">
  <a:themeElements>
    <a:clrScheme name="">
      <a:dk1>
        <a:srgbClr val="333333"/>
      </a:dk1>
      <a:lt1>
        <a:srgbClr val="FFFFFF"/>
      </a:lt1>
      <a:dk2>
        <a:srgbClr val="000000"/>
      </a:dk2>
      <a:lt2>
        <a:srgbClr val="FFFF00"/>
      </a:lt2>
      <a:accent1>
        <a:srgbClr val="FF9900"/>
      </a:accent1>
      <a:accent2>
        <a:srgbClr val="00FFFF"/>
      </a:accent2>
      <a:accent3>
        <a:srgbClr val="AAAAAA"/>
      </a:accent3>
      <a:accent4>
        <a:srgbClr val="DADADA"/>
      </a:accent4>
      <a:accent5>
        <a:srgbClr val="FFCAAA"/>
      </a:accent5>
      <a:accent6>
        <a:srgbClr val="00E7E7"/>
      </a:accent6>
      <a:hlink>
        <a:srgbClr val="FF0000"/>
      </a:hlink>
      <a:folHlink>
        <a:srgbClr val="969696"/>
      </a:folHlink>
    </a:clrScheme>
    <a:fontScheme name="Default Design">
      <a:majorFont>
        <a:latin typeface="Times New Roman"/>
        <a:ea typeface="ＭＳ Ｐゴシック"/>
        <a:cs typeface="ＭＳ Ｐゴシック"/>
      </a:majorFont>
      <a:minorFont>
        <a:latin typeface="Times New Roman"/>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5941</TotalTime>
  <Words>3009</Words>
  <Application>Microsoft Office PowerPoint</Application>
  <PresentationFormat>On-screen Show (4:3)</PresentationFormat>
  <Paragraphs>625</Paragraphs>
  <Slides>35</Slides>
  <Notes>25</Notes>
  <HiddenSlides>0</HiddenSlides>
  <MMClips>0</MMClips>
  <ScaleCrop>false</ScaleCrop>
  <HeadingPairs>
    <vt:vector size="4" baseType="variant">
      <vt:variant>
        <vt:lpstr>Theme</vt:lpstr>
      </vt:variant>
      <vt:variant>
        <vt:i4>2</vt:i4>
      </vt:variant>
      <vt:variant>
        <vt:lpstr>Slide Titles</vt:lpstr>
      </vt:variant>
      <vt:variant>
        <vt:i4>35</vt:i4>
      </vt:variant>
    </vt:vector>
  </HeadingPairs>
  <TitlesOfParts>
    <vt:vector size="37" baseType="lpstr">
      <vt:lpstr>Blank Presentation</vt:lpstr>
      <vt:lpstr>Default Design</vt:lpstr>
      <vt:lpstr>Exploiting Graphical Models for Enhancing Functionality and Uniformity in Cognitive Architectures</vt:lpstr>
      <vt:lpstr>Outline</vt:lpstr>
      <vt:lpstr>Cognitive Architecture</vt:lpstr>
      <vt:lpstr>Some Cognitive-Architecture-Based Virtual Humans</vt:lpstr>
      <vt:lpstr>Soar Architecture (Versions 3-8)</vt:lpstr>
      <vt:lpstr>Systems Levels in Cognition</vt:lpstr>
      <vt:lpstr>Hierarchical View of Soar (Versions 3-8)</vt:lpstr>
      <vt:lpstr>Comments on Soar</vt:lpstr>
      <vt:lpstr>Key Conundrum with Soar (Versions &lt;9)</vt:lpstr>
      <vt:lpstr>Diversity Dilemma</vt:lpstr>
      <vt:lpstr>The Internet hourglass</vt:lpstr>
      <vt:lpstr>What About Cognition?</vt:lpstr>
      <vt:lpstr>Architectural Uniformity vs. Diversity</vt:lpstr>
      <vt:lpstr>Examples</vt:lpstr>
      <vt:lpstr>Towards Reconciling Uniformity and Diversity</vt:lpstr>
      <vt:lpstr>Graphical Models</vt:lpstr>
      <vt:lpstr>Properties of Graphical Models</vt:lpstr>
      <vt:lpstr>Mixed and Hybrid Processing</vt:lpstr>
      <vt:lpstr>Scope of Sum-Product Algorithm</vt:lpstr>
      <vt:lpstr>Research Goals</vt:lpstr>
      <vt:lpstr>Memory Architecture</vt:lpstr>
      <vt:lpstr>Approach</vt:lpstr>
      <vt:lpstr>Graph Layer: Factor Graphs w/ Summary Product</vt:lpstr>
      <vt:lpstr>Representation of Functions and Messages</vt:lpstr>
      <vt:lpstr>Memory Layer: Distinguish WM and LTM</vt:lpstr>
      <vt:lpstr>Conditionals</vt:lpstr>
      <vt:lpstr>Additional Details</vt:lpstr>
      <vt:lpstr>Memories</vt:lpstr>
      <vt:lpstr>Example Semantic Memory Graph</vt:lpstr>
      <vt:lpstr>Memories (cont.)</vt:lpstr>
      <vt:lpstr>Sample Runtime Data</vt:lpstr>
      <vt:lpstr>Key Similarities and Differences</vt:lpstr>
      <vt:lpstr>Towards Imagery</vt:lpstr>
      <vt:lpstr>Towards Learning</vt:lpstr>
      <vt:lpstr>Summary and Future</vt:lpstr>
    </vt:vector>
  </TitlesOfParts>
  <Company>Dylan Tran User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Dylan Tran User</dc:creator>
  <cp:lastModifiedBy>Ann Fain</cp:lastModifiedBy>
  <cp:revision>471</cp:revision>
  <cp:lastPrinted>2007-10-01T18:16:12Z</cp:lastPrinted>
  <dcterms:created xsi:type="dcterms:W3CDTF">2010-09-21T16:14:07Z</dcterms:created>
  <dcterms:modified xsi:type="dcterms:W3CDTF">2010-10-22T19:38:44Z</dcterms:modified>
</cp:coreProperties>
</file>