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3.xml" ContentType="application/vnd.openxmlformats-officedocument.presentationml.notesSlide+xml"/>
  <Override PartName="/ppt/embeddings/oleObject4.bin" ContentType="application/vnd.openxmlformats-officedocument.oleObject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4"/>
  </p:notesMasterIdLst>
  <p:sldIdLst>
    <p:sldId id="257" r:id="rId2"/>
    <p:sldId id="357" r:id="rId3"/>
    <p:sldId id="319" r:id="rId4"/>
    <p:sldId id="343" r:id="rId5"/>
    <p:sldId id="331" r:id="rId6"/>
    <p:sldId id="320" r:id="rId7"/>
    <p:sldId id="341" r:id="rId8"/>
    <p:sldId id="275" r:id="rId9"/>
    <p:sldId id="337" r:id="rId10"/>
    <p:sldId id="279" r:id="rId11"/>
    <p:sldId id="294" r:id="rId12"/>
    <p:sldId id="277" r:id="rId13"/>
    <p:sldId id="268" r:id="rId14"/>
    <p:sldId id="299" r:id="rId15"/>
    <p:sldId id="291" r:id="rId16"/>
    <p:sldId id="278" r:id="rId17"/>
    <p:sldId id="280" r:id="rId18"/>
    <p:sldId id="260" r:id="rId19"/>
    <p:sldId id="288" r:id="rId20"/>
    <p:sldId id="342" r:id="rId21"/>
    <p:sldId id="332" r:id="rId22"/>
    <p:sldId id="349" r:id="rId23"/>
    <p:sldId id="361" r:id="rId24"/>
    <p:sldId id="359" r:id="rId25"/>
    <p:sldId id="360" r:id="rId26"/>
    <p:sldId id="346" r:id="rId27"/>
    <p:sldId id="356" r:id="rId28"/>
    <p:sldId id="355" r:id="rId29"/>
    <p:sldId id="354" r:id="rId30"/>
    <p:sldId id="353" r:id="rId31"/>
    <p:sldId id="352" r:id="rId32"/>
    <p:sldId id="290" r:id="rId33"/>
    <p:sldId id="295" r:id="rId34"/>
    <p:sldId id="326" r:id="rId35"/>
    <p:sldId id="325" r:id="rId36"/>
    <p:sldId id="297" r:id="rId37"/>
    <p:sldId id="344" r:id="rId38"/>
    <p:sldId id="296" r:id="rId39"/>
    <p:sldId id="351" r:id="rId40"/>
    <p:sldId id="301" r:id="rId41"/>
    <p:sldId id="303" r:id="rId42"/>
    <p:sldId id="282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88" autoAdjust="0"/>
    <p:restoredTop sz="99378" autoAdjust="0"/>
  </p:normalViewPr>
  <p:slideViewPr>
    <p:cSldViewPr snapToGrid="0" snapToObjects="1">
      <p:cViewPr>
        <p:scale>
          <a:sx n="99" d="100"/>
          <a:sy n="99" d="100"/>
        </p:scale>
        <p:origin x="-80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notesMaster" Target="notesMasters/notesMaster1.xml"/><Relationship Id="rId45" Type="http://schemas.openxmlformats.org/officeDocument/2006/relationships/printerSettings" Target="printerSettings/printerSettings1.bin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Relationship Id="rId2" Type="http://schemas.openxmlformats.org/officeDocument/2006/relationships/image" Target="../media/image3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5B4E6C-6058-0D4B-80EF-AD5BA64B9388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AE98F-98FE-8644-9540-8DFCB17CE7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43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Module 01: Laws of Diffusion</a:t>
            </a:r>
          </a:p>
          <a:p>
            <a:r>
              <a:rPr lang="en-US"/>
              <a:t>MTLE-6110, Fall 2000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50015F-CD64-034D-B10B-85B0E7FCB7B1}" type="slidenum">
              <a:rPr lang="en-US"/>
              <a:pPr/>
              <a:t>10</a:t>
            </a:fld>
            <a:endParaRPr lang="en-US"/>
          </a:p>
        </p:txBody>
      </p:sp>
      <p:sp>
        <p:nvSpPr>
          <p:cNvPr id="45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Module 01: Laws of Diffusion</a:t>
            </a:r>
          </a:p>
          <a:p>
            <a:r>
              <a:rPr lang="en-US"/>
              <a:t>MTLE-6110, Fall 2000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7B54AE-EE0B-A846-8CA7-47DCEF425896}" type="slidenum">
              <a:rPr lang="en-US"/>
              <a:pPr/>
              <a:t>15</a:t>
            </a:fld>
            <a:endParaRPr lang="en-US"/>
          </a:p>
        </p:txBody>
      </p:sp>
      <p:sp>
        <p:nvSpPr>
          <p:cNvPr id="43929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92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Module 01: Laws of Diffusion</a:t>
            </a:r>
          </a:p>
          <a:p>
            <a:r>
              <a:rPr lang="en-US"/>
              <a:t>MTLE-6110, Fall 2000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954E46-35A1-244B-8067-14232045AA14}" type="slidenum">
              <a:rPr lang="en-US"/>
              <a:pPr/>
              <a:t>17</a:t>
            </a:fld>
            <a:endParaRPr lang="en-US"/>
          </a:p>
        </p:txBody>
      </p:sp>
      <p:sp>
        <p:nvSpPr>
          <p:cNvPr id="461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1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Module 01: Laws of Diffusion</a:t>
            </a:r>
          </a:p>
          <a:p>
            <a:r>
              <a:rPr lang="en-US"/>
              <a:t>MTLE-6110, Fall 2000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E8323E-AC87-7542-8801-6026F9370420}" type="slidenum">
              <a:rPr lang="en-US"/>
              <a:pPr/>
              <a:t>20</a:t>
            </a:fld>
            <a:endParaRPr lang="en-US"/>
          </a:p>
        </p:txBody>
      </p:sp>
      <p:sp>
        <p:nvSpPr>
          <p:cNvPr id="510978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10979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44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9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30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4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56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24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98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95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6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5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BEEF8-1FF8-3B42-B1A0-2CA53F14C500}" type="datetimeFigureOut">
              <a:rPr lang="en-US" smtClean="0"/>
              <a:t>11/13/12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AACCD8F-4527-E14A-AFD6-8A53D9D72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79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AutoShape 8"/>
          <p:cNvSpPr>
            <a:spLocks noChangeArrowheads="1"/>
          </p:cNvSpPr>
          <p:nvPr userDrawn="1"/>
        </p:nvSpPr>
        <p:spPr bwMode="auto">
          <a:xfrm>
            <a:off x="165100" y="130175"/>
            <a:ext cx="8813800" cy="6496050"/>
          </a:xfrm>
          <a:prstGeom prst="roundRect">
            <a:avLst>
              <a:gd name="adj" fmla="val 12495"/>
            </a:avLst>
          </a:prstGeom>
          <a:noFill/>
          <a:ln w="635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0000FF"/>
              </a:solidFill>
              <a:cs typeface="+mn-cs"/>
            </a:endParaRPr>
          </a:p>
        </p:txBody>
      </p:sp>
      <p:sp>
        <p:nvSpPr>
          <p:cNvPr id="10" name="Rectangle 13"/>
          <p:cNvSpPr>
            <a:spLocks noGrp="1" noChangeArrowheads="1"/>
          </p:cNvSpPr>
          <p:nvPr userDrawn="1"/>
        </p:nvSpPr>
        <p:spPr bwMode="auto">
          <a:xfrm>
            <a:off x="7899400" y="6332970"/>
            <a:ext cx="11430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chemeClr val="tx1"/>
                </a:solidFill>
                <a:latin typeface="Arial"/>
                <a:cs typeface="Arial"/>
              </a:rPr>
              <a:t> © </a:t>
            </a:r>
            <a:r>
              <a:rPr lang="en-US" sz="1400" b="1" dirty="0">
                <a:solidFill>
                  <a:schemeClr val="tx1"/>
                </a:solidFill>
                <a:latin typeface="Arial"/>
                <a:cs typeface="Arial"/>
              </a:rPr>
              <a:t>meg </a:t>
            </a:r>
            <a:r>
              <a:rPr lang="ja-JP" altLang="en-US" sz="1400" b="1" dirty="0">
                <a:solidFill>
                  <a:schemeClr val="tx1"/>
                </a:solidFill>
                <a:latin typeface="Arial"/>
                <a:cs typeface="Arial"/>
              </a:rPr>
              <a:t>‘</a:t>
            </a:r>
            <a:r>
              <a:rPr lang="en-US" sz="1400" b="1" dirty="0" smtClean="0">
                <a:solidFill>
                  <a:schemeClr val="tx1"/>
                </a:solidFill>
                <a:latin typeface="Arial"/>
                <a:cs typeface="Arial"/>
              </a:rPr>
              <a:t>12</a:t>
            </a:r>
            <a:endParaRPr lang="en-US" sz="1400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11" name="Picture 10" descr="FIT Logo.jpe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67475"/>
            <a:ext cx="2105025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1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FF0000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FF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0000FF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FF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FF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FF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1" Type="http://schemas.microsoft.com/office/2007/relationships/media" Target="file://localhost/Dow%20Visit%202012/Dow%20Lecture%202012/4f_m.gif" TargetMode="External"/><Relationship Id="rId2" Type="http://schemas.openxmlformats.org/officeDocument/2006/relationships/video" Target="file://localhost/Dow%20Visit%202012/Dow%20Lecture%202012/4f_m.gif" TargetMode="External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7.png"/><Relationship Id="rId12" Type="http://schemas.openxmlformats.org/officeDocument/2006/relationships/image" Target="../media/image18.png"/><Relationship Id="rId13" Type="http://schemas.openxmlformats.org/officeDocument/2006/relationships/image" Target="../media/image19.png"/><Relationship Id="rId14" Type="http://schemas.openxmlformats.org/officeDocument/2006/relationships/image" Target="../media/image20.png"/><Relationship Id="rId15" Type="http://schemas.openxmlformats.org/officeDocument/2006/relationships/image" Target="../media/image21.png"/><Relationship Id="rId16" Type="http://schemas.openxmlformats.org/officeDocument/2006/relationships/image" Target="../media/image22.png"/><Relationship Id="rId17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34.png"/><Relationship Id="rId1" Type="http://schemas.microsoft.com/office/2007/relationships/media" Target="file://localhost/Loeben%20Lecture%202012/PVA%201.2K%20copy%202.mp4" TargetMode="External"/><Relationship Id="rId2" Type="http://schemas.openxmlformats.org/officeDocument/2006/relationships/video" Target="file://localhost/Loeben%20Lecture%202012/PVA%201.2K%20copy%202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5.png"/><Relationship Id="rId1" Type="http://schemas.microsoft.com/office/2007/relationships/media" Target="file://localhost/Loeben%20Lecture%202012/PVA_0.4K%20melt.mp4" TargetMode="External"/><Relationship Id="rId2" Type="http://schemas.openxmlformats.org/officeDocument/2006/relationships/video" Target="file://localhost/Loeben%20Lecture%202012/PVA_0.4K%20melt.mp4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39.jpeg"/><Relationship Id="rId5" Type="http://schemas.openxmlformats.org/officeDocument/2006/relationships/image" Target="../media/image40.jpeg"/><Relationship Id="rId6" Type="http://schemas.openxmlformats.org/officeDocument/2006/relationships/oleObject" Target="../embeddings/oleObject1.bin"/><Relationship Id="rId7" Type="http://schemas.openxmlformats.org/officeDocument/2006/relationships/image" Target="../media/image37.emf"/><Relationship Id="rId8" Type="http://schemas.openxmlformats.org/officeDocument/2006/relationships/oleObject" Target="../embeddings/oleObject2.bin"/><Relationship Id="rId9" Type="http://schemas.openxmlformats.org/officeDocument/2006/relationships/image" Target="../media/image38.emf"/><Relationship Id="rId10" Type="http://schemas.openxmlformats.org/officeDocument/2006/relationships/image" Target="../media/image41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video" Target="file://localhost/Brazil%20Talks/Prolate%20C:A=1.mov" TargetMode="External"/><Relationship Id="rId4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6" Type="http://schemas.openxmlformats.org/officeDocument/2006/relationships/image" Target="../media/image44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42.emf"/><Relationship Id="rId1" Type="http://schemas.openxmlformats.org/officeDocument/2006/relationships/vmlDrawing" Target="../drawings/vmlDrawing2.vml"/><Relationship Id="rId2" Type="http://schemas.microsoft.com/office/2007/relationships/media" Target="file://localhost/Brazil%20Talks/Prolate%20C:A=1.mov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46.e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45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4" Type="http://schemas.openxmlformats.org/officeDocument/2006/relationships/image" Target="../media/image4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4" Type="http://schemas.openxmlformats.org/officeDocument/2006/relationships/image" Target="../media/image51.emf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4" Type="http://schemas.openxmlformats.org/officeDocument/2006/relationships/image" Target="../media/image5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4" Type="http://schemas.openxmlformats.org/officeDocument/2006/relationships/image" Target="../media/image57.emf"/><Relationship Id="rId5" Type="http://schemas.openxmlformats.org/officeDocument/2006/relationships/image" Target="../media/image58.emf"/><Relationship Id="rId6" Type="http://schemas.openxmlformats.org/officeDocument/2006/relationships/image" Target="../media/image59.emf"/><Relationship Id="rId7" Type="http://schemas.openxmlformats.org/officeDocument/2006/relationships/image" Target="../media/image60.emf"/><Relationship Id="rId8" Type="http://schemas.openxmlformats.org/officeDocument/2006/relationships/image" Target="../media/image61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4" Type="http://schemas.openxmlformats.org/officeDocument/2006/relationships/image" Target="../media/image64.emf"/><Relationship Id="rId5" Type="http://schemas.openxmlformats.org/officeDocument/2006/relationships/image" Target="../media/image65.emf"/><Relationship Id="rId6" Type="http://schemas.openxmlformats.org/officeDocument/2006/relationships/image" Target="../media/image66.emf"/><Relationship Id="rId7" Type="http://schemas.openxmlformats.org/officeDocument/2006/relationships/image" Target="../media/image67.emf"/><Relationship Id="rId8" Type="http://schemas.openxmlformats.org/officeDocument/2006/relationships/image" Target="../media/image68.emf"/><Relationship Id="rId9" Type="http://schemas.openxmlformats.org/officeDocument/2006/relationships/image" Target="../media/image69.emf"/><Relationship Id="rId10" Type="http://schemas.openxmlformats.org/officeDocument/2006/relationships/image" Target="../media/image70.emf"/><Relationship Id="rId11" Type="http://schemas.openxmlformats.org/officeDocument/2006/relationships/image" Target="../media/image71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emf"/></Relationships>
</file>

<file path=ppt/slides/_rels/slide2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1.emf"/><Relationship Id="rId12" Type="http://schemas.openxmlformats.org/officeDocument/2006/relationships/image" Target="../media/image62.emf"/><Relationship Id="rId13" Type="http://schemas.openxmlformats.org/officeDocument/2006/relationships/image" Target="../media/image63.emf"/><Relationship Id="rId14" Type="http://schemas.openxmlformats.org/officeDocument/2006/relationships/image" Target="../media/image64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2.emf"/><Relationship Id="rId3" Type="http://schemas.openxmlformats.org/officeDocument/2006/relationships/image" Target="../media/image73.emf"/><Relationship Id="rId4" Type="http://schemas.openxmlformats.org/officeDocument/2006/relationships/image" Target="../media/image74.emf"/><Relationship Id="rId5" Type="http://schemas.openxmlformats.org/officeDocument/2006/relationships/image" Target="../media/image75.emf"/><Relationship Id="rId6" Type="http://schemas.openxmlformats.org/officeDocument/2006/relationships/image" Target="../media/image76.emf"/><Relationship Id="rId7" Type="http://schemas.openxmlformats.org/officeDocument/2006/relationships/image" Target="../media/image77.emf"/><Relationship Id="rId8" Type="http://schemas.openxmlformats.org/officeDocument/2006/relationships/image" Target="../media/image78.emf"/><Relationship Id="rId9" Type="http://schemas.openxmlformats.org/officeDocument/2006/relationships/image" Target="../media/image79.emf"/><Relationship Id="rId10" Type="http://schemas.openxmlformats.org/officeDocument/2006/relationships/image" Target="../media/image8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4" Type="http://schemas.openxmlformats.org/officeDocument/2006/relationships/image" Target="../media/image83.emf"/><Relationship Id="rId5" Type="http://schemas.openxmlformats.org/officeDocument/2006/relationships/image" Target="../media/image84.emf"/><Relationship Id="rId6" Type="http://schemas.openxmlformats.org/officeDocument/2006/relationships/image" Target="../media/image85.emf"/><Relationship Id="rId7" Type="http://schemas.openxmlformats.org/officeDocument/2006/relationships/image" Target="../media/image86.emf"/><Relationship Id="rId8" Type="http://schemas.openxmlformats.org/officeDocument/2006/relationships/image" Target="../media/image87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8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4" Type="http://schemas.openxmlformats.org/officeDocument/2006/relationships/image" Target="../media/image91.emf"/><Relationship Id="rId5" Type="http://schemas.openxmlformats.org/officeDocument/2006/relationships/image" Target="../media/image92.emf"/><Relationship Id="rId6" Type="http://schemas.openxmlformats.org/officeDocument/2006/relationships/image" Target="../media/image93.emf"/><Relationship Id="rId7" Type="http://schemas.openxmlformats.org/officeDocument/2006/relationships/image" Target="../media/image94.emf"/><Relationship Id="rId8" Type="http://schemas.openxmlformats.org/officeDocument/2006/relationships/image" Target="../media/image95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emf"/><Relationship Id="rId4" Type="http://schemas.openxmlformats.org/officeDocument/2006/relationships/image" Target="../media/image98.emf"/><Relationship Id="rId5" Type="http://schemas.openxmlformats.org/officeDocument/2006/relationships/image" Target="../media/image99.emf"/><Relationship Id="rId6" Type="http://schemas.openxmlformats.org/officeDocument/2006/relationships/image" Target="../media/image100.emf"/><Relationship Id="rId7" Type="http://schemas.openxmlformats.org/officeDocument/2006/relationships/image" Target="../media/image101.png"/><Relationship Id="rId8" Type="http://schemas.openxmlformats.org/officeDocument/2006/relationships/image" Target="../media/image102.emf"/><Relationship Id="rId9" Type="http://schemas.openxmlformats.org/officeDocument/2006/relationships/image" Target="../media/image103.emf"/><Relationship Id="rId10" Type="http://schemas.openxmlformats.org/officeDocument/2006/relationships/image" Target="../media/image10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4" Type="http://schemas.openxmlformats.org/officeDocument/2006/relationships/image" Target="../media/image99.emf"/><Relationship Id="rId5" Type="http://schemas.openxmlformats.org/officeDocument/2006/relationships/image" Target="../media/image106.emf"/><Relationship Id="rId6" Type="http://schemas.openxmlformats.org/officeDocument/2006/relationships/image" Target="../media/image107.emf"/><Relationship Id="rId7" Type="http://schemas.openxmlformats.org/officeDocument/2006/relationships/image" Target="../media/image108.emf"/><Relationship Id="rId8" Type="http://schemas.openxmlformats.org/officeDocument/2006/relationships/image" Target="../media/image109.png"/><Relationship Id="rId9" Type="http://schemas.openxmlformats.org/officeDocument/2006/relationships/image" Target="../media/image104.emf"/><Relationship Id="rId10" Type="http://schemas.openxmlformats.org/officeDocument/2006/relationships/image" Target="../media/image110.emf"/><Relationship Id="rId11" Type="http://schemas.openxmlformats.org/officeDocument/2006/relationships/image" Target="../media/image103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5.png"/></Relationships>
</file>

<file path=ppt/slides/_rels/slide3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3.emf"/><Relationship Id="rId12" Type="http://schemas.openxmlformats.org/officeDocument/2006/relationships/image" Target="../media/image119.emf"/><Relationship Id="rId13" Type="http://schemas.openxmlformats.org/officeDocument/2006/relationships/image" Target="../media/image120.emf"/><Relationship Id="rId14" Type="http://schemas.openxmlformats.org/officeDocument/2006/relationships/image" Target="../media/image121.emf"/><Relationship Id="rId15" Type="http://schemas.openxmlformats.org/officeDocument/2006/relationships/image" Target="../media/image122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1.png"/><Relationship Id="rId3" Type="http://schemas.openxmlformats.org/officeDocument/2006/relationships/image" Target="../media/image112.emf"/><Relationship Id="rId4" Type="http://schemas.openxmlformats.org/officeDocument/2006/relationships/image" Target="../media/image113.emf"/><Relationship Id="rId5" Type="http://schemas.openxmlformats.org/officeDocument/2006/relationships/image" Target="../media/image114.emf"/><Relationship Id="rId6" Type="http://schemas.openxmlformats.org/officeDocument/2006/relationships/image" Target="../media/image115.emf"/><Relationship Id="rId7" Type="http://schemas.openxmlformats.org/officeDocument/2006/relationships/image" Target="../media/image116.emf"/><Relationship Id="rId8" Type="http://schemas.openxmlformats.org/officeDocument/2006/relationships/image" Target="../media/image117.emf"/><Relationship Id="rId9" Type="http://schemas.openxmlformats.org/officeDocument/2006/relationships/image" Target="../media/image118.png"/><Relationship Id="rId10" Type="http://schemas.openxmlformats.org/officeDocument/2006/relationships/image" Target="../media/image104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emf"/><Relationship Id="rId4" Type="http://schemas.openxmlformats.org/officeDocument/2006/relationships/image" Target="../media/image125.emf"/><Relationship Id="rId5" Type="http://schemas.openxmlformats.org/officeDocument/2006/relationships/image" Target="../media/image126.emf"/><Relationship Id="rId6" Type="http://schemas.openxmlformats.org/officeDocument/2006/relationships/image" Target="../media/image127.emf"/><Relationship Id="rId7" Type="http://schemas.openxmlformats.org/officeDocument/2006/relationships/image" Target="../media/image128.emf"/><Relationship Id="rId8" Type="http://schemas.openxmlformats.org/officeDocument/2006/relationships/image" Target="../media/image129.emf"/><Relationship Id="rId9" Type="http://schemas.openxmlformats.org/officeDocument/2006/relationships/image" Target="../media/image130.png"/><Relationship Id="rId10" Type="http://schemas.openxmlformats.org/officeDocument/2006/relationships/image" Target="../media/image131.emf"/><Relationship Id="rId11" Type="http://schemas.openxmlformats.org/officeDocument/2006/relationships/image" Target="../media/image85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3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2.png"/><Relationship Id="rId3" Type="http://schemas.openxmlformats.org/officeDocument/2006/relationships/image" Target="../media/image133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35.png"/><Relationship Id="rId5" Type="http://schemas.openxmlformats.org/officeDocument/2006/relationships/image" Target="../media/image136.emf"/><Relationship Id="rId1" Type="http://schemas.microsoft.com/office/2007/relationships/media" Target="file://localhost/Limit%20Cycles/Formartin/dendrite_J30.avi" TargetMode="External"/><Relationship Id="rId2" Type="http://schemas.openxmlformats.org/officeDocument/2006/relationships/video" Target="file://localhost/Limit%20Cycles/Formartin/dendrite_J30.avi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38.png"/><Relationship Id="rId1" Type="http://schemas.microsoft.com/office/2007/relationships/media" Target="file://localhost/Loeben%20Lecture%202012/movie3to1A.mp4" TargetMode="External"/><Relationship Id="rId2" Type="http://schemas.openxmlformats.org/officeDocument/2006/relationships/video" Target="file://localhost/Loeben%20Lecture%202012/movie3to1A.mp4" TargetMode="Externa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40.png"/><Relationship Id="rId1" Type="http://schemas.microsoft.com/office/2007/relationships/media" Target="file://localhost/Presentations/KICET%202010/movie_bubble%20copy.mp4" TargetMode="External"/><Relationship Id="rId2" Type="http://schemas.openxmlformats.org/officeDocument/2006/relationships/video" Target="file://localhost/Presentations/KICET%202010/movie_bubble%20copy.mp4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778" y="473474"/>
            <a:ext cx="86360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Bias Fields and Pattern Complexity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7544" y="2242300"/>
            <a:ext cx="6400800" cy="2555066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M.E. Glicksman</a:t>
            </a:r>
          </a:p>
          <a:p>
            <a:endParaRPr lang="en-US" dirty="0" smtClean="0">
              <a:solidFill>
                <a:srgbClr val="0000FF"/>
              </a:solidFill>
            </a:endParaRPr>
          </a:p>
          <a:p>
            <a:r>
              <a:rPr lang="en-US" sz="1800" dirty="0" smtClean="0">
                <a:solidFill>
                  <a:schemeClr val="tx1"/>
                </a:solidFill>
              </a:rPr>
              <a:t>Allen S. Henry Professor of Engineering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Mechanical &amp; Aerospace Engineering Dept.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 Florida Institute of Technology, Melbourne, FL </a:t>
            </a: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800" dirty="0" smtClean="0">
              <a:solidFill>
                <a:schemeClr val="tx1"/>
              </a:solidFill>
            </a:endParaRPr>
          </a:p>
          <a:p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20660" y="5392623"/>
            <a:ext cx="6779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00FF"/>
                </a:solidFill>
              </a:rPr>
              <a:t>Presentation at the UCLA </a:t>
            </a:r>
            <a:r>
              <a:rPr lang="de-DE" sz="1600" dirty="0" smtClean="0">
                <a:solidFill>
                  <a:srgbClr val="0000FF"/>
                </a:solidFill>
              </a:rPr>
              <a:t>Institute </a:t>
            </a:r>
            <a:r>
              <a:rPr lang="de-DE" sz="1600" dirty="0" err="1" smtClean="0">
                <a:solidFill>
                  <a:srgbClr val="0000FF"/>
                </a:solidFill>
              </a:rPr>
              <a:t>for</a:t>
            </a:r>
            <a:r>
              <a:rPr lang="de-DE" sz="1600" dirty="0" smtClean="0">
                <a:solidFill>
                  <a:srgbClr val="0000FF"/>
                </a:solidFill>
              </a:rPr>
              <a:t> Pure &amp; Applied </a:t>
            </a:r>
            <a:r>
              <a:rPr lang="de-DE" sz="1600" dirty="0" err="1">
                <a:solidFill>
                  <a:srgbClr val="0000FF"/>
                </a:solidFill>
              </a:rPr>
              <a:t>M</a:t>
            </a:r>
            <a:r>
              <a:rPr lang="de-DE" sz="1600" dirty="0" err="1" smtClean="0">
                <a:solidFill>
                  <a:srgbClr val="0000FF"/>
                </a:solidFill>
              </a:rPr>
              <a:t>athematics</a:t>
            </a:r>
            <a:endParaRPr lang="de-DE" sz="1600" dirty="0">
              <a:solidFill>
                <a:srgbClr val="0000FF"/>
              </a:solidFill>
            </a:endParaRPr>
          </a:p>
          <a:p>
            <a:pPr algn="ctr"/>
            <a:r>
              <a:rPr lang="en-US" sz="1600" dirty="0" smtClean="0">
                <a:solidFill>
                  <a:srgbClr val="0000FF"/>
                </a:solidFill>
              </a:rPr>
              <a:t>Los Angeles, CA</a:t>
            </a:r>
            <a:endParaRPr lang="en-US" sz="1600" dirty="0">
              <a:solidFill>
                <a:srgbClr val="0000FF"/>
              </a:solidFill>
            </a:endParaRPr>
          </a:p>
          <a:p>
            <a:pPr algn="ctr"/>
            <a:r>
              <a:rPr lang="cs-CZ" sz="1600" dirty="0" err="1" smtClean="0">
                <a:solidFill>
                  <a:srgbClr val="0000FF"/>
                </a:solidFill>
              </a:rPr>
              <a:t>November</a:t>
            </a:r>
            <a:r>
              <a:rPr lang="cs-CZ" sz="1600" dirty="0" smtClean="0">
                <a:solidFill>
                  <a:srgbClr val="0000FF"/>
                </a:solidFill>
              </a:rPr>
              <a:t> 13, </a:t>
            </a:r>
            <a:r>
              <a:rPr lang="en-US" sz="1600" dirty="0" smtClean="0">
                <a:solidFill>
                  <a:srgbClr val="0000FF"/>
                </a:solidFill>
              </a:rPr>
              <a:t>2012</a:t>
            </a:r>
            <a:endParaRPr lang="en-US" sz="1400" dirty="0">
              <a:solidFill>
                <a:srgbClr val="0000FF"/>
              </a:solidFill>
              <a:latin typeface="Arial"/>
              <a:cs typeface="Arial"/>
            </a:endParaRPr>
          </a:p>
        </p:txBody>
      </p:sp>
      <p:pic>
        <p:nvPicPr>
          <p:cNvPr id="5" name="Picture 4" descr="IPAM-logo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444" y="1213249"/>
            <a:ext cx="2151987" cy="211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9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23288"/>
          </a:xfrm>
        </p:spPr>
        <p:txBody>
          <a:bodyPr>
            <a:normAutofit/>
          </a:bodyPr>
          <a:lstStyle/>
          <a:p>
            <a:pPr>
              <a:spcBef>
                <a:spcPts val="1272"/>
              </a:spcBef>
            </a:pPr>
            <a:r>
              <a:rPr lang="en-US" sz="2400" dirty="0" smtClean="0"/>
              <a:t>Pattern formation &amp; microstructures</a:t>
            </a:r>
          </a:p>
          <a:p>
            <a:pPr>
              <a:spcBef>
                <a:spcPts val="1272"/>
              </a:spcBef>
            </a:pPr>
            <a:r>
              <a:rPr lang="en-US" sz="2400" dirty="0" smtClean="0"/>
              <a:t>Early experiments &amp; conventional ideas</a:t>
            </a:r>
          </a:p>
          <a:p>
            <a:pPr>
              <a:spcBef>
                <a:spcPts val="1272"/>
              </a:spcBef>
            </a:pPr>
            <a:r>
              <a:rPr lang="en-US" sz="2400" dirty="0" smtClean="0"/>
              <a:t>Surprises from microgravity experiments</a:t>
            </a:r>
          </a:p>
          <a:p>
            <a:pPr>
              <a:spcBef>
                <a:spcPts val="1272"/>
              </a:spcBef>
            </a:pPr>
            <a:r>
              <a:rPr lang="en-US" sz="2400" dirty="0" smtClean="0"/>
              <a:t>Conservation of energy</a:t>
            </a:r>
          </a:p>
          <a:p>
            <a:pPr>
              <a:spcBef>
                <a:spcPts val="1272"/>
              </a:spcBef>
            </a:pPr>
            <a:r>
              <a:rPr lang="en-US" sz="2400" dirty="0" smtClean="0"/>
              <a:t>Capillarity, </a:t>
            </a:r>
            <a:r>
              <a:rPr lang="en-US" sz="2400" dirty="0"/>
              <a:t>more than a boundary condition</a:t>
            </a:r>
            <a:r>
              <a:rPr lang="en-US" sz="2400" dirty="0" smtClean="0"/>
              <a:t>!</a:t>
            </a:r>
          </a:p>
          <a:p>
            <a:pPr>
              <a:spcBef>
                <a:spcPts val="1272"/>
              </a:spcBef>
            </a:pPr>
            <a:r>
              <a:rPr lang="en-US" sz="2400" dirty="0" smtClean="0"/>
              <a:t>Bias fields: Why did we miss it?</a:t>
            </a:r>
          </a:p>
          <a:p>
            <a:pPr>
              <a:spcBef>
                <a:spcPts val="1272"/>
              </a:spcBef>
            </a:pPr>
            <a:r>
              <a:rPr lang="en-US" sz="2400" dirty="0" smtClean="0"/>
              <a:t>Dynamic simulations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80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3811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Motivation &amp; Associated Questions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0088"/>
            <a:ext cx="8350202" cy="5535009"/>
          </a:xfrm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Complex pattern evolution occurs throughout nature, society, and technology.</a:t>
            </a:r>
          </a:p>
          <a:p>
            <a:pPr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Self-organized patterns remain important in areas as diverse as cosmology, meteorology, biology, and engineering.</a:t>
            </a:r>
          </a:p>
          <a:p>
            <a:pPr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Branching (ramification and splitting) allows simple starting forms to achieve increasing complexity. </a:t>
            </a:r>
          </a:p>
          <a:p>
            <a:pPr>
              <a:spcBef>
                <a:spcPts val="0"/>
              </a:spcBef>
            </a:pPr>
            <a:endParaRPr 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there a causal principle responsible for branching and surface diffusion?</a:t>
            </a:r>
          </a:p>
          <a:p>
            <a:pPr>
              <a:spcBef>
                <a:spcPts val="0"/>
              </a:spcBef>
            </a:pPr>
            <a:endParaRPr lang="en-US" sz="2400" dirty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Where does the information driving complexity reside ? </a:t>
            </a:r>
          </a:p>
          <a:p>
            <a:pPr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</a:rPr>
              <a:t>Is </a:t>
            </a:r>
            <a:r>
              <a:rPr lang="en-US" sz="2400" dirty="0" smtClean="0">
                <a:solidFill>
                  <a:schemeClr val="tx1"/>
                </a:solidFill>
              </a:rPr>
              <a:t>pattern branching </a:t>
            </a:r>
            <a:r>
              <a:rPr lang="en-US" sz="2400" dirty="0">
                <a:solidFill>
                  <a:schemeClr val="tx1"/>
                </a:solidFill>
              </a:rPr>
              <a:t>fundamentally stochastic or deterministic </a:t>
            </a:r>
            <a:r>
              <a:rPr lang="en-US" sz="2400" dirty="0" smtClean="0">
                <a:solidFill>
                  <a:schemeClr val="tx1"/>
                </a:solidFill>
              </a:rPr>
              <a:t>? </a:t>
            </a:r>
          </a:p>
          <a:p>
            <a:pPr marL="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77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388584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latin typeface="Calibri"/>
                <a:cs typeface="Calibri"/>
              </a:rPr>
              <a:t>Self</a:t>
            </a:r>
            <a:r>
              <a:rPr lang="en-US" sz="3200" dirty="0">
                <a:latin typeface="Calibri"/>
                <a:cs typeface="Calibri"/>
              </a:rPr>
              <a:t>-Organized </a:t>
            </a:r>
            <a:r>
              <a:rPr lang="en-US" sz="3200" dirty="0" smtClean="0">
                <a:latin typeface="Calibri"/>
                <a:cs typeface="Calibri"/>
              </a:rPr>
              <a:t>Branching Patterns</a:t>
            </a:r>
            <a:endParaRPr lang="en-US" sz="3200" dirty="0">
              <a:latin typeface="Calibri"/>
              <a:cs typeface="Calibri"/>
            </a:endParaRPr>
          </a:p>
        </p:txBody>
      </p:sp>
      <p:pic>
        <p:nvPicPr>
          <p:cNvPr id="8" name="Picture 4" descr="dendrites in superall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3" b="1819"/>
          <a:stretch>
            <a:fillRect/>
          </a:stretch>
        </p:blipFill>
        <p:spPr bwMode="auto">
          <a:xfrm>
            <a:off x="595752" y="935321"/>
            <a:ext cx="1693187" cy="2196567"/>
          </a:xfrm>
          <a:prstGeom prst="rect">
            <a:avLst/>
          </a:prstGeom>
          <a:solidFill>
            <a:srgbClr val="FF00FF"/>
          </a:solidFill>
        </p:spPr>
      </p:pic>
      <p:pic>
        <p:nvPicPr>
          <p:cNvPr id="15" name="Picture 14" descr="Screen shot 2012-07-07 at 6.43.17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052431"/>
            <a:ext cx="2407356" cy="14454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7200" y="4061781"/>
            <a:ext cx="1218868" cy="19561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900" dirty="0" smtClean="0"/>
              <a:t>Dendritic Photonic Array</a:t>
            </a:r>
            <a:endParaRPr lang="en-US" sz="900" dirty="0"/>
          </a:p>
        </p:txBody>
      </p:sp>
      <p:sp>
        <p:nvSpPr>
          <p:cNvPr id="20" name="TextBox 19"/>
          <p:cNvSpPr txBox="1"/>
          <p:nvPr/>
        </p:nvSpPr>
        <p:spPr>
          <a:xfrm>
            <a:off x="595752" y="927567"/>
            <a:ext cx="1133644" cy="2308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900" dirty="0" smtClean="0"/>
              <a:t>Dendritic </a:t>
            </a:r>
            <a:r>
              <a:rPr lang="en-US" sz="900" dirty="0" err="1" smtClean="0"/>
              <a:t>Superalloy</a:t>
            </a:r>
            <a:endParaRPr lang="en-US" sz="900" dirty="0"/>
          </a:p>
        </p:txBody>
      </p:sp>
      <p:pic>
        <p:nvPicPr>
          <p:cNvPr id="21" name="Picture 20" descr="Screen shot 2012-07-07 at 6.17.52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807" y="4062057"/>
            <a:ext cx="2642840" cy="1387162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99065" y="5449219"/>
            <a:ext cx="1366285" cy="320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Morpho</a:t>
            </a:r>
            <a:r>
              <a:rPr lang="en-US" sz="1400" dirty="0" smtClean="0"/>
              <a:t> </a:t>
            </a:r>
            <a:r>
              <a:rPr lang="en-US" sz="1400" dirty="0" err="1" smtClean="0"/>
              <a:t>Retenor</a:t>
            </a:r>
            <a:endParaRPr lang="en-US" sz="1400" dirty="0"/>
          </a:p>
        </p:txBody>
      </p:sp>
      <p:grpSp>
        <p:nvGrpSpPr>
          <p:cNvPr id="28" name="Group 27"/>
          <p:cNvGrpSpPr/>
          <p:nvPr/>
        </p:nvGrpSpPr>
        <p:grpSpPr>
          <a:xfrm>
            <a:off x="3273778" y="831035"/>
            <a:ext cx="3206531" cy="2348845"/>
            <a:chOff x="3135977" y="1306969"/>
            <a:chExt cx="3118556" cy="2244561"/>
          </a:xfrm>
        </p:grpSpPr>
        <p:pic>
          <p:nvPicPr>
            <p:cNvPr id="23" name="Picture 5" descr="Turbine Blade Technologies 1                                   000681D6Macintosh HD                   ABA78158: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5977" y="1306969"/>
              <a:ext cx="3118556" cy="2057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6"/>
            <p:cNvSpPr>
              <a:spLocks noChangeArrowheads="1"/>
            </p:cNvSpPr>
            <p:nvPr/>
          </p:nvSpPr>
          <p:spPr bwMode="auto">
            <a:xfrm>
              <a:off x="3144564" y="3377640"/>
              <a:ext cx="1194486" cy="1738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 sz="1400" dirty="0" smtClean="0">
                  <a:solidFill>
                    <a:srgbClr val="FF0000"/>
                  </a:solidFill>
                </a:rPr>
                <a:t> </a:t>
              </a:r>
              <a:r>
                <a:rPr lang="en-US" altLang="en-US" sz="1400" dirty="0" err="1" smtClean="0">
                  <a:solidFill>
                    <a:srgbClr val="000000"/>
                  </a:solidFill>
                </a:rPr>
                <a:t>Polycrystal</a:t>
              </a:r>
              <a:endParaRPr lang="en-US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4317750" y="3377640"/>
              <a:ext cx="786925" cy="1738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 sz="1400" dirty="0">
                  <a:solidFill>
                    <a:srgbClr val="000000"/>
                  </a:solidFill>
                </a:rPr>
                <a:t>Directional</a:t>
              </a:r>
            </a:p>
          </p:txBody>
        </p:sp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>
              <a:off x="5308693" y="3377640"/>
              <a:ext cx="786925" cy="1738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 sz="1400" dirty="0" err="1">
                  <a:solidFill>
                    <a:srgbClr val="000000"/>
                  </a:solidFill>
                </a:rPr>
                <a:t>Monocrystal</a:t>
              </a:r>
              <a:endParaRPr lang="en-US" altLang="en-US" sz="14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6480309" y="4036125"/>
            <a:ext cx="2478357" cy="1631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Georgia"/>
                <a:cs typeface="Georgia"/>
              </a:rPr>
              <a:t>Bio-iridescence</a:t>
            </a:r>
          </a:p>
          <a:p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Electro-magnetic diffraction</a:t>
            </a:r>
          </a:p>
          <a:p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Photonic (</a:t>
            </a:r>
            <a:r>
              <a:rPr lang="en-US" sz="1400" dirty="0" err="1" smtClean="0">
                <a:solidFill>
                  <a:srgbClr val="0000FF"/>
                </a:solidFill>
                <a:latin typeface="Georgia"/>
                <a:cs typeface="Georgia"/>
              </a:rPr>
              <a:t>chiten</a:t>
            </a:r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) dendrites</a:t>
            </a:r>
          </a:p>
          <a:p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Sensitive chemical probes</a:t>
            </a:r>
          </a:p>
          <a:p>
            <a:r>
              <a:rPr lang="en-US" sz="1400" dirty="0" err="1" smtClean="0">
                <a:solidFill>
                  <a:srgbClr val="0000FF"/>
                </a:solidFill>
                <a:latin typeface="Georgia"/>
                <a:cs typeface="Georgia"/>
              </a:rPr>
              <a:t>Pigmentless</a:t>
            </a:r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 paints &amp; coatings</a:t>
            </a:r>
            <a:endParaRPr lang="en-US" sz="1400" dirty="0">
              <a:solidFill>
                <a:srgbClr val="0000FF"/>
              </a:solidFill>
              <a:latin typeface="Georgia"/>
              <a:cs typeface="Georgia"/>
            </a:endParaRPr>
          </a:p>
          <a:p>
            <a:endParaRPr lang="en-US" sz="1400" dirty="0">
              <a:solidFill>
                <a:srgbClr val="0000FF"/>
              </a:solidFill>
              <a:latin typeface="Georgia"/>
              <a:cs typeface="Georgia"/>
            </a:endParaRPr>
          </a:p>
        </p:txBody>
      </p:sp>
      <p:sp>
        <p:nvSpPr>
          <p:cNvPr id="30" name="Right Arrow 29"/>
          <p:cNvSpPr/>
          <p:nvPr/>
        </p:nvSpPr>
        <p:spPr>
          <a:xfrm>
            <a:off x="2561168" y="1580444"/>
            <a:ext cx="606778" cy="1086556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30"/>
          <p:cNvSpPr/>
          <p:nvPr/>
        </p:nvSpPr>
        <p:spPr>
          <a:xfrm>
            <a:off x="2970389" y="4113999"/>
            <a:ext cx="606778" cy="1086556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6681192" y="1217748"/>
            <a:ext cx="2277474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Georgia"/>
                <a:cs typeface="Georgia"/>
              </a:rPr>
              <a:t>Turbine blades</a:t>
            </a:r>
          </a:p>
          <a:p>
            <a:r>
              <a:rPr lang="en-US" sz="1400" dirty="0">
                <a:solidFill>
                  <a:srgbClr val="0000FF"/>
                </a:solidFill>
                <a:latin typeface="Georgia"/>
                <a:cs typeface="Georgia"/>
              </a:rPr>
              <a:t>J</a:t>
            </a:r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et engine efficiency</a:t>
            </a:r>
          </a:p>
          <a:p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Microstructure control</a:t>
            </a:r>
          </a:p>
          <a:p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Mechanical properties</a:t>
            </a:r>
          </a:p>
          <a:p>
            <a:r>
              <a:rPr lang="en-US" sz="1400" dirty="0" smtClean="0">
                <a:solidFill>
                  <a:srgbClr val="0000FF"/>
                </a:solidFill>
                <a:latin typeface="Georgia"/>
                <a:cs typeface="Georgia"/>
              </a:rPr>
              <a:t>Improved creep resistance</a:t>
            </a:r>
            <a:endParaRPr lang="en-US" sz="1400" dirty="0">
              <a:solidFill>
                <a:srgbClr val="0000FF"/>
              </a:solidFill>
              <a:latin typeface="Georgia"/>
              <a:cs typeface="Georgia"/>
            </a:endParaRPr>
          </a:p>
          <a:p>
            <a:endParaRPr lang="en-US" sz="1200" dirty="0">
              <a:solidFill>
                <a:srgbClr val="0000FF"/>
              </a:solidFill>
              <a:latin typeface="Georgia"/>
              <a:cs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250858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814"/>
            <a:ext cx="8229600" cy="795363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Phase-Field Simulated Cu-Au Dendrite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1800" dirty="0">
                <a:solidFill>
                  <a:schemeClr val="tx1"/>
                </a:solidFill>
              </a:rPr>
              <a:t>Courtesy of J. Warren &amp; W. </a:t>
            </a:r>
            <a:r>
              <a:rPr lang="en-US" sz="1800" dirty="0" err="1">
                <a:solidFill>
                  <a:schemeClr val="tx1"/>
                </a:solidFill>
              </a:rPr>
              <a:t>Boettinger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>
                <a:solidFill>
                  <a:srgbClr val="000000"/>
                </a:solidFill>
              </a:rPr>
              <a:t>NIST</a:t>
            </a:r>
          </a:p>
        </p:txBody>
      </p:sp>
      <p:pic>
        <p:nvPicPr>
          <p:cNvPr id="4" name="4f_m.gif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27925" y="964177"/>
            <a:ext cx="5627206" cy="56272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27924" y="2440644"/>
            <a:ext cx="5495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• Noise is considered essential—??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827924" y="3256266"/>
            <a:ext cx="685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• Modelers unaware of a basic mechanism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827923" y="1623999"/>
            <a:ext cx="7298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• Sophisticated modeling—but: 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827924" y="4069445"/>
            <a:ext cx="685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• Pattern optimization &amp; control limited 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827924" y="4842736"/>
            <a:ext cx="6858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• Missing link is the interface ‘bias field’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4094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8656" y="4400961"/>
            <a:ext cx="8837768" cy="1596092"/>
            <a:chOff x="331869" y="1081164"/>
            <a:chExt cx="8606872" cy="1596092"/>
          </a:xfrm>
        </p:grpSpPr>
        <p:grpSp>
          <p:nvGrpSpPr>
            <p:cNvPr id="5" name="Group 4"/>
            <p:cNvGrpSpPr/>
            <p:nvPr/>
          </p:nvGrpSpPr>
          <p:grpSpPr>
            <a:xfrm>
              <a:off x="331869" y="1428837"/>
              <a:ext cx="8524917" cy="1248419"/>
              <a:chOff x="-10686" y="1334087"/>
              <a:chExt cx="8335448" cy="1079084"/>
            </a:xfrm>
          </p:grpSpPr>
          <p:pic>
            <p:nvPicPr>
              <p:cNvPr id="7" name="Picture 6" descr="Picture 13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0686" y="1335520"/>
                <a:ext cx="1000266" cy="1077210"/>
              </a:xfrm>
              <a:prstGeom prst="rect">
                <a:avLst/>
              </a:prstGeom>
            </p:spPr>
          </p:pic>
          <p:pic>
            <p:nvPicPr>
              <p:cNvPr id="8" name="Picture 7" descr="Picture 1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1157" y="1334088"/>
                <a:ext cx="1000266" cy="1077210"/>
              </a:xfrm>
              <a:prstGeom prst="rect">
                <a:avLst/>
              </a:prstGeom>
            </p:spPr>
          </p:pic>
          <p:pic>
            <p:nvPicPr>
              <p:cNvPr id="9" name="Picture 8" descr="Picture 3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17280" y="1335521"/>
                <a:ext cx="1000267" cy="1077210"/>
              </a:xfrm>
              <a:prstGeom prst="rect">
                <a:avLst/>
              </a:prstGeom>
            </p:spPr>
          </p:pic>
          <p:pic>
            <p:nvPicPr>
              <p:cNvPr id="10" name="Picture 9" descr="Picture 14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84388" y="1335522"/>
                <a:ext cx="1000265" cy="1077209"/>
              </a:xfrm>
              <a:prstGeom prst="rect">
                <a:avLst/>
              </a:prstGeom>
            </p:spPr>
          </p:pic>
          <p:pic>
            <p:nvPicPr>
              <p:cNvPr id="11" name="Picture 10" descr="Picture 15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92748" y="1335522"/>
                <a:ext cx="1000266" cy="1077210"/>
              </a:xfrm>
              <a:prstGeom prst="rect">
                <a:avLst/>
              </a:prstGeom>
            </p:spPr>
          </p:pic>
          <p:pic>
            <p:nvPicPr>
              <p:cNvPr id="12" name="Picture 11" descr="Picture 16.png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7819" y="1334088"/>
                <a:ext cx="998936" cy="1075777"/>
              </a:xfrm>
              <a:prstGeom prst="rect">
                <a:avLst/>
              </a:prstGeom>
            </p:spPr>
          </p:pic>
          <p:pic>
            <p:nvPicPr>
              <p:cNvPr id="13" name="Picture 12" descr="Picture 17.png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88984" y="1335522"/>
                <a:ext cx="997604" cy="1074343"/>
              </a:xfrm>
              <a:prstGeom prst="rect">
                <a:avLst/>
              </a:prstGeom>
            </p:spPr>
          </p:pic>
          <p:pic>
            <p:nvPicPr>
              <p:cNvPr id="14" name="Picture 13" descr="Picture 19.png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56703" y="1335522"/>
                <a:ext cx="1000674" cy="1077649"/>
              </a:xfrm>
              <a:prstGeom prst="rect">
                <a:avLst/>
              </a:prstGeom>
            </p:spPr>
          </p:pic>
          <p:pic>
            <p:nvPicPr>
              <p:cNvPr id="15" name="Picture 14" descr="Picture 12.png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25826" y="1334087"/>
                <a:ext cx="998936" cy="1075777"/>
              </a:xfrm>
              <a:prstGeom prst="rect">
                <a:avLst/>
              </a:prstGeom>
            </p:spPr>
          </p:pic>
        </p:grpSp>
        <p:sp>
          <p:nvSpPr>
            <p:cNvPr id="6" name="TextBox 5"/>
            <p:cNvSpPr txBox="1"/>
            <p:nvPr/>
          </p:nvSpPr>
          <p:spPr>
            <a:xfrm>
              <a:off x="590412" y="1081164"/>
              <a:ext cx="834832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rgbClr val="008000"/>
                  </a:solidFill>
                </a:rPr>
                <a:t>‘Seaweed’: </a:t>
              </a:r>
              <a:r>
                <a:rPr lang="en-US" dirty="0" smtClean="0">
                  <a:solidFill>
                    <a:srgbClr val="000000"/>
                  </a:solidFill>
                </a:rPr>
                <a:t>Fluid-fluid penetration, </a:t>
              </a:r>
              <a:r>
                <a:rPr lang="en-US" dirty="0" err="1" smtClean="0">
                  <a:solidFill>
                    <a:srgbClr val="000000"/>
                  </a:solidFill>
                </a:rPr>
                <a:t>Hele</a:t>
              </a:r>
              <a:r>
                <a:rPr lang="en-US" dirty="0" smtClean="0">
                  <a:solidFill>
                    <a:srgbClr val="000000"/>
                  </a:solidFill>
                </a:rPr>
                <a:t>-Shaw patterns, petroleum recovery, biogenesis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54935" y="1475147"/>
            <a:ext cx="6253579" cy="1540069"/>
            <a:chOff x="457200" y="1396748"/>
            <a:chExt cx="7550646" cy="1540069"/>
          </a:xfrm>
        </p:grpSpPr>
        <p:pic>
          <p:nvPicPr>
            <p:cNvPr id="17" name="Picture 16" descr="Screen shot 2011-06-26 at 5.18.25 PM.pn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" y="1417639"/>
              <a:ext cx="1094092" cy="1519178"/>
            </a:xfrm>
            <a:prstGeom prst="rect">
              <a:avLst/>
            </a:prstGeom>
          </p:spPr>
        </p:pic>
        <p:pic>
          <p:nvPicPr>
            <p:cNvPr id="18" name="Picture 17" descr="Screen shot 2011-06-26 at 6.55.55 PM.pn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6659" y="1405501"/>
              <a:ext cx="1066911" cy="1519178"/>
            </a:xfrm>
            <a:prstGeom prst="rect">
              <a:avLst/>
            </a:prstGeom>
          </p:spPr>
        </p:pic>
        <p:pic>
          <p:nvPicPr>
            <p:cNvPr id="19" name="Picture 18" descr="Screen shot 2011-06-26 at 5.21.52 PM.png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0668" y="1405501"/>
              <a:ext cx="1084394" cy="1527931"/>
            </a:xfrm>
            <a:prstGeom prst="rect">
              <a:avLst/>
            </a:prstGeom>
          </p:spPr>
        </p:pic>
        <p:pic>
          <p:nvPicPr>
            <p:cNvPr id="21" name="Picture 20" descr="Screen shot 2011-06-26 at 5.24.47 PM.png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9157" y="1396748"/>
              <a:ext cx="1077502" cy="1527931"/>
            </a:xfrm>
            <a:prstGeom prst="rect">
              <a:avLst/>
            </a:prstGeom>
          </p:spPr>
        </p:pic>
        <p:pic>
          <p:nvPicPr>
            <p:cNvPr id="25" name="Picture 24" descr="Screen shot 2011-06-26 at 6.59.47 PM.png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5223" y="1405501"/>
              <a:ext cx="1073262" cy="1507041"/>
            </a:xfrm>
            <a:prstGeom prst="rect">
              <a:avLst/>
            </a:prstGeom>
          </p:spPr>
        </p:pic>
        <p:pic>
          <p:nvPicPr>
            <p:cNvPr id="27" name="Picture 26" descr="Screen shot 2011-06-26 at 6.57.13 PM.pn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394" y="1405501"/>
              <a:ext cx="1071720" cy="1507041"/>
            </a:xfrm>
            <a:prstGeom prst="rect">
              <a:avLst/>
            </a:prstGeom>
          </p:spPr>
        </p:pic>
        <p:pic>
          <p:nvPicPr>
            <p:cNvPr id="29" name="Picture 28" descr="Screen shot 2011-06-26 at 7.01.38 PM.png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8485" y="1405501"/>
              <a:ext cx="1109361" cy="1500103"/>
            </a:xfrm>
            <a:prstGeom prst="rect">
              <a:avLst/>
            </a:prstGeom>
          </p:spPr>
        </p:pic>
      </p:grpSp>
      <p:sp>
        <p:nvSpPr>
          <p:cNvPr id="30" name="Rectangle 29"/>
          <p:cNvSpPr/>
          <p:nvPr/>
        </p:nvSpPr>
        <p:spPr>
          <a:xfrm>
            <a:off x="579141" y="862395"/>
            <a:ext cx="68599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Dendrites: </a:t>
            </a:r>
            <a:r>
              <a:rPr lang="en-US" dirty="0" smtClean="0">
                <a:solidFill>
                  <a:srgbClr val="000000"/>
                </a:solidFill>
              </a:rPr>
              <a:t>Casting, welding, primary metals production, crystal growth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1" name="Title 1"/>
          <p:cNvSpPr>
            <a:spLocks noGrp="1"/>
          </p:cNvSpPr>
          <p:nvPr>
            <p:ph type="title"/>
          </p:nvPr>
        </p:nvSpPr>
        <p:spPr>
          <a:xfrm>
            <a:off x="457200" y="192332"/>
            <a:ext cx="8229600" cy="469026"/>
          </a:xfrm>
        </p:spPr>
        <p:txBody>
          <a:bodyPr>
            <a:noAutofit/>
          </a:bodyPr>
          <a:lstStyle/>
          <a:p>
            <a:r>
              <a:rPr lang="en-US" sz="3200" dirty="0" smtClean="0"/>
              <a:t>Pattern Evolution</a:t>
            </a:r>
            <a:endParaRPr lang="en-US" sz="32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23918" y="3385445"/>
            <a:ext cx="29943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What’s causal?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0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820599" y="172479"/>
            <a:ext cx="6633767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u="sng" dirty="0">
                <a:solidFill>
                  <a:srgbClr val="FF0000"/>
                </a:solidFill>
              </a:rPr>
              <a:t>Pattern Size &amp; </a:t>
            </a:r>
            <a:r>
              <a:rPr lang="en-US" altLang="en-US" sz="3200" u="sng" dirty="0" err="1">
                <a:solidFill>
                  <a:srgbClr val="FF0000"/>
                </a:solidFill>
              </a:rPr>
              <a:t>Supercooling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12" name="Picture 11" descr="Screen shot 2012-07-16 at 2.50.2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737" y="809091"/>
            <a:ext cx="3255425" cy="555418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05181" y="996250"/>
            <a:ext cx="784888" cy="294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7-9s SCN</a:t>
            </a:r>
            <a:endParaRPr lang="en-US" sz="1600" dirty="0"/>
          </a:p>
        </p:txBody>
      </p:sp>
      <p:grpSp>
        <p:nvGrpSpPr>
          <p:cNvPr id="3" name="Group 2"/>
          <p:cNvGrpSpPr/>
          <p:nvPr/>
        </p:nvGrpSpPr>
        <p:grpSpPr>
          <a:xfrm>
            <a:off x="269296" y="1406574"/>
            <a:ext cx="8420773" cy="4956698"/>
            <a:chOff x="269296" y="1406574"/>
            <a:chExt cx="8420773" cy="4956698"/>
          </a:xfrm>
        </p:grpSpPr>
        <p:grpSp>
          <p:nvGrpSpPr>
            <p:cNvPr id="37" name="Group 36"/>
            <p:cNvGrpSpPr/>
            <p:nvPr/>
          </p:nvGrpSpPr>
          <p:grpSpPr>
            <a:xfrm>
              <a:off x="282171" y="1753906"/>
              <a:ext cx="5056657" cy="4584015"/>
              <a:chOff x="246824" y="808652"/>
              <a:chExt cx="5056657" cy="4571569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246824" y="846571"/>
                <a:ext cx="5056657" cy="4533650"/>
                <a:chOff x="1950570" y="1080994"/>
                <a:chExt cx="5867400" cy="5260538"/>
              </a:xfrm>
            </p:grpSpPr>
            <p:pic>
              <p:nvPicPr>
                <p:cNvPr id="4" name="Picture 3" descr="Screen shot 2012-07-24 at 4.13.05 PM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50570" y="1080994"/>
                  <a:ext cx="1955800" cy="2654300"/>
                </a:xfrm>
                <a:prstGeom prst="rect">
                  <a:avLst/>
                </a:prstGeom>
                <a:ln w="57150" cmpd="sng">
                  <a:solidFill>
                    <a:schemeClr val="tx1"/>
                  </a:solidFill>
                </a:ln>
              </p:spPr>
            </p:pic>
            <p:pic>
              <p:nvPicPr>
                <p:cNvPr id="5" name="Picture 4" descr="Screen shot 2012-07-24 at 4.12.58 PM.png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06370" y="1080994"/>
                  <a:ext cx="1968500" cy="2628900"/>
                </a:xfrm>
                <a:prstGeom prst="rect">
                  <a:avLst/>
                </a:prstGeom>
                <a:ln w="57150" cmpd="sng">
                  <a:solidFill>
                    <a:schemeClr val="tx1"/>
                  </a:solidFill>
                </a:ln>
              </p:spPr>
            </p:pic>
            <p:pic>
              <p:nvPicPr>
                <p:cNvPr id="6" name="Picture 5" descr="Screen shot 2012-07-24 at 4.12.46 PM.png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874870" y="1080994"/>
                  <a:ext cx="1943100" cy="2578100"/>
                </a:xfrm>
                <a:prstGeom prst="rect">
                  <a:avLst/>
                </a:prstGeom>
                <a:ln w="57150" cmpd="sng">
                  <a:solidFill>
                    <a:schemeClr val="tx1"/>
                  </a:solidFill>
                </a:ln>
              </p:spPr>
            </p:pic>
            <p:pic>
              <p:nvPicPr>
                <p:cNvPr id="7" name="Picture 6" descr="Screen shot 2012-07-24 at 4.12.20 PM.png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65511" y="3705412"/>
                  <a:ext cx="1930400" cy="2616200"/>
                </a:xfrm>
                <a:prstGeom prst="rect">
                  <a:avLst/>
                </a:prstGeom>
                <a:ln w="57150" cmpd="sng">
                  <a:solidFill>
                    <a:schemeClr val="tx1"/>
                  </a:solidFill>
                </a:ln>
              </p:spPr>
            </p:pic>
            <p:pic>
              <p:nvPicPr>
                <p:cNvPr id="9" name="Picture 8" descr="Screen shot 2012-07-24 at 4.11.52 PM.png"/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821828" y="3680011"/>
                  <a:ext cx="1996141" cy="2661521"/>
                </a:xfrm>
                <a:prstGeom prst="rect">
                  <a:avLst/>
                </a:prstGeom>
                <a:ln w="57150" cmpd="sng">
                  <a:solidFill>
                    <a:schemeClr val="tx1"/>
                  </a:solidFill>
                </a:ln>
              </p:spPr>
            </p:pic>
            <p:pic>
              <p:nvPicPr>
                <p:cNvPr id="8" name="Picture 7" descr="Screen shot 2012-07-24 at 4.12.03 PM.png"/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06369" y="3720352"/>
                  <a:ext cx="1938193" cy="2601259"/>
                </a:xfrm>
                <a:prstGeom prst="rect">
                  <a:avLst/>
                </a:prstGeom>
                <a:ln w="57150" cmpd="sng">
                  <a:solidFill>
                    <a:schemeClr val="tx1"/>
                  </a:solidFill>
                </a:ln>
              </p:spPr>
            </p:pic>
          </p:grpSp>
          <p:sp>
            <p:nvSpPr>
              <p:cNvPr id="30" name="TextBox 29"/>
              <p:cNvSpPr txBox="1"/>
              <p:nvPr/>
            </p:nvSpPr>
            <p:spPr>
              <a:xfrm>
                <a:off x="304030" y="808652"/>
                <a:ext cx="875823" cy="400110"/>
              </a:xfrm>
              <a:prstGeom prst="rect">
                <a:avLst/>
              </a:prstGeom>
              <a:noFill/>
              <a:ln w="57150" cmpd="sng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000" dirty="0" smtClean="0">
                    <a:solidFill>
                      <a:schemeClr val="bg1"/>
                    </a:solidFill>
                  </a:rPr>
                  <a:t>ΔT=6.82 K</a:t>
                </a:r>
              </a:p>
              <a:p>
                <a:r>
                  <a:rPr lang="en-US" sz="1000" dirty="0" smtClean="0">
                    <a:solidFill>
                      <a:schemeClr val="bg1"/>
                    </a:solidFill>
                  </a:rPr>
                  <a:t>V= 3.65 cm/s</a:t>
                </a:r>
                <a:endParaRPr lang="en-US" sz="10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972130" y="808652"/>
                <a:ext cx="875823" cy="400110"/>
              </a:xfrm>
              <a:prstGeom prst="rect">
                <a:avLst/>
              </a:prstGeom>
              <a:noFill/>
              <a:ln w="57150" cmpd="sng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000" dirty="0" smtClean="0">
                    <a:solidFill>
                      <a:srgbClr val="FFFFFF"/>
                    </a:solidFill>
                  </a:rPr>
                  <a:t>ΔT=4.61 K</a:t>
                </a:r>
              </a:p>
              <a:p>
                <a:r>
                  <a:rPr lang="en-US" sz="1000" dirty="0" smtClean="0">
                    <a:solidFill>
                      <a:schemeClr val="bg1"/>
                    </a:solidFill>
                  </a:rPr>
                  <a:t>V= 1.25 cm/s</a:t>
                </a:r>
                <a:endParaRPr lang="en-US" sz="10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3606812" y="808652"/>
                <a:ext cx="875823" cy="400110"/>
              </a:xfrm>
              <a:prstGeom prst="rect">
                <a:avLst/>
              </a:prstGeom>
              <a:noFill/>
              <a:ln w="57150" cmpd="sng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000" dirty="0" smtClean="0">
                    <a:solidFill>
                      <a:schemeClr val="bg1"/>
                    </a:solidFill>
                  </a:rPr>
                  <a:t>ΔT=4.00 K</a:t>
                </a:r>
              </a:p>
              <a:p>
                <a:r>
                  <a:rPr lang="en-US" sz="1000" dirty="0" smtClean="0">
                    <a:solidFill>
                      <a:schemeClr val="bg1"/>
                    </a:solidFill>
                  </a:rPr>
                  <a:t>V= 0.86 cm/s</a:t>
                </a:r>
                <a:endParaRPr 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175449" y="5788618"/>
              <a:ext cx="795166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ΔT=3.00 K</a:t>
              </a:r>
            </a:p>
            <a:p>
              <a:r>
                <a:rPr lang="en-US" sz="900" dirty="0" smtClean="0">
                  <a:solidFill>
                    <a:schemeClr val="bg1"/>
                  </a:solidFill>
                </a:rPr>
                <a:t>V= 0.38 cm/s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43549" y="5810229"/>
              <a:ext cx="929105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ΔT=2.00 K</a:t>
              </a:r>
            </a:p>
            <a:p>
              <a:r>
                <a:rPr lang="en-US" sz="900" dirty="0" smtClean="0">
                  <a:solidFill>
                    <a:schemeClr val="bg1"/>
                  </a:solidFill>
                </a:rPr>
                <a:t>V= 0.14 cm/s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517982" y="5817528"/>
              <a:ext cx="865175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solidFill>
                    <a:schemeClr val="bg1"/>
                  </a:solidFill>
                </a:rPr>
                <a:t>ΔT=1.25 K</a:t>
              </a:r>
            </a:p>
            <a:p>
              <a:r>
                <a:rPr lang="en-US" sz="900" dirty="0" smtClean="0">
                  <a:solidFill>
                    <a:schemeClr val="bg1"/>
                  </a:solidFill>
                </a:rPr>
                <a:t>V= 0.032 cm/s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69296" y="1766747"/>
              <a:ext cx="5125449" cy="4596525"/>
            </a:xfrm>
            <a:prstGeom prst="rect">
              <a:avLst/>
            </a:prstGeom>
            <a:noFill/>
            <a:ln w="76200" cmpd="sng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689618" y="3613894"/>
              <a:ext cx="565026" cy="2798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3030280" y="3635103"/>
              <a:ext cx="565026" cy="27983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346122" y="3629721"/>
              <a:ext cx="565026" cy="28521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1958682" y="1794954"/>
              <a:ext cx="0" cy="4516482"/>
            </a:xfrm>
            <a:prstGeom prst="line">
              <a:avLst/>
            </a:prstGeom>
            <a:ln w="381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609467" y="1776604"/>
              <a:ext cx="0" cy="4516482"/>
            </a:xfrm>
            <a:prstGeom prst="line">
              <a:avLst/>
            </a:prstGeom>
            <a:ln w="381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339377" y="4042029"/>
              <a:ext cx="5043780" cy="9013"/>
            </a:xfrm>
            <a:prstGeom prst="line">
              <a:avLst/>
            </a:prstGeom>
            <a:ln w="381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7905181" y="1406574"/>
              <a:ext cx="784888" cy="0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7842469" y="1465361"/>
            <a:ext cx="877652" cy="294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40 micron</a:t>
            </a:r>
            <a:endParaRPr lang="en-US" sz="16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5505113" y="1364579"/>
            <a:ext cx="3766469" cy="4261222"/>
            <a:chOff x="5569273" y="1340177"/>
            <a:chExt cx="3978134" cy="4261222"/>
          </a:xfrm>
          <a:solidFill>
            <a:schemeClr val="bg1"/>
          </a:solidFill>
        </p:grpSpPr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569273" y="1340177"/>
              <a:ext cx="3091033" cy="5847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sz="16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  <a:latin typeface="Arial"/>
                  <a:cs typeface="Arial"/>
                </a:rPr>
                <a:t>•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Solid</a:t>
              </a:r>
              <a:r>
                <a:rPr lang="en-US" sz="1600" dirty="0">
                  <a:solidFill>
                    <a:srgbClr val="0000FF"/>
                  </a:solidFill>
                  <a:latin typeface="Arial"/>
                  <a:cs typeface="Arial"/>
                </a:rPr>
                <a:t>-liquid interface is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a source </a:t>
              </a:r>
              <a:r>
                <a:rPr lang="en-US" sz="1600" dirty="0">
                  <a:solidFill>
                    <a:srgbClr val="0000FF"/>
                  </a:solidFill>
                  <a:latin typeface="Arial"/>
                  <a:cs typeface="Arial"/>
                </a:rPr>
                <a:t>of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heat/solute</a:t>
              </a:r>
              <a:endParaRPr lang="en-US" sz="1600" dirty="0">
                <a:solidFill>
                  <a:srgbClr val="0000FF"/>
                </a:solidFill>
                <a:latin typeface="Arial"/>
                <a:cs typeface="Arial"/>
              </a:endParaRPr>
            </a:p>
          </p:txBody>
        </p:sp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5569273" y="2273858"/>
              <a:ext cx="3490784" cy="5847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sz="16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  <a:latin typeface="Arial"/>
                  <a:cs typeface="Arial"/>
                </a:rPr>
                <a:t>• 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Energy/solute released must </a:t>
              </a:r>
              <a:r>
                <a:rPr lang="en-US" sz="1600" dirty="0">
                  <a:solidFill>
                    <a:srgbClr val="0000FF"/>
                  </a:solidFill>
                  <a:latin typeface="Arial"/>
                  <a:cs typeface="Arial"/>
                </a:rPr>
                <a:t>be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transported away </a:t>
              </a:r>
              <a:endParaRPr lang="en-US" sz="1600" dirty="0">
                <a:solidFill>
                  <a:srgbClr val="0000FF"/>
                </a:solidFill>
                <a:latin typeface="Arial"/>
                <a:cs typeface="Arial"/>
              </a:endParaRPr>
            </a:p>
          </p:txBody>
        </p:sp>
        <p:sp>
          <p:nvSpPr>
            <p:cNvPr id="18" name="Text Box 7"/>
            <p:cNvSpPr txBox="1">
              <a:spLocks noChangeArrowheads="1"/>
            </p:cNvSpPr>
            <p:nvPr/>
          </p:nvSpPr>
          <p:spPr bwMode="auto">
            <a:xfrm>
              <a:off x="5569273" y="3218964"/>
              <a:ext cx="3412029" cy="5847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sz="16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  <a:latin typeface="Arial"/>
                  <a:cs typeface="Arial"/>
                </a:rPr>
                <a:t>•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Boundary conditions: capillarity, kinetics, and </a:t>
              </a:r>
              <a:r>
                <a:rPr lang="en-US" sz="1600" i="1" dirty="0" smtClean="0">
                  <a:solidFill>
                    <a:srgbClr val="0000FF"/>
                  </a:solidFill>
                  <a:latin typeface="Arial"/>
                  <a:cs typeface="Arial"/>
                </a:rPr>
                <a:t>T</a:t>
              </a:r>
              <a:endParaRPr lang="en-US" sz="1600" i="1" dirty="0">
                <a:solidFill>
                  <a:srgbClr val="0000FF"/>
                </a:solidFill>
                <a:latin typeface="Arial"/>
                <a:cs typeface="Arial"/>
              </a:endParaRPr>
            </a:p>
          </p:txBody>
        </p:sp>
        <p:sp>
          <p:nvSpPr>
            <p:cNvPr id="19" name="Text Box 8"/>
            <p:cNvSpPr txBox="1">
              <a:spLocks noChangeArrowheads="1"/>
            </p:cNvSpPr>
            <p:nvPr/>
          </p:nvSpPr>
          <p:spPr bwMode="auto">
            <a:xfrm>
              <a:off x="5569273" y="4143818"/>
              <a:ext cx="3766469" cy="5847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sz="16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  <a:latin typeface="Arial"/>
                  <a:cs typeface="Arial"/>
                </a:rPr>
                <a:t>•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Branches appear periodically, develop irregularities</a:t>
              </a:r>
              <a:endParaRPr lang="en-US" sz="1600" dirty="0">
                <a:solidFill>
                  <a:srgbClr val="0000FF"/>
                </a:solidFill>
                <a:latin typeface="Arial"/>
                <a:cs typeface="Arial"/>
              </a:endParaRPr>
            </a:p>
          </p:txBody>
        </p:sp>
        <p:sp>
          <p:nvSpPr>
            <p:cNvPr id="20" name="Text Box 8"/>
            <p:cNvSpPr txBox="1">
              <a:spLocks noChangeArrowheads="1"/>
            </p:cNvSpPr>
            <p:nvPr/>
          </p:nvSpPr>
          <p:spPr bwMode="auto">
            <a:xfrm>
              <a:off x="5569273" y="5016623"/>
              <a:ext cx="3978134" cy="5847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1" hangingPunct="1"/>
              <a:r>
                <a:rPr lang="en-US" sz="16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  <a:latin typeface="Arial"/>
                  <a:cs typeface="Arial"/>
                </a:rPr>
                <a:t>• </a:t>
              </a:r>
              <a:r>
                <a:rPr lang="en-US" sz="1600" dirty="0" smtClean="0">
                  <a:solidFill>
                    <a:srgbClr val="0000FF"/>
                  </a:solidFill>
                  <a:latin typeface="Arial"/>
                  <a:cs typeface="Arial"/>
                </a:rPr>
                <a:t>Noise and stability responsible for pattern formation.</a:t>
              </a:r>
              <a:endParaRPr lang="en-US" sz="1600" dirty="0">
                <a:solidFill>
                  <a:srgbClr val="0000FF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069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9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461851"/>
            <a:ext cx="8229600" cy="699029"/>
          </a:xfrm>
        </p:spPr>
        <p:txBody>
          <a:bodyPr>
            <a:noAutofit/>
          </a:bodyPr>
          <a:lstStyle/>
          <a:p>
            <a:r>
              <a:rPr lang="en-US" sz="3600" dirty="0" smtClean="0"/>
              <a:t>NASA Microgravity Experiments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11366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dirty="0" smtClean="0"/>
          </a:p>
          <a:p>
            <a:r>
              <a:rPr lang="en-US" sz="2400" dirty="0" smtClean="0"/>
              <a:t>	IDGE Experiments</a:t>
            </a: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 Field Theory</a:t>
            </a:r>
          </a:p>
          <a:p>
            <a:pPr marL="457200" lvl="1" indent="0">
              <a:buNone/>
            </a:pPr>
            <a:r>
              <a:rPr lang="en-US" sz="2400" dirty="0" smtClean="0">
                <a:solidFill>
                  <a:srgbClr val="000000"/>
                </a:solidFill>
              </a:rPr>
              <a:t>	</a:t>
            </a:r>
          </a:p>
          <a:p>
            <a:r>
              <a:rPr lang="en-US" sz="2400" dirty="0" smtClean="0"/>
              <a:t> </a:t>
            </a:r>
            <a:r>
              <a:rPr lang="en-US" sz="2400" dirty="0" err="1" smtClean="0"/>
              <a:t>Numerics</a:t>
            </a:r>
            <a:endParaRPr lang="en-US" sz="2400" dirty="0" smtClean="0"/>
          </a:p>
          <a:p>
            <a:pPr marL="457200" lvl="1" indent="0">
              <a:buNone/>
            </a:pPr>
            <a:endParaRPr lang="en-US" sz="2400" dirty="0" smtClean="0">
              <a:solidFill>
                <a:srgbClr val="000000"/>
              </a:solidFill>
            </a:endParaRPr>
          </a:p>
          <a:p>
            <a:r>
              <a:rPr lang="en-US" sz="2400" dirty="0" smtClean="0"/>
              <a:t> </a:t>
            </a:r>
            <a:r>
              <a:rPr lang="en-US" sz="2400" dirty="0" smtClean="0"/>
              <a:t>Bias Field Analysis</a:t>
            </a:r>
            <a:endParaRPr lang="en-US" sz="2400" dirty="0" smtClean="0"/>
          </a:p>
          <a:p>
            <a:pPr lvl="1"/>
            <a:endParaRPr lang="en-US" sz="2400" dirty="0" smtClean="0">
              <a:solidFill>
                <a:srgbClr val="000000"/>
              </a:solidFill>
            </a:endParaRPr>
          </a:p>
          <a:p>
            <a:r>
              <a:rPr lang="en-US" sz="2400" dirty="0" smtClean="0"/>
              <a:t> Dynamic simulation</a:t>
            </a:r>
          </a:p>
          <a:p>
            <a:endParaRPr lang="en-US" sz="2400" dirty="0"/>
          </a:p>
          <a:p>
            <a:r>
              <a:rPr lang="en-US" sz="2400" dirty="0" smtClean="0"/>
              <a:t> Conclusions </a:t>
            </a:r>
            <a:r>
              <a:rPr lang="en-US" sz="2400" dirty="0" smtClean="0">
                <a:solidFill>
                  <a:srgbClr val="000000"/>
                </a:solidFill>
              </a:rPr>
              <a:t>	</a:t>
            </a:r>
            <a:r>
              <a:rPr lang="en-US" sz="1800" dirty="0" smtClean="0">
                <a:solidFill>
                  <a:srgbClr val="000000"/>
                </a:solidFill>
              </a:rPr>
              <a:t>			</a:t>
            </a:r>
          </a:p>
        </p:txBody>
      </p:sp>
      <p:sp>
        <p:nvSpPr>
          <p:cNvPr id="8" name="Right Brace 7"/>
          <p:cNvSpPr/>
          <p:nvPr/>
        </p:nvSpPr>
        <p:spPr>
          <a:xfrm>
            <a:off x="3503959" y="1191673"/>
            <a:ext cx="486008" cy="2210867"/>
          </a:xfrm>
          <a:prstGeom prst="rightBrace">
            <a:avLst/>
          </a:prstGeom>
          <a:ln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327036" y="2074114"/>
            <a:ext cx="147127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Melting</a:t>
            </a:r>
            <a:endParaRPr lang="en-US" sz="3200" dirty="0"/>
          </a:p>
        </p:txBody>
      </p:sp>
      <p:sp>
        <p:nvSpPr>
          <p:cNvPr id="10" name="Right Brace 9"/>
          <p:cNvSpPr/>
          <p:nvPr/>
        </p:nvSpPr>
        <p:spPr>
          <a:xfrm>
            <a:off x="3503959" y="3931257"/>
            <a:ext cx="486008" cy="2210867"/>
          </a:xfrm>
          <a:prstGeom prst="rightBrace">
            <a:avLst/>
          </a:prstGeom>
          <a:ln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327036" y="4636066"/>
            <a:ext cx="233569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S</a:t>
            </a:r>
            <a:r>
              <a:rPr lang="en-US" sz="3200" dirty="0" smtClean="0"/>
              <a:t>olidification</a:t>
            </a:r>
            <a:endParaRPr lang="en-US" sz="3200" dirty="0"/>
          </a:p>
        </p:txBody>
      </p:sp>
      <p:grpSp>
        <p:nvGrpSpPr>
          <p:cNvPr id="4" name="Group 3"/>
          <p:cNvGrpSpPr/>
          <p:nvPr/>
        </p:nvGrpSpPr>
        <p:grpSpPr>
          <a:xfrm>
            <a:off x="4547053" y="2775344"/>
            <a:ext cx="4586036" cy="1709110"/>
            <a:chOff x="4875755" y="2775344"/>
            <a:chExt cx="4586036" cy="1709110"/>
          </a:xfrm>
        </p:grpSpPr>
        <p:sp>
          <p:nvSpPr>
            <p:cNvPr id="2" name="Down Arrow 1"/>
            <p:cNvSpPr/>
            <p:nvPr/>
          </p:nvSpPr>
          <p:spPr>
            <a:xfrm>
              <a:off x="4875755" y="2775344"/>
              <a:ext cx="689817" cy="1709110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565572" y="2798860"/>
              <a:ext cx="3896219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 smtClean="0"/>
                <a:t>Provided the big clue </a:t>
              </a:r>
            </a:p>
            <a:p>
              <a:r>
                <a:rPr lang="en-US" sz="3200" dirty="0" smtClean="0"/>
                <a:t>on pattern formation!</a:t>
              </a:r>
              <a:endParaRPr lang="en-US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1942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2-07-16 at 3.06.1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758" y="155222"/>
            <a:ext cx="4756506" cy="6519333"/>
          </a:xfrm>
          <a:prstGeom prst="rect">
            <a:avLst/>
          </a:prstGeom>
        </p:spPr>
      </p:pic>
      <p:pic>
        <p:nvPicPr>
          <p:cNvPr id="7" name="Picture 6" descr="Screen shot 2012-07-16 at 3.04.5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666" y="1411110"/>
            <a:ext cx="4117376" cy="4359575"/>
          </a:xfrm>
          <a:prstGeom prst="rect">
            <a:avLst/>
          </a:prstGeom>
        </p:spPr>
      </p:pic>
      <p:sp>
        <p:nvSpPr>
          <p:cNvPr id="8" name="Block Arc 7"/>
          <p:cNvSpPr/>
          <p:nvPr/>
        </p:nvSpPr>
        <p:spPr>
          <a:xfrm>
            <a:off x="4769557" y="2427111"/>
            <a:ext cx="1213555" cy="1213555"/>
          </a:xfrm>
          <a:prstGeom prst="blockArc">
            <a:avLst>
              <a:gd name="adj1" fmla="val 10800000"/>
              <a:gd name="adj2" fmla="val 10693342"/>
              <a:gd name="adj3" fmla="val 3648"/>
            </a:avLst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86758" y="155222"/>
            <a:ext cx="4756506" cy="6519333"/>
          </a:xfrm>
          <a:prstGeom prst="rect">
            <a:avLst/>
          </a:prstGeom>
          <a:noFill/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910666" y="2877445"/>
            <a:ext cx="4648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0000FF"/>
                </a:solidFill>
              </a:rPr>
              <a:t>IDGE</a:t>
            </a:r>
            <a:endParaRPr lang="en-US" sz="11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27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381000" y="228600"/>
            <a:ext cx="8305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3600" u="sng" dirty="0">
                <a:solidFill>
                  <a:srgbClr val="FF0000"/>
                </a:solidFill>
                <a:latin typeface="Arial" charset="0"/>
              </a:rPr>
              <a:t>USMP-4/IDGE Space Flight Instrument</a:t>
            </a:r>
            <a:endParaRPr lang="en-US" sz="2800" u="sng" dirty="0">
              <a:solidFill>
                <a:srgbClr val="FF0000"/>
              </a:solidFill>
              <a:latin typeface="Arial" charset="0"/>
            </a:endParaRPr>
          </a:p>
        </p:txBody>
      </p:sp>
      <p:grpSp>
        <p:nvGrpSpPr>
          <p:cNvPr id="24" name="Group 16"/>
          <p:cNvGrpSpPr>
            <a:grpSpLocks/>
          </p:cNvGrpSpPr>
          <p:nvPr/>
        </p:nvGrpSpPr>
        <p:grpSpPr bwMode="auto">
          <a:xfrm>
            <a:off x="199434" y="1219200"/>
            <a:ext cx="8728075" cy="5029200"/>
            <a:chOff x="96" y="768"/>
            <a:chExt cx="5498" cy="3168"/>
          </a:xfrm>
        </p:grpSpPr>
        <p:pic>
          <p:nvPicPr>
            <p:cNvPr id="25" name="Picture 1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768"/>
              <a:ext cx="5466" cy="3045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26" name="Text Box 18"/>
            <p:cNvSpPr txBox="1">
              <a:spLocks noChangeArrowheads="1"/>
            </p:cNvSpPr>
            <p:nvPr/>
          </p:nvSpPr>
          <p:spPr bwMode="auto">
            <a:xfrm>
              <a:off x="3429" y="1382"/>
              <a:ext cx="1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endParaRPr lang="en-US">
                <a:solidFill>
                  <a:srgbClr val="B91321"/>
                </a:solidFill>
              </a:endParaRPr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1776" y="776"/>
              <a:ext cx="1851" cy="407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1717B5"/>
                  </a:solidFill>
                  <a:latin typeface="Arial" charset="0"/>
                </a:rPr>
                <a:t>Precision </a:t>
              </a:r>
              <a:r>
                <a:rPr lang="en-US" dirty="0" smtClean="0">
                  <a:solidFill>
                    <a:srgbClr val="1717B5"/>
                  </a:solidFill>
                  <a:latin typeface="Arial" charset="0"/>
                </a:rPr>
                <a:t>thermostat: (0.002 K)</a:t>
              </a:r>
              <a:endParaRPr lang="en-US" sz="3600" u="sng" dirty="0">
                <a:solidFill>
                  <a:srgbClr val="1717B5"/>
                </a:solidFill>
                <a:latin typeface="Arial" charset="0"/>
              </a:endParaRPr>
            </a:p>
          </p:txBody>
        </p:sp>
        <p:sp>
          <p:nvSpPr>
            <p:cNvPr id="28" name="Rectangle 20"/>
            <p:cNvSpPr>
              <a:spLocks noChangeArrowheads="1"/>
            </p:cNvSpPr>
            <p:nvPr/>
          </p:nvSpPr>
          <p:spPr bwMode="auto">
            <a:xfrm>
              <a:off x="4464" y="1288"/>
              <a:ext cx="1130" cy="28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1717B5"/>
                  </a:solidFill>
                  <a:latin typeface="Arial" charset="0"/>
                </a:rPr>
                <a:t>Xenon flash</a:t>
              </a:r>
              <a:endParaRPr lang="en-US" sz="3600" u="sng">
                <a:solidFill>
                  <a:srgbClr val="1717B5"/>
                </a:solidFill>
                <a:latin typeface="Arial" charset="0"/>
              </a:endParaRPr>
            </a:p>
          </p:txBody>
        </p:sp>
        <p:sp>
          <p:nvSpPr>
            <p:cNvPr id="29" name="Rectangle 21"/>
            <p:cNvSpPr>
              <a:spLocks noChangeArrowheads="1"/>
            </p:cNvSpPr>
            <p:nvPr/>
          </p:nvSpPr>
          <p:spPr bwMode="auto">
            <a:xfrm>
              <a:off x="96" y="1200"/>
              <a:ext cx="1343" cy="28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1717B5"/>
                  </a:solidFill>
                  <a:latin typeface="Arial" charset="0"/>
                </a:rPr>
                <a:t>35mm camera</a:t>
              </a:r>
              <a:endParaRPr lang="en-US" sz="3600" u="sng">
                <a:solidFill>
                  <a:srgbClr val="1717B5"/>
                </a:solidFill>
                <a:latin typeface="Arial" charset="0"/>
              </a:endParaRPr>
            </a:p>
          </p:txBody>
        </p:sp>
        <p:sp>
          <p:nvSpPr>
            <p:cNvPr id="30" name="Rectangle 22"/>
            <p:cNvSpPr>
              <a:spLocks noChangeArrowheads="1"/>
            </p:cNvSpPr>
            <p:nvPr/>
          </p:nvSpPr>
          <p:spPr bwMode="auto">
            <a:xfrm>
              <a:off x="192" y="3552"/>
              <a:ext cx="1226" cy="28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1717B5"/>
                  </a:solidFill>
                  <a:latin typeface="Arial" charset="0"/>
                </a:rPr>
                <a:t>CCD camera</a:t>
              </a:r>
              <a:endParaRPr lang="en-US" sz="3600" u="sng">
                <a:solidFill>
                  <a:srgbClr val="1717B5"/>
                </a:solidFill>
                <a:latin typeface="Arial" charset="0"/>
              </a:endParaRPr>
            </a:p>
          </p:txBody>
        </p:sp>
        <p:sp>
          <p:nvSpPr>
            <p:cNvPr id="31" name="Rectangle 23"/>
            <p:cNvSpPr>
              <a:spLocks noChangeArrowheads="1"/>
            </p:cNvSpPr>
            <p:nvPr/>
          </p:nvSpPr>
          <p:spPr bwMode="auto">
            <a:xfrm>
              <a:off x="3936" y="3648"/>
              <a:ext cx="1567" cy="28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1717B5"/>
                  </a:solidFill>
                  <a:latin typeface="Arial" charset="0"/>
                </a:rPr>
                <a:t>Sample chamber</a:t>
              </a:r>
              <a:endParaRPr lang="en-US" sz="3600" u="sng">
                <a:solidFill>
                  <a:srgbClr val="1717B5"/>
                </a:solidFill>
                <a:latin typeface="Arial" charset="0"/>
              </a:endParaRPr>
            </a:p>
          </p:txBody>
        </p:sp>
        <p:sp>
          <p:nvSpPr>
            <p:cNvPr id="32" name="Rectangle 24"/>
            <p:cNvSpPr>
              <a:spLocks noChangeArrowheads="1"/>
            </p:cNvSpPr>
            <p:nvPr/>
          </p:nvSpPr>
          <p:spPr bwMode="auto">
            <a:xfrm>
              <a:off x="4320" y="3216"/>
              <a:ext cx="895" cy="288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>
                  <a:solidFill>
                    <a:srgbClr val="1717B5"/>
                  </a:solidFill>
                  <a:latin typeface="Arial" charset="0"/>
                </a:rPr>
                <a:t>Red LED</a:t>
              </a:r>
              <a:endParaRPr lang="en-US" sz="3600" u="sng">
                <a:solidFill>
                  <a:srgbClr val="1717B5"/>
                </a:solidFill>
                <a:latin typeface="Arial" charset="0"/>
              </a:endParaRPr>
            </a:p>
          </p:txBody>
        </p:sp>
      </p:grpSp>
      <p:grpSp>
        <p:nvGrpSpPr>
          <p:cNvPr id="33" name="Group 25"/>
          <p:cNvGrpSpPr>
            <a:grpSpLocks/>
          </p:cNvGrpSpPr>
          <p:nvPr/>
        </p:nvGrpSpPr>
        <p:grpSpPr bwMode="auto">
          <a:xfrm>
            <a:off x="762000" y="2387600"/>
            <a:ext cx="7924800" cy="1676400"/>
            <a:chOff x="480" y="1536"/>
            <a:chExt cx="4992" cy="1056"/>
          </a:xfrm>
          <a:solidFill>
            <a:srgbClr val="0000FF"/>
          </a:solidFill>
        </p:grpSpPr>
        <p:sp>
          <p:nvSpPr>
            <p:cNvPr id="34" name="Line 26"/>
            <p:cNvSpPr>
              <a:spLocks noChangeShapeType="1"/>
            </p:cNvSpPr>
            <p:nvPr/>
          </p:nvSpPr>
          <p:spPr bwMode="auto">
            <a:xfrm>
              <a:off x="5232" y="1824"/>
              <a:ext cx="0" cy="768"/>
            </a:xfrm>
            <a:prstGeom prst="line">
              <a:avLst/>
            </a:prstGeom>
            <a:grpFill/>
            <a:ln w="57150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27"/>
            <p:cNvSpPr>
              <a:spLocks noChangeShapeType="1"/>
            </p:cNvSpPr>
            <p:nvPr/>
          </p:nvSpPr>
          <p:spPr bwMode="auto">
            <a:xfrm flipH="1">
              <a:off x="480" y="2592"/>
              <a:ext cx="4752" cy="0"/>
            </a:xfrm>
            <a:prstGeom prst="line">
              <a:avLst/>
            </a:prstGeom>
            <a:grpFill/>
            <a:ln w="57150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Line 28"/>
            <p:cNvSpPr>
              <a:spLocks noChangeShapeType="1"/>
            </p:cNvSpPr>
            <p:nvPr/>
          </p:nvSpPr>
          <p:spPr bwMode="auto">
            <a:xfrm flipV="1">
              <a:off x="480" y="2160"/>
              <a:ext cx="96" cy="432"/>
            </a:xfrm>
            <a:prstGeom prst="line">
              <a:avLst/>
            </a:prstGeom>
            <a:grpFill/>
            <a:ln w="57150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AutoShape 29"/>
            <p:cNvSpPr>
              <a:spLocks noChangeArrowheads="1"/>
            </p:cNvSpPr>
            <p:nvPr/>
          </p:nvSpPr>
          <p:spPr bwMode="auto">
            <a:xfrm>
              <a:off x="4992" y="1536"/>
              <a:ext cx="480" cy="480"/>
            </a:xfrm>
            <a:prstGeom prst="sun">
              <a:avLst>
                <a:gd name="adj" fmla="val 2500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8" name="Group 30"/>
          <p:cNvGrpSpPr>
            <a:grpSpLocks/>
          </p:cNvGrpSpPr>
          <p:nvPr/>
        </p:nvGrpSpPr>
        <p:grpSpPr bwMode="auto">
          <a:xfrm>
            <a:off x="1435100" y="4051300"/>
            <a:ext cx="6629400" cy="1397000"/>
            <a:chOff x="904" y="2552"/>
            <a:chExt cx="4176" cy="880"/>
          </a:xfrm>
        </p:grpSpPr>
        <p:grpSp>
          <p:nvGrpSpPr>
            <p:cNvPr id="39" name="Group 31"/>
            <p:cNvGrpSpPr>
              <a:grpSpLocks/>
            </p:cNvGrpSpPr>
            <p:nvPr/>
          </p:nvGrpSpPr>
          <p:grpSpPr bwMode="auto">
            <a:xfrm>
              <a:off x="904" y="2552"/>
              <a:ext cx="4176" cy="880"/>
              <a:chOff x="912" y="2552"/>
              <a:chExt cx="4176" cy="880"/>
            </a:xfrm>
          </p:grpSpPr>
          <p:sp>
            <p:nvSpPr>
              <p:cNvPr id="41" name="AutoShape 32"/>
              <p:cNvSpPr>
                <a:spLocks noChangeArrowheads="1"/>
              </p:cNvSpPr>
              <p:nvPr/>
            </p:nvSpPr>
            <p:spPr bwMode="auto">
              <a:xfrm>
                <a:off x="4608" y="2952"/>
                <a:ext cx="480" cy="480"/>
              </a:xfrm>
              <a:prstGeom prst="sun">
                <a:avLst>
                  <a:gd name="adj" fmla="val 25000"/>
                </a:avLst>
              </a:prstGeom>
              <a:solidFill>
                <a:srgbClr val="FF182A"/>
              </a:solidFill>
              <a:ln w="9525">
                <a:solidFill>
                  <a:srgbClr val="FF182A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Line 33"/>
              <p:cNvSpPr>
                <a:spLocks noChangeShapeType="1"/>
              </p:cNvSpPr>
              <p:nvPr/>
            </p:nvSpPr>
            <p:spPr bwMode="auto">
              <a:xfrm flipH="1" flipV="1">
                <a:off x="912" y="2552"/>
                <a:ext cx="3936" cy="16"/>
              </a:xfrm>
              <a:prstGeom prst="line">
                <a:avLst/>
              </a:prstGeom>
              <a:noFill/>
              <a:ln w="57150">
                <a:solidFill>
                  <a:srgbClr val="FF182A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Line 34"/>
              <p:cNvSpPr>
                <a:spLocks noChangeShapeType="1"/>
              </p:cNvSpPr>
              <p:nvPr/>
            </p:nvSpPr>
            <p:spPr bwMode="auto">
              <a:xfrm flipV="1">
                <a:off x="912" y="2552"/>
                <a:ext cx="0" cy="480"/>
              </a:xfrm>
              <a:prstGeom prst="line">
                <a:avLst/>
              </a:prstGeom>
              <a:noFill/>
              <a:ln w="57150">
                <a:solidFill>
                  <a:srgbClr val="FF182A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0" name="Line 35"/>
            <p:cNvSpPr>
              <a:spLocks noChangeShapeType="1"/>
            </p:cNvSpPr>
            <p:nvPr/>
          </p:nvSpPr>
          <p:spPr bwMode="auto">
            <a:xfrm flipV="1">
              <a:off x="4848" y="2560"/>
              <a:ext cx="0" cy="384"/>
            </a:xfrm>
            <a:prstGeom prst="line">
              <a:avLst/>
            </a:prstGeom>
            <a:noFill/>
            <a:ln w="57150">
              <a:solidFill>
                <a:srgbClr val="FF182A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" name="Donut 43"/>
          <p:cNvSpPr/>
          <p:nvPr/>
        </p:nvSpPr>
        <p:spPr>
          <a:xfrm>
            <a:off x="4259287" y="3815982"/>
            <a:ext cx="667118" cy="667118"/>
          </a:xfrm>
          <a:prstGeom prst="donut">
            <a:avLst>
              <a:gd name="adj" fmla="val 7520"/>
            </a:avLst>
          </a:prstGeom>
          <a:solidFill>
            <a:srgbClr val="FF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02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139019"/>
            <a:ext cx="8229600" cy="55791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000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3600" dirty="0" smtClean="0"/>
              <a:t>Dendritic Growth in Space 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(PVA, ΔT=1.2K)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3" name="PVA 1.2K copy 2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1824" y="1029821"/>
            <a:ext cx="8001963" cy="533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29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76702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Melting PVA Dendrites (ΔT=1.8 K)</a:t>
            </a:r>
            <a:endParaRPr lang="en-US" sz="3200" dirty="0"/>
          </a:p>
        </p:txBody>
      </p:sp>
      <p:pic>
        <p:nvPicPr>
          <p:cNvPr id="3" name="PVA_0.4K melt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8915" y="786416"/>
            <a:ext cx="8706608" cy="580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09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7918"/>
          </a:xfrm>
        </p:spPr>
        <p:txBody>
          <a:bodyPr>
            <a:noAutofit/>
          </a:bodyPr>
          <a:lstStyle/>
          <a:p>
            <a:r>
              <a:rPr lang="en-US" sz="3600" i="1" dirty="0" smtClean="0"/>
              <a:t>C/A</a:t>
            </a:r>
            <a:r>
              <a:rPr lang="en-US" sz="3600" dirty="0" smtClean="0"/>
              <a:t> Measurement</a:t>
            </a:r>
            <a:endParaRPr lang="en-US" sz="3600" dirty="0"/>
          </a:p>
        </p:txBody>
      </p:sp>
      <p:pic>
        <p:nvPicPr>
          <p:cNvPr id="4" name="Picture 3" descr="Fig01R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177" y="832556"/>
            <a:ext cx="4679834" cy="5806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82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756" y="973667"/>
            <a:ext cx="8229600" cy="452596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1800" dirty="0" smtClean="0">
                <a:solidFill>
                  <a:srgbClr val="000000"/>
                </a:solidFill>
              </a:rPr>
              <a:t>				</a:t>
            </a:r>
          </a:p>
          <a:p>
            <a:pPr marL="457200" lvl="1" indent="0">
              <a:buNone/>
            </a:pPr>
            <a:endParaRPr lang="en-US" sz="1800" dirty="0">
              <a:solidFill>
                <a:srgbClr val="00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400" dirty="0"/>
              <a:t> </a:t>
            </a:r>
            <a:r>
              <a:rPr lang="en-US" sz="2400" dirty="0" smtClean="0"/>
              <a:t>Field Theory—a few words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Coordinate system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Laplace field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Origin of self-similarity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Melting kinetics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	</a:t>
            </a:r>
            <a:endParaRPr lang="en-US" sz="1800" dirty="0" smtClean="0">
              <a:solidFill>
                <a:schemeClr val="tx1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4014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Analysis of Melting in Microgravity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9449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4" name="Text Box 2"/>
          <p:cNvSpPr txBox="1">
            <a:spLocks noChangeArrowheads="1"/>
          </p:cNvSpPr>
          <p:nvPr/>
        </p:nvSpPr>
        <p:spPr bwMode="auto">
          <a:xfrm>
            <a:off x="5600144" y="384319"/>
            <a:ext cx="3124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1717B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800" u="sng" dirty="0" smtClean="0">
                <a:solidFill>
                  <a:srgbClr val="FF0000"/>
                </a:solidFill>
                <a:latin typeface="Arial" charset="0"/>
              </a:rPr>
              <a:t>Confocal </a:t>
            </a:r>
            <a:r>
              <a:rPr lang="en-US" sz="2800" u="sng" dirty="0" err="1" smtClean="0">
                <a:solidFill>
                  <a:srgbClr val="FF0000"/>
                </a:solidFill>
                <a:latin typeface="Arial" charset="0"/>
              </a:rPr>
              <a:t>Prolate</a:t>
            </a:r>
            <a:r>
              <a:rPr lang="en-US" sz="2800" u="sng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800" u="sng" dirty="0">
                <a:solidFill>
                  <a:srgbClr val="FF0000"/>
                </a:solidFill>
                <a:latin typeface="Arial" charset="0"/>
              </a:rPr>
              <a:t>Spheroidal Coordinates</a:t>
            </a:r>
          </a:p>
        </p:txBody>
      </p:sp>
      <p:sp>
        <p:nvSpPr>
          <p:cNvPr id="438296" name="Text Box 24"/>
          <p:cNvSpPr txBox="1">
            <a:spLocks noChangeArrowheads="1"/>
          </p:cNvSpPr>
          <p:nvPr/>
        </p:nvSpPr>
        <p:spPr bwMode="auto">
          <a:xfrm>
            <a:off x="2626287" y="5390035"/>
            <a:ext cx="11839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8000"/>
                </a:solidFill>
                <a:sym typeface="Symbol" charset="0"/>
              </a:rPr>
              <a:t>=0</a:t>
            </a:r>
            <a:endParaRPr lang="en-US" dirty="0">
              <a:solidFill>
                <a:srgbClr val="008000"/>
              </a:solidFill>
            </a:endParaRPr>
          </a:p>
        </p:txBody>
      </p:sp>
      <p:grpSp>
        <p:nvGrpSpPr>
          <p:cNvPr id="438275" name="Group 3"/>
          <p:cNvGrpSpPr>
            <a:grpSpLocks/>
          </p:cNvGrpSpPr>
          <p:nvPr/>
        </p:nvGrpSpPr>
        <p:grpSpPr bwMode="auto">
          <a:xfrm>
            <a:off x="328270" y="302496"/>
            <a:ext cx="5162867" cy="6362350"/>
            <a:chOff x="288" y="232"/>
            <a:chExt cx="3264" cy="3849"/>
          </a:xfrm>
        </p:grpSpPr>
        <p:pic>
          <p:nvPicPr>
            <p:cNvPr id="438276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" y="1899"/>
              <a:ext cx="3264" cy="2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8277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" y="240"/>
              <a:ext cx="2949" cy="18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8278" name="Text Box 6"/>
            <p:cNvSpPr txBox="1">
              <a:spLocks noChangeArrowheads="1"/>
            </p:cNvSpPr>
            <p:nvPr/>
          </p:nvSpPr>
          <p:spPr bwMode="auto">
            <a:xfrm>
              <a:off x="1799" y="358"/>
              <a:ext cx="256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  <a:sym typeface="Symbol" charset="0"/>
                </a:rPr>
                <a:t></a:t>
              </a:r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=1</a:t>
              </a:r>
            </a:p>
          </p:txBody>
        </p:sp>
        <p:sp>
          <p:nvSpPr>
            <p:cNvPr id="438279" name="Text Box 7"/>
            <p:cNvSpPr txBox="1">
              <a:spLocks noChangeArrowheads="1"/>
            </p:cNvSpPr>
            <p:nvPr/>
          </p:nvSpPr>
          <p:spPr bwMode="auto">
            <a:xfrm>
              <a:off x="2448" y="496"/>
              <a:ext cx="226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0.9</a:t>
              </a:r>
            </a:p>
          </p:txBody>
        </p:sp>
        <p:sp>
          <p:nvSpPr>
            <p:cNvPr id="438280" name="Text Box 8"/>
            <p:cNvSpPr txBox="1">
              <a:spLocks noChangeArrowheads="1"/>
            </p:cNvSpPr>
            <p:nvPr/>
          </p:nvSpPr>
          <p:spPr bwMode="auto">
            <a:xfrm>
              <a:off x="2880" y="784"/>
              <a:ext cx="270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0.75</a:t>
              </a:r>
            </a:p>
          </p:txBody>
        </p:sp>
        <p:sp>
          <p:nvSpPr>
            <p:cNvPr id="438281" name="Text Box 9"/>
            <p:cNvSpPr txBox="1">
              <a:spLocks noChangeArrowheads="1"/>
            </p:cNvSpPr>
            <p:nvPr/>
          </p:nvSpPr>
          <p:spPr bwMode="auto">
            <a:xfrm>
              <a:off x="3082" y="1184"/>
              <a:ext cx="249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0.5</a:t>
              </a:r>
            </a:p>
          </p:txBody>
        </p:sp>
        <p:sp>
          <p:nvSpPr>
            <p:cNvPr id="438282" name="Text Box 10"/>
            <p:cNvSpPr txBox="1">
              <a:spLocks noChangeArrowheads="1"/>
            </p:cNvSpPr>
            <p:nvPr/>
          </p:nvSpPr>
          <p:spPr bwMode="auto">
            <a:xfrm>
              <a:off x="3228" y="2008"/>
              <a:ext cx="112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438283" name="Text Box 11"/>
            <p:cNvSpPr txBox="1">
              <a:spLocks noChangeArrowheads="1"/>
            </p:cNvSpPr>
            <p:nvPr/>
          </p:nvSpPr>
          <p:spPr bwMode="auto">
            <a:xfrm>
              <a:off x="3104" y="1574"/>
              <a:ext cx="288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0.25</a:t>
              </a:r>
            </a:p>
          </p:txBody>
        </p:sp>
        <p:sp>
          <p:nvSpPr>
            <p:cNvPr id="438284" name="Text Box 12"/>
            <p:cNvSpPr txBox="1">
              <a:spLocks noChangeArrowheads="1"/>
            </p:cNvSpPr>
            <p:nvPr/>
          </p:nvSpPr>
          <p:spPr bwMode="auto">
            <a:xfrm>
              <a:off x="2140" y="1908"/>
              <a:ext cx="272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1.1</a:t>
              </a:r>
            </a:p>
          </p:txBody>
        </p:sp>
        <p:sp>
          <p:nvSpPr>
            <p:cNvPr id="438285" name="Text Box 13"/>
            <p:cNvSpPr txBox="1">
              <a:spLocks noChangeArrowheads="1"/>
            </p:cNvSpPr>
            <p:nvPr/>
          </p:nvSpPr>
          <p:spPr bwMode="auto">
            <a:xfrm>
              <a:off x="2384" y="1892"/>
              <a:ext cx="272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1.3</a:t>
              </a:r>
            </a:p>
          </p:txBody>
        </p:sp>
        <p:sp>
          <p:nvSpPr>
            <p:cNvPr id="438286" name="Text Box 14"/>
            <p:cNvSpPr txBox="1">
              <a:spLocks noChangeArrowheads="1"/>
            </p:cNvSpPr>
            <p:nvPr/>
          </p:nvSpPr>
          <p:spPr bwMode="auto">
            <a:xfrm>
              <a:off x="2680" y="1864"/>
              <a:ext cx="272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1.6</a:t>
              </a:r>
            </a:p>
          </p:txBody>
        </p:sp>
        <p:sp>
          <p:nvSpPr>
            <p:cNvPr id="438287" name="Text Box 15"/>
            <p:cNvSpPr txBox="1">
              <a:spLocks noChangeArrowheads="1"/>
            </p:cNvSpPr>
            <p:nvPr/>
          </p:nvSpPr>
          <p:spPr bwMode="auto">
            <a:xfrm>
              <a:off x="3032" y="1836"/>
              <a:ext cx="272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  <a:sym typeface="Symbol" charset="0"/>
                </a:rPr>
                <a:t></a:t>
              </a:r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=2</a:t>
              </a:r>
            </a:p>
          </p:txBody>
        </p:sp>
        <p:sp>
          <p:nvSpPr>
            <p:cNvPr id="438288" name="Text Box 16"/>
            <p:cNvSpPr txBox="1">
              <a:spLocks noChangeArrowheads="1"/>
            </p:cNvSpPr>
            <p:nvPr/>
          </p:nvSpPr>
          <p:spPr bwMode="auto">
            <a:xfrm>
              <a:off x="1760" y="3642"/>
              <a:ext cx="328" cy="1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  <a:sym typeface="Symbol" charset="0"/>
                </a:rPr>
                <a:t></a:t>
              </a:r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=-1</a:t>
              </a:r>
            </a:p>
          </p:txBody>
        </p:sp>
        <p:sp>
          <p:nvSpPr>
            <p:cNvPr id="438289" name="Text Box 17"/>
            <p:cNvSpPr txBox="1">
              <a:spLocks noChangeArrowheads="1"/>
            </p:cNvSpPr>
            <p:nvPr/>
          </p:nvSpPr>
          <p:spPr bwMode="auto">
            <a:xfrm>
              <a:off x="2448" y="3600"/>
              <a:ext cx="336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-0.9</a:t>
              </a:r>
            </a:p>
          </p:txBody>
        </p:sp>
        <p:sp>
          <p:nvSpPr>
            <p:cNvPr id="438290" name="Text Box 18"/>
            <p:cNvSpPr txBox="1">
              <a:spLocks noChangeArrowheads="1"/>
            </p:cNvSpPr>
            <p:nvPr/>
          </p:nvSpPr>
          <p:spPr bwMode="auto">
            <a:xfrm>
              <a:off x="2880" y="3216"/>
              <a:ext cx="336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-0.75</a:t>
              </a:r>
            </a:p>
          </p:txBody>
        </p:sp>
        <p:sp>
          <p:nvSpPr>
            <p:cNvPr id="438291" name="Text Box 19"/>
            <p:cNvSpPr txBox="1">
              <a:spLocks noChangeArrowheads="1"/>
            </p:cNvSpPr>
            <p:nvPr/>
          </p:nvSpPr>
          <p:spPr bwMode="auto">
            <a:xfrm>
              <a:off x="3056" y="2824"/>
              <a:ext cx="288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-0.5</a:t>
              </a:r>
            </a:p>
          </p:txBody>
        </p:sp>
        <p:sp>
          <p:nvSpPr>
            <p:cNvPr id="438292" name="Text Box 20"/>
            <p:cNvSpPr txBox="1">
              <a:spLocks noChangeArrowheads="1"/>
            </p:cNvSpPr>
            <p:nvPr/>
          </p:nvSpPr>
          <p:spPr bwMode="auto">
            <a:xfrm>
              <a:off x="3072" y="2448"/>
              <a:ext cx="336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-0.25</a:t>
              </a:r>
            </a:p>
          </p:txBody>
        </p:sp>
        <p:sp>
          <p:nvSpPr>
            <p:cNvPr id="438293" name="Text Box 21"/>
            <p:cNvSpPr txBox="1">
              <a:spLocks noChangeArrowheads="1"/>
            </p:cNvSpPr>
            <p:nvPr/>
          </p:nvSpPr>
          <p:spPr bwMode="auto">
            <a:xfrm>
              <a:off x="1836" y="1920"/>
              <a:ext cx="144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438294" name="Text Box 22"/>
            <p:cNvSpPr txBox="1">
              <a:spLocks noChangeArrowheads="1"/>
            </p:cNvSpPr>
            <p:nvPr/>
          </p:nvSpPr>
          <p:spPr bwMode="auto">
            <a:xfrm>
              <a:off x="1920" y="1920"/>
              <a:ext cx="288" cy="1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000">
                  <a:solidFill>
                    <a:srgbClr val="1717B5"/>
                  </a:solidFill>
                  <a:latin typeface="Arial" charset="0"/>
                </a:rPr>
                <a:t>1.03</a:t>
              </a:r>
            </a:p>
          </p:txBody>
        </p:sp>
        <p:sp>
          <p:nvSpPr>
            <p:cNvPr id="438295" name="Rectangle 23"/>
            <p:cNvSpPr>
              <a:spLocks noChangeArrowheads="1"/>
            </p:cNvSpPr>
            <p:nvPr/>
          </p:nvSpPr>
          <p:spPr bwMode="auto">
            <a:xfrm>
              <a:off x="424" y="232"/>
              <a:ext cx="2976" cy="3696"/>
            </a:xfrm>
            <a:prstGeom prst="rect">
              <a:avLst/>
            </a:prstGeom>
            <a:noFill/>
            <a:ln w="38100">
              <a:solidFill>
                <a:srgbClr val="1717B5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1717B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38297" name="Group 25"/>
          <p:cNvGrpSpPr>
            <a:grpSpLocks/>
          </p:cNvGrpSpPr>
          <p:nvPr/>
        </p:nvGrpSpPr>
        <p:grpSpPr bwMode="auto">
          <a:xfrm>
            <a:off x="2482306" y="1944294"/>
            <a:ext cx="959941" cy="2514600"/>
            <a:chOff x="4656" y="1824"/>
            <a:chExt cx="646" cy="1872"/>
          </a:xfrm>
          <a:solidFill>
            <a:srgbClr val="0000FF"/>
          </a:solidFill>
        </p:grpSpPr>
        <p:sp>
          <p:nvSpPr>
            <p:cNvPr id="438298" name="Oval 26"/>
            <p:cNvSpPr>
              <a:spLocks noChangeArrowheads="1"/>
            </p:cNvSpPr>
            <p:nvPr/>
          </p:nvSpPr>
          <p:spPr bwMode="auto">
            <a:xfrm>
              <a:off x="4896" y="2064"/>
              <a:ext cx="96" cy="1632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182A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8299" name="Rectangle 27"/>
            <p:cNvSpPr>
              <a:spLocks noChangeArrowheads="1"/>
            </p:cNvSpPr>
            <p:nvPr/>
          </p:nvSpPr>
          <p:spPr bwMode="auto">
            <a:xfrm>
              <a:off x="4656" y="1824"/>
              <a:ext cx="646" cy="25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dirty="0">
                  <a:solidFill>
                    <a:schemeClr val="bg1"/>
                  </a:solidFill>
                  <a:latin typeface="Arial" charset="0"/>
                </a:rPr>
                <a:t>C/A=20</a:t>
              </a:r>
            </a:p>
          </p:txBody>
        </p:sp>
      </p:grpSp>
      <p:graphicFrame>
        <p:nvGraphicFramePr>
          <p:cNvPr id="3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462744"/>
              </p:ext>
            </p:extLst>
          </p:nvPr>
        </p:nvGraphicFramePr>
        <p:xfrm>
          <a:off x="5600144" y="3790852"/>
          <a:ext cx="3053071" cy="16922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Equation" r:id="rId6" imgW="2222500" imgH="1231900" progId="Equation.3">
                  <p:embed/>
                </p:oleObj>
              </mc:Choice>
              <mc:Fallback>
                <p:oleObj name="Equation" r:id="rId6" imgW="2222500" imgH="1231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0144" y="3790852"/>
                        <a:ext cx="3053071" cy="1692274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4858973" y="199874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US" sz="1400" dirty="0"/>
              <a:t>A. </a:t>
            </a:r>
            <a:r>
              <a:rPr lang="en-US" sz="1400" dirty="0" err="1"/>
              <a:t>Lupulescu</a:t>
            </a:r>
            <a:r>
              <a:rPr lang="en-US" sz="1400" dirty="0"/>
              <a:t>, M.E. Glicksman,  and M.B. Koss, </a:t>
            </a:r>
          </a:p>
          <a:p>
            <a:pPr lvl="0" algn="ctr"/>
            <a:r>
              <a:rPr lang="en-US" sz="1400" i="1" dirty="0"/>
              <a:t>J. </a:t>
            </a:r>
            <a:r>
              <a:rPr lang="en-US" sz="1400" i="1" dirty="0" err="1"/>
              <a:t>Thermophysics</a:t>
            </a:r>
            <a:r>
              <a:rPr lang="en-US" sz="1400" i="1" dirty="0"/>
              <a:t> and Heat Transfer,</a:t>
            </a:r>
            <a:r>
              <a:rPr lang="en-US" sz="1400" b="1" i="1" dirty="0"/>
              <a:t> </a:t>
            </a:r>
            <a:r>
              <a:rPr lang="pt-BR" sz="1400" b="1" dirty="0"/>
              <a:t>17</a:t>
            </a:r>
            <a:r>
              <a:rPr lang="pt-BR" sz="1400" dirty="0"/>
              <a:t>, </a:t>
            </a:r>
            <a:r>
              <a:rPr lang="en-US" sz="1400" dirty="0"/>
              <a:t>(2002)</a:t>
            </a:r>
            <a:r>
              <a:rPr lang="pt-BR" sz="1400" dirty="0"/>
              <a:t> </a:t>
            </a:r>
            <a:endParaRPr lang="en-US" sz="14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030306"/>
              </p:ext>
            </p:extLst>
          </p:nvPr>
        </p:nvGraphicFramePr>
        <p:xfrm>
          <a:off x="5975568" y="2717562"/>
          <a:ext cx="2325444" cy="4726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Equation" r:id="rId8" imgW="1562100" imgH="317500" progId="Equation.3">
                  <p:embed/>
                </p:oleObj>
              </mc:Choice>
              <mc:Fallback>
                <p:oleObj name="Equation" r:id="rId8" imgW="1562100" imgH="317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75568" y="2717562"/>
                        <a:ext cx="2325444" cy="4726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222154" y="3401848"/>
            <a:ext cx="1825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Exterior potential 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22154" y="5574701"/>
            <a:ext cx="17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Interior potential </a:t>
            </a:r>
            <a:endParaRPr lang="en-US" dirty="0">
              <a:solidFill>
                <a:srgbClr val="0000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73422" y="5946727"/>
            <a:ext cx="1587500" cy="4953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82878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900"/>
                                        <p:tgtEl>
                                          <p:spTgt spid="438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-72545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/>
              <a:t>Self-Similar Melting </a:t>
            </a:r>
            <a:r>
              <a:rPr lang="en-US" sz="3200" dirty="0" smtClean="0"/>
              <a:t>(9</a:t>
            </a:r>
            <a:r>
              <a:rPr lang="en-US" sz="3200" dirty="0"/>
              <a:t>:</a:t>
            </a:r>
            <a:r>
              <a:rPr lang="en-US" sz="3200" dirty="0" smtClean="0"/>
              <a:t>1Ellipsoid)</a:t>
            </a:r>
            <a:endParaRPr lang="en-US" sz="3200" dirty="0"/>
          </a:p>
        </p:txBody>
      </p:sp>
      <p:pic>
        <p:nvPicPr>
          <p:cNvPr id="17" name="Prolate C/A=1.mov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8222191">
            <a:off x="4524023" y="274638"/>
            <a:ext cx="606777" cy="6148211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5215454" y="1146596"/>
            <a:ext cx="2730041" cy="2675122"/>
            <a:chOff x="5215454" y="1146596"/>
            <a:chExt cx="2730041" cy="2675122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5708643" y="1146596"/>
              <a:ext cx="0" cy="2206889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5400000">
              <a:off x="6812087" y="2250041"/>
              <a:ext cx="0" cy="2206889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5215454" y="1565782"/>
              <a:ext cx="5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/>
                <a:t>C/A</a:t>
              </a:r>
              <a:endParaRPr lang="en-US" i="1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966270" y="3452386"/>
              <a:ext cx="6125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time</a:t>
              </a:r>
              <a:endParaRPr lang="en-US" dirty="0"/>
            </a:p>
          </p:txBody>
        </p:sp>
        <p:cxnSp>
          <p:nvCxnSpPr>
            <p:cNvPr id="23" name="Straight Connector 22"/>
            <p:cNvCxnSpPr/>
            <p:nvPr/>
          </p:nvCxnSpPr>
          <p:spPr>
            <a:xfrm rot="5400000">
              <a:off x="6842051" y="651725"/>
              <a:ext cx="0" cy="2206889"/>
            </a:xfrm>
            <a:prstGeom prst="line">
              <a:avLst/>
            </a:prstGeom>
            <a:ln>
              <a:solidFill>
                <a:srgbClr val="0000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28200" y="1629033"/>
            <a:ext cx="2132899" cy="1425222"/>
            <a:chOff x="6545434" y="973667"/>
            <a:chExt cx="2132899" cy="1425222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672433" y="1347612"/>
              <a:ext cx="1778000" cy="88900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6798732" y="999597"/>
              <a:ext cx="14590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000000"/>
                  </a:solidFill>
                </a:rPr>
                <a:t>Self-similarity </a:t>
              </a:r>
              <a:endParaRPr lang="en-US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545434" y="973667"/>
              <a:ext cx="2132899" cy="142522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3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932493"/>
              </p:ext>
            </p:extLst>
          </p:nvPr>
        </p:nvGraphicFramePr>
        <p:xfrm>
          <a:off x="298267" y="4796119"/>
          <a:ext cx="5464175" cy="1436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8" name="Equation" r:id="rId7" imgW="4064000" imgH="1066800" progId="Equation.3">
                  <p:embed/>
                </p:oleObj>
              </mc:Choice>
              <mc:Fallback>
                <p:oleObj name="Equation" r:id="rId7" imgW="4064000" imgH="1066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67" y="4796119"/>
                        <a:ext cx="5464175" cy="143668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/>
          <p:cNvSpPr/>
          <p:nvPr/>
        </p:nvSpPr>
        <p:spPr>
          <a:xfrm>
            <a:off x="339226" y="4301446"/>
            <a:ext cx="465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FF"/>
                </a:solidFill>
                <a:latin typeface="Arial" charset="0"/>
              </a:rPr>
              <a:t>V</a:t>
            </a:r>
            <a:r>
              <a:rPr lang="en-US" dirty="0" smtClean="0">
                <a:solidFill>
                  <a:srgbClr val="0000FF"/>
                </a:solidFill>
                <a:latin typeface="Arial" charset="0"/>
              </a:rPr>
              <a:t>ector gradient fields: </a:t>
            </a:r>
            <a:r>
              <a:rPr lang="en-US" dirty="0" smtClean="0">
                <a:solidFill>
                  <a:srgbClr val="FF0000"/>
                </a:solidFill>
                <a:latin typeface="Arial" charset="0"/>
              </a:rPr>
              <a:t>Isothermal interface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10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1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27" y="514315"/>
            <a:ext cx="7580816" cy="605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14315"/>
            <a:ext cx="7772400" cy="262407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Melting ‘Trajectory’</a:t>
            </a:r>
            <a:br>
              <a:rPr lang="en-US" sz="3600" dirty="0" smtClean="0"/>
            </a:br>
            <a:r>
              <a:rPr lang="en-US" sz="2000" dirty="0" smtClean="0">
                <a:solidFill>
                  <a:srgbClr val="000000"/>
                </a:solidFill>
                <a:sym typeface="Symbol" charset="0"/>
              </a:rPr>
              <a:t>(</a:t>
            </a:r>
            <a:r>
              <a:rPr lang="en-US" sz="2000" i="1" u="none" dirty="0" smtClean="0">
                <a:solidFill>
                  <a:srgbClr val="000000"/>
                </a:solidFill>
                <a:sym typeface="Symbol" charset="0"/>
              </a:rPr>
              <a:t>St</a:t>
            </a:r>
            <a:r>
              <a:rPr lang="en-US" sz="2000" i="1" u="none" baseline="30000" dirty="0">
                <a:solidFill>
                  <a:srgbClr val="000000"/>
                </a:solidFill>
                <a:sym typeface="Symbol" charset="0"/>
              </a:rPr>
              <a:t>+</a:t>
            </a:r>
            <a:r>
              <a:rPr lang="en-US" sz="2000" u="none" baseline="30000" dirty="0">
                <a:solidFill>
                  <a:srgbClr val="000000"/>
                </a:solidFill>
                <a:sym typeface="Symbol" charset="0"/>
              </a:rPr>
              <a:t> </a:t>
            </a:r>
            <a:r>
              <a:rPr lang="en-US" sz="2000" u="none" dirty="0">
                <a:solidFill>
                  <a:srgbClr val="000000"/>
                </a:solidFill>
                <a:sym typeface="Symbol" charset="0"/>
              </a:rPr>
              <a:t>=</a:t>
            </a:r>
            <a:r>
              <a:rPr lang="en-US" sz="2000" u="none" dirty="0" smtClean="0">
                <a:solidFill>
                  <a:srgbClr val="000000"/>
                </a:solidFill>
                <a:sym typeface="Symbol" charset="0"/>
              </a:rPr>
              <a:t>0.036, </a:t>
            </a:r>
            <a:r>
              <a:rPr lang="en-US" sz="2000" i="1" u="none" dirty="0" smtClean="0">
                <a:solidFill>
                  <a:srgbClr val="000000"/>
                </a:solidFill>
                <a:sym typeface="Symbol" charset="0"/>
              </a:rPr>
              <a:t>C/A</a:t>
            </a:r>
            <a:r>
              <a:rPr lang="en-US" sz="2000" u="none" dirty="0" smtClean="0">
                <a:solidFill>
                  <a:srgbClr val="000000"/>
                </a:solidFill>
                <a:sym typeface="Symbol" charset="0"/>
              </a:rPr>
              <a:t>=15, </a:t>
            </a:r>
            <a:r>
              <a:rPr lang="en-US" sz="2000" i="1" u="none" dirty="0" smtClean="0">
                <a:solidFill>
                  <a:srgbClr val="000000"/>
                </a:solidFill>
                <a:sym typeface="Symbol" charset="0"/>
              </a:rPr>
              <a:t>C</a:t>
            </a:r>
            <a:r>
              <a:rPr lang="en-US" sz="2000" u="none" baseline="-25000" dirty="0" smtClean="0">
                <a:solidFill>
                  <a:srgbClr val="000000"/>
                </a:solidFill>
                <a:sym typeface="Symbol" charset="0"/>
              </a:rPr>
              <a:t>0 </a:t>
            </a:r>
            <a:r>
              <a:rPr lang="en-US" sz="2000" u="none" dirty="0" smtClean="0">
                <a:solidFill>
                  <a:srgbClr val="000000"/>
                </a:solidFill>
                <a:sym typeface="Symbol" charset="0"/>
              </a:rPr>
              <a:t>=0.76cm, </a:t>
            </a:r>
            <a:r>
              <a:rPr lang="en-US" sz="2000" u="none" dirty="0" err="1" smtClean="0">
                <a:solidFill>
                  <a:srgbClr val="000000"/>
                </a:solidFill>
                <a:sym typeface="Symbol" charset="0"/>
              </a:rPr>
              <a:t>Ξ</a:t>
            </a:r>
            <a:r>
              <a:rPr lang="en-US" sz="2000" u="none" dirty="0" smtClean="0">
                <a:solidFill>
                  <a:srgbClr val="000000"/>
                </a:solidFill>
                <a:sym typeface="Symbol" charset="0"/>
              </a:rPr>
              <a:t>=1.0026)</a:t>
            </a:r>
            <a:endParaRPr lang="en-US" sz="2800" dirty="0">
              <a:solidFill>
                <a:srgbClr val="000000"/>
              </a:solidFill>
            </a:endParaRPr>
          </a:p>
        </p:txBody>
      </p:sp>
      <p:graphicFrame>
        <p:nvGraphicFramePr>
          <p:cNvPr id="25191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8679088"/>
              </p:ext>
            </p:extLst>
          </p:nvPr>
        </p:nvGraphicFramePr>
        <p:xfrm>
          <a:off x="4791080" y="1303011"/>
          <a:ext cx="3022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4" name="Equation" r:id="rId5" imgW="3022600" imgH="1028700" progId="Equation.3">
                  <p:embed/>
                </p:oleObj>
              </mc:Choice>
              <mc:Fallback>
                <p:oleObj name="Equation" r:id="rId5" imgW="3022600" imgH="1028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1080" y="1303011"/>
                        <a:ext cx="3022600" cy="10287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381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452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2-02-29 at 10.12.03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82" y="1693333"/>
            <a:ext cx="8372662" cy="46678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C/A versus </a:t>
            </a:r>
            <a:r>
              <a:rPr lang="en-US" sz="3600" dirty="0"/>
              <a:t>T</a:t>
            </a:r>
            <a:r>
              <a:rPr lang="en-US" sz="3600" dirty="0" smtClean="0"/>
              <a:t>ime: Big surprise!</a:t>
            </a:r>
            <a:endParaRPr lang="en-US" sz="3600" dirty="0"/>
          </a:p>
        </p:txBody>
      </p:sp>
      <p:sp>
        <p:nvSpPr>
          <p:cNvPr id="5" name="Freeform 4"/>
          <p:cNvSpPr/>
          <p:nvPr/>
        </p:nvSpPr>
        <p:spPr>
          <a:xfrm>
            <a:off x="1113456" y="2476055"/>
            <a:ext cx="7339100" cy="2523761"/>
          </a:xfrm>
          <a:custGeom>
            <a:avLst/>
            <a:gdLst>
              <a:gd name="connsiteX0" fmla="*/ 0 w 7862097"/>
              <a:gd name="connsiteY0" fmla="*/ 0 h 2818809"/>
              <a:gd name="connsiteX1" fmla="*/ 3009766 w 7862097"/>
              <a:gd name="connsiteY1" fmla="*/ 44044 h 2818809"/>
              <a:gd name="connsiteX2" fmla="*/ 4859671 w 7862097"/>
              <a:gd name="connsiteY2" fmla="*/ 477142 h 2818809"/>
              <a:gd name="connsiteX3" fmla="*/ 6863735 w 7862097"/>
              <a:gd name="connsiteY3" fmla="*/ 1600261 h 2818809"/>
              <a:gd name="connsiteX4" fmla="*/ 7862097 w 7862097"/>
              <a:gd name="connsiteY4" fmla="*/ 2818809 h 2818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62097" h="2818809">
                <a:moveTo>
                  <a:pt x="0" y="0"/>
                </a:moveTo>
                <a:lnTo>
                  <a:pt x="3009766" y="44044"/>
                </a:lnTo>
                <a:cubicBezTo>
                  <a:pt x="3819711" y="123568"/>
                  <a:pt x="4217343" y="217773"/>
                  <a:pt x="4859671" y="477142"/>
                </a:cubicBezTo>
                <a:cubicBezTo>
                  <a:pt x="5501999" y="736511"/>
                  <a:pt x="6363331" y="1209983"/>
                  <a:pt x="6863735" y="1600261"/>
                </a:cubicBezTo>
                <a:cubicBezTo>
                  <a:pt x="7364139" y="1990539"/>
                  <a:pt x="7862097" y="2818809"/>
                  <a:pt x="7862097" y="2818809"/>
                </a:cubicBezTo>
              </a:path>
            </a:pathLst>
          </a:custGeom>
          <a:ln>
            <a:solidFill>
              <a:srgbClr val="FF000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3527664" y="3574759"/>
            <a:ext cx="1705038" cy="411288"/>
            <a:chOff x="3527664" y="3574759"/>
            <a:chExt cx="1705038" cy="411288"/>
          </a:xfrm>
        </p:grpSpPr>
        <p:sp>
          <p:nvSpPr>
            <p:cNvPr id="9" name="TextBox 8"/>
            <p:cNvSpPr txBox="1"/>
            <p:nvPr/>
          </p:nvSpPr>
          <p:spPr>
            <a:xfrm>
              <a:off x="3794949" y="3574759"/>
              <a:ext cx="12243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FF"/>
                  </a:solidFill>
                </a:rPr>
                <a:t>Self-similar</a:t>
              </a:r>
              <a:endParaRPr lang="en-US" dirty="0">
                <a:solidFill>
                  <a:srgbClr val="0000FF"/>
                </a:solidFill>
              </a:endParaRPr>
            </a:p>
          </p:txBody>
        </p:sp>
        <p:sp>
          <p:nvSpPr>
            <p:cNvPr id="12" name="Oval Callout 11"/>
            <p:cNvSpPr/>
            <p:nvPr/>
          </p:nvSpPr>
          <p:spPr>
            <a:xfrm rot="10800000">
              <a:off x="3527664" y="3586267"/>
              <a:ext cx="1705038" cy="399780"/>
            </a:xfrm>
            <a:prstGeom prst="wedgeEllipseCallout">
              <a:avLst>
                <a:gd name="adj1" fmla="val 108056"/>
                <a:gd name="adj2" fmla="val 294853"/>
              </a:avLst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479076" y="2129218"/>
            <a:ext cx="1817329" cy="1814873"/>
            <a:chOff x="6479076" y="2129218"/>
            <a:chExt cx="1817329" cy="1814873"/>
          </a:xfrm>
        </p:grpSpPr>
        <p:sp>
          <p:nvSpPr>
            <p:cNvPr id="3" name="TextBox 2"/>
            <p:cNvSpPr txBox="1"/>
            <p:nvPr/>
          </p:nvSpPr>
          <p:spPr>
            <a:xfrm>
              <a:off x="7427056" y="2374431"/>
              <a:ext cx="869349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600" dirty="0" smtClean="0">
                  <a:solidFill>
                    <a:srgbClr val="0000FF"/>
                  </a:solidFill>
                  <a:latin typeface="Arial"/>
                  <a:cs typeface="Arial"/>
                </a:rPr>
                <a:t>?</a:t>
              </a:r>
              <a:endParaRPr lang="en-US" sz="9600" dirty="0">
                <a:solidFill>
                  <a:srgbClr val="0000FF"/>
                </a:solidFill>
                <a:latin typeface="Arial"/>
                <a:cs typeface="Arial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514353" y="2132425"/>
              <a:ext cx="16087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Not self-similar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14" name="Oval Callout 13"/>
            <p:cNvSpPr/>
            <p:nvPr/>
          </p:nvSpPr>
          <p:spPr>
            <a:xfrm rot="10800000">
              <a:off x="6479076" y="2129218"/>
              <a:ext cx="1705038" cy="399780"/>
            </a:xfrm>
            <a:prstGeom prst="wedgeEllipseCallout">
              <a:avLst>
                <a:gd name="adj1" fmla="val 58401"/>
                <a:gd name="adj2" fmla="val -219853"/>
              </a:avLst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1589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5743221" y="1434153"/>
            <a:ext cx="620889" cy="3880555"/>
          </a:xfrm>
          <a:prstGeom prst="ellipse">
            <a:avLst/>
          </a:prstGeom>
          <a:gradFill flip="none" rotWithShape="1">
            <a:gsLst>
              <a:gs pos="71000">
                <a:schemeClr val="bg1">
                  <a:alpha val="12000"/>
                </a:schemeClr>
              </a:gs>
              <a:gs pos="95000">
                <a:srgbClr val="FF0000"/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 rot="10800000">
            <a:off x="5743221" y="1586553"/>
            <a:ext cx="620889" cy="3880555"/>
          </a:xfrm>
          <a:prstGeom prst="ellipse">
            <a:avLst/>
          </a:prstGeom>
          <a:gradFill flip="none" rotWithShape="1">
            <a:gsLst>
              <a:gs pos="71000">
                <a:schemeClr val="bg1">
                  <a:alpha val="12000"/>
                </a:schemeClr>
              </a:gs>
              <a:gs pos="95000">
                <a:srgbClr val="FF0000"/>
              </a:gs>
            </a:gsLst>
            <a:lin ang="16200000" scaled="0"/>
            <a:tileRect/>
          </a:gra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Left Arrow 26"/>
          <p:cNvSpPr/>
          <p:nvPr/>
        </p:nvSpPr>
        <p:spPr>
          <a:xfrm>
            <a:off x="6378221" y="3378662"/>
            <a:ext cx="437446" cy="296334"/>
          </a:xfrm>
          <a:prstGeom prst="leftArrow">
            <a:avLst>
              <a:gd name="adj1" fmla="val 50000"/>
              <a:gd name="adj2" fmla="val 8421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Down Arrow 27"/>
          <p:cNvSpPr/>
          <p:nvPr/>
        </p:nvSpPr>
        <p:spPr>
          <a:xfrm>
            <a:off x="5929489" y="481122"/>
            <a:ext cx="245530" cy="950210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Left Arrow 31"/>
          <p:cNvSpPr/>
          <p:nvPr/>
        </p:nvSpPr>
        <p:spPr>
          <a:xfrm flipH="1">
            <a:off x="5305774" y="3378663"/>
            <a:ext cx="437446" cy="296334"/>
          </a:xfrm>
          <a:prstGeom prst="leftArrow">
            <a:avLst>
              <a:gd name="adj1" fmla="val 50000"/>
              <a:gd name="adj2" fmla="val 8421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own Arrow 32"/>
          <p:cNvSpPr/>
          <p:nvPr/>
        </p:nvSpPr>
        <p:spPr>
          <a:xfrm flipV="1">
            <a:off x="5939367" y="5454779"/>
            <a:ext cx="245530" cy="950210"/>
          </a:xfrm>
          <a:prstGeom prst="down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28" idx="2"/>
          </p:cNvCxnSpPr>
          <p:nvPr/>
        </p:nvCxnSpPr>
        <p:spPr>
          <a:xfrm>
            <a:off x="6052254" y="1431332"/>
            <a:ext cx="9878" cy="4035776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26" idx="6"/>
            <a:endCxn id="26" idx="2"/>
          </p:cNvCxnSpPr>
          <p:nvPr/>
        </p:nvCxnSpPr>
        <p:spPr>
          <a:xfrm>
            <a:off x="5743221" y="3526830"/>
            <a:ext cx="620889" cy="0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6092" y="3209330"/>
            <a:ext cx="698500" cy="635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9382" y="481653"/>
            <a:ext cx="825500" cy="635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9382" y="5619879"/>
            <a:ext cx="825500" cy="635000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1153894" y="2282283"/>
            <a:ext cx="2132899" cy="1425222"/>
            <a:chOff x="6545434" y="973667"/>
            <a:chExt cx="2132899" cy="1425222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72433" y="1347612"/>
              <a:ext cx="1778000" cy="889000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>
              <a:off x="6798732" y="999597"/>
              <a:ext cx="14590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000000"/>
                  </a:solidFill>
                </a:rPr>
                <a:t>Self-similarity </a:t>
              </a:r>
              <a:endParaRPr lang="en-US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545434" y="973667"/>
              <a:ext cx="2132899" cy="142522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9" name="Oval 48"/>
          <p:cNvSpPr/>
          <p:nvPr/>
        </p:nvSpPr>
        <p:spPr>
          <a:xfrm>
            <a:off x="5743221" y="3413941"/>
            <a:ext cx="635000" cy="261055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5813775" y="4638787"/>
            <a:ext cx="468491" cy="120203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818377" y="2053631"/>
            <a:ext cx="468491" cy="12860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6375493" y="1549472"/>
            <a:ext cx="1978453" cy="4648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TTT</a:t>
            </a:r>
            <a:r>
              <a:rPr lang="en-US" sz="2000" i="1" dirty="0" err="1" smtClean="0">
                <a:solidFill>
                  <a:schemeClr val="tx1"/>
                </a:solidFill>
              </a:rPr>
              <a:t>T</a:t>
            </a:r>
            <a:r>
              <a:rPr lang="en-US" sz="2000" i="1" baseline="-25000" dirty="0" err="1" smtClean="0">
                <a:solidFill>
                  <a:schemeClr val="tx1"/>
                </a:solidFill>
              </a:rPr>
              <a:t>int</a:t>
            </a:r>
            <a:r>
              <a:rPr lang="en-US" sz="2000" i="1" dirty="0" smtClean="0">
                <a:solidFill>
                  <a:schemeClr val="tx1"/>
                </a:solidFill>
              </a:rPr>
              <a:t> =const.</a:t>
            </a:r>
            <a:endParaRPr lang="en-US" sz="2000" i="1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274" y="3209330"/>
            <a:ext cx="698500" cy="635000"/>
          </a:xfrm>
          <a:prstGeom prst="rect">
            <a:avLst/>
          </a:prstGeom>
        </p:spPr>
      </p:pic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273756" y="620919"/>
            <a:ext cx="8229600" cy="4525963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r>
              <a:rPr lang="en-US" sz="2400" dirty="0" smtClean="0"/>
              <a:t>  Numerical (Finite Difference)</a:t>
            </a:r>
          </a:p>
          <a:p>
            <a:pPr marL="0" indent="0">
              <a:buNone/>
            </a:pPr>
            <a:r>
              <a:rPr lang="en-US" sz="1600" dirty="0" smtClean="0">
                <a:solidFill>
                  <a:schemeClr val="tx1"/>
                </a:solidFill>
              </a:rPr>
              <a:t>		</a:t>
            </a:r>
            <a:r>
              <a:rPr lang="en-US" sz="1800" dirty="0" smtClean="0">
                <a:solidFill>
                  <a:srgbClr val="000000"/>
                </a:solidFill>
              </a:rPr>
              <a:t>no capillarity, </a:t>
            </a:r>
            <a:r>
              <a:rPr lang="en-US" sz="1800" dirty="0" smtClean="0">
                <a:solidFill>
                  <a:schemeClr val="tx1"/>
                </a:solidFill>
              </a:rPr>
              <a:t>Dr</a:t>
            </a:r>
            <a:r>
              <a:rPr lang="en-US" sz="1800" dirty="0">
                <a:solidFill>
                  <a:schemeClr val="tx1"/>
                </a:solidFill>
              </a:rPr>
              <a:t>. S. Salon, RPI</a:t>
            </a:r>
          </a:p>
          <a:p>
            <a:pPr marL="0" indent="0">
              <a:buNone/>
            </a:pPr>
            <a:endParaRPr lang="en-US" sz="1800" dirty="0" smtClean="0">
              <a:solidFill>
                <a:srgbClr val="000000"/>
              </a:solidFill>
            </a:endParaRPr>
          </a:p>
          <a:p>
            <a:pPr lvl="1"/>
            <a:endParaRPr lang="en-US" sz="1800" dirty="0">
              <a:solidFill>
                <a:srgbClr val="000000"/>
              </a:solidFill>
            </a:endParaRPr>
          </a:p>
          <a:p>
            <a:pPr lvl="1"/>
            <a:endParaRPr lang="en-US" sz="1800" dirty="0" smtClean="0">
              <a:solidFill>
                <a:srgbClr val="000000"/>
              </a:solidFill>
            </a:endParaRPr>
          </a:p>
          <a:p>
            <a:pPr marL="457200" lvl="1" indent="0">
              <a:buNone/>
            </a:pPr>
            <a:endParaRPr lang="en-US" sz="1800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endParaRPr lang="en-US" sz="1800" dirty="0" smtClean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332754" y="1881589"/>
            <a:ext cx="643338" cy="4266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470330" y="1538102"/>
            <a:ext cx="7983005" cy="4747874"/>
            <a:chOff x="470330" y="1538102"/>
            <a:chExt cx="7983005" cy="4747874"/>
          </a:xfrm>
        </p:grpSpPr>
        <p:grpSp>
          <p:nvGrpSpPr>
            <p:cNvPr id="9" name="Group 8"/>
            <p:cNvGrpSpPr/>
            <p:nvPr/>
          </p:nvGrpSpPr>
          <p:grpSpPr>
            <a:xfrm>
              <a:off x="470330" y="1538102"/>
              <a:ext cx="7983005" cy="4747874"/>
              <a:chOff x="470330" y="1538102"/>
              <a:chExt cx="7983005" cy="4747874"/>
            </a:xfrm>
          </p:grpSpPr>
          <p:grpSp>
            <p:nvGrpSpPr>
              <p:cNvPr id="8" name="Group 7"/>
              <p:cNvGrpSpPr/>
              <p:nvPr/>
            </p:nvGrpSpPr>
            <p:grpSpPr>
              <a:xfrm>
                <a:off x="470330" y="1881589"/>
                <a:ext cx="4248648" cy="4404387"/>
                <a:chOff x="470330" y="1881589"/>
                <a:chExt cx="4248648" cy="4404387"/>
              </a:xfrm>
            </p:grpSpPr>
            <p:grpSp>
              <p:nvGrpSpPr>
                <p:cNvPr id="6" name="Group 5"/>
                <p:cNvGrpSpPr/>
                <p:nvPr/>
              </p:nvGrpSpPr>
              <p:grpSpPr>
                <a:xfrm>
                  <a:off x="470330" y="2308213"/>
                  <a:ext cx="4248648" cy="3977763"/>
                  <a:chOff x="470330" y="2308213"/>
                  <a:chExt cx="4248648" cy="3977763"/>
                </a:xfrm>
              </p:grpSpPr>
              <p:sp>
                <p:nvSpPr>
                  <p:cNvPr id="2" name="TextBox 1"/>
                  <p:cNvSpPr txBox="1"/>
                  <p:nvPr/>
                </p:nvSpPr>
                <p:spPr>
                  <a:xfrm>
                    <a:off x="470330" y="4069985"/>
                    <a:ext cx="4248648" cy="22159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lvl="1"/>
                    <a:r>
                      <a:rPr lang="en-US" dirty="0">
                        <a:solidFill>
                          <a:srgbClr val="000000"/>
                        </a:solidFill>
                      </a:rPr>
                      <a:t>Gibbs-Thomson </a:t>
                    </a:r>
                    <a:r>
                      <a:rPr lang="en-US" dirty="0" err="1">
                        <a:solidFill>
                          <a:srgbClr val="000000"/>
                        </a:solidFill>
                      </a:rPr>
                      <a:t>bc</a:t>
                    </a:r>
                    <a:r>
                      <a:rPr lang="en-US" dirty="0">
                        <a:solidFill>
                          <a:srgbClr val="000000"/>
                        </a:solidFill>
                      </a:rPr>
                      <a:t> </a:t>
                    </a:r>
                    <a:r>
                      <a:rPr lang="en-US" dirty="0" smtClean="0">
                        <a:solidFill>
                          <a:srgbClr val="000000"/>
                        </a:solidFill>
                      </a:rPr>
                      <a:t>imposed</a:t>
                    </a:r>
                  </a:p>
                  <a:p>
                    <a:pPr lvl="1"/>
                    <a:r>
                      <a:rPr lang="en-US" i="1" dirty="0" smtClean="0"/>
                      <a:t>T</a:t>
                    </a:r>
                    <a:r>
                      <a:rPr lang="en-US" i="1" baseline="-25000" dirty="0" smtClean="0"/>
                      <a:t>int</a:t>
                    </a:r>
                    <a:r>
                      <a:rPr lang="en-US" dirty="0" smtClean="0"/>
                      <a:t> now depends on curvature, </a:t>
                    </a:r>
                    <a:r>
                      <a:rPr lang="en-US" i="1" dirty="0" err="1" smtClean="0"/>
                      <a:t>κ</a:t>
                    </a:r>
                    <a:endParaRPr lang="en-US" i="1" dirty="0" smtClean="0"/>
                  </a:p>
                  <a:p>
                    <a:pPr lvl="1"/>
                    <a:endParaRPr lang="en-US" i="1" dirty="0"/>
                  </a:p>
                  <a:p>
                    <a:pPr lvl="1"/>
                    <a:r>
                      <a:rPr lang="en-US" i="1" dirty="0" smtClean="0"/>
                      <a:t>We found:</a:t>
                    </a:r>
                    <a:endParaRPr lang="en-US" dirty="0"/>
                  </a:p>
                  <a:p>
                    <a:pPr lvl="1"/>
                    <a:r>
                      <a:rPr lang="en-US" sz="1600" dirty="0" smtClean="0">
                        <a:solidFill>
                          <a:srgbClr val="000000"/>
                        </a:solidFill>
                      </a:rPr>
                      <a:t>	</a:t>
                    </a:r>
                    <a:r>
                      <a:rPr lang="en-US" sz="1600" dirty="0" smtClean="0">
                        <a:solidFill>
                          <a:srgbClr val="FF0000"/>
                        </a:solidFill>
                      </a:rPr>
                      <a:t>• Interior </a:t>
                    </a:r>
                    <a:r>
                      <a:rPr lang="en-US" sz="1600" dirty="0">
                        <a:solidFill>
                          <a:srgbClr val="FF0000"/>
                        </a:solidFill>
                      </a:rPr>
                      <a:t>heat </a:t>
                    </a:r>
                    <a:r>
                      <a:rPr lang="en-US" sz="1600" dirty="0" smtClean="0">
                        <a:solidFill>
                          <a:srgbClr val="FF0000"/>
                        </a:solidFill>
                      </a:rPr>
                      <a:t>flow </a:t>
                    </a:r>
                    <a:endParaRPr lang="en-US" sz="1600" dirty="0">
                      <a:solidFill>
                        <a:srgbClr val="FF0000"/>
                      </a:solidFill>
                    </a:endParaRPr>
                  </a:p>
                  <a:p>
                    <a:pPr lvl="1"/>
                    <a:r>
                      <a:rPr lang="en-US" sz="1600" dirty="0" smtClean="0">
                        <a:solidFill>
                          <a:srgbClr val="FF0000"/>
                        </a:solidFill>
                      </a:rPr>
                      <a:t>	• Capillary</a:t>
                    </a:r>
                    <a:r>
                      <a:rPr lang="en-US" sz="1600" dirty="0">
                        <a:solidFill>
                          <a:srgbClr val="FF0000"/>
                        </a:solidFill>
                      </a:rPr>
                      <a:t>-mediated fluxes</a:t>
                    </a:r>
                  </a:p>
                  <a:p>
                    <a:pPr lvl="1"/>
                    <a:r>
                      <a:rPr lang="en-US" sz="1600" dirty="0" smtClean="0">
                        <a:solidFill>
                          <a:srgbClr val="FF0000"/>
                        </a:solidFill>
                      </a:rPr>
                      <a:t>	• Non </a:t>
                    </a:r>
                    <a:r>
                      <a:rPr lang="en-US" sz="1600" dirty="0">
                        <a:solidFill>
                          <a:srgbClr val="FF0000"/>
                        </a:solidFill>
                      </a:rPr>
                      <a:t>self-</a:t>
                    </a:r>
                    <a:r>
                      <a:rPr lang="en-US" sz="1600" dirty="0" smtClean="0">
                        <a:solidFill>
                          <a:srgbClr val="FF0000"/>
                        </a:solidFill>
                      </a:rPr>
                      <a:t>similar melting!</a:t>
                    </a:r>
                    <a:endParaRPr lang="en-US" sz="1600" dirty="0">
                      <a:solidFill>
                        <a:srgbClr val="FF0000"/>
                      </a:solidFill>
                    </a:endParaRPr>
                  </a:p>
                  <a:p>
                    <a:endParaRPr lang="en-US" dirty="0"/>
                  </a:p>
                </p:txBody>
              </p:sp>
              <p:grpSp>
                <p:nvGrpSpPr>
                  <p:cNvPr id="5" name="Group 4"/>
                  <p:cNvGrpSpPr/>
                  <p:nvPr/>
                </p:nvGrpSpPr>
                <p:grpSpPr>
                  <a:xfrm>
                    <a:off x="1407192" y="2308213"/>
                    <a:ext cx="1459091" cy="1011112"/>
                    <a:chOff x="1407192" y="2308213"/>
                    <a:chExt cx="1459091" cy="1011112"/>
                  </a:xfrm>
                </p:grpSpPr>
                <p:sp>
                  <p:nvSpPr>
                    <p:cNvPr id="3" name="Rectangle 2"/>
                    <p:cNvSpPr/>
                    <p:nvPr/>
                  </p:nvSpPr>
                  <p:spPr>
                    <a:xfrm>
                      <a:off x="1407192" y="2308213"/>
                      <a:ext cx="1459091" cy="348015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</p:spPr>
                  <p:style>
                    <a:lnRef idx="1">
                      <a:schemeClr val="accent1"/>
                    </a:lnRef>
                    <a:fillRef idx="3">
                      <a:schemeClr val="accent1"/>
                    </a:fillRef>
                    <a:effectRef idx="2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4" name="TextBox 3"/>
                    <p:cNvSpPr txBox="1"/>
                    <p:nvPr/>
                  </p:nvSpPr>
                  <p:spPr>
                    <a:xfrm>
                      <a:off x="2178730" y="2734549"/>
                      <a:ext cx="520830" cy="58477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sz="3200" dirty="0" smtClean="0"/>
                        <a:t>≥</a:t>
                      </a:r>
                      <a:endParaRPr lang="en-US" sz="3200" dirty="0"/>
                    </a:p>
                  </p:txBody>
                </p:sp>
              </p:grpSp>
            </p:grpSp>
            <p:sp>
              <p:nvSpPr>
                <p:cNvPr id="7" name="Rectangle 6"/>
                <p:cNvSpPr/>
                <p:nvPr/>
              </p:nvSpPr>
              <p:spPr>
                <a:xfrm>
                  <a:off x="689817" y="1881589"/>
                  <a:ext cx="3010113" cy="30064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6474882" y="1538102"/>
                <a:ext cx="1978453" cy="4648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err="1" smtClean="0"/>
                  <a:t>TTT</a:t>
                </a:r>
                <a:r>
                  <a:rPr lang="en-US" sz="2000" i="1" dirty="0" err="1" smtClean="0">
                    <a:solidFill>
                      <a:schemeClr val="tx1"/>
                    </a:solidFill>
                  </a:rPr>
                  <a:t>T</a:t>
                </a:r>
                <a:r>
                  <a:rPr lang="en-US" sz="2000" i="1" baseline="-25000" dirty="0" err="1" smtClean="0">
                    <a:solidFill>
                      <a:schemeClr val="tx1"/>
                    </a:solidFill>
                  </a:rPr>
                  <a:t>int</a:t>
                </a:r>
                <a:r>
                  <a:rPr lang="en-US" sz="2000" i="1" dirty="0" smtClean="0">
                    <a:solidFill>
                      <a:schemeClr val="tx1"/>
                    </a:solidFill>
                  </a:rPr>
                  <a:t> ≠ const.</a:t>
                </a:r>
                <a:endParaRPr lang="en-US" sz="2000" i="1" dirty="0"/>
              </a:p>
            </p:txBody>
          </p:sp>
        </p:grpSp>
        <p:sp>
          <p:nvSpPr>
            <p:cNvPr id="11" name="Rectangle 10"/>
            <p:cNvSpPr/>
            <p:nvPr/>
          </p:nvSpPr>
          <p:spPr>
            <a:xfrm>
              <a:off x="1153894" y="1549472"/>
              <a:ext cx="1428439" cy="3321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194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79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85800"/>
            <a:ext cx="5842000" cy="584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67975" name="Line 7"/>
          <p:cNvSpPr>
            <a:spLocks noChangeShapeType="1"/>
          </p:cNvSpPr>
          <p:nvPr/>
        </p:nvSpPr>
        <p:spPr bwMode="auto">
          <a:xfrm flipV="1">
            <a:off x="1219200" y="1371600"/>
            <a:ext cx="3962400" cy="4356100"/>
          </a:xfrm>
          <a:prstGeom prst="line">
            <a:avLst/>
          </a:prstGeom>
          <a:noFill/>
          <a:ln w="28575">
            <a:solidFill>
              <a:srgbClr val="FF03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8876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Excess Flux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4106" y="2355461"/>
            <a:ext cx="1397000" cy="736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115876" y="3307537"/>
            <a:ext cx="1397000" cy="7366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7041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79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7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7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797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04241" y="425418"/>
            <a:ext cx="8229600" cy="5377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000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3200" dirty="0" smtClean="0"/>
              <a:t>Gibbs-Thomson-Herring Potential </a:t>
            </a:r>
            <a:br>
              <a:rPr lang="en-US" sz="3200" dirty="0" smtClean="0"/>
            </a:b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241" y="2495176"/>
            <a:ext cx="4445000" cy="20828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32463" y="3304069"/>
            <a:ext cx="2692784" cy="587913"/>
          </a:xfrm>
          <a:prstGeom prst="rect">
            <a:avLst/>
          </a:prstGeom>
          <a:noFill/>
          <a:ln w="28575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3487690" y="963161"/>
            <a:ext cx="5429596" cy="5108562"/>
            <a:chOff x="3304245" y="963161"/>
            <a:chExt cx="5429596" cy="5108562"/>
          </a:xfrm>
        </p:grpSpPr>
        <p:grpSp>
          <p:nvGrpSpPr>
            <p:cNvPr id="11" name="Group 10"/>
            <p:cNvGrpSpPr/>
            <p:nvPr/>
          </p:nvGrpSpPr>
          <p:grpSpPr>
            <a:xfrm>
              <a:off x="3304245" y="1669672"/>
              <a:ext cx="5429596" cy="4402051"/>
              <a:chOff x="3304245" y="1669672"/>
              <a:chExt cx="5429596" cy="4402051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5756815" y="5702391"/>
                <a:ext cx="215019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Convex Gamma Plots</a:t>
                </a:r>
                <a:endParaRPr lang="en-US" dirty="0"/>
              </a:p>
            </p:txBody>
          </p:sp>
          <p:sp>
            <p:nvSpPr>
              <p:cNvPr id="7" name="Right Arrow 6"/>
              <p:cNvSpPr/>
              <p:nvPr/>
            </p:nvSpPr>
            <p:spPr>
              <a:xfrm>
                <a:off x="3304245" y="3010113"/>
                <a:ext cx="1565107" cy="1211100"/>
              </a:xfrm>
              <a:prstGeom prst="rightArrow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8" name="Picture 7" descr="Screen shot 2012-07-11 at 12.04.15 PM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91583" y="1669672"/>
                <a:ext cx="3742258" cy="3809673"/>
              </a:xfrm>
              <a:prstGeom prst="rect">
                <a:avLst/>
              </a:prstGeom>
              <a:solidFill>
                <a:schemeClr val="bg1"/>
              </a:solidFill>
            </p:spPr>
          </p:pic>
          <p:cxnSp>
            <p:nvCxnSpPr>
              <p:cNvPr id="9" name="Straight Arrow Connector 8"/>
              <p:cNvCxnSpPr/>
              <p:nvPr/>
            </p:nvCxnSpPr>
            <p:spPr>
              <a:xfrm flipV="1">
                <a:off x="6831910" y="2916046"/>
                <a:ext cx="1560607" cy="681980"/>
              </a:xfrm>
              <a:prstGeom prst="straightConnector1">
                <a:avLst/>
              </a:prstGeom>
              <a:solidFill>
                <a:schemeClr val="bg1"/>
              </a:solidFill>
              <a:ln>
                <a:solidFill>
                  <a:srgbClr val="000000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3223" y="2816228"/>
                <a:ext cx="368106" cy="719326"/>
              </a:xfrm>
              <a:prstGeom prst="rect">
                <a:avLst/>
              </a:prstGeom>
              <a:solidFill>
                <a:schemeClr val="bg1"/>
              </a:solidFill>
            </p:spPr>
          </p:pic>
        </p:grpSp>
        <p:sp>
          <p:nvSpPr>
            <p:cNvPr id="13" name="TextBox 12"/>
            <p:cNvSpPr txBox="1"/>
            <p:nvPr/>
          </p:nvSpPr>
          <p:spPr>
            <a:xfrm>
              <a:off x="4293308" y="1459384"/>
              <a:ext cx="10010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chemeClr val="tx2">
                      <a:lumMod val="40000"/>
                      <a:lumOff val="60000"/>
                    </a:schemeClr>
                  </a:solidFill>
                </a:rPr>
                <a:t>isotropic</a:t>
              </a:r>
              <a:endParaRPr lang="en-US" dirty="0">
                <a:solidFill>
                  <a:schemeClr val="tx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35546" y="963161"/>
              <a:ext cx="12328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anisotropic</a:t>
              </a:r>
              <a:endParaRPr lang="en-US" dirty="0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5235546" y="1669672"/>
              <a:ext cx="521269" cy="641877"/>
            </a:xfrm>
            <a:prstGeom prst="straightConnector1">
              <a:avLst/>
            </a:prstGeom>
            <a:ln w="9525" cmpd="sng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>
              <a:off x="6442638" y="1223475"/>
              <a:ext cx="248165" cy="605241"/>
            </a:xfrm>
            <a:prstGeom prst="straightConnector1">
              <a:avLst/>
            </a:prstGeom>
            <a:ln w="9525" cmpd="sng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5755407" y="6101607"/>
            <a:ext cx="2550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Avoids equilibrium facets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90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2538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>Global vs. Local Thermodynamic Equilibrium</a:t>
            </a: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34434" y="963161"/>
            <a:ext cx="76104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u="sng" dirty="0"/>
              <a:t>G</a:t>
            </a:r>
            <a:r>
              <a:rPr lang="en-US" sz="2000" u="sng" dirty="0" smtClean="0"/>
              <a:t>lobal equilibrium</a:t>
            </a:r>
            <a:r>
              <a:rPr lang="en-US" sz="2000" dirty="0" smtClean="0"/>
              <a:t>: Strong condition that minimizes Gibbs free energy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435" y="3673189"/>
            <a:ext cx="8586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u="sng" dirty="0"/>
              <a:t>L</a:t>
            </a:r>
            <a:r>
              <a:rPr lang="en-US" sz="2000" u="sng" dirty="0" smtClean="0"/>
              <a:t>ocal equilibrium</a:t>
            </a:r>
            <a:r>
              <a:rPr lang="en-US" sz="2000" dirty="0" smtClean="0"/>
              <a:t>: Weak condition that reduces free energy </a:t>
            </a:r>
            <a:endParaRPr lang="en-US" sz="2000" dirty="0">
              <a:solidFill>
                <a:srgbClr val="0000FF"/>
              </a:solidFill>
            </a:endParaRPr>
          </a:p>
        </p:txBody>
      </p:sp>
      <p:pic>
        <p:nvPicPr>
          <p:cNvPr id="13" name="Picture 12" descr="Screen shot 2012-07-14 at 9.46.19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989" y="4101162"/>
            <a:ext cx="2268343" cy="2335001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14" name="Right Arrow 13"/>
          <p:cNvSpPr/>
          <p:nvPr/>
        </p:nvSpPr>
        <p:spPr>
          <a:xfrm>
            <a:off x="5251542" y="5157409"/>
            <a:ext cx="703924" cy="305261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Screen shot 2012-07-14 at 10.07.09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267" y="4213741"/>
            <a:ext cx="1843348" cy="2071273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18" name="Right Arrow 17"/>
          <p:cNvSpPr/>
          <p:nvPr/>
        </p:nvSpPr>
        <p:spPr>
          <a:xfrm flipH="1">
            <a:off x="3423378" y="5157409"/>
            <a:ext cx="703924" cy="305261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1076" y="4825974"/>
            <a:ext cx="543854" cy="3556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7148" y="4794311"/>
            <a:ext cx="636707" cy="419100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3823406" y="4298450"/>
            <a:ext cx="1697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in open systems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97520" y="1460282"/>
            <a:ext cx="5003030" cy="19848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5129921" y="2256909"/>
            <a:ext cx="698941" cy="305261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187" y="1925474"/>
            <a:ext cx="540003" cy="355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653" y="1949380"/>
            <a:ext cx="869273" cy="355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9" name="Oval 8"/>
          <p:cNvSpPr/>
          <p:nvPr/>
        </p:nvSpPr>
        <p:spPr>
          <a:xfrm>
            <a:off x="2369593" y="1995403"/>
            <a:ext cx="894887" cy="899916"/>
          </a:xfrm>
          <a:prstGeom prst="ellipse">
            <a:avLst/>
          </a:prstGeom>
          <a:solidFill>
            <a:srgbClr val="30F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 rot="18900000">
            <a:off x="6089673" y="1996985"/>
            <a:ext cx="786409" cy="779778"/>
          </a:xfrm>
          <a:prstGeom prst="roundRect">
            <a:avLst/>
          </a:prstGeom>
          <a:solidFill>
            <a:srgbClr val="0000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 flipH="1">
            <a:off x="3310181" y="2256909"/>
            <a:ext cx="698941" cy="305261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3857776" y="1481274"/>
            <a:ext cx="1819090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FF"/>
                </a:solidFill>
              </a:rPr>
              <a:t>i</a:t>
            </a:r>
            <a:r>
              <a:rPr lang="en-US" dirty="0" smtClean="0">
                <a:solidFill>
                  <a:srgbClr val="0000FF"/>
                </a:solidFill>
              </a:rPr>
              <a:t>n closed systems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4159787" y="1892221"/>
            <a:ext cx="916645" cy="903263"/>
          </a:xfrm>
          <a:custGeom>
            <a:avLst/>
            <a:gdLst>
              <a:gd name="connsiteX0" fmla="*/ 290850 w 976092"/>
              <a:gd name="connsiteY0" fmla="*/ 66558 h 903263"/>
              <a:gd name="connsiteX1" fmla="*/ 500755 w 976092"/>
              <a:gd name="connsiteY1" fmla="*/ 3580 h 903263"/>
              <a:gd name="connsiteX2" fmla="*/ 710661 w 976092"/>
              <a:gd name="connsiteY2" fmla="*/ 171521 h 903263"/>
              <a:gd name="connsiteX3" fmla="*/ 805118 w 976092"/>
              <a:gd name="connsiteY3" fmla="*/ 391942 h 903263"/>
              <a:gd name="connsiteX4" fmla="*/ 973042 w 976092"/>
              <a:gd name="connsiteY4" fmla="*/ 664845 h 903263"/>
              <a:gd name="connsiteX5" fmla="*/ 647689 w 976092"/>
              <a:gd name="connsiteY5" fmla="*/ 843282 h 903263"/>
              <a:gd name="connsiteX6" fmla="*/ 133421 w 976092"/>
              <a:gd name="connsiteY6" fmla="*/ 885267 h 903263"/>
              <a:gd name="connsiteX7" fmla="*/ 91440 w 976092"/>
              <a:gd name="connsiteY7" fmla="*/ 570379 h 903263"/>
              <a:gd name="connsiteX8" fmla="*/ 7478 w 976092"/>
              <a:gd name="connsiteY8" fmla="*/ 182017 h 903263"/>
              <a:gd name="connsiteX9" fmla="*/ 290850 w 976092"/>
              <a:gd name="connsiteY9" fmla="*/ 66558 h 903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6092" h="903263">
                <a:moveTo>
                  <a:pt x="290850" y="66558"/>
                </a:moveTo>
                <a:cubicBezTo>
                  <a:pt x="373063" y="36818"/>
                  <a:pt x="430787" y="-13914"/>
                  <a:pt x="500755" y="3580"/>
                </a:cubicBezTo>
                <a:cubicBezTo>
                  <a:pt x="570723" y="21074"/>
                  <a:pt x="659934" y="106794"/>
                  <a:pt x="710661" y="171521"/>
                </a:cubicBezTo>
                <a:cubicBezTo>
                  <a:pt x="761388" y="236248"/>
                  <a:pt x="761388" y="309721"/>
                  <a:pt x="805118" y="391942"/>
                </a:cubicBezTo>
                <a:cubicBezTo>
                  <a:pt x="848848" y="474163"/>
                  <a:pt x="999280" y="589622"/>
                  <a:pt x="973042" y="664845"/>
                </a:cubicBezTo>
                <a:cubicBezTo>
                  <a:pt x="946804" y="740068"/>
                  <a:pt x="787626" y="806545"/>
                  <a:pt x="647689" y="843282"/>
                </a:cubicBezTo>
                <a:cubicBezTo>
                  <a:pt x="507752" y="880019"/>
                  <a:pt x="226129" y="930751"/>
                  <a:pt x="133421" y="885267"/>
                </a:cubicBezTo>
                <a:cubicBezTo>
                  <a:pt x="40713" y="839783"/>
                  <a:pt x="112430" y="687587"/>
                  <a:pt x="91440" y="570379"/>
                </a:cubicBezTo>
                <a:cubicBezTo>
                  <a:pt x="70450" y="453171"/>
                  <a:pt x="-27506" y="264238"/>
                  <a:pt x="7478" y="182017"/>
                </a:cubicBezTo>
                <a:cubicBezTo>
                  <a:pt x="42462" y="99796"/>
                  <a:pt x="208637" y="96298"/>
                  <a:pt x="290850" y="66558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4243747" y="4825974"/>
            <a:ext cx="916645" cy="903263"/>
          </a:xfrm>
          <a:custGeom>
            <a:avLst/>
            <a:gdLst>
              <a:gd name="connsiteX0" fmla="*/ 290850 w 976092"/>
              <a:gd name="connsiteY0" fmla="*/ 66558 h 903263"/>
              <a:gd name="connsiteX1" fmla="*/ 500755 w 976092"/>
              <a:gd name="connsiteY1" fmla="*/ 3580 h 903263"/>
              <a:gd name="connsiteX2" fmla="*/ 710661 w 976092"/>
              <a:gd name="connsiteY2" fmla="*/ 171521 h 903263"/>
              <a:gd name="connsiteX3" fmla="*/ 805118 w 976092"/>
              <a:gd name="connsiteY3" fmla="*/ 391942 h 903263"/>
              <a:gd name="connsiteX4" fmla="*/ 973042 w 976092"/>
              <a:gd name="connsiteY4" fmla="*/ 664845 h 903263"/>
              <a:gd name="connsiteX5" fmla="*/ 647689 w 976092"/>
              <a:gd name="connsiteY5" fmla="*/ 843282 h 903263"/>
              <a:gd name="connsiteX6" fmla="*/ 133421 w 976092"/>
              <a:gd name="connsiteY6" fmla="*/ 885267 h 903263"/>
              <a:gd name="connsiteX7" fmla="*/ 91440 w 976092"/>
              <a:gd name="connsiteY7" fmla="*/ 570379 h 903263"/>
              <a:gd name="connsiteX8" fmla="*/ 7478 w 976092"/>
              <a:gd name="connsiteY8" fmla="*/ 182017 h 903263"/>
              <a:gd name="connsiteX9" fmla="*/ 290850 w 976092"/>
              <a:gd name="connsiteY9" fmla="*/ 66558 h 903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6092" h="903263">
                <a:moveTo>
                  <a:pt x="290850" y="66558"/>
                </a:moveTo>
                <a:cubicBezTo>
                  <a:pt x="373063" y="36818"/>
                  <a:pt x="430787" y="-13914"/>
                  <a:pt x="500755" y="3580"/>
                </a:cubicBezTo>
                <a:cubicBezTo>
                  <a:pt x="570723" y="21074"/>
                  <a:pt x="659934" y="106794"/>
                  <a:pt x="710661" y="171521"/>
                </a:cubicBezTo>
                <a:cubicBezTo>
                  <a:pt x="761388" y="236248"/>
                  <a:pt x="761388" y="309721"/>
                  <a:pt x="805118" y="391942"/>
                </a:cubicBezTo>
                <a:cubicBezTo>
                  <a:pt x="848848" y="474163"/>
                  <a:pt x="999280" y="589622"/>
                  <a:pt x="973042" y="664845"/>
                </a:cubicBezTo>
                <a:cubicBezTo>
                  <a:pt x="946804" y="740068"/>
                  <a:pt x="787626" y="806545"/>
                  <a:pt x="647689" y="843282"/>
                </a:cubicBezTo>
                <a:cubicBezTo>
                  <a:pt x="507752" y="880019"/>
                  <a:pt x="226129" y="930751"/>
                  <a:pt x="133421" y="885267"/>
                </a:cubicBezTo>
                <a:cubicBezTo>
                  <a:pt x="40713" y="839783"/>
                  <a:pt x="112430" y="687587"/>
                  <a:pt x="91440" y="570379"/>
                </a:cubicBezTo>
                <a:cubicBezTo>
                  <a:pt x="70450" y="453171"/>
                  <a:pt x="-27506" y="264238"/>
                  <a:pt x="7478" y="182017"/>
                </a:cubicBezTo>
                <a:cubicBezTo>
                  <a:pt x="42462" y="99796"/>
                  <a:pt x="208637" y="96298"/>
                  <a:pt x="290850" y="66558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3070641" y="2917489"/>
            <a:ext cx="3272882" cy="423226"/>
            <a:chOff x="3070641" y="2917489"/>
            <a:chExt cx="3272882" cy="423226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10209" y="2917489"/>
              <a:ext cx="1333314" cy="4064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3070641" y="2940605"/>
              <a:ext cx="18769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solidFill>
                    <a:srgbClr val="FF0000"/>
                  </a:solidFill>
                </a:rPr>
                <a:t>Allow dynamics:</a:t>
              </a:r>
              <a:endParaRPr lang="en-US" sz="2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011873" y="5877363"/>
            <a:ext cx="2891982" cy="558800"/>
            <a:chOff x="3011873" y="5877363"/>
            <a:chExt cx="2891982" cy="558800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938655" y="5877363"/>
              <a:ext cx="965200" cy="55880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011873" y="5982165"/>
              <a:ext cx="187696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>
                  <a:solidFill>
                    <a:srgbClr val="FF0000"/>
                  </a:solidFill>
                </a:rPr>
                <a:t>Allow dynamics:</a:t>
              </a: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4208791" y="2269345"/>
            <a:ext cx="7663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Initial state</a:t>
            </a:r>
            <a:endParaRPr lang="en-US" sz="1000" dirty="0"/>
          </a:p>
        </p:txBody>
      </p:sp>
      <p:sp>
        <p:nvSpPr>
          <p:cNvPr id="30" name="TextBox 29"/>
          <p:cNvSpPr txBox="1"/>
          <p:nvPr/>
        </p:nvSpPr>
        <p:spPr>
          <a:xfrm>
            <a:off x="4310051" y="5169845"/>
            <a:ext cx="7663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Initial state</a:t>
            </a:r>
            <a:endParaRPr 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6105710" y="2234470"/>
            <a:ext cx="78739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rgbClr val="FFFFFF"/>
                </a:solidFill>
              </a:rPr>
              <a:t>equilibrium</a:t>
            </a:r>
            <a:endParaRPr lang="en-US" sz="1000" dirty="0">
              <a:solidFill>
                <a:srgbClr val="FFFFFF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04549" y="2280996"/>
            <a:ext cx="78739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equilibrium</a:t>
            </a:r>
            <a:endParaRPr 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3498136" y="5169845"/>
            <a:ext cx="6505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FFFFFF"/>
                </a:solidFill>
              </a:rPr>
              <a:t>b</a:t>
            </a:r>
            <a:r>
              <a:rPr lang="en-US" sz="1000" dirty="0" smtClean="0">
                <a:solidFill>
                  <a:srgbClr val="FFFFFF"/>
                </a:solidFill>
              </a:rPr>
              <a:t>ias field</a:t>
            </a:r>
            <a:endParaRPr lang="en-US" sz="1000" dirty="0">
              <a:solidFill>
                <a:srgbClr val="FFFFFF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278607" y="5181574"/>
            <a:ext cx="6505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FFFFFF"/>
                </a:solidFill>
              </a:rPr>
              <a:t>b</a:t>
            </a:r>
            <a:r>
              <a:rPr lang="en-US" sz="1000" dirty="0" smtClean="0">
                <a:solidFill>
                  <a:srgbClr val="FFFFFF"/>
                </a:solidFill>
              </a:rPr>
              <a:t>ias field</a:t>
            </a:r>
            <a:endParaRPr 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67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425828" y="243727"/>
            <a:ext cx="8229600" cy="962076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Energy Conservation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>
                <a:solidFill>
                  <a:schemeClr val="tx1"/>
                </a:solidFill>
              </a:rPr>
              <a:t>2-Phase Domain </a:t>
            </a:r>
            <a:r>
              <a:rPr lang="en-US" sz="2400" dirty="0" smtClean="0">
                <a:solidFill>
                  <a:schemeClr val="tx1"/>
                </a:solidFill>
              </a:rPr>
              <a:t>Contraction</a:t>
            </a:r>
            <a:endParaRPr lang="en-US" sz="2400" dirty="0">
              <a:solidFill>
                <a:schemeClr val="tx1"/>
              </a:solidFill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4362272" y="1230881"/>
            <a:ext cx="2752281" cy="2040712"/>
            <a:chOff x="4362272" y="1230881"/>
            <a:chExt cx="2752281" cy="204071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62272" y="1230881"/>
              <a:ext cx="622300" cy="419100"/>
            </a:xfrm>
            <a:prstGeom prst="rect">
              <a:avLst/>
            </a:prstGeom>
          </p:spPr>
        </p:pic>
        <p:grpSp>
          <p:nvGrpSpPr>
            <p:cNvPr id="50" name="Group 49"/>
            <p:cNvGrpSpPr/>
            <p:nvPr/>
          </p:nvGrpSpPr>
          <p:grpSpPr>
            <a:xfrm>
              <a:off x="4837155" y="1562453"/>
              <a:ext cx="2277398" cy="1709140"/>
              <a:chOff x="4837155" y="1562453"/>
              <a:chExt cx="2277398" cy="1709140"/>
            </a:xfrm>
          </p:grpSpPr>
          <p:grpSp>
            <p:nvGrpSpPr>
              <p:cNvPr id="35" name="Group 34"/>
              <p:cNvGrpSpPr/>
              <p:nvPr/>
            </p:nvGrpSpPr>
            <p:grpSpPr>
              <a:xfrm>
                <a:off x="4837155" y="1590361"/>
                <a:ext cx="2277398" cy="1681232"/>
                <a:chOff x="4837155" y="1590361"/>
                <a:chExt cx="2277398" cy="1681232"/>
              </a:xfrm>
            </p:grpSpPr>
            <p:sp>
              <p:nvSpPr>
                <p:cNvPr id="42" name="Freeform 41"/>
                <p:cNvSpPr/>
                <p:nvPr/>
              </p:nvSpPr>
              <p:spPr>
                <a:xfrm>
                  <a:off x="4875089" y="2064845"/>
                  <a:ext cx="1788129" cy="1206748"/>
                </a:xfrm>
                <a:custGeom>
                  <a:avLst/>
                  <a:gdLst>
                    <a:gd name="connsiteX0" fmla="*/ 64146 w 1788129"/>
                    <a:gd name="connsiteY0" fmla="*/ 412 h 1206748"/>
                    <a:gd name="connsiteX1" fmla="*/ 0 w 1788129"/>
                    <a:gd name="connsiteY1" fmla="*/ 218483 h 1206748"/>
                    <a:gd name="connsiteX2" fmla="*/ 64146 w 1788129"/>
                    <a:gd name="connsiteY2" fmla="*/ 603313 h 1206748"/>
                    <a:gd name="connsiteX3" fmla="*/ 346388 w 1788129"/>
                    <a:gd name="connsiteY3" fmla="*/ 924005 h 1206748"/>
                    <a:gd name="connsiteX4" fmla="*/ 782581 w 1788129"/>
                    <a:gd name="connsiteY4" fmla="*/ 1142076 h 1206748"/>
                    <a:gd name="connsiteX5" fmla="*/ 1218773 w 1788129"/>
                    <a:gd name="connsiteY5" fmla="*/ 1206214 h 1206748"/>
                    <a:gd name="connsiteX6" fmla="*/ 1565161 w 1788129"/>
                    <a:gd name="connsiteY6" fmla="*/ 1116420 h 1206748"/>
                    <a:gd name="connsiteX7" fmla="*/ 1783257 w 1788129"/>
                    <a:gd name="connsiteY7" fmla="*/ 782901 h 1206748"/>
                    <a:gd name="connsiteX8" fmla="*/ 1680623 w 1788129"/>
                    <a:gd name="connsiteY8" fmla="*/ 885522 h 1206748"/>
                    <a:gd name="connsiteX9" fmla="*/ 1282919 w 1788129"/>
                    <a:gd name="connsiteY9" fmla="*/ 808556 h 1206748"/>
                    <a:gd name="connsiteX10" fmla="*/ 705605 w 1788129"/>
                    <a:gd name="connsiteY10" fmla="*/ 564830 h 1206748"/>
                    <a:gd name="connsiteX11" fmla="*/ 269413 w 1788129"/>
                    <a:gd name="connsiteY11" fmla="*/ 269793 h 1206748"/>
                    <a:gd name="connsiteX12" fmla="*/ 64146 w 1788129"/>
                    <a:gd name="connsiteY12" fmla="*/ 412 h 120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788129" h="1206748">
                      <a:moveTo>
                        <a:pt x="64146" y="412"/>
                      </a:moveTo>
                      <a:cubicBezTo>
                        <a:pt x="19244" y="-8140"/>
                        <a:pt x="0" y="118000"/>
                        <a:pt x="0" y="218483"/>
                      </a:cubicBezTo>
                      <a:cubicBezTo>
                        <a:pt x="0" y="318966"/>
                        <a:pt x="6415" y="485726"/>
                        <a:pt x="64146" y="603313"/>
                      </a:cubicBezTo>
                      <a:cubicBezTo>
                        <a:pt x="121877" y="720900"/>
                        <a:pt x="226649" y="834211"/>
                        <a:pt x="346388" y="924005"/>
                      </a:cubicBezTo>
                      <a:cubicBezTo>
                        <a:pt x="466127" y="1013799"/>
                        <a:pt x="637184" y="1095041"/>
                        <a:pt x="782581" y="1142076"/>
                      </a:cubicBezTo>
                      <a:cubicBezTo>
                        <a:pt x="927978" y="1189111"/>
                        <a:pt x="1088343" y="1210490"/>
                        <a:pt x="1218773" y="1206214"/>
                      </a:cubicBezTo>
                      <a:cubicBezTo>
                        <a:pt x="1349203" y="1201938"/>
                        <a:pt x="1471080" y="1186972"/>
                        <a:pt x="1565161" y="1116420"/>
                      </a:cubicBezTo>
                      <a:cubicBezTo>
                        <a:pt x="1659242" y="1045868"/>
                        <a:pt x="1764013" y="821384"/>
                        <a:pt x="1783257" y="782901"/>
                      </a:cubicBezTo>
                      <a:cubicBezTo>
                        <a:pt x="1802501" y="744418"/>
                        <a:pt x="1764013" y="881246"/>
                        <a:pt x="1680623" y="885522"/>
                      </a:cubicBezTo>
                      <a:cubicBezTo>
                        <a:pt x="1597233" y="889798"/>
                        <a:pt x="1445422" y="862005"/>
                        <a:pt x="1282919" y="808556"/>
                      </a:cubicBezTo>
                      <a:cubicBezTo>
                        <a:pt x="1120416" y="755107"/>
                        <a:pt x="874523" y="654624"/>
                        <a:pt x="705605" y="564830"/>
                      </a:cubicBezTo>
                      <a:cubicBezTo>
                        <a:pt x="536687" y="475036"/>
                        <a:pt x="378461" y="361725"/>
                        <a:pt x="269413" y="269793"/>
                      </a:cubicBezTo>
                      <a:cubicBezTo>
                        <a:pt x="160365" y="177861"/>
                        <a:pt x="109048" y="8964"/>
                        <a:pt x="64146" y="412"/>
                      </a:cubicBezTo>
                      <a:close/>
                    </a:path>
                  </a:pathLst>
                </a:custGeom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3" name="Freeform 42"/>
                <p:cNvSpPr/>
                <p:nvPr/>
              </p:nvSpPr>
              <p:spPr>
                <a:xfrm>
                  <a:off x="4976820" y="1754463"/>
                  <a:ext cx="1748153" cy="1119028"/>
                </a:xfrm>
                <a:custGeom>
                  <a:avLst/>
                  <a:gdLst>
                    <a:gd name="connsiteX0" fmla="*/ 903 w 1748153"/>
                    <a:gd name="connsiteY0" fmla="*/ 285139 h 1119028"/>
                    <a:gd name="connsiteX1" fmla="*/ 231828 w 1748153"/>
                    <a:gd name="connsiteY1" fmla="*/ 79896 h 1119028"/>
                    <a:gd name="connsiteX2" fmla="*/ 706508 w 1748153"/>
                    <a:gd name="connsiteY2" fmla="*/ 2930 h 1119028"/>
                    <a:gd name="connsiteX3" fmla="*/ 1219675 w 1748153"/>
                    <a:gd name="connsiteY3" fmla="*/ 169689 h 1119028"/>
                    <a:gd name="connsiteX4" fmla="*/ 1566063 w 1748153"/>
                    <a:gd name="connsiteY4" fmla="*/ 516037 h 1119028"/>
                    <a:gd name="connsiteX5" fmla="*/ 1745672 w 1748153"/>
                    <a:gd name="connsiteY5" fmla="*/ 875212 h 1119028"/>
                    <a:gd name="connsiteX6" fmla="*/ 1655867 w 1748153"/>
                    <a:gd name="connsiteY6" fmla="*/ 1118938 h 1119028"/>
                    <a:gd name="connsiteX7" fmla="*/ 1450601 w 1748153"/>
                    <a:gd name="connsiteY7" fmla="*/ 849557 h 1119028"/>
                    <a:gd name="connsiteX8" fmla="*/ 1117042 w 1748153"/>
                    <a:gd name="connsiteY8" fmla="*/ 669969 h 1119028"/>
                    <a:gd name="connsiteX9" fmla="*/ 642362 w 1748153"/>
                    <a:gd name="connsiteY9" fmla="*/ 439071 h 1119028"/>
                    <a:gd name="connsiteX10" fmla="*/ 308803 w 1748153"/>
                    <a:gd name="connsiteY10" fmla="*/ 310794 h 1119028"/>
                    <a:gd name="connsiteX11" fmla="*/ 903 w 1748153"/>
                    <a:gd name="connsiteY11" fmla="*/ 285139 h 11190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748153" h="1119028">
                      <a:moveTo>
                        <a:pt x="903" y="285139"/>
                      </a:moveTo>
                      <a:cubicBezTo>
                        <a:pt x="-11926" y="246656"/>
                        <a:pt x="114227" y="126931"/>
                        <a:pt x="231828" y="79896"/>
                      </a:cubicBezTo>
                      <a:cubicBezTo>
                        <a:pt x="349429" y="32861"/>
                        <a:pt x="541867" y="-12035"/>
                        <a:pt x="706508" y="2930"/>
                      </a:cubicBezTo>
                      <a:cubicBezTo>
                        <a:pt x="871149" y="17895"/>
                        <a:pt x="1076416" y="84171"/>
                        <a:pt x="1219675" y="169689"/>
                      </a:cubicBezTo>
                      <a:cubicBezTo>
                        <a:pt x="1362934" y="255207"/>
                        <a:pt x="1478397" y="398450"/>
                        <a:pt x="1566063" y="516037"/>
                      </a:cubicBezTo>
                      <a:cubicBezTo>
                        <a:pt x="1653729" y="633624"/>
                        <a:pt x="1730705" y="774729"/>
                        <a:pt x="1745672" y="875212"/>
                      </a:cubicBezTo>
                      <a:cubicBezTo>
                        <a:pt x="1760639" y="975695"/>
                        <a:pt x="1705045" y="1123214"/>
                        <a:pt x="1655867" y="1118938"/>
                      </a:cubicBezTo>
                      <a:cubicBezTo>
                        <a:pt x="1606689" y="1114662"/>
                        <a:pt x="1540405" y="924385"/>
                        <a:pt x="1450601" y="849557"/>
                      </a:cubicBezTo>
                      <a:cubicBezTo>
                        <a:pt x="1360797" y="774729"/>
                        <a:pt x="1251748" y="738383"/>
                        <a:pt x="1117042" y="669969"/>
                      </a:cubicBezTo>
                      <a:cubicBezTo>
                        <a:pt x="982336" y="601555"/>
                        <a:pt x="777068" y="498933"/>
                        <a:pt x="642362" y="439071"/>
                      </a:cubicBezTo>
                      <a:cubicBezTo>
                        <a:pt x="507656" y="379209"/>
                        <a:pt x="419989" y="336449"/>
                        <a:pt x="308803" y="310794"/>
                      </a:cubicBezTo>
                      <a:cubicBezTo>
                        <a:pt x="197617" y="285139"/>
                        <a:pt x="13732" y="323622"/>
                        <a:pt x="903" y="285139"/>
                      </a:cubicBez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" name="TextBox 3"/>
                <p:cNvSpPr txBox="1"/>
                <p:nvPr/>
              </p:nvSpPr>
              <p:spPr>
                <a:xfrm rot="1642641">
                  <a:off x="5273140" y="2468341"/>
                  <a:ext cx="28227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/>
                    <a:t>c</a:t>
                  </a:r>
                  <a:endParaRPr lang="en-US" dirty="0"/>
                </a:p>
              </p:txBody>
            </p:sp>
            <p:pic>
              <p:nvPicPr>
                <p:cNvPr id="5" name="Picture 4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 rot="1642641">
                  <a:off x="5582519" y="1817407"/>
                  <a:ext cx="165100" cy="368300"/>
                </a:xfrm>
                <a:prstGeom prst="rect">
                  <a:avLst/>
                </a:prstGeom>
              </p:spPr>
            </p:pic>
            <p:sp>
              <p:nvSpPr>
                <p:cNvPr id="6" name="TextBox 5"/>
                <p:cNvSpPr txBox="1"/>
                <p:nvPr/>
              </p:nvSpPr>
              <p:spPr>
                <a:xfrm>
                  <a:off x="5558624" y="2766572"/>
                  <a:ext cx="5568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 smtClean="0"/>
                    <a:t>D</a:t>
                  </a:r>
                  <a:r>
                    <a:rPr lang="en-US" dirty="0" smtClean="0"/>
                    <a:t>(</a:t>
                  </a:r>
                  <a:r>
                    <a:rPr lang="en-US" i="1" dirty="0" smtClean="0"/>
                    <a:t>t</a:t>
                  </a:r>
                  <a:r>
                    <a:rPr lang="en-US" dirty="0" smtClean="0"/>
                    <a:t>)</a:t>
                  </a:r>
                  <a:endParaRPr lang="en-US" dirty="0"/>
                </a:p>
              </p:txBody>
            </p:sp>
            <p:sp>
              <p:nvSpPr>
                <p:cNvPr id="7" name="TextBox 6"/>
                <p:cNvSpPr txBox="1"/>
                <p:nvPr/>
              </p:nvSpPr>
              <p:spPr>
                <a:xfrm>
                  <a:off x="6871791" y="1590361"/>
                  <a:ext cx="24276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 smtClean="0"/>
                    <a:t>N</a:t>
                  </a:r>
                  <a:endParaRPr lang="en-US" b="1" dirty="0"/>
                </a:p>
              </p:txBody>
            </p:sp>
            <p:sp>
              <p:nvSpPr>
                <p:cNvPr id="8" name="Oval 7"/>
                <p:cNvSpPr/>
                <p:nvPr/>
              </p:nvSpPr>
              <p:spPr>
                <a:xfrm rot="1541554">
                  <a:off x="4837155" y="2286162"/>
                  <a:ext cx="1884097" cy="383304"/>
                </a:xfrm>
                <a:prstGeom prst="ellipse">
                  <a:avLst/>
                </a:prstGeom>
                <a:pattFill prst="ltUpDiag">
                  <a:fgClr>
                    <a:schemeClr val="tx1"/>
                  </a:fgClr>
                  <a:bgClr>
                    <a:srgbClr val="FFFF00"/>
                  </a:bgClr>
                </a:pattFill>
                <a:ln>
                  <a:noFill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9" name="Straight Arrow Connector 8"/>
                <p:cNvCxnSpPr/>
                <p:nvPr/>
              </p:nvCxnSpPr>
              <p:spPr>
                <a:xfrm flipV="1">
                  <a:off x="6470601" y="1800071"/>
                  <a:ext cx="475865" cy="338079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Connector 9"/>
                <p:cNvCxnSpPr/>
                <p:nvPr/>
              </p:nvCxnSpPr>
              <p:spPr>
                <a:xfrm>
                  <a:off x="5783510" y="2451471"/>
                  <a:ext cx="494222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1" name="Picture 10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912250" y="2122553"/>
                  <a:ext cx="203200" cy="355600"/>
                </a:xfrm>
                <a:prstGeom prst="rect">
                  <a:avLst/>
                </a:prstGeom>
              </p:spPr>
            </p:pic>
            <p:sp>
              <p:nvSpPr>
                <p:cNvPr id="12" name="TextBox 11"/>
                <p:cNvSpPr txBox="1"/>
                <p:nvPr/>
              </p:nvSpPr>
              <p:spPr>
                <a:xfrm>
                  <a:off x="6000188" y="2446730"/>
                  <a:ext cx="51918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 smtClean="0"/>
                    <a:t>S</a:t>
                  </a:r>
                  <a:r>
                    <a:rPr lang="en-US" dirty="0" smtClean="0"/>
                    <a:t>(</a:t>
                  </a:r>
                  <a:r>
                    <a:rPr lang="en-US" i="1" dirty="0" smtClean="0"/>
                    <a:t>t</a:t>
                  </a:r>
                  <a:r>
                    <a:rPr lang="en-US" dirty="0" smtClean="0"/>
                    <a:t>)</a:t>
                  </a:r>
                  <a:endParaRPr lang="en-US" dirty="0"/>
                </a:p>
              </p:txBody>
            </p:sp>
            <p:cxnSp>
              <p:nvCxnSpPr>
                <p:cNvPr id="29" name="Straight Arrow Connector 28"/>
                <p:cNvCxnSpPr/>
                <p:nvPr/>
              </p:nvCxnSpPr>
              <p:spPr>
                <a:xfrm flipV="1">
                  <a:off x="5783510" y="2001558"/>
                  <a:ext cx="216678" cy="46374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TextBox 30"/>
                <p:cNvSpPr txBox="1"/>
                <p:nvPr/>
              </p:nvSpPr>
              <p:spPr>
                <a:xfrm>
                  <a:off x="5930710" y="1728867"/>
                  <a:ext cx="30853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/>
                    <a:t>n</a:t>
                  </a:r>
                  <a:endParaRPr lang="en-US" b="1" dirty="0"/>
                </a:p>
              </p:txBody>
            </p:sp>
            <p:sp>
              <p:nvSpPr>
                <p:cNvPr id="3" name="Oval 2"/>
                <p:cNvSpPr/>
                <p:nvPr/>
              </p:nvSpPr>
              <p:spPr>
                <a:xfrm rot="1489796">
                  <a:off x="4859618" y="2255002"/>
                  <a:ext cx="1865975" cy="469900"/>
                </a:xfrm>
                <a:prstGeom prst="ellipse">
                  <a:avLst/>
                </a:prstGeom>
                <a:noFill/>
                <a:ln w="28575" cmpd="sng">
                  <a:solidFill>
                    <a:srgbClr val="000000"/>
                  </a:solidFill>
                  <a:prstDash val="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cxnSp>
            <p:nvCxnSpPr>
              <p:cNvPr id="44" name="Straight Arrow Connector 43"/>
              <p:cNvCxnSpPr/>
              <p:nvPr/>
            </p:nvCxnSpPr>
            <p:spPr>
              <a:xfrm>
                <a:off x="4847203" y="1562453"/>
                <a:ext cx="245982" cy="32248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" name="Group 44"/>
          <p:cNvGrpSpPr/>
          <p:nvPr/>
        </p:nvGrpSpPr>
        <p:grpSpPr>
          <a:xfrm>
            <a:off x="1998824" y="3395106"/>
            <a:ext cx="5418717" cy="2366362"/>
            <a:chOff x="1998824" y="3395106"/>
            <a:chExt cx="5418717" cy="2366362"/>
          </a:xfrm>
        </p:grpSpPr>
        <p:cxnSp>
          <p:nvCxnSpPr>
            <p:cNvPr id="22" name="Straight Arrow Connector 21"/>
            <p:cNvCxnSpPr/>
            <p:nvPr/>
          </p:nvCxnSpPr>
          <p:spPr>
            <a:xfrm flipH="1">
              <a:off x="2440140" y="4290451"/>
              <a:ext cx="248197" cy="346347"/>
            </a:xfrm>
            <a:prstGeom prst="straightConnector1">
              <a:avLst/>
            </a:prstGeom>
            <a:ln w="38100" cmpd="sng">
              <a:solidFill>
                <a:srgbClr val="0000FF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 rot="19361415">
              <a:off x="4189983" y="3425113"/>
              <a:ext cx="12883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Domain</a:t>
              </a:r>
            </a:p>
            <a:p>
              <a:r>
                <a:rPr lang="en-US" dirty="0" smtClean="0">
                  <a:solidFill>
                    <a:srgbClr val="FF0000"/>
                  </a:solidFill>
                </a:rPr>
                <a:t>Contraction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15" name="Oval 14"/>
            <p:cNvSpPr/>
            <p:nvPr/>
          </p:nvSpPr>
          <p:spPr>
            <a:xfrm rot="1794020">
              <a:off x="2144987" y="4149195"/>
              <a:ext cx="1860536" cy="384831"/>
            </a:xfrm>
            <a:prstGeom prst="ellipse">
              <a:avLst/>
            </a:prstGeom>
            <a:pattFill prst="ltUpDiag">
              <a:fgClr>
                <a:schemeClr val="tx1"/>
              </a:fgClr>
              <a:bgClr>
                <a:srgbClr val="FFFF00"/>
              </a:bgClr>
            </a:pattFill>
            <a:ln w="28575" cmpd="sng">
              <a:solidFill>
                <a:schemeClr val="tx1"/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642641" flipV="1">
              <a:off x="3207881" y="4046099"/>
              <a:ext cx="0" cy="37040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51456" y="4066842"/>
              <a:ext cx="203200" cy="35560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3339394" y="4391019"/>
              <a:ext cx="5191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/>
                <a:t>S</a:t>
              </a:r>
              <a:r>
                <a:rPr lang="en-US" dirty="0" smtClean="0"/>
                <a:t>(</a:t>
              </a:r>
              <a:r>
                <a:rPr lang="en-US" i="1" dirty="0" smtClean="0"/>
                <a:t>t</a:t>
              </a:r>
              <a:r>
                <a:rPr lang="en-US" dirty="0" smtClean="0"/>
                <a:t>)</a:t>
              </a:r>
              <a:endParaRPr lang="en-US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3134492" y="4396786"/>
              <a:ext cx="494222" cy="0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 rot="1642641">
              <a:off x="3258061" y="3754809"/>
              <a:ext cx="3085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</a:t>
              </a:r>
              <a:endParaRPr lang="en-US" b="1" dirty="0"/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V="1">
              <a:off x="2734134" y="3468427"/>
              <a:ext cx="453349" cy="705971"/>
            </a:xfrm>
            <a:prstGeom prst="straightConnector1">
              <a:avLst/>
            </a:prstGeom>
            <a:ln w="38100" cmpd="sng">
              <a:solidFill>
                <a:srgbClr val="0000FF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2350945" y="3895148"/>
              <a:ext cx="363050" cy="256101"/>
            </a:xfrm>
            <a:prstGeom prst="straightConnector1">
              <a:avLst/>
            </a:prstGeom>
            <a:ln w="38100" cmpd="sng">
              <a:solidFill>
                <a:srgbClr val="0000FF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98824" y="3424812"/>
              <a:ext cx="292100" cy="46990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600784" y="4422442"/>
              <a:ext cx="266700" cy="46990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157047" y="3395106"/>
              <a:ext cx="254000" cy="469900"/>
            </a:xfrm>
            <a:prstGeom prst="rect">
              <a:avLst/>
            </a:prstGeom>
          </p:spPr>
        </p:pic>
        <p:sp>
          <p:nvSpPr>
            <p:cNvPr id="28" name="Up Arrow 27"/>
            <p:cNvSpPr/>
            <p:nvPr/>
          </p:nvSpPr>
          <p:spPr>
            <a:xfrm rot="13996760">
              <a:off x="4188876" y="2660857"/>
              <a:ext cx="347370" cy="1949808"/>
            </a:xfrm>
            <a:prstGeom prst="up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309341" y="4066842"/>
              <a:ext cx="1638300" cy="495300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309341" y="4644692"/>
              <a:ext cx="990600" cy="495300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309341" y="5316968"/>
              <a:ext cx="2108200" cy="444500"/>
            </a:xfrm>
            <a:prstGeom prst="rect">
              <a:avLst/>
            </a:prstGeom>
          </p:spPr>
        </p:pic>
        <p:sp>
          <p:nvSpPr>
            <p:cNvPr id="47" name="Left Brace 46"/>
            <p:cNvSpPr/>
            <p:nvPr/>
          </p:nvSpPr>
          <p:spPr>
            <a:xfrm>
              <a:off x="4875089" y="4146507"/>
              <a:ext cx="434252" cy="1614961"/>
            </a:xfrm>
            <a:prstGeom prst="leftBrac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614781" y="5229571"/>
              <a:ext cx="584200" cy="419100"/>
            </a:xfrm>
            <a:prstGeom prst="rect">
              <a:avLst/>
            </a:prstGeom>
          </p:spPr>
        </p:pic>
        <p:cxnSp>
          <p:nvCxnSpPr>
            <p:cNvPr id="34" name="Straight Arrow Connector 33"/>
            <p:cNvCxnSpPr/>
            <p:nvPr/>
          </p:nvCxnSpPr>
          <p:spPr>
            <a:xfrm flipH="1" flipV="1">
              <a:off x="3703907" y="4824293"/>
              <a:ext cx="202974" cy="424626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Oval 31"/>
          <p:cNvSpPr/>
          <p:nvPr/>
        </p:nvSpPr>
        <p:spPr>
          <a:xfrm rot="1516039">
            <a:off x="4826455" y="1781264"/>
            <a:ext cx="1911757" cy="1404291"/>
          </a:xfrm>
          <a:prstGeom prst="ellipse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 rot="1516039">
            <a:off x="4827631" y="1830849"/>
            <a:ext cx="1911757" cy="1404291"/>
          </a:xfrm>
          <a:prstGeom prst="ellipse">
            <a:avLst/>
          </a:prstGeom>
          <a:solidFill>
            <a:schemeClr val="accent2">
              <a:lumMod val="40000"/>
              <a:lumOff val="60000"/>
              <a:alpha val="27000"/>
            </a:schemeClr>
          </a:solidFill>
          <a:ln w="28575" cmpd="sng">
            <a:solidFill>
              <a:schemeClr val="tx1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3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834" y="0"/>
            <a:ext cx="8229600" cy="962076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Interface Energy Conservation </a:t>
            </a:r>
            <a:br>
              <a:rPr lang="en-US" sz="3200" dirty="0" smtClean="0"/>
            </a:br>
            <a:r>
              <a:rPr lang="en-US" sz="1800" dirty="0" smtClean="0"/>
              <a:t>(Leibniz-Reynolds &amp; Kelvin-Stokes </a:t>
            </a:r>
            <a:r>
              <a:rPr lang="en-US" sz="1800" dirty="0" err="1" smtClean="0"/>
              <a:t>thms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02" y="923595"/>
            <a:ext cx="5549900" cy="647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358" y="1571295"/>
            <a:ext cx="7277100" cy="12573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9502" y="2967207"/>
            <a:ext cx="2240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u="sng" dirty="0" smtClean="0">
                <a:solidFill>
                  <a:srgbClr val="FF0000"/>
                </a:solidFill>
              </a:rPr>
              <a:t>Domain contraction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834" y="3301984"/>
            <a:ext cx="1447800" cy="444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2281" y="3237844"/>
            <a:ext cx="787400" cy="431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6159" y="3746484"/>
            <a:ext cx="5168900" cy="533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407380" y="4501281"/>
            <a:ext cx="1583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u="sng" dirty="0" smtClean="0">
                <a:solidFill>
                  <a:srgbClr val="FF0000"/>
                </a:solidFill>
              </a:rPr>
              <a:t>Fourier’s law 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1610" y="4745991"/>
            <a:ext cx="2832100" cy="5207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0310" y="5651525"/>
            <a:ext cx="7112000" cy="647700"/>
          </a:xfrm>
          <a:prstGeom prst="rect">
            <a:avLst/>
          </a:prstGeom>
          <a:ln>
            <a:solidFill>
              <a:srgbClr val="FF0000"/>
            </a:solidFill>
          </a:ln>
        </p:spPr>
      </p:pic>
      <p:grpSp>
        <p:nvGrpSpPr>
          <p:cNvPr id="21" name="Group 20"/>
          <p:cNvGrpSpPr/>
          <p:nvPr/>
        </p:nvGrpSpPr>
        <p:grpSpPr>
          <a:xfrm>
            <a:off x="2764058" y="2309168"/>
            <a:ext cx="359217" cy="403976"/>
            <a:chOff x="6722492" y="1167319"/>
            <a:chExt cx="359217" cy="403976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22492" y="1167319"/>
              <a:ext cx="359217" cy="403976"/>
            </a:xfrm>
            <a:prstGeom prst="line">
              <a:avLst/>
            </a:prstGeom>
            <a:ln>
              <a:solidFill>
                <a:srgbClr val="0000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6722492" y="1167319"/>
              <a:ext cx="359217" cy="403976"/>
            </a:xfrm>
            <a:prstGeom prst="line">
              <a:avLst/>
            </a:prstGeom>
            <a:ln>
              <a:solidFill>
                <a:srgbClr val="0000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759502" y="1756046"/>
            <a:ext cx="1991727" cy="403976"/>
            <a:chOff x="6722492" y="1167319"/>
            <a:chExt cx="359217" cy="403976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6722492" y="1167319"/>
              <a:ext cx="359217" cy="403976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6722492" y="1167319"/>
              <a:ext cx="359217" cy="403976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528025" y="2309168"/>
            <a:ext cx="2027011" cy="403976"/>
            <a:chOff x="6722492" y="1167319"/>
            <a:chExt cx="359217" cy="403976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6722492" y="1167319"/>
              <a:ext cx="359217" cy="403976"/>
            </a:xfrm>
            <a:prstGeom prst="line">
              <a:avLst/>
            </a:prstGeom>
            <a:ln>
              <a:solidFill>
                <a:srgbClr val="008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6722492" y="1167319"/>
              <a:ext cx="359217" cy="403976"/>
            </a:xfrm>
            <a:prstGeom prst="line">
              <a:avLst/>
            </a:prstGeom>
            <a:ln>
              <a:solidFill>
                <a:srgbClr val="008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/>
          <p:cNvSpPr/>
          <p:nvPr/>
        </p:nvSpPr>
        <p:spPr>
          <a:xfrm>
            <a:off x="3621544" y="3001866"/>
            <a:ext cx="1933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(</a:t>
            </a:r>
            <a:r>
              <a:rPr lang="en-US" u="sng" dirty="0" smtClean="0">
                <a:solidFill>
                  <a:srgbClr val="0000FF"/>
                </a:solidFill>
              </a:rPr>
              <a:t>Local equilibrium</a:t>
            </a:r>
            <a:r>
              <a:rPr lang="en-US" dirty="0" smtClean="0">
                <a:solidFill>
                  <a:srgbClr val="0000FF"/>
                </a:solidFill>
              </a:rPr>
              <a:t>)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483586" y="2998041"/>
            <a:ext cx="1385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8000"/>
                </a:solidFill>
              </a:rPr>
              <a:t>(</a:t>
            </a:r>
            <a:r>
              <a:rPr lang="en-US" u="sng" dirty="0" err="1" smtClean="0">
                <a:solidFill>
                  <a:srgbClr val="008000"/>
                </a:solidFill>
              </a:rPr>
              <a:t>Meso</a:t>
            </a:r>
            <a:r>
              <a:rPr lang="en-US" u="sng" dirty="0" smtClean="0">
                <a:solidFill>
                  <a:srgbClr val="008000"/>
                </a:solidFill>
              </a:rPr>
              <a:t>-scale</a:t>
            </a:r>
            <a:r>
              <a:rPr lang="en-US" dirty="0" smtClean="0">
                <a:solidFill>
                  <a:srgbClr val="008000"/>
                </a:solidFill>
              </a:rPr>
              <a:t>)</a:t>
            </a:r>
            <a:endParaRPr lang="en-US" dirty="0">
              <a:solidFill>
                <a:srgbClr val="008000"/>
              </a:solidFill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2029" y="3237844"/>
            <a:ext cx="2095500" cy="4572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05300" y="3200400"/>
            <a:ext cx="533400" cy="444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4658" y="4377691"/>
            <a:ext cx="1701800" cy="736600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6895850" y="664298"/>
            <a:ext cx="1947130" cy="1542726"/>
            <a:chOff x="4362272" y="1230881"/>
            <a:chExt cx="2752281" cy="2040712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362272" y="1230881"/>
              <a:ext cx="622300" cy="419100"/>
            </a:xfrm>
            <a:prstGeom prst="rect">
              <a:avLst/>
            </a:prstGeom>
          </p:spPr>
        </p:pic>
        <p:grpSp>
          <p:nvGrpSpPr>
            <p:cNvPr id="34" name="Group 33"/>
            <p:cNvGrpSpPr/>
            <p:nvPr/>
          </p:nvGrpSpPr>
          <p:grpSpPr>
            <a:xfrm>
              <a:off x="4837155" y="1562453"/>
              <a:ext cx="2277398" cy="1709140"/>
              <a:chOff x="4837155" y="1562453"/>
              <a:chExt cx="2277398" cy="1709140"/>
            </a:xfrm>
          </p:grpSpPr>
          <p:grpSp>
            <p:nvGrpSpPr>
              <p:cNvPr id="35" name="Group 34"/>
              <p:cNvGrpSpPr/>
              <p:nvPr/>
            </p:nvGrpSpPr>
            <p:grpSpPr>
              <a:xfrm>
                <a:off x="4837155" y="1590361"/>
                <a:ext cx="2277398" cy="1681232"/>
                <a:chOff x="4837155" y="1590361"/>
                <a:chExt cx="2277398" cy="1681232"/>
              </a:xfrm>
            </p:grpSpPr>
            <p:sp>
              <p:nvSpPr>
                <p:cNvPr id="37" name="Freeform 36"/>
                <p:cNvSpPr/>
                <p:nvPr/>
              </p:nvSpPr>
              <p:spPr>
                <a:xfrm>
                  <a:off x="4875089" y="2064845"/>
                  <a:ext cx="1788129" cy="1206748"/>
                </a:xfrm>
                <a:custGeom>
                  <a:avLst/>
                  <a:gdLst>
                    <a:gd name="connsiteX0" fmla="*/ 64146 w 1788129"/>
                    <a:gd name="connsiteY0" fmla="*/ 412 h 1206748"/>
                    <a:gd name="connsiteX1" fmla="*/ 0 w 1788129"/>
                    <a:gd name="connsiteY1" fmla="*/ 218483 h 1206748"/>
                    <a:gd name="connsiteX2" fmla="*/ 64146 w 1788129"/>
                    <a:gd name="connsiteY2" fmla="*/ 603313 h 1206748"/>
                    <a:gd name="connsiteX3" fmla="*/ 346388 w 1788129"/>
                    <a:gd name="connsiteY3" fmla="*/ 924005 h 1206748"/>
                    <a:gd name="connsiteX4" fmla="*/ 782581 w 1788129"/>
                    <a:gd name="connsiteY4" fmla="*/ 1142076 h 1206748"/>
                    <a:gd name="connsiteX5" fmla="*/ 1218773 w 1788129"/>
                    <a:gd name="connsiteY5" fmla="*/ 1206214 h 1206748"/>
                    <a:gd name="connsiteX6" fmla="*/ 1565161 w 1788129"/>
                    <a:gd name="connsiteY6" fmla="*/ 1116420 h 1206748"/>
                    <a:gd name="connsiteX7" fmla="*/ 1783257 w 1788129"/>
                    <a:gd name="connsiteY7" fmla="*/ 782901 h 1206748"/>
                    <a:gd name="connsiteX8" fmla="*/ 1680623 w 1788129"/>
                    <a:gd name="connsiteY8" fmla="*/ 885522 h 1206748"/>
                    <a:gd name="connsiteX9" fmla="*/ 1282919 w 1788129"/>
                    <a:gd name="connsiteY9" fmla="*/ 808556 h 1206748"/>
                    <a:gd name="connsiteX10" fmla="*/ 705605 w 1788129"/>
                    <a:gd name="connsiteY10" fmla="*/ 564830 h 1206748"/>
                    <a:gd name="connsiteX11" fmla="*/ 269413 w 1788129"/>
                    <a:gd name="connsiteY11" fmla="*/ 269793 h 1206748"/>
                    <a:gd name="connsiteX12" fmla="*/ 64146 w 1788129"/>
                    <a:gd name="connsiteY12" fmla="*/ 412 h 120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788129" h="1206748">
                      <a:moveTo>
                        <a:pt x="64146" y="412"/>
                      </a:moveTo>
                      <a:cubicBezTo>
                        <a:pt x="19244" y="-8140"/>
                        <a:pt x="0" y="118000"/>
                        <a:pt x="0" y="218483"/>
                      </a:cubicBezTo>
                      <a:cubicBezTo>
                        <a:pt x="0" y="318966"/>
                        <a:pt x="6415" y="485726"/>
                        <a:pt x="64146" y="603313"/>
                      </a:cubicBezTo>
                      <a:cubicBezTo>
                        <a:pt x="121877" y="720900"/>
                        <a:pt x="226649" y="834211"/>
                        <a:pt x="346388" y="924005"/>
                      </a:cubicBezTo>
                      <a:cubicBezTo>
                        <a:pt x="466127" y="1013799"/>
                        <a:pt x="637184" y="1095041"/>
                        <a:pt x="782581" y="1142076"/>
                      </a:cubicBezTo>
                      <a:cubicBezTo>
                        <a:pt x="927978" y="1189111"/>
                        <a:pt x="1088343" y="1210490"/>
                        <a:pt x="1218773" y="1206214"/>
                      </a:cubicBezTo>
                      <a:cubicBezTo>
                        <a:pt x="1349203" y="1201938"/>
                        <a:pt x="1471080" y="1186972"/>
                        <a:pt x="1565161" y="1116420"/>
                      </a:cubicBezTo>
                      <a:cubicBezTo>
                        <a:pt x="1659242" y="1045868"/>
                        <a:pt x="1764013" y="821384"/>
                        <a:pt x="1783257" y="782901"/>
                      </a:cubicBezTo>
                      <a:cubicBezTo>
                        <a:pt x="1802501" y="744418"/>
                        <a:pt x="1764013" y="881246"/>
                        <a:pt x="1680623" y="885522"/>
                      </a:cubicBezTo>
                      <a:cubicBezTo>
                        <a:pt x="1597233" y="889798"/>
                        <a:pt x="1445422" y="862005"/>
                        <a:pt x="1282919" y="808556"/>
                      </a:cubicBezTo>
                      <a:cubicBezTo>
                        <a:pt x="1120416" y="755107"/>
                        <a:pt x="874523" y="654624"/>
                        <a:pt x="705605" y="564830"/>
                      </a:cubicBezTo>
                      <a:cubicBezTo>
                        <a:pt x="536687" y="475036"/>
                        <a:pt x="378461" y="361725"/>
                        <a:pt x="269413" y="269793"/>
                      </a:cubicBezTo>
                      <a:cubicBezTo>
                        <a:pt x="160365" y="177861"/>
                        <a:pt x="109048" y="8964"/>
                        <a:pt x="64146" y="412"/>
                      </a:cubicBezTo>
                      <a:close/>
                    </a:path>
                  </a:pathLst>
                </a:custGeom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" name="Freeform 37"/>
                <p:cNvSpPr/>
                <p:nvPr/>
              </p:nvSpPr>
              <p:spPr>
                <a:xfrm>
                  <a:off x="4976820" y="1754463"/>
                  <a:ext cx="1748153" cy="1119028"/>
                </a:xfrm>
                <a:custGeom>
                  <a:avLst/>
                  <a:gdLst>
                    <a:gd name="connsiteX0" fmla="*/ 903 w 1748153"/>
                    <a:gd name="connsiteY0" fmla="*/ 285139 h 1119028"/>
                    <a:gd name="connsiteX1" fmla="*/ 231828 w 1748153"/>
                    <a:gd name="connsiteY1" fmla="*/ 79896 h 1119028"/>
                    <a:gd name="connsiteX2" fmla="*/ 706508 w 1748153"/>
                    <a:gd name="connsiteY2" fmla="*/ 2930 h 1119028"/>
                    <a:gd name="connsiteX3" fmla="*/ 1219675 w 1748153"/>
                    <a:gd name="connsiteY3" fmla="*/ 169689 h 1119028"/>
                    <a:gd name="connsiteX4" fmla="*/ 1566063 w 1748153"/>
                    <a:gd name="connsiteY4" fmla="*/ 516037 h 1119028"/>
                    <a:gd name="connsiteX5" fmla="*/ 1745672 w 1748153"/>
                    <a:gd name="connsiteY5" fmla="*/ 875212 h 1119028"/>
                    <a:gd name="connsiteX6" fmla="*/ 1655867 w 1748153"/>
                    <a:gd name="connsiteY6" fmla="*/ 1118938 h 1119028"/>
                    <a:gd name="connsiteX7" fmla="*/ 1450601 w 1748153"/>
                    <a:gd name="connsiteY7" fmla="*/ 849557 h 1119028"/>
                    <a:gd name="connsiteX8" fmla="*/ 1117042 w 1748153"/>
                    <a:gd name="connsiteY8" fmla="*/ 669969 h 1119028"/>
                    <a:gd name="connsiteX9" fmla="*/ 642362 w 1748153"/>
                    <a:gd name="connsiteY9" fmla="*/ 439071 h 1119028"/>
                    <a:gd name="connsiteX10" fmla="*/ 308803 w 1748153"/>
                    <a:gd name="connsiteY10" fmla="*/ 310794 h 1119028"/>
                    <a:gd name="connsiteX11" fmla="*/ 903 w 1748153"/>
                    <a:gd name="connsiteY11" fmla="*/ 285139 h 11190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748153" h="1119028">
                      <a:moveTo>
                        <a:pt x="903" y="285139"/>
                      </a:moveTo>
                      <a:cubicBezTo>
                        <a:pt x="-11926" y="246656"/>
                        <a:pt x="114227" y="126931"/>
                        <a:pt x="231828" y="79896"/>
                      </a:cubicBezTo>
                      <a:cubicBezTo>
                        <a:pt x="349429" y="32861"/>
                        <a:pt x="541867" y="-12035"/>
                        <a:pt x="706508" y="2930"/>
                      </a:cubicBezTo>
                      <a:cubicBezTo>
                        <a:pt x="871149" y="17895"/>
                        <a:pt x="1076416" y="84171"/>
                        <a:pt x="1219675" y="169689"/>
                      </a:cubicBezTo>
                      <a:cubicBezTo>
                        <a:pt x="1362934" y="255207"/>
                        <a:pt x="1478397" y="398450"/>
                        <a:pt x="1566063" y="516037"/>
                      </a:cubicBezTo>
                      <a:cubicBezTo>
                        <a:pt x="1653729" y="633624"/>
                        <a:pt x="1730705" y="774729"/>
                        <a:pt x="1745672" y="875212"/>
                      </a:cubicBezTo>
                      <a:cubicBezTo>
                        <a:pt x="1760639" y="975695"/>
                        <a:pt x="1705045" y="1123214"/>
                        <a:pt x="1655867" y="1118938"/>
                      </a:cubicBezTo>
                      <a:cubicBezTo>
                        <a:pt x="1606689" y="1114662"/>
                        <a:pt x="1540405" y="924385"/>
                        <a:pt x="1450601" y="849557"/>
                      </a:cubicBezTo>
                      <a:cubicBezTo>
                        <a:pt x="1360797" y="774729"/>
                        <a:pt x="1251748" y="738383"/>
                        <a:pt x="1117042" y="669969"/>
                      </a:cubicBezTo>
                      <a:cubicBezTo>
                        <a:pt x="982336" y="601555"/>
                        <a:pt x="777068" y="498933"/>
                        <a:pt x="642362" y="439071"/>
                      </a:cubicBezTo>
                      <a:cubicBezTo>
                        <a:pt x="507656" y="379209"/>
                        <a:pt x="419989" y="336449"/>
                        <a:pt x="308803" y="310794"/>
                      </a:cubicBezTo>
                      <a:cubicBezTo>
                        <a:pt x="197617" y="285139"/>
                        <a:pt x="13732" y="323622"/>
                        <a:pt x="903" y="285139"/>
                      </a:cubicBez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 rot="1642641">
                  <a:off x="5273140" y="2468341"/>
                  <a:ext cx="28227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/>
                    <a:t>c</a:t>
                  </a:r>
                  <a:endParaRPr lang="en-US" dirty="0"/>
                </a:p>
              </p:txBody>
            </p:sp>
            <p:pic>
              <p:nvPicPr>
                <p:cNvPr id="40" name="Picture 39"/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 rot="1642641">
                  <a:off x="5582519" y="1817407"/>
                  <a:ext cx="165100" cy="368300"/>
                </a:xfrm>
                <a:prstGeom prst="rect">
                  <a:avLst/>
                </a:prstGeom>
              </p:spPr>
            </p:pic>
            <p:sp>
              <p:nvSpPr>
                <p:cNvPr id="41" name="TextBox 40"/>
                <p:cNvSpPr txBox="1"/>
                <p:nvPr/>
              </p:nvSpPr>
              <p:spPr>
                <a:xfrm>
                  <a:off x="5558624" y="2766572"/>
                  <a:ext cx="5568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 smtClean="0"/>
                    <a:t>D</a:t>
                  </a:r>
                  <a:r>
                    <a:rPr lang="en-US" dirty="0" smtClean="0"/>
                    <a:t>(</a:t>
                  </a:r>
                  <a:r>
                    <a:rPr lang="en-US" i="1" dirty="0" smtClean="0"/>
                    <a:t>t</a:t>
                  </a:r>
                  <a:r>
                    <a:rPr lang="en-US" dirty="0" smtClean="0"/>
                    <a:t>)</a:t>
                  </a:r>
                  <a:endParaRPr lang="en-US" dirty="0"/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6871791" y="1590361"/>
                  <a:ext cx="24276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 smtClean="0"/>
                    <a:t>N</a:t>
                  </a:r>
                  <a:endParaRPr lang="en-US" b="1" dirty="0"/>
                </a:p>
              </p:txBody>
            </p:sp>
            <p:sp>
              <p:nvSpPr>
                <p:cNvPr id="43" name="Oval 42"/>
                <p:cNvSpPr/>
                <p:nvPr/>
              </p:nvSpPr>
              <p:spPr>
                <a:xfrm rot="1541554">
                  <a:off x="4837155" y="2286162"/>
                  <a:ext cx="1884097" cy="383304"/>
                </a:xfrm>
                <a:prstGeom prst="ellipse">
                  <a:avLst/>
                </a:prstGeom>
                <a:pattFill prst="ltUpDiag">
                  <a:fgClr>
                    <a:schemeClr val="tx1"/>
                  </a:fgClr>
                  <a:bgClr>
                    <a:srgbClr val="FFFF00"/>
                  </a:bgClr>
                </a:pattFill>
                <a:ln>
                  <a:noFill/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44" name="Straight Arrow Connector 43"/>
                <p:cNvCxnSpPr/>
                <p:nvPr/>
              </p:nvCxnSpPr>
              <p:spPr>
                <a:xfrm flipV="1">
                  <a:off x="6470601" y="1800071"/>
                  <a:ext cx="475865" cy="338079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/>
                <p:cNvCxnSpPr/>
                <p:nvPr/>
              </p:nvCxnSpPr>
              <p:spPr>
                <a:xfrm>
                  <a:off x="5783510" y="2451471"/>
                  <a:ext cx="494222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46" name="Picture 45"/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912250" y="2122553"/>
                  <a:ext cx="203200" cy="355600"/>
                </a:xfrm>
                <a:prstGeom prst="rect">
                  <a:avLst/>
                </a:prstGeom>
              </p:spPr>
            </p:pic>
            <p:sp>
              <p:nvSpPr>
                <p:cNvPr id="47" name="TextBox 46"/>
                <p:cNvSpPr txBox="1"/>
                <p:nvPr/>
              </p:nvSpPr>
              <p:spPr>
                <a:xfrm>
                  <a:off x="6000188" y="2446730"/>
                  <a:ext cx="51918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 smtClean="0"/>
                    <a:t>S</a:t>
                  </a:r>
                  <a:r>
                    <a:rPr lang="en-US" dirty="0" smtClean="0"/>
                    <a:t>(</a:t>
                  </a:r>
                  <a:r>
                    <a:rPr lang="en-US" i="1" dirty="0" smtClean="0"/>
                    <a:t>t</a:t>
                  </a:r>
                  <a:r>
                    <a:rPr lang="en-US" dirty="0" smtClean="0"/>
                    <a:t>)</a:t>
                  </a:r>
                  <a:endParaRPr lang="en-US" dirty="0"/>
                </a:p>
              </p:txBody>
            </p:sp>
            <p:cxnSp>
              <p:nvCxnSpPr>
                <p:cNvPr id="48" name="Straight Arrow Connector 47"/>
                <p:cNvCxnSpPr/>
                <p:nvPr/>
              </p:nvCxnSpPr>
              <p:spPr>
                <a:xfrm flipV="1">
                  <a:off x="5783510" y="2001558"/>
                  <a:ext cx="216678" cy="463745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TextBox 48"/>
                <p:cNvSpPr txBox="1"/>
                <p:nvPr/>
              </p:nvSpPr>
              <p:spPr>
                <a:xfrm>
                  <a:off x="5930710" y="1728867"/>
                  <a:ext cx="30853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/>
                    <a:t>n</a:t>
                  </a:r>
                  <a:endParaRPr lang="en-US" b="1" dirty="0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 rot="1489796">
                  <a:off x="4859618" y="2255002"/>
                  <a:ext cx="1865975" cy="469900"/>
                </a:xfrm>
                <a:prstGeom prst="ellipse">
                  <a:avLst/>
                </a:prstGeom>
                <a:noFill/>
                <a:ln w="28575" cmpd="sng">
                  <a:solidFill>
                    <a:srgbClr val="000000"/>
                  </a:solidFill>
                  <a:prstDash val="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cxnSp>
            <p:nvCxnSpPr>
              <p:cNvPr id="36" name="Straight Arrow Connector 35"/>
              <p:cNvCxnSpPr/>
              <p:nvPr/>
            </p:nvCxnSpPr>
            <p:spPr>
              <a:xfrm>
                <a:off x="4847203" y="1562453"/>
                <a:ext cx="245982" cy="32248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49558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9161"/>
          </a:xfrm>
        </p:spPr>
        <p:txBody>
          <a:bodyPr>
            <a:noAutofit/>
          </a:bodyPr>
          <a:lstStyle/>
          <a:p>
            <a:r>
              <a:rPr lang="en-US" sz="3200" dirty="0" smtClean="0"/>
              <a:t>Interface Energy </a:t>
            </a:r>
            <a:r>
              <a:rPr lang="en-US" sz="3200" dirty="0"/>
              <a:t>Conservation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531" y="853955"/>
            <a:ext cx="7112000" cy="647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931" y="2983352"/>
            <a:ext cx="7315200" cy="647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558" y="1661078"/>
            <a:ext cx="3213100" cy="495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961" y="2271830"/>
            <a:ext cx="3111500" cy="457200"/>
          </a:xfrm>
          <a:prstGeom prst="rect">
            <a:avLst/>
          </a:prstGeom>
        </p:spPr>
      </p:pic>
      <p:sp>
        <p:nvSpPr>
          <p:cNvPr id="8" name="Right Brace 7"/>
          <p:cNvSpPr/>
          <p:nvPr/>
        </p:nvSpPr>
        <p:spPr>
          <a:xfrm>
            <a:off x="4015534" y="1661078"/>
            <a:ext cx="423363" cy="1155514"/>
          </a:xfrm>
          <a:prstGeom prst="rightBrace">
            <a:avLst/>
          </a:prstGeom>
          <a:ln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541531" y="1984540"/>
            <a:ext cx="1199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Definitions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302948" y="3670353"/>
            <a:ext cx="2213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solidFill>
                  <a:srgbClr val="FF0000"/>
                </a:solidFill>
              </a:rPr>
              <a:t>Bias Field Modulation</a:t>
            </a:r>
            <a:endParaRPr lang="en-US" u="sng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8627" y="4132018"/>
            <a:ext cx="3302000" cy="6477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06071" y="4779718"/>
            <a:ext cx="2265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>
                <a:solidFill>
                  <a:srgbClr val="FF0000"/>
                </a:solidFill>
              </a:rPr>
              <a:t>Interface Poisson Eqn.</a:t>
            </a:r>
            <a:endParaRPr lang="en-US" u="sng" dirty="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4302" y="5849972"/>
            <a:ext cx="4127500" cy="6477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902" y="5061167"/>
            <a:ext cx="4152900" cy="6477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872461" y="2831671"/>
            <a:ext cx="1868925" cy="369332"/>
            <a:chOff x="3872461" y="2831671"/>
            <a:chExt cx="1868925" cy="369332"/>
          </a:xfrm>
        </p:grpSpPr>
        <p:sp>
          <p:nvSpPr>
            <p:cNvPr id="7" name="TextBox 6"/>
            <p:cNvSpPr txBox="1"/>
            <p:nvPr/>
          </p:nvSpPr>
          <p:spPr>
            <a:xfrm>
              <a:off x="3872461" y="2831671"/>
              <a:ext cx="553570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8000"/>
                  </a:solidFill>
                </a:rPr>
                <a:t>Ref.</a:t>
              </a:r>
              <a:endParaRPr lang="en-US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58086" y="2831671"/>
              <a:ext cx="6833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8000"/>
                  </a:solidFill>
                </a:rPr>
                <a:t>Mod.</a:t>
              </a:r>
              <a:endParaRPr lang="en-US" dirty="0">
                <a:solidFill>
                  <a:srgbClr val="008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491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reen shot 2012-08-15 at 10.21.2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8" y="1509402"/>
            <a:ext cx="8706555" cy="2840809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4186099"/>
            <a:ext cx="9144000" cy="0"/>
          </a:xfrm>
          <a:prstGeom prst="line">
            <a:avLst/>
          </a:prstGeom>
          <a:ln w="76200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33547" y="3327602"/>
            <a:ext cx="1283605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801750" y="3505642"/>
            <a:ext cx="1283605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52176" y="3603042"/>
            <a:ext cx="1283605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-5025" y="4254531"/>
            <a:ext cx="9144000" cy="0"/>
          </a:xfrm>
          <a:prstGeom prst="line">
            <a:avLst/>
          </a:prstGeom>
          <a:ln w="76200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45" y="4322963"/>
            <a:ext cx="9144000" cy="0"/>
          </a:xfrm>
          <a:prstGeom prst="line">
            <a:avLst/>
          </a:prstGeom>
          <a:ln w="76200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814421" y="1408654"/>
            <a:ext cx="0" cy="2737371"/>
          </a:xfrm>
          <a:prstGeom prst="line">
            <a:avLst/>
          </a:prstGeom>
          <a:ln w="381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225778" y="1493669"/>
            <a:ext cx="8706555" cy="0"/>
          </a:xfrm>
          <a:prstGeom prst="line">
            <a:avLst/>
          </a:prstGeom>
          <a:ln w="762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563268" y="3675694"/>
            <a:ext cx="827187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Δ</a:t>
            </a:r>
            <a:r>
              <a:rPr lang="en-US" sz="800" i="1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=0.07 K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-------------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1000 </a:t>
            </a:r>
            <a:r>
              <a:rPr lang="en-US" sz="800" dirty="0" err="1" smtClean="0">
                <a:solidFill>
                  <a:srgbClr val="FFFFFF"/>
                </a:solidFill>
                <a:latin typeface="Arial"/>
                <a:cs typeface="Arial"/>
              </a:rPr>
              <a:t>μm</a:t>
            </a:r>
            <a:endParaRPr lang="en-US" sz="8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19594" y="3683943"/>
            <a:ext cx="87016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Δ</a:t>
            </a:r>
            <a:r>
              <a:rPr lang="en-US" sz="800" i="1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=0.37 K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-------------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125 </a:t>
            </a:r>
            <a:r>
              <a:rPr lang="en-US" sz="800" dirty="0" err="1" smtClean="0">
                <a:solidFill>
                  <a:srgbClr val="FFFFFF"/>
                </a:solidFill>
                <a:latin typeface="Arial"/>
                <a:cs typeface="Arial"/>
              </a:rPr>
              <a:t>μm</a:t>
            </a:r>
            <a:endParaRPr lang="en-US" sz="8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4581401" y="1387662"/>
            <a:ext cx="0" cy="2737371"/>
          </a:xfrm>
          <a:prstGeom prst="line">
            <a:avLst/>
          </a:prstGeom>
          <a:ln w="381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407735" y="1366670"/>
            <a:ext cx="0" cy="2737371"/>
          </a:xfrm>
          <a:prstGeom prst="line">
            <a:avLst/>
          </a:prstGeom>
          <a:ln w="381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82223" y="1504427"/>
            <a:ext cx="8604956" cy="0"/>
          </a:xfrm>
          <a:prstGeom prst="line">
            <a:avLst/>
          </a:prstGeom>
          <a:ln w="762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43058" y="1383970"/>
            <a:ext cx="8661401" cy="20992"/>
          </a:xfrm>
          <a:prstGeom prst="line">
            <a:avLst/>
          </a:prstGeom>
          <a:ln w="76200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930577" y="3684360"/>
            <a:ext cx="883843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Δ</a:t>
            </a:r>
            <a:r>
              <a:rPr lang="en-US" sz="800" i="1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=1.00 K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------------------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50 </a:t>
            </a:r>
            <a:r>
              <a:rPr lang="en-US" sz="800" dirty="0" err="1" smtClean="0">
                <a:solidFill>
                  <a:srgbClr val="FFFFFF"/>
                </a:solidFill>
                <a:latin typeface="Arial"/>
                <a:cs typeface="Arial"/>
              </a:rPr>
              <a:t>μm</a:t>
            </a:r>
            <a:endParaRPr lang="en-US" sz="8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085819" y="3683943"/>
            <a:ext cx="87016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Δ</a:t>
            </a:r>
            <a:r>
              <a:rPr lang="en-US" sz="800" i="1" dirty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=1.35 K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--------------------</a:t>
            </a:r>
          </a:p>
          <a:p>
            <a:pPr algn="ctr"/>
            <a:r>
              <a:rPr lang="en-US" sz="800" dirty="0" smtClean="0">
                <a:solidFill>
                  <a:srgbClr val="FFFFFF"/>
                </a:solidFill>
                <a:latin typeface="Arial"/>
                <a:cs typeface="Arial"/>
              </a:rPr>
              <a:t>50 </a:t>
            </a:r>
            <a:r>
              <a:rPr lang="en-US" sz="800" dirty="0" err="1" smtClean="0">
                <a:solidFill>
                  <a:srgbClr val="FFFFFF"/>
                </a:solidFill>
                <a:latin typeface="Arial"/>
                <a:cs typeface="Arial"/>
              </a:rPr>
              <a:t>μm</a:t>
            </a:r>
            <a:endParaRPr lang="en-US" sz="8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7286842" y="3794415"/>
            <a:ext cx="900066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25778" y="1446549"/>
            <a:ext cx="8661401" cy="20992"/>
          </a:xfrm>
          <a:prstGeom prst="line">
            <a:avLst/>
          </a:prstGeom>
          <a:ln w="76200" cmpd="sng">
            <a:solidFill>
              <a:srgbClr val="FFFFFF"/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213448" y="1558718"/>
            <a:ext cx="8730203" cy="2594639"/>
          </a:xfrm>
          <a:prstGeom prst="rect">
            <a:avLst/>
          </a:prstGeom>
          <a:noFill/>
          <a:ln w="3810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2137575" y="4781413"/>
            <a:ext cx="4607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Red line shows last discernible branch location.</a:t>
            </a:r>
            <a:endParaRPr lang="en-US" dirty="0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62865" y="276767"/>
            <a:ext cx="8229600" cy="642584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 </a:t>
            </a:r>
            <a:endParaRPr lang="en-US" sz="3100" i="1" dirty="0">
              <a:solidFill>
                <a:srgbClr val="000000"/>
              </a:solidFill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457200" y="190668"/>
            <a:ext cx="8229600" cy="546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000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8500" dirty="0" smtClean="0"/>
              <a:t>Branch Initiation: </a:t>
            </a:r>
            <a:r>
              <a:rPr lang="en-US" sz="5300" dirty="0" smtClean="0">
                <a:solidFill>
                  <a:srgbClr val="0000FF"/>
                </a:solidFill>
              </a:rPr>
              <a:t>A non-self similar event, suggesting a 2</a:t>
            </a:r>
            <a:r>
              <a:rPr lang="en-US" sz="5300" baseline="30000" dirty="0" smtClean="0">
                <a:solidFill>
                  <a:srgbClr val="0000FF"/>
                </a:solidFill>
              </a:rPr>
              <a:t>nd</a:t>
            </a:r>
            <a:r>
              <a:rPr lang="en-US" sz="5300" dirty="0" smtClean="0">
                <a:solidFill>
                  <a:srgbClr val="0000FF"/>
                </a:solidFill>
              </a:rPr>
              <a:t> field!</a:t>
            </a:r>
            <a:br>
              <a:rPr lang="en-US" sz="5300" dirty="0" smtClean="0">
                <a:solidFill>
                  <a:srgbClr val="0000FF"/>
                </a:solidFill>
              </a:rPr>
            </a:br>
            <a:r>
              <a:rPr lang="en-US" sz="2000" dirty="0" smtClean="0"/>
              <a:t>    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9499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756" y="973667"/>
            <a:ext cx="8229600" cy="452596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US" sz="1800" dirty="0" smtClean="0">
              <a:solidFill>
                <a:srgbClr val="000000"/>
              </a:solidFill>
            </a:endParaRPr>
          </a:p>
          <a:p>
            <a:r>
              <a:rPr lang="en-US" sz="2400" dirty="0" smtClean="0"/>
              <a:t> Analysis: circle</a:t>
            </a:r>
            <a:r>
              <a:rPr lang="en-US" sz="2400" dirty="0"/>
              <a:t>, </a:t>
            </a:r>
            <a:r>
              <a:rPr lang="en-US" sz="2400" dirty="0" smtClean="0"/>
              <a:t>ellipses, parabola, hyperbola, . . . 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Applied local equilibrium (GTH) on non-equilibrium analytic shapes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Tangential interface fluxes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Flux divergences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Roots (sign change)</a:t>
            </a:r>
          </a:p>
          <a:p>
            <a:pPr lvl="1">
              <a:spcAft>
                <a:spcPts val="600"/>
              </a:spcAft>
            </a:pPr>
            <a:endParaRPr lang="en-US" sz="18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1800" dirty="0" smtClean="0">
                <a:solidFill>
                  <a:srgbClr val="000000"/>
                </a:solidFill>
              </a:rPr>
              <a:t>			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62865" y="276767"/>
            <a:ext cx="8229600" cy="642584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 Capillary-mediated branching</a:t>
            </a:r>
            <a:endParaRPr lang="en-US" sz="3100" i="1" dirty="0">
              <a:solidFill>
                <a:srgbClr val="00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242233" y="2522400"/>
            <a:ext cx="3497844" cy="707886"/>
            <a:chOff x="3242233" y="2522400"/>
            <a:chExt cx="3497844" cy="707886"/>
          </a:xfrm>
        </p:grpSpPr>
        <p:sp>
          <p:nvSpPr>
            <p:cNvPr id="5" name="TextBox 4"/>
            <p:cNvSpPr txBox="1"/>
            <p:nvPr/>
          </p:nvSpPr>
          <p:spPr>
            <a:xfrm>
              <a:off x="4491294" y="2522400"/>
              <a:ext cx="224878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 smtClean="0">
                  <a:solidFill>
                    <a:srgbClr val="FF0000"/>
                  </a:solidFill>
                </a:rPr>
                <a:t>bias fields </a:t>
              </a:r>
              <a:endParaRPr lang="en-US" sz="4000" dirty="0">
                <a:solidFill>
                  <a:srgbClr val="FF0000"/>
                </a:solidFill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>
              <a:off x="3242233" y="3167531"/>
              <a:ext cx="986119" cy="0"/>
            </a:xfrm>
            <a:prstGeom prst="straightConnector1">
              <a:avLst/>
            </a:prstGeom>
            <a:ln>
              <a:solidFill>
                <a:srgbClr val="0000FF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>
              <a:off x="3242233" y="2707343"/>
              <a:ext cx="986119" cy="0"/>
            </a:xfrm>
            <a:prstGeom prst="straightConnector1">
              <a:avLst/>
            </a:prstGeom>
            <a:ln>
              <a:solidFill>
                <a:srgbClr val="0000FF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/>
          <p:nvPr/>
        </p:nvGrpSpPr>
        <p:grpSpPr>
          <a:xfrm>
            <a:off x="1011776" y="3272029"/>
            <a:ext cx="4471636" cy="3223442"/>
            <a:chOff x="1011776" y="3272029"/>
            <a:chExt cx="4471636" cy="3223442"/>
          </a:xfrm>
        </p:grpSpPr>
        <p:grpSp>
          <p:nvGrpSpPr>
            <p:cNvPr id="15" name="Group 14"/>
            <p:cNvGrpSpPr/>
            <p:nvPr/>
          </p:nvGrpSpPr>
          <p:grpSpPr>
            <a:xfrm>
              <a:off x="1011776" y="3272029"/>
              <a:ext cx="4471636" cy="3223442"/>
              <a:chOff x="1011776" y="3272029"/>
              <a:chExt cx="4471636" cy="3223442"/>
            </a:xfrm>
          </p:grpSpPr>
          <p:cxnSp>
            <p:nvCxnSpPr>
              <p:cNvPr id="13" name="Straight Arrow Connector 12"/>
              <p:cNvCxnSpPr/>
              <p:nvPr/>
            </p:nvCxnSpPr>
            <p:spPr>
              <a:xfrm flipH="1">
                <a:off x="3781535" y="3625376"/>
                <a:ext cx="1701877" cy="0"/>
              </a:xfrm>
              <a:prstGeom prst="straightConnector1">
                <a:avLst/>
              </a:prstGeom>
              <a:ln>
                <a:solidFill>
                  <a:srgbClr val="0000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Down Arrow 24"/>
              <p:cNvSpPr/>
              <p:nvPr/>
            </p:nvSpPr>
            <p:spPr>
              <a:xfrm>
                <a:off x="2783380" y="3764906"/>
                <a:ext cx="717176" cy="730017"/>
              </a:xfrm>
              <a:prstGeom prst="downArrow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672963" y="4494923"/>
                <a:ext cx="3138543" cy="20005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2800" dirty="0">
                    <a:solidFill>
                      <a:srgbClr val="0000FF"/>
                    </a:solidFill>
                  </a:rPr>
                  <a:t>a</a:t>
                </a:r>
                <a:r>
                  <a:rPr lang="en-US" sz="2800" dirty="0" smtClean="0">
                    <a:solidFill>
                      <a:srgbClr val="0000FF"/>
                    </a:solidFill>
                  </a:rPr>
                  <a:t>dvance/retard, </a:t>
                </a:r>
                <a:r>
                  <a:rPr lang="en-US" sz="2800" dirty="0" err="1" smtClean="0">
                    <a:solidFill>
                      <a:srgbClr val="0000FF"/>
                    </a:solidFill>
                  </a:rPr>
                  <a:t>Δ</a:t>
                </a:r>
                <a:r>
                  <a:rPr lang="en-US" sz="2800" i="1" dirty="0" err="1" smtClean="0">
                    <a:solidFill>
                      <a:srgbClr val="0000FF"/>
                    </a:solidFill>
                  </a:rPr>
                  <a:t>v</a:t>
                </a:r>
                <a:r>
                  <a:rPr lang="en-US" sz="2800" i="1" baseline="-25000" dirty="0" err="1" smtClean="0">
                    <a:solidFill>
                      <a:srgbClr val="0000FF"/>
                    </a:solidFill>
                  </a:rPr>
                  <a:t>n</a:t>
                </a:r>
                <a:endParaRPr lang="en-US" sz="2800" i="1" baseline="-25000" dirty="0" smtClean="0">
                  <a:solidFill>
                    <a:srgbClr val="0000FF"/>
                  </a:solidFill>
                </a:endParaRPr>
              </a:p>
              <a:p>
                <a:pPr algn="ctr"/>
                <a:endParaRPr lang="en-US" sz="2800" dirty="0" smtClean="0">
                  <a:solidFill>
                    <a:srgbClr val="FF0000"/>
                  </a:solidFill>
                </a:endParaRPr>
              </a:p>
              <a:p>
                <a:pPr algn="ctr"/>
                <a:endParaRPr lang="en-US" sz="2800" dirty="0" smtClean="0">
                  <a:solidFill>
                    <a:srgbClr val="FF0000"/>
                  </a:solidFill>
                </a:endParaRPr>
              </a:p>
              <a:p>
                <a:pPr algn="ctr"/>
                <a:r>
                  <a:rPr lang="en-US" sz="4000" dirty="0" smtClean="0">
                    <a:solidFill>
                      <a:srgbClr val="FF0000"/>
                    </a:solidFill>
                  </a:rPr>
                  <a:t>branching!</a:t>
                </a:r>
                <a:endParaRPr lang="en-US" sz="4000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29" name="Straight Connector 28"/>
              <p:cNvCxnSpPr/>
              <p:nvPr/>
            </p:nvCxnSpPr>
            <p:spPr>
              <a:xfrm>
                <a:off x="5483412" y="3272029"/>
                <a:ext cx="0" cy="353348"/>
              </a:xfrm>
              <a:prstGeom prst="line">
                <a:avLst/>
              </a:prstGeom>
              <a:ln>
                <a:solidFill>
                  <a:srgbClr val="0000F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Box 11"/>
              <p:cNvSpPr txBox="1"/>
              <p:nvPr/>
            </p:nvSpPr>
            <p:spPr>
              <a:xfrm>
                <a:off x="1011776" y="3383577"/>
                <a:ext cx="276975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Stefan interface  balance</a:t>
                </a:r>
                <a:endParaRPr lang="en-US" sz="2000" dirty="0"/>
              </a:p>
            </p:txBody>
          </p:sp>
          <p:sp>
            <p:nvSpPr>
              <p:cNvPr id="18" name="Down Arrow 17"/>
              <p:cNvSpPr/>
              <p:nvPr/>
            </p:nvSpPr>
            <p:spPr>
              <a:xfrm>
                <a:off x="2783380" y="5060309"/>
                <a:ext cx="717176" cy="730017"/>
              </a:xfrm>
              <a:prstGeom prst="downArrow">
                <a:avLst/>
              </a:prstGeom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3857046" y="5158738"/>
              <a:ext cx="126849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modulation 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4946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Screen shot 2012-09-24 at 5.11.41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12" y="1157975"/>
            <a:ext cx="4050592" cy="40063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65279"/>
            <a:ext cx="8229600" cy="670806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Initial Interface Shapes</a:t>
            </a:r>
            <a:br>
              <a:rPr lang="en-US" sz="3600" dirty="0" smtClean="0"/>
            </a:br>
            <a:r>
              <a:rPr lang="en-US" sz="2200" dirty="0" smtClean="0">
                <a:solidFill>
                  <a:srgbClr val="000000"/>
                </a:solidFill>
              </a:rPr>
              <a:t>(Isometric Views) </a:t>
            </a:r>
            <a:endParaRPr lang="en-US" sz="2200" dirty="0">
              <a:solidFill>
                <a:srgbClr val="000000"/>
              </a:solidFill>
            </a:endParaRPr>
          </a:p>
        </p:txBody>
      </p:sp>
      <p:pic>
        <p:nvPicPr>
          <p:cNvPr id="31" name="Picture 30" descr="Screen shot 2012-07-10 at 1.41.5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54" y="1745721"/>
            <a:ext cx="4491973" cy="4672104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 rot="1408614">
            <a:off x="7758519" y="2490229"/>
            <a:ext cx="639027" cy="815034"/>
            <a:chOff x="5955236" y="2118316"/>
            <a:chExt cx="756555" cy="1209084"/>
          </a:xfrm>
        </p:grpSpPr>
        <p:cxnSp>
          <p:nvCxnSpPr>
            <p:cNvPr id="36" name="Straight Arrow Connector 35"/>
            <p:cNvCxnSpPr/>
            <p:nvPr/>
          </p:nvCxnSpPr>
          <p:spPr>
            <a:xfrm>
              <a:off x="5955236" y="2958957"/>
              <a:ext cx="604155" cy="295896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Group 36"/>
            <p:cNvGrpSpPr/>
            <p:nvPr/>
          </p:nvGrpSpPr>
          <p:grpSpPr>
            <a:xfrm>
              <a:off x="5955237" y="2118316"/>
              <a:ext cx="756554" cy="1209084"/>
              <a:chOff x="5955237" y="2118316"/>
              <a:chExt cx="756554" cy="1209084"/>
            </a:xfrm>
          </p:grpSpPr>
          <p:cxnSp>
            <p:nvCxnSpPr>
              <p:cNvPr id="38" name="Straight Arrow Connector 37"/>
              <p:cNvCxnSpPr/>
              <p:nvPr/>
            </p:nvCxnSpPr>
            <p:spPr>
              <a:xfrm rot="16200000">
                <a:off x="5801107" y="2507201"/>
                <a:ext cx="604155" cy="295896"/>
              </a:xfrm>
              <a:prstGeom prst="straightConnector1">
                <a:avLst/>
              </a:prstGeom>
              <a:ln>
                <a:solidFill>
                  <a:srgbClr val="000000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68583" y="2118316"/>
                <a:ext cx="165100" cy="190500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59391" y="3136900"/>
                <a:ext cx="152400" cy="190500"/>
              </a:xfrm>
              <a:prstGeom prst="rect">
                <a:avLst/>
              </a:prstGeom>
            </p:spPr>
          </p:pic>
          <p:cxnSp>
            <p:nvCxnSpPr>
              <p:cNvPr id="41" name="Straight Connector 40"/>
              <p:cNvCxnSpPr/>
              <p:nvPr/>
            </p:nvCxnSpPr>
            <p:spPr>
              <a:xfrm rot="20191386">
                <a:off x="5976965" y="2810210"/>
                <a:ext cx="579914" cy="550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71423" y="2617430"/>
                <a:ext cx="152400" cy="177801"/>
              </a:xfrm>
              <a:prstGeom prst="rect">
                <a:avLst/>
              </a:prstGeom>
            </p:spPr>
          </p:pic>
        </p:grpSp>
      </p:grpSp>
      <p:cxnSp>
        <p:nvCxnSpPr>
          <p:cNvPr id="33" name="Straight Connector 32"/>
          <p:cNvCxnSpPr/>
          <p:nvPr/>
        </p:nvCxnSpPr>
        <p:spPr>
          <a:xfrm flipV="1">
            <a:off x="6337616" y="2912992"/>
            <a:ext cx="1396293" cy="1277015"/>
          </a:xfrm>
          <a:prstGeom prst="line">
            <a:avLst/>
          </a:prstGeom>
          <a:ln w="6350" cmpd="sng"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971720" y="2866137"/>
            <a:ext cx="438099" cy="423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a</a:t>
            </a:r>
            <a:endParaRPr lang="en-US" sz="1600" i="1" dirty="0"/>
          </a:p>
        </p:txBody>
      </p:sp>
      <p:sp>
        <p:nvSpPr>
          <p:cNvPr id="44" name="TextBox 43"/>
          <p:cNvSpPr txBox="1"/>
          <p:nvPr/>
        </p:nvSpPr>
        <p:spPr>
          <a:xfrm>
            <a:off x="1070521" y="793940"/>
            <a:ext cx="1299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Ellipse, 2:1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804827" y="129242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Circle, </a:t>
            </a:r>
            <a:r>
              <a:rPr lang="en-US" sz="2000" i="1" dirty="0" smtClean="0">
                <a:solidFill>
                  <a:srgbClr val="000000"/>
                </a:solidFill>
              </a:rPr>
              <a:t>R</a:t>
            </a:r>
            <a:r>
              <a:rPr lang="en-US" sz="2000" dirty="0" smtClean="0">
                <a:solidFill>
                  <a:srgbClr val="000000"/>
                </a:solidFill>
              </a:rPr>
              <a:t>=1</a:t>
            </a:r>
            <a:endParaRPr lang="en-US" sz="2000" dirty="0">
              <a:solidFill>
                <a:srgbClr val="000000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2820228" y="1194050"/>
            <a:ext cx="721207" cy="1013963"/>
            <a:chOff x="5955236" y="2118316"/>
            <a:chExt cx="756555" cy="1209084"/>
          </a:xfrm>
        </p:grpSpPr>
        <p:cxnSp>
          <p:nvCxnSpPr>
            <p:cNvPr id="8" name="Straight Arrow Connector 7"/>
            <p:cNvCxnSpPr/>
            <p:nvPr/>
          </p:nvCxnSpPr>
          <p:spPr>
            <a:xfrm>
              <a:off x="5955236" y="2958957"/>
              <a:ext cx="604155" cy="295896"/>
            </a:xfrm>
            <a:prstGeom prst="straightConnector1">
              <a:avLst/>
            </a:prstGeom>
            <a:ln>
              <a:solidFill>
                <a:srgbClr val="00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1"/>
            <p:cNvGrpSpPr/>
            <p:nvPr/>
          </p:nvGrpSpPr>
          <p:grpSpPr>
            <a:xfrm>
              <a:off x="5955237" y="2118316"/>
              <a:ext cx="756554" cy="1209084"/>
              <a:chOff x="5955237" y="2118316"/>
              <a:chExt cx="756554" cy="1209084"/>
            </a:xfrm>
          </p:grpSpPr>
          <p:cxnSp>
            <p:nvCxnSpPr>
              <p:cNvPr id="9" name="Straight Arrow Connector 8"/>
              <p:cNvCxnSpPr/>
              <p:nvPr/>
            </p:nvCxnSpPr>
            <p:spPr>
              <a:xfrm rot="16200000">
                <a:off x="5801107" y="2507201"/>
                <a:ext cx="604155" cy="295896"/>
              </a:xfrm>
              <a:prstGeom prst="straightConnector1">
                <a:avLst/>
              </a:prstGeom>
              <a:ln>
                <a:solidFill>
                  <a:srgbClr val="000000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68583" y="2118316"/>
                <a:ext cx="165100" cy="190500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59391" y="3136900"/>
                <a:ext cx="152400" cy="190500"/>
              </a:xfrm>
              <a:prstGeom prst="rect">
                <a:avLst/>
              </a:prstGeom>
            </p:spPr>
          </p:pic>
          <p:cxnSp>
            <p:nvCxnSpPr>
              <p:cNvPr id="13" name="Straight Connector 12"/>
              <p:cNvCxnSpPr/>
              <p:nvPr/>
            </p:nvCxnSpPr>
            <p:spPr>
              <a:xfrm>
                <a:off x="5992225" y="2957227"/>
                <a:ext cx="480858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51720" y="2730785"/>
                <a:ext cx="152400" cy="177800"/>
              </a:xfrm>
              <a:prstGeom prst="rect">
                <a:avLst/>
              </a:prstGeom>
            </p:spPr>
          </p:pic>
        </p:grpSp>
      </p:grpSp>
      <p:sp>
        <p:nvSpPr>
          <p:cNvPr id="3" name="TextBox 2"/>
          <p:cNvSpPr txBox="1"/>
          <p:nvPr/>
        </p:nvSpPr>
        <p:spPr>
          <a:xfrm>
            <a:off x="2415466" y="5019102"/>
            <a:ext cx="423094" cy="309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melt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47146" y="5611940"/>
            <a:ext cx="423094" cy="309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melt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5988" y="4035142"/>
            <a:ext cx="549959" cy="309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8000"/>
                </a:solidFill>
              </a:rPr>
              <a:t>crystal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00664" y="5069628"/>
            <a:ext cx="549959" cy="309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8000"/>
                </a:solidFill>
              </a:rPr>
              <a:t>crystal</a:t>
            </a:r>
            <a:endParaRPr lang="en-US" dirty="0">
              <a:solidFill>
                <a:srgbClr val="008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9719" y="4365159"/>
            <a:ext cx="2070100" cy="6477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789" y="2280113"/>
            <a:ext cx="2044700" cy="6477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79444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81229" y="2395570"/>
            <a:ext cx="3811129" cy="502303"/>
          </a:xfrm>
        </p:spPr>
        <p:txBody>
          <a:bodyPr>
            <a:noAutofit/>
          </a:bodyPr>
          <a:lstStyle/>
          <a:p>
            <a:r>
              <a:rPr lang="en-US" sz="3200" dirty="0" smtClean="0"/>
              <a:t>GTH Potentials</a:t>
            </a:r>
            <a:endParaRPr lang="en-US" sz="32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647979" y="3512300"/>
            <a:ext cx="4306335" cy="3124404"/>
            <a:chOff x="886704" y="1414553"/>
            <a:chExt cx="7513211" cy="4970531"/>
          </a:xfrm>
        </p:grpSpPr>
        <p:pic>
          <p:nvPicPr>
            <p:cNvPr id="15" name="Picture 14" descr="Screen shot 2012-07-10 at 2.08.34 PM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704" y="1414553"/>
              <a:ext cx="7513211" cy="497053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99803" y="3698921"/>
              <a:ext cx="609600" cy="35560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4091" y="4122700"/>
              <a:ext cx="482600" cy="35560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64091" y="4540314"/>
              <a:ext cx="495300" cy="35560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64091" y="5069672"/>
              <a:ext cx="533400" cy="444500"/>
            </a:xfrm>
            <a:prstGeom prst="rect">
              <a:avLst/>
            </a:prstGeom>
            <a:solidFill>
              <a:srgbClr val="FFFFFF"/>
            </a:solidFill>
          </p:spPr>
        </p:pic>
      </p:grpSp>
      <p:sp>
        <p:nvSpPr>
          <p:cNvPr id="21" name="TextBox 20"/>
          <p:cNvSpPr txBox="1"/>
          <p:nvPr/>
        </p:nvSpPr>
        <p:spPr>
          <a:xfrm>
            <a:off x="4440919" y="5579022"/>
            <a:ext cx="880620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Circle</a:t>
            </a:r>
            <a:endParaRPr lang="en-US" sz="2400" dirty="0"/>
          </a:p>
        </p:txBody>
      </p:sp>
      <p:pic>
        <p:nvPicPr>
          <p:cNvPr id="3" name="Picture 2" descr="Screen shot 2012-09-24 at 4.13.52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47" y="271628"/>
            <a:ext cx="4471381" cy="28839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397360" y="2270499"/>
            <a:ext cx="1445979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Ellipse 2:1</a:t>
            </a:r>
            <a:endParaRPr lang="en-US" sz="24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82405" y="3032200"/>
            <a:ext cx="4152900" cy="4953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26377" y="2486058"/>
            <a:ext cx="355600" cy="3429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2763" y="1285797"/>
            <a:ext cx="495300" cy="3302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6987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5588000" y="1051579"/>
            <a:ext cx="333188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000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3200" dirty="0" smtClean="0"/>
              <a:t>Tangential Fluxes </a:t>
            </a:r>
            <a:br>
              <a:rPr lang="en-US" sz="3200" dirty="0" smtClean="0"/>
            </a:br>
            <a:endParaRPr lang="en-US" sz="32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3466935" y="3271059"/>
            <a:ext cx="4615168" cy="3522053"/>
            <a:chOff x="729313" y="1470565"/>
            <a:chExt cx="7394524" cy="4978653"/>
          </a:xfrm>
        </p:grpSpPr>
        <p:pic>
          <p:nvPicPr>
            <p:cNvPr id="19" name="Picture 18" descr="Screen shot 2012-07-10 at 2.59.59 PM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313" y="1470565"/>
              <a:ext cx="7394524" cy="497865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12344" y="3478852"/>
              <a:ext cx="482600" cy="35560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15322" y="2909888"/>
              <a:ext cx="495300" cy="35560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90779" y="3850132"/>
              <a:ext cx="609600" cy="35560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92850" y="2355628"/>
              <a:ext cx="901700" cy="444500"/>
            </a:xfrm>
            <a:prstGeom prst="rect">
              <a:avLst/>
            </a:prstGeom>
            <a:solidFill>
              <a:srgbClr val="FFFFFF"/>
            </a:solidFill>
          </p:spPr>
        </p:pic>
      </p:grpSp>
      <p:sp>
        <p:nvSpPr>
          <p:cNvPr id="25" name="TextBox 24"/>
          <p:cNvSpPr txBox="1"/>
          <p:nvPr/>
        </p:nvSpPr>
        <p:spPr>
          <a:xfrm>
            <a:off x="5067985" y="5674154"/>
            <a:ext cx="880620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Circle</a:t>
            </a:r>
            <a:endParaRPr lang="en-US" sz="24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8604" y="2588682"/>
            <a:ext cx="2776295" cy="49456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2" name="Picture 1" descr="Screen shot 2012-09-24 at 3.42.26 AM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52" y="221332"/>
            <a:ext cx="4479279" cy="3101039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020956" y="1980195"/>
            <a:ext cx="1445979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Ellipse 2:1</a:t>
            </a:r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5077" y="759863"/>
            <a:ext cx="495300" cy="3302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83042" y="1662439"/>
            <a:ext cx="317500" cy="2921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31641" y="2601510"/>
            <a:ext cx="355600" cy="342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24647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902125" y="225424"/>
            <a:ext cx="3822925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Bias Fields</a:t>
            </a:r>
            <a:endParaRPr lang="en-US" sz="3200" dirty="0">
              <a:solidFill>
                <a:srgbClr val="0000FF"/>
              </a:solidFill>
            </a:endParaRPr>
          </a:p>
        </p:txBody>
      </p:sp>
      <p:pic>
        <p:nvPicPr>
          <p:cNvPr id="13" name="Picture 12" descr="Screen shot 2012-07-15 at 4.58.3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36" y="3693453"/>
            <a:ext cx="4385096" cy="26465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125" y="1432297"/>
            <a:ext cx="3937000" cy="6223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2792" y="3348669"/>
            <a:ext cx="203200" cy="3683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97875" y="4810346"/>
            <a:ext cx="880620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Circle</a:t>
            </a:r>
            <a:endParaRPr lang="en-US" sz="24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1011" y="3988583"/>
            <a:ext cx="550508" cy="24592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6622" y="4324640"/>
            <a:ext cx="304897" cy="20866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6622" y="4609132"/>
            <a:ext cx="296427" cy="201214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6723" y="4810346"/>
            <a:ext cx="372652" cy="201214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2" name="Picture 1" descr="Screen shot 2012-09-24 at 4.21.38 AM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7" y="765678"/>
            <a:ext cx="4673600" cy="30353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558" y="697172"/>
            <a:ext cx="203200" cy="3683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26606" y="1433216"/>
            <a:ext cx="1445979" cy="461665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Ellipse 2:1</a:t>
            </a:r>
            <a:endParaRPr lang="en-US" sz="24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83799" y="2201252"/>
            <a:ext cx="495300" cy="3302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56623" y="1368424"/>
            <a:ext cx="355600" cy="3429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24550" y="2054597"/>
            <a:ext cx="317500" cy="2921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56623" y="2531452"/>
            <a:ext cx="317500" cy="2921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12223" y="2677502"/>
            <a:ext cx="393700" cy="2921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42792" y="2343638"/>
            <a:ext cx="1536700" cy="5842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7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3756" y="973667"/>
            <a:ext cx="8229600" cy="452596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US" sz="1800" dirty="0" smtClean="0">
              <a:solidFill>
                <a:srgbClr val="000000"/>
              </a:solidFill>
            </a:endParaRPr>
          </a:p>
          <a:p>
            <a:r>
              <a:rPr lang="en-US" sz="2400" dirty="0" smtClean="0"/>
              <a:t> Simulation 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Integral eqn. solver 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Stefan interface balance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Observed rotation points</a:t>
            </a:r>
          </a:p>
          <a:p>
            <a:pPr lvl="1">
              <a:spcAft>
                <a:spcPts val="600"/>
              </a:spcAft>
            </a:pPr>
            <a:r>
              <a:rPr lang="en-US" sz="1800" dirty="0" smtClean="0">
                <a:solidFill>
                  <a:srgbClr val="000000"/>
                </a:solidFill>
              </a:rPr>
              <a:t>Pattern limit cycles					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45178" y="276767"/>
            <a:ext cx="8229600" cy="642584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 Energetics &amp; Dynamics </a:t>
            </a:r>
            <a:endParaRPr lang="en-US" sz="31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07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557"/>
            <a:ext cx="8229600" cy="65669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Energy Conservation: </a:t>
            </a:r>
            <a:r>
              <a:rPr lang="en-US" sz="2700" dirty="0" smtClean="0"/>
              <a:t>Stefan balance</a:t>
            </a:r>
            <a:endParaRPr lang="en-US" sz="27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113" y="711189"/>
            <a:ext cx="6565900" cy="7366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457200" y="2375621"/>
            <a:ext cx="3186288" cy="3171806"/>
            <a:chOff x="297991" y="2216787"/>
            <a:chExt cx="4247444" cy="3760628"/>
          </a:xfrm>
        </p:grpSpPr>
        <p:sp>
          <p:nvSpPr>
            <p:cNvPr id="25" name="Rectangle 24"/>
            <p:cNvSpPr/>
            <p:nvPr/>
          </p:nvSpPr>
          <p:spPr>
            <a:xfrm>
              <a:off x="297991" y="2216787"/>
              <a:ext cx="4247444" cy="376062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Up Arrow 26"/>
            <p:cNvSpPr/>
            <p:nvPr/>
          </p:nvSpPr>
          <p:spPr>
            <a:xfrm flipV="1">
              <a:off x="1935359" y="4821092"/>
              <a:ext cx="522111" cy="573099"/>
            </a:xfrm>
            <a:prstGeom prst="upArrow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862426" y="4656087"/>
              <a:ext cx="903111" cy="0"/>
            </a:xfrm>
            <a:prstGeom prst="straightConnector1">
              <a:avLst/>
            </a:prstGeom>
            <a:ln w="76200" cmpd="sng">
              <a:solidFill>
                <a:srgbClr val="FF0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Parallelogram 6"/>
            <p:cNvSpPr/>
            <p:nvPr/>
          </p:nvSpPr>
          <p:spPr>
            <a:xfrm>
              <a:off x="1229316" y="4486753"/>
              <a:ext cx="2455333" cy="536223"/>
            </a:xfrm>
            <a:prstGeom prst="parallelogram">
              <a:avLst>
                <a:gd name="adj" fmla="val 193421"/>
              </a:avLst>
            </a:prstGeom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Parallelogram 7"/>
            <p:cNvSpPr/>
            <p:nvPr/>
          </p:nvSpPr>
          <p:spPr>
            <a:xfrm>
              <a:off x="1229316" y="4328709"/>
              <a:ext cx="2455333" cy="536223"/>
            </a:xfrm>
            <a:prstGeom prst="parallelogram">
              <a:avLst>
                <a:gd name="adj" fmla="val 193421"/>
              </a:avLst>
            </a:prstGeom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Up Arrow 8"/>
            <p:cNvSpPr/>
            <p:nvPr/>
          </p:nvSpPr>
          <p:spPr>
            <a:xfrm>
              <a:off x="2517659" y="3414309"/>
              <a:ext cx="522111" cy="1044222"/>
            </a:xfrm>
            <a:prstGeom prst="upArrow">
              <a:avLst/>
            </a:prstGeom>
            <a:solidFill>
              <a:srgbClr val="3366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3684649" y="4328709"/>
              <a:ext cx="0" cy="158044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679938" y="4850821"/>
              <a:ext cx="0" cy="158044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229316" y="4864932"/>
              <a:ext cx="0" cy="158044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3075049" y="4667376"/>
              <a:ext cx="903111" cy="0"/>
            </a:xfrm>
            <a:prstGeom prst="straightConnector1">
              <a:avLst/>
            </a:prstGeom>
            <a:ln w="76200" cmpd="sng">
              <a:solidFill>
                <a:srgbClr val="008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2866722" y="3851754"/>
              <a:ext cx="6142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melt</a:t>
              </a:r>
              <a:endParaRPr 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813072" y="5026049"/>
              <a:ext cx="798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crystal</a:t>
              </a:r>
              <a:endParaRPr lang="en-US" dirty="0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0626" y="4328709"/>
              <a:ext cx="431800" cy="4826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78160" y="4318832"/>
              <a:ext cx="431800" cy="546100"/>
            </a:xfrm>
            <a:prstGeom prst="rect">
              <a:avLst/>
            </a:prstGeom>
          </p:spPr>
        </p:pic>
        <p:sp>
          <p:nvSpPr>
            <p:cNvPr id="18" name="Up Arrow 17"/>
            <p:cNvSpPr/>
            <p:nvPr/>
          </p:nvSpPr>
          <p:spPr>
            <a:xfrm>
              <a:off x="2228381" y="2898348"/>
              <a:ext cx="522111" cy="1658583"/>
            </a:xfrm>
            <a:prstGeom prst="upArrow">
              <a:avLst/>
            </a:prstGeom>
            <a:solidFill>
              <a:srgbClr val="008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6887" y="2339548"/>
              <a:ext cx="2705100" cy="558800"/>
            </a:xfrm>
            <a:prstGeom prst="rect">
              <a:avLst/>
            </a:prstGeom>
          </p:spPr>
        </p:pic>
        <p:sp>
          <p:nvSpPr>
            <p:cNvPr id="21" name="Up Arrow 20"/>
            <p:cNvSpPr/>
            <p:nvPr/>
          </p:nvSpPr>
          <p:spPr>
            <a:xfrm>
              <a:off x="1939104" y="4119487"/>
              <a:ext cx="522111" cy="573099"/>
            </a:xfrm>
            <a:prstGeom prst="upArrow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49609" y="3651732"/>
              <a:ext cx="571500" cy="495300"/>
            </a:xfrm>
            <a:prstGeom prst="rect">
              <a:avLst/>
            </a:prstGeom>
          </p:spPr>
        </p:pic>
        <p:cxnSp>
          <p:nvCxnSpPr>
            <p:cNvPr id="5" name="Straight Connector 4"/>
            <p:cNvCxnSpPr/>
            <p:nvPr/>
          </p:nvCxnSpPr>
          <p:spPr>
            <a:xfrm>
              <a:off x="1241646" y="5050707"/>
              <a:ext cx="0" cy="530146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2679938" y="5050707"/>
              <a:ext cx="0" cy="530146"/>
            </a:xfrm>
            <a:prstGeom prst="line">
              <a:avLst/>
            </a:prstGeom>
            <a:ln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1241646" y="5518671"/>
              <a:ext cx="1438292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624209" y="5394191"/>
              <a:ext cx="596900" cy="3683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846437" y="3092932"/>
              <a:ext cx="1092200" cy="558800"/>
            </a:xfrm>
            <a:prstGeom prst="rect">
              <a:avLst/>
            </a:prstGeom>
          </p:spPr>
        </p:pic>
      </p:grpSp>
      <p:sp>
        <p:nvSpPr>
          <p:cNvPr id="46" name="TextBox 45"/>
          <p:cNvSpPr txBox="1"/>
          <p:nvPr/>
        </p:nvSpPr>
        <p:spPr>
          <a:xfrm>
            <a:off x="1535321" y="1319885"/>
            <a:ext cx="1270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Latent heat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494834" y="1319885"/>
            <a:ext cx="172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Bias Field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5448749" y="1319885"/>
            <a:ext cx="2455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8000"/>
                </a:solidFill>
              </a:rPr>
              <a:t>Bulk energy conduction</a:t>
            </a:r>
            <a:endParaRPr lang="en-US" dirty="0">
              <a:solidFill>
                <a:srgbClr val="008000"/>
              </a:solidFill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1542301" y="1799175"/>
            <a:ext cx="3450911" cy="369332"/>
            <a:chOff x="1542301" y="1927079"/>
            <a:chExt cx="3450911" cy="369332"/>
          </a:xfrm>
        </p:grpSpPr>
        <p:sp>
          <p:nvSpPr>
            <p:cNvPr id="50" name="Left-Right Arrow 49"/>
            <p:cNvSpPr/>
            <p:nvPr/>
          </p:nvSpPr>
          <p:spPr>
            <a:xfrm>
              <a:off x="1542301" y="1927079"/>
              <a:ext cx="3450911" cy="146192"/>
            </a:xfrm>
            <a:prstGeom prst="leftRightArrow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75890" y="1927079"/>
              <a:ext cx="28263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Fast microscopic processes</a:t>
              </a:r>
              <a:endParaRPr lang="en-US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5448749" y="1799175"/>
            <a:ext cx="3102925" cy="393066"/>
            <a:chOff x="5448749" y="1927079"/>
            <a:chExt cx="3102925" cy="393066"/>
          </a:xfrm>
        </p:grpSpPr>
        <p:sp>
          <p:nvSpPr>
            <p:cNvPr id="53" name="Left-Right Arrow 52"/>
            <p:cNvSpPr/>
            <p:nvPr/>
          </p:nvSpPr>
          <p:spPr>
            <a:xfrm>
              <a:off x="5448749" y="1927079"/>
              <a:ext cx="2788953" cy="146192"/>
            </a:xfrm>
            <a:prstGeom prst="leftRightArrow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448749" y="1950813"/>
              <a:ext cx="31029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Slow macroscopic processes</a:t>
              </a:r>
              <a:endParaRPr lang="en-US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91161" y="3958743"/>
            <a:ext cx="3997299" cy="2415285"/>
            <a:chOff x="4891161" y="3483618"/>
            <a:chExt cx="3997299" cy="2415285"/>
          </a:xfrm>
        </p:grpSpPr>
        <p:pic>
          <p:nvPicPr>
            <p:cNvPr id="32" name="Picture 31" descr="Screen shot 2012-07-15 at 12.35.20 PM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1161" y="3489553"/>
              <a:ext cx="3997299" cy="229532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018531" y="3483618"/>
              <a:ext cx="406400" cy="381000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35" name="Rectangle 34"/>
            <p:cNvSpPr/>
            <p:nvPr/>
          </p:nvSpPr>
          <p:spPr>
            <a:xfrm>
              <a:off x="6779941" y="5321609"/>
              <a:ext cx="850117" cy="5772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5385777" y="2587983"/>
            <a:ext cx="2637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Interface modulation </a:t>
            </a:r>
            <a:r>
              <a:rPr lang="en-US" dirty="0" err="1" smtClean="0"/>
              <a:t>eqn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8941" y="3119778"/>
            <a:ext cx="3302000" cy="6477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76941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4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427" y="34171"/>
            <a:ext cx="8229600" cy="65171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Bias Field Nodes </a:t>
            </a:r>
            <a:endParaRPr lang="en-US" sz="3200" dirty="0"/>
          </a:p>
        </p:txBody>
      </p:sp>
      <p:grpSp>
        <p:nvGrpSpPr>
          <p:cNvPr id="6" name="Group 5"/>
          <p:cNvGrpSpPr/>
          <p:nvPr/>
        </p:nvGrpSpPr>
        <p:grpSpPr>
          <a:xfrm>
            <a:off x="1912969" y="1234909"/>
            <a:ext cx="5355873" cy="5284893"/>
            <a:chOff x="1912970" y="1294544"/>
            <a:chExt cx="5176597" cy="5168928"/>
          </a:xfrm>
        </p:grpSpPr>
        <p:pic>
          <p:nvPicPr>
            <p:cNvPr id="4" name="Picture 3" descr="70+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2970" y="1294544"/>
              <a:ext cx="5176597" cy="5168928"/>
            </a:xfrm>
            <a:prstGeom prst="rect">
              <a:avLst/>
            </a:prstGeom>
          </p:spPr>
        </p:pic>
        <p:sp>
          <p:nvSpPr>
            <p:cNvPr id="5" name="Oval 4"/>
            <p:cNvSpPr/>
            <p:nvPr/>
          </p:nvSpPr>
          <p:spPr>
            <a:xfrm>
              <a:off x="3530066" y="2828368"/>
              <a:ext cx="2130953" cy="2079525"/>
            </a:xfrm>
            <a:prstGeom prst="ellipse">
              <a:avLst/>
            </a:prstGeom>
            <a:noFill/>
            <a:ln w="9525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 rot="2638285">
              <a:off x="5251865" y="2642706"/>
              <a:ext cx="76963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retard</a:t>
              </a:r>
              <a:endParaRPr 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133259" y="2199321"/>
              <a:ext cx="965078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advance</a:t>
              </a:r>
              <a:endParaRPr lang="en-US" dirty="0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050516" y="2383987"/>
              <a:ext cx="3035618" cy="1485284"/>
              <a:chOff x="3050516" y="2383987"/>
              <a:chExt cx="3035618" cy="1485284"/>
            </a:xfrm>
          </p:grpSpPr>
          <p:cxnSp>
            <p:nvCxnSpPr>
              <p:cNvPr id="8" name="Straight Connector 7"/>
              <p:cNvCxnSpPr/>
              <p:nvPr/>
            </p:nvCxnSpPr>
            <p:spPr>
              <a:xfrm flipV="1">
                <a:off x="4611686" y="3250403"/>
                <a:ext cx="1474448" cy="61886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 flipV="1">
                <a:off x="4611686" y="2383987"/>
                <a:ext cx="586551" cy="148528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flipH="1" flipV="1">
                <a:off x="4003611" y="2383987"/>
                <a:ext cx="608075" cy="148528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 flipH="1" flipV="1">
                <a:off x="3050516" y="3239211"/>
                <a:ext cx="1561170" cy="63006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TextBox 12"/>
            <p:cNvSpPr txBox="1"/>
            <p:nvPr/>
          </p:nvSpPr>
          <p:spPr>
            <a:xfrm rot="18899202">
              <a:off x="3068351" y="2583878"/>
              <a:ext cx="76963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retard</a:t>
              </a:r>
              <a:endParaRPr lang="en-US" dirty="0"/>
            </a:p>
          </p:txBody>
        </p:sp>
        <p:grpSp>
          <p:nvGrpSpPr>
            <p:cNvPr id="14" name="Group 13"/>
            <p:cNvGrpSpPr/>
            <p:nvPr/>
          </p:nvGrpSpPr>
          <p:grpSpPr>
            <a:xfrm flipV="1">
              <a:off x="3050516" y="3869271"/>
              <a:ext cx="3035618" cy="1485284"/>
              <a:chOff x="3050516" y="2383987"/>
              <a:chExt cx="3035618" cy="1485284"/>
            </a:xfrm>
          </p:grpSpPr>
          <p:cxnSp>
            <p:nvCxnSpPr>
              <p:cNvPr id="15" name="Straight Connector 14"/>
              <p:cNvCxnSpPr/>
              <p:nvPr/>
            </p:nvCxnSpPr>
            <p:spPr>
              <a:xfrm flipV="1">
                <a:off x="4611686" y="3250403"/>
                <a:ext cx="1474448" cy="618868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flipV="1">
                <a:off x="4611686" y="2383987"/>
                <a:ext cx="586551" cy="148528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 flipH="1" flipV="1">
                <a:off x="4003611" y="2383987"/>
                <a:ext cx="608075" cy="1485284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flipH="1" flipV="1">
                <a:off x="3050516" y="3239211"/>
                <a:ext cx="1561170" cy="63006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TextBox 20"/>
            <p:cNvSpPr txBox="1"/>
            <p:nvPr/>
          </p:nvSpPr>
          <p:spPr>
            <a:xfrm>
              <a:off x="4114921" y="5079046"/>
              <a:ext cx="965078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advance</a:t>
              </a:r>
              <a:endParaRPr 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 rot="3380181">
              <a:off x="3232651" y="4778698"/>
              <a:ext cx="76963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retard</a:t>
              </a:r>
              <a:endParaRPr lang="en-US" dirty="0"/>
            </a:p>
          </p:txBody>
        </p:sp>
        <p:sp>
          <p:nvSpPr>
            <p:cNvPr id="23" name="TextBox 22"/>
            <p:cNvSpPr txBox="1"/>
            <p:nvPr/>
          </p:nvSpPr>
          <p:spPr>
            <a:xfrm rot="18899202">
              <a:off x="5216072" y="4758765"/>
              <a:ext cx="769637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retard</a:t>
              </a:r>
              <a:endParaRPr 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43929" y="3615046"/>
              <a:ext cx="965078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advance</a:t>
              </a:r>
              <a:endParaRPr lang="en-US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11890" y="3630409"/>
              <a:ext cx="965078" cy="369332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advance</a:t>
              </a:r>
              <a:endParaRPr lang="en-US" dirty="0"/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113" y="663409"/>
            <a:ext cx="2832100" cy="571500"/>
          </a:xfrm>
          <a:prstGeom prst="rect">
            <a:avLst/>
          </a:prstGeom>
        </p:spPr>
      </p:pic>
      <p:sp>
        <p:nvSpPr>
          <p:cNvPr id="29" name="5-Point Star 28"/>
          <p:cNvSpPr/>
          <p:nvPr/>
        </p:nvSpPr>
        <p:spPr>
          <a:xfrm>
            <a:off x="5006959" y="2771929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5-Point Star 29"/>
          <p:cNvSpPr/>
          <p:nvPr/>
        </p:nvSpPr>
        <p:spPr>
          <a:xfrm>
            <a:off x="4190835" y="2769832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5-Point Star 30"/>
          <p:cNvSpPr/>
          <p:nvPr/>
        </p:nvSpPr>
        <p:spPr>
          <a:xfrm>
            <a:off x="5606734" y="3367509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5-Point Star 31"/>
          <p:cNvSpPr/>
          <p:nvPr/>
        </p:nvSpPr>
        <p:spPr>
          <a:xfrm>
            <a:off x="5601905" y="4164847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5-Point Star 32"/>
          <p:cNvSpPr/>
          <p:nvPr/>
        </p:nvSpPr>
        <p:spPr>
          <a:xfrm>
            <a:off x="5012176" y="4742021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5-Point Star 33"/>
          <p:cNvSpPr/>
          <p:nvPr/>
        </p:nvSpPr>
        <p:spPr>
          <a:xfrm>
            <a:off x="4191178" y="4746850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5-Point Star 34"/>
          <p:cNvSpPr/>
          <p:nvPr/>
        </p:nvSpPr>
        <p:spPr>
          <a:xfrm>
            <a:off x="3590897" y="4164847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5-Point Star 35"/>
          <p:cNvSpPr/>
          <p:nvPr/>
        </p:nvSpPr>
        <p:spPr>
          <a:xfrm>
            <a:off x="3586068" y="3362680"/>
            <a:ext cx="188915" cy="188915"/>
          </a:xfrm>
          <a:prstGeom prst="star5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18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24383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Initial Bias Field &amp; Patterns</a:t>
            </a:r>
            <a:endParaRPr lang="en-US" sz="3200" dirty="0"/>
          </a:p>
        </p:txBody>
      </p:sp>
      <p:grpSp>
        <p:nvGrpSpPr>
          <p:cNvPr id="3" name="Group 2"/>
          <p:cNvGrpSpPr/>
          <p:nvPr/>
        </p:nvGrpSpPr>
        <p:grpSpPr>
          <a:xfrm>
            <a:off x="230896" y="674236"/>
            <a:ext cx="8648099" cy="5675854"/>
            <a:chOff x="410091" y="674236"/>
            <a:chExt cx="8455065" cy="5675854"/>
          </a:xfrm>
        </p:grpSpPr>
        <p:pic>
          <p:nvPicPr>
            <p:cNvPr id="4" name="Picture 3" descr="circle evolution.pd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091" y="674236"/>
              <a:ext cx="8455065" cy="5675854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4101674" y="1503386"/>
              <a:ext cx="1139605" cy="1139605"/>
            </a:xfrm>
            <a:prstGeom prst="ellipse">
              <a:avLst/>
            </a:prstGeom>
            <a:noFill/>
            <a:ln w="9525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929115" y="1503386"/>
              <a:ext cx="1139605" cy="1139605"/>
            </a:xfrm>
            <a:prstGeom prst="ellipse">
              <a:avLst/>
            </a:prstGeom>
            <a:noFill/>
            <a:ln w="9525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6919590" y="4337502"/>
              <a:ext cx="1149130" cy="1146170"/>
            </a:xfrm>
            <a:prstGeom prst="ellipse">
              <a:avLst/>
            </a:prstGeom>
            <a:noFill/>
            <a:ln w="9525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4083522" y="4337717"/>
              <a:ext cx="1139605" cy="1139605"/>
            </a:xfrm>
            <a:prstGeom prst="ellipse">
              <a:avLst/>
            </a:prstGeom>
            <a:noFill/>
            <a:ln w="6350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>
            <a:xfrm>
              <a:off x="1324401" y="4331500"/>
              <a:ext cx="1145939" cy="1148782"/>
            </a:xfrm>
            <a:prstGeom prst="ellipse">
              <a:avLst/>
            </a:prstGeom>
            <a:noFill/>
            <a:ln w="6350" cmpd="sng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459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5860"/>
            <a:ext cx="8229600" cy="628473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Circle       Dendrite </a:t>
            </a:r>
            <a:endParaRPr lang="en-US" sz="3600" dirty="0"/>
          </a:p>
        </p:txBody>
      </p:sp>
      <p:pic>
        <p:nvPicPr>
          <p:cNvPr id="5" name="dendrite_J30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4194" y="804333"/>
            <a:ext cx="7558850" cy="56691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5619" y="320538"/>
            <a:ext cx="508000" cy="381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32966" y="1473910"/>
            <a:ext cx="1071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</a:t>
            </a:r>
            <a:r>
              <a:rPr lang="el-GR" dirty="0" smtClean="0"/>
              <a:t>ε</a:t>
            </a:r>
            <a:r>
              <a:rPr lang="en-US" dirty="0" smtClean="0"/>
              <a:t>=0.005)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99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-4444" y="47492"/>
            <a:ext cx="9148444" cy="6810508"/>
            <a:chOff x="-4444" y="47492"/>
            <a:chExt cx="9148444" cy="6810508"/>
          </a:xfrm>
        </p:grpSpPr>
        <p:grpSp>
          <p:nvGrpSpPr>
            <p:cNvPr id="18" name="Group 17"/>
            <p:cNvGrpSpPr/>
            <p:nvPr/>
          </p:nvGrpSpPr>
          <p:grpSpPr>
            <a:xfrm>
              <a:off x="-4444" y="47492"/>
              <a:ext cx="9148444" cy="6810508"/>
              <a:chOff x="127000" y="1688006"/>
              <a:chExt cx="9148444" cy="6810508"/>
            </a:xfrm>
          </p:grpSpPr>
          <p:pic>
            <p:nvPicPr>
              <p:cNvPr id="6" name="Picture 5" descr="Tip Right 0.07 Kelvin.pdf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7000" y="1688006"/>
                <a:ext cx="9148444" cy="6810508"/>
              </a:xfrm>
              <a:prstGeom prst="rect">
                <a:avLst/>
              </a:prstGeom>
              <a:ln>
                <a:solidFill>
                  <a:schemeClr val="tx1"/>
                </a:solidFill>
                <a:headEnd type="none"/>
                <a:tailEnd type="none"/>
              </a:ln>
            </p:spPr>
          </p:pic>
          <p:cxnSp>
            <p:nvCxnSpPr>
              <p:cNvPr id="9" name="Straight Connector 8"/>
              <p:cNvCxnSpPr/>
              <p:nvPr/>
            </p:nvCxnSpPr>
            <p:spPr>
              <a:xfrm rot="16200000">
                <a:off x="7856576" y="7086688"/>
                <a:ext cx="0" cy="1984471"/>
              </a:xfrm>
              <a:prstGeom prst="line">
                <a:avLst/>
              </a:prstGeom>
              <a:ln>
                <a:solidFill>
                  <a:schemeClr val="bg1"/>
                </a:solidFill>
                <a:headEnd type="non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TextBox 9"/>
              <p:cNvSpPr txBox="1"/>
              <p:nvPr/>
            </p:nvSpPr>
            <p:spPr>
              <a:xfrm>
                <a:off x="6972276" y="7487574"/>
                <a:ext cx="1876535" cy="461665"/>
              </a:xfrm>
              <a:prstGeom prst="rect">
                <a:avLst/>
              </a:prstGeom>
              <a:noFill/>
              <a:ln>
                <a:noFill/>
                <a:headEnd type="none"/>
                <a:tailEnd type="triangle"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>
                    <a:solidFill>
                      <a:schemeClr val="bg1"/>
                    </a:solidFill>
                  </a:rPr>
                  <a:t>1000 microns</a:t>
                </a:r>
                <a:endParaRPr lang="en-US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7251229" y="2173116"/>
                <a:ext cx="1448984" cy="461665"/>
              </a:xfrm>
              <a:prstGeom prst="rect">
                <a:avLst/>
              </a:prstGeom>
              <a:noFill/>
              <a:ln>
                <a:noFill/>
                <a:headEnd type="none"/>
                <a:tailEnd type="triangle"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FFFFFF"/>
                    </a:solidFill>
                  </a:rPr>
                  <a:t>ΔT=70 </a:t>
                </a:r>
                <a:r>
                  <a:rPr lang="en-US" sz="2400" dirty="0" err="1" smtClean="0">
                    <a:solidFill>
                      <a:srgbClr val="FFFFFF"/>
                    </a:solidFill>
                  </a:rPr>
                  <a:t>mK</a:t>
                </a:r>
                <a:endParaRPr lang="en-US" sz="2400" dirty="0">
                  <a:solidFill>
                    <a:srgbClr val="FFFFFF"/>
                  </a:solidFill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>
              <a:xfrm>
                <a:off x="131444" y="2634781"/>
                <a:ext cx="6456708" cy="1778567"/>
              </a:xfrm>
              <a:prstGeom prst="line">
                <a:avLst/>
              </a:prstGeom>
              <a:ln w="19050" cmpd="sng">
                <a:solidFill>
                  <a:srgbClr val="FFFFFF"/>
                </a:solidFill>
                <a:prstDash val="dash"/>
                <a:headEnd type="non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V="1">
                <a:off x="127000" y="6592988"/>
                <a:ext cx="6456708" cy="1784972"/>
              </a:xfrm>
              <a:prstGeom prst="line">
                <a:avLst/>
              </a:prstGeom>
              <a:ln w="19050" cmpd="sng">
                <a:solidFill>
                  <a:srgbClr val="FFFFFF"/>
                </a:solidFill>
                <a:prstDash val="dash"/>
                <a:headEnd type="non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Straight Connector 24"/>
            <p:cNvCxnSpPr/>
            <p:nvPr/>
          </p:nvCxnSpPr>
          <p:spPr>
            <a:xfrm>
              <a:off x="7916332" y="2596444"/>
              <a:ext cx="0" cy="903111"/>
            </a:xfrm>
            <a:prstGeom prst="line">
              <a:avLst/>
            </a:prstGeom>
            <a:ln w="28575" cmpd="sng">
              <a:solidFill>
                <a:srgbClr val="FFFFFF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7916332" y="4219225"/>
              <a:ext cx="0" cy="903111"/>
            </a:xfrm>
            <a:prstGeom prst="line">
              <a:avLst/>
            </a:prstGeom>
            <a:ln w="28575" cmpd="sng">
              <a:solidFill>
                <a:srgbClr val="FFFFFF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287927" y="1458328"/>
              <a:ext cx="23375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FFFF"/>
                  </a:solidFill>
                </a:rPr>
                <a:t>Last discernible branch</a:t>
              </a:r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050519" y="1936002"/>
              <a:ext cx="173162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</a:rPr>
                <a:t>Branch initiation</a:t>
              </a:r>
            </a:p>
            <a:p>
              <a:pPr algn="ctr"/>
              <a:r>
                <a:rPr lang="en-US" dirty="0" smtClean="0">
                  <a:solidFill>
                    <a:srgbClr val="FFFFFF"/>
                  </a:solidFill>
                </a:rPr>
                <a:t>(estimated)</a:t>
              </a:r>
              <a:endParaRPr lang="en-US" dirty="0">
                <a:solidFill>
                  <a:srgbClr val="FFFFFF"/>
                </a:solidFill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6452264" y="1859844"/>
              <a:ext cx="0" cy="903111"/>
            </a:xfrm>
            <a:prstGeom prst="line">
              <a:avLst/>
            </a:prstGeom>
            <a:ln w="28575" cmpd="sng">
              <a:solidFill>
                <a:srgbClr val="FFFFFF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6456708" y="4938890"/>
              <a:ext cx="0" cy="903111"/>
            </a:xfrm>
            <a:prstGeom prst="line">
              <a:avLst/>
            </a:prstGeom>
            <a:ln w="28575" cmpd="sng">
              <a:solidFill>
                <a:srgbClr val="FFFFFF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9767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1473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Semi-ellipse </a:t>
            </a:r>
            <a:endParaRPr lang="en-US" sz="1800" dirty="0"/>
          </a:p>
        </p:txBody>
      </p:sp>
      <p:pic>
        <p:nvPicPr>
          <p:cNvPr id="3" name="movie3to1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772466"/>
            <a:ext cx="8556799" cy="57045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3068" y="1315981"/>
            <a:ext cx="1071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ε</a:t>
            </a:r>
            <a:r>
              <a:rPr lang="en-US" dirty="0"/>
              <a:t>=0.005)</a:t>
            </a:r>
          </a:p>
        </p:txBody>
      </p:sp>
    </p:spTree>
    <p:extLst>
      <p:ext uri="{BB962C8B-B14F-4D97-AF65-F5344CB8AC3E}">
        <p14:creationId xmlns:p14="http://schemas.microsoft.com/office/powerpoint/2010/main" val="282489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7644"/>
          </a:xfrm>
        </p:spPr>
        <p:txBody>
          <a:bodyPr>
            <a:normAutofit/>
          </a:bodyPr>
          <a:lstStyle/>
          <a:p>
            <a:r>
              <a:rPr lang="en-US" sz="3200" dirty="0" smtClean="0"/>
              <a:t>Bias Field Nodes, Ellipses </a:t>
            </a:r>
            <a:r>
              <a:rPr lang="en-US" sz="2400" dirty="0" smtClean="0"/>
              <a:t>(</a:t>
            </a:r>
            <a:r>
              <a:rPr lang="en-US" sz="2400" dirty="0" err="1" smtClean="0"/>
              <a:t>ε</a:t>
            </a:r>
            <a:r>
              <a:rPr lang="en-US" sz="2400" dirty="0" smtClean="0"/>
              <a:t>=0.005)</a:t>
            </a:r>
            <a:endParaRPr lang="en-US" sz="2400" dirty="0"/>
          </a:p>
        </p:txBody>
      </p:sp>
      <p:pic>
        <p:nvPicPr>
          <p:cNvPr id="5" name="Picture 4" descr="Screen shot 2012-09-21 at 1.14.07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155" y="899224"/>
            <a:ext cx="5638800" cy="535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2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vie_bubble copy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224" y="802585"/>
            <a:ext cx="8816543" cy="58776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291" y="474741"/>
            <a:ext cx="8229600" cy="572029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Deterministic Chaos, </a:t>
            </a:r>
            <a:r>
              <a:rPr lang="en-US" sz="3600" dirty="0"/>
              <a:t>‘Seaweed</a:t>
            </a:r>
            <a:r>
              <a:rPr lang="en-US" sz="3600" dirty="0" smtClean="0"/>
              <a:t>’</a:t>
            </a:r>
            <a:br>
              <a:rPr lang="en-US" sz="3600" dirty="0" smtClean="0"/>
            </a:br>
            <a:r>
              <a:rPr lang="en-US" sz="3600" dirty="0" smtClean="0"/>
              <a:t>(</a:t>
            </a:r>
            <a:r>
              <a:rPr lang="en-US" dirty="0" err="1" smtClean="0"/>
              <a:t>ε</a:t>
            </a:r>
            <a:r>
              <a:rPr lang="en-US" sz="3600" dirty="0" smtClean="0"/>
              <a:t>=0) 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8958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8798"/>
          </a:xfrm>
        </p:spPr>
        <p:txBody>
          <a:bodyPr>
            <a:noAutofit/>
          </a:bodyPr>
          <a:lstStyle/>
          <a:p>
            <a:r>
              <a:rPr lang="en-US" sz="3600" dirty="0" smtClean="0"/>
              <a:t>Conclusions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924" y="674358"/>
            <a:ext cx="8426875" cy="4525963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en-US" sz="1800" dirty="0" smtClean="0"/>
              <a:t>Pattern complexities in iridescent butterfly wings and dendritic crystals are interesting and controlled branching provides technological applications.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Conventional wisdom attributes pattern branching to noise and stability.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NASA-supported microgravity experiments demonstrate that capillary potentials (local </a:t>
            </a:r>
            <a:r>
              <a:rPr lang="en-US" sz="1800" dirty="0" err="1"/>
              <a:t>e</a:t>
            </a:r>
            <a:r>
              <a:rPr lang="en-US" sz="1800" dirty="0" err="1" smtClean="0"/>
              <a:t>quilibria</a:t>
            </a:r>
            <a:r>
              <a:rPr lang="en-US" sz="1800" dirty="0" smtClean="0"/>
              <a:t>) provide weak interfacial fluxes</a:t>
            </a:r>
            <a:r>
              <a:rPr lang="en-US" sz="1800" dirty="0"/>
              <a:t>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Vector flux divergences imply energy release or removal (biases) on interface.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Nodes in the bias-field correspond to zeros of the surface </a:t>
            </a:r>
            <a:r>
              <a:rPr lang="en-US" sz="1800" dirty="0" err="1" smtClean="0"/>
              <a:t>Laplacian</a:t>
            </a:r>
            <a:r>
              <a:rPr lang="en-US" sz="1800" dirty="0" smtClean="0"/>
              <a:t> of the interface potential, a 4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-order function of the interface shape.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Positive bias energy retards interface speed, negative bias accelerates it.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Local changes in interface curvature couple with the external field and produce  branching.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Synchronization of bias nodes with interface advance can lead to limit cycles, and dendritic growth</a:t>
            </a:r>
            <a:r>
              <a:rPr lang="en-US" sz="1800" dirty="0"/>
              <a:t> </a:t>
            </a:r>
            <a:r>
              <a:rPr lang="en-US" sz="1800" dirty="0" smtClean="0"/>
              <a:t>if anisotropy is present.</a:t>
            </a:r>
          </a:p>
          <a:p>
            <a:pPr>
              <a:spcAft>
                <a:spcPts val="1200"/>
              </a:spcAft>
            </a:pPr>
            <a:r>
              <a:rPr lang="en-US" sz="1800" dirty="0" smtClean="0"/>
              <a:t>Isotropic (fluid-fluid) interfaces evolve by chaotic dynamics, yielding complex ‘seaweed’ patterns. </a:t>
            </a:r>
          </a:p>
          <a:p>
            <a:pPr>
              <a:spcAft>
                <a:spcPts val="1200"/>
              </a:spcAft>
            </a:pPr>
            <a:endParaRPr lang="en-US" sz="1800" dirty="0" smtClean="0"/>
          </a:p>
          <a:p>
            <a:pPr marL="0" indent="0">
              <a:spcAft>
                <a:spcPts val="1200"/>
              </a:spcAft>
              <a:buNone/>
            </a:pPr>
            <a:r>
              <a:rPr lang="en-US" sz="1800" dirty="0" smtClean="0"/>
              <a:t>  </a:t>
            </a:r>
          </a:p>
          <a:p>
            <a:pPr>
              <a:spcAft>
                <a:spcPts val="1200"/>
              </a:spcAft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2343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264"/>
          </a:xfrm>
        </p:spPr>
        <p:txBody>
          <a:bodyPr/>
          <a:lstStyle/>
          <a:p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Acknowledgments</a:t>
            </a:r>
            <a:endParaRPr lang="en-US" sz="32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154" y="2038388"/>
            <a:ext cx="8725975" cy="1567991"/>
          </a:xfrm>
        </p:spPr>
        <p:txBody>
          <a:bodyPr/>
          <a:lstStyle/>
          <a:p>
            <a:r>
              <a:rPr lang="en-US" sz="2000" dirty="0" smtClean="0">
                <a:latin typeface="Arial"/>
                <a:cs typeface="Arial"/>
              </a:rPr>
              <a:t>Special thanks go to Professors John </a:t>
            </a:r>
            <a:r>
              <a:rPr lang="en-US" sz="2000" dirty="0" err="1" smtClean="0">
                <a:latin typeface="Arial"/>
                <a:cs typeface="Arial"/>
              </a:rPr>
              <a:t>Lowengrub</a:t>
            </a:r>
            <a:r>
              <a:rPr lang="en-US" sz="2000" dirty="0" smtClean="0">
                <a:latin typeface="Arial"/>
                <a:cs typeface="Arial"/>
              </a:rPr>
              <a:t>, Mathematics Dept., U. California, Irvine, CA, and </a:t>
            </a:r>
            <a:r>
              <a:rPr lang="en-US" sz="2000" dirty="0" err="1" smtClean="0">
                <a:latin typeface="Arial"/>
                <a:cs typeface="Arial"/>
              </a:rPr>
              <a:t>Shuwang</a:t>
            </a:r>
            <a:r>
              <a:rPr lang="en-US" sz="2000" dirty="0" smtClean="0">
                <a:latin typeface="Arial"/>
                <a:cs typeface="Arial"/>
              </a:rPr>
              <a:t> Li, Dept. of Applied Mathematics, IIT, Chicago, IL for their efforts in providing noise-free sharp interface dynamics proving the existence of local bias fields.</a:t>
            </a: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16595" y="5702916"/>
            <a:ext cx="5106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Thank you for listening!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04171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18809</TotalTime>
  <Words>1323</Words>
  <Application>Microsoft Macintosh PowerPoint</Application>
  <PresentationFormat>On-screen Show (4:3)</PresentationFormat>
  <Paragraphs>328</Paragraphs>
  <Slides>42</Slides>
  <Notes>4</Notes>
  <HiddenSlides>0</HiddenSlides>
  <MMClips>7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4" baseType="lpstr">
      <vt:lpstr>Office Theme</vt:lpstr>
      <vt:lpstr>Equation</vt:lpstr>
      <vt:lpstr>Bias Fields and Pattern Complexity</vt:lpstr>
      <vt:lpstr>Outline</vt:lpstr>
      <vt:lpstr>Motivation &amp; Associated Questions</vt:lpstr>
      <vt:lpstr>Self-Organized Branching Patterns</vt:lpstr>
      <vt:lpstr>Phase-Field Simulated Cu-Au Dendrite Courtesy of J. Warren &amp; W. Boettinger, NIST</vt:lpstr>
      <vt:lpstr>Pattern Evolution</vt:lpstr>
      <vt:lpstr>PowerPoint Presentation</vt:lpstr>
      <vt:lpstr>NASA Microgravity Experiments </vt:lpstr>
      <vt:lpstr>PowerPoint Presentation</vt:lpstr>
      <vt:lpstr>PowerPoint Presentation</vt:lpstr>
      <vt:lpstr>PowerPoint Presentation</vt:lpstr>
      <vt:lpstr>Melting PVA Dendrites (ΔT=1.8 K)</vt:lpstr>
      <vt:lpstr>C/A Measurement</vt:lpstr>
      <vt:lpstr>Analysis of Melting in Microgravity</vt:lpstr>
      <vt:lpstr>PowerPoint Presentation</vt:lpstr>
      <vt:lpstr>Self-Similar Melting (9:1Ellipsoid)</vt:lpstr>
      <vt:lpstr>Melting ‘Trajectory’ (St+ =0.036, C/A=15, C0 =0.76cm, Ξ=1.0026)</vt:lpstr>
      <vt:lpstr>C/A versus Time: Big surprise!</vt:lpstr>
      <vt:lpstr>PowerPoint Presentation</vt:lpstr>
      <vt:lpstr>Excess Flux</vt:lpstr>
      <vt:lpstr>PowerPoint Presentation</vt:lpstr>
      <vt:lpstr>Global vs. Local Thermodynamic Equilibrium</vt:lpstr>
      <vt:lpstr>Energy Conservation 2-Phase Domain Contraction</vt:lpstr>
      <vt:lpstr>Interface Energy Conservation  (Leibniz-Reynolds &amp; Kelvin-Stokes thms)</vt:lpstr>
      <vt:lpstr>Interface Energy Conservation </vt:lpstr>
      <vt:lpstr> </vt:lpstr>
      <vt:lpstr> Capillary-mediated branching</vt:lpstr>
      <vt:lpstr>Initial Interface Shapes (Isometric Views) </vt:lpstr>
      <vt:lpstr>GTH Potentials</vt:lpstr>
      <vt:lpstr>Tangential Fluxes  </vt:lpstr>
      <vt:lpstr>Bias Fields</vt:lpstr>
      <vt:lpstr> Energetics &amp; Dynamics </vt:lpstr>
      <vt:lpstr>Energy Conservation: Stefan balance</vt:lpstr>
      <vt:lpstr>Bias Field Nodes </vt:lpstr>
      <vt:lpstr>Initial Bias Field &amp; Patterns</vt:lpstr>
      <vt:lpstr>Circle       Dendrite </vt:lpstr>
      <vt:lpstr>PowerPoint Presentation</vt:lpstr>
      <vt:lpstr>Semi-ellipse </vt:lpstr>
      <vt:lpstr>Bias Field Nodes, Ellipses (ε=0.005)</vt:lpstr>
      <vt:lpstr>Deterministic Chaos, ‘Seaweed’ (ε=0)  </vt:lpstr>
      <vt:lpstr>Conclusions</vt:lpstr>
      <vt:lpstr>Acknowledgments</vt:lpstr>
    </vt:vector>
  </TitlesOfParts>
  <Company>University of Florida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Dendritic Branching</dc:title>
  <dc:creator>Martin Glicksman</dc:creator>
  <cp:lastModifiedBy>Martin Glicksman</cp:lastModifiedBy>
  <cp:revision>677</cp:revision>
  <dcterms:created xsi:type="dcterms:W3CDTF">2012-05-06T16:28:05Z</dcterms:created>
  <dcterms:modified xsi:type="dcterms:W3CDTF">2012-11-14T04:20:53Z</dcterms:modified>
</cp:coreProperties>
</file>