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6" r:id="rId4"/>
    <p:sldId id="273" r:id="rId5"/>
    <p:sldId id="257" r:id="rId6"/>
    <p:sldId id="261" r:id="rId7"/>
    <p:sldId id="283" r:id="rId8"/>
    <p:sldId id="284" r:id="rId9"/>
    <p:sldId id="285" r:id="rId10"/>
    <p:sldId id="286" r:id="rId11"/>
    <p:sldId id="258" r:id="rId12"/>
    <p:sldId id="287" r:id="rId13"/>
    <p:sldId id="276" r:id="rId14"/>
    <p:sldId id="260" r:id="rId15"/>
    <p:sldId id="270" r:id="rId16"/>
    <p:sldId id="279" r:id="rId17"/>
    <p:sldId id="271" r:id="rId18"/>
    <p:sldId id="272" r:id="rId19"/>
    <p:sldId id="277" r:id="rId20"/>
    <p:sldId id="288" r:id="rId21"/>
    <p:sldId id="289" r:id="rId22"/>
    <p:sldId id="280" r:id="rId23"/>
    <p:sldId id="281" r:id="rId24"/>
    <p:sldId id="290" r:id="rId25"/>
    <p:sldId id="291" r:id="rId26"/>
    <p:sldId id="292" r:id="rId27"/>
    <p:sldId id="293" r:id="rId28"/>
    <p:sldId id="294" r:id="rId29"/>
    <p:sldId id="278" r:id="rId30"/>
    <p:sldId id="282" r:id="rId31"/>
    <p:sldId id="295" r:id="rId32"/>
    <p:sldId id="263" r:id="rId33"/>
    <p:sldId id="266" r:id="rId34"/>
    <p:sldId id="296" r:id="rId35"/>
    <p:sldId id="297" r:id="rId36"/>
    <p:sldId id="298" r:id="rId37"/>
    <p:sldId id="299" r:id="rId38"/>
    <p:sldId id="267" r:id="rId39"/>
    <p:sldId id="262" r:id="rId40"/>
    <p:sldId id="26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72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692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789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202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64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37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032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120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00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680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229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85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030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030148" name="Rectangle 4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1030149" name="Rectangle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2ECE4AA-CB0C-4D43-A52D-965E05B27304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/51</a:t>
            </a:r>
          </a:p>
        </p:txBody>
      </p:sp>
      <p:pic>
        <p:nvPicPr>
          <p:cNvPr id="1030150" name="Picture 6" descr="well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318" y="5010151"/>
            <a:ext cx="941916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6873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CCEE587-C619-49C4-8A20-89373883977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7800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0984B98-9601-44E8-B6EE-80AB06F542D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6417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3B32936-4CD5-4418-BBD5-49A472D642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02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08BD960-53AD-40E6-A26D-ECD3CCDCBAE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4628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538C07-F07E-4013-A742-4DCF895EF58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4387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BCF3E87-C7D7-4CEE-A518-EE77448BBE4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3243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D1FB664-D8A3-4BF5-820E-6446C1F27E2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1799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2BE5A9-C908-4C6E-AF7A-16BA9EA6378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134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A7F4E4F-9A05-4CCA-8F85-043C32BDED8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751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A792B48-1D9C-4CE5-AB07-893EA5137E0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1628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030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030148" name="Rectangle 4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1030149" name="Rectangle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2ECE4AA-CB0C-4D43-A52D-965E05B27304}" type="slidenum">
              <a:rPr lang="en-US">
                <a:solidFill>
                  <a:srgbClr val="000000"/>
                </a:solidFill>
              </a:rPr>
              <a:pPr/>
              <a:t>‹#›</a:t>
            </a:fld>
            <a:r>
              <a:rPr lang="en-US">
                <a:solidFill>
                  <a:srgbClr val="000000"/>
                </a:solidFill>
              </a:rPr>
              <a:t>/51</a:t>
            </a:r>
          </a:p>
        </p:txBody>
      </p:sp>
      <p:pic>
        <p:nvPicPr>
          <p:cNvPr id="1030150" name="Picture 6" descr="well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318" y="5010151"/>
            <a:ext cx="941916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0893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CCEE587-C619-49C4-8A20-89373883977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2140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0984B98-9601-44E8-B6EE-80AB06F542D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6000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3B32936-4CD5-4418-BBD5-49A472D642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7578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08BD960-53AD-40E6-A26D-ECD3CCDCBAE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4006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538C07-F07E-4013-A742-4DCF895EF58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1263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BCF3E87-C7D7-4CEE-A518-EE77448BBE4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2806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D1FB664-D8A3-4BF5-820E-6446C1F27E2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9553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2BE5A9-C908-4C6E-AF7A-16BA9EA6378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634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A7F4E4F-9A05-4CCA-8F85-043C32BDED8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9876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A792B48-1D9C-4CE5-AB07-893EA5137E0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624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99DF9-75FB-484F-9556-C2224BE67CDE}" type="datetimeFigureOut">
              <a:rPr lang="en-US" smtClean="0"/>
              <a:t>7/24/2013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3FEC7-68DF-46CF-A84C-AB9362CF38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27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611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611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95501" y="6475413"/>
            <a:ext cx="7795684" cy="246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8611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1134" y="6459538"/>
            <a:ext cx="1096433" cy="246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1CD252-8F8B-48BE-B305-FA6D169B8975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861193" name="Picture 9" descr="well"/>
          <p:cNvPicPr>
            <a:picLocks noChangeAspect="1" noChangeArrowheads="1"/>
          </p:cNvPicPr>
          <p:nvPr userDrawn="1"/>
        </p:nvPicPr>
        <p:blipFill>
          <a:blip r:embed="rId1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6151" y="5964238"/>
            <a:ext cx="941916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765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200" kern="1200">
          <a:solidFill>
            <a:srgbClr val="0000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611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611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95501" y="6475413"/>
            <a:ext cx="7795684" cy="246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solidFill>
                  <a:srgbClr val="000000"/>
                </a:solidFill>
              </a:rPr>
              <a:t>Visual 3D Modeling using Cameras and Camera Networks</a:t>
            </a:r>
          </a:p>
        </p:txBody>
      </p:sp>
      <p:sp>
        <p:nvSpPr>
          <p:cNvPr id="8611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1134" y="6459538"/>
            <a:ext cx="1096433" cy="246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1CD252-8F8B-48BE-B305-FA6D169B8975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861193" name="Picture 9" descr="well"/>
          <p:cNvPicPr>
            <a:picLocks noChangeAspect="1" noChangeArrowheads="1"/>
          </p:cNvPicPr>
          <p:nvPr userDrawn="1"/>
        </p:nvPicPr>
        <p:blipFill>
          <a:blip r:embed="rId13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6151" y="5964238"/>
            <a:ext cx="941916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757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200" kern="1200">
          <a:solidFill>
            <a:srgbClr val="0000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rgbClr val="000099"/>
          </a:solidFill>
          <a:latin typeface="Comic Sans MS" panose="030F0702030302020204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://users.cecs.anu.edu.au/~hongdong/" TargetMode="External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://grail.cs.washington.edu/projects/manhattan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://www.youtube.com/watch?v=s0mhpKFv36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Brief Introduction to Geometry and Vision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A.L. Yuille (UCLA)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61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 of Talk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Four</a:t>
            </a:r>
            <a:r>
              <a:rPr lang="en-US" dirty="0" smtClean="0"/>
              <a:t> </a:t>
            </a:r>
            <a:r>
              <a:rPr lang="en-US" dirty="0" smtClean="0"/>
              <a:t>Topics:</a:t>
            </a:r>
          </a:p>
          <a:p>
            <a:r>
              <a:rPr lang="en-US" dirty="0" smtClean="0"/>
              <a:t>(I) Basic Projection. Perspective. Vanishing Points.</a:t>
            </a:r>
          </a:p>
          <a:p>
            <a:r>
              <a:rPr lang="en-US" dirty="0" smtClean="0"/>
              <a:t>(II) Camera Calibration. Stereopsis. Essential Matrix. Fundamental Matrix.</a:t>
            </a:r>
          </a:p>
          <a:p>
            <a:r>
              <a:rPr lang="en-US" dirty="0" smtClean="0"/>
              <a:t>(III) Structure from Motion. Rigid. Extension to Non-Rigid.</a:t>
            </a:r>
          </a:p>
          <a:p>
            <a:r>
              <a:rPr lang="en-US" dirty="0" smtClean="0"/>
              <a:t>(IV) Geometric Priors. Manhattan World.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36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Geometry of Projection.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Most analysis is based on the Pinhole camera model.</a:t>
            </a:r>
          </a:p>
          <a:p>
            <a:r>
              <a:rPr lang="en-US" dirty="0" smtClean="0"/>
              <a:t>Real cameras have lens (W. Freeman’s lectures). See </a:t>
            </a:r>
            <a:r>
              <a:rPr lang="en-US" dirty="0" err="1" smtClean="0"/>
              <a:t>Szeliski</a:t>
            </a:r>
            <a:r>
              <a:rPr lang="en-US" dirty="0" err="1" smtClean="0"/>
              <a:t>’s</a:t>
            </a:r>
            <a:r>
              <a:rPr lang="en-US" dirty="0" smtClean="0"/>
              <a:t> book </a:t>
            </a:r>
            <a:r>
              <a:rPr lang="en-US" dirty="0" smtClean="0"/>
              <a:t>for </a:t>
            </a:r>
            <a:r>
              <a:rPr lang="en-US" dirty="0" smtClean="0"/>
              <a:t>corrections to the pinhole camera model.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5431" y="3462806"/>
            <a:ext cx="4933950" cy="2533650"/>
          </a:xfrm>
          <a:prstGeom prst="rect">
            <a:avLst/>
          </a:prstGeom>
        </p:spPr>
      </p:pic>
      <p:pic>
        <p:nvPicPr>
          <p:cNvPr id="1026" name="Picture 2" descr="http://www.gomezconsultants.com/CSE5280/Viewing/PerspectiveProjection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022" y="3462806"/>
            <a:ext cx="287655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14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Properties of Perspective Projection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Straight lines project to straight lines.</a:t>
            </a:r>
          </a:p>
          <a:p>
            <a:r>
              <a:rPr lang="en-US" dirty="0" smtClean="0"/>
              <a:t>Parallel lines in space project to lines which converge at a vanishing point.</a:t>
            </a:r>
            <a:endParaRPr lang="en-US" dirty="0"/>
          </a:p>
        </p:txBody>
      </p:sp>
      <p:pic>
        <p:nvPicPr>
          <p:cNvPr id="2050" name="Picture 2" descr="File:Entrega de las llaves a San Pedro (Perugino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16" y="3621753"/>
            <a:ext cx="5240884" cy="323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929" y="3233488"/>
            <a:ext cx="4257831" cy="307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70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Perspective 1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075" y="1528128"/>
            <a:ext cx="12178521" cy="51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4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Perspective 2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423080"/>
            <a:ext cx="10175240" cy="533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18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Vanishing Points 1.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1820" y="1690688"/>
            <a:ext cx="10828360" cy="539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89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Vanishing points 2.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9280" y="1442720"/>
            <a:ext cx="11659530" cy="561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36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 approximations: Weak Orthographic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Perspective projection can often be approximated by scaled orthographic projection (e.g., if Z is constant).</a:t>
            </a:r>
          </a:p>
          <a:p>
            <a:r>
              <a:rPr lang="en-US" dirty="0" smtClean="0"/>
              <a:t>This is a linear operation.</a:t>
            </a:r>
          </a:p>
          <a:p>
            <a:r>
              <a:rPr lang="en-US" dirty="0" smtClean="0"/>
              <a:t>Parallel lines project to parallel lines (vanishing points at infinity).</a:t>
            </a:r>
          </a:p>
          <a:p>
            <a:r>
              <a:rPr lang="en-US" dirty="0" smtClean="0"/>
              <a:t>This is often a good approximation which is easy to use.</a:t>
            </a:r>
          </a:p>
          <a:p>
            <a:r>
              <a:rPr lang="en-US" dirty="0" err="1" smtClean="0"/>
              <a:t>Maths</a:t>
            </a:r>
            <a:r>
              <a:rPr lang="en-US" dirty="0" smtClean="0"/>
              <a:t> of weak orthographic projection.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21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 Projection 1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41119"/>
            <a:ext cx="11612039" cy="560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1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Cameras. Binocular Stereo.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Binocular stereo. </a:t>
            </a:r>
          </a:p>
          <a:p>
            <a:r>
              <a:rPr lang="en-US" dirty="0" smtClean="0"/>
              <a:t>Estimate depth from two eyes/cameras by triangulation.</a:t>
            </a:r>
          </a:p>
          <a:p>
            <a:r>
              <a:rPr lang="en-US" dirty="0" smtClean="0"/>
              <a:t>Requires solving the correspondence problem between points in the two images.</a:t>
            </a:r>
          </a:p>
          <a:p>
            <a:r>
              <a:rPr lang="en-US" dirty="0" smtClean="0"/>
              <a:t>Correspondence problem is helped by the </a:t>
            </a:r>
            <a:r>
              <a:rPr lang="en-US" dirty="0" err="1" smtClean="0"/>
              <a:t>epipolar</a:t>
            </a:r>
            <a:r>
              <a:rPr lang="en-US" dirty="0" smtClean="0"/>
              <a:t> line constraint.</a:t>
            </a:r>
          </a:p>
          <a:p>
            <a:r>
              <a:rPr lang="en-US" dirty="0" smtClean="0"/>
              <a:t>Camera calibration needed. </a:t>
            </a: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6601" y="4307978"/>
            <a:ext cx="2694666" cy="243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9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Epipolar</a:t>
            </a:r>
            <a:r>
              <a:rPr lang="en-US" dirty="0" smtClean="0"/>
              <a:t> Lines: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Points on one </a:t>
            </a:r>
            <a:r>
              <a:rPr lang="en-US" dirty="0" err="1" smtClean="0"/>
              <a:t>epipolar</a:t>
            </a:r>
            <a:r>
              <a:rPr lang="en-US" dirty="0" smtClean="0"/>
              <a:t> line can only be matched to points on the corresponding </a:t>
            </a:r>
            <a:r>
              <a:rPr lang="en-US" dirty="0" err="1" smtClean="0"/>
              <a:t>epipolar</a:t>
            </a:r>
            <a:r>
              <a:rPr lang="en-US" dirty="0" smtClean="0"/>
              <a:t> line.</a:t>
            </a:r>
          </a:p>
          <a:p>
            <a:r>
              <a:rPr lang="en-US" dirty="0" err="1" smtClean="0"/>
              <a:t>Epipolar</a:t>
            </a:r>
            <a:r>
              <a:rPr lang="en-US" dirty="0" smtClean="0"/>
              <a:t> lines depend on the camera parameters.</a:t>
            </a:r>
          </a:p>
          <a:p>
            <a:r>
              <a:rPr lang="en-US" dirty="0" smtClean="0"/>
              <a:t>If both cameras are parallel, then </a:t>
            </a:r>
            <a:r>
              <a:rPr lang="en-US" dirty="0" err="1" smtClean="0"/>
              <a:t>epipolar</a:t>
            </a:r>
            <a:r>
              <a:rPr lang="en-US" dirty="0" smtClean="0"/>
              <a:t> lines are horizontal.</a:t>
            </a:r>
          </a:p>
          <a:p>
            <a:r>
              <a:rPr lang="en-US" dirty="0" smtClean="0"/>
              <a:t>Geometric demonstration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of </a:t>
            </a:r>
            <a:r>
              <a:rPr lang="en-US" dirty="0" err="1" smtClean="0"/>
              <a:t>epipolar</a:t>
            </a:r>
            <a:r>
              <a:rPr lang="en-US" dirty="0" smtClean="0"/>
              <a:t> line constraint.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1223" y="82550"/>
            <a:ext cx="2619375" cy="1743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1001" y="4001294"/>
            <a:ext cx="3686175" cy="26827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4089" y="273050"/>
            <a:ext cx="2548371" cy="191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09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CA64CC-6B21-4C18-8149-3097ED61B81E}" type="slidenum">
              <a:rPr lang="en-US">
                <a:solidFill>
                  <a:srgbClr val="000000"/>
                </a:solidFill>
              </a:rPr>
              <a:pPr/>
              <a:t>13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30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Stereo Algorithms can exploit </a:t>
            </a:r>
            <a:r>
              <a:rPr lang="en-US" dirty="0" err="1" smtClean="0"/>
              <a:t>epipolar</a:t>
            </a:r>
            <a:r>
              <a:rPr lang="en-US" dirty="0" smtClean="0"/>
              <a:t> line constraints</a:t>
            </a:r>
            <a:endParaRPr lang="en-US" dirty="0"/>
          </a:p>
        </p:txBody>
      </p:sp>
      <p:sp>
        <p:nvSpPr>
          <p:cNvPr id="130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63738" y="1328738"/>
            <a:ext cx="8229600" cy="4525962"/>
          </a:xfrm>
        </p:spPr>
        <p:txBody>
          <a:bodyPr/>
          <a:lstStyle/>
          <a:p>
            <a:pPr marL="457200" lvl="1" indent="0">
              <a:buNone/>
            </a:pPr>
            <a:r>
              <a:rPr lang="en-US" dirty="0" smtClean="0"/>
              <a:t>Simplest model: estimate the disparity d at each point (convert to depth by geometry).</a:t>
            </a:r>
          </a:p>
          <a:p>
            <a:pPr marL="457200" lvl="1" indent="0">
              <a:buNone/>
            </a:pPr>
            <a:r>
              <a:rPr lang="en-US" dirty="0" smtClean="0"/>
              <a:t>Matching unambiguous, despite </a:t>
            </a:r>
            <a:r>
              <a:rPr lang="en-US" dirty="0" err="1" smtClean="0"/>
              <a:t>epipolar</a:t>
            </a:r>
            <a:r>
              <a:rPr lang="en-US" dirty="0" smtClean="0"/>
              <a:t> line constraints.</a:t>
            </a:r>
          </a:p>
          <a:p>
            <a:pPr marL="457200" lvl="1" indent="0">
              <a:buNone/>
            </a:pPr>
            <a:r>
              <a:rPr lang="en-US" dirty="0" smtClean="0"/>
              <a:t>Regularize by smoothness (ordering),</a:t>
            </a:r>
          </a:p>
          <a:p>
            <a:pPr marL="457200" lvl="1" indent="0">
              <a:buNone/>
            </a:pPr>
            <a:r>
              <a:rPr lang="en-US" dirty="0" smtClean="0"/>
              <a:t>E.g., Marr and </a:t>
            </a:r>
            <a:r>
              <a:rPr lang="en-US" dirty="0" err="1" smtClean="0"/>
              <a:t>Poggio</a:t>
            </a:r>
            <a:r>
              <a:rPr lang="en-US" dirty="0" smtClean="0"/>
              <a:t> 1978. </a:t>
            </a:r>
            <a:r>
              <a:rPr lang="en-US" dirty="0" err="1" smtClean="0"/>
              <a:t>Arbib</a:t>
            </a:r>
            <a:r>
              <a:rPr lang="en-US" dirty="0" smtClean="0"/>
              <a:t> and Dev. 1977.</a:t>
            </a:r>
          </a:p>
          <a:p>
            <a:pPr marL="0" indent="0">
              <a:buNone/>
            </a:pPr>
            <a:r>
              <a:rPr lang="en-US" dirty="0" smtClean="0"/>
              <a:t>    Simple Energy </a:t>
            </a:r>
            <a:r>
              <a:rPr lang="en-US" dirty="0"/>
              <a:t>function: </a:t>
            </a:r>
            <a:r>
              <a:rPr lang="en-US" dirty="0" smtClean="0"/>
              <a:t>(</a:t>
            </a:r>
            <a:r>
              <a:rPr lang="en-US" dirty="0" err="1" smtClean="0"/>
              <a:t>Boykov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</p:txBody>
      </p:sp>
      <p:grpSp>
        <p:nvGrpSpPr>
          <p:cNvPr id="1305604" name="Group 4"/>
          <p:cNvGrpSpPr>
            <a:grpSpLocks/>
          </p:cNvGrpSpPr>
          <p:nvPr/>
        </p:nvGrpSpPr>
        <p:grpSpPr bwMode="auto">
          <a:xfrm>
            <a:off x="2324893" y="4766847"/>
            <a:ext cx="7542213" cy="871537"/>
            <a:chOff x="851" y="3168"/>
            <a:chExt cx="4751" cy="549"/>
          </a:xfrm>
        </p:grpSpPr>
        <p:graphicFrame>
          <p:nvGraphicFramePr>
            <p:cNvPr id="1305605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856863399"/>
                </p:ext>
              </p:extLst>
            </p:nvPr>
          </p:nvGraphicFramePr>
          <p:xfrm>
            <a:off x="2400" y="3168"/>
            <a:ext cx="1755" cy="5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50" name="Equation" r:id="rId3" imgW="1218960" imgH="380880" progId="Equation.3">
                    <p:embed/>
                  </p:oleObj>
                </mc:Choice>
                <mc:Fallback>
                  <p:oleObj name="Equation" r:id="rId3" imgW="1218960" imgH="3808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00" y="3168"/>
                          <a:ext cx="1755" cy="54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05606" name="Object 6"/>
            <p:cNvGraphicFramePr>
              <a:graphicFrameLocks noChangeAspect="1"/>
            </p:cNvGraphicFramePr>
            <p:nvPr/>
          </p:nvGraphicFramePr>
          <p:xfrm>
            <a:off x="4176" y="3168"/>
            <a:ext cx="1426" cy="5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51" name="Equation" r:id="rId5" imgW="990360" imgH="380880" progId="Equation.3">
                    <p:embed/>
                  </p:oleObj>
                </mc:Choice>
                <mc:Fallback>
                  <p:oleObj name="Equation" r:id="rId5" imgW="990360" imgH="3808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76" y="3168"/>
                          <a:ext cx="1426" cy="5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05607" name="Object 7"/>
            <p:cNvGraphicFramePr>
              <a:graphicFrameLocks noChangeAspect="1"/>
            </p:cNvGraphicFramePr>
            <p:nvPr/>
          </p:nvGraphicFramePr>
          <p:xfrm>
            <a:off x="851" y="3168"/>
            <a:ext cx="1535" cy="3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52" name="Equation" r:id="rId7" imgW="1066680" imgH="228600" progId="Equation.3">
                    <p:embed/>
                  </p:oleObj>
                </mc:Choice>
                <mc:Fallback>
                  <p:oleObj name="Equation" r:id="rId7" imgW="1066680" imgH="228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1" y="3168"/>
                          <a:ext cx="1535" cy="3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82223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Exploit </a:t>
            </a:r>
            <a:r>
              <a:rPr lang="en-US" dirty="0" err="1" smtClean="0"/>
              <a:t>Epipolar</a:t>
            </a:r>
            <a:r>
              <a:rPr lang="en-US" dirty="0" smtClean="0"/>
              <a:t> Line constraint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epipolar</a:t>
            </a:r>
            <a:r>
              <a:rPr lang="en-US" dirty="0" smtClean="0"/>
              <a:t> line constraint reduces correspondence to a one-dimensional problem.</a:t>
            </a:r>
          </a:p>
          <a:p>
            <a:r>
              <a:rPr lang="en-US" dirty="0" smtClean="0"/>
              <a:t>Dynamic programming can be applied.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14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626" y="3246431"/>
            <a:ext cx="5356381" cy="17673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4862" y="3246431"/>
            <a:ext cx="5187538" cy="217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9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2EF4E9-91CC-43F5-B36C-366C6A9CFDEC}" type="slidenum">
              <a:rPr lang="en-US">
                <a:solidFill>
                  <a:srgbClr val="000000"/>
                </a:solidFill>
              </a:rPr>
              <a:pPr/>
              <a:t>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30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82864" y="423863"/>
            <a:ext cx="6967537" cy="823912"/>
          </a:xfrm>
        </p:spPr>
        <p:txBody>
          <a:bodyPr/>
          <a:lstStyle/>
          <a:p>
            <a:r>
              <a:rPr lang="en-US"/>
              <a:t>Results using Dynamic Programming</a:t>
            </a:r>
          </a:p>
        </p:txBody>
      </p:sp>
      <p:pic>
        <p:nvPicPr>
          <p:cNvPr id="1308675" name="Picture 3" descr="teddy_d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905000"/>
            <a:ext cx="3848100" cy="320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8676" name="Picture 4" descr="Tsu_d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05000"/>
            <a:ext cx="41910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20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Half-Occlusions.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833" y="1600201"/>
            <a:ext cx="11327567" cy="4525963"/>
          </a:xfrm>
        </p:spPr>
        <p:txBody>
          <a:bodyPr/>
          <a:lstStyle/>
          <a:p>
            <a:r>
              <a:rPr lang="en-US" dirty="0" smtClean="0"/>
              <a:t>Da Vinci’s stereopsis.</a:t>
            </a:r>
          </a:p>
          <a:p>
            <a:r>
              <a:rPr lang="en-US" dirty="0" smtClean="0"/>
              <a:t>Points are half-occluded: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visible to one eye/camera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but  not to the other.</a:t>
            </a:r>
          </a:p>
          <a:p>
            <a:r>
              <a:rPr lang="en-US" dirty="0" smtClean="0"/>
              <a:t>This gives cues for the detection of boundaries.</a:t>
            </a:r>
          </a:p>
          <a:p>
            <a:r>
              <a:rPr lang="en-US" dirty="0" smtClean="0"/>
              <a:t>Geiger, </a:t>
            </a:r>
            <a:r>
              <a:rPr lang="en-US" dirty="0" err="1" smtClean="0"/>
              <a:t>Ladendorf</a:t>
            </a:r>
            <a:r>
              <a:rPr lang="en-US" dirty="0" smtClean="0"/>
              <a:t>, Yuille,  1992,  </a:t>
            </a:r>
            <a:r>
              <a:rPr lang="en-US" dirty="0" err="1" smtClean="0"/>
              <a:t>Belhumeur</a:t>
            </a:r>
            <a:r>
              <a:rPr lang="en-US" dirty="0" smtClean="0"/>
              <a:t> and Mumford 1992.</a:t>
            </a:r>
          </a:p>
          <a:p>
            <a:r>
              <a:rPr lang="en-US" dirty="0" smtClean="0"/>
              <a:t>H. Ishikawa and D. Geiger. 1998 (across </a:t>
            </a:r>
            <a:r>
              <a:rPr lang="en-US" dirty="0" err="1" smtClean="0"/>
              <a:t>epipolar</a:t>
            </a:r>
            <a:r>
              <a:rPr lang="en-US" dirty="0" smtClean="0"/>
              <a:t> lines).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16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8725" y="1417638"/>
            <a:ext cx="5757301" cy="201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39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Camera </a:t>
            </a:r>
            <a:r>
              <a:rPr lang="en-US" dirty="0" err="1" smtClean="0"/>
              <a:t>Callibration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Essential Matrix (</a:t>
            </a:r>
            <a:r>
              <a:rPr lang="en-US" dirty="0" err="1" smtClean="0"/>
              <a:t>Longuet</a:t>
            </a:r>
            <a:r>
              <a:rPr lang="en-US" dirty="0" smtClean="0"/>
              <a:t>-Higgins 1981). </a:t>
            </a:r>
            <a:r>
              <a:rPr lang="en-US" dirty="0"/>
              <a:t>Fundamental Matrix </a:t>
            </a:r>
            <a:r>
              <a:rPr lang="en-US" dirty="0" smtClean="0"/>
              <a:t>(Q.T. Luong </a:t>
            </a:r>
            <a:r>
              <a:rPr lang="en-US" dirty="0"/>
              <a:t>and </a:t>
            </a:r>
            <a:r>
              <a:rPr lang="en-US" dirty="0" smtClean="0"/>
              <a:t>O. D. </a:t>
            </a:r>
            <a:r>
              <a:rPr lang="en-US" dirty="0" err="1" smtClean="0"/>
              <a:t>Faugeras</a:t>
            </a:r>
            <a:r>
              <a:rPr lang="en-US" dirty="0" smtClean="0"/>
              <a:t> 1992, Hartley 1992).</a:t>
            </a:r>
            <a:endParaRPr lang="en-US" dirty="0"/>
          </a:p>
          <a:p>
            <a:r>
              <a:rPr lang="en-US" dirty="0" smtClean="0"/>
              <a:t>More calibration (Z. Zhang 2000).</a:t>
            </a:r>
          </a:p>
          <a:p>
            <a:r>
              <a:rPr lang="en-US" dirty="0" smtClean="0"/>
              <a:t>More reading on geometry:</a:t>
            </a:r>
          </a:p>
          <a:p>
            <a:r>
              <a:rPr lang="en-US" dirty="0" smtClean="0"/>
              <a:t>R. Hartley and A. </a:t>
            </a:r>
            <a:r>
              <a:rPr lang="en-US" dirty="0" err="1" smtClean="0"/>
              <a:t>Zisserman</a:t>
            </a:r>
            <a:r>
              <a:rPr lang="en-US" dirty="0" smtClean="0"/>
              <a:t>. Multiple View Geometry in computer vision. 2003.</a:t>
            </a:r>
          </a:p>
          <a:p>
            <a:r>
              <a:rPr lang="en-US" dirty="0" smtClean="0"/>
              <a:t>Y. Ma, S. </a:t>
            </a:r>
            <a:r>
              <a:rPr lang="en-US" dirty="0" err="1" smtClean="0"/>
              <a:t>Soatto</a:t>
            </a:r>
            <a:r>
              <a:rPr lang="en-US" dirty="0" smtClean="0"/>
              <a:t>, J. </a:t>
            </a:r>
            <a:r>
              <a:rPr lang="en-US" dirty="0" err="1" smtClean="0"/>
              <a:t>Kosecka</a:t>
            </a:r>
            <a:r>
              <a:rPr lang="en-US" dirty="0" smtClean="0"/>
              <a:t>, and S. </a:t>
            </a:r>
            <a:r>
              <a:rPr lang="en-US" dirty="0" err="1" smtClean="0"/>
              <a:t>Sastry</a:t>
            </a:r>
            <a:r>
              <a:rPr lang="en-US" dirty="0" smtClean="0"/>
              <a:t>. An Invitation to 3-D Vision. 2004.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17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25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Essential Matrix 1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2160" y="1429361"/>
            <a:ext cx="10667999" cy="4876932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18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25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134" y="271554"/>
            <a:ext cx="10972800" cy="1143000"/>
          </a:xfrm>
        </p:spPr>
        <p:txBody>
          <a:bodyPr/>
          <a:lstStyle/>
          <a:p>
            <a:r>
              <a:rPr lang="en-US" dirty="0" smtClean="0"/>
              <a:t>Essential Matrix 2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1134" y="1600200"/>
            <a:ext cx="10737425" cy="5862546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19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89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from Motion: Rigid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715" y="1600201"/>
            <a:ext cx="11587395" cy="4525963"/>
          </a:xfrm>
        </p:spPr>
        <p:txBody>
          <a:bodyPr/>
          <a:lstStyle/>
          <a:p>
            <a:r>
              <a:rPr lang="en-US" dirty="0" smtClean="0"/>
              <a:t>Linear Projection. 3D structure can be estimated by linear algebra (Singular Value Decomposition).</a:t>
            </a:r>
          </a:p>
          <a:p>
            <a:r>
              <a:rPr lang="en-US" dirty="0" smtClean="0"/>
              <a:t>Camera parameters can also be estimated.</a:t>
            </a:r>
          </a:p>
          <a:p>
            <a:r>
              <a:rPr lang="en-US" dirty="0" smtClean="0"/>
              <a:t>This estimation is up to an ambiguity.</a:t>
            </a:r>
          </a:p>
          <a:p>
            <a:endParaRPr lang="en-US" dirty="0"/>
          </a:p>
          <a:p>
            <a:r>
              <a:rPr lang="en-US" dirty="0" smtClean="0"/>
              <a:t>Main paper:</a:t>
            </a:r>
          </a:p>
          <a:p>
            <a:r>
              <a:rPr lang="en-US" dirty="0" smtClean="0"/>
              <a:t>C. </a:t>
            </a:r>
            <a:r>
              <a:rPr lang="en-US" dirty="0" err="1" smtClean="0"/>
              <a:t>Tomasi</a:t>
            </a:r>
            <a:r>
              <a:rPr lang="en-US" dirty="0" smtClean="0"/>
              <a:t> and T. </a:t>
            </a:r>
            <a:r>
              <a:rPr lang="en-US" dirty="0" err="1" smtClean="0"/>
              <a:t>Kanade</a:t>
            </a:r>
            <a:r>
              <a:rPr lang="en-US" dirty="0" smtClean="0"/>
              <a:t>. 1991.</a:t>
            </a:r>
          </a:p>
          <a:p>
            <a:r>
              <a:rPr lang="en-US" dirty="0" smtClean="0"/>
              <a:t>But see also: L.L. </a:t>
            </a:r>
            <a:r>
              <a:rPr lang="en-US" dirty="0" err="1" smtClean="0"/>
              <a:t>Kontsevich</a:t>
            </a:r>
            <a:r>
              <a:rPr lang="en-US" dirty="0" smtClean="0"/>
              <a:t>, M.L. </a:t>
            </a:r>
            <a:r>
              <a:rPr lang="en-US" dirty="0" err="1" smtClean="0"/>
              <a:t>Kontsevich</a:t>
            </a:r>
            <a:r>
              <a:rPr lang="en-US" dirty="0" smtClean="0"/>
              <a:t>, A. </a:t>
            </a:r>
            <a:r>
              <a:rPr lang="en-US" dirty="0" err="1" smtClean="0"/>
              <a:t>Kh</a:t>
            </a:r>
            <a:r>
              <a:rPr lang="en-US" dirty="0" smtClean="0"/>
              <a:t>. </a:t>
            </a:r>
            <a:r>
              <a:rPr lang="en-US" dirty="0" err="1" smtClean="0"/>
              <a:t>Shen</a:t>
            </a:r>
            <a:r>
              <a:rPr lang="en-US" dirty="0" smtClean="0"/>
              <a:t>.</a:t>
            </a:r>
          </a:p>
          <a:p>
            <a:r>
              <a:rPr lang="en-US" dirty="0" smtClean="0"/>
              <a:t>“Two Algorithms fro Reconstruction Shapes}. </a:t>
            </a:r>
            <a:r>
              <a:rPr lang="en-US" dirty="0" err="1" smtClean="0"/>
              <a:t>Avtometriya</a:t>
            </a:r>
            <a:r>
              <a:rPr lang="en-US" dirty="0" smtClean="0"/>
              <a:t>. 1987.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20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33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from Motion: Rigid.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Linear projection.</a:t>
            </a:r>
          </a:p>
          <a:p>
            <a:r>
              <a:rPr lang="en-US" dirty="0" smtClean="0"/>
              <a:t>Set of images is rank 3. </a:t>
            </a:r>
          </a:p>
          <a:p>
            <a:r>
              <a:rPr lang="en-US" dirty="0" smtClean="0"/>
              <a:t>R. </a:t>
            </a:r>
            <a:r>
              <a:rPr lang="en-US" dirty="0" err="1" smtClean="0"/>
              <a:t>Basri</a:t>
            </a:r>
            <a:r>
              <a:rPr lang="en-US" dirty="0" smtClean="0"/>
              <a:t> and S. Ullman. Recognition by Linear Combinations of Models. 1991.</a:t>
            </a:r>
          </a:p>
          <a:p>
            <a:r>
              <a:rPr lang="en-US" dirty="0" err="1" smtClean="0"/>
              <a:t>Maths</a:t>
            </a:r>
            <a:r>
              <a:rPr lang="en-US" dirty="0" smtClean="0"/>
              <a:t> of SVD.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21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26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from Motion: Rigid 1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5052" y="1220446"/>
            <a:ext cx="11387348" cy="5485154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22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5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from Motion: Rigid 2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417638"/>
            <a:ext cx="10363200" cy="5817236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23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2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from Motion: 3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095" y="1417639"/>
            <a:ext cx="11147465" cy="570350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24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93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from Motion: Rigid 4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2480" y="1149679"/>
            <a:ext cx="10859005" cy="5555921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25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75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from Motion: 5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709" y="1259840"/>
            <a:ext cx="11049069" cy="544576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26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83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From Motion: Rigid.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7947" y="2200752"/>
            <a:ext cx="7571174" cy="4258786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27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26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Extension to Non-Rigid 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134" y="1291908"/>
            <a:ext cx="10972800" cy="5413692"/>
          </a:xfrm>
        </p:spPr>
        <p:txBody>
          <a:bodyPr/>
          <a:lstStyle/>
          <a:p>
            <a:r>
              <a:rPr lang="en-US" dirty="0" smtClean="0"/>
              <a:t>This approach can be extended to a special class of non-rigid motion. </a:t>
            </a:r>
            <a:endParaRPr lang="en-US" dirty="0"/>
          </a:p>
          <a:p>
            <a:r>
              <a:rPr lang="en-US" dirty="0" smtClean="0"/>
              <a:t>The object can be expressed as a linear sum of basis functions. The sum varies over time.</a:t>
            </a:r>
          </a:p>
          <a:p>
            <a:r>
              <a:rPr lang="en-US" dirty="0" smtClean="0"/>
              <a:t>C. </a:t>
            </a:r>
            <a:r>
              <a:rPr lang="en-US" dirty="0" err="1" smtClean="0"/>
              <a:t>Bregler</a:t>
            </a:r>
            <a:r>
              <a:rPr lang="en-US" dirty="0" smtClean="0"/>
              <a:t>, A. </a:t>
            </a:r>
            <a:r>
              <a:rPr lang="en-US" dirty="0" err="1" smtClean="0"/>
              <a:t>Hertzmann</a:t>
            </a:r>
            <a:r>
              <a:rPr lang="en-US" dirty="0" smtClean="0"/>
              <a:t>, and H. </a:t>
            </a:r>
            <a:r>
              <a:rPr lang="en-US" dirty="0" err="1" smtClean="0"/>
              <a:t>Biermann</a:t>
            </a:r>
            <a:r>
              <a:rPr lang="en-US" dirty="0" smtClean="0"/>
              <a:t>. Recovering non-rigid 3D shape from image streams. CVPR. 2000.</a:t>
            </a:r>
          </a:p>
          <a:p>
            <a:r>
              <a:rPr lang="en-US" dirty="0" smtClean="0"/>
              <a:t>Theory clarified by:</a:t>
            </a:r>
          </a:p>
          <a:p>
            <a:r>
              <a:rPr lang="en-US" dirty="0" smtClean="0"/>
              <a:t>Y. Dai, H. </a:t>
            </a:r>
            <a:r>
              <a:rPr lang="en-US" dirty="0"/>
              <a:t>Li, </a:t>
            </a:r>
            <a:r>
              <a:rPr lang="en-US" dirty="0" smtClean="0"/>
              <a:t>and M. He. A </a:t>
            </a:r>
            <a:r>
              <a:rPr lang="en-US" dirty="0"/>
              <a:t>Simple Prior-free Method for Non Rigid Structure from Motion Factorization, in CVPR 2012 (ORAL). IEEE CVPR Best Paper Award-2012. </a:t>
            </a:r>
            <a:r>
              <a:rPr lang="en-US" dirty="0" smtClean="0"/>
              <a:t>(Code available</a:t>
            </a:r>
            <a:r>
              <a:rPr lang="en-US" dirty="0" smtClean="0"/>
              <a:t>).</a:t>
            </a:r>
          </a:p>
          <a:p>
            <a:r>
              <a:rPr lang="en-US" dirty="0">
                <a:hlinkClick r:id="rId2"/>
              </a:rPr>
              <a:t>http://users.cecs.anu.edu.au/~hongdong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28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41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Non-rigid motion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5360" y="1137920"/>
            <a:ext cx="10432836" cy="5352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CEE587-C619-49C4-8A20-89373883977B}" type="slidenum">
              <a:rPr lang="en-US" smtClean="0">
                <a:solidFill>
                  <a:srgbClr val="000000"/>
                </a:solidFill>
              </a:rPr>
              <a:pPr/>
              <a:t>29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1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Manhattan World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scenes, particularly man-made scenes, have a natural three-dimensional coordinate systems caused by the structure of the world.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39654"/>
            <a:ext cx="8481994" cy="28032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680" y="2883151"/>
            <a:ext cx="4409440" cy="201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79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Manhattan World: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Back to Ames Room:</a:t>
            </a:r>
          </a:p>
          <a:p>
            <a:r>
              <a:rPr lang="en-US" dirty="0" smtClean="0"/>
              <a:t>Non-Manhattan Edges: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072" y="3221854"/>
            <a:ext cx="2572735" cy="18533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9105" y="3572598"/>
            <a:ext cx="6188764" cy="30052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848860"/>
            <a:ext cx="3510855" cy="232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01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Manhattan World 1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1584" y="1593216"/>
            <a:ext cx="10822216" cy="570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64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Manhattan World 2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0265" y="1325386"/>
            <a:ext cx="10302855" cy="568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25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Manhattan  World 3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8625" y="1413130"/>
            <a:ext cx="10516095" cy="5444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79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Manhattan World 4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9275" y="1239520"/>
            <a:ext cx="11077496" cy="561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65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Beyond Manhattan: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parallel lines in the scene, but they are not orthogonal.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1173" y="2548327"/>
            <a:ext cx="3073320" cy="402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9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Manhattan World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Manhattan World stereo:</a:t>
            </a:r>
          </a:p>
          <a:p>
            <a:r>
              <a:rPr lang="en-US" dirty="0" smtClean="0"/>
              <a:t>Piecewise planar surfaces with dominant</a:t>
            </a:r>
          </a:p>
          <a:p>
            <a:r>
              <a:rPr lang="en-US" dirty="0" smtClean="0"/>
              <a:t>Directions. </a:t>
            </a:r>
          </a:p>
          <a:p>
            <a:r>
              <a:rPr lang="en-US" dirty="0" smtClean="0"/>
              <a:t>Instead of assuming </a:t>
            </a:r>
          </a:p>
          <a:p>
            <a:r>
              <a:rPr lang="en-US" dirty="0" smtClean="0"/>
              <a:t>Piecewise smoothness.</a:t>
            </a:r>
          </a:p>
          <a:p>
            <a:r>
              <a:rPr lang="en-US" dirty="0" smtClean="0"/>
              <a:t>Video available:</a:t>
            </a:r>
          </a:p>
          <a:p>
            <a:r>
              <a:rPr lang="en-US" dirty="0" smtClean="0">
                <a:hlinkClick r:id="rId2"/>
              </a:rPr>
              <a:t>http://grail.cs.washington.edu/projects/manhattan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Y. </a:t>
            </a:r>
            <a:r>
              <a:rPr lang="en-US" dirty="0" err="1" smtClean="0"/>
              <a:t>Fuukawa</a:t>
            </a:r>
            <a:r>
              <a:rPr lang="en-US" dirty="0" smtClean="0"/>
              <a:t>, B. </a:t>
            </a:r>
            <a:r>
              <a:rPr lang="en-US" dirty="0" err="1" smtClean="0"/>
              <a:t>Curless</a:t>
            </a:r>
            <a:r>
              <a:rPr lang="en-US" dirty="0" smtClean="0"/>
              <a:t>, S. Seitz, and R. </a:t>
            </a:r>
            <a:r>
              <a:rPr lang="en-US" dirty="0" err="1" smtClean="0"/>
              <a:t>Szeliski</a:t>
            </a:r>
            <a:r>
              <a:rPr lang="en-US" dirty="0" smtClean="0"/>
              <a:t>. 2009.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1743" y="161925"/>
            <a:ext cx="4474148" cy="4466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91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Manhattan World Grammar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Website:  </a:t>
            </a:r>
            <a:r>
              <a:rPr lang="en-US" dirty="0" smtClean="0">
                <a:hlinkClick r:id="rId2"/>
              </a:rPr>
              <a:t>http://www.youtube.com/watch?v=s0mhpKFv36g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834" y="2961764"/>
            <a:ext cx="9085744" cy="3671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42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2325</TotalTime>
  <Words>915</Words>
  <Application>Microsoft Office PowerPoint</Application>
  <PresentationFormat>Widescreen</PresentationFormat>
  <Paragraphs>131</Paragraphs>
  <Slides>38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Comic Sans MS</vt:lpstr>
      <vt:lpstr>Office Theme</vt:lpstr>
      <vt:lpstr>1_Default Design</vt:lpstr>
      <vt:lpstr>2_Default Design</vt:lpstr>
      <vt:lpstr>Equation</vt:lpstr>
      <vt:lpstr>Brief Introduction to Geometry and Vision</vt:lpstr>
      <vt:lpstr>Plan of Talk</vt:lpstr>
      <vt:lpstr>Geometry of Projection.</vt:lpstr>
      <vt:lpstr>Properties of Perspective Projection</vt:lpstr>
      <vt:lpstr>Perspective 1</vt:lpstr>
      <vt:lpstr>Perspective 2</vt:lpstr>
      <vt:lpstr>Vanishing Points 1.</vt:lpstr>
      <vt:lpstr>Vanishing points 2.</vt:lpstr>
      <vt:lpstr>Linear approximations: Weak Orthographic</vt:lpstr>
      <vt:lpstr>Linear Projection 1</vt:lpstr>
      <vt:lpstr>Two Cameras. Binocular Stereo.</vt:lpstr>
      <vt:lpstr>Epipolar Lines:</vt:lpstr>
      <vt:lpstr>Stereo Algorithms can exploit epipolar line constraints</vt:lpstr>
      <vt:lpstr>Exploit Epipolar Line constraint</vt:lpstr>
      <vt:lpstr>Results using Dynamic Programming</vt:lpstr>
      <vt:lpstr>Half-Occlusions.</vt:lpstr>
      <vt:lpstr>Camera Callibration</vt:lpstr>
      <vt:lpstr>Essential Matrix 1</vt:lpstr>
      <vt:lpstr>Essential Matrix 2</vt:lpstr>
      <vt:lpstr>Structure from Motion: Rigid</vt:lpstr>
      <vt:lpstr>Structure from Motion: Rigid.</vt:lpstr>
      <vt:lpstr>Structure from Motion: Rigid 1</vt:lpstr>
      <vt:lpstr>Structure from Motion: Rigid 2</vt:lpstr>
      <vt:lpstr>Structure from Motion: 3</vt:lpstr>
      <vt:lpstr>Structure from Motion: Rigid 4</vt:lpstr>
      <vt:lpstr>Structure from Motion: 5</vt:lpstr>
      <vt:lpstr>Structure From Motion: Rigid.</vt:lpstr>
      <vt:lpstr>Extension to Non-Rigid Motion</vt:lpstr>
      <vt:lpstr>Non-rigid motion</vt:lpstr>
      <vt:lpstr>Manhattan World</vt:lpstr>
      <vt:lpstr>Manhattan World: 2</vt:lpstr>
      <vt:lpstr>Manhattan World 1</vt:lpstr>
      <vt:lpstr>Manhattan World 2</vt:lpstr>
      <vt:lpstr>Manhattan  World 3</vt:lpstr>
      <vt:lpstr>Manhattan World 4</vt:lpstr>
      <vt:lpstr>Beyond Manhattan:</vt:lpstr>
      <vt:lpstr>Manhattan World</vt:lpstr>
      <vt:lpstr>Manhattan World Grammar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Geometry</dc:title>
  <dc:creator>alan yuille</dc:creator>
  <cp:lastModifiedBy>alan yuille</cp:lastModifiedBy>
  <cp:revision>49</cp:revision>
  <dcterms:created xsi:type="dcterms:W3CDTF">2013-07-23T18:36:42Z</dcterms:created>
  <dcterms:modified xsi:type="dcterms:W3CDTF">2013-07-25T20:08:48Z</dcterms:modified>
</cp:coreProperties>
</file>