
<file path=[Content_Types].xml><?xml version="1.0" encoding="utf-8"?>
<Types xmlns="http://schemas.openxmlformats.org/package/2006/content-types">
  <Default Extension="xml" ContentType="application/xml"/>
  <Default Extension="wmv" ContentType="video/unknown"/>
  <Default Extension="jpg" ContentType="image/jpeg"/>
  <Default Extension="tiff" ContentType="image/tiff"/>
  <Default Extension="emf" ContentType="image/x-emf"/>
  <Default Extension="rels" ContentType="application/vnd.openxmlformats-package.relationships+xml"/>
  <Default Extension="mov" ContentType="video/unknown"/>
  <Default Extension="avi" ContentType="video/unknown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11" r:id="rId1"/>
  </p:sldMasterIdLst>
  <p:notesMasterIdLst>
    <p:notesMasterId r:id="rId49"/>
  </p:notesMasterIdLst>
  <p:sldIdLst>
    <p:sldId id="256" r:id="rId2"/>
    <p:sldId id="287" r:id="rId3"/>
    <p:sldId id="293" r:id="rId4"/>
    <p:sldId id="291" r:id="rId5"/>
    <p:sldId id="292" r:id="rId6"/>
    <p:sldId id="288" r:id="rId7"/>
    <p:sldId id="289" r:id="rId8"/>
    <p:sldId id="304" r:id="rId9"/>
    <p:sldId id="341" r:id="rId10"/>
    <p:sldId id="295" r:id="rId11"/>
    <p:sldId id="296" r:id="rId12"/>
    <p:sldId id="297" r:id="rId13"/>
    <p:sldId id="299" r:id="rId14"/>
    <p:sldId id="298" r:id="rId15"/>
    <p:sldId id="301" r:id="rId16"/>
    <p:sldId id="302" r:id="rId17"/>
    <p:sldId id="268" r:id="rId18"/>
    <p:sldId id="303" r:id="rId19"/>
    <p:sldId id="269" r:id="rId20"/>
    <p:sldId id="271" r:id="rId21"/>
    <p:sldId id="308" r:id="rId22"/>
    <p:sldId id="342" r:id="rId23"/>
    <p:sldId id="311" r:id="rId24"/>
    <p:sldId id="340" r:id="rId25"/>
    <p:sldId id="312" r:id="rId26"/>
    <p:sldId id="343" r:id="rId27"/>
    <p:sldId id="313" r:id="rId28"/>
    <p:sldId id="318" r:id="rId29"/>
    <p:sldId id="316" r:id="rId30"/>
    <p:sldId id="344" r:id="rId31"/>
    <p:sldId id="319" r:id="rId32"/>
    <p:sldId id="345" r:id="rId33"/>
    <p:sldId id="321" r:id="rId34"/>
    <p:sldId id="346" r:id="rId35"/>
    <p:sldId id="347" r:id="rId36"/>
    <p:sldId id="273" r:id="rId37"/>
    <p:sldId id="325" r:id="rId38"/>
    <p:sldId id="327" r:id="rId39"/>
    <p:sldId id="329" r:id="rId40"/>
    <p:sldId id="281" r:id="rId41"/>
    <p:sldId id="282" r:id="rId42"/>
    <p:sldId id="283" r:id="rId43"/>
    <p:sldId id="284" r:id="rId44"/>
    <p:sldId id="330" r:id="rId45"/>
    <p:sldId id="331" r:id="rId46"/>
    <p:sldId id="332" r:id="rId47"/>
    <p:sldId id="333" r:id="rId48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 panose="00000000000000000000"/>
        <a:ea typeface="Arial" panose="00000000000000000000"/>
        <a:cs typeface="Arial" panose="00000000000000000000"/>
        <a:sym typeface="Arial" panose="00000000000000000000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 panose="00000000000000000000"/>
        <a:ea typeface="Arial" panose="00000000000000000000"/>
        <a:cs typeface="Arial" panose="00000000000000000000"/>
        <a:sym typeface="Arial" panose="00000000000000000000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 panose="00000000000000000000"/>
        <a:ea typeface="Arial" panose="00000000000000000000"/>
        <a:cs typeface="Arial" panose="00000000000000000000"/>
        <a:sym typeface="Arial" panose="00000000000000000000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 panose="00000000000000000000"/>
        <a:ea typeface="Arial" panose="00000000000000000000"/>
        <a:cs typeface="Arial" panose="00000000000000000000"/>
        <a:sym typeface="Arial" panose="00000000000000000000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 panose="00000000000000000000"/>
        <a:ea typeface="Arial" panose="00000000000000000000"/>
        <a:cs typeface="Arial" panose="00000000000000000000"/>
        <a:sym typeface="Arial" panose="00000000000000000000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 panose="00000000000000000000"/>
        <a:ea typeface="Arial" panose="00000000000000000000"/>
        <a:cs typeface="Arial" panose="00000000000000000000"/>
        <a:sym typeface="Arial" panose="00000000000000000000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 panose="00000000000000000000"/>
        <a:ea typeface="Arial" panose="00000000000000000000"/>
        <a:cs typeface="Arial" panose="00000000000000000000"/>
        <a:sym typeface="Arial" panose="00000000000000000000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 panose="00000000000000000000"/>
        <a:ea typeface="Arial" panose="00000000000000000000"/>
        <a:cs typeface="Arial" panose="00000000000000000000"/>
        <a:sym typeface="Arial" panose="00000000000000000000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 panose="00000000000000000000"/>
        <a:ea typeface="Arial" panose="00000000000000000000"/>
        <a:cs typeface="Arial" panose="00000000000000000000"/>
        <a:sym typeface="Arial" panose="00000000000000000000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416" autoAdjust="0"/>
  </p:normalViewPr>
  <p:slideViewPr>
    <p:cSldViewPr>
      <p:cViewPr varScale="1">
        <p:scale>
          <a:sx n="89" d="100"/>
          <a:sy n="89" d="100"/>
        </p:scale>
        <p:origin x="-1544" y="-104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printerSettings" Target="printerSettings/printerSettings1.bin"/><Relationship Id="rId51" Type="http://schemas.openxmlformats.org/officeDocument/2006/relationships/presProps" Target="presProps.xml"/><Relationship Id="rId52" Type="http://schemas.openxmlformats.org/officeDocument/2006/relationships/viewProps" Target="viewProps.xml"/><Relationship Id="rId53" Type="http://schemas.openxmlformats.org/officeDocument/2006/relationships/theme" Target="theme/theme1.xml"/><Relationship Id="rId54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spAutoFit/>
          </a:bodyPr>
          <a:lstStyle/>
          <a:p>
            <a:pPr lvl="1">
              <a:buNone/>
            </a:pPr>
            <a:r>
              <a:rPr sz="1100"/>
              <a:t>
</a:t>
            </a:r>
          </a:p>
          <a:p>
            <a:endParaRPr sz="1100"/>
          </a:p>
          <a:p>
            <a:endParaRPr sz="1100"/>
          </a:p>
          <a:p>
            <a:endParaRPr sz="1100"/>
          </a:p>
          <a:p>
            <a:endParaRPr sz="1100"/>
          </a:p>
          <a:p>
            <a:endParaRPr sz="1100"/>
          </a:p>
          <a:p>
            <a:endParaRPr sz="1100"/>
          </a:p>
          <a:p>
            <a:endParaRPr sz="1100"/>
          </a:p>
        </p:txBody>
      </p:sp>
    </p:spTree>
    <p:extLst>
      <p:ext uri="{BB962C8B-B14F-4D97-AF65-F5344CB8AC3E}">
        <p14:creationId xmlns:p14="http://schemas.microsoft.com/office/powerpoint/2010/main" val="243601530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r>
              <a:rPr lang="en-US" dirty="0" smtClean="0"/>
              <a:t>Good morning everyone. </a:t>
            </a:r>
            <a:r>
              <a:rPr lang="en-US" baseline="0" dirty="0" smtClean="0"/>
              <a:t>This work was collaboration with </a:t>
            </a:r>
            <a:r>
              <a:rPr lang="en-US" baseline="0" dirty="0" err="1" smtClean="0"/>
              <a:t>Sinisa</a:t>
            </a:r>
            <a:r>
              <a:rPr lang="en-US" baseline="0" dirty="0" smtClean="0"/>
              <a:t> when I was a PhD student at Oregon State University. Currently I work for YouTube.</a:t>
            </a: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pPr lvl="0" rtl="0">
              <a:buNone/>
            </a:pPr>
            <a:r>
              <a:rPr dirty="0"/>
              <a:t>Having defined the activity model, we are now ready to present our inference. </a:t>
            </a:r>
          </a:p>
          <a:p>
            <a:pPr lvl="0" rtl="0">
              <a:buNone/>
            </a:pPr>
            <a:r>
              <a:rPr dirty="0"/>
              <a:t>A new video is represented by the </a:t>
            </a:r>
            <a:r>
              <a:rPr dirty="0" smtClean="0"/>
              <a:t>graph</a:t>
            </a:r>
            <a:r>
              <a:rPr lang="en-US" dirty="0" smtClean="0"/>
              <a:t> of tubes</a:t>
            </a:r>
            <a:r>
              <a:rPr dirty="0" smtClean="0"/>
              <a:t>. </a:t>
            </a:r>
            <a:endParaRPr dirty="0"/>
          </a:p>
          <a:p>
            <a:pPr lvl="0" rtl="0">
              <a:buNone/>
            </a:pPr>
            <a:r>
              <a:rPr dirty="0"/>
              <a:t>Then, the goal of inference is to identify the activity class, whose model has most likely generated </a:t>
            </a:r>
            <a:r>
              <a:rPr dirty="0" smtClean="0"/>
              <a:t>th</a:t>
            </a:r>
            <a:r>
              <a:rPr lang="en-US" dirty="0" smtClean="0"/>
              <a:t>is</a:t>
            </a:r>
            <a:r>
              <a:rPr lang="en-US" baseline="0" dirty="0" smtClean="0"/>
              <a:t> </a:t>
            </a:r>
            <a:r>
              <a:rPr dirty="0" smtClean="0"/>
              <a:t>graph. </a:t>
            </a:r>
            <a:endParaRPr dirty="0"/>
          </a:p>
          <a:p>
            <a:pPr lvl="0" rtl="0">
              <a:buNone/>
            </a:pPr>
            <a:r>
              <a:rPr dirty="0"/>
              <a:t>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/>
              <a:t>This amounts to matching nodes of the video graph with nodes of the model.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smtClean="0"/>
              <a:t>Note </a:t>
            </a:r>
            <a:r>
              <a:rPr dirty="0"/>
              <a:t>that this </a:t>
            </a:r>
            <a:r>
              <a:rPr dirty="0" smtClean="0"/>
              <a:t>matching </a:t>
            </a:r>
            <a:r>
              <a:rPr dirty="0"/>
              <a:t>localizes actors and objects involved in the activity. </a:t>
            </a:r>
          </a:p>
          <a:p>
            <a:pPr lvl="0" rtl="0">
              <a:buNone/>
            </a:pPr>
            <a:r>
              <a:rPr dirty="0"/>
              <a:t>This is because our video representation is in terms of </a:t>
            </a:r>
            <a:r>
              <a:rPr dirty="0" smtClean="0"/>
              <a:t>tubes</a:t>
            </a:r>
            <a:r>
              <a:rPr lang="en-US" dirty="0" smtClean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pPr lvl="0" rtl="0">
              <a:buNone/>
            </a:pPr>
            <a:r>
              <a:rPr lang="en-US" dirty="0" smtClean="0"/>
              <a:t>First of </a:t>
            </a:r>
            <a:r>
              <a:rPr lang="en-US" smtClean="0"/>
              <a:t>all, w</a:t>
            </a:r>
            <a:r>
              <a:rPr smtClean="0"/>
              <a:t>e </a:t>
            </a:r>
            <a:r>
              <a:rPr dirty="0" smtClean="0"/>
              <a:t>use </a:t>
            </a:r>
            <a:r>
              <a:rPr dirty="0" err="1"/>
              <a:t>multiscale</a:t>
            </a:r>
            <a:r>
              <a:rPr dirty="0"/>
              <a:t> segmentation </a:t>
            </a:r>
            <a:r>
              <a:rPr lang="en-US" dirty="0" smtClean="0"/>
              <a:t>to </a:t>
            </a:r>
            <a:r>
              <a:rPr dirty="0" smtClean="0"/>
              <a:t>extract  tubes</a:t>
            </a:r>
            <a:r>
              <a:rPr lang="en-US" dirty="0" smtClean="0"/>
              <a:t> from the video.</a:t>
            </a:r>
            <a:endParaRPr dirty="0"/>
          </a:p>
          <a:p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/>
              <a:t>We trade segmentation accuracy for efficiency. </a:t>
            </a:r>
            <a:r>
              <a:rPr lang="en-US" dirty="0" smtClean="0"/>
              <a:t>In particular, w</a:t>
            </a:r>
            <a:r>
              <a:rPr dirty="0" smtClean="0"/>
              <a:t>e </a:t>
            </a:r>
            <a:r>
              <a:rPr dirty="0"/>
              <a:t>go for blocky </a:t>
            </a:r>
            <a:r>
              <a:rPr dirty="0" smtClean="0"/>
              <a:t>segmentation</a:t>
            </a:r>
            <a:r>
              <a:rPr lang="en-US" dirty="0" smtClean="0"/>
              <a:t>,</a:t>
            </a:r>
            <a:r>
              <a:rPr dirty="0" smtClean="0"/>
              <a:t> </a:t>
            </a:r>
            <a:r>
              <a:rPr dirty="0"/>
              <a:t>which </a:t>
            </a:r>
            <a:r>
              <a:rPr dirty="0" smtClean="0"/>
              <a:t>satisfies </a:t>
            </a:r>
            <a:r>
              <a:rPr dirty="0"/>
              <a:t>our needs for capturing motion properties and space-time relations of objects in the video. </a:t>
            </a:r>
          </a:p>
          <a:p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/>
              <a:t>Our hierarchical video segmentation consists of two steps. First, we recursively partition the video  volume top-down into blocks of increasing homogeneity. </a:t>
            </a:r>
          </a:p>
          <a:p>
            <a:endParaRPr lang="en-US" dirty="0" smtClean="0"/>
          </a:p>
          <a:p>
            <a:r>
              <a:rPr lang="en-US" dirty="0" smtClean="0"/>
              <a:t>&gt;</a:t>
            </a:r>
          </a:p>
          <a:p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/>
              <a:t>Then, in the second step, we correct </a:t>
            </a:r>
            <a:r>
              <a:rPr lang="en-US" dirty="0" smtClean="0"/>
              <a:t>  </a:t>
            </a:r>
            <a:r>
              <a:rPr dirty="0" smtClean="0"/>
              <a:t>any </a:t>
            </a:r>
            <a:r>
              <a:rPr dirty="0"/>
              <a:t>wrong splits by hierarchically merging neighboring blocks. </a:t>
            </a:r>
          </a:p>
          <a:p>
            <a:endParaRPr dirty="0"/>
          </a:p>
          <a:p>
            <a:pPr lvl="0" rtl="0">
              <a:buNone/>
            </a:pPr>
            <a:r>
              <a:rPr lang="en-US" dirty="0" smtClean="0"/>
              <a:t>This</a:t>
            </a:r>
            <a:r>
              <a:rPr lang="en-US" baseline="0" dirty="0" smtClean="0"/>
              <a:t> process yields</a:t>
            </a:r>
            <a:r>
              <a:rPr dirty="0" smtClean="0"/>
              <a:t> a </a:t>
            </a:r>
            <a:r>
              <a:rPr dirty="0"/>
              <a:t>hierarchy of tubes. </a:t>
            </a:r>
            <a:endParaRPr lang="en-US" dirty="0" smtClean="0"/>
          </a:p>
          <a:p>
            <a:pPr lvl="0" rtl="0">
              <a:buNone/>
            </a:pPr>
            <a:endParaRPr lang="en-US" dirty="0" smtClean="0"/>
          </a:p>
          <a:p>
            <a:pPr lvl="0" rtl="0">
              <a:buNone/>
            </a:pPr>
            <a:r>
              <a:rPr lang="en-US" dirty="0" smtClean="0"/>
              <a:t>&gt;</a:t>
            </a:r>
          </a:p>
          <a:p>
            <a:pPr lvl="0" rtl="0">
              <a:buNone/>
            </a:pPr>
            <a:r>
              <a:rPr dirty="0" smtClean="0"/>
              <a:t>As </a:t>
            </a:r>
            <a:r>
              <a:rPr dirty="0"/>
              <a:t>you can see in this example, the 3D shape of the blocky tube captures with sufficient accuracy the characteristic motions of the two people: bending down, picking the box, and lifting the box.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pPr lvl="0" rtl="0">
              <a:buNone/>
            </a:pPr>
            <a:r>
              <a:rPr dirty="0"/>
              <a:t>We organize the </a:t>
            </a:r>
            <a:r>
              <a:rPr dirty="0" smtClean="0"/>
              <a:t>extracted </a:t>
            </a:r>
            <a:r>
              <a:rPr dirty="0"/>
              <a:t>tubes into a spatiotemporal graph. In this graph, nodes represent the tubes, and edges in the graph capture the </a:t>
            </a:r>
            <a:r>
              <a:rPr lang="en-US" dirty="0" smtClean="0"/>
              <a:t>tube </a:t>
            </a:r>
            <a:r>
              <a:rPr dirty="0" smtClean="0"/>
              <a:t>relatio</a:t>
            </a:r>
            <a:r>
              <a:rPr lang="en-US" dirty="0" smtClean="0"/>
              <a:t>n</a:t>
            </a:r>
            <a:r>
              <a:rPr dirty="0" smtClean="0"/>
              <a:t>ships. </a:t>
            </a:r>
            <a:endParaRPr dirty="0"/>
          </a:p>
          <a:p>
            <a:endParaRPr dirty="0"/>
          </a:p>
          <a:p>
            <a:pPr lvl="0" rtl="0">
              <a:buNone/>
            </a:pPr>
            <a:r>
              <a:rPr dirty="0"/>
              <a:t>We associate motion and shape descriptors of the tubes to corresponding nodes in the graph. All </a:t>
            </a:r>
            <a:r>
              <a:rPr dirty="0" smtClean="0"/>
              <a:t>de</a:t>
            </a:r>
            <a:r>
              <a:rPr lang="en-US" dirty="0" smtClean="0"/>
              <a:t>s</a:t>
            </a:r>
            <a:r>
              <a:rPr dirty="0" smtClean="0"/>
              <a:t>criptors </a:t>
            </a:r>
            <a:r>
              <a:rPr dirty="0"/>
              <a:t>of all nodes are organized in the matrix F. </a:t>
            </a:r>
          </a:p>
          <a:p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/>
              <a:t>We also associate the strength of </a:t>
            </a:r>
            <a:r>
              <a:rPr lang="en-US" dirty="0" smtClean="0"/>
              <a:t>tube</a:t>
            </a:r>
            <a:r>
              <a:rPr dirty="0" smtClean="0"/>
              <a:t> </a:t>
            </a:r>
            <a:r>
              <a:rPr dirty="0"/>
              <a:t>relationships </a:t>
            </a:r>
            <a:r>
              <a:rPr dirty="0" smtClean="0"/>
              <a:t>to </a:t>
            </a:r>
            <a:r>
              <a:rPr dirty="0"/>
              <a:t>corresponding edges in the graph. </a:t>
            </a:r>
            <a:endParaRPr lang="en-US" dirty="0" smtClean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 smtClean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smtClean="0"/>
              <a:t>These strengths </a:t>
            </a:r>
            <a:r>
              <a:rPr dirty="0"/>
              <a:t>are encoded in the adjacency matrices of the graph. </a:t>
            </a:r>
            <a:r>
              <a:rPr lang="en-US" dirty="0" smtClean="0"/>
              <a:t>W</a:t>
            </a:r>
            <a:r>
              <a:rPr dirty="0" smtClean="0"/>
              <a:t>e </a:t>
            </a:r>
            <a:r>
              <a:rPr dirty="0"/>
              <a:t>make a distinction between 3 main types of relationships: temporal, spatial, and compositional. For each relationship type we form a distinct adjacency matrix which records the strengths of the corresponding relationship type. 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pPr lvl="0" rtl="0">
              <a:buNone/>
            </a:pPr>
            <a:r>
              <a:rPr lang="en-US" dirty="0" smtClean="0"/>
              <a:t>Now,</a:t>
            </a:r>
            <a:r>
              <a:rPr lang="en-US" baseline="0" dirty="0" smtClean="0"/>
              <a:t> I would like to explain to you our activity model.</a:t>
            </a:r>
            <a:endParaRPr lang="en-US" dirty="0" smtClean="0"/>
          </a:p>
          <a:p>
            <a:pPr lvl="0" rtl="0">
              <a:buNone/>
            </a:pPr>
            <a:endParaRPr lang="en-US" dirty="0" smtClean="0"/>
          </a:p>
          <a:p>
            <a:pPr lvl="0" rtl="0">
              <a:buNone/>
            </a:pPr>
            <a:r>
              <a:rPr dirty="0" smtClean="0"/>
              <a:t>We </a:t>
            </a:r>
            <a:r>
              <a:rPr dirty="0"/>
              <a:t>assume that </a:t>
            </a:r>
            <a:r>
              <a:rPr lang="en-US" dirty="0" smtClean="0"/>
              <a:t>videos</a:t>
            </a:r>
            <a:r>
              <a:rPr lang="en-US" baseline="0" dirty="0" smtClean="0"/>
              <a:t> showing</a:t>
            </a:r>
            <a:r>
              <a:rPr lang="en-US" dirty="0" smtClean="0"/>
              <a:t> instances of an activity class, </a:t>
            </a:r>
            <a:r>
              <a:rPr dirty="0" smtClean="0"/>
              <a:t>are probabilistically</a:t>
            </a:r>
            <a:r>
              <a:rPr lang="en-US" baseline="0" dirty="0" smtClean="0"/>
              <a:t> sampled</a:t>
            </a:r>
            <a:r>
              <a:rPr dirty="0" smtClean="0"/>
              <a:t> </a:t>
            </a:r>
            <a:r>
              <a:rPr dirty="0"/>
              <a:t>from a generative </a:t>
            </a:r>
            <a:r>
              <a:rPr lang="en-US" dirty="0" smtClean="0"/>
              <a:t>activity</a:t>
            </a:r>
            <a:r>
              <a:rPr lang="en-US" baseline="0" dirty="0" smtClean="0"/>
              <a:t> </a:t>
            </a:r>
            <a:r>
              <a:rPr dirty="0" smtClean="0"/>
              <a:t>mode</a:t>
            </a:r>
            <a:r>
              <a:rPr lang="en-US" dirty="0" smtClean="0"/>
              <a:t>l</a:t>
            </a:r>
            <a:r>
              <a:rPr dirty="0" smtClean="0"/>
              <a:t>. </a:t>
            </a:r>
            <a:endParaRPr lang="en-US" dirty="0" smtClean="0"/>
          </a:p>
          <a:p>
            <a:pPr lvl="0" rtl="0">
              <a:buNone/>
            </a:pPr>
            <a:endParaRPr lang="en-US" dirty="0" smtClean="0"/>
          </a:p>
          <a:p>
            <a:pPr lvl="0" rtl="0">
              <a:buNone/>
            </a:pPr>
            <a:r>
              <a:rPr lang="en-US" dirty="0" smtClean="0"/>
              <a:t>O</a:t>
            </a:r>
            <a:r>
              <a:rPr dirty="0" smtClean="0"/>
              <a:t>ur </a:t>
            </a:r>
            <a:r>
              <a:rPr dirty="0"/>
              <a:t>activity model is a probabilistic graph mixture, defined by:</a:t>
            </a:r>
          </a:p>
          <a:p>
            <a:pPr lvl="0" rtl="0">
              <a:buNone/>
            </a:pPr>
            <a:r>
              <a:rPr dirty="0"/>
              <a:t>- </a:t>
            </a:r>
            <a:r>
              <a:rPr lang="en-US" dirty="0" smtClean="0"/>
              <a:t>Distribution</a:t>
            </a:r>
            <a:r>
              <a:rPr lang="en-US" baseline="0" dirty="0" smtClean="0"/>
              <a:t> of</a:t>
            </a:r>
            <a:r>
              <a:rPr dirty="0" smtClean="0"/>
              <a:t> </a:t>
            </a:r>
            <a:r>
              <a:rPr dirty="0"/>
              <a:t>node descriptors</a:t>
            </a:r>
          </a:p>
          <a:p>
            <a:pPr lvl="0" rtl="0">
              <a:buNone/>
            </a:pPr>
            <a:r>
              <a:rPr dirty="0"/>
              <a:t>- </a:t>
            </a:r>
            <a:r>
              <a:rPr lang="en-US" dirty="0" smtClean="0"/>
              <a:t>Distribution of</a:t>
            </a:r>
            <a:r>
              <a:rPr dirty="0" smtClean="0"/>
              <a:t> </a:t>
            </a:r>
            <a:r>
              <a:rPr dirty="0"/>
              <a:t>adjacency matrices, and</a:t>
            </a:r>
          </a:p>
          <a:p>
            <a:pPr lvl="0" rtl="0">
              <a:buNone/>
            </a:pPr>
            <a:r>
              <a:rPr dirty="0"/>
              <a:t>- mixture </a:t>
            </a:r>
            <a:r>
              <a:rPr dirty="0" smtClean="0"/>
              <a:t>weights</a:t>
            </a:r>
            <a:endParaRPr lang="en-US" dirty="0" smtClean="0"/>
          </a:p>
          <a:p>
            <a:pPr lvl="0" rtl="0">
              <a:buNone/>
            </a:pPr>
            <a:endParaRPr lang="en-US" dirty="0" smtClean="0"/>
          </a:p>
          <a:p>
            <a:pPr lvl="0" rtl="0">
              <a:buNone/>
            </a:pPr>
            <a:r>
              <a:rPr lang="en-US" dirty="0" smtClean="0"/>
              <a:t>These parameters capture the WHAT and HOW about the activity.</a:t>
            </a:r>
          </a:p>
          <a:p>
            <a:pPr lvl="0" rtl="0">
              <a:buNone/>
            </a:pPr>
            <a:endParaRPr dirty="0"/>
          </a:p>
          <a:p>
            <a:pPr lvl="0" rtl="0">
              <a:buNone/>
            </a:pPr>
            <a:r>
              <a:rPr lang="en-US" dirty="0" smtClean="0"/>
              <a:t>In this slide, they </a:t>
            </a:r>
            <a:r>
              <a:rPr dirty="0" smtClean="0"/>
              <a:t>are </a:t>
            </a:r>
            <a:r>
              <a:rPr dirty="0"/>
              <a:t>denoted </a:t>
            </a:r>
            <a:r>
              <a:rPr dirty="0" smtClean="0"/>
              <a:t>using </a:t>
            </a:r>
            <a:r>
              <a:rPr dirty="0"/>
              <a:t>the cursive font.</a:t>
            </a:r>
          </a:p>
          <a:p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smtClean="0"/>
              <a:t>Note </a:t>
            </a:r>
            <a:r>
              <a:rPr dirty="0"/>
              <a:t>that for each distinct activity class of interest, we build one graph model.</a:t>
            </a:r>
          </a:p>
          <a:p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pPr lvl="0" rtl="0">
              <a:buNone/>
            </a:pPr>
            <a:r>
              <a:rPr dirty="0"/>
              <a:t>Having defined the activity model, we are now ready to present our inference. </a:t>
            </a:r>
          </a:p>
          <a:p>
            <a:pPr lvl="0" rtl="0">
              <a:buNone/>
            </a:pPr>
            <a:r>
              <a:rPr dirty="0"/>
              <a:t>A new video is represented by the </a:t>
            </a:r>
            <a:r>
              <a:rPr dirty="0" smtClean="0"/>
              <a:t>graph</a:t>
            </a:r>
            <a:r>
              <a:rPr lang="en-US" dirty="0" smtClean="0"/>
              <a:t> of tubes</a:t>
            </a:r>
            <a:r>
              <a:rPr dirty="0" smtClean="0"/>
              <a:t>. </a:t>
            </a:r>
            <a:endParaRPr dirty="0"/>
          </a:p>
          <a:p>
            <a:pPr lvl="0" rtl="0">
              <a:buNone/>
            </a:pPr>
            <a:r>
              <a:rPr dirty="0"/>
              <a:t>Then, the goal of inference is to identify the activity class, whose model has most likely generated </a:t>
            </a:r>
            <a:r>
              <a:rPr dirty="0" smtClean="0"/>
              <a:t>th</a:t>
            </a:r>
            <a:r>
              <a:rPr lang="en-US" dirty="0" smtClean="0"/>
              <a:t>is</a:t>
            </a:r>
            <a:r>
              <a:rPr lang="en-US" baseline="0" dirty="0" smtClean="0"/>
              <a:t> </a:t>
            </a:r>
            <a:r>
              <a:rPr dirty="0" smtClean="0"/>
              <a:t>graph. </a:t>
            </a:r>
            <a:endParaRPr dirty="0"/>
          </a:p>
          <a:p>
            <a:pPr lvl="0" rtl="0">
              <a:buNone/>
            </a:pPr>
            <a:r>
              <a:rPr dirty="0"/>
              <a:t>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/>
              <a:t>This amounts to matching nodes of the video graph with nodes of the model.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smtClean="0"/>
              <a:t>Note </a:t>
            </a:r>
            <a:r>
              <a:rPr dirty="0"/>
              <a:t>that this </a:t>
            </a:r>
            <a:r>
              <a:rPr dirty="0" smtClean="0"/>
              <a:t>matching </a:t>
            </a:r>
            <a:r>
              <a:rPr dirty="0"/>
              <a:t>localizes actors and objects involved in the activity. </a:t>
            </a:r>
          </a:p>
          <a:p>
            <a:pPr lvl="0" rtl="0">
              <a:buNone/>
            </a:pPr>
            <a:r>
              <a:rPr dirty="0"/>
              <a:t>This is because our video representation is in terms of </a:t>
            </a:r>
            <a:r>
              <a:rPr dirty="0" smtClean="0"/>
              <a:t>tubes</a:t>
            </a:r>
            <a:r>
              <a:rPr lang="en-US" dirty="0" smtClean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Shape 323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r>
              <a:rPr lang="en-US" dirty="0" smtClean="0"/>
              <a:t>In this</a:t>
            </a:r>
            <a:r>
              <a:rPr lang="en-US" baseline="0" dirty="0" smtClean="0"/>
              <a:t> slide, we show a few training videos from which we learn the model of activity “lifting a large box”.</a:t>
            </a:r>
          </a:p>
          <a:p>
            <a:endParaRPr lang="en-US" baseline="0" dirty="0" smtClean="0"/>
          </a:p>
          <a:p>
            <a:r>
              <a:rPr lang="en-US" baseline="0" dirty="0" smtClean="0"/>
              <a:t>&gt;</a:t>
            </a:r>
          </a:p>
          <a:p>
            <a:endParaRPr lang="en-US" baseline="0" dirty="0" smtClean="0"/>
          </a:p>
          <a:p>
            <a:r>
              <a:rPr lang="en-US" baseline="0" dirty="0" smtClean="0"/>
              <a:t>As you can see, the model correctly extracts foreground tubes that belong to actors and objects that are engaged in the activity.</a:t>
            </a:r>
          </a:p>
          <a:p>
            <a:endParaRPr lang="en-US" baseline="0" dirty="0" smtClean="0"/>
          </a:p>
          <a:p>
            <a:r>
              <a:rPr lang="en-US" baseline="0" dirty="0" smtClean="0"/>
              <a:t>&gt;</a:t>
            </a:r>
          </a:p>
          <a:p>
            <a:endParaRPr lang="en-US" baseline="0" dirty="0" smtClean="0"/>
          </a:p>
          <a:p>
            <a:r>
              <a:rPr lang="en-US" baseline="0" dirty="0" smtClean="0"/>
              <a:t>Here is the second example of our learning the model of activity “clean and jerk”.</a:t>
            </a:r>
          </a:p>
          <a:p>
            <a:endParaRPr lang="en-US" baseline="0" dirty="0" smtClean="0"/>
          </a:p>
          <a:p>
            <a:r>
              <a:rPr lang="en-US" baseline="0" dirty="0" smtClean="0"/>
              <a:t>&gt;</a:t>
            </a:r>
          </a:p>
          <a:p>
            <a:endParaRPr lang="en-US" baseline="0" dirty="0" smtClean="0"/>
          </a:p>
          <a:p>
            <a:r>
              <a:rPr lang="en-US" baseline="0" dirty="0" smtClean="0"/>
              <a:t>As you can see, we correctly </a:t>
            </a:r>
            <a:r>
              <a:rPr lang="en-US" baseline="0" dirty="0" err="1" smtClean="0"/>
              <a:t>learni</a:t>
            </a:r>
            <a:r>
              <a:rPr lang="en-US" baseline="0" dirty="0" smtClean="0"/>
              <a:t> the tubes of the weights, but  sometimes we also make an error and learn some spurious tubes that are the result of segmentation error.</a:t>
            </a: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Shape 330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r>
              <a:rPr lang="en-US" dirty="0" smtClean="0"/>
              <a:t>Here</a:t>
            </a:r>
            <a:r>
              <a:rPr lang="en-US" baseline="0" dirty="0" smtClean="0"/>
              <a:t> is an example of our recognition and segmentation results on the </a:t>
            </a:r>
            <a:r>
              <a:rPr lang="en-US" baseline="0" dirty="0" err="1" smtClean="0"/>
              <a:t>Utexas</a:t>
            </a:r>
            <a:r>
              <a:rPr lang="en-US" baseline="0" dirty="0" smtClean="0"/>
              <a:t> dataset.</a:t>
            </a:r>
            <a:r>
              <a:rPr lang="en-US" dirty="0" smtClean="0"/>
              <a:t> </a:t>
            </a:r>
          </a:p>
          <a:p>
            <a:endParaRPr lang="en-US" dirty="0" smtClean="0"/>
          </a:p>
          <a:p>
            <a:r>
              <a:rPr lang="en-US" baseline="0" dirty="0" smtClean="0"/>
              <a:t>We highlight one of the tubes that our inference found relevant for recognizing the activity “handshaking”</a:t>
            </a: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Shape 337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Here </a:t>
            </a:r>
            <a:r>
              <a:rPr lang="en-US" dirty="0" smtClean="0"/>
              <a:t>, we show one</a:t>
            </a:r>
            <a:r>
              <a:rPr lang="en-US" baseline="0" dirty="0" smtClean="0"/>
              <a:t> of the tubes found relevant for recognizing the activity “kicking”</a:t>
            </a:r>
            <a:endParaRPr lang="en-US" dirty="0" smtClean="0"/>
          </a:p>
          <a:p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Shape 346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r>
              <a:rPr lang="en-US" dirty="0" smtClean="0"/>
              <a:t>We also outperform</a:t>
            </a:r>
            <a:r>
              <a:rPr lang="en-US" baseline="0" dirty="0" smtClean="0"/>
              <a:t> the state of the art on the task of classifying videos of human interactions.</a:t>
            </a: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9FFB8-2EEF-4105-BDD3-F9B2443FDA31}" type="datetimeFigureOut">
              <a:rPr lang="en-US" smtClean="0"/>
              <a:t>8/6/13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5AB41-4252-4686-B83D-14DA2D6065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447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9FFB8-2EEF-4105-BDD3-F9B2443FDA31}" type="datetimeFigureOut">
              <a:rPr lang="en-US" smtClean="0"/>
              <a:t>8/6/13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5AB41-4252-4686-B83D-14DA2D6065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6613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9FFB8-2EEF-4105-BDD3-F9B2443FDA31}" type="datetimeFigureOut">
              <a:rPr lang="en-US" smtClean="0"/>
              <a:t>8/6/13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5AB41-4252-4686-B83D-14DA2D6065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787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9FFB8-2EEF-4105-BDD3-F9B2443FDA31}" type="datetimeFigureOut">
              <a:rPr lang="en-US" smtClean="0"/>
              <a:t>8/6/13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5AB41-4252-4686-B83D-14DA2D6065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1654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9FFB8-2EEF-4105-BDD3-F9B2443FDA31}" type="datetimeFigureOut">
              <a:rPr lang="en-US" smtClean="0"/>
              <a:t>8/6/13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5AB41-4252-4686-B83D-14DA2D6065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7188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9FFB8-2EEF-4105-BDD3-F9B2443FDA31}" type="datetimeFigureOut">
              <a:rPr lang="en-US" smtClean="0"/>
              <a:t>8/6/13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5AB41-4252-4686-B83D-14DA2D6065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2700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9FFB8-2EEF-4105-BDD3-F9B2443FDA31}" type="datetimeFigureOut">
              <a:rPr lang="en-US" smtClean="0"/>
              <a:t>8/6/13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5AB41-4252-4686-B83D-14DA2D6065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0518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9FFB8-2EEF-4105-BDD3-F9B2443FDA31}" type="datetimeFigureOut">
              <a:rPr lang="en-US" smtClean="0"/>
              <a:t>8/6/13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5AB41-4252-4686-B83D-14DA2D6065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6050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9FFB8-2EEF-4105-BDD3-F9B2443FDA31}" type="datetimeFigureOut">
              <a:rPr lang="en-US" smtClean="0"/>
              <a:t>8/6/13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5AB41-4252-4686-B83D-14DA2D6065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6047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9FFB8-2EEF-4105-BDD3-F9B2443FDA31}" type="datetimeFigureOut">
              <a:rPr lang="en-US" smtClean="0"/>
              <a:t>8/6/13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5AB41-4252-4686-B83D-14DA2D6065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329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9FFB8-2EEF-4105-BDD3-F9B2443FDA31}" type="datetimeFigureOut">
              <a:rPr lang="en-US" smtClean="0"/>
              <a:t>8/6/13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5AB41-4252-4686-B83D-14DA2D6065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98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6397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ctr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rgbClr val="000000"/>
                </a:solidFill>
                <a:latin typeface="Arial" panose="00000000000000000000"/>
                <a:ea typeface="Arial" panose="00000000000000000000"/>
                <a:cs typeface="Arial" panose="00000000000000000000"/>
                <a:sym typeface="Arial" panose="00000000000000000000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rgbClr val="000000"/>
                </a:solidFill>
                <a:latin typeface="Arial" panose="00000000000000000000"/>
                <a:ea typeface="Arial" panose="00000000000000000000"/>
                <a:cs typeface="Arial" panose="00000000000000000000"/>
                <a:sym typeface="Arial" panose="00000000000000000000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rgbClr val="000000"/>
                </a:solidFill>
                <a:latin typeface="Arial" panose="00000000000000000000"/>
                <a:ea typeface="Arial" panose="00000000000000000000"/>
                <a:cs typeface="Arial" panose="00000000000000000000"/>
                <a:sym typeface="Arial" panose="00000000000000000000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rgbClr val="000000"/>
                </a:solidFill>
                <a:latin typeface="Arial" panose="00000000000000000000"/>
                <a:ea typeface="Arial" panose="00000000000000000000"/>
                <a:cs typeface="Arial" panose="00000000000000000000"/>
                <a:sym typeface="Arial" panose="00000000000000000000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rgbClr val="000000"/>
                </a:solidFill>
                <a:latin typeface="Arial" panose="00000000000000000000"/>
                <a:ea typeface="Arial" panose="00000000000000000000"/>
                <a:cs typeface="Arial" panose="00000000000000000000"/>
                <a:sym typeface="Arial" panose="00000000000000000000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rgbClr val="000000"/>
                </a:solidFill>
                <a:latin typeface="Arial" panose="00000000000000000000"/>
                <a:ea typeface="Arial" panose="00000000000000000000"/>
                <a:cs typeface="Arial" panose="00000000000000000000"/>
                <a:sym typeface="Arial" panose="00000000000000000000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rgbClr val="000000"/>
                </a:solidFill>
                <a:latin typeface="Arial" panose="00000000000000000000"/>
                <a:ea typeface="Arial" panose="00000000000000000000"/>
                <a:cs typeface="Arial" panose="00000000000000000000"/>
                <a:sym typeface="Arial" panose="00000000000000000000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rgbClr val="000000"/>
                </a:solidFill>
                <a:latin typeface="Arial" panose="00000000000000000000"/>
                <a:ea typeface="Arial" panose="00000000000000000000"/>
                <a:cs typeface="Arial" panose="00000000000000000000"/>
                <a:sym typeface="Arial" panose="00000000000000000000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rgbClr val="000000"/>
                </a:solidFill>
                <a:latin typeface="Arial" panose="00000000000000000000"/>
                <a:ea typeface="Arial" panose="00000000000000000000"/>
                <a:cs typeface="Arial" panose="00000000000000000000"/>
                <a:sym typeface="Arial" panose="00000000000000000000"/>
              </a:defRPr>
            </a:lvl9pPr>
          </a:lstStyle>
          <a:p>
            <a:endParaRPr dirty="0"/>
          </a:p>
        </p:txBody>
      </p:sp>
      <p:sp>
        <p:nvSpPr>
          <p:cNvPr id="12" name="Shape 12"/>
          <p:cNvSpPr>
            <a:spLocks noGrp="1"/>
          </p:cNvSpPr>
          <p:nvPr>
            <p:ph type="body" idx="1"/>
          </p:nvPr>
        </p:nvSpPr>
        <p:spPr>
          <a:xfrm>
            <a:off x="457200" y="1066800"/>
            <a:ext cx="8229600" cy="55009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buNone/>
              <a:defRPr/>
            </a:lvl1pPr>
            <a:lvl2pPr marL="742950" indent="-285750" rtl="0">
              <a:buNone/>
              <a:defRPr/>
            </a:lvl2pPr>
            <a:lvl3pPr marL="1143000" indent="-228600" rtl="0">
              <a:buNone/>
              <a:defRPr/>
            </a:lvl3pPr>
            <a:lvl4pPr marL="1600200" indent="-228600" rtl="0">
              <a:buNone/>
              <a:defRPr/>
            </a:lvl4pPr>
            <a:lvl5pPr rtl="0">
              <a:buNone/>
              <a:defRPr sz="1800"/>
            </a:lvl5pPr>
            <a:lvl6pPr rtl="0">
              <a:buNone/>
              <a:defRPr sz="1800"/>
            </a:lvl6pPr>
            <a:lvl7pPr rtl="0">
              <a:buNone/>
              <a:defRPr sz="1800"/>
            </a:lvl7pPr>
            <a:lvl8pPr rtl="0">
              <a:buNone/>
              <a:defRPr sz="1800"/>
            </a:lvl8pPr>
            <a:lvl9pPr rtl="0"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 xmlns:p14="http://schemas.microsoft.com/office/powerpoint/2010/main" spd="slow">
    <p:cut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9FFB8-2EEF-4105-BDD3-F9B2443FDA31}" type="datetimeFigureOut">
              <a:rPr lang="en-US" smtClean="0"/>
              <a:t>8/6/13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25AB41-4252-4686-B83D-14DA2D6065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573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22" r:id="rId11"/>
    <p:sldLayoutId id="2147483823" r:id="rId12"/>
  </p:sldLayoutIdLst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2.wmv"/><Relationship Id="rId4" Type="http://schemas.openxmlformats.org/officeDocument/2006/relationships/video" Target="../media/media2.wmv"/><Relationship Id="rId5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7" Type="http://schemas.openxmlformats.org/officeDocument/2006/relationships/image" Target="../media/image3.png"/><Relationship Id="rId1" Type="http://schemas.microsoft.com/office/2007/relationships/media" Target="../media/media1.wmv"/><Relationship Id="rId2" Type="http://schemas.openxmlformats.org/officeDocument/2006/relationships/video" Target="../media/media1.wmv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image" Target="../media/image4.png"/><Relationship Id="rId1" Type="http://schemas.microsoft.com/office/2007/relationships/media" Target="../media/media3.wmv"/><Relationship Id="rId2" Type="http://schemas.openxmlformats.org/officeDocument/2006/relationships/video" Target="../media/media3.wmv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5.avi"/><Relationship Id="rId4" Type="http://schemas.openxmlformats.org/officeDocument/2006/relationships/video" Target="../media/media5.avi"/><Relationship Id="rId5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1" Type="http://schemas.microsoft.com/office/2007/relationships/media" Target="../media/media4.avi"/><Relationship Id="rId2" Type="http://schemas.openxmlformats.org/officeDocument/2006/relationships/video" Target="../media/media4.avi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1.wmv"/><Relationship Id="rId4" Type="http://schemas.openxmlformats.org/officeDocument/2006/relationships/video" Target="../media/media1.wmv"/><Relationship Id="rId5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7" Type="http://schemas.openxmlformats.org/officeDocument/2006/relationships/image" Target="../media/image2.png"/><Relationship Id="rId1" Type="http://schemas.microsoft.com/office/2007/relationships/media" Target="../media/media4.avi"/><Relationship Id="rId2" Type="http://schemas.openxmlformats.org/officeDocument/2006/relationships/video" Target="../media/media4.avi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tif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notesSlide" Target="../notesSlides/notesSlide3.xml"/><Relationship Id="rId5" Type="http://schemas.openxmlformats.org/officeDocument/2006/relationships/image" Target="../media/image15.png"/><Relationship Id="rId1" Type="http://schemas.microsoft.com/office/2007/relationships/media" Target="../media/media6.wmv"/><Relationship Id="rId2" Type="http://schemas.openxmlformats.org/officeDocument/2006/relationships/video" Target="../media/media6.wm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6.png"/><Relationship Id="rId1" Type="http://schemas.microsoft.com/office/2007/relationships/media" Target="../media/media7.mov"/><Relationship Id="rId2" Type="http://schemas.openxmlformats.org/officeDocument/2006/relationships/video" Target="../media/media7.mo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18.emf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4" Type="http://schemas.openxmlformats.org/officeDocument/2006/relationships/image" Target="../media/image20.emf"/><Relationship Id="rId5" Type="http://schemas.openxmlformats.org/officeDocument/2006/relationships/image" Target="../media/image21.emf"/><Relationship Id="rId6" Type="http://schemas.openxmlformats.org/officeDocument/2006/relationships/image" Target="../media/image22.emf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4" Type="http://schemas.openxmlformats.org/officeDocument/2006/relationships/image" Target="../media/image25.emf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3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6.emf"/><Relationship Id="rId3" Type="http://schemas.openxmlformats.org/officeDocument/2006/relationships/image" Target="../media/image2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4" Type="http://schemas.openxmlformats.org/officeDocument/2006/relationships/image" Target="../media/image30.emf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8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1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4" Type="http://schemas.openxmlformats.org/officeDocument/2006/relationships/image" Target="../media/image34.emf"/><Relationship Id="rId5" Type="http://schemas.openxmlformats.org/officeDocument/2006/relationships/image" Target="../media/image35.emf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2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4" Type="http://schemas.openxmlformats.org/officeDocument/2006/relationships/image" Target="../media/image37.emf"/><Relationship Id="rId5" Type="http://schemas.openxmlformats.org/officeDocument/2006/relationships/image" Target="../media/image38.emf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6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4" Type="http://schemas.openxmlformats.org/officeDocument/2006/relationships/image" Target="../media/image39.emf"/><Relationship Id="rId5" Type="http://schemas.openxmlformats.org/officeDocument/2006/relationships/image" Target="../media/image40.emf"/><Relationship Id="rId6" Type="http://schemas.openxmlformats.org/officeDocument/2006/relationships/image" Target="../media/image41.emf"/><Relationship Id="rId7" Type="http://schemas.openxmlformats.org/officeDocument/2006/relationships/image" Target="../media/image42.emf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6.e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3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4.emf"/><Relationship Id="rId3" Type="http://schemas.openxmlformats.org/officeDocument/2006/relationships/image" Target="../media/image45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4" Type="http://schemas.openxmlformats.org/officeDocument/2006/relationships/image" Target="../media/image46.emf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4.e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7.e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8.emf"/><Relationship Id="rId3" Type="http://schemas.openxmlformats.org/officeDocument/2006/relationships/image" Target="../media/image49.e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0.e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0.e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0.emf"/><Relationship Id="rId3" Type="http://schemas.openxmlformats.org/officeDocument/2006/relationships/image" Target="../media/image51.e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2.emf"/><Relationship Id="rId3" Type="http://schemas.openxmlformats.org/officeDocument/2006/relationships/image" Target="../media/image53.e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4.emf"/><Relationship Id="rId3" Type="http://schemas.openxmlformats.org/officeDocument/2006/relationships/image" Target="../media/image55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4" Type="http://schemas.openxmlformats.org/officeDocument/2006/relationships/image" Target="../media/image58.emf"/><Relationship Id="rId5" Type="http://schemas.openxmlformats.org/officeDocument/2006/relationships/image" Target="../media/image59.emf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6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notesSlide" Target="../notesSlides/notesSlide7.xml"/><Relationship Id="rId5" Type="http://schemas.openxmlformats.org/officeDocument/2006/relationships/image" Target="../media/image60.png"/><Relationship Id="rId1" Type="http://schemas.microsoft.com/office/2007/relationships/media" Target="../media/media8.wmv"/><Relationship Id="rId2" Type="http://schemas.openxmlformats.org/officeDocument/2006/relationships/video" Target="../media/media8.wmv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notesSlide" Target="../notesSlides/notesSlide8.xml"/><Relationship Id="rId5" Type="http://schemas.openxmlformats.org/officeDocument/2006/relationships/image" Target="../media/image61.png"/><Relationship Id="rId1" Type="http://schemas.microsoft.com/office/2007/relationships/media" Target="../media/media9.wmv"/><Relationship Id="rId2" Type="http://schemas.openxmlformats.org/officeDocument/2006/relationships/video" Target="../media/media9.wmv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notesSlide" Target="../notesSlides/notesSlide9.xml"/><Relationship Id="rId5" Type="http://schemas.openxmlformats.org/officeDocument/2006/relationships/image" Target="../media/image62.png"/><Relationship Id="rId1" Type="http://schemas.microsoft.com/office/2007/relationships/media" Target="../media/media10.wmv"/><Relationship Id="rId2" Type="http://schemas.openxmlformats.org/officeDocument/2006/relationships/video" Target="../media/media10.wmv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4" Type="http://schemas.openxmlformats.org/officeDocument/2006/relationships/image" Target="../media/image64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5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6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1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>
            <a:spLocks noGrp="1"/>
          </p:cNvSpPr>
          <p:nvPr>
            <p:ph type="ctrTitle"/>
          </p:nvPr>
        </p:nvSpPr>
        <p:spPr>
          <a:xfrm>
            <a:off x="457200" y="1219200"/>
            <a:ext cx="8298600" cy="129263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pPr lvl="0" rtl="0">
              <a:buNone/>
            </a:pPr>
            <a:r>
              <a:rPr lang="en-US" sz="3600" dirty="0" smtClean="0"/>
              <a:t>Human Activities </a:t>
            </a:r>
            <a:br>
              <a:rPr lang="en-US" sz="3600" dirty="0" smtClean="0"/>
            </a:br>
            <a:r>
              <a:rPr lang="en-US" sz="3600" dirty="0" smtClean="0"/>
              <a:t>as Stochastic </a:t>
            </a:r>
            <a:r>
              <a:rPr lang="en-US" sz="3600" dirty="0" err="1" smtClean="0"/>
              <a:t>Kronecker</a:t>
            </a:r>
            <a:r>
              <a:rPr lang="en-US" sz="3600" dirty="0" smtClean="0"/>
              <a:t> Graphs</a:t>
            </a:r>
            <a:endParaRPr sz="3600" dirty="0"/>
          </a:p>
        </p:txBody>
      </p:sp>
      <p:sp>
        <p:nvSpPr>
          <p:cNvPr id="25" name="Shape 25"/>
          <p:cNvSpPr/>
          <p:nvPr/>
        </p:nvSpPr>
        <p:spPr>
          <a:xfrm>
            <a:off x="3886200" y="5486400"/>
            <a:ext cx="1390650" cy="120967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2" name="Rectangle 1"/>
          <p:cNvSpPr/>
          <p:nvPr/>
        </p:nvSpPr>
        <p:spPr>
          <a:xfrm>
            <a:off x="3048000" y="3048000"/>
            <a:ext cx="28680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200" i="1" dirty="0" err="1">
                <a:latin typeface="+mj-lt"/>
              </a:rPr>
              <a:t>Sinisa</a:t>
            </a:r>
            <a:r>
              <a:rPr lang="en-US" sz="3200" i="1" dirty="0">
                <a:latin typeface="+mj-lt"/>
              </a:rPr>
              <a:t> </a:t>
            </a:r>
            <a:r>
              <a:rPr lang="en-US" sz="3200" i="1" dirty="0" err="1">
                <a:latin typeface="+mj-lt"/>
              </a:rPr>
              <a:t>Todorovic</a:t>
            </a:r>
            <a:endParaRPr lang="en-US" sz="3200" i="1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9200" y="3962400"/>
            <a:ext cx="6548037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/>
              <a:t> </a:t>
            </a:r>
            <a:r>
              <a:rPr lang="en-US" sz="2400" dirty="0" smtClean="0"/>
              <a:t>IPAM </a:t>
            </a:r>
            <a:r>
              <a:rPr lang="en-US" sz="2400" dirty="0" smtClean="0">
                <a:latin typeface="+mn-lt"/>
              </a:rPr>
              <a:t>Graduate Summer School: Computer Vision</a:t>
            </a:r>
          </a:p>
          <a:p>
            <a:pPr algn="ctr">
              <a:lnSpc>
                <a:spcPct val="150000"/>
              </a:lnSpc>
            </a:pPr>
            <a:r>
              <a:rPr lang="en-US" sz="2400" dirty="0" smtClean="0">
                <a:latin typeface="+mn-lt"/>
              </a:rPr>
              <a:t>August 8, 2013</a:t>
            </a:r>
          </a:p>
        </p:txBody>
      </p:sp>
    </p:spTree>
  </p:cSld>
  <p:clrMapOvr>
    <a:masterClrMapping/>
  </p:clrMapOvr>
  <p:transition xmlns:p14="http://schemas.microsoft.com/office/powerpoint/2010/main" spd="slow" advTm="2819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Our Goal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4343400"/>
            <a:ext cx="6629400" cy="2224374"/>
          </a:xfrm>
        </p:spPr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 smtClean="0"/>
              <a:t>Recognize activities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Localize foreground:</a:t>
            </a:r>
          </a:p>
          <a:p>
            <a:pPr marL="857250" lvl="1" indent="-457200">
              <a:buFont typeface="Arial"/>
              <a:buChar char="•"/>
            </a:pPr>
            <a:r>
              <a:rPr lang="en-US" dirty="0" smtClean="0"/>
              <a:t>actors</a:t>
            </a:r>
          </a:p>
          <a:p>
            <a:pPr marL="857250" lvl="1" indent="-457200">
              <a:buFont typeface="Arial"/>
              <a:buChar char="•"/>
            </a:pPr>
            <a:r>
              <a:rPr lang="en-US" dirty="0" smtClean="0"/>
              <a:t>objects that actors interact with</a:t>
            </a:r>
            <a:endParaRPr lang="en-US" dirty="0"/>
          </a:p>
        </p:txBody>
      </p:sp>
      <p:sp>
        <p:nvSpPr>
          <p:cNvPr id="4" name="Shape 34"/>
          <p:cNvSpPr/>
          <p:nvPr/>
        </p:nvSpPr>
        <p:spPr>
          <a:xfrm>
            <a:off x="609600" y="1219200"/>
            <a:ext cx="7965600" cy="55396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spAutoFit/>
          </a:bodyPr>
          <a:lstStyle/>
          <a:p>
            <a:pPr>
              <a:buNone/>
            </a:pPr>
            <a:r>
              <a:rPr sz="2400" i="1" dirty="0"/>
              <a:t>            </a:t>
            </a:r>
            <a:r>
              <a:rPr lang="en-US" sz="2400" i="1" dirty="0" smtClean="0"/>
              <a:t> </a:t>
            </a:r>
            <a:r>
              <a:rPr sz="2400" i="1" dirty="0" smtClean="0"/>
              <a:t>Long </a:t>
            </a:r>
            <a:r>
              <a:rPr sz="2400" i="1" dirty="0"/>
              <a:t>Jump              </a:t>
            </a:r>
            <a:r>
              <a:rPr sz="2400" i="1" dirty="0" smtClean="0"/>
              <a:t>               </a:t>
            </a:r>
            <a:r>
              <a:rPr lang="en-US" sz="2400" i="1" dirty="0" smtClean="0"/>
              <a:t>Triple</a:t>
            </a:r>
            <a:r>
              <a:rPr sz="2400" i="1" dirty="0" smtClean="0"/>
              <a:t> </a:t>
            </a:r>
            <a:r>
              <a:rPr sz="2400" i="1" dirty="0"/>
              <a:t>Jump</a:t>
            </a:r>
          </a:p>
        </p:txBody>
      </p:sp>
      <p:pic>
        <p:nvPicPr>
          <p:cNvPr id="5" name="long_jump_24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89000" y="1742440"/>
            <a:ext cx="3352800" cy="2514600"/>
          </a:xfrm>
          <a:prstGeom prst="rect">
            <a:avLst/>
          </a:prstGeom>
        </p:spPr>
      </p:pic>
      <p:pic>
        <p:nvPicPr>
          <p:cNvPr id="6" name="triple_jump_18.avi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66889" y="1742440"/>
            <a:ext cx="3362711" cy="2522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813029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913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video>
              <p:cMediaNode vol="80000">
                <p:cTn id="10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lnSpc>
                <a:spcPct val="120000"/>
              </a:lnSpc>
              <a:buFont typeface="Arial"/>
              <a:buChar char="•"/>
            </a:pPr>
            <a:r>
              <a:rPr lang="en-US" dirty="0" smtClean="0"/>
              <a:t>How to represent </a:t>
            </a:r>
            <a:r>
              <a:rPr lang="en-US" dirty="0" smtClean="0"/>
              <a:t>videos?</a:t>
            </a:r>
            <a:endParaRPr lang="en-US" dirty="0" smtClean="0"/>
          </a:p>
          <a:p>
            <a:pPr marL="457200" indent="-457200">
              <a:lnSpc>
                <a:spcPct val="120000"/>
              </a:lnSpc>
              <a:buFont typeface="Arial"/>
              <a:buChar char="•"/>
            </a:pPr>
            <a:endParaRPr lang="en-US" dirty="0" smtClean="0"/>
          </a:p>
          <a:p>
            <a:pPr marL="457200" indent="-457200">
              <a:lnSpc>
                <a:spcPct val="120000"/>
              </a:lnSpc>
              <a:buFont typeface="Arial"/>
              <a:buChar char="•"/>
            </a:pPr>
            <a:r>
              <a:rPr lang="en-US" dirty="0" smtClean="0"/>
              <a:t>How </a:t>
            </a:r>
            <a:r>
              <a:rPr lang="en-US" dirty="0" smtClean="0"/>
              <a:t>to model </a:t>
            </a:r>
            <a:r>
              <a:rPr lang="en-US" dirty="0" smtClean="0"/>
              <a:t>human activities?</a:t>
            </a:r>
            <a:endParaRPr lang="en-US" dirty="0" smtClean="0"/>
          </a:p>
          <a:p>
            <a:pPr marL="457200" indent="-457200">
              <a:lnSpc>
                <a:spcPct val="120000"/>
              </a:lnSpc>
              <a:buFont typeface="Arial"/>
              <a:buChar char="•"/>
            </a:pPr>
            <a:endParaRPr lang="en-US" dirty="0" smtClean="0"/>
          </a:p>
          <a:p>
            <a:pPr marL="457200" indent="-457200">
              <a:lnSpc>
                <a:spcPct val="120000"/>
              </a:lnSpc>
              <a:buFont typeface="Arial"/>
              <a:buChar char="•"/>
            </a:pPr>
            <a:r>
              <a:rPr lang="en-US" dirty="0" smtClean="0"/>
              <a:t>How </a:t>
            </a:r>
            <a:r>
              <a:rPr lang="en-US" dirty="0" smtClean="0"/>
              <a:t>to meet application requirements for </a:t>
            </a:r>
          </a:p>
          <a:p>
            <a:pPr marL="1257300" lvl="2" indent="-457200">
              <a:lnSpc>
                <a:spcPct val="120000"/>
              </a:lnSpc>
              <a:buFont typeface="Arial"/>
              <a:buChar char="•"/>
            </a:pPr>
            <a:r>
              <a:rPr lang="en-US" sz="2800" dirty="0" smtClean="0"/>
              <a:t>memory </a:t>
            </a:r>
            <a:r>
              <a:rPr lang="en-US" sz="2800" dirty="0" smtClean="0"/>
              <a:t>efficiency?</a:t>
            </a:r>
            <a:endParaRPr lang="en-US" sz="2800" dirty="0" smtClean="0"/>
          </a:p>
          <a:p>
            <a:pPr marL="1257300" lvl="2" indent="-457200">
              <a:lnSpc>
                <a:spcPct val="120000"/>
              </a:lnSpc>
              <a:buFont typeface="Arial"/>
              <a:buChar char="•"/>
            </a:pPr>
            <a:r>
              <a:rPr lang="en-US" sz="2800" dirty="0" smtClean="0"/>
              <a:t> running time </a:t>
            </a:r>
            <a:r>
              <a:rPr lang="en-US" sz="2800" dirty="0" smtClean="0"/>
              <a:t>efficiency?</a:t>
            </a:r>
            <a:endParaRPr lang="en-US" sz="2800" dirty="0" smtClean="0"/>
          </a:p>
          <a:p>
            <a:pPr marL="1257300" lvl="2" indent="-457200">
              <a:lnSpc>
                <a:spcPct val="120000"/>
              </a:lnSpc>
              <a:buFont typeface="Arial"/>
              <a:buChar char="•"/>
            </a:pPr>
            <a:r>
              <a:rPr lang="en-US" sz="2800" dirty="0" smtClean="0"/>
              <a:t>scalability?</a:t>
            </a:r>
            <a:endParaRPr lang="en-US" sz="2800" dirty="0" smtClean="0"/>
          </a:p>
          <a:p>
            <a:pPr marL="857250" lvl="1" indent="-457200">
              <a:lnSpc>
                <a:spcPct val="120000"/>
              </a:lnSpc>
              <a:buFont typeface="Arial"/>
              <a:buChar char="•"/>
            </a:pPr>
            <a:endParaRPr lang="en-US" dirty="0" smtClean="0"/>
          </a:p>
          <a:p>
            <a:pPr marL="457200" indent="-457200">
              <a:lnSpc>
                <a:spcPct val="120000"/>
              </a:lnSpc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064412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9" y="228600"/>
            <a:ext cx="8839200" cy="1630363"/>
          </a:xfrm>
        </p:spPr>
        <p:txBody>
          <a:bodyPr/>
          <a:lstStyle/>
          <a:p>
            <a:r>
              <a:rPr lang="en-US" dirty="0" smtClean="0"/>
              <a:t>Three Key Observations: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200" dirty="0" smtClean="0"/>
              <a:t>1. Activities </a:t>
            </a:r>
            <a:r>
              <a:rPr lang="en-US" sz="3200" dirty="0" smtClean="0"/>
              <a:t>are </a:t>
            </a:r>
            <a:r>
              <a:rPr lang="en-US" sz="3200" dirty="0"/>
              <a:t>r</a:t>
            </a:r>
            <a:r>
              <a:rPr lang="en-US" sz="3200" dirty="0" smtClean="0"/>
              <a:t>epetitive </a:t>
            </a:r>
            <a:r>
              <a:rPr lang="en-US" sz="3200" dirty="0" smtClean="0">
                <a:sym typeface="Wingdings"/>
              </a:rPr>
              <a:t> Primitives</a:t>
            </a:r>
            <a:endParaRPr lang="en-US" sz="3200" dirty="0"/>
          </a:p>
        </p:txBody>
      </p:sp>
      <p:pic>
        <p:nvPicPr>
          <p:cNvPr id="4" name="Problem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3400" y="1981200"/>
            <a:ext cx="8144933" cy="45857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50015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8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534400" cy="1774685"/>
          </a:xfrm>
        </p:spPr>
        <p:txBody>
          <a:bodyPr/>
          <a:lstStyle/>
          <a:p>
            <a:pPr algn="ctr"/>
            <a:r>
              <a:rPr lang="en-US" dirty="0" smtClean="0"/>
              <a:t>Three Key Observations: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200" dirty="0" smtClean="0"/>
              <a:t>2. </a:t>
            </a:r>
            <a:r>
              <a:rPr lang="en-US" sz="3200" dirty="0" smtClean="0"/>
              <a:t>Repetitions</a:t>
            </a:r>
            <a:r>
              <a:rPr lang="en-US" sz="3200" dirty="0" smtClean="0"/>
              <a:t> are structured in space-time</a:t>
            </a:r>
            <a:endParaRPr lang="en-US" sz="3200" dirty="0"/>
          </a:p>
        </p:txBody>
      </p:sp>
      <p:pic>
        <p:nvPicPr>
          <p:cNvPr id="4" name="reencoded_long_jump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2400" y="3810000"/>
            <a:ext cx="4342988" cy="2442931"/>
          </a:xfrm>
          <a:prstGeom prst="rect">
            <a:avLst/>
          </a:prstGeom>
          <a:ln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reencoded_high_jump.avi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653435" y="3810000"/>
            <a:ext cx="4342990" cy="244293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447800" y="3124200"/>
            <a:ext cx="186040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latin typeface="Times New Roman"/>
                <a:cs typeface="Times New Roman"/>
              </a:rPr>
              <a:t>long jump</a:t>
            </a:r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67400" y="3124200"/>
            <a:ext cx="186040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latin typeface="Times New Roman"/>
                <a:cs typeface="Times New Roman"/>
              </a:rPr>
              <a:t>high jump</a:t>
            </a:r>
            <a:endParaRPr lang="en-US" sz="3200" dirty="0">
              <a:latin typeface="Times New Roman"/>
              <a:cs typeface="Times New Roman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572000" y="3352800"/>
            <a:ext cx="0" cy="33528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0881629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878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0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6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956375"/>
          </a:xfrm>
        </p:spPr>
        <p:txBody>
          <a:bodyPr/>
          <a:lstStyle/>
          <a:p>
            <a:pPr algn="ctr"/>
            <a:r>
              <a:rPr lang="en-US" dirty="0" smtClean="0"/>
              <a:t>Three Key Observations: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200" dirty="0" smtClean="0"/>
              <a:t>3. Primitives and their space-time repetition are stochastic</a:t>
            </a:r>
            <a:endParaRPr lang="en-US" sz="3200" dirty="0"/>
          </a:p>
        </p:txBody>
      </p:sp>
      <p:pic>
        <p:nvPicPr>
          <p:cNvPr id="4" name="reencoded_long_jump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4800" y="3200400"/>
            <a:ext cx="4741332" cy="2667000"/>
          </a:xfrm>
          <a:prstGeom prst="rect">
            <a:avLst/>
          </a:prstGeom>
          <a:ln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3962400" y="6096000"/>
            <a:ext cx="186040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latin typeface="Times New Roman"/>
                <a:cs typeface="Times New Roman"/>
              </a:rPr>
              <a:t>long jump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12" name="long_jump_24.avi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181600" y="3200400"/>
            <a:ext cx="35560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394681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878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913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6" repeatCount="indefinite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73163"/>
          </a:xfrm>
        </p:spPr>
        <p:txBody>
          <a:bodyPr/>
          <a:lstStyle/>
          <a:p>
            <a:r>
              <a:rPr lang="en-US" dirty="0" smtClean="0"/>
              <a:t>Examples of </a:t>
            </a:r>
            <a:r>
              <a:rPr lang="en-US" dirty="0"/>
              <a:t>S</a:t>
            </a:r>
            <a:r>
              <a:rPr lang="en-US" dirty="0" smtClean="0"/>
              <a:t>uch Activities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3" descr="action_bank_montag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752600"/>
            <a:ext cx="8610600" cy="3017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685330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73163"/>
          </a:xfrm>
        </p:spPr>
        <p:txBody>
          <a:bodyPr/>
          <a:lstStyle/>
          <a:p>
            <a:r>
              <a:rPr lang="en-US" dirty="0"/>
              <a:t>Activity =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Space</a:t>
            </a:r>
            <a:r>
              <a:rPr lang="en-US" dirty="0"/>
              <a:t>-time repetition </a:t>
            </a:r>
            <a:r>
              <a:rPr lang="en-US" dirty="0" smtClean="0"/>
              <a:t>of </a:t>
            </a:r>
            <a:r>
              <a:rPr lang="en-US" dirty="0"/>
              <a:t>primitives</a:t>
            </a:r>
            <a:endParaRPr lang="en-US" dirty="0"/>
          </a:p>
        </p:txBody>
      </p:sp>
      <p:pic>
        <p:nvPicPr>
          <p:cNvPr id="4" name="Picture 3" descr="action_bank_montag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752600"/>
            <a:ext cx="8610600" cy="3017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83674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73163"/>
          </a:xfrm>
        </p:spPr>
        <p:txBody>
          <a:bodyPr/>
          <a:lstStyle/>
          <a:p>
            <a:r>
              <a:rPr lang="en-US" dirty="0"/>
              <a:t>Activity =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Space</a:t>
            </a:r>
            <a:r>
              <a:rPr lang="en-US" dirty="0"/>
              <a:t>-time repetition </a:t>
            </a:r>
            <a:r>
              <a:rPr lang="en-US" dirty="0" smtClean="0"/>
              <a:t>of </a:t>
            </a:r>
            <a:r>
              <a:rPr lang="en-US" dirty="0"/>
              <a:t>primitives</a:t>
            </a:r>
            <a:endParaRPr lang="en-US" dirty="0"/>
          </a:p>
        </p:txBody>
      </p:sp>
      <p:pic>
        <p:nvPicPr>
          <p:cNvPr id="4" name="Picture 3" descr="action_bank_montag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752600"/>
            <a:ext cx="8610600" cy="301726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9600" y="5562600"/>
            <a:ext cx="2057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Stochastic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4038600" y="5191780"/>
            <a:ext cx="40732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grouping of primitives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4038600" y="5922345"/>
            <a:ext cx="5105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placement in space and time</a:t>
            </a:r>
            <a:endParaRPr lang="en-US" sz="2800" dirty="0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2590800" y="5486400"/>
            <a:ext cx="1447800" cy="228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590800" y="6019800"/>
            <a:ext cx="1447800" cy="228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2567123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04072"/>
          </a:xfrm>
          <a:noFill/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0000"/>
                </a:solidFill>
                <a:latin typeface="Arial"/>
                <a:cs typeface="Arial"/>
              </a:rPr>
              <a:t>Prior Work – Video Representation</a:t>
            </a:r>
            <a:endParaRPr lang="en-US" sz="36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296988"/>
            <a:ext cx="8229600" cy="5150291"/>
          </a:xfrm>
        </p:spPr>
        <p:txBody>
          <a:bodyPr>
            <a:noAutofit/>
          </a:bodyPr>
          <a:lstStyle/>
          <a:p>
            <a:pPr algn="just">
              <a:lnSpc>
                <a:spcPct val="110000"/>
              </a:lnSpc>
            </a:pPr>
            <a:r>
              <a:rPr lang="en-US" dirty="0">
                <a:latin typeface="Times New Roman"/>
                <a:cs typeface="Times New Roman"/>
              </a:rPr>
              <a:t>Space-time </a:t>
            </a:r>
            <a:r>
              <a:rPr lang="en-US" dirty="0" smtClean="0">
                <a:latin typeface="Times New Roman"/>
                <a:cs typeface="Times New Roman"/>
              </a:rPr>
              <a:t>points </a:t>
            </a:r>
            <a:endParaRPr lang="en-US" dirty="0">
              <a:latin typeface="Times New Roman"/>
              <a:cs typeface="Times New Roman"/>
            </a:endParaRPr>
          </a:p>
          <a:p>
            <a:pPr lvl="1" algn="just">
              <a:lnSpc>
                <a:spcPct val="110000"/>
              </a:lnSpc>
            </a:pP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Laptev &amp;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Schmid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 08,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Niebles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&amp;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Fei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-Fei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08,...</a:t>
            </a:r>
            <a:endParaRPr lang="en-US" sz="2000" dirty="0" smtClean="0">
              <a:latin typeface="Times New Roman"/>
              <a:cs typeface="Times New Roman"/>
            </a:endParaRPr>
          </a:p>
          <a:p>
            <a:pPr algn="just">
              <a:lnSpc>
                <a:spcPct val="110000"/>
              </a:lnSpc>
            </a:pPr>
            <a:r>
              <a:rPr lang="en-US" dirty="0" smtClean="0">
                <a:latin typeface="Times New Roman"/>
                <a:cs typeface="Times New Roman"/>
              </a:rPr>
              <a:t>Still human postures</a:t>
            </a:r>
            <a:endParaRPr lang="en-US" dirty="0">
              <a:latin typeface="Times New Roman"/>
              <a:cs typeface="Times New Roman"/>
            </a:endParaRPr>
          </a:p>
          <a:p>
            <a:pPr lvl="1" algn="just">
              <a:lnSpc>
                <a:spcPct val="110000"/>
              </a:lnSpc>
            </a:pP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Soatto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07,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Ning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&amp; Huang 08,...</a:t>
            </a:r>
            <a:endParaRPr lang="en-US" sz="2000" dirty="0" smtClean="0">
              <a:latin typeface="Times New Roman"/>
              <a:cs typeface="Times New Roman"/>
            </a:endParaRPr>
          </a:p>
          <a:p>
            <a:pPr algn="just">
              <a:lnSpc>
                <a:spcPct val="110000"/>
              </a:lnSpc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Action Templates</a:t>
            </a:r>
          </a:p>
          <a:p>
            <a:pPr lvl="1" algn="just">
              <a:lnSpc>
                <a:spcPct val="110000"/>
              </a:lnSpc>
            </a:pP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Yao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&amp; Zhu 09,...</a:t>
            </a:r>
          </a:p>
          <a:p>
            <a:pPr algn="just">
              <a:lnSpc>
                <a:spcPct val="110000"/>
              </a:lnSpc>
            </a:pPr>
            <a:r>
              <a:rPr lang="en-US" dirty="0" smtClean="0">
                <a:latin typeface="Times New Roman"/>
                <a:cs typeface="Times New Roman"/>
              </a:rPr>
              <a:t>Point </a:t>
            </a:r>
            <a:r>
              <a:rPr lang="en-US" dirty="0">
                <a:latin typeface="Times New Roman"/>
                <a:cs typeface="Times New Roman"/>
              </a:rPr>
              <a:t>tracks</a:t>
            </a:r>
          </a:p>
          <a:p>
            <a:pPr lvl="1" algn="just">
              <a:lnSpc>
                <a:spcPct val="110000"/>
              </a:lnSpc>
            </a:pP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Sukthankar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&amp; Hebert 10,...</a:t>
            </a:r>
          </a:p>
          <a:p>
            <a:pPr algn="just">
              <a:lnSpc>
                <a:spcPct val="110000"/>
              </a:lnSpc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Motion segments</a:t>
            </a:r>
          </a:p>
          <a:p>
            <a:pPr lvl="1" algn="just">
              <a:lnSpc>
                <a:spcPct val="110000"/>
              </a:lnSpc>
            </a:pP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Gorelick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&amp; Irani 08, 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Pritch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&amp;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Peleg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08,...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marL="0" indent="0" algn="just">
              <a:lnSpc>
                <a:spcPct val="110000"/>
              </a:lnSpc>
              <a:buNone/>
            </a:pP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marL="457200" lvl="2" indent="0" algn="just">
              <a:lnSpc>
                <a:spcPct val="110000"/>
              </a:lnSpc>
              <a:buNone/>
            </a:pPr>
            <a:endParaRPr lang="en-US" sz="3200" dirty="0" smtClean="0">
              <a:latin typeface="Times New Roman"/>
              <a:cs typeface="Times New Roman"/>
            </a:endParaRPr>
          </a:p>
        </p:txBody>
      </p:sp>
      <p:pic>
        <p:nvPicPr>
          <p:cNvPr id="7" name="Picture 6" descr="Tubes.tif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636" y="4762979"/>
            <a:ext cx="1363524" cy="1971778"/>
          </a:xfrm>
          <a:prstGeom prst="rect">
            <a:avLst/>
          </a:prstGeom>
        </p:spPr>
      </p:pic>
      <p:pic>
        <p:nvPicPr>
          <p:cNvPr id="8" name="Picture 7" descr="ActionTemplates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752" y="3020982"/>
            <a:ext cx="2791292" cy="1645861"/>
          </a:xfrm>
          <a:prstGeom prst="rect">
            <a:avLst/>
          </a:prstGeom>
        </p:spPr>
      </p:pic>
      <p:pic>
        <p:nvPicPr>
          <p:cNvPr id="9" name="Picture 8" descr="BoW.tif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62" y="1199597"/>
            <a:ext cx="2170073" cy="172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0407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04072"/>
          </a:xfrm>
          <a:noFill/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0000"/>
                </a:solidFill>
                <a:latin typeface="Arial"/>
                <a:cs typeface="Arial"/>
              </a:rPr>
              <a:t>Prior Work – Video Representation</a:t>
            </a:r>
            <a:endParaRPr lang="en-US" sz="36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296988"/>
            <a:ext cx="8229600" cy="5150291"/>
          </a:xfrm>
        </p:spPr>
        <p:txBody>
          <a:bodyPr>
            <a:noAutofit/>
          </a:bodyPr>
          <a:lstStyle/>
          <a:p>
            <a:pPr algn="just">
              <a:lnSpc>
                <a:spcPct val="110000"/>
              </a:lnSpc>
            </a:pPr>
            <a:r>
              <a:rPr lang="en-US" dirty="0">
                <a:latin typeface="Times New Roman"/>
                <a:cs typeface="Times New Roman"/>
              </a:rPr>
              <a:t>Space-time </a:t>
            </a:r>
            <a:r>
              <a:rPr lang="en-US" dirty="0" smtClean="0">
                <a:latin typeface="Times New Roman"/>
                <a:cs typeface="Times New Roman"/>
              </a:rPr>
              <a:t>points </a:t>
            </a:r>
            <a:endParaRPr lang="en-US" dirty="0">
              <a:latin typeface="Times New Roman"/>
              <a:cs typeface="Times New Roman"/>
            </a:endParaRPr>
          </a:p>
          <a:p>
            <a:pPr lvl="1" algn="just">
              <a:lnSpc>
                <a:spcPct val="110000"/>
              </a:lnSpc>
            </a:pP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Laptev &amp;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Schmid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 08,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Niebles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&amp;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Fei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-Fei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08,...</a:t>
            </a:r>
            <a:endParaRPr lang="en-US" sz="2000" dirty="0" smtClean="0">
              <a:latin typeface="Times New Roman"/>
              <a:cs typeface="Times New Roman"/>
            </a:endParaRPr>
          </a:p>
          <a:p>
            <a:pPr algn="just">
              <a:lnSpc>
                <a:spcPct val="110000"/>
              </a:lnSpc>
            </a:pPr>
            <a:r>
              <a:rPr lang="en-US" dirty="0" smtClean="0">
                <a:latin typeface="Times New Roman"/>
                <a:cs typeface="Times New Roman"/>
              </a:rPr>
              <a:t>Still human postures</a:t>
            </a:r>
            <a:endParaRPr lang="en-US" dirty="0">
              <a:latin typeface="Times New Roman"/>
              <a:cs typeface="Times New Roman"/>
            </a:endParaRPr>
          </a:p>
          <a:p>
            <a:pPr lvl="1" algn="just">
              <a:lnSpc>
                <a:spcPct val="110000"/>
              </a:lnSpc>
            </a:pP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Soatto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07,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Ning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&amp; Huang 08,...</a:t>
            </a:r>
            <a:endParaRPr lang="en-US" sz="2000" dirty="0" smtClean="0">
              <a:latin typeface="Times New Roman"/>
              <a:cs typeface="Times New Roman"/>
            </a:endParaRPr>
          </a:p>
          <a:p>
            <a:pPr algn="just">
              <a:lnSpc>
                <a:spcPct val="110000"/>
              </a:lnSpc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Action Templates</a:t>
            </a:r>
          </a:p>
          <a:p>
            <a:pPr lvl="1" algn="just">
              <a:lnSpc>
                <a:spcPct val="110000"/>
              </a:lnSpc>
            </a:pP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Yao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&amp; Zhu 09,...</a:t>
            </a:r>
          </a:p>
          <a:p>
            <a:pPr algn="just">
              <a:lnSpc>
                <a:spcPct val="110000"/>
              </a:lnSpc>
            </a:pPr>
            <a:r>
              <a:rPr lang="en-US" dirty="0" smtClean="0">
                <a:latin typeface="Times New Roman"/>
                <a:cs typeface="Times New Roman"/>
              </a:rPr>
              <a:t>Point </a:t>
            </a:r>
            <a:r>
              <a:rPr lang="en-US" dirty="0">
                <a:latin typeface="Times New Roman"/>
                <a:cs typeface="Times New Roman"/>
              </a:rPr>
              <a:t>tracks</a:t>
            </a:r>
          </a:p>
          <a:p>
            <a:pPr lvl="1" algn="just">
              <a:lnSpc>
                <a:spcPct val="110000"/>
              </a:lnSpc>
            </a:pP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Sukthankar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&amp; Hebert 10,...</a:t>
            </a:r>
          </a:p>
          <a:p>
            <a:pPr algn="just">
              <a:lnSpc>
                <a:spcPct val="110000"/>
              </a:lnSpc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Motion segments</a:t>
            </a:r>
          </a:p>
          <a:p>
            <a:pPr lvl="1" algn="just">
              <a:lnSpc>
                <a:spcPct val="110000"/>
              </a:lnSpc>
            </a:pP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Gorelick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&amp; Irani 08, 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Pritch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&amp;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Peleg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08,...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marL="0" indent="0" algn="just">
              <a:lnSpc>
                <a:spcPct val="110000"/>
              </a:lnSpc>
              <a:buNone/>
            </a:pP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marL="457200" lvl="2" indent="0" algn="just">
              <a:lnSpc>
                <a:spcPct val="110000"/>
              </a:lnSpc>
              <a:buNone/>
            </a:pPr>
            <a:endParaRPr lang="en-US" sz="3200" dirty="0" smtClean="0">
              <a:latin typeface="Times New Roman"/>
              <a:cs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97021" y="2512264"/>
            <a:ext cx="42432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Too local</a:t>
            </a:r>
          </a:p>
          <a:p>
            <a:pPr algn="ctr"/>
            <a:endParaRPr lang="en-US" sz="3600" b="1" dirty="0" smtClean="0">
              <a:solidFill>
                <a:srgbClr val="FF0000"/>
              </a:solidFill>
            </a:endParaRPr>
          </a:p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D</a:t>
            </a:r>
            <a:r>
              <a:rPr lang="en-US" sz="3600" b="1" dirty="0" smtClean="0">
                <a:solidFill>
                  <a:srgbClr val="FF0000"/>
                </a:solidFill>
              </a:rPr>
              <a:t>o not capture </a:t>
            </a:r>
          </a:p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long-term </a:t>
            </a:r>
          </a:p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spatiotemporal </a:t>
            </a:r>
          </a:p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structure</a:t>
            </a:r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465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097" y="274638"/>
            <a:ext cx="8545214" cy="804072"/>
          </a:xfrm>
          <a:noFill/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0000"/>
                </a:solidFill>
                <a:latin typeface="Arial"/>
                <a:cs typeface="Arial"/>
              </a:rPr>
              <a:t>Prior Work – Activity Representation</a:t>
            </a:r>
            <a:endParaRPr lang="en-US" sz="36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76097" y="1573854"/>
            <a:ext cx="8410703" cy="4552309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Classifiers, e.g., Bag-of-Words</a:t>
            </a:r>
          </a:p>
          <a:p>
            <a:pPr lvl="1" algn="just"/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Ke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, Herbert ICCV’05</a:t>
            </a:r>
          </a:p>
          <a:p>
            <a:pPr lvl="1" algn="just"/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Hamid,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Essa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ICCV07</a:t>
            </a:r>
          </a:p>
          <a:p>
            <a:pPr lvl="1" algn="just"/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Laptev,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Schmid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CVPR’08</a:t>
            </a:r>
          </a:p>
          <a:p>
            <a:pPr lvl="1" algn="just"/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Corso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CVPR '12</a:t>
            </a:r>
          </a:p>
          <a:p>
            <a:pPr marL="228600" lvl="1" indent="0" algn="just">
              <a:buNone/>
            </a:pPr>
            <a:endParaRPr lang="en-US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marL="228600" lvl="1" indent="0" algn="just">
              <a:buNone/>
            </a:pPr>
            <a:endParaRPr lang="en-US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algn="just"/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</p:txBody>
      </p:sp>
      <p:pic>
        <p:nvPicPr>
          <p:cNvPr id="3" name="Picture 2" descr="actionbank_overview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2362200"/>
            <a:ext cx="5352250" cy="4324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3533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097" y="274638"/>
            <a:ext cx="8545214" cy="804072"/>
          </a:xfrm>
          <a:noFill/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0000"/>
                </a:solidFill>
                <a:latin typeface="Arial"/>
                <a:cs typeface="Arial"/>
              </a:rPr>
              <a:t>Prior Work – Activity Representation</a:t>
            </a:r>
            <a:endParaRPr lang="en-US" sz="36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76097" y="1573854"/>
            <a:ext cx="8410703" cy="4552309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Classifiers, e.g., Bag-of-Words</a:t>
            </a:r>
          </a:p>
          <a:p>
            <a:pPr lvl="1" algn="just"/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Ke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, Herbert ICCV’05</a:t>
            </a:r>
          </a:p>
          <a:p>
            <a:pPr lvl="1" algn="just"/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Hamid,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Essa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ICCV07</a:t>
            </a:r>
          </a:p>
          <a:p>
            <a:pPr lvl="1" algn="just"/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Laptev,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Schmid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CVPR’08</a:t>
            </a:r>
          </a:p>
          <a:p>
            <a:pPr lvl="1" algn="just"/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Corso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CVPR '12</a:t>
            </a:r>
          </a:p>
          <a:p>
            <a:pPr marL="228600" lvl="1" indent="0" algn="just">
              <a:buNone/>
            </a:pPr>
            <a:endParaRPr lang="en-US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marL="228600" lvl="1" indent="0" algn="just">
              <a:buNone/>
            </a:pPr>
            <a:endParaRPr lang="en-US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algn="just"/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4191000"/>
            <a:ext cx="7086600" cy="16065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2100" indent="-292100">
              <a:lnSpc>
                <a:spcPct val="140000"/>
              </a:lnSpc>
              <a:buFont typeface="Arial"/>
              <a:buChar char="•"/>
            </a:pPr>
            <a:r>
              <a:rPr lang="en-US" sz="3600" b="1" dirty="0" smtClean="0">
                <a:solidFill>
                  <a:srgbClr val="FF0000"/>
                </a:solidFill>
              </a:rPr>
              <a:t>Structure unaware</a:t>
            </a:r>
          </a:p>
          <a:p>
            <a:pPr marL="334963" indent="-334963">
              <a:lnSpc>
                <a:spcPct val="140000"/>
              </a:lnSpc>
              <a:buFont typeface="Arial"/>
              <a:buChar char="•"/>
            </a:pPr>
            <a:r>
              <a:rPr lang="en-US" sz="3600" b="1" dirty="0" smtClean="0">
                <a:solidFill>
                  <a:srgbClr val="FF0000"/>
                </a:solidFill>
              </a:rPr>
              <a:t>Poor fine-grained recognition</a:t>
            </a:r>
          </a:p>
        </p:txBody>
      </p:sp>
    </p:spTree>
    <p:extLst>
      <p:ext uri="{BB962C8B-B14F-4D97-AF65-F5344CB8AC3E}">
        <p14:creationId xmlns:p14="http://schemas.microsoft.com/office/powerpoint/2010/main" val="25811239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097" y="274638"/>
            <a:ext cx="8545214" cy="804072"/>
          </a:xfrm>
          <a:noFill/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0000"/>
                </a:solidFill>
                <a:latin typeface="Arial"/>
                <a:cs typeface="Arial"/>
              </a:rPr>
              <a:t>Prior Work – Activity Representation</a:t>
            </a:r>
            <a:endParaRPr lang="en-US" sz="36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76097" y="1573854"/>
            <a:ext cx="8410703" cy="4552309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Graphical models, e.g., AND-OR graphs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lvl="1" algn="just"/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Ivanov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,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Bobick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PAMI00</a:t>
            </a:r>
          </a:p>
          <a:p>
            <a:pPr lvl="1" algn="just"/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Xiang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, Gong IJCV’06</a:t>
            </a:r>
          </a:p>
          <a:p>
            <a:pPr lvl="1" algn="just"/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Ryoo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,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Aggarwal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ICCV’09</a:t>
            </a:r>
          </a:p>
          <a:p>
            <a:pPr lvl="1" algn="just"/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Gupta, Davis CVPR09</a:t>
            </a:r>
          </a:p>
          <a:p>
            <a:pPr lvl="1" algn="just"/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Liu, Zhu CVPR09</a:t>
            </a:r>
          </a:p>
          <a:p>
            <a:pPr lvl="1" algn="just"/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Choi, Zhu CVPR '11</a:t>
            </a:r>
          </a:p>
          <a:p>
            <a:pPr lvl="1" algn="just"/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Lan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, Mori PAMI '11</a:t>
            </a:r>
          </a:p>
          <a:p>
            <a:pPr lvl="1" algn="just"/>
            <a:r>
              <a:rPr lang="en-US" sz="1600" dirty="0" err="1" smtClean="0"/>
              <a:t>Zhangzhang</a:t>
            </a:r>
            <a:r>
              <a:rPr lang="en-US" sz="1600" dirty="0" smtClean="0"/>
              <a:t>, Zhu ICCV '11 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marL="457200" lvl="2" indent="0" algn="just">
              <a:buNone/>
            </a:pPr>
            <a:endParaRPr lang="en-US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marL="457200" lvl="1" indent="0" algn="just">
              <a:buNone/>
            </a:pPr>
            <a:endParaRPr lang="en-US" dirty="0" smtClean="0">
              <a:solidFill>
                <a:schemeClr val="tx2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7" t="31595" r="15167" b="22481"/>
          <a:stretch/>
        </p:blipFill>
        <p:spPr bwMode="auto">
          <a:xfrm>
            <a:off x="76200" y="4648200"/>
            <a:ext cx="5827337" cy="1972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27" t="22791" r="26667" b="30543"/>
          <a:stretch/>
        </p:blipFill>
        <p:spPr bwMode="auto">
          <a:xfrm>
            <a:off x="6090200" y="3733800"/>
            <a:ext cx="2835516" cy="289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8883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097" y="274638"/>
            <a:ext cx="8545214" cy="804072"/>
          </a:xfrm>
          <a:noFill/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0000"/>
                </a:solidFill>
                <a:latin typeface="Arial"/>
                <a:cs typeface="Arial"/>
              </a:rPr>
              <a:t>Prior Work – Activity Representation</a:t>
            </a:r>
            <a:endParaRPr lang="en-US" sz="36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76097" y="1573854"/>
            <a:ext cx="8410703" cy="4552309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Graphical models, e.g., AND-OR graphs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lvl="1" algn="just"/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Ivanov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,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Bobick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PAMI00</a:t>
            </a:r>
          </a:p>
          <a:p>
            <a:pPr lvl="1" algn="just"/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Xiang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, Gong IJCV’06</a:t>
            </a:r>
          </a:p>
          <a:p>
            <a:pPr lvl="1" algn="just"/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Ryoo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,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Aggarwal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 ICCV’09</a:t>
            </a:r>
          </a:p>
          <a:p>
            <a:pPr lvl="1" algn="just"/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Gupta, Davis CVPR09</a:t>
            </a:r>
          </a:p>
          <a:p>
            <a:pPr lvl="1" algn="just"/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Liu, Zhu CVPR09</a:t>
            </a:r>
          </a:p>
          <a:p>
            <a:pPr lvl="1" algn="just"/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Choi, Zhu CVPR '11</a:t>
            </a:r>
          </a:p>
          <a:p>
            <a:pPr lvl="1" algn="just"/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Lan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, Mori PAMI '11</a:t>
            </a:r>
          </a:p>
          <a:p>
            <a:pPr lvl="1" algn="just"/>
            <a:r>
              <a:rPr lang="en-US" sz="1600" dirty="0" err="1" smtClean="0"/>
              <a:t>Zhangzhang</a:t>
            </a:r>
            <a:r>
              <a:rPr lang="en-US" sz="1600" dirty="0" smtClean="0"/>
              <a:t>, Zhu ICCV '11 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marL="457200" lvl="2" indent="0" algn="just">
              <a:buNone/>
            </a:pPr>
            <a:endParaRPr lang="en-US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  <a:p>
            <a:pPr marL="457200" lvl="1" indent="0" algn="just">
              <a:buNone/>
            </a:pPr>
            <a:endParaRPr lang="en-US" dirty="0" smtClean="0">
              <a:solidFill>
                <a:schemeClr val="tx2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95400" y="4876800"/>
            <a:ext cx="7543800" cy="1738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3363" indent="-233363">
              <a:lnSpc>
                <a:spcPct val="120000"/>
              </a:lnSpc>
              <a:buFont typeface="Arial"/>
              <a:buChar char="•"/>
            </a:pPr>
            <a:r>
              <a:rPr lang="en-US" sz="3000" b="1" dirty="0" smtClean="0">
                <a:solidFill>
                  <a:srgbClr val="FF0000"/>
                </a:solidFill>
              </a:rPr>
              <a:t>Manually defined model </a:t>
            </a:r>
          </a:p>
          <a:p>
            <a:pPr marL="233363" indent="-233363">
              <a:lnSpc>
                <a:spcPct val="120000"/>
              </a:lnSpc>
              <a:buFont typeface="Arial"/>
              <a:buChar char="•"/>
            </a:pPr>
            <a:r>
              <a:rPr lang="en-US" sz="3000" b="1" dirty="0">
                <a:solidFill>
                  <a:srgbClr val="FF0000"/>
                </a:solidFill>
              </a:rPr>
              <a:t>Hard to </a:t>
            </a:r>
            <a:r>
              <a:rPr lang="en-US" sz="3000" b="1" dirty="0" smtClean="0">
                <a:solidFill>
                  <a:srgbClr val="FF0000"/>
                </a:solidFill>
              </a:rPr>
              <a:t>learn / infer</a:t>
            </a:r>
            <a:endParaRPr lang="en-US" sz="3000" b="1" dirty="0">
              <a:solidFill>
                <a:srgbClr val="FF0000"/>
              </a:solidFill>
            </a:endParaRPr>
          </a:p>
          <a:p>
            <a:pPr marL="233363" indent="-233363">
              <a:lnSpc>
                <a:spcPct val="120000"/>
              </a:lnSpc>
              <a:buFont typeface="Arial"/>
              <a:buChar char="•"/>
            </a:pPr>
            <a:r>
              <a:rPr lang="en-US" sz="3000" b="1" dirty="0" smtClean="0">
                <a:solidFill>
                  <a:srgbClr val="FF0000"/>
                </a:solidFill>
              </a:rPr>
              <a:t>Better suited for long-term activities</a:t>
            </a:r>
          </a:p>
        </p:txBody>
      </p:sp>
    </p:spTree>
    <p:extLst>
      <p:ext uri="{BB962C8B-B14F-4D97-AF65-F5344CB8AC3E}">
        <p14:creationId xmlns:p14="http://schemas.microsoft.com/office/powerpoint/2010/main" val="9352741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73863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spAutoFit/>
          </a:bodyPr>
          <a:lstStyle/>
          <a:p>
            <a:pPr lvl="0" algn="ctr">
              <a:buNone/>
            </a:pPr>
            <a:r>
              <a:rPr lang="en-US" dirty="0" smtClean="0"/>
              <a:t>Our Approach</a:t>
            </a:r>
            <a:endParaRPr dirty="0"/>
          </a:p>
        </p:txBody>
      </p:sp>
      <p:sp>
        <p:nvSpPr>
          <p:cNvPr id="6" name="Shape 131"/>
          <p:cNvSpPr>
            <a:spLocks noGrp="1"/>
          </p:cNvSpPr>
          <p:nvPr>
            <p:ph type="body" idx="1"/>
          </p:nvPr>
        </p:nvSpPr>
        <p:spPr>
          <a:xfrm>
            <a:off x="110578" y="5318384"/>
            <a:ext cx="8873100" cy="99716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pPr lvl="0" rtl="0">
              <a:buNone/>
            </a:pPr>
            <a:r>
              <a:rPr sz="2400" dirty="0"/>
              <a:t>    Input               </a:t>
            </a:r>
            <a:r>
              <a:rPr lang="en-US" sz="2400" dirty="0" smtClean="0"/>
              <a:t>   </a:t>
            </a:r>
            <a:r>
              <a:rPr sz="2400" dirty="0" smtClean="0"/>
              <a:t>Spatiotemporal             </a:t>
            </a:r>
            <a:r>
              <a:rPr lang="en-US" sz="2400" dirty="0" smtClean="0"/>
              <a:t>          </a:t>
            </a:r>
            <a:r>
              <a:rPr sz="2400" dirty="0" smtClean="0"/>
              <a:t>Activity</a:t>
            </a:r>
            <a:r>
              <a:rPr lang="en-US" sz="2400" dirty="0" smtClean="0"/>
              <a:t> </a:t>
            </a:r>
            <a:r>
              <a:rPr sz="2400" dirty="0" smtClean="0"/>
              <a:t>    </a:t>
            </a:r>
            <a:r>
              <a:rPr lang="en-US" sz="2400" dirty="0" smtClean="0"/>
              <a:t>   </a:t>
            </a:r>
            <a:r>
              <a:rPr sz="2400" dirty="0" smtClean="0"/>
              <a:t>Recognition</a:t>
            </a:r>
            <a:endParaRPr sz="2400" dirty="0"/>
          </a:p>
          <a:p>
            <a:pPr lvl="0" rtl="0">
              <a:buNone/>
            </a:pPr>
            <a:r>
              <a:rPr sz="2400" dirty="0"/>
              <a:t>    Video                    </a:t>
            </a:r>
            <a:r>
              <a:rPr lang="en-US" sz="2400" dirty="0" smtClean="0"/>
              <a:t>      </a:t>
            </a:r>
            <a:r>
              <a:rPr sz="2400" dirty="0" smtClean="0"/>
              <a:t>Graph                     </a:t>
            </a:r>
            <a:r>
              <a:rPr lang="en-US" sz="2400" dirty="0" smtClean="0"/>
              <a:t>         </a:t>
            </a:r>
            <a:r>
              <a:rPr sz="2400" dirty="0" smtClean="0"/>
              <a:t> </a:t>
            </a:r>
            <a:r>
              <a:rPr lang="en-US" sz="2400" dirty="0" smtClean="0"/>
              <a:t> </a:t>
            </a:r>
            <a:r>
              <a:rPr sz="2400" dirty="0" smtClean="0"/>
              <a:t>Model  </a:t>
            </a:r>
            <a:r>
              <a:rPr lang="en-US" sz="2400" dirty="0" smtClean="0"/>
              <a:t> </a:t>
            </a:r>
            <a:r>
              <a:rPr sz="2400" dirty="0" smtClean="0"/>
              <a:t>  </a:t>
            </a:r>
            <a:r>
              <a:rPr lang="en-US" sz="2400" dirty="0" smtClean="0"/>
              <a:t>    </a:t>
            </a:r>
            <a:r>
              <a:rPr sz="2400" dirty="0" smtClean="0"/>
              <a:t>Localization</a:t>
            </a:r>
            <a:endParaRPr sz="2400" dirty="0"/>
          </a:p>
        </p:txBody>
      </p:sp>
      <p:sp>
        <p:nvSpPr>
          <p:cNvPr id="7" name="Shape 132"/>
          <p:cNvSpPr/>
          <p:nvPr/>
        </p:nvSpPr>
        <p:spPr>
          <a:xfrm>
            <a:off x="296000" y="1760636"/>
            <a:ext cx="8682399" cy="352316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559764062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locky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12815" r="13111"/>
          <a:stretch/>
        </p:blipFill>
        <p:spPr>
          <a:xfrm>
            <a:off x="2021840" y="1143000"/>
            <a:ext cx="5080000" cy="4572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639763"/>
          </a:xfrm>
        </p:spPr>
        <p:txBody>
          <a:bodyPr/>
          <a:lstStyle/>
          <a:p>
            <a:r>
              <a:rPr lang="en-US" dirty="0" smtClean="0"/>
              <a:t>Video = Graph of Video Features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00200" y="5943600"/>
            <a:ext cx="59024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Features = Blocky space-time tubes</a:t>
            </a:r>
            <a:endParaRPr lang="en-US" sz="2800" dirty="0"/>
          </a:p>
        </p:txBody>
      </p:sp>
    </p:spTree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1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714316" y="5333999"/>
            <a:ext cx="8010362" cy="1085667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40000"/>
              </a:lnSpc>
              <a:buNone/>
            </a:pPr>
            <a:r>
              <a:rPr lang="en-US" dirty="0" smtClean="0">
                <a:latin typeface="Times New Roman"/>
                <a:cs typeface="Times New Roman"/>
              </a:rPr>
              <a:t>The graph captures spatiotemporal structure</a:t>
            </a:r>
          </a:p>
        </p:txBody>
      </p:sp>
      <p:sp>
        <p:nvSpPr>
          <p:cNvPr id="3" name="Rectangle 2"/>
          <p:cNvSpPr/>
          <p:nvPr/>
        </p:nvSpPr>
        <p:spPr>
          <a:xfrm>
            <a:off x="303707" y="1891389"/>
            <a:ext cx="2747170" cy="177427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tree_short.mo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08779" y="1227585"/>
            <a:ext cx="5328680" cy="35524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639763"/>
          </a:xfrm>
        </p:spPr>
        <p:txBody>
          <a:bodyPr/>
          <a:lstStyle/>
          <a:p>
            <a:r>
              <a:rPr lang="en-US" dirty="0" smtClean="0"/>
              <a:t>Video = Graph of Video Features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1582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7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73863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spAutoFit/>
          </a:bodyPr>
          <a:lstStyle/>
          <a:p>
            <a:pPr lvl="0" algn="ctr" rtl="0">
              <a:buNone/>
            </a:pPr>
            <a:r>
              <a:rPr dirty="0"/>
              <a:t>Activity </a:t>
            </a:r>
            <a:r>
              <a:rPr lang="en-US" dirty="0" smtClean="0"/>
              <a:t>Instance =</a:t>
            </a:r>
            <a:r>
              <a:rPr dirty="0" smtClean="0"/>
              <a:t> </a:t>
            </a:r>
            <a:r>
              <a:rPr dirty="0"/>
              <a:t>Graph</a:t>
            </a:r>
          </a:p>
        </p:txBody>
      </p:sp>
      <p:sp>
        <p:nvSpPr>
          <p:cNvPr id="146" name="Shape 146"/>
          <p:cNvSpPr/>
          <p:nvPr/>
        </p:nvSpPr>
        <p:spPr>
          <a:xfrm>
            <a:off x="689350" y="2189700"/>
            <a:ext cx="243300" cy="38519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2" name="TextBox 1"/>
          <p:cNvSpPr txBox="1"/>
          <p:nvPr/>
        </p:nvSpPr>
        <p:spPr>
          <a:xfrm>
            <a:off x="3581400" y="1130177"/>
            <a:ext cx="4993675" cy="55964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lvl="0" indent="-457200">
              <a:lnSpc>
                <a:spcPct val="150000"/>
              </a:lnSpc>
              <a:buFont typeface="Arial" pitchFamily="34" charset="0"/>
              <a:buChar char="•"/>
            </a:pPr>
            <a:endParaRPr lang="en-US" sz="2800" dirty="0" smtClean="0"/>
          </a:p>
          <a:p>
            <a:pPr marL="457200" lvl="0" indent="-457200">
              <a:lnSpc>
                <a:spcPct val="150000"/>
              </a:lnSpc>
              <a:buFont typeface="Arial" pitchFamily="34" charset="0"/>
              <a:buChar char="•"/>
            </a:pPr>
            <a:endParaRPr lang="en-US" sz="2800" dirty="0"/>
          </a:p>
          <a:p>
            <a:pPr marL="457200" lvl="0" indent="-457200">
              <a:lnSpc>
                <a:spcPct val="150000"/>
              </a:lnSpc>
              <a:buFont typeface="Arial" pitchFamily="34" charset="0"/>
              <a:buChar char="•"/>
            </a:pPr>
            <a:endParaRPr lang="en-US" sz="2800" dirty="0" smtClean="0"/>
          </a:p>
          <a:p>
            <a:pPr marL="457200" lvl="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/>
              <a:t>Video Adjacency Matrix:  </a:t>
            </a:r>
            <a:r>
              <a:rPr lang="en-US" sz="3600" i="1" dirty="0" smtClean="0"/>
              <a:t>A</a:t>
            </a:r>
            <a:endParaRPr lang="en-US" sz="3600" dirty="0" smtClean="0"/>
          </a:p>
          <a:p>
            <a:pPr lvl="0">
              <a:lnSpc>
                <a:spcPct val="150000"/>
              </a:lnSpc>
            </a:pPr>
            <a:r>
              <a:rPr lang="en-US" sz="3600" dirty="0" smtClean="0"/>
              <a:t> </a:t>
            </a:r>
            <a:r>
              <a:rPr lang="en-US" sz="2800" dirty="0" smtClean="0"/>
              <a:t>    - Compositional relations</a:t>
            </a:r>
          </a:p>
          <a:p>
            <a:pPr lvl="0">
              <a:lnSpc>
                <a:spcPct val="150000"/>
              </a:lnSpc>
            </a:pPr>
            <a:r>
              <a:rPr lang="en-US" sz="2800" dirty="0"/>
              <a:t> </a:t>
            </a:r>
            <a:r>
              <a:rPr lang="en-US" sz="2800" dirty="0" smtClean="0"/>
              <a:t>    - </a:t>
            </a:r>
            <a:r>
              <a:rPr lang="en-US" sz="2800" dirty="0"/>
              <a:t>Allen temporal relations</a:t>
            </a:r>
          </a:p>
          <a:p>
            <a:pPr lvl="0">
              <a:lnSpc>
                <a:spcPct val="150000"/>
              </a:lnSpc>
            </a:pPr>
            <a:r>
              <a:rPr lang="en-US" sz="2800" dirty="0"/>
              <a:t> </a:t>
            </a:r>
            <a:r>
              <a:rPr lang="en-US" sz="2800" dirty="0" smtClean="0"/>
              <a:t>    - </a:t>
            </a:r>
            <a:r>
              <a:rPr lang="en-US" sz="2800" dirty="0"/>
              <a:t>Spatial </a:t>
            </a:r>
            <a:r>
              <a:rPr lang="en-US" sz="2800" dirty="0" smtClean="0"/>
              <a:t>relations</a:t>
            </a:r>
            <a:endParaRPr lang="en-US" sz="2800" dirty="0"/>
          </a:p>
          <a:p>
            <a:pPr lvl="0">
              <a:lnSpc>
                <a:spcPct val="150000"/>
              </a:lnSpc>
            </a:pPr>
            <a:endParaRPr lang="en-US" sz="2800" dirty="0"/>
          </a:p>
        </p:txBody>
      </p:sp>
      <p:sp>
        <p:nvSpPr>
          <p:cNvPr id="7" name="Shape 151"/>
          <p:cNvSpPr/>
          <p:nvPr/>
        </p:nvSpPr>
        <p:spPr>
          <a:xfrm>
            <a:off x="152812" y="1415845"/>
            <a:ext cx="3482116" cy="452283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24000"/>
            <a:ext cx="2146300" cy="482600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>
            <a:spLocks noGrp="1"/>
          </p:cNvSpPr>
          <p:nvPr>
            <p:ph type="title"/>
          </p:nvPr>
        </p:nvSpPr>
        <p:spPr>
          <a:xfrm>
            <a:off x="105857" y="274637"/>
            <a:ext cx="85809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spAutoFit/>
          </a:bodyPr>
          <a:lstStyle/>
          <a:p>
            <a:pPr algn="ctr">
              <a:buNone/>
            </a:pPr>
            <a:r>
              <a:rPr/>
              <a:t>Activity Graph Model</a:t>
            </a:r>
          </a:p>
        </p:txBody>
      </p:sp>
      <p:sp>
        <p:nvSpPr>
          <p:cNvPr id="2" name="Rectangle 1"/>
          <p:cNvSpPr/>
          <p:nvPr/>
        </p:nvSpPr>
        <p:spPr>
          <a:xfrm>
            <a:off x="457200" y="1524000"/>
            <a:ext cx="8305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V</a:t>
            </a:r>
            <a:r>
              <a:rPr lang="en-US" sz="2400" dirty="0" smtClean="0"/>
              <a:t>ideo </a:t>
            </a:r>
            <a:r>
              <a:rPr lang="en-US" sz="2400" dirty="0"/>
              <a:t>graphs </a:t>
            </a:r>
            <a:r>
              <a:rPr lang="en-US" sz="2400" dirty="0" smtClean="0"/>
              <a:t>= Probabilistic samples from the </a:t>
            </a:r>
            <a:r>
              <a:rPr lang="en-US" sz="2400" dirty="0" smtClean="0"/>
              <a:t>model</a:t>
            </a:r>
            <a:endParaRPr lang="en-US" sz="2400" dirty="0"/>
          </a:p>
        </p:txBody>
      </p:sp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502" y="2547158"/>
            <a:ext cx="2032000" cy="482600"/>
          </a:xfrm>
          <a:prstGeom prst="rect">
            <a:avLst/>
          </a:prstGeom>
        </p:spPr>
      </p:pic>
      <p:sp>
        <p:nvSpPr>
          <p:cNvPr id="5" name="Down Arrow 4"/>
          <p:cNvSpPr/>
          <p:nvPr/>
        </p:nvSpPr>
        <p:spPr>
          <a:xfrm>
            <a:off x="4191000" y="3581400"/>
            <a:ext cx="533400" cy="11430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724400" y="3581400"/>
            <a:ext cx="208066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/>
              <a:t>probabilistic </a:t>
            </a:r>
            <a:endParaRPr lang="en-US" sz="2800" dirty="0" smtClean="0"/>
          </a:p>
          <a:p>
            <a:pPr algn="ctr"/>
            <a:r>
              <a:rPr lang="en-US" sz="2800" dirty="0" smtClean="0"/>
              <a:t>sampling</a:t>
            </a:r>
            <a:endParaRPr lang="en-US" sz="2800" dirty="0"/>
          </a:p>
        </p:txBody>
      </p:sp>
      <p:pic>
        <p:nvPicPr>
          <p:cNvPr id="8" name="Picture 7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5486400"/>
            <a:ext cx="2133600" cy="380642"/>
          </a:xfrm>
          <a:prstGeom prst="rect">
            <a:avLst/>
          </a:prstGeom>
        </p:spPr>
      </p:pic>
      <p:pic>
        <p:nvPicPr>
          <p:cNvPr id="9" name="Picture 8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6400"/>
            <a:ext cx="2057400" cy="367048"/>
          </a:xfrm>
          <a:prstGeom prst="rect">
            <a:avLst/>
          </a:prstGeom>
        </p:spPr>
      </p:pic>
      <p:pic>
        <p:nvPicPr>
          <p:cNvPr id="10" name="Picture 9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486400"/>
            <a:ext cx="2311400" cy="39211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8400" y="5410200"/>
            <a:ext cx="298680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,</a:t>
            </a:r>
            <a:endParaRPr lang="en-US" sz="3200" dirty="0"/>
          </a:p>
        </p:txBody>
      </p:sp>
      <p:sp>
        <p:nvSpPr>
          <p:cNvPr id="40" name="TextBox 39"/>
          <p:cNvSpPr txBox="1"/>
          <p:nvPr/>
        </p:nvSpPr>
        <p:spPr>
          <a:xfrm>
            <a:off x="4953000" y="5410200"/>
            <a:ext cx="982761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, ... ,</a:t>
            </a:r>
            <a:endParaRPr lang="en-US" sz="3200" dirty="0"/>
          </a:p>
        </p:txBody>
      </p:sp>
      <p:sp>
        <p:nvSpPr>
          <p:cNvPr id="41" name="TextBox 40"/>
          <p:cNvSpPr txBox="1"/>
          <p:nvPr/>
        </p:nvSpPr>
        <p:spPr>
          <a:xfrm>
            <a:off x="3048000" y="6172200"/>
            <a:ext cx="28987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activity instances</a:t>
            </a:r>
            <a:endParaRPr lang="en-US" sz="2800" dirty="0"/>
          </a:p>
        </p:txBody>
      </p:sp>
      <p:cxnSp>
        <p:nvCxnSpPr>
          <p:cNvPr id="13" name="Straight Arrow Connector 12"/>
          <p:cNvCxnSpPr>
            <a:stCxn id="41" idx="1"/>
          </p:cNvCxnSpPr>
          <p:nvPr/>
        </p:nvCxnSpPr>
        <p:spPr>
          <a:xfrm flipH="1" flipV="1">
            <a:off x="762000" y="5867400"/>
            <a:ext cx="2286000" cy="566410"/>
          </a:xfrm>
          <a:prstGeom prst="straightConnector1">
            <a:avLst/>
          </a:prstGeom>
          <a:ln w="9525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3124200" y="5867400"/>
            <a:ext cx="611175" cy="305158"/>
          </a:xfrm>
          <a:prstGeom prst="straightConnector1">
            <a:avLst/>
          </a:prstGeom>
          <a:ln w="9525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5867400" y="5867400"/>
            <a:ext cx="533400" cy="381000"/>
          </a:xfrm>
          <a:prstGeom prst="straightConnector1">
            <a:avLst/>
          </a:prstGeom>
          <a:ln w="9525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7"/>
            <a:ext cx="8686800" cy="639763"/>
          </a:xfrm>
        </p:spPr>
        <p:txBody>
          <a:bodyPr/>
          <a:lstStyle/>
          <a:p>
            <a:r>
              <a:rPr lang="en-US" dirty="0" smtClean="0"/>
              <a:t>Model</a:t>
            </a:r>
            <a:r>
              <a:rPr lang="en-US" dirty="0" smtClean="0"/>
              <a:t> </a:t>
            </a:r>
            <a:r>
              <a:rPr lang="en-US" dirty="0" smtClean="0"/>
              <a:t>Adjacency Matrix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3200400"/>
            <a:ext cx="8229600" cy="1752600"/>
          </a:xfrm>
        </p:spPr>
        <p:txBody>
          <a:bodyPr/>
          <a:lstStyle/>
          <a:p>
            <a:pPr algn="ctr">
              <a:lnSpc>
                <a:spcPct val="120000"/>
              </a:lnSpc>
            </a:pPr>
            <a:r>
              <a:rPr lang="en-US" dirty="0" smtClean="0"/>
              <a:t>Model adjacency </a:t>
            </a:r>
            <a:r>
              <a:rPr lang="en-US" dirty="0" smtClean="0"/>
              <a:t>matrix = Initiator matrix</a:t>
            </a:r>
          </a:p>
          <a:p>
            <a:pPr algn="ctr">
              <a:lnSpc>
                <a:spcPct val="120000"/>
              </a:lnSpc>
            </a:pPr>
            <a:r>
              <a:rPr lang="en-US" dirty="0" smtClean="0"/>
              <a:t>probabilistic affinities between the primitives</a:t>
            </a:r>
            <a:endParaRPr lang="en-US" dirty="0"/>
          </a:p>
        </p:txBody>
      </p: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2247900"/>
            <a:ext cx="2032000" cy="482600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>
            <a:off x="3657600" y="2476500"/>
            <a:ext cx="14478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2247900"/>
            <a:ext cx="2667000" cy="495300"/>
          </a:xfrm>
          <a:prstGeom prst="rect">
            <a:avLst/>
          </a:prstGeom>
        </p:spPr>
      </p:pic>
      <p:pic>
        <p:nvPicPr>
          <p:cNvPr id="5" name="Picture 4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5257800"/>
            <a:ext cx="1968500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7428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7"/>
            <a:ext cx="8686800" cy="639763"/>
          </a:xfrm>
        </p:spPr>
        <p:txBody>
          <a:bodyPr/>
          <a:lstStyle/>
          <a:p>
            <a:r>
              <a:rPr lang="en-US" dirty="0" smtClean="0"/>
              <a:t>Probabilistic Sampling of Videos</a:t>
            </a:r>
            <a:endParaRPr lang="en-US" dirty="0"/>
          </a:p>
        </p:txBody>
      </p:sp>
      <p:pic>
        <p:nvPicPr>
          <p:cNvPr id="11" name="Picture 10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447800"/>
            <a:ext cx="342900" cy="355600"/>
          </a:xfrm>
          <a:prstGeom prst="rect">
            <a:avLst/>
          </a:prstGeom>
        </p:spPr>
      </p:pic>
      <p:pic>
        <p:nvPicPr>
          <p:cNvPr id="12" name="Picture 11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1447800"/>
            <a:ext cx="2882900" cy="431800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>
            <a:off x="2590800" y="1676400"/>
            <a:ext cx="22098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590800" y="1828800"/>
            <a:ext cx="208066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/>
              <a:t>probabilistic </a:t>
            </a:r>
            <a:endParaRPr lang="en-US" sz="2800" dirty="0" smtClean="0"/>
          </a:p>
          <a:p>
            <a:pPr algn="ctr"/>
            <a:r>
              <a:rPr lang="en-US" sz="2800" dirty="0" smtClean="0"/>
              <a:t>sampling</a:t>
            </a:r>
            <a:endParaRPr lang="en-US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457200" y="3962400"/>
            <a:ext cx="8458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</a:p>
          <a:p>
            <a:pPr marL="342900" indent="-342900">
              <a:buFont typeface="Arial"/>
              <a:buChar char="•"/>
            </a:pPr>
            <a:r>
              <a:rPr lang="en-US" sz="2800" dirty="0" smtClean="0"/>
              <a:t>how </a:t>
            </a:r>
            <a:r>
              <a:rPr lang="en-US" sz="2800" dirty="0" smtClean="0"/>
              <a:t>the primitives </a:t>
            </a:r>
            <a:r>
              <a:rPr lang="en-US" sz="2800" dirty="0" smtClean="0"/>
              <a:t>group </a:t>
            </a:r>
            <a:r>
              <a:rPr lang="en-US" sz="2800" dirty="0" smtClean="0"/>
              <a:t>to form video </a:t>
            </a:r>
            <a:r>
              <a:rPr lang="en-US" sz="2800" dirty="0" smtClean="0"/>
              <a:t>features </a:t>
            </a:r>
            <a:endParaRPr lang="en-US" sz="2800" dirty="0" smtClean="0"/>
          </a:p>
          <a:p>
            <a:pPr marL="342900" indent="-342900">
              <a:buFont typeface="Arial"/>
              <a:buChar char="•"/>
            </a:pPr>
            <a:endParaRPr lang="en-US" sz="2800" dirty="0" smtClean="0"/>
          </a:p>
          <a:p>
            <a:pPr marL="342900" indent="-342900">
              <a:buFont typeface="Arial"/>
              <a:buChar char="•"/>
            </a:pPr>
            <a:r>
              <a:rPr lang="en-US" sz="2800" dirty="0" smtClean="0"/>
              <a:t>their </a:t>
            </a:r>
            <a:r>
              <a:rPr lang="en-US" sz="2800" dirty="0" smtClean="0"/>
              <a:t>spatiotemporal layout </a:t>
            </a:r>
            <a:endParaRPr lang="en-US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1143000" y="2057400"/>
            <a:ext cx="11626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/>
              <a:t>model</a:t>
            </a:r>
            <a:endParaRPr 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6248400" y="2057400"/>
            <a:ext cx="1235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/>
              <a:t>videos</a:t>
            </a:r>
            <a:endParaRPr lang="en-US" sz="2800" dirty="0"/>
          </a:p>
        </p:txBody>
      </p:sp>
      <p:sp>
        <p:nvSpPr>
          <p:cNvPr id="18" name="Rectangle 17"/>
          <p:cNvSpPr/>
          <p:nvPr/>
        </p:nvSpPr>
        <p:spPr>
          <a:xfrm>
            <a:off x="457200" y="3276600"/>
            <a:ext cx="7729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 smtClean="0"/>
              <a:t>Sampling using </a:t>
            </a:r>
            <a:r>
              <a:rPr lang="en-US" sz="3600" b="1" dirty="0" err="1" smtClean="0"/>
              <a:t>Kronecker</a:t>
            </a:r>
            <a:r>
              <a:rPr lang="en-US" sz="3600" dirty="0" smtClean="0"/>
              <a:t> operator: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810746222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Review -- </a:t>
            </a:r>
            <a:r>
              <a:rPr lang="en-US" dirty="0" err="1" smtClean="0"/>
              <a:t>Kronecker</a:t>
            </a:r>
            <a:r>
              <a:rPr lang="en-US" dirty="0" smtClean="0"/>
              <a:t> </a:t>
            </a:r>
            <a:r>
              <a:rPr lang="en-US" dirty="0" smtClean="0"/>
              <a:t>Product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066800"/>
            <a:ext cx="9144000" cy="5500974"/>
          </a:xfrm>
        </p:spPr>
        <p:txBody>
          <a:bodyPr>
            <a:normAutofit/>
          </a:bodyPr>
          <a:lstStyle/>
          <a:p>
            <a:pPr algn="ctr"/>
            <a:endParaRPr lang="en-US" sz="2800" dirty="0" smtClean="0">
              <a:latin typeface="Arial"/>
              <a:cs typeface="Arial"/>
            </a:endParaRPr>
          </a:p>
          <a:p>
            <a:pPr algn="ctr"/>
            <a:endParaRPr lang="en-US" sz="2800" dirty="0" smtClean="0">
              <a:latin typeface="Arial"/>
              <a:cs typeface="Arial"/>
            </a:endParaRPr>
          </a:p>
          <a:p>
            <a:r>
              <a:rPr lang="en-US" sz="2400" b="1" dirty="0" smtClean="0">
                <a:latin typeface="Arial"/>
                <a:cs typeface="Arial"/>
              </a:rPr>
              <a:t>     Definition</a:t>
            </a:r>
            <a:r>
              <a:rPr lang="en-US" sz="2400" dirty="0" smtClean="0">
                <a:latin typeface="Arial"/>
                <a:cs typeface="Arial"/>
              </a:rPr>
              <a:t>:  Given                           and  </a:t>
            </a:r>
            <a:endParaRPr lang="en-US" sz="2400" dirty="0">
              <a:latin typeface="Arial"/>
              <a:cs typeface="Arial"/>
            </a:endParaRPr>
          </a:p>
        </p:txBody>
      </p:sp>
      <p:pic>
        <p:nvPicPr>
          <p:cNvPr id="6" name="Picture 5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400" y="2209800"/>
            <a:ext cx="1879600" cy="342900"/>
          </a:xfrm>
          <a:prstGeom prst="rect">
            <a:avLst/>
          </a:prstGeom>
        </p:spPr>
      </p:pic>
      <p:pic>
        <p:nvPicPr>
          <p:cNvPr id="7" name="Picture 6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600" y="2209800"/>
            <a:ext cx="1739900" cy="342900"/>
          </a:xfrm>
          <a:prstGeom prst="rect">
            <a:avLst/>
          </a:prstGeom>
        </p:spPr>
      </p:pic>
      <p:pic>
        <p:nvPicPr>
          <p:cNvPr id="10" name="Picture 9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4038600"/>
            <a:ext cx="7924800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213986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Examples:Kronecker</a:t>
            </a:r>
            <a:r>
              <a:rPr lang="en-US" dirty="0" smtClean="0"/>
              <a:t> </a:t>
            </a:r>
            <a:r>
              <a:rPr lang="en-US" dirty="0" smtClean="0"/>
              <a:t>Product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066800"/>
            <a:ext cx="9144000" cy="5500974"/>
          </a:xfrm>
        </p:spPr>
        <p:txBody>
          <a:bodyPr>
            <a:normAutofit/>
          </a:bodyPr>
          <a:lstStyle/>
          <a:p>
            <a:pPr algn="ctr"/>
            <a:endParaRPr lang="en-US" sz="2800" dirty="0" smtClean="0">
              <a:latin typeface="Arial"/>
              <a:cs typeface="Arial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098340"/>
            <a:ext cx="8153400" cy="2626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230105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Generating </a:t>
            </a:r>
            <a:r>
              <a:rPr lang="en-US" dirty="0" smtClean="0"/>
              <a:t>Videos from the Model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066800"/>
            <a:ext cx="9144000" cy="5500974"/>
          </a:xfrm>
        </p:spPr>
        <p:txBody>
          <a:bodyPr>
            <a:normAutofit/>
          </a:bodyPr>
          <a:lstStyle/>
          <a:p>
            <a:pPr algn="ctr"/>
            <a:endParaRPr lang="en-US" sz="2800" dirty="0" smtClean="0">
              <a:latin typeface="Arial"/>
              <a:cs typeface="Arial"/>
            </a:endParaRPr>
          </a:p>
          <a:p>
            <a:pPr algn="ctr"/>
            <a:endParaRPr lang="en-US" sz="2800" dirty="0" smtClean="0">
              <a:latin typeface="Arial"/>
              <a:cs typeface="Arial"/>
            </a:endParaRPr>
          </a:p>
          <a:p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smtClean="0">
                <a:latin typeface="Arial"/>
                <a:cs typeface="Arial"/>
              </a:rPr>
              <a:t>   Given initiator matrix 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4419600" y="3886200"/>
            <a:ext cx="1981200" cy="0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343400" y="4038600"/>
            <a:ext cx="20808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/>
              <a:t>permutation</a:t>
            </a:r>
            <a:endParaRPr lang="en-US" sz="2800" dirty="0"/>
          </a:p>
        </p:txBody>
      </p:sp>
      <p:pic>
        <p:nvPicPr>
          <p:cNvPr id="14" name="Picture 13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2209800"/>
            <a:ext cx="1219201" cy="394447"/>
          </a:xfrm>
          <a:prstGeom prst="rect">
            <a:avLst/>
          </a:prstGeom>
        </p:spPr>
      </p:pic>
      <p:pic>
        <p:nvPicPr>
          <p:cNvPr id="5" name="Picture 4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505200"/>
            <a:ext cx="3573780" cy="1066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33400" y="4837093"/>
            <a:ext cx="226020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dirty="0" err="1" smtClean="0"/>
              <a:t>Kronecker</a:t>
            </a:r>
            <a:endParaRPr lang="en-US" sz="2800" dirty="0" smtClean="0"/>
          </a:p>
          <a:p>
            <a:pPr algn="ctr"/>
            <a:r>
              <a:rPr lang="en-US" sz="2800" dirty="0" smtClean="0"/>
              <a:t>multiplication </a:t>
            </a:r>
            <a:endParaRPr lang="en-US" sz="2800" dirty="0"/>
          </a:p>
        </p:txBody>
      </p:sp>
      <p:pic>
        <p:nvPicPr>
          <p:cNvPr id="7" name="Picture 6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3581400"/>
            <a:ext cx="533400" cy="533400"/>
          </a:xfrm>
          <a:prstGeom prst="rect">
            <a:avLst/>
          </a:prstGeom>
        </p:spPr>
      </p:pic>
      <p:pic>
        <p:nvPicPr>
          <p:cNvPr id="15" name="Picture 14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5638800"/>
            <a:ext cx="1676400" cy="40163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029200" y="5638800"/>
            <a:ext cx="8232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size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6078917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Generating </a:t>
            </a:r>
            <a:r>
              <a:rPr lang="en-US" dirty="0" smtClean="0"/>
              <a:t>Videos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3733800" y="1600200"/>
            <a:ext cx="533400" cy="0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 flipH="1">
            <a:off x="1143000" y="1143000"/>
            <a:ext cx="2438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/>
              <a:t>Kronecker</a:t>
            </a:r>
            <a:r>
              <a:rPr lang="en-US" sz="2800" dirty="0" smtClean="0"/>
              <a:t> </a:t>
            </a:r>
            <a:endParaRPr lang="en-US" sz="2800" dirty="0" smtClean="0"/>
          </a:p>
          <a:p>
            <a:pPr algn="ctr"/>
            <a:r>
              <a:rPr lang="en-US" sz="2800" dirty="0" smtClean="0"/>
              <a:t>power matrix</a:t>
            </a:r>
            <a:endParaRPr lang="en-US" sz="2800" dirty="0"/>
          </a:p>
        </p:txBody>
      </p:sp>
      <p:grpSp>
        <p:nvGrpSpPr>
          <p:cNvPr id="30" name="Group 29"/>
          <p:cNvGrpSpPr/>
          <p:nvPr/>
        </p:nvGrpSpPr>
        <p:grpSpPr>
          <a:xfrm>
            <a:off x="4419600" y="1219200"/>
            <a:ext cx="3200400" cy="1009710"/>
            <a:chOff x="2667000" y="3429000"/>
            <a:chExt cx="3200400" cy="1009710"/>
          </a:xfrm>
        </p:grpSpPr>
        <p:pic>
          <p:nvPicPr>
            <p:cNvPr id="5" name="Picture 4" descr="latex-image-1.pdf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67000" y="3429000"/>
              <a:ext cx="1066800" cy="656492"/>
            </a:xfrm>
            <a:prstGeom prst="rect">
              <a:avLst/>
            </a:prstGeom>
          </p:spPr>
        </p:pic>
        <p:cxnSp>
          <p:nvCxnSpPr>
            <p:cNvPr id="16" name="Straight Arrow Connector 15"/>
            <p:cNvCxnSpPr/>
            <p:nvPr/>
          </p:nvCxnSpPr>
          <p:spPr>
            <a:xfrm>
              <a:off x="4038600" y="3886200"/>
              <a:ext cx="838200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3810000" y="4038600"/>
              <a:ext cx="153907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dirty="0" smtClean="0"/>
                <a:t>permutation</a:t>
              </a:r>
              <a:endParaRPr lang="en-US" sz="2000" dirty="0"/>
            </a:p>
          </p:txBody>
        </p:sp>
        <p:pic>
          <p:nvPicPr>
            <p:cNvPr id="18" name="Picture 17" descr="latex-image-1.pd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4000" y="3581400"/>
              <a:ext cx="533400" cy="533400"/>
            </a:xfrm>
            <a:prstGeom prst="rect">
              <a:avLst/>
            </a:prstGeom>
          </p:spPr>
        </p:pic>
      </p:grpSp>
      <p:sp>
        <p:nvSpPr>
          <p:cNvPr id="39" name="TextBox 38"/>
          <p:cNvSpPr txBox="1"/>
          <p:nvPr/>
        </p:nvSpPr>
        <p:spPr>
          <a:xfrm flipH="1">
            <a:off x="838200" y="2971800"/>
            <a:ext cx="243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permutation</a:t>
            </a:r>
            <a:endParaRPr lang="en-US" sz="2800" dirty="0"/>
          </a:p>
        </p:txBody>
      </p:sp>
      <p:cxnSp>
        <p:nvCxnSpPr>
          <p:cNvPr id="43" name="Straight Arrow Connector 42"/>
          <p:cNvCxnSpPr/>
          <p:nvPr/>
        </p:nvCxnSpPr>
        <p:spPr>
          <a:xfrm>
            <a:off x="3581400" y="3276600"/>
            <a:ext cx="533400" cy="0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819400"/>
            <a:ext cx="3266209" cy="8763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 flipH="1">
            <a:off x="609600" y="5257800"/>
            <a:ext cx="762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because of arbitrary enumeration of nodes</a:t>
            </a:r>
            <a:endParaRPr lang="en-US" sz="2800" dirty="0"/>
          </a:p>
        </p:txBody>
      </p:sp>
      <p:pic>
        <p:nvPicPr>
          <p:cNvPr id="7" name="Picture 6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3886200"/>
            <a:ext cx="2113429" cy="52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639342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Generating </a:t>
            </a:r>
            <a:r>
              <a:rPr lang="en-US" dirty="0" smtClean="0"/>
              <a:t>Videos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3733800" y="1600200"/>
            <a:ext cx="533400" cy="0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 flipH="1">
            <a:off x="1143000" y="1143000"/>
            <a:ext cx="2438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/>
              <a:t>Kronecker</a:t>
            </a:r>
            <a:r>
              <a:rPr lang="en-US" sz="2800" dirty="0" smtClean="0"/>
              <a:t> </a:t>
            </a:r>
            <a:endParaRPr lang="en-US" sz="2800" dirty="0" smtClean="0"/>
          </a:p>
          <a:p>
            <a:pPr algn="ctr"/>
            <a:r>
              <a:rPr lang="en-US" sz="2800" dirty="0" smtClean="0"/>
              <a:t>power matrix</a:t>
            </a:r>
            <a:endParaRPr lang="en-US" sz="2800" dirty="0"/>
          </a:p>
        </p:txBody>
      </p:sp>
      <p:grpSp>
        <p:nvGrpSpPr>
          <p:cNvPr id="30" name="Group 29"/>
          <p:cNvGrpSpPr/>
          <p:nvPr/>
        </p:nvGrpSpPr>
        <p:grpSpPr>
          <a:xfrm>
            <a:off x="4419600" y="1219200"/>
            <a:ext cx="3200400" cy="1009710"/>
            <a:chOff x="2667000" y="3429000"/>
            <a:chExt cx="3200400" cy="1009710"/>
          </a:xfrm>
        </p:grpSpPr>
        <p:pic>
          <p:nvPicPr>
            <p:cNvPr id="5" name="Picture 4" descr="latex-image-1.pdf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67000" y="3429000"/>
              <a:ext cx="1066800" cy="656492"/>
            </a:xfrm>
            <a:prstGeom prst="rect">
              <a:avLst/>
            </a:prstGeom>
          </p:spPr>
        </p:pic>
        <p:cxnSp>
          <p:nvCxnSpPr>
            <p:cNvPr id="16" name="Straight Arrow Connector 15"/>
            <p:cNvCxnSpPr/>
            <p:nvPr/>
          </p:nvCxnSpPr>
          <p:spPr>
            <a:xfrm>
              <a:off x="4038600" y="3886200"/>
              <a:ext cx="838200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3810000" y="4038600"/>
              <a:ext cx="153907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dirty="0" smtClean="0"/>
                <a:t>permutation</a:t>
              </a:r>
              <a:endParaRPr lang="en-US" sz="2000" dirty="0"/>
            </a:p>
          </p:txBody>
        </p:sp>
        <p:pic>
          <p:nvPicPr>
            <p:cNvPr id="18" name="Picture 17" descr="latex-image-1.pd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4000" y="3581400"/>
              <a:ext cx="533400" cy="533400"/>
            </a:xfrm>
            <a:prstGeom prst="rect">
              <a:avLst/>
            </a:prstGeom>
          </p:spPr>
        </p:pic>
      </p:grpSp>
      <p:cxnSp>
        <p:nvCxnSpPr>
          <p:cNvPr id="23" name="Straight Arrow Connector 22"/>
          <p:cNvCxnSpPr/>
          <p:nvPr/>
        </p:nvCxnSpPr>
        <p:spPr>
          <a:xfrm flipH="1" flipV="1">
            <a:off x="1828800" y="5877580"/>
            <a:ext cx="609600" cy="457200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 flipH="1">
            <a:off x="2057398" y="5953780"/>
            <a:ext cx="6248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sequence of the primitives from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25" name="Picture 24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0" y="6080780"/>
            <a:ext cx="313690" cy="330200"/>
          </a:xfrm>
          <a:prstGeom prst="rect">
            <a:avLst/>
          </a:prstGeom>
        </p:spPr>
      </p:pic>
      <p:pic>
        <p:nvPicPr>
          <p:cNvPr id="27" name="Picture 26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4353580"/>
            <a:ext cx="7551095" cy="463039"/>
          </a:xfrm>
          <a:prstGeom prst="rect">
            <a:avLst/>
          </a:prstGeom>
        </p:spPr>
      </p:pic>
      <p:pic>
        <p:nvPicPr>
          <p:cNvPr id="28" name="Picture 27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5133746"/>
            <a:ext cx="7620000" cy="477398"/>
          </a:xfrm>
          <a:prstGeom prst="rect">
            <a:avLst/>
          </a:prstGeom>
        </p:spPr>
      </p:pic>
      <p:pic>
        <p:nvPicPr>
          <p:cNvPr id="31" name="Picture 30" descr="latex-image-1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2590800"/>
            <a:ext cx="2858037" cy="137108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 flipH="1">
            <a:off x="838200" y="2667000"/>
            <a:ext cx="2438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element of </a:t>
            </a:r>
            <a:r>
              <a:rPr lang="en-US" sz="2800" dirty="0" err="1" smtClean="0"/>
              <a:t>Kronecker</a:t>
            </a:r>
            <a:r>
              <a:rPr lang="en-US" sz="2800" dirty="0" smtClean="0"/>
              <a:t> </a:t>
            </a:r>
          </a:p>
          <a:p>
            <a:pPr algn="ctr"/>
            <a:r>
              <a:rPr lang="en-US" sz="2800" dirty="0" smtClean="0"/>
              <a:t>power matrix</a:t>
            </a:r>
            <a:endParaRPr lang="en-US" sz="2800" dirty="0"/>
          </a:p>
        </p:txBody>
      </p:sp>
      <p:cxnSp>
        <p:nvCxnSpPr>
          <p:cNvPr id="43" name="Straight Arrow Connector 42"/>
          <p:cNvCxnSpPr/>
          <p:nvPr/>
        </p:nvCxnSpPr>
        <p:spPr>
          <a:xfrm>
            <a:off x="3581400" y="3276600"/>
            <a:ext cx="533400" cy="0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8660097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Likelihood of the Video Graph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8229600" cy="1157574"/>
          </a:xfrm>
        </p:spPr>
        <p:txBody>
          <a:bodyPr>
            <a:normAutofit/>
          </a:bodyPr>
          <a:lstStyle/>
          <a:p>
            <a:pPr marL="0" indent="0" algn="ctr"/>
            <a:r>
              <a:rPr lang="en-US" sz="2800" dirty="0" smtClean="0">
                <a:latin typeface="Arial"/>
                <a:cs typeface="Arial"/>
              </a:rPr>
              <a:t>Bernoulli edges </a:t>
            </a:r>
            <a:r>
              <a:rPr lang="en-US" sz="2800" dirty="0" smtClean="0">
                <a:latin typeface="Arial"/>
                <a:cs typeface="Arial"/>
              </a:rPr>
              <a:t>in </a:t>
            </a:r>
            <a:r>
              <a:rPr lang="en-US" sz="2800" dirty="0" smtClean="0">
                <a:latin typeface="Arial"/>
                <a:cs typeface="Arial"/>
              </a:rPr>
              <a:t>the video graph</a:t>
            </a:r>
            <a:endParaRPr lang="en-US" sz="2800" dirty="0"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67200" y="1600200"/>
            <a:ext cx="3124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Kronecker</a:t>
            </a:r>
            <a:r>
              <a:rPr lang="en-US" sz="2400" dirty="0" smtClean="0"/>
              <a:t> power of the initiator</a:t>
            </a:r>
            <a:r>
              <a:rPr lang="en-US" sz="2400" dirty="0"/>
              <a:t> </a:t>
            </a:r>
            <a:r>
              <a:rPr lang="en-US" sz="2400" dirty="0" smtClean="0"/>
              <a:t>matrix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057400" y="4343400"/>
            <a:ext cx="18099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permutation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8200" y="1600200"/>
            <a:ext cx="26488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length of grouping </a:t>
            </a:r>
          </a:p>
          <a:p>
            <a:r>
              <a:rPr lang="en-US" sz="2400" dirty="0" smtClean="0"/>
              <a:t>of the primitives</a:t>
            </a:r>
            <a:endParaRPr lang="en-US" sz="2400" dirty="0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1295400" y="2438400"/>
            <a:ext cx="533400" cy="533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4648200" y="2362200"/>
            <a:ext cx="228600" cy="381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 flipV="1">
            <a:off x="2133600" y="3429000"/>
            <a:ext cx="381000" cy="914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895600"/>
            <a:ext cx="7921297" cy="9652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04800" y="4191000"/>
            <a:ext cx="1197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Initiator </a:t>
            </a:r>
          </a:p>
          <a:p>
            <a:pPr algn="ctr"/>
            <a:r>
              <a:rPr lang="en-US" sz="2400" dirty="0" smtClean="0"/>
              <a:t>matrix</a:t>
            </a:r>
            <a:endParaRPr lang="en-US" sz="2400" dirty="0" smtClean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762000" y="3429000"/>
            <a:ext cx="914400" cy="762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6284125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Likelihood of All Video Features</a:t>
            </a:r>
            <a:endParaRPr lang="en-US" dirty="0"/>
          </a:p>
        </p:txBody>
      </p: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1600200"/>
            <a:ext cx="1943100" cy="317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1000" y="1447800"/>
            <a:ext cx="28703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space-time domain: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114800" y="2286000"/>
            <a:ext cx="37223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video graph </a:t>
            </a:r>
            <a:r>
              <a:rPr lang="en-US" sz="2400" dirty="0" smtClean="0"/>
              <a:t>of </a:t>
            </a:r>
            <a:r>
              <a:rPr lang="en-US" sz="2400" dirty="0" smtClean="0"/>
              <a:t>foreground</a:t>
            </a:r>
            <a:endParaRPr lang="en-US" sz="2400" dirty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4343400" y="2819400"/>
            <a:ext cx="381000" cy="457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3200400"/>
            <a:ext cx="6009640" cy="10668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191000" y="4724400"/>
            <a:ext cx="441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generic background </a:t>
            </a:r>
            <a:r>
              <a:rPr lang="en-US" sz="2400" dirty="0" err="1" smtClean="0"/>
              <a:t>pdf</a:t>
            </a:r>
            <a:endParaRPr lang="en-US" sz="2400" dirty="0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4800600" y="4038600"/>
            <a:ext cx="533400" cy="762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3542412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Likelihood of All Video Features</a:t>
            </a:r>
            <a:endParaRPr lang="en-US" dirty="0"/>
          </a:p>
        </p:txBody>
      </p: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1600200"/>
            <a:ext cx="1943100" cy="317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1000" y="1447800"/>
            <a:ext cx="28703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space-time domain: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114800" y="2286000"/>
            <a:ext cx="37223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video graph </a:t>
            </a:r>
            <a:r>
              <a:rPr lang="en-US" sz="2400" dirty="0" smtClean="0"/>
              <a:t>of </a:t>
            </a:r>
            <a:r>
              <a:rPr lang="en-US" sz="2400" dirty="0" smtClean="0"/>
              <a:t>foreground</a:t>
            </a:r>
            <a:endParaRPr lang="en-US" sz="2400" dirty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4343400" y="2819400"/>
            <a:ext cx="381000" cy="457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3200400"/>
            <a:ext cx="6009640" cy="1066800"/>
          </a:xfrm>
          <a:prstGeom prst="rect">
            <a:avLst/>
          </a:prstGeom>
        </p:spPr>
      </p:pic>
      <p:pic>
        <p:nvPicPr>
          <p:cNvPr id="6" name="Picture 5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4876800"/>
            <a:ext cx="3733799" cy="1167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642427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5486400" y="1600200"/>
            <a:ext cx="3124200" cy="1371600"/>
          </a:xfrm>
          <a:prstGeom prst="ellipse">
            <a:avLst/>
          </a:prstGeom>
          <a:noFill/>
          <a:ln w="3175" cmpd="sng">
            <a:prstDash val="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3581400" y="1524000"/>
            <a:ext cx="1981200" cy="1371600"/>
          </a:xfrm>
          <a:prstGeom prst="ellipse">
            <a:avLst/>
          </a:prstGeom>
          <a:noFill/>
          <a:ln w="3175" cmpd="sng">
            <a:prstDash val="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Model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962400" y="3200400"/>
            <a:ext cx="13095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video</a:t>
            </a:r>
          </a:p>
          <a:p>
            <a:pPr algn="ctr"/>
            <a:r>
              <a:rPr lang="en-US" sz="2400" dirty="0" smtClean="0"/>
              <a:t>features</a:t>
            </a:r>
            <a:endParaRPr lang="en-US" sz="24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6291671" y="3200400"/>
            <a:ext cx="2130862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relationships</a:t>
            </a:r>
          </a:p>
          <a:p>
            <a:pPr algn="ctr"/>
            <a:r>
              <a:rPr lang="en-US" sz="2400" dirty="0" smtClean="0"/>
              <a:t>between</a:t>
            </a:r>
          </a:p>
          <a:p>
            <a:pPr algn="ctr"/>
            <a:r>
              <a:rPr lang="en-US" sz="2400" dirty="0" smtClean="0"/>
              <a:t>video features</a:t>
            </a:r>
            <a:endParaRPr lang="en-US" sz="2400" dirty="0"/>
          </a:p>
        </p:txBody>
      </p:sp>
      <p:pic>
        <p:nvPicPr>
          <p:cNvPr id="11" name="Picture 10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86116"/>
            <a:ext cx="8077200" cy="957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576951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4343400" y="2438400"/>
            <a:ext cx="4114800" cy="1600200"/>
          </a:xfrm>
          <a:prstGeom prst="ellipse">
            <a:avLst/>
          </a:prstGeom>
          <a:noFill/>
          <a:ln w="3175" cmpd="sng">
            <a:prstDash val="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1371600" y="2667000"/>
            <a:ext cx="1600200" cy="1371600"/>
          </a:xfrm>
          <a:prstGeom prst="ellipse">
            <a:avLst/>
          </a:prstGeom>
          <a:noFill/>
          <a:ln w="3175" cmpd="sng">
            <a:prstDash val="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Model</a:t>
            </a:r>
            <a:endParaRPr lang="en-US" dirty="0"/>
          </a:p>
        </p:txBody>
      </p:sp>
      <p:pic>
        <p:nvPicPr>
          <p:cNvPr id="8" name="Picture 7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83316"/>
            <a:ext cx="2133600" cy="430028"/>
          </a:xfrm>
          <a:prstGeom prst="rect">
            <a:avLst/>
          </a:prstGeom>
        </p:spPr>
      </p:pic>
      <p:pic>
        <p:nvPicPr>
          <p:cNvPr id="9" name="Picture 8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2895600"/>
            <a:ext cx="8176623" cy="9652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447800" y="4419600"/>
            <a:ext cx="13095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video</a:t>
            </a:r>
          </a:p>
          <a:p>
            <a:pPr algn="ctr"/>
            <a:r>
              <a:rPr lang="en-US" sz="2400" dirty="0" smtClean="0"/>
              <a:t>features</a:t>
            </a:r>
            <a:endParaRPr lang="en-US" sz="2400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5301071" y="4267200"/>
            <a:ext cx="2130862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relationships</a:t>
            </a:r>
          </a:p>
          <a:p>
            <a:pPr algn="ctr"/>
            <a:r>
              <a:rPr lang="en-US" sz="2400" dirty="0" smtClean="0"/>
              <a:t>between</a:t>
            </a:r>
          </a:p>
          <a:p>
            <a:pPr algn="ctr"/>
            <a:r>
              <a:rPr lang="en-US" sz="2400" dirty="0" smtClean="0"/>
              <a:t>video features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98485619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39763"/>
          </a:xfrm>
        </p:spPr>
        <p:txBody>
          <a:bodyPr/>
          <a:lstStyle/>
          <a:p>
            <a:r>
              <a:rPr lang="en-US" dirty="0" smtClean="0"/>
              <a:t>Inference</a:t>
            </a:r>
            <a:endParaRPr lang="en-US" dirty="0"/>
          </a:p>
        </p:txBody>
      </p: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057400"/>
            <a:ext cx="8316966" cy="96617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600" y="3581400"/>
            <a:ext cx="19120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activity class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457200" y="2743200"/>
            <a:ext cx="304800" cy="838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7793115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39763"/>
          </a:xfrm>
        </p:spPr>
        <p:txBody>
          <a:bodyPr/>
          <a:lstStyle/>
          <a:p>
            <a:r>
              <a:rPr lang="en-US" dirty="0" smtClean="0"/>
              <a:t>Inference</a:t>
            </a:r>
            <a:endParaRPr lang="en-US" dirty="0"/>
          </a:p>
        </p:txBody>
      </p: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057400"/>
            <a:ext cx="8316966" cy="966178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V="1">
            <a:off x="3200400" y="3352800"/>
            <a:ext cx="457200" cy="838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926298" y="4267200"/>
            <a:ext cx="18264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classifier for</a:t>
            </a:r>
          </a:p>
          <a:p>
            <a:pPr algn="ctr"/>
            <a:r>
              <a:rPr lang="en-US" sz="2400" dirty="0" smtClean="0"/>
              <a:t>activity </a:t>
            </a:r>
            <a:r>
              <a:rPr lang="en-US" sz="2400" i="1" dirty="0" smtClean="0"/>
              <a:t>a</a:t>
            </a:r>
            <a:endParaRPr lang="en-US" sz="2400" i="1" dirty="0"/>
          </a:p>
        </p:txBody>
      </p:sp>
      <p:sp>
        <p:nvSpPr>
          <p:cNvPr id="10" name="Oval 9"/>
          <p:cNvSpPr/>
          <p:nvPr/>
        </p:nvSpPr>
        <p:spPr>
          <a:xfrm>
            <a:off x="2743200" y="1981200"/>
            <a:ext cx="2057400" cy="1219200"/>
          </a:xfrm>
          <a:prstGeom prst="ellipse">
            <a:avLst/>
          </a:prstGeom>
          <a:solidFill>
            <a:srgbClr val="FF0000">
              <a:alpha val="10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350402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39763"/>
          </a:xfrm>
        </p:spPr>
        <p:txBody>
          <a:bodyPr/>
          <a:lstStyle/>
          <a:p>
            <a:r>
              <a:rPr lang="en-US" dirty="0" smtClean="0"/>
              <a:t>Inference</a:t>
            </a:r>
            <a:endParaRPr lang="en-US" dirty="0"/>
          </a:p>
        </p:txBody>
      </p: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057400"/>
            <a:ext cx="8316966" cy="966178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5486400" y="1981200"/>
            <a:ext cx="3048000" cy="1066800"/>
          </a:xfrm>
          <a:prstGeom prst="ellipse">
            <a:avLst/>
          </a:prstGeom>
          <a:solidFill>
            <a:srgbClr val="008000">
              <a:alpha val="10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8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43200" y="5791200"/>
            <a:ext cx="32296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Monte Carlo Sampling</a:t>
            </a:r>
            <a:endParaRPr lang="en-US" sz="2400" dirty="0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4419600" y="3505200"/>
            <a:ext cx="1295400" cy="838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4191000"/>
            <a:ext cx="4452301" cy="1206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350402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spAutoFit/>
          </a:bodyPr>
          <a:lstStyle/>
          <a:p>
            <a:pPr lvl="0" algn="ctr">
              <a:buNone/>
            </a:pPr>
            <a:r>
              <a:rPr/>
              <a:t>Inference</a:t>
            </a:r>
          </a:p>
        </p:txBody>
      </p:sp>
      <p:sp>
        <p:nvSpPr>
          <p:cNvPr id="6" name="Shape 131"/>
          <p:cNvSpPr>
            <a:spLocks noGrp="1"/>
          </p:cNvSpPr>
          <p:nvPr>
            <p:ph type="body" idx="1"/>
          </p:nvPr>
        </p:nvSpPr>
        <p:spPr>
          <a:xfrm>
            <a:off x="110578" y="5318384"/>
            <a:ext cx="8873100" cy="99716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pPr lvl="0" rtl="0">
              <a:buNone/>
            </a:pPr>
            <a:r>
              <a:rPr sz="2400" dirty="0"/>
              <a:t>    Input               </a:t>
            </a:r>
            <a:r>
              <a:rPr lang="en-US" sz="2400" dirty="0" smtClean="0"/>
              <a:t>   </a:t>
            </a:r>
            <a:r>
              <a:rPr sz="2400" dirty="0" smtClean="0"/>
              <a:t>Spatiotemporal             </a:t>
            </a:r>
            <a:r>
              <a:rPr lang="en-US" sz="2400" dirty="0" smtClean="0"/>
              <a:t>          </a:t>
            </a:r>
            <a:r>
              <a:rPr sz="2400" dirty="0" smtClean="0"/>
              <a:t>Activity</a:t>
            </a:r>
            <a:r>
              <a:rPr lang="en-US" sz="2400" dirty="0" smtClean="0"/>
              <a:t> </a:t>
            </a:r>
            <a:r>
              <a:rPr sz="2400" dirty="0" smtClean="0"/>
              <a:t>    </a:t>
            </a:r>
            <a:r>
              <a:rPr lang="en-US" sz="2400" dirty="0" smtClean="0"/>
              <a:t>   </a:t>
            </a:r>
            <a:r>
              <a:rPr sz="2400" dirty="0" smtClean="0"/>
              <a:t>Recognition</a:t>
            </a:r>
            <a:endParaRPr sz="2400" dirty="0"/>
          </a:p>
          <a:p>
            <a:pPr lvl="0" rtl="0">
              <a:buNone/>
            </a:pPr>
            <a:r>
              <a:rPr sz="2400" dirty="0"/>
              <a:t>    Video                    </a:t>
            </a:r>
            <a:r>
              <a:rPr lang="en-US" sz="2400" dirty="0" smtClean="0"/>
              <a:t>      </a:t>
            </a:r>
            <a:r>
              <a:rPr sz="2400" dirty="0" smtClean="0"/>
              <a:t>Graph                     </a:t>
            </a:r>
            <a:r>
              <a:rPr lang="en-US" sz="2400" dirty="0" smtClean="0"/>
              <a:t>         </a:t>
            </a:r>
            <a:r>
              <a:rPr sz="2400" dirty="0" smtClean="0"/>
              <a:t> </a:t>
            </a:r>
            <a:r>
              <a:rPr lang="en-US" sz="2400" dirty="0" smtClean="0"/>
              <a:t> </a:t>
            </a:r>
            <a:r>
              <a:rPr sz="2400" dirty="0" smtClean="0"/>
              <a:t>Model  </a:t>
            </a:r>
            <a:r>
              <a:rPr lang="en-US" sz="2400" dirty="0" smtClean="0"/>
              <a:t> </a:t>
            </a:r>
            <a:r>
              <a:rPr sz="2400" dirty="0" smtClean="0"/>
              <a:t>  </a:t>
            </a:r>
            <a:r>
              <a:rPr lang="en-US" sz="2400" dirty="0" smtClean="0"/>
              <a:t>    </a:t>
            </a:r>
            <a:r>
              <a:rPr sz="2400" dirty="0" smtClean="0"/>
              <a:t>Localization</a:t>
            </a:r>
            <a:endParaRPr sz="2400" dirty="0"/>
          </a:p>
        </p:txBody>
      </p:sp>
      <p:sp>
        <p:nvSpPr>
          <p:cNvPr id="7" name="Shape 132"/>
          <p:cNvSpPr/>
          <p:nvPr/>
        </p:nvSpPr>
        <p:spPr>
          <a:xfrm>
            <a:off x="296000" y="1760636"/>
            <a:ext cx="8682399" cy="352316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ML Learning</a:t>
            </a:r>
            <a:endParaRPr lang="en-US" dirty="0"/>
          </a:p>
        </p:txBody>
      </p: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905000"/>
            <a:ext cx="2849644" cy="55719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00409" y="5486400"/>
            <a:ext cx="395703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/>
              <a:t>training </a:t>
            </a:r>
            <a:r>
              <a:rPr lang="en-US" sz="2800" dirty="0" smtClean="0"/>
              <a:t>example videos </a:t>
            </a:r>
          </a:p>
          <a:p>
            <a:pPr algn="ctr"/>
            <a:r>
              <a:rPr lang="en-US" sz="2800" dirty="0" smtClean="0"/>
              <a:t>of</a:t>
            </a:r>
            <a:r>
              <a:rPr lang="en-US" sz="2800" dirty="0"/>
              <a:t> </a:t>
            </a:r>
            <a:r>
              <a:rPr lang="en-US" sz="2800" dirty="0" smtClean="0"/>
              <a:t>one </a:t>
            </a:r>
            <a:r>
              <a:rPr lang="en-US" sz="2800" dirty="0" smtClean="0"/>
              <a:t>activity </a:t>
            </a:r>
            <a:r>
              <a:rPr lang="en-US" sz="2800" dirty="0" smtClean="0"/>
              <a:t>class</a:t>
            </a:r>
            <a:endParaRPr lang="en-US" sz="2800" dirty="0"/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2819400" y="4495800"/>
            <a:ext cx="914400" cy="1066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99" y="3200400"/>
            <a:ext cx="6307095" cy="124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223435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ML Learning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752600" y="5410200"/>
            <a:ext cx="55561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Monte Carlo </a:t>
            </a:r>
            <a:r>
              <a:rPr lang="en-US" sz="2400" dirty="0" smtClean="0"/>
              <a:t>sampling </a:t>
            </a:r>
            <a:r>
              <a:rPr lang="en-US" sz="2400" dirty="0" smtClean="0"/>
              <a:t>of </a:t>
            </a:r>
            <a:r>
              <a:rPr lang="en-US" sz="2400" dirty="0" smtClean="0"/>
              <a:t>permutations</a:t>
            </a:r>
            <a:endParaRPr lang="en-US" sz="2400" dirty="0"/>
          </a:p>
        </p:txBody>
      </p: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24000"/>
            <a:ext cx="7952014" cy="1028700"/>
          </a:xfrm>
          <a:prstGeom prst="rect">
            <a:avLst/>
          </a:prstGeom>
        </p:spPr>
      </p:pic>
      <p:pic>
        <p:nvPicPr>
          <p:cNvPr id="5" name="Picture 4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3429000"/>
            <a:ext cx="5862570" cy="120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324101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Bayes Information Criterion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To estimate  </a:t>
            </a:r>
            <a:r>
              <a:rPr lang="en-US" i="1" dirty="0" smtClean="0"/>
              <a:t>k </a:t>
            </a:r>
            <a:r>
              <a:rPr lang="en-US" dirty="0" smtClean="0"/>
              <a:t> and  </a:t>
            </a:r>
            <a:r>
              <a:rPr lang="en-US" i="1" dirty="0" smtClean="0"/>
              <a:t>N</a:t>
            </a:r>
            <a:r>
              <a:rPr lang="en-US" dirty="0" smtClean="0"/>
              <a:t>  of </a:t>
            </a:r>
            <a:endParaRPr lang="en-US" dirty="0"/>
          </a:p>
        </p:txBody>
      </p: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1219200"/>
            <a:ext cx="389290" cy="409779"/>
          </a:xfrm>
          <a:prstGeom prst="rect">
            <a:avLst/>
          </a:prstGeom>
        </p:spPr>
      </p:pic>
      <p:pic>
        <p:nvPicPr>
          <p:cNvPr id="5" name="Picture 4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2133600"/>
            <a:ext cx="7362265" cy="1028700"/>
          </a:xfrm>
          <a:prstGeom prst="rect">
            <a:avLst/>
          </a:prstGeom>
        </p:spPr>
      </p:pic>
      <p:sp>
        <p:nvSpPr>
          <p:cNvPr id="6" name="Down Arrow 5"/>
          <p:cNvSpPr/>
          <p:nvPr/>
        </p:nvSpPr>
        <p:spPr>
          <a:xfrm>
            <a:off x="4267200" y="3733800"/>
            <a:ext cx="685800" cy="6858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876800"/>
            <a:ext cx="3709139" cy="461424"/>
          </a:xfrm>
          <a:prstGeom prst="rect">
            <a:avLst/>
          </a:prstGeom>
        </p:spPr>
      </p:pic>
      <p:pic>
        <p:nvPicPr>
          <p:cNvPr id="8" name="Picture 7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5867400"/>
            <a:ext cx="2595957" cy="406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241134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Shape 3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spAutoFit/>
          </a:bodyPr>
          <a:lstStyle/>
          <a:p>
            <a:pPr lvl="0" algn="ctr">
              <a:buNone/>
            </a:pPr>
            <a:r>
              <a:rPr/>
              <a:t>Learning Results</a:t>
            </a:r>
          </a:p>
        </p:txBody>
      </p:sp>
      <p:sp>
        <p:nvSpPr>
          <p:cNvPr id="319" name="Shape 319"/>
          <p:cNvSpPr>
            <a:spLocks noGrp="1"/>
          </p:cNvSpPr>
          <p:nvPr>
            <p:ph type="body" idx="1"/>
          </p:nvPr>
        </p:nvSpPr>
        <p:spPr>
          <a:xfrm>
            <a:off x="457200" y="5865031"/>
            <a:ext cx="8229600" cy="702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pPr lvl="0" algn="ctr" rtl="0">
              <a:buNone/>
            </a:pPr>
            <a:r>
              <a:rPr/>
              <a:t>Correctly learned activity-characteristic tubes</a:t>
            </a:r>
          </a:p>
          <a:p>
            <a:endParaRPr/>
          </a:p>
        </p:txBody>
      </p:sp>
      <p:pic>
        <p:nvPicPr>
          <p:cNvPr id="2" name="graphresults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95400" y="1066800"/>
            <a:ext cx="6477000" cy="4318000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2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Shape 32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spAutoFit/>
          </a:bodyPr>
          <a:lstStyle/>
          <a:p>
            <a:pPr algn="ctr">
              <a:buNone/>
            </a:pPr>
            <a:r>
              <a:rPr/>
              <a:t>Recognition and Segmentation</a:t>
            </a:r>
          </a:p>
        </p:txBody>
      </p:sp>
      <p:sp>
        <p:nvSpPr>
          <p:cNvPr id="326" name="Shape 326"/>
          <p:cNvSpPr>
            <a:spLocks noGrp="1"/>
          </p:cNvSpPr>
          <p:nvPr>
            <p:ph type="body" idx="1"/>
          </p:nvPr>
        </p:nvSpPr>
        <p:spPr>
          <a:xfrm>
            <a:off x="457200" y="5441538"/>
            <a:ext cx="8229600" cy="1126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pPr lvl="0" algn="ctr" rtl="0">
              <a:buNone/>
            </a:pPr>
            <a:r>
              <a:rPr/>
              <a:t>Activity “handshaking”</a:t>
            </a:r>
          </a:p>
          <a:p>
            <a:pPr lvl="0" algn="ctr" rtl="0">
              <a:buNone/>
            </a:pPr>
            <a:r>
              <a:rPr/>
              <a:t>Detected and segmented characteristic tube</a:t>
            </a:r>
          </a:p>
          <a:p>
            <a:endParaRPr/>
          </a:p>
        </p:txBody>
      </p:sp>
      <p:pic>
        <p:nvPicPr>
          <p:cNvPr id="2" name="upper_body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76400" y="1143000"/>
            <a:ext cx="5791200" cy="3860800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Shape 33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spAutoFit/>
          </a:bodyPr>
          <a:lstStyle/>
          <a:p>
            <a:pPr lvl="0" algn="ctr">
              <a:buNone/>
            </a:pPr>
            <a:r>
              <a:rPr/>
              <a:t>Recognition and Segmentation</a:t>
            </a:r>
          </a:p>
        </p:txBody>
      </p:sp>
      <p:sp>
        <p:nvSpPr>
          <p:cNvPr id="333" name="Shape 333"/>
          <p:cNvSpPr>
            <a:spLocks noGrp="1"/>
          </p:cNvSpPr>
          <p:nvPr>
            <p:ph type="body" idx="1"/>
          </p:nvPr>
        </p:nvSpPr>
        <p:spPr>
          <a:xfrm>
            <a:off x="457200" y="5441538"/>
            <a:ext cx="8229600" cy="1126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pPr lvl="0" algn="ctr" rtl="0">
              <a:buNone/>
            </a:pPr>
            <a:r>
              <a:rPr/>
              <a:t>Activity “kicking”</a:t>
            </a:r>
          </a:p>
          <a:p>
            <a:pPr lvl="0" algn="ctr" rtl="0">
              <a:buNone/>
            </a:pPr>
            <a:r>
              <a:rPr/>
              <a:t>Detected and segmented characteristic tube</a:t>
            </a:r>
          </a:p>
          <a:p>
            <a:endParaRPr/>
          </a:p>
        </p:txBody>
      </p:sp>
      <p:pic>
        <p:nvPicPr>
          <p:cNvPr id="3" name="legs2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52600" y="1066800"/>
            <a:ext cx="5638800" cy="3759200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Shape 33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spAutoFit/>
          </a:bodyPr>
          <a:lstStyle/>
          <a:p>
            <a:pPr lvl="0" algn="ctr" rtl="0">
              <a:buNone/>
            </a:pPr>
            <a:r>
              <a:rPr/>
              <a:t>Classification on UTexas Dataset</a:t>
            </a:r>
          </a:p>
        </p:txBody>
      </p:sp>
      <p:sp>
        <p:nvSpPr>
          <p:cNvPr id="340" name="Shape 340"/>
          <p:cNvSpPr>
            <a:spLocks noGrp="1"/>
          </p:cNvSpPr>
          <p:nvPr>
            <p:ph type="body" idx="1"/>
          </p:nvPr>
        </p:nvSpPr>
        <p:spPr>
          <a:xfrm>
            <a:off x="457200" y="5139512"/>
            <a:ext cx="8229600" cy="112027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pPr algn="ctr">
              <a:buNone/>
            </a:pPr>
            <a:r>
              <a:rPr dirty="0"/>
              <a:t>Human interaction </a:t>
            </a:r>
            <a:r>
              <a:rPr dirty="0" smtClean="0"/>
              <a:t>activities</a:t>
            </a:r>
            <a:endParaRPr lang="en-US" dirty="0"/>
          </a:p>
          <a:p>
            <a:pPr algn="ctr">
              <a:buNone/>
            </a:pPr>
            <a:r>
              <a:rPr lang="en-US" sz="2400" dirty="0" smtClean="0"/>
              <a:t>[18] </a:t>
            </a:r>
            <a:r>
              <a:rPr lang="en-US" sz="2400" dirty="0" err="1" smtClean="0"/>
              <a:t>Ryoo</a:t>
            </a:r>
            <a:r>
              <a:rPr lang="en-US" sz="2400" dirty="0" smtClean="0"/>
              <a:t> et al. ’10</a:t>
            </a:r>
            <a:endParaRPr sz="2400" dirty="0"/>
          </a:p>
        </p:txBody>
      </p:sp>
      <p:sp>
        <p:nvSpPr>
          <p:cNvPr id="341" name="Shape 341"/>
          <p:cNvSpPr/>
          <p:nvPr/>
        </p:nvSpPr>
        <p:spPr>
          <a:xfrm>
            <a:off x="392842" y="2193424"/>
            <a:ext cx="8416563" cy="27759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342" name="Shape 342"/>
          <p:cNvSpPr/>
          <p:nvPr/>
        </p:nvSpPr>
        <p:spPr>
          <a:xfrm>
            <a:off x="8686800" y="3773819"/>
            <a:ext cx="252899" cy="121169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343" name="Shape 343"/>
          <p:cNvSpPr/>
          <p:nvPr/>
        </p:nvSpPr>
        <p:spPr>
          <a:xfrm>
            <a:off x="392842" y="3789963"/>
            <a:ext cx="8358315" cy="1179411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UCF50 Dataset: 100 clips per activity</a:t>
            </a:r>
            <a:endParaRPr lang="en-US" dirty="0"/>
          </a:p>
        </p:txBody>
      </p:sp>
      <p:pic>
        <p:nvPicPr>
          <p:cNvPr id="5" name="Picture 4" descr="UCF50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066800"/>
            <a:ext cx="7391400" cy="557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249111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UCF50 Dataset: 10-20sec clips</a:t>
            </a:r>
            <a:endParaRPr lang="en-US" dirty="0"/>
          </a:p>
        </p:txBody>
      </p:sp>
      <p:pic>
        <p:nvPicPr>
          <p:cNvPr id="6" name="Picture 5" descr="UCF50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914400"/>
            <a:ext cx="7753939" cy="5780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831654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 Accuracy on UCF50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Our average per class performance: </a:t>
            </a:r>
          </a:p>
          <a:p>
            <a:pPr algn="ctr"/>
            <a:r>
              <a:rPr lang="en-US" sz="3600" dirty="0" smtClean="0"/>
              <a:t>81.03 ± 4.7%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J. </a:t>
            </a:r>
            <a:r>
              <a:rPr lang="en-US" dirty="0" err="1" smtClean="0"/>
              <a:t>Corso</a:t>
            </a:r>
            <a:r>
              <a:rPr lang="en-US" dirty="0" smtClean="0"/>
              <a:t>, "Action Bank", CVPR 2012</a:t>
            </a:r>
            <a:endParaRPr lang="en-US" dirty="0"/>
          </a:p>
        </p:txBody>
      </p:sp>
      <p:pic>
        <p:nvPicPr>
          <p:cNvPr id="4" name="Picture 3" descr="actionbank_overview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628342"/>
            <a:ext cx="3733800" cy="30169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67400" y="4495800"/>
            <a:ext cx="282821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72.6  ± 11.7 %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33552749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66800"/>
            <a:ext cx="8458200" cy="5500974"/>
          </a:xfrm>
        </p:spPr>
        <p:txBody>
          <a:bodyPr>
            <a:no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Activity = Space-time layout of </a:t>
            </a:r>
            <a:r>
              <a:rPr lang="en-US" sz="2400" dirty="0" smtClean="0">
                <a:latin typeface="Arial"/>
                <a:cs typeface="Arial"/>
              </a:rPr>
              <a:t>primitives</a:t>
            </a:r>
            <a:endParaRPr lang="en-US" sz="2400" dirty="0">
              <a:latin typeface="Arial"/>
              <a:cs typeface="Arial"/>
            </a:endParaRPr>
          </a:p>
          <a:p>
            <a:pPr marL="457200" indent="-457200">
              <a:spcBef>
                <a:spcPts val="2376"/>
              </a:spcBef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Primitives </a:t>
            </a:r>
            <a:r>
              <a:rPr lang="en-US" sz="2400" dirty="0" smtClean="0">
                <a:latin typeface="Arial"/>
                <a:cs typeface="Arial"/>
              </a:rPr>
              <a:t>are:</a:t>
            </a:r>
          </a:p>
          <a:p>
            <a:pPr marL="857250" lvl="1" indent="-4572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stochastically grouped to form video features</a:t>
            </a:r>
          </a:p>
          <a:p>
            <a:pPr marL="857250" lvl="1" indent="-4572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stochastically placed in the video volume</a:t>
            </a:r>
          </a:p>
          <a:p>
            <a:pPr marL="457200" indent="-457200">
              <a:spcBef>
                <a:spcPts val="2376"/>
              </a:spcBef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This is modeled as a successive application of the </a:t>
            </a:r>
            <a:r>
              <a:rPr lang="en-US" sz="2400" dirty="0" err="1" smtClean="0">
                <a:latin typeface="Arial"/>
                <a:cs typeface="Arial"/>
              </a:rPr>
              <a:t>Kronecker</a:t>
            </a:r>
            <a:r>
              <a:rPr lang="en-US" sz="2400" dirty="0" smtClean="0">
                <a:latin typeface="Arial"/>
                <a:cs typeface="Arial"/>
              </a:rPr>
              <a:t> product to the affinity matrix</a:t>
            </a:r>
          </a:p>
          <a:p>
            <a:pPr marL="457200" indent="-457200">
              <a:spcBef>
                <a:spcPts val="2424"/>
              </a:spcBef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Our formulation </a:t>
            </a:r>
            <a:r>
              <a:rPr lang="en-US" sz="2400" dirty="0">
                <a:latin typeface="Arial"/>
                <a:cs typeface="Arial"/>
              </a:rPr>
              <a:t>is </a:t>
            </a:r>
            <a:r>
              <a:rPr lang="en-US" sz="2400" dirty="0" smtClean="0">
                <a:latin typeface="Arial"/>
                <a:cs typeface="Arial"/>
              </a:rPr>
              <a:t>memory and time efficient, since activities can </a:t>
            </a:r>
            <a:r>
              <a:rPr lang="en-US" sz="2400" dirty="0">
                <a:latin typeface="Arial"/>
                <a:cs typeface="Arial"/>
              </a:rPr>
              <a:t>be compactly </a:t>
            </a:r>
            <a:r>
              <a:rPr lang="en-US" sz="2400" dirty="0" smtClean="0">
                <a:latin typeface="Arial"/>
                <a:cs typeface="Arial"/>
              </a:rPr>
              <a:t>represented by:</a:t>
            </a:r>
          </a:p>
          <a:p>
            <a:pPr marL="857250" lvl="1" indent="-4572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Small </a:t>
            </a:r>
            <a:r>
              <a:rPr lang="en-US" sz="2400" dirty="0">
                <a:latin typeface="Arial"/>
                <a:cs typeface="Arial"/>
              </a:rPr>
              <a:t>set of activity primitives</a:t>
            </a:r>
            <a:r>
              <a:rPr lang="en-US" sz="2400" dirty="0" smtClean="0">
                <a:latin typeface="Arial"/>
                <a:cs typeface="Arial"/>
              </a:rPr>
              <a:t>,</a:t>
            </a:r>
          </a:p>
          <a:p>
            <a:pPr marL="857250" lvl="1" indent="-4572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Their </a:t>
            </a:r>
            <a:r>
              <a:rPr lang="en-US" sz="2400" dirty="0">
                <a:latin typeface="Arial"/>
                <a:cs typeface="Arial"/>
              </a:rPr>
              <a:t>probabilistic </a:t>
            </a:r>
            <a:r>
              <a:rPr lang="en-US" sz="2400" dirty="0" smtClean="0">
                <a:latin typeface="Arial"/>
                <a:cs typeface="Arial"/>
              </a:rPr>
              <a:t>affinities, and</a:t>
            </a:r>
          </a:p>
          <a:p>
            <a:pPr marL="857250" lvl="1" indent="-4572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The </a:t>
            </a:r>
            <a:r>
              <a:rPr lang="en-US" sz="2400" dirty="0">
                <a:latin typeface="Arial"/>
                <a:cs typeface="Arial"/>
              </a:rPr>
              <a:t>grouping operator. </a:t>
            </a:r>
          </a:p>
          <a:p>
            <a:pPr marL="457200" indent="-457200">
              <a:buFont typeface="Arial"/>
              <a:buChar char="•"/>
            </a:pPr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07001657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8729</TotalTime>
  <Words>1655</Words>
  <Application>Microsoft Macintosh PowerPoint</Application>
  <PresentationFormat>On-screen Show (4:3)</PresentationFormat>
  <Paragraphs>300</Paragraphs>
  <Slides>47</Slides>
  <Notes>10</Notes>
  <HiddenSlides>0</HiddenSlides>
  <MMClips>12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Office Theme</vt:lpstr>
      <vt:lpstr>Human Activities  as Stochastic Kronecker Graphs</vt:lpstr>
      <vt:lpstr>Our Goal</vt:lpstr>
      <vt:lpstr>Problems</vt:lpstr>
      <vt:lpstr>Three Key Observations:   1. Activities are repetitive  Primitives</vt:lpstr>
      <vt:lpstr>Three Key Observations:  2. Repetitions are structured in space-time</vt:lpstr>
      <vt:lpstr>Three Key Observations:  3. Primitives and their space-time repetition are stochastic</vt:lpstr>
      <vt:lpstr>Examples of Such Activities  </vt:lpstr>
      <vt:lpstr>Activity =  Space-time repetition of primitives</vt:lpstr>
      <vt:lpstr>Activity =  Space-time repetition of primitives</vt:lpstr>
      <vt:lpstr>Prior Work – Video Representation</vt:lpstr>
      <vt:lpstr>Prior Work – Video Representation</vt:lpstr>
      <vt:lpstr>Prior Work – Activity Representation</vt:lpstr>
      <vt:lpstr>Prior Work – Activity Representation</vt:lpstr>
      <vt:lpstr>Prior Work – Activity Representation</vt:lpstr>
      <vt:lpstr>Prior Work – Activity Representation</vt:lpstr>
      <vt:lpstr>Our Approach</vt:lpstr>
      <vt:lpstr>Video = Graph of Video Features</vt:lpstr>
      <vt:lpstr>Video = Graph of Video Features</vt:lpstr>
      <vt:lpstr>Activity Instance = Graph</vt:lpstr>
      <vt:lpstr>Activity Graph Model</vt:lpstr>
      <vt:lpstr>Model Adjacency Matrix</vt:lpstr>
      <vt:lpstr>Probabilistic Sampling of Videos</vt:lpstr>
      <vt:lpstr>Review -- Kronecker Product</vt:lpstr>
      <vt:lpstr>Examples:Kronecker Product</vt:lpstr>
      <vt:lpstr>Generating Videos from the Model</vt:lpstr>
      <vt:lpstr>Generating Videos</vt:lpstr>
      <vt:lpstr>Generating Videos</vt:lpstr>
      <vt:lpstr>Likelihood of the Video Graph</vt:lpstr>
      <vt:lpstr>Likelihood of All Video Features</vt:lpstr>
      <vt:lpstr>Likelihood of All Video Features</vt:lpstr>
      <vt:lpstr>The Model</vt:lpstr>
      <vt:lpstr>The Model</vt:lpstr>
      <vt:lpstr>Inference</vt:lpstr>
      <vt:lpstr>Inference</vt:lpstr>
      <vt:lpstr>Inference</vt:lpstr>
      <vt:lpstr>Inference</vt:lpstr>
      <vt:lpstr>ML Learning</vt:lpstr>
      <vt:lpstr>ML Learning</vt:lpstr>
      <vt:lpstr>Bayes Information Criterion</vt:lpstr>
      <vt:lpstr>Learning Results</vt:lpstr>
      <vt:lpstr>Recognition and Segmentation</vt:lpstr>
      <vt:lpstr>Recognition and Segmentation</vt:lpstr>
      <vt:lpstr>Classification on UTexas Dataset</vt:lpstr>
      <vt:lpstr>UCF50 Dataset: 100 clips per activity</vt:lpstr>
      <vt:lpstr>UCF50 Dataset: 10-20sec clips</vt:lpstr>
      <vt:lpstr>Classification Accuracy on UCF50</vt:lpstr>
      <vt:lpstr>Conclusion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Spatiotemporal Graphs of Human Activities</dc:title>
  <cp:lastModifiedBy>Sinisa Todorovic</cp:lastModifiedBy>
  <cp:revision>105</cp:revision>
  <dcterms:modified xsi:type="dcterms:W3CDTF">2013-08-07T20:45:09Z</dcterms:modified>
</cp:coreProperties>
</file>