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mpg" ContentType="video/unknown"/>
  <Default Extension="emf" ContentType="image/x-emf"/>
  <Default Extension="mp4" ContentType="video/unknown"/>
  <Default Extension="jpe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5"/>
  </p:notesMasterIdLst>
  <p:sldIdLst>
    <p:sldId id="257" r:id="rId2"/>
    <p:sldId id="359" r:id="rId3"/>
    <p:sldId id="363" r:id="rId4"/>
    <p:sldId id="360" r:id="rId5"/>
    <p:sldId id="361" r:id="rId6"/>
    <p:sldId id="286" r:id="rId7"/>
    <p:sldId id="287" r:id="rId8"/>
    <p:sldId id="343" r:id="rId9"/>
    <p:sldId id="288" r:id="rId10"/>
    <p:sldId id="295" r:id="rId11"/>
    <p:sldId id="289" r:id="rId12"/>
    <p:sldId id="290" r:id="rId13"/>
    <p:sldId id="291" r:id="rId14"/>
    <p:sldId id="292" r:id="rId15"/>
    <p:sldId id="293" r:id="rId16"/>
    <p:sldId id="294" r:id="rId17"/>
    <p:sldId id="296" r:id="rId18"/>
    <p:sldId id="344" r:id="rId19"/>
    <p:sldId id="345" r:id="rId20"/>
    <p:sldId id="346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62" r:id="rId31"/>
    <p:sldId id="347" r:id="rId32"/>
    <p:sldId id="348" r:id="rId33"/>
    <p:sldId id="358" r:id="rId34"/>
    <p:sldId id="285" r:id="rId35"/>
    <p:sldId id="364" r:id="rId36"/>
    <p:sldId id="307" r:id="rId37"/>
    <p:sldId id="309" r:id="rId38"/>
    <p:sldId id="310" r:id="rId39"/>
    <p:sldId id="311" r:id="rId40"/>
    <p:sldId id="312" r:id="rId41"/>
    <p:sldId id="313" r:id="rId42"/>
    <p:sldId id="314" r:id="rId43"/>
    <p:sldId id="315" r:id="rId44"/>
    <p:sldId id="316" r:id="rId45"/>
    <p:sldId id="317" r:id="rId46"/>
    <p:sldId id="325" r:id="rId47"/>
    <p:sldId id="318" r:id="rId48"/>
    <p:sldId id="319" r:id="rId49"/>
    <p:sldId id="320" r:id="rId50"/>
    <p:sldId id="321" r:id="rId51"/>
    <p:sldId id="322" r:id="rId52"/>
    <p:sldId id="323" r:id="rId53"/>
    <p:sldId id="303" r:id="rId54"/>
    <p:sldId id="304" r:id="rId55"/>
    <p:sldId id="324" r:id="rId56"/>
    <p:sldId id="326" r:id="rId57"/>
    <p:sldId id="327" r:id="rId58"/>
    <p:sldId id="328" r:id="rId59"/>
    <p:sldId id="329" r:id="rId60"/>
    <p:sldId id="330" r:id="rId61"/>
    <p:sldId id="331" r:id="rId62"/>
    <p:sldId id="332" r:id="rId63"/>
    <p:sldId id="333" r:id="rId64"/>
    <p:sldId id="334" r:id="rId65"/>
    <p:sldId id="335" r:id="rId66"/>
    <p:sldId id="336" r:id="rId67"/>
    <p:sldId id="337" r:id="rId68"/>
    <p:sldId id="338" r:id="rId69"/>
    <p:sldId id="339" r:id="rId70"/>
    <p:sldId id="340" r:id="rId71"/>
    <p:sldId id="341" r:id="rId72"/>
    <p:sldId id="342" r:id="rId73"/>
    <p:sldId id="284" r:id="rId7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493A13C-E2E7-7B4A-99DF-36C78B1D1406}">
          <p14:sldIdLst>
            <p14:sldId id="257"/>
            <p14:sldId id="359"/>
            <p14:sldId id="363"/>
            <p14:sldId id="360"/>
            <p14:sldId id="361"/>
            <p14:sldId id="286"/>
            <p14:sldId id="287"/>
            <p14:sldId id="343"/>
            <p14:sldId id="288"/>
            <p14:sldId id="295"/>
            <p14:sldId id="289"/>
            <p14:sldId id="290"/>
            <p14:sldId id="291"/>
            <p14:sldId id="292"/>
            <p14:sldId id="293"/>
            <p14:sldId id="294"/>
            <p14:sldId id="296"/>
          </p14:sldIdLst>
        </p14:section>
        <p14:section name="SWA" id="{12CD145A-945C-CA4F-9874-BF4B75D729B6}">
          <p14:sldIdLst>
            <p14:sldId id="344"/>
            <p14:sldId id="345"/>
            <p14:sldId id="346"/>
            <p14:sldId id="349"/>
            <p14:sldId id="350"/>
            <p14:sldId id="351"/>
            <p14:sldId id="352"/>
            <p14:sldId id="353"/>
            <p14:sldId id="354"/>
            <p14:sldId id="355"/>
            <p14:sldId id="356"/>
            <p14:sldId id="357"/>
            <p14:sldId id="362"/>
            <p14:sldId id="347"/>
            <p14:sldId id="348"/>
            <p14:sldId id="358"/>
          </p14:sldIdLst>
        </p14:section>
        <p14:section name="StreamGBH" id="{5BA139B5-8EF4-C24F-A000-62048C91C843}">
          <p14:sldIdLst>
            <p14:sldId id="285"/>
            <p14:sldId id="364"/>
            <p14:sldId id="307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25"/>
            <p14:sldId id="318"/>
            <p14:sldId id="319"/>
            <p14:sldId id="320"/>
            <p14:sldId id="321"/>
            <p14:sldId id="322"/>
            <p14:sldId id="323"/>
            <p14:sldId id="303"/>
            <p14:sldId id="304"/>
            <p14:sldId id="324"/>
          </p14:sldIdLst>
        </p14:section>
        <p14:section name="Tree Slice" id="{5A59D594-6E02-BF48-BCC0-37F84BFB80C8}">
          <p14:sldIdLst/>
        </p14:section>
        <p14:section name="Human Study" id="{B4941807-AF91-354A-9AC4-6B7CC4E6D08F}">
          <p14:sldIdLst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8"/>
            <p14:sldId id="339"/>
            <p14:sldId id="340"/>
            <p14:sldId id="341"/>
            <p14:sldId id="342"/>
          </p14:sldIdLst>
        </p14:section>
        <p14:section name="Closing" id="{B08057D8-C23C-D54F-BA99-0B12CCC3400B}">
          <p14:sldIdLst>
            <p14:sldId id="284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son Corso" initials="JC" lastIdx="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2022"/>
    <a:srgbClr val="830A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799" autoAdjust="0"/>
  </p:normalViewPr>
  <p:slideViewPr>
    <p:cSldViewPr snapToGrid="0" snapToObjects="1">
      <p:cViewPr varScale="1">
        <p:scale>
          <a:sx n="74" d="100"/>
          <a:sy n="74" d="100"/>
        </p:scale>
        <p:origin x="-8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80" Type="http://schemas.openxmlformats.org/officeDocument/2006/relationships/theme" Target="theme/theme1.xml"/><Relationship Id="rId81" Type="http://schemas.openxmlformats.org/officeDocument/2006/relationships/tableStyles" Target="tableStyles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notesMaster" Target="notesMasters/notesMaster1.xml"/><Relationship Id="rId76" Type="http://schemas.openxmlformats.org/officeDocument/2006/relationships/printerSettings" Target="printerSettings/printerSettings1.bin"/><Relationship Id="rId77" Type="http://schemas.openxmlformats.org/officeDocument/2006/relationships/commentAuthors" Target="commentAuthors.xml"/><Relationship Id="rId78" Type="http://schemas.openxmlformats.org/officeDocument/2006/relationships/presProps" Target="presProps.xml"/><Relationship Id="rId79" Type="http://schemas.openxmlformats.org/officeDocument/2006/relationships/viewProps" Target="viewProp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05B6C-95A1-C744-8B48-7A515B6EF2B0}" type="datetimeFigureOut">
              <a:rPr lang="en-US" smtClean="0"/>
              <a:t>7/24/13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F0E16-288C-8A48-9EBA-D7A184D81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31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Where we’d clearly want to note that there has not been any work we are aware of that does segmentation initially followed by activity recognition.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68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main rationale behind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superpixel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oversegmentation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twofold: (1) pixels are not natural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elements but merely a consequence of the discrete sampling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the digital images and (2) the number of pixels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very high making optimization over sophisticated models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intractable.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03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main rationale behind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superpixel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oversegmentation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twofold: (1) pixels are not natural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elements but merely a consequence of the discrete sampling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the digital images and (2) the number of pixels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very high making optimization over sophisticated models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intractable.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03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3DUE: 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This metric measures what fraction of voxels exceed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volume boundary of the ground-truth segment when mapping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supervoxels onto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022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Clearly, they exhaust memory resources on all typical 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even some quite large machines (e.g., consider these loading a 320 240 video: 3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seconds of video requires 21MB of memory; 2 minutes: 840 MB; 30 minutes: 12.6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GB; 2h: 50GB, and so on).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1409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r>
              <a:rPr lang="en-US">
                <a:latin typeface="Monaco" charset="0"/>
                <a:cs typeface="Monaco" charset="0"/>
                <a:sym typeface="Monaco" charset="0"/>
              </a:rPr>
              <a:t>G = \lbrace \mathcal{V}, \mathcal{E} \rbrace \enspace .</a:t>
            </a:r>
          </a:p>
          <a:p>
            <a:r>
              <a:rPr lang="en-US">
                <a:latin typeface="Monaco" charset="0"/>
                <a:cs typeface="Monaco" charset="0"/>
                <a:sym typeface="Monaco" charset="0"/>
              </a:rPr>
              <a:t>s_v</a:t>
            </a:r>
          </a:p>
          <a:p>
            <a:r>
              <a:rPr lang="en-US">
                <a:latin typeface="Monaco" charset="0"/>
                <a:cs typeface="Monaco" charset="0"/>
                <a:sym typeface="Monaco" charset="0"/>
              </a:rPr>
              <a:t>c_v </a:t>
            </a:r>
          </a:p>
          <a:p>
            <a:r>
              <a:rPr lang="en-US">
                <a:latin typeface="Monaco" charset="0"/>
                <a:cs typeface="Monaco" charset="0"/>
                <a:sym typeface="Monaco" charset="0"/>
              </a:rPr>
              <a:t>v \in \mathcal{V}</a:t>
            </a:r>
          </a:p>
          <a:p>
            <a:r>
              <a:rPr lang="en-US">
                <a:latin typeface="Monaco" charset="0"/>
                <a:cs typeface="Monaco" charset="0"/>
                <a:sym typeface="Monaco" charset="0"/>
              </a:rPr>
              <a:t>u,v \in \mathcal{V} </a:t>
            </a:r>
          </a:p>
          <a:p>
            <a:r>
              <a:rPr lang="en-US">
                <a:latin typeface="Monaco" charset="0"/>
                <a:cs typeface="Monaco" charset="0"/>
                <a:sym typeface="Monaco" charset="0"/>
              </a:rPr>
              <a:t>w_{uv} = \exp \left( -D(s_u,s_v;\theta) \right)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>
                <a:latin typeface="Monaco" charset="0"/>
                <a:cs typeface="Monaco" charset="0"/>
                <a:sym typeface="Monaco" charset="0"/>
              </a:rPr>
              <a:t>W_{UV} = \hat{w}_{UV} \exp \left( - D(s_U,s_V;\theta) \right)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G^t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=(\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{V}^t,\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{E}^t)</a:t>
            </a: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{G} =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lbrace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 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G^t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 \colon t = 0, \dots, T\</a:t>
            </a:r>
            <a:r>
              <a:rPr lang="en-US" dirty="0" err="1" smtClean="0">
                <a:latin typeface="Monaco" charset="0"/>
                <a:cs typeface="Monaco" charset="0"/>
                <a:sym typeface="Monaco" charset="0"/>
              </a:rPr>
              <a:t>rbrace</a:t>
            </a:r>
            <a:endParaRPr lang="en-US" dirty="0" smtClean="0">
              <a:latin typeface="Monaco" charset="0"/>
              <a:cs typeface="Monaco" charset="0"/>
              <a:sym typeface="Monaco" charset="0"/>
            </a:endParaRP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 dirty="0" smtClean="0">
              <a:latin typeface="Monaco" charset="0"/>
              <a:cs typeface="Monaco" charset="0"/>
              <a:sym typeface="Monaco" charset="0"/>
            </a:endParaRP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w_{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uv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} = \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exp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\left( -\theta \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lvert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s_u-s_v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\rvert_1 \right)</a:t>
            </a:r>
            <a:endParaRPr lang="en-US" dirty="0">
              <a:latin typeface="Monaco" charset="0"/>
              <a:cs typeface="Monaco" charset="0"/>
              <a:sym typeface="Monaco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 dirty="0">
              <a:latin typeface="Monaco" charset="0"/>
              <a:cs typeface="Monaco" charset="0"/>
              <a:sym typeface="Monaco" charset="0"/>
            </a:endParaRP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\sum_{v \in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{R}^t} w_{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uv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ge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 \beta \sum_{v \in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{V}^t} w_{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uv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>
              <a:latin typeface="Monaco" charset="0"/>
              <a:cs typeface="Monaco" charset="0"/>
              <a:sym typeface="Monaco" charset="0"/>
            </a:endParaRP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>
                <a:latin typeface="Monaco" charset="0"/>
                <a:cs typeface="Monaco" charset="0"/>
                <a:sym typeface="Monaco" charset="0"/>
              </a:rPr>
              <a:t>\sum_{v \in \mathcal{R}^t} w_{uv} \ge \beta \sum_{v \in \mathcal{V}^t} w_{uv}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p_{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 =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frac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{w_{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}} {\sum_{V \in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{V}^{t+1}} w_{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uV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}}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p_{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 =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frac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{w_{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}} {\sum_{V \in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{V}^{t+1}} w_{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uV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}}</a:t>
            </a: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</a:tabLst>
            </a:pPr>
            <a:endParaRPr lang="en-US" dirty="0">
              <a:latin typeface="Monaco" charset="0"/>
              <a:cs typeface="Monaco" charset="0"/>
              <a:sym typeface="Monaco" charset="0"/>
            </a:endParaRP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</a:tabLst>
            </a:pP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s_U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 = \sum_{ u \in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{V}^t }  </a:t>
            </a: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     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frac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 p_{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uU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 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s_u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 }</a:t>
            </a:r>
          </a:p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           { \sum_{v \in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mathcal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{V}^t} p_{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vU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} }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dirty="0">
                <a:latin typeface="Monaco" charset="0"/>
                <a:cs typeface="Monaco" charset="0"/>
                <a:sym typeface="Monaco" charset="0"/>
              </a:rPr>
              <a:t>W_{UV} = \hat{w}_{UV} \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exp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 \left( - D(</a:t>
            </a:r>
            <a:r>
              <a:rPr lang="en-US" dirty="0" err="1">
                <a:latin typeface="Monaco" charset="0"/>
                <a:cs typeface="Monaco" charset="0"/>
                <a:sym typeface="Monaco" charset="0"/>
              </a:rPr>
              <a:t>s_U,s_V</a:t>
            </a:r>
            <a:r>
              <a:rPr lang="en-US" dirty="0">
                <a:latin typeface="Monaco" charset="0"/>
                <a:cs typeface="Monaco" charset="0"/>
                <a:sym typeface="Monaco" charset="0"/>
              </a:rPr>
              <a:t>;\theta) \right) 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pPr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>
                <a:latin typeface="Monaco" charset="0"/>
                <a:cs typeface="Monaco" charset="0"/>
                <a:sym typeface="Monaco" charset="0"/>
              </a:rPr>
              <a:t>W_{UV} = \hat{w}_{UV} \exp \left( - D(s_U,s_V;\theta) \right) 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Full video</a:t>
            </a:r>
          </a:p>
          <a:p>
            <a:r>
              <a:rPr lang="en-US" dirty="0" err="1" smtClean="0"/>
              <a:t>Lezama</a:t>
            </a:r>
            <a:r>
              <a:rPr lang="en-US" dirty="0" smtClean="0"/>
              <a:t> et al. CVPR 2011 Track to the Future.</a:t>
            </a:r>
          </a:p>
          <a:p>
            <a:r>
              <a:rPr lang="en-US" dirty="0" err="1" smtClean="0"/>
              <a:t>Grundmann</a:t>
            </a:r>
            <a:r>
              <a:rPr lang="en-US" dirty="0" smtClean="0"/>
              <a:t> et al. CVPR 2010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2094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Frame-to-Frame</a:t>
            </a:r>
          </a:p>
          <a:p>
            <a:r>
              <a:rPr lang="en-US" dirty="0" err="1" smtClean="0"/>
              <a:t>Brendel</a:t>
            </a:r>
            <a:r>
              <a:rPr lang="en-US" dirty="0" smtClean="0"/>
              <a:t> and </a:t>
            </a:r>
            <a:r>
              <a:rPr lang="en-US" dirty="0" err="1" smtClean="0"/>
              <a:t>Todorovic</a:t>
            </a:r>
            <a:r>
              <a:rPr lang="en-US" dirty="0" smtClean="0"/>
              <a:t> ICCV 2009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Video object segmentation by tracking regions</a:t>
            </a:r>
          </a:p>
          <a:p>
            <a:r>
              <a:rPr lang="en-US" dirty="0" smtClean="0"/>
              <a:t>Lee et al. CVPR 2011 Key Segments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975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Consider as ends of a continuum.</a:t>
            </a:r>
          </a:p>
          <a:p>
            <a:r>
              <a:rPr lang="en-US" dirty="0" smtClean="0"/>
              <a:t>In</a:t>
            </a:r>
            <a:r>
              <a:rPr lang="en-US" baseline="0" dirty="0" smtClean="0"/>
              <a:t> middle are streaming methods that process chunks of the video at a time allowing a smaller memory footprint and potential for better temporal coherence.</a:t>
            </a:r>
          </a:p>
          <a:p>
            <a:endParaRPr lang="en-US" baseline="0" dirty="0" smtClean="0"/>
          </a:p>
          <a:p>
            <a:r>
              <a:rPr lang="en-US" baseline="0" dirty="0" smtClean="0"/>
              <a:t>Ultimately able to ask the question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Number have been proposed….main limitation is unable to achieve as desirable performance as some corresponding hierarchical methods.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389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830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1. If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and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both are unsupervised segments, as in Fig. 5(b), then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and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endParaRPr lang="en-US" sz="16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can be merged.</a:t>
            </a:r>
          </a:p>
          <a:p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If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is an unsupervised segment and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contains some supervised segments,</a:t>
            </a:r>
          </a:p>
          <a:p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in Fig. 5(c), then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and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also can be merged, vice versa.</a:t>
            </a:r>
          </a:p>
          <a:p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If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and </a:t>
            </a:r>
            <a:r>
              <a:rPr lang="en-US" sz="1600" b="1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6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both contain some supervised segments, as in Fig. 5(d), if they</a:t>
            </a:r>
          </a:p>
          <a:p>
            <a:r>
              <a:rPr lang="en-US" sz="16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 the same parent, then they are merged, otherwise they are not merged.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6542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Only</a:t>
            </a:r>
            <a:r>
              <a:rPr lang="en-US" baseline="0" dirty="0" smtClean="0"/>
              <a:t> color features now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296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StreamGBH</a:t>
            </a:r>
            <a:r>
              <a:rPr lang="en-US" baseline="0" dirty="0" smtClean="0"/>
              <a:t> provides a middle-ground between frame-based and whole-video methods.</a:t>
            </a:r>
          </a:p>
          <a:p>
            <a:r>
              <a:rPr lang="en-US" baseline="0" dirty="0" smtClean="0"/>
              <a:t>Note the green-curve is next-best to the GBH on the full video.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1608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StreamGBH</a:t>
            </a:r>
            <a:r>
              <a:rPr lang="en-US" baseline="0" dirty="0" smtClean="0"/>
              <a:t> provides a middle-ground between frame-based and whole-video methods.</a:t>
            </a:r>
          </a:p>
          <a:p>
            <a:r>
              <a:rPr lang="en-US" baseline="0" dirty="0" smtClean="0"/>
              <a:t>Note the green-curve is next-best to the GBH on the full video.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486B9-0FF7-2C4D-A7C6-1388D52434F7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1608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Framework for other methods…</a:t>
            </a:r>
          </a:p>
          <a:p>
            <a:r>
              <a:rPr lang="en-US" dirty="0" smtClean="0"/>
              <a:t>Full Hierarchy…</a:t>
            </a:r>
          </a:p>
          <a:p>
            <a:r>
              <a:rPr lang="en-US" dirty="0" smtClean="0"/>
              <a:t>Fewer Parameters…</a:t>
            </a:r>
          </a:p>
          <a:p>
            <a:endParaRPr lang="en-US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Current limitation: method runs at 0.25-1 fps on typical videos.  We’re parallelizing it now.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979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Framework for other methods…</a:t>
            </a:r>
          </a:p>
          <a:p>
            <a:r>
              <a:rPr lang="en-US" dirty="0" smtClean="0"/>
              <a:t>Full Hierarchy…</a:t>
            </a:r>
          </a:p>
          <a:p>
            <a:r>
              <a:rPr lang="en-US" dirty="0" smtClean="0"/>
              <a:t>Fewer Parameters…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Demonstrate results outperforming raw GBH and state of the art segmentation merging method, SAS.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AA3B6-A899-D843-9434-F75F3E924D4F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97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69663"/>
            <a:ext cx="7772400" cy="1621735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13011"/>
            <a:ext cx="6400800" cy="212578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47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785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272" y="1030813"/>
            <a:ext cx="4286528" cy="53025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30813"/>
            <a:ext cx="4286528" cy="53025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549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73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458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806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9271" y="1055553"/>
            <a:ext cx="8725458" cy="52760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541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2172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9271" y="274638"/>
            <a:ext cx="6553371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C8DE1-5B0B-DD4F-89A9-EF10D4F882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2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9271" y="164931"/>
            <a:ext cx="8725458" cy="6927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271" y="1055553"/>
            <a:ext cx="8725458" cy="5276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272" y="6448767"/>
            <a:ext cx="4359636" cy="2727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68907" y="6448767"/>
            <a:ext cx="4365821" cy="2727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C8DE1-5B0B-DD4F-89A9-EF10D4F882E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Slide Number Placeholder 8"/>
          <p:cNvSpPr txBox="1">
            <a:spLocks/>
          </p:cNvSpPr>
          <p:nvPr userDrawn="1"/>
        </p:nvSpPr>
        <p:spPr>
          <a:xfrm>
            <a:off x="7010400" y="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EB2A462C-86ED-224B-9313-1A2CA4762CFC}" type="slidenum">
              <a:rPr lang="en-US" sz="1400" b="1" smtClean="0">
                <a:solidFill>
                  <a:schemeClr val="bg1">
                    <a:lumMod val="75000"/>
                  </a:schemeClr>
                </a:solidFill>
              </a:rPr>
              <a:pPr algn="r"/>
              <a:t>‹#›</a:t>
            </a:fld>
            <a:endParaRPr lang="en-US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2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7" r:id="rId6"/>
    <p:sldLayoutId id="2147483658" r:id="rId7"/>
    <p:sldLayoutId id="2147483659" r:id="rId8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Relationship Id="rId5" Type="http://schemas.openxmlformats.org/officeDocument/2006/relationships/image" Target="../media/image8.png"/><Relationship Id="rId1" Type="http://schemas.microsoft.com/office/2007/relationships/media" Target="file://localhost/Users/jcorso/jjc/research/2012/libsvx/20120606_eccv_video/StreamGBH_ski.mp4" TargetMode="External"/><Relationship Id="rId2" Type="http://schemas.openxmlformats.org/officeDocument/2006/relationships/video" Target="file://localhost/Users/jcorso/jjc/research/2012/libsvx/20120606_eccv_video/StreamGBH_ski.mp4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1" Type="http://schemas.microsoft.com/office/2007/relationships/media" Target="file://localhost/Users/jcorso/jjc/research/2012/libsvx/20120605_cvpr_video/SegTrack_montage_video/cheetah.mp4" TargetMode="External"/><Relationship Id="rId12" Type="http://schemas.openxmlformats.org/officeDocument/2006/relationships/video" Target="file://localhost/Users/jcorso/jjc/research/2012/libsvx/20120605_cvpr_video/SegTrack_montage_video/cheetah.mp4" TargetMode="External"/><Relationship Id="rId13" Type="http://schemas.openxmlformats.org/officeDocument/2006/relationships/slideLayout" Target="../slideLayouts/slideLayout5.xml"/><Relationship Id="rId14" Type="http://schemas.openxmlformats.org/officeDocument/2006/relationships/image" Target="../media/image9.png"/><Relationship Id="rId15" Type="http://schemas.openxmlformats.org/officeDocument/2006/relationships/image" Target="../media/image10.png"/><Relationship Id="rId16" Type="http://schemas.openxmlformats.org/officeDocument/2006/relationships/image" Target="../media/image11.png"/><Relationship Id="rId17" Type="http://schemas.openxmlformats.org/officeDocument/2006/relationships/image" Target="../media/image12.png"/><Relationship Id="rId18" Type="http://schemas.openxmlformats.org/officeDocument/2006/relationships/image" Target="../media/image13.png"/><Relationship Id="rId19" Type="http://schemas.openxmlformats.org/officeDocument/2006/relationships/image" Target="../media/image14.png"/><Relationship Id="rId1" Type="http://schemas.microsoft.com/office/2007/relationships/media" Target="file://localhost/Users/jcorso/jjc/research/2012/libsvx/20120605_cvpr_video/Chen_montage_video/bus.mp4" TargetMode="External"/><Relationship Id="rId2" Type="http://schemas.openxmlformats.org/officeDocument/2006/relationships/video" Target="file://localhost/Users/jcorso/jjc/research/2012/libsvx/20120605_cvpr_video/Chen_montage_video/bus.mp4" TargetMode="External"/><Relationship Id="rId3" Type="http://schemas.microsoft.com/office/2007/relationships/media" Target="file://localhost/Users/jcorso/jjc/research/2012/libsvx/20120605_cvpr_video/Chen_montage_video/garden.mp4" TargetMode="External"/><Relationship Id="rId4" Type="http://schemas.openxmlformats.org/officeDocument/2006/relationships/video" Target="file://localhost/Users/jcorso/jjc/research/2012/libsvx/20120605_cvpr_video/Chen_montage_video/garden.mp4" TargetMode="External"/><Relationship Id="rId5" Type="http://schemas.microsoft.com/office/2007/relationships/media" Target="file://localhost/Users/jcorso/jjc/research/2012/libsvx/20120605_cvpr_video/Gatech_montage_video/nocountryforoldmen.mp4" TargetMode="External"/><Relationship Id="rId6" Type="http://schemas.openxmlformats.org/officeDocument/2006/relationships/video" Target="file://localhost/Users/jcorso/jjc/research/2012/libsvx/20120605_cvpr_video/Gatech_montage_video/nocountryforoldmen.mp4" TargetMode="External"/><Relationship Id="rId7" Type="http://schemas.microsoft.com/office/2007/relationships/media" Target="file://localhost/Users/jcorso/jjc/research/2012/libsvx/20120605_cvpr_video/Gatech_montage_video/waterski.mp4" TargetMode="External"/><Relationship Id="rId8" Type="http://schemas.openxmlformats.org/officeDocument/2006/relationships/video" Target="file://localhost/Users/jcorso/jjc/research/2012/libsvx/20120605_cvpr_video/Gatech_montage_video/waterski.mp4" TargetMode="External"/><Relationship Id="rId9" Type="http://schemas.microsoft.com/office/2007/relationships/media" Target="file://localhost/Users/jcorso/jjc/research/2012/libsvx/20120605_cvpr_video/SegTrack_montage_video/parachute.mp4" TargetMode="External"/><Relationship Id="rId10" Type="http://schemas.openxmlformats.org/officeDocument/2006/relationships/video" Target="file://localhost/Users/jcorso/jjc/research/2012/libsvx/20120605_cvpr_video/SegTrack_montage_video/parachute.mp4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5.png"/><Relationship Id="rId1" Type="http://schemas.microsoft.com/office/2007/relationships/media" Target="file://localhost/Users/jcorso/jjc/talks/2012/aug24_bupt_vlc/local_videos/garden_6fps_montage.mp4" TargetMode="External"/><Relationship Id="rId2" Type="http://schemas.openxmlformats.org/officeDocument/2006/relationships/video" Target="file://localhost/Users/jcorso/jjc/talks/2012/aug24_bupt_vlc/local_videos/garden_6fps_montage.mp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emf"/><Relationship Id="rId3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4" Type="http://schemas.openxmlformats.org/officeDocument/2006/relationships/image" Target="../media/image20.emf"/><Relationship Id="rId5" Type="http://schemas.openxmlformats.org/officeDocument/2006/relationships/image" Target="../media/image21.emf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emf"/><Relationship Id="rId3" Type="http://schemas.openxmlformats.org/officeDocument/2006/relationships/image" Target="../media/image2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4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3.emf"/><Relationship Id="rId12" Type="http://schemas.openxmlformats.org/officeDocument/2006/relationships/image" Target="../media/image34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emf"/><Relationship Id="rId6" Type="http://schemas.openxmlformats.org/officeDocument/2006/relationships/image" Target="../media/image28.emf"/><Relationship Id="rId7" Type="http://schemas.openxmlformats.org/officeDocument/2006/relationships/image" Target="../media/image29.emf"/><Relationship Id="rId8" Type="http://schemas.openxmlformats.org/officeDocument/2006/relationships/image" Target="../media/image30.emf"/><Relationship Id="rId9" Type="http://schemas.openxmlformats.org/officeDocument/2006/relationships/image" Target="../media/image31.emf"/><Relationship Id="rId10" Type="http://schemas.openxmlformats.org/officeDocument/2006/relationships/image" Target="../media/image3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35.emf"/><Relationship Id="rId5" Type="http://schemas.openxmlformats.org/officeDocument/2006/relationships/image" Target="../media/image36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png"/><Relationship Id="rId12" Type="http://schemas.openxmlformats.org/officeDocument/2006/relationships/image" Target="../media/image46.png"/><Relationship Id="rId13" Type="http://schemas.openxmlformats.org/officeDocument/2006/relationships/image" Target="../media/image47.png"/><Relationship Id="rId14" Type="http://schemas.openxmlformats.org/officeDocument/2006/relationships/image" Target="../media/image48.png"/><Relationship Id="rId15" Type="http://schemas.openxmlformats.org/officeDocument/2006/relationships/image" Target="../media/image49.png"/><Relationship Id="rId16" Type="http://schemas.openxmlformats.org/officeDocument/2006/relationships/image" Target="../media/image50.png"/><Relationship Id="rId17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3.emf"/><Relationship Id="rId12" Type="http://schemas.openxmlformats.org/officeDocument/2006/relationships/image" Target="../media/image54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5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55.png"/><Relationship Id="rId11" Type="http://schemas.openxmlformats.org/officeDocument/2006/relationships/image" Target="../media/image5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4.png"/><Relationship Id="rId12" Type="http://schemas.openxmlformats.org/officeDocument/2006/relationships/image" Target="../media/image45.png"/><Relationship Id="rId13" Type="http://schemas.openxmlformats.org/officeDocument/2006/relationships/image" Target="../media/image56.emf"/><Relationship Id="rId14" Type="http://schemas.openxmlformats.org/officeDocument/2006/relationships/image" Target="../media/image57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png"/><Relationship Id="rId12" Type="http://schemas.openxmlformats.org/officeDocument/2006/relationships/image" Target="../media/image46.png"/><Relationship Id="rId13" Type="http://schemas.openxmlformats.org/officeDocument/2006/relationships/image" Target="../media/image47.png"/><Relationship Id="rId14" Type="http://schemas.openxmlformats.org/officeDocument/2006/relationships/image" Target="../media/image51.png"/><Relationship Id="rId15" Type="http://schemas.openxmlformats.org/officeDocument/2006/relationships/image" Target="../media/image58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png"/><Relationship Id="rId12" Type="http://schemas.openxmlformats.org/officeDocument/2006/relationships/image" Target="../media/image46.png"/><Relationship Id="rId13" Type="http://schemas.openxmlformats.org/officeDocument/2006/relationships/image" Target="../media/image47.png"/><Relationship Id="rId14" Type="http://schemas.openxmlformats.org/officeDocument/2006/relationships/image" Target="../media/image48.png"/><Relationship Id="rId15" Type="http://schemas.openxmlformats.org/officeDocument/2006/relationships/image" Target="../media/image49.png"/><Relationship Id="rId16" Type="http://schemas.openxmlformats.org/officeDocument/2006/relationships/image" Target="../media/image51.png"/><Relationship Id="rId17" Type="http://schemas.openxmlformats.org/officeDocument/2006/relationships/image" Target="../media/image58.emf"/><Relationship Id="rId18" Type="http://schemas.openxmlformats.org/officeDocument/2006/relationships/image" Target="../media/image59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6.png"/><Relationship Id="rId12" Type="http://schemas.openxmlformats.org/officeDocument/2006/relationships/image" Target="../media/image47.png"/><Relationship Id="rId13" Type="http://schemas.openxmlformats.org/officeDocument/2006/relationships/image" Target="../media/image48.png"/><Relationship Id="rId14" Type="http://schemas.openxmlformats.org/officeDocument/2006/relationships/image" Target="../media/image49.png"/><Relationship Id="rId15" Type="http://schemas.openxmlformats.org/officeDocument/2006/relationships/image" Target="../media/image60.png"/><Relationship Id="rId16" Type="http://schemas.openxmlformats.org/officeDocument/2006/relationships/image" Target="../media/image51.png"/><Relationship Id="rId17" Type="http://schemas.openxmlformats.org/officeDocument/2006/relationships/image" Target="../media/image61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png"/><Relationship Id="rId12" Type="http://schemas.openxmlformats.org/officeDocument/2006/relationships/image" Target="../media/image46.png"/><Relationship Id="rId13" Type="http://schemas.openxmlformats.org/officeDocument/2006/relationships/image" Target="../media/image47.png"/><Relationship Id="rId14" Type="http://schemas.openxmlformats.org/officeDocument/2006/relationships/image" Target="../media/image48.png"/><Relationship Id="rId15" Type="http://schemas.openxmlformats.org/officeDocument/2006/relationships/image" Target="../media/image49.png"/><Relationship Id="rId16" Type="http://schemas.openxmlformats.org/officeDocument/2006/relationships/image" Target="../media/image50.png"/><Relationship Id="rId17" Type="http://schemas.openxmlformats.org/officeDocument/2006/relationships/image" Target="../media/image51.png"/><Relationship Id="rId18" Type="http://schemas.openxmlformats.org/officeDocument/2006/relationships/image" Target="../media/image61.emf"/><Relationship Id="rId19" Type="http://schemas.openxmlformats.org/officeDocument/2006/relationships/image" Target="../media/image6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png"/><Relationship Id="rId12" Type="http://schemas.openxmlformats.org/officeDocument/2006/relationships/image" Target="../media/image46.png"/><Relationship Id="rId13" Type="http://schemas.openxmlformats.org/officeDocument/2006/relationships/image" Target="../media/image47.png"/><Relationship Id="rId14" Type="http://schemas.openxmlformats.org/officeDocument/2006/relationships/image" Target="../media/image48.png"/><Relationship Id="rId15" Type="http://schemas.openxmlformats.org/officeDocument/2006/relationships/image" Target="../media/image49.png"/><Relationship Id="rId16" Type="http://schemas.openxmlformats.org/officeDocument/2006/relationships/image" Target="../media/image50.png"/><Relationship Id="rId17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42.png"/><Relationship Id="rId9" Type="http://schemas.openxmlformats.org/officeDocument/2006/relationships/image" Target="../media/image43.png"/><Relationship Id="rId10" Type="http://schemas.openxmlformats.org/officeDocument/2006/relationships/image" Target="../media/image44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emf"/><Relationship Id="rId3" Type="http://schemas.openxmlformats.org/officeDocument/2006/relationships/image" Target="../media/image64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4" Type="http://schemas.openxmlformats.org/officeDocument/2006/relationships/image" Target="../media/image68.png"/><Relationship Id="rId5" Type="http://schemas.openxmlformats.org/officeDocument/2006/relationships/image" Target="../media/image69.png"/><Relationship Id="rId6" Type="http://schemas.openxmlformats.org/officeDocument/2006/relationships/image" Target="../media/image70.png"/><Relationship Id="rId7" Type="http://schemas.openxmlformats.org/officeDocument/2006/relationships/image" Target="../media/image71.png"/><Relationship Id="rId8" Type="http://schemas.openxmlformats.org/officeDocument/2006/relationships/image" Target="../media/image72.png"/><Relationship Id="rId9" Type="http://schemas.openxmlformats.org/officeDocument/2006/relationships/image" Target="../media/image73.png"/><Relationship Id="rId10" Type="http://schemas.openxmlformats.org/officeDocument/2006/relationships/image" Target="../media/image74.png"/><Relationship Id="rId11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4" Type="http://schemas.openxmlformats.org/officeDocument/2006/relationships/image" Target="../media/image78.png"/><Relationship Id="rId5" Type="http://schemas.openxmlformats.org/officeDocument/2006/relationships/image" Target="../media/image79.png"/><Relationship Id="rId6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4" Type="http://schemas.openxmlformats.org/officeDocument/2006/relationships/image" Target="../media/image83.emf"/><Relationship Id="rId5" Type="http://schemas.openxmlformats.org/officeDocument/2006/relationships/image" Target="../media/image8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1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5.xml"/><Relationship Id="rId5" Type="http://schemas.openxmlformats.org/officeDocument/2006/relationships/image" Target="../media/image85.emf"/><Relationship Id="rId6" Type="http://schemas.openxmlformats.org/officeDocument/2006/relationships/image" Target="../media/image86.png"/><Relationship Id="rId1" Type="http://schemas.microsoft.com/office/2007/relationships/media" Target="../media/media1.mpg"/><Relationship Id="rId2" Type="http://schemas.openxmlformats.org/officeDocument/2006/relationships/video" Target="../media/media1.m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6.xml"/><Relationship Id="rId5" Type="http://schemas.openxmlformats.org/officeDocument/2006/relationships/image" Target="../media/image85.emf"/><Relationship Id="rId6" Type="http://schemas.openxmlformats.org/officeDocument/2006/relationships/image" Target="../media/image87.emf"/><Relationship Id="rId7" Type="http://schemas.openxmlformats.org/officeDocument/2006/relationships/image" Target="../media/image88.png"/><Relationship Id="rId1" Type="http://schemas.microsoft.com/office/2007/relationships/media" Target="../media/media2.mpg"/><Relationship Id="rId2" Type="http://schemas.openxmlformats.org/officeDocument/2006/relationships/video" Target="../media/media2.mpg"/></Relationships>
</file>

<file path=ppt/slides/_rels/slide3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9.emf"/><Relationship Id="rId12" Type="http://schemas.openxmlformats.org/officeDocument/2006/relationships/image" Target="../media/image88.png"/><Relationship Id="rId13" Type="http://schemas.openxmlformats.org/officeDocument/2006/relationships/image" Target="../media/image86.png"/><Relationship Id="rId14" Type="http://schemas.openxmlformats.org/officeDocument/2006/relationships/image" Target="../media/image90.png"/><Relationship Id="rId1" Type="http://schemas.microsoft.com/office/2007/relationships/media" Target="../media/media2.mpg"/><Relationship Id="rId2" Type="http://schemas.openxmlformats.org/officeDocument/2006/relationships/video" Target="../media/media2.mpg"/><Relationship Id="rId3" Type="http://schemas.microsoft.com/office/2007/relationships/media" Target="../media/media1.mpg"/><Relationship Id="rId4" Type="http://schemas.openxmlformats.org/officeDocument/2006/relationships/video" Target="../media/media1.mpg"/><Relationship Id="rId5" Type="http://schemas.microsoft.com/office/2007/relationships/media" Target="../media/media3.mpg"/><Relationship Id="rId6" Type="http://schemas.openxmlformats.org/officeDocument/2006/relationships/video" Target="../media/media3.mp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17.xml"/><Relationship Id="rId9" Type="http://schemas.openxmlformats.org/officeDocument/2006/relationships/image" Target="../media/image85.emf"/><Relationship Id="rId10" Type="http://schemas.openxmlformats.org/officeDocument/2006/relationships/image" Target="../media/image87.emf"/></Relationships>
</file>

<file path=ppt/slides/_rels/slide4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9.emf"/><Relationship Id="rId12" Type="http://schemas.openxmlformats.org/officeDocument/2006/relationships/image" Target="../media/image10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1.png"/><Relationship Id="rId4" Type="http://schemas.openxmlformats.org/officeDocument/2006/relationships/image" Target="../media/image92.emf"/><Relationship Id="rId5" Type="http://schemas.openxmlformats.org/officeDocument/2006/relationships/image" Target="../media/image93.emf"/><Relationship Id="rId6" Type="http://schemas.openxmlformats.org/officeDocument/2006/relationships/image" Target="../media/image94.emf"/><Relationship Id="rId7" Type="http://schemas.openxmlformats.org/officeDocument/2006/relationships/image" Target="../media/image95.emf"/><Relationship Id="rId8" Type="http://schemas.openxmlformats.org/officeDocument/2006/relationships/image" Target="../media/image96.emf"/><Relationship Id="rId9" Type="http://schemas.openxmlformats.org/officeDocument/2006/relationships/image" Target="../media/image97.emf"/><Relationship Id="rId10" Type="http://schemas.openxmlformats.org/officeDocument/2006/relationships/image" Target="../media/image98.e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1.png"/><Relationship Id="rId3" Type="http://schemas.openxmlformats.org/officeDocument/2006/relationships/image" Target="../media/image84.e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2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3.png"/><Relationship Id="rId3" Type="http://schemas.openxmlformats.org/officeDocument/2006/relationships/image" Target="../media/image104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5.png"/><Relationship Id="rId3" Type="http://schemas.openxmlformats.org/officeDocument/2006/relationships/image" Target="../media/image106.em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7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8.emf"/><Relationship Id="rId3" Type="http://schemas.openxmlformats.org/officeDocument/2006/relationships/image" Target="../media/image109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0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1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Relationship Id="rId5" Type="http://schemas.openxmlformats.org/officeDocument/2006/relationships/image" Target="../media/image113.png"/><Relationship Id="rId1" Type="http://schemas.microsoft.com/office/2007/relationships/media" Target="../media/media4.mpg"/><Relationship Id="rId2" Type="http://schemas.openxmlformats.org/officeDocument/2006/relationships/video" Target="../media/media4.mp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14.e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5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16.png"/><Relationship Id="rId1" Type="http://schemas.microsoft.com/office/2007/relationships/media" Target="file://localhost/Users/jcorso/jjc/research/2012/libsvx/20120606_eccv_video/StreamGBH_musician.mp4" TargetMode="External"/><Relationship Id="rId2" Type="http://schemas.openxmlformats.org/officeDocument/2006/relationships/video" Target="file://localhost/Users/jcorso/jjc/research/2012/libsvx/20120606_eccv_video/StreamGBH_musician.mp4" TargetMode="Externa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7.e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8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19.png"/><Relationship Id="rId1" Type="http://schemas.microsoft.com/office/2007/relationships/media" Target="../media/media5.mp4"/><Relationship Id="rId2" Type="http://schemas.openxmlformats.org/officeDocument/2006/relationships/video" Target="../media/media5.mp4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0.png"/><Relationship Id="rId1" Type="http://schemas.microsoft.com/office/2007/relationships/media" Target="../media/media6.mp4"/><Relationship Id="rId2" Type="http://schemas.openxmlformats.org/officeDocument/2006/relationships/video" Target="../media/media6.mp4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1.png"/><Relationship Id="rId1" Type="http://schemas.microsoft.com/office/2007/relationships/media" Target="../media/media7.mp4"/><Relationship Id="rId2" Type="http://schemas.openxmlformats.org/officeDocument/2006/relationships/video" Target="../media/media7.mp4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2.png"/><Relationship Id="rId1" Type="http://schemas.microsoft.com/office/2007/relationships/media" Target="../media/media8.mp4"/><Relationship Id="rId2" Type="http://schemas.openxmlformats.org/officeDocument/2006/relationships/video" Target="../media/media8.mp4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3.png"/><Relationship Id="rId1" Type="http://schemas.microsoft.com/office/2007/relationships/media" Target="../media/media9.mp4"/><Relationship Id="rId2" Type="http://schemas.openxmlformats.org/officeDocument/2006/relationships/video" Target="../media/media9.mp4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4.png"/><Relationship Id="rId1" Type="http://schemas.microsoft.com/office/2007/relationships/media" Target="../media/media10.mp4"/><Relationship Id="rId2" Type="http://schemas.openxmlformats.org/officeDocument/2006/relationships/video" Target="../media/media10.mp4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4" Type="http://schemas.openxmlformats.org/officeDocument/2006/relationships/image" Target="../media/image127.png"/><Relationship Id="rId5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5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9.emf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0.emf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1.e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emf"/><Relationship Id="rId4" Type="http://schemas.openxmlformats.org/officeDocument/2006/relationships/image" Target="../media/image134.emf"/><Relationship Id="rId5" Type="http://schemas.openxmlformats.org/officeDocument/2006/relationships/image" Target="../media/image135.emf"/><Relationship Id="rId6" Type="http://schemas.openxmlformats.org/officeDocument/2006/relationships/image" Target="../media/image136.emf"/><Relationship Id="rId7" Type="http://schemas.openxmlformats.org/officeDocument/2006/relationships/image" Target="../media/image137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2.emf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8.emf"/><Relationship Id="rId3" Type="http://schemas.openxmlformats.org/officeDocument/2006/relationships/image" Target="../media/image139.em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0.emf"/><Relationship Id="rId3" Type="http://schemas.openxmlformats.org/officeDocument/2006/relationships/image" Target="../media/image141.emf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/>
              <a:t>Agglomerative and Hierarchical Grouping and Segmentation in Space and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Space-Time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63600"/>
            <a:ext cx="6400800" cy="2836989"/>
          </a:xfrm>
        </p:spPr>
        <p:txBody>
          <a:bodyPr>
            <a:normAutofit/>
          </a:bodyPr>
          <a:lstStyle/>
          <a:p>
            <a:r>
              <a:rPr lang="en-US" b="1" dirty="0" smtClean="0"/>
              <a:t>Jason J. Corso</a:t>
            </a:r>
          </a:p>
          <a:p>
            <a:r>
              <a:rPr lang="en-US" dirty="0" smtClean="0"/>
              <a:t>SUNY at Buffalo</a:t>
            </a:r>
          </a:p>
          <a:p>
            <a:r>
              <a:rPr lang="en-US" dirty="0" smtClean="0"/>
              <a:t>jcorso@buffalo.edu</a:t>
            </a:r>
          </a:p>
          <a:p>
            <a:r>
              <a:rPr lang="en-US" dirty="0" smtClean="0"/>
              <a:t>http://</a:t>
            </a:r>
            <a:r>
              <a:rPr lang="en-US" dirty="0" err="1" smtClean="0"/>
              <a:t>www.cse.buffalo.edu</a:t>
            </a:r>
            <a:r>
              <a:rPr lang="en-US" dirty="0" smtClean="0"/>
              <a:t>/~</a:t>
            </a:r>
            <a:r>
              <a:rPr lang="en-US" dirty="0" err="1" smtClean="0"/>
              <a:t>jcorso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85800" y="5776366"/>
            <a:ext cx="7920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UCLA IPAM GSS 2013: Computer Vision July-August 2013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44542" y="1376367"/>
            <a:ext cx="1781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Algorithms for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956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04672" y="6625828"/>
            <a:ext cx="293564" cy="258961"/>
          </a:xfrm>
          <a:prstGeom prst="rect">
            <a:avLst/>
          </a:prstGeom>
        </p:spPr>
        <p:txBody>
          <a:bodyPr lIns="64291" tIns="32146" rIns="64291" bIns="32146"/>
          <a:lstStyle/>
          <a:p>
            <a:fld id="{5C7BDBDD-CF97-5542-A9DD-8233AB0CF67C}" type="slidenum">
              <a:rPr lang="en-US"/>
              <a:pPr/>
              <a:t>2</a:t>
            </a:fld>
            <a:endParaRPr lang="en-US"/>
          </a:p>
        </p:txBody>
      </p:sp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Background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1" y="1660922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1" y="1660922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1526977" y="2714625"/>
            <a:ext cx="639589" cy="1011287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984" y="3679032"/>
            <a:ext cx="2080617" cy="232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1773660" y="2702347"/>
            <a:ext cx="2475756" cy="952128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1761381" y="2940100"/>
            <a:ext cx="762372" cy="738932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1523629" y="2952379"/>
            <a:ext cx="630659" cy="3023815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539" y="1526977"/>
            <a:ext cx="3902273" cy="4409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Rectangle 10"/>
          <p:cNvSpPr>
            <a:spLocks/>
          </p:cNvSpPr>
          <p:nvPr/>
        </p:nvSpPr>
        <p:spPr bwMode="auto">
          <a:xfrm>
            <a:off x="2160984" y="3679031"/>
            <a:ext cx="2080617" cy="2312789"/>
          </a:xfrm>
          <a:prstGeom prst="rect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8203" name="Rectangle 11"/>
          <p:cNvSpPr>
            <a:spLocks/>
          </p:cNvSpPr>
          <p:nvPr/>
        </p:nvSpPr>
        <p:spPr bwMode="auto">
          <a:xfrm>
            <a:off x="4019559" y="990823"/>
            <a:ext cx="1104882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 smtClean="0">
                <a:solidFill>
                  <a:srgbClr val="666666"/>
                </a:solidFill>
                <a:ea typeface="ＭＳ Ｐゴシック" charset="0"/>
                <a:cs typeface="Bookman Old Style" charset="0"/>
                <a:sym typeface="Bookman Old Style" charset="0"/>
              </a:rPr>
              <a:t>Images</a:t>
            </a:r>
            <a:endParaRPr lang="en-US" sz="2500" b="1" dirty="0">
              <a:solidFill>
                <a:srgbClr val="666666"/>
              </a:solidFill>
              <a:ea typeface="ＭＳ Ｐゴシック" charset="0"/>
              <a:cs typeface="Bookman Old Style" charset="0"/>
              <a:sym typeface="Bookman Old Styl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25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04672" y="6625828"/>
            <a:ext cx="293564" cy="258961"/>
          </a:xfrm>
          <a:prstGeom prst="rect">
            <a:avLst/>
          </a:prstGeom>
        </p:spPr>
        <p:txBody>
          <a:bodyPr lIns="64291" tIns="32146" rIns="64291" bIns="32146"/>
          <a:lstStyle/>
          <a:p>
            <a:fld id="{E8320E38-17B2-9549-87A3-02699ADE6632}" type="slidenum">
              <a:rPr lang="en-US"/>
              <a:pPr/>
              <a:t>3</a:t>
            </a:fld>
            <a:endParaRPr lang="en-US"/>
          </a:p>
        </p:txBody>
      </p:sp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Background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1" y="1660922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526977" y="2714625"/>
            <a:ext cx="639589" cy="1011287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1773660" y="2702347"/>
            <a:ext cx="2475756" cy="952128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1761381" y="2940100"/>
            <a:ext cx="762372" cy="738932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1523629" y="2952379"/>
            <a:ext cx="630659" cy="3023815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14" y="3679032"/>
            <a:ext cx="2080617" cy="232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8"/>
          <p:cNvSpPr>
            <a:spLocks/>
          </p:cNvSpPr>
          <p:nvPr/>
        </p:nvSpPr>
        <p:spPr bwMode="auto">
          <a:xfrm>
            <a:off x="2160984" y="3679031"/>
            <a:ext cx="2080617" cy="2312789"/>
          </a:xfrm>
          <a:prstGeom prst="rect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1438" y="1526976"/>
            <a:ext cx="3868474" cy="4345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Rectangle 10"/>
          <p:cNvSpPr>
            <a:spLocks/>
          </p:cNvSpPr>
          <p:nvPr/>
        </p:nvSpPr>
        <p:spPr bwMode="auto">
          <a:xfrm>
            <a:off x="3512124" y="990823"/>
            <a:ext cx="2119752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>
                <a:solidFill>
                  <a:srgbClr val="666666"/>
                </a:solidFill>
                <a:ea typeface="ＭＳ Ｐゴシック" charset="0"/>
                <a:cs typeface="Bookman Old Style" charset="0"/>
                <a:sym typeface="Bookman Old Style" charset="0"/>
              </a:rPr>
              <a:t>Segmentation</a:t>
            </a:r>
          </a:p>
        </p:txBody>
      </p:sp>
    </p:spTree>
    <p:extLst>
      <p:ext uri="{BB962C8B-B14F-4D97-AF65-F5344CB8AC3E}">
        <p14:creationId xmlns:p14="http://schemas.microsoft.com/office/powerpoint/2010/main" val="39344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04672" y="6625828"/>
            <a:ext cx="293564" cy="258961"/>
          </a:xfrm>
          <a:prstGeom prst="rect">
            <a:avLst/>
          </a:prstGeom>
        </p:spPr>
        <p:txBody>
          <a:bodyPr lIns="64291" tIns="32146" rIns="64291" bIns="32146"/>
          <a:lstStyle/>
          <a:p>
            <a:fld id="{E8320E38-17B2-9549-87A3-02699ADE6632}" type="slidenum">
              <a:rPr lang="en-US"/>
              <a:pPr/>
              <a:t>4</a:t>
            </a:fld>
            <a:endParaRPr lang="en-US"/>
          </a:p>
        </p:txBody>
      </p:sp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Background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1" y="1660922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Line 3"/>
          <p:cNvSpPr>
            <a:spLocks noChangeShapeType="1"/>
          </p:cNvSpPr>
          <p:nvPr/>
        </p:nvSpPr>
        <p:spPr bwMode="auto">
          <a:xfrm>
            <a:off x="1526977" y="2714625"/>
            <a:ext cx="639589" cy="1011287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1773660" y="2702347"/>
            <a:ext cx="2475756" cy="952128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1761381" y="2940100"/>
            <a:ext cx="762372" cy="738932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1523629" y="2952379"/>
            <a:ext cx="630659" cy="3023815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14" y="3679032"/>
            <a:ext cx="2080617" cy="232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8"/>
          <p:cNvSpPr>
            <a:spLocks/>
          </p:cNvSpPr>
          <p:nvPr/>
        </p:nvSpPr>
        <p:spPr bwMode="auto">
          <a:xfrm>
            <a:off x="2160984" y="3679031"/>
            <a:ext cx="2080617" cy="2312789"/>
          </a:xfrm>
          <a:prstGeom prst="rect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1438" y="1526976"/>
            <a:ext cx="3868474" cy="4345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Rectangle 10"/>
          <p:cNvSpPr>
            <a:spLocks/>
          </p:cNvSpPr>
          <p:nvPr/>
        </p:nvSpPr>
        <p:spPr bwMode="auto">
          <a:xfrm>
            <a:off x="3512124" y="990823"/>
            <a:ext cx="2119752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>
                <a:solidFill>
                  <a:srgbClr val="666666"/>
                </a:solidFill>
                <a:ea typeface="ＭＳ Ｐゴシック" charset="0"/>
                <a:cs typeface="Bookman Old Style" charset="0"/>
                <a:sym typeface="Bookman Old Style" charset="0"/>
              </a:rPr>
              <a:t>Segmentation</a:t>
            </a:r>
          </a:p>
        </p:txBody>
      </p:sp>
    </p:spTree>
    <p:extLst>
      <p:ext uri="{BB962C8B-B14F-4D97-AF65-F5344CB8AC3E}">
        <p14:creationId xmlns:p14="http://schemas.microsoft.com/office/powerpoint/2010/main" val="357655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804672" y="6625828"/>
            <a:ext cx="293564" cy="258961"/>
          </a:xfrm>
          <a:prstGeom prst="rect">
            <a:avLst/>
          </a:prstGeom>
        </p:spPr>
        <p:txBody>
          <a:bodyPr lIns="64291" tIns="32146" rIns="64291" bIns="32146"/>
          <a:lstStyle/>
          <a:p>
            <a:fld id="{A54C46F0-591B-C54B-94BE-C799CC32BF34}" type="slidenum">
              <a:rPr lang="en-US"/>
              <a:pPr/>
              <a:t>5</a:t>
            </a:fld>
            <a:endParaRPr lang="en-US"/>
          </a:p>
        </p:txBody>
      </p:sp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Background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41" y="1660922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1526977" y="2714625"/>
            <a:ext cx="639589" cy="1011287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1773660" y="2702347"/>
            <a:ext cx="2475756" cy="952128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1761381" y="2940100"/>
            <a:ext cx="762372" cy="738932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>
            <a:off x="1523629" y="2952379"/>
            <a:ext cx="630659" cy="3023815"/>
          </a:xfrm>
          <a:prstGeom prst="line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914" y="3679032"/>
            <a:ext cx="2080617" cy="232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8"/>
          <p:cNvSpPr>
            <a:spLocks/>
          </p:cNvSpPr>
          <p:nvPr/>
        </p:nvSpPr>
        <p:spPr bwMode="auto">
          <a:xfrm>
            <a:off x="2160984" y="3679031"/>
            <a:ext cx="2080617" cy="2312789"/>
          </a:xfrm>
          <a:prstGeom prst="rect">
            <a:avLst/>
          </a:prstGeom>
          <a:noFill/>
          <a:ln w="38100" cap="flat">
            <a:solidFill>
              <a:srgbClr val="FBC91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539" y="1525861"/>
            <a:ext cx="3902273" cy="4359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0" name="Rectangle 10"/>
          <p:cNvSpPr>
            <a:spLocks/>
          </p:cNvSpPr>
          <p:nvPr/>
        </p:nvSpPr>
        <p:spPr bwMode="auto">
          <a:xfrm>
            <a:off x="2095799" y="990823"/>
            <a:ext cx="495240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>
                <a:solidFill>
                  <a:srgbClr val="666666"/>
                </a:solidFill>
                <a:ea typeface="ＭＳ Ｐゴシック" charset="0"/>
                <a:cs typeface="Bookman Old Style" charset="0"/>
                <a:sym typeface="Bookman Old Style" charset="0"/>
              </a:rPr>
              <a:t>Segmentation and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149384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Segmentation: A Complementary “Feature”?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4599507"/>
          </a:xfrm>
        </p:spPr>
        <p:txBody>
          <a:bodyPr>
            <a:normAutofit/>
          </a:bodyPr>
          <a:lstStyle/>
          <a:p>
            <a:r>
              <a:rPr lang="en-US" dirty="0" smtClean="0"/>
              <a:t>Want to establish a representation that is suitable for rich understanding in images and video.</a:t>
            </a:r>
          </a:p>
          <a:p>
            <a:pPr lvl="1"/>
            <a:r>
              <a:rPr lang="en-US" dirty="0" smtClean="0"/>
              <a:t>Points, trajectories and other features may be limited.</a:t>
            </a:r>
          </a:p>
          <a:p>
            <a:pPr lvl="1"/>
            <a:r>
              <a:rPr lang="en-US" dirty="0" smtClean="0"/>
              <a:t>Cannot provide spatial or spatiotemporal boundaries.</a:t>
            </a:r>
          </a:p>
          <a:p>
            <a:pPr lvl="1"/>
            <a:r>
              <a:rPr lang="en-US" dirty="0" smtClean="0"/>
              <a:t>Superpixels, supervoxels.</a:t>
            </a:r>
          </a:p>
          <a:p>
            <a:r>
              <a:rPr lang="en-US" dirty="0" smtClean="0"/>
              <a:t>Discuss an evaluation of methods in space-time segmentation.</a:t>
            </a:r>
            <a:endParaRPr lang="en-US" dirty="0"/>
          </a:p>
          <a:p>
            <a:r>
              <a:rPr lang="en-US" dirty="0" smtClean="0"/>
              <a:t>Present details of two key methods:</a:t>
            </a:r>
          </a:p>
          <a:p>
            <a:pPr lvl="1"/>
            <a:r>
              <a:rPr lang="en-US" dirty="0" smtClean="0"/>
              <a:t>Segmentation by Weighted Aggregation.</a:t>
            </a:r>
          </a:p>
          <a:p>
            <a:pPr lvl="1"/>
            <a:r>
              <a:rPr lang="en-US" dirty="0" smtClean="0"/>
              <a:t>Graph-based Hierarchical Segmentation.</a:t>
            </a:r>
          </a:p>
        </p:txBody>
      </p:sp>
      <p:pic>
        <p:nvPicPr>
          <p:cNvPr id="4" name="StreamGBH_ski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1651" y="857637"/>
            <a:ext cx="7400699" cy="5578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6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94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4" dur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 good spatial segmentation method?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568680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Rationale for </a:t>
            </a:r>
            <a:r>
              <a:rPr lang="en-US" dirty="0" err="1" smtClean="0"/>
              <a:t>oversegmentation</a:t>
            </a:r>
            <a:endParaRPr lang="en-US" dirty="0" smtClean="0"/>
          </a:p>
          <a:p>
            <a:pPr lvl="1"/>
            <a:r>
              <a:rPr lang="en-US" dirty="0" smtClean="0"/>
              <a:t>Pixels are not natural elements in images.</a:t>
            </a:r>
          </a:p>
          <a:p>
            <a:pPr lvl="1"/>
            <a:r>
              <a:rPr lang="en-US" dirty="0" smtClean="0"/>
              <a:t>The number of pixels is very high.</a:t>
            </a:r>
          </a:p>
          <a:p>
            <a:r>
              <a:rPr lang="en-US" b="1" dirty="0" smtClean="0"/>
              <a:t>Spatial uniformity</a:t>
            </a:r>
            <a:r>
              <a:rPr lang="en-US" dirty="0" smtClean="0"/>
              <a:t> – prefers compact and uniformly shaped superpixels.</a:t>
            </a:r>
          </a:p>
          <a:p>
            <a:pPr lvl="1"/>
            <a:r>
              <a:rPr lang="en-US" dirty="0" smtClean="0"/>
              <a:t>Embeds basic Gestalt principles of continuity, closure, etc.</a:t>
            </a:r>
          </a:p>
          <a:p>
            <a:r>
              <a:rPr lang="en-US" b="1" dirty="0" smtClean="0"/>
              <a:t>Spatial boundary preservation –</a:t>
            </a:r>
            <a:r>
              <a:rPr lang="en-US" dirty="0" smtClean="0"/>
              <a:t> as superpixel boundaries should align with perceptual boundaries when present and should be stable when they are not.</a:t>
            </a:r>
          </a:p>
          <a:p>
            <a:r>
              <a:rPr lang="en-US" b="1" dirty="0" smtClean="0"/>
              <a:t>Computation –</a:t>
            </a:r>
            <a:r>
              <a:rPr lang="en-US" dirty="0" smtClean="0"/>
              <a:t> the overall computational cost for a particular application should be reduced via superpixels.</a:t>
            </a:r>
          </a:p>
          <a:p>
            <a:r>
              <a:rPr lang="en-US" b="1" dirty="0" smtClean="0"/>
              <a:t>Performance –</a:t>
            </a:r>
            <a:r>
              <a:rPr lang="en-US" dirty="0" smtClean="0"/>
              <a:t> the overall performance of a method should be increased.</a:t>
            </a:r>
          </a:p>
          <a:p>
            <a:r>
              <a:rPr lang="en-US" b="1" dirty="0" smtClean="0"/>
              <a:t>Parsimony – </a:t>
            </a:r>
            <a:r>
              <a:rPr lang="en-US" dirty="0" smtClean="0"/>
              <a:t>The above properties should be maintained with as few superpixels as possible.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710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2" y="164931"/>
            <a:ext cx="9143999" cy="69270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makes a good space-time segmentation method?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568680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Rationale for </a:t>
            </a:r>
            <a:r>
              <a:rPr lang="en-US" dirty="0" err="1" smtClean="0"/>
              <a:t>oversegmentation</a:t>
            </a:r>
            <a:endParaRPr lang="en-US" dirty="0" smtClean="0"/>
          </a:p>
          <a:p>
            <a:pPr lvl="1"/>
            <a:r>
              <a:rPr lang="en-US" dirty="0" smtClean="0"/>
              <a:t>Voxels are not natural elements in video.</a:t>
            </a:r>
          </a:p>
          <a:p>
            <a:pPr lvl="1"/>
            <a:r>
              <a:rPr lang="en-US" dirty="0" smtClean="0"/>
              <a:t>The number of voxels is very high.</a:t>
            </a:r>
          </a:p>
          <a:p>
            <a:r>
              <a:rPr lang="en-US" b="1" dirty="0" smtClean="0"/>
              <a:t>Spatiotemporal uniformity</a:t>
            </a:r>
            <a:r>
              <a:rPr lang="en-US" dirty="0" smtClean="0"/>
              <a:t> – prefers compact and uniformly shaped supervoxels.</a:t>
            </a:r>
          </a:p>
          <a:p>
            <a:pPr lvl="1"/>
            <a:r>
              <a:rPr lang="en-US" dirty="0" smtClean="0"/>
              <a:t>Embeds basic Gestalt principles of continuity, closure, etc.</a:t>
            </a:r>
          </a:p>
          <a:p>
            <a:r>
              <a:rPr lang="en-US" b="1" dirty="0" smtClean="0"/>
              <a:t>Spatiotemporal boundary preservation –</a:t>
            </a:r>
            <a:r>
              <a:rPr lang="en-US" dirty="0" smtClean="0"/>
              <a:t> as </a:t>
            </a:r>
            <a:r>
              <a:rPr lang="en-US" dirty="0" err="1" smtClean="0"/>
              <a:t>supervoxel</a:t>
            </a:r>
            <a:r>
              <a:rPr lang="en-US" dirty="0" smtClean="0"/>
              <a:t> boundaries should align with perceptual boundaries when present and should be stable when they are not.</a:t>
            </a:r>
          </a:p>
          <a:p>
            <a:r>
              <a:rPr lang="en-US" b="1" dirty="0" smtClean="0"/>
              <a:t>Computation –</a:t>
            </a:r>
            <a:r>
              <a:rPr lang="en-US" dirty="0" smtClean="0"/>
              <a:t> the overall computational cost for a particular application should be reduced via supervoxels.</a:t>
            </a:r>
          </a:p>
          <a:p>
            <a:r>
              <a:rPr lang="en-US" b="1" dirty="0" smtClean="0"/>
              <a:t>Performance –</a:t>
            </a:r>
            <a:r>
              <a:rPr lang="en-US" dirty="0" smtClean="0"/>
              <a:t> the overall performance of a method should be increased.</a:t>
            </a:r>
          </a:p>
          <a:p>
            <a:r>
              <a:rPr lang="en-US" b="1" dirty="0" smtClean="0"/>
              <a:t>Parsimony – </a:t>
            </a:r>
            <a:r>
              <a:rPr lang="en-US" dirty="0" smtClean="0"/>
              <a:t>The above properties should be maintained with as few supervoxels as possible.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000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Evaluating Standard Methods.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Meanshift</a:t>
            </a:r>
            <a:endParaRPr lang="en-US" dirty="0" smtClean="0"/>
          </a:p>
          <a:p>
            <a:pPr lvl="1"/>
            <a:r>
              <a:rPr lang="en-US" dirty="0" err="1" smtClean="0"/>
              <a:t>Fukunaga</a:t>
            </a:r>
            <a:r>
              <a:rPr lang="en-US" dirty="0" smtClean="0"/>
              <a:t> and Hostetler, </a:t>
            </a:r>
            <a:r>
              <a:rPr lang="en-US" dirty="0" err="1" smtClean="0"/>
              <a:t>Comaniciu</a:t>
            </a:r>
            <a:r>
              <a:rPr lang="en-US" dirty="0" smtClean="0"/>
              <a:t> and Meer, Wang et al.</a:t>
            </a:r>
          </a:p>
          <a:p>
            <a:r>
              <a:rPr lang="en-US" dirty="0" smtClean="0"/>
              <a:t>Graph-based / Minimum Spanning Forest</a:t>
            </a:r>
          </a:p>
          <a:p>
            <a:pPr lvl="1"/>
            <a:r>
              <a:rPr lang="en-US" dirty="0" err="1" smtClean="0"/>
              <a:t>Felzenswalb</a:t>
            </a:r>
            <a:r>
              <a:rPr lang="en-US" dirty="0" smtClean="0"/>
              <a:t> and </a:t>
            </a:r>
            <a:r>
              <a:rPr lang="en-US" dirty="0" err="1" smtClean="0"/>
              <a:t>Huttenlocher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Arguably the most popular </a:t>
            </a:r>
            <a:r>
              <a:rPr lang="en-US" dirty="0" err="1" smtClean="0"/>
              <a:t>superpixel</a:t>
            </a:r>
            <a:r>
              <a:rPr lang="en-US" dirty="0" smtClean="0"/>
              <a:t> method.</a:t>
            </a:r>
          </a:p>
          <a:p>
            <a:r>
              <a:rPr lang="en-US" dirty="0" smtClean="0"/>
              <a:t>Hierarchical graph-based</a:t>
            </a:r>
          </a:p>
          <a:p>
            <a:pPr lvl="1"/>
            <a:r>
              <a:rPr lang="en-US" dirty="0" err="1" smtClean="0"/>
              <a:t>Grundmann</a:t>
            </a:r>
            <a:r>
              <a:rPr lang="en-US" dirty="0" smtClean="0"/>
              <a:t> et al.</a:t>
            </a:r>
          </a:p>
          <a:p>
            <a:r>
              <a:rPr lang="en-US" dirty="0" err="1" smtClean="0"/>
              <a:t>Nyström</a:t>
            </a:r>
            <a:r>
              <a:rPr lang="en-US" dirty="0" smtClean="0"/>
              <a:t> normalized cuts.</a:t>
            </a:r>
          </a:p>
          <a:p>
            <a:pPr lvl="1"/>
            <a:r>
              <a:rPr lang="en-US" dirty="0" smtClean="0"/>
              <a:t>Shi and Malik, </a:t>
            </a:r>
            <a:r>
              <a:rPr lang="en-US" dirty="0" err="1" smtClean="0"/>
              <a:t>Fowlkes</a:t>
            </a:r>
            <a:r>
              <a:rPr lang="en-US" dirty="0" smtClean="0"/>
              <a:t> et al.</a:t>
            </a:r>
          </a:p>
          <a:p>
            <a:r>
              <a:rPr lang="en-US" dirty="0" smtClean="0"/>
              <a:t>Segmentation by weighted aggregation</a:t>
            </a:r>
          </a:p>
          <a:p>
            <a:pPr lvl="1"/>
            <a:r>
              <a:rPr lang="en-US" dirty="0" smtClean="0"/>
              <a:t>Sharon et al., Corso et al.</a:t>
            </a:r>
          </a:p>
        </p:txBody>
      </p:sp>
    </p:spTree>
    <p:extLst>
      <p:ext uri="{BB962C8B-B14F-4D97-AF65-F5344CB8AC3E}">
        <p14:creationId xmlns:p14="http://schemas.microsoft.com/office/powerpoint/2010/main" val="2671836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us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0" y="501922"/>
            <a:ext cx="9144000" cy="1009650"/>
          </a:xfrm>
          <a:prstGeom prst="rect">
            <a:avLst/>
          </a:prstGeom>
        </p:spPr>
      </p:pic>
      <p:pic>
        <p:nvPicPr>
          <p:cNvPr id="5" name="garden.mp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0" y="1511572"/>
            <a:ext cx="9144000" cy="1009650"/>
          </a:xfrm>
          <a:prstGeom prst="rect">
            <a:avLst/>
          </a:prstGeom>
        </p:spPr>
      </p:pic>
      <p:pic>
        <p:nvPicPr>
          <p:cNvPr id="6" name="nocountryforoldmen.mp4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link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0" y="2521222"/>
            <a:ext cx="9144000" cy="1009650"/>
          </a:xfrm>
          <a:prstGeom prst="rect">
            <a:avLst/>
          </a:prstGeom>
        </p:spPr>
      </p:pic>
      <p:pic>
        <p:nvPicPr>
          <p:cNvPr id="7" name="waterski.mp4">
            <a:hlinkClick r:id="" action="ppaction://media"/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link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0" y="3530872"/>
            <a:ext cx="9144000" cy="1009650"/>
          </a:xfrm>
          <a:prstGeom prst="rect">
            <a:avLst/>
          </a:prstGeom>
        </p:spPr>
      </p:pic>
      <p:pic>
        <p:nvPicPr>
          <p:cNvPr id="8" name="parachute.mp4">
            <a:hlinkClick r:id="" action="ppaction://media"/>
          </p:cNvPr>
          <p:cNvPicPr>
            <a:picLocks noChangeAspect="1"/>
          </p:cNvPicPr>
          <p:nvPr>
            <a:videoFile r:link="rId10"/>
            <p:extLst>
              <p:ext uri="{DAA4B4D4-6D71-4841-9C94-3DE7FCFB9230}">
                <p14:media xmlns:p14="http://schemas.microsoft.com/office/powerpoint/2010/main" r:link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0" y="4540522"/>
            <a:ext cx="9144000" cy="1009650"/>
          </a:xfrm>
          <a:prstGeom prst="rect">
            <a:avLst/>
          </a:prstGeom>
        </p:spPr>
      </p:pic>
      <p:pic>
        <p:nvPicPr>
          <p:cNvPr id="9" name="cheetah.mp4">
            <a:hlinkClick r:id="" action="ppaction://media"/>
          </p:cNvPr>
          <p:cNvPicPr>
            <a:picLocks noChangeAspect="1"/>
          </p:cNvPicPr>
          <p:nvPr>
            <a:videoFile r:link="rId12"/>
            <p:extLst>
              <p:ext uri="{DAA4B4D4-6D71-4841-9C94-3DE7FCFB9230}">
                <p14:media xmlns:p14="http://schemas.microsoft.com/office/powerpoint/2010/main" r:link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0" y="5575144"/>
            <a:ext cx="9144000" cy="10096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33735" y="132590"/>
            <a:ext cx="7610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      SWA                 GB                  GBH            </a:t>
            </a:r>
            <a:r>
              <a:rPr lang="en-US" dirty="0" err="1" smtClean="0"/>
              <a:t>MeanShift</a:t>
            </a:r>
            <a:r>
              <a:rPr lang="en-US" dirty="0" smtClean="0"/>
              <a:t>         </a:t>
            </a:r>
            <a:r>
              <a:rPr lang="en-US" dirty="0" err="1" smtClean="0"/>
              <a:t>Nyström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709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2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4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2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8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3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9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35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41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47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LIBSVX: Library and Benchmark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3287782"/>
          </a:xfrm>
        </p:spPr>
        <p:txBody>
          <a:bodyPr/>
          <a:lstStyle/>
          <a:p>
            <a:r>
              <a:rPr lang="en-US" dirty="0"/>
              <a:t>We implemented a set of quantitative evaluation benchmarks to assess these five methods against the properties discussed earlier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3D </a:t>
            </a:r>
            <a:r>
              <a:rPr lang="en-US" dirty="0" err="1"/>
              <a:t>u</a:t>
            </a:r>
            <a:r>
              <a:rPr lang="en-US" dirty="0" err="1" smtClean="0"/>
              <a:t>ndersegmentation</a:t>
            </a:r>
            <a:r>
              <a:rPr lang="en-US" dirty="0" smtClean="0"/>
              <a:t> error.</a:t>
            </a:r>
          </a:p>
          <a:p>
            <a:pPr lvl="1"/>
            <a:r>
              <a:rPr lang="en-US" dirty="0" smtClean="0"/>
              <a:t>3D boundary recall.</a:t>
            </a:r>
          </a:p>
          <a:p>
            <a:pPr lvl="1"/>
            <a:r>
              <a:rPr lang="en-US" dirty="0" smtClean="0"/>
              <a:t>3D segmentation accuracy.</a:t>
            </a:r>
          </a:p>
          <a:p>
            <a:pPr lvl="1"/>
            <a:r>
              <a:rPr lang="en-US" dirty="0" smtClean="0"/>
              <a:t>Explained variation (human independent).</a:t>
            </a:r>
          </a:p>
          <a:p>
            <a:r>
              <a:rPr lang="en-US" dirty="0" smtClean="0"/>
              <a:t>Three data sets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867740"/>
              </p:ext>
            </p:extLst>
          </p:nvPr>
        </p:nvGraphicFramePr>
        <p:xfrm>
          <a:off x="209272" y="4500037"/>
          <a:ext cx="8725456" cy="19114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672048"/>
                <a:gridCol w="2690680"/>
                <a:gridCol w="2181364"/>
                <a:gridCol w="2181364"/>
              </a:tblGrid>
              <a:tr h="477865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Human Annotation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No.</a:t>
                      </a:r>
                      <a:r>
                        <a:rPr lang="en-US" baseline="0" dirty="0" smtClean="0"/>
                        <a:t> Videos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Mean FPV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865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SegTrack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Single Object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865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GaTech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None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86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86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Chen </a:t>
                      </a:r>
                      <a:r>
                        <a:rPr lang="en-US" dirty="0" err="1" smtClean="0"/>
                        <a:t>Xiph.org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Full Scene Segments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569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Chen </a:t>
            </a:r>
            <a:r>
              <a:rPr lang="en-US" dirty="0" err="1" smtClean="0"/>
              <a:t>Xiph.org</a:t>
            </a:r>
            <a:r>
              <a:rPr lang="en-US" dirty="0" smtClean="0"/>
              <a:t> Video Example</a:t>
            </a:r>
            <a:endParaRPr lang="en-US" dirty="0"/>
          </a:p>
        </p:txBody>
      </p:sp>
      <p:pic>
        <p:nvPicPr>
          <p:cNvPr id="4" name="garden_6fps_montage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9550" y="2690813"/>
            <a:ext cx="8724900" cy="2003425"/>
          </a:xfrm>
        </p:spPr>
      </p:pic>
    </p:spTree>
    <p:extLst>
      <p:ext uri="{BB962C8B-B14F-4D97-AF65-F5344CB8AC3E}">
        <p14:creationId xmlns:p14="http://schemas.microsoft.com/office/powerpoint/2010/main" val="2392958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Quantitative Evaluation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3D Segmentation Accuracy</a:t>
            </a:r>
            <a:endParaRPr lang="en-US" dirty="0"/>
          </a:p>
        </p:txBody>
      </p:sp>
      <p:pic>
        <p:nvPicPr>
          <p:cNvPr id="4" name="Picture 3" descr="Chen_ACCU3D_crop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851" y="2079278"/>
            <a:ext cx="4080510" cy="3033395"/>
          </a:xfrm>
          <a:prstGeom prst="rect">
            <a:avLst/>
          </a:prstGeom>
        </p:spPr>
      </p:pic>
      <p:pic>
        <p:nvPicPr>
          <p:cNvPr id="6" name="Picture 5" descr="SegTrack_ACCU3D_crop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32" y="2079278"/>
            <a:ext cx="4048125" cy="30333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43809" y="5231761"/>
            <a:ext cx="1153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SegTrack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909179" y="5231761"/>
            <a:ext cx="1759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Chen </a:t>
            </a:r>
            <a:r>
              <a:rPr lang="en-US" dirty="0" err="1" smtClean="0"/>
              <a:t>Xiph.org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192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36992"/>
            <a:ext cx="9144000" cy="6821007"/>
          </a:xfrm>
        </p:spPr>
        <p:txBody>
          <a:bodyPr>
            <a:normAutofit/>
          </a:bodyPr>
          <a:lstStyle/>
          <a:p>
            <a:r>
              <a:rPr lang="en-US" sz="2000" dirty="0" smtClean="0"/>
              <a:t>3D Boundary Recall (Top) and 3D </a:t>
            </a:r>
            <a:r>
              <a:rPr lang="en-US" sz="2000" dirty="0" err="1" smtClean="0"/>
              <a:t>Undersegmentation</a:t>
            </a:r>
            <a:r>
              <a:rPr lang="en-US" sz="2000" dirty="0" smtClean="0"/>
              <a:t> Error (Bottom)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943809" y="3472495"/>
            <a:ext cx="1153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3"/>
                </a:solidFill>
              </a:rPr>
              <a:t>SegTrack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09179" y="3478483"/>
            <a:ext cx="1759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Chen </a:t>
            </a:r>
            <a:r>
              <a:rPr lang="en-US" dirty="0" err="1" smtClean="0">
                <a:solidFill>
                  <a:schemeClr val="accent3"/>
                </a:solidFill>
              </a:rPr>
              <a:t>Xiph.org</a:t>
            </a:r>
            <a:endParaRPr lang="en-US" dirty="0">
              <a:solidFill>
                <a:schemeClr val="accent3"/>
              </a:solidFill>
            </a:endParaRPr>
          </a:p>
        </p:txBody>
      </p:sp>
      <p:pic>
        <p:nvPicPr>
          <p:cNvPr id="5" name="Picture 4" descr="Chen_BR3D_crop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00" y="457200"/>
            <a:ext cx="4069715" cy="3033395"/>
          </a:xfrm>
          <a:prstGeom prst="rect">
            <a:avLst/>
          </a:prstGeom>
        </p:spPr>
      </p:pic>
      <p:pic>
        <p:nvPicPr>
          <p:cNvPr id="9" name="Picture 8" descr="SegTrack_BR3D_crop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57200"/>
            <a:ext cx="4091305" cy="3054985"/>
          </a:xfrm>
          <a:prstGeom prst="rect">
            <a:avLst/>
          </a:prstGeom>
        </p:spPr>
      </p:pic>
      <p:pic>
        <p:nvPicPr>
          <p:cNvPr id="10" name="Picture 9" descr="SegTrack_UE3D_crop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30" y="3824605"/>
            <a:ext cx="3961765" cy="3033395"/>
          </a:xfrm>
          <a:prstGeom prst="rect">
            <a:avLst/>
          </a:prstGeom>
        </p:spPr>
      </p:pic>
      <p:pic>
        <p:nvPicPr>
          <p:cNvPr id="11" name="Picture 10" descr="Chen_UE3D_crop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655" y="3824605"/>
            <a:ext cx="3983355" cy="302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2191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Quantitative Evaluation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3D </a:t>
            </a:r>
            <a:r>
              <a:rPr lang="en-US" dirty="0" err="1" smtClean="0"/>
              <a:t>Undersegmentation</a:t>
            </a:r>
            <a:r>
              <a:rPr lang="en-US" dirty="0" smtClean="0"/>
              <a:t> Error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943809" y="5231761"/>
            <a:ext cx="1153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SegTrack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909179" y="5231761"/>
            <a:ext cx="1759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Chen </a:t>
            </a:r>
            <a:r>
              <a:rPr lang="en-US" dirty="0" err="1" smtClean="0"/>
              <a:t>Xiph.org</a:t>
            </a:r>
            <a:endParaRPr lang="en-US" dirty="0"/>
          </a:p>
        </p:txBody>
      </p:sp>
      <p:pic>
        <p:nvPicPr>
          <p:cNvPr id="5" name="Picture 4" descr="SegTrack_UE3D_crop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30" y="2063906"/>
            <a:ext cx="3961765" cy="3033395"/>
          </a:xfrm>
          <a:prstGeom prst="rect">
            <a:avLst/>
          </a:prstGeom>
        </p:spPr>
      </p:pic>
      <p:pic>
        <p:nvPicPr>
          <p:cNvPr id="9" name="Picture 8" descr="Chen_UE3D_crop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655" y="2063906"/>
            <a:ext cx="3983355" cy="302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05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Quantitative Evaluation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Explained Variation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38956" y="4601715"/>
            <a:ext cx="1153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SegTrack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649756" y="4601715"/>
            <a:ext cx="1759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Chen </a:t>
            </a:r>
            <a:r>
              <a:rPr lang="en-US" dirty="0" err="1" smtClean="0"/>
              <a:t>Xiph.org</a:t>
            </a:r>
            <a:endParaRPr lang="en-US" dirty="0"/>
          </a:p>
        </p:txBody>
      </p:sp>
      <p:pic>
        <p:nvPicPr>
          <p:cNvPr id="4" name="Picture 3" descr="SegTrack_EV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7" y="2197667"/>
            <a:ext cx="3017520" cy="2268542"/>
          </a:xfrm>
          <a:prstGeom prst="rect">
            <a:avLst/>
          </a:prstGeom>
        </p:spPr>
      </p:pic>
      <p:pic>
        <p:nvPicPr>
          <p:cNvPr id="6" name="Picture 5" descr="Chen_EV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387" y="2197667"/>
            <a:ext cx="3017520" cy="226854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74476" y="4601715"/>
            <a:ext cx="1759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GaTech</a:t>
            </a:r>
            <a:endParaRPr lang="en-US" dirty="0" smtClean="0"/>
          </a:p>
        </p:txBody>
      </p:sp>
      <p:pic>
        <p:nvPicPr>
          <p:cNvPr id="11" name="Picture 10" descr="Gatech_EV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152" y="2197667"/>
            <a:ext cx="3017520" cy="226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62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Finding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5678418"/>
          </a:xfrm>
        </p:spPr>
        <p:txBody>
          <a:bodyPr/>
          <a:lstStyle/>
          <a:p>
            <a:r>
              <a:rPr lang="en-US" dirty="0" smtClean="0"/>
              <a:t>SWA and GBH systematically outperform the other three methods, despite sharing some similarities.  E.g.,</a:t>
            </a:r>
          </a:p>
          <a:p>
            <a:pPr lvl="1"/>
            <a:r>
              <a:rPr lang="en-US" dirty="0" smtClean="0"/>
              <a:t>SWA and </a:t>
            </a:r>
            <a:r>
              <a:rPr lang="en-US" dirty="0" err="1" smtClean="0"/>
              <a:t>Nyström</a:t>
            </a:r>
            <a:r>
              <a:rPr lang="en-US" dirty="0" smtClean="0"/>
              <a:t> both minimize the normalized cut function.</a:t>
            </a:r>
          </a:p>
          <a:p>
            <a:pPr lvl="1"/>
            <a:r>
              <a:rPr lang="en-US" dirty="0" smtClean="0"/>
              <a:t>GB and GBH are both based on the MST grouping method.</a:t>
            </a:r>
          </a:p>
          <a:p>
            <a:pPr lvl="1"/>
            <a:r>
              <a:rPr lang="en-US" dirty="0" smtClean="0"/>
              <a:t>SWA, GBH, </a:t>
            </a:r>
            <a:r>
              <a:rPr lang="en-US" dirty="0" err="1" smtClean="0"/>
              <a:t>MeanShift</a:t>
            </a:r>
            <a:r>
              <a:rPr lang="en-US" dirty="0" smtClean="0"/>
              <a:t> are all hierarchical.</a:t>
            </a:r>
          </a:p>
          <a:p>
            <a:r>
              <a:rPr lang="en-US" dirty="0" smtClean="0">
                <a:solidFill>
                  <a:schemeClr val="accent3"/>
                </a:solidFill>
              </a:rPr>
              <a:t>Why?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The characteristic that separates them is that they </a:t>
            </a:r>
            <a:r>
              <a:rPr lang="en-US" b="1" dirty="0" err="1" smtClean="0">
                <a:solidFill>
                  <a:srgbClr val="000000"/>
                </a:solidFill>
              </a:rPr>
              <a:t>recompute</a:t>
            </a:r>
            <a:r>
              <a:rPr lang="en-US" b="1" dirty="0" smtClean="0">
                <a:solidFill>
                  <a:srgbClr val="000000"/>
                </a:solidFill>
              </a:rPr>
              <a:t> similarity/affinity at multiple scales </a:t>
            </a:r>
            <a:r>
              <a:rPr lang="en-US" dirty="0" smtClean="0">
                <a:solidFill>
                  <a:srgbClr val="000000"/>
                </a:solidFill>
              </a:rPr>
              <a:t>as the hierarchy increases incorporating coarse and fine information.</a:t>
            </a: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533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861192" y="1987176"/>
            <a:ext cx="4193065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 smtClean="0"/>
              <a:t>Segmentation by Weighted Aggregation Set-Up</a:t>
            </a:r>
            <a:endParaRPr lang="en-US" dirty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25016" y="1285875"/>
            <a:ext cx="4741664" cy="4911328"/>
          </a:xfrm>
          <a:ln/>
        </p:spPr>
        <p:txBody>
          <a:bodyPr>
            <a:normAutofit fontScale="92500" lnSpcReduction="20000"/>
          </a:bodyPr>
          <a:lstStyle/>
          <a:p>
            <a:pPr marL="495580"/>
            <a:r>
              <a:rPr lang="en-US" dirty="0"/>
              <a:t>Define the problem on a graph:</a:t>
            </a:r>
          </a:p>
          <a:p>
            <a:pPr marL="741138" lvl="1">
              <a:spcBef>
                <a:spcPts val="1406"/>
              </a:spcBef>
            </a:pPr>
            <a:r>
              <a:rPr lang="en-US" dirty="0"/>
              <a:t>Edges are sparse, to neighbors.</a:t>
            </a:r>
          </a:p>
          <a:p>
            <a:pPr marL="741138" lvl="1">
              <a:spcBef>
                <a:spcPts val="1406"/>
              </a:spcBef>
            </a:pPr>
            <a:r>
              <a:rPr lang="en-US" dirty="0"/>
              <a:t>Each pixel / voxel is a node.</a:t>
            </a:r>
          </a:p>
          <a:p>
            <a:pPr marL="495580">
              <a:spcBef>
                <a:spcPts val="1406"/>
              </a:spcBef>
            </a:pPr>
            <a:r>
              <a:rPr lang="en-US" dirty="0"/>
              <a:t>Augment nodes, for  </a:t>
            </a:r>
          </a:p>
          <a:p>
            <a:pPr marL="741138" lvl="1">
              <a:spcBef>
                <a:spcPts val="1406"/>
              </a:spcBef>
            </a:pPr>
            <a:r>
              <a:rPr lang="en-US" dirty="0"/>
              <a:t>statistics:  </a:t>
            </a:r>
          </a:p>
          <a:p>
            <a:pPr marL="741138" lvl="1">
              <a:spcBef>
                <a:spcPts val="1406"/>
              </a:spcBef>
            </a:pPr>
            <a:r>
              <a:rPr lang="en-US" dirty="0"/>
              <a:t>class label:</a:t>
            </a:r>
          </a:p>
          <a:p>
            <a:pPr marL="495580">
              <a:spcBef>
                <a:spcPts val="1406"/>
              </a:spcBef>
            </a:pPr>
            <a:r>
              <a:rPr lang="en-US" dirty="0"/>
              <a:t>Define affinity between</a:t>
            </a:r>
          </a:p>
          <a:p>
            <a:pPr marL="741138" lvl="1">
              <a:spcBef>
                <a:spcPts val="4992"/>
              </a:spcBef>
            </a:pPr>
            <a:r>
              <a:rPr lang="en-US" dirty="0"/>
              <a:t>where     is some non-negative distance function and     are some predetermined values.  </a:t>
            </a:r>
          </a:p>
          <a:p>
            <a:pPr marL="495580">
              <a:spcBef>
                <a:spcPts val="1406"/>
              </a:spcBef>
            </a:pPr>
            <a:r>
              <a:rPr lang="en-US" dirty="0"/>
              <a:t>Regions are defined by cuts.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168" y="2152055"/>
            <a:ext cx="3268266" cy="2946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192" y="2500313"/>
            <a:ext cx="4027289" cy="156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9" name="Rectangle 11"/>
          <p:cNvSpPr>
            <a:spLocks/>
          </p:cNvSpPr>
          <p:nvPr/>
        </p:nvSpPr>
        <p:spPr bwMode="auto">
          <a:xfrm>
            <a:off x="3450476" y="5692316"/>
            <a:ext cx="95716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marL="174123">
              <a:spcBef>
                <a:spcPts val="1406"/>
              </a:spcBef>
            </a:pPr>
            <a:r>
              <a:rPr lang="en-US" sz="2200" dirty="0" smtClean="0">
                <a:solidFill>
                  <a:srgbClr val="FACA15"/>
                </a:solidFill>
                <a:ea typeface="ＭＳ Ｐゴシック" charset="0"/>
                <a:cs typeface="Bookman Old Style" charset="0"/>
                <a:sym typeface="Bookman Old Style" charset="0"/>
              </a:rPr>
              <a:t>____</a:t>
            </a:r>
            <a:endParaRPr lang="en-US" sz="2200" dirty="0">
              <a:solidFill>
                <a:srgbClr val="FACA15"/>
              </a:solidFill>
              <a:ea typeface="ＭＳ Ｐゴシック" charset="0"/>
              <a:cs typeface="Bookman Old Style" charset="0"/>
              <a:sym typeface="Bookman Old Style" charset="0"/>
            </a:endParaRPr>
          </a:p>
        </p:txBody>
      </p:sp>
      <p:pic>
        <p:nvPicPr>
          <p:cNvPr id="2" name="Picture 1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352" y="1226111"/>
            <a:ext cx="1574800" cy="444500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901" y="2543642"/>
            <a:ext cx="850900" cy="355600"/>
          </a:xfrm>
          <a:prstGeom prst="rect">
            <a:avLst/>
          </a:prstGeom>
        </p:spPr>
      </p:pic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18" y="3047253"/>
            <a:ext cx="381000" cy="3302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118" y="3472085"/>
            <a:ext cx="368300" cy="330200"/>
          </a:xfrm>
          <a:prstGeom prst="rect">
            <a:avLst/>
          </a:prstGeom>
        </p:spPr>
      </p:pic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952" y="3859808"/>
            <a:ext cx="1168400" cy="406400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68" y="4338918"/>
            <a:ext cx="3467100" cy="444500"/>
          </a:xfrm>
          <a:prstGeom prst="rect">
            <a:avLst/>
          </a:prstGeom>
        </p:spPr>
      </p:pic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07" y="4755952"/>
            <a:ext cx="368300" cy="342900"/>
          </a:xfrm>
          <a:prstGeom prst="rect">
            <a:avLst/>
          </a:prstGeom>
        </p:spPr>
      </p:pic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122" y="4979324"/>
            <a:ext cx="2540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12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SWA Region Saliency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4651921" cy="5276056"/>
          </a:xfrm>
        </p:spPr>
        <p:txBody>
          <a:bodyPr/>
          <a:lstStyle/>
          <a:p>
            <a:pPr>
              <a:spcAft>
                <a:spcPts val="5400"/>
              </a:spcAft>
            </a:pPr>
            <a:r>
              <a:rPr lang="en-US" dirty="0" smtClean="0"/>
              <a:t>Define a region saliency measure.</a:t>
            </a:r>
          </a:p>
          <a:p>
            <a:r>
              <a:rPr lang="en-US" dirty="0" smtClean="0"/>
              <a:t>Low          means good saliency:</a:t>
            </a:r>
          </a:p>
          <a:p>
            <a:pPr lvl="1"/>
            <a:r>
              <a:rPr lang="en-US" dirty="0" smtClean="0"/>
              <a:t>Low affinity on boundary.</a:t>
            </a:r>
          </a:p>
          <a:p>
            <a:pPr lvl="1"/>
            <a:r>
              <a:rPr lang="en-US" dirty="0" smtClean="0"/>
              <a:t>High affinity in interior.</a:t>
            </a:r>
          </a:p>
          <a:p>
            <a:r>
              <a:rPr lang="en-US" dirty="0" smtClean="0"/>
              <a:t>Criterion is based on the normalized cut criterion (Shi &amp; Malik)</a:t>
            </a:r>
          </a:p>
          <a:p>
            <a:pPr lvl="1"/>
            <a:r>
              <a:rPr lang="en-US" dirty="0" smtClean="0"/>
              <a:t>Affinities at the pixel scale only.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61192" y="1987176"/>
            <a:ext cx="4193065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168" y="2152055"/>
            <a:ext cx="3268266" cy="2946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192" y="2500313"/>
            <a:ext cx="4027289" cy="156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789" y="1802805"/>
            <a:ext cx="2882900" cy="698500"/>
          </a:xfrm>
          <a:prstGeom prst="rect">
            <a:avLst/>
          </a:prstGeom>
        </p:spPr>
      </p:pic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997" y="2571750"/>
            <a:ext cx="749300" cy="4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213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857637"/>
            <a:ext cx="9144000" cy="2339191"/>
          </a:xfrm>
          <a:ln/>
        </p:spPr>
        <p:txBody>
          <a:bodyPr>
            <a:normAutofit fontScale="92500" lnSpcReduction="20000"/>
          </a:bodyPr>
          <a:lstStyle/>
          <a:p>
            <a:pPr marL="473257" indent="-303599"/>
            <a:r>
              <a:rPr lang="en-US" sz="1700" dirty="0"/>
              <a:t>Invented in natural image domain by Sharon et al. (CVPR 2000, </a:t>
            </a:r>
            <a:r>
              <a:rPr lang="en-US" sz="1700" dirty="0" smtClean="0"/>
              <a:t>2001, Nature 2006)</a:t>
            </a:r>
            <a:r>
              <a:rPr lang="en-US" sz="1700" dirty="0"/>
              <a:t>.</a:t>
            </a:r>
          </a:p>
          <a:p>
            <a:pPr marL="473257" indent="-303599">
              <a:spcBef>
                <a:spcPts val="773"/>
              </a:spcBef>
            </a:pPr>
            <a:r>
              <a:rPr lang="en-US" sz="1700" dirty="0" smtClean="0"/>
              <a:t>Used in medical imaging </a:t>
            </a:r>
            <a:r>
              <a:rPr lang="en-US" sz="1700" dirty="0" err="1" smtClean="0"/>
              <a:t>Akselrod</a:t>
            </a:r>
            <a:r>
              <a:rPr lang="en-US" sz="1700" dirty="0" err="1"/>
              <a:t>-Ballrin</a:t>
            </a:r>
            <a:r>
              <a:rPr lang="en-US" sz="1700" dirty="0"/>
              <a:t> (CVPR 2006</a:t>
            </a:r>
            <a:r>
              <a:rPr lang="en-US" sz="1700" dirty="0" smtClean="0"/>
              <a:t>), Corso et al. (MICCAI 2006, TMI 2008)</a:t>
            </a:r>
          </a:p>
          <a:p>
            <a:pPr marL="473257" indent="-303599">
              <a:spcBef>
                <a:spcPts val="773"/>
              </a:spcBef>
            </a:pPr>
            <a:r>
              <a:rPr lang="en-US" sz="1700" dirty="0" smtClean="0"/>
              <a:t>Extended to videos </a:t>
            </a:r>
            <a:r>
              <a:rPr lang="en-US" sz="1700" dirty="0" err="1" smtClean="0"/>
              <a:t>Xu</a:t>
            </a:r>
            <a:r>
              <a:rPr lang="en-US" sz="1700" dirty="0" smtClean="0"/>
              <a:t> and Corso (CVPR 2012, ECCV 2012)</a:t>
            </a:r>
            <a:endParaRPr lang="en-US" sz="1700" dirty="0"/>
          </a:p>
          <a:p>
            <a:pPr marL="473257" indent="-303599">
              <a:spcBef>
                <a:spcPts val="773"/>
              </a:spcBef>
            </a:pPr>
            <a:r>
              <a:rPr lang="en-US" sz="1700" dirty="0">
                <a:solidFill>
                  <a:srgbClr val="FBC912"/>
                </a:solidFill>
              </a:rPr>
              <a:t>Efficient, </a:t>
            </a:r>
            <a:r>
              <a:rPr lang="en-US" sz="1700" dirty="0" err="1">
                <a:solidFill>
                  <a:srgbClr val="FBC912"/>
                </a:solidFill>
              </a:rPr>
              <a:t>multiscale</a:t>
            </a:r>
            <a:r>
              <a:rPr lang="en-US" sz="1700" dirty="0">
                <a:solidFill>
                  <a:srgbClr val="FBC912"/>
                </a:solidFill>
              </a:rPr>
              <a:t> </a:t>
            </a:r>
            <a:r>
              <a:rPr lang="en-US" sz="1700" dirty="0" smtClean="0">
                <a:solidFill>
                  <a:srgbClr val="FBC912"/>
                </a:solidFill>
              </a:rPr>
              <a:t>process inspired by Algebraic </a:t>
            </a:r>
            <a:r>
              <a:rPr lang="en-US" sz="1700" dirty="0" err="1" smtClean="0">
                <a:solidFill>
                  <a:srgbClr val="FBC912"/>
                </a:solidFill>
              </a:rPr>
              <a:t>Multigrid</a:t>
            </a:r>
            <a:r>
              <a:rPr lang="en-US" sz="1700" dirty="0" smtClean="0">
                <a:solidFill>
                  <a:srgbClr val="FBC912"/>
                </a:solidFill>
              </a:rPr>
              <a:t> optimization.</a:t>
            </a:r>
            <a:endParaRPr lang="en-US" sz="1700" dirty="0">
              <a:solidFill>
                <a:srgbClr val="FBC912"/>
              </a:solidFill>
            </a:endParaRPr>
          </a:p>
          <a:p>
            <a:pPr marL="473257" indent="-303599">
              <a:spcBef>
                <a:spcPts val="773"/>
              </a:spcBef>
            </a:pPr>
            <a:r>
              <a:rPr lang="en-US" sz="1700" dirty="0"/>
              <a:t>Results in a pyramid of recursively coarsened graphs that capture </a:t>
            </a:r>
            <a:r>
              <a:rPr lang="en-US" sz="1700" dirty="0" err="1"/>
              <a:t>multiscale</a:t>
            </a:r>
            <a:r>
              <a:rPr lang="en-US" sz="1700" dirty="0"/>
              <a:t> properties of the data.</a:t>
            </a:r>
          </a:p>
          <a:p>
            <a:pPr marL="473257" indent="-303599">
              <a:spcBef>
                <a:spcPts val="773"/>
              </a:spcBef>
            </a:pPr>
            <a:r>
              <a:rPr lang="en-US" sz="1700" dirty="0"/>
              <a:t>Affinities are calculated at each level of the graph.</a:t>
            </a:r>
          </a:p>
          <a:p>
            <a:pPr marL="473257" indent="-303599">
              <a:spcBef>
                <a:spcPts val="773"/>
              </a:spcBef>
            </a:pPr>
            <a:r>
              <a:rPr lang="en-US" sz="1700" dirty="0">
                <a:solidFill>
                  <a:srgbClr val="FBC912"/>
                </a:solidFill>
              </a:rPr>
              <a:t>Statistics in each graph node are agglomerated up the hierarchy.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1" name="Line 13"/>
          <p:cNvSpPr>
            <a:spLocks noChangeShapeType="1"/>
          </p:cNvSpPr>
          <p:nvPr/>
        </p:nvSpPr>
        <p:spPr bwMode="auto">
          <a:xfrm rot="10800000" flipH="1">
            <a:off x="1839516" y="4536281"/>
            <a:ext cx="803672" cy="107156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 rot="10800000">
            <a:off x="2830711" y="4616648"/>
            <a:ext cx="8930" cy="95547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 rot="10800000">
            <a:off x="3134320" y="4473773"/>
            <a:ext cx="776883" cy="1089422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4" name="Line 16"/>
          <p:cNvSpPr>
            <a:spLocks noChangeShapeType="1"/>
          </p:cNvSpPr>
          <p:nvPr/>
        </p:nvSpPr>
        <p:spPr bwMode="auto">
          <a:xfrm rot="10800000" flipH="1">
            <a:off x="4179094" y="4572000"/>
            <a:ext cx="776883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5" name="Line 17"/>
          <p:cNvSpPr>
            <a:spLocks noChangeShapeType="1"/>
          </p:cNvSpPr>
          <p:nvPr/>
        </p:nvSpPr>
        <p:spPr bwMode="auto">
          <a:xfrm rot="10800000">
            <a:off x="5179219" y="4616649"/>
            <a:ext cx="26789" cy="93761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6" name="Line 18"/>
          <p:cNvSpPr>
            <a:spLocks noChangeShapeType="1"/>
          </p:cNvSpPr>
          <p:nvPr/>
        </p:nvSpPr>
        <p:spPr bwMode="auto">
          <a:xfrm rot="10800000">
            <a:off x="5464969" y="4464844"/>
            <a:ext cx="759023" cy="1116211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7" name="Line 19"/>
          <p:cNvSpPr>
            <a:spLocks noChangeShapeType="1"/>
          </p:cNvSpPr>
          <p:nvPr/>
        </p:nvSpPr>
        <p:spPr bwMode="auto">
          <a:xfrm rot="10800000">
            <a:off x="5527476" y="4357687"/>
            <a:ext cx="1839516" cy="1241227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8" name="Line 20"/>
          <p:cNvSpPr>
            <a:spLocks noChangeShapeType="1"/>
          </p:cNvSpPr>
          <p:nvPr/>
        </p:nvSpPr>
        <p:spPr bwMode="auto">
          <a:xfrm rot="10800000">
            <a:off x="3178969" y="4455914"/>
            <a:ext cx="1821656" cy="1187648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69" name="Line 21"/>
          <p:cNvSpPr>
            <a:spLocks noChangeShapeType="1"/>
          </p:cNvSpPr>
          <p:nvPr/>
        </p:nvSpPr>
        <p:spPr bwMode="auto">
          <a:xfrm rot="10800000">
            <a:off x="3214688" y="4393406"/>
            <a:ext cx="2884289" cy="1268016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70" name="Line 22"/>
          <p:cNvSpPr>
            <a:spLocks noChangeShapeType="1"/>
          </p:cNvSpPr>
          <p:nvPr/>
        </p:nvSpPr>
        <p:spPr bwMode="auto">
          <a:xfrm rot="10800000" flipH="1">
            <a:off x="3018235" y="4536281"/>
            <a:ext cx="1848445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27671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555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2" name="Picture 2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92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3" name="Picture 2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4446984"/>
            <a:ext cx="267891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Picture 2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4402336"/>
            <a:ext cx="276820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5" name="Line 27"/>
          <p:cNvSpPr>
            <a:spLocks noChangeShapeType="1"/>
          </p:cNvSpPr>
          <p:nvPr/>
        </p:nvSpPr>
        <p:spPr bwMode="auto">
          <a:xfrm>
            <a:off x="3161109" y="4223742"/>
            <a:ext cx="1696641" cy="0"/>
          </a:xfrm>
          <a:prstGeom prst="line">
            <a:avLst/>
          </a:prstGeom>
          <a:noFill/>
          <a:ln w="50800" cap="flat">
            <a:solidFill>
              <a:srgbClr val="E9E9E9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27676" name="Picture 2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961" y="3804047"/>
            <a:ext cx="642938" cy="25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7" name="Line 29"/>
          <p:cNvSpPr>
            <a:spLocks noChangeShapeType="1"/>
          </p:cNvSpPr>
          <p:nvPr/>
        </p:nvSpPr>
        <p:spPr bwMode="auto">
          <a:xfrm rot="10800000">
            <a:off x="2812851" y="3196828"/>
            <a:ext cx="8930" cy="76795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7678" name="Line 30"/>
          <p:cNvSpPr>
            <a:spLocks noChangeShapeType="1"/>
          </p:cNvSpPr>
          <p:nvPr/>
        </p:nvSpPr>
        <p:spPr bwMode="auto">
          <a:xfrm rot="10800000">
            <a:off x="5143500" y="3196828"/>
            <a:ext cx="8930" cy="76795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27679" name="Picture 3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05" y="4795242"/>
            <a:ext cx="473273" cy="20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89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129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271" y="1055553"/>
            <a:ext cx="8725458" cy="2176994"/>
          </a:xfrm>
          <a:ln/>
        </p:spPr>
        <p:txBody>
          <a:bodyPr>
            <a:normAutofit fontScale="92500" lnSpcReduction="10000"/>
          </a:bodyPr>
          <a:lstStyle/>
          <a:p>
            <a:pPr marL="495580"/>
            <a:r>
              <a:rPr lang="en-US" dirty="0" smtClean="0"/>
              <a:t>Finest </a:t>
            </a:r>
            <a:r>
              <a:rPr lang="en-US" dirty="0"/>
              <a:t>layer induced by </a:t>
            </a:r>
            <a:r>
              <a:rPr lang="en-US" dirty="0" smtClean="0"/>
              <a:t>pixel/voxel lattice</a:t>
            </a:r>
            <a:endParaRPr lang="en-US" dirty="0"/>
          </a:p>
          <a:p>
            <a:pPr marL="741138" lvl="1"/>
            <a:r>
              <a:rPr lang="en-US" dirty="0" smtClean="0"/>
              <a:t>4/6</a:t>
            </a:r>
            <a:r>
              <a:rPr lang="en-US" dirty="0"/>
              <a:t>-neighbor connectivity</a:t>
            </a:r>
          </a:p>
          <a:p>
            <a:pPr marL="741138" lvl="1"/>
            <a:r>
              <a:rPr lang="en-US" dirty="0"/>
              <a:t>Node properties      set according to multimodal image intensities.</a:t>
            </a:r>
          </a:p>
          <a:p>
            <a:pPr marL="741138" lvl="1"/>
            <a:r>
              <a:rPr lang="en-US" dirty="0"/>
              <a:t>Affinities initialized by L1-distance</a:t>
            </a:r>
            <a:r>
              <a:rPr lang="en-US" dirty="0" smtClean="0"/>
              <a:t>:</a:t>
            </a:r>
          </a:p>
          <a:p>
            <a:pPr marL="341088"/>
            <a:r>
              <a:rPr lang="en-US" dirty="0" smtClean="0"/>
              <a:t>Superscripts on graph denotes level </a:t>
            </a:r>
            <a:br>
              <a:rPr lang="en-US" dirty="0" smtClean="0"/>
            </a:br>
            <a:r>
              <a:rPr lang="en-US" dirty="0" smtClean="0"/>
              <a:t>in a pyramid of graphs.</a:t>
            </a:r>
            <a:endParaRPr lang="en-US" dirty="0"/>
          </a:p>
        </p:txBody>
      </p:sp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0" y="2463800"/>
            <a:ext cx="3136900" cy="457200"/>
          </a:xfrm>
          <a:prstGeom prst="rect">
            <a:avLst/>
          </a:prstGeom>
        </p:spPr>
      </p:pic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850" y="1790700"/>
            <a:ext cx="393700" cy="330200"/>
          </a:xfrm>
          <a:prstGeom prst="rect">
            <a:avLst/>
          </a:prstGeom>
        </p:spPr>
      </p:pic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850" y="2032000"/>
            <a:ext cx="3403600" cy="4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54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271" y="965201"/>
            <a:ext cx="8725458" cy="2156168"/>
          </a:xfrm>
          <a:ln/>
        </p:spPr>
        <p:txBody>
          <a:bodyPr>
            <a:normAutofit/>
          </a:bodyPr>
          <a:lstStyle/>
          <a:p>
            <a:pPr marL="495580"/>
            <a:r>
              <a:rPr lang="en-US" sz="2200" dirty="0"/>
              <a:t>Select a representative set of nodes satisfying</a:t>
            </a:r>
          </a:p>
          <a:p>
            <a:pPr marL="895630" lvl="1">
              <a:spcBef>
                <a:spcPts val="5615"/>
              </a:spcBef>
            </a:pPr>
            <a:r>
              <a:rPr lang="en-US" sz="2000" dirty="0"/>
              <a:t>i.e., all nodes in finer level have strong affinity to nodes in coarser</a:t>
            </a:r>
            <a:r>
              <a:rPr lang="en-US" sz="2000" dirty="0" smtClean="0"/>
              <a:t>.</a:t>
            </a:r>
          </a:p>
          <a:p>
            <a:pPr marL="495580">
              <a:spcBef>
                <a:spcPts val="215"/>
              </a:spcBef>
            </a:pPr>
            <a:endParaRPr lang="en-US" sz="2200" dirty="0" smtClean="0"/>
          </a:p>
          <a:p>
            <a:pPr marL="495580">
              <a:spcBef>
                <a:spcPts val="8015"/>
              </a:spcBef>
            </a:pPr>
            <a:endParaRPr lang="en-US" sz="2200" dirty="0"/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227" y="5384602"/>
            <a:ext cx="910828" cy="9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8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945" y="5384602"/>
            <a:ext cx="910828" cy="9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30500" y="1485900"/>
            <a:ext cx="36830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77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25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227" y="5384602"/>
            <a:ext cx="910828" cy="9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945" y="5384602"/>
            <a:ext cx="910828" cy="9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8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9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4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209271" y="965201"/>
            <a:ext cx="8725458" cy="2156168"/>
          </a:xfrm>
          <a:prstGeom prst="rect">
            <a:avLst/>
          </a:prstGeom>
          <a:ln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95580"/>
            <a:r>
              <a:rPr lang="en-US" sz="2200" dirty="0" smtClean="0"/>
              <a:t>Select a representative set of nodes satisfying</a:t>
            </a:r>
          </a:p>
          <a:p>
            <a:pPr marL="895630" lvl="1">
              <a:spcBef>
                <a:spcPts val="5615"/>
              </a:spcBef>
            </a:pPr>
            <a:r>
              <a:rPr lang="en-US" sz="2000" dirty="0" smtClean="0"/>
              <a:t>i.e., all nodes in finer level have strong affinity to nodes in coarser.</a:t>
            </a:r>
          </a:p>
          <a:p>
            <a:pPr marL="495580">
              <a:spcBef>
                <a:spcPts val="815"/>
              </a:spcBef>
            </a:pPr>
            <a:r>
              <a:rPr lang="en-US" sz="2200" dirty="0" smtClean="0"/>
              <a:t>Begin to define the graph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30500" y="1485900"/>
            <a:ext cx="3683000" cy="482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00500" y="2425700"/>
            <a:ext cx="19939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41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273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271" y="857637"/>
            <a:ext cx="8725458" cy="2263731"/>
          </a:xfrm>
          <a:ln/>
        </p:spPr>
        <p:txBody>
          <a:bodyPr>
            <a:normAutofit/>
          </a:bodyPr>
          <a:lstStyle/>
          <a:p>
            <a:pPr marL="495580"/>
            <a:r>
              <a:rPr lang="en-US" sz="2200" dirty="0"/>
              <a:t>Compute interpolation weights between coarse and fine levels</a:t>
            </a:r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2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3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4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6" name="Line 14"/>
          <p:cNvSpPr>
            <a:spLocks noChangeShapeType="1"/>
          </p:cNvSpPr>
          <p:nvPr/>
        </p:nvSpPr>
        <p:spPr bwMode="auto">
          <a:xfrm rot="10800000" flipH="1">
            <a:off x="1839516" y="4536281"/>
            <a:ext cx="803672" cy="107156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rot="10800000">
            <a:off x="2830711" y="4616648"/>
            <a:ext cx="8930" cy="95547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rot="10800000">
            <a:off x="3134320" y="4473773"/>
            <a:ext cx="776883" cy="1089422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rot="10800000" flipH="1">
            <a:off x="4179094" y="4572000"/>
            <a:ext cx="776883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rot="10800000">
            <a:off x="5179219" y="4616649"/>
            <a:ext cx="26789" cy="93761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91" name="Line 19"/>
          <p:cNvSpPr>
            <a:spLocks noChangeShapeType="1"/>
          </p:cNvSpPr>
          <p:nvPr/>
        </p:nvSpPr>
        <p:spPr bwMode="auto">
          <a:xfrm rot="10800000">
            <a:off x="5464969" y="4464844"/>
            <a:ext cx="759023" cy="1116211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92" name="Line 20"/>
          <p:cNvSpPr>
            <a:spLocks noChangeShapeType="1"/>
          </p:cNvSpPr>
          <p:nvPr/>
        </p:nvSpPr>
        <p:spPr bwMode="auto">
          <a:xfrm rot="10800000">
            <a:off x="5527476" y="4357687"/>
            <a:ext cx="1839516" cy="1241227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93" name="Line 21"/>
          <p:cNvSpPr>
            <a:spLocks noChangeShapeType="1"/>
          </p:cNvSpPr>
          <p:nvPr/>
        </p:nvSpPr>
        <p:spPr bwMode="auto">
          <a:xfrm rot="10800000">
            <a:off x="3178969" y="4455914"/>
            <a:ext cx="1821656" cy="1187648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94" name="Line 22"/>
          <p:cNvSpPr>
            <a:spLocks noChangeShapeType="1"/>
          </p:cNvSpPr>
          <p:nvPr/>
        </p:nvSpPr>
        <p:spPr bwMode="auto">
          <a:xfrm rot="10800000">
            <a:off x="3214688" y="4393406"/>
            <a:ext cx="2884289" cy="1268016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4295" name="Line 23"/>
          <p:cNvSpPr>
            <a:spLocks noChangeShapeType="1"/>
          </p:cNvSpPr>
          <p:nvPr/>
        </p:nvSpPr>
        <p:spPr bwMode="auto">
          <a:xfrm rot="10800000" flipH="1">
            <a:off x="3018235" y="4536281"/>
            <a:ext cx="1848445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4296" name="Picture 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555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7" name="Picture 2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92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8" name="Picture 2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05" y="4795242"/>
            <a:ext cx="473273" cy="20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latex-image-1.pdf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87" y="1231900"/>
            <a:ext cx="27178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85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321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4" name="Line 14"/>
          <p:cNvSpPr>
            <a:spLocks noChangeShapeType="1"/>
          </p:cNvSpPr>
          <p:nvPr/>
        </p:nvSpPr>
        <p:spPr bwMode="auto">
          <a:xfrm rot="10800000" flipH="1">
            <a:off x="1839516" y="4536281"/>
            <a:ext cx="803672" cy="107156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35" name="Line 15"/>
          <p:cNvSpPr>
            <a:spLocks noChangeShapeType="1"/>
          </p:cNvSpPr>
          <p:nvPr/>
        </p:nvSpPr>
        <p:spPr bwMode="auto">
          <a:xfrm rot="10800000">
            <a:off x="2830711" y="4616648"/>
            <a:ext cx="8930" cy="95547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36" name="Line 16"/>
          <p:cNvSpPr>
            <a:spLocks noChangeShapeType="1"/>
          </p:cNvSpPr>
          <p:nvPr/>
        </p:nvSpPr>
        <p:spPr bwMode="auto">
          <a:xfrm rot="10800000">
            <a:off x="3134320" y="4473773"/>
            <a:ext cx="776883" cy="1089422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37" name="Line 17"/>
          <p:cNvSpPr>
            <a:spLocks noChangeShapeType="1"/>
          </p:cNvSpPr>
          <p:nvPr/>
        </p:nvSpPr>
        <p:spPr bwMode="auto">
          <a:xfrm rot="10800000" flipH="1">
            <a:off x="4179094" y="4572000"/>
            <a:ext cx="776883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38" name="Line 18"/>
          <p:cNvSpPr>
            <a:spLocks noChangeShapeType="1"/>
          </p:cNvSpPr>
          <p:nvPr/>
        </p:nvSpPr>
        <p:spPr bwMode="auto">
          <a:xfrm rot="10800000">
            <a:off x="5179219" y="4616649"/>
            <a:ext cx="26789" cy="93761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39" name="Line 19"/>
          <p:cNvSpPr>
            <a:spLocks noChangeShapeType="1"/>
          </p:cNvSpPr>
          <p:nvPr/>
        </p:nvSpPr>
        <p:spPr bwMode="auto">
          <a:xfrm rot="10800000">
            <a:off x="5464969" y="4464844"/>
            <a:ext cx="759023" cy="1116211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40" name="Line 20"/>
          <p:cNvSpPr>
            <a:spLocks noChangeShapeType="1"/>
          </p:cNvSpPr>
          <p:nvPr/>
        </p:nvSpPr>
        <p:spPr bwMode="auto">
          <a:xfrm rot="10800000">
            <a:off x="5527476" y="4357687"/>
            <a:ext cx="1839516" cy="1241227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41" name="Line 21"/>
          <p:cNvSpPr>
            <a:spLocks noChangeShapeType="1"/>
          </p:cNvSpPr>
          <p:nvPr/>
        </p:nvSpPr>
        <p:spPr bwMode="auto">
          <a:xfrm rot="10800000">
            <a:off x="3178969" y="4455914"/>
            <a:ext cx="1821656" cy="1187648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42" name="Line 22"/>
          <p:cNvSpPr>
            <a:spLocks noChangeShapeType="1"/>
          </p:cNvSpPr>
          <p:nvPr/>
        </p:nvSpPr>
        <p:spPr bwMode="auto">
          <a:xfrm rot="10800000">
            <a:off x="3214688" y="4393406"/>
            <a:ext cx="2884289" cy="1268016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6343" name="Line 23"/>
          <p:cNvSpPr>
            <a:spLocks noChangeShapeType="1"/>
          </p:cNvSpPr>
          <p:nvPr/>
        </p:nvSpPr>
        <p:spPr bwMode="auto">
          <a:xfrm rot="10800000" flipH="1">
            <a:off x="3018235" y="4536281"/>
            <a:ext cx="1848445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6344" name="Picture 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555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45" name="Picture 2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92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47" name="Picture 2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4446984"/>
            <a:ext cx="267891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48" name="Picture 2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4402336"/>
            <a:ext cx="276820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49" name="Picture 2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05" y="4795242"/>
            <a:ext cx="473273" cy="20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2"/>
          <p:cNvSpPr txBox="1">
            <a:spLocks noChangeArrowheads="1"/>
          </p:cNvSpPr>
          <p:nvPr/>
        </p:nvSpPr>
        <p:spPr>
          <a:xfrm>
            <a:off x="209271" y="857637"/>
            <a:ext cx="8725458" cy="2263731"/>
          </a:xfrm>
          <a:prstGeom prst="rect">
            <a:avLst/>
          </a:prstGeom>
          <a:ln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95580">
              <a:spcAft>
                <a:spcPts val="3600"/>
              </a:spcAft>
            </a:pPr>
            <a:r>
              <a:rPr lang="en-US" sz="2200" dirty="0" smtClean="0"/>
              <a:t>Compute interpolation weights between coarse and fine levels</a:t>
            </a:r>
          </a:p>
          <a:p>
            <a:pPr marL="495580"/>
            <a:r>
              <a:rPr lang="en-US" sz="2200" dirty="0" smtClean="0"/>
              <a:t>Accumulate statistics at the coarse level</a:t>
            </a:r>
            <a:endParaRPr lang="en-US" sz="2200" dirty="0"/>
          </a:p>
        </p:txBody>
      </p:sp>
      <p:pic>
        <p:nvPicPr>
          <p:cNvPr id="35" name="Picture 34" descr="latex-image-1.pdf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87" y="1231900"/>
            <a:ext cx="2717800" cy="558800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210" y="2235200"/>
            <a:ext cx="31115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369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271" y="896823"/>
            <a:ext cx="8725458" cy="2224545"/>
          </a:xfrm>
          <a:ln/>
        </p:spPr>
        <p:txBody>
          <a:bodyPr>
            <a:normAutofit/>
          </a:bodyPr>
          <a:lstStyle/>
          <a:p>
            <a:pPr marL="495580"/>
            <a:r>
              <a:rPr lang="en-US" sz="2200" dirty="0"/>
              <a:t>Interpolate affinity from finer levels</a:t>
            </a: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80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81" name="Line 13"/>
          <p:cNvSpPr>
            <a:spLocks noChangeShapeType="1"/>
          </p:cNvSpPr>
          <p:nvPr/>
        </p:nvSpPr>
        <p:spPr bwMode="auto">
          <a:xfrm rot="10800000" flipH="1">
            <a:off x="1839516" y="4536281"/>
            <a:ext cx="803672" cy="107156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2" name="Line 14"/>
          <p:cNvSpPr>
            <a:spLocks noChangeShapeType="1"/>
          </p:cNvSpPr>
          <p:nvPr/>
        </p:nvSpPr>
        <p:spPr bwMode="auto">
          <a:xfrm rot="10800000">
            <a:off x="2830711" y="4616648"/>
            <a:ext cx="8930" cy="95547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3" name="Line 15"/>
          <p:cNvSpPr>
            <a:spLocks noChangeShapeType="1"/>
          </p:cNvSpPr>
          <p:nvPr/>
        </p:nvSpPr>
        <p:spPr bwMode="auto">
          <a:xfrm rot="10800000">
            <a:off x="3134320" y="4473773"/>
            <a:ext cx="776883" cy="1089422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4" name="Line 16"/>
          <p:cNvSpPr>
            <a:spLocks noChangeShapeType="1"/>
          </p:cNvSpPr>
          <p:nvPr/>
        </p:nvSpPr>
        <p:spPr bwMode="auto">
          <a:xfrm rot="10800000" flipH="1">
            <a:off x="4179094" y="4572000"/>
            <a:ext cx="776883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5" name="Line 17"/>
          <p:cNvSpPr>
            <a:spLocks noChangeShapeType="1"/>
          </p:cNvSpPr>
          <p:nvPr/>
        </p:nvSpPr>
        <p:spPr bwMode="auto">
          <a:xfrm rot="10800000">
            <a:off x="5179219" y="4616649"/>
            <a:ext cx="26789" cy="93761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6" name="Line 18"/>
          <p:cNvSpPr>
            <a:spLocks noChangeShapeType="1"/>
          </p:cNvSpPr>
          <p:nvPr/>
        </p:nvSpPr>
        <p:spPr bwMode="auto">
          <a:xfrm rot="10800000">
            <a:off x="5464969" y="4464844"/>
            <a:ext cx="759023" cy="1116211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7" name="Line 19"/>
          <p:cNvSpPr>
            <a:spLocks noChangeShapeType="1"/>
          </p:cNvSpPr>
          <p:nvPr/>
        </p:nvSpPr>
        <p:spPr bwMode="auto">
          <a:xfrm rot="10800000">
            <a:off x="5527476" y="4357687"/>
            <a:ext cx="1839516" cy="1241227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8" name="Line 20"/>
          <p:cNvSpPr>
            <a:spLocks noChangeShapeType="1"/>
          </p:cNvSpPr>
          <p:nvPr/>
        </p:nvSpPr>
        <p:spPr bwMode="auto">
          <a:xfrm rot="10800000">
            <a:off x="3178969" y="4455914"/>
            <a:ext cx="1821656" cy="1187648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89" name="Line 21"/>
          <p:cNvSpPr>
            <a:spLocks noChangeShapeType="1"/>
          </p:cNvSpPr>
          <p:nvPr/>
        </p:nvSpPr>
        <p:spPr bwMode="auto">
          <a:xfrm rot="10800000">
            <a:off x="3214688" y="4393406"/>
            <a:ext cx="2884289" cy="1268016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8390" name="Line 22"/>
          <p:cNvSpPr>
            <a:spLocks noChangeShapeType="1"/>
          </p:cNvSpPr>
          <p:nvPr/>
        </p:nvSpPr>
        <p:spPr bwMode="auto">
          <a:xfrm rot="10800000" flipH="1">
            <a:off x="3018235" y="4536281"/>
            <a:ext cx="1848445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8391" name="Picture 2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555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92" name="Picture 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92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93" name="Picture 2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4446984"/>
            <a:ext cx="267891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94" name="Picture 2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4402336"/>
            <a:ext cx="276820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96" name="Line 28"/>
          <p:cNvSpPr>
            <a:spLocks noChangeShapeType="1"/>
          </p:cNvSpPr>
          <p:nvPr/>
        </p:nvSpPr>
        <p:spPr bwMode="auto">
          <a:xfrm>
            <a:off x="3161109" y="4223742"/>
            <a:ext cx="1696641" cy="0"/>
          </a:xfrm>
          <a:prstGeom prst="line">
            <a:avLst/>
          </a:prstGeom>
          <a:noFill/>
          <a:ln w="50800" cap="flat">
            <a:solidFill>
              <a:srgbClr val="E9E9E9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8397" name="Picture 2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539" y="3875484"/>
            <a:ext cx="580430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98" name="Picture 3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05" y="4795242"/>
            <a:ext cx="473273" cy="20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23555" y="1265572"/>
            <a:ext cx="3771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47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393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2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3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4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5" name="Line 13"/>
          <p:cNvSpPr>
            <a:spLocks noChangeShapeType="1"/>
          </p:cNvSpPr>
          <p:nvPr/>
        </p:nvSpPr>
        <p:spPr bwMode="auto">
          <a:xfrm rot="10800000" flipH="1">
            <a:off x="1839516" y="4536281"/>
            <a:ext cx="803672" cy="107156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06" name="Line 14"/>
          <p:cNvSpPr>
            <a:spLocks noChangeShapeType="1"/>
          </p:cNvSpPr>
          <p:nvPr/>
        </p:nvSpPr>
        <p:spPr bwMode="auto">
          <a:xfrm rot="10800000">
            <a:off x="2830711" y="4616648"/>
            <a:ext cx="8930" cy="95547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07" name="Line 15"/>
          <p:cNvSpPr>
            <a:spLocks noChangeShapeType="1"/>
          </p:cNvSpPr>
          <p:nvPr/>
        </p:nvSpPr>
        <p:spPr bwMode="auto">
          <a:xfrm rot="10800000">
            <a:off x="3134320" y="4473773"/>
            <a:ext cx="776883" cy="1089422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08" name="Line 16"/>
          <p:cNvSpPr>
            <a:spLocks noChangeShapeType="1"/>
          </p:cNvSpPr>
          <p:nvPr/>
        </p:nvSpPr>
        <p:spPr bwMode="auto">
          <a:xfrm rot="10800000" flipH="1">
            <a:off x="4179094" y="4572000"/>
            <a:ext cx="776883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 rot="10800000">
            <a:off x="5179219" y="4616649"/>
            <a:ext cx="26789" cy="93761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10" name="Line 18"/>
          <p:cNvSpPr>
            <a:spLocks noChangeShapeType="1"/>
          </p:cNvSpPr>
          <p:nvPr/>
        </p:nvSpPr>
        <p:spPr bwMode="auto">
          <a:xfrm rot="10800000">
            <a:off x="5464969" y="4464844"/>
            <a:ext cx="759023" cy="1116211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11" name="Line 19"/>
          <p:cNvSpPr>
            <a:spLocks noChangeShapeType="1"/>
          </p:cNvSpPr>
          <p:nvPr/>
        </p:nvSpPr>
        <p:spPr bwMode="auto">
          <a:xfrm rot="10800000">
            <a:off x="5527476" y="4357687"/>
            <a:ext cx="1839516" cy="1241227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12" name="Line 20"/>
          <p:cNvSpPr>
            <a:spLocks noChangeShapeType="1"/>
          </p:cNvSpPr>
          <p:nvPr/>
        </p:nvSpPr>
        <p:spPr bwMode="auto">
          <a:xfrm rot="10800000">
            <a:off x="3178969" y="4455914"/>
            <a:ext cx="1821656" cy="1187648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13" name="Line 21"/>
          <p:cNvSpPr>
            <a:spLocks noChangeShapeType="1"/>
          </p:cNvSpPr>
          <p:nvPr/>
        </p:nvSpPr>
        <p:spPr bwMode="auto">
          <a:xfrm rot="10800000">
            <a:off x="3214688" y="4393406"/>
            <a:ext cx="2884289" cy="1268016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9414" name="Line 22"/>
          <p:cNvSpPr>
            <a:spLocks noChangeShapeType="1"/>
          </p:cNvSpPr>
          <p:nvPr/>
        </p:nvSpPr>
        <p:spPr bwMode="auto">
          <a:xfrm rot="10800000" flipH="1">
            <a:off x="3018235" y="4536281"/>
            <a:ext cx="1848445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9415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555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16" name="Picture 2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92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17" name="Picture 2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4446984"/>
            <a:ext cx="267891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18" name="Picture 2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4402336"/>
            <a:ext cx="276820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20" name="Line 28"/>
          <p:cNvSpPr>
            <a:spLocks noChangeShapeType="1"/>
          </p:cNvSpPr>
          <p:nvPr/>
        </p:nvSpPr>
        <p:spPr bwMode="auto">
          <a:xfrm>
            <a:off x="3161109" y="4223742"/>
            <a:ext cx="1696641" cy="0"/>
          </a:xfrm>
          <a:prstGeom prst="line">
            <a:avLst/>
          </a:prstGeom>
          <a:noFill/>
          <a:ln w="50800" cap="flat">
            <a:solidFill>
              <a:srgbClr val="E9E9E9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9422" name="Picture 3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961" y="3804047"/>
            <a:ext cx="642938" cy="25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23" name="Picture 3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05" y="4795242"/>
            <a:ext cx="473273" cy="20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2"/>
          <p:cNvSpPr txBox="1">
            <a:spLocks noChangeArrowheads="1"/>
          </p:cNvSpPr>
          <p:nvPr/>
        </p:nvSpPr>
        <p:spPr>
          <a:xfrm>
            <a:off x="209271" y="896823"/>
            <a:ext cx="8725458" cy="2224545"/>
          </a:xfrm>
          <a:prstGeom prst="rect">
            <a:avLst/>
          </a:prstGeom>
          <a:ln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95580">
              <a:spcAft>
                <a:spcPts val="6000"/>
              </a:spcAft>
            </a:pPr>
            <a:r>
              <a:rPr lang="en-US" sz="2200" dirty="0" smtClean="0"/>
              <a:t>Interpolate affinity from finer levels.</a:t>
            </a:r>
          </a:p>
          <a:p>
            <a:pPr marL="495580"/>
            <a:r>
              <a:rPr lang="en-US" sz="2000" dirty="0"/>
              <a:t>Use coarse affinity to modulate the interpolated </a:t>
            </a:r>
            <a:r>
              <a:rPr lang="en-US" sz="2000" dirty="0" smtClean="0"/>
              <a:t>affinity.</a:t>
            </a:r>
            <a:endParaRPr lang="en-US" sz="20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723555" y="1265572"/>
            <a:ext cx="3771900" cy="863600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68" y="2505076"/>
            <a:ext cx="4457700" cy="4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93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62742" y="3121368"/>
            <a:ext cx="9010938" cy="3347748"/>
          </a:xfrm>
          <a:prstGeom prst="rect">
            <a:avLst/>
          </a:prstGeom>
          <a:solidFill>
            <a:srgbClr val="1E20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41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Segmentation by Weighted Aggregation</a:t>
            </a: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495580"/>
            <a:r>
              <a:rPr lang="en-US"/>
              <a:t>Repeat ...</a:t>
            </a:r>
          </a:p>
        </p:txBody>
      </p:sp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453" y="5491758"/>
            <a:ext cx="6482953" cy="69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344" y="5786438"/>
            <a:ext cx="15180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133" y="5786438"/>
            <a:ext cx="125016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8" y="5929313"/>
            <a:ext cx="437555" cy="18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05" y="5706070"/>
            <a:ext cx="321469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031" y="6072188"/>
            <a:ext cx="187523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680" y="6072188"/>
            <a:ext cx="178594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0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" y="4143375"/>
            <a:ext cx="357188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1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945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64" y="3866555"/>
            <a:ext cx="821531" cy="82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53" name="Line 13"/>
          <p:cNvSpPr>
            <a:spLocks noChangeShapeType="1"/>
          </p:cNvSpPr>
          <p:nvPr/>
        </p:nvSpPr>
        <p:spPr bwMode="auto">
          <a:xfrm rot="10800000" flipH="1">
            <a:off x="1839516" y="4536281"/>
            <a:ext cx="803672" cy="107156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54" name="Line 14"/>
          <p:cNvSpPr>
            <a:spLocks noChangeShapeType="1"/>
          </p:cNvSpPr>
          <p:nvPr/>
        </p:nvSpPr>
        <p:spPr bwMode="auto">
          <a:xfrm rot="10800000">
            <a:off x="2830711" y="4616648"/>
            <a:ext cx="8930" cy="95547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55" name="Line 15"/>
          <p:cNvSpPr>
            <a:spLocks noChangeShapeType="1"/>
          </p:cNvSpPr>
          <p:nvPr/>
        </p:nvSpPr>
        <p:spPr bwMode="auto">
          <a:xfrm rot="10800000">
            <a:off x="3134320" y="4473773"/>
            <a:ext cx="776883" cy="1089422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56" name="Line 16"/>
          <p:cNvSpPr>
            <a:spLocks noChangeShapeType="1"/>
          </p:cNvSpPr>
          <p:nvPr/>
        </p:nvSpPr>
        <p:spPr bwMode="auto">
          <a:xfrm rot="10800000" flipH="1">
            <a:off x="4179094" y="4572000"/>
            <a:ext cx="776883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57" name="Line 17"/>
          <p:cNvSpPr>
            <a:spLocks noChangeShapeType="1"/>
          </p:cNvSpPr>
          <p:nvPr/>
        </p:nvSpPr>
        <p:spPr bwMode="auto">
          <a:xfrm rot="10800000">
            <a:off x="5179219" y="4616649"/>
            <a:ext cx="26789" cy="937617"/>
          </a:xfrm>
          <a:prstGeom prst="line">
            <a:avLst/>
          </a:prstGeom>
          <a:noFill/>
          <a:ln w="50800" cap="flat">
            <a:solidFill>
              <a:srgbClr val="FACA1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58" name="Line 18"/>
          <p:cNvSpPr>
            <a:spLocks noChangeShapeType="1"/>
          </p:cNvSpPr>
          <p:nvPr/>
        </p:nvSpPr>
        <p:spPr bwMode="auto">
          <a:xfrm rot="10800000">
            <a:off x="5464969" y="4464844"/>
            <a:ext cx="759023" cy="1116211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59" name="Line 19"/>
          <p:cNvSpPr>
            <a:spLocks noChangeShapeType="1"/>
          </p:cNvSpPr>
          <p:nvPr/>
        </p:nvSpPr>
        <p:spPr bwMode="auto">
          <a:xfrm rot="10800000">
            <a:off x="5527476" y="4357687"/>
            <a:ext cx="1839516" cy="1241227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60" name="Line 20"/>
          <p:cNvSpPr>
            <a:spLocks noChangeShapeType="1"/>
          </p:cNvSpPr>
          <p:nvPr/>
        </p:nvSpPr>
        <p:spPr bwMode="auto">
          <a:xfrm rot="10800000">
            <a:off x="3178969" y="4455914"/>
            <a:ext cx="1821656" cy="1187648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61" name="Line 21"/>
          <p:cNvSpPr>
            <a:spLocks noChangeShapeType="1"/>
          </p:cNvSpPr>
          <p:nvPr/>
        </p:nvSpPr>
        <p:spPr bwMode="auto">
          <a:xfrm rot="10800000">
            <a:off x="3214688" y="4393406"/>
            <a:ext cx="2884289" cy="1268016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62" name="Line 22"/>
          <p:cNvSpPr>
            <a:spLocks noChangeShapeType="1"/>
          </p:cNvSpPr>
          <p:nvPr/>
        </p:nvSpPr>
        <p:spPr bwMode="auto">
          <a:xfrm rot="10800000" flipH="1">
            <a:off x="3018235" y="4536281"/>
            <a:ext cx="1848445" cy="1026914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61463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555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4" name="Picture 2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992" y="4170164"/>
            <a:ext cx="232172" cy="22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5" name="Picture 2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4446984"/>
            <a:ext cx="267891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6" name="Picture 2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19" y="4402336"/>
            <a:ext cx="276820" cy="15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7" name="Line 27"/>
          <p:cNvSpPr>
            <a:spLocks noChangeShapeType="1"/>
          </p:cNvSpPr>
          <p:nvPr/>
        </p:nvSpPr>
        <p:spPr bwMode="auto">
          <a:xfrm>
            <a:off x="3161109" y="4223742"/>
            <a:ext cx="1696641" cy="0"/>
          </a:xfrm>
          <a:prstGeom prst="line">
            <a:avLst/>
          </a:prstGeom>
          <a:noFill/>
          <a:ln w="50800" cap="flat">
            <a:solidFill>
              <a:srgbClr val="E9E9E9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61468" name="Picture 2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961" y="3804047"/>
            <a:ext cx="642938" cy="25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9" name="Line 29"/>
          <p:cNvSpPr>
            <a:spLocks noChangeShapeType="1"/>
          </p:cNvSpPr>
          <p:nvPr/>
        </p:nvSpPr>
        <p:spPr bwMode="auto">
          <a:xfrm rot="10800000">
            <a:off x="2812851" y="3196828"/>
            <a:ext cx="8930" cy="76795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1470" name="Line 30"/>
          <p:cNvSpPr>
            <a:spLocks noChangeShapeType="1"/>
          </p:cNvSpPr>
          <p:nvPr/>
        </p:nvSpPr>
        <p:spPr bwMode="auto">
          <a:xfrm rot="10800000">
            <a:off x="5143500" y="3196828"/>
            <a:ext cx="8930" cy="767953"/>
          </a:xfrm>
          <a:prstGeom prst="line">
            <a:avLst/>
          </a:prstGeom>
          <a:noFill/>
          <a:ln w="50800" cap="flat">
            <a:solidFill>
              <a:srgbClr val="4D5FC7"/>
            </a:solidFill>
            <a:prstDash val="sysDot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61471" name="Picture 3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305" y="4795242"/>
            <a:ext cx="473273" cy="205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02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Bayesian Affinities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Standard affinity calculation is based on simple features, such as the L1-distance of intensities as in the example.</a:t>
            </a:r>
          </a:p>
          <a:p>
            <a:r>
              <a:rPr lang="en-US" dirty="0" smtClean="0"/>
              <a:t>Affinity can be extended using metric learning</a:t>
            </a:r>
          </a:p>
          <a:p>
            <a:pPr lvl="1"/>
            <a:r>
              <a:rPr lang="en-US" sz="2000" dirty="0" smtClean="0"/>
              <a:t>LMNN [Weinberger et al. NIPS05], ITML [Davis et al. ICML07], </a:t>
            </a:r>
            <a:br>
              <a:rPr lang="en-US" sz="2000" dirty="0" smtClean="0"/>
            </a:br>
            <a:r>
              <a:rPr lang="en-US" sz="2000" dirty="0" smtClean="0"/>
              <a:t>RFD [</a:t>
            </a:r>
            <a:r>
              <a:rPr lang="en-US" sz="2000" dirty="0" err="1" smtClean="0"/>
              <a:t>Xiong</a:t>
            </a:r>
            <a:r>
              <a:rPr lang="en-US" sz="2000" dirty="0" smtClean="0"/>
              <a:t> et al. KDD12]</a:t>
            </a:r>
          </a:p>
          <a:p>
            <a:r>
              <a:rPr lang="en-US" dirty="0" smtClean="0"/>
              <a:t>Or Bayesian view of affinity </a:t>
            </a:r>
            <a:r>
              <a:rPr lang="en-US" sz="2000" dirty="0" smtClean="0"/>
              <a:t>[Corso, </a:t>
            </a:r>
            <a:r>
              <a:rPr lang="en-US" sz="2000" dirty="0" err="1" smtClean="0"/>
              <a:t>Yuille</a:t>
            </a:r>
            <a:r>
              <a:rPr lang="en-US" sz="2000" dirty="0" smtClean="0"/>
              <a:t> TMI 2008]</a:t>
            </a:r>
            <a:endParaRPr lang="en-US" dirty="0" smtClean="0"/>
          </a:p>
          <a:p>
            <a:pPr lvl="1"/>
            <a:r>
              <a:rPr lang="en-US" dirty="0" smtClean="0"/>
              <a:t>Introduce a binary grouping random variable          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65738"/>
            <a:ext cx="9144000" cy="2992262"/>
          </a:xfrm>
          <a:prstGeom prst="rect">
            <a:avLst/>
          </a:prstGeom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897" y="3443178"/>
            <a:ext cx="635000" cy="3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65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on Synthetic </a:t>
            </a:r>
            <a:r>
              <a:rPr lang="en-US" dirty="0" err="1" smtClean="0"/>
              <a:t>Grayscale</a:t>
            </a:r>
            <a:r>
              <a:rPr lang="en-US" dirty="0" smtClean="0"/>
              <a:t> Image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32689" r="-326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726050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Example of the Segmentation Pyramid</a:t>
            </a: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271" y="1294609"/>
            <a:ext cx="8725458" cy="5276056"/>
          </a:xfrm>
          <a:ln/>
        </p:spPr>
        <p:txBody>
          <a:bodyPr/>
          <a:lstStyle/>
          <a:p>
            <a:pPr marL="495580"/>
            <a:endParaRPr lang="en-US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7" y="917712"/>
            <a:ext cx="2000250" cy="1366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1114166"/>
            <a:ext cx="2009180" cy="135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14166"/>
            <a:ext cx="2009180" cy="135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281" y="1114166"/>
            <a:ext cx="2009180" cy="135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2757228"/>
            <a:ext cx="2009180" cy="135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57228"/>
            <a:ext cx="2009180" cy="135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281" y="2757228"/>
            <a:ext cx="2009180" cy="135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59" y="4427080"/>
            <a:ext cx="2009180" cy="13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34893"/>
            <a:ext cx="2009180" cy="135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2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281" y="4434893"/>
            <a:ext cx="2009180" cy="135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73" name="Rectangle 13"/>
          <p:cNvSpPr>
            <a:spLocks/>
          </p:cNvSpPr>
          <p:nvPr/>
        </p:nvSpPr>
        <p:spPr bwMode="auto">
          <a:xfrm>
            <a:off x="2304976" y="1069144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4</a:t>
            </a:r>
          </a:p>
        </p:txBody>
      </p:sp>
      <p:sp>
        <p:nvSpPr>
          <p:cNvPr id="40974" name="Rectangle 14"/>
          <p:cNvSpPr>
            <a:spLocks/>
          </p:cNvSpPr>
          <p:nvPr/>
        </p:nvSpPr>
        <p:spPr bwMode="auto">
          <a:xfrm>
            <a:off x="4582047" y="1069144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5</a:t>
            </a:r>
          </a:p>
        </p:txBody>
      </p:sp>
      <p:sp>
        <p:nvSpPr>
          <p:cNvPr id="40975" name="Rectangle 15"/>
          <p:cNvSpPr>
            <a:spLocks/>
          </p:cNvSpPr>
          <p:nvPr/>
        </p:nvSpPr>
        <p:spPr bwMode="auto">
          <a:xfrm>
            <a:off x="6859117" y="1069144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6</a:t>
            </a:r>
          </a:p>
        </p:txBody>
      </p:sp>
      <p:sp>
        <p:nvSpPr>
          <p:cNvPr id="40976" name="Rectangle 16"/>
          <p:cNvSpPr>
            <a:spLocks/>
          </p:cNvSpPr>
          <p:nvPr/>
        </p:nvSpPr>
        <p:spPr bwMode="auto">
          <a:xfrm>
            <a:off x="2303860" y="2810433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7</a:t>
            </a:r>
          </a:p>
        </p:txBody>
      </p:sp>
      <p:sp>
        <p:nvSpPr>
          <p:cNvPr id="40977" name="Rectangle 17"/>
          <p:cNvSpPr>
            <a:spLocks/>
          </p:cNvSpPr>
          <p:nvPr/>
        </p:nvSpPr>
        <p:spPr bwMode="auto">
          <a:xfrm>
            <a:off x="4580930" y="2810433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8</a:t>
            </a:r>
          </a:p>
        </p:txBody>
      </p:sp>
      <p:sp>
        <p:nvSpPr>
          <p:cNvPr id="40978" name="Rectangle 18"/>
          <p:cNvSpPr>
            <a:spLocks/>
          </p:cNvSpPr>
          <p:nvPr/>
        </p:nvSpPr>
        <p:spPr bwMode="auto">
          <a:xfrm>
            <a:off x="6858000" y="2810433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9</a:t>
            </a:r>
          </a:p>
        </p:txBody>
      </p:sp>
      <p:sp>
        <p:nvSpPr>
          <p:cNvPr id="40979" name="Rectangle 19"/>
          <p:cNvSpPr>
            <a:spLocks/>
          </p:cNvSpPr>
          <p:nvPr/>
        </p:nvSpPr>
        <p:spPr bwMode="auto">
          <a:xfrm>
            <a:off x="2277070" y="4426707"/>
            <a:ext cx="42329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10</a:t>
            </a:r>
          </a:p>
        </p:txBody>
      </p:sp>
      <p:sp>
        <p:nvSpPr>
          <p:cNvPr id="40980" name="Rectangle 20"/>
          <p:cNvSpPr>
            <a:spLocks/>
          </p:cNvSpPr>
          <p:nvPr/>
        </p:nvSpPr>
        <p:spPr bwMode="auto">
          <a:xfrm>
            <a:off x="4572000" y="4426707"/>
            <a:ext cx="42329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11</a:t>
            </a:r>
          </a:p>
        </p:txBody>
      </p:sp>
      <p:sp>
        <p:nvSpPr>
          <p:cNvPr id="40981" name="Rectangle 21"/>
          <p:cNvSpPr>
            <a:spLocks/>
          </p:cNvSpPr>
          <p:nvPr/>
        </p:nvSpPr>
        <p:spPr bwMode="auto">
          <a:xfrm>
            <a:off x="6822281" y="4426707"/>
            <a:ext cx="42329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12</a:t>
            </a:r>
          </a:p>
        </p:txBody>
      </p:sp>
      <p:sp>
        <p:nvSpPr>
          <p:cNvPr id="40982" name="Rectangle 22"/>
          <p:cNvSpPr>
            <a:spLocks/>
          </p:cNvSpPr>
          <p:nvPr/>
        </p:nvSpPr>
        <p:spPr bwMode="auto">
          <a:xfrm>
            <a:off x="165199" y="2980097"/>
            <a:ext cx="1269578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1200C5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>
                <a:solidFill>
                  <a:srgbClr val="1100C5"/>
                </a:solidFill>
                <a:ea typeface="ＭＳ Ｐゴシック" charset="0"/>
                <a:cs typeface="Bookman Old Style" charset="0"/>
                <a:sym typeface="Bookman Old Style" charset="0"/>
              </a:rPr>
              <a:t>Caudate</a:t>
            </a:r>
          </a:p>
        </p:txBody>
      </p:sp>
      <p:sp>
        <p:nvSpPr>
          <p:cNvPr id="40983" name="Rectangle 23"/>
          <p:cNvSpPr>
            <a:spLocks/>
          </p:cNvSpPr>
          <p:nvPr/>
        </p:nvSpPr>
        <p:spPr bwMode="auto">
          <a:xfrm>
            <a:off x="416347" y="4301691"/>
            <a:ext cx="135394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>
                <a:solidFill>
                  <a:srgbClr val="19820F"/>
                </a:solidFill>
                <a:ea typeface="ＭＳ Ｐゴシック" charset="0"/>
                <a:cs typeface="Bookman Old Style" charset="0"/>
                <a:sym typeface="Bookman Old Style" charset="0"/>
              </a:rPr>
              <a:t>Putamen</a:t>
            </a:r>
          </a:p>
        </p:txBody>
      </p:sp>
      <p:sp>
        <p:nvSpPr>
          <p:cNvPr id="40984" name="Rectangle 24"/>
          <p:cNvSpPr>
            <a:spLocks/>
          </p:cNvSpPr>
          <p:nvPr/>
        </p:nvSpPr>
        <p:spPr bwMode="auto">
          <a:xfrm>
            <a:off x="269007" y="3667683"/>
            <a:ext cx="133672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 dirty="0">
                <a:solidFill>
                  <a:srgbClr val="B3690E"/>
                </a:solidFill>
                <a:ea typeface="ＭＳ Ｐゴシック" charset="0"/>
                <a:cs typeface="Bookman Old Style" charset="0"/>
                <a:sym typeface="Bookman Old Style" charset="0"/>
              </a:rPr>
              <a:t>Ventricle</a:t>
            </a:r>
          </a:p>
        </p:txBody>
      </p:sp>
      <p:sp>
        <p:nvSpPr>
          <p:cNvPr id="40985" name="Line 25"/>
          <p:cNvSpPr>
            <a:spLocks noChangeShapeType="1"/>
          </p:cNvSpPr>
          <p:nvPr/>
        </p:nvSpPr>
        <p:spPr bwMode="auto">
          <a:xfrm rot="10800000" flipH="1">
            <a:off x="1630785" y="3143437"/>
            <a:ext cx="1380753" cy="95994"/>
          </a:xfrm>
          <a:prstGeom prst="line">
            <a:avLst/>
          </a:prstGeom>
          <a:noFill/>
          <a:ln w="38100" cap="flat">
            <a:solidFill>
              <a:srgbClr val="1200C5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0986" name="Line 26"/>
          <p:cNvSpPr>
            <a:spLocks noChangeShapeType="1"/>
          </p:cNvSpPr>
          <p:nvPr/>
        </p:nvSpPr>
        <p:spPr bwMode="auto">
          <a:xfrm rot="10800000" flipH="1">
            <a:off x="1893094" y="3295242"/>
            <a:ext cx="1332756" cy="574849"/>
          </a:xfrm>
          <a:prstGeom prst="line">
            <a:avLst/>
          </a:prstGeom>
          <a:noFill/>
          <a:ln w="38100" cap="flat">
            <a:solidFill>
              <a:srgbClr val="B3690E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0987" name="Line 27"/>
          <p:cNvSpPr>
            <a:spLocks noChangeShapeType="1"/>
          </p:cNvSpPr>
          <p:nvPr/>
        </p:nvSpPr>
        <p:spPr bwMode="auto">
          <a:xfrm rot="10800000" flipH="1">
            <a:off x="1975694" y="3334309"/>
            <a:ext cx="798091" cy="1178719"/>
          </a:xfrm>
          <a:prstGeom prst="line">
            <a:avLst/>
          </a:prstGeom>
          <a:noFill/>
          <a:ln w="38100" cap="flat">
            <a:solidFill>
              <a:srgbClr val="198310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35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2" grpId="0" autoUpdateAnimBg="0"/>
      <p:bldP spid="40983" grpId="0" autoUpdateAnimBg="0"/>
      <p:bldP spid="40984" grpId="0" autoUpdateAnimBg="0"/>
      <p:bldP spid="40985" grpId="0" animBg="1"/>
      <p:bldP spid="40986" grpId="0" animBg="1"/>
      <p:bldP spid="4098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/>
              <a:t>Example of the Segmentation Pyramid</a:t>
            </a: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271" y="1563547"/>
            <a:ext cx="8725458" cy="5276056"/>
          </a:xfrm>
          <a:ln/>
        </p:spPr>
        <p:txBody>
          <a:bodyPr/>
          <a:lstStyle/>
          <a:p>
            <a:pPr marL="495580"/>
            <a:endParaRPr lang="en-US" dirty="0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10" y="1326607"/>
            <a:ext cx="2589609" cy="1788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31" y="1299818"/>
            <a:ext cx="2705695" cy="1839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610" y="1308748"/>
            <a:ext cx="2705695" cy="1821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31" y="3237560"/>
            <a:ext cx="2705695" cy="1821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610" y="3228630"/>
            <a:ext cx="2705695" cy="183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2" name="Rectangle 8"/>
          <p:cNvSpPr>
            <a:spLocks/>
          </p:cNvSpPr>
          <p:nvPr/>
        </p:nvSpPr>
        <p:spPr bwMode="auto">
          <a:xfrm>
            <a:off x="3108648" y="1239856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5</a:t>
            </a:r>
          </a:p>
        </p:txBody>
      </p:sp>
      <p:sp>
        <p:nvSpPr>
          <p:cNvPr id="41993" name="Rectangle 9"/>
          <p:cNvSpPr>
            <a:spLocks/>
          </p:cNvSpPr>
          <p:nvPr/>
        </p:nvSpPr>
        <p:spPr bwMode="auto">
          <a:xfrm>
            <a:off x="6028656" y="3240106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8</a:t>
            </a:r>
          </a:p>
        </p:txBody>
      </p:sp>
      <p:sp>
        <p:nvSpPr>
          <p:cNvPr id="41994" name="Rectangle 10"/>
          <p:cNvSpPr>
            <a:spLocks/>
          </p:cNvSpPr>
          <p:nvPr/>
        </p:nvSpPr>
        <p:spPr bwMode="auto">
          <a:xfrm>
            <a:off x="3108648" y="3240106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7</a:t>
            </a:r>
          </a:p>
        </p:txBody>
      </p:sp>
      <p:sp>
        <p:nvSpPr>
          <p:cNvPr id="41995" name="Rectangle 11"/>
          <p:cNvSpPr>
            <a:spLocks/>
          </p:cNvSpPr>
          <p:nvPr/>
        </p:nvSpPr>
        <p:spPr bwMode="auto">
          <a:xfrm>
            <a:off x="6028656" y="1329153"/>
            <a:ext cx="211646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en-US" sz="2500" b="1">
                <a:solidFill>
                  <a:srgbClr val="FBC912"/>
                </a:solidFill>
                <a:latin typeface="Bookman Old Style" charset="0"/>
                <a:ea typeface="ＭＳ Ｐゴシック" charset="0"/>
                <a:cs typeface="Bookman Old Style" charset="0"/>
                <a:sym typeface="Bookman Old Style" charset="0"/>
              </a:rPr>
              <a:t>6</a:t>
            </a:r>
          </a:p>
        </p:txBody>
      </p:sp>
      <p:sp>
        <p:nvSpPr>
          <p:cNvPr id="41996" name="Rectangle 12"/>
          <p:cNvSpPr>
            <a:spLocks/>
          </p:cNvSpPr>
          <p:nvPr/>
        </p:nvSpPr>
        <p:spPr bwMode="auto">
          <a:xfrm>
            <a:off x="672040" y="3995037"/>
            <a:ext cx="2128534" cy="44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r>
              <a:rPr lang="en-US" sz="2500" b="1" dirty="0">
                <a:solidFill>
                  <a:schemeClr val="accent3"/>
                </a:solidFill>
                <a:ea typeface="ＭＳ Ｐゴシック" charset="0"/>
                <a:cs typeface="Bookman Old Style" charset="0"/>
                <a:sym typeface="Bookman Old Style" charset="0"/>
              </a:rPr>
              <a:t>Hippocampus</a:t>
            </a:r>
          </a:p>
        </p:txBody>
      </p:sp>
      <p:sp>
        <p:nvSpPr>
          <p:cNvPr id="41997" name="Line 13"/>
          <p:cNvSpPr>
            <a:spLocks noChangeShapeType="1"/>
          </p:cNvSpPr>
          <p:nvPr/>
        </p:nvSpPr>
        <p:spPr bwMode="auto">
          <a:xfrm>
            <a:off x="1380753" y="2555125"/>
            <a:ext cx="12278" cy="1535906"/>
          </a:xfrm>
          <a:prstGeom prst="line">
            <a:avLst/>
          </a:prstGeom>
          <a:noFill/>
          <a:ln w="38100" cap="flat">
            <a:solidFill>
              <a:schemeClr val="accent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1998" name="Line 14"/>
          <p:cNvSpPr>
            <a:spLocks noChangeShapeType="1"/>
          </p:cNvSpPr>
          <p:nvPr/>
        </p:nvSpPr>
        <p:spPr bwMode="auto">
          <a:xfrm>
            <a:off x="2800574" y="4224976"/>
            <a:ext cx="914176" cy="116086"/>
          </a:xfrm>
          <a:prstGeom prst="line">
            <a:avLst/>
          </a:prstGeom>
          <a:noFill/>
          <a:ln w="38100" cap="flat">
            <a:solidFill>
              <a:schemeClr val="accent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1999" name="Line 15"/>
          <p:cNvSpPr>
            <a:spLocks noChangeShapeType="1"/>
          </p:cNvSpPr>
          <p:nvPr/>
        </p:nvSpPr>
        <p:spPr bwMode="auto">
          <a:xfrm>
            <a:off x="2889871" y="4314273"/>
            <a:ext cx="1371823" cy="312539"/>
          </a:xfrm>
          <a:prstGeom prst="line">
            <a:avLst/>
          </a:prstGeom>
          <a:noFill/>
          <a:ln w="38100" cap="flat">
            <a:solidFill>
              <a:schemeClr val="accent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0202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Streaming Graph-Based Hierarchical Segmentation in Space-Time</a:t>
            </a:r>
            <a:endParaRPr lang="en-US" sz="3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011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Basic Minimum Spanning Forest 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102" y="857637"/>
            <a:ext cx="8881273" cy="912046"/>
          </a:xfrm>
        </p:spPr>
        <p:txBody>
          <a:bodyPr>
            <a:normAutofit/>
          </a:bodyPr>
          <a:lstStyle/>
          <a:p>
            <a:r>
              <a:rPr lang="en-US" dirty="0" smtClean="0"/>
              <a:t>Use the minimum </a:t>
            </a:r>
            <a:r>
              <a:rPr lang="en-US" dirty="0"/>
              <a:t>spanning </a:t>
            </a:r>
            <a:r>
              <a:rPr lang="en-US" dirty="0" smtClean="0"/>
              <a:t>tree method of </a:t>
            </a:r>
            <a:r>
              <a:rPr lang="en-US" dirty="0" err="1" smtClean="0"/>
              <a:t>Felzenszwalb</a:t>
            </a:r>
            <a:r>
              <a:rPr lang="en-US" dirty="0" smtClean="0"/>
              <a:t> and </a:t>
            </a:r>
            <a:r>
              <a:rPr lang="en-US" dirty="0" err="1" smtClean="0"/>
              <a:t>Huttenlocher</a:t>
            </a:r>
            <a:r>
              <a:rPr lang="en-US" dirty="0" smtClean="0"/>
              <a:t> IJCV 2004.</a:t>
            </a:r>
            <a:endParaRPr lang="en-US" dirty="0"/>
          </a:p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09271" y="2597746"/>
            <a:ext cx="8725458" cy="2470600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/>
          <a:effectLst>
            <a:outerShdw blurRad="206375" dist="190500" dir="318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1300401" y="3070393"/>
            <a:ext cx="1828800" cy="1766455"/>
            <a:chOff x="1426238" y="3079416"/>
            <a:chExt cx="1828800" cy="1766455"/>
          </a:xfrm>
        </p:grpSpPr>
        <p:sp>
          <p:nvSpPr>
            <p:cNvPr id="9" name="Oval 8"/>
            <p:cNvSpPr/>
            <p:nvPr/>
          </p:nvSpPr>
          <p:spPr>
            <a:xfrm>
              <a:off x="1426238" y="3079416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>
              <a:off x="2188238" y="3079416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>
              <a:off x="2950238" y="3079416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1426238" y="3779071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2188238" y="3779071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950238" y="3779071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1426238" y="4541071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2188238" y="4541071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2950238" y="4541071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>
              <a:stCxn id="9" idx="6"/>
              <a:endCxn id="10" idx="2"/>
            </p:cNvCxnSpPr>
            <p:nvPr/>
          </p:nvCxnSpPr>
          <p:spPr>
            <a:xfrm>
              <a:off x="1731038" y="3231816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0" idx="6"/>
              <a:endCxn id="11" idx="2"/>
            </p:cNvCxnSpPr>
            <p:nvPr/>
          </p:nvCxnSpPr>
          <p:spPr>
            <a:xfrm>
              <a:off x="2493038" y="3231816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9" idx="4"/>
              <a:endCxn id="12" idx="0"/>
            </p:cNvCxnSpPr>
            <p:nvPr/>
          </p:nvCxnSpPr>
          <p:spPr>
            <a:xfrm>
              <a:off x="1578638" y="3384216"/>
              <a:ext cx="0" cy="394855"/>
            </a:xfrm>
            <a:prstGeom prst="line">
              <a:avLst/>
            </a:prstGeom>
            <a:ln w="95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2" idx="4"/>
              <a:endCxn id="15" idx="0"/>
            </p:cNvCxnSpPr>
            <p:nvPr/>
          </p:nvCxnSpPr>
          <p:spPr>
            <a:xfrm>
              <a:off x="1578638" y="4083871"/>
              <a:ext cx="0" cy="4572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6"/>
              <a:endCxn id="13" idx="2"/>
            </p:cNvCxnSpPr>
            <p:nvPr/>
          </p:nvCxnSpPr>
          <p:spPr>
            <a:xfrm>
              <a:off x="1731038" y="3931471"/>
              <a:ext cx="45720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10" idx="4"/>
              <a:endCxn id="13" idx="0"/>
            </p:cNvCxnSpPr>
            <p:nvPr/>
          </p:nvCxnSpPr>
          <p:spPr>
            <a:xfrm>
              <a:off x="2340638" y="3384216"/>
              <a:ext cx="0" cy="39485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11" idx="4"/>
              <a:endCxn id="14" idx="0"/>
            </p:cNvCxnSpPr>
            <p:nvPr/>
          </p:nvCxnSpPr>
          <p:spPr>
            <a:xfrm>
              <a:off x="3102638" y="3384216"/>
              <a:ext cx="0" cy="39485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13" idx="6"/>
              <a:endCxn id="14" idx="2"/>
            </p:cNvCxnSpPr>
            <p:nvPr/>
          </p:nvCxnSpPr>
          <p:spPr>
            <a:xfrm>
              <a:off x="2493038" y="3931471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15" idx="6"/>
              <a:endCxn id="17" idx="2"/>
            </p:cNvCxnSpPr>
            <p:nvPr/>
          </p:nvCxnSpPr>
          <p:spPr>
            <a:xfrm>
              <a:off x="1731038" y="4693471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13" idx="4"/>
              <a:endCxn id="17" idx="0"/>
            </p:cNvCxnSpPr>
            <p:nvPr/>
          </p:nvCxnSpPr>
          <p:spPr>
            <a:xfrm>
              <a:off x="2340638" y="4083871"/>
              <a:ext cx="0" cy="457200"/>
            </a:xfrm>
            <a:prstGeom prst="line">
              <a:avLst/>
            </a:prstGeom>
            <a:ln w="95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17" idx="6"/>
              <a:endCxn id="18" idx="2"/>
            </p:cNvCxnSpPr>
            <p:nvPr/>
          </p:nvCxnSpPr>
          <p:spPr>
            <a:xfrm>
              <a:off x="2493038" y="4693471"/>
              <a:ext cx="457200" cy="0"/>
            </a:xfrm>
            <a:prstGeom prst="line">
              <a:avLst/>
            </a:prstGeom>
            <a:ln w="95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14" idx="4"/>
              <a:endCxn id="18" idx="0"/>
            </p:cNvCxnSpPr>
            <p:nvPr/>
          </p:nvCxnSpPr>
          <p:spPr>
            <a:xfrm>
              <a:off x="3102638" y="4083871"/>
              <a:ext cx="0" cy="457200"/>
            </a:xfrm>
            <a:prstGeom prst="line">
              <a:avLst/>
            </a:prstGeom>
            <a:ln w="95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stCxn id="9" idx="5"/>
              <a:endCxn id="13" idx="1"/>
            </p:cNvCxnSpPr>
            <p:nvPr/>
          </p:nvCxnSpPr>
          <p:spPr>
            <a:xfrm>
              <a:off x="1686401" y="3339579"/>
              <a:ext cx="546474" cy="484129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12" idx="7"/>
              <a:endCxn id="10" idx="3"/>
            </p:cNvCxnSpPr>
            <p:nvPr/>
          </p:nvCxnSpPr>
          <p:spPr>
            <a:xfrm flipV="1">
              <a:off x="1686401" y="3339579"/>
              <a:ext cx="546474" cy="484129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12" idx="5"/>
              <a:endCxn id="17" idx="1"/>
            </p:cNvCxnSpPr>
            <p:nvPr/>
          </p:nvCxnSpPr>
          <p:spPr>
            <a:xfrm>
              <a:off x="1686401" y="4039234"/>
              <a:ext cx="546474" cy="54647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>
              <a:stCxn id="13" idx="3"/>
              <a:endCxn id="15" idx="7"/>
            </p:cNvCxnSpPr>
            <p:nvPr/>
          </p:nvCxnSpPr>
          <p:spPr>
            <a:xfrm flipH="1">
              <a:off x="1686401" y="4039234"/>
              <a:ext cx="546474" cy="546474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stCxn id="10" idx="5"/>
              <a:endCxn id="14" idx="1"/>
            </p:cNvCxnSpPr>
            <p:nvPr/>
          </p:nvCxnSpPr>
          <p:spPr>
            <a:xfrm>
              <a:off x="2448401" y="3339579"/>
              <a:ext cx="546474" cy="484129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>
              <a:stCxn id="11" idx="3"/>
              <a:endCxn id="13" idx="7"/>
            </p:cNvCxnSpPr>
            <p:nvPr/>
          </p:nvCxnSpPr>
          <p:spPr>
            <a:xfrm flipH="1">
              <a:off x="2448401" y="3339579"/>
              <a:ext cx="546474" cy="484129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13" idx="5"/>
              <a:endCxn id="18" idx="1"/>
            </p:cNvCxnSpPr>
            <p:nvPr/>
          </p:nvCxnSpPr>
          <p:spPr>
            <a:xfrm>
              <a:off x="2448401" y="4039234"/>
              <a:ext cx="546474" cy="546474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14" idx="3"/>
              <a:endCxn id="17" idx="7"/>
            </p:cNvCxnSpPr>
            <p:nvPr/>
          </p:nvCxnSpPr>
          <p:spPr>
            <a:xfrm flipH="1">
              <a:off x="2448401" y="4039234"/>
              <a:ext cx="546474" cy="54647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0" name="Group 39"/>
          <p:cNvGrpSpPr/>
          <p:nvPr/>
        </p:nvGrpSpPr>
        <p:grpSpPr>
          <a:xfrm>
            <a:off x="3657600" y="3070393"/>
            <a:ext cx="1828800" cy="1766455"/>
            <a:chOff x="3622963" y="823953"/>
            <a:chExt cx="1828800" cy="1766455"/>
          </a:xfrm>
        </p:grpSpPr>
        <p:sp>
          <p:nvSpPr>
            <p:cNvPr id="41" name="Oval 40"/>
            <p:cNvSpPr/>
            <p:nvPr/>
          </p:nvSpPr>
          <p:spPr>
            <a:xfrm>
              <a:off x="3622963" y="823953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Oval 41"/>
            <p:cNvSpPr/>
            <p:nvPr/>
          </p:nvSpPr>
          <p:spPr>
            <a:xfrm>
              <a:off x="4384963" y="823953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42"/>
            <p:cNvSpPr/>
            <p:nvPr/>
          </p:nvSpPr>
          <p:spPr>
            <a:xfrm>
              <a:off x="5146963" y="823953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/>
            <p:cNvSpPr/>
            <p:nvPr/>
          </p:nvSpPr>
          <p:spPr>
            <a:xfrm>
              <a:off x="3622963" y="1523608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/>
            <p:cNvSpPr/>
            <p:nvPr/>
          </p:nvSpPr>
          <p:spPr>
            <a:xfrm>
              <a:off x="4384963" y="1523608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5146963" y="1523608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/>
            <p:cNvSpPr/>
            <p:nvPr/>
          </p:nvSpPr>
          <p:spPr>
            <a:xfrm>
              <a:off x="3622963" y="2285608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Oval 47"/>
            <p:cNvSpPr/>
            <p:nvPr/>
          </p:nvSpPr>
          <p:spPr>
            <a:xfrm>
              <a:off x="4384963" y="2285608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/>
            <p:cNvSpPr/>
            <p:nvPr/>
          </p:nvSpPr>
          <p:spPr>
            <a:xfrm>
              <a:off x="5146963" y="2285608"/>
              <a:ext cx="304800" cy="304800"/>
            </a:xfrm>
            <a:prstGeom prst="ellipse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/>
            <p:cNvCxnSpPr>
              <a:stCxn id="41" idx="6"/>
              <a:endCxn id="42" idx="2"/>
            </p:cNvCxnSpPr>
            <p:nvPr/>
          </p:nvCxnSpPr>
          <p:spPr>
            <a:xfrm>
              <a:off x="3927763" y="976353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42" idx="6"/>
              <a:endCxn id="43" idx="2"/>
            </p:cNvCxnSpPr>
            <p:nvPr/>
          </p:nvCxnSpPr>
          <p:spPr>
            <a:xfrm>
              <a:off x="4689763" y="976353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41" idx="4"/>
              <a:endCxn id="44" idx="0"/>
            </p:cNvCxnSpPr>
            <p:nvPr/>
          </p:nvCxnSpPr>
          <p:spPr>
            <a:xfrm>
              <a:off x="3775363" y="1128753"/>
              <a:ext cx="0" cy="394855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44" idx="4"/>
              <a:endCxn id="47" idx="0"/>
            </p:cNvCxnSpPr>
            <p:nvPr/>
          </p:nvCxnSpPr>
          <p:spPr>
            <a:xfrm>
              <a:off x="3775363" y="1828408"/>
              <a:ext cx="0" cy="457200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44" idx="6"/>
              <a:endCxn id="45" idx="2"/>
            </p:cNvCxnSpPr>
            <p:nvPr/>
          </p:nvCxnSpPr>
          <p:spPr>
            <a:xfrm>
              <a:off x="3927763" y="1676008"/>
              <a:ext cx="457200" cy="0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42" idx="4"/>
              <a:endCxn id="45" idx="0"/>
            </p:cNvCxnSpPr>
            <p:nvPr/>
          </p:nvCxnSpPr>
          <p:spPr>
            <a:xfrm>
              <a:off x="4537363" y="1128753"/>
              <a:ext cx="0" cy="394855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43" idx="4"/>
              <a:endCxn id="46" idx="0"/>
            </p:cNvCxnSpPr>
            <p:nvPr/>
          </p:nvCxnSpPr>
          <p:spPr>
            <a:xfrm>
              <a:off x="5299363" y="1128753"/>
              <a:ext cx="0" cy="394855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45" idx="6"/>
              <a:endCxn id="46" idx="2"/>
            </p:cNvCxnSpPr>
            <p:nvPr/>
          </p:nvCxnSpPr>
          <p:spPr>
            <a:xfrm>
              <a:off x="4689763" y="1676008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stCxn id="47" idx="6"/>
              <a:endCxn id="48" idx="2"/>
            </p:cNvCxnSpPr>
            <p:nvPr/>
          </p:nvCxnSpPr>
          <p:spPr>
            <a:xfrm>
              <a:off x="3927763" y="2438008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45" idx="4"/>
              <a:endCxn id="48" idx="0"/>
            </p:cNvCxnSpPr>
            <p:nvPr/>
          </p:nvCxnSpPr>
          <p:spPr>
            <a:xfrm>
              <a:off x="4537363" y="1828408"/>
              <a:ext cx="0" cy="457200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48" idx="6"/>
              <a:endCxn id="49" idx="2"/>
            </p:cNvCxnSpPr>
            <p:nvPr/>
          </p:nvCxnSpPr>
          <p:spPr>
            <a:xfrm>
              <a:off x="4689763" y="2438008"/>
              <a:ext cx="457200" cy="0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46" idx="4"/>
              <a:endCxn id="49" idx="0"/>
            </p:cNvCxnSpPr>
            <p:nvPr/>
          </p:nvCxnSpPr>
          <p:spPr>
            <a:xfrm>
              <a:off x="5299363" y="1828408"/>
              <a:ext cx="0" cy="457200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41" idx="5"/>
              <a:endCxn id="45" idx="1"/>
            </p:cNvCxnSpPr>
            <p:nvPr/>
          </p:nvCxnSpPr>
          <p:spPr>
            <a:xfrm>
              <a:off x="3883126" y="1084116"/>
              <a:ext cx="546474" cy="484129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44" idx="7"/>
              <a:endCxn id="42" idx="3"/>
            </p:cNvCxnSpPr>
            <p:nvPr/>
          </p:nvCxnSpPr>
          <p:spPr>
            <a:xfrm flipV="1">
              <a:off x="3883126" y="1084116"/>
              <a:ext cx="546474" cy="484129"/>
            </a:xfrm>
            <a:prstGeom prst="line">
              <a:avLst/>
            </a:prstGeom>
            <a:ln w="76200">
              <a:prstDash val="soli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44" idx="5"/>
              <a:endCxn id="48" idx="1"/>
            </p:cNvCxnSpPr>
            <p:nvPr/>
          </p:nvCxnSpPr>
          <p:spPr>
            <a:xfrm>
              <a:off x="3883126" y="1783771"/>
              <a:ext cx="546474" cy="546474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45" idx="3"/>
              <a:endCxn id="47" idx="7"/>
            </p:cNvCxnSpPr>
            <p:nvPr/>
          </p:nvCxnSpPr>
          <p:spPr>
            <a:xfrm flipH="1">
              <a:off x="3883126" y="1783771"/>
              <a:ext cx="546474" cy="546474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>
              <a:stCxn id="42" idx="5"/>
              <a:endCxn id="46" idx="1"/>
            </p:cNvCxnSpPr>
            <p:nvPr/>
          </p:nvCxnSpPr>
          <p:spPr>
            <a:xfrm>
              <a:off x="4645126" y="1084116"/>
              <a:ext cx="546474" cy="484129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43" idx="3"/>
              <a:endCxn id="45" idx="7"/>
            </p:cNvCxnSpPr>
            <p:nvPr/>
          </p:nvCxnSpPr>
          <p:spPr>
            <a:xfrm flipH="1">
              <a:off x="4645126" y="1084116"/>
              <a:ext cx="546474" cy="484129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45" idx="5"/>
              <a:endCxn id="49" idx="1"/>
            </p:cNvCxnSpPr>
            <p:nvPr/>
          </p:nvCxnSpPr>
          <p:spPr>
            <a:xfrm>
              <a:off x="4645126" y="1783771"/>
              <a:ext cx="546474" cy="546474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46" idx="3"/>
              <a:endCxn id="48" idx="7"/>
            </p:cNvCxnSpPr>
            <p:nvPr/>
          </p:nvCxnSpPr>
          <p:spPr>
            <a:xfrm flipH="1">
              <a:off x="4645126" y="1783771"/>
              <a:ext cx="546474" cy="546474"/>
            </a:xfrm>
            <a:prstGeom prst="line">
              <a:avLst/>
            </a:prstGeom>
            <a:ln w="28575">
              <a:prstDash val="sys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0" name="Group 69"/>
          <p:cNvGrpSpPr/>
          <p:nvPr/>
        </p:nvGrpSpPr>
        <p:grpSpPr>
          <a:xfrm>
            <a:off x="6014800" y="3070393"/>
            <a:ext cx="1828800" cy="1766455"/>
            <a:chOff x="6445437" y="813953"/>
            <a:chExt cx="1828800" cy="1766455"/>
          </a:xfrm>
        </p:grpSpPr>
        <p:sp>
          <p:nvSpPr>
            <p:cNvPr id="71" name="Oval 70"/>
            <p:cNvSpPr/>
            <p:nvPr/>
          </p:nvSpPr>
          <p:spPr>
            <a:xfrm>
              <a:off x="6445437" y="813953"/>
              <a:ext cx="304800" cy="3048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/>
            <p:cNvSpPr/>
            <p:nvPr/>
          </p:nvSpPr>
          <p:spPr>
            <a:xfrm>
              <a:off x="7207437" y="813953"/>
              <a:ext cx="304800" cy="3048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/>
            <p:cNvSpPr/>
            <p:nvPr/>
          </p:nvSpPr>
          <p:spPr>
            <a:xfrm>
              <a:off x="7969437" y="813953"/>
              <a:ext cx="304800" cy="3048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/>
            <p:cNvSpPr/>
            <p:nvPr/>
          </p:nvSpPr>
          <p:spPr>
            <a:xfrm>
              <a:off x="6445437" y="1513608"/>
              <a:ext cx="304800" cy="3048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/>
            <p:cNvSpPr/>
            <p:nvPr/>
          </p:nvSpPr>
          <p:spPr>
            <a:xfrm>
              <a:off x="7207437" y="1513608"/>
              <a:ext cx="304800" cy="30480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/>
            <p:cNvSpPr/>
            <p:nvPr/>
          </p:nvSpPr>
          <p:spPr>
            <a:xfrm>
              <a:off x="7969437" y="1513608"/>
              <a:ext cx="304800" cy="30480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/>
            <p:cNvSpPr/>
            <p:nvPr/>
          </p:nvSpPr>
          <p:spPr>
            <a:xfrm>
              <a:off x="6445437" y="2275608"/>
              <a:ext cx="304800" cy="304800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/>
            <p:cNvSpPr/>
            <p:nvPr/>
          </p:nvSpPr>
          <p:spPr>
            <a:xfrm>
              <a:off x="7207437" y="2275608"/>
              <a:ext cx="304800" cy="304800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/>
            <p:cNvSpPr/>
            <p:nvPr/>
          </p:nvSpPr>
          <p:spPr>
            <a:xfrm>
              <a:off x="7969437" y="2275608"/>
              <a:ext cx="304800" cy="304800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0" name="Straight Connector 79"/>
            <p:cNvCxnSpPr>
              <a:stCxn id="71" idx="6"/>
              <a:endCxn id="72" idx="2"/>
            </p:cNvCxnSpPr>
            <p:nvPr/>
          </p:nvCxnSpPr>
          <p:spPr>
            <a:xfrm>
              <a:off x="6750237" y="966353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>
              <a:stCxn id="72" idx="6"/>
              <a:endCxn id="73" idx="2"/>
            </p:cNvCxnSpPr>
            <p:nvPr/>
          </p:nvCxnSpPr>
          <p:spPr>
            <a:xfrm>
              <a:off x="7512237" y="966353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>
              <a:stCxn id="75" idx="6"/>
              <a:endCxn id="76" idx="2"/>
            </p:cNvCxnSpPr>
            <p:nvPr/>
          </p:nvCxnSpPr>
          <p:spPr>
            <a:xfrm>
              <a:off x="7512237" y="1666008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>
              <a:stCxn id="77" idx="6"/>
              <a:endCxn id="78" idx="2"/>
            </p:cNvCxnSpPr>
            <p:nvPr/>
          </p:nvCxnSpPr>
          <p:spPr>
            <a:xfrm>
              <a:off x="6750237" y="2428008"/>
              <a:ext cx="457200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>
              <a:stCxn id="74" idx="7"/>
              <a:endCxn id="72" idx="3"/>
            </p:cNvCxnSpPr>
            <p:nvPr/>
          </p:nvCxnSpPr>
          <p:spPr>
            <a:xfrm flipV="1">
              <a:off x="6705600" y="1074116"/>
              <a:ext cx="546474" cy="484129"/>
            </a:xfrm>
            <a:prstGeom prst="line">
              <a:avLst/>
            </a:prstGeom>
            <a:ln w="76200">
              <a:prstDash val="soli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stCxn id="75" idx="5"/>
              <a:endCxn id="79" idx="1"/>
            </p:cNvCxnSpPr>
            <p:nvPr/>
          </p:nvCxnSpPr>
          <p:spPr>
            <a:xfrm>
              <a:off x="7467600" y="1773771"/>
              <a:ext cx="546474" cy="546474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1" name="TextBox 100"/>
          <p:cNvSpPr txBox="1"/>
          <p:nvPr/>
        </p:nvSpPr>
        <p:spPr>
          <a:xfrm>
            <a:off x="209271" y="2667347"/>
            <a:ext cx="8725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Stage 1: Make a graph connecting nearest voxels; use similarity for edge weights.</a:t>
            </a:r>
            <a:endParaRPr lang="en-US" dirty="0"/>
          </a:p>
        </p:txBody>
      </p:sp>
      <p:grpSp>
        <p:nvGrpSpPr>
          <p:cNvPr id="104" name="Group 103"/>
          <p:cNvGrpSpPr/>
          <p:nvPr/>
        </p:nvGrpSpPr>
        <p:grpSpPr>
          <a:xfrm>
            <a:off x="209271" y="2672630"/>
            <a:ext cx="8725458" cy="381092"/>
            <a:chOff x="209271" y="2923803"/>
            <a:chExt cx="8725458" cy="381092"/>
          </a:xfrm>
        </p:grpSpPr>
        <p:sp>
          <p:nvSpPr>
            <p:cNvPr id="102" name="TextBox 101"/>
            <p:cNvSpPr txBox="1"/>
            <p:nvPr/>
          </p:nvSpPr>
          <p:spPr>
            <a:xfrm>
              <a:off x="209271" y="2923803"/>
              <a:ext cx="87254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Stage 2: Proceed by iteratively adding edges with best similarity satisfying               .</a:t>
              </a:r>
              <a:endParaRPr lang="en-US" dirty="0"/>
            </a:p>
          </p:txBody>
        </p:sp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51410" y="2929608"/>
              <a:ext cx="1000765" cy="375287"/>
            </a:xfrm>
            <a:prstGeom prst="rect">
              <a:avLst/>
            </a:prstGeom>
          </p:spPr>
        </p:pic>
      </p:grpSp>
      <p:sp>
        <p:nvSpPr>
          <p:cNvPr id="105" name="TextBox 104"/>
          <p:cNvSpPr txBox="1"/>
          <p:nvPr/>
        </p:nvSpPr>
        <p:spPr>
          <a:xfrm>
            <a:off x="209271" y="2671634"/>
            <a:ext cx="8725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Stage 3: Construct segments by extracting minimum spanning trees.</a:t>
            </a:r>
            <a:endParaRPr lang="en-US" dirty="0"/>
          </a:p>
        </p:txBody>
      </p:sp>
      <p:grpSp>
        <p:nvGrpSpPr>
          <p:cNvPr id="82" name="Group 81"/>
          <p:cNvGrpSpPr/>
          <p:nvPr/>
        </p:nvGrpSpPr>
        <p:grpSpPr>
          <a:xfrm>
            <a:off x="3614131" y="3070393"/>
            <a:ext cx="4436700" cy="1754327"/>
            <a:chOff x="1395781" y="6563896"/>
            <a:chExt cx="4436700" cy="1754327"/>
          </a:xfrm>
        </p:grpSpPr>
        <p:sp>
          <p:nvSpPr>
            <p:cNvPr id="89" name="TextBox 88"/>
            <p:cNvSpPr txBox="1"/>
            <p:nvPr/>
          </p:nvSpPr>
          <p:spPr>
            <a:xfrm>
              <a:off x="1395781" y="6563896"/>
              <a:ext cx="4436700" cy="175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Edge weight is computed by</a:t>
              </a:r>
            </a:p>
            <a:p>
              <a:endParaRPr lang="en-US" dirty="0"/>
            </a:p>
            <a:p>
              <a:endParaRPr lang="en-US" dirty="0"/>
            </a:p>
            <a:p>
              <a:endParaRPr lang="en-US" dirty="0" smtClean="0"/>
            </a:p>
            <a:p>
              <a:r>
                <a:rPr lang="en-US" dirty="0" smtClean="0"/>
                <a:t>Where        is a feature function.  We strictly use RGB color as the feature.</a:t>
              </a:r>
              <a:endParaRPr lang="en-US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7255" y="6952771"/>
              <a:ext cx="3079890" cy="70701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74349" y="7707175"/>
              <a:ext cx="442572" cy="329575"/>
            </a:xfrm>
            <a:prstGeom prst="rect">
              <a:avLst/>
            </a:prstGeom>
          </p:spPr>
        </p:pic>
      </p:grpSp>
      <p:pic>
        <p:nvPicPr>
          <p:cNvPr id="83" name="Picture 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6500" y="1644408"/>
            <a:ext cx="6731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87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1" grpId="0"/>
      <p:bldP spid="101" grpId="1"/>
      <p:bldP spid="10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Streaming Hierarchical Graph-Based Segmentation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approximation framework for </a:t>
            </a:r>
            <a:r>
              <a:rPr lang="en-US" sz="2400" dirty="0" smtClean="0"/>
              <a:t>Streaming </a:t>
            </a:r>
            <a:r>
              <a:rPr lang="en-US" sz="2400" dirty="0"/>
              <a:t>Hierarchical Video </a:t>
            </a:r>
            <a:r>
              <a:rPr lang="en-US" sz="2400" dirty="0" smtClean="0"/>
              <a:t>Segmentation.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rgbClr val="000000"/>
                </a:solidFill>
              </a:rPr>
              <a:t>We’ll discuss the minimum spanning forest method within the framework: </a:t>
            </a:r>
            <a:r>
              <a:rPr lang="en-US" b="1" dirty="0" err="1" smtClean="0">
                <a:solidFill>
                  <a:srgbClr val="FF0000"/>
                </a:solidFill>
              </a:rPr>
              <a:t>StreamGBH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rgbClr val="000000"/>
                </a:solidFill>
              </a:rPr>
              <a:t>Incorporates ideas from the data streams literature to allow</a:t>
            </a:r>
          </a:p>
          <a:p>
            <a:pPr lvl="1"/>
            <a:r>
              <a:rPr lang="en-US" dirty="0" smtClean="0"/>
              <a:t>a constant (and small) memory requirement,</a:t>
            </a:r>
          </a:p>
          <a:p>
            <a:pPr lvl="1"/>
            <a:r>
              <a:rPr lang="en-US" dirty="0" smtClean="0"/>
              <a:t>a method to handle arbitrarily long (or streaming) video,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 balance between subsequence length and overall performance.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893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Streaming?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4"/>
            <a:ext cx="8725458" cy="145666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Practical use of video segmentation presents two problems</a:t>
            </a:r>
          </a:p>
          <a:p>
            <a:pPr lvl="1"/>
            <a:r>
              <a:rPr lang="en-US" b="1" dirty="0"/>
              <a:t>Memory—</a:t>
            </a:r>
            <a:r>
              <a:rPr lang="en-US" dirty="0"/>
              <a:t>Videos  are an order of magnitude larger than images.</a:t>
            </a:r>
          </a:p>
          <a:p>
            <a:pPr lvl="1"/>
            <a:r>
              <a:rPr lang="en-US" b="1" dirty="0"/>
              <a:t>Duration—</a:t>
            </a:r>
            <a:r>
              <a:rPr lang="en-US" dirty="0"/>
              <a:t>how much of the video to process at once.</a:t>
            </a:r>
          </a:p>
          <a:p>
            <a:pPr lvl="2"/>
            <a:r>
              <a:rPr lang="en-US" dirty="0"/>
              <a:t>Indeed some videos are </a:t>
            </a:r>
            <a:r>
              <a:rPr lang="en-US" i="1" dirty="0"/>
              <a:t>endless.</a:t>
            </a:r>
            <a:r>
              <a:rPr lang="en-US" dirty="0"/>
              <a:t> </a:t>
            </a:r>
          </a:p>
          <a:p>
            <a:pPr lvl="1"/>
            <a:endParaRPr lang="en-US" b="1" dirty="0"/>
          </a:p>
          <a:p>
            <a:pPr lvl="1"/>
            <a:endParaRPr lang="en-US" dirty="0"/>
          </a:p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6427387" y="4364785"/>
            <a:ext cx="2588720" cy="2511543"/>
            <a:chOff x="6201790" y="4264513"/>
            <a:chExt cx="2588720" cy="251154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01790" y="4264513"/>
              <a:ext cx="2588720" cy="16002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201790" y="5852726"/>
              <a:ext cx="25678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Full Video</a:t>
              </a:r>
            </a:p>
            <a:p>
              <a:pPr algn="ctr"/>
              <a:r>
                <a:rPr lang="en-US" sz="1200" dirty="0" smtClean="0"/>
                <a:t>[Paris and Durand CVPR 2007]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Grundmann</a:t>
              </a:r>
              <a:r>
                <a:rPr lang="en-US" sz="1200" dirty="0" smtClean="0"/>
                <a:t> et al. CVPR 2010]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Lezama</a:t>
              </a:r>
              <a:r>
                <a:rPr lang="en-US" sz="1200" dirty="0" smtClean="0"/>
                <a:t> et al. CVPR 2011]</a:t>
              </a:r>
            </a:p>
          </p:txBody>
        </p:sp>
      </p:grpSp>
      <p:pic>
        <p:nvPicPr>
          <p:cNvPr id="9" name="ice_gbh_2_b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6000" y="2267818"/>
            <a:ext cx="3048000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769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6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Streaming?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4"/>
            <a:ext cx="8725458" cy="121226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Works have resorted to a frame-by-frame segmentation followed by a correspondence.</a:t>
            </a:r>
          </a:p>
          <a:p>
            <a:pPr lvl="1"/>
            <a:r>
              <a:rPr lang="en-US" dirty="0" smtClean="0"/>
              <a:t>Temporal coherence is problematic.</a:t>
            </a:r>
            <a:endParaRPr lang="en-US" dirty="0"/>
          </a:p>
          <a:p>
            <a:pPr lvl="1"/>
            <a:endParaRPr lang="en-US" b="1" dirty="0"/>
          </a:p>
          <a:p>
            <a:pPr lvl="1"/>
            <a:endParaRPr lang="en-US" dirty="0"/>
          </a:p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6427387" y="4364785"/>
            <a:ext cx="2588720" cy="2511543"/>
            <a:chOff x="6201790" y="4264513"/>
            <a:chExt cx="2588720" cy="251154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01790" y="4264513"/>
              <a:ext cx="2588720" cy="16002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201790" y="5852726"/>
              <a:ext cx="25678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Full Video</a:t>
              </a:r>
            </a:p>
            <a:p>
              <a:pPr algn="ctr"/>
              <a:r>
                <a:rPr lang="en-US" sz="1200" dirty="0" smtClean="0"/>
                <a:t>[Paris and Durand CVPR 2007]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Grundmann</a:t>
              </a:r>
              <a:r>
                <a:rPr lang="en-US" sz="1200" dirty="0" smtClean="0"/>
                <a:t> et al. CVPR 2010]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Lezama</a:t>
              </a:r>
              <a:r>
                <a:rPr lang="en-US" sz="1200" dirty="0" smtClean="0"/>
                <a:t> et al. CVPR 2011]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34071" y="4364785"/>
            <a:ext cx="2567890" cy="2347431"/>
            <a:chOff x="267758" y="4264513"/>
            <a:chExt cx="2567890" cy="234743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67759" y="4264513"/>
              <a:ext cx="2567889" cy="1600200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267758" y="5873280"/>
              <a:ext cx="256788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Frame-by-Frame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Brendel</a:t>
              </a:r>
              <a:r>
                <a:rPr lang="en-US" sz="1200" dirty="0" smtClean="0"/>
                <a:t> and </a:t>
              </a:r>
              <a:r>
                <a:rPr lang="en-US" sz="1200" dirty="0" err="1" smtClean="0"/>
                <a:t>Todorovic</a:t>
              </a:r>
              <a:r>
                <a:rPr lang="en-US" sz="1200" dirty="0" smtClean="0"/>
                <a:t> ICCV 2009]</a:t>
              </a:r>
            </a:p>
            <a:p>
              <a:pPr algn="ctr"/>
              <a:r>
                <a:rPr lang="en-US" sz="1200" dirty="0" smtClean="0"/>
                <a:t>[Lee et al. CVPR 2011]</a:t>
              </a:r>
            </a:p>
          </p:txBody>
        </p:sp>
      </p:grpSp>
      <p:pic>
        <p:nvPicPr>
          <p:cNvPr id="13" name="ice_fbf_b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2267818"/>
            <a:ext cx="3048000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73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Streaming?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943898"/>
            <a:ext cx="8725458" cy="1456662"/>
          </a:xfrm>
        </p:spPr>
        <p:txBody>
          <a:bodyPr>
            <a:normAutofit/>
          </a:bodyPr>
          <a:lstStyle/>
          <a:p>
            <a:r>
              <a:rPr lang="en-US" dirty="0" smtClean="0"/>
              <a:t>Streaming is needed.</a:t>
            </a:r>
          </a:p>
          <a:p>
            <a:pPr lvl="1"/>
            <a:r>
              <a:rPr lang="en-US" dirty="0" smtClean="0"/>
              <a:t>Can we </a:t>
            </a:r>
            <a:r>
              <a:rPr lang="en-US" b="1" dirty="0" smtClean="0"/>
              <a:t>bound memory needs </a:t>
            </a:r>
            <a:r>
              <a:rPr lang="en-US" dirty="0" smtClean="0"/>
              <a:t>and </a:t>
            </a:r>
            <a:r>
              <a:rPr lang="en-US" b="1" dirty="0" smtClean="0"/>
              <a:t>handle arbitrarily long </a:t>
            </a:r>
            <a:r>
              <a:rPr lang="en-US" dirty="0" smtClean="0"/>
              <a:t>videos </a:t>
            </a:r>
            <a:r>
              <a:rPr lang="en-US" b="1" dirty="0" smtClean="0"/>
              <a:t>without sacrificing quality </a:t>
            </a:r>
            <a:r>
              <a:rPr lang="en-US" dirty="0" smtClean="0"/>
              <a:t>of segmentation?</a:t>
            </a:r>
            <a:endParaRPr lang="en-US" dirty="0"/>
          </a:p>
          <a:p>
            <a:pPr lvl="1"/>
            <a:endParaRPr lang="en-US" b="1" dirty="0"/>
          </a:p>
          <a:p>
            <a:pPr lvl="1"/>
            <a:endParaRPr lang="en-US" dirty="0"/>
          </a:p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6427387" y="4364785"/>
            <a:ext cx="2588720" cy="2511543"/>
            <a:chOff x="6201790" y="4264513"/>
            <a:chExt cx="2588720" cy="251154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01790" y="4264513"/>
              <a:ext cx="2588720" cy="16002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201790" y="5852726"/>
              <a:ext cx="25678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Full Video</a:t>
              </a:r>
            </a:p>
            <a:p>
              <a:pPr algn="ctr"/>
              <a:r>
                <a:rPr lang="en-US" sz="1200" dirty="0" smtClean="0"/>
                <a:t>[Paris and Durand CVPR 2007]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Grundmann</a:t>
              </a:r>
              <a:r>
                <a:rPr lang="en-US" sz="1200" dirty="0" smtClean="0"/>
                <a:t> et al. CVPR 2010]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Lezama</a:t>
              </a:r>
              <a:r>
                <a:rPr lang="en-US" sz="1200" dirty="0" smtClean="0"/>
                <a:t> et al. CVPR 2011]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34071" y="4364785"/>
            <a:ext cx="2567890" cy="2347431"/>
            <a:chOff x="267758" y="4264513"/>
            <a:chExt cx="2567890" cy="234743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67759" y="4264513"/>
              <a:ext cx="2567889" cy="1600200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267758" y="5873280"/>
              <a:ext cx="256788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Frame-by-Frame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Brendel</a:t>
              </a:r>
              <a:r>
                <a:rPr lang="en-US" sz="1200" dirty="0" smtClean="0"/>
                <a:t> and </a:t>
              </a:r>
              <a:r>
                <a:rPr lang="en-US" sz="1200" dirty="0" err="1" smtClean="0"/>
                <a:t>Todorovic</a:t>
              </a:r>
              <a:r>
                <a:rPr lang="en-US" sz="1200" dirty="0" smtClean="0"/>
                <a:t> ICCV 2009]</a:t>
              </a:r>
            </a:p>
            <a:p>
              <a:pPr algn="ctr"/>
              <a:r>
                <a:rPr lang="en-US" sz="1200" dirty="0" smtClean="0"/>
                <a:t>[Lee et al. CVPR 2011]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292127" y="4364785"/>
            <a:ext cx="2567889" cy="2532097"/>
            <a:chOff x="3158439" y="4264513"/>
            <a:chExt cx="2567889" cy="2532097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158439" y="4264513"/>
              <a:ext cx="2567889" cy="1600200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3158439" y="5873280"/>
              <a:ext cx="256788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Streaming</a:t>
              </a:r>
            </a:p>
            <a:p>
              <a:pPr algn="ctr"/>
              <a:r>
                <a:rPr lang="en-US" sz="1200" dirty="0" smtClean="0"/>
                <a:t>[Paris ECCV 2008]</a:t>
              </a:r>
            </a:p>
            <a:p>
              <a:pPr algn="ctr"/>
              <a:r>
                <a:rPr lang="en-US" sz="1200" dirty="0" smtClean="0"/>
                <a:t>[</a:t>
              </a:r>
              <a:r>
                <a:rPr lang="en-US" sz="1200" dirty="0" err="1" smtClean="0"/>
                <a:t>Grundmann</a:t>
              </a:r>
              <a:r>
                <a:rPr lang="en-US" sz="1200" dirty="0" smtClean="0"/>
                <a:t> et al. CVPR 2010] (Clip-based)</a:t>
              </a:r>
            </a:p>
          </p:txBody>
        </p:sp>
      </p:grpSp>
      <p:pic>
        <p:nvPicPr>
          <p:cNvPr id="17" name="ice_fbf_br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0" y="2332785"/>
            <a:ext cx="3048000" cy="2032000"/>
          </a:xfrm>
          <a:prstGeom prst="rect">
            <a:avLst/>
          </a:prstGeom>
        </p:spPr>
      </p:pic>
      <p:pic>
        <p:nvPicPr>
          <p:cNvPr id="18" name="ice_gbh_2_br.mpg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096000" y="2332785"/>
            <a:ext cx="3048000" cy="2032000"/>
          </a:xfrm>
          <a:prstGeom prst="rect">
            <a:avLst/>
          </a:prstGeom>
        </p:spPr>
      </p:pic>
      <p:pic>
        <p:nvPicPr>
          <p:cNvPr id="19" name="ice_streamgbh_br.mpg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048000" y="2332785"/>
            <a:ext cx="3048000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6541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6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786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86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 vol="80000">
                <p:cTn id="26" repeatCount="indefinite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video>
              <p:cMediaNode vol="80000">
                <p:cTn id="27" repeatCount="indefinite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video>
              <p:cMediaNode vol="80000">
                <p:cTn id="28" repeatCount="indefinite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7680"/>
            <a:ext cx="9144000" cy="45703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Streaming Hierarchical Video Segmentation</a:t>
            </a:r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idx="1"/>
          </p:nvPr>
        </p:nvSpPr>
        <p:spPr>
          <a:xfrm>
            <a:off x="209271" y="1072265"/>
            <a:ext cx="8725458" cy="5276056"/>
          </a:xfrm>
        </p:spPr>
        <p:txBody>
          <a:bodyPr/>
          <a:lstStyle/>
          <a:p>
            <a:r>
              <a:rPr lang="en-US" dirty="0" smtClean="0"/>
              <a:t>Basic problem statement:</a:t>
            </a:r>
          </a:p>
          <a:p>
            <a:r>
              <a:rPr lang="en-US" dirty="0" smtClean="0"/>
              <a:t>Segmentation hierarchy</a:t>
            </a:r>
          </a:p>
          <a:p>
            <a:pPr>
              <a:spcBef>
                <a:spcPts val="7200"/>
              </a:spcBef>
            </a:pPr>
            <a:r>
              <a:rPr lang="en-US" dirty="0" smtClean="0"/>
              <a:t>Consider a stream pointer </a:t>
            </a:r>
            <a:r>
              <a:rPr lang="en-US" i="1" dirty="0"/>
              <a:t> </a:t>
            </a:r>
            <a:r>
              <a:rPr lang="en-US" dirty="0" smtClean="0"/>
              <a:t> that indexes into the video; the streaming method may not alter any prior result           . </a:t>
            </a:r>
          </a:p>
          <a:p>
            <a:pPr lvl="1">
              <a:spcBef>
                <a:spcPts val="600"/>
              </a:spcBef>
            </a:pPr>
            <a:r>
              <a:rPr lang="en-US" dirty="0" smtClean="0"/>
              <a:t>Analogous to treating the video as a set of sequential subsequences.</a:t>
            </a:r>
          </a:p>
          <a:p>
            <a:pPr lvl="1">
              <a:spcBef>
                <a:spcPts val="600"/>
              </a:spcBef>
            </a:pPr>
            <a:r>
              <a:rPr lang="en-US" dirty="0" smtClean="0"/>
              <a:t>Framework generalizes a spectrum of methods.</a:t>
            </a:r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4474616" y="1053131"/>
            <a:ext cx="4484776" cy="1064211"/>
            <a:chOff x="4659224" y="1055553"/>
            <a:chExt cx="4484776" cy="1064211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14249" y="1497464"/>
              <a:ext cx="2819400" cy="62230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659224" y="1055553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accent3"/>
                  </a:solidFill>
                </a:rPr>
                <a:t>S</a:t>
              </a:r>
              <a:r>
                <a:rPr lang="en-US" dirty="0" smtClean="0">
                  <a:solidFill>
                    <a:schemeClr val="accent3"/>
                  </a:solidFill>
                </a:rPr>
                <a:t>egmentation</a:t>
              </a:r>
              <a:endParaRPr lang="en-US" dirty="0">
                <a:solidFill>
                  <a:schemeClr val="accent3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858000" y="1055553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accent1"/>
                  </a:solidFill>
                </a:rPr>
                <a:t>Video Input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014249" y="1424885"/>
              <a:ext cx="449002" cy="440517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7384647" y="1497464"/>
              <a:ext cx="449002" cy="44051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194" y="1995860"/>
            <a:ext cx="2870200" cy="4826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623" y="2455113"/>
            <a:ext cx="8398436" cy="4117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1418" y="3147382"/>
            <a:ext cx="749300" cy="4191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4116" y="3999997"/>
            <a:ext cx="2921000" cy="444500"/>
          </a:xfrm>
          <a:prstGeom prst="rect">
            <a:avLst/>
          </a:prstGeom>
        </p:spPr>
      </p:pic>
      <p:pic>
        <p:nvPicPr>
          <p:cNvPr id="34" name="Picture 33" descr="latex-image-1.pd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986" y="2876405"/>
            <a:ext cx="241300" cy="3302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685782" y="6364437"/>
            <a:ext cx="4260269" cy="406400"/>
            <a:chOff x="2685782" y="6364437"/>
            <a:chExt cx="4260269" cy="406400"/>
          </a:xfrm>
        </p:grpSpPr>
        <p:pic>
          <p:nvPicPr>
            <p:cNvPr id="35" name="Picture 34" descr="latex-image-1.pdf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5782" y="6370787"/>
              <a:ext cx="393700" cy="393700"/>
            </a:xfrm>
            <a:prstGeom prst="rect">
              <a:avLst/>
            </a:prstGeom>
          </p:spPr>
        </p:pic>
        <p:pic>
          <p:nvPicPr>
            <p:cNvPr id="36" name="Picture 35" descr="latex-image-1.pdf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9542" y="6370787"/>
              <a:ext cx="406400" cy="393700"/>
            </a:xfrm>
            <a:prstGeom prst="rect">
              <a:avLst/>
            </a:prstGeom>
          </p:spPr>
        </p:pic>
        <p:pic>
          <p:nvPicPr>
            <p:cNvPr id="37" name="Picture 36" descr="latex-image-1.pdf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9651" y="6364437"/>
              <a:ext cx="406400" cy="406400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2630938" y="5864721"/>
            <a:ext cx="4397051" cy="918292"/>
            <a:chOff x="2630938" y="5864721"/>
            <a:chExt cx="4397051" cy="918292"/>
          </a:xfrm>
        </p:grpSpPr>
        <p:sp>
          <p:nvSpPr>
            <p:cNvPr id="22" name="Rectangle 21"/>
            <p:cNvSpPr/>
            <p:nvPr/>
          </p:nvSpPr>
          <p:spPr>
            <a:xfrm>
              <a:off x="2630938" y="6336146"/>
              <a:ext cx="534747" cy="446867"/>
            </a:xfrm>
            <a:prstGeom prst="rect">
              <a:avLst/>
            </a:prstGeom>
            <a:noFill/>
            <a:ln w="15875">
              <a:solidFill>
                <a:schemeClr val="accent4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62267" y="6336146"/>
              <a:ext cx="534747" cy="446867"/>
            </a:xfrm>
            <a:prstGeom prst="rect">
              <a:avLst/>
            </a:prstGeom>
            <a:noFill/>
            <a:ln w="15875">
              <a:solidFill>
                <a:schemeClr val="accent4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6493242" y="6336146"/>
              <a:ext cx="534747" cy="446867"/>
            </a:xfrm>
            <a:prstGeom prst="rect">
              <a:avLst/>
            </a:prstGeom>
            <a:noFill/>
            <a:ln w="15875">
              <a:solidFill>
                <a:schemeClr val="accent4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791274" y="5864721"/>
              <a:ext cx="4236715" cy="369332"/>
            </a:xfrm>
            <a:prstGeom prst="rect">
              <a:avLst/>
            </a:prstGeom>
            <a:solidFill>
              <a:schemeClr val="bg1">
                <a:alpha val="75000"/>
              </a:schemeClr>
            </a:solidFill>
            <a:ln w="15875"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accent4">
                      <a:lumMod val="50000"/>
                    </a:schemeClr>
                  </a:solidFill>
                </a:rPr>
                <a:t>Each subsequence is some </a:t>
              </a:r>
              <a:r>
                <a:rPr lang="en-US" i="1" dirty="0" smtClean="0">
                  <a:solidFill>
                    <a:schemeClr val="accent4">
                      <a:lumMod val="50000"/>
                    </a:schemeClr>
                  </a:solidFill>
                </a:rPr>
                <a:t>k</a:t>
              </a:r>
              <a:r>
                <a:rPr lang="en-US" dirty="0" smtClean="0">
                  <a:solidFill>
                    <a:schemeClr val="accent4">
                      <a:lumMod val="50000"/>
                    </a:schemeClr>
                  </a:solidFill>
                </a:rPr>
                <a:t> frames.</a:t>
              </a:r>
              <a:endParaRPr lang="en-US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6270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87680"/>
            <a:ext cx="9143998" cy="45703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102" y="857637"/>
            <a:ext cx="8881273" cy="912046"/>
          </a:xfrm>
        </p:spPr>
        <p:txBody>
          <a:bodyPr>
            <a:normAutofit/>
          </a:bodyPr>
          <a:lstStyle/>
          <a:p>
            <a:r>
              <a:rPr lang="en-US" dirty="0" smtClean="0"/>
              <a:t>Use the minimum </a:t>
            </a:r>
            <a:r>
              <a:rPr lang="en-US" dirty="0"/>
              <a:t>spanning </a:t>
            </a:r>
            <a:r>
              <a:rPr lang="en-US" dirty="0" smtClean="0"/>
              <a:t>tree method of </a:t>
            </a:r>
            <a:r>
              <a:rPr lang="en-US" dirty="0" err="1" smtClean="0"/>
              <a:t>Felzenszwalb</a:t>
            </a:r>
            <a:r>
              <a:rPr lang="en-US" dirty="0" smtClean="0"/>
              <a:t> and </a:t>
            </a:r>
            <a:r>
              <a:rPr lang="en-US" dirty="0" err="1" smtClean="0"/>
              <a:t>Huttenlocher</a:t>
            </a:r>
            <a:r>
              <a:rPr lang="en-US" dirty="0" smtClean="0"/>
              <a:t> IJCV 2004.</a:t>
            </a:r>
            <a:endParaRPr lang="en-US" dirty="0"/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5254139" y="2935496"/>
            <a:ext cx="2986807" cy="852055"/>
            <a:chOff x="5254139" y="2935496"/>
            <a:chExt cx="2986807" cy="852055"/>
          </a:xfrm>
        </p:grpSpPr>
        <p:grpSp>
          <p:nvGrpSpPr>
            <p:cNvPr id="5" name="Group 4"/>
            <p:cNvGrpSpPr/>
            <p:nvPr/>
          </p:nvGrpSpPr>
          <p:grpSpPr>
            <a:xfrm>
              <a:off x="5254139" y="2935496"/>
              <a:ext cx="882127" cy="852055"/>
              <a:chOff x="1426238" y="3079416"/>
              <a:chExt cx="1828800" cy="1766455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426238" y="3079416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188238" y="3079416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950238" y="3079416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426238" y="3779071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188238" y="3779071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50238" y="3779071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426238" y="4541071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188238" y="4541071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2950238" y="4541071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9" name="Straight Connector 18"/>
              <p:cNvCxnSpPr>
                <a:stCxn id="9" idx="6"/>
                <a:endCxn id="10" idx="2"/>
              </p:cNvCxnSpPr>
              <p:nvPr/>
            </p:nvCxnSpPr>
            <p:spPr>
              <a:xfrm>
                <a:off x="1731038" y="3231816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>
                <a:stCxn id="10" idx="6"/>
                <a:endCxn id="11" idx="2"/>
              </p:cNvCxnSpPr>
              <p:nvPr/>
            </p:nvCxnSpPr>
            <p:spPr>
              <a:xfrm>
                <a:off x="2493038" y="3231816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>
                <a:stCxn id="9" idx="4"/>
                <a:endCxn id="12" idx="0"/>
              </p:cNvCxnSpPr>
              <p:nvPr/>
            </p:nvCxnSpPr>
            <p:spPr>
              <a:xfrm>
                <a:off x="1578638" y="3384216"/>
                <a:ext cx="0" cy="394855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>
                <a:stCxn id="12" idx="4"/>
                <a:endCxn id="15" idx="0"/>
              </p:cNvCxnSpPr>
              <p:nvPr/>
            </p:nvCxnSpPr>
            <p:spPr>
              <a:xfrm>
                <a:off x="1578638" y="4083871"/>
                <a:ext cx="0" cy="457200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>
                <a:stCxn id="12" idx="6"/>
                <a:endCxn id="13" idx="2"/>
              </p:cNvCxnSpPr>
              <p:nvPr/>
            </p:nvCxnSpPr>
            <p:spPr>
              <a:xfrm>
                <a:off x="1731038" y="3931471"/>
                <a:ext cx="457200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>
                <a:stCxn id="10" idx="4"/>
                <a:endCxn id="13" idx="0"/>
              </p:cNvCxnSpPr>
              <p:nvPr/>
            </p:nvCxnSpPr>
            <p:spPr>
              <a:xfrm>
                <a:off x="2340638" y="3384216"/>
                <a:ext cx="0" cy="39485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>
                <a:stCxn id="11" idx="4"/>
                <a:endCxn id="14" idx="0"/>
              </p:cNvCxnSpPr>
              <p:nvPr/>
            </p:nvCxnSpPr>
            <p:spPr>
              <a:xfrm>
                <a:off x="3102638" y="3384216"/>
                <a:ext cx="0" cy="394855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>
                <a:stCxn id="13" idx="6"/>
                <a:endCxn id="14" idx="2"/>
              </p:cNvCxnSpPr>
              <p:nvPr/>
            </p:nvCxnSpPr>
            <p:spPr>
              <a:xfrm>
                <a:off x="2493038" y="3931471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>
                <a:stCxn id="15" idx="6"/>
                <a:endCxn id="17" idx="2"/>
              </p:cNvCxnSpPr>
              <p:nvPr/>
            </p:nvCxnSpPr>
            <p:spPr>
              <a:xfrm>
                <a:off x="1731038" y="4693471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>
                <a:stCxn id="13" idx="4"/>
                <a:endCxn id="17" idx="0"/>
              </p:cNvCxnSpPr>
              <p:nvPr/>
            </p:nvCxnSpPr>
            <p:spPr>
              <a:xfrm>
                <a:off x="2340638" y="4083871"/>
                <a:ext cx="0" cy="457200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17" idx="6"/>
                <a:endCxn id="18" idx="2"/>
              </p:cNvCxnSpPr>
              <p:nvPr/>
            </p:nvCxnSpPr>
            <p:spPr>
              <a:xfrm>
                <a:off x="2493038" y="4693471"/>
                <a:ext cx="457200" cy="0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14" idx="4"/>
                <a:endCxn id="18" idx="0"/>
              </p:cNvCxnSpPr>
              <p:nvPr/>
            </p:nvCxnSpPr>
            <p:spPr>
              <a:xfrm>
                <a:off x="3102638" y="4083871"/>
                <a:ext cx="0" cy="457200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>
                <a:stCxn id="9" idx="5"/>
                <a:endCxn id="13" idx="1"/>
              </p:cNvCxnSpPr>
              <p:nvPr/>
            </p:nvCxnSpPr>
            <p:spPr>
              <a:xfrm>
                <a:off x="1686401" y="3339579"/>
                <a:ext cx="546474" cy="484129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>
                <a:stCxn id="12" idx="7"/>
                <a:endCxn id="10" idx="3"/>
              </p:cNvCxnSpPr>
              <p:nvPr/>
            </p:nvCxnSpPr>
            <p:spPr>
              <a:xfrm flipV="1">
                <a:off x="1686401" y="3339579"/>
                <a:ext cx="546474" cy="484129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>
                <a:stCxn id="12" idx="5"/>
                <a:endCxn id="17" idx="1"/>
              </p:cNvCxnSpPr>
              <p:nvPr/>
            </p:nvCxnSpPr>
            <p:spPr>
              <a:xfrm>
                <a:off x="1686401" y="4039234"/>
                <a:ext cx="546474" cy="54647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>
                <a:stCxn id="13" idx="3"/>
                <a:endCxn id="15" idx="7"/>
              </p:cNvCxnSpPr>
              <p:nvPr/>
            </p:nvCxnSpPr>
            <p:spPr>
              <a:xfrm flipH="1">
                <a:off x="1686401" y="4039234"/>
                <a:ext cx="546474" cy="546474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>
                <a:stCxn id="10" idx="5"/>
                <a:endCxn id="14" idx="1"/>
              </p:cNvCxnSpPr>
              <p:nvPr/>
            </p:nvCxnSpPr>
            <p:spPr>
              <a:xfrm>
                <a:off x="2448401" y="3339579"/>
                <a:ext cx="546474" cy="484129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>
                <a:stCxn id="11" idx="3"/>
                <a:endCxn id="13" idx="7"/>
              </p:cNvCxnSpPr>
              <p:nvPr/>
            </p:nvCxnSpPr>
            <p:spPr>
              <a:xfrm flipH="1">
                <a:off x="2448401" y="3339579"/>
                <a:ext cx="546474" cy="484129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>
                <a:stCxn id="13" idx="5"/>
                <a:endCxn id="18" idx="1"/>
              </p:cNvCxnSpPr>
              <p:nvPr/>
            </p:nvCxnSpPr>
            <p:spPr>
              <a:xfrm>
                <a:off x="2448401" y="4039234"/>
                <a:ext cx="546474" cy="546474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>
                <a:stCxn id="14" idx="3"/>
                <a:endCxn id="17" idx="7"/>
              </p:cNvCxnSpPr>
              <p:nvPr/>
            </p:nvCxnSpPr>
            <p:spPr>
              <a:xfrm flipH="1">
                <a:off x="2448401" y="4039234"/>
                <a:ext cx="546474" cy="546474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40" name="Group 39"/>
            <p:cNvGrpSpPr/>
            <p:nvPr/>
          </p:nvGrpSpPr>
          <p:grpSpPr>
            <a:xfrm>
              <a:off x="6300431" y="2935496"/>
              <a:ext cx="882127" cy="852055"/>
              <a:chOff x="3622963" y="823953"/>
              <a:chExt cx="1828800" cy="1766455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3622963" y="823953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4384963" y="823953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5146963" y="823953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3622963" y="1523608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4384963" y="1523608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5146963" y="1523608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3622963" y="2285608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4384963" y="2285608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5146963" y="2285608"/>
                <a:ext cx="304800" cy="304800"/>
              </a:xfrm>
              <a:prstGeom prst="ellipse">
                <a:avLst/>
              </a:prstGeom>
              <a:noFill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0" name="Straight Connector 49"/>
              <p:cNvCxnSpPr>
                <a:stCxn id="41" idx="6"/>
                <a:endCxn id="42" idx="2"/>
              </p:cNvCxnSpPr>
              <p:nvPr/>
            </p:nvCxnSpPr>
            <p:spPr>
              <a:xfrm>
                <a:off x="3927763" y="976353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>
                <a:stCxn id="42" idx="6"/>
                <a:endCxn id="43" idx="2"/>
              </p:cNvCxnSpPr>
              <p:nvPr/>
            </p:nvCxnSpPr>
            <p:spPr>
              <a:xfrm>
                <a:off x="4689763" y="976353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>
                <a:stCxn id="41" idx="4"/>
                <a:endCxn id="44" idx="0"/>
              </p:cNvCxnSpPr>
              <p:nvPr/>
            </p:nvCxnSpPr>
            <p:spPr>
              <a:xfrm>
                <a:off x="3775363" y="1128753"/>
                <a:ext cx="0" cy="394855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>
                <a:stCxn id="44" idx="4"/>
                <a:endCxn id="47" idx="0"/>
              </p:cNvCxnSpPr>
              <p:nvPr/>
            </p:nvCxnSpPr>
            <p:spPr>
              <a:xfrm>
                <a:off x="3775363" y="1828408"/>
                <a:ext cx="0" cy="457200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>
                <a:stCxn id="44" idx="6"/>
                <a:endCxn id="45" idx="2"/>
              </p:cNvCxnSpPr>
              <p:nvPr/>
            </p:nvCxnSpPr>
            <p:spPr>
              <a:xfrm>
                <a:off x="3927763" y="1676008"/>
                <a:ext cx="457200" cy="0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>
                <a:stCxn id="42" idx="4"/>
                <a:endCxn id="45" idx="0"/>
              </p:cNvCxnSpPr>
              <p:nvPr/>
            </p:nvCxnSpPr>
            <p:spPr>
              <a:xfrm>
                <a:off x="4537363" y="1128753"/>
                <a:ext cx="0" cy="394855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>
                <a:stCxn id="43" idx="4"/>
                <a:endCxn id="46" idx="0"/>
              </p:cNvCxnSpPr>
              <p:nvPr/>
            </p:nvCxnSpPr>
            <p:spPr>
              <a:xfrm>
                <a:off x="5299363" y="1128753"/>
                <a:ext cx="0" cy="394855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>
                <a:stCxn id="45" idx="6"/>
                <a:endCxn id="46" idx="2"/>
              </p:cNvCxnSpPr>
              <p:nvPr/>
            </p:nvCxnSpPr>
            <p:spPr>
              <a:xfrm>
                <a:off x="4689763" y="1676008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>
                <a:stCxn id="47" idx="6"/>
                <a:endCxn id="48" idx="2"/>
              </p:cNvCxnSpPr>
              <p:nvPr/>
            </p:nvCxnSpPr>
            <p:spPr>
              <a:xfrm>
                <a:off x="3927763" y="2438008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>
                <a:stCxn id="45" idx="4"/>
                <a:endCxn id="48" idx="0"/>
              </p:cNvCxnSpPr>
              <p:nvPr/>
            </p:nvCxnSpPr>
            <p:spPr>
              <a:xfrm>
                <a:off x="4537363" y="1828408"/>
                <a:ext cx="0" cy="457200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>
                <a:stCxn id="48" idx="6"/>
                <a:endCxn id="49" idx="2"/>
              </p:cNvCxnSpPr>
              <p:nvPr/>
            </p:nvCxnSpPr>
            <p:spPr>
              <a:xfrm>
                <a:off x="4689763" y="2438008"/>
                <a:ext cx="457200" cy="0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>
                <a:stCxn id="46" idx="4"/>
                <a:endCxn id="49" idx="0"/>
              </p:cNvCxnSpPr>
              <p:nvPr/>
            </p:nvCxnSpPr>
            <p:spPr>
              <a:xfrm>
                <a:off x="5299363" y="1828408"/>
                <a:ext cx="0" cy="457200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>
                <a:stCxn id="41" idx="5"/>
                <a:endCxn id="45" idx="1"/>
              </p:cNvCxnSpPr>
              <p:nvPr/>
            </p:nvCxnSpPr>
            <p:spPr>
              <a:xfrm>
                <a:off x="3883126" y="1084116"/>
                <a:ext cx="546474" cy="484129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>
                <a:stCxn id="44" idx="7"/>
                <a:endCxn id="42" idx="3"/>
              </p:cNvCxnSpPr>
              <p:nvPr/>
            </p:nvCxnSpPr>
            <p:spPr>
              <a:xfrm flipV="1">
                <a:off x="3883126" y="1084116"/>
                <a:ext cx="546474" cy="484129"/>
              </a:xfrm>
              <a:prstGeom prst="line">
                <a:avLst/>
              </a:prstGeom>
              <a:ln w="76200">
                <a:prstDash val="soli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>
                <a:stCxn id="44" idx="5"/>
                <a:endCxn id="48" idx="1"/>
              </p:cNvCxnSpPr>
              <p:nvPr/>
            </p:nvCxnSpPr>
            <p:spPr>
              <a:xfrm>
                <a:off x="3883126" y="1783771"/>
                <a:ext cx="546474" cy="546474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>
                <a:stCxn id="45" idx="3"/>
                <a:endCxn id="47" idx="7"/>
              </p:cNvCxnSpPr>
              <p:nvPr/>
            </p:nvCxnSpPr>
            <p:spPr>
              <a:xfrm flipH="1">
                <a:off x="3883126" y="1783771"/>
                <a:ext cx="546474" cy="546474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>
                <a:stCxn id="42" idx="5"/>
                <a:endCxn id="46" idx="1"/>
              </p:cNvCxnSpPr>
              <p:nvPr/>
            </p:nvCxnSpPr>
            <p:spPr>
              <a:xfrm>
                <a:off x="4645126" y="1084116"/>
                <a:ext cx="546474" cy="484129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>
                <a:stCxn id="43" idx="3"/>
                <a:endCxn id="45" idx="7"/>
              </p:cNvCxnSpPr>
              <p:nvPr/>
            </p:nvCxnSpPr>
            <p:spPr>
              <a:xfrm flipH="1">
                <a:off x="4645126" y="1084116"/>
                <a:ext cx="546474" cy="484129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>
                <a:stCxn id="45" idx="5"/>
                <a:endCxn id="49" idx="1"/>
              </p:cNvCxnSpPr>
              <p:nvPr/>
            </p:nvCxnSpPr>
            <p:spPr>
              <a:xfrm>
                <a:off x="4645126" y="1783771"/>
                <a:ext cx="546474" cy="546474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/>
              <p:cNvCxnSpPr>
                <a:stCxn id="46" idx="3"/>
                <a:endCxn id="48" idx="7"/>
              </p:cNvCxnSpPr>
              <p:nvPr/>
            </p:nvCxnSpPr>
            <p:spPr>
              <a:xfrm flipH="1">
                <a:off x="4645126" y="1783771"/>
                <a:ext cx="546474" cy="546474"/>
              </a:xfrm>
              <a:prstGeom prst="line">
                <a:avLst/>
              </a:prstGeom>
              <a:ln w="28575">
                <a:prstDash val="sysDot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70" name="Group 69"/>
            <p:cNvGrpSpPr/>
            <p:nvPr/>
          </p:nvGrpSpPr>
          <p:grpSpPr>
            <a:xfrm>
              <a:off x="7358819" y="2935496"/>
              <a:ext cx="882127" cy="852055"/>
              <a:chOff x="6445437" y="813953"/>
              <a:chExt cx="1828800" cy="1766455"/>
            </a:xfrm>
          </p:grpSpPr>
          <p:sp>
            <p:nvSpPr>
              <p:cNvPr id="71" name="Oval 70"/>
              <p:cNvSpPr/>
              <p:nvPr/>
            </p:nvSpPr>
            <p:spPr>
              <a:xfrm>
                <a:off x="6445437" y="813953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7207437" y="813953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7969437" y="813953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6445437" y="1513608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7207437" y="1513608"/>
                <a:ext cx="304800" cy="304800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7969437" y="1513608"/>
                <a:ext cx="304800" cy="304800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6445437" y="2275608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7207437" y="2275608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7969437" y="2275608"/>
                <a:ext cx="304800" cy="304800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0" name="Straight Connector 79"/>
              <p:cNvCxnSpPr>
                <a:stCxn id="71" idx="6"/>
                <a:endCxn id="72" idx="2"/>
              </p:cNvCxnSpPr>
              <p:nvPr/>
            </p:nvCxnSpPr>
            <p:spPr>
              <a:xfrm>
                <a:off x="6750237" y="966353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>
                <a:stCxn id="72" idx="6"/>
                <a:endCxn id="73" idx="2"/>
              </p:cNvCxnSpPr>
              <p:nvPr/>
            </p:nvCxnSpPr>
            <p:spPr>
              <a:xfrm>
                <a:off x="7512237" y="966353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>
                <a:stCxn id="75" idx="6"/>
                <a:endCxn id="76" idx="2"/>
              </p:cNvCxnSpPr>
              <p:nvPr/>
            </p:nvCxnSpPr>
            <p:spPr>
              <a:xfrm>
                <a:off x="7512237" y="1666008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>
                <a:stCxn id="77" idx="6"/>
                <a:endCxn id="78" idx="2"/>
              </p:cNvCxnSpPr>
              <p:nvPr/>
            </p:nvCxnSpPr>
            <p:spPr>
              <a:xfrm>
                <a:off x="6750237" y="2428008"/>
                <a:ext cx="457200" cy="0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>
                <a:stCxn id="74" idx="7"/>
                <a:endCxn id="72" idx="3"/>
              </p:cNvCxnSpPr>
              <p:nvPr/>
            </p:nvCxnSpPr>
            <p:spPr>
              <a:xfrm flipV="1">
                <a:off x="6705600" y="1074116"/>
                <a:ext cx="546474" cy="484129"/>
              </a:xfrm>
              <a:prstGeom prst="line">
                <a:avLst/>
              </a:prstGeom>
              <a:ln w="76200">
                <a:prstDash val="soli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>
                <a:stCxn id="75" idx="5"/>
                <a:endCxn id="79" idx="1"/>
              </p:cNvCxnSpPr>
              <p:nvPr/>
            </p:nvCxnSpPr>
            <p:spPr>
              <a:xfrm>
                <a:off x="7467600" y="1773771"/>
                <a:ext cx="546474" cy="546474"/>
              </a:xfrm>
              <a:prstGeom prst="line">
                <a:avLst/>
              </a:prstGeom>
              <a:ln w="762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pic>
        <p:nvPicPr>
          <p:cNvPr id="83" name="Picture 8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500" y="1644408"/>
            <a:ext cx="6731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739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2287680"/>
            <a:ext cx="9143994" cy="45703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147624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Similarity between regions in the hierarchy is reevaluated with </a:t>
            </a:r>
            <a:r>
              <a:rPr lang="en-US" dirty="0" err="1" smtClean="0"/>
              <a:t>multiscale</a:t>
            </a:r>
            <a:r>
              <a:rPr lang="en-US" dirty="0" smtClean="0"/>
              <a:t> features.</a:t>
            </a:r>
          </a:p>
          <a:p>
            <a:r>
              <a:rPr lang="en-US" dirty="0" smtClean="0"/>
              <a:t>As in </a:t>
            </a:r>
            <a:r>
              <a:rPr lang="en-US" dirty="0" err="1" smtClean="0"/>
              <a:t>Grundmann</a:t>
            </a:r>
            <a:r>
              <a:rPr lang="en-US" dirty="0" smtClean="0"/>
              <a:t> et al. CVPR 2010, but with modified grouping strategies to handle the streaming requirements.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1551" y="3846025"/>
            <a:ext cx="1744057" cy="59032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3620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2287680"/>
            <a:ext cx="9143994" cy="45703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Streaming </a:t>
            </a:r>
            <a:r>
              <a:rPr lang="en-US" dirty="0" err="1" smtClean="0"/>
              <a:t>Markovianity</a:t>
            </a:r>
            <a:r>
              <a:rPr lang="en-US" dirty="0" smtClean="0"/>
              <a:t> assumption.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1441715"/>
            <a:ext cx="9144000" cy="101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080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2287680"/>
            <a:ext cx="9143992" cy="45703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760375"/>
            <a:ext cx="8725458" cy="557123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34550"/>
            <a:ext cx="9144000" cy="144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909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2287680"/>
            <a:ext cx="9143992" cy="45703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9271" y="1055553"/>
            <a:ext cx="8512591" cy="141775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Estimating a single sub-sequence/level segmentation can be considered a </a:t>
            </a:r>
            <a:r>
              <a:rPr lang="en-US" b="1" dirty="0"/>
              <a:t>semi-supervised problem</a:t>
            </a:r>
            <a:r>
              <a:rPr lang="en-US" dirty="0" smtClean="0"/>
              <a:t>.</a:t>
            </a:r>
          </a:p>
          <a:p>
            <a:r>
              <a:rPr lang="en-US" b="1" dirty="0" smtClean="0"/>
              <a:t>Additional merging criteria </a:t>
            </a:r>
            <a:r>
              <a:rPr lang="en-US" dirty="0" smtClean="0"/>
              <a:t>at upper levels to avoid changing previously computed hierarchy before current stream point.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0784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Merging Criteria</a:t>
            </a:r>
            <a:endParaRPr lang="en-US" dirty="0"/>
          </a:p>
        </p:txBody>
      </p:sp>
      <p:pic>
        <p:nvPicPr>
          <p:cNvPr id="4" name="Content Placeholder 3" descr="temp_merge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1" r="-1311"/>
          <a:stretch>
            <a:fillRect/>
          </a:stretch>
        </p:blipFill>
        <p:spPr>
          <a:xfrm>
            <a:off x="209550" y="1055688"/>
            <a:ext cx="8724900" cy="23794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66" y="3614186"/>
            <a:ext cx="8483384" cy="226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32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2287680"/>
            <a:ext cx="9143992" cy="45703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Finish the hierarchical segmentation at the current stream pointer time.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60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2287680"/>
            <a:ext cx="9143990" cy="45703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9271" y="1055553"/>
            <a:ext cx="8725458" cy="1434467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Once finished with two subsequences, move the stream pointer forward.</a:t>
            </a:r>
          </a:p>
          <a:p>
            <a:r>
              <a:rPr lang="en-US" dirty="0" smtClean="0"/>
              <a:t>Offload the earlier subsequence from memory and load the next.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557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2287680"/>
            <a:ext cx="9143990" cy="45703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Streaming Hierarchical Video Segmentation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Segment again…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159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StreamGBH</a:t>
            </a:r>
            <a:r>
              <a:rPr lang="en-US" dirty="0" smtClean="0"/>
              <a:t> Example Results</a:t>
            </a:r>
            <a:endParaRPr lang="en-US" dirty="0"/>
          </a:p>
        </p:txBody>
      </p:sp>
      <p:pic>
        <p:nvPicPr>
          <p:cNvPr id="5" name="skateboard_2x2_low_10000k.mpg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0525" y="1055688"/>
            <a:ext cx="8362950" cy="5275262"/>
          </a:xfrm>
        </p:spPr>
      </p:pic>
    </p:spTree>
    <p:extLst>
      <p:ext uri="{BB962C8B-B14F-4D97-AF65-F5344CB8AC3E}">
        <p14:creationId xmlns:p14="http://schemas.microsoft.com/office/powerpoint/2010/main" val="3751507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StreamGBH</a:t>
            </a:r>
            <a:r>
              <a:rPr lang="en-US" dirty="0" smtClean="0"/>
              <a:t> Quantitative Comparisons</a:t>
            </a:r>
            <a:endParaRPr lang="en-US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09271" y="866176"/>
            <a:ext cx="8725458" cy="1988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Does </a:t>
            </a:r>
            <a:r>
              <a:rPr lang="en-US" dirty="0" err="1" smtClean="0"/>
              <a:t>StreamGBH</a:t>
            </a:r>
            <a:r>
              <a:rPr lang="en-US" dirty="0" smtClean="0"/>
              <a:t> balance between frame-to-frame methods and full-video methods?</a:t>
            </a:r>
          </a:p>
        </p:txBody>
      </p:sp>
      <p:pic>
        <p:nvPicPr>
          <p:cNvPr id="7" name="Content Placeholder 6" descr="BR3D_1.pdf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65" r="-12165"/>
          <a:stretch>
            <a:fillRect/>
          </a:stretch>
        </p:blipFill>
        <p:spPr>
          <a:xfrm>
            <a:off x="209271" y="1581944"/>
            <a:ext cx="8725458" cy="5276056"/>
          </a:xfrm>
        </p:spPr>
      </p:pic>
      <p:sp>
        <p:nvSpPr>
          <p:cNvPr id="9" name="TextBox 8"/>
          <p:cNvSpPr txBox="1"/>
          <p:nvPr/>
        </p:nvSpPr>
        <p:spPr>
          <a:xfrm>
            <a:off x="594696" y="2208520"/>
            <a:ext cx="2873841" cy="646331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Full Video Segmentation</a:t>
            </a:r>
          </a:p>
          <a:p>
            <a:pPr algn="ctr"/>
            <a:r>
              <a:rPr lang="en-US" b="1" dirty="0" smtClean="0">
                <a:solidFill>
                  <a:srgbClr val="0000FF"/>
                </a:solidFill>
              </a:rPr>
              <a:t>“Upper Bound”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52950" y="3996088"/>
            <a:ext cx="1993454" cy="646331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solidFill>
              <a:schemeClr val="accent3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accent3"/>
                </a:solidFill>
              </a:rPr>
              <a:t>Frame-by-Frame</a:t>
            </a:r>
          </a:p>
          <a:p>
            <a:pPr algn="ctr"/>
            <a:r>
              <a:rPr lang="en-US" b="1" dirty="0" smtClean="0">
                <a:solidFill>
                  <a:schemeClr val="accent3"/>
                </a:solidFill>
              </a:rPr>
              <a:t>“Lower Bound”</a:t>
            </a:r>
            <a:endParaRPr lang="en-US" b="1" dirty="0">
              <a:solidFill>
                <a:schemeClr val="accent3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505" y="3185472"/>
            <a:ext cx="2057136" cy="646331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8000"/>
                </a:solidFill>
              </a:rPr>
              <a:t>StreamGBH</a:t>
            </a:r>
            <a:endParaRPr lang="en-US" b="1" dirty="0" smtClean="0">
              <a:solidFill>
                <a:srgbClr val="008000"/>
              </a:solidFill>
            </a:endParaRPr>
          </a:p>
          <a:p>
            <a:pPr algn="ctr"/>
            <a:r>
              <a:rPr lang="en-US" b="1" dirty="0" smtClean="0">
                <a:solidFill>
                  <a:srgbClr val="008000"/>
                </a:solidFill>
              </a:rPr>
              <a:t>“Happy Medium”</a:t>
            </a:r>
            <a:endParaRPr lang="en-US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1295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R3D_2.pdf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65" r="-12165"/>
          <a:stretch>
            <a:fillRect/>
          </a:stretch>
        </p:blipFill>
        <p:spPr>
          <a:xfrm>
            <a:off x="0" y="1581944"/>
            <a:ext cx="8725458" cy="5276056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09271" y="93149"/>
            <a:ext cx="8725458" cy="1988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How does </a:t>
            </a:r>
            <a:r>
              <a:rPr lang="en-US" dirty="0" err="1" smtClean="0"/>
              <a:t>StreamGBH</a:t>
            </a:r>
            <a:r>
              <a:rPr lang="en-US" dirty="0" smtClean="0"/>
              <a:t> compare to existing streaming video segmentation methods.</a:t>
            </a:r>
          </a:p>
          <a:p>
            <a:pPr lvl="1"/>
            <a:r>
              <a:rPr lang="en-US" dirty="0" err="1" smtClean="0"/>
              <a:t>ClipGB</a:t>
            </a:r>
            <a:r>
              <a:rPr lang="en-US" dirty="0" smtClean="0"/>
              <a:t> is our implementation of </a:t>
            </a:r>
            <a:r>
              <a:rPr lang="en-US" dirty="0" err="1" smtClean="0"/>
              <a:t>Grundmann</a:t>
            </a:r>
            <a:r>
              <a:rPr lang="en-US" dirty="0" smtClean="0"/>
              <a:t> et al. CVPR 2010.</a:t>
            </a:r>
          </a:p>
          <a:p>
            <a:pPr lvl="1"/>
            <a:r>
              <a:rPr lang="en-US" dirty="0" err="1" smtClean="0"/>
              <a:t>MeanShift</a:t>
            </a:r>
            <a:r>
              <a:rPr lang="en-US" dirty="0" smtClean="0"/>
              <a:t> is Paris et al. ECCV 2008 implementation.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80852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StreamGBH</a:t>
            </a:r>
            <a:r>
              <a:rPr lang="en-US" dirty="0" smtClean="0"/>
              <a:t> Example Results</a:t>
            </a:r>
            <a:endParaRPr lang="en-US" dirty="0"/>
          </a:p>
        </p:txBody>
      </p:sp>
      <p:pic>
        <p:nvPicPr>
          <p:cNvPr id="4" name="StreamGBH_musician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3150" y="1055688"/>
            <a:ext cx="6997700" cy="5275262"/>
          </a:xfrm>
        </p:spPr>
      </p:pic>
    </p:spTree>
    <p:extLst>
      <p:ext uri="{BB962C8B-B14F-4D97-AF65-F5344CB8AC3E}">
        <p14:creationId xmlns:p14="http://schemas.microsoft.com/office/powerpoint/2010/main" val="701071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StreamGBH</a:t>
            </a:r>
            <a:r>
              <a:rPr lang="en-US" dirty="0" smtClean="0"/>
              <a:t> Example Result: Shot-Detection</a:t>
            </a:r>
            <a:endParaRPr lang="en-US" dirty="0"/>
          </a:p>
        </p:txBody>
      </p:sp>
      <p:pic>
        <p:nvPicPr>
          <p:cNvPr id="5" name="Content Placeholder 4" descr="shotchange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550" b="-12550"/>
          <a:stretch>
            <a:fillRect/>
          </a:stretch>
        </p:blipFill>
        <p:spPr>
          <a:xfrm>
            <a:off x="209550" y="1055688"/>
            <a:ext cx="8724900" cy="5275262"/>
          </a:xfrm>
        </p:spPr>
      </p:pic>
    </p:spTree>
    <p:extLst>
      <p:ext uri="{BB962C8B-B14F-4D97-AF65-F5344CB8AC3E}">
        <p14:creationId xmlns:p14="http://schemas.microsoft.com/office/powerpoint/2010/main" val="1464172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</a:t>
            </a:r>
            <a:r>
              <a:rPr lang="en-US" dirty="0" err="1" smtClean="0"/>
              <a:t>StreamGBH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2"/>
            <a:ext cx="8725458" cy="5620709"/>
          </a:xfrm>
        </p:spPr>
        <p:txBody>
          <a:bodyPr>
            <a:normAutofit/>
          </a:bodyPr>
          <a:lstStyle/>
          <a:p>
            <a:r>
              <a:rPr lang="en-US" dirty="0" smtClean="0"/>
              <a:t>The first method for </a:t>
            </a:r>
            <a:r>
              <a:rPr lang="en-US" b="1" dirty="0" smtClean="0"/>
              <a:t>streaming hierarchical </a:t>
            </a:r>
            <a:r>
              <a:rPr lang="en-US" dirty="0" smtClean="0"/>
              <a:t>video segmentation.</a:t>
            </a:r>
          </a:p>
          <a:p>
            <a:pPr lvl="1"/>
            <a:r>
              <a:rPr lang="en-US" dirty="0" smtClean="0"/>
              <a:t>Memory need is independent of video length.</a:t>
            </a:r>
          </a:p>
          <a:p>
            <a:pPr lvl="1"/>
            <a:r>
              <a:rPr lang="en-US" dirty="0" smtClean="0"/>
              <a:t>Can handle streaming / arbitrarily long video.</a:t>
            </a:r>
          </a:p>
          <a:p>
            <a:pPr lvl="1"/>
            <a:r>
              <a:rPr lang="en-US" dirty="0" smtClean="0"/>
              <a:t>A general approximation framework for other methods.</a:t>
            </a:r>
          </a:p>
          <a:p>
            <a:pPr lvl="1"/>
            <a:endParaRPr lang="en-US" dirty="0" smtClean="0"/>
          </a:p>
          <a:p>
            <a:r>
              <a:rPr lang="en-US" b="1" dirty="0" err="1" smtClean="0"/>
              <a:t>StreamGBH</a:t>
            </a:r>
            <a:r>
              <a:rPr lang="en-US" dirty="0" smtClean="0"/>
              <a:t> smoothly varies between frame-based segmentation and whole-video segmentation, based on k.</a:t>
            </a:r>
          </a:p>
          <a:p>
            <a:r>
              <a:rPr lang="en-US" b="1" dirty="0" err="1" smtClean="0"/>
              <a:t>StreamGBH</a:t>
            </a:r>
            <a:r>
              <a:rPr lang="en-US" dirty="0" smtClean="0"/>
              <a:t> performance approaches whole-video segmentation as k increases, and degrades gracefully as k decreases.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42096" y="3512484"/>
            <a:ext cx="8255350" cy="820946"/>
          </a:xfrm>
          <a:prstGeom prst="rect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258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64198"/>
            <a:ext cx="7772400" cy="1621735"/>
          </a:xfrm>
        </p:spPr>
        <p:txBody>
          <a:bodyPr/>
          <a:lstStyle/>
          <a:p>
            <a:r>
              <a:rPr lang="en-US" dirty="0" smtClean="0"/>
              <a:t>A Study on </a:t>
            </a:r>
            <a:br>
              <a:rPr lang="en-US" dirty="0" smtClean="0"/>
            </a:br>
            <a:r>
              <a:rPr lang="en-US" dirty="0" smtClean="0"/>
              <a:t>Human Supervoxel Perception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199163"/>
            <a:ext cx="6400800" cy="1209991"/>
          </a:xfrm>
        </p:spPr>
        <p:txBody>
          <a:bodyPr/>
          <a:lstStyle/>
          <a:p>
            <a:r>
              <a:rPr lang="en-US" dirty="0"/>
              <a:t>Are Actor and Action Semantics Retained</a:t>
            </a:r>
          </a:p>
          <a:p>
            <a:r>
              <a:rPr lang="en-US" dirty="0"/>
              <a:t>in Video Supervoxel Segmentation?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33961" y="3548062"/>
            <a:ext cx="8024239" cy="2647897"/>
            <a:chOff x="433961" y="3548062"/>
            <a:chExt cx="8024239" cy="2647897"/>
          </a:xfrm>
        </p:grpSpPr>
        <p:sp>
          <p:nvSpPr>
            <p:cNvPr id="4" name="Rectangle 3"/>
            <p:cNvSpPr/>
            <p:nvPr/>
          </p:nvSpPr>
          <p:spPr>
            <a:xfrm rot="20819646">
              <a:off x="433961" y="3918778"/>
              <a:ext cx="4846501" cy="175432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dirty="0" smtClean="0">
                  <a:solidFill>
                    <a:schemeClr val="accent3"/>
                  </a:solidFill>
                  <a:latin typeface="Apple Casual"/>
                </a:rPr>
                <a:t>Amateur</a:t>
              </a:r>
              <a:r>
                <a:rPr lang="en-US" sz="5400" dirty="0" smtClean="0">
                  <a:solidFill>
                    <a:schemeClr val="accent1"/>
                  </a:solidFill>
                  <a:latin typeface="Apple Casual"/>
                </a:rPr>
                <a:t> </a:t>
              </a:r>
              <a:r>
                <a:rPr lang="en-US" sz="5400" dirty="0" smtClean="0">
                  <a:solidFill>
                    <a:srgbClr val="041A9B"/>
                  </a:solidFill>
                  <a:latin typeface="Apple Casual"/>
                </a:rPr>
                <a:t>Visual</a:t>
              </a:r>
            </a:p>
            <a:p>
              <a:pPr algn="ctr"/>
              <a:r>
                <a:rPr lang="en-US" sz="5400" dirty="0" smtClean="0">
                  <a:solidFill>
                    <a:srgbClr val="041A9B"/>
                  </a:solidFill>
                  <a:latin typeface="Apple Casual"/>
                </a:rPr>
                <a:t>Psychophysicist</a:t>
              </a:r>
              <a:endParaRPr lang="en-US" sz="5400" dirty="0">
                <a:solidFill>
                  <a:srgbClr val="041A9B"/>
                </a:solidFill>
                <a:latin typeface="Apple Casual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862567" y="5200140"/>
              <a:ext cx="3618813" cy="995819"/>
            </a:xfrm>
            <a:custGeom>
              <a:avLst/>
              <a:gdLst>
                <a:gd name="connsiteX0" fmla="*/ 0 w 3722414"/>
                <a:gd name="connsiteY0" fmla="*/ 674413 h 995819"/>
                <a:gd name="connsiteX1" fmla="*/ 2531241 w 3722414"/>
                <a:gd name="connsiteY1" fmla="*/ 963448 h 995819"/>
                <a:gd name="connsiteX2" fmla="*/ 3722414 w 3722414"/>
                <a:gd name="connsiteY2" fmla="*/ 0 h 995819"/>
                <a:gd name="connsiteX3" fmla="*/ 3722414 w 3722414"/>
                <a:gd name="connsiteY3" fmla="*/ 0 h 99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2414" h="995819">
                  <a:moveTo>
                    <a:pt x="0" y="674413"/>
                  </a:moveTo>
                  <a:cubicBezTo>
                    <a:pt x="955419" y="875131"/>
                    <a:pt x="1910839" y="1075850"/>
                    <a:pt x="2531241" y="963448"/>
                  </a:cubicBezTo>
                  <a:cubicBezTo>
                    <a:pt x="3151643" y="851046"/>
                    <a:pt x="3722414" y="0"/>
                    <a:pt x="3722414" y="0"/>
                  </a:cubicBezTo>
                  <a:lnTo>
                    <a:pt x="3722414" y="0"/>
                  </a:lnTo>
                </a:path>
              </a:pathLst>
            </a:custGeom>
            <a:ln w="60325" cap="rnd"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n w="57150" cmpd="sng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 descr="pic-jcorso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9400" y="3548062"/>
              <a:ext cx="1828800" cy="209073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chemeClr val="bg1"/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3196989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Humans Perceive Action from Supervoxels?</a:t>
            </a:r>
            <a:endParaRPr lang="en-US" dirty="0"/>
          </a:p>
        </p:txBody>
      </p:sp>
      <p:pic>
        <p:nvPicPr>
          <p:cNvPr id="4" name="H_C_S_16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5688" y="1055688"/>
            <a:ext cx="7034212" cy="5275262"/>
          </a:xfrm>
        </p:spPr>
      </p:pic>
    </p:spTree>
    <p:extLst>
      <p:ext uri="{BB962C8B-B14F-4D97-AF65-F5344CB8AC3E}">
        <p14:creationId xmlns:p14="http://schemas.microsoft.com/office/powerpoint/2010/main" val="688715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Humans Perceive Action from Supervoxels?</a:t>
            </a:r>
            <a:endParaRPr lang="en-US" dirty="0"/>
          </a:p>
        </p:txBody>
      </p:sp>
      <p:pic>
        <p:nvPicPr>
          <p:cNvPr id="5" name="Human_Crawling_Static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49375" y="1055688"/>
            <a:ext cx="6446838" cy="5275262"/>
          </a:xfrm>
        </p:spPr>
      </p:pic>
    </p:spTree>
    <p:extLst>
      <p:ext uri="{BB962C8B-B14F-4D97-AF65-F5344CB8AC3E}">
        <p14:creationId xmlns:p14="http://schemas.microsoft.com/office/powerpoint/2010/main" val="3830004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Humans Perceive Action from Supervoxels?</a:t>
            </a:r>
            <a:endParaRPr lang="en-US" dirty="0"/>
          </a:p>
        </p:txBody>
      </p:sp>
      <p:pic>
        <p:nvPicPr>
          <p:cNvPr id="7" name="A_Cl_M_08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5688" y="1055688"/>
            <a:ext cx="7034212" cy="5275262"/>
          </a:xfrm>
        </p:spPr>
      </p:pic>
    </p:spTree>
    <p:extLst>
      <p:ext uri="{BB962C8B-B14F-4D97-AF65-F5344CB8AC3E}">
        <p14:creationId xmlns:p14="http://schemas.microsoft.com/office/powerpoint/2010/main" val="1232483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Humans Perceive Action from Supervoxels?</a:t>
            </a:r>
            <a:endParaRPr lang="en-US" dirty="0"/>
          </a:p>
        </p:txBody>
      </p:sp>
      <p:pic>
        <p:nvPicPr>
          <p:cNvPr id="7" name="Animal_Climbing_Moving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49375" y="1055688"/>
            <a:ext cx="6446838" cy="5275262"/>
          </a:xfrm>
        </p:spPr>
      </p:pic>
    </p:spTree>
    <p:extLst>
      <p:ext uri="{BB962C8B-B14F-4D97-AF65-F5344CB8AC3E}">
        <p14:creationId xmlns:p14="http://schemas.microsoft.com/office/powerpoint/2010/main" val="609742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Humans Perceive Action from Supervoxels?</a:t>
            </a:r>
            <a:endParaRPr lang="en-US" dirty="0"/>
          </a:p>
        </p:txBody>
      </p:sp>
      <p:pic>
        <p:nvPicPr>
          <p:cNvPr id="4" name="A_C_M_08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5688" y="1055688"/>
            <a:ext cx="7034212" cy="5275262"/>
          </a:xfrm>
        </p:spPr>
      </p:pic>
    </p:spTree>
    <p:extLst>
      <p:ext uri="{BB962C8B-B14F-4D97-AF65-F5344CB8AC3E}">
        <p14:creationId xmlns:p14="http://schemas.microsoft.com/office/powerpoint/2010/main" val="3378524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Humans Perceive Action from Supervoxels?</a:t>
            </a:r>
            <a:endParaRPr lang="en-US" dirty="0"/>
          </a:p>
        </p:txBody>
      </p:sp>
      <p:pic>
        <p:nvPicPr>
          <p:cNvPr id="5" name="Animal_Crawling_Moving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49375" y="1055688"/>
            <a:ext cx="6446838" cy="5275262"/>
          </a:xfrm>
        </p:spPr>
      </p:pic>
    </p:spTree>
    <p:extLst>
      <p:ext uri="{BB962C8B-B14F-4D97-AF65-F5344CB8AC3E}">
        <p14:creationId xmlns:p14="http://schemas.microsoft.com/office/powerpoint/2010/main" val="1057266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Primary Question:</a:t>
            </a:r>
          </a:p>
          <a:p>
            <a:pPr lvl="1"/>
            <a:r>
              <a:rPr lang="en-US" dirty="0" smtClean="0"/>
              <a:t>Do the segmentation hierarchies retain enough information for the human perceiver to recognize</a:t>
            </a:r>
          </a:p>
          <a:p>
            <a:pPr lvl="2"/>
            <a:r>
              <a:rPr lang="en-US" dirty="0" smtClean="0"/>
              <a:t>Actor?   (human or animal)</a:t>
            </a:r>
          </a:p>
          <a:p>
            <a:pPr lvl="2"/>
            <a:r>
              <a:rPr lang="en-US" dirty="0" smtClean="0"/>
              <a:t>Act?   (forced-choice one of eight)</a:t>
            </a:r>
          </a:p>
          <a:p>
            <a:r>
              <a:rPr lang="en-US" dirty="0" smtClean="0"/>
              <a:t>Secondary Questions:</a:t>
            </a:r>
          </a:p>
          <a:p>
            <a:pPr lvl="1"/>
            <a:r>
              <a:rPr lang="en-US" dirty="0" smtClean="0"/>
              <a:t>How does the human performance vary with density of the supervoxels?</a:t>
            </a:r>
          </a:p>
          <a:p>
            <a:pPr lvl="1"/>
            <a:r>
              <a:rPr lang="en-US" dirty="0" smtClean="0"/>
              <a:t>How does the human performance vary with actor?</a:t>
            </a:r>
          </a:p>
          <a:p>
            <a:pPr lvl="1"/>
            <a:r>
              <a:rPr lang="en-US" dirty="0" smtClean="0"/>
              <a:t>How does human performance vary with static versus moving background?</a:t>
            </a:r>
          </a:p>
          <a:p>
            <a:pPr lvl="1"/>
            <a:r>
              <a:rPr lang="en-US" dirty="0" smtClean="0"/>
              <a:t>How does speed vary with act? </a:t>
            </a:r>
            <a:r>
              <a:rPr lang="en-US" dirty="0"/>
              <a:t>w</a:t>
            </a:r>
            <a:r>
              <a:rPr lang="en-US" dirty="0" smtClean="0"/>
              <a:t>ith correctness?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753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Setup: Participant Cohort and Data 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Study cohort of 20 college-age </a:t>
            </a:r>
            <a:r>
              <a:rPr lang="en-US" dirty="0" smtClean="0"/>
              <a:t>participants.</a:t>
            </a:r>
            <a:endParaRPr lang="en-US" dirty="0"/>
          </a:p>
          <a:p>
            <a:pPr lvl="1"/>
            <a:r>
              <a:rPr lang="en-US" dirty="0"/>
              <a:t>No student is studying segmentation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Data Set</a:t>
            </a:r>
          </a:p>
          <a:p>
            <a:pPr lvl="1"/>
            <a:r>
              <a:rPr lang="en-US" dirty="0" smtClean="0"/>
              <a:t>Stratified according to Actors, Acts, and Background</a:t>
            </a:r>
          </a:p>
          <a:p>
            <a:pPr lvl="2"/>
            <a:r>
              <a:rPr lang="en-US" b="1" dirty="0" smtClean="0"/>
              <a:t>Actors:  </a:t>
            </a:r>
            <a:r>
              <a:rPr lang="en-US" dirty="0" smtClean="0"/>
              <a:t>human or animal</a:t>
            </a:r>
          </a:p>
          <a:p>
            <a:pPr lvl="2"/>
            <a:r>
              <a:rPr lang="en-US" b="1" dirty="0" smtClean="0"/>
              <a:t>Background: </a:t>
            </a:r>
            <a:r>
              <a:rPr lang="en-US" dirty="0" smtClean="0"/>
              <a:t>static or moving</a:t>
            </a:r>
          </a:p>
          <a:p>
            <a:pPr lvl="2"/>
            <a:r>
              <a:rPr lang="en-US" b="1" dirty="0" smtClean="0"/>
              <a:t>Acts:</a:t>
            </a:r>
            <a:r>
              <a:rPr lang="en-US" dirty="0" smtClean="0"/>
              <a:t> climbing, crawling, eating, flying, jumping, running, spinning, walking.</a:t>
            </a:r>
          </a:p>
          <a:p>
            <a:pPr lvl="1"/>
            <a:r>
              <a:rPr lang="en-US" dirty="0" smtClean="0"/>
              <a:t>Sample 3 levels of the segmentation hierarchy (coarse, medium, and fine).</a:t>
            </a:r>
          </a:p>
          <a:p>
            <a:pPr lvl="1"/>
            <a:r>
              <a:rPr lang="en-US" dirty="0" smtClean="0"/>
              <a:t>In total, we have 96 videos</a:t>
            </a:r>
          </a:p>
          <a:p>
            <a:pPr lvl="2"/>
            <a:r>
              <a:rPr lang="en-US" dirty="0" smtClean="0"/>
              <a:t>2 actors * 2 backgrounds * 8 acts * 3 levels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17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Setup: The Interface and Instructions</a:t>
            </a:r>
            <a:endParaRPr lang="en-US" dirty="0"/>
          </a:p>
        </p:txBody>
      </p:sp>
      <p:pic>
        <p:nvPicPr>
          <p:cNvPr id="4" name="Picture 3" descr="Main_HIT_Scree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4724"/>
            <a:ext cx="9144000" cy="4323276"/>
          </a:xfrm>
          <a:prstGeom prst="rect">
            <a:avLst/>
          </a:prstGeom>
        </p:spPr>
      </p:pic>
      <p:pic>
        <p:nvPicPr>
          <p:cNvPr id="5" name="Picture 4" descr="Load_UI_Scree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4724"/>
            <a:ext cx="9144000" cy="4323276"/>
          </a:xfrm>
          <a:prstGeom prst="rect">
            <a:avLst/>
          </a:prstGeom>
        </p:spPr>
      </p:pic>
      <p:pic>
        <p:nvPicPr>
          <p:cNvPr id="6" name="Picture 5" descr="HIT_Running_Scree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4724"/>
            <a:ext cx="9144000" cy="4323276"/>
          </a:xfrm>
          <a:prstGeom prst="rect">
            <a:avLst/>
          </a:prstGeom>
        </p:spPr>
      </p:pic>
      <p:pic>
        <p:nvPicPr>
          <p:cNvPr id="7" name="Picture 6" descr="Push_Submit_Screen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4724"/>
            <a:ext cx="9144000" cy="432327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976565"/>
            <a:ext cx="8725458" cy="5276056"/>
          </a:xfrm>
        </p:spPr>
        <p:txBody>
          <a:bodyPr/>
          <a:lstStyle/>
          <a:p>
            <a:r>
              <a:rPr lang="en-US" dirty="0" smtClean="0"/>
              <a:t>Web-based interface</a:t>
            </a:r>
          </a:p>
          <a:p>
            <a:r>
              <a:rPr lang="en-US" dirty="0" smtClean="0"/>
              <a:t>Each participant is shown 32 videos</a:t>
            </a:r>
            <a:r>
              <a:rPr lang="en-US" dirty="0"/>
              <a:t> </a:t>
            </a:r>
            <a:r>
              <a:rPr lang="en-US" dirty="0" smtClean="0"/>
              <a:t>and sees a given (input) video only once (in a single segmentation level).</a:t>
            </a:r>
          </a:p>
          <a:p>
            <a:r>
              <a:rPr lang="en-US" dirty="0" smtClean="0"/>
              <a:t>Participants never see the input RGB videos.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965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Results: Actor Discrimination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 actor discrimination rate: 82.4% overall accuracy.</a:t>
            </a:r>
            <a:endParaRPr lang="en-US" dirty="0"/>
          </a:p>
        </p:txBody>
      </p:sp>
      <p:pic>
        <p:nvPicPr>
          <p:cNvPr id="4" name="Picture 3" descr="cm_actors_all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424" y="2581900"/>
            <a:ext cx="2997201" cy="221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617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Results: Act Discrimination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Overall act discrimination rate: 70.5%.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08" y="1581775"/>
            <a:ext cx="5825492" cy="516399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5461000" y="4873625"/>
            <a:ext cx="1285875" cy="952500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38650" y="3851275"/>
            <a:ext cx="1285875" cy="952500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860675" y="2273300"/>
            <a:ext cx="1285875" cy="952500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  <a:effectLst>
            <a:outerShdw blurRad="40005" dist="22987" dir="54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24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Results: Speed by 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does the speed vary by the act?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2600"/>
            <a:ext cx="9144000" cy="409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757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time_incorrect_16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501" y="4572000"/>
            <a:ext cx="3048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Results: Act Discrimination by Level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does the human performance vary with density of the supervoxels?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34968" y="1722303"/>
            <a:ext cx="817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Fine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91694" y="1738178"/>
            <a:ext cx="1347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Medium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801751" y="1738178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Coarse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414968" y="2105535"/>
            <a:ext cx="1057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62.8%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36716" y="2121410"/>
            <a:ext cx="1057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72.8%</a:t>
            </a:r>
            <a:endParaRPr 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887186" y="2121410"/>
            <a:ext cx="1057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76.7%</a:t>
            </a:r>
            <a:endParaRPr lang="en-US" sz="2400" b="1" dirty="0"/>
          </a:p>
        </p:txBody>
      </p:sp>
      <p:pic>
        <p:nvPicPr>
          <p:cNvPr id="10" name="Picture 9" descr="time_incorrect_8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90" y="4594016"/>
            <a:ext cx="3048000" cy="2286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 rot="16200000">
            <a:off x="-520034" y="5349910"/>
            <a:ext cx="1501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Incorrect</a:t>
            </a:r>
            <a:endParaRPr lang="en-US" sz="2400" b="1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408826" y="3263276"/>
            <a:ext cx="12793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</a:t>
            </a:r>
            <a:r>
              <a:rPr lang="en-US" sz="2400" b="1" dirty="0" smtClean="0"/>
              <a:t>orrect</a:t>
            </a:r>
            <a:endParaRPr lang="en-US" sz="2400" b="1" dirty="0"/>
          </a:p>
        </p:txBody>
      </p:sp>
      <p:pic>
        <p:nvPicPr>
          <p:cNvPr id="14" name="Picture 13" descr="time_incorrect_24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729" y="4572000"/>
            <a:ext cx="3048000" cy="2286000"/>
          </a:xfrm>
          <a:prstGeom prst="rect">
            <a:avLst/>
          </a:prstGeom>
        </p:spPr>
      </p:pic>
      <p:pic>
        <p:nvPicPr>
          <p:cNvPr id="15" name="Picture 14" descr="time_correct_8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90" y="2472438"/>
            <a:ext cx="3048000" cy="2286000"/>
          </a:xfrm>
          <a:prstGeom prst="rect">
            <a:avLst/>
          </a:prstGeom>
        </p:spPr>
      </p:pic>
      <p:pic>
        <p:nvPicPr>
          <p:cNvPr id="16" name="Picture 15" descr="time_correct_16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425" y="2472438"/>
            <a:ext cx="3048000" cy="2286000"/>
          </a:xfrm>
          <a:prstGeom prst="rect">
            <a:avLst/>
          </a:prstGeom>
        </p:spPr>
      </p:pic>
      <p:pic>
        <p:nvPicPr>
          <p:cNvPr id="17" name="Picture 16" descr="time_correct_24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729" y="2472438"/>
            <a:ext cx="3048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952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Results: Act Discrimination by Actor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does the </a:t>
            </a:r>
            <a:r>
              <a:rPr lang="en-US" dirty="0" smtClean="0"/>
              <a:t>performance </a:t>
            </a:r>
            <a:r>
              <a:rPr lang="en-US" dirty="0"/>
              <a:t>vary with </a:t>
            </a:r>
            <a:r>
              <a:rPr lang="en-US" dirty="0" smtClean="0"/>
              <a:t>actor?</a:t>
            </a:r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2066757" y="2021653"/>
            <a:ext cx="1227770" cy="844897"/>
            <a:chOff x="2066757" y="2019378"/>
            <a:chExt cx="1227770" cy="844897"/>
          </a:xfrm>
        </p:grpSpPr>
        <p:sp>
          <p:nvSpPr>
            <p:cNvPr id="4" name="TextBox 3"/>
            <p:cNvSpPr txBox="1"/>
            <p:nvPr/>
          </p:nvSpPr>
          <p:spPr>
            <a:xfrm>
              <a:off x="2066757" y="2019378"/>
              <a:ext cx="12277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Human</a:t>
              </a:r>
              <a:endParaRPr lang="en-US" sz="24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189551" y="2402610"/>
              <a:ext cx="1057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75.0%</a:t>
              </a:r>
              <a:endParaRPr lang="en-US" sz="2400" b="1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088706" y="2021653"/>
            <a:ext cx="1210788" cy="844897"/>
            <a:chOff x="6088706" y="2023928"/>
            <a:chExt cx="1210788" cy="844897"/>
          </a:xfrm>
        </p:grpSpPr>
        <p:sp>
          <p:nvSpPr>
            <p:cNvPr id="5" name="TextBox 4"/>
            <p:cNvSpPr txBox="1"/>
            <p:nvPr/>
          </p:nvSpPr>
          <p:spPr>
            <a:xfrm>
              <a:off x="6088706" y="2023928"/>
              <a:ext cx="12107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Animal</a:t>
              </a:r>
              <a:endParaRPr lang="en-US" sz="24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165424" y="2407160"/>
              <a:ext cx="1057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65.9%</a:t>
              </a:r>
              <a:endParaRPr lang="en-US" sz="2400" b="1" dirty="0"/>
            </a:p>
          </p:txBody>
        </p:sp>
      </p:grpSp>
      <p:pic>
        <p:nvPicPr>
          <p:cNvPr id="20" name="Picture 19" descr="time_animal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50" y="2847975"/>
            <a:ext cx="4267200" cy="3200400"/>
          </a:xfrm>
          <a:prstGeom prst="rect">
            <a:avLst/>
          </a:prstGeom>
        </p:spPr>
      </p:pic>
      <p:pic>
        <p:nvPicPr>
          <p:cNvPr id="21" name="Picture 20" descr="time_human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1" y="2847975"/>
            <a:ext cx="4267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500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Results: Act Discrimination by 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does the </a:t>
            </a:r>
            <a:r>
              <a:rPr lang="en-US" dirty="0" smtClean="0"/>
              <a:t>performance </a:t>
            </a:r>
            <a:r>
              <a:rPr lang="en-US" dirty="0"/>
              <a:t>vary with </a:t>
            </a:r>
            <a:r>
              <a:rPr lang="en-US" dirty="0" smtClean="0"/>
              <a:t>background conditions?</a:t>
            </a:r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2189551" y="2021653"/>
            <a:ext cx="1057351" cy="844897"/>
            <a:chOff x="2189551" y="2019378"/>
            <a:chExt cx="1057351" cy="844897"/>
          </a:xfrm>
        </p:grpSpPr>
        <p:sp>
          <p:nvSpPr>
            <p:cNvPr id="4" name="TextBox 3"/>
            <p:cNvSpPr txBox="1"/>
            <p:nvPr/>
          </p:nvSpPr>
          <p:spPr>
            <a:xfrm>
              <a:off x="2205426" y="2019378"/>
              <a:ext cx="10227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Static</a:t>
              </a:r>
              <a:endParaRPr lang="en-US" sz="24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189551" y="2402610"/>
              <a:ext cx="1057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77.2%</a:t>
              </a:r>
              <a:endParaRPr lang="en-US" sz="2400" b="1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063234" y="2021653"/>
            <a:ext cx="1261734" cy="844897"/>
            <a:chOff x="6063234" y="2023928"/>
            <a:chExt cx="1261734" cy="844897"/>
          </a:xfrm>
        </p:grpSpPr>
        <p:sp>
          <p:nvSpPr>
            <p:cNvPr id="5" name="TextBox 4"/>
            <p:cNvSpPr txBox="1"/>
            <p:nvPr/>
          </p:nvSpPr>
          <p:spPr>
            <a:xfrm>
              <a:off x="6063234" y="2023928"/>
              <a:ext cx="12617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Moving</a:t>
              </a:r>
              <a:endParaRPr lang="en-US" sz="24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165424" y="2407160"/>
              <a:ext cx="1057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63.8%</a:t>
              </a:r>
              <a:endParaRPr lang="en-US" sz="2400" b="1" dirty="0"/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50" y="2847975"/>
            <a:ext cx="4267200" cy="32004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1" y="2847975"/>
            <a:ext cx="4267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5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271" y="1055552"/>
            <a:ext cx="8725458" cy="5620709"/>
          </a:xfrm>
        </p:spPr>
        <p:txBody>
          <a:bodyPr>
            <a:normAutofit/>
          </a:bodyPr>
          <a:lstStyle/>
          <a:p>
            <a:r>
              <a:rPr lang="en-US" dirty="0" smtClean="0"/>
              <a:t>Segmentation hierarchies generate rich decompositions of the video content. </a:t>
            </a:r>
          </a:p>
          <a:p>
            <a:r>
              <a:rPr lang="en-US" dirty="0" smtClean="0"/>
              <a:t>They compress the signal significantly, but does enough semantic information remain to discriminative actor and act?</a:t>
            </a:r>
            <a:endParaRPr lang="en-US" b="1" dirty="0" smtClean="0"/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Yes!   82% accuracy on actor and 70% on act.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Act discrimination increases with coarseness of the signal.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Act discrimination for human actors is better than animals.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Act discrimination for a static background is better than a moving background.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 smtClean="0"/>
          </a:p>
          <a:p>
            <a:r>
              <a:rPr lang="en-US" dirty="0" smtClean="0"/>
              <a:t>Limitation</a:t>
            </a:r>
            <a:r>
              <a:rPr lang="en-US" dirty="0"/>
              <a:t>:  </a:t>
            </a:r>
            <a:r>
              <a:rPr lang="en-US" dirty="0" smtClean="0"/>
              <a:t>20 participants on 32 input videos.  Moving to 64 input videos and Mechanical Turk.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436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 Remarks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Summary</a:t>
            </a:r>
          </a:p>
          <a:p>
            <a:pPr lvl="1"/>
            <a:r>
              <a:rPr lang="en-US" dirty="0" smtClean="0"/>
              <a:t>Evaluating segmentation methods led to a superior performance by those methods that reevaluate similarity during the agglomeration.</a:t>
            </a:r>
          </a:p>
          <a:p>
            <a:pPr lvl="1"/>
            <a:r>
              <a:rPr lang="en-US" dirty="0" smtClean="0"/>
              <a:t>Presented</a:t>
            </a:r>
          </a:p>
          <a:p>
            <a:pPr lvl="2"/>
            <a:r>
              <a:rPr lang="en-US" dirty="0" smtClean="0"/>
              <a:t>Segmentation by Weighted Aggregation</a:t>
            </a:r>
          </a:p>
          <a:p>
            <a:pPr lvl="2"/>
            <a:r>
              <a:rPr lang="en-US" dirty="0" smtClean="0"/>
              <a:t>Minimum Spanning Forest method in raw and streaming form.</a:t>
            </a:r>
          </a:p>
          <a:p>
            <a:r>
              <a:rPr lang="en-US" dirty="0" smtClean="0"/>
              <a:t>If you want to play with these methods, code is available for all of them within the LIBSVX library</a:t>
            </a:r>
          </a:p>
          <a:p>
            <a:pPr lvl="1"/>
            <a:r>
              <a:rPr lang="en-US" dirty="0" smtClean="0"/>
              <a:t>http://</a:t>
            </a:r>
            <a:r>
              <a:rPr lang="en-US" dirty="0" err="1" smtClean="0"/>
              <a:t>www.cse.buffalo.edu</a:t>
            </a:r>
            <a:r>
              <a:rPr lang="en-US" dirty="0" smtClean="0"/>
              <a:t>/~</a:t>
            </a:r>
            <a:r>
              <a:rPr lang="en-US" dirty="0" err="1" smtClean="0"/>
              <a:t>jcorso</a:t>
            </a:r>
            <a:r>
              <a:rPr lang="en-US" dirty="0" smtClean="0"/>
              <a:t>/r/supervoxels</a:t>
            </a:r>
          </a:p>
        </p:txBody>
      </p:sp>
    </p:spTree>
    <p:extLst>
      <p:ext uri="{BB962C8B-B14F-4D97-AF65-F5344CB8AC3E}">
        <p14:creationId xmlns:p14="http://schemas.microsoft.com/office/powerpoint/2010/main" val="11110523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JJ Simple Colors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41A9B"/>
      </a:accent1>
      <a:accent2>
        <a:srgbClr val="D8AC21"/>
      </a:accent2>
      <a:accent3>
        <a:srgbClr val="FF0000"/>
      </a:accent3>
      <a:accent4>
        <a:srgbClr val="31FF28"/>
      </a:accent4>
      <a:accent5>
        <a:srgbClr val="4BACC6"/>
      </a:accent5>
      <a:accent6>
        <a:srgbClr val="F79646"/>
      </a:accent6>
      <a:hlink>
        <a:srgbClr val="00007B"/>
      </a:hlink>
      <a:folHlink>
        <a:srgbClr val="000065"/>
      </a:folHlink>
    </a:clrScheme>
    <a:fontScheme name="JJ Simple Fonts 1">
      <a:majorFont>
        <a:latin typeface="Franklin Gothic Medium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Helvetica"/>
        <a:ea typeface=""/>
        <a:cs typeface=""/>
        <a:font script="Jpan" typeface="ＭＳ Ｐ明朝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1765</TotalTime>
  <Words>3375</Words>
  <Application>Microsoft Macintosh PowerPoint</Application>
  <PresentationFormat>On-screen Show (4:3)</PresentationFormat>
  <Paragraphs>466</Paragraphs>
  <Slides>73</Slides>
  <Notes>24</Notes>
  <HiddenSlides>0</HiddenSlides>
  <MMClips>21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74" baseType="lpstr">
      <vt:lpstr>Default Theme</vt:lpstr>
      <vt:lpstr>Agglomerative and Hierarchical Grouping and Segmentation in Space and  Space-Time</vt:lpstr>
      <vt:lpstr>Background</vt:lpstr>
      <vt:lpstr>Background</vt:lpstr>
      <vt:lpstr>Background</vt:lpstr>
      <vt:lpstr>Background</vt:lpstr>
      <vt:lpstr>Segmentation: A Complementary “Feature”?</vt:lpstr>
      <vt:lpstr>What makes a good spatial segmentation method?</vt:lpstr>
      <vt:lpstr>What makes a good space-time segmentation method?</vt:lpstr>
      <vt:lpstr>Evaluating Standard Methods.</vt:lpstr>
      <vt:lpstr>PowerPoint Presentation</vt:lpstr>
      <vt:lpstr>LIBSVX: Library and Benchmark</vt:lpstr>
      <vt:lpstr>Chen Xiph.org Video Example</vt:lpstr>
      <vt:lpstr>Quantitative Evaluation Results</vt:lpstr>
      <vt:lpstr>PowerPoint Presentation</vt:lpstr>
      <vt:lpstr>Quantitative Evaluation Results</vt:lpstr>
      <vt:lpstr>Quantitative Evaluation Results</vt:lpstr>
      <vt:lpstr>Key Finding</vt:lpstr>
      <vt:lpstr>Segmentation by Weighted Aggregation Set-Up</vt:lpstr>
      <vt:lpstr>SWA Region Saliency</vt:lpstr>
      <vt:lpstr>Segmentation by Weighted Aggregation</vt:lpstr>
      <vt:lpstr>Segmentation by Weighted Aggregation</vt:lpstr>
      <vt:lpstr>Segmentation by Weighted Aggregation</vt:lpstr>
      <vt:lpstr>Segmentation by Weighted Aggregation</vt:lpstr>
      <vt:lpstr>Segmentation by Weighted Aggregation</vt:lpstr>
      <vt:lpstr>Segmentation by Weighted Aggregation</vt:lpstr>
      <vt:lpstr>Segmentation by Weighted Aggregation</vt:lpstr>
      <vt:lpstr>Segmentation by Weighted Aggregation</vt:lpstr>
      <vt:lpstr>Segmentation by Weighted Aggregation</vt:lpstr>
      <vt:lpstr>Bayesian Affinities</vt:lpstr>
      <vt:lpstr>Example on Synthetic Grayscale Image</vt:lpstr>
      <vt:lpstr>Example of the Segmentation Pyramid</vt:lpstr>
      <vt:lpstr>Example of the Segmentation Pyramid</vt:lpstr>
      <vt:lpstr>SWA</vt:lpstr>
      <vt:lpstr>Streaming Graph-Based Hierarchical Segmentation in Space-Time</vt:lpstr>
      <vt:lpstr>Basic Minimum Spanning Forest Method</vt:lpstr>
      <vt:lpstr>Streaming Hierarchical Graph-Based Segmentation</vt:lpstr>
      <vt:lpstr>Why Streaming?</vt:lpstr>
      <vt:lpstr>Why Streaming?</vt:lpstr>
      <vt:lpstr>Why Streaming?</vt:lpstr>
      <vt:lpstr>Streaming Hierarchical Video Segmentation</vt:lpstr>
      <vt:lpstr>Streaming Hierarchical Video Segmentation</vt:lpstr>
      <vt:lpstr>Streaming Hierarchical Video Segmentation</vt:lpstr>
      <vt:lpstr>Streaming Hierarchical Video Segmentation</vt:lpstr>
      <vt:lpstr>Streaming Hierarchical Video Segmentation</vt:lpstr>
      <vt:lpstr>Streaming Hierarchical Video Segmentation</vt:lpstr>
      <vt:lpstr>Additional Merging Criteria</vt:lpstr>
      <vt:lpstr>Streaming Hierarchical Video Segmentation</vt:lpstr>
      <vt:lpstr>Streaming Hierarchical Video Segmentation</vt:lpstr>
      <vt:lpstr>Streaming Hierarchical Video Segmentation</vt:lpstr>
      <vt:lpstr>StreamGBH Example Results</vt:lpstr>
      <vt:lpstr>StreamGBH Quantitative Comparisons</vt:lpstr>
      <vt:lpstr>PowerPoint Presentation</vt:lpstr>
      <vt:lpstr>StreamGBH Example Results</vt:lpstr>
      <vt:lpstr>StreamGBH Example Result: Shot-Detection</vt:lpstr>
      <vt:lpstr>Summary of StreamGBH</vt:lpstr>
      <vt:lpstr>A Study on  Human Supervoxel Perception</vt:lpstr>
      <vt:lpstr>Can Humans Perceive Action from Supervoxels?</vt:lpstr>
      <vt:lpstr>Can Humans Perceive Action from Supervoxels?</vt:lpstr>
      <vt:lpstr>Can Humans Perceive Action from Supervoxels?</vt:lpstr>
      <vt:lpstr>Can Humans Perceive Action from Supervoxels?</vt:lpstr>
      <vt:lpstr>Can Humans Perceive Action from Supervoxels?</vt:lpstr>
      <vt:lpstr>Can Humans Perceive Action from Supervoxels?</vt:lpstr>
      <vt:lpstr>Study Questions</vt:lpstr>
      <vt:lpstr>Study Setup: Participant Cohort and Data Set</vt:lpstr>
      <vt:lpstr>Study Setup: The Interface and Instructions</vt:lpstr>
      <vt:lpstr>Study Results: Actor Discrimination</vt:lpstr>
      <vt:lpstr>Study Results: Act Discrimination</vt:lpstr>
      <vt:lpstr>Study Results: Speed by Act</vt:lpstr>
      <vt:lpstr>Study Results: Act Discrimination by Level</vt:lpstr>
      <vt:lpstr>Study Results: Act Discrimination by Actor</vt:lpstr>
      <vt:lpstr>Study Results: Act Discrimination by Background</vt:lpstr>
      <vt:lpstr>Summary of Study</vt:lpstr>
      <vt:lpstr>Closing Remarks</vt:lpstr>
    </vt:vector>
  </TitlesOfParts>
  <Company>SUNY at Buffalo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Low-Level Features and Descriptors in Video</dc:title>
  <dc:creator>Jason Corso</dc:creator>
  <cp:lastModifiedBy>Jason Corso</cp:lastModifiedBy>
  <cp:revision>120</cp:revision>
  <dcterms:created xsi:type="dcterms:W3CDTF">2013-07-22T19:13:35Z</dcterms:created>
  <dcterms:modified xsi:type="dcterms:W3CDTF">2013-07-24T23:24:44Z</dcterms:modified>
</cp:coreProperties>
</file>