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embeddings/oleObject4.bin" ContentType="application/vnd.openxmlformats-officedocument.oleObject"/>
  <Override PartName="/ppt/embeddings/oleObject5.bin" ContentType="application/vnd.openxmlformats-officedocument.oleObject"/>
  <Override PartName="/ppt/embeddings/oleObject6.bin" ContentType="application/vnd.openxmlformats-officedocument.oleObject"/>
  <Override PartName="/ppt/embeddings/oleObject7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56" r:id="rId2"/>
    <p:sldId id="257" r:id="rId3"/>
    <p:sldId id="258" r:id="rId4"/>
    <p:sldId id="263" r:id="rId5"/>
    <p:sldId id="259" r:id="rId6"/>
    <p:sldId id="264" r:id="rId7"/>
    <p:sldId id="265" r:id="rId8"/>
    <p:sldId id="266" r:id="rId9"/>
    <p:sldId id="260" r:id="rId10"/>
    <p:sldId id="267" r:id="rId11"/>
    <p:sldId id="268" r:id="rId12"/>
    <p:sldId id="269" r:id="rId13"/>
    <p:sldId id="270" r:id="rId14"/>
    <p:sldId id="271" r:id="rId15"/>
    <p:sldId id="272" r:id="rId16"/>
    <p:sldId id="305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4" r:id="rId38"/>
    <p:sldId id="301" r:id="rId39"/>
    <p:sldId id="302" r:id="rId40"/>
    <p:sldId id="303" r:id="rId41"/>
    <p:sldId id="304" r:id="rId42"/>
    <p:sldId id="307" r:id="rId4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320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presProps" Target="presProps.xml"/><Relationship Id="rId47" Type="http://schemas.openxmlformats.org/officeDocument/2006/relationships/viewProps" Target="viewProps.xml"/><Relationship Id="rId48" Type="http://schemas.openxmlformats.org/officeDocument/2006/relationships/theme" Target="theme/theme1.xml"/><Relationship Id="rId49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notesMaster" Target="notesMasters/notesMaster1.xml"/><Relationship Id="rId45" Type="http://schemas.openxmlformats.org/officeDocument/2006/relationships/printerSettings" Target="printerSettings/printerSettings1.bin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8.wmf"/><Relationship Id="rId2" Type="http://schemas.openxmlformats.org/officeDocument/2006/relationships/image" Target="../media/image149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5.wmf"/><Relationship Id="rId2" Type="http://schemas.openxmlformats.org/officeDocument/2006/relationships/image" Target="../media/image15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7.wmf"/><Relationship Id="rId2" Type="http://schemas.openxmlformats.org/officeDocument/2006/relationships/image" Target="../media/image148.wmf"/><Relationship Id="rId3" Type="http://schemas.openxmlformats.org/officeDocument/2006/relationships/image" Target="../media/image14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3EEADA-5945-974D-9404-F01D5AE6B604}" type="datetimeFigureOut">
              <a:rPr lang="en-US" smtClean="0"/>
              <a:t>7/24/13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1D93F9-88AB-A148-ACFD-84853C2A14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2698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BEB78-A60D-419D-A2E4-302CF70D2D24}" type="datetimeFigureOut">
              <a:rPr lang="en-US" smtClean="0"/>
              <a:t>7/24/13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6B77-B9A8-4253-BB7B-601FB05B7D7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BEB78-A60D-419D-A2E4-302CF70D2D24}" type="datetimeFigureOut">
              <a:rPr lang="en-US" smtClean="0"/>
              <a:t>7/24/13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6B77-B9A8-4253-BB7B-601FB05B7D7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BEB78-A60D-419D-A2E4-302CF70D2D24}" type="datetimeFigureOut">
              <a:rPr lang="en-US" smtClean="0"/>
              <a:t>7/24/13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6B77-B9A8-4253-BB7B-601FB05B7D7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BEB78-A60D-419D-A2E4-302CF70D2D24}" type="datetimeFigureOut">
              <a:rPr lang="en-US" smtClean="0"/>
              <a:t>7/24/13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6B77-B9A8-4253-BB7B-601FB05B7D7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BEB78-A60D-419D-A2E4-302CF70D2D24}" type="datetimeFigureOut">
              <a:rPr lang="en-US" smtClean="0"/>
              <a:t>7/24/13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6B77-B9A8-4253-BB7B-601FB05B7D7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BEB78-A60D-419D-A2E4-302CF70D2D24}" type="datetimeFigureOut">
              <a:rPr lang="en-US" smtClean="0"/>
              <a:t>7/24/13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6B77-B9A8-4253-BB7B-601FB05B7D7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BEB78-A60D-419D-A2E4-302CF70D2D24}" type="datetimeFigureOut">
              <a:rPr lang="en-US" smtClean="0"/>
              <a:t>7/24/13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6B77-B9A8-4253-BB7B-601FB05B7D7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BEB78-A60D-419D-A2E4-302CF70D2D24}" type="datetimeFigureOut">
              <a:rPr lang="en-US" smtClean="0"/>
              <a:t>7/24/13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6B77-B9A8-4253-BB7B-601FB05B7D7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BEB78-A60D-419D-A2E4-302CF70D2D24}" type="datetimeFigureOut">
              <a:rPr lang="en-US" smtClean="0"/>
              <a:t>7/24/13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6B77-B9A8-4253-BB7B-601FB05B7D7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BEB78-A60D-419D-A2E4-302CF70D2D24}" type="datetimeFigureOut">
              <a:rPr lang="en-US" smtClean="0"/>
              <a:t>7/24/13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6B77-B9A8-4253-BB7B-601FB05B7D7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BEB78-A60D-419D-A2E4-302CF70D2D24}" type="datetimeFigureOut">
              <a:rPr lang="en-US" smtClean="0"/>
              <a:t>7/24/13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6B77-B9A8-4253-BB7B-601FB05B7D7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3BEB78-A60D-419D-A2E4-302CF70D2D24}" type="datetimeFigureOut">
              <a:rPr lang="en-US" smtClean="0"/>
              <a:t>7/24/13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F56B77-B9A8-4253-BB7B-601FB05B7D7F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0.png"/><Relationship Id="rId1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0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4.png"/><Relationship Id="rId7" Type="http://schemas.openxmlformats.org/officeDocument/2006/relationships/image" Target="../media/image5.png"/><Relationship Id="rId8" Type="http://schemas.openxmlformats.org/officeDocument/2006/relationships/image" Target="../media/image6.png"/><Relationship Id="rId9" Type="http://schemas.openxmlformats.org/officeDocument/2006/relationships/image" Target="../media/image7.png"/><Relationship Id="rId10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4" Type="http://schemas.openxmlformats.org/officeDocument/2006/relationships/image" Target="../media/image15.png"/><Relationship Id="rId5" Type="http://schemas.openxmlformats.org/officeDocument/2006/relationships/image" Target="../media/image16.png"/><Relationship Id="rId6" Type="http://schemas.openxmlformats.org/officeDocument/2006/relationships/image" Target="../media/image17.png"/><Relationship Id="rId7" Type="http://schemas.openxmlformats.org/officeDocument/2006/relationships/image" Target="../media/image18.png"/><Relationship Id="rId8" Type="http://schemas.openxmlformats.org/officeDocument/2006/relationships/image" Target="../media/image19.png"/><Relationship Id="rId9" Type="http://schemas.openxmlformats.org/officeDocument/2006/relationships/image" Target="../media/image20.png"/><Relationship Id="rId10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11" Type="http://schemas.openxmlformats.org/officeDocument/2006/relationships/image" Target="../media/image25.png"/><Relationship Id="rId12" Type="http://schemas.openxmlformats.org/officeDocument/2006/relationships/image" Target="../media/image26.png"/><Relationship Id="rId13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3" Type="http://schemas.openxmlformats.org/officeDocument/2006/relationships/image" Target="../media/image14.png"/><Relationship Id="rId4" Type="http://schemas.openxmlformats.org/officeDocument/2006/relationships/image" Target="../media/image15.png"/><Relationship Id="rId5" Type="http://schemas.openxmlformats.org/officeDocument/2006/relationships/image" Target="../media/image16.png"/><Relationship Id="rId6" Type="http://schemas.openxmlformats.org/officeDocument/2006/relationships/image" Target="../media/image17.png"/><Relationship Id="rId7" Type="http://schemas.openxmlformats.org/officeDocument/2006/relationships/image" Target="../media/image18.png"/><Relationship Id="rId8" Type="http://schemas.openxmlformats.org/officeDocument/2006/relationships/image" Target="../media/image22.png"/><Relationship Id="rId9" Type="http://schemas.openxmlformats.org/officeDocument/2006/relationships/image" Target="../media/image23.png"/><Relationship Id="rId10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4" Type="http://schemas.openxmlformats.org/officeDocument/2006/relationships/image" Target="../media/image15.png"/><Relationship Id="rId5" Type="http://schemas.openxmlformats.org/officeDocument/2006/relationships/image" Target="../media/image16.png"/><Relationship Id="rId6" Type="http://schemas.openxmlformats.org/officeDocument/2006/relationships/image" Target="../media/image17.png"/><Relationship Id="rId7" Type="http://schemas.openxmlformats.org/officeDocument/2006/relationships/image" Target="../media/image18.png"/><Relationship Id="rId8" Type="http://schemas.openxmlformats.org/officeDocument/2006/relationships/image" Target="../media/image27.png"/><Relationship Id="rId9" Type="http://schemas.openxmlformats.org/officeDocument/2006/relationships/image" Target="../media/image28.png"/><Relationship Id="rId10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4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Relationship Id="rId3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4" Type="http://schemas.openxmlformats.org/officeDocument/2006/relationships/image" Target="../media/image35.png"/><Relationship Id="rId5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4" Type="http://schemas.openxmlformats.org/officeDocument/2006/relationships/image" Target="../media/image35.png"/><Relationship Id="rId5" Type="http://schemas.openxmlformats.org/officeDocument/2006/relationships/image" Target="../media/image37.png"/><Relationship Id="rId6" Type="http://schemas.openxmlformats.org/officeDocument/2006/relationships/image" Target="../media/image36.png"/><Relationship Id="rId7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4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2.png"/><Relationship Id="rId3" Type="http://schemas.openxmlformats.org/officeDocument/2006/relationships/image" Target="../media/image4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4" Type="http://schemas.openxmlformats.org/officeDocument/2006/relationships/image" Target="../media/image45.png"/><Relationship Id="rId5" Type="http://schemas.openxmlformats.org/officeDocument/2006/relationships/image" Target="../media/image39.png"/><Relationship Id="rId6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4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4" Type="http://schemas.openxmlformats.org/officeDocument/2006/relationships/image" Target="../media/image48.png"/><Relationship Id="rId5" Type="http://schemas.openxmlformats.org/officeDocument/2006/relationships/image" Target="../media/image49.png"/><Relationship Id="rId6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png"/><Relationship Id="rId3" Type="http://schemas.openxmlformats.org/officeDocument/2006/relationships/image" Target="../media/image4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4" Type="http://schemas.openxmlformats.org/officeDocument/2006/relationships/image" Target="../media/image52.png"/><Relationship Id="rId5" Type="http://schemas.openxmlformats.org/officeDocument/2006/relationships/image" Target="../media/image53.png"/><Relationship Id="rId6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4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4" Type="http://schemas.openxmlformats.org/officeDocument/2006/relationships/image" Target="../media/image57.png"/><Relationship Id="rId5" Type="http://schemas.openxmlformats.org/officeDocument/2006/relationships/image" Target="../media/image58.png"/><Relationship Id="rId6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4" Type="http://schemas.openxmlformats.org/officeDocument/2006/relationships/image" Target="../media/image60.png"/><Relationship Id="rId5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4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1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4.png"/><Relationship Id="rId3" Type="http://schemas.openxmlformats.org/officeDocument/2006/relationships/image" Target="../media/image65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6.png"/><Relationship Id="rId3" Type="http://schemas.openxmlformats.org/officeDocument/2006/relationships/image" Target="../media/image67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8.png"/><Relationship Id="rId3" Type="http://schemas.openxmlformats.org/officeDocument/2006/relationships/image" Target="../media/image69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0.png"/><Relationship Id="rId3" Type="http://schemas.openxmlformats.org/officeDocument/2006/relationships/image" Target="../media/image71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2.png"/><Relationship Id="rId3" Type="http://schemas.openxmlformats.org/officeDocument/2006/relationships/image" Target="../media/image73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4.png"/><Relationship Id="rId3" Type="http://schemas.openxmlformats.org/officeDocument/2006/relationships/image" Target="../media/image75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6.png"/><Relationship Id="rId3" Type="http://schemas.openxmlformats.org/officeDocument/2006/relationships/image" Target="../media/image77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8.png"/><Relationship Id="rId3" Type="http://schemas.openxmlformats.org/officeDocument/2006/relationships/image" Target="../media/image79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0.png"/><Relationship Id="rId3" Type="http://schemas.openxmlformats.org/officeDocument/2006/relationships/image" Target="../media/image81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2.png"/><Relationship Id="rId3" Type="http://schemas.openxmlformats.org/officeDocument/2006/relationships/image" Target="../media/image83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4.png"/><Relationship Id="rId3" Type="http://schemas.openxmlformats.org/officeDocument/2006/relationships/image" Target="../media/image85.png"/></Relationships>
</file>

<file path=ppt/slides/_rels/slide3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7.png"/><Relationship Id="rId14" Type="http://schemas.openxmlformats.org/officeDocument/2006/relationships/image" Target="../media/image98.png"/><Relationship Id="rId15" Type="http://schemas.openxmlformats.org/officeDocument/2006/relationships/image" Target="../media/image99.png"/><Relationship Id="rId16" Type="http://schemas.openxmlformats.org/officeDocument/2006/relationships/image" Target="../media/image100.png"/><Relationship Id="rId17" Type="http://schemas.openxmlformats.org/officeDocument/2006/relationships/image" Target="../media/image101.png"/><Relationship Id="rId18" Type="http://schemas.openxmlformats.org/officeDocument/2006/relationships/image" Target="../media/image102.png"/><Relationship Id="rId19" Type="http://schemas.openxmlformats.org/officeDocument/2006/relationships/image" Target="../media/image103.png"/><Relationship Id="rId63" Type="http://schemas.openxmlformats.org/officeDocument/2006/relationships/image" Target="../media/image147.png"/><Relationship Id="rId50" Type="http://schemas.openxmlformats.org/officeDocument/2006/relationships/image" Target="../media/image134.png"/><Relationship Id="rId51" Type="http://schemas.openxmlformats.org/officeDocument/2006/relationships/image" Target="../media/image135.png"/><Relationship Id="rId52" Type="http://schemas.openxmlformats.org/officeDocument/2006/relationships/image" Target="../media/image136.png"/><Relationship Id="rId53" Type="http://schemas.openxmlformats.org/officeDocument/2006/relationships/image" Target="../media/image137.png"/><Relationship Id="rId54" Type="http://schemas.openxmlformats.org/officeDocument/2006/relationships/image" Target="../media/image138.png"/><Relationship Id="rId55" Type="http://schemas.openxmlformats.org/officeDocument/2006/relationships/image" Target="../media/image139.png"/><Relationship Id="rId56" Type="http://schemas.openxmlformats.org/officeDocument/2006/relationships/image" Target="../media/image140.png"/><Relationship Id="rId57" Type="http://schemas.openxmlformats.org/officeDocument/2006/relationships/image" Target="../media/image141.png"/><Relationship Id="rId58" Type="http://schemas.openxmlformats.org/officeDocument/2006/relationships/image" Target="../media/image142.png"/><Relationship Id="rId59" Type="http://schemas.openxmlformats.org/officeDocument/2006/relationships/image" Target="../media/image143.png"/><Relationship Id="rId40" Type="http://schemas.openxmlformats.org/officeDocument/2006/relationships/image" Target="../media/image124.png"/><Relationship Id="rId41" Type="http://schemas.openxmlformats.org/officeDocument/2006/relationships/image" Target="../media/image125.png"/><Relationship Id="rId42" Type="http://schemas.openxmlformats.org/officeDocument/2006/relationships/image" Target="../media/image126.png"/><Relationship Id="rId43" Type="http://schemas.openxmlformats.org/officeDocument/2006/relationships/image" Target="../media/image127.png"/><Relationship Id="rId44" Type="http://schemas.openxmlformats.org/officeDocument/2006/relationships/image" Target="../media/image128.png"/><Relationship Id="rId45" Type="http://schemas.openxmlformats.org/officeDocument/2006/relationships/image" Target="../media/image129.png"/><Relationship Id="rId46" Type="http://schemas.openxmlformats.org/officeDocument/2006/relationships/image" Target="../media/image130.png"/><Relationship Id="rId47" Type="http://schemas.openxmlformats.org/officeDocument/2006/relationships/image" Target="../media/image131.png"/><Relationship Id="rId48" Type="http://schemas.openxmlformats.org/officeDocument/2006/relationships/image" Target="../media/image132.png"/><Relationship Id="rId49" Type="http://schemas.openxmlformats.org/officeDocument/2006/relationships/image" Target="../media/image133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6.png"/><Relationship Id="rId3" Type="http://schemas.openxmlformats.org/officeDocument/2006/relationships/image" Target="../media/image87.png"/><Relationship Id="rId4" Type="http://schemas.openxmlformats.org/officeDocument/2006/relationships/image" Target="../media/image88.png"/><Relationship Id="rId5" Type="http://schemas.openxmlformats.org/officeDocument/2006/relationships/image" Target="../media/image89.png"/><Relationship Id="rId6" Type="http://schemas.openxmlformats.org/officeDocument/2006/relationships/image" Target="../media/image90.png"/><Relationship Id="rId7" Type="http://schemas.openxmlformats.org/officeDocument/2006/relationships/image" Target="../media/image91.png"/><Relationship Id="rId8" Type="http://schemas.openxmlformats.org/officeDocument/2006/relationships/image" Target="../media/image92.png"/><Relationship Id="rId9" Type="http://schemas.openxmlformats.org/officeDocument/2006/relationships/image" Target="../media/image93.png"/><Relationship Id="rId30" Type="http://schemas.openxmlformats.org/officeDocument/2006/relationships/image" Target="../media/image114.png"/><Relationship Id="rId31" Type="http://schemas.openxmlformats.org/officeDocument/2006/relationships/image" Target="../media/image115.png"/><Relationship Id="rId32" Type="http://schemas.openxmlformats.org/officeDocument/2006/relationships/image" Target="../media/image116.png"/><Relationship Id="rId33" Type="http://schemas.openxmlformats.org/officeDocument/2006/relationships/image" Target="../media/image117.png"/><Relationship Id="rId34" Type="http://schemas.openxmlformats.org/officeDocument/2006/relationships/image" Target="../media/image118.png"/><Relationship Id="rId35" Type="http://schemas.openxmlformats.org/officeDocument/2006/relationships/image" Target="../media/image119.png"/><Relationship Id="rId36" Type="http://schemas.openxmlformats.org/officeDocument/2006/relationships/image" Target="../media/image120.png"/><Relationship Id="rId37" Type="http://schemas.openxmlformats.org/officeDocument/2006/relationships/image" Target="../media/image121.png"/><Relationship Id="rId38" Type="http://schemas.openxmlformats.org/officeDocument/2006/relationships/image" Target="../media/image122.png"/><Relationship Id="rId39" Type="http://schemas.openxmlformats.org/officeDocument/2006/relationships/image" Target="../media/image123.png"/><Relationship Id="rId20" Type="http://schemas.openxmlformats.org/officeDocument/2006/relationships/image" Target="../media/image104.png"/><Relationship Id="rId21" Type="http://schemas.openxmlformats.org/officeDocument/2006/relationships/image" Target="../media/image105.png"/><Relationship Id="rId22" Type="http://schemas.openxmlformats.org/officeDocument/2006/relationships/image" Target="../media/image106.png"/><Relationship Id="rId23" Type="http://schemas.openxmlformats.org/officeDocument/2006/relationships/image" Target="../media/image107.png"/><Relationship Id="rId24" Type="http://schemas.openxmlformats.org/officeDocument/2006/relationships/image" Target="../media/image108.png"/><Relationship Id="rId25" Type="http://schemas.openxmlformats.org/officeDocument/2006/relationships/image" Target="../media/image109.png"/><Relationship Id="rId26" Type="http://schemas.openxmlformats.org/officeDocument/2006/relationships/image" Target="../media/image110.png"/><Relationship Id="rId27" Type="http://schemas.openxmlformats.org/officeDocument/2006/relationships/image" Target="../media/image111.png"/><Relationship Id="rId28" Type="http://schemas.openxmlformats.org/officeDocument/2006/relationships/image" Target="../media/image112.png"/><Relationship Id="rId29" Type="http://schemas.openxmlformats.org/officeDocument/2006/relationships/image" Target="../media/image113.png"/><Relationship Id="rId60" Type="http://schemas.openxmlformats.org/officeDocument/2006/relationships/image" Target="../media/image144.png"/><Relationship Id="rId61" Type="http://schemas.openxmlformats.org/officeDocument/2006/relationships/image" Target="../media/image145.png"/><Relationship Id="rId62" Type="http://schemas.openxmlformats.org/officeDocument/2006/relationships/image" Target="../media/image146.png"/><Relationship Id="rId10" Type="http://schemas.openxmlformats.org/officeDocument/2006/relationships/image" Target="../media/image94.png"/><Relationship Id="rId11" Type="http://schemas.openxmlformats.org/officeDocument/2006/relationships/image" Target="../media/image95.png"/><Relationship Id="rId12" Type="http://schemas.openxmlformats.org/officeDocument/2006/relationships/image" Target="../media/image9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4" Type="http://schemas.openxmlformats.org/officeDocument/2006/relationships/oleObject" Target="../embeddings/oleObject1.bin"/><Relationship Id="rId5" Type="http://schemas.openxmlformats.org/officeDocument/2006/relationships/image" Target="../media/image148.wmf"/><Relationship Id="rId6" Type="http://schemas.openxmlformats.org/officeDocument/2006/relationships/oleObject" Target="../embeddings/oleObject2.bin"/><Relationship Id="rId7" Type="http://schemas.openxmlformats.org/officeDocument/2006/relationships/image" Target="../media/image149.wmf"/><Relationship Id="rId8" Type="http://schemas.openxmlformats.org/officeDocument/2006/relationships/image" Target="../media/image151.png"/><Relationship Id="rId9" Type="http://schemas.openxmlformats.org/officeDocument/2006/relationships/image" Target="../media/image152.png"/><Relationship Id="rId10" Type="http://schemas.openxmlformats.org/officeDocument/2006/relationships/image" Target="../media/image153.png"/><Relationship Id="rId11" Type="http://schemas.openxmlformats.org/officeDocument/2006/relationships/image" Target="../media/image154.pn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4" Type="http://schemas.openxmlformats.org/officeDocument/2006/relationships/image" Target="../media/image155.wmf"/><Relationship Id="rId5" Type="http://schemas.openxmlformats.org/officeDocument/2006/relationships/oleObject" Target="../embeddings/oleObject4.bin"/><Relationship Id="rId6" Type="http://schemas.openxmlformats.org/officeDocument/2006/relationships/image" Target="../media/image156.wmf"/><Relationship Id="rId7" Type="http://schemas.openxmlformats.org/officeDocument/2006/relationships/image" Target="../media/image150.png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4" Type="http://schemas.openxmlformats.org/officeDocument/2006/relationships/image" Target="../media/image157.wmf"/><Relationship Id="rId5" Type="http://schemas.openxmlformats.org/officeDocument/2006/relationships/image" Target="../media/image150.png"/><Relationship Id="rId6" Type="http://schemas.openxmlformats.org/officeDocument/2006/relationships/oleObject" Target="../embeddings/oleObject6.bin"/><Relationship Id="rId7" Type="http://schemas.openxmlformats.org/officeDocument/2006/relationships/image" Target="../media/image148.wmf"/><Relationship Id="rId8" Type="http://schemas.openxmlformats.org/officeDocument/2006/relationships/oleObject" Target="../embeddings/oleObject7.bin"/><Relationship Id="rId9" Type="http://schemas.openxmlformats.org/officeDocument/2006/relationships/image" Target="../media/image149.wmf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09600" y="1143000"/>
            <a:ext cx="800732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Probabilistic Models for Images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6000" b="1" dirty="0" smtClean="0">
                <a:latin typeface="Times New Roman" pitchFamily="18" charset="0"/>
                <a:cs typeface="Times New Roman" pitchFamily="18" charset="0"/>
              </a:rPr>
              <a:t>Markov Random Fields</a:t>
            </a:r>
          </a:p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Applications in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mage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egmentation and Texture Modeling</a:t>
            </a:r>
          </a:p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Ying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Nian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Wu</a:t>
            </a:r>
          </a:p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UCLA Department of Statistics</a:t>
            </a:r>
          </a:p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IPAM July 22, 2013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95400" y="1219200"/>
            <a:ext cx="5628464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Outline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Basic concepts, properties, examples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Markov chain Monte Carlo sampling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Modeling textures and objects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Application in image segmentation 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5800" y="457200"/>
            <a:ext cx="430598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Markov Chains</a:t>
            </a:r>
            <a:endParaRPr lang="en-US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4" name="Oval 51"/>
          <p:cNvSpPr>
            <a:spLocks noChangeArrowheads="1"/>
          </p:cNvSpPr>
          <p:nvPr/>
        </p:nvSpPr>
        <p:spPr bwMode="auto">
          <a:xfrm>
            <a:off x="1981200" y="2057400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5" name="Line 52"/>
          <p:cNvSpPr>
            <a:spLocks noChangeShapeType="1"/>
          </p:cNvSpPr>
          <p:nvPr/>
        </p:nvSpPr>
        <p:spPr bwMode="auto">
          <a:xfrm>
            <a:off x="2286000" y="2209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6" name="Oval 51"/>
          <p:cNvSpPr>
            <a:spLocks noChangeArrowheads="1"/>
          </p:cNvSpPr>
          <p:nvPr/>
        </p:nvSpPr>
        <p:spPr bwMode="auto">
          <a:xfrm>
            <a:off x="2667000" y="2057400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7" name="Line 52"/>
          <p:cNvSpPr>
            <a:spLocks noChangeShapeType="1"/>
          </p:cNvSpPr>
          <p:nvPr/>
        </p:nvSpPr>
        <p:spPr bwMode="auto">
          <a:xfrm>
            <a:off x="2971800" y="2209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8" name="Oval 51"/>
          <p:cNvSpPr>
            <a:spLocks noChangeArrowheads="1"/>
          </p:cNvSpPr>
          <p:nvPr/>
        </p:nvSpPr>
        <p:spPr bwMode="auto">
          <a:xfrm>
            <a:off x="3352800" y="2057400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" name="Line 52"/>
          <p:cNvSpPr>
            <a:spLocks noChangeShapeType="1"/>
          </p:cNvSpPr>
          <p:nvPr/>
        </p:nvSpPr>
        <p:spPr bwMode="auto">
          <a:xfrm>
            <a:off x="3657600" y="2209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0" name="Oval 51"/>
          <p:cNvSpPr>
            <a:spLocks noChangeArrowheads="1"/>
          </p:cNvSpPr>
          <p:nvPr/>
        </p:nvSpPr>
        <p:spPr bwMode="auto">
          <a:xfrm>
            <a:off x="4038600" y="2057400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" name="Line 52"/>
          <p:cNvSpPr>
            <a:spLocks noChangeShapeType="1"/>
          </p:cNvSpPr>
          <p:nvPr/>
        </p:nvSpPr>
        <p:spPr bwMode="auto">
          <a:xfrm>
            <a:off x="4343400" y="2209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2" name="Oval 51"/>
          <p:cNvSpPr>
            <a:spLocks noChangeArrowheads="1"/>
          </p:cNvSpPr>
          <p:nvPr/>
        </p:nvSpPr>
        <p:spPr bwMode="auto">
          <a:xfrm>
            <a:off x="4724400" y="2057400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4" name="Line 52"/>
          <p:cNvSpPr>
            <a:spLocks noChangeShapeType="1"/>
          </p:cNvSpPr>
          <p:nvPr/>
        </p:nvSpPr>
        <p:spPr bwMode="auto">
          <a:xfrm>
            <a:off x="1600200" y="2209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87" name="Straight Arrow Connector 86"/>
          <p:cNvCxnSpPr/>
          <p:nvPr/>
        </p:nvCxnSpPr>
        <p:spPr>
          <a:xfrm>
            <a:off x="5029200" y="2209800"/>
            <a:ext cx="3810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2800" y="2514600"/>
            <a:ext cx="360218" cy="28632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2400" y="2514600"/>
            <a:ext cx="683491" cy="304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4600" y="2514600"/>
            <a:ext cx="692727" cy="28632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00200" y="2514600"/>
            <a:ext cx="661219" cy="27330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29000" y="1676400"/>
            <a:ext cx="100208" cy="2004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14800" y="1735667"/>
            <a:ext cx="448849" cy="17455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67000" y="1731433"/>
            <a:ext cx="448849" cy="16208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28800" y="1730678"/>
            <a:ext cx="457200" cy="16283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3352800"/>
            <a:ext cx="9144000" cy="86407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371600" y="4800600"/>
            <a:ext cx="579437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Times New Roman"/>
                <a:cs typeface="Times New Roman"/>
              </a:rPr>
              <a:t>Pr</a:t>
            </a:r>
            <a:r>
              <a:rPr lang="en-US" sz="2400" dirty="0" smtClean="0">
                <a:latin typeface="Times New Roman"/>
                <a:cs typeface="Times New Roman"/>
              </a:rPr>
              <a:t>(</a:t>
            </a:r>
            <a:r>
              <a:rPr lang="en-US" sz="2400" dirty="0" err="1" smtClean="0">
                <a:latin typeface="Times New Roman"/>
                <a:cs typeface="Times New Roman"/>
              </a:rPr>
              <a:t>future|present</a:t>
            </a:r>
            <a:r>
              <a:rPr lang="en-US" sz="2400" dirty="0" smtClean="0">
                <a:latin typeface="Times New Roman"/>
                <a:cs typeface="Times New Roman"/>
              </a:rPr>
              <a:t>, past) = </a:t>
            </a:r>
            <a:r>
              <a:rPr lang="en-US" sz="2400" dirty="0" err="1" smtClean="0">
                <a:latin typeface="Times New Roman"/>
                <a:cs typeface="Times New Roman"/>
              </a:rPr>
              <a:t>Pr</a:t>
            </a:r>
            <a:r>
              <a:rPr lang="en-US" sz="2400" dirty="0" smtClean="0">
                <a:latin typeface="Times New Roman"/>
                <a:cs typeface="Times New Roman"/>
              </a:rPr>
              <a:t>(</a:t>
            </a:r>
            <a:r>
              <a:rPr lang="en-US" sz="2400" dirty="0" err="1" smtClean="0">
                <a:latin typeface="Times New Roman"/>
                <a:cs typeface="Times New Roman"/>
              </a:rPr>
              <a:t>future|present</a:t>
            </a:r>
            <a:r>
              <a:rPr lang="en-US" sz="2400" dirty="0" smtClean="0">
                <a:latin typeface="Times New Roman"/>
                <a:cs typeface="Times New Roman"/>
              </a:rPr>
              <a:t>)</a:t>
            </a:r>
          </a:p>
          <a:p>
            <a:r>
              <a:rPr lang="en-US" sz="2400" dirty="0">
                <a:latin typeface="Times New Roman"/>
                <a:cs typeface="Times New Roman"/>
              </a:rPr>
              <a:t>f</a:t>
            </a:r>
            <a:r>
              <a:rPr lang="en-US" sz="2400" dirty="0" smtClean="0">
                <a:latin typeface="Times New Roman"/>
                <a:cs typeface="Times New Roman"/>
              </a:rPr>
              <a:t>uture     past | present</a:t>
            </a:r>
            <a:endParaRPr lang="en-US" sz="2400" dirty="0">
              <a:latin typeface="Times New Roman"/>
              <a:cs typeface="Times New Roman"/>
            </a:endParaRPr>
          </a:p>
          <a:p>
            <a:r>
              <a:rPr lang="en-US" sz="2400" b="1" dirty="0" smtClean="0">
                <a:latin typeface="Times New Roman"/>
                <a:cs typeface="Times New Roman"/>
              </a:rPr>
              <a:t>Markov property</a:t>
            </a:r>
            <a:r>
              <a:rPr lang="en-US" sz="2400" dirty="0" smtClean="0">
                <a:latin typeface="Times New Roman"/>
                <a:cs typeface="Times New Roman"/>
              </a:rPr>
              <a:t>: conditional independence</a:t>
            </a:r>
          </a:p>
          <a:p>
            <a:r>
              <a:rPr lang="en-US" sz="2400" dirty="0">
                <a:latin typeface="Times New Roman"/>
                <a:cs typeface="Times New Roman"/>
              </a:rPr>
              <a:t> </a:t>
            </a:r>
            <a:r>
              <a:rPr lang="en-US" sz="2400" dirty="0" smtClean="0">
                <a:latin typeface="Times New Roman"/>
                <a:cs typeface="Times New Roman"/>
              </a:rPr>
              <a:t>                               limited dependence</a:t>
            </a:r>
            <a:endParaRPr lang="en-US" sz="2400" dirty="0">
              <a:latin typeface="Times New Roman"/>
              <a:cs typeface="Times New Roman"/>
            </a:endParaRPr>
          </a:p>
          <a:p>
            <a:r>
              <a:rPr lang="en-US" sz="2400" dirty="0" smtClean="0">
                <a:latin typeface="Times New Roman"/>
                <a:cs typeface="Times New Roman"/>
              </a:rPr>
              <a:t>Makes modeling and learning possible</a:t>
            </a:r>
            <a:endParaRPr lang="en-US" sz="2400" dirty="0">
              <a:latin typeface="Times New Roman"/>
              <a:cs typeface="Times New Roman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09800" y="5257800"/>
            <a:ext cx="304800" cy="3175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4127" y="4191000"/>
            <a:ext cx="7239000" cy="357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89300"/>
            <a:ext cx="9144000" cy="26390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5800" y="457200"/>
            <a:ext cx="610049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Markov Chains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(higher order)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val 51"/>
          <p:cNvSpPr>
            <a:spLocks noChangeArrowheads="1"/>
          </p:cNvSpPr>
          <p:nvPr/>
        </p:nvSpPr>
        <p:spPr bwMode="auto">
          <a:xfrm>
            <a:off x="1981200" y="2057400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Line 52"/>
          <p:cNvSpPr>
            <a:spLocks noChangeShapeType="1"/>
          </p:cNvSpPr>
          <p:nvPr/>
        </p:nvSpPr>
        <p:spPr bwMode="auto">
          <a:xfrm>
            <a:off x="2286000" y="2209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" name="Oval 51"/>
          <p:cNvSpPr>
            <a:spLocks noChangeArrowheads="1"/>
          </p:cNvSpPr>
          <p:nvPr/>
        </p:nvSpPr>
        <p:spPr bwMode="auto">
          <a:xfrm>
            <a:off x="2667000" y="2057400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Line 52"/>
          <p:cNvSpPr>
            <a:spLocks noChangeShapeType="1"/>
          </p:cNvSpPr>
          <p:nvPr/>
        </p:nvSpPr>
        <p:spPr bwMode="auto">
          <a:xfrm>
            <a:off x="2971800" y="2209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" name="Oval 51"/>
          <p:cNvSpPr>
            <a:spLocks noChangeArrowheads="1"/>
          </p:cNvSpPr>
          <p:nvPr/>
        </p:nvSpPr>
        <p:spPr bwMode="auto">
          <a:xfrm>
            <a:off x="3352800" y="2057400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Line 52"/>
          <p:cNvSpPr>
            <a:spLocks noChangeShapeType="1"/>
          </p:cNvSpPr>
          <p:nvPr/>
        </p:nvSpPr>
        <p:spPr bwMode="auto">
          <a:xfrm>
            <a:off x="3657600" y="2209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" name="Oval 51"/>
          <p:cNvSpPr>
            <a:spLocks noChangeArrowheads="1"/>
          </p:cNvSpPr>
          <p:nvPr/>
        </p:nvSpPr>
        <p:spPr bwMode="auto">
          <a:xfrm>
            <a:off x="4038600" y="2057400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Line 52"/>
          <p:cNvSpPr>
            <a:spLocks noChangeShapeType="1"/>
          </p:cNvSpPr>
          <p:nvPr/>
        </p:nvSpPr>
        <p:spPr bwMode="auto">
          <a:xfrm>
            <a:off x="4343400" y="2209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" name="Oval 51"/>
          <p:cNvSpPr>
            <a:spLocks noChangeArrowheads="1"/>
          </p:cNvSpPr>
          <p:nvPr/>
        </p:nvSpPr>
        <p:spPr bwMode="auto">
          <a:xfrm>
            <a:off x="4724400" y="2057400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Line 52"/>
          <p:cNvSpPr>
            <a:spLocks noChangeShapeType="1"/>
          </p:cNvSpPr>
          <p:nvPr/>
        </p:nvSpPr>
        <p:spPr bwMode="auto">
          <a:xfrm>
            <a:off x="1600200" y="2209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5029200" y="2209800"/>
            <a:ext cx="3810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2800" y="2514600"/>
            <a:ext cx="360218" cy="28632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2400" y="2514600"/>
            <a:ext cx="683491" cy="3048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14600" y="2514600"/>
            <a:ext cx="692727" cy="28632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00200" y="2514600"/>
            <a:ext cx="661219" cy="27330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29000" y="1676400"/>
            <a:ext cx="100208" cy="20041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14800" y="1735667"/>
            <a:ext cx="448849" cy="17455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67000" y="1731433"/>
            <a:ext cx="448849" cy="16208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28800" y="1730678"/>
            <a:ext cx="457200" cy="162839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990600" y="4267200"/>
            <a:ext cx="49885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Times New Roman"/>
                <a:cs typeface="Times New Roman"/>
              </a:rPr>
              <a:t>Temporal</a:t>
            </a:r>
            <a:r>
              <a:rPr lang="en-US" sz="2400" dirty="0" smtClean="0">
                <a:latin typeface="Times New Roman"/>
                <a:cs typeface="Times New Roman"/>
              </a:rPr>
              <a:t>: a natural ordering</a:t>
            </a:r>
          </a:p>
          <a:p>
            <a:r>
              <a:rPr lang="en-US" sz="2400" b="1" dirty="0" smtClean="0">
                <a:latin typeface="Times New Roman"/>
                <a:cs typeface="Times New Roman"/>
              </a:rPr>
              <a:t>Spatial</a:t>
            </a:r>
            <a:r>
              <a:rPr lang="en-US" sz="2400" dirty="0" smtClean="0">
                <a:latin typeface="Times New Roman"/>
                <a:cs typeface="Times New Roman"/>
              </a:rPr>
              <a:t>: 2D image, no natural ordering</a:t>
            </a:r>
            <a:endParaRPr lang="en-US" sz="24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26180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"/>
          <p:cNvGrpSpPr>
            <a:grpSpLocks/>
          </p:cNvGrpSpPr>
          <p:nvPr/>
        </p:nvGrpSpPr>
        <p:grpSpPr bwMode="auto">
          <a:xfrm>
            <a:off x="381000" y="1524000"/>
            <a:ext cx="3733800" cy="2438400"/>
            <a:chOff x="288" y="2448"/>
            <a:chExt cx="2352" cy="1536"/>
          </a:xfrm>
        </p:grpSpPr>
        <p:grpSp>
          <p:nvGrpSpPr>
            <p:cNvPr id="5" name="Group 6"/>
            <p:cNvGrpSpPr>
              <a:grpSpLocks/>
            </p:cNvGrpSpPr>
            <p:nvPr/>
          </p:nvGrpSpPr>
          <p:grpSpPr bwMode="auto">
            <a:xfrm>
              <a:off x="1776" y="2880"/>
              <a:ext cx="432" cy="432"/>
              <a:chOff x="1776" y="2880"/>
              <a:chExt cx="432" cy="432"/>
            </a:xfrm>
          </p:grpSpPr>
          <p:sp>
            <p:nvSpPr>
              <p:cNvPr id="70" name="Oval 7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71" name="Line 8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" name="Line 9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6" name="Group 10"/>
            <p:cNvGrpSpPr>
              <a:grpSpLocks/>
            </p:cNvGrpSpPr>
            <p:nvPr/>
          </p:nvGrpSpPr>
          <p:grpSpPr bwMode="auto">
            <a:xfrm>
              <a:off x="1344" y="2880"/>
              <a:ext cx="432" cy="432"/>
              <a:chOff x="1776" y="2880"/>
              <a:chExt cx="432" cy="432"/>
            </a:xfrm>
          </p:grpSpPr>
          <p:sp>
            <p:nvSpPr>
              <p:cNvPr id="67" name="Oval 11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8" name="Line 12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9" name="Line 13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7" name="Group 14"/>
            <p:cNvGrpSpPr>
              <a:grpSpLocks/>
            </p:cNvGrpSpPr>
            <p:nvPr/>
          </p:nvGrpSpPr>
          <p:grpSpPr bwMode="auto">
            <a:xfrm>
              <a:off x="912" y="2880"/>
              <a:ext cx="432" cy="432"/>
              <a:chOff x="1776" y="2880"/>
              <a:chExt cx="432" cy="432"/>
            </a:xfrm>
          </p:grpSpPr>
          <p:sp>
            <p:nvSpPr>
              <p:cNvPr id="64" name="Oval 15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5" name="Line 16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6" name="Line 17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" name="Group 18"/>
            <p:cNvGrpSpPr>
              <a:grpSpLocks/>
            </p:cNvGrpSpPr>
            <p:nvPr/>
          </p:nvGrpSpPr>
          <p:grpSpPr bwMode="auto">
            <a:xfrm>
              <a:off x="1776" y="3312"/>
              <a:ext cx="432" cy="432"/>
              <a:chOff x="1776" y="2880"/>
              <a:chExt cx="432" cy="432"/>
            </a:xfrm>
          </p:grpSpPr>
          <p:sp>
            <p:nvSpPr>
              <p:cNvPr id="61" name="Oval 19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2" name="Line 20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3" name="Line 21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9" name="Group 22"/>
            <p:cNvGrpSpPr>
              <a:grpSpLocks/>
            </p:cNvGrpSpPr>
            <p:nvPr/>
          </p:nvGrpSpPr>
          <p:grpSpPr bwMode="auto">
            <a:xfrm>
              <a:off x="1344" y="3312"/>
              <a:ext cx="432" cy="432"/>
              <a:chOff x="1776" y="2880"/>
              <a:chExt cx="432" cy="432"/>
            </a:xfrm>
          </p:grpSpPr>
          <p:sp>
            <p:nvSpPr>
              <p:cNvPr id="58" name="Oval 23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59" name="Line 24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0" name="Line 25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0" name="Group 26"/>
            <p:cNvGrpSpPr>
              <a:grpSpLocks/>
            </p:cNvGrpSpPr>
            <p:nvPr/>
          </p:nvGrpSpPr>
          <p:grpSpPr bwMode="auto">
            <a:xfrm>
              <a:off x="912" y="3312"/>
              <a:ext cx="432" cy="432"/>
              <a:chOff x="1776" y="2880"/>
              <a:chExt cx="432" cy="432"/>
            </a:xfrm>
          </p:grpSpPr>
          <p:sp>
            <p:nvSpPr>
              <p:cNvPr id="55" name="Oval 27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56" name="Line 28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" name="Line 29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1" name="Group 30"/>
            <p:cNvGrpSpPr>
              <a:grpSpLocks/>
            </p:cNvGrpSpPr>
            <p:nvPr/>
          </p:nvGrpSpPr>
          <p:grpSpPr bwMode="auto">
            <a:xfrm>
              <a:off x="2208" y="3312"/>
              <a:ext cx="432" cy="432"/>
              <a:chOff x="1776" y="2880"/>
              <a:chExt cx="432" cy="432"/>
            </a:xfrm>
          </p:grpSpPr>
          <p:sp>
            <p:nvSpPr>
              <p:cNvPr id="52" name="Oval 31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53" name="Line 32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" name="Line 33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2" name="Group 34"/>
            <p:cNvGrpSpPr>
              <a:grpSpLocks/>
            </p:cNvGrpSpPr>
            <p:nvPr/>
          </p:nvGrpSpPr>
          <p:grpSpPr bwMode="auto">
            <a:xfrm>
              <a:off x="2208" y="2880"/>
              <a:ext cx="432" cy="432"/>
              <a:chOff x="1776" y="2880"/>
              <a:chExt cx="432" cy="432"/>
            </a:xfrm>
          </p:grpSpPr>
          <p:sp>
            <p:nvSpPr>
              <p:cNvPr id="49" name="Oval 35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50" name="Line 36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" name="Line 37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3" name="Group 38"/>
            <p:cNvGrpSpPr>
              <a:grpSpLocks/>
            </p:cNvGrpSpPr>
            <p:nvPr/>
          </p:nvGrpSpPr>
          <p:grpSpPr bwMode="auto">
            <a:xfrm>
              <a:off x="480" y="2880"/>
              <a:ext cx="432" cy="432"/>
              <a:chOff x="1776" y="2880"/>
              <a:chExt cx="432" cy="432"/>
            </a:xfrm>
          </p:grpSpPr>
          <p:sp>
            <p:nvSpPr>
              <p:cNvPr id="46" name="Oval 39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7" name="Line 40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8" name="Line 41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4" name="Group 42"/>
            <p:cNvGrpSpPr>
              <a:grpSpLocks/>
            </p:cNvGrpSpPr>
            <p:nvPr/>
          </p:nvGrpSpPr>
          <p:grpSpPr bwMode="auto">
            <a:xfrm>
              <a:off x="2208" y="2448"/>
              <a:ext cx="432" cy="432"/>
              <a:chOff x="1776" y="2880"/>
              <a:chExt cx="432" cy="432"/>
            </a:xfrm>
          </p:grpSpPr>
          <p:sp>
            <p:nvSpPr>
              <p:cNvPr id="43" name="Oval 43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4" name="Line 44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5" name="Line 45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5" name="Group 46"/>
            <p:cNvGrpSpPr>
              <a:grpSpLocks/>
            </p:cNvGrpSpPr>
            <p:nvPr/>
          </p:nvGrpSpPr>
          <p:grpSpPr bwMode="auto">
            <a:xfrm>
              <a:off x="1776" y="2448"/>
              <a:ext cx="432" cy="432"/>
              <a:chOff x="1776" y="2880"/>
              <a:chExt cx="432" cy="432"/>
            </a:xfrm>
          </p:grpSpPr>
          <p:sp>
            <p:nvSpPr>
              <p:cNvPr id="40" name="Oval 47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1" name="Line 48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" name="Line 49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6" name="Group 50"/>
            <p:cNvGrpSpPr>
              <a:grpSpLocks/>
            </p:cNvGrpSpPr>
            <p:nvPr/>
          </p:nvGrpSpPr>
          <p:grpSpPr bwMode="auto">
            <a:xfrm>
              <a:off x="1344" y="2448"/>
              <a:ext cx="432" cy="432"/>
              <a:chOff x="1776" y="2880"/>
              <a:chExt cx="432" cy="432"/>
            </a:xfrm>
          </p:grpSpPr>
          <p:sp>
            <p:nvSpPr>
              <p:cNvPr id="37" name="Oval 51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8" name="Line 52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" name="Line 53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7" name="Group 54"/>
            <p:cNvGrpSpPr>
              <a:grpSpLocks/>
            </p:cNvGrpSpPr>
            <p:nvPr/>
          </p:nvGrpSpPr>
          <p:grpSpPr bwMode="auto">
            <a:xfrm>
              <a:off x="912" y="2448"/>
              <a:ext cx="432" cy="432"/>
              <a:chOff x="1776" y="2880"/>
              <a:chExt cx="432" cy="432"/>
            </a:xfrm>
          </p:grpSpPr>
          <p:sp>
            <p:nvSpPr>
              <p:cNvPr id="34" name="Oval 55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5" name="Line 56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" name="Line 57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8" name="Group 58"/>
            <p:cNvGrpSpPr>
              <a:grpSpLocks/>
            </p:cNvGrpSpPr>
            <p:nvPr/>
          </p:nvGrpSpPr>
          <p:grpSpPr bwMode="auto">
            <a:xfrm>
              <a:off x="480" y="2448"/>
              <a:ext cx="432" cy="432"/>
              <a:chOff x="1776" y="2880"/>
              <a:chExt cx="432" cy="432"/>
            </a:xfrm>
          </p:grpSpPr>
          <p:sp>
            <p:nvSpPr>
              <p:cNvPr id="31" name="Oval 59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2" name="Line 60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" name="Line 61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9" name="Group 62"/>
            <p:cNvGrpSpPr>
              <a:grpSpLocks/>
            </p:cNvGrpSpPr>
            <p:nvPr/>
          </p:nvGrpSpPr>
          <p:grpSpPr bwMode="auto">
            <a:xfrm>
              <a:off x="480" y="3312"/>
              <a:ext cx="432" cy="432"/>
              <a:chOff x="1776" y="2880"/>
              <a:chExt cx="432" cy="432"/>
            </a:xfrm>
          </p:grpSpPr>
          <p:sp>
            <p:nvSpPr>
              <p:cNvPr id="28" name="Oval 63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9" name="Line 64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" name="Line 65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0" name="Line 66"/>
            <p:cNvSpPr>
              <a:spLocks noChangeShapeType="1"/>
            </p:cNvSpPr>
            <p:nvPr/>
          </p:nvSpPr>
          <p:spPr bwMode="auto">
            <a:xfrm>
              <a:off x="2304" y="374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Line 67"/>
            <p:cNvSpPr>
              <a:spLocks noChangeShapeType="1"/>
            </p:cNvSpPr>
            <p:nvPr/>
          </p:nvSpPr>
          <p:spPr bwMode="auto">
            <a:xfrm>
              <a:off x="1872" y="374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Line 68"/>
            <p:cNvSpPr>
              <a:spLocks noChangeShapeType="1"/>
            </p:cNvSpPr>
            <p:nvPr/>
          </p:nvSpPr>
          <p:spPr bwMode="auto">
            <a:xfrm>
              <a:off x="1440" y="374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Line 69"/>
            <p:cNvSpPr>
              <a:spLocks noChangeShapeType="1"/>
            </p:cNvSpPr>
            <p:nvPr/>
          </p:nvSpPr>
          <p:spPr bwMode="auto">
            <a:xfrm>
              <a:off x="1008" y="374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Line 70"/>
            <p:cNvSpPr>
              <a:spLocks noChangeShapeType="1"/>
            </p:cNvSpPr>
            <p:nvPr/>
          </p:nvSpPr>
          <p:spPr bwMode="auto">
            <a:xfrm>
              <a:off x="576" y="374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Line 71"/>
            <p:cNvSpPr>
              <a:spLocks noChangeShapeType="1"/>
            </p:cNvSpPr>
            <p:nvPr/>
          </p:nvSpPr>
          <p:spPr bwMode="auto">
            <a:xfrm flipH="1">
              <a:off x="288" y="3648"/>
              <a:ext cx="19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Line 72"/>
            <p:cNvSpPr>
              <a:spLocks noChangeShapeType="1"/>
            </p:cNvSpPr>
            <p:nvPr/>
          </p:nvSpPr>
          <p:spPr bwMode="auto">
            <a:xfrm flipH="1">
              <a:off x="288" y="3216"/>
              <a:ext cx="19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Line 73"/>
            <p:cNvSpPr>
              <a:spLocks noChangeShapeType="1"/>
            </p:cNvSpPr>
            <p:nvPr/>
          </p:nvSpPr>
          <p:spPr bwMode="auto">
            <a:xfrm flipH="1">
              <a:off x="288" y="2784"/>
              <a:ext cx="19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4" name="TextBox 73"/>
          <p:cNvSpPr txBox="1"/>
          <p:nvPr/>
        </p:nvSpPr>
        <p:spPr>
          <a:xfrm>
            <a:off x="685800" y="457200"/>
            <a:ext cx="644299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Markov Random Fields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75" name="Group 5"/>
          <p:cNvGrpSpPr>
            <a:grpSpLocks/>
          </p:cNvGrpSpPr>
          <p:nvPr/>
        </p:nvGrpSpPr>
        <p:grpSpPr bwMode="auto">
          <a:xfrm>
            <a:off x="4953000" y="1524000"/>
            <a:ext cx="3733800" cy="2438400"/>
            <a:chOff x="288" y="2448"/>
            <a:chExt cx="2352" cy="1536"/>
          </a:xfrm>
        </p:grpSpPr>
        <p:grpSp>
          <p:nvGrpSpPr>
            <p:cNvPr id="76" name="Group 6"/>
            <p:cNvGrpSpPr>
              <a:grpSpLocks/>
            </p:cNvGrpSpPr>
            <p:nvPr/>
          </p:nvGrpSpPr>
          <p:grpSpPr bwMode="auto">
            <a:xfrm>
              <a:off x="1872" y="2880"/>
              <a:ext cx="336" cy="336"/>
              <a:chOff x="1872" y="2880"/>
              <a:chExt cx="336" cy="336"/>
            </a:xfrm>
          </p:grpSpPr>
          <p:sp>
            <p:nvSpPr>
              <p:cNvPr id="142" name="Line 8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3" name="Line 9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77" name="Group 10"/>
            <p:cNvGrpSpPr>
              <a:grpSpLocks/>
            </p:cNvGrpSpPr>
            <p:nvPr/>
          </p:nvGrpSpPr>
          <p:grpSpPr bwMode="auto">
            <a:xfrm>
              <a:off x="1440" y="2880"/>
              <a:ext cx="336" cy="336"/>
              <a:chOff x="1872" y="2880"/>
              <a:chExt cx="336" cy="336"/>
            </a:xfrm>
          </p:grpSpPr>
          <p:sp>
            <p:nvSpPr>
              <p:cNvPr id="139" name="Line 12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0" name="Line 13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78" name="Group 14"/>
            <p:cNvGrpSpPr>
              <a:grpSpLocks/>
            </p:cNvGrpSpPr>
            <p:nvPr/>
          </p:nvGrpSpPr>
          <p:grpSpPr bwMode="auto">
            <a:xfrm>
              <a:off x="1008" y="2880"/>
              <a:ext cx="336" cy="336"/>
              <a:chOff x="1872" y="2880"/>
              <a:chExt cx="336" cy="336"/>
            </a:xfrm>
          </p:grpSpPr>
          <p:sp>
            <p:nvSpPr>
              <p:cNvPr id="136" name="Line 16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7" name="Line 17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79" name="Group 18"/>
            <p:cNvGrpSpPr>
              <a:grpSpLocks/>
            </p:cNvGrpSpPr>
            <p:nvPr/>
          </p:nvGrpSpPr>
          <p:grpSpPr bwMode="auto">
            <a:xfrm>
              <a:off x="1776" y="3312"/>
              <a:ext cx="432" cy="432"/>
              <a:chOff x="1776" y="2880"/>
              <a:chExt cx="432" cy="432"/>
            </a:xfrm>
          </p:grpSpPr>
          <p:sp>
            <p:nvSpPr>
              <p:cNvPr id="132" name="Oval 19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33" name="Line 20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4" name="Line 21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0" name="Group 22"/>
            <p:cNvGrpSpPr>
              <a:grpSpLocks/>
            </p:cNvGrpSpPr>
            <p:nvPr/>
          </p:nvGrpSpPr>
          <p:grpSpPr bwMode="auto">
            <a:xfrm>
              <a:off x="1440" y="3312"/>
              <a:ext cx="336" cy="336"/>
              <a:chOff x="1872" y="2880"/>
              <a:chExt cx="336" cy="336"/>
            </a:xfrm>
          </p:grpSpPr>
          <p:sp>
            <p:nvSpPr>
              <p:cNvPr id="130" name="Line 24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1" name="Line 25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1" name="Group 26"/>
            <p:cNvGrpSpPr>
              <a:grpSpLocks/>
            </p:cNvGrpSpPr>
            <p:nvPr/>
          </p:nvGrpSpPr>
          <p:grpSpPr bwMode="auto">
            <a:xfrm>
              <a:off x="912" y="3312"/>
              <a:ext cx="432" cy="432"/>
              <a:chOff x="1776" y="2880"/>
              <a:chExt cx="432" cy="432"/>
            </a:xfrm>
          </p:grpSpPr>
          <p:sp>
            <p:nvSpPr>
              <p:cNvPr id="126" name="Oval 27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7" name="Line 28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8" name="Line 29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2" name="Group 30"/>
            <p:cNvGrpSpPr>
              <a:grpSpLocks/>
            </p:cNvGrpSpPr>
            <p:nvPr/>
          </p:nvGrpSpPr>
          <p:grpSpPr bwMode="auto">
            <a:xfrm>
              <a:off x="2208" y="3312"/>
              <a:ext cx="432" cy="432"/>
              <a:chOff x="1776" y="2880"/>
              <a:chExt cx="432" cy="432"/>
            </a:xfrm>
          </p:grpSpPr>
          <p:sp>
            <p:nvSpPr>
              <p:cNvPr id="123" name="Oval 31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4" name="Line 32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5" name="Line 33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3" name="Group 34"/>
            <p:cNvGrpSpPr>
              <a:grpSpLocks/>
            </p:cNvGrpSpPr>
            <p:nvPr/>
          </p:nvGrpSpPr>
          <p:grpSpPr bwMode="auto">
            <a:xfrm>
              <a:off x="2208" y="2880"/>
              <a:ext cx="432" cy="432"/>
              <a:chOff x="1776" y="2880"/>
              <a:chExt cx="432" cy="432"/>
            </a:xfrm>
          </p:grpSpPr>
          <p:sp>
            <p:nvSpPr>
              <p:cNvPr id="120" name="Oval 35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1" name="Line 36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2" name="Line 37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4" name="Group 38"/>
            <p:cNvGrpSpPr>
              <a:grpSpLocks/>
            </p:cNvGrpSpPr>
            <p:nvPr/>
          </p:nvGrpSpPr>
          <p:grpSpPr bwMode="auto">
            <a:xfrm>
              <a:off x="480" y="2880"/>
              <a:ext cx="432" cy="432"/>
              <a:chOff x="1776" y="2880"/>
              <a:chExt cx="432" cy="432"/>
            </a:xfrm>
          </p:grpSpPr>
          <p:sp>
            <p:nvSpPr>
              <p:cNvPr id="117" name="Oval 39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8" name="Line 40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" name="Line 41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5" name="Group 42"/>
            <p:cNvGrpSpPr>
              <a:grpSpLocks/>
            </p:cNvGrpSpPr>
            <p:nvPr/>
          </p:nvGrpSpPr>
          <p:grpSpPr bwMode="auto">
            <a:xfrm>
              <a:off x="2208" y="2448"/>
              <a:ext cx="432" cy="432"/>
              <a:chOff x="1776" y="2880"/>
              <a:chExt cx="432" cy="432"/>
            </a:xfrm>
          </p:grpSpPr>
          <p:sp>
            <p:nvSpPr>
              <p:cNvPr id="114" name="Oval 43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5" name="Line 44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6" name="Line 45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6" name="Group 46"/>
            <p:cNvGrpSpPr>
              <a:grpSpLocks/>
            </p:cNvGrpSpPr>
            <p:nvPr/>
          </p:nvGrpSpPr>
          <p:grpSpPr bwMode="auto">
            <a:xfrm>
              <a:off x="1776" y="2448"/>
              <a:ext cx="432" cy="432"/>
              <a:chOff x="1776" y="2880"/>
              <a:chExt cx="432" cy="432"/>
            </a:xfrm>
          </p:grpSpPr>
          <p:sp>
            <p:nvSpPr>
              <p:cNvPr id="111" name="Oval 47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2" name="Line 48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" name="Line 49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7" name="Group 50"/>
            <p:cNvGrpSpPr>
              <a:grpSpLocks/>
            </p:cNvGrpSpPr>
            <p:nvPr/>
          </p:nvGrpSpPr>
          <p:grpSpPr bwMode="auto">
            <a:xfrm>
              <a:off x="1440" y="2448"/>
              <a:ext cx="336" cy="336"/>
              <a:chOff x="1872" y="2880"/>
              <a:chExt cx="336" cy="336"/>
            </a:xfrm>
          </p:grpSpPr>
          <p:sp>
            <p:nvSpPr>
              <p:cNvPr id="109" name="Line 52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0" name="Line 53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8" name="Group 54"/>
            <p:cNvGrpSpPr>
              <a:grpSpLocks/>
            </p:cNvGrpSpPr>
            <p:nvPr/>
          </p:nvGrpSpPr>
          <p:grpSpPr bwMode="auto">
            <a:xfrm>
              <a:off x="912" y="2448"/>
              <a:ext cx="432" cy="432"/>
              <a:chOff x="1776" y="2880"/>
              <a:chExt cx="432" cy="432"/>
            </a:xfrm>
          </p:grpSpPr>
          <p:sp>
            <p:nvSpPr>
              <p:cNvPr id="105" name="Oval 55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6" name="Line 56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7" name="Line 57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9" name="Group 58"/>
            <p:cNvGrpSpPr>
              <a:grpSpLocks/>
            </p:cNvGrpSpPr>
            <p:nvPr/>
          </p:nvGrpSpPr>
          <p:grpSpPr bwMode="auto">
            <a:xfrm>
              <a:off x="480" y="2448"/>
              <a:ext cx="432" cy="432"/>
              <a:chOff x="1776" y="2880"/>
              <a:chExt cx="432" cy="432"/>
            </a:xfrm>
          </p:grpSpPr>
          <p:sp>
            <p:nvSpPr>
              <p:cNvPr id="102" name="Oval 59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3" name="Line 60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4" name="Line 61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90" name="Group 62"/>
            <p:cNvGrpSpPr>
              <a:grpSpLocks/>
            </p:cNvGrpSpPr>
            <p:nvPr/>
          </p:nvGrpSpPr>
          <p:grpSpPr bwMode="auto">
            <a:xfrm>
              <a:off x="480" y="3312"/>
              <a:ext cx="432" cy="432"/>
              <a:chOff x="1776" y="2880"/>
              <a:chExt cx="432" cy="432"/>
            </a:xfrm>
          </p:grpSpPr>
          <p:sp>
            <p:nvSpPr>
              <p:cNvPr id="99" name="Oval 63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0" name="Line 64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1" name="Line 65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91" name="Line 66"/>
            <p:cNvSpPr>
              <a:spLocks noChangeShapeType="1"/>
            </p:cNvSpPr>
            <p:nvPr/>
          </p:nvSpPr>
          <p:spPr bwMode="auto">
            <a:xfrm>
              <a:off x="2304" y="374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2" name="Line 67"/>
            <p:cNvSpPr>
              <a:spLocks noChangeShapeType="1"/>
            </p:cNvSpPr>
            <p:nvPr/>
          </p:nvSpPr>
          <p:spPr bwMode="auto">
            <a:xfrm>
              <a:off x="1872" y="374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3" name="Line 68"/>
            <p:cNvSpPr>
              <a:spLocks noChangeShapeType="1"/>
            </p:cNvSpPr>
            <p:nvPr/>
          </p:nvSpPr>
          <p:spPr bwMode="auto">
            <a:xfrm>
              <a:off x="1440" y="374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4" name="Line 69"/>
            <p:cNvSpPr>
              <a:spLocks noChangeShapeType="1"/>
            </p:cNvSpPr>
            <p:nvPr/>
          </p:nvSpPr>
          <p:spPr bwMode="auto">
            <a:xfrm>
              <a:off x="1008" y="374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5" name="Line 70"/>
            <p:cNvSpPr>
              <a:spLocks noChangeShapeType="1"/>
            </p:cNvSpPr>
            <p:nvPr/>
          </p:nvSpPr>
          <p:spPr bwMode="auto">
            <a:xfrm>
              <a:off x="576" y="374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6" name="Line 71"/>
            <p:cNvSpPr>
              <a:spLocks noChangeShapeType="1"/>
            </p:cNvSpPr>
            <p:nvPr/>
          </p:nvSpPr>
          <p:spPr bwMode="auto">
            <a:xfrm flipH="1">
              <a:off x="288" y="3648"/>
              <a:ext cx="19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7" name="Line 72"/>
            <p:cNvSpPr>
              <a:spLocks noChangeShapeType="1"/>
            </p:cNvSpPr>
            <p:nvPr/>
          </p:nvSpPr>
          <p:spPr bwMode="auto">
            <a:xfrm flipH="1">
              <a:off x="288" y="3216"/>
              <a:ext cx="19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8" name="Line 73"/>
            <p:cNvSpPr>
              <a:spLocks noChangeShapeType="1"/>
            </p:cNvSpPr>
            <p:nvPr/>
          </p:nvSpPr>
          <p:spPr bwMode="auto">
            <a:xfrm flipH="1">
              <a:off x="288" y="2784"/>
              <a:ext cx="19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7000" y="2590800"/>
            <a:ext cx="634314" cy="304800"/>
          </a:xfrm>
          <a:prstGeom prst="rect">
            <a:avLst/>
          </a:prstGeom>
        </p:spPr>
      </p:pic>
      <p:pic>
        <p:nvPicPr>
          <p:cNvPr id="144" name="Picture 1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0" y="1905000"/>
            <a:ext cx="838200" cy="223118"/>
          </a:xfrm>
          <a:prstGeom prst="rect">
            <a:avLst/>
          </a:prstGeom>
        </p:spPr>
      </p:pic>
      <p:pic>
        <p:nvPicPr>
          <p:cNvPr id="145" name="Picture 14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2800" y="2590800"/>
            <a:ext cx="858795" cy="228600"/>
          </a:xfrm>
          <a:prstGeom prst="rect">
            <a:avLst/>
          </a:prstGeom>
        </p:spPr>
      </p:pic>
      <p:pic>
        <p:nvPicPr>
          <p:cNvPr id="146" name="Picture 14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0800" y="3276600"/>
            <a:ext cx="812800" cy="216357"/>
          </a:xfrm>
          <a:prstGeom prst="rect">
            <a:avLst/>
          </a:prstGeom>
        </p:spPr>
      </p:pic>
      <p:pic>
        <p:nvPicPr>
          <p:cNvPr id="147" name="Picture 14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62600" y="2590800"/>
            <a:ext cx="850900" cy="226499"/>
          </a:xfrm>
          <a:prstGeom prst="rect">
            <a:avLst/>
          </a:prstGeom>
        </p:spPr>
      </p:pic>
      <p:pic>
        <p:nvPicPr>
          <p:cNvPr id="148" name="Picture 14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48400" y="3962400"/>
            <a:ext cx="990600" cy="385813"/>
          </a:xfrm>
          <a:prstGeom prst="rect">
            <a:avLst/>
          </a:prstGeom>
        </p:spPr>
      </p:pic>
      <p:pic>
        <p:nvPicPr>
          <p:cNvPr id="150" name="Picture 14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2000" y="5867400"/>
            <a:ext cx="8090186" cy="370841"/>
          </a:xfrm>
          <a:prstGeom prst="rect">
            <a:avLst/>
          </a:prstGeom>
        </p:spPr>
      </p:pic>
      <p:pic>
        <p:nvPicPr>
          <p:cNvPr id="151" name="Picture 15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2000" y="5334000"/>
            <a:ext cx="1143000" cy="402771"/>
          </a:xfrm>
          <a:prstGeom prst="rect">
            <a:avLst/>
          </a:prstGeom>
        </p:spPr>
      </p:pic>
      <p:sp>
        <p:nvSpPr>
          <p:cNvPr id="152" name="TextBox 151"/>
          <p:cNvSpPr txBox="1"/>
          <p:nvPr/>
        </p:nvSpPr>
        <p:spPr>
          <a:xfrm>
            <a:off x="2057400" y="5257800"/>
            <a:ext cx="24666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/>
                <a:cs typeface="Times New Roman"/>
              </a:rPr>
              <a:t>a</a:t>
            </a:r>
            <a:r>
              <a:rPr lang="en-US" sz="2400" dirty="0" smtClean="0">
                <a:latin typeface="Times New Roman"/>
                <a:cs typeface="Times New Roman"/>
              </a:rPr>
              <a:t>ll the other pixels</a:t>
            </a:r>
            <a:endParaRPr lang="en-US" sz="2400" dirty="0">
              <a:latin typeface="Times New Roman"/>
              <a:cs typeface="Times New Roman"/>
            </a:endParaRPr>
          </a:p>
        </p:txBody>
      </p:sp>
      <p:sp>
        <p:nvSpPr>
          <p:cNvPr id="153" name="TextBox 152"/>
          <p:cNvSpPr txBox="1"/>
          <p:nvPr/>
        </p:nvSpPr>
        <p:spPr>
          <a:xfrm>
            <a:off x="3352800" y="6324600"/>
            <a:ext cx="47344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/>
                <a:cs typeface="Times New Roman"/>
              </a:rPr>
              <a:t>Nearest neighborhood, first order neighborhood</a:t>
            </a:r>
            <a:endParaRPr lang="en-US" dirty="0">
              <a:latin typeface="Times New Roman"/>
              <a:cs typeface="Times New Roman"/>
            </a:endParaRPr>
          </a:p>
        </p:txBody>
      </p:sp>
      <p:sp>
        <p:nvSpPr>
          <p:cNvPr id="154" name="TextBox 153"/>
          <p:cNvSpPr txBox="1"/>
          <p:nvPr/>
        </p:nvSpPr>
        <p:spPr>
          <a:xfrm>
            <a:off x="381000" y="3886200"/>
            <a:ext cx="36505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Times New Roman"/>
                <a:cs typeface="Times New Roman"/>
              </a:rPr>
              <a:t>Markov Property</a:t>
            </a:r>
            <a:endParaRPr lang="en-US" sz="3600" b="1" dirty="0">
              <a:latin typeface="Times New Roman"/>
              <a:cs typeface="Times New Roman"/>
            </a:endParaRPr>
          </a:p>
        </p:txBody>
      </p:sp>
      <p:sp>
        <p:nvSpPr>
          <p:cNvPr id="156" name="Text Box 9"/>
          <p:cNvSpPr txBox="1">
            <a:spLocks noChangeArrowheads="1"/>
          </p:cNvSpPr>
          <p:nvPr/>
        </p:nvSpPr>
        <p:spPr bwMode="auto">
          <a:xfrm>
            <a:off x="90488" y="6553200"/>
            <a:ext cx="28051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US" sz="1000">
                <a:latin typeface="Times New Roman" charset="0"/>
                <a:cs typeface="Times New Roman" charset="0"/>
              </a:rPr>
              <a:t>From Slides by S. Seitz - University of Washington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2000" y="4648200"/>
            <a:ext cx="6350000" cy="520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"/>
          <p:cNvGrpSpPr>
            <a:grpSpLocks/>
          </p:cNvGrpSpPr>
          <p:nvPr/>
        </p:nvGrpSpPr>
        <p:grpSpPr bwMode="auto">
          <a:xfrm>
            <a:off x="381000" y="1524000"/>
            <a:ext cx="3733800" cy="2438400"/>
            <a:chOff x="288" y="2448"/>
            <a:chExt cx="2352" cy="1536"/>
          </a:xfrm>
        </p:grpSpPr>
        <p:grpSp>
          <p:nvGrpSpPr>
            <p:cNvPr id="5" name="Group 6"/>
            <p:cNvGrpSpPr>
              <a:grpSpLocks/>
            </p:cNvGrpSpPr>
            <p:nvPr/>
          </p:nvGrpSpPr>
          <p:grpSpPr bwMode="auto">
            <a:xfrm>
              <a:off x="1776" y="2880"/>
              <a:ext cx="432" cy="432"/>
              <a:chOff x="1776" y="2880"/>
              <a:chExt cx="432" cy="432"/>
            </a:xfrm>
          </p:grpSpPr>
          <p:sp>
            <p:nvSpPr>
              <p:cNvPr id="70" name="Oval 7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71" name="Line 8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" name="Line 9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6" name="Group 10"/>
            <p:cNvGrpSpPr>
              <a:grpSpLocks/>
            </p:cNvGrpSpPr>
            <p:nvPr/>
          </p:nvGrpSpPr>
          <p:grpSpPr bwMode="auto">
            <a:xfrm>
              <a:off x="1344" y="2880"/>
              <a:ext cx="432" cy="432"/>
              <a:chOff x="1776" y="2880"/>
              <a:chExt cx="432" cy="432"/>
            </a:xfrm>
          </p:grpSpPr>
          <p:sp>
            <p:nvSpPr>
              <p:cNvPr id="67" name="Oval 11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8" name="Line 12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9" name="Line 13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7" name="Group 14"/>
            <p:cNvGrpSpPr>
              <a:grpSpLocks/>
            </p:cNvGrpSpPr>
            <p:nvPr/>
          </p:nvGrpSpPr>
          <p:grpSpPr bwMode="auto">
            <a:xfrm>
              <a:off x="912" y="2880"/>
              <a:ext cx="432" cy="432"/>
              <a:chOff x="1776" y="2880"/>
              <a:chExt cx="432" cy="432"/>
            </a:xfrm>
          </p:grpSpPr>
          <p:sp>
            <p:nvSpPr>
              <p:cNvPr id="64" name="Oval 15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5" name="Line 16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6" name="Line 17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" name="Group 18"/>
            <p:cNvGrpSpPr>
              <a:grpSpLocks/>
            </p:cNvGrpSpPr>
            <p:nvPr/>
          </p:nvGrpSpPr>
          <p:grpSpPr bwMode="auto">
            <a:xfrm>
              <a:off x="1776" y="3312"/>
              <a:ext cx="432" cy="432"/>
              <a:chOff x="1776" y="2880"/>
              <a:chExt cx="432" cy="432"/>
            </a:xfrm>
          </p:grpSpPr>
          <p:sp>
            <p:nvSpPr>
              <p:cNvPr id="61" name="Oval 19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2" name="Line 20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3" name="Line 21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9" name="Group 22"/>
            <p:cNvGrpSpPr>
              <a:grpSpLocks/>
            </p:cNvGrpSpPr>
            <p:nvPr/>
          </p:nvGrpSpPr>
          <p:grpSpPr bwMode="auto">
            <a:xfrm>
              <a:off x="1344" y="3312"/>
              <a:ext cx="432" cy="432"/>
              <a:chOff x="1776" y="2880"/>
              <a:chExt cx="432" cy="432"/>
            </a:xfrm>
          </p:grpSpPr>
          <p:sp>
            <p:nvSpPr>
              <p:cNvPr id="58" name="Oval 23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59" name="Line 24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0" name="Line 25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0" name="Group 26"/>
            <p:cNvGrpSpPr>
              <a:grpSpLocks/>
            </p:cNvGrpSpPr>
            <p:nvPr/>
          </p:nvGrpSpPr>
          <p:grpSpPr bwMode="auto">
            <a:xfrm>
              <a:off x="912" y="3312"/>
              <a:ext cx="432" cy="432"/>
              <a:chOff x="1776" y="2880"/>
              <a:chExt cx="432" cy="432"/>
            </a:xfrm>
          </p:grpSpPr>
          <p:sp>
            <p:nvSpPr>
              <p:cNvPr id="55" name="Oval 27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56" name="Line 28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" name="Line 29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1" name="Group 30"/>
            <p:cNvGrpSpPr>
              <a:grpSpLocks/>
            </p:cNvGrpSpPr>
            <p:nvPr/>
          </p:nvGrpSpPr>
          <p:grpSpPr bwMode="auto">
            <a:xfrm>
              <a:off x="2208" y="3312"/>
              <a:ext cx="432" cy="432"/>
              <a:chOff x="1776" y="2880"/>
              <a:chExt cx="432" cy="432"/>
            </a:xfrm>
          </p:grpSpPr>
          <p:sp>
            <p:nvSpPr>
              <p:cNvPr id="52" name="Oval 31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53" name="Line 32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" name="Line 33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2" name="Group 34"/>
            <p:cNvGrpSpPr>
              <a:grpSpLocks/>
            </p:cNvGrpSpPr>
            <p:nvPr/>
          </p:nvGrpSpPr>
          <p:grpSpPr bwMode="auto">
            <a:xfrm>
              <a:off x="2208" y="2880"/>
              <a:ext cx="432" cy="432"/>
              <a:chOff x="1776" y="2880"/>
              <a:chExt cx="432" cy="432"/>
            </a:xfrm>
          </p:grpSpPr>
          <p:sp>
            <p:nvSpPr>
              <p:cNvPr id="49" name="Oval 35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50" name="Line 36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" name="Line 37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3" name="Group 38"/>
            <p:cNvGrpSpPr>
              <a:grpSpLocks/>
            </p:cNvGrpSpPr>
            <p:nvPr/>
          </p:nvGrpSpPr>
          <p:grpSpPr bwMode="auto">
            <a:xfrm>
              <a:off x="480" y="2880"/>
              <a:ext cx="432" cy="432"/>
              <a:chOff x="1776" y="2880"/>
              <a:chExt cx="432" cy="432"/>
            </a:xfrm>
          </p:grpSpPr>
          <p:sp>
            <p:nvSpPr>
              <p:cNvPr id="46" name="Oval 39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7" name="Line 40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8" name="Line 41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4" name="Group 42"/>
            <p:cNvGrpSpPr>
              <a:grpSpLocks/>
            </p:cNvGrpSpPr>
            <p:nvPr/>
          </p:nvGrpSpPr>
          <p:grpSpPr bwMode="auto">
            <a:xfrm>
              <a:off x="2208" y="2448"/>
              <a:ext cx="432" cy="432"/>
              <a:chOff x="1776" y="2880"/>
              <a:chExt cx="432" cy="432"/>
            </a:xfrm>
          </p:grpSpPr>
          <p:sp>
            <p:nvSpPr>
              <p:cNvPr id="43" name="Oval 43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4" name="Line 44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5" name="Line 45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5" name="Group 46"/>
            <p:cNvGrpSpPr>
              <a:grpSpLocks/>
            </p:cNvGrpSpPr>
            <p:nvPr/>
          </p:nvGrpSpPr>
          <p:grpSpPr bwMode="auto">
            <a:xfrm>
              <a:off x="1776" y="2448"/>
              <a:ext cx="432" cy="432"/>
              <a:chOff x="1776" y="2880"/>
              <a:chExt cx="432" cy="432"/>
            </a:xfrm>
          </p:grpSpPr>
          <p:sp>
            <p:nvSpPr>
              <p:cNvPr id="40" name="Oval 47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1" name="Line 48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" name="Line 49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6" name="Group 50"/>
            <p:cNvGrpSpPr>
              <a:grpSpLocks/>
            </p:cNvGrpSpPr>
            <p:nvPr/>
          </p:nvGrpSpPr>
          <p:grpSpPr bwMode="auto">
            <a:xfrm>
              <a:off x="1344" y="2448"/>
              <a:ext cx="432" cy="432"/>
              <a:chOff x="1776" y="2880"/>
              <a:chExt cx="432" cy="432"/>
            </a:xfrm>
          </p:grpSpPr>
          <p:sp>
            <p:nvSpPr>
              <p:cNvPr id="37" name="Oval 51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8" name="Line 52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" name="Line 53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7" name="Group 54"/>
            <p:cNvGrpSpPr>
              <a:grpSpLocks/>
            </p:cNvGrpSpPr>
            <p:nvPr/>
          </p:nvGrpSpPr>
          <p:grpSpPr bwMode="auto">
            <a:xfrm>
              <a:off x="912" y="2448"/>
              <a:ext cx="432" cy="432"/>
              <a:chOff x="1776" y="2880"/>
              <a:chExt cx="432" cy="432"/>
            </a:xfrm>
          </p:grpSpPr>
          <p:sp>
            <p:nvSpPr>
              <p:cNvPr id="34" name="Oval 55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5" name="Line 56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" name="Line 57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8" name="Group 58"/>
            <p:cNvGrpSpPr>
              <a:grpSpLocks/>
            </p:cNvGrpSpPr>
            <p:nvPr/>
          </p:nvGrpSpPr>
          <p:grpSpPr bwMode="auto">
            <a:xfrm>
              <a:off x="480" y="2448"/>
              <a:ext cx="432" cy="432"/>
              <a:chOff x="1776" y="2880"/>
              <a:chExt cx="432" cy="432"/>
            </a:xfrm>
          </p:grpSpPr>
          <p:sp>
            <p:nvSpPr>
              <p:cNvPr id="31" name="Oval 59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2" name="Line 60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" name="Line 61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9" name="Group 62"/>
            <p:cNvGrpSpPr>
              <a:grpSpLocks/>
            </p:cNvGrpSpPr>
            <p:nvPr/>
          </p:nvGrpSpPr>
          <p:grpSpPr bwMode="auto">
            <a:xfrm>
              <a:off x="480" y="3312"/>
              <a:ext cx="432" cy="432"/>
              <a:chOff x="1776" y="2880"/>
              <a:chExt cx="432" cy="432"/>
            </a:xfrm>
          </p:grpSpPr>
          <p:sp>
            <p:nvSpPr>
              <p:cNvPr id="28" name="Oval 63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9" name="Line 64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" name="Line 65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0" name="Line 66"/>
            <p:cNvSpPr>
              <a:spLocks noChangeShapeType="1"/>
            </p:cNvSpPr>
            <p:nvPr/>
          </p:nvSpPr>
          <p:spPr bwMode="auto">
            <a:xfrm>
              <a:off x="2304" y="374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Line 67"/>
            <p:cNvSpPr>
              <a:spLocks noChangeShapeType="1"/>
            </p:cNvSpPr>
            <p:nvPr/>
          </p:nvSpPr>
          <p:spPr bwMode="auto">
            <a:xfrm>
              <a:off x="1872" y="374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Line 68"/>
            <p:cNvSpPr>
              <a:spLocks noChangeShapeType="1"/>
            </p:cNvSpPr>
            <p:nvPr/>
          </p:nvSpPr>
          <p:spPr bwMode="auto">
            <a:xfrm>
              <a:off x="1440" y="374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Line 69"/>
            <p:cNvSpPr>
              <a:spLocks noChangeShapeType="1"/>
            </p:cNvSpPr>
            <p:nvPr/>
          </p:nvSpPr>
          <p:spPr bwMode="auto">
            <a:xfrm>
              <a:off x="1008" y="374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Line 70"/>
            <p:cNvSpPr>
              <a:spLocks noChangeShapeType="1"/>
            </p:cNvSpPr>
            <p:nvPr/>
          </p:nvSpPr>
          <p:spPr bwMode="auto">
            <a:xfrm>
              <a:off x="576" y="374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Line 71"/>
            <p:cNvSpPr>
              <a:spLocks noChangeShapeType="1"/>
            </p:cNvSpPr>
            <p:nvPr/>
          </p:nvSpPr>
          <p:spPr bwMode="auto">
            <a:xfrm flipH="1">
              <a:off x="288" y="3648"/>
              <a:ext cx="19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Line 72"/>
            <p:cNvSpPr>
              <a:spLocks noChangeShapeType="1"/>
            </p:cNvSpPr>
            <p:nvPr/>
          </p:nvSpPr>
          <p:spPr bwMode="auto">
            <a:xfrm flipH="1">
              <a:off x="288" y="3216"/>
              <a:ext cx="19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Line 73"/>
            <p:cNvSpPr>
              <a:spLocks noChangeShapeType="1"/>
            </p:cNvSpPr>
            <p:nvPr/>
          </p:nvSpPr>
          <p:spPr bwMode="auto">
            <a:xfrm flipH="1">
              <a:off x="288" y="2784"/>
              <a:ext cx="19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3" name="TextBox 72"/>
          <p:cNvSpPr txBox="1"/>
          <p:nvPr/>
        </p:nvSpPr>
        <p:spPr>
          <a:xfrm>
            <a:off x="685800" y="457200"/>
            <a:ext cx="644299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Markov Random Fields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74" name="Group 5"/>
          <p:cNvGrpSpPr>
            <a:grpSpLocks/>
          </p:cNvGrpSpPr>
          <p:nvPr/>
        </p:nvGrpSpPr>
        <p:grpSpPr bwMode="auto">
          <a:xfrm>
            <a:off x="4953000" y="1524000"/>
            <a:ext cx="3733800" cy="2438400"/>
            <a:chOff x="288" y="2448"/>
            <a:chExt cx="2352" cy="1536"/>
          </a:xfrm>
        </p:grpSpPr>
        <p:grpSp>
          <p:nvGrpSpPr>
            <p:cNvPr id="75" name="Group 6"/>
            <p:cNvGrpSpPr>
              <a:grpSpLocks/>
            </p:cNvGrpSpPr>
            <p:nvPr/>
          </p:nvGrpSpPr>
          <p:grpSpPr bwMode="auto">
            <a:xfrm>
              <a:off x="1872" y="2880"/>
              <a:ext cx="336" cy="336"/>
              <a:chOff x="1872" y="2880"/>
              <a:chExt cx="336" cy="336"/>
            </a:xfrm>
          </p:grpSpPr>
          <p:sp>
            <p:nvSpPr>
              <p:cNvPr id="136" name="Line 8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7" name="Line 9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76" name="Group 10"/>
            <p:cNvGrpSpPr>
              <a:grpSpLocks/>
            </p:cNvGrpSpPr>
            <p:nvPr/>
          </p:nvGrpSpPr>
          <p:grpSpPr bwMode="auto">
            <a:xfrm>
              <a:off x="1440" y="2880"/>
              <a:ext cx="336" cy="336"/>
              <a:chOff x="1872" y="2880"/>
              <a:chExt cx="336" cy="336"/>
            </a:xfrm>
          </p:grpSpPr>
          <p:sp>
            <p:nvSpPr>
              <p:cNvPr id="134" name="Line 12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" name="Line 13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77" name="Group 14"/>
            <p:cNvGrpSpPr>
              <a:grpSpLocks/>
            </p:cNvGrpSpPr>
            <p:nvPr/>
          </p:nvGrpSpPr>
          <p:grpSpPr bwMode="auto">
            <a:xfrm>
              <a:off x="1008" y="2880"/>
              <a:ext cx="336" cy="336"/>
              <a:chOff x="1872" y="2880"/>
              <a:chExt cx="336" cy="336"/>
            </a:xfrm>
          </p:grpSpPr>
          <p:sp>
            <p:nvSpPr>
              <p:cNvPr id="132" name="Line 16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3" name="Line 17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78" name="Group 18"/>
            <p:cNvGrpSpPr>
              <a:grpSpLocks/>
            </p:cNvGrpSpPr>
            <p:nvPr/>
          </p:nvGrpSpPr>
          <p:grpSpPr bwMode="auto">
            <a:xfrm>
              <a:off x="1872" y="3312"/>
              <a:ext cx="336" cy="336"/>
              <a:chOff x="1872" y="2880"/>
              <a:chExt cx="336" cy="336"/>
            </a:xfrm>
          </p:grpSpPr>
          <p:sp>
            <p:nvSpPr>
              <p:cNvPr id="130" name="Line 20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1" name="Line 21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79" name="Group 22"/>
            <p:cNvGrpSpPr>
              <a:grpSpLocks/>
            </p:cNvGrpSpPr>
            <p:nvPr/>
          </p:nvGrpSpPr>
          <p:grpSpPr bwMode="auto">
            <a:xfrm>
              <a:off x="1440" y="3312"/>
              <a:ext cx="336" cy="336"/>
              <a:chOff x="1872" y="2880"/>
              <a:chExt cx="336" cy="336"/>
            </a:xfrm>
          </p:grpSpPr>
          <p:sp>
            <p:nvSpPr>
              <p:cNvPr id="127" name="Line 24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8" name="Line 25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0" name="Group 26"/>
            <p:cNvGrpSpPr>
              <a:grpSpLocks/>
            </p:cNvGrpSpPr>
            <p:nvPr/>
          </p:nvGrpSpPr>
          <p:grpSpPr bwMode="auto">
            <a:xfrm>
              <a:off x="1008" y="3312"/>
              <a:ext cx="336" cy="336"/>
              <a:chOff x="1872" y="2880"/>
              <a:chExt cx="336" cy="336"/>
            </a:xfrm>
          </p:grpSpPr>
          <p:sp>
            <p:nvSpPr>
              <p:cNvPr id="125" name="Line 28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6" name="Line 29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1" name="Group 30"/>
            <p:cNvGrpSpPr>
              <a:grpSpLocks/>
            </p:cNvGrpSpPr>
            <p:nvPr/>
          </p:nvGrpSpPr>
          <p:grpSpPr bwMode="auto">
            <a:xfrm>
              <a:off x="2208" y="3312"/>
              <a:ext cx="432" cy="432"/>
              <a:chOff x="1776" y="2880"/>
              <a:chExt cx="432" cy="432"/>
            </a:xfrm>
          </p:grpSpPr>
          <p:sp>
            <p:nvSpPr>
              <p:cNvPr id="121" name="Oval 31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2" name="Line 32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" name="Line 33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2" name="Group 34"/>
            <p:cNvGrpSpPr>
              <a:grpSpLocks/>
            </p:cNvGrpSpPr>
            <p:nvPr/>
          </p:nvGrpSpPr>
          <p:grpSpPr bwMode="auto">
            <a:xfrm>
              <a:off x="2208" y="2880"/>
              <a:ext cx="432" cy="432"/>
              <a:chOff x="1776" y="2880"/>
              <a:chExt cx="432" cy="432"/>
            </a:xfrm>
          </p:grpSpPr>
          <p:sp>
            <p:nvSpPr>
              <p:cNvPr id="118" name="Oval 35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9" name="Line 36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" name="Line 37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3" name="Group 38"/>
            <p:cNvGrpSpPr>
              <a:grpSpLocks/>
            </p:cNvGrpSpPr>
            <p:nvPr/>
          </p:nvGrpSpPr>
          <p:grpSpPr bwMode="auto">
            <a:xfrm>
              <a:off x="480" y="2880"/>
              <a:ext cx="432" cy="432"/>
              <a:chOff x="1776" y="2880"/>
              <a:chExt cx="432" cy="432"/>
            </a:xfrm>
          </p:grpSpPr>
          <p:sp>
            <p:nvSpPr>
              <p:cNvPr id="115" name="Oval 39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6" name="Line 40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7" name="Line 41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4" name="Group 42"/>
            <p:cNvGrpSpPr>
              <a:grpSpLocks/>
            </p:cNvGrpSpPr>
            <p:nvPr/>
          </p:nvGrpSpPr>
          <p:grpSpPr bwMode="auto">
            <a:xfrm>
              <a:off x="2208" y="2448"/>
              <a:ext cx="432" cy="432"/>
              <a:chOff x="1776" y="2880"/>
              <a:chExt cx="432" cy="432"/>
            </a:xfrm>
          </p:grpSpPr>
          <p:sp>
            <p:nvSpPr>
              <p:cNvPr id="112" name="Oval 43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3" name="Line 44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4" name="Line 45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5" name="Group 46"/>
            <p:cNvGrpSpPr>
              <a:grpSpLocks/>
            </p:cNvGrpSpPr>
            <p:nvPr/>
          </p:nvGrpSpPr>
          <p:grpSpPr bwMode="auto">
            <a:xfrm>
              <a:off x="1872" y="2448"/>
              <a:ext cx="336" cy="336"/>
              <a:chOff x="1872" y="2880"/>
              <a:chExt cx="336" cy="336"/>
            </a:xfrm>
          </p:grpSpPr>
          <p:sp>
            <p:nvSpPr>
              <p:cNvPr id="110" name="Line 48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1" name="Line 49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6" name="Group 50"/>
            <p:cNvGrpSpPr>
              <a:grpSpLocks/>
            </p:cNvGrpSpPr>
            <p:nvPr/>
          </p:nvGrpSpPr>
          <p:grpSpPr bwMode="auto">
            <a:xfrm>
              <a:off x="1440" y="2448"/>
              <a:ext cx="336" cy="336"/>
              <a:chOff x="1872" y="2880"/>
              <a:chExt cx="336" cy="336"/>
            </a:xfrm>
          </p:grpSpPr>
          <p:sp>
            <p:nvSpPr>
              <p:cNvPr id="107" name="Line 52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8" name="Line 53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7" name="Group 54"/>
            <p:cNvGrpSpPr>
              <a:grpSpLocks/>
            </p:cNvGrpSpPr>
            <p:nvPr/>
          </p:nvGrpSpPr>
          <p:grpSpPr bwMode="auto">
            <a:xfrm>
              <a:off x="1008" y="2448"/>
              <a:ext cx="336" cy="336"/>
              <a:chOff x="1872" y="2880"/>
              <a:chExt cx="336" cy="336"/>
            </a:xfrm>
          </p:grpSpPr>
          <p:sp>
            <p:nvSpPr>
              <p:cNvPr id="105" name="Line 56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" name="Line 57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8" name="Group 58"/>
            <p:cNvGrpSpPr>
              <a:grpSpLocks/>
            </p:cNvGrpSpPr>
            <p:nvPr/>
          </p:nvGrpSpPr>
          <p:grpSpPr bwMode="auto">
            <a:xfrm>
              <a:off x="480" y="2448"/>
              <a:ext cx="432" cy="432"/>
              <a:chOff x="1776" y="2880"/>
              <a:chExt cx="432" cy="432"/>
            </a:xfrm>
          </p:grpSpPr>
          <p:sp>
            <p:nvSpPr>
              <p:cNvPr id="101" name="Oval 59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2" name="Line 60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" name="Line 61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9" name="Group 62"/>
            <p:cNvGrpSpPr>
              <a:grpSpLocks/>
            </p:cNvGrpSpPr>
            <p:nvPr/>
          </p:nvGrpSpPr>
          <p:grpSpPr bwMode="auto">
            <a:xfrm>
              <a:off x="480" y="3312"/>
              <a:ext cx="432" cy="432"/>
              <a:chOff x="1776" y="2880"/>
              <a:chExt cx="432" cy="432"/>
            </a:xfrm>
          </p:grpSpPr>
          <p:sp>
            <p:nvSpPr>
              <p:cNvPr id="98" name="Oval 63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9" name="Line 64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0" name="Line 65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90" name="Line 66"/>
            <p:cNvSpPr>
              <a:spLocks noChangeShapeType="1"/>
            </p:cNvSpPr>
            <p:nvPr/>
          </p:nvSpPr>
          <p:spPr bwMode="auto">
            <a:xfrm>
              <a:off x="2304" y="374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1" name="Line 67"/>
            <p:cNvSpPr>
              <a:spLocks noChangeShapeType="1"/>
            </p:cNvSpPr>
            <p:nvPr/>
          </p:nvSpPr>
          <p:spPr bwMode="auto">
            <a:xfrm>
              <a:off x="1872" y="374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2" name="Line 68"/>
            <p:cNvSpPr>
              <a:spLocks noChangeShapeType="1"/>
            </p:cNvSpPr>
            <p:nvPr/>
          </p:nvSpPr>
          <p:spPr bwMode="auto">
            <a:xfrm>
              <a:off x="1440" y="374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3" name="Line 69"/>
            <p:cNvSpPr>
              <a:spLocks noChangeShapeType="1"/>
            </p:cNvSpPr>
            <p:nvPr/>
          </p:nvSpPr>
          <p:spPr bwMode="auto">
            <a:xfrm>
              <a:off x="1008" y="374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4" name="Line 70"/>
            <p:cNvSpPr>
              <a:spLocks noChangeShapeType="1"/>
            </p:cNvSpPr>
            <p:nvPr/>
          </p:nvSpPr>
          <p:spPr bwMode="auto">
            <a:xfrm>
              <a:off x="576" y="374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5" name="Line 71"/>
            <p:cNvSpPr>
              <a:spLocks noChangeShapeType="1"/>
            </p:cNvSpPr>
            <p:nvPr/>
          </p:nvSpPr>
          <p:spPr bwMode="auto">
            <a:xfrm flipH="1">
              <a:off x="288" y="3648"/>
              <a:ext cx="19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6" name="Line 72"/>
            <p:cNvSpPr>
              <a:spLocks noChangeShapeType="1"/>
            </p:cNvSpPr>
            <p:nvPr/>
          </p:nvSpPr>
          <p:spPr bwMode="auto">
            <a:xfrm flipH="1">
              <a:off x="288" y="3216"/>
              <a:ext cx="19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7" name="Line 73"/>
            <p:cNvSpPr>
              <a:spLocks noChangeShapeType="1"/>
            </p:cNvSpPr>
            <p:nvPr/>
          </p:nvSpPr>
          <p:spPr bwMode="auto">
            <a:xfrm flipH="1">
              <a:off x="288" y="2784"/>
              <a:ext cx="19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138" name="Picture 13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7000" y="2590800"/>
            <a:ext cx="634314" cy="304800"/>
          </a:xfrm>
          <a:prstGeom prst="rect">
            <a:avLst/>
          </a:prstGeom>
        </p:spPr>
      </p:pic>
      <p:pic>
        <p:nvPicPr>
          <p:cNvPr id="139" name="Picture 1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0" y="1905000"/>
            <a:ext cx="838200" cy="223118"/>
          </a:xfrm>
          <a:prstGeom prst="rect">
            <a:avLst/>
          </a:prstGeom>
        </p:spPr>
      </p:pic>
      <p:pic>
        <p:nvPicPr>
          <p:cNvPr id="140" name="Picture 1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2800" y="2590800"/>
            <a:ext cx="858795" cy="228600"/>
          </a:xfrm>
          <a:prstGeom prst="rect">
            <a:avLst/>
          </a:prstGeom>
        </p:spPr>
      </p:pic>
      <p:pic>
        <p:nvPicPr>
          <p:cNvPr id="141" name="Picture 14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0800" y="3276600"/>
            <a:ext cx="812800" cy="216357"/>
          </a:xfrm>
          <a:prstGeom prst="rect">
            <a:avLst/>
          </a:prstGeom>
        </p:spPr>
      </p:pic>
      <p:pic>
        <p:nvPicPr>
          <p:cNvPr id="142" name="Picture 14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62600" y="2590800"/>
            <a:ext cx="850900" cy="226499"/>
          </a:xfrm>
          <a:prstGeom prst="rect">
            <a:avLst/>
          </a:prstGeom>
        </p:spPr>
      </p:pic>
      <p:pic>
        <p:nvPicPr>
          <p:cNvPr id="143" name="Picture 14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48400" y="3962400"/>
            <a:ext cx="990600" cy="385813"/>
          </a:xfrm>
          <a:prstGeom prst="rect">
            <a:avLst/>
          </a:prstGeom>
        </p:spPr>
      </p:pic>
      <p:pic>
        <p:nvPicPr>
          <p:cNvPr id="148" name="Picture 14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00816" y="3352800"/>
            <a:ext cx="823784" cy="152400"/>
          </a:xfrm>
          <a:prstGeom prst="rect">
            <a:avLst/>
          </a:prstGeom>
        </p:spPr>
      </p:pic>
      <p:pic>
        <p:nvPicPr>
          <p:cNvPr id="149" name="Picture 14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15200" y="3352800"/>
            <a:ext cx="736600" cy="136271"/>
          </a:xfrm>
          <a:prstGeom prst="rect">
            <a:avLst/>
          </a:prstGeom>
        </p:spPr>
      </p:pic>
      <p:pic>
        <p:nvPicPr>
          <p:cNvPr id="150" name="Picture 14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15200" y="1905000"/>
            <a:ext cx="823784" cy="152400"/>
          </a:xfrm>
          <a:prstGeom prst="rect">
            <a:avLst/>
          </a:prstGeom>
        </p:spPr>
      </p:pic>
      <p:pic>
        <p:nvPicPr>
          <p:cNvPr id="151" name="Picture 15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410200" y="1905000"/>
            <a:ext cx="889000" cy="164465"/>
          </a:xfrm>
          <a:prstGeom prst="rect">
            <a:avLst/>
          </a:prstGeom>
        </p:spPr>
      </p:pic>
      <p:pic>
        <p:nvPicPr>
          <p:cNvPr id="152" name="Picture 15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90600" y="5486400"/>
            <a:ext cx="7964915" cy="817144"/>
          </a:xfrm>
          <a:prstGeom prst="rect">
            <a:avLst/>
          </a:prstGeom>
        </p:spPr>
      </p:pic>
      <p:sp>
        <p:nvSpPr>
          <p:cNvPr id="153" name="TextBox 152"/>
          <p:cNvSpPr txBox="1"/>
          <p:nvPr/>
        </p:nvSpPr>
        <p:spPr>
          <a:xfrm>
            <a:off x="2362200" y="6400800"/>
            <a:ext cx="27494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/>
                <a:cs typeface="Times New Roman"/>
              </a:rPr>
              <a:t>Second order neighborhood</a:t>
            </a:r>
            <a:endParaRPr lang="en-US" dirty="0">
              <a:latin typeface="Times New Roman"/>
              <a:cs typeface="Times New Roman"/>
            </a:endParaRPr>
          </a:p>
        </p:txBody>
      </p:sp>
      <p:pic>
        <p:nvPicPr>
          <p:cNvPr id="145" name="Picture 14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62000" y="4648200"/>
            <a:ext cx="6350000" cy="52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9177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5800" y="457200"/>
            <a:ext cx="644299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Markov Random Fields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1066800" y="1447800"/>
            <a:ext cx="3733800" cy="2438400"/>
            <a:chOff x="288" y="2448"/>
            <a:chExt cx="2352" cy="1536"/>
          </a:xfrm>
        </p:grpSpPr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1776" y="2880"/>
              <a:ext cx="432" cy="432"/>
              <a:chOff x="1776" y="2880"/>
              <a:chExt cx="432" cy="432"/>
            </a:xfrm>
          </p:grpSpPr>
          <p:sp>
            <p:nvSpPr>
              <p:cNvPr id="71" name="Oval 7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72" name="Line 8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" name="Line 9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7" name="Group 10"/>
            <p:cNvGrpSpPr>
              <a:grpSpLocks/>
            </p:cNvGrpSpPr>
            <p:nvPr/>
          </p:nvGrpSpPr>
          <p:grpSpPr bwMode="auto">
            <a:xfrm>
              <a:off x="1344" y="2880"/>
              <a:ext cx="432" cy="432"/>
              <a:chOff x="1776" y="2880"/>
              <a:chExt cx="432" cy="432"/>
            </a:xfrm>
          </p:grpSpPr>
          <p:sp>
            <p:nvSpPr>
              <p:cNvPr id="68" name="Oval 11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9" name="Line 12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0" name="Line 13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" name="Group 14"/>
            <p:cNvGrpSpPr>
              <a:grpSpLocks/>
            </p:cNvGrpSpPr>
            <p:nvPr/>
          </p:nvGrpSpPr>
          <p:grpSpPr bwMode="auto">
            <a:xfrm>
              <a:off x="912" y="2880"/>
              <a:ext cx="432" cy="432"/>
              <a:chOff x="1776" y="2880"/>
              <a:chExt cx="432" cy="432"/>
            </a:xfrm>
          </p:grpSpPr>
          <p:sp>
            <p:nvSpPr>
              <p:cNvPr id="65" name="Oval 15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6" name="Line 16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7" name="Line 17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9" name="Group 18"/>
            <p:cNvGrpSpPr>
              <a:grpSpLocks/>
            </p:cNvGrpSpPr>
            <p:nvPr/>
          </p:nvGrpSpPr>
          <p:grpSpPr bwMode="auto">
            <a:xfrm>
              <a:off x="1776" y="3312"/>
              <a:ext cx="432" cy="432"/>
              <a:chOff x="1776" y="2880"/>
              <a:chExt cx="432" cy="432"/>
            </a:xfrm>
          </p:grpSpPr>
          <p:sp>
            <p:nvSpPr>
              <p:cNvPr id="62" name="Oval 19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3" name="Line 20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" name="Line 21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0" name="Group 22"/>
            <p:cNvGrpSpPr>
              <a:grpSpLocks/>
            </p:cNvGrpSpPr>
            <p:nvPr/>
          </p:nvGrpSpPr>
          <p:grpSpPr bwMode="auto">
            <a:xfrm>
              <a:off x="1344" y="3312"/>
              <a:ext cx="432" cy="432"/>
              <a:chOff x="1776" y="2880"/>
              <a:chExt cx="432" cy="432"/>
            </a:xfrm>
          </p:grpSpPr>
          <p:sp>
            <p:nvSpPr>
              <p:cNvPr id="59" name="Oval 23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0" name="Line 24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1" name="Line 25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1" name="Group 26"/>
            <p:cNvGrpSpPr>
              <a:grpSpLocks/>
            </p:cNvGrpSpPr>
            <p:nvPr/>
          </p:nvGrpSpPr>
          <p:grpSpPr bwMode="auto">
            <a:xfrm>
              <a:off x="912" y="3312"/>
              <a:ext cx="432" cy="432"/>
              <a:chOff x="1776" y="2880"/>
              <a:chExt cx="432" cy="432"/>
            </a:xfrm>
          </p:grpSpPr>
          <p:sp>
            <p:nvSpPr>
              <p:cNvPr id="56" name="Oval 27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57" name="Line 28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8" name="Line 29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2" name="Group 30"/>
            <p:cNvGrpSpPr>
              <a:grpSpLocks/>
            </p:cNvGrpSpPr>
            <p:nvPr/>
          </p:nvGrpSpPr>
          <p:grpSpPr bwMode="auto">
            <a:xfrm>
              <a:off x="2208" y="3312"/>
              <a:ext cx="432" cy="432"/>
              <a:chOff x="1776" y="2880"/>
              <a:chExt cx="432" cy="432"/>
            </a:xfrm>
          </p:grpSpPr>
          <p:sp>
            <p:nvSpPr>
              <p:cNvPr id="53" name="Oval 31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54" name="Line 32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" name="Line 33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3" name="Group 34"/>
            <p:cNvGrpSpPr>
              <a:grpSpLocks/>
            </p:cNvGrpSpPr>
            <p:nvPr/>
          </p:nvGrpSpPr>
          <p:grpSpPr bwMode="auto">
            <a:xfrm>
              <a:off x="2208" y="2880"/>
              <a:ext cx="432" cy="432"/>
              <a:chOff x="1776" y="2880"/>
              <a:chExt cx="432" cy="432"/>
            </a:xfrm>
          </p:grpSpPr>
          <p:sp>
            <p:nvSpPr>
              <p:cNvPr id="50" name="Oval 35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51" name="Line 36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" name="Line 37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4" name="Group 38"/>
            <p:cNvGrpSpPr>
              <a:grpSpLocks/>
            </p:cNvGrpSpPr>
            <p:nvPr/>
          </p:nvGrpSpPr>
          <p:grpSpPr bwMode="auto">
            <a:xfrm>
              <a:off x="480" y="2880"/>
              <a:ext cx="432" cy="432"/>
              <a:chOff x="1776" y="2880"/>
              <a:chExt cx="432" cy="432"/>
            </a:xfrm>
          </p:grpSpPr>
          <p:sp>
            <p:nvSpPr>
              <p:cNvPr id="47" name="Oval 39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8" name="Line 40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9" name="Line 41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5" name="Group 42"/>
            <p:cNvGrpSpPr>
              <a:grpSpLocks/>
            </p:cNvGrpSpPr>
            <p:nvPr/>
          </p:nvGrpSpPr>
          <p:grpSpPr bwMode="auto">
            <a:xfrm>
              <a:off x="2208" y="2448"/>
              <a:ext cx="432" cy="432"/>
              <a:chOff x="1776" y="2880"/>
              <a:chExt cx="432" cy="432"/>
            </a:xfrm>
          </p:grpSpPr>
          <p:sp>
            <p:nvSpPr>
              <p:cNvPr id="44" name="Oval 43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5" name="Line 44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6" name="Line 45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6" name="Group 46"/>
            <p:cNvGrpSpPr>
              <a:grpSpLocks/>
            </p:cNvGrpSpPr>
            <p:nvPr/>
          </p:nvGrpSpPr>
          <p:grpSpPr bwMode="auto">
            <a:xfrm>
              <a:off x="1776" y="2448"/>
              <a:ext cx="432" cy="432"/>
              <a:chOff x="1776" y="2880"/>
              <a:chExt cx="432" cy="432"/>
            </a:xfrm>
          </p:grpSpPr>
          <p:sp>
            <p:nvSpPr>
              <p:cNvPr id="41" name="Oval 47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2" name="Line 48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3" name="Line 49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7" name="Group 50"/>
            <p:cNvGrpSpPr>
              <a:grpSpLocks/>
            </p:cNvGrpSpPr>
            <p:nvPr/>
          </p:nvGrpSpPr>
          <p:grpSpPr bwMode="auto">
            <a:xfrm>
              <a:off x="1344" y="2448"/>
              <a:ext cx="432" cy="432"/>
              <a:chOff x="1776" y="2880"/>
              <a:chExt cx="432" cy="432"/>
            </a:xfrm>
          </p:grpSpPr>
          <p:sp>
            <p:nvSpPr>
              <p:cNvPr id="38" name="Oval 51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9" name="Line 52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0" name="Line 53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8" name="Group 54"/>
            <p:cNvGrpSpPr>
              <a:grpSpLocks/>
            </p:cNvGrpSpPr>
            <p:nvPr/>
          </p:nvGrpSpPr>
          <p:grpSpPr bwMode="auto">
            <a:xfrm>
              <a:off x="912" y="2448"/>
              <a:ext cx="432" cy="432"/>
              <a:chOff x="1776" y="2880"/>
              <a:chExt cx="432" cy="432"/>
            </a:xfrm>
          </p:grpSpPr>
          <p:sp>
            <p:nvSpPr>
              <p:cNvPr id="35" name="Oval 55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6" name="Line 56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" name="Line 57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9" name="Group 58"/>
            <p:cNvGrpSpPr>
              <a:grpSpLocks/>
            </p:cNvGrpSpPr>
            <p:nvPr/>
          </p:nvGrpSpPr>
          <p:grpSpPr bwMode="auto">
            <a:xfrm>
              <a:off x="480" y="2448"/>
              <a:ext cx="432" cy="432"/>
              <a:chOff x="1776" y="2880"/>
              <a:chExt cx="432" cy="432"/>
            </a:xfrm>
          </p:grpSpPr>
          <p:sp>
            <p:nvSpPr>
              <p:cNvPr id="32" name="Oval 59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3" name="Line 60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" name="Line 61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0" name="Group 62"/>
            <p:cNvGrpSpPr>
              <a:grpSpLocks/>
            </p:cNvGrpSpPr>
            <p:nvPr/>
          </p:nvGrpSpPr>
          <p:grpSpPr bwMode="auto">
            <a:xfrm>
              <a:off x="480" y="3312"/>
              <a:ext cx="432" cy="432"/>
              <a:chOff x="1776" y="2880"/>
              <a:chExt cx="432" cy="432"/>
            </a:xfrm>
          </p:grpSpPr>
          <p:sp>
            <p:nvSpPr>
              <p:cNvPr id="29" name="Oval 63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0" name="Line 64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" name="Line 65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1" name="Line 66"/>
            <p:cNvSpPr>
              <a:spLocks noChangeShapeType="1"/>
            </p:cNvSpPr>
            <p:nvPr/>
          </p:nvSpPr>
          <p:spPr bwMode="auto">
            <a:xfrm>
              <a:off x="2304" y="374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Line 67"/>
            <p:cNvSpPr>
              <a:spLocks noChangeShapeType="1"/>
            </p:cNvSpPr>
            <p:nvPr/>
          </p:nvSpPr>
          <p:spPr bwMode="auto">
            <a:xfrm>
              <a:off x="1872" y="374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Line 68"/>
            <p:cNvSpPr>
              <a:spLocks noChangeShapeType="1"/>
            </p:cNvSpPr>
            <p:nvPr/>
          </p:nvSpPr>
          <p:spPr bwMode="auto">
            <a:xfrm>
              <a:off x="1440" y="374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Line 69"/>
            <p:cNvSpPr>
              <a:spLocks noChangeShapeType="1"/>
            </p:cNvSpPr>
            <p:nvPr/>
          </p:nvSpPr>
          <p:spPr bwMode="auto">
            <a:xfrm>
              <a:off x="1008" y="374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Line 70"/>
            <p:cNvSpPr>
              <a:spLocks noChangeShapeType="1"/>
            </p:cNvSpPr>
            <p:nvPr/>
          </p:nvSpPr>
          <p:spPr bwMode="auto">
            <a:xfrm>
              <a:off x="576" y="374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Line 71"/>
            <p:cNvSpPr>
              <a:spLocks noChangeShapeType="1"/>
            </p:cNvSpPr>
            <p:nvPr/>
          </p:nvSpPr>
          <p:spPr bwMode="auto">
            <a:xfrm flipH="1">
              <a:off x="288" y="3648"/>
              <a:ext cx="19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Line 72"/>
            <p:cNvSpPr>
              <a:spLocks noChangeShapeType="1"/>
            </p:cNvSpPr>
            <p:nvPr/>
          </p:nvSpPr>
          <p:spPr bwMode="auto">
            <a:xfrm flipH="1">
              <a:off x="288" y="3216"/>
              <a:ext cx="19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Line 73"/>
            <p:cNvSpPr>
              <a:spLocks noChangeShapeType="1"/>
            </p:cNvSpPr>
            <p:nvPr/>
          </p:nvSpPr>
          <p:spPr bwMode="auto">
            <a:xfrm flipH="1">
              <a:off x="288" y="2784"/>
              <a:ext cx="19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4" name="TextBox 73"/>
          <p:cNvSpPr txBox="1"/>
          <p:nvPr/>
        </p:nvSpPr>
        <p:spPr>
          <a:xfrm>
            <a:off x="990600" y="4267200"/>
            <a:ext cx="8014634" cy="24314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/>
                <a:cs typeface="Times New Roman"/>
              </a:rPr>
              <a:t>Can be generalized to any </a:t>
            </a:r>
            <a:r>
              <a:rPr lang="en-US" sz="2400" b="1" dirty="0" smtClean="0">
                <a:latin typeface="Times New Roman"/>
                <a:cs typeface="Times New Roman"/>
              </a:rPr>
              <a:t>undirected </a:t>
            </a:r>
            <a:r>
              <a:rPr lang="en-US" sz="2400" dirty="0" smtClean="0">
                <a:latin typeface="Times New Roman"/>
                <a:cs typeface="Times New Roman"/>
              </a:rPr>
              <a:t>graphs (nodes, edges)</a:t>
            </a:r>
          </a:p>
          <a:p>
            <a:r>
              <a:rPr lang="en-US" sz="2400" b="1" dirty="0" smtClean="0">
                <a:latin typeface="Times New Roman"/>
                <a:cs typeface="Times New Roman"/>
              </a:rPr>
              <a:t>Neighborhood system</a:t>
            </a:r>
            <a:r>
              <a:rPr lang="en-US" sz="2400" dirty="0" smtClean="0">
                <a:latin typeface="Times New Roman"/>
                <a:cs typeface="Times New Roman"/>
              </a:rPr>
              <a:t>: each node is connected to its neighbors</a:t>
            </a:r>
          </a:p>
          <a:p>
            <a:r>
              <a:rPr lang="en-US" sz="2400" dirty="0">
                <a:latin typeface="Times New Roman"/>
                <a:cs typeface="Times New Roman"/>
              </a:rPr>
              <a:t> </a:t>
            </a:r>
            <a:r>
              <a:rPr lang="en-US" sz="2400" dirty="0" smtClean="0">
                <a:latin typeface="Times New Roman"/>
                <a:cs typeface="Times New Roman"/>
              </a:rPr>
              <a:t>                                       neighbors are reciprocal</a:t>
            </a:r>
          </a:p>
          <a:p>
            <a:r>
              <a:rPr lang="en-US" sz="2400" b="1" dirty="0" smtClean="0">
                <a:latin typeface="Times New Roman"/>
                <a:cs typeface="Times New Roman"/>
              </a:rPr>
              <a:t>Markov property</a:t>
            </a:r>
            <a:r>
              <a:rPr lang="en-US" sz="2400" dirty="0" smtClean="0">
                <a:latin typeface="Times New Roman"/>
                <a:cs typeface="Times New Roman"/>
              </a:rPr>
              <a:t>: each node only depends on its neighbors</a:t>
            </a:r>
          </a:p>
          <a:p>
            <a:endParaRPr lang="en-US" sz="2400" dirty="0">
              <a:latin typeface="Times New Roman"/>
              <a:cs typeface="Times New Roman"/>
            </a:endParaRPr>
          </a:p>
          <a:p>
            <a:r>
              <a:rPr lang="en-US" sz="1600" dirty="0" smtClean="0">
                <a:latin typeface="Times New Roman"/>
                <a:cs typeface="Times New Roman"/>
              </a:rPr>
              <a:t>Note: the black lines on the left graph are illustrating the 2D grid for the image pixels</a:t>
            </a:r>
          </a:p>
          <a:p>
            <a:r>
              <a:rPr lang="en-US" sz="1600" dirty="0">
                <a:latin typeface="Times New Roman"/>
                <a:cs typeface="Times New Roman"/>
              </a:rPr>
              <a:t> </a:t>
            </a:r>
            <a:r>
              <a:rPr lang="en-US" sz="1600" dirty="0" smtClean="0">
                <a:latin typeface="Times New Roman"/>
                <a:cs typeface="Times New Roman"/>
              </a:rPr>
              <a:t>         they are not edges in the graph as the blue lines on the right</a:t>
            </a:r>
            <a:endParaRPr lang="en-US" sz="1600" dirty="0">
              <a:latin typeface="Times New Roman"/>
              <a:cs typeface="Times New Roman"/>
            </a:endParaRPr>
          </a:p>
        </p:txBody>
      </p:sp>
      <p:sp>
        <p:nvSpPr>
          <p:cNvPr id="75" name="Oval 11"/>
          <p:cNvSpPr>
            <a:spLocks noChangeArrowheads="1"/>
          </p:cNvSpPr>
          <p:nvPr/>
        </p:nvSpPr>
        <p:spPr bwMode="auto">
          <a:xfrm>
            <a:off x="6781800" y="1752600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6" name="Oval 11"/>
          <p:cNvSpPr>
            <a:spLocks noChangeArrowheads="1"/>
          </p:cNvSpPr>
          <p:nvPr/>
        </p:nvSpPr>
        <p:spPr bwMode="auto">
          <a:xfrm>
            <a:off x="6324600" y="2514600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7" name="Oval 11"/>
          <p:cNvSpPr>
            <a:spLocks noChangeArrowheads="1"/>
          </p:cNvSpPr>
          <p:nvPr/>
        </p:nvSpPr>
        <p:spPr bwMode="auto">
          <a:xfrm>
            <a:off x="7620000" y="2057400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8" name="Oval 11"/>
          <p:cNvSpPr>
            <a:spLocks noChangeArrowheads="1"/>
          </p:cNvSpPr>
          <p:nvPr/>
        </p:nvSpPr>
        <p:spPr bwMode="auto">
          <a:xfrm>
            <a:off x="7543800" y="2895600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" name="Oval 11"/>
          <p:cNvSpPr>
            <a:spLocks noChangeArrowheads="1"/>
          </p:cNvSpPr>
          <p:nvPr/>
        </p:nvSpPr>
        <p:spPr bwMode="auto">
          <a:xfrm>
            <a:off x="6629400" y="3124200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Oval 11"/>
          <p:cNvSpPr>
            <a:spLocks noChangeArrowheads="1"/>
          </p:cNvSpPr>
          <p:nvPr/>
        </p:nvSpPr>
        <p:spPr bwMode="auto">
          <a:xfrm>
            <a:off x="6172200" y="1905000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" name="Oval 11"/>
          <p:cNvSpPr>
            <a:spLocks noChangeArrowheads="1"/>
          </p:cNvSpPr>
          <p:nvPr/>
        </p:nvSpPr>
        <p:spPr bwMode="auto">
          <a:xfrm>
            <a:off x="7010400" y="2438400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3" name="Straight Connector 82"/>
          <p:cNvCxnSpPr>
            <a:stCxn id="80" idx="7"/>
            <a:endCxn id="75" idx="2"/>
          </p:cNvCxnSpPr>
          <p:nvPr/>
        </p:nvCxnSpPr>
        <p:spPr>
          <a:xfrm flipV="1">
            <a:off x="6432363" y="1905000"/>
            <a:ext cx="349437" cy="4463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>
            <a:stCxn id="75" idx="6"/>
            <a:endCxn id="77" idx="1"/>
          </p:cNvCxnSpPr>
          <p:nvPr/>
        </p:nvCxnSpPr>
        <p:spPr>
          <a:xfrm>
            <a:off x="7086600" y="1905000"/>
            <a:ext cx="578037" cy="19703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>
            <a:stCxn id="77" idx="3"/>
            <a:endCxn id="81" idx="7"/>
          </p:cNvCxnSpPr>
          <p:nvPr/>
        </p:nvCxnSpPr>
        <p:spPr>
          <a:xfrm flipH="1">
            <a:off x="7270563" y="2317563"/>
            <a:ext cx="394074" cy="16547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/>
          <p:cNvCxnSpPr>
            <a:stCxn id="81" idx="3"/>
            <a:endCxn id="79" idx="7"/>
          </p:cNvCxnSpPr>
          <p:nvPr/>
        </p:nvCxnSpPr>
        <p:spPr>
          <a:xfrm flipH="1">
            <a:off x="6889563" y="2698563"/>
            <a:ext cx="165474" cy="47027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>
            <a:stCxn id="81" idx="5"/>
            <a:endCxn id="78" idx="1"/>
          </p:cNvCxnSpPr>
          <p:nvPr/>
        </p:nvCxnSpPr>
        <p:spPr>
          <a:xfrm>
            <a:off x="7270563" y="2698563"/>
            <a:ext cx="317874" cy="24167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/>
          <p:cNvCxnSpPr>
            <a:stCxn id="76" idx="4"/>
            <a:endCxn id="79" idx="1"/>
          </p:cNvCxnSpPr>
          <p:nvPr/>
        </p:nvCxnSpPr>
        <p:spPr>
          <a:xfrm>
            <a:off x="6477000" y="2819400"/>
            <a:ext cx="197037" cy="34943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>
            <a:stCxn id="75" idx="3"/>
            <a:endCxn id="76" idx="7"/>
          </p:cNvCxnSpPr>
          <p:nvPr/>
        </p:nvCxnSpPr>
        <p:spPr>
          <a:xfrm flipH="1">
            <a:off x="6584763" y="2012763"/>
            <a:ext cx="241674" cy="54647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/>
          <p:cNvCxnSpPr>
            <a:stCxn id="81" idx="3"/>
            <a:endCxn id="76" idx="6"/>
          </p:cNvCxnSpPr>
          <p:nvPr/>
        </p:nvCxnSpPr>
        <p:spPr>
          <a:xfrm flipH="1" flipV="1">
            <a:off x="6629400" y="2667000"/>
            <a:ext cx="425637" cy="3156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>
            <a:stCxn id="78" idx="7"/>
            <a:endCxn id="77" idx="4"/>
          </p:cNvCxnSpPr>
          <p:nvPr/>
        </p:nvCxnSpPr>
        <p:spPr>
          <a:xfrm flipH="1" flipV="1">
            <a:off x="7772400" y="2362200"/>
            <a:ext cx="31563" cy="57803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51809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"/>
          <p:cNvGrpSpPr>
            <a:grpSpLocks/>
          </p:cNvGrpSpPr>
          <p:nvPr/>
        </p:nvGrpSpPr>
        <p:grpSpPr bwMode="auto">
          <a:xfrm>
            <a:off x="1295400" y="1524000"/>
            <a:ext cx="3733800" cy="2438400"/>
            <a:chOff x="288" y="2448"/>
            <a:chExt cx="2352" cy="1536"/>
          </a:xfrm>
        </p:grpSpPr>
        <p:grpSp>
          <p:nvGrpSpPr>
            <p:cNvPr id="5" name="Group 6"/>
            <p:cNvGrpSpPr>
              <a:grpSpLocks/>
            </p:cNvGrpSpPr>
            <p:nvPr/>
          </p:nvGrpSpPr>
          <p:grpSpPr bwMode="auto">
            <a:xfrm>
              <a:off x="1872" y="2880"/>
              <a:ext cx="336" cy="336"/>
              <a:chOff x="1872" y="2880"/>
              <a:chExt cx="336" cy="336"/>
            </a:xfrm>
          </p:grpSpPr>
          <p:sp>
            <p:nvSpPr>
              <p:cNvPr id="66" name="Line 8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7" name="Line 9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6" name="Group 10"/>
            <p:cNvGrpSpPr>
              <a:grpSpLocks/>
            </p:cNvGrpSpPr>
            <p:nvPr/>
          </p:nvGrpSpPr>
          <p:grpSpPr bwMode="auto">
            <a:xfrm>
              <a:off x="1440" y="2880"/>
              <a:ext cx="336" cy="336"/>
              <a:chOff x="1872" y="2880"/>
              <a:chExt cx="336" cy="336"/>
            </a:xfrm>
          </p:grpSpPr>
          <p:sp>
            <p:nvSpPr>
              <p:cNvPr id="64" name="Line 12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5" name="Line 13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7" name="Group 14"/>
            <p:cNvGrpSpPr>
              <a:grpSpLocks/>
            </p:cNvGrpSpPr>
            <p:nvPr/>
          </p:nvGrpSpPr>
          <p:grpSpPr bwMode="auto">
            <a:xfrm>
              <a:off x="1008" y="2880"/>
              <a:ext cx="336" cy="336"/>
              <a:chOff x="1872" y="2880"/>
              <a:chExt cx="336" cy="336"/>
            </a:xfrm>
          </p:grpSpPr>
          <p:sp>
            <p:nvSpPr>
              <p:cNvPr id="62" name="Line 16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3" name="Line 17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" name="Group 18"/>
            <p:cNvGrpSpPr>
              <a:grpSpLocks/>
            </p:cNvGrpSpPr>
            <p:nvPr/>
          </p:nvGrpSpPr>
          <p:grpSpPr bwMode="auto">
            <a:xfrm>
              <a:off x="1776" y="3312"/>
              <a:ext cx="432" cy="432"/>
              <a:chOff x="1776" y="2880"/>
              <a:chExt cx="432" cy="432"/>
            </a:xfrm>
          </p:grpSpPr>
          <p:sp>
            <p:nvSpPr>
              <p:cNvPr id="59" name="Oval 19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0" name="Line 20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1" name="Line 21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9" name="Group 22"/>
            <p:cNvGrpSpPr>
              <a:grpSpLocks/>
            </p:cNvGrpSpPr>
            <p:nvPr/>
          </p:nvGrpSpPr>
          <p:grpSpPr bwMode="auto">
            <a:xfrm>
              <a:off x="1440" y="3312"/>
              <a:ext cx="336" cy="336"/>
              <a:chOff x="1872" y="2880"/>
              <a:chExt cx="336" cy="336"/>
            </a:xfrm>
          </p:grpSpPr>
          <p:sp>
            <p:nvSpPr>
              <p:cNvPr id="57" name="Line 24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8" name="Line 25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0" name="Group 26"/>
            <p:cNvGrpSpPr>
              <a:grpSpLocks/>
            </p:cNvGrpSpPr>
            <p:nvPr/>
          </p:nvGrpSpPr>
          <p:grpSpPr bwMode="auto">
            <a:xfrm>
              <a:off x="912" y="3312"/>
              <a:ext cx="432" cy="432"/>
              <a:chOff x="1776" y="2880"/>
              <a:chExt cx="432" cy="432"/>
            </a:xfrm>
          </p:grpSpPr>
          <p:sp>
            <p:nvSpPr>
              <p:cNvPr id="54" name="Oval 27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55" name="Line 28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6" name="Line 29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1" name="Group 30"/>
            <p:cNvGrpSpPr>
              <a:grpSpLocks/>
            </p:cNvGrpSpPr>
            <p:nvPr/>
          </p:nvGrpSpPr>
          <p:grpSpPr bwMode="auto">
            <a:xfrm>
              <a:off x="2208" y="3312"/>
              <a:ext cx="432" cy="432"/>
              <a:chOff x="1776" y="2880"/>
              <a:chExt cx="432" cy="432"/>
            </a:xfrm>
          </p:grpSpPr>
          <p:sp>
            <p:nvSpPr>
              <p:cNvPr id="51" name="Oval 31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52" name="Line 32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" name="Line 33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2" name="Group 34"/>
            <p:cNvGrpSpPr>
              <a:grpSpLocks/>
            </p:cNvGrpSpPr>
            <p:nvPr/>
          </p:nvGrpSpPr>
          <p:grpSpPr bwMode="auto">
            <a:xfrm>
              <a:off x="2208" y="2880"/>
              <a:ext cx="432" cy="432"/>
              <a:chOff x="1776" y="2880"/>
              <a:chExt cx="432" cy="432"/>
            </a:xfrm>
          </p:grpSpPr>
          <p:sp>
            <p:nvSpPr>
              <p:cNvPr id="48" name="Oval 35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9" name="Line 36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0" name="Line 37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3" name="Group 38"/>
            <p:cNvGrpSpPr>
              <a:grpSpLocks/>
            </p:cNvGrpSpPr>
            <p:nvPr/>
          </p:nvGrpSpPr>
          <p:grpSpPr bwMode="auto">
            <a:xfrm>
              <a:off x="480" y="2880"/>
              <a:ext cx="432" cy="432"/>
              <a:chOff x="1776" y="2880"/>
              <a:chExt cx="432" cy="432"/>
            </a:xfrm>
          </p:grpSpPr>
          <p:sp>
            <p:nvSpPr>
              <p:cNvPr id="45" name="Oval 39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6" name="Line 40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7" name="Line 41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4" name="Group 42"/>
            <p:cNvGrpSpPr>
              <a:grpSpLocks/>
            </p:cNvGrpSpPr>
            <p:nvPr/>
          </p:nvGrpSpPr>
          <p:grpSpPr bwMode="auto">
            <a:xfrm>
              <a:off x="2208" y="2448"/>
              <a:ext cx="432" cy="432"/>
              <a:chOff x="1776" y="2880"/>
              <a:chExt cx="432" cy="432"/>
            </a:xfrm>
          </p:grpSpPr>
          <p:sp>
            <p:nvSpPr>
              <p:cNvPr id="42" name="Oval 43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3" name="Line 44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" name="Line 45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5" name="Group 46"/>
            <p:cNvGrpSpPr>
              <a:grpSpLocks/>
            </p:cNvGrpSpPr>
            <p:nvPr/>
          </p:nvGrpSpPr>
          <p:grpSpPr bwMode="auto">
            <a:xfrm>
              <a:off x="1776" y="2448"/>
              <a:ext cx="432" cy="432"/>
              <a:chOff x="1776" y="2880"/>
              <a:chExt cx="432" cy="432"/>
            </a:xfrm>
          </p:grpSpPr>
          <p:sp>
            <p:nvSpPr>
              <p:cNvPr id="39" name="Oval 47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0" name="Line 48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" name="Line 49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6" name="Group 50"/>
            <p:cNvGrpSpPr>
              <a:grpSpLocks/>
            </p:cNvGrpSpPr>
            <p:nvPr/>
          </p:nvGrpSpPr>
          <p:grpSpPr bwMode="auto">
            <a:xfrm>
              <a:off x="1440" y="2448"/>
              <a:ext cx="336" cy="336"/>
              <a:chOff x="1872" y="2880"/>
              <a:chExt cx="336" cy="336"/>
            </a:xfrm>
          </p:grpSpPr>
          <p:sp>
            <p:nvSpPr>
              <p:cNvPr id="37" name="Line 52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" name="Line 53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7" name="Group 54"/>
            <p:cNvGrpSpPr>
              <a:grpSpLocks/>
            </p:cNvGrpSpPr>
            <p:nvPr/>
          </p:nvGrpSpPr>
          <p:grpSpPr bwMode="auto">
            <a:xfrm>
              <a:off x="912" y="2448"/>
              <a:ext cx="432" cy="432"/>
              <a:chOff x="1776" y="2880"/>
              <a:chExt cx="432" cy="432"/>
            </a:xfrm>
          </p:grpSpPr>
          <p:sp>
            <p:nvSpPr>
              <p:cNvPr id="34" name="Oval 55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5" name="Line 56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" name="Line 57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8" name="Group 58"/>
            <p:cNvGrpSpPr>
              <a:grpSpLocks/>
            </p:cNvGrpSpPr>
            <p:nvPr/>
          </p:nvGrpSpPr>
          <p:grpSpPr bwMode="auto">
            <a:xfrm>
              <a:off x="480" y="2448"/>
              <a:ext cx="432" cy="432"/>
              <a:chOff x="1776" y="2880"/>
              <a:chExt cx="432" cy="432"/>
            </a:xfrm>
          </p:grpSpPr>
          <p:sp>
            <p:nvSpPr>
              <p:cNvPr id="31" name="Oval 59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2" name="Line 60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" name="Line 61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9" name="Group 62"/>
            <p:cNvGrpSpPr>
              <a:grpSpLocks/>
            </p:cNvGrpSpPr>
            <p:nvPr/>
          </p:nvGrpSpPr>
          <p:grpSpPr bwMode="auto">
            <a:xfrm>
              <a:off x="480" y="3312"/>
              <a:ext cx="432" cy="432"/>
              <a:chOff x="1776" y="2880"/>
              <a:chExt cx="432" cy="432"/>
            </a:xfrm>
          </p:grpSpPr>
          <p:sp>
            <p:nvSpPr>
              <p:cNvPr id="28" name="Oval 63"/>
              <p:cNvSpPr>
                <a:spLocks noChangeArrowheads="1"/>
              </p:cNvSpPr>
              <p:nvPr/>
            </p:nvSpPr>
            <p:spPr bwMode="auto">
              <a:xfrm>
                <a:off x="1776" y="3120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 sz="2400" b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9" name="Line 64"/>
              <p:cNvSpPr>
                <a:spLocks noChangeShapeType="1"/>
              </p:cNvSpPr>
              <p:nvPr/>
            </p:nvSpPr>
            <p:spPr bwMode="auto">
              <a:xfrm>
                <a:off x="1968" y="321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" name="Line 65"/>
              <p:cNvSpPr>
                <a:spLocks noChangeShapeType="1"/>
              </p:cNvSpPr>
              <p:nvPr/>
            </p:nvSpPr>
            <p:spPr bwMode="auto">
              <a:xfrm flipV="1">
                <a:off x="1872" y="28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0" name="Line 66"/>
            <p:cNvSpPr>
              <a:spLocks noChangeShapeType="1"/>
            </p:cNvSpPr>
            <p:nvPr/>
          </p:nvSpPr>
          <p:spPr bwMode="auto">
            <a:xfrm>
              <a:off x="2304" y="374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Line 67"/>
            <p:cNvSpPr>
              <a:spLocks noChangeShapeType="1"/>
            </p:cNvSpPr>
            <p:nvPr/>
          </p:nvSpPr>
          <p:spPr bwMode="auto">
            <a:xfrm>
              <a:off x="1872" y="374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Line 68"/>
            <p:cNvSpPr>
              <a:spLocks noChangeShapeType="1"/>
            </p:cNvSpPr>
            <p:nvPr/>
          </p:nvSpPr>
          <p:spPr bwMode="auto">
            <a:xfrm>
              <a:off x="1440" y="374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Line 69"/>
            <p:cNvSpPr>
              <a:spLocks noChangeShapeType="1"/>
            </p:cNvSpPr>
            <p:nvPr/>
          </p:nvSpPr>
          <p:spPr bwMode="auto">
            <a:xfrm>
              <a:off x="1008" y="374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Line 70"/>
            <p:cNvSpPr>
              <a:spLocks noChangeShapeType="1"/>
            </p:cNvSpPr>
            <p:nvPr/>
          </p:nvSpPr>
          <p:spPr bwMode="auto">
            <a:xfrm>
              <a:off x="576" y="374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Line 71"/>
            <p:cNvSpPr>
              <a:spLocks noChangeShapeType="1"/>
            </p:cNvSpPr>
            <p:nvPr/>
          </p:nvSpPr>
          <p:spPr bwMode="auto">
            <a:xfrm flipH="1">
              <a:off x="288" y="3648"/>
              <a:ext cx="19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Line 72"/>
            <p:cNvSpPr>
              <a:spLocks noChangeShapeType="1"/>
            </p:cNvSpPr>
            <p:nvPr/>
          </p:nvSpPr>
          <p:spPr bwMode="auto">
            <a:xfrm flipH="1">
              <a:off x="288" y="3216"/>
              <a:ext cx="19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Line 73"/>
            <p:cNvSpPr>
              <a:spLocks noChangeShapeType="1"/>
            </p:cNvSpPr>
            <p:nvPr/>
          </p:nvSpPr>
          <p:spPr bwMode="auto">
            <a:xfrm flipH="1">
              <a:off x="288" y="2784"/>
              <a:ext cx="19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68" name="Picture 6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9400" y="2590800"/>
            <a:ext cx="634314" cy="304800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1905000"/>
            <a:ext cx="838200" cy="223118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5200" y="2590800"/>
            <a:ext cx="858795" cy="228600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43200" y="3276600"/>
            <a:ext cx="812800" cy="216357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000" y="2590800"/>
            <a:ext cx="850900" cy="226499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90800" y="3962400"/>
            <a:ext cx="990600" cy="385813"/>
          </a:xfrm>
          <a:prstGeom prst="rect">
            <a:avLst/>
          </a:prstGeom>
        </p:spPr>
      </p:pic>
      <p:sp>
        <p:nvSpPr>
          <p:cNvPr id="74" name="TextBox 73"/>
          <p:cNvSpPr txBox="1"/>
          <p:nvPr/>
        </p:nvSpPr>
        <p:spPr>
          <a:xfrm>
            <a:off x="685800" y="457200"/>
            <a:ext cx="644299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Markov Random Fields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7" name="Picture 7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19400" y="5334000"/>
            <a:ext cx="1092200" cy="469900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81600" y="5257800"/>
            <a:ext cx="3352800" cy="482600"/>
          </a:xfrm>
          <a:prstGeom prst="rect">
            <a:avLst/>
          </a:prstGeom>
        </p:spPr>
      </p:pic>
      <p:sp>
        <p:nvSpPr>
          <p:cNvPr id="79" name="TextBox 78"/>
          <p:cNvSpPr txBox="1"/>
          <p:nvPr/>
        </p:nvSpPr>
        <p:spPr>
          <a:xfrm>
            <a:off x="1371600" y="5181600"/>
            <a:ext cx="1449636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Times New Roman"/>
                <a:cs typeface="Times New Roman"/>
              </a:rPr>
              <a:t>What is</a:t>
            </a:r>
            <a:endParaRPr lang="en-US" sz="3200" dirty="0">
              <a:latin typeface="Times New Roman"/>
              <a:cs typeface="Times New Roman"/>
            </a:endParaRPr>
          </a:p>
        </p:txBody>
      </p:sp>
      <p:pic>
        <p:nvPicPr>
          <p:cNvPr id="81" name="Picture 8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90600" y="4572000"/>
            <a:ext cx="6350000" cy="52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1707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6"/>
          <p:cNvSpPr>
            <a:spLocks noChangeArrowheads="1"/>
          </p:cNvSpPr>
          <p:nvPr/>
        </p:nvSpPr>
        <p:spPr bwMode="auto">
          <a:xfrm>
            <a:off x="7086600" y="48768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Line 7"/>
          <p:cNvSpPr>
            <a:spLocks noChangeShapeType="1"/>
          </p:cNvSpPr>
          <p:nvPr/>
        </p:nvSpPr>
        <p:spPr bwMode="auto">
          <a:xfrm>
            <a:off x="7391400" y="50292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V="1">
            <a:off x="7239000" y="44958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" name="Oval 10"/>
          <p:cNvSpPr>
            <a:spLocks noChangeArrowheads="1"/>
          </p:cNvSpPr>
          <p:nvPr/>
        </p:nvSpPr>
        <p:spPr bwMode="auto">
          <a:xfrm>
            <a:off x="6400800" y="4876800"/>
            <a:ext cx="304800" cy="3048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Line 11"/>
          <p:cNvSpPr>
            <a:spLocks noChangeShapeType="1"/>
          </p:cNvSpPr>
          <p:nvPr/>
        </p:nvSpPr>
        <p:spPr bwMode="auto">
          <a:xfrm>
            <a:off x="6705600" y="50292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" name="Line 12"/>
          <p:cNvSpPr>
            <a:spLocks noChangeShapeType="1"/>
          </p:cNvSpPr>
          <p:nvPr/>
        </p:nvSpPr>
        <p:spPr bwMode="auto">
          <a:xfrm flipV="1">
            <a:off x="6553200" y="44958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Oval 14"/>
          <p:cNvSpPr>
            <a:spLocks noChangeArrowheads="1"/>
          </p:cNvSpPr>
          <p:nvPr/>
        </p:nvSpPr>
        <p:spPr bwMode="auto">
          <a:xfrm>
            <a:off x="5715000" y="48768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6019800" y="50292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" name="Line 16"/>
          <p:cNvSpPr>
            <a:spLocks noChangeShapeType="1"/>
          </p:cNvSpPr>
          <p:nvPr/>
        </p:nvSpPr>
        <p:spPr bwMode="auto">
          <a:xfrm flipV="1">
            <a:off x="5867400" y="44958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14" name="Group 17"/>
          <p:cNvGrpSpPr>
            <a:grpSpLocks/>
          </p:cNvGrpSpPr>
          <p:nvPr/>
        </p:nvGrpSpPr>
        <p:grpSpPr bwMode="auto">
          <a:xfrm>
            <a:off x="7086600" y="5181600"/>
            <a:ext cx="685800" cy="685800"/>
            <a:chOff x="1776" y="2880"/>
            <a:chExt cx="432" cy="432"/>
          </a:xfrm>
        </p:grpSpPr>
        <p:sp>
          <p:nvSpPr>
            <p:cNvPr id="15" name="Oval 18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" name="Line 19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Line 20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8" name="Oval 22"/>
          <p:cNvSpPr>
            <a:spLocks noChangeArrowheads="1"/>
          </p:cNvSpPr>
          <p:nvPr/>
        </p:nvSpPr>
        <p:spPr bwMode="auto">
          <a:xfrm>
            <a:off x="6400800" y="55626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Line 23"/>
          <p:cNvSpPr>
            <a:spLocks noChangeShapeType="1"/>
          </p:cNvSpPr>
          <p:nvPr/>
        </p:nvSpPr>
        <p:spPr bwMode="auto">
          <a:xfrm>
            <a:off x="6705600" y="57150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" name="Line 24"/>
          <p:cNvSpPr>
            <a:spLocks noChangeShapeType="1"/>
          </p:cNvSpPr>
          <p:nvPr/>
        </p:nvSpPr>
        <p:spPr bwMode="auto">
          <a:xfrm flipV="1">
            <a:off x="6553200" y="51816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21" name="Group 25"/>
          <p:cNvGrpSpPr>
            <a:grpSpLocks/>
          </p:cNvGrpSpPr>
          <p:nvPr/>
        </p:nvGrpSpPr>
        <p:grpSpPr bwMode="auto">
          <a:xfrm>
            <a:off x="5715000" y="5181600"/>
            <a:ext cx="685800" cy="685800"/>
            <a:chOff x="1776" y="2880"/>
            <a:chExt cx="432" cy="432"/>
          </a:xfrm>
        </p:grpSpPr>
        <p:sp>
          <p:nvSpPr>
            <p:cNvPr id="22" name="Oval 26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3" name="Line 27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Line 28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5" name="Group 29"/>
          <p:cNvGrpSpPr>
            <a:grpSpLocks/>
          </p:cNvGrpSpPr>
          <p:nvPr/>
        </p:nvGrpSpPr>
        <p:grpSpPr bwMode="auto">
          <a:xfrm>
            <a:off x="7772400" y="5181600"/>
            <a:ext cx="685800" cy="685800"/>
            <a:chOff x="1776" y="2880"/>
            <a:chExt cx="432" cy="432"/>
          </a:xfrm>
        </p:grpSpPr>
        <p:sp>
          <p:nvSpPr>
            <p:cNvPr id="26" name="Oval 30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7" name="Line 31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Line 32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9" name="Group 33"/>
          <p:cNvGrpSpPr>
            <a:grpSpLocks/>
          </p:cNvGrpSpPr>
          <p:nvPr/>
        </p:nvGrpSpPr>
        <p:grpSpPr bwMode="auto">
          <a:xfrm>
            <a:off x="7772400" y="4495800"/>
            <a:ext cx="685800" cy="685800"/>
            <a:chOff x="1776" y="2880"/>
            <a:chExt cx="432" cy="432"/>
          </a:xfrm>
        </p:grpSpPr>
        <p:sp>
          <p:nvSpPr>
            <p:cNvPr id="30" name="Oval 34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1" name="Line 35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Line 36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3" name="Group 37"/>
          <p:cNvGrpSpPr>
            <a:grpSpLocks/>
          </p:cNvGrpSpPr>
          <p:nvPr/>
        </p:nvGrpSpPr>
        <p:grpSpPr bwMode="auto">
          <a:xfrm>
            <a:off x="5029200" y="4495800"/>
            <a:ext cx="685800" cy="685800"/>
            <a:chOff x="1776" y="2880"/>
            <a:chExt cx="432" cy="432"/>
          </a:xfrm>
        </p:grpSpPr>
        <p:sp>
          <p:nvSpPr>
            <p:cNvPr id="34" name="Oval 38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5" name="Line 39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" name="Line 40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7" name="Group 41"/>
          <p:cNvGrpSpPr>
            <a:grpSpLocks/>
          </p:cNvGrpSpPr>
          <p:nvPr/>
        </p:nvGrpSpPr>
        <p:grpSpPr bwMode="auto">
          <a:xfrm>
            <a:off x="7772400" y="3810000"/>
            <a:ext cx="685800" cy="685800"/>
            <a:chOff x="1776" y="2880"/>
            <a:chExt cx="432" cy="432"/>
          </a:xfrm>
        </p:grpSpPr>
        <p:sp>
          <p:nvSpPr>
            <p:cNvPr id="38" name="Oval 42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" name="Line 43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Line 44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1" name="Group 45"/>
          <p:cNvGrpSpPr>
            <a:grpSpLocks/>
          </p:cNvGrpSpPr>
          <p:nvPr/>
        </p:nvGrpSpPr>
        <p:grpSpPr bwMode="auto">
          <a:xfrm>
            <a:off x="7086600" y="3810000"/>
            <a:ext cx="685800" cy="685800"/>
            <a:chOff x="1776" y="2880"/>
            <a:chExt cx="432" cy="432"/>
          </a:xfrm>
        </p:grpSpPr>
        <p:sp>
          <p:nvSpPr>
            <p:cNvPr id="42" name="Oval 46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3" name="Line 47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Line 48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5" name="Oval 50"/>
          <p:cNvSpPr>
            <a:spLocks noChangeArrowheads="1"/>
          </p:cNvSpPr>
          <p:nvPr/>
        </p:nvSpPr>
        <p:spPr bwMode="auto">
          <a:xfrm>
            <a:off x="6400800" y="41910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Line 51"/>
          <p:cNvSpPr>
            <a:spLocks noChangeShapeType="1"/>
          </p:cNvSpPr>
          <p:nvPr/>
        </p:nvSpPr>
        <p:spPr bwMode="auto">
          <a:xfrm>
            <a:off x="6705600" y="43434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7" name="Line 52"/>
          <p:cNvSpPr>
            <a:spLocks noChangeShapeType="1"/>
          </p:cNvSpPr>
          <p:nvPr/>
        </p:nvSpPr>
        <p:spPr bwMode="auto">
          <a:xfrm flipV="1">
            <a:off x="6553200" y="38100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48" name="Group 53"/>
          <p:cNvGrpSpPr>
            <a:grpSpLocks/>
          </p:cNvGrpSpPr>
          <p:nvPr/>
        </p:nvGrpSpPr>
        <p:grpSpPr bwMode="auto">
          <a:xfrm>
            <a:off x="5715000" y="3810000"/>
            <a:ext cx="685800" cy="685800"/>
            <a:chOff x="1776" y="2880"/>
            <a:chExt cx="432" cy="432"/>
          </a:xfrm>
        </p:grpSpPr>
        <p:sp>
          <p:nvSpPr>
            <p:cNvPr id="49" name="Oval 54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0" name="Line 55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Line 56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2" name="Group 57"/>
          <p:cNvGrpSpPr>
            <a:grpSpLocks/>
          </p:cNvGrpSpPr>
          <p:nvPr/>
        </p:nvGrpSpPr>
        <p:grpSpPr bwMode="auto">
          <a:xfrm>
            <a:off x="5029200" y="3810000"/>
            <a:ext cx="685800" cy="685800"/>
            <a:chOff x="1776" y="2880"/>
            <a:chExt cx="432" cy="432"/>
          </a:xfrm>
        </p:grpSpPr>
        <p:sp>
          <p:nvSpPr>
            <p:cNvPr id="53" name="Oval 58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4" name="Line 59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Line 60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6" name="Group 61"/>
          <p:cNvGrpSpPr>
            <a:grpSpLocks/>
          </p:cNvGrpSpPr>
          <p:nvPr/>
        </p:nvGrpSpPr>
        <p:grpSpPr bwMode="auto">
          <a:xfrm>
            <a:off x="5029200" y="5181600"/>
            <a:ext cx="685800" cy="685800"/>
            <a:chOff x="1776" y="2880"/>
            <a:chExt cx="432" cy="432"/>
          </a:xfrm>
        </p:grpSpPr>
        <p:sp>
          <p:nvSpPr>
            <p:cNvPr id="57" name="Oval 62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" name="Line 63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Line 64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0" name="Line 65"/>
          <p:cNvSpPr>
            <a:spLocks noChangeShapeType="1"/>
          </p:cNvSpPr>
          <p:nvPr/>
        </p:nvSpPr>
        <p:spPr bwMode="auto">
          <a:xfrm>
            <a:off x="7924800" y="5867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1" name="Line 66"/>
          <p:cNvSpPr>
            <a:spLocks noChangeShapeType="1"/>
          </p:cNvSpPr>
          <p:nvPr/>
        </p:nvSpPr>
        <p:spPr bwMode="auto">
          <a:xfrm>
            <a:off x="7239000" y="5867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2" name="Line 67"/>
          <p:cNvSpPr>
            <a:spLocks noChangeShapeType="1"/>
          </p:cNvSpPr>
          <p:nvPr/>
        </p:nvSpPr>
        <p:spPr bwMode="auto">
          <a:xfrm>
            <a:off x="6553200" y="5867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3" name="Line 68"/>
          <p:cNvSpPr>
            <a:spLocks noChangeShapeType="1"/>
          </p:cNvSpPr>
          <p:nvPr/>
        </p:nvSpPr>
        <p:spPr bwMode="auto">
          <a:xfrm>
            <a:off x="5867400" y="5867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4" name="Line 69"/>
          <p:cNvSpPr>
            <a:spLocks noChangeShapeType="1"/>
          </p:cNvSpPr>
          <p:nvPr/>
        </p:nvSpPr>
        <p:spPr bwMode="auto">
          <a:xfrm>
            <a:off x="5181600" y="5867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5" name="Line 70"/>
          <p:cNvSpPr>
            <a:spLocks noChangeShapeType="1"/>
          </p:cNvSpPr>
          <p:nvPr/>
        </p:nvSpPr>
        <p:spPr bwMode="auto">
          <a:xfrm flipH="1">
            <a:off x="4724400" y="57150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6" name="Line 71"/>
          <p:cNvSpPr>
            <a:spLocks noChangeShapeType="1"/>
          </p:cNvSpPr>
          <p:nvPr/>
        </p:nvSpPr>
        <p:spPr bwMode="auto">
          <a:xfrm flipH="1">
            <a:off x="4724400" y="50292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7" name="Line 72"/>
          <p:cNvSpPr>
            <a:spLocks noChangeShapeType="1"/>
          </p:cNvSpPr>
          <p:nvPr/>
        </p:nvSpPr>
        <p:spPr bwMode="auto">
          <a:xfrm flipH="1">
            <a:off x="4724400" y="43434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8" name="Oval 73"/>
          <p:cNvSpPr>
            <a:spLocks noChangeArrowheads="1"/>
          </p:cNvSpPr>
          <p:nvPr/>
        </p:nvSpPr>
        <p:spPr bwMode="auto">
          <a:xfrm>
            <a:off x="1919111" y="5867400"/>
            <a:ext cx="304800" cy="3048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9" name="Line 74"/>
          <p:cNvSpPr>
            <a:spLocks noChangeShapeType="1"/>
          </p:cNvSpPr>
          <p:nvPr/>
        </p:nvSpPr>
        <p:spPr bwMode="auto">
          <a:xfrm flipV="1">
            <a:off x="2071511" y="5486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0" name="Oval 75"/>
          <p:cNvSpPr>
            <a:spLocks noChangeArrowheads="1"/>
          </p:cNvSpPr>
          <p:nvPr/>
        </p:nvSpPr>
        <p:spPr bwMode="auto">
          <a:xfrm>
            <a:off x="1919111" y="51816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" name="Oval 79"/>
          <p:cNvSpPr>
            <a:spLocks noChangeArrowheads="1"/>
          </p:cNvSpPr>
          <p:nvPr/>
        </p:nvSpPr>
        <p:spPr bwMode="auto">
          <a:xfrm>
            <a:off x="1233311" y="5562600"/>
            <a:ext cx="304800" cy="3048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" name="Oval 80"/>
          <p:cNvSpPr>
            <a:spLocks noChangeArrowheads="1"/>
          </p:cNvSpPr>
          <p:nvPr/>
        </p:nvSpPr>
        <p:spPr bwMode="auto">
          <a:xfrm>
            <a:off x="547511" y="55626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" name="Line 81"/>
          <p:cNvSpPr>
            <a:spLocks noChangeShapeType="1"/>
          </p:cNvSpPr>
          <p:nvPr/>
        </p:nvSpPr>
        <p:spPr bwMode="auto">
          <a:xfrm>
            <a:off x="852311" y="57150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4" name="Oval 82"/>
          <p:cNvSpPr>
            <a:spLocks noChangeArrowheads="1"/>
          </p:cNvSpPr>
          <p:nvPr/>
        </p:nvSpPr>
        <p:spPr bwMode="auto">
          <a:xfrm>
            <a:off x="3214511" y="55626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5" name="Oval 83"/>
          <p:cNvSpPr>
            <a:spLocks noChangeArrowheads="1"/>
          </p:cNvSpPr>
          <p:nvPr/>
        </p:nvSpPr>
        <p:spPr bwMode="auto">
          <a:xfrm>
            <a:off x="2528711" y="5562600"/>
            <a:ext cx="304800" cy="3048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6" name="Line 84"/>
          <p:cNvSpPr>
            <a:spLocks noChangeShapeType="1"/>
          </p:cNvSpPr>
          <p:nvPr/>
        </p:nvSpPr>
        <p:spPr bwMode="auto">
          <a:xfrm>
            <a:off x="2833511" y="57150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7" name="Oval 85"/>
          <p:cNvSpPr>
            <a:spLocks noChangeArrowheads="1"/>
          </p:cNvSpPr>
          <p:nvPr/>
        </p:nvSpPr>
        <p:spPr bwMode="auto">
          <a:xfrm>
            <a:off x="4052711" y="5181600"/>
            <a:ext cx="304800" cy="3048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8" name="Oval 86"/>
          <p:cNvSpPr>
            <a:spLocks noChangeArrowheads="1"/>
          </p:cNvSpPr>
          <p:nvPr/>
        </p:nvSpPr>
        <p:spPr bwMode="auto">
          <a:xfrm>
            <a:off x="4052711" y="58674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" name="Line 87"/>
          <p:cNvSpPr>
            <a:spLocks noChangeShapeType="1"/>
          </p:cNvSpPr>
          <p:nvPr/>
        </p:nvSpPr>
        <p:spPr bwMode="auto">
          <a:xfrm flipV="1">
            <a:off x="4205111" y="5486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0" name="AutoShape 90"/>
          <p:cNvSpPr>
            <a:spLocks/>
          </p:cNvSpPr>
          <p:nvPr/>
        </p:nvSpPr>
        <p:spPr bwMode="auto">
          <a:xfrm rot="5375455">
            <a:off x="1754997" y="2681409"/>
            <a:ext cx="685800" cy="4038600"/>
          </a:xfrm>
          <a:prstGeom prst="leftBrace">
            <a:avLst>
              <a:gd name="adj1" fmla="val 49074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rot="10800000" vert="eaVert"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" name="Text Box 83"/>
          <p:cNvSpPr txBox="1">
            <a:spLocks noChangeArrowheads="1"/>
          </p:cNvSpPr>
          <p:nvPr/>
        </p:nvSpPr>
        <p:spPr bwMode="auto">
          <a:xfrm>
            <a:off x="914400" y="4006850"/>
            <a:ext cx="3048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dirty="0">
                <a:latin typeface="Times New Roman"/>
                <a:cs typeface="Times New Roman"/>
              </a:rPr>
              <a:t>Cliques for this neighborhood</a:t>
            </a:r>
          </a:p>
        </p:txBody>
      </p:sp>
      <p:sp>
        <p:nvSpPr>
          <p:cNvPr id="82" name="Rectangle 84"/>
          <p:cNvSpPr>
            <a:spLocks noChangeArrowheads="1"/>
          </p:cNvSpPr>
          <p:nvPr/>
        </p:nvSpPr>
        <p:spPr bwMode="auto">
          <a:xfrm rot="2439755">
            <a:off x="5807075" y="4292600"/>
            <a:ext cx="1439863" cy="1447800"/>
          </a:xfrm>
          <a:prstGeom prst="rect">
            <a:avLst/>
          </a:prstGeom>
          <a:noFill/>
          <a:ln w="34925">
            <a:solidFill>
              <a:srgbClr val="0000FF"/>
            </a:solidFill>
            <a:prstDash val="dash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3" name="Line 85"/>
          <p:cNvSpPr>
            <a:spLocks noChangeShapeType="1"/>
          </p:cNvSpPr>
          <p:nvPr/>
        </p:nvSpPr>
        <p:spPr bwMode="auto">
          <a:xfrm>
            <a:off x="3810000" y="4267200"/>
            <a:ext cx="1828800" cy="457200"/>
          </a:xfrm>
          <a:prstGeom prst="line">
            <a:avLst/>
          </a:prstGeom>
          <a:noFill/>
          <a:ln w="28575">
            <a:solidFill>
              <a:srgbClr val="0000CC"/>
            </a:solidFill>
            <a:prstDash val="dash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5" name="TextBox 84"/>
          <p:cNvSpPr txBox="1"/>
          <p:nvPr/>
        </p:nvSpPr>
        <p:spPr>
          <a:xfrm>
            <a:off x="304800" y="381000"/>
            <a:ext cx="83843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err="1" smtClean="0">
                <a:latin typeface="Times New Roman" pitchFamily="18" charset="0"/>
                <a:cs typeface="Times New Roman" pitchFamily="18" charset="0"/>
              </a:rPr>
              <a:t>Hammersley</a:t>
            </a: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-Clifford Theorem</a:t>
            </a:r>
            <a:endParaRPr lang="en-US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" name="Oval 10"/>
          <p:cNvSpPr>
            <a:spLocks noChangeArrowheads="1"/>
          </p:cNvSpPr>
          <p:nvPr/>
        </p:nvSpPr>
        <p:spPr bwMode="auto">
          <a:xfrm>
            <a:off x="-2822" y="5562600"/>
            <a:ext cx="304800" cy="3048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24000"/>
            <a:ext cx="9144000" cy="9241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2590800"/>
            <a:ext cx="2159000" cy="62836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657600" y="2514600"/>
            <a:ext cx="50737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/>
                <a:cs typeface="Times New Roman"/>
              </a:rPr>
              <a:t>n</a:t>
            </a:r>
            <a:r>
              <a:rPr lang="en-US" sz="2400" dirty="0" smtClean="0">
                <a:latin typeface="Times New Roman"/>
                <a:cs typeface="Times New Roman"/>
              </a:rPr>
              <a:t>ormalizing constant, partition function</a:t>
            </a:r>
            <a:endParaRPr lang="en-US" sz="2400" dirty="0">
              <a:latin typeface="Times New Roman"/>
              <a:cs typeface="Times New Roman"/>
            </a:endParaRPr>
          </a:p>
        </p:txBody>
      </p:sp>
      <p:pic>
        <p:nvPicPr>
          <p:cNvPr id="87" name="Picture 8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3276600"/>
            <a:ext cx="1562100" cy="358992"/>
          </a:xfrm>
          <a:prstGeom prst="rect">
            <a:avLst/>
          </a:prstGeom>
        </p:spPr>
      </p:pic>
      <p:sp>
        <p:nvSpPr>
          <p:cNvPr id="88" name="TextBox 87"/>
          <p:cNvSpPr txBox="1"/>
          <p:nvPr/>
        </p:nvSpPr>
        <p:spPr>
          <a:xfrm>
            <a:off x="2971800" y="3200400"/>
            <a:ext cx="37660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/>
                <a:cs typeface="Times New Roman"/>
              </a:rPr>
              <a:t>p</a:t>
            </a:r>
            <a:r>
              <a:rPr lang="en-US" sz="2400" dirty="0" smtClean="0">
                <a:latin typeface="Times New Roman"/>
                <a:cs typeface="Times New Roman"/>
              </a:rPr>
              <a:t>otential functions of cliques</a:t>
            </a:r>
            <a:endParaRPr lang="en-US" sz="2400" dirty="0">
              <a:latin typeface="Times New Roman"/>
              <a:cs typeface="Times New Roman"/>
            </a:endParaRPr>
          </a:p>
        </p:txBody>
      </p:sp>
      <p:sp>
        <p:nvSpPr>
          <p:cNvPr id="89" name="Text Box 9"/>
          <p:cNvSpPr txBox="1">
            <a:spLocks noChangeArrowheads="1"/>
          </p:cNvSpPr>
          <p:nvPr/>
        </p:nvSpPr>
        <p:spPr bwMode="auto">
          <a:xfrm>
            <a:off x="90488" y="6553200"/>
            <a:ext cx="28051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US" sz="1000">
                <a:latin typeface="Times New Roman" charset="0"/>
                <a:cs typeface="Times New Roman" charset="0"/>
              </a:rPr>
              <a:t>From Slides by S. Seitz - University of Washington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6"/>
          <p:cNvSpPr>
            <a:spLocks noChangeArrowheads="1"/>
          </p:cNvSpPr>
          <p:nvPr/>
        </p:nvSpPr>
        <p:spPr bwMode="auto">
          <a:xfrm>
            <a:off x="7086600" y="48768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Line 7"/>
          <p:cNvSpPr>
            <a:spLocks noChangeShapeType="1"/>
          </p:cNvSpPr>
          <p:nvPr/>
        </p:nvSpPr>
        <p:spPr bwMode="auto">
          <a:xfrm>
            <a:off x="7391400" y="50292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V="1">
            <a:off x="7239000" y="44958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" name="Oval 10"/>
          <p:cNvSpPr>
            <a:spLocks noChangeArrowheads="1"/>
          </p:cNvSpPr>
          <p:nvPr/>
        </p:nvSpPr>
        <p:spPr bwMode="auto">
          <a:xfrm>
            <a:off x="6400800" y="4876800"/>
            <a:ext cx="304800" cy="3048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Line 11"/>
          <p:cNvSpPr>
            <a:spLocks noChangeShapeType="1"/>
          </p:cNvSpPr>
          <p:nvPr/>
        </p:nvSpPr>
        <p:spPr bwMode="auto">
          <a:xfrm>
            <a:off x="6705600" y="50292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" name="Line 12"/>
          <p:cNvSpPr>
            <a:spLocks noChangeShapeType="1"/>
          </p:cNvSpPr>
          <p:nvPr/>
        </p:nvSpPr>
        <p:spPr bwMode="auto">
          <a:xfrm flipV="1">
            <a:off x="6553200" y="44958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Oval 14"/>
          <p:cNvSpPr>
            <a:spLocks noChangeArrowheads="1"/>
          </p:cNvSpPr>
          <p:nvPr/>
        </p:nvSpPr>
        <p:spPr bwMode="auto">
          <a:xfrm>
            <a:off x="5715000" y="48768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6019800" y="50292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" name="Line 16"/>
          <p:cNvSpPr>
            <a:spLocks noChangeShapeType="1"/>
          </p:cNvSpPr>
          <p:nvPr/>
        </p:nvSpPr>
        <p:spPr bwMode="auto">
          <a:xfrm flipV="1">
            <a:off x="5867400" y="44958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14" name="Group 17"/>
          <p:cNvGrpSpPr>
            <a:grpSpLocks/>
          </p:cNvGrpSpPr>
          <p:nvPr/>
        </p:nvGrpSpPr>
        <p:grpSpPr bwMode="auto">
          <a:xfrm>
            <a:off x="7086600" y="5181600"/>
            <a:ext cx="685800" cy="685800"/>
            <a:chOff x="1776" y="2880"/>
            <a:chExt cx="432" cy="432"/>
          </a:xfrm>
        </p:grpSpPr>
        <p:sp>
          <p:nvSpPr>
            <p:cNvPr id="15" name="Oval 18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" name="Line 19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Line 20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8" name="Oval 22"/>
          <p:cNvSpPr>
            <a:spLocks noChangeArrowheads="1"/>
          </p:cNvSpPr>
          <p:nvPr/>
        </p:nvSpPr>
        <p:spPr bwMode="auto">
          <a:xfrm>
            <a:off x="6400800" y="55626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Line 23"/>
          <p:cNvSpPr>
            <a:spLocks noChangeShapeType="1"/>
          </p:cNvSpPr>
          <p:nvPr/>
        </p:nvSpPr>
        <p:spPr bwMode="auto">
          <a:xfrm>
            <a:off x="6705600" y="57150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" name="Line 24"/>
          <p:cNvSpPr>
            <a:spLocks noChangeShapeType="1"/>
          </p:cNvSpPr>
          <p:nvPr/>
        </p:nvSpPr>
        <p:spPr bwMode="auto">
          <a:xfrm flipV="1">
            <a:off x="6553200" y="51816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21" name="Group 25"/>
          <p:cNvGrpSpPr>
            <a:grpSpLocks/>
          </p:cNvGrpSpPr>
          <p:nvPr/>
        </p:nvGrpSpPr>
        <p:grpSpPr bwMode="auto">
          <a:xfrm>
            <a:off x="5715000" y="5181600"/>
            <a:ext cx="685800" cy="685800"/>
            <a:chOff x="1776" y="2880"/>
            <a:chExt cx="432" cy="432"/>
          </a:xfrm>
        </p:grpSpPr>
        <p:sp>
          <p:nvSpPr>
            <p:cNvPr id="22" name="Oval 26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3" name="Line 27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Line 28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5" name="Group 29"/>
          <p:cNvGrpSpPr>
            <a:grpSpLocks/>
          </p:cNvGrpSpPr>
          <p:nvPr/>
        </p:nvGrpSpPr>
        <p:grpSpPr bwMode="auto">
          <a:xfrm>
            <a:off x="7772400" y="5181600"/>
            <a:ext cx="685800" cy="685800"/>
            <a:chOff x="1776" y="2880"/>
            <a:chExt cx="432" cy="432"/>
          </a:xfrm>
        </p:grpSpPr>
        <p:sp>
          <p:nvSpPr>
            <p:cNvPr id="26" name="Oval 30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7" name="Line 31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Line 32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9" name="Group 33"/>
          <p:cNvGrpSpPr>
            <a:grpSpLocks/>
          </p:cNvGrpSpPr>
          <p:nvPr/>
        </p:nvGrpSpPr>
        <p:grpSpPr bwMode="auto">
          <a:xfrm>
            <a:off x="7772400" y="4495800"/>
            <a:ext cx="685800" cy="685800"/>
            <a:chOff x="1776" y="2880"/>
            <a:chExt cx="432" cy="432"/>
          </a:xfrm>
        </p:grpSpPr>
        <p:sp>
          <p:nvSpPr>
            <p:cNvPr id="30" name="Oval 34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1" name="Line 35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Line 36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3" name="Group 37"/>
          <p:cNvGrpSpPr>
            <a:grpSpLocks/>
          </p:cNvGrpSpPr>
          <p:nvPr/>
        </p:nvGrpSpPr>
        <p:grpSpPr bwMode="auto">
          <a:xfrm>
            <a:off x="5029200" y="4495800"/>
            <a:ext cx="685800" cy="685800"/>
            <a:chOff x="1776" y="2880"/>
            <a:chExt cx="432" cy="432"/>
          </a:xfrm>
        </p:grpSpPr>
        <p:sp>
          <p:nvSpPr>
            <p:cNvPr id="34" name="Oval 38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5" name="Line 39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" name="Line 40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7" name="Group 41"/>
          <p:cNvGrpSpPr>
            <a:grpSpLocks/>
          </p:cNvGrpSpPr>
          <p:nvPr/>
        </p:nvGrpSpPr>
        <p:grpSpPr bwMode="auto">
          <a:xfrm>
            <a:off x="7772400" y="3810000"/>
            <a:ext cx="685800" cy="685800"/>
            <a:chOff x="1776" y="2880"/>
            <a:chExt cx="432" cy="432"/>
          </a:xfrm>
        </p:grpSpPr>
        <p:sp>
          <p:nvSpPr>
            <p:cNvPr id="38" name="Oval 42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" name="Line 43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Line 44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1" name="Group 45"/>
          <p:cNvGrpSpPr>
            <a:grpSpLocks/>
          </p:cNvGrpSpPr>
          <p:nvPr/>
        </p:nvGrpSpPr>
        <p:grpSpPr bwMode="auto">
          <a:xfrm>
            <a:off x="7086600" y="3810000"/>
            <a:ext cx="685800" cy="685800"/>
            <a:chOff x="1776" y="2880"/>
            <a:chExt cx="432" cy="432"/>
          </a:xfrm>
        </p:grpSpPr>
        <p:sp>
          <p:nvSpPr>
            <p:cNvPr id="42" name="Oval 46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3" name="Line 47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Line 48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5" name="Oval 50"/>
          <p:cNvSpPr>
            <a:spLocks noChangeArrowheads="1"/>
          </p:cNvSpPr>
          <p:nvPr/>
        </p:nvSpPr>
        <p:spPr bwMode="auto">
          <a:xfrm>
            <a:off x="6400800" y="41910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Line 51"/>
          <p:cNvSpPr>
            <a:spLocks noChangeShapeType="1"/>
          </p:cNvSpPr>
          <p:nvPr/>
        </p:nvSpPr>
        <p:spPr bwMode="auto">
          <a:xfrm>
            <a:off x="6705600" y="43434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7" name="Line 52"/>
          <p:cNvSpPr>
            <a:spLocks noChangeShapeType="1"/>
          </p:cNvSpPr>
          <p:nvPr/>
        </p:nvSpPr>
        <p:spPr bwMode="auto">
          <a:xfrm flipV="1">
            <a:off x="6553200" y="38100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48" name="Group 53"/>
          <p:cNvGrpSpPr>
            <a:grpSpLocks/>
          </p:cNvGrpSpPr>
          <p:nvPr/>
        </p:nvGrpSpPr>
        <p:grpSpPr bwMode="auto">
          <a:xfrm>
            <a:off x="5715000" y="3810000"/>
            <a:ext cx="685800" cy="685800"/>
            <a:chOff x="1776" y="2880"/>
            <a:chExt cx="432" cy="432"/>
          </a:xfrm>
        </p:grpSpPr>
        <p:sp>
          <p:nvSpPr>
            <p:cNvPr id="49" name="Oval 54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0" name="Line 55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Line 56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2" name="Group 57"/>
          <p:cNvGrpSpPr>
            <a:grpSpLocks/>
          </p:cNvGrpSpPr>
          <p:nvPr/>
        </p:nvGrpSpPr>
        <p:grpSpPr bwMode="auto">
          <a:xfrm>
            <a:off x="5029200" y="3810000"/>
            <a:ext cx="685800" cy="685800"/>
            <a:chOff x="1776" y="2880"/>
            <a:chExt cx="432" cy="432"/>
          </a:xfrm>
        </p:grpSpPr>
        <p:sp>
          <p:nvSpPr>
            <p:cNvPr id="53" name="Oval 58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4" name="Line 59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Line 60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6" name="Group 61"/>
          <p:cNvGrpSpPr>
            <a:grpSpLocks/>
          </p:cNvGrpSpPr>
          <p:nvPr/>
        </p:nvGrpSpPr>
        <p:grpSpPr bwMode="auto">
          <a:xfrm>
            <a:off x="5029200" y="5181600"/>
            <a:ext cx="685800" cy="685800"/>
            <a:chOff x="1776" y="2880"/>
            <a:chExt cx="432" cy="432"/>
          </a:xfrm>
        </p:grpSpPr>
        <p:sp>
          <p:nvSpPr>
            <p:cNvPr id="57" name="Oval 62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" name="Line 63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Line 64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0" name="Line 65"/>
          <p:cNvSpPr>
            <a:spLocks noChangeShapeType="1"/>
          </p:cNvSpPr>
          <p:nvPr/>
        </p:nvSpPr>
        <p:spPr bwMode="auto">
          <a:xfrm>
            <a:off x="7924800" y="5867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1" name="Line 66"/>
          <p:cNvSpPr>
            <a:spLocks noChangeShapeType="1"/>
          </p:cNvSpPr>
          <p:nvPr/>
        </p:nvSpPr>
        <p:spPr bwMode="auto">
          <a:xfrm>
            <a:off x="7239000" y="5867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2" name="Line 67"/>
          <p:cNvSpPr>
            <a:spLocks noChangeShapeType="1"/>
          </p:cNvSpPr>
          <p:nvPr/>
        </p:nvSpPr>
        <p:spPr bwMode="auto">
          <a:xfrm>
            <a:off x="6553200" y="5867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3" name="Line 68"/>
          <p:cNvSpPr>
            <a:spLocks noChangeShapeType="1"/>
          </p:cNvSpPr>
          <p:nvPr/>
        </p:nvSpPr>
        <p:spPr bwMode="auto">
          <a:xfrm>
            <a:off x="5867400" y="5867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4" name="Line 69"/>
          <p:cNvSpPr>
            <a:spLocks noChangeShapeType="1"/>
          </p:cNvSpPr>
          <p:nvPr/>
        </p:nvSpPr>
        <p:spPr bwMode="auto">
          <a:xfrm>
            <a:off x="5181600" y="5867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5" name="Line 70"/>
          <p:cNvSpPr>
            <a:spLocks noChangeShapeType="1"/>
          </p:cNvSpPr>
          <p:nvPr/>
        </p:nvSpPr>
        <p:spPr bwMode="auto">
          <a:xfrm flipH="1">
            <a:off x="4724400" y="57150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6" name="Line 71"/>
          <p:cNvSpPr>
            <a:spLocks noChangeShapeType="1"/>
          </p:cNvSpPr>
          <p:nvPr/>
        </p:nvSpPr>
        <p:spPr bwMode="auto">
          <a:xfrm flipH="1">
            <a:off x="4724400" y="50292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7" name="Line 72"/>
          <p:cNvSpPr>
            <a:spLocks noChangeShapeType="1"/>
          </p:cNvSpPr>
          <p:nvPr/>
        </p:nvSpPr>
        <p:spPr bwMode="auto">
          <a:xfrm flipH="1">
            <a:off x="4724400" y="43434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8" name="Oval 73"/>
          <p:cNvSpPr>
            <a:spLocks noChangeArrowheads="1"/>
          </p:cNvSpPr>
          <p:nvPr/>
        </p:nvSpPr>
        <p:spPr bwMode="auto">
          <a:xfrm>
            <a:off x="1919111" y="5867400"/>
            <a:ext cx="304800" cy="3048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9" name="Line 74"/>
          <p:cNvSpPr>
            <a:spLocks noChangeShapeType="1"/>
          </p:cNvSpPr>
          <p:nvPr/>
        </p:nvSpPr>
        <p:spPr bwMode="auto">
          <a:xfrm flipV="1">
            <a:off x="2071511" y="5486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0" name="Oval 75"/>
          <p:cNvSpPr>
            <a:spLocks noChangeArrowheads="1"/>
          </p:cNvSpPr>
          <p:nvPr/>
        </p:nvSpPr>
        <p:spPr bwMode="auto">
          <a:xfrm>
            <a:off x="1919111" y="51816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" name="Oval 79"/>
          <p:cNvSpPr>
            <a:spLocks noChangeArrowheads="1"/>
          </p:cNvSpPr>
          <p:nvPr/>
        </p:nvSpPr>
        <p:spPr bwMode="auto">
          <a:xfrm>
            <a:off x="1233311" y="5562600"/>
            <a:ext cx="304800" cy="3048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" name="Oval 80"/>
          <p:cNvSpPr>
            <a:spLocks noChangeArrowheads="1"/>
          </p:cNvSpPr>
          <p:nvPr/>
        </p:nvSpPr>
        <p:spPr bwMode="auto">
          <a:xfrm>
            <a:off x="547511" y="55626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" name="Line 81"/>
          <p:cNvSpPr>
            <a:spLocks noChangeShapeType="1"/>
          </p:cNvSpPr>
          <p:nvPr/>
        </p:nvSpPr>
        <p:spPr bwMode="auto">
          <a:xfrm>
            <a:off x="852311" y="57150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4" name="Oval 82"/>
          <p:cNvSpPr>
            <a:spLocks noChangeArrowheads="1"/>
          </p:cNvSpPr>
          <p:nvPr/>
        </p:nvSpPr>
        <p:spPr bwMode="auto">
          <a:xfrm>
            <a:off x="3214511" y="55626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5" name="Oval 83"/>
          <p:cNvSpPr>
            <a:spLocks noChangeArrowheads="1"/>
          </p:cNvSpPr>
          <p:nvPr/>
        </p:nvSpPr>
        <p:spPr bwMode="auto">
          <a:xfrm>
            <a:off x="2528711" y="5562600"/>
            <a:ext cx="304800" cy="3048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6" name="Line 84"/>
          <p:cNvSpPr>
            <a:spLocks noChangeShapeType="1"/>
          </p:cNvSpPr>
          <p:nvPr/>
        </p:nvSpPr>
        <p:spPr bwMode="auto">
          <a:xfrm>
            <a:off x="2833511" y="57150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7" name="Oval 85"/>
          <p:cNvSpPr>
            <a:spLocks noChangeArrowheads="1"/>
          </p:cNvSpPr>
          <p:nvPr/>
        </p:nvSpPr>
        <p:spPr bwMode="auto">
          <a:xfrm>
            <a:off x="4052711" y="5181600"/>
            <a:ext cx="304800" cy="3048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8" name="Oval 86"/>
          <p:cNvSpPr>
            <a:spLocks noChangeArrowheads="1"/>
          </p:cNvSpPr>
          <p:nvPr/>
        </p:nvSpPr>
        <p:spPr bwMode="auto">
          <a:xfrm>
            <a:off x="4052711" y="58674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" name="Line 87"/>
          <p:cNvSpPr>
            <a:spLocks noChangeShapeType="1"/>
          </p:cNvSpPr>
          <p:nvPr/>
        </p:nvSpPr>
        <p:spPr bwMode="auto">
          <a:xfrm flipV="1">
            <a:off x="4205111" y="5486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0" name="AutoShape 90"/>
          <p:cNvSpPr>
            <a:spLocks/>
          </p:cNvSpPr>
          <p:nvPr/>
        </p:nvSpPr>
        <p:spPr bwMode="auto">
          <a:xfrm rot="5375455">
            <a:off x="1754997" y="2681409"/>
            <a:ext cx="685800" cy="4038600"/>
          </a:xfrm>
          <a:prstGeom prst="leftBrace">
            <a:avLst>
              <a:gd name="adj1" fmla="val 49074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rot="10800000" vert="eaVert"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" name="Text Box 83"/>
          <p:cNvSpPr txBox="1">
            <a:spLocks noChangeArrowheads="1"/>
          </p:cNvSpPr>
          <p:nvPr/>
        </p:nvSpPr>
        <p:spPr bwMode="auto">
          <a:xfrm>
            <a:off x="914400" y="4006850"/>
            <a:ext cx="3048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dirty="0">
                <a:latin typeface="Times New Roman"/>
                <a:cs typeface="Times New Roman"/>
              </a:rPr>
              <a:t>Cliques for this neighborhood</a:t>
            </a:r>
          </a:p>
        </p:txBody>
      </p:sp>
      <p:sp>
        <p:nvSpPr>
          <p:cNvPr id="82" name="Rectangle 84"/>
          <p:cNvSpPr>
            <a:spLocks noChangeArrowheads="1"/>
          </p:cNvSpPr>
          <p:nvPr/>
        </p:nvSpPr>
        <p:spPr bwMode="auto">
          <a:xfrm rot="2439755">
            <a:off x="5807075" y="4292600"/>
            <a:ext cx="1439863" cy="1447800"/>
          </a:xfrm>
          <a:prstGeom prst="rect">
            <a:avLst/>
          </a:prstGeom>
          <a:noFill/>
          <a:ln w="34925">
            <a:solidFill>
              <a:srgbClr val="0000FF"/>
            </a:solidFill>
            <a:prstDash val="dash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3" name="Line 85"/>
          <p:cNvSpPr>
            <a:spLocks noChangeShapeType="1"/>
          </p:cNvSpPr>
          <p:nvPr/>
        </p:nvSpPr>
        <p:spPr bwMode="auto">
          <a:xfrm>
            <a:off x="3810000" y="4267200"/>
            <a:ext cx="1828800" cy="457200"/>
          </a:xfrm>
          <a:prstGeom prst="line">
            <a:avLst/>
          </a:prstGeom>
          <a:noFill/>
          <a:ln w="28575">
            <a:solidFill>
              <a:srgbClr val="0000CC"/>
            </a:solidFill>
            <a:prstDash val="dash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5" name="TextBox 84"/>
          <p:cNvSpPr txBox="1"/>
          <p:nvPr/>
        </p:nvSpPr>
        <p:spPr>
          <a:xfrm>
            <a:off x="304800" y="381000"/>
            <a:ext cx="83843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err="1" smtClean="0">
                <a:latin typeface="Times New Roman" pitchFamily="18" charset="0"/>
                <a:cs typeface="Times New Roman" pitchFamily="18" charset="0"/>
              </a:rPr>
              <a:t>Hammersley</a:t>
            </a: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-Clifford Theorem</a:t>
            </a:r>
            <a:endParaRPr lang="en-US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" name="Oval 10"/>
          <p:cNvSpPr>
            <a:spLocks noChangeArrowheads="1"/>
          </p:cNvSpPr>
          <p:nvPr/>
        </p:nvSpPr>
        <p:spPr bwMode="auto">
          <a:xfrm>
            <a:off x="-2822" y="5562600"/>
            <a:ext cx="304800" cy="3048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222" y="1371600"/>
            <a:ext cx="9144000" cy="924128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22" y="2286000"/>
            <a:ext cx="4876800" cy="973353"/>
          </a:xfrm>
          <a:prstGeom prst="rect">
            <a:avLst/>
          </a:prstGeom>
        </p:spPr>
      </p:pic>
      <p:sp>
        <p:nvSpPr>
          <p:cNvPr id="89" name="TextBox 88"/>
          <p:cNvSpPr txBox="1"/>
          <p:nvPr/>
        </p:nvSpPr>
        <p:spPr>
          <a:xfrm>
            <a:off x="0" y="3429000"/>
            <a:ext cx="94179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/>
                <a:cs typeface="Times New Roman"/>
              </a:rPr>
              <a:t>a </a:t>
            </a:r>
            <a:r>
              <a:rPr lang="en-US" sz="2400" b="1" dirty="0" smtClean="0">
                <a:latin typeface="Times New Roman"/>
                <a:cs typeface="Times New Roman"/>
              </a:rPr>
              <a:t>clique</a:t>
            </a:r>
            <a:r>
              <a:rPr lang="en-US" sz="2400" dirty="0" smtClean="0">
                <a:latin typeface="Times New Roman"/>
                <a:cs typeface="Times New Roman"/>
              </a:rPr>
              <a:t>: a set of pixels, each member is the neighbor of any other member</a:t>
            </a:r>
            <a:endParaRPr lang="en-US" sz="2400" dirty="0">
              <a:latin typeface="Times New Roman"/>
              <a:cs typeface="Times New Roman"/>
            </a:endParaRPr>
          </a:p>
        </p:txBody>
      </p:sp>
      <p:sp>
        <p:nvSpPr>
          <p:cNvPr id="90" name="Text Box 9"/>
          <p:cNvSpPr txBox="1">
            <a:spLocks noChangeArrowheads="1"/>
          </p:cNvSpPr>
          <p:nvPr/>
        </p:nvSpPr>
        <p:spPr bwMode="auto">
          <a:xfrm>
            <a:off x="90488" y="6553200"/>
            <a:ext cx="28051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US" sz="1000">
                <a:latin typeface="Times New Roman" charset="0"/>
                <a:cs typeface="Times New Roman" charset="0"/>
              </a:rPr>
              <a:t>From Slides by S. Seitz - University of Washington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5410200" y="2362200"/>
            <a:ext cx="26051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Times New Roman"/>
                <a:cs typeface="Times New Roman"/>
              </a:rPr>
              <a:t>Gibbs distribution</a:t>
            </a:r>
            <a:endParaRPr lang="en-US" sz="2400" b="1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48369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6"/>
          <p:cNvSpPr>
            <a:spLocks noChangeArrowheads="1"/>
          </p:cNvSpPr>
          <p:nvPr/>
        </p:nvSpPr>
        <p:spPr bwMode="auto">
          <a:xfrm>
            <a:off x="7086600" y="48768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Line 7"/>
          <p:cNvSpPr>
            <a:spLocks noChangeShapeType="1"/>
          </p:cNvSpPr>
          <p:nvPr/>
        </p:nvSpPr>
        <p:spPr bwMode="auto">
          <a:xfrm>
            <a:off x="7391400" y="50292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V="1">
            <a:off x="7239000" y="44958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" name="Oval 10"/>
          <p:cNvSpPr>
            <a:spLocks noChangeArrowheads="1"/>
          </p:cNvSpPr>
          <p:nvPr/>
        </p:nvSpPr>
        <p:spPr bwMode="auto">
          <a:xfrm>
            <a:off x="6400800" y="4876800"/>
            <a:ext cx="304800" cy="3048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Line 11"/>
          <p:cNvSpPr>
            <a:spLocks noChangeShapeType="1"/>
          </p:cNvSpPr>
          <p:nvPr/>
        </p:nvSpPr>
        <p:spPr bwMode="auto">
          <a:xfrm>
            <a:off x="6705600" y="50292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" name="Line 12"/>
          <p:cNvSpPr>
            <a:spLocks noChangeShapeType="1"/>
          </p:cNvSpPr>
          <p:nvPr/>
        </p:nvSpPr>
        <p:spPr bwMode="auto">
          <a:xfrm flipV="1">
            <a:off x="6553200" y="44958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Oval 14"/>
          <p:cNvSpPr>
            <a:spLocks noChangeArrowheads="1"/>
          </p:cNvSpPr>
          <p:nvPr/>
        </p:nvSpPr>
        <p:spPr bwMode="auto">
          <a:xfrm>
            <a:off x="5715000" y="48768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6019800" y="50292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" name="Line 16"/>
          <p:cNvSpPr>
            <a:spLocks noChangeShapeType="1"/>
          </p:cNvSpPr>
          <p:nvPr/>
        </p:nvSpPr>
        <p:spPr bwMode="auto">
          <a:xfrm flipV="1">
            <a:off x="5867400" y="44958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14" name="Group 17"/>
          <p:cNvGrpSpPr>
            <a:grpSpLocks/>
          </p:cNvGrpSpPr>
          <p:nvPr/>
        </p:nvGrpSpPr>
        <p:grpSpPr bwMode="auto">
          <a:xfrm>
            <a:off x="7239000" y="5181600"/>
            <a:ext cx="533400" cy="533400"/>
            <a:chOff x="1872" y="2880"/>
            <a:chExt cx="336" cy="336"/>
          </a:xfrm>
        </p:grpSpPr>
        <p:sp>
          <p:nvSpPr>
            <p:cNvPr id="16" name="Line 19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Line 20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8" name="Oval 22"/>
          <p:cNvSpPr>
            <a:spLocks noChangeArrowheads="1"/>
          </p:cNvSpPr>
          <p:nvPr/>
        </p:nvSpPr>
        <p:spPr bwMode="auto">
          <a:xfrm>
            <a:off x="6400800" y="55626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Line 23"/>
          <p:cNvSpPr>
            <a:spLocks noChangeShapeType="1"/>
          </p:cNvSpPr>
          <p:nvPr/>
        </p:nvSpPr>
        <p:spPr bwMode="auto">
          <a:xfrm>
            <a:off x="6705600" y="57150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" name="Line 24"/>
          <p:cNvSpPr>
            <a:spLocks noChangeShapeType="1"/>
          </p:cNvSpPr>
          <p:nvPr/>
        </p:nvSpPr>
        <p:spPr bwMode="auto">
          <a:xfrm flipV="1">
            <a:off x="6553200" y="51816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21" name="Group 25"/>
          <p:cNvGrpSpPr>
            <a:grpSpLocks/>
          </p:cNvGrpSpPr>
          <p:nvPr/>
        </p:nvGrpSpPr>
        <p:grpSpPr bwMode="auto">
          <a:xfrm>
            <a:off x="5867400" y="5181600"/>
            <a:ext cx="533400" cy="533400"/>
            <a:chOff x="1872" y="2880"/>
            <a:chExt cx="336" cy="336"/>
          </a:xfrm>
        </p:grpSpPr>
        <p:sp>
          <p:nvSpPr>
            <p:cNvPr id="23" name="Line 27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Line 28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5" name="Group 29"/>
          <p:cNvGrpSpPr>
            <a:grpSpLocks/>
          </p:cNvGrpSpPr>
          <p:nvPr/>
        </p:nvGrpSpPr>
        <p:grpSpPr bwMode="auto">
          <a:xfrm>
            <a:off x="7772400" y="5181600"/>
            <a:ext cx="685800" cy="685800"/>
            <a:chOff x="1776" y="2880"/>
            <a:chExt cx="432" cy="432"/>
          </a:xfrm>
        </p:grpSpPr>
        <p:sp>
          <p:nvSpPr>
            <p:cNvPr id="26" name="Oval 30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7" name="Line 31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Line 32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9" name="Group 33"/>
          <p:cNvGrpSpPr>
            <a:grpSpLocks/>
          </p:cNvGrpSpPr>
          <p:nvPr/>
        </p:nvGrpSpPr>
        <p:grpSpPr bwMode="auto">
          <a:xfrm>
            <a:off x="7772400" y="4495800"/>
            <a:ext cx="685800" cy="685800"/>
            <a:chOff x="1776" y="2880"/>
            <a:chExt cx="432" cy="432"/>
          </a:xfrm>
        </p:grpSpPr>
        <p:sp>
          <p:nvSpPr>
            <p:cNvPr id="30" name="Oval 34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1" name="Line 35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Line 36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3" name="Group 37"/>
          <p:cNvGrpSpPr>
            <a:grpSpLocks/>
          </p:cNvGrpSpPr>
          <p:nvPr/>
        </p:nvGrpSpPr>
        <p:grpSpPr bwMode="auto">
          <a:xfrm>
            <a:off x="5029200" y="4495800"/>
            <a:ext cx="685800" cy="685800"/>
            <a:chOff x="1776" y="2880"/>
            <a:chExt cx="432" cy="432"/>
          </a:xfrm>
        </p:grpSpPr>
        <p:sp>
          <p:nvSpPr>
            <p:cNvPr id="34" name="Oval 38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5" name="Line 39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" name="Line 40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7" name="Group 41"/>
          <p:cNvGrpSpPr>
            <a:grpSpLocks/>
          </p:cNvGrpSpPr>
          <p:nvPr/>
        </p:nvGrpSpPr>
        <p:grpSpPr bwMode="auto">
          <a:xfrm>
            <a:off x="7772400" y="3810000"/>
            <a:ext cx="685800" cy="685800"/>
            <a:chOff x="1776" y="2880"/>
            <a:chExt cx="432" cy="432"/>
          </a:xfrm>
        </p:grpSpPr>
        <p:sp>
          <p:nvSpPr>
            <p:cNvPr id="38" name="Oval 42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" name="Line 43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Line 44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1" name="Group 45"/>
          <p:cNvGrpSpPr>
            <a:grpSpLocks/>
          </p:cNvGrpSpPr>
          <p:nvPr/>
        </p:nvGrpSpPr>
        <p:grpSpPr bwMode="auto">
          <a:xfrm>
            <a:off x="7239000" y="3810000"/>
            <a:ext cx="533400" cy="533400"/>
            <a:chOff x="1872" y="2880"/>
            <a:chExt cx="336" cy="336"/>
          </a:xfrm>
        </p:grpSpPr>
        <p:sp>
          <p:nvSpPr>
            <p:cNvPr id="43" name="Line 47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Line 48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5" name="Oval 50"/>
          <p:cNvSpPr>
            <a:spLocks noChangeArrowheads="1"/>
          </p:cNvSpPr>
          <p:nvPr/>
        </p:nvSpPr>
        <p:spPr bwMode="auto">
          <a:xfrm>
            <a:off x="6400800" y="41910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Line 51"/>
          <p:cNvSpPr>
            <a:spLocks noChangeShapeType="1"/>
          </p:cNvSpPr>
          <p:nvPr/>
        </p:nvSpPr>
        <p:spPr bwMode="auto">
          <a:xfrm>
            <a:off x="6705600" y="43434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7" name="Line 52"/>
          <p:cNvSpPr>
            <a:spLocks noChangeShapeType="1"/>
          </p:cNvSpPr>
          <p:nvPr/>
        </p:nvSpPr>
        <p:spPr bwMode="auto">
          <a:xfrm flipV="1">
            <a:off x="6553200" y="38100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48" name="Group 53"/>
          <p:cNvGrpSpPr>
            <a:grpSpLocks/>
          </p:cNvGrpSpPr>
          <p:nvPr/>
        </p:nvGrpSpPr>
        <p:grpSpPr bwMode="auto">
          <a:xfrm>
            <a:off x="5867400" y="3810000"/>
            <a:ext cx="533400" cy="533400"/>
            <a:chOff x="1872" y="2880"/>
            <a:chExt cx="336" cy="336"/>
          </a:xfrm>
        </p:grpSpPr>
        <p:sp>
          <p:nvSpPr>
            <p:cNvPr id="50" name="Line 55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Line 56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2" name="Group 57"/>
          <p:cNvGrpSpPr>
            <a:grpSpLocks/>
          </p:cNvGrpSpPr>
          <p:nvPr/>
        </p:nvGrpSpPr>
        <p:grpSpPr bwMode="auto">
          <a:xfrm>
            <a:off x="5029200" y="3810000"/>
            <a:ext cx="685800" cy="685800"/>
            <a:chOff x="1776" y="2880"/>
            <a:chExt cx="432" cy="432"/>
          </a:xfrm>
        </p:grpSpPr>
        <p:sp>
          <p:nvSpPr>
            <p:cNvPr id="53" name="Oval 58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4" name="Line 59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Line 60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6" name="Group 61"/>
          <p:cNvGrpSpPr>
            <a:grpSpLocks/>
          </p:cNvGrpSpPr>
          <p:nvPr/>
        </p:nvGrpSpPr>
        <p:grpSpPr bwMode="auto">
          <a:xfrm>
            <a:off x="5029200" y="5181600"/>
            <a:ext cx="685800" cy="685800"/>
            <a:chOff x="1776" y="2880"/>
            <a:chExt cx="432" cy="432"/>
          </a:xfrm>
        </p:grpSpPr>
        <p:sp>
          <p:nvSpPr>
            <p:cNvPr id="57" name="Oval 62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" name="Line 63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Line 64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0" name="Line 65"/>
          <p:cNvSpPr>
            <a:spLocks noChangeShapeType="1"/>
          </p:cNvSpPr>
          <p:nvPr/>
        </p:nvSpPr>
        <p:spPr bwMode="auto">
          <a:xfrm>
            <a:off x="7924800" y="5867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1" name="Line 66"/>
          <p:cNvSpPr>
            <a:spLocks noChangeShapeType="1"/>
          </p:cNvSpPr>
          <p:nvPr/>
        </p:nvSpPr>
        <p:spPr bwMode="auto">
          <a:xfrm>
            <a:off x="7239000" y="5867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2" name="Line 67"/>
          <p:cNvSpPr>
            <a:spLocks noChangeShapeType="1"/>
          </p:cNvSpPr>
          <p:nvPr/>
        </p:nvSpPr>
        <p:spPr bwMode="auto">
          <a:xfrm>
            <a:off x="6553200" y="5867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3" name="Line 68"/>
          <p:cNvSpPr>
            <a:spLocks noChangeShapeType="1"/>
          </p:cNvSpPr>
          <p:nvPr/>
        </p:nvSpPr>
        <p:spPr bwMode="auto">
          <a:xfrm>
            <a:off x="5867400" y="5867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4" name="Line 69"/>
          <p:cNvSpPr>
            <a:spLocks noChangeShapeType="1"/>
          </p:cNvSpPr>
          <p:nvPr/>
        </p:nvSpPr>
        <p:spPr bwMode="auto">
          <a:xfrm>
            <a:off x="5181600" y="5867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5" name="Line 70"/>
          <p:cNvSpPr>
            <a:spLocks noChangeShapeType="1"/>
          </p:cNvSpPr>
          <p:nvPr/>
        </p:nvSpPr>
        <p:spPr bwMode="auto">
          <a:xfrm flipH="1">
            <a:off x="4724400" y="57150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6" name="Line 71"/>
          <p:cNvSpPr>
            <a:spLocks noChangeShapeType="1"/>
          </p:cNvSpPr>
          <p:nvPr/>
        </p:nvSpPr>
        <p:spPr bwMode="auto">
          <a:xfrm flipH="1">
            <a:off x="4724400" y="50292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7" name="Line 72"/>
          <p:cNvSpPr>
            <a:spLocks noChangeShapeType="1"/>
          </p:cNvSpPr>
          <p:nvPr/>
        </p:nvSpPr>
        <p:spPr bwMode="auto">
          <a:xfrm flipH="1">
            <a:off x="4724400" y="43434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1" name="Oval 79"/>
          <p:cNvSpPr>
            <a:spLocks noChangeArrowheads="1"/>
          </p:cNvSpPr>
          <p:nvPr/>
        </p:nvSpPr>
        <p:spPr bwMode="auto">
          <a:xfrm>
            <a:off x="1233311" y="5562600"/>
            <a:ext cx="304800" cy="3048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" name="Oval 80"/>
          <p:cNvSpPr>
            <a:spLocks noChangeArrowheads="1"/>
          </p:cNvSpPr>
          <p:nvPr/>
        </p:nvSpPr>
        <p:spPr bwMode="auto">
          <a:xfrm>
            <a:off x="547511" y="55626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" name="Line 81"/>
          <p:cNvSpPr>
            <a:spLocks noChangeShapeType="1"/>
          </p:cNvSpPr>
          <p:nvPr/>
        </p:nvSpPr>
        <p:spPr bwMode="auto">
          <a:xfrm>
            <a:off x="852311" y="57150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0" name="AutoShape 90"/>
          <p:cNvSpPr>
            <a:spLocks/>
          </p:cNvSpPr>
          <p:nvPr/>
        </p:nvSpPr>
        <p:spPr bwMode="auto">
          <a:xfrm rot="5375455">
            <a:off x="1754997" y="2681409"/>
            <a:ext cx="685800" cy="4038600"/>
          </a:xfrm>
          <a:prstGeom prst="leftBrace">
            <a:avLst>
              <a:gd name="adj1" fmla="val 49074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rot="10800000" vert="eaVert"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" name="Text Box 83"/>
          <p:cNvSpPr txBox="1">
            <a:spLocks noChangeArrowheads="1"/>
          </p:cNvSpPr>
          <p:nvPr/>
        </p:nvSpPr>
        <p:spPr bwMode="auto">
          <a:xfrm>
            <a:off x="914400" y="4006850"/>
            <a:ext cx="3048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dirty="0">
                <a:latin typeface="Times New Roman"/>
                <a:cs typeface="Times New Roman"/>
              </a:rPr>
              <a:t>Cliques for this neighborhood</a:t>
            </a:r>
          </a:p>
        </p:txBody>
      </p:sp>
      <p:sp>
        <p:nvSpPr>
          <p:cNvPr id="83" name="Line 85"/>
          <p:cNvSpPr>
            <a:spLocks noChangeShapeType="1"/>
          </p:cNvSpPr>
          <p:nvPr/>
        </p:nvSpPr>
        <p:spPr bwMode="auto">
          <a:xfrm>
            <a:off x="3810000" y="4267200"/>
            <a:ext cx="1828800" cy="457200"/>
          </a:xfrm>
          <a:prstGeom prst="line">
            <a:avLst/>
          </a:prstGeom>
          <a:noFill/>
          <a:ln w="28575">
            <a:solidFill>
              <a:srgbClr val="0000CC"/>
            </a:solidFill>
            <a:prstDash val="dash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5" name="TextBox 84"/>
          <p:cNvSpPr txBox="1"/>
          <p:nvPr/>
        </p:nvSpPr>
        <p:spPr>
          <a:xfrm>
            <a:off x="304800" y="381000"/>
            <a:ext cx="83843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err="1" smtClean="0">
                <a:latin typeface="Times New Roman" pitchFamily="18" charset="0"/>
                <a:cs typeface="Times New Roman" pitchFamily="18" charset="0"/>
              </a:rPr>
              <a:t>Hammersley</a:t>
            </a: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-Clifford Theorem</a:t>
            </a:r>
            <a:endParaRPr lang="en-US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" name="Oval 10"/>
          <p:cNvSpPr>
            <a:spLocks noChangeArrowheads="1"/>
          </p:cNvSpPr>
          <p:nvPr/>
        </p:nvSpPr>
        <p:spPr bwMode="auto">
          <a:xfrm>
            <a:off x="-2822" y="5562600"/>
            <a:ext cx="304800" cy="3048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4" name="Picture 8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447800"/>
            <a:ext cx="4876800" cy="973353"/>
          </a:xfrm>
          <a:prstGeom prst="rect">
            <a:avLst/>
          </a:prstGeom>
        </p:spPr>
      </p:pic>
      <p:sp>
        <p:nvSpPr>
          <p:cNvPr id="89" name="TextBox 88"/>
          <p:cNvSpPr txBox="1"/>
          <p:nvPr/>
        </p:nvSpPr>
        <p:spPr>
          <a:xfrm>
            <a:off x="0" y="3429000"/>
            <a:ext cx="94179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/>
                <a:cs typeface="Times New Roman"/>
              </a:rPr>
              <a:t>a </a:t>
            </a:r>
            <a:r>
              <a:rPr lang="en-US" sz="2400" b="1" dirty="0" smtClean="0">
                <a:latin typeface="Times New Roman"/>
                <a:cs typeface="Times New Roman"/>
              </a:rPr>
              <a:t>clique</a:t>
            </a:r>
            <a:r>
              <a:rPr lang="en-US" sz="2400" dirty="0" smtClean="0">
                <a:latin typeface="Times New Roman"/>
                <a:cs typeface="Times New Roman"/>
              </a:rPr>
              <a:t>: a set of pixels, each member is the neighbor of any other member</a:t>
            </a:r>
            <a:endParaRPr lang="en-US" sz="2400" dirty="0">
              <a:latin typeface="Times New Roman"/>
              <a:cs typeface="Times New Roman"/>
            </a:endParaRPr>
          </a:p>
        </p:txBody>
      </p:sp>
      <p:sp>
        <p:nvSpPr>
          <p:cNvPr id="87" name="Oval 6"/>
          <p:cNvSpPr>
            <a:spLocks noChangeArrowheads="1"/>
          </p:cNvSpPr>
          <p:nvPr/>
        </p:nvSpPr>
        <p:spPr bwMode="auto">
          <a:xfrm>
            <a:off x="5715000" y="41910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8" name="Oval 6"/>
          <p:cNvSpPr>
            <a:spLocks noChangeArrowheads="1"/>
          </p:cNvSpPr>
          <p:nvPr/>
        </p:nvSpPr>
        <p:spPr bwMode="auto">
          <a:xfrm>
            <a:off x="5715000" y="55626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0" name="Oval 50"/>
          <p:cNvSpPr>
            <a:spLocks noChangeArrowheads="1"/>
          </p:cNvSpPr>
          <p:nvPr/>
        </p:nvSpPr>
        <p:spPr bwMode="auto">
          <a:xfrm>
            <a:off x="7086600" y="55626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" name="Oval 6"/>
          <p:cNvSpPr>
            <a:spLocks noChangeArrowheads="1"/>
          </p:cNvSpPr>
          <p:nvPr/>
        </p:nvSpPr>
        <p:spPr bwMode="auto">
          <a:xfrm>
            <a:off x="7086600" y="41910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562600" y="3962400"/>
            <a:ext cx="2057400" cy="2133600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Oval 10"/>
          <p:cNvSpPr>
            <a:spLocks noChangeArrowheads="1"/>
          </p:cNvSpPr>
          <p:nvPr/>
        </p:nvSpPr>
        <p:spPr bwMode="auto">
          <a:xfrm>
            <a:off x="2362200" y="5867400"/>
            <a:ext cx="304800" cy="3048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5" name="Line 12"/>
          <p:cNvSpPr>
            <a:spLocks noChangeShapeType="1"/>
          </p:cNvSpPr>
          <p:nvPr/>
        </p:nvSpPr>
        <p:spPr bwMode="auto">
          <a:xfrm flipV="1">
            <a:off x="2514600" y="5486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6" name="Oval 14"/>
          <p:cNvSpPr>
            <a:spLocks noChangeArrowheads="1"/>
          </p:cNvSpPr>
          <p:nvPr/>
        </p:nvSpPr>
        <p:spPr bwMode="auto">
          <a:xfrm>
            <a:off x="1676400" y="58674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7" name="Line 15"/>
          <p:cNvSpPr>
            <a:spLocks noChangeShapeType="1"/>
          </p:cNvSpPr>
          <p:nvPr/>
        </p:nvSpPr>
        <p:spPr bwMode="auto">
          <a:xfrm>
            <a:off x="1981200" y="6019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9" name="Oval 50"/>
          <p:cNvSpPr>
            <a:spLocks noChangeArrowheads="1"/>
          </p:cNvSpPr>
          <p:nvPr/>
        </p:nvSpPr>
        <p:spPr bwMode="auto">
          <a:xfrm>
            <a:off x="2362200" y="51816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" name="Oval 6"/>
          <p:cNvSpPr>
            <a:spLocks noChangeArrowheads="1"/>
          </p:cNvSpPr>
          <p:nvPr/>
        </p:nvSpPr>
        <p:spPr bwMode="auto">
          <a:xfrm>
            <a:off x="3733800" y="51816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3" name="Oval 10"/>
          <p:cNvSpPr>
            <a:spLocks noChangeArrowheads="1"/>
          </p:cNvSpPr>
          <p:nvPr/>
        </p:nvSpPr>
        <p:spPr bwMode="auto">
          <a:xfrm>
            <a:off x="3048000" y="5181600"/>
            <a:ext cx="304800" cy="3048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4" name="Line 11"/>
          <p:cNvSpPr>
            <a:spLocks noChangeShapeType="1"/>
          </p:cNvSpPr>
          <p:nvPr/>
        </p:nvSpPr>
        <p:spPr bwMode="auto">
          <a:xfrm>
            <a:off x="3352800" y="53340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5" name="Oval 22"/>
          <p:cNvSpPr>
            <a:spLocks noChangeArrowheads="1"/>
          </p:cNvSpPr>
          <p:nvPr/>
        </p:nvSpPr>
        <p:spPr bwMode="auto">
          <a:xfrm>
            <a:off x="3048000" y="58674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6" name="Line 23"/>
          <p:cNvSpPr>
            <a:spLocks noChangeShapeType="1"/>
          </p:cNvSpPr>
          <p:nvPr/>
        </p:nvSpPr>
        <p:spPr bwMode="auto">
          <a:xfrm>
            <a:off x="3352800" y="6019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7" name="Line 24"/>
          <p:cNvSpPr>
            <a:spLocks noChangeShapeType="1"/>
          </p:cNvSpPr>
          <p:nvPr/>
        </p:nvSpPr>
        <p:spPr bwMode="auto">
          <a:xfrm flipV="1">
            <a:off x="3200400" y="5486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9" name="Line 67"/>
          <p:cNvSpPr>
            <a:spLocks noChangeShapeType="1"/>
          </p:cNvSpPr>
          <p:nvPr/>
        </p:nvSpPr>
        <p:spPr bwMode="auto">
          <a:xfrm>
            <a:off x="3886200" y="5486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0" name="Oval 50"/>
          <p:cNvSpPr>
            <a:spLocks noChangeArrowheads="1"/>
          </p:cNvSpPr>
          <p:nvPr/>
        </p:nvSpPr>
        <p:spPr bwMode="auto">
          <a:xfrm>
            <a:off x="3733800" y="58674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304800" y="6400800"/>
            <a:ext cx="85889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……</a:t>
            </a:r>
            <a:r>
              <a:rPr lang="en-US" sz="2400" dirty="0" err="1" smtClean="0"/>
              <a:t>etc</a:t>
            </a:r>
            <a:r>
              <a:rPr lang="en-US" dirty="0" smtClean="0"/>
              <a:t>, note: the black lines are for illustrating 2D grids, they are not edges in the graph</a:t>
            </a:r>
            <a:endParaRPr lang="en-US" dirty="0"/>
          </a:p>
        </p:txBody>
      </p:sp>
      <p:sp>
        <p:nvSpPr>
          <p:cNvPr id="112" name="TextBox 111"/>
          <p:cNvSpPr txBox="1"/>
          <p:nvPr/>
        </p:nvSpPr>
        <p:spPr>
          <a:xfrm>
            <a:off x="5638800" y="1676400"/>
            <a:ext cx="26051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Times New Roman"/>
                <a:cs typeface="Times New Roman"/>
              </a:rPr>
              <a:t>Gibbs distribution</a:t>
            </a:r>
            <a:endParaRPr lang="en-US" sz="2400" b="1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947007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6"/>
          <p:cNvSpPr>
            <a:spLocks noChangeArrowheads="1"/>
          </p:cNvSpPr>
          <p:nvPr/>
        </p:nvSpPr>
        <p:spPr bwMode="auto">
          <a:xfrm>
            <a:off x="7086600" y="48768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Line 7"/>
          <p:cNvSpPr>
            <a:spLocks noChangeShapeType="1"/>
          </p:cNvSpPr>
          <p:nvPr/>
        </p:nvSpPr>
        <p:spPr bwMode="auto">
          <a:xfrm>
            <a:off x="7391400" y="50292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V="1">
            <a:off x="7239000" y="44958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" name="Oval 10"/>
          <p:cNvSpPr>
            <a:spLocks noChangeArrowheads="1"/>
          </p:cNvSpPr>
          <p:nvPr/>
        </p:nvSpPr>
        <p:spPr bwMode="auto">
          <a:xfrm>
            <a:off x="6400800" y="4876800"/>
            <a:ext cx="304800" cy="3048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Line 11"/>
          <p:cNvSpPr>
            <a:spLocks noChangeShapeType="1"/>
          </p:cNvSpPr>
          <p:nvPr/>
        </p:nvSpPr>
        <p:spPr bwMode="auto">
          <a:xfrm>
            <a:off x="6705600" y="50292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" name="Line 12"/>
          <p:cNvSpPr>
            <a:spLocks noChangeShapeType="1"/>
          </p:cNvSpPr>
          <p:nvPr/>
        </p:nvSpPr>
        <p:spPr bwMode="auto">
          <a:xfrm flipV="1">
            <a:off x="6553200" y="44958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Oval 14"/>
          <p:cNvSpPr>
            <a:spLocks noChangeArrowheads="1"/>
          </p:cNvSpPr>
          <p:nvPr/>
        </p:nvSpPr>
        <p:spPr bwMode="auto">
          <a:xfrm>
            <a:off x="5715000" y="48768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6019800" y="50292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" name="Line 16"/>
          <p:cNvSpPr>
            <a:spLocks noChangeShapeType="1"/>
          </p:cNvSpPr>
          <p:nvPr/>
        </p:nvSpPr>
        <p:spPr bwMode="auto">
          <a:xfrm flipV="1">
            <a:off x="5867400" y="44958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14" name="Group 17"/>
          <p:cNvGrpSpPr>
            <a:grpSpLocks/>
          </p:cNvGrpSpPr>
          <p:nvPr/>
        </p:nvGrpSpPr>
        <p:grpSpPr bwMode="auto">
          <a:xfrm>
            <a:off x="7086600" y="5181600"/>
            <a:ext cx="685800" cy="685800"/>
            <a:chOff x="1776" y="2880"/>
            <a:chExt cx="432" cy="432"/>
          </a:xfrm>
        </p:grpSpPr>
        <p:sp>
          <p:nvSpPr>
            <p:cNvPr id="15" name="Oval 18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" name="Line 19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Line 20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8" name="Oval 22"/>
          <p:cNvSpPr>
            <a:spLocks noChangeArrowheads="1"/>
          </p:cNvSpPr>
          <p:nvPr/>
        </p:nvSpPr>
        <p:spPr bwMode="auto">
          <a:xfrm>
            <a:off x="6400800" y="55626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Line 23"/>
          <p:cNvSpPr>
            <a:spLocks noChangeShapeType="1"/>
          </p:cNvSpPr>
          <p:nvPr/>
        </p:nvSpPr>
        <p:spPr bwMode="auto">
          <a:xfrm>
            <a:off x="6705600" y="57150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" name="Line 24"/>
          <p:cNvSpPr>
            <a:spLocks noChangeShapeType="1"/>
          </p:cNvSpPr>
          <p:nvPr/>
        </p:nvSpPr>
        <p:spPr bwMode="auto">
          <a:xfrm flipV="1">
            <a:off x="6553200" y="51816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21" name="Group 25"/>
          <p:cNvGrpSpPr>
            <a:grpSpLocks/>
          </p:cNvGrpSpPr>
          <p:nvPr/>
        </p:nvGrpSpPr>
        <p:grpSpPr bwMode="auto">
          <a:xfrm>
            <a:off x="5715000" y="5181600"/>
            <a:ext cx="685800" cy="685800"/>
            <a:chOff x="1776" y="2880"/>
            <a:chExt cx="432" cy="432"/>
          </a:xfrm>
        </p:grpSpPr>
        <p:sp>
          <p:nvSpPr>
            <p:cNvPr id="22" name="Oval 26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3" name="Line 27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Line 28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5" name="Group 29"/>
          <p:cNvGrpSpPr>
            <a:grpSpLocks/>
          </p:cNvGrpSpPr>
          <p:nvPr/>
        </p:nvGrpSpPr>
        <p:grpSpPr bwMode="auto">
          <a:xfrm>
            <a:off x="7772400" y="5181600"/>
            <a:ext cx="685800" cy="685800"/>
            <a:chOff x="1776" y="2880"/>
            <a:chExt cx="432" cy="432"/>
          </a:xfrm>
        </p:grpSpPr>
        <p:sp>
          <p:nvSpPr>
            <p:cNvPr id="26" name="Oval 30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7" name="Line 31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Line 32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9" name="Group 33"/>
          <p:cNvGrpSpPr>
            <a:grpSpLocks/>
          </p:cNvGrpSpPr>
          <p:nvPr/>
        </p:nvGrpSpPr>
        <p:grpSpPr bwMode="auto">
          <a:xfrm>
            <a:off x="7772400" y="4495800"/>
            <a:ext cx="685800" cy="685800"/>
            <a:chOff x="1776" y="2880"/>
            <a:chExt cx="432" cy="432"/>
          </a:xfrm>
        </p:grpSpPr>
        <p:sp>
          <p:nvSpPr>
            <p:cNvPr id="30" name="Oval 34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1" name="Line 35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Line 36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3" name="Group 37"/>
          <p:cNvGrpSpPr>
            <a:grpSpLocks/>
          </p:cNvGrpSpPr>
          <p:nvPr/>
        </p:nvGrpSpPr>
        <p:grpSpPr bwMode="auto">
          <a:xfrm>
            <a:off x="5029200" y="4495800"/>
            <a:ext cx="685800" cy="685800"/>
            <a:chOff x="1776" y="2880"/>
            <a:chExt cx="432" cy="432"/>
          </a:xfrm>
        </p:grpSpPr>
        <p:sp>
          <p:nvSpPr>
            <p:cNvPr id="34" name="Oval 38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5" name="Line 39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" name="Line 40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7" name="Group 41"/>
          <p:cNvGrpSpPr>
            <a:grpSpLocks/>
          </p:cNvGrpSpPr>
          <p:nvPr/>
        </p:nvGrpSpPr>
        <p:grpSpPr bwMode="auto">
          <a:xfrm>
            <a:off x="7772400" y="3810000"/>
            <a:ext cx="685800" cy="685800"/>
            <a:chOff x="1776" y="2880"/>
            <a:chExt cx="432" cy="432"/>
          </a:xfrm>
        </p:grpSpPr>
        <p:sp>
          <p:nvSpPr>
            <p:cNvPr id="38" name="Oval 42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" name="Line 43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Line 44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1" name="Group 45"/>
          <p:cNvGrpSpPr>
            <a:grpSpLocks/>
          </p:cNvGrpSpPr>
          <p:nvPr/>
        </p:nvGrpSpPr>
        <p:grpSpPr bwMode="auto">
          <a:xfrm>
            <a:off x="7086600" y="3810000"/>
            <a:ext cx="685800" cy="685800"/>
            <a:chOff x="1776" y="2880"/>
            <a:chExt cx="432" cy="432"/>
          </a:xfrm>
        </p:grpSpPr>
        <p:sp>
          <p:nvSpPr>
            <p:cNvPr id="42" name="Oval 46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3" name="Line 47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Line 48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5" name="Oval 50"/>
          <p:cNvSpPr>
            <a:spLocks noChangeArrowheads="1"/>
          </p:cNvSpPr>
          <p:nvPr/>
        </p:nvSpPr>
        <p:spPr bwMode="auto">
          <a:xfrm>
            <a:off x="6400800" y="41910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Line 51"/>
          <p:cNvSpPr>
            <a:spLocks noChangeShapeType="1"/>
          </p:cNvSpPr>
          <p:nvPr/>
        </p:nvSpPr>
        <p:spPr bwMode="auto">
          <a:xfrm>
            <a:off x="6705600" y="43434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7" name="Line 52"/>
          <p:cNvSpPr>
            <a:spLocks noChangeShapeType="1"/>
          </p:cNvSpPr>
          <p:nvPr/>
        </p:nvSpPr>
        <p:spPr bwMode="auto">
          <a:xfrm flipV="1">
            <a:off x="6553200" y="38100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48" name="Group 53"/>
          <p:cNvGrpSpPr>
            <a:grpSpLocks/>
          </p:cNvGrpSpPr>
          <p:nvPr/>
        </p:nvGrpSpPr>
        <p:grpSpPr bwMode="auto">
          <a:xfrm>
            <a:off x="5715000" y="3810000"/>
            <a:ext cx="685800" cy="685800"/>
            <a:chOff x="1776" y="2880"/>
            <a:chExt cx="432" cy="432"/>
          </a:xfrm>
        </p:grpSpPr>
        <p:sp>
          <p:nvSpPr>
            <p:cNvPr id="49" name="Oval 54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0" name="Line 55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Line 56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2" name="Group 57"/>
          <p:cNvGrpSpPr>
            <a:grpSpLocks/>
          </p:cNvGrpSpPr>
          <p:nvPr/>
        </p:nvGrpSpPr>
        <p:grpSpPr bwMode="auto">
          <a:xfrm>
            <a:off x="5029200" y="3810000"/>
            <a:ext cx="685800" cy="685800"/>
            <a:chOff x="1776" y="2880"/>
            <a:chExt cx="432" cy="432"/>
          </a:xfrm>
        </p:grpSpPr>
        <p:sp>
          <p:nvSpPr>
            <p:cNvPr id="53" name="Oval 58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4" name="Line 59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Line 60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6" name="Group 61"/>
          <p:cNvGrpSpPr>
            <a:grpSpLocks/>
          </p:cNvGrpSpPr>
          <p:nvPr/>
        </p:nvGrpSpPr>
        <p:grpSpPr bwMode="auto">
          <a:xfrm>
            <a:off x="5029200" y="5181600"/>
            <a:ext cx="685800" cy="685800"/>
            <a:chOff x="1776" y="2880"/>
            <a:chExt cx="432" cy="432"/>
          </a:xfrm>
        </p:grpSpPr>
        <p:sp>
          <p:nvSpPr>
            <p:cNvPr id="57" name="Oval 62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" name="Line 63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Line 64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0" name="Line 65"/>
          <p:cNvSpPr>
            <a:spLocks noChangeShapeType="1"/>
          </p:cNvSpPr>
          <p:nvPr/>
        </p:nvSpPr>
        <p:spPr bwMode="auto">
          <a:xfrm>
            <a:off x="7924800" y="5867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1" name="Line 66"/>
          <p:cNvSpPr>
            <a:spLocks noChangeShapeType="1"/>
          </p:cNvSpPr>
          <p:nvPr/>
        </p:nvSpPr>
        <p:spPr bwMode="auto">
          <a:xfrm>
            <a:off x="7239000" y="5867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2" name="Line 67"/>
          <p:cNvSpPr>
            <a:spLocks noChangeShapeType="1"/>
          </p:cNvSpPr>
          <p:nvPr/>
        </p:nvSpPr>
        <p:spPr bwMode="auto">
          <a:xfrm>
            <a:off x="6553200" y="5867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3" name="Line 68"/>
          <p:cNvSpPr>
            <a:spLocks noChangeShapeType="1"/>
          </p:cNvSpPr>
          <p:nvPr/>
        </p:nvSpPr>
        <p:spPr bwMode="auto">
          <a:xfrm>
            <a:off x="5867400" y="5867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4" name="Line 69"/>
          <p:cNvSpPr>
            <a:spLocks noChangeShapeType="1"/>
          </p:cNvSpPr>
          <p:nvPr/>
        </p:nvSpPr>
        <p:spPr bwMode="auto">
          <a:xfrm>
            <a:off x="5181600" y="5867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5" name="Line 70"/>
          <p:cNvSpPr>
            <a:spLocks noChangeShapeType="1"/>
          </p:cNvSpPr>
          <p:nvPr/>
        </p:nvSpPr>
        <p:spPr bwMode="auto">
          <a:xfrm flipH="1">
            <a:off x="4724400" y="57150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6" name="Line 71"/>
          <p:cNvSpPr>
            <a:spLocks noChangeShapeType="1"/>
          </p:cNvSpPr>
          <p:nvPr/>
        </p:nvSpPr>
        <p:spPr bwMode="auto">
          <a:xfrm flipH="1">
            <a:off x="4724400" y="50292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7" name="Line 72"/>
          <p:cNvSpPr>
            <a:spLocks noChangeShapeType="1"/>
          </p:cNvSpPr>
          <p:nvPr/>
        </p:nvSpPr>
        <p:spPr bwMode="auto">
          <a:xfrm flipH="1">
            <a:off x="4724400" y="43434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8" name="Oval 73"/>
          <p:cNvSpPr>
            <a:spLocks noChangeArrowheads="1"/>
          </p:cNvSpPr>
          <p:nvPr/>
        </p:nvSpPr>
        <p:spPr bwMode="auto">
          <a:xfrm>
            <a:off x="1919111" y="5867400"/>
            <a:ext cx="304800" cy="3048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9" name="Line 74"/>
          <p:cNvSpPr>
            <a:spLocks noChangeShapeType="1"/>
          </p:cNvSpPr>
          <p:nvPr/>
        </p:nvSpPr>
        <p:spPr bwMode="auto">
          <a:xfrm flipV="1">
            <a:off x="2071511" y="5486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0" name="Oval 75"/>
          <p:cNvSpPr>
            <a:spLocks noChangeArrowheads="1"/>
          </p:cNvSpPr>
          <p:nvPr/>
        </p:nvSpPr>
        <p:spPr bwMode="auto">
          <a:xfrm>
            <a:off x="1919111" y="51816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" name="Oval 79"/>
          <p:cNvSpPr>
            <a:spLocks noChangeArrowheads="1"/>
          </p:cNvSpPr>
          <p:nvPr/>
        </p:nvSpPr>
        <p:spPr bwMode="auto">
          <a:xfrm>
            <a:off x="1233311" y="5562600"/>
            <a:ext cx="304800" cy="3048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" name="Oval 80"/>
          <p:cNvSpPr>
            <a:spLocks noChangeArrowheads="1"/>
          </p:cNvSpPr>
          <p:nvPr/>
        </p:nvSpPr>
        <p:spPr bwMode="auto">
          <a:xfrm>
            <a:off x="547511" y="55626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" name="Line 81"/>
          <p:cNvSpPr>
            <a:spLocks noChangeShapeType="1"/>
          </p:cNvSpPr>
          <p:nvPr/>
        </p:nvSpPr>
        <p:spPr bwMode="auto">
          <a:xfrm>
            <a:off x="852311" y="57150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4" name="Oval 82"/>
          <p:cNvSpPr>
            <a:spLocks noChangeArrowheads="1"/>
          </p:cNvSpPr>
          <p:nvPr/>
        </p:nvSpPr>
        <p:spPr bwMode="auto">
          <a:xfrm>
            <a:off x="3214511" y="55626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5" name="Oval 83"/>
          <p:cNvSpPr>
            <a:spLocks noChangeArrowheads="1"/>
          </p:cNvSpPr>
          <p:nvPr/>
        </p:nvSpPr>
        <p:spPr bwMode="auto">
          <a:xfrm>
            <a:off x="2528711" y="5562600"/>
            <a:ext cx="304800" cy="3048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6" name="Line 84"/>
          <p:cNvSpPr>
            <a:spLocks noChangeShapeType="1"/>
          </p:cNvSpPr>
          <p:nvPr/>
        </p:nvSpPr>
        <p:spPr bwMode="auto">
          <a:xfrm>
            <a:off x="2833511" y="57150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7" name="Oval 85"/>
          <p:cNvSpPr>
            <a:spLocks noChangeArrowheads="1"/>
          </p:cNvSpPr>
          <p:nvPr/>
        </p:nvSpPr>
        <p:spPr bwMode="auto">
          <a:xfrm>
            <a:off x="4052711" y="5181600"/>
            <a:ext cx="304800" cy="3048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8" name="Oval 86"/>
          <p:cNvSpPr>
            <a:spLocks noChangeArrowheads="1"/>
          </p:cNvSpPr>
          <p:nvPr/>
        </p:nvSpPr>
        <p:spPr bwMode="auto">
          <a:xfrm>
            <a:off x="4052711" y="58674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" name="Line 87"/>
          <p:cNvSpPr>
            <a:spLocks noChangeShapeType="1"/>
          </p:cNvSpPr>
          <p:nvPr/>
        </p:nvSpPr>
        <p:spPr bwMode="auto">
          <a:xfrm flipV="1">
            <a:off x="4205111" y="5486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0" name="AutoShape 90"/>
          <p:cNvSpPr>
            <a:spLocks/>
          </p:cNvSpPr>
          <p:nvPr/>
        </p:nvSpPr>
        <p:spPr bwMode="auto">
          <a:xfrm rot="5375455">
            <a:off x="1754997" y="2681409"/>
            <a:ext cx="685800" cy="4038600"/>
          </a:xfrm>
          <a:prstGeom prst="leftBrace">
            <a:avLst>
              <a:gd name="adj1" fmla="val 49074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rot="10800000" vert="eaVert"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" name="Text Box 83"/>
          <p:cNvSpPr txBox="1">
            <a:spLocks noChangeArrowheads="1"/>
          </p:cNvSpPr>
          <p:nvPr/>
        </p:nvSpPr>
        <p:spPr bwMode="auto">
          <a:xfrm>
            <a:off x="914400" y="4006850"/>
            <a:ext cx="3048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dirty="0">
                <a:latin typeface="Times New Roman"/>
                <a:cs typeface="Times New Roman"/>
              </a:rPr>
              <a:t>Cliques for this neighborhood</a:t>
            </a:r>
          </a:p>
        </p:txBody>
      </p:sp>
      <p:sp>
        <p:nvSpPr>
          <p:cNvPr id="82" name="Rectangle 84"/>
          <p:cNvSpPr>
            <a:spLocks noChangeArrowheads="1"/>
          </p:cNvSpPr>
          <p:nvPr/>
        </p:nvSpPr>
        <p:spPr bwMode="auto">
          <a:xfrm rot="2439755">
            <a:off x="5807075" y="4292600"/>
            <a:ext cx="1439863" cy="1447800"/>
          </a:xfrm>
          <a:prstGeom prst="rect">
            <a:avLst/>
          </a:prstGeom>
          <a:noFill/>
          <a:ln w="34925">
            <a:solidFill>
              <a:srgbClr val="0000FF"/>
            </a:solidFill>
            <a:prstDash val="dash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3" name="Line 85"/>
          <p:cNvSpPr>
            <a:spLocks noChangeShapeType="1"/>
          </p:cNvSpPr>
          <p:nvPr/>
        </p:nvSpPr>
        <p:spPr bwMode="auto">
          <a:xfrm>
            <a:off x="3810000" y="4267200"/>
            <a:ext cx="1828800" cy="457200"/>
          </a:xfrm>
          <a:prstGeom prst="line">
            <a:avLst/>
          </a:prstGeom>
          <a:noFill/>
          <a:ln w="28575">
            <a:solidFill>
              <a:srgbClr val="0000CC"/>
            </a:solidFill>
            <a:prstDash val="dash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5" name="TextBox 84"/>
          <p:cNvSpPr txBox="1"/>
          <p:nvPr/>
        </p:nvSpPr>
        <p:spPr>
          <a:xfrm>
            <a:off x="304800" y="381000"/>
            <a:ext cx="32459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err="1" smtClean="0">
                <a:latin typeface="Times New Roman" pitchFamily="18" charset="0"/>
                <a:cs typeface="Times New Roman" pitchFamily="18" charset="0"/>
              </a:rPr>
              <a:t>Ising</a:t>
            </a: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 model</a:t>
            </a:r>
            <a:endParaRPr lang="en-US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" name="Oval 10"/>
          <p:cNvSpPr>
            <a:spLocks noChangeArrowheads="1"/>
          </p:cNvSpPr>
          <p:nvPr/>
        </p:nvSpPr>
        <p:spPr bwMode="auto">
          <a:xfrm>
            <a:off x="-2822" y="5562600"/>
            <a:ext cx="304800" cy="3048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4" name="Picture 8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9200"/>
            <a:ext cx="9144000" cy="1031686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6" y="2057400"/>
            <a:ext cx="5910938" cy="990599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0" y="3200400"/>
            <a:ext cx="2679700" cy="420779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5600" y="2362200"/>
            <a:ext cx="1295400" cy="335173"/>
          </a:xfrm>
          <a:prstGeom prst="rect">
            <a:avLst/>
          </a:prstGeom>
        </p:spPr>
      </p:pic>
      <p:sp>
        <p:nvSpPr>
          <p:cNvPr id="92" name="Text Box 9"/>
          <p:cNvSpPr txBox="1">
            <a:spLocks noChangeArrowheads="1"/>
          </p:cNvSpPr>
          <p:nvPr/>
        </p:nvSpPr>
        <p:spPr bwMode="auto">
          <a:xfrm>
            <a:off x="90488" y="6553200"/>
            <a:ext cx="28051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US" sz="1000">
                <a:latin typeface="Times New Roman" charset="0"/>
                <a:cs typeface="Times New Roman" charset="0"/>
              </a:rPr>
              <a:t>From Slides by S. Seitz - University of Washington</a:t>
            </a:r>
          </a:p>
        </p:txBody>
      </p:sp>
    </p:spTree>
    <p:extLst>
      <p:ext uri="{BB962C8B-B14F-4D97-AF65-F5344CB8AC3E}">
        <p14:creationId xmlns:p14="http://schemas.microsoft.com/office/powerpoint/2010/main" val="41263669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TextBox 84"/>
          <p:cNvSpPr txBox="1"/>
          <p:nvPr/>
        </p:nvSpPr>
        <p:spPr>
          <a:xfrm>
            <a:off x="304800" y="381000"/>
            <a:ext cx="32459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err="1" smtClean="0">
                <a:latin typeface="Times New Roman" pitchFamily="18" charset="0"/>
                <a:cs typeface="Times New Roman" pitchFamily="18" charset="0"/>
              </a:rPr>
              <a:t>Ising</a:t>
            </a: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 model</a:t>
            </a:r>
            <a:endParaRPr lang="en-US" sz="4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4" name="Picture 8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9200"/>
            <a:ext cx="9144000" cy="1031686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6" y="2057400"/>
            <a:ext cx="5910938" cy="990599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0" y="3200400"/>
            <a:ext cx="2679700" cy="42077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962400"/>
            <a:ext cx="5562600" cy="81896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5600" y="2133600"/>
            <a:ext cx="1295400" cy="33517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2000" y="5715000"/>
            <a:ext cx="3771900" cy="469900"/>
          </a:xfrm>
          <a:prstGeom prst="rect">
            <a:avLst/>
          </a:prstGeom>
        </p:spPr>
      </p:pic>
      <p:sp>
        <p:nvSpPr>
          <p:cNvPr id="87" name="TextBox 86"/>
          <p:cNvSpPr txBox="1"/>
          <p:nvPr/>
        </p:nvSpPr>
        <p:spPr>
          <a:xfrm>
            <a:off x="152400" y="4800600"/>
            <a:ext cx="69254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3366FF"/>
                </a:solidFill>
                <a:latin typeface="Times New Roman"/>
                <a:cs typeface="Times New Roman"/>
              </a:rPr>
              <a:t>Challenge: auto logistic regression</a:t>
            </a:r>
            <a:endParaRPr lang="en-US" sz="3600" b="1" dirty="0">
              <a:solidFill>
                <a:srgbClr val="3366FF"/>
              </a:solidFill>
              <a:latin typeface="Times New Roman"/>
              <a:cs typeface="Times New Roma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705600" y="2743200"/>
            <a:ext cx="19659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Times New Roman"/>
                <a:cs typeface="Times New Roman"/>
              </a:rPr>
              <a:t>p</a:t>
            </a:r>
            <a:r>
              <a:rPr lang="en-US" sz="2400" b="1" dirty="0" smtClean="0">
                <a:latin typeface="Times New Roman"/>
                <a:cs typeface="Times New Roman"/>
              </a:rPr>
              <a:t>air potential</a:t>
            </a:r>
            <a:endParaRPr lang="en-US" sz="2400" b="1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024585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04800" y="381000"/>
            <a:ext cx="59073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Gaussian MRF model</a:t>
            </a:r>
            <a:endParaRPr lang="en-US" sz="4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2438400"/>
            <a:ext cx="342900" cy="3937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95400" y="2362200"/>
            <a:ext cx="15353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/>
                <a:cs typeface="Times New Roman"/>
              </a:rPr>
              <a:t>c</a:t>
            </a:r>
            <a:r>
              <a:rPr lang="en-US" sz="2400" dirty="0" smtClean="0">
                <a:latin typeface="Times New Roman"/>
                <a:cs typeface="Times New Roman"/>
              </a:rPr>
              <a:t>ontinuous </a:t>
            </a:r>
            <a:endParaRPr lang="en-US" sz="2400" dirty="0">
              <a:latin typeface="Times New Roman"/>
              <a:cs typeface="Times New Roman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4800" y="3429000"/>
            <a:ext cx="55535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3366FF"/>
                </a:solidFill>
                <a:latin typeface="Times New Roman"/>
                <a:cs typeface="Times New Roman"/>
              </a:rPr>
              <a:t>Challenge: auto regression</a:t>
            </a:r>
            <a:endParaRPr lang="en-US" sz="3600" b="1" dirty="0">
              <a:solidFill>
                <a:srgbClr val="3366FF"/>
              </a:solidFill>
              <a:latin typeface="Times New Roman"/>
              <a:cs typeface="Times New Roman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1447800"/>
            <a:ext cx="6400800" cy="98390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4419600"/>
            <a:ext cx="2578100" cy="469900"/>
          </a:xfrm>
          <a:prstGeom prst="rect">
            <a:avLst/>
          </a:prstGeom>
        </p:spPr>
      </p:pic>
      <p:sp>
        <p:nvSpPr>
          <p:cNvPr id="13" name="Oval 6"/>
          <p:cNvSpPr>
            <a:spLocks noChangeArrowheads="1"/>
          </p:cNvSpPr>
          <p:nvPr/>
        </p:nvSpPr>
        <p:spPr bwMode="auto">
          <a:xfrm>
            <a:off x="7086600" y="48768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Line 7"/>
          <p:cNvSpPr>
            <a:spLocks noChangeShapeType="1"/>
          </p:cNvSpPr>
          <p:nvPr/>
        </p:nvSpPr>
        <p:spPr bwMode="auto">
          <a:xfrm>
            <a:off x="7391400" y="50292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" name="Line 8"/>
          <p:cNvSpPr>
            <a:spLocks noChangeShapeType="1"/>
          </p:cNvSpPr>
          <p:nvPr/>
        </p:nvSpPr>
        <p:spPr bwMode="auto">
          <a:xfrm flipV="1">
            <a:off x="7239000" y="44958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" name="Oval 10"/>
          <p:cNvSpPr>
            <a:spLocks noChangeArrowheads="1"/>
          </p:cNvSpPr>
          <p:nvPr/>
        </p:nvSpPr>
        <p:spPr bwMode="auto">
          <a:xfrm>
            <a:off x="6400800" y="4876800"/>
            <a:ext cx="304800" cy="3048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Line 11"/>
          <p:cNvSpPr>
            <a:spLocks noChangeShapeType="1"/>
          </p:cNvSpPr>
          <p:nvPr/>
        </p:nvSpPr>
        <p:spPr bwMode="auto">
          <a:xfrm>
            <a:off x="6705600" y="50292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" name="Line 12"/>
          <p:cNvSpPr>
            <a:spLocks noChangeShapeType="1"/>
          </p:cNvSpPr>
          <p:nvPr/>
        </p:nvSpPr>
        <p:spPr bwMode="auto">
          <a:xfrm flipV="1">
            <a:off x="6553200" y="44958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" name="Oval 14"/>
          <p:cNvSpPr>
            <a:spLocks noChangeArrowheads="1"/>
          </p:cNvSpPr>
          <p:nvPr/>
        </p:nvSpPr>
        <p:spPr bwMode="auto">
          <a:xfrm>
            <a:off x="5715000" y="48768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Line 15"/>
          <p:cNvSpPr>
            <a:spLocks noChangeShapeType="1"/>
          </p:cNvSpPr>
          <p:nvPr/>
        </p:nvSpPr>
        <p:spPr bwMode="auto">
          <a:xfrm>
            <a:off x="6019800" y="50292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" name="Line 16"/>
          <p:cNvSpPr>
            <a:spLocks noChangeShapeType="1"/>
          </p:cNvSpPr>
          <p:nvPr/>
        </p:nvSpPr>
        <p:spPr bwMode="auto">
          <a:xfrm flipV="1">
            <a:off x="5867400" y="44958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22" name="Group 17"/>
          <p:cNvGrpSpPr>
            <a:grpSpLocks/>
          </p:cNvGrpSpPr>
          <p:nvPr/>
        </p:nvGrpSpPr>
        <p:grpSpPr bwMode="auto">
          <a:xfrm>
            <a:off x="7086600" y="5181600"/>
            <a:ext cx="685800" cy="685800"/>
            <a:chOff x="1776" y="2880"/>
            <a:chExt cx="432" cy="432"/>
          </a:xfrm>
        </p:grpSpPr>
        <p:sp>
          <p:nvSpPr>
            <p:cNvPr id="23" name="Oval 18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" name="Line 19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Line 20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6" name="Oval 22"/>
          <p:cNvSpPr>
            <a:spLocks noChangeArrowheads="1"/>
          </p:cNvSpPr>
          <p:nvPr/>
        </p:nvSpPr>
        <p:spPr bwMode="auto">
          <a:xfrm>
            <a:off x="6400800" y="55626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Line 23"/>
          <p:cNvSpPr>
            <a:spLocks noChangeShapeType="1"/>
          </p:cNvSpPr>
          <p:nvPr/>
        </p:nvSpPr>
        <p:spPr bwMode="auto">
          <a:xfrm>
            <a:off x="6705600" y="57150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8" name="Line 24"/>
          <p:cNvSpPr>
            <a:spLocks noChangeShapeType="1"/>
          </p:cNvSpPr>
          <p:nvPr/>
        </p:nvSpPr>
        <p:spPr bwMode="auto">
          <a:xfrm flipV="1">
            <a:off x="6553200" y="51816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29" name="Group 25"/>
          <p:cNvGrpSpPr>
            <a:grpSpLocks/>
          </p:cNvGrpSpPr>
          <p:nvPr/>
        </p:nvGrpSpPr>
        <p:grpSpPr bwMode="auto">
          <a:xfrm>
            <a:off x="5715000" y="5181600"/>
            <a:ext cx="685800" cy="685800"/>
            <a:chOff x="1776" y="2880"/>
            <a:chExt cx="432" cy="432"/>
          </a:xfrm>
        </p:grpSpPr>
        <p:sp>
          <p:nvSpPr>
            <p:cNvPr id="30" name="Oval 26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1" name="Line 27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Line 28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3" name="Group 29"/>
          <p:cNvGrpSpPr>
            <a:grpSpLocks/>
          </p:cNvGrpSpPr>
          <p:nvPr/>
        </p:nvGrpSpPr>
        <p:grpSpPr bwMode="auto">
          <a:xfrm>
            <a:off x="7772400" y="5181600"/>
            <a:ext cx="685800" cy="685800"/>
            <a:chOff x="1776" y="2880"/>
            <a:chExt cx="432" cy="432"/>
          </a:xfrm>
        </p:grpSpPr>
        <p:sp>
          <p:nvSpPr>
            <p:cNvPr id="34" name="Oval 30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5" name="Line 31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" name="Line 32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7" name="Group 33"/>
          <p:cNvGrpSpPr>
            <a:grpSpLocks/>
          </p:cNvGrpSpPr>
          <p:nvPr/>
        </p:nvGrpSpPr>
        <p:grpSpPr bwMode="auto">
          <a:xfrm>
            <a:off x="7772400" y="4495800"/>
            <a:ext cx="685800" cy="685800"/>
            <a:chOff x="1776" y="2880"/>
            <a:chExt cx="432" cy="432"/>
          </a:xfrm>
        </p:grpSpPr>
        <p:sp>
          <p:nvSpPr>
            <p:cNvPr id="38" name="Oval 34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" name="Line 35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Line 36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1" name="Group 37"/>
          <p:cNvGrpSpPr>
            <a:grpSpLocks/>
          </p:cNvGrpSpPr>
          <p:nvPr/>
        </p:nvGrpSpPr>
        <p:grpSpPr bwMode="auto">
          <a:xfrm>
            <a:off x="5029200" y="4495800"/>
            <a:ext cx="685800" cy="685800"/>
            <a:chOff x="1776" y="2880"/>
            <a:chExt cx="432" cy="432"/>
          </a:xfrm>
        </p:grpSpPr>
        <p:sp>
          <p:nvSpPr>
            <p:cNvPr id="42" name="Oval 38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3" name="Line 39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Line 40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5" name="Group 41"/>
          <p:cNvGrpSpPr>
            <a:grpSpLocks/>
          </p:cNvGrpSpPr>
          <p:nvPr/>
        </p:nvGrpSpPr>
        <p:grpSpPr bwMode="auto">
          <a:xfrm>
            <a:off x="7772400" y="3810000"/>
            <a:ext cx="685800" cy="685800"/>
            <a:chOff x="1776" y="2880"/>
            <a:chExt cx="432" cy="432"/>
          </a:xfrm>
        </p:grpSpPr>
        <p:sp>
          <p:nvSpPr>
            <p:cNvPr id="46" name="Oval 42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7" name="Line 43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8" name="Line 44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9" name="Group 45"/>
          <p:cNvGrpSpPr>
            <a:grpSpLocks/>
          </p:cNvGrpSpPr>
          <p:nvPr/>
        </p:nvGrpSpPr>
        <p:grpSpPr bwMode="auto">
          <a:xfrm>
            <a:off x="7086600" y="3810000"/>
            <a:ext cx="685800" cy="685800"/>
            <a:chOff x="1776" y="2880"/>
            <a:chExt cx="432" cy="432"/>
          </a:xfrm>
        </p:grpSpPr>
        <p:sp>
          <p:nvSpPr>
            <p:cNvPr id="50" name="Oval 46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1" name="Line 47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Line 48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3" name="Oval 50"/>
          <p:cNvSpPr>
            <a:spLocks noChangeArrowheads="1"/>
          </p:cNvSpPr>
          <p:nvPr/>
        </p:nvSpPr>
        <p:spPr bwMode="auto">
          <a:xfrm>
            <a:off x="6400800" y="41910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Line 51"/>
          <p:cNvSpPr>
            <a:spLocks noChangeShapeType="1"/>
          </p:cNvSpPr>
          <p:nvPr/>
        </p:nvSpPr>
        <p:spPr bwMode="auto">
          <a:xfrm>
            <a:off x="6705600" y="43434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" name="Line 52"/>
          <p:cNvSpPr>
            <a:spLocks noChangeShapeType="1"/>
          </p:cNvSpPr>
          <p:nvPr/>
        </p:nvSpPr>
        <p:spPr bwMode="auto">
          <a:xfrm flipV="1">
            <a:off x="6553200" y="38100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56" name="Group 53"/>
          <p:cNvGrpSpPr>
            <a:grpSpLocks/>
          </p:cNvGrpSpPr>
          <p:nvPr/>
        </p:nvGrpSpPr>
        <p:grpSpPr bwMode="auto">
          <a:xfrm>
            <a:off x="5715000" y="3810000"/>
            <a:ext cx="685800" cy="685800"/>
            <a:chOff x="1776" y="2880"/>
            <a:chExt cx="432" cy="432"/>
          </a:xfrm>
        </p:grpSpPr>
        <p:sp>
          <p:nvSpPr>
            <p:cNvPr id="57" name="Oval 54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" name="Line 55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Line 56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0" name="Group 57"/>
          <p:cNvGrpSpPr>
            <a:grpSpLocks/>
          </p:cNvGrpSpPr>
          <p:nvPr/>
        </p:nvGrpSpPr>
        <p:grpSpPr bwMode="auto">
          <a:xfrm>
            <a:off x="5029200" y="3810000"/>
            <a:ext cx="685800" cy="685800"/>
            <a:chOff x="1776" y="2880"/>
            <a:chExt cx="432" cy="432"/>
          </a:xfrm>
        </p:grpSpPr>
        <p:sp>
          <p:nvSpPr>
            <p:cNvPr id="61" name="Oval 58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2" name="Line 59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3" name="Line 60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4" name="Group 61"/>
          <p:cNvGrpSpPr>
            <a:grpSpLocks/>
          </p:cNvGrpSpPr>
          <p:nvPr/>
        </p:nvGrpSpPr>
        <p:grpSpPr bwMode="auto">
          <a:xfrm>
            <a:off x="5029200" y="5181600"/>
            <a:ext cx="685800" cy="685800"/>
            <a:chOff x="1776" y="2880"/>
            <a:chExt cx="432" cy="432"/>
          </a:xfrm>
        </p:grpSpPr>
        <p:sp>
          <p:nvSpPr>
            <p:cNvPr id="65" name="Oval 62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6" name="Line 63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7" name="Line 64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8" name="Line 65"/>
          <p:cNvSpPr>
            <a:spLocks noChangeShapeType="1"/>
          </p:cNvSpPr>
          <p:nvPr/>
        </p:nvSpPr>
        <p:spPr bwMode="auto">
          <a:xfrm>
            <a:off x="7924800" y="5867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9" name="Line 66"/>
          <p:cNvSpPr>
            <a:spLocks noChangeShapeType="1"/>
          </p:cNvSpPr>
          <p:nvPr/>
        </p:nvSpPr>
        <p:spPr bwMode="auto">
          <a:xfrm>
            <a:off x="7239000" y="5867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0" name="Line 67"/>
          <p:cNvSpPr>
            <a:spLocks noChangeShapeType="1"/>
          </p:cNvSpPr>
          <p:nvPr/>
        </p:nvSpPr>
        <p:spPr bwMode="auto">
          <a:xfrm>
            <a:off x="6553200" y="5867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1" name="Line 68"/>
          <p:cNvSpPr>
            <a:spLocks noChangeShapeType="1"/>
          </p:cNvSpPr>
          <p:nvPr/>
        </p:nvSpPr>
        <p:spPr bwMode="auto">
          <a:xfrm>
            <a:off x="5867400" y="5867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2" name="Line 69"/>
          <p:cNvSpPr>
            <a:spLocks noChangeShapeType="1"/>
          </p:cNvSpPr>
          <p:nvPr/>
        </p:nvSpPr>
        <p:spPr bwMode="auto">
          <a:xfrm>
            <a:off x="5181600" y="5867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3" name="Line 70"/>
          <p:cNvSpPr>
            <a:spLocks noChangeShapeType="1"/>
          </p:cNvSpPr>
          <p:nvPr/>
        </p:nvSpPr>
        <p:spPr bwMode="auto">
          <a:xfrm flipH="1">
            <a:off x="4724400" y="57150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4" name="Line 71"/>
          <p:cNvSpPr>
            <a:spLocks noChangeShapeType="1"/>
          </p:cNvSpPr>
          <p:nvPr/>
        </p:nvSpPr>
        <p:spPr bwMode="auto">
          <a:xfrm flipH="1">
            <a:off x="4724400" y="50292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5" name="Line 72"/>
          <p:cNvSpPr>
            <a:spLocks noChangeShapeType="1"/>
          </p:cNvSpPr>
          <p:nvPr/>
        </p:nvSpPr>
        <p:spPr bwMode="auto">
          <a:xfrm flipH="1">
            <a:off x="4724400" y="43434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6" name="Rectangle 84"/>
          <p:cNvSpPr>
            <a:spLocks noChangeArrowheads="1"/>
          </p:cNvSpPr>
          <p:nvPr/>
        </p:nvSpPr>
        <p:spPr bwMode="auto">
          <a:xfrm rot="2439755">
            <a:off x="5807075" y="4292600"/>
            <a:ext cx="1439863" cy="1447800"/>
          </a:xfrm>
          <a:prstGeom prst="rect">
            <a:avLst/>
          </a:prstGeom>
          <a:noFill/>
          <a:ln w="34925">
            <a:solidFill>
              <a:srgbClr val="0000FF"/>
            </a:solidFill>
            <a:prstDash val="dash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7" name="TextBox 76"/>
          <p:cNvSpPr txBox="1"/>
          <p:nvPr/>
        </p:nvSpPr>
        <p:spPr>
          <a:xfrm>
            <a:off x="6705600" y="2438400"/>
            <a:ext cx="19659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Times New Roman"/>
                <a:cs typeface="Times New Roman"/>
              </a:rPr>
              <a:t>p</a:t>
            </a:r>
            <a:r>
              <a:rPr lang="en-US" sz="2400" b="1" dirty="0" smtClean="0">
                <a:latin typeface="Times New Roman"/>
                <a:cs typeface="Times New Roman"/>
              </a:rPr>
              <a:t>air potential</a:t>
            </a:r>
            <a:endParaRPr lang="en-US" sz="2400" b="1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779953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1000" y="609600"/>
            <a:ext cx="77248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latin typeface="Times New Roman"/>
                <a:cs typeface="Times New Roman"/>
              </a:rPr>
              <a:t>Sampling from MRF Models</a:t>
            </a:r>
            <a:endParaRPr lang="en-US" sz="4800" b="1" dirty="0">
              <a:latin typeface="Times New Roman"/>
              <a:cs typeface="Times New Roman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1676400"/>
            <a:ext cx="4876800" cy="973353"/>
          </a:xfrm>
          <a:prstGeom prst="rect">
            <a:avLst/>
          </a:prstGeom>
        </p:spPr>
      </p:pic>
      <p:sp>
        <p:nvSpPr>
          <p:cNvPr id="6" name="Oval 6"/>
          <p:cNvSpPr>
            <a:spLocks noChangeArrowheads="1"/>
          </p:cNvSpPr>
          <p:nvPr/>
        </p:nvSpPr>
        <p:spPr bwMode="auto">
          <a:xfrm>
            <a:off x="7543800" y="52578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Line 7"/>
          <p:cNvSpPr>
            <a:spLocks noChangeShapeType="1"/>
          </p:cNvSpPr>
          <p:nvPr/>
        </p:nvSpPr>
        <p:spPr bwMode="auto">
          <a:xfrm>
            <a:off x="7848600" y="54102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" name="Line 8"/>
          <p:cNvSpPr>
            <a:spLocks noChangeShapeType="1"/>
          </p:cNvSpPr>
          <p:nvPr/>
        </p:nvSpPr>
        <p:spPr bwMode="auto">
          <a:xfrm flipV="1">
            <a:off x="7696200" y="48768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" name="Oval 10"/>
          <p:cNvSpPr>
            <a:spLocks noChangeArrowheads="1"/>
          </p:cNvSpPr>
          <p:nvPr/>
        </p:nvSpPr>
        <p:spPr bwMode="auto">
          <a:xfrm>
            <a:off x="6858000" y="5257800"/>
            <a:ext cx="304800" cy="3048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Line 11"/>
          <p:cNvSpPr>
            <a:spLocks noChangeShapeType="1"/>
          </p:cNvSpPr>
          <p:nvPr/>
        </p:nvSpPr>
        <p:spPr bwMode="auto">
          <a:xfrm>
            <a:off x="7162800" y="54102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Line 12"/>
          <p:cNvSpPr>
            <a:spLocks noChangeShapeType="1"/>
          </p:cNvSpPr>
          <p:nvPr/>
        </p:nvSpPr>
        <p:spPr bwMode="auto">
          <a:xfrm flipV="1">
            <a:off x="7010400" y="48768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" name="Oval 14"/>
          <p:cNvSpPr>
            <a:spLocks noChangeArrowheads="1"/>
          </p:cNvSpPr>
          <p:nvPr/>
        </p:nvSpPr>
        <p:spPr bwMode="auto">
          <a:xfrm>
            <a:off x="6172200" y="52578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Line 15"/>
          <p:cNvSpPr>
            <a:spLocks noChangeShapeType="1"/>
          </p:cNvSpPr>
          <p:nvPr/>
        </p:nvSpPr>
        <p:spPr bwMode="auto">
          <a:xfrm>
            <a:off x="6477000" y="54102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" name="Line 16"/>
          <p:cNvSpPr>
            <a:spLocks noChangeShapeType="1"/>
          </p:cNvSpPr>
          <p:nvPr/>
        </p:nvSpPr>
        <p:spPr bwMode="auto">
          <a:xfrm flipV="1">
            <a:off x="6324600" y="48768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15" name="Group 17"/>
          <p:cNvGrpSpPr>
            <a:grpSpLocks/>
          </p:cNvGrpSpPr>
          <p:nvPr/>
        </p:nvGrpSpPr>
        <p:grpSpPr bwMode="auto">
          <a:xfrm>
            <a:off x="7543800" y="5562600"/>
            <a:ext cx="685800" cy="685800"/>
            <a:chOff x="1776" y="2880"/>
            <a:chExt cx="432" cy="432"/>
          </a:xfrm>
        </p:grpSpPr>
        <p:sp>
          <p:nvSpPr>
            <p:cNvPr id="16" name="Oval 18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" name="Line 19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Line 20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" name="Oval 22"/>
          <p:cNvSpPr>
            <a:spLocks noChangeArrowheads="1"/>
          </p:cNvSpPr>
          <p:nvPr/>
        </p:nvSpPr>
        <p:spPr bwMode="auto">
          <a:xfrm>
            <a:off x="6858000" y="59436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Line 23"/>
          <p:cNvSpPr>
            <a:spLocks noChangeShapeType="1"/>
          </p:cNvSpPr>
          <p:nvPr/>
        </p:nvSpPr>
        <p:spPr bwMode="auto">
          <a:xfrm>
            <a:off x="7162800" y="60960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" name="Line 24"/>
          <p:cNvSpPr>
            <a:spLocks noChangeShapeType="1"/>
          </p:cNvSpPr>
          <p:nvPr/>
        </p:nvSpPr>
        <p:spPr bwMode="auto">
          <a:xfrm flipV="1">
            <a:off x="7010400" y="55626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22" name="Group 25"/>
          <p:cNvGrpSpPr>
            <a:grpSpLocks/>
          </p:cNvGrpSpPr>
          <p:nvPr/>
        </p:nvGrpSpPr>
        <p:grpSpPr bwMode="auto">
          <a:xfrm>
            <a:off x="6172200" y="5562600"/>
            <a:ext cx="685800" cy="685800"/>
            <a:chOff x="1776" y="2880"/>
            <a:chExt cx="432" cy="432"/>
          </a:xfrm>
        </p:grpSpPr>
        <p:sp>
          <p:nvSpPr>
            <p:cNvPr id="23" name="Oval 26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" name="Line 27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Line 28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6" name="Group 29"/>
          <p:cNvGrpSpPr>
            <a:grpSpLocks/>
          </p:cNvGrpSpPr>
          <p:nvPr/>
        </p:nvGrpSpPr>
        <p:grpSpPr bwMode="auto">
          <a:xfrm>
            <a:off x="8229600" y="5562600"/>
            <a:ext cx="685800" cy="685800"/>
            <a:chOff x="1776" y="2880"/>
            <a:chExt cx="432" cy="432"/>
          </a:xfrm>
        </p:grpSpPr>
        <p:sp>
          <p:nvSpPr>
            <p:cNvPr id="27" name="Oval 30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8" name="Line 31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Line 32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0" name="Group 33"/>
          <p:cNvGrpSpPr>
            <a:grpSpLocks/>
          </p:cNvGrpSpPr>
          <p:nvPr/>
        </p:nvGrpSpPr>
        <p:grpSpPr bwMode="auto">
          <a:xfrm>
            <a:off x="8229600" y="4876800"/>
            <a:ext cx="685800" cy="685800"/>
            <a:chOff x="1776" y="2880"/>
            <a:chExt cx="432" cy="432"/>
          </a:xfrm>
        </p:grpSpPr>
        <p:sp>
          <p:nvSpPr>
            <p:cNvPr id="31" name="Oval 34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2" name="Line 35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Line 36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4" name="Group 37"/>
          <p:cNvGrpSpPr>
            <a:grpSpLocks/>
          </p:cNvGrpSpPr>
          <p:nvPr/>
        </p:nvGrpSpPr>
        <p:grpSpPr bwMode="auto">
          <a:xfrm>
            <a:off x="5486400" y="4876800"/>
            <a:ext cx="685800" cy="685800"/>
            <a:chOff x="1776" y="2880"/>
            <a:chExt cx="432" cy="432"/>
          </a:xfrm>
        </p:grpSpPr>
        <p:sp>
          <p:nvSpPr>
            <p:cNvPr id="35" name="Oval 38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6" name="Line 39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Line 40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8" name="Group 41"/>
          <p:cNvGrpSpPr>
            <a:grpSpLocks/>
          </p:cNvGrpSpPr>
          <p:nvPr/>
        </p:nvGrpSpPr>
        <p:grpSpPr bwMode="auto">
          <a:xfrm>
            <a:off x="8229600" y="4191000"/>
            <a:ext cx="685800" cy="685800"/>
            <a:chOff x="1776" y="2880"/>
            <a:chExt cx="432" cy="432"/>
          </a:xfrm>
        </p:grpSpPr>
        <p:sp>
          <p:nvSpPr>
            <p:cNvPr id="39" name="Oval 42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0" name="Line 43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Line 44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2" name="Group 45"/>
          <p:cNvGrpSpPr>
            <a:grpSpLocks/>
          </p:cNvGrpSpPr>
          <p:nvPr/>
        </p:nvGrpSpPr>
        <p:grpSpPr bwMode="auto">
          <a:xfrm>
            <a:off x="7543800" y="4191000"/>
            <a:ext cx="685800" cy="685800"/>
            <a:chOff x="1776" y="2880"/>
            <a:chExt cx="432" cy="432"/>
          </a:xfrm>
        </p:grpSpPr>
        <p:sp>
          <p:nvSpPr>
            <p:cNvPr id="43" name="Oval 46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" name="Line 47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Line 48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6" name="Oval 50"/>
          <p:cNvSpPr>
            <a:spLocks noChangeArrowheads="1"/>
          </p:cNvSpPr>
          <p:nvPr/>
        </p:nvSpPr>
        <p:spPr bwMode="auto">
          <a:xfrm>
            <a:off x="6858000" y="45720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Line 51"/>
          <p:cNvSpPr>
            <a:spLocks noChangeShapeType="1"/>
          </p:cNvSpPr>
          <p:nvPr/>
        </p:nvSpPr>
        <p:spPr bwMode="auto">
          <a:xfrm>
            <a:off x="7162800" y="47244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8" name="Line 52"/>
          <p:cNvSpPr>
            <a:spLocks noChangeShapeType="1"/>
          </p:cNvSpPr>
          <p:nvPr/>
        </p:nvSpPr>
        <p:spPr bwMode="auto">
          <a:xfrm flipV="1">
            <a:off x="7010400" y="41910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49" name="Group 53"/>
          <p:cNvGrpSpPr>
            <a:grpSpLocks/>
          </p:cNvGrpSpPr>
          <p:nvPr/>
        </p:nvGrpSpPr>
        <p:grpSpPr bwMode="auto">
          <a:xfrm>
            <a:off x="6172200" y="4191000"/>
            <a:ext cx="685800" cy="685800"/>
            <a:chOff x="1776" y="2880"/>
            <a:chExt cx="432" cy="432"/>
          </a:xfrm>
        </p:grpSpPr>
        <p:sp>
          <p:nvSpPr>
            <p:cNvPr id="50" name="Oval 54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1" name="Line 55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Line 56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3" name="Group 57"/>
          <p:cNvGrpSpPr>
            <a:grpSpLocks/>
          </p:cNvGrpSpPr>
          <p:nvPr/>
        </p:nvGrpSpPr>
        <p:grpSpPr bwMode="auto">
          <a:xfrm>
            <a:off x="5486400" y="4191000"/>
            <a:ext cx="685800" cy="685800"/>
            <a:chOff x="1776" y="2880"/>
            <a:chExt cx="432" cy="432"/>
          </a:xfrm>
        </p:grpSpPr>
        <p:sp>
          <p:nvSpPr>
            <p:cNvPr id="54" name="Oval 58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5" name="Line 59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6" name="Line 60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7" name="Group 61"/>
          <p:cNvGrpSpPr>
            <a:grpSpLocks/>
          </p:cNvGrpSpPr>
          <p:nvPr/>
        </p:nvGrpSpPr>
        <p:grpSpPr bwMode="auto">
          <a:xfrm>
            <a:off x="5486400" y="5562600"/>
            <a:ext cx="685800" cy="685800"/>
            <a:chOff x="1776" y="2880"/>
            <a:chExt cx="432" cy="432"/>
          </a:xfrm>
        </p:grpSpPr>
        <p:sp>
          <p:nvSpPr>
            <p:cNvPr id="58" name="Oval 62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9" name="Line 63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" name="Line 64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1" name="Line 65"/>
          <p:cNvSpPr>
            <a:spLocks noChangeShapeType="1"/>
          </p:cNvSpPr>
          <p:nvPr/>
        </p:nvSpPr>
        <p:spPr bwMode="auto">
          <a:xfrm>
            <a:off x="8382000" y="6248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2" name="Line 66"/>
          <p:cNvSpPr>
            <a:spLocks noChangeShapeType="1"/>
          </p:cNvSpPr>
          <p:nvPr/>
        </p:nvSpPr>
        <p:spPr bwMode="auto">
          <a:xfrm>
            <a:off x="7696200" y="6248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3" name="Line 67"/>
          <p:cNvSpPr>
            <a:spLocks noChangeShapeType="1"/>
          </p:cNvSpPr>
          <p:nvPr/>
        </p:nvSpPr>
        <p:spPr bwMode="auto">
          <a:xfrm>
            <a:off x="7010400" y="6248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4" name="Line 68"/>
          <p:cNvSpPr>
            <a:spLocks noChangeShapeType="1"/>
          </p:cNvSpPr>
          <p:nvPr/>
        </p:nvSpPr>
        <p:spPr bwMode="auto">
          <a:xfrm>
            <a:off x="6324600" y="6248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5" name="Line 69"/>
          <p:cNvSpPr>
            <a:spLocks noChangeShapeType="1"/>
          </p:cNvSpPr>
          <p:nvPr/>
        </p:nvSpPr>
        <p:spPr bwMode="auto">
          <a:xfrm>
            <a:off x="5638800" y="6248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6" name="Line 70"/>
          <p:cNvSpPr>
            <a:spLocks noChangeShapeType="1"/>
          </p:cNvSpPr>
          <p:nvPr/>
        </p:nvSpPr>
        <p:spPr bwMode="auto">
          <a:xfrm flipH="1">
            <a:off x="5181600" y="60960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7" name="Line 71"/>
          <p:cNvSpPr>
            <a:spLocks noChangeShapeType="1"/>
          </p:cNvSpPr>
          <p:nvPr/>
        </p:nvSpPr>
        <p:spPr bwMode="auto">
          <a:xfrm flipH="1">
            <a:off x="5181600" y="54102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8" name="Line 72"/>
          <p:cNvSpPr>
            <a:spLocks noChangeShapeType="1"/>
          </p:cNvSpPr>
          <p:nvPr/>
        </p:nvSpPr>
        <p:spPr bwMode="auto">
          <a:xfrm flipH="1">
            <a:off x="5181600" y="47244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9" name="Rectangle 84"/>
          <p:cNvSpPr>
            <a:spLocks noChangeArrowheads="1"/>
          </p:cNvSpPr>
          <p:nvPr/>
        </p:nvSpPr>
        <p:spPr bwMode="auto">
          <a:xfrm rot="2439755">
            <a:off x="6264275" y="4673600"/>
            <a:ext cx="1439863" cy="1447800"/>
          </a:xfrm>
          <a:prstGeom prst="rect">
            <a:avLst/>
          </a:prstGeom>
          <a:noFill/>
          <a:ln w="34925">
            <a:solidFill>
              <a:srgbClr val="0000FF"/>
            </a:solidFill>
            <a:prstDash val="dash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3" name="TextBox 72"/>
          <p:cNvSpPr txBox="1"/>
          <p:nvPr/>
        </p:nvSpPr>
        <p:spPr>
          <a:xfrm>
            <a:off x="381000" y="2819400"/>
            <a:ext cx="7698216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Times New Roman"/>
                <a:cs typeface="Times New Roman"/>
              </a:rPr>
              <a:t>Markov Chain Monte Carlo (MCMC)</a:t>
            </a:r>
          </a:p>
          <a:p>
            <a:pPr marL="342900" indent="-342900">
              <a:buFont typeface="Arial"/>
              <a:buChar char="•"/>
            </a:pPr>
            <a:r>
              <a:rPr lang="en-US" sz="2400" b="1" dirty="0" smtClean="0">
                <a:latin typeface="Times New Roman"/>
                <a:cs typeface="Times New Roman"/>
              </a:rPr>
              <a:t>Gibbs sampler </a:t>
            </a:r>
            <a:r>
              <a:rPr lang="en-US" sz="2400" dirty="0" smtClean="0">
                <a:latin typeface="Times New Roman"/>
                <a:cs typeface="Times New Roman"/>
              </a:rPr>
              <a:t>(</a:t>
            </a:r>
            <a:r>
              <a:rPr lang="en-US" sz="2400" dirty="0" err="1" smtClean="0">
                <a:latin typeface="Times New Roman"/>
                <a:cs typeface="Times New Roman"/>
              </a:rPr>
              <a:t>Geman</a:t>
            </a:r>
            <a:r>
              <a:rPr lang="en-US" sz="2400" dirty="0" smtClean="0">
                <a:latin typeface="Times New Roman"/>
                <a:cs typeface="Times New Roman"/>
              </a:rPr>
              <a:t> &amp; </a:t>
            </a:r>
            <a:r>
              <a:rPr lang="en-US" sz="2400" dirty="0" err="1" smtClean="0">
                <a:latin typeface="Times New Roman"/>
                <a:cs typeface="Times New Roman"/>
              </a:rPr>
              <a:t>Geman</a:t>
            </a:r>
            <a:r>
              <a:rPr lang="en-US" sz="2400" dirty="0" smtClean="0">
                <a:latin typeface="Times New Roman"/>
                <a:cs typeface="Times New Roman"/>
              </a:rPr>
              <a:t> 84)</a:t>
            </a:r>
          </a:p>
          <a:p>
            <a:pPr marL="342900" indent="-342900">
              <a:buFont typeface="Arial"/>
              <a:buChar char="•"/>
            </a:pPr>
            <a:r>
              <a:rPr lang="en-US" sz="2400" b="1" dirty="0" smtClean="0">
                <a:latin typeface="Times New Roman"/>
                <a:cs typeface="Times New Roman"/>
              </a:rPr>
              <a:t>Metropolis algorithm </a:t>
            </a:r>
            <a:r>
              <a:rPr lang="en-US" sz="2400" dirty="0" smtClean="0">
                <a:latin typeface="Times New Roman"/>
                <a:cs typeface="Times New Roman"/>
              </a:rPr>
              <a:t>(Metropolis et al. 53)</a:t>
            </a:r>
          </a:p>
          <a:p>
            <a:pPr marL="342900" indent="-342900">
              <a:buFont typeface="Arial"/>
              <a:buChar char="•"/>
            </a:pPr>
            <a:r>
              <a:rPr lang="en-US" sz="2400" b="1" dirty="0" err="1" smtClean="0">
                <a:latin typeface="Times New Roman"/>
                <a:cs typeface="Times New Roman"/>
              </a:rPr>
              <a:t>Swedeson</a:t>
            </a:r>
            <a:r>
              <a:rPr lang="en-US" sz="2400" b="1" dirty="0" smtClean="0">
                <a:latin typeface="Times New Roman"/>
                <a:cs typeface="Times New Roman"/>
              </a:rPr>
              <a:t> &amp; Wang </a:t>
            </a:r>
            <a:r>
              <a:rPr lang="en-US" sz="2400" dirty="0" smtClean="0">
                <a:latin typeface="Times New Roman"/>
                <a:cs typeface="Times New Roman"/>
              </a:rPr>
              <a:t>(87)</a:t>
            </a:r>
          </a:p>
          <a:p>
            <a:pPr marL="342900" indent="-342900">
              <a:buFont typeface="Arial"/>
              <a:buChar char="•"/>
            </a:pPr>
            <a:r>
              <a:rPr lang="en-US" sz="2400" b="1" dirty="0" smtClean="0">
                <a:latin typeface="Times New Roman"/>
                <a:cs typeface="Times New Roman"/>
              </a:rPr>
              <a:t>Hybrid (Hamiltonian) Monte Carlo</a:t>
            </a:r>
            <a:endParaRPr lang="en-US" sz="2400" b="1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020126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0"/>
            <a:ext cx="2603912" cy="28575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9400" y="304800"/>
            <a:ext cx="6180235" cy="62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1262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362200" y="381000"/>
            <a:ext cx="41344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latin typeface="Times New Roman"/>
                <a:cs typeface="Times New Roman"/>
              </a:rPr>
              <a:t>Gibbs Sampler</a:t>
            </a:r>
            <a:endParaRPr lang="en-US" sz="4800" b="1" dirty="0">
              <a:latin typeface="Times New Roman"/>
              <a:cs typeface="Times New Roman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295400"/>
            <a:ext cx="4876800" cy="97335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2438400"/>
            <a:ext cx="4114800" cy="45473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257800" y="2438400"/>
            <a:ext cx="3390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/>
                <a:cs typeface="Times New Roman"/>
              </a:rPr>
              <a:t>Simple one-dimension distribution</a:t>
            </a:r>
            <a:endParaRPr lang="en-US" dirty="0">
              <a:latin typeface="Times New Roman"/>
              <a:cs typeface="Times New Roman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14400" y="3048000"/>
            <a:ext cx="590418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latin typeface="Times New Roman"/>
                <a:cs typeface="Times New Roman"/>
              </a:rPr>
              <a:t>Repeat: </a:t>
            </a:r>
          </a:p>
          <a:p>
            <a:pPr marL="342900" indent="-342900">
              <a:buFont typeface="Arial"/>
              <a:buChar char="•"/>
            </a:pPr>
            <a:r>
              <a:rPr lang="en-US" sz="2800" dirty="0" smtClean="0">
                <a:latin typeface="Times New Roman"/>
                <a:cs typeface="Times New Roman"/>
              </a:rPr>
              <a:t>Randomly pick a pixel </a:t>
            </a:r>
          </a:p>
          <a:p>
            <a:pPr marL="342900" indent="-342900">
              <a:buFont typeface="Arial"/>
              <a:buChar char="•"/>
            </a:pPr>
            <a:r>
              <a:rPr lang="en-US" sz="2800" dirty="0" smtClean="0">
                <a:latin typeface="Times New Roman"/>
                <a:cs typeface="Times New Roman"/>
              </a:rPr>
              <a:t>Sample     given the current values of</a:t>
            </a:r>
            <a:endParaRPr lang="en-US" sz="2800" dirty="0">
              <a:latin typeface="Times New Roman"/>
              <a:cs typeface="Times New Roman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8200" y="3581400"/>
            <a:ext cx="235324" cy="2667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38400" y="4038600"/>
            <a:ext cx="381000" cy="3937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81800" y="3962400"/>
            <a:ext cx="965200" cy="482600"/>
          </a:xfrm>
          <a:prstGeom prst="rect">
            <a:avLst/>
          </a:prstGeom>
        </p:spPr>
      </p:pic>
      <p:sp>
        <p:nvSpPr>
          <p:cNvPr id="14" name="Oval 6"/>
          <p:cNvSpPr>
            <a:spLocks noChangeArrowheads="1"/>
          </p:cNvSpPr>
          <p:nvPr/>
        </p:nvSpPr>
        <p:spPr bwMode="auto">
          <a:xfrm>
            <a:off x="7543800" y="52578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Line 7"/>
          <p:cNvSpPr>
            <a:spLocks noChangeShapeType="1"/>
          </p:cNvSpPr>
          <p:nvPr/>
        </p:nvSpPr>
        <p:spPr bwMode="auto">
          <a:xfrm>
            <a:off x="7848600" y="54102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" name="Line 8"/>
          <p:cNvSpPr>
            <a:spLocks noChangeShapeType="1"/>
          </p:cNvSpPr>
          <p:nvPr/>
        </p:nvSpPr>
        <p:spPr bwMode="auto">
          <a:xfrm flipV="1">
            <a:off x="7696200" y="48768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" name="Oval 10"/>
          <p:cNvSpPr>
            <a:spLocks noChangeArrowheads="1"/>
          </p:cNvSpPr>
          <p:nvPr/>
        </p:nvSpPr>
        <p:spPr bwMode="auto">
          <a:xfrm>
            <a:off x="6858000" y="5257800"/>
            <a:ext cx="304800" cy="3048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Line 11"/>
          <p:cNvSpPr>
            <a:spLocks noChangeShapeType="1"/>
          </p:cNvSpPr>
          <p:nvPr/>
        </p:nvSpPr>
        <p:spPr bwMode="auto">
          <a:xfrm>
            <a:off x="7162800" y="54102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" name="Line 12"/>
          <p:cNvSpPr>
            <a:spLocks noChangeShapeType="1"/>
          </p:cNvSpPr>
          <p:nvPr/>
        </p:nvSpPr>
        <p:spPr bwMode="auto">
          <a:xfrm flipV="1">
            <a:off x="7010400" y="48768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" name="Oval 14"/>
          <p:cNvSpPr>
            <a:spLocks noChangeArrowheads="1"/>
          </p:cNvSpPr>
          <p:nvPr/>
        </p:nvSpPr>
        <p:spPr bwMode="auto">
          <a:xfrm>
            <a:off x="6172200" y="52578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Line 15"/>
          <p:cNvSpPr>
            <a:spLocks noChangeShapeType="1"/>
          </p:cNvSpPr>
          <p:nvPr/>
        </p:nvSpPr>
        <p:spPr bwMode="auto">
          <a:xfrm>
            <a:off x="6477000" y="54102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" name="Line 16"/>
          <p:cNvSpPr>
            <a:spLocks noChangeShapeType="1"/>
          </p:cNvSpPr>
          <p:nvPr/>
        </p:nvSpPr>
        <p:spPr bwMode="auto">
          <a:xfrm flipV="1">
            <a:off x="6324600" y="48768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23" name="Group 17"/>
          <p:cNvGrpSpPr>
            <a:grpSpLocks/>
          </p:cNvGrpSpPr>
          <p:nvPr/>
        </p:nvGrpSpPr>
        <p:grpSpPr bwMode="auto">
          <a:xfrm>
            <a:off x="7543800" y="5562600"/>
            <a:ext cx="685800" cy="685800"/>
            <a:chOff x="1776" y="2880"/>
            <a:chExt cx="432" cy="432"/>
          </a:xfrm>
        </p:grpSpPr>
        <p:sp>
          <p:nvSpPr>
            <p:cNvPr id="24" name="Oval 18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Line 19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Line 20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7" name="Oval 22"/>
          <p:cNvSpPr>
            <a:spLocks noChangeArrowheads="1"/>
          </p:cNvSpPr>
          <p:nvPr/>
        </p:nvSpPr>
        <p:spPr bwMode="auto">
          <a:xfrm>
            <a:off x="6858000" y="59436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Line 23"/>
          <p:cNvSpPr>
            <a:spLocks noChangeShapeType="1"/>
          </p:cNvSpPr>
          <p:nvPr/>
        </p:nvSpPr>
        <p:spPr bwMode="auto">
          <a:xfrm>
            <a:off x="7162800" y="60960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9" name="Line 24"/>
          <p:cNvSpPr>
            <a:spLocks noChangeShapeType="1"/>
          </p:cNvSpPr>
          <p:nvPr/>
        </p:nvSpPr>
        <p:spPr bwMode="auto">
          <a:xfrm flipV="1">
            <a:off x="7010400" y="55626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30" name="Group 25"/>
          <p:cNvGrpSpPr>
            <a:grpSpLocks/>
          </p:cNvGrpSpPr>
          <p:nvPr/>
        </p:nvGrpSpPr>
        <p:grpSpPr bwMode="auto">
          <a:xfrm>
            <a:off x="6172200" y="5562600"/>
            <a:ext cx="685800" cy="685800"/>
            <a:chOff x="1776" y="2880"/>
            <a:chExt cx="432" cy="432"/>
          </a:xfrm>
        </p:grpSpPr>
        <p:sp>
          <p:nvSpPr>
            <p:cNvPr id="31" name="Oval 26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2" name="Line 27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Line 28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4" name="Group 29"/>
          <p:cNvGrpSpPr>
            <a:grpSpLocks/>
          </p:cNvGrpSpPr>
          <p:nvPr/>
        </p:nvGrpSpPr>
        <p:grpSpPr bwMode="auto">
          <a:xfrm>
            <a:off x="8229600" y="5562600"/>
            <a:ext cx="685800" cy="685800"/>
            <a:chOff x="1776" y="2880"/>
            <a:chExt cx="432" cy="432"/>
          </a:xfrm>
        </p:grpSpPr>
        <p:sp>
          <p:nvSpPr>
            <p:cNvPr id="35" name="Oval 30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6" name="Line 31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Line 32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8" name="Group 33"/>
          <p:cNvGrpSpPr>
            <a:grpSpLocks/>
          </p:cNvGrpSpPr>
          <p:nvPr/>
        </p:nvGrpSpPr>
        <p:grpSpPr bwMode="auto">
          <a:xfrm>
            <a:off x="8229600" y="4876800"/>
            <a:ext cx="685800" cy="685800"/>
            <a:chOff x="1776" y="2880"/>
            <a:chExt cx="432" cy="432"/>
          </a:xfrm>
        </p:grpSpPr>
        <p:sp>
          <p:nvSpPr>
            <p:cNvPr id="39" name="Oval 34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0" name="Line 35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Line 36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2" name="Group 37"/>
          <p:cNvGrpSpPr>
            <a:grpSpLocks/>
          </p:cNvGrpSpPr>
          <p:nvPr/>
        </p:nvGrpSpPr>
        <p:grpSpPr bwMode="auto">
          <a:xfrm>
            <a:off x="5486400" y="4876800"/>
            <a:ext cx="685800" cy="685800"/>
            <a:chOff x="1776" y="2880"/>
            <a:chExt cx="432" cy="432"/>
          </a:xfrm>
        </p:grpSpPr>
        <p:sp>
          <p:nvSpPr>
            <p:cNvPr id="43" name="Oval 38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" name="Line 39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Line 40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6" name="Group 41"/>
          <p:cNvGrpSpPr>
            <a:grpSpLocks/>
          </p:cNvGrpSpPr>
          <p:nvPr/>
        </p:nvGrpSpPr>
        <p:grpSpPr bwMode="auto">
          <a:xfrm>
            <a:off x="8229600" y="4191000"/>
            <a:ext cx="685800" cy="685800"/>
            <a:chOff x="1776" y="2880"/>
            <a:chExt cx="432" cy="432"/>
          </a:xfrm>
        </p:grpSpPr>
        <p:sp>
          <p:nvSpPr>
            <p:cNvPr id="47" name="Oval 42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8" name="Line 43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9" name="Line 44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0" name="Group 45"/>
          <p:cNvGrpSpPr>
            <a:grpSpLocks/>
          </p:cNvGrpSpPr>
          <p:nvPr/>
        </p:nvGrpSpPr>
        <p:grpSpPr bwMode="auto">
          <a:xfrm>
            <a:off x="7543800" y="4191000"/>
            <a:ext cx="685800" cy="685800"/>
            <a:chOff x="1776" y="2880"/>
            <a:chExt cx="432" cy="432"/>
          </a:xfrm>
        </p:grpSpPr>
        <p:sp>
          <p:nvSpPr>
            <p:cNvPr id="51" name="Oval 46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2" name="Line 47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3" name="Line 48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4" name="Oval 50"/>
          <p:cNvSpPr>
            <a:spLocks noChangeArrowheads="1"/>
          </p:cNvSpPr>
          <p:nvPr/>
        </p:nvSpPr>
        <p:spPr bwMode="auto">
          <a:xfrm>
            <a:off x="6858000" y="45720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Line 51"/>
          <p:cNvSpPr>
            <a:spLocks noChangeShapeType="1"/>
          </p:cNvSpPr>
          <p:nvPr/>
        </p:nvSpPr>
        <p:spPr bwMode="auto">
          <a:xfrm>
            <a:off x="7162800" y="47244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6" name="Line 52"/>
          <p:cNvSpPr>
            <a:spLocks noChangeShapeType="1"/>
          </p:cNvSpPr>
          <p:nvPr/>
        </p:nvSpPr>
        <p:spPr bwMode="auto">
          <a:xfrm flipV="1">
            <a:off x="7010400" y="41910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57" name="Group 53"/>
          <p:cNvGrpSpPr>
            <a:grpSpLocks/>
          </p:cNvGrpSpPr>
          <p:nvPr/>
        </p:nvGrpSpPr>
        <p:grpSpPr bwMode="auto">
          <a:xfrm>
            <a:off x="6172200" y="4191000"/>
            <a:ext cx="685800" cy="685800"/>
            <a:chOff x="1776" y="2880"/>
            <a:chExt cx="432" cy="432"/>
          </a:xfrm>
        </p:grpSpPr>
        <p:sp>
          <p:nvSpPr>
            <p:cNvPr id="58" name="Oval 54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9" name="Line 55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" name="Line 56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1" name="Group 57"/>
          <p:cNvGrpSpPr>
            <a:grpSpLocks/>
          </p:cNvGrpSpPr>
          <p:nvPr/>
        </p:nvGrpSpPr>
        <p:grpSpPr bwMode="auto">
          <a:xfrm>
            <a:off x="5486400" y="4191000"/>
            <a:ext cx="685800" cy="685800"/>
            <a:chOff x="1776" y="2880"/>
            <a:chExt cx="432" cy="432"/>
          </a:xfrm>
        </p:grpSpPr>
        <p:sp>
          <p:nvSpPr>
            <p:cNvPr id="62" name="Oval 58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3" name="Line 59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4" name="Line 60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5" name="Group 61"/>
          <p:cNvGrpSpPr>
            <a:grpSpLocks/>
          </p:cNvGrpSpPr>
          <p:nvPr/>
        </p:nvGrpSpPr>
        <p:grpSpPr bwMode="auto">
          <a:xfrm>
            <a:off x="5486400" y="5562600"/>
            <a:ext cx="685800" cy="685800"/>
            <a:chOff x="1776" y="2880"/>
            <a:chExt cx="432" cy="432"/>
          </a:xfrm>
        </p:grpSpPr>
        <p:sp>
          <p:nvSpPr>
            <p:cNvPr id="66" name="Oval 62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7" name="Line 63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8" name="Line 64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9" name="Line 65"/>
          <p:cNvSpPr>
            <a:spLocks noChangeShapeType="1"/>
          </p:cNvSpPr>
          <p:nvPr/>
        </p:nvSpPr>
        <p:spPr bwMode="auto">
          <a:xfrm>
            <a:off x="8382000" y="6248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0" name="Line 66"/>
          <p:cNvSpPr>
            <a:spLocks noChangeShapeType="1"/>
          </p:cNvSpPr>
          <p:nvPr/>
        </p:nvSpPr>
        <p:spPr bwMode="auto">
          <a:xfrm>
            <a:off x="7696200" y="6248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1" name="Line 67"/>
          <p:cNvSpPr>
            <a:spLocks noChangeShapeType="1"/>
          </p:cNvSpPr>
          <p:nvPr/>
        </p:nvSpPr>
        <p:spPr bwMode="auto">
          <a:xfrm>
            <a:off x="7010400" y="6248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2" name="Line 68"/>
          <p:cNvSpPr>
            <a:spLocks noChangeShapeType="1"/>
          </p:cNvSpPr>
          <p:nvPr/>
        </p:nvSpPr>
        <p:spPr bwMode="auto">
          <a:xfrm>
            <a:off x="6324600" y="6248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3" name="Line 69"/>
          <p:cNvSpPr>
            <a:spLocks noChangeShapeType="1"/>
          </p:cNvSpPr>
          <p:nvPr/>
        </p:nvSpPr>
        <p:spPr bwMode="auto">
          <a:xfrm>
            <a:off x="5638800" y="6248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4" name="Line 70"/>
          <p:cNvSpPr>
            <a:spLocks noChangeShapeType="1"/>
          </p:cNvSpPr>
          <p:nvPr/>
        </p:nvSpPr>
        <p:spPr bwMode="auto">
          <a:xfrm flipH="1">
            <a:off x="5181600" y="60960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5" name="Line 71"/>
          <p:cNvSpPr>
            <a:spLocks noChangeShapeType="1"/>
          </p:cNvSpPr>
          <p:nvPr/>
        </p:nvSpPr>
        <p:spPr bwMode="auto">
          <a:xfrm flipH="1">
            <a:off x="5181600" y="54102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6" name="Line 72"/>
          <p:cNvSpPr>
            <a:spLocks noChangeShapeType="1"/>
          </p:cNvSpPr>
          <p:nvPr/>
        </p:nvSpPr>
        <p:spPr bwMode="auto">
          <a:xfrm flipH="1">
            <a:off x="5181600" y="47244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7" name="Rectangle 84"/>
          <p:cNvSpPr>
            <a:spLocks noChangeArrowheads="1"/>
          </p:cNvSpPr>
          <p:nvPr/>
        </p:nvSpPr>
        <p:spPr bwMode="auto">
          <a:xfrm rot="2439755">
            <a:off x="6264275" y="4673600"/>
            <a:ext cx="1439863" cy="1447800"/>
          </a:xfrm>
          <a:prstGeom prst="rect">
            <a:avLst/>
          </a:prstGeom>
          <a:noFill/>
          <a:ln w="34925">
            <a:solidFill>
              <a:srgbClr val="0000FF"/>
            </a:solidFill>
            <a:prstDash val="dash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6944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TextBox 84"/>
          <p:cNvSpPr txBox="1"/>
          <p:nvPr/>
        </p:nvSpPr>
        <p:spPr>
          <a:xfrm>
            <a:off x="304800" y="381000"/>
            <a:ext cx="816521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Gibbs sampler for </a:t>
            </a:r>
            <a:r>
              <a:rPr lang="en-US" sz="4800" b="1" dirty="0" err="1" smtClean="0">
                <a:latin typeface="Times New Roman" pitchFamily="18" charset="0"/>
                <a:cs typeface="Times New Roman" pitchFamily="18" charset="0"/>
              </a:rPr>
              <a:t>Ising</a:t>
            </a: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 model</a:t>
            </a:r>
            <a:endParaRPr lang="en-US" sz="4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9" name="Picture 8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1219200"/>
            <a:ext cx="5910938" cy="990599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2362200"/>
            <a:ext cx="2679700" cy="42077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276600"/>
            <a:ext cx="5562600" cy="818968"/>
          </a:xfrm>
          <a:prstGeom prst="rect">
            <a:avLst/>
          </a:prstGeom>
        </p:spPr>
      </p:pic>
      <p:sp>
        <p:nvSpPr>
          <p:cNvPr id="87" name="TextBox 86"/>
          <p:cNvSpPr txBox="1"/>
          <p:nvPr/>
        </p:nvSpPr>
        <p:spPr>
          <a:xfrm>
            <a:off x="304800" y="4114800"/>
            <a:ext cx="73062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3366FF"/>
                </a:solidFill>
                <a:latin typeface="Times New Roman"/>
                <a:cs typeface="Times New Roman"/>
              </a:rPr>
              <a:t>Challenge: sample from </a:t>
            </a:r>
            <a:r>
              <a:rPr lang="en-US" sz="3600" b="1" dirty="0" err="1" smtClean="0">
                <a:solidFill>
                  <a:srgbClr val="3366FF"/>
                </a:solidFill>
                <a:latin typeface="Times New Roman"/>
                <a:cs typeface="Times New Roman"/>
              </a:rPr>
              <a:t>Ising</a:t>
            </a:r>
            <a:r>
              <a:rPr lang="en-US" sz="3600" b="1" dirty="0" smtClean="0">
                <a:solidFill>
                  <a:srgbClr val="3366FF"/>
                </a:solidFill>
                <a:latin typeface="Times New Roman"/>
                <a:cs typeface="Times New Roman"/>
              </a:rPr>
              <a:t> model</a:t>
            </a:r>
            <a:endParaRPr lang="en-US" sz="3600" b="1" dirty="0">
              <a:solidFill>
                <a:srgbClr val="3366FF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627977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24000" y="381000"/>
            <a:ext cx="590077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latin typeface="Times New Roman"/>
                <a:cs typeface="Times New Roman"/>
              </a:rPr>
              <a:t>Metropolis Algorithm</a:t>
            </a:r>
            <a:endParaRPr lang="en-US" sz="4800" b="1" dirty="0">
              <a:latin typeface="Times New Roman"/>
              <a:cs typeface="Times New Roman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295400"/>
            <a:ext cx="4876800" cy="97335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90447" y="3124200"/>
            <a:ext cx="8571577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latin typeface="Times New Roman"/>
                <a:cs typeface="Times New Roman"/>
              </a:rPr>
              <a:t>Repeat: </a:t>
            </a:r>
          </a:p>
          <a:p>
            <a:pPr marL="342900" indent="-342900">
              <a:buFont typeface="Arial"/>
              <a:buChar char="•"/>
            </a:pPr>
            <a:r>
              <a:rPr lang="en-US" sz="2800" dirty="0" smtClean="0">
                <a:latin typeface="Times New Roman"/>
                <a:cs typeface="Times New Roman"/>
              </a:rPr>
              <a:t>Proposal: Perturb </a:t>
            </a:r>
            <a:r>
              <a:rPr lang="en-US" sz="2800" b="1" dirty="0" smtClean="0">
                <a:latin typeface="Times New Roman"/>
                <a:cs typeface="Times New Roman"/>
              </a:rPr>
              <a:t>I </a:t>
            </a:r>
            <a:r>
              <a:rPr lang="en-US" sz="2800" dirty="0" smtClean="0">
                <a:latin typeface="Times New Roman"/>
                <a:cs typeface="Times New Roman"/>
              </a:rPr>
              <a:t>to </a:t>
            </a:r>
            <a:r>
              <a:rPr lang="en-US" sz="2800" b="1" dirty="0" smtClean="0">
                <a:latin typeface="Times New Roman"/>
                <a:cs typeface="Times New Roman"/>
              </a:rPr>
              <a:t>J </a:t>
            </a:r>
            <a:r>
              <a:rPr lang="en-US" sz="2800" dirty="0" smtClean="0">
                <a:latin typeface="Times New Roman"/>
                <a:cs typeface="Times New Roman"/>
              </a:rPr>
              <a:t>by sample from K(I, J) = K(J, I)</a:t>
            </a:r>
          </a:p>
          <a:p>
            <a:pPr marL="342900" indent="-342900">
              <a:buFont typeface="Arial"/>
              <a:buChar char="•"/>
            </a:pPr>
            <a:r>
              <a:rPr lang="en-US" sz="2800" dirty="0" smtClean="0">
                <a:latin typeface="Times New Roman"/>
                <a:cs typeface="Times New Roman"/>
              </a:rPr>
              <a:t>If                          change </a:t>
            </a:r>
            <a:r>
              <a:rPr lang="en-US" sz="2800" b="1" dirty="0" smtClean="0">
                <a:latin typeface="Times New Roman"/>
                <a:cs typeface="Times New Roman"/>
              </a:rPr>
              <a:t>I </a:t>
            </a:r>
            <a:r>
              <a:rPr lang="en-US" sz="2800" dirty="0" smtClean="0">
                <a:latin typeface="Times New Roman"/>
                <a:cs typeface="Times New Roman"/>
              </a:rPr>
              <a:t>to </a:t>
            </a:r>
            <a:r>
              <a:rPr lang="en-US" sz="2800" b="1" dirty="0" smtClean="0">
                <a:latin typeface="Times New Roman"/>
                <a:cs typeface="Times New Roman"/>
              </a:rPr>
              <a:t>J</a:t>
            </a:r>
          </a:p>
          <a:p>
            <a:r>
              <a:rPr lang="en-US" sz="2800" b="1" dirty="0">
                <a:latin typeface="Times New Roman"/>
                <a:cs typeface="Times New Roman"/>
              </a:rPr>
              <a:t> </a:t>
            </a:r>
            <a:r>
              <a:rPr lang="en-US" sz="2800" b="1" dirty="0" smtClean="0">
                <a:latin typeface="Times New Roman"/>
                <a:cs typeface="Times New Roman"/>
              </a:rPr>
              <a:t>   </a:t>
            </a:r>
            <a:r>
              <a:rPr lang="en-US" sz="2800" dirty="0" smtClean="0">
                <a:latin typeface="Times New Roman"/>
                <a:cs typeface="Times New Roman"/>
              </a:rPr>
              <a:t>otherwise change </a:t>
            </a:r>
            <a:r>
              <a:rPr lang="en-US" sz="2800" b="1" dirty="0" smtClean="0">
                <a:latin typeface="Times New Roman"/>
                <a:cs typeface="Times New Roman"/>
              </a:rPr>
              <a:t>I </a:t>
            </a:r>
            <a:r>
              <a:rPr lang="en-US" sz="2800" dirty="0" smtClean="0">
                <a:latin typeface="Times New Roman"/>
                <a:cs typeface="Times New Roman"/>
              </a:rPr>
              <a:t>to </a:t>
            </a:r>
            <a:r>
              <a:rPr lang="en-US" sz="2800" b="1" dirty="0" smtClean="0">
                <a:latin typeface="Times New Roman"/>
                <a:cs typeface="Times New Roman"/>
              </a:rPr>
              <a:t>J</a:t>
            </a:r>
            <a:r>
              <a:rPr lang="en-US" sz="2800" dirty="0" smtClean="0">
                <a:latin typeface="Times New Roman"/>
                <a:cs typeface="Times New Roman"/>
              </a:rPr>
              <a:t> with </a:t>
            </a:r>
            <a:r>
              <a:rPr lang="en-US" sz="2800" dirty="0" err="1" smtClean="0">
                <a:latin typeface="Times New Roman"/>
                <a:cs typeface="Times New Roman"/>
              </a:rPr>
              <a:t>prob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endParaRPr lang="en-US" sz="2800" b="1" dirty="0" smtClean="0">
              <a:latin typeface="Times New Roman"/>
              <a:cs typeface="Times New Roman"/>
            </a:endParaRPr>
          </a:p>
          <a:p>
            <a:endParaRPr lang="en-US" sz="2800" b="1" dirty="0">
              <a:latin typeface="Times New Roman"/>
              <a:cs typeface="Times New Roman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2265501"/>
            <a:ext cx="3733800" cy="8078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1200" y="2438400"/>
            <a:ext cx="787400" cy="4699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629400" y="2438400"/>
            <a:ext cx="22448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Times New Roman"/>
                <a:cs typeface="Times New Roman"/>
              </a:rPr>
              <a:t>e</a:t>
            </a:r>
            <a:r>
              <a:rPr lang="en-US" sz="2400" b="1" dirty="0" smtClean="0">
                <a:latin typeface="Times New Roman"/>
                <a:cs typeface="Times New Roman"/>
              </a:rPr>
              <a:t>nergy function</a:t>
            </a:r>
            <a:endParaRPr lang="en-US" sz="2400" b="1" dirty="0">
              <a:latin typeface="Times New Roman"/>
              <a:cs typeface="Times New Roman"/>
            </a:endParaRPr>
          </a:p>
        </p:txBody>
      </p:sp>
      <p:pic>
        <p:nvPicPr>
          <p:cNvPr id="79" name="Picture 7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7800" y="4114800"/>
            <a:ext cx="1905000" cy="381000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43600" y="4572000"/>
            <a:ext cx="2819400" cy="329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8331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TextBox 84"/>
          <p:cNvSpPr txBox="1"/>
          <p:nvPr/>
        </p:nvSpPr>
        <p:spPr>
          <a:xfrm>
            <a:off x="304800" y="381000"/>
            <a:ext cx="71892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Metropolis for </a:t>
            </a:r>
            <a:r>
              <a:rPr lang="en-US" sz="4800" b="1" dirty="0" err="1" smtClean="0">
                <a:latin typeface="Times New Roman" pitchFamily="18" charset="0"/>
                <a:cs typeface="Times New Roman" pitchFamily="18" charset="0"/>
              </a:rPr>
              <a:t>Ising</a:t>
            </a: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 model</a:t>
            </a:r>
            <a:endParaRPr lang="en-US" sz="4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9" name="Picture 8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1219200"/>
            <a:ext cx="5910938" cy="990599"/>
          </a:xfrm>
          <a:prstGeom prst="rect">
            <a:avLst/>
          </a:prstGeom>
        </p:spPr>
      </p:pic>
      <p:sp>
        <p:nvSpPr>
          <p:cNvPr id="87" name="TextBox 86"/>
          <p:cNvSpPr txBox="1"/>
          <p:nvPr/>
        </p:nvSpPr>
        <p:spPr>
          <a:xfrm>
            <a:off x="381000" y="3886200"/>
            <a:ext cx="73062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3366FF"/>
                </a:solidFill>
                <a:latin typeface="Times New Roman"/>
                <a:cs typeface="Times New Roman"/>
              </a:rPr>
              <a:t>Challenge: sample from </a:t>
            </a:r>
            <a:r>
              <a:rPr lang="en-US" sz="3600" b="1" dirty="0" err="1" smtClean="0">
                <a:solidFill>
                  <a:srgbClr val="3366FF"/>
                </a:solidFill>
                <a:latin typeface="Times New Roman"/>
                <a:cs typeface="Times New Roman"/>
              </a:rPr>
              <a:t>Ising</a:t>
            </a:r>
            <a:r>
              <a:rPr lang="en-US" sz="3600" b="1" dirty="0" smtClean="0">
                <a:solidFill>
                  <a:srgbClr val="3366FF"/>
                </a:solidFill>
                <a:latin typeface="Times New Roman"/>
                <a:cs typeface="Times New Roman"/>
              </a:rPr>
              <a:t> model</a:t>
            </a:r>
            <a:endParaRPr lang="en-US" sz="3600" b="1" dirty="0">
              <a:solidFill>
                <a:srgbClr val="3366FF"/>
              </a:solidFill>
              <a:latin typeface="Times New Roman"/>
              <a:cs typeface="Times New Roman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81000" y="3276600"/>
            <a:ext cx="8866530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latin typeface="Times New Roman"/>
                <a:cs typeface="Times New Roman"/>
              </a:rPr>
              <a:t>Ising</a:t>
            </a:r>
            <a:r>
              <a:rPr lang="en-US" sz="3200" b="1" dirty="0">
                <a:latin typeface="Times New Roman"/>
                <a:cs typeface="Times New Roman"/>
              </a:rPr>
              <a:t> model: </a:t>
            </a:r>
            <a:r>
              <a:rPr lang="en-US" sz="2800" dirty="0" smtClean="0">
                <a:latin typeface="Times New Roman"/>
                <a:cs typeface="Times New Roman"/>
              </a:rPr>
              <a:t>proposal --- randomly </a:t>
            </a:r>
            <a:r>
              <a:rPr lang="en-US" sz="2800" dirty="0">
                <a:latin typeface="Times New Roman"/>
                <a:cs typeface="Times New Roman"/>
              </a:rPr>
              <a:t>pick a pixel and flip it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2286000"/>
            <a:ext cx="3733800" cy="807898"/>
          </a:xfrm>
          <a:prstGeom prst="rect">
            <a:avLst/>
          </a:prstGeom>
        </p:spPr>
      </p:pic>
      <p:sp>
        <p:nvSpPr>
          <p:cNvPr id="10" name="Oval 6"/>
          <p:cNvSpPr>
            <a:spLocks noChangeArrowheads="1"/>
          </p:cNvSpPr>
          <p:nvPr/>
        </p:nvSpPr>
        <p:spPr bwMode="auto">
          <a:xfrm>
            <a:off x="7543800" y="52578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Line 7"/>
          <p:cNvSpPr>
            <a:spLocks noChangeShapeType="1"/>
          </p:cNvSpPr>
          <p:nvPr/>
        </p:nvSpPr>
        <p:spPr bwMode="auto">
          <a:xfrm>
            <a:off x="7848600" y="54102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" name="Line 8"/>
          <p:cNvSpPr>
            <a:spLocks noChangeShapeType="1"/>
          </p:cNvSpPr>
          <p:nvPr/>
        </p:nvSpPr>
        <p:spPr bwMode="auto">
          <a:xfrm flipV="1">
            <a:off x="7696200" y="48768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" name="Oval 10"/>
          <p:cNvSpPr>
            <a:spLocks noChangeArrowheads="1"/>
          </p:cNvSpPr>
          <p:nvPr/>
        </p:nvSpPr>
        <p:spPr bwMode="auto">
          <a:xfrm>
            <a:off x="6858000" y="5257800"/>
            <a:ext cx="304800" cy="3048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Line 11"/>
          <p:cNvSpPr>
            <a:spLocks noChangeShapeType="1"/>
          </p:cNvSpPr>
          <p:nvPr/>
        </p:nvSpPr>
        <p:spPr bwMode="auto">
          <a:xfrm>
            <a:off x="7162800" y="54102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" name="Line 12"/>
          <p:cNvSpPr>
            <a:spLocks noChangeShapeType="1"/>
          </p:cNvSpPr>
          <p:nvPr/>
        </p:nvSpPr>
        <p:spPr bwMode="auto">
          <a:xfrm flipV="1">
            <a:off x="7010400" y="48768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" name="Oval 14"/>
          <p:cNvSpPr>
            <a:spLocks noChangeArrowheads="1"/>
          </p:cNvSpPr>
          <p:nvPr/>
        </p:nvSpPr>
        <p:spPr bwMode="auto">
          <a:xfrm>
            <a:off x="6172200" y="52578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Line 15"/>
          <p:cNvSpPr>
            <a:spLocks noChangeShapeType="1"/>
          </p:cNvSpPr>
          <p:nvPr/>
        </p:nvSpPr>
        <p:spPr bwMode="auto">
          <a:xfrm>
            <a:off x="6477000" y="54102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" name="Line 16"/>
          <p:cNvSpPr>
            <a:spLocks noChangeShapeType="1"/>
          </p:cNvSpPr>
          <p:nvPr/>
        </p:nvSpPr>
        <p:spPr bwMode="auto">
          <a:xfrm flipV="1">
            <a:off x="6324600" y="48768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19" name="Group 17"/>
          <p:cNvGrpSpPr>
            <a:grpSpLocks/>
          </p:cNvGrpSpPr>
          <p:nvPr/>
        </p:nvGrpSpPr>
        <p:grpSpPr bwMode="auto">
          <a:xfrm>
            <a:off x="7543800" y="5562600"/>
            <a:ext cx="685800" cy="685800"/>
            <a:chOff x="1776" y="2880"/>
            <a:chExt cx="432" cy="432"/>
          </a:xfrm>
        </p:grpSpPr>
        <p:sp>
          <p:nvSpPr>
            <p:cNvPr id="20" name="Oval 18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1" name="Line 19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Line 20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6858000" y="59436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Line 23"/>
          <p:cNvSpPr>
            <a:spLocks noChangeShapeType="1"/>
          </p:cNvSpPr>
          <p:nvPr/>
        </p:nvSpPr>
        <p:spPr bwMode="auto">
          <a:xfrm>
            <a:off x="7162800" y="60960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" name="Line 24"/>
          <p:cNvSpPr>
            <a:spLocks noChangeShapeType="1"/>
          </p:cNvSpPr>
          <p:nvPr/>
        </p:nvSpPr>
        <p:spPr bwMode="auto">
          <a:xfrm flipV="1">
            <a:off x="7010400" y="55626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26" name="Group 25"/>
          <p:cNvGrpSpPr>
            <a:grpSpLocks/>
          </p:cNvGrpSpPr>
          <p:nvPr/>
        </p:nvGrpSpPr>
        <p:grpSpPr bwMode="auto">
          <a:xfrm>
            <a:off x="6172200" y="5562600"/>
            <a:ext cx="685800" cy="685800"/>
            <a:chOff x="1776" y="2880"/>
            <a:chExt cx="432" cy="432"/>
          </a:xfrm>
        </p:grpSpPr>
        <p:sp>
          <p:nvSpPr>
            <p:cNvPr id="27" name="Oval 26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8" name="Line 27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Line 28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0" name="Group 29"/>
          <p:cNvGrpSpPr>
            <a:grpSpLocks/>
          </p:cNvGrpSpPr>
          <p:nvPr/>
        </p:nvGrpSpPr>
        <p:grpSpPr bwMode="auto">
          <a:xfrm>
            <a:off x="8229600" y="5562600"/>
            <a:ext cx="685800" cy="685800"/>
            <a:chOff x="1776" y="2880"/>
            <a:chExt cx="432" cy="432"/>
          </a:xfrm>
        </p:grpSpPr>
        <p:sp>
          <p:nvSpPr>
            <p:cNvPr id="31" name="Oval 30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2" name="Line 31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Line 32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4" name="Group 33"/>
          <p:cNvGrpSpPr>
            <a:grpSpLocks/>
          </p:cNvGrpSpPr>
          <p:nvPr/>
        </p:nvGrpSpPr>
        <p:grpSpPr bwMode="auto">
          <a:xfrm>
            <a:off x="8229600" y="4876800"/>
            <a:ext cx="685800" cy="685800"/>
            <a:chOff x="1776" y="2880"/>
            <a:chExt cx="432" cy="432"/>
          </a:xfrm>
        </p:grpSpPr>
        <p:sp>
          <p:nvSpPr>
            <p:cNvPr id="35" name="Oval 34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6" name="Line 35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Line 36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8" name="Group 37"/>
          <p:cNvGrpSpPr>
            <a:grpSpLocks/>
          </p:cNvGrpSpPr>
          <p:nvPr/>
        </p:nvGrpSpPr>
        <p:grpSpPr bwMode="auto">
          <a:xfrm>
            <a:off x="5486400" y="4876800"/>
            <a:ext cx="685800" cy="685800"/>
            <a:chOff x="1776" y="2880"/>
            <a:chExt cx="432" cy="432"/>
          </a:xfrm>
        </p:grpSpPr>
        <p:sp>
          <p:nvSpPr>
            <p:cNvPr id="39" name="Oval 38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0" name="Line 39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Line 40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2" name="Group 41"/>
          <p:cNvGrpSpPr>
            <a:grpSpLocks/>
          </p:cNvGrpSpPr>
          <p:nvPr/>
        </p:nvGrpSpPr>
        <p:grpSpPr bwMode="auto">
          <a:xfrm>
            <a:off x="8229600" y="4191000"/>
            <a:ext cx="685800" cy="685800"/>
            <a:chOff x="1776" y="2880"/>
            <a:chExt cx="432" cy="432"/>
          </a:xfrm>
        </p:grpSpPr>
        <p:sp>
          <p:nvSpPr>
            <p:cNvPr id="43" name="Oval 42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" name="Line 43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Line 44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6" name="Group 45"/>
          <p:cNvGrpSpPr>
            <a:grpSpLocks/>
          </p:cNvGrpSpPr>
          <p:nvPr/>
        </p:nvGrpSpPr>
        <p:grpSpPr bwMode="auto">
          <a:xfrm>
            <a:off x="7543800" y="4191000"/>
            <a:ext cx="685800" cy="685800"/>
            <a:chOff x="1776" y="2880"/>
            <a:chExt cx="432" cy="432"/>
          </a:xfrm>
        </p:grpSpPr>
        <p:sp>
          <p:nvSpPr>
            <p:cNvPr id="47" name="Oval 46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8" name="Line 47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9" name="Line 48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0" name="Oval 50"/>
          <p:cNvSpPr>
            <a:spLocks noChangeArrowheads="1"/>
          </p:cNvSpPr>
          <p:nvPr/>
        </p:nvSpPr>
        <p:spPr bwMode="auto">
          <a:xfrm>
            <a:off x="6858000" y="4572000"/>
            <a:ext cx="304800" cy="304800"/>
          </a:xfrm>
          <a:prstGeom prst="ellipse">
            <a:avLst/>
          </a:prstGeom>
          <a:solidFill>
            <a:schemeClr val="accent1"/>
          </a:solidFill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" name="Line 51"/>
          <p:cNvSpPr>
            <a:spLocks noChangeShapeType="1"/>
          </p:cNvSpPr>
          <p:nvPr/>
        </p:nvSpPr>
        <p:spPr bwMode="auto">
          <a:xfrm>
            <a:off x="7162800" y="47244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2" name="Line 52"/>
          <p:cNvSpPr>
            <a:spLocks noChangeShapeType="1"/>
          </p:cNvSpPr>
          <p:nvPr/>
        </p:nvSpPr>
        <p:spPr bwMode="auto">
          <a:xfrm flipV="1">
            <a:off x="7010400" y="41910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53" name="Group 53"/>
          <p:cNvGrpSpPr>
            <a:grpSpLocks/>
          </p:cNvGrpSpPr>
          <p:nvPr/>
        </p:nvGrpSpPr>
        <p:grpSpPr bwMode="auto">
          <a:xfrm>
            <a:off x="6172200" y="4191000"/>
            <a:ext cx="685800" cy="685800"/>
            <a:chOff x="1776" y="2880"/>
            <a:chExt cx="432" cy="432"/>
          </a:xfrm>
        </p:grpSpPr>
        <p:sp>
          <p:nvSpPr>
            <p:cNvPr id="54" name="Oval 54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5" name="Line 55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6" name="Line 56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7" name="Group 57"/>
          <p:cNvGrpSpPr>
            <a:grpSpLocks/>
          </p:cNvGrpSpPr>
          <p:nvPr/>
        </p:nvGrpSpPr>
        <p:grpSpPr bwMode="auto">
          <a:xfrm>
            <a:off x="5486400" y="4191000"/>
            <a:ext cx="685800" cy="685800"/>
            <a:chOff x="1776" y="2880"/>
            <a:chExt cx="432" cy="432"/>
          </a:xfrm>
        </p:grpSpPr>
        <p:sp>
          <p:nvSpPr>
            <p:cNvPr id="58" name="Oval 58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9" name="Line 59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" name="Line 60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1" name="Group 61"/>
          <p:cNvGrpSpPr>
            <a:grpSpLocks/>
          </p:cNvGrpSpPr>
          <p:nvPr/>
        </p:nvGrpSpPr>
        <p:grpSpPr bwMode="auto">
          <a:xfrm>
            <a:off x="5486400" y="5562600"/>
            <a:ext cx="685800" cy="685800"/>
            <a:chOff x="1776" y="2880"/>
            <a:chExt cx="432" cy="432"/>
          </a:xfrm>
        </p:grpSpPr>
        <p:sp>
          <p:nvSpPr>
            <p:cNvPr id="62" name="Oval 62"/>
            <p:cNvSpPr>
              <a:spLocks noChangeArrowheads="1"/>
            </p:cNvSpPr>
            <p:nvPr/>
          </p:nvSpPr>
          <p:spPr bwMode="auto">
            <a:xfrm>
              <a:off x="1776" y="3120"/>
              <a:ext cx="192" cy="19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3" name="Line 63"/>
            <p:cNvSpPr>
              <a:spLocks noChangeShapeType="1"/>
            </p:cNvSpPr>
            <p:nvPr/>
          </p:nvSpPr>
          <p:spPr bwMode="auto">
            <a:xfrm>
              <a:off x="1968" y="321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4" name="Line 64"/>
            <p:cNvSpPr>
              <a:spLocks noChangeShapeType="1"/>
            </p:cNvSpPr>
            <p:nvPr/>
          </p:nvSpPr>
          <p:spPr bwMode="auto">
            <a:xfrm flipV="1">
              <a:off x="1872" y="28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5" name="Line 65"/>
          <p:cNvSpPr>
            <a:spLocks noChangeShapeType="1"/>
          </p:cNvSpPr>
          <p:nvPr/>
        </p:nvSpPr>
        <p:spPr bwMode="auto">
          <a:xfrm>
            <a:off x="8382000" y="6248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6" name="Line 66"/>
          <p:cNvSpPr>
            <a:spLocks noChangeShapeType="1"/>
          </p:cNvSpPr>
          <p:nvPr/>
        </p:nvSpPr>
        <p:spPr bwMode="auto">
          <a:xfrm>
            <a:off x="7696200" y="6248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7" name="Line 67"/>
          <p:cNvSpPr>
            <a:spLocks noChangeShapeType="1"/>
          </p:cNvSpPr>
          <p:nvPr/>
        </p:nvSpPr>
        <p:spPr bwMode="auto">
          <a:xfrm>
            <a:off x="7010400" y="6248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8" name="Line 68"/>
          <p:cNvSpPr>
            <a:spLocks noChangeShapeType="1"/>
          </p:cNvSpPr>
          <p:nvPr/>
        </p:nvSpPr>
        <p:spPr bwMode="auto">
          <a:xfrm>
            <a:off x="6324600" y="6248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9" name="Line 69"/>
          <p:cNvSpPr>
            <a:spLocks noChangeShapeType="1"/>
          </p:cNvSpPr>
          <p:nvPr/>
        </p:nvSpPr>
        <p:spPr bwMode="auto">
          <a:xfrm>
            <a:off x="5638800" y="6248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0" name="Line 70"/>
          <p:cNvSpPr>
            <a:spLocks noChangeShapeType="1"/>
          </p:cNvSpPr>
          <p:nvPr/>
        </p:nvSpPr>
        <p:spPr bwMode="auto">
          <a:xfrm flipH="1">
            <a:off x="5181600" y="60960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1" name="Line 71"/>
          <p:cNvSpPr>
            <a:spLocks noChangeShapeType="1"/>
          </p:cNvSpPr>
          <p:nvPr/>
        </p:nvSpPr>
        <p:spPr bwMode="auto">
          <a:xfrm flipH="1">
            <a:off x="5181600" y="54102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2" name="Line 72"/>
          <p:cNvSpPr>
            <a:spLocks noChangeShapeType="1"/>
          </p:cNvSpPr>
          <p:nvPr/>
        </p:nvSpPr>
        <p:spPr bwMode="auto">
          <a:xfrm flipH="1">
            <a:off x="5181600" y="47244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1916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66800" y="685800"/>
            <a:ext cx="705834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latin typeface="Times New Roman"/>
                <a:cs typeface="Times New Roman"/>
              </a:rPr>
              <a:t>Modeling Images by MRF</a:t>
            </a:r>
            <a:endParaRPr lang="en-US" sz="4800" b="1" dirty="0">
              <a:latin typeface="Times New Roman"/>
              <a:cs typeface="Times New Roman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2133600"/>
            <a:ext cx="5910938" cy="99059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4267200"/>
            <a:ext cx="5765800" cy="101231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66800" y="1752600"/>
            <a:ext cx="17152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latin typeface="Times New Roman"/>
                <a:cs typeface="Times New Roman"/>
              </a:rPr>
              <a:t>Ising</a:t>
            </a:r>
            <a:r>
              <a:rPr lang="en-US" sz="2400" b="1" dirty="0" smtClean="0">
                <a:latin typeface="Times New Roman"/>
                <a:cs typeface="Times New Roman"/>
              </a:rPr>
              <a:t> model</a:t>
            </a:r>
            <a:endParaRPr lang="en-US" sz="2400" b="1" dirty="0">
              <a:latin typeface="Times New Roman"/>
              <a:cs typeface="Times New Roman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66800" y="3429000"/>
            <a:ext cx="68355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Times New Roman"/>
                <a:cs typeface="Times New Roman"/>
              </a:rPr>
              <a:t>Exponential family model</a:t>
            </a:r>
            <a:r>
              <a:rPr lang="en-US" sz="2400" dirty="0" smtClean="0">
                <a:latin typeface="Times New Roman"/>
                <a:cs typeface="Times New Roman"/>
              </a:rPr>
              <a:t>, log-linear model</a:t>
            </a:r>
          </a:p>
          <a:p>
            <a:r>
              <a:rPr lang="en-US" sz="2400" dirty="0">
                <a:latin typeface="Times New Roman"/>
                <a:cs typeface="Times New Roman"/>
              </a:rPr>
              <a:t> </a:t>
            </a:r>
            <a:r>
              <a:rPr lang="en-US" sz="2400" dirty="0" smtClean="0">
                <a:latin typeface="Times New Roman"/>
                <a:cs typeface="Times New Roman"/>
              </a:rPr>
              <a:t>                                             maximum entropy model</a:t>
            </a:r>
            <a:endParaRPr lang="en-US" sz="2400" dirty="0">
              <a:latin typeface="Times New Roman"/>
              <a:cs typeface="Times New Roman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19800" y="5257800"/>
            <a:ext cx="27571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/>
                <a:cs typeface="Times New Roman"/>
              </a:rPr>
              <a:t>u</a:t>
            </a:r>
            <a:r>
              <a:rPr lang="en-US" sz="2400" dirty="0" smtClean="0">
                <a:latin typeface="Times New Roman"/>
                <a:cs typeface="Times New Roman"/>
              </a:rPr>
              <a:t>nknown parameters</a:t>
            </a:r>
            <a:endParaRPr lang="en-US" sz="2400" dirty="0">
              <a:latin typeface="Times New Roman"/>
              <a:cs typeface="Times New Roman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5000" y="5867400"/>
            <a:ext cx="723900" cy="4699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895600" y="5867400"/>
            <a:ext cx="49361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/>
                <a:cs typeface="Times New Roman"/>
              </a:rPr>
              <a:t>f</a:t>
            </a:r>
            <a:r>
              <a:rPr lang="en-US" sz="2400" dirty="0" smtClean="0">
                <a:latin typeface="Times New Roman"/>
                <a:cs typeface="Times New Roman"/>
              </a:rPr>
              <a:t>eatures (may also need to be learned)</a:t>
            </a:r>
            <a:endParaRPr lang="en-US" sz="2400" dirty="0">
              <a:latin typeface="Times New Roman"/>
              <a:cs typeface="Times New Roman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5000" y="6388100"/>
            <a:ext cx="520700" cy="4699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819400" y="6430076"/>
            <a:ext cx="28264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/>
                <a:cs typeface="Times New Roman"/>
              </a:rPr>
              <a:t>r</a:t>
            </a:r>
            <a:r>
              <a:rPr lang="en-US" sz="2400" dirty="0" smtClean="0">
                <a:latin typeface="Times New Roman"/>
                <a:cs typeface="Times New Roman"/>
              </a:rPr>
              <a:t>eference distribution</a:t>
            </a:r>
            <a:endParaRPr lang="en-US" sz="2400" dirty="0">
              <a:latin typeface="Times New Roman"/>
              <a:cs typeface="Times New Roman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219200" y="3124200"/>
            <a:ext cx="30502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/>
                <a:cs typeface="Times New Roman"/>
              </a:rPr>
              <a:t>Hidden variables, layers, RBM</a:t>
            </a:r>
            <a:endParaRPr lang="en-US" dirty="0">
              <a:latin typeface="Times New Roman"/>
              <a:cs typeface="Times New Roman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000" y="5334000"/>
            <a:ext cx="4064000" cy="46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6810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66800" y="685800"/>
            <a:ext cx="705834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latin typeface="Times New Roman"/>
                <a:cs typeface="Times New Roman"/>
              </a:rPr>
              <a:t>Modeling Images by MRF</a:t>
            </a:r>
            <a:endParaRPr lang="en-US" sz="4800" b="1" dirty="0">
              <a:latin typeface="Times New Roman"/>
              <a:cs typeface="Times New Roman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1752600"/>
            <a:ext cx="5765800" cy="101231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3200400"/>
            <a:ext cx="3250406" cy="381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43000" y="3124200"/>
            <a:ext cx="9412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/>
                <a:cs typeface="Times New Roman"/>
              </a:rPr>
              <a:t>Given</a:t>
            </a:r>
            <a:endParaRPr lang="en-US" sz="2400" dirty="0">
              <a:latin typeface="Times New Roman"/>
              <a:cs typeface="Times New Roman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9000" y="3733800"/>
            <a:ext cx="355600" cy="4064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219200" y="3733800"/>
            <a:ext cx="22578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/>
                <a:cs typeface="Times New Roman"/>
              </a:rPr>
              <a:t>How to estimate</a:t>
            </a:r>
            <a:endParaRPr lang="en-US" sz="2400" dirty="0">
              <a:latin typeface="Times New Roman"/>
              <a:cs typeface="Times New Roman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752600" y="4267200"/>
            <a:ext cx="4493538" cy="1200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400" dirty="0" smtClean="0"/>
              <a:t>Maximum likelihood 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/>
              <a:t>Pseudo-likelihood (</a:t>
            </a:r>
            <a:r>
              <a:rPr lang="en-US" sz="2400" dirty="0" err="1" smtClean="0"/>
              <a:t>Besag</a:t>
            </a:r>
            <a:r>
              <a:rPr lang="en-US" sz="2400" dirty="0" smtClean="0"/>
              <a:t> 1973) 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/>
              <a:t>Contrastive divergence (Hinton) </a:t>
            </a:r>
          </a:p>
        </p:txBody>
      </p:sp>
    </p:spTree>
    <p:extLst>
      <p:ext uri="{BB962C8B-B14F-4D97-AF65-F5344CB8AC3E}">
        <p14:creationId xmlns:p14="http://schemas.microsoft.com/office/powerpoint/2010/main" val="20116360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66800" y="685800"/>
            <a:ext cx="56738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latin typeface="Times New Roman"/>
                <a:cs typeface="Times New Roman"/>
              </a:rPr>
              <a:t>Maximum likelihood</a:t>
            </a:r>
            <a:endParaRPr lang="en-US" sz="4800" b="1" dirty="0">
              <a:latin typeface="Times New Roman"/>
              <a:cs typeface="Times New Roman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2" y="1752600"/>
            <a:ext cx="5765800" cy="101231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2819400"/>
            <a:ext cx="3250406" cy="381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19200" y="2743200"/>
            <a:ext cx="9412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/>
                <a:cs typeface="Times New Roman"/>
              </a:rPr>
              <a:t>Given</a:t>
            </a:r>
            <a:endParaRPr lang="en-US" sz="2400" dirty="0">
              <a:latin typeface="Times New Roman"/>
              <a:cs typeface="Times New Roman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505200"/>
            <a:ext cx="9144000" cy="102120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572000"/>
            <a:ext cx="5638800" cy="9787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5638800"/>
            <a:ext cx="3810000" cy="81859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191000" y="5562600"/>
            <a:ext cx="3528129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3366FF"/>
                </a:solidFill>
                <a:latin typeface="Times New Roman"/>
                <a:cs typeface="Times New Roman"/>
              </a:rPr>
              <a:t>Challenge: prove it</a:t>
            </a:r>
            <a:endParaRPr lang="en-US" sz="3200" b="1" dirty="0">
              <a:solidFill>
                <a:srgbClr val="3366FF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529258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66800" y="457200"/>
            <a:ext cx="540404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latin typeface="Times New Roman"/>
                <a:cs typeface="Times New Roman"/>
              </a:rPr>
              <a:t>Stochastic Gradient</a:t>
            </a:r>
            <a:endParaRPr lang="en-US" sz="4800" b="1" dirty="0">
              <a:latin typeface="Times New Roman"/>
              <a:cs typeface="Times New Roman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49" y="1295400"/>
            <a:ext cx="5765800" cy="101231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1237" y="2362200"/>
            <a:ext cx="3250406" cy="381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34437" y="2286000"/>
            <a:ext cx="9412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/>
                <a:cs typeface="Times New Roman"/>
              </a:rPr>
              <a:t>Given</a:t>
            </a:r>
            <a:endParaRPr lang="en-US" sz="2400" dirty="0">
              <a:latin typeface="Times New Roman"/>
              <a:cs typeface="Times New Roman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8200" y="2895600"/>
            <a:ext cx="12952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/>
                <a:cs typeface="Times New Roman"/>
              </a:rPr>
              <a:t>Generate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0" y="2895600"/>
            <a:ext cx="5334000" cy="49008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505200"/>
            <a:ext cx="9144000" cy="109047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52400" y="4648200"/>
            <a:ext cx="2955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Times New Roman"/>
                <a:cs typeface="Times New Roman"/>
              </a:rPr>
              <a:t>Analysis by synthesis</a:t>
            </a:r>
            <a:endParaRPr lang="en-US" sz="2400" b="1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166141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66800" y="457200"/>
            <a:ext cx="485271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latin typeface="Times New Roman"/>
                <a:cs typeface="Times New Roman"/>
              </a:rPr>
              <a:t>Texture Modeling</a:t>
            </a:r>
            <a:endParaRPr lang="en-US" sz="4800" b="1" dirty="0">
              <a:latin typeface="Times New Roman"/>
              <a:cs typeface="Times New Roman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1371600"/>
            <a:ext cx="5765800" cy="1012316"/>
          </a:xfrm>
          <a:prstGeom prst="rect">
            <a:avLst/>
          </a:prstGeom>
        </p:spPr>
      </p:pic>
      <p:pic>
        <p:nvPicPr>
          <p:cNvPr id="10" name="Picture 2" descr="C:\Documents and Settings\admin\My Documents\ICCVAB\g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581400"/>
            <a:ext cx="2286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0800" y="2514600"/>
            <a:ext cx="6283886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2312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2286000"/>
            <a:ext cx="3606800" cy="2006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0600" y="1676400"/>
            <a:ext cx="3251200" cy="325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5919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1828800"/>
            <a:ext cx="4572000" cy="3098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0200" y="1752600"/>
            <a:ext cx="3251200" cy="325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4963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1905000"/>
            <a:ext cx="4635500" cy="3111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0" y="1752600"/>
            <a:ext cx="3251200" cy="325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962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1600200"/>
            <a:ext cx="3251200" cy="3251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0200" y="2590800"/>
            <a:ext cx="1625600" cy="162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7940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600200"/>
            <a:ext cx="3797300" cy="36957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6800" y="1905000"/>
            <a:ext cx="3251200" cy="325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1895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1905000"/>
            <a:ext cx="2743200" cy="2743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4400" y="1676400"/>
            <a:ext cx="3251200" cy="325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9430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2362200"/>
            <a:ext cx="1625600" cy="1625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752600"/>
            <a:ext cx="3251200" cy="325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2062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1676400"/>
            <a:ext cx="3251200" cy="3251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676400"/>
            <a:ext cx="3251200" cy="325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5538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1676400"/>
            <a:ext cx="3251200" cy="3251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6800" y="1676400"/>
            <a:ext cx="3251200" cy="325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5415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2209800"/>
            <a:ext cx="2438400" cy="24384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4400" y="2209800"/>
            <a:ext cx="2387600" cy="238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1547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1676400"/>
            <a:ext cx="3251200" cy="3251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0600" y="1676400"/>
            <a:ext cx="3251200" cy="325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611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http://www.stat.ucla.edu/%7Eywu/iFRAME/picflamin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533400"/>
            <a:ext cx="523875" cy="742950"/>
          </a:xfrm>
          <a:prstGeom prst="rect">
            <a:avLst/>
          </a:prstGeom>
          <a:noFill/>
        </p:spPr>
      </p:pic>
      <p:pic>
        <p:nvPicPr>
          <p:cNvPr id="1028" name="Picture 4" descr="http://www.stat.ucla.edu/%7Eywu/iFRAME/piccran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609600"/>
            <a:ext cx="476250" cy="666750"/>
          </a:xfrm>
          <a:prstGeom prst="rect">
            <a:avLst/>
          </a:prstGeom>
          <a:noFill/>
        </p:spPr>
      </p:pic>
      <p:pic>
        <p:nvPicPr>
          <p:cNvPr id="1029" name="Picture 5" descr="http://www.stat.ucla.edu/%7Eywu/iFRAME/picswa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33600" y="762000"/>
            <a:ext cx="704850" cy="476250"/>
          </a:xfrm>
          <a:prstGeom prst="rect">
            <a:avLst/>
          </a:prstGeom>
          <a:noFill/>
        </p:spPr>
      </p:pic>
      <p:pic>
        <p:nvPicPr>
          <p:cNvPr id="1030" name="Picture 6" descr="http://www.stat.ucla.edu/%7Eywu/iFRAME/picgoose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685800"/>
            <a:ext cx="571500" cy="571500"/>
          </a:xfrm>
          <a:prstGeom prst="rect">
            <a:avLst/>
          </a:prstGeom>
          <a:noFill/>
        </p:spPr>
      </p:pic>
      <p:pic>
        <p:nvPicPr>
          <p:cNvPr id="1031" name="Picture 7" descr="http://www.stat.ucla.edu/%7Eywu/iFRAME/picpigeon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57600" y="685800"/>
            <a:ext cx="571500" cy="571500"/>
          </a:xfrm>
          <a:prstGeom prst="rect">
            <a:avLst/>
          </a:prstGeom>
          <a:noFill/>
        </p:spPr>
      </p:pic>
      <p:pic>
        <p:nvPicPr>
          <p:cNvPr id="1032" name="Picture 8" descr="http://www.stat.ucla.edu/%7Eywu/iFRAME/picseagull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43400" y="685800"/>
            <a:ext cx="619125" cy="533400"/>
          </a:xfrm>
          <a:prstGeom prst="rect">
            <a:avLst/>
          </a:prstGeom>
          <a:noFill/>
        </p:spPr>
      </p:pic>
      <p:pic>
        <p:nvPicPr>
          <p:cNvPr id="1033" name="Picture 9" descr="http://www.stat.ucla.edu/%7Eywu/iFRAME/picduck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05400" y="685800"/>
            <a:ext cx="619125" cy="571500"/>
          </a:xfrm>
          <a:prstGeom prst="rect">
            <a:avLst/>
          </a:prstGeom>
          <a:noFill/>
        </p:spPr>
      </p:pic>
      <p:pic>
        <p:nvPicPr>
          <p:cNvPr id="1034" name="Picture 10" descr="http://www.stat.ucla.edu/%7Eywu/iFRAME/pichummingbird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867400" y="685800"/>
            <a:ext cx="571500" cy="571500"/>
          </a:xfrm>
          <a:prstGeom prst="rect">
            <a:avLst/>
          </a:prstGeom>
          <a:noFill/>
        </p:spPr>
      </p:pic>
      <p:pic>
        <p:nvPicPr>
          <p:cNvPr id="1035" name="Picture 11" descr="http://www.stat.ucla.edu/%7Eywu/iFRAME/picbluebird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53200" y="609600"/>
            <a:ext cx="476250" cy="666750"/>
          </a:xfrm>
          <a:prstGeom prst="rect">
            <a:avLst/>
          </a:prstGeom>
          <a:noFill/>
        </p:spPr>
      </p:pic>
      <p:pic>
        <p:nvPicPr>
          <p:cNvPr id="1036" name="Picture 12" descr="http://www.stat.ucla.edu/%7Eywu/iFRAME/picbird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162800" y="609600"/>
            <a:ext cx="476250" cy="666750"/>
          </a:xfrm>
          <a:prstGeom prst="rect">
            <a:avLst/>
          </a:prstGeom>
          <a:noFill/>
        </p:spPr>
      </p:pic>
      <p:pic>
        <p:nvPicPr>
          <p:cNvPr id="1037" name="Picture 13" descr="http://www.stat.ucla.edu/%7Eywu/iFRAME/picbutterfly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772400" y="838200"/>
            <a:ext cx="571500" cy="381000"/>
          </a:xfrm>
          <a:prstGeom prst="rect">
            <a:avLst/>
          </a:prstGeom>
          <a:noFill/>
        </p:spPr>
      </p:pic>
      <p:pic>
        <p:nvPicPr>
          <p:cNvPr id="1038" name="Picture 14" descr="http://www.stat.ucla.edu/%7Eywu/iFRAME/pichorse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28600" y="1676400"/>
            <a:ext cx="571500" cy="457200"/>
          </a:xfrm>
          <a:prstGeom prst="rect">
            <a:avLst/>
          </a:prstGeom>
          <a:noFill/>
        </p:spPr>
      </p:pic>
      <p:pic>
        <p:nvPicPr>
          <p:cNvPr id="1039" name="Picture 15" descr="http://www.stat.ucla.edu/%7Eywu/iFRAME/picpony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914400" y="1600200"/>
            <a:ext cx="714375" cy="571500"/>
          </a:xfrm>
          <a:prstGeom prst="rect">
            <a:avLst/>
          </a:prstGeom>
          <a:noFill/>
        </p:spPr>
      </p:pic>
      <p:pic>
        <p:nvPicPr>
          <p:cNvPr id="1040" name="Picture 16" descr="http://www.stat.ucla.edu/%7Eywu/iFRAME/piccow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752600" y="1676400"/>
            <a:ext cx="666750" cy="476250"/>
          </a:xfrm>
          <a:prstGeom prst="rect">
            <a:avLst/>
          </a:prstGeom>
          <a:noFill/>
        </p:spPr>
      </p:pic>
      <p:pic>
        <p:nvPicPr>
          <p:cNvPr id="1041" name="Picture 17" descr="http://www.stat.ucla.edu/%7Eywu/iFRAME/picdeer1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514600" y="1600200"/>
            <a:ext cx="619125" cy="571500"/>
          </a:xfrm>
          <a:prstGeom prst="rect">
            <a:avLst/>
          </a:prstGeom>
          <a:noFill/>
        </p:spPr>
      </p:pic>
      <p:pic>
        <p:nvPicPr>
          <p:cNvPr id="1042" name="Picture 18" descr="http://www.stat.ucla.edu/%7Eywu/iFRAME/picdog.pn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276600" y="1600200"/>
            <a:ext cx="714375" cy="542925"/>
          </a:xfrm>
          <a:prstGeom prst="rect">
            <a:avLst/>
          </a:prstGeom>
          <a:noFill/>
        </p:spPr>
      </p:pic>
      <p:pic>
        <p:nvPicPr>
          <p:cNvPr id="1043" name="Picture 19" descr="http://www.stat.ucla.edu/%7Eywu/iFRAME/picwolfbody.pn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114800" y="1600200"/>
            <a:ext cx="685800" cy="571500"/>
          </a:xfrm>
          <a:prstGeom prst="rect">
            <a:avLst/>
          </a:prstGeom>
          <a:noFill/>
        </p:spPr>
      </p:pic>
      <p:pic>
        <p:nvPicPr>
          <p:cNvPr id="1044" name="Picture 20" descr="http://www.stat.ucla.edu/%7Eywu/iFRAME/picelephant.pn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4953000" y="1600200"/>
            <a:ext cx="704850" cy="571500"/>
          </a:xfrm>
          <a:prstGeom prst="rect">
            <a:avLst/>
          </a:prstGeom>
          <a:noFill/>
        </p:spPr>
      </p:pic>
      <p:pic>
        <p:nvPicPr>
          <p:cNvPr id="1045" name="Picture 21" descr="http://www.stat.ucla.edu/%7Eywu/iFRAME/piccamel.pn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5791200" y="1600200"/>
            <a:ext cx="714375" cy="571500"/>
          </a:xfrm>
          <a:prstGeom prst="rect">
            <a:avLst/>
          </a:prstGeom>
          <a:noFill/>
        </p:spPr>
      </p:pic>
      <p:pic>
        <p:nvPicPr>
          <p:cNvPr id="1046" name="Picture 22" descr="http://www.stat.ucla.edu/%7Eywu/iFRAME/picrabbit.pn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6629400" y="1600200"/>
            <a:ext cx="571500" cy="571500"/>
          </a:xfrm>
          <a:prstGeom prst="rect">
            <a:avLst/>
          </a:prstGeom>
          <a:noFill/>
        </p:spPr>
      </p:pic>
      <p:pic>
        <p:nvPicPr>
          <p:cNvPr id="1047" name="Picture 23" descr="http://www.stat.ucla.edu/%7Eywu/iFRAME/piczebra.png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228600" y="2590800"/>
            <a:ext cx="762000" cy="609600"/>
          </a:xfrm>
          <a:prstGeom prst="rect">
            <a:avLst/>
          </a:prstGeom>
          <a:noFill/>
        </p:spPr>
      </p:pic>
      <p:pic>
        <p:nvPicPr>
          <p:cNvPr id="1048" name="Picture 24" descr="http://www.stat.ucla.edu/%7Eywu/iFRAME/picgiraff.png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1066800" y="2362200"/>
            <a:ext cx="571500" cy="952500"/>
          </a:xfrm>
          <a:prstGeom prst="rect">
            <a:avLst/>
          </a:prstGeom>
          <a:noFill/>
        </p:spPr>
      </p:pic>
      <p:pic>
        <p:nvPicPr>
          <p:cNvPr id="1049" name="Picture 25" descr="http://www.stat.ucla.edu/%7Eywu/iFRAME/picleopard.png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1752600" y="2514600"/>
            <a:ext cx="1524000" cy="762000"/>
          </a:xfrm>
          <a:prstGeom prst="rect">
            <a:avLst/>
          </a:prstGeom>
          <a:noFill/>
        </p:spPr>
      </p:pic>
      <p:pic>
        <p:nvPicPr>
          <p:cNvPr id="1050" name="Picture 26" descr="http://www.stat.ucla.edu/%7Eywu/iFRAME/pictiger.png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3352800" y="2514600"/>
            <a:ext cx="1190625" cy="695325"/>
          </a:xfrm>
          <a:prstGeom prst="rect">
            <a:avLst/>
          </a:prstGeom>
          <a:noFill/>
        </p:spPr>
      </p:pic>
      <p:pic>
        <p:nvPicPr>
          <p:cNvPr id="1051" name="Picture 27" descr="http://www.stat.ucla.edu/%7Eywu/iFRAME/picstar.png"/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4648200" y="2590800"/>
            <a:ext cx="571500" cy="571500"/>
          </a:xfrm>
          <a:prstGeom prst="rect">
            <a:avLst/>
          </a:prstGeom>
          <a:noFill/>
        </p:spPr>
      </p:pic>
      <p:pic>
        <p:nvPicPr>
          <p:cNvPr id="1052" name="Picture 28" descr="http://www.stat.ucla.edu/%7Eywu/iFRAME/piccat.png"/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228600" y="3429000"/>
            <a:ext cx="571500" cy="571500"/>
          </a:xfrm>
          <a:prstGeom prst="rect">
            <a:avLst/>
          </a:prstGeom>
          <a:noFill/>
        </p:spPr>
      </p:pic>
      <p:pic>
        <p:nvPicPr>
          <p:cNvPr id="1053" name="Picture 29" descr="http://www.stat.ucla.edu/%7Eywu/iFRAME/picwolf.png"/>
          <p:cNvPicPr>
            <a:picLocks noChangeAspect="1" noChangeArrowheads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914400" y="3429000"/>
            <a:ext cx="571500" cy="571500"/>
          </a:xfrm>
          <a:prstGeom prst="rect">
            <a:avLst/>
          </a:prstGeom>
          <a:noFill/>
        </p:spPr>
      </p:pic>
      <p:pic>
        <p:nvPicPr>
          <p:cNvPr id="1054" name="Picture 30" descr="http://www.stat.ucla.edu/%7Eywu/iFRAME/picbear.png"/>
          <p:cNvPicPr>
            <a:picLocks noChangeAspect="1" noChangeArrowheads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1600200" y="3429000"/>
            <a:ext cx="571500" cy="571500"/>
          </a:xfrm>
          <a:prstGeom prst="rect">
            <a:avLst/>
          </a:prstGeom>
          <a:noFill/>
        </p:spPr>
      </p:pic>
      <p:pic>
        <p:nvPicPr>
          <p:cNvPr id="1055" name="Picture 31" descr="http://www.stat.ucla.edu/%7Eywu/iFRAME/piclion.png"/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2286000" y="3429000"/>
            <a:ext cx="571500" cy="571500"/>
          </a:xfrm>
          <a:prstGeom prst="rect">
            <a:avLst/>
          </a:prstGeom>
          <a:noFill/>
        </p:spPr>
      </p:pic>
      <p:pic>
        <p:nvPicPr>
          <p:cNvPr id="1056" name="Picture 32" descr="http://www.stat.ucla.edu/%7Eywu/iFRAME/piclionese.png"/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2971800" y="3429000"/>
            <a:ext cx="571500" cy="571500"/>
          </a:xfrm>
          <a:prstGeom prst="rect">
            <a:avLst/>
          </a:prstGeom>
          <a:noFill/>
        </p:spPr>
      </p:pic>
      <p:pic>
        <p:nvPicPr>
          <p:cNvPr id="1057" name="Picture 33" descr="http://www.stat.ucla.edu/%7Eywu/iFRAME/piccougar.png"/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3657600" y="3429000"/>
            <a:ext cx="571500" cy="571500"/>
          </a:xfrm>
          <a:prstGeom prst="rect">
            <a:avLst/>
          </a:prstGeom>
          <a:noFill/>
        </p:spPr>
      </p:pic>
      <p:pic>
        <p:nvPicPr>
          <p:cNvPr id="1058" name="Picture 34" descr="http://www.stat.ucla.edu/%7Eywu/iFRAME/picsnowleopard.png"/>
          <p:cNvPicPr>
            <a:picLocks noChangeAspect="1" noChangeArrowheads="1"/>
          </p:cNvPicPr>
          <p:nvPr/>
        </p:nvPicPr>
        <p:blipFill>
          <a:blip r:embed="rId33" cstate="print"/>
          <a:srcRect/>
          <a:stretch>
            <a:fillRect/>
          </a:stretch>
        </p:blipFill>
        <p:spPr bwMode="auto">
          <a:xfrm>
            <a:off x="4343400" y="3429000"/>
            <a:ext cx="571500" cy="571500"/>
          </a:xfrm>
          <a:prstGeom prst="rect">
            <a:avLst/>
          </a:prstGeom>
          <a:noFill/>
        </p:spPr>
      </p:pic>
      <p:pic>
        <p:nvPicPr>
          <p:cNvPr id="1059" name="Picture 35" descr="http://www.stat.ucla.edu/%7Eywu/iFRAME/pictigerface.png"/>
          <p:cNvPicPr>
            <a:picLocks noChangeAspect="1" noChangeArrowheads="1"/>
          </p:cNvPicPr>
          <p:nvPr/>
        </p:nvPicPr>
        <p:blipFill>
          <a:blip r:embed="rId34" cstate="print"/>
          <a:srcRect/>
          <a:stretch>
            <a:fillRect/>
          </a:stretch>
        </p:blipFill>
        <p:spPr bwMode="auto">
          <a:xfrm>
            <a:off x="5029200" y="3429000"/>
            <a:ext cx="571500" cy="571500"/>
          </a:xfrm>
          <a:prstGeom prst="rect">
            <a:avLst/>
          </a:prstGeom>
          <a:noFill/>
        </p:spPr>
      </p:pic>
      <p:pic>
        <p:nvPicPr>
          <p:cNvPr id="1060" name="Picture 36" descr="http://www.stat.ucla.edu/%7Eywu/iFRAME/picpanda.png"/>
          <p:cNvPicPr>
            <a:picLocks noChangeAspect="1" noChangeArrowheads="1"/>
          </p:cNvPicPr>
          <p:nvPr/>
        </p:nvPicPr>
        <p:blipFill>
          <a:blip r:embed="rId35" cstate="print"/>
          <a:srcRect/>
          <a:stretch>
            <a:fillRect/>
          </a:stretch>
        </p:blipFill>
        <p:spPr bwMode="auto">
          <a:xfrm>
            <a:off x="6400800" y="3429000"/>
            <a:ext cx="571500" cy="571500"/>
          </a:xfrm>
          <a:prstGeom prst="rect">
            <a:avLst/>
          </a:prstGeom>
          <a:noFill/>
        </p:spPr>
      </p:pic>
      <p:pic>
        <p:nvPicPr>
          <p:cNvPr id="1061" name="Picture 37" descr="http://www.stat.ucla.edu/%7Eywu/iFRAME/pichorsehead.png"/>
          <p:cNvPicPr>
            <a:picLocks noChangeAspect="1" noChangeArrowheads="1"/>
          </p:cNvPicPr>
          <p:nvPr/>
        </p:nvPicPr>
        <p:blipFill>
          <a:blip r:embed="rId36" cstate="print"/>
          <a:srcRect/>
          <a:stretch>
            <a:fillRect/>
          </a:stretch>
        </p:blipFill>
        <p:spPr bwMode="auto">
          <a:xfrm>
            <a:off x="7086600" y="3429000"/>
            <a:ext cx="571500" cy="571500"/>
          </a:xfrm>
          <a:prstGeom prst="rect">
            <a:avLst/>
          </a:prstGeom>
          <a:noFill/>
        </p:spPr>
      </p:pic>
      <p:pic>
        <p:nvPicPr>
          <p:cNvPr id="1062" name="Picture 38" descr="http://www.stat.ucla.edu/%7Eywu/iFRAME/pictomato.png"/>
          <p:cNvPicPr>
            <a:picLocks noChangeAspect="1" noChangeArrowheads="1"/>
          </p:cNvPicPr>
          <p:nvPr/>
        </p:nvPicPr>
        <p:blipFill>
          <a:blip r:embed="rId37" cstate="print"/>
          <a:srcRect/>
          <a:stretch>
            <a:fillRect/>
          </a:stretch>
        </p:blipFill>
        <p:spPr bwMode="auto">
          <a:xfrm>
            <a:off x="228600" y="4267200"/>
            <a:ext cx="571500" cy="571500"/>
          </a:xfrm>
          <a:prstGeom prst="rect">
            <a:avLst/>
          </a:prstGeom>
          <a:noFill/>
        </p:spPr>
      </p:pic>
      <p:pic>
        <p:nvPicPr>
          <p:cNvPr id="1063" name="Picture 39" descr="http://www.stat.ucla.edu/%7Eywu/iFRAME/picpeach.png"/>
          <p:cNvPicPr>
            <a:picLocks noChangeAspect="1" noChangeArrowheads="1"/>
          </p:cNvPicPr>
          <p:nvPr/>
        </p:nvPicPr>
        <p:blipFill>
          <a:blip r:embed="rId38" cstate="print"/>
          <a:srcRect/>
          <a:stretch>
            <a:fillRect/>
          </a:stretch>
        </p:blipFill>
        <p:spPr bwMode="auto">
          <a:xfrm>
            <a:off x="914400" y="4267200"/>
            <a:ext cx="514350" cy="619125"/>
          </a:xfrm>
          <a:prstGeom prst="rect">
            <a:avLst/>
          </a:prstGeom>
          <a:noFill/>
        </p:spPr>
      </p:pic>
      <p:pic>
        <p:nvPicPr>
          <p:cNvPr id="1064" name="Picture 40" descr="http://www.stat.ucla.edu/%7Eywu/iFRAME/picflowerfive.png"/>
          <p:cNvPicPr>
            <a:picLocks noChangeAspect="1" noChangeArrowheads="1"/>
          </p:cNvPicPr>
          <p:nvPr/>
        </p:nvPicPr>
        <p:blipFill>
          <a:blip r:embed="rId39" cstate="print"/>
          <a:srcRect/>
          <a:stretch>
            <a:fillRect/>
          </a:stretch>
        </p:blipFill>
        <p:spPr bwMode="auto">
          <a:xfrm>
            <a:off x="1524000" y="4267200"/>
            <a:ext cx="571500" cy="571500"/>
          </a:xfrm>
          <a:prstGeom prst="rect">
            <a:avLst/>
          </a:prstGeom>
          <a:noFill/>
        </p:spPr>
      </p:pic>
      <p:pic>
        <p:nvPicPr>
          <p:cNvPr id="1065" name="Picture 41" descr="http://www.stat.ucla.edu/%7Eywu/iFRAME/picfivepetal.png"/>
          <p:cNvPicPr>
            <a:picLocks noChangeAspect="1" noChangeArrowheads="1"/>
          </p:cNvPicPr>
          <p:nvPr/>
        </p:nvPicPr>
        <p:blipFill>
          <a:blip r:embed="rId40" cstate="print"/>
          <a:srcRect/>
          <a:stretch>
            <a:fillRect/>
          </a:stretch>
        </p:blipFill>
        <p:spPr bwMode="auto">
          <a:xfrm>
            <a:off x="2209800" y="4267200"/>
            <a:ext cx="571500" cy="571500"/>
          </a:xfrm>
          <a:prstGeom prst="rect">
            <a:avLst/>
          </a:prstGeom>
          <a:noFill/>
        </p:spPr>
      </p:pic>
      <p:pic>
        <p:nvPicPr>
          <p:cNvPr id="1066" name="Picture 42" descr="http://www.stat.ucla.edu/%7Eywu/iFRAME/picfive2.png"/>
          <p:cNvPicPr>
            <a:picLocks noChangeAspect="1" noChangeArrowheads="1"/>
          </p:cNvPicPr>
          <p:nvPr/>
        </p:nvPicPr>
        <p:blipFill>
          <a:blip r:embed="rId41" cstate="print"/>
          <a:srcRect/>
          <a:stretch>
            <a:fillRect/>
          </a:stretch>
        </p:blipFill>
        <p:spPr bwMode="auto">
          <a:xfrm>
            <a:off x="2895600" y="4267200"/>
            <a:ext cx="571500" cy="571500"/>
          </a:xfrm>
          <a:prstGeom prst="rect">
            <a:avLst/>
          </a:prstGeom>
          <a:noFill/>
        </p:spPr>
      </p:pic>
      <p:pic>
        <p:nvPicPr>
          <p:cNvPr id="1067" name="Picture 43" descr="http://www.stat.ucla.edu/%7Eywu/iFRAME/picfive3.png"/>
          <p:cNvPicPr>
            <a:picLocks noChangeAspect="1" noChangeArrowheads="1"/>
          </p:cNvPicPr>
          <p:nvPr/>
        </p:nvPicPr>
        <p:blipFill>
          <a:blip r:embed="rId42" cstate="print"/>
          <a:srcRect/>
          <a:stretch>
            <a:fillRect/>
          </a:stretch>
        </p:blipFill>
        <p:spPr bwMode="auto">
          <a:xfrm>
            <a:off x="3581400" y="4267200"/>
            <a:ext cx="571500" cy="571500"/>
          </a:xfrm>
          <a:prstGeom prst="rect">
            <a:avLst/>
          </a:prstGeom>
          <a:noFill/>
        </p:spPr>
      </p:pic>
      <p:pic>
        <p:nvPicPr>
          <p:cNvPr id="1068" name="Picture 44" descr="http://www.stat.ucla.edu/%7Eywu/iFRAME/picforgetmenot.png"/>
          <p:cNvPicPr>
            <a:picLocks noChangeAspect="1" noChangeArrowheads="1"/>
          </p:cNvPicPr>
          <p:nvPr/>
        </p:nvPicPr>
        <p:blipFill>
          <a:blip r:embed="rId43" cstate="print"/>
          <a:srcRect/>
          <a:stretch>
            <a:fillRect/>
          </a:stretch>
        </p:blipFill>
        <p:spPr bwMode="auto">
          <a:xfrm>
            <a:off x="4267200" y="4267200"/>
            <a:ext cx="571500" cy="571500"/>
          </a:xfrm>
          <a:prstGeom prst="rect">
            <a:avLst/>
          </a:prstGeom>
          <a:noFill/>
        </p:spPr>
      </p:pic>
      <p:pic>
        <p:nvPicPr>
          <p:cNvPr id="1069" name="Picture 45" descr="http://www.stat.ucla.edu/%7Eywu/iFRAME/picspringbeauty.png"/>
          <p:cNvPicPr>
            <a:picLocks noChangeAspect="1" noChangeArrowheads="1"/>
          </p:cNvPicPr>
          <p:nvPr/>
        </p:nvPicPr>
        <p:blipFill>
          <a:blip r:embed="rId44" cstate="print"/>
          <a:srcRect/>
          <a:stretch>
            <a:fillRect/>
          </a:stretch>
        </p:blipFill>
        <p:spPr bwMode="auto">
          <a:xfrm>
            <a:off x="4953000" y="4267200"/>
            <a:ext cx="571500" cy="571500"/>
          </a:xfrm>
          <a:prstGeom prst="rect">
            <a:avLst/>
          </a:prstGeom>
          <a:noFill/>
        </p:spPr>
      </p:pic>
      <p:pic>
        <p:nvPicPr>
          <p:cNvPr id="1070" name="Picture 46" descr="http://www.stat.ucla.edu/%7Eywu/iFRAME/picsixpetal.png"/>
          <p:cNvPicPr>
            <a:picLocks noChangeAspect="1" noChangeArrowheads="1"/>
          </p:cNvPicPr>
          <p:nvPr/>
        </p:nvPicPr>
        <p:blipFill>
          <a:blip r:embed="rId45" cstate="print"/>
          <a:srcRect/>
          <a:stretch>
            <a:fillRect/>
          </a:stretch>
        </p:blipFill>
        <p:spPr bwMode="auto">
          <a:xfrm>
            <a:off x="5638800" y="4267200"/>
            <a:ext cx="571500" cy="571500"/>
          </a:xfrm>
          <a:prstGeom prst="rect">
            <a:avLst/>
          </a:prstGeom>
          <a:noFill/>
        </p:spPr>
      </p:pic>
      <p:pic>
        <p:nvPicPr>
          <p:cNvPr id="1071" name="Picture 47" descr="http://www.stat.ucla.edu/%7Eywu/iFRAME/piceightpetal.png"/>
          <p:cNvPicPr>
            <a:picLocks noChangeAspect="1" noChangeArrowheads="1"/>
          </p:cNvPicPr>
          <p:nvPr/>
        </p:nvPicPr>
        <p:blipFill>
          <a:blip r:embed="rId46" cstate="print"/>
          <a:srcRect/>
          <a:stretch>
            <a:fillRect/>
          </a:stretch>
        </p:blipFill>
        <p:spPr bwMode="auto">
          <a:xfrm>
            <a:off x="6324600" y="4267200"/>
            <a:ext cx="571500" cy="571500"/>
          </a:xfrm>
          <a:prstGeom prst="rect">
            <a:avLst/>
          </a:prstGeom>
          <a:noFill/>
        </p:spPr>
      </p:pic>
      <p:pic>
        <p:nvPicPr>
          <p:cNvPr id="1072" name="Picture 48" descr="http://www.stat.ucla.edu/%7Eywu/iFRAME/piccar.png"/>
          <p:cNvPicPr>
            <a:picLocks noChangeAspect="1" noChangeArrowheads="1"/>
          </p:cNvPicPr>
          <p:nvPr/>
        </p:nvPicPr>
        <p:blipFill>
          <a:blip r:embed="rId47" cstate="print"/>
          <a:srcRect/>
          <a:stretch>
            <a:fillRect/>
          </a:stretch>
        </p:blipFill>
        <p:spPr bwMode="auto">
          <a:xfrm>
            <a:off x="228600" y="5334000"/>
            <a:ext cx="790575" cy="381000"/>
          </a:xfrm>
          <a:prstGeom prst="rect">
            <a:avLst/>
          </a:prstGeom>
          <a:noFill/>
        </p:spPr>
      </p:pic>
      <p:pic>
        <p:nvPicPr>
          <p:cNvPr id="1073" name="Picture 49" descr="http://www.stat.ucla.edu/%7Eywu/iFRAME/piccarfront.png"/>
          <p:cNvPicPr>
            <a:picLocks noChangeAspect="1" noChangeArrowheads="1"/>
          </p:cNvPicPr>
          <p:nvPr/>
        </p:nvPicPr>
        <p:blipFill>
          <a:blip r:embed="rId48" cstate="print"/>
          <a:srcRect/>
          <a:stretch>
            <a:fillRect/>
          </a:stretch>
        </p:blipFill>
        <p:spPr bwMode="auto">
          <a:xfrm>
            <a:off x="1143000" y="5181600"/>
            <a:ext cx="723900" cy="542925"/>
          </a:xfrm>
          <a:prstGeom prst="rect">
            <a:avLst/>
          </a:prstGeom>
          <a:noFill/>
        </p:spPr>
      </p:pic>
      <p:pic>
        <p:nvPicPr>
          <p:cNvPr id="1074" name="Picture 50" descr="http://www.stat.ucla.edu/%7Eywu/iFRAME/picbike.png"/>
          <p:cNvPicPr>
            <a:picLocks noChangeAspect="1" noChangeArrowheads="1"/>
          </p:cNvPicPr>
          <p:nvPr/>
        </p:nvPicPr>
        <p:blipFill>
          <a:blip r:embed="rId49" cstate="print"/>
          <a:srcRect/>
          <a:stretch>
            <a:fillRect/>
          </a:stretch>
        </p:blipFill>
        <p:spPr bwMode="auto">
          <a:xfrm>
            <a:off x="1981200" y="5181600"/>
            <a:ext cx="571500" cy="571500"/>
          </a:xfrm>
          <a:prstGeom prst="rect">
            <a:avLst/>
          </a:prstGeom>
          <a:noFill/>
        </p:spPr>
      </p:pic>
      <p:pic>
        <p:nvPicPr>
          <p:cNvPr id="1075" name="Picture 51" descr="http://www.stat.ucla.edu/%7Eywu/iFRAME/picmotorcycle.png"/>
          <p:cNvPicPr>
            <a:picLocks noChangeAspect="1" noChangeArrowheads="1"/>
          </p:cNvPicPr>
          <p:nvPr/>
        </p:nvPicPr>
        <p:blipFill>
          <a:blip r:embed="rId50" cstate="print"/>
          <a:srcRect/>
          <a:stretch>
            <a:fillRect/>
          </a:stretch>
        </p:blipFill>
        <p:spPr bwMode="auto">
          <a:xfrm>
            <a:off x="2667000" y="5257800"/>
            <a:ext cx="742950" cy="457200"/>
          </a:xfrm>
          <a:prstGeom prst="rect">
            <a:avLst/>
          </a:prstGeom>
          <a:noFill/>
        </p:spPr>
      </p:pic>
      <p:pic>
        <p:nvPicPr>
          <p:cNvPr id="1076" name="Picture 52" descr="http://www.stat.ucla.edu/%7Eywu/iFRAME/picclock.png"/>
          <p:cNvPicPr>
            <a:picLocks noChangeAspect="1" noChangeArrowheads="1"/>
          </p:cNvPicPr>
          <p:nvPr/>
        </p:nvPicPr>
        <p:blipFill>
          <a:blip r:embed="rId51" cstate="print"/>
          <a:srcRect/>
          <a:stretch>
            <a:fillRect/>
          </a:stretch>
        </p:blipFill>
        <p:spPr bwMode="auto">
          <a:xfrm>
            <a:off x="3581400" y="5181600"/>
            <a:ext cx="571500" cy="571500"/>
          </a:xfrm>
          <a:prstGeom prst="rect">
            <a:avLst/>
          </a:prstGeom>
          <a:noFill/>
        </p:spPr>
      </p:pic>
      <p:pic>
        <p:nvPicPr>
          <p:cNvPr id="1077" name="Picture 53" descr="http://www.stat.ucla.edu/%7Eywu/iFRAME/picteapot.png"/>
          <p:cNvPicPr>
            <a:picLocks noChangeAspect="1" noChangeArrowheads="1"/>
          </p:cNvPicPr>
          <p:nvPr/>
        </p:nvPicPr>
        <p:blipFill>
          <a:blip r:embed="rId52" cstate="print"/>
          <a:srcRect/>
          <a:stretch>
            <a:fillRect/>
          </a:stretch>
        </p:blipFill>
        <p:spPr bwMode="auto">
          <a:xfrm>
            <a:off x="4267200" y="5181600"/>
            <a:ext cx="571500" cy="571500"/>
          </a:xfrm>
          <a:prstGeom prst="rect">
            <a:avLst/>
          </a:prstGeom>
          <a:noFill/>
        </p:spPr>
      </p:pic>
      <p:pic>
        <p:nvPicPr>
          <p:cNvPr id="1078" name="Picture 54" descr="http://www.stat.ucla.edu/%7Eywu/iFRAME/piccup.png"/>
          <p:cNvPicPr>
            <a:picLocks noChangeAspect="1" noChangeArrowheads="1"/>
          </p:cNvPicPr>
          <p:nvPr/>
        </p:nvPicPr>
        <p:blipFill>
          <a:blip r:embed="rId53" cstate="print"/>
          <a:srcRect/>
          <a:stretch>
            <a:fillRect/>
          </a:stretch>
        </p:blipFill>
        <p:spPr bwMode="auto">
          <a:xfrm>
            <a:off x="4953000" y="5181600"/>
            <a:ext cx="571500" cy="571500"/>
          </a:xfrm>
          <a:prstGeom prst="rect">
            <a:avLst/>
          </a:prstGeom>
          <a:noFill/>
        </p:spPr>
      </p:pic>
      <p:pic>
        <p:nvPicPr>
          <p:cNvPr id="1079" name="Picture 55" descr="http://www.stat.ucla.edu/%7Eywu/iFRAME/picwomen.png"/>
          <p:cNvPicPr>
            <a:picLocks noChangeAspect="1" noChangeArrowheads="1"/>
          </p:cNvPicPr>
          <p:nvPr/>
        </p:nvPicPr>
        <p:blipFill>
          <a:blip r:embed="rId54" cstate="print"/>
          <a:srcRect/>
          <a:stretch>
            <a:fillRect/>
          </a:stretch>
        </p:blipFill>
        <p:spPr bwMode="auto">
          <a:xfrm>
            <a:off x="5638800" y="5105400"/>
            <a:ext cx="457200" cy="676275"/>
          </a:xfrm>
          <a:prstGeom prst="rect">
            <a:avLst/>
          </a:prstGeom>
          <a:noFill/>
        </p:spPr>
      </p:pic>
      <p:pic>
        <p:nvPicPr>
          <p:cNvPr id="1080" name="Picture 56" descr="http://www.stat.ucla.edu/%7Eywu/iFRAME/picwomen1.png"/>
          <p:cNvPicPr>
            <a:picLocks noChangeAspect="1" noChangeArrowheads="1"/>
          </p:cNvPicPr>
          <p:nvPr/>
        </p:nvPicPr>
        <p:blipFill>
          <a:blip r:embed="rId55" cstate="print"/>
          <a:srcRect/>
          <a:stretch>
            <a:fillRect/>
          </a:stretch>
        </p:blipFill>
        <p:spPr bwMode="auto">
          <a:xfrm>
            <a:off x="6172200" y="5029200"/>
            <a:ext cx="504825" cy="762000"/>
          </a:xfrm>
          <a:prstGeom prst="rect">
            <a:avLst/>
          </a:prstGeom>
          <a:noFill/>
        </p:spPr>
      </p:pic>
      <p:pic>
        <p:nvPicPr>
          <p:cNvPr id="1081" name="Picture 57" descr="http://www.stat.ucla.edu/%7Eywu/iFRAME/picwomen2.png"/>
          <p:cNvPicPr>
            <a:picLocks noChangeAspect="1" noChangeArrowheads="1"/>
          </p:cNvPicPr>
          <p:nvPr/>
        </p:nvPicPr>
        <p:blipFill>
          <a:blip r:embed="rId56" cstate="print"/>
          <a:srcRect/>
          <a:stretch>
            <a:fillRect/>
          </a:stretch>
        </p:blipFill>
        <p:spPr bwMode="auto">
          <a:xfrm>
            <a:off x="6781800" y="5105400"/>
            <a:ext cx="428625" cy="676275"/>
          </a:xfrm>
          <a:prstGeom prst="rect">
            <a:avLst/>
          </a:prstGeom>
          <a:noFill/>
        </p:spPr>
      </p:pic>
      <p:pic>
        <p:nvPicPr>
          <p:cNvPr id="1082" name="Picture 58" descr="http://www.stat.ucla.edu/%7Eywu/iFRAME/picpeople.png"/>
          <p:cNvPicPr>
            <a:picLocks noChangeAspect="1" noChangeArrowheads="1"/>
          </p:cNvPicPr>
          <p:nvPr/>
        </p:nvPicPr>
        <p:blipFill>
          <a:blip r:embed="rId57" cstate="print"/>
          <a:srcRect/>
          <a:stretch>
            <a:fillRect/>
          </a:stretch>
        </p:blipFill>
        <p:spPr bwMode="auto">
          <a:xfrm>
            <a:off x="7315200" y="5410200"/>
            <a:ext cx="571500" cy="381000"/>
          </a:xfrm>
          <a:prstGeom prst="rect">
            <a:avLst/>
          </a:prstGeom>
          <a:noFill/>
        </p:spPr>
      </p:pic>
      <p:pic>
        <p:nvPicPr>
          <p:cNvPr id="1083" name="Picture 59" descr="http://www.stat.ucla.edu/%7Eywu/iFRAME/picface.png"/>
          <p:cNvPicPr>
            <a:picLocks noChangeAspect="1" noChangeArrowheads="1"/>
          </p:cNvPicPr>
          <p:nvPr/>
        </p:nvPicPr>
        <p:blipFill>
          <a:blip r:embed="rId58" cstate="print"/>
          <a:srcRect/>
          <a:stretch>
            <a:fillRect/>
          </a:stretch>
        </p:blipFill>
        <p:spPr bwMode="auto">
          <a:xfrm>
            <a:off x="8001000" y="5029200"/>
            <a:ext cx="762000" cy="762000"/>
          </a:xfrm>
          <a:prstGeom prst="rect">
            <a:avLst/>
          </a:prstGeom>
          <a:noFill/>
        </p:spPr>
      </p:pic>
      <p:pic>
        <p:nvPicPr>
          <p:cNvPr id="1026" name="Picture 2" descr="http://www.stat.ucla.edu/%7Eywu/iFRAME/picegret.png"/>
          <p:cNvPicPr>
            <a:picLocks noChangeAspect="1" noChangeArrowheads="1"/>
          </p:cNvPicPr>
          <p:nvPr/>
        </p:nvPicPr>
        <p:blipFill>
          <a:blip r:embed="rId59" cstate="print"/>
          <a:srcRect/>
          <a:stretch>
            <a:fillRect/>
          </a:stretch>
        </p:blipFill>
        <p:spPr bwMode="auto">
          <a:xfrm>
            <a:off x="228600" y="609600"/>
            <a:ext cx="476250" cy="666750"/>
          </a:xfrm>
          <a:prstGeom prst="rect">
            <a:avLst/>
          </a:prstGeom>
          <a:noFill/>
        </p:spPr>
      </p:pic>
      <p:pic>
        <p:nvPicPr>
          <p:cNvPr id="8194" name="Picture 2" descr="http://www.stat.ucla.edu/%7Eywu/iFRAME/piccheetah.png"/>
          <p:cNvPicPr>
            <a:picLocks noChangeAspect="1" noChangeArrowheads="1"/>
          </p:cNvPicPr>
          <p:nvPr/>
        </p:nvPicPr>
        <p:blipFill>
          <a:blip r:embed="rId60" cstate="print"/>
          <a:srcRect/>
          <a:stretch>
            <a:fillRect/>
          </a:stretch>
        </p:blipFill>
        <p:spPr bwMode="auto">
          <a:xfrm>
            <a:off x="5715000" y="3429000"/>
            <a:ext cx="571500" cy="571501"/>
          </a:xfrm>
          <a:prstGeom prst="rect">
            <a:avLst/>
          </a:prstGeom>
          <a:noFill/>
        </p:spPr>
      </p:pic>
      <p:pic>
        <p:nvPicPr>
          <p:cNvPr id="8196" name="Picture 4" descr="http://www.stat.ucla.edu/%7Eywu/iFRAME/picsquire.png"/>
          <p:cNvPicPr>
            <a:picLocks noChangeAspect="1" noChangeArrowheads="1"/>
          </p:cNvPicPr>
          <p:nvPr/>
        </p:nvPicPr>
        <p:blipFill>
          <a:blip r:embed="rId61" cstate="print"/>
          <a:srcRect/>
          <a:stretch>
            <a:fillRect/>
          </a:stretch>
        </p:blipFill>
        <p:spPr bwMode="auto">
          <a:xfrm>
            <a:off x="7315200" y="1600200"/>
            <a:ext cx="571500" cy="571501"/>
          </a:xfrm>
          <a:prstGeom prst="rect">
            <a:avLst/>
          </a:prstGeom>
          <a:noFill/>
        </p:spPr>
      </p:pic>
      <p:pic>
        <p:nvPicPr>
          <p:cNvPr id="8198" name="Picture 6" descr="http://www.stat.ucla.edu/%7Eywu/iFRAME/picsusan.png"/>
          <p:cNvPicPr>
            <a:picLocks noChangeAspect="1" noChangeArrowheads="1"/>
          </p:cNvPicPr>
          <p:nvPr/>
        </p:nvPicPr>
        <p:blipFill>
          <a:blip r:embed="rId62" cstate="print"/>
          <a:srcRect/>
          <a:stretch>
            <a:fillRect/>
          </a:stretch>
        </p:blipFill>
        <p:spPr bwMode="auto">
          <a:xfrm>
            <a:off x="7010400" y="4267200"/>
            <a:ext cx="571500" cy="571501"/>
          </a:xfrm>
          <a:prstGeom prst="rect">
            <a:avLst/>
          </a:prstGeom>
          <a:noFill/>
        </p:spPr>
      </p:pic>
      <p:pic>
        <p:nvPicPr>
          <p:cNvPr id="8200" name="Picture 8" descr="http://www.stat.ucla.edu/%7Eywu/iFRAME/picsunflower.png"/>
          <p:cNvPicPr>
            <a:picLocks noChangeAspect="1" noChangeArrowheads="1"/>
          </p:cNvPicPr>
          <p:nvPr/>
        </p:nvPicPr>
        <p:blipFill>
          <a:blip r:embed="rId63" cstate="print"/>
          <a:srcRect/>
          <a:stretch>
            <a:fillRect/>
          </a:stretch>
        </p:blipFill>
        <p:spPr bwMode="auto">
          <a:xfrm>
            <a:off x="7696200" y="4267200"/>
            <a:ext cx="571500" cy="5715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26906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914400"/>
            <a:ext cx="8229600" cy="563562"/>
          </a:xfrm>
        </p:spPr>
        <p:txBody>
          <a:bodyPr>
            <a:normAutofit/>
          </a:bodyPr>
          <a:lstStyle/>
          <a:p>
            <a:r>
              <a:rPr lang="en-US" altLang="zh-CN" sz="2400" dirty="0">
                <a:latin typeface="Times New Roman"/>
                <a:ea typeface="宋体" charset="0"/>
                <a:cs typeface="Times New Roman"/>
              </a:rPr>
              <a:t>Modeling image pixel labels as </a:t>
            </a:r>
            <a:r>
              <a:rPr lang="en-US" altLang="zh-CN" sz="2400" dirty="0" smtClean="0">
                <a:latin typeface="Times New Roman"/>
                <a:ea typeface="宋体" charset="0"/>
                <a:cs typeface="Times New Roman"/>
              </a:rPr>
              <a:t>MRF (</a:t>
            </a:r>
            <a:r>
              <a:rPr lang="en-US" altLang="zh-CN" sz="2400" dirty="0" err="1" smtClean="0">
                <a:latin typeface="Times New Roman"/>
                <a:ea typeface="宋体" charset="0"/>
                <a:cs typeface="Times New Roman"/>
              </a:rPr>
              <a:t>Ising</a:t>
            </a:r>
            <a:r>
              <a:rPr lang="en-US" altLang="zh-CN" sz="2400" dirty="0" smtClean="0">
                <a:latin typeface="Times New Roman"/>
                <a:ea typeface="宋体" charset="0"/>
                <a:cs typeface="Times New Roman"/>
              </a:rPr>
              <a:t>)</a:t>
            </a:r>
            <a:endParaRPr lang="en-US" altLang="zh-CN" sz="2400" dirty="0">
              <a:latin typeface="Times New Roman"/>
              <a:ea typeface="宋体" charset="0"/>
              <a:cs typeface="Times New Roman"/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1000" y="1524000"/>
            <a:ext cx="8229600" cy="4144963"/>
          </a:xfrm>
        </p:spPr>
        <p:txBody>
          <a:bodyPr/>
          <a:lstStyle/>
          <a:p>
            <a:pPr>
              <a:buFontTx/>
              <a:buNone/>
            </a:pPr>
            <a:endParaRPr lang="en-US" altLang="zh-CN" sz="2000" dirty="0">
              <a:ea typeface="宋体" charset="0"/>
              <a:cs typeface="宋体" charset="0"/>
            </a:endParaRPr>
          </a:p>
        </p:txBody>
      </p:sp>
      <p:grpSp>
        <p:nvGrpSpPr>
          <p:cNvPr id="23556" name="Group 4"/>
          <p:cNvGrpSpPr>
            <a:grpSpLocks/>
          </p:cNvGrpSpPr>
          <p:nvPr/>
        </p:nvGrpSpPr>
        <p:grpSpPr bwMode="auto">
          <a:xfrm>
            <a:off x="914400" y="2819400"/>
            <a:ext cx="7467600" cy="3001963"/>
            <a:chOff x="576" y="1776"/>
            <a:chExt cx="4704" cy="1891"/>
          </a:xfrm>
        </p:grpSpPr>
        <p:pic>
          <p:nvPicPr>
            <p:cNvPr id="23557" name="Picture 5" descr="MRF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4" y="2016"/>
              <a:ext cx="2349" cy="12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aphicFrame>
          <p:nvGraphicFramePr>
            <p:cNvPr id="23558" name="Object 6"/>
            <p:cNvGraphicFramePr>
              <a:graphicFrameLocks noChangeAspect="1"/>
            </p:cNvGraphicFramePr>
            <p:nvPr/>
          </p:nvGraphicFramePr>
          <p:xfrm>
            <a:off x="576" y="2640"/>
            <a:ext cx="564" cy="2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94" name="Equation" r:id="rId4" imgW="444240" imgH="190440" progId="Equation.DSMT4">
                    <p:embed/>
                  </p:oleObj>
                </mc:Choice>
                <mc:Fallback>
                  <p:oleObj name="Equation" r:id="rId4" imgW="444240" imgH="1904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76" y="2640"/>
                          <a:ext cx="564" cy="24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chemeClr val="bg2">
                                    <a:alpha val="74998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3559" name="Object 7"/>
            <p:cNvGraphicFramePr>
              <a:graphicFrameLocks noChangeAspect="1"/>
            </p:cNvGraphicFramePr>
            <p:nvPr/>
          </p:nvGraphicFramePr>
          <p:xfrm>
            <a:off x="1152" y="3408"/>
            <a:ext cx="616" cy="2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95" name="Equation" r:id="rId6" imgW="482400" imgH="203040" progId="Equation.3">
                    <p:embed/>
                  </p:oleObj>
                </mc:Choice>
                <mc:Fallback>
                  <p:oleObj name="Equation" r:id="rId6" imgW="482400" imgH="20304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52" y="3408"/>
                          <a:ext cx="616" cy="25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chemeClr val="bg2">
                                    <a:alpha val="74998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3560" name="Line 8"/>
            <p:cNvSpPr>
              <a:spLocks noChangeShapeType="1"/>
            </p:cNvSpPr>
            <p:nvPr/>
          </p:nvSpPr>
          <p:spPr bwMode="auto">
            <a:xfrm flipV="1">
              <a:off x="1488" y="3168"/>
              <a:ext cx="288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561" name="Line 9"/>
            <p:cNvSpPr>
              <a:spLocks noChangeShapeType="1"/>
            </p:cNvSpPr>
            <p:nvPr/>
          </p:nvSpPr>
          <p:spPr bwMode="auto">
            <a:xfrm>
              <a:off x="1152" y="2784"/>
              <a:ext cx="2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pic>
          <p:nvPicPr>
            <p:cNvPr id="23562" name="Picture 10" descr="5gt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04" y="2736"/>
              <a:ext cx="921" cy="9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3" name="Picture 11" descr="54n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04" y="1776"/>
              <a:ext cx="921" cy="9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64" name="Rectangle 12"/>
            <p:cNvSpPr>
              <a:spLocks noChangeArrowheads="1"/>
            </p:cNvSpPr>
            <p:nvPr/>
          </p:nvSpPr>
          <p:spPr bwMode="auto">
            <a:xfrm>
              <a:off x="2592" y="1776"/>
              <a:ext cx="240" cy="240"/>
            </a:xfrm>
            <a:prstGeom prst="rect">
              <a:avLst/>
            </a:prstGeom>
            <a:solidFill>
              <a:srgbClr val="C0C0C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en-US" sz="2400">
                <a:latin typeface="Times New Roman" charset="0"/>
              </a:endParaRPr>
            </a:p>
          </p:txBody>
        </p:sp>
        <p:sp>
          <p:nvSpPr>
            <p:cNvPr id="23565" name="Text Box 13"/>
            <p:cNvSpPr txBox="1">
              <a:spLocks noChangeArrowheads="1"/>
            </p:cNvSpPr>
            <p:nvPr/>
          </p:nvSpPr>
          <p:spPr bwMode="auto">
            <a:xfrm>
              <a:off x="2688" y="2448"/>
              <a:ext cx="240" cy="240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zh-CN" sz="2400">
                  <a:ea typeface="宋体" charset="0"/>
                  <a:cs typeface="宋体" charset="0"/>
                </a:rPr>
                <a:t>1</a:t>
              </a:r>
            </a:p>
          </p:txBody>
        </p:sp>
        <p:sp>
          <p:nvSpPr>
            <p:cNvPr id="23566" name="Text Box 14"/>
            <p:cNvSpPr txBox="1">
              <a:spLocks noChangeArrowheads="1"/>
            </p:cNvSpPr>
            <p:nvPr/>
          </p:nvSpPr>
          <p:spPr bwMode="auto">
            <a:xfrm>
              <a:off x="4464" y="2112"/>
              <a:ext cx="720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1600">
                  <a:ea typeface="宋体" charset="0"/>
                  <a:cs typeface="宋体" charset="0"/>
                </a:rPr>
                <a:t>real image</a:t>
              </a:r>
            </a:p>
          </p:txBody>
        </p:sp>
        <p:sp>
          <p:nvSpPr>
            <p:cNvPr id="23567" name="Text Box 15"/>
            <p:cNvSpPr txBox="1">
              <a:spLocks noChangeArrowheads="1"/>
            </p:cNvSpPr>
            <p:nvPr/>
          </p:nvSpPr>
          <p:spPr bwMode="auto">
            <a:xfrm>
              <a:off x="4464" y="3072"/>
              <a:ext cx="816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1600">
                  <a:ea typeface="宋体" charset="0"/>
                  <a:cs typeface="宋体" charset="0"/>
                </a:rPr>
                <a:t>label image</a:t>
              </a:r>
            </a:p>
          </p:txBody>
        </p:sp>
        <p:sp>
          <p:nvSpPr>
            <p:cNvPr id="23568" name="Line 16"/>
            <p:cNvSpPr>
              <a:spLocks noChangeShapeType="1"/>
            </p:cNvSpPr>
            <p:nvPr/>
          </p:nvSpPr>
          <p:spPr bwMode="auto">
            <a:xfrm flipH="1" flipV="1">
              <a:off x="2928" y="2592"/>
              <a:ext cx="912" cy="576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569" name="Line 17"/>
            <p:cNvSpPr>
              <a:spLocks noChangeShapeType="1"/>
            </p:cNvSpPr>
            <p:nvPr/>
          </p:nvSpPr>
          <p:spPr bwMode="auto">
            <a:xfrm flipH="1" flipV="1">
              <a:off x="2832" y="1920"/>
              <a:ext cx="1008" cy="28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3570" name="Text Box 9"/>
          <p:cNvSpPr txBox="1">
            <a:spLocks noChangeArrowheads="1"/>
          </p:cNvSpPr>
          <p:nvPr/>
        </p:nvSpPr>
        <p:spPr bwMode="auto">
          <a:xfrm>
            <a:off x="90488" y="6553200"/>
            <a:ext cx="226218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US" sz="1000">
                <a:latin typeface="Times New Roman" charset="0"/>
                <a:cs typeface="Times New Roman" charset="0"/>
              </a:rPr>
              <a:t>Slides by R. Huang – Rutgers University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33400" y="152400"/>
            <a:ext cx="80314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latin typeface="Times New Roman"/>
                <a:cs typeface="Times New Roman"/>
              </a:rPr>
              <a:t>MRF for Image Segmentation</a:t>
            </a:r>
            <a:endParaRPr lang="en-US" sz="4800" b="1" dirty="0">
              <a:latin typeface="Times New Roman"/>
              <a:cs typeface="Times New Roman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71600" y="1676400"/>
            <a:ext cx="3924300" cy="4699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371600" y="2209800"/>
            <a:ext cx="4127500" cy="4699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096000" y="2209800"/>
            <a:ext cx="24838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/>
                <a:cs typeface="Times New Roman"/>
              </a:rPr>
              <a:t>Bayesian posterior</a:t>
            </a:r>
            <a:endParaRPr lang="en-US" sz="24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426744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76200"/>
            <a:ext cx="8229600" cy="533400"/>
          </a:xfrm>
        </p:spPr>
        <p:txBody>
          <a:bodyPr>
            <a:noAutofit/>
          </a:bodyPr>
          <a:lstStyle/>
          <a:p>
            <a:r>
              <a:rPr lang="en-US" altLang="zh-CN" sz="4800" b="1" dirty="0">
                <a:latin typeface="Times New Roman"/>
                <a:ea typeface="宋体" charset="0"/>
                <a:cs typeface="Times New Roman"/>
              </a:rPr>
              <a:t>Model joint probability</a:t>
            </a:r>
          </a:p>
        </p:txBody>
      </p:sp>
      <p:sp>
        <p:nvSpPr>
          <p:cNvPr id="20483" name="Text Box 5"/>
          <p:cNvSpPr txBox="1">
            <a:spLocks noChangeArrowheads="1"/>
          </p:cNvSpPr>
          <p:nvPr/>
        </p:nvSpPr>
        <p:spPr bwMode="auto">
          <a:xfrm>
            <a:off x="1620837" y="4681538"/>
            <a:ext cx="5810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0" hangingPunct="0"/>
            <a:r>
              <a:rPr lang="en-US" altLang="zh-CN" sz="1600">
                <a:latin typeface="Times New Roman" charset="0"/>
                <a:ea typeface="宋体" charset="0"/>
                <a:cs typeface="宋体" charset="0"/>
              </a:rPr>
              <a:t>label</a:t>
            </a:r>
          </a:p>
        </p:txBody>
      </p:sp>
      <p:sp>
        <p:nvSpPr>
          <p:cNvPr id="20484" name="Text Box 8"/>
          <p:cNvSpPr txBox="1">
            <a:spLocks noChangeArrowheads="1"/>
          </p:cNvSpPr>
          <p:nvPr/>
        </p:nvSpPr>
        <p:spPr bwMode="auto">
          <a:xfrm>
            <a:off x="2255837" y="5138738"/>
            <a:ext cx="6826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0" hangingPunct="0"/>
            <a:r>
              <a:rPr lang="en-US" altLang="zh-CN" sz="1600">
                <a:latin typeface="Times New Roman" charset="0"/>
                <a:ea typeface="宋体" charset="0"/>
                <a:cs typeface="宋体" charset="0"/>
              </a:rPr>
              <a:t>image</a:t>
            </a:r>
          </a:p>
        </p:txBody>
      </p:sp>
      <p:sp>
        <p:nvSpPr>
          <p:cNvPr id="20485" name="Text Box 9"/>
          <p:cNvSpPr txBox="1">
            <a:spLocks noChangeArrowheads="1"/>
          </p:cNvSpPr>
          <p:nvPr/>
        </p:nvSpPr>
        <p:spPr bwMode="auto">
          <a:xfrm>
            <a:off x="3602037" y="4500563"/>
            <a:ext cx="1371600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0" hangingPunct="0"/>
            <a:r>
              <a:rPr lang="en-US" altLang="zh-CN" sz="1400">
                <a:latin typeface="Times New Roman" charset="0"/>
                <a:ea typeface="宋体" charset="0"/>
                <a:cs typeface="宋体" charset="0"/>
              </a:rPr>
              <a:t>label-label</a:t>
            </a:r>
          </a:p>
          <a:p>
            <a:pPr algn="ctr" eaLnBrk="0" hangingPunct="0"/>
            <a:r>
              <a:rPr lang="en-US" altLang="zh-CN" sz="1400">
                <a:latin typeface="Times New Roman" charset="0"/>
                <a:ea typeface="宋体" charset="0"/>
                <a:cs typeface="宋体" charset="0"/>
              </a:rPr>
              <a:t>compatibility</a:t>
            </a:r>
          </a:p>
          <a:p>
            <a:pPr algn="ctr" eaLnBrk="0" hangingPunct="0"/>
            <a:r>
              <a:rPr lang="en-US" altLang="zh-CN" sz="1400">
                <a:latin typeface="Times New Roman" charset="0"/>
                <a:ea typeface="宋体" charset="0"/>
                <a:cs typeface="宋体" charset="0"/>
              </a:rPr>
              <a:t>Function</a:t>
            </a:r>
          </a:p>
          <a:p>
            <a:pPr algn="ctr" eaLnBrk="0" hangingPunct="0"/>
            <a:r>
              <a:rPr lang="en-US" altLang="zh-CN" sz="1400">
                <a:latin typeface="Times New Roman" charset="0"/>
                <a:ea typeface="宋体" charset="0"/>
                <a:cs typeface="宋体" charset="0"/>
              </a:rPr>
              <a:t>enforcing Smoothness constraint</a:t>
            </a:r>
          </a:p>
        </p:txBody>
      </p:sp>
      <p:sp>
        <p:nvSpPr>
          <p:cNvPr id="20486" name="Text Box 10"/>
          <p:cNvSpPr txBox="1">
            <a:spLocks noChangeArrowheads="1"/>
          </p:cNvSpPr>
          <p:nvPr/>
        </p:nvSpPr>
        <p:spPr bwMode="auto">
          <a:xfrm>
            <a:off x="4648200" y="5962650"/>
            <a:ext cx="116840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0" hangingPunct="0"/>
            <a:r>
              <a:rPr lang="en-US" altLang="zh-CN" sz="1600">
                <a:latin typeface="Times New Roman" charset="0"/>
                <a:ea typeface="宋体" charset="0"/>
                <a:cs typeface="宋体" charset="0"/>
              </a:rPr>
              <a:t>neighboring</a:t>
            </a:r>
          </a:p>
          <a:p>
            <a:pPr algn="ctr" eaLnBrk="0" hangingPunct="0"/>
            <a:r>
              <a:rPr lang="en-US" altLang="zh-CN" sz="1600">
                <a:latin typeface="Times New Roman" charset="0"/>
                <a:ea typeface="宋体" charset="0"/>
                <a:cs typeface="宋体" charset="0"/>
              </a:rPr>
              <a:t>label nodes</a:t>
            </a:r>
          </a:p>
        </p:txBody>
      </p:sp>
      <p:sp>
        <p:nvSpPr>
          <p:cNvPr id="20487" name="Line 11"/>
          <p:cNvSpPr>
            <a:spLocks noChangeShapeType="1"/>
          </p:cNvSpPr>
          <p:nvPr/>
        </p:nvSpPr>
        <p:spPr bwMode="auto">
          <a:xfrm flipV="1">
            <a:off x="2362200" y="3937000"/>
            <a:ext cx="1587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88" name="Line 12"/>
          <p:cNvSpPr>
            <a:spLocks noChangeShapeType="1"/>
          </p:cNvSpPr>
          <p:nvPr/>
        </p:nvSpPr>
        <p:spPr bwMode="auto">
          <a:xfrm flipV="1">
            <a:off x="2743200" y="3937000"/>
            <a:ext cx="1587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89" name="Line 13"/>
          <p:cNvSpPr>
            <a:spLocks noChangeShapeType="1"/>
          </p:cNvSpPr>
          <p:nvPr/>
        </p:nvSpPr>
        <p:spPr bwMode="auto">
          <a:xfrm flipV="1">
            <a:off x="4419600" y="3905250"/>
            <a:ext cx="1587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90" name="Line 14"/>
          <p:cNvSpPr>
            <a:spLocks noChangeShapeType="1"/>
          </p:cNvSpPr>
          <p:nvPr/>
        </p:nvSpPr>
        <p:spPr bwMode="auto">
          <a:xfrm flipV="1">
            <a:off x="5126037" y="4286250"/>
            <a:ext cx="1588" cy="1676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91" name="Text Box 15"/>
          <p:cNvSpPr txBox="1">
            <a:spLocks noChangeArrowheads="1"/>
          </p:cNvSpPr>
          <p:nvPr/>
        </p:nvSpPr>
        <p:spPr bwMode="auto">
          <a:xfrm>
            <a:off x="6654800" y="5811838"/>
            <a:ext cx="112395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0" hangingPunct="0"/>
            <a:r>
              <a:rPr lang="en-US" altLang="zh-CN" sz="1400">
                <a:latin typeface="Times New Roman" charset="0"/>
                <a:ea typeface="宋体" charset="0"/>
                <a:cs typeface="宋体" charset="0"/>
              </a:rPr>
              <a:t>local </a:t>
            </a:r>
          </a:p>
          <a:p>
            <a:pPr algn="ctr" eaLnBrk="0" hangingPunct="0"/>
            <a:r>
              <a:rPr lang="en-US" altLang="zh-CN" sz="1400">
                <a:latin typeface="Times New Roman" charset="0"/>
                <a:ea typeface="宋体" charset="0"/>
                <a:cs typeface="宋体" charset="0"/>
              </a:rPr>
              <a:t>Observations</a:t>
            </a:r>
          </a:p>
        </p:txBody>
      </p:sp>
      <p:sp>
        <p:nvSpPr>
          <p:cNvPr id="20492" name="Line 16"/>
          <p:cNvSpPr>
            <a:spLocks noChangeShapeType="1"/>
          </p:cNvSpPr>
          <p:nvPr/>
        </p:nvSpPr>
        <p:spPr bwMode="auto">
          <a:xfrm flipV="1">
            <a:off x="7105650" y="3905250"/>
            <a:ext cx="1587" cy="1676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93" name="AutoShape 18"/>
          <p:cNvSpPr>
            <a:spLocks/>
          </p:cNvSpPr>
          <p:nvPr/>
        </p:nvSpPr>
        <p:spPr bwMode="auto">
          <a:xfrm rot="5400000">
            <a:off x="5056981" y="3572669"/>
            <a:ext cx="173038" cy="990600"/>
          </a:xfrm>
          <a:prstGeom prst="rightBrace">
            <a:avLst>
              <a:gd name="adj1" fmla="val 47706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10800000" vert="eaVert" wrap="none" anchor="ctr"/>
          <a:lstStyle/>
          <a:p>
            <a:pPr algn="ctr" eaLnBrk="0" hangingPunct="0"/>
            <a:endParaRPr lang="en-US" sz="2400">
              <a:latin typeface="Times New Roman" charset="0"/>
            </a:endParaRPr>
          </a:p>
        </p:txBody>
      </p:sp>
      <p:sp>
        <p:nvSpPr>
          <p:cNvPr id="20494" name="Text Box 20"/>
          <p:cNvSpPr txBox="1">
            <a:spLocks noChangeArrowheads="1"/>
          </p:cNvSpPr>
          <p:nvPr/>
        </p:nvSpPr>
        <p:spPr bwMode="auto">
          <a:xfrm>
            <a:off x="5807075" y="4227513"/>
            <a:ext cx="1131887" cy="155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0" hangingPunct="0"/>
            <a:r>
              <a:rPr lang="en-US" altLang="zh-CN" sz="1400">
                <a:latin typeface="Times New Roman" charset="0"/>
                <a:ea typeface="宋体" charset="0"/>
                <a:cs typeface="宋体" charset="0"/>
              </a:rPr>
              <a:t>image-label</a:t>
            </a:r>
          </a:p>
          <a:p>
            <a:pPr algn="ctr" eaLnBrk="0" hangingPunct="0"/>
            <a:r>
              <a:rPr lang="en-US" altLang="zh-CN" sz="1400">
                <a:latin typeface="Times New Roman" charset="0"/>
                <a:ea typeface="宋体" charset="0"/>
                <a:cs typeface="宋体" charset="0"/>
              </a:rPr>
              <a:t>compatibility</a:t>
            </a:r>
          </a:p>
          <a:p>
            <a:pPr algn="ctr" eaLnBrk="0" hangingPunct="0"/>
            <a:r>
              <a:rPr lang="en-US" altLang="zh-CN" sz="1400">
                <a:latin typeface="Times New Roman" charset="0"/>
                <a:ea typeface="宋体" charset="0"/>
                <a:cs typeface="宋体" charset="0"/>
              </a:rPr>
              <a:t>Function</a:t>
            </a:r>
          </a:p>
          <a:p>
            <a:pPr algn="ctr"/>
            <a:r>
              <a:rPr lang="en-US" altLang="zh-CN" sz="1400">
                <a:latin typeface="Times New Roman" charset="0"/>
                <a:ea typeface="宋体" charset="0"/>
                <a:cs typeface="宋体" charset="0"/>
              </a:rPr>
              <a:t>enforcing</a:t>
            </a:r>
          </a:p>
          <a:p>
            <a:pPr algn="ctr"/>
            <a:r>
              <a:rPr lang="en-US" altLang="zh-CN" sz="1400">
                <a:latin typeface="Times New Roman" charset="0"/>
                <a:ea typeface="宋体" charset="0"/>
                <a:cs typeface="宋体" charset="0"/>
              </a:rPr>
              <a:t>Data</a:t>
            </a:r>
          </a:p>
          <a:p>
            <a:pPr algn="ctr"/>
            <a:r>
              <a:rPr lang="en-US" altLang="zh-CN" sz="1400">
                <a:latin typeface="Times New Roman" charset="0"/>
                <a:ea typeface="宋体" charset="0"/>
                <a:cs typeface="宋体" charset="0"/>
              </a:rPr>
              <a:t>Constraint</a:t>
            </a:r>
          </a:p>
          <a:p>
            <a:pPr algn="ctr" eaLnBrk="0" hangingPunct="0"/>
            <a:endParaRPr lang="en-US" altLang="zh-CN" sz="1200">
              <a:latin typeface="Times New Roman" charset="0"/>
              <a:ea typeface="宋体" charset="0"/>
              <a:cs typeface="宋体" charset="0"/>
            </a:endParaRPr>
          </a:p>
        </p:txBody>
      </p:sp>
      <p:sp>
        <p:nvSpPr>
          <p:cNvPr id="20495" name="Line 21"/>
          <p:cNvSpPr>
            <a:spLocks noChangeShapeType="1"/>
          </p:cNvSpPr>
          <p:nvPr/>
        </p:nvSpPr>
        <p:spPr bwMode="auto">
          <a:xfrm flipV="1">
            <a:off x="6324600" y="3905250"/>
            <a:ext cx="1587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0496" name="Object 5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9148391"/>
              </p:ext>
            </p:extLst>
          </p:nvPr>
        </p:nvGraphicFramePr>
        <p:xfrm>
          <a:off x="1828800" y="3200400"/>
          <a:ext cx="5715000" cy="1162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8" name="Equation" r:id="rId3" imgW="2184120" imgH="444240" progId="Equation.DSMT4">
                  <p:embed/>
                </p:oleObj>
              </mc:Choice>
              <mc:Fallback>
                <p:oleObj name="Equation" r:id="rId3" imgW="2184120" imgH="4442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3200400"/>
                        <a:ext cx="5715000" cy="1162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0497" name="Group 4"/>
          <p:cNvGrpSpPr>
            <a:grpSpLocks/>
          </p:cNvGrpSpPr>
          <p:nvPr/>
        </p:nvGrpSpPr>
        <p:grpSpPr bwMode="auto">
          <a:xfrm>
            <a:off x="457200" y="914400"/>
            <a:ext cx="3657600" cy="1419225"/>
            <a:chOff x="672" y="2688"/>
            <a:chExt cx="2304" cy="894"/>
          </a:xfrm>
        </p:grpSpPr>
        <p:graphicFrame>
          <p:nvGraphicFramePr>
            <p:cNvPr id="20498" name="Object 5"/>
            <p:cNvGraphicFramePr>
              <a:graphicFrameLocks noChangeAspect="1"/>
            </p:cNvGraphicFramePr>
            <p:nvPr/>
          </p:nvGraphicFramePr>
          <p:xfrm>
            <a:off x="1008" y="2688"/>
            <a:ext cx="1845" cy="3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9" name="Equation" r:id="rId5" imgW="1434960" imgH="266400" progId="Equation.3">
                    <p:embed/>
                  </p:oleObj>
                </mc:Choice>
                <mc:Fallback>
                  <p:oleObj name="Equation" r:id="rId5" imgW="1434960" imgH="2664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08" y="2688"/>
                          <a:ext cx="1845" cy="33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0499" name="Text Box 6"/>
            <p:cNvSpPr txBox="1">
              <a:spLocks noChangeArrowheads="1"/>
            </p:cNvSpPr>
            <p:nvPr/>
          </p:nvSpPr>
          <p:spPr bwMode="auto">
            <a:xfrm>
              <a:off x="672" y="3216"/>
              <a:ext cx="480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zh-CN" sz="1600">
                  <a:ea typeface="宋体" charset="0"/>
                  <a:cs typeface="宋体" charset="0"/>
                </a:rPr>
                <a:t>region labels</a:t>
              </a:r>
            </a:p>
          </p:txBody>
        </p:sp>
        <p:sp>
          <p:nvSpPr>
            <p:cNvPr id="20500" name="Text Box 7"/>
            <p:cNvSpPr txBox="1">
              <a:spLocks noChangeArrowheads="1"/>
            </p:cNvSpPr>
            <p:nvPr/>
          </p:nvSpPr>
          <p:spPr bwMode="auto">
            <a:xfrm>
              <a:off x="2496" y="3216"/>
              <a:ext cx="480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zh-CN" sz="1600">
                  <a:ea typeface="宋体" charset="0"/>
                  <a:cs typeface="宋体" charset="0"/>
                </a:rPr>
                <a:t>image pixels</a:t>
              </a:r>
            </a:p>
          </p:txBody>
        </p:sp>
        <p:sp>
          <p:nvSpPr>
            <p:cNvPr id="20501" name="Text Box 8"/>
            <p:cNvSpPr txBox="1">
              <a:spLocks noChangeArrowheads="1"/>
            </p:cNvSpPr>
            <p:nvPr/>
          </p:nvSpPr>
          <p:spPr bwMode="auto">
            <a:xfrm>
              <a:off x="1296" y="3216"/>
              <a:ext cx="480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zh-CN" sz="1600">
                  <a:ea typeface="宋体" charset="0"/>
                  <a:cs typeface="宋体" charset="0"/>
                </a:rPr>
                <a:t>model param.</a:t>
              </a:r>
            </a:p>
          </p:txBody>
        </p:sp>
        <p:sp>
          <p:nvSpPr>
            <p:cNvPr id="20502" name="Line 9"/>
            <p:cNvSpPr>
              <a:spLocks noChangeShapeType="1"/>
            </p:cNvSpPr>
            <p:nvPr/>
          </p:nvSpPr>
          <p:spPr bwMode="auto">
            <a:xfrm flipV="1">
              <a:off x="912" y="2928"/>
              <a:ext cx="192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03" name="Line 10"/>
            <p:cNvSpPr>
              <a:spLocks noChangeShapeType="1"/>
            </p:cNvSpPr>
            <p:nvPr/>
          </p:nvSpPr>
          <p:spPr bwMode="auto">
            <a:xfrm flipH="1" flipV="1">
              <a:off x="1344" y="2928"/>
              <a:ext cx="192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04" name="Line 11"/>
            <p:cNvSpPr>
              <a:spLocks noChangeShapeType="1"/>
            </p:cNvSpPr>
            <p:nvPr/>
          </p:nvSpPr>
          <p:spPr bwMode="auto">
            <a:xfrm flipV="1">
              <a:off x="2736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20505" name="Picture 14" descr="MR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762000"/>
            <a:ext cx="3729038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07" name="Text Box 9"/>
          <p:cNvSpPr txBox="1">
            <a:spLocks noChangeArrowheads="1"/>
          </p:cNvSpPr>
          <p:nvPr/>
        </p:nvSpPr>
        <p:spPr bwMode="auto">
          <a:xfrm>
            <a:off x="90488" y="6553200"/>
            <a:ext cx="226218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US" sz="1000">
                <a:latin typeface="Times New Roman" charset="0"/>
                <a:cs typeface="Times New Roman" charset="0"/>
              </a:rPr>
              <a:t>Slides by R. Huang – Rutgers University</a:t>
            </a:r>
          </a:p>
        </p:txBody>
      </p:sp>
    </p:spTree>
    <p:extLst>
      <p:ext uri="{BB962C8B-B14F-4D97-AF65-F5344CB8AC3E}">
        <p14:creationId xmlns:p14="http://schemas.microsoft.com/office/powerpoint/2010/main" val="14008958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67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2179309"/>
              </p:ext>
            </p:extLst>
          </p:nvPr>
        </p:nvGraphicFramePr>
        <p:xfrm>
          <a:off x="152400" y="1219200"/>
          <a:ext cx="8446459" cy="3900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60" name="Equation" r:id="rId3" imgW="3720960" imgH="1688760" progId="Equation.DSMT4">
                  <p:embed/>
                </p:oleObj>
              </mc:Choice>
              <mc:Fallback>
                <p:oleObj name="Equation" r:id="rId3" imgW="3720960" imgH="16887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1219200"/>
                        <a:ext cx="8446459" cy="39004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8676" name="Group 22"/>
          <p:cNvGrpSpPr>
            <a:grpSpLocks/>
          </p:cNvGrpSpPr>
          <p:nvPr/>
        </p:nvGrpSpPr>
        <p:grpSpPr bwMode="auto">
          <a:xfrm>
            <a:off x="4419600" y="4038600"/>
            <a:ext cx="4186238" cy="2620963"/>
            <a:chOff x="2784" y="2544"/>
            <a:chExt cx="2637" cy="1651"/>
          </a:xfrm>
        </p:grpSpPr>
        <p:pic>
          <p:nvPicPr>
            <p:cNvPr id="28677" name="Picture 19" descr="MRF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72" y="2544"/>
              <a:ext cx="2349" cy="12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aphicFrame>
          <p:nvGraphicFramePr>
            <p:cNvPr id="28678" name="Object 20"/>
            <p:cNvGraphicFramePr>
              <a:graphicFrameLocks noChangeAspect="1"/>
            </p:cNvGraphicFramePr>
            <p:nvPr/>
          </p:nvGraphicFramePr>
          <p:xfrm>
            <a:off x="2784" y="3168"/>
            <a:ext cx="564" cy="2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161" name="Equation" r:id="rId6" imgW="444240" imgH="190440" progId="Equation.DSMT4">
                    <p:embed/>
                  </p:oleObj>
                </mc:Choice>
                <mc:Fallback>
                  <p:oleObj name="Equation" r:id="rId6" imgW="444240" imgH="1904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84" y="3168"/>
                          <a:ext cx="564" cy="24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chemeClr val="bg2">
                                    <a:alpha val="74998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8679" name="Object 21"/>
            <p:cNvGraphicFramePr>
              <a:graphicFrameLocks noChangeAspect="1"/>
            </p:cNvGraphicFramePr>
            <p:nvPr/>
          </p:nvGraphicFramePr>
          <p:xfrm>
            <a:off x="3360" y="3936"/>
            <a:ext cx="616" cy="2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162" name="Equation" r:id="rId8" imgW="482400" imgH="203040" progId="Equation.3">
                    <p:embed/>
                  </p:oleObj>
                </mc:Choice>
                <mc:Fallback>
                  <p:oleObj name="Equation" r:id="rId8" imgW="482400" imgH="20304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60" y="3936"/>
                          <a:ext cx="616" cy="25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chemeClr val="bg2">
                                    <a:alpha val="74998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8680" name="Text Box 9"/>
          <p:cNvSpPr txBox="1">
            <a:spLocks noChangeArrowheads="1"/>
          </p:cNvSpPr>
          <p:nvPr/>
        </p:nvSpPr>
        <p:spPr bwMode="auto">
          <a:xfrm>
            <a:off x="90488" y="6553200"/>
            <a:ext cx="226218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US" sz="1000">
                <a:latin typeface="Times New Roman" charset="0"/>
                <a:cs typeface="Times New Roman" charset="0"/>
              </a:rPr>
              <a:t>Slides by R. Huang – Rutgers University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3400" y="152400"/>
            <a:ext cx="80314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latin typeface="Times New Roman"/>
                <a:cs typeface="Times New Roman"/>
              </a:rPr>
              <a:t>MRF for Image Segmentation</a:t>
            </a:r>
            <a:endParaRPr lang="en-US" sz="4800" b="1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462674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altLang="zh-CN" b="1" dirty="0">
                <a:latin typeface="Times New Roman"/>
                <a:ea typeface="宋体" charset="0"/>
                <a:cs typeface="Times New Roman"/>
              </a:rPr>
              <a:t>Inference in MRFs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00200"/>
            <a:ext cx="8229600" cy="3771900"/>
          </a:xfrm>
        </p:spPr>
        <p:txBody>
          <a:bodyPr/>
          <a:lstStyle/>
          <a:p>
            <a:pPr lvl="1"/>
            <a:r>
              <a:rPr lang="en-US" altLang="zh-CN" sz="2400" dirty="0" smtClean="0">
                <a:latin typeface="Times New Roman"/>
                <a:ea typeface="宋体" charset="0"/>
                <a:cs typeface="Times New Roman"/>
              </a:rPr>
              <a:t>Classical</a:t>
            </a:r>
            <a:endParaRPr lang="en-US" altLang="zh-CN" sz="2400" dirty="0">
              <a:latin typeface="Times New Roman"/>
              <a:ea typeface="宋体" charset="0"/>
              <a:cs typeface="Times New Roman"/>
            </a:endParaRPr>
          </a:p>
          <a:p>
            <a:pPr lvl="2"/>
            <a:r>
              <a:rPr lang="en-US" altLang="zh-CN" dirty="0">
                <a:latin typeface="Times New Roman"/>
                <a:ea typeface="宋体" charset="0"/>
                <a:cs typeface="Times New Roman"/>
              </a:rPr>
              <a:t>Gibbs sampling, simulated annealing </a:t>
            </a:r>
            <a:endParaRPr lang="en-US" altLang="zh-CN" dirty="0" smtClean="0">
              <a:latin typeface="Times New Roman"/>
              <a:ea typeface="宋体" charset="0"/>
              <a:cs typeface="Times New Roman"/>
            </a:endParaRPr>
          </a:p>
          <a:p>
            <a:pPr lvl="2"/>
            <a:r>
              <a:rPr lang="en-US" altLang="zh-CN" dirty="0" smtClean="0">
                <a:latin typeface="Times New Roman"/>
                <a:ea typeface="宋体" charset="0"/>
                <a:cs typeface="Times New Roman"/>
              </a:rPr>
              <a:t>Iterated conditional </a:t>
            </a:r>
            <a:r>
              <a:rPr lang="en-US" altLang="zh-CN" dirty="0">
                <a:latin typeface="Times New Roman"/>
                <a:ea typeface="宋体" charset="0"/>
                <a:cs typeface="Times New Roman"/>
              </a:rPr>
              <a:t>modes </a:t>
            </a:r>
            <a:endParaRPr lang="en-US" altLang="zh-CN" dirty="0">
              <a:latin typeface="Times New Roman"/>
              <a:ea typeface="宋体" charset="0"/>
              <a:cs typeface="Times New Roman"/>
              <a:sym typeface="Wingdings" charset="0"/>
            </a:endParaRPr>
          </a:p>
          <a:p>
            <a:pPr lvl="1"/>
            <a:r>
              <a:rPr lang="en-US" altLang="zh-CN" sz="2400" dirty="0">
                <a:latin typeface="Times New Roman"/>
                <a:ea typeface="宋体" charset="0"/>
                <a:cs typeface="Times New Roman"/>
              </a:rPr>
              <a:t>State of the Art</a:t>
            </a:r>
          </a:p>
          <a:p>
            <a:pPr lvl="2"/>
            <a:r>
              <a:rPr lang="en-US" altLang="zh-CN" dirty="0">
                <a:latin typeface="Times New Roman"/>
                <a:ea typeface="宋体" charset="0"/>
                <a:cs typeface="Times New Roman"/>
              </a:rPr>
              <a:t>Graph cuts</a:t>
            </a:r>
          </a:p>
          <a:p>
            <a:pPr lvl="2"/>
            <a:r>
              <a:rPr lang="en-US" altLang="zh-CN" dirty="0">
                <a:latin typeface="Times New Roman"/>
                <a:ea typeface="宋体" charset="0"/>
                <a:cs typeface="Times New Roman"/>
              </a:rPr>
              <a:t>Belief propagation</a:t>
            </a:r>
          </a:p>
          <a:p>
            <a:pPr lvl="2"/>
            <a:r>
              <a:rPr lang="en-US" altLang="zh-CN" dirty="0">
                <a:latin typeface="Times New Roman"/>
                <a:ea typeface="宋体" charset="0"/>
                <a:cs typeface="Times New Roman"/>
              </a:rPr>
              <a:t>Linear Programming </a:t>
            </a:r>
            <a:endParaRPr lang="en-US" altLang="zh-CN" dirty="0" smtClean="0">
              <a:latin typeface="Times New Roman"/>
              <a:ea typeface="宋体" charset="0"/>
              <a:cs typeface="Times New Roman"/>
            </a:endParaRPr>
          </a:p>
          <a:p>
            <a:pPr lvl="2"/>
            <a:r>
              <a:rPr lang="en-US" altLang="zh-CN" dirty="0" smtClean="0">
                <a:latin typeface="Times New Roman"/>
                <a:ea typeface="宋体" charset="0"/>
                <a:cs typeface="Times New Roman"/>
              </a:rPr>
              <a:t>Tree</a:t>
            </a:r>
            <a:r>
              <a:rPr lang="en-US" altLang="zh-CN" dirty="0">
                <a:latin typeface="Times New Roman"/>
                <a:ea typeface="宋体" charset="0"/>
                <a:cs typeface="Times New Roman"/>
              </a:rPr>
              <a:t>-reweighted message </a:t>
            </a:r>
            <a:r>
              <a:rPr lang="en-US" altLang="zh-CN" dirty="0" smtClean="0">
                <a:latin typeface="Times New Roman"/>
                <a:ea typeface="宋体" charset="0"/>
                <a:cs typeface="Times New Roman"/>
              </a:rPr>
              <a:t>passing</a:t>
            </a:r>
            <a:endParaRPr lang="en-US" altLang="zh-CN" dirty="0">
              <a:latin typeface="Times New Roman"/>
              <a:ea typeface="宋体" charset="0"/>
              <a:cs typeface="Times New Roman"/>
            </a:endParaRPr>
          </a:p>
          <a:p>
            <a:pPr lvl="1"/>
            <a:endParaRPr lang="en-US" altLang="zh-CN" sz="1800" dirty="0">
              <a:ea typeface="宋体" charset="0"/>
              <a:cs typeface="宋体" charset="0"/>
            </a:endParaRPr>
          </a:p>
        </p:txBody>
      </p:sp>
      <p:sp>
        <p:nvSpPr>
          <p:cNvPr id="39940" name="Text Box 9"/>
          <p:cNvSpPr txBox="1">
            <a:spLocks noChangeArrowheads="1"/>
          </p:cNvSpPr>
          <p:nvPr/>
        </p:nvSpPr>
        <p:spPr bwMode="auto">
          <a:xfrm>
            <a:off x="90488" y="6553200"/>
            <a:ext cx="226218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US" sz="1000">
                <a:latin typeface="Times New Roman" charset="0"/>
                <a:cs typeface="Times New Roman" charset="0"/>
              </a:rPr>
              <a:t>Slides by R. Huang – Rutgers University</a:t>
            </a:r>
          </a:p>
        </p:txBody>
      </p:sp>
    </p:spTree>
    <p:extLst>
      <p:ext uri="{BB962C8B-B14F-4D97-AF65-F5344CB8AC3E}">
        <p14:creationId xmlns:p14="http://schemas.microsoft.com/office/powerpoint/2010/main" val="23543923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95400" y="1219200"/>
            <a:ext cx="5583580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Summary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MRF, Gibbs distribution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Gibbs sampler, Metropolis algorithm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Exponential family model</a:t>
            </a:r>
          </a:p>
        </p:txBody>
      </p:sp>
    </p:spTree>
    <p:extLst>
      <p:ext uri="{BB962C8B-B14F-4D97-AF65-F5344CB8AC3E}">
        <p14:creationId xmlns:p14="http://schemas.microsoft.com/office/powerpoint/2010/main" val="657963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2213</TotalTime>
  <Words>694</Words>
  <Application>Microsoft Macintosh PowerPoint</Application>
  <PresentationFormat>On-screen Show (4:3)</PresentationFormat>
  <Paragraphs>153</Paragraphs>
  <Slides>42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4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Modeling image pixel labels as MRF (Ising)</vt:lpstr>
      <vt:lpstr>Model joint probability</vt:lpstr>
      <vt:lpstr>PowerPoint Presentation</vt:lpstr>
      <vt:lpstr>Inference in MRFs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Ying Nian Wu</cp:lastModifiedBy>
  <cp:revision>155</cp:revision>
  <dcterms:created xsi:type="dcterms:W3CDTF">2013-07-21T06:55:47Z</dcterms:created>
  <dcterms:modified xsi:type="dcterms:W3CDTF">2013-07-25T02:31:28Z</dcterms:modified>
</cp:coreProperties>
</file>