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73"/>
  </p:notesMasterIdLst>
  <p:handoutMasterIdLst>
    <p:handoutMasterId r:id="rId74"/>
  </p:handoutMasterIdLst>
  <p:sldIdLst>
    <p:sldId id="365" r:id="rId2"/>
    <p:sldId id="687" r:id="rId3"/>
    <p:sldId id="688" r:id="rId4"/>
    <p:sldId id="622" r:id="rId5"/>
    <p:sldId id="658" r:id="rId6"/>
    <p:sldId id="685" r:id="rId7"/>
    <p:sldId id="697" r:id="rId8"/>
    <p:sldId id="693" r:id="rId9"/>
    <p:sldId id="732" r:id="rId10"/>
    <p:sldId id="784" r:id="rId11"/>
    <p:sldId id="785" r:id="rId12"/>
    <p:sldId id="786" r:id="rId13"/>
    <p:sldId id="787" r:id="rId14"/>
    <p:sldId id="788" r:id="rId15"/>
    <p:sldId id="789" r:id="rId16"/>
    <p:sldId id="762" r:id="rId17"/>
    <p:sldId id="790" r:id="rId18"/>
    <p:sldId id="791" r:id="rId19"/>
    <p:sldId id="802" r:id="rId20"/>
    <p:sldId id="804" r:id="rId21"/>
    <p:sldId id="805" r:id="rId22"/>
    <p:sldId id="806" r:id="rId23"/>
    <p:sldId id="807" r:id="rId24"/>
    <p:sldId id="733" r:id="rId25"/>
    <p:sldId id="809" r:id="rId26"/>
    <p:sldId id="699" r:id="rId27"/>
    <p:sldId id="702" r:id="rId28"/>
    <p:sldId id="703" r:id="rId29"/>
    <p:sldId id="715" r:id="rId30"/>
    <p:sldId id="706" r:id="rId31"/>
    <p:sldId id="700" r:id="rId32"/>
    <p:sldId id="701" r:id="rId33"/>
    <p:sldId id="717" r:id="rId34"/>
    <p:sldId id="719" r:id="rId35"/>
    <p:sldId id="720" r:id="rId36"/>
    <p:sldId id="721" r:id="rId37"/>
    <p:sldId id="722" r:id="rId38"/>
    <p:sldId id="723" r:id="rId39"/>
    <p:sldId id="736" r:id="rId40"/>
    <p:sldId id="794" r:id="rId41"/>
    <p:sldId id="795" r:id="rId42"/>
    <p:sldId id="796" r:id="rId43"/>
    <p:sldId id="797" r:id="rId44"/>
    <p:sldId id="798" r:id="rId45"/>
    <p:sldId id="799" r:id="rId46"/>
    <p:sldId id="800" r:id="rId47"/>
    <p:sldId id="738" r:id="rId48"/>
    <p:sldId id="726" r:id="rId49"/>
    <p:sldId id="739" r:id="rId50"/>
    <p:sldId id="741" r:id="rId51"/>
    <p:sldId id="740" r:id="rId52"/>
    <p:sldId id="745" r:id="rId53"/>
    <p:sldId id="746" r:id="rId54"/>
    <p:sldId id="801" r:id="rId55"/>
    <p:sldId id="752" r:id="rId56"/>
    <p:sldId id="753" r:id="rId57"/>
    <p:sldId id="754" r:id="rId58"/>
    <p:sldId id="757" r:id="rId59"/>
    <p:sldId id="763" r:id="rId60"/>
    <p:sldId id="764" r:id="rId61"/>
    <p:sldId id="765" r:id="rId62"/>
    <p:sldId id="766" r:id="rId63"/>
    <p:sldId id="768" r:id="rId64"/>
    <p:sldId id="769" r:id="rId65"/>
    <p:sldId id="770" r:id="rId66"/>
    <p:sldId id="771" r:id="rId67"/>
    <p:sldId id="772" r:id="rId68"/>
    <p:sldId id="773" r:id="rId69"/>
    <p:sldId id="774" r:id="rId70"/>
    <p:sldId id="767" r:id="rId71"/>
    <p:sldId id="724" r:id="rId72"/>
  </p:sldIdLst>
  <p:sldSz cx="9144000" cy="6858000" type="screen4x3"/>
  <p:notesSz cx="7315200" cy="9601200"/>
  <p:defaultTextStyle>
    <a:defPPr>
      <a:defRPr lang="en-US"/>
    </a:defPPr>
    <a:lvl1pPr algn="l" rtl="0" eaLnBrk="0" fontAlgn="base" hangingPunct="0">
      <a:spcBef>
        <a:spcPct val="20000"/>
      </a:spcBef>
      <a:spcAft>
        <a:spcPct val="0"/>
      </a:spcAft>
      <a:buClr>
        <a:schemeClr val="tx2"/>
      </a:buClr>
      <a:buSzPct val="65000"/>
      <a:buFont typeface="Symbol" pitchFamily="18" charset="2"/>
      <a:defRPr sz="2000" kern="1200">
        <a:solidFill>
          <a:schemeClr val="tx1"/>
        </a:solidFill>
        <a:latin typeface="Palatino" pitchFamily="18" charset="0"/>
        <a:ea typeface="+mn-ea"/>
        <a:cs typeface="+mn-cs"/>
      </a:defRPr>
    </a:lvl1pPr>
    <a:lvl2pPr marL="457200" algn="l" rtl="0" eaLnBrk="0" fontAlgn="base" hangingPunct="0">
      <a:spcBef>
        <a:spcPct val="20000"/>
      </a:spcBef>
      <a:spcAft>
        <a:spcPct val="0"/>
      </a:spcAft>
      <a:buClr>
        <a:schemeClr val="tx2"/>
      </a:buClr>
      <a:buSzPct val="65000"/>
      <a:buFont typeface="Symbol" pitchFamily="18" charset="2"/>
      <a:defRPr sz="2000" kern="1200">
        <a:solidFill>
          <a:schemeClr val="tx1"/>
        </a:solidFill>
        <a:latin typeface="Palatino" pitchFamily="18" charset="0"/>
        <a:ea typeface="+mn-ea"/>
        <a:cs typeface="+mn-cs"/>
      </a:defRPr>
    </a:lvl2pPr>
    <a:lvl3pPr marL="914400" algn="l" rtl="0" eaLnBrk="0" fontAlgn="base" hangingPunct="0">
      <a:spcBef>
        <a:spcPct val="20000"/>
      </a:spcBef>
      <a:spcAft>
        <a:spcPct val="0"/>
      </a:spcAft>
      <a:buClr>
        <a:schemeClr val="tx2"/>
      </a:buClr>
      <a:buSzPct val="65000"/>
      <a:buFont typeface="Symbol" pitchFamily="18" charset="2"/>
      <a:defRPr sz="2000" kern="1200">
        <a:solidFill>
          <a:schemeClr val="tx1"/>
        </a:solidFill>
        <a:latin typeface="Palatino" pitchFamily="18" charset="0"/>
        <a:ea typeface="+mn-ea"/>
        <a:cs typeface="+mn-cs"/>
      </a:defRPr>
    </a:lvl3pPr>
    <a:lvl4pPr marL="1371600" algn="l" rtl="0" eaLnBrk="0" fontAlgn="base" hangingPunct="0">
      <a:spcBef>
        <a:spcPct val="20000"/>
      </a:spcBef>
      <a:spcAft>
        <a:spcPct val="0"/>
      </a:spcAft>
      <a:buClr>
        <a:schemeClr val="tx2"/>
      </a:buClr>
      <a:buSzPct val="65000"/>
      <a:buFont typeface="Symbol" pitchFamily="18" charset="2"/>
      <a:defRPr sz="2000" kern="1200">
        <a:solidFill>
          <a:schemeClr val="tx1"/>
        </a:solidFill>
        <a:latin typeface="Palatino" pitchFamily="18" charset="0"/>
        <a:ea typeface="+mn-ea"/>
        <a:cs typeface="+mn-cs"/>
      </a:defRPr>
    </a:lvl4pPr>
    <a:lvl5pPr marL="1828800" algn="l" rtl="0" eaLnBrk="0" fontAlgn="base" hangingPunct="0">
      <a:spcBef>
        <a:spcPct val="20000"/>
      </a:spcBef>
      <a:spcAft>
        <a:spcPct val="0"/>
      </a:spcAft>
      <a:buClr>
        <a:schemeClr val="tx2"/>
      </a:buClr>
      <a:buSzPct val="65000"/>
      <a:buFont typeface="Symbol" pitchFamily="18" charset="2"/>
      <a:defRPr sz="2000" kern="1200">
        <a:solidFill>
          <a:schemeClr val="tx1"/>
        </a:solidFill>
        <a:latin typeface="Palatino" pitchFamily="18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Palatino" pitchFamily="18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Palatino" pitchFamily="18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Palatino" pitchFamily="18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Palatino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4">
          <p15:clr>
            <a:srgbClr val="A4A3A4"/>
          </p15:clr>
        </p15:guide>
        <p15:guide id="2" pos="2303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00"/>
    <a:srgbClr val="FF33CC"/>
    <a:srgbClr val="66FF33"/>
    <a:srgbClr val="DDDDDD"/>
    <a:srgbClr val="FFFF66"/>
    <a:srgbClr val="FFFF99"/>
    <a:srgbClr val="99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56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140" y="96"/>
      </p:cViewPr>
      <p:guideLst>
        <p:guide orient="horz" pos="2160"/>
        <p:guide pos="2880"/>
      </p:guideLst>
    </p:cSldViewPr>
  </p:slideViewPr>
  <p:outlineViewPr>
    <p:cViewPr>
      <p:scale>
        <a:sx n="50" d="100"/>
        <a:sy n="5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9" d="25"/>
        <a:sy n="39" d="25"/>
      </p:scale>
      <p:origin x="0" y="-15366"/>
    </p:cViewPr>
  </p:sorterViewPr>
  <p:notesViewPr>
    <p:cSldViewPr snapToGrid="0">
      <p:cViewPr varScale="1">
        <p:scale>
          <a:sx n="62" d="100"/>
          <a:sy n="62" d="100"/>
        </p:scale>
        <p:origin x="-1896" y="-78"/>
      </p:cViewPr>
      <p:guideLst>
        <p:guide orient="horz" pos="3024"/>
        <p:guide pos="2303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Relationship Id="rId4" Type="http://schemas.openxmlformats.org/officeDocument/2006/relationships/image" Target="../media/image33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5" Type="http://schemas.openxmlformats.org/officeDocument/2006/relationships/image" Target="../media/image41.wmf"/><Relationship Id="rId4" Type="http://schemas.openxmlformats.org/officeDocument/2006/relationships/image" Target="../media/image40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Relationship Id="rId5" Type="http://schemas.openxmlformats.org/officeDocument/2006/relationships/image" Target="../media/image46.wmf"/><Relationship Id="rId4" Type="http://schemas.openxmlformats.org/officeDocument/2006/relationships/image" Target="../media/image45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0.wmf"/><Relationship Id="rId1" Type="http://schemas.openxmlformats.org/officeDocument/2006/relationships/image" Target="../media/image49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7" Type="http://schemas.openxmlformats.org/officeDocument/2006/relationships/image" Target="../media/image58.wmf"/><Relationship Id="rId2" Type="http://schemas.openxmlformats.org/officeDocument/2006/relationships/image" Target="../media/image54.wmf"/><Relationship Id="rId1" Type="http://schemas.openxmlformats.org/officeDocument/2006/relationships/image" Target="../media/image53.wmf"/><Relationship Id="rId6" Type="http://schemas.openxmlformats.org/officeDocument/2006/relationships/image" Target="../media/image57.wmf"/><Relationship Id="rId5" Type="http://schemas.openxmlformats.org/officeDocument/2006/relationships/image" Target="../media/image41.wmf"/><Relationship Id="rId4" Type="http://schemas.openxmlformats.org/officeDocument/2006/relationships/image" Target="../media/image56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60.wmf"/><Relationship Id="rId1" Type="http://schemas.openxmlformats.org/officeDocument/2006/relationships/image" Target="../media/image59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62.wmf"/><Relationship Id="rId1" Type="http://schemas.openxmlformats.org/officeDocument/2006/relationships/image" Target="../media/image61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64.wmf"/><Relationship Id="rId1" Type="http://schemas.openxmlformats.org/officeDocument/2006/relationships/image" Target="../media/image63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67.wmf"/><Relationship Id="rId2" Type="http://schemas.openxmlformats.org/officeDocument/2006/relationships/image" Target="../media/image66.wmf"/><Relationship Id="rId1" Type="http://schemas.openxmlformats.org/officeDocument/2006/relationships/image" Target="../media/image65.w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70.wmf"/><Relationship Id="rId1" Type="http://schemas.openxmlformats.org/officeDocument/2006/relationships/image" Target="../media/image69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77.wmf"/><Relationship Id="rId2" Type="http://schemas.openxmlformats.org/officeDocument/2006/relationships/image" Target="../media/image76.wmf"/><Relationship Id="rId1" Type="http://schemas.openxmlformats.org/officeDocument/2006/relationships/image" Target="../media/image75.wmf"/><Relationship Id="rId4" Type="http://schemas.openxmlformats.org/officeDocument/2006/relationships/image" Target="../media/image78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77.wmf"/><Relationship Id="rId2" Type="http://schemas.openxmlformats.org/officeDocument/2006/relationships/image" Target="../media/image76.wmf"/><Relationship Id="rId1" Type="http://schemas.openxmlformats.org/officeDocument/2006/relationships/image" Target="../media/image75.wmf"/><Relationship Id="rId4" Type="http://schemas.openxmlformats.org/officeDocument/2006/relationships/image" Target="../media/image78.w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4.wmf"/><Relationship Id="rId1" Type="http://schemas.openxmlformats.org/officeDocument/2006/relationships/image" Target="../media/image83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6.w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9.wmf"/><Relationship Id="rId2" Type="http://schemas.openxmlformats.org/officeDocument/2006/relationships/image" Target="../media/image88.wmf"/><Relationship Id="rId1" Type="http://schemas.openxmlformats.org/officeDocument/2006/relationships/image" Target="../media/image87.wmf"/><Relationship Id="rId5" Type="http://schemas.openxmlformats.org/officeDocument/2006/relationships/image" Target="../media/image91.wmf"/><Relationship Id="rId4" Type="http://schemas.openxmlformats.org/officeDocument/2006/relationships/image" Target="../media/image90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2.wmf"/></Relationships>
</file>

<file path=ppt/drawings/_rels/vmlDrawing25.vml.rels><?xml version="1.0" encoding="UTF-8" standalone="yes"?>
<Relationships xmlns="http://schemas.openxmlformats.org/package/2006/relationships"><Relationship Id="rId2" Type="http://schemas.openxmlformats.org/officeDocument/2006/relationships/image" Target="../media/image94.wmf"/><Relationship Id="rId1" Type="http://schemas.openxmlformats.org/officeDocument/2006/relationships/image" Target="../media/image93.w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97.wmf"/><Relationship Id="rId2" Type="http://schemas.openxmlformats.org/officeDocument/2006/relationships/image" Target="../media/image96.wmf"/><Relationship Id="rId1" Type="http://schemas.openxmlformats.org/officeDocument/2006/relationships/image" Target="../media/image95.wmf"/></Relationships>
</file>

<file path=ppt/drawings/_rels/vmlDrawing2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wmf"/><Relationship Id="rId1" Type="http://schemas.openxmlformats.org/officeDocument/2006/relationships/image" Target="../media/image100.wmf"/></Relationships>
</file>

<file path=ppt/drawings/_rels/vmlDrawing2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wmf"/><Relationship Id="rId1" Type="http://schemas.openxmlformats.org/officeDocument/2006/relationships/image" Target="../media/image103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5.w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wmf"/><Relationship Id="rId2" Type="http://schemas.openxmlformats.org/officeDocument/2006/relationships/image" Target="../media/image107.wmf"/><Relationship Id="rId1" Type="http://schemas.openxmlformats.org/officeDocument/2006/relationships/image" Target="../media/image106.wmf"/></Relationships>
</file>

<file path=ppt/drawings/_rels/vmlDrawing3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wmf"/><Relationship Id="rId1" Type="http://schemas.openxmlformats.org/officeDocument/2006/relationships/image" Target="../media/image109.wmf"/></Relationships>
</file>

<file path=ppt/drawings/_rels/vmlDrawing3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wmf"/><Relationship Id="rId1" Type="http://schemas.openxmlformats.org/officeDocument/2006/relationships/image" Target="../media/image112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5.wmf"/></Relationships>
</file>

<file path=ppt/drawings/_rels/vmlDrawing3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wmf"/><Relationship Id="rId1" Type="http://schemas.openxmlformats.org/officeDocument/2006/relationships/image" Target="../media/image117.wmf"/></Relationships>
</file>

<file path=ppt/drawings/_rels/vmlDrawing3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wmf"/><Relationship Id="rId2" Type="http://schemas.openxmlformats.org/officeDocument/2006/relationships/image" Target="../media/image120.wmf"/><Relationship Id="rId1" Type="http://schemas.openxmlformats.org/officeDocument/2006/relationships/image" Target="../media/image119.wmf"/><Relationship Id="rId5" Type="http://schemas.openxmlformats.org/officeDocument/2006/relationships/image" Target="../media/image123.wmf"/><Relationship Id="rId4" Type="http://schemas.openxmlformats.org/officeDocument/2006/relationships/image" Target="../media/image122.wmf"/></Relationships>
</file>

<file path=ppt/drawings/_rels/vmlDrawing3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wmf"/><Relationship Id="rId2" Type="http://schemas.openxmlformats.org/officeDocument/2006/relationships/image" Target="../media/image120.wmf"/><Relationship Id="rId1" Type="http://schemas.openxmlformats.org/officeDocument/2006/relationships/image" Target="../media/image124.wmf"/></Relationships>
</file>

<file path=ppt/drawings/_rels/vmlDrawing3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wmf"/><Relationship Id="rId2" Type="http://schemas.openxmlformats.org/officeDocument/2006/relationships/image" Target="../media/image127.wmf"/><Relationship Id="rId1" Type="http://schemas.openxmlformats.org/officeDocument/2006/relationships/image" Target="../media/image126.wmf"/></Relationships>
</file>

<file path=ppt/drawings/_rels/vmlDrawing3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wmf"/><Relationship Id="rId1" Type="http://schemas.openxmlformats.org/officeDocument/2006/relationships/image" Target="../media/image14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7398" tIns="48699" rIns="97398" bIns="48699" numCol="1" anchor="t" anchorCtr="0" compatLnSpc="1">
            <a:prstTxWarp prst="textNoShape">
              <a:avLst/>
            </a:prstTxWarp>
          </a:bodyPr>
          <a:lstStyle>
            <a:lvl1pPr defTabSz="973138">
              <a:spcBef>
                <a:spcPct val="0"/>
              </a:spcBef>
              <a:buClrTx/>
              <a:buSzTx/>
              <a:buFontTx/>
              <a:buNone/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7398" tIns="48699" rIns="97398" bIns="48699" numCol="1" anchor="t" anchorCtr="0" compatLnSpc="1">
            <a:prstTxWarp prst="textNoShape">
              <a:avLst/>
            </a:prstTxWarp>
          </a:bodyPr>
          <a:lstStyle>
            <a:lvl1pPr algn="r" defTabSz="973138">
              <a:spcBef>
                <a:spcPct val="0"/>
              </a:spcBef>
              <a:buClrTx/>
              <a:buSzTx/>
              <a:buFontTx/>
              <a:buNone/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1775"/>
            <a:ext cx="3170238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7398" tIns="48699" rIns="97398" bIns="48699" numCol="1" anchor="b" anchorCtr="0" compatLnSpc="1">
            <a:prstTxWarp prst="textNoShape">
              <a:avLst/>
            </a:prstTxWarp>
          </a:bodyPr>
          <a:lstStyle>
            <a:lvl1pPr defTabSz="973138">
              <a:spcBef>
                <a:spcPct val="0"/>
              </a:spcBef>
              <a:buClrTx/>
              <a:buSzTx/>
              <a:buFontTx/>
              <a:buNone/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7398" tIns="48699" rIns="97398" bIns="48699" numCol="1" anchor="b" anchorCtr="0" compatLnSpc="1">
            <a:prstTxWarp prst="textNoShape">
              <a:avLst/>
            </a:prstTxWarp>
          </a:bodyPr>
          <a:lstStyle>
            <a:lvl1pPr algn="r" defTabSz="973138">
              <a:spcBef>
                <a:spcPct val="0"/>
              </a:spcBef>
              <a:buClrTx/>
              <a:buSzTx/>
              <a:buFontTx/>
              <a:buNone/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fld id="{D3F00644-617D-462E-954B-BE2A01C23D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92828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7398" tIns="48699" rIns="97398" bIns="48699" numCol="1" anchor="t" anchorCtr="0" compatLnSpc="1">
            <a:prstTxWarp prst="textNoShape">
              <a:avLst/>
            </a:prstTxWarp>
          </a:bodyPr>
          <a:lstStyle>
            <a:lvl1pPr defTabSz="973138">
              <a:spcBef>
                <a:spcPct val="0"/>
              </a:spcBef>
              <a:buClrTx/>
              <a:buSzTx/>
              <a:buFontTx/>
              <a:buNone/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7398" tIns="48699" rIns="97398" bIns="48699" numCol="1" anchor="t" anchorCtr="0" compatLnSpc="1">
            <a:prstTxWarp prst="textNoShape">
              <a:avLst/>
            </a:prstTxWarp>
          </a:bodyPr>
          <a:lstStyle>
            <a:lvl1pPr algn="r" defTabSz="973138">
              <a:spcBef>
                <a:spcPct val="0"/>
              </a:spcBef>
              <a:buClrTx/>
              <a:buSzTx/>
              <a:buFontTx/>
              <a:buNone/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4725" y="4559300"/>
            <a:ext cx="5365750" cy="43211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7398" tIns="48699" rIns="97398" bIns="4869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1775"/>
            <a:ext cx="3170238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7398" tIns="48699" rIns="97398" bIns="48699" numCol="1" anchor="b" anchorCtr="0" compatLnSpc="1">
            <a:prstTxWarp prst="textNoShape">
              <a:avLst/>
            </a:prstTxWarp>
          </a:bodyPr>
          <a:lstStyle>
            <a:lvl1pPr defTabSz="973138">
              <a:spcBef>
                <a:spcPct val="0"/>
              </a:spcBef>
              <a:buClrTx/>
              <a:buSzTx/>
              <a:buFontTx/>
              <a:buNone/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7398" tIns="48699" rIns="97398" bIns="48699" numCol="1" anchor="b" anchorCtr="0" compatLnSpc="1">
            <a:prstTxWarp prst="textNoShape">
              <a:avLst/>
            </a:prstTxWarp>
          </a:bodyPr>
          <a:lstStyle>
            <a:lvl1pPr algn="r" defTabSz="973138">
              <a:spcBef>
                <a:spcPct val="0"/>
              </a:spcBef>
              <a:buClrTx/>
              <a:buSzTx/>
              <a:buFontTx/>
              <a:buNone/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fld id="{BF4D538D-C28E-4EB3-9BF8-60CE484C33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2353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73138">
              <a:defRPr sz="2000">
                <a:solidFill>
                  <a:schemeClr val="tx1"/>
                </a:solidFill>
                <a:latin typeface="Palatino" pitchFamily="18" charset="0"/>
              </a:defRPr>
            </a:lvl1pPr>
            <a:lvl2pPr marL="742950" indent="-285750" defTabSz="973138">
              <a:defRPr sz="2000">
                <a:solidFill>
                  <a:schemeClr val="tx1"/>
                </a:solidFill>
                <a:latin typeface="Palatino" pitchFamily="18" charset="0"/>
              </a:defRPr>
            </a:lvl2pPr>
            <a:lvl3pPr marL="1143000" indent="-228600" defTabSz="973138">
              <a:defRPr sz="2000">
                <a:solidFill>
                  <a:schemeClr val="tx1"/>
                </a:solidFill>
                <a:latin typeface="Palatino" pitchFamily="18" charset="0"/>
              </a:defRPr>
            </a:lvl3pPr>
            <a:lvl4pPr marL="1600200" indent="-228600" defTabSz="973138">
              <a:defRPr sz="2000">
                <a:solidFill>
                  <a:schemeClr val="tx1"/>
                </a:solidFill>
                <a:latin typeface="Palatino" pitchFamily="18" charset="0"/>
              </a:defRPr>
            </a:lvl4pPr>
            <a:lvl5pPr marL="2057400" indent="-228600" defTabSz="973138">
              <a:defRPr sz="2000">
                <a:solidFill>
                  <a:schemeClr val="tx1"/>
                </a:solidFill>
                <a:latin typeface="Palatino" pitchFamily="18" charset="0"/>
              </a:defRPr>
            </a:lvl5pPr>
            <a:lvl6pPr marL="2514600" indent="-228600" defTabSz="97313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6pPr>
            <a:lvl7pPr marL="2971800" indent="-228600" defTabSz="97313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7pPr>
            <a:lvl8pPr marL="3429000" indent="-228600" defTabSz="97313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8pPr>
            <a:lvl9pPr marL="3886200" indent="-228600" defTabSz="97313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9pPr>
          </a:lstStyle>
          <a:p>
            <a:fld id="{450DC123-6C4D-41CA-8090-0C1E79F24F2D}" type="slidenum">
              <a:rPr lang="en-US" sz="1300" smtClean="0">
                <a:latin typeface="Times New Roman" pitchFamily="18" charset="0"/>
              </a:rPr>
              <a:pPr/>
              <a:t>1</a:t>
            </a:fld>
            <a:endParaRPr lang="en-US" sz="1300" smtClean="0">
              <a:latin typeface="Times New Roman" pitchFamily="18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57300" y="719138"/>
            <a:ext cx="4803775" cy="3602037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725" y="4560888"/>
            <a:ext cx="5365750" cy="4321175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3929" tIns="46140" rIns="93929" bIns="4614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8503761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/>
            <a:fld id="{3E82EE37-E354-45E2-9241-9AC4B0452942}" type="slidenum">
              <a:rPr lang="en-GB" sz="1200">
                <a:latin typeface="Calibri" pitchFamily="34" charset="0"/>
              </a:rPr>
              <a:pPr eaLnBrk="1" hangingPunct="1"/>
              <a:t>27</a:t>
            </a:fld>
            <a:endParaRPr lang="en-GB" sz="120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98987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Change the figures</a:t>
            </a:r>
          </a:p>
          <a:p>
            <a:r>
              <a:rPr lang="en-US" dirty="0" smtClean="0"/>
              <a:t>Start</a:t>
            </a:r>
            <a:r>
              <a:rPr lang="en-US" baseline="0" dirty="0" smtClean="0"/>
              <a:t> from the common assumption everybody used ”sharp </a:t>
            </a:r>
            <a:r>
              <a:rPr lang="en-US" baseline="0" dirty="0" err="1" smtClean="0"/>
              <a:t>img</a:t>
            </a:r>
            <a:r>
              <a:rPr lang="en-US" baseline="0" dirty="0" smtClean="0"/>
              <a:t> is sparse in derivative domain”</a:t>
            </a:r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74539-8500-4530-9B6D-003F24714223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3296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X and </a:t>
            </a:r>
            <a:r>
              <a:rPr lang="en-US" dirty="0" err="1" smtClean="0"/>
              <a:t>gamme</a:t>
            </a:r>
            <a:r>
              <a:rPr lang="en-US" dirty="0" smtClean="0"/>
              <a:t> are</a:t>
            </a:r>
            <a:r>
              <a:rPr lang="en-US" baseline="0" dirty="0" smtClean="0"/>
              <a:t> shared, to effectively fuse the information from different observations together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74539-8500-4530-9B6D-003F24714223}" type="slidenum">
              <a:rPr lang="en-US" smtClean="0"/>
              <a:pPr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8743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X and </a:t>
            </a:r>
            <a:r>
              <a:rPr lang="en-US" dirty="0" err="1" smtClean="0"/>
              <a:t>gamme</a:t>
            </a:r>
            <a:r>
              <a:rPr lang="en-US" dirty="0" smtClean="0"/>
              <a:t> are</a:t>
            </a:r>
            <a:r>
              <a:rPr lang="en-US" baseline="0" dirty="0" smtClean="0"/>
              <a:t> shared, to effectively fuse the information from different observations together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74539-8500-4530-9B6D-003F24714223}" type="slidenum">
              <a:rPr lang="en-US" smtClean="0"/>
              <a:pPr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8743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X and </a:t>
            </a:r>
            <a:r>
              <a:rPr lang="en-US" dirty="0" err="1" smtClean="0"/>
              <a:t>gamme</a:t>
            </a:r>
            <a:r>
              <a:rPr lang="en-US" dirty="0" smtClean="0"/>
              <a:t> are</a:t>
            </a:r>
            <a:r>
              <a:rPr lang="en-US" baseline="0" dirty="0" smtClean="0"/>
              <a:t> shared, to effectively fuse the information from different observations together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74539-8500-4530-9B6D-003F24714223}" type="slidenum">
              <a:rPr lang="en-US" smtClean="0"/>
              <a:pPr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8743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X and </a:t>
            </a:r>
            <a:r>
              <a:rPr lang="en-US" dirty="0" err="1" smtClean="0"/>
              <a:t>gamme</a:t>
            </a:r>
            <a:r>
              <a:rPr lang="en-US" dirty="0" smtClean="0"/>
              <a:t> are</a:t>
            </a:r>
            <a:r>
              <a:rPr lang="en-US" baseline="0" dirty="0" smtClean="0"/>
              <a:t> shared, to effectively fuse the information from different observations together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74539-8500-4530-9B6D-003F24714223}" type="slidenum">
              <a:rPr lang="en-US" smtClean="0"/>
              <a:pPr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8743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74539-8500-4530-9B6D-003F24714223}" type="slidenum">
              <a:rPr lang="en-US" smtClean="0"/>
              <a:pPr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951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gradFill rotWithShape="0">
          <a:gsLst>
            <a:gs pos="0">
              <a:srgbClr val="66FFFF"/>
            </a:gs>
            <a:gs pos="100000">
              <a:srgbClr val="9DFF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"/>
            <a:ext cx="7772400" cy="1447800"/>
          </a:xfrm>
        </p:spPr>
        <p:txBody>
          <a:bodyPr anchor="ctr" anchorCtr="0"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85800" y="1828800"/>
            <a:ext cx="7772400" cy="3581400"/>
          </a:xfrm>
        </p:spPr>
        <p:txBody>
          <a:bodyPr/>
          <a:lstStyle>
            <a:lvl1pPr marL="0" indent="0" algn="ctr">
              <a:buFont typeface="Symbol" pitchFamily="18" charset="2"/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5677984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6104" y="249238"/>
            <a:ext cx="7822096" cy="7270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8056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11835912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155700"/>
            <a:ext cx="3814763" cy="4940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2963" y="1155700"/>
            <a:ext cx="3814762" cy="4940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955652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263498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7526" y="249239"/>
            <a:ext cx="7460673" cy="522658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3197989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9624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71049941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4890822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933376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23038" y="249238"/>
            <a:ext cx="1944687" cy="58467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49238"/>
            <a:ext cx="5684838" cy="58467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42385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155700"/>
            <a:ext cx="7781925" cy="494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599" tIns="45048" rIns="91599" bIns="4504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First Level I 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7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49238"/>
            <a:ext cx="7772400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599" tIns="45048" rIns="91599" bIns="45048" numCol="1" anchor="b" anchorCtr="1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Line 6"/>
          <p:cNvSpPr>
            <a:spLocks noChangeShapeType="1"/>
          </p:cNvSpPr>
          <p:nvPr/>
        </p:nvSpPr>
        <p:spPr bwMode="auto">
          <a:xfrm>
            <a:off x="581025" y="1000125"/>
            <a:ext cx="7981950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42" r:id="rId1"/>
    <p:sldLayoutId id="2147484643" r:id="rId2"/>
    <p:sldLayoutId id="2147484634" r:id="rId3"/>
    <p:sldLayoutId id="2147484635" r:id="rId4"/>
    <p:sldLayoutId id="2147484636" r:id="rId5"/>
    <p:sldLayoutId id="2147484637" r:id="rId6"/>
    <p:sldLayoutId id="2147484644" r:id="rId7"/>
    <p:sldLayoutId id="2147484638" r:id="rId8"/>
    <p:sldLayoutId id="2147484639" r:id="rId9"/>
    <p:sldLayoutId id="2147484640" r:id="rId10"/>
    <p:sldLayoutId id="2147484641" r:id="rId11"/>
  </p:sldLayoutIdLst>
  <p:transition/>
  <p:txStyles>
    <p:titleStyle>
      <a:lvl1pPr algn="ctr" defTabSz="954088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000FF"/>
          </a:solidFill>
          <a:latin typeface="+mj-lt"/>
          <a:ea typeface="+mj-ea"/>
          <a:cs typeface="+mj-cs"/>
        </a:defRPr>
      </a:lvl1pPr>
      <a:lvl2pPr algn="ctr" defTabSz="954088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000FF"/>
          </a:solidFill>
          <a:latin typeface="Palatino" pitchFamily="18" charset="0"/>
        </a:defRPr>
      </a:lvl2pPr>
      <a:lvl3pPr algn="ctr" defTabSz="954088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000FF"/>
          </a:solidFill>
          <a:latin typeface="Palatino" pitchFamily="18" charset="0"/>
        </a:defRPr>
      </a:lvl3pPr>
      <a:lvl4pPr algn="ctr" defTabSz="954088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000FF"/>
          </a:solidFill>
          <a:latin typeface="Palatino" pitchFamily="18" charset="0"/>
        </a:defRPr>
      </a:lvl4pPr>
      <a:lvl5pPr algn="ctr" defTabSz="954088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000FF"/>
          </a:solidFill>
          <a:latin typeface="Palatino" pitchFamily="18" charset="0"/>
        </a:defRPr>
      </a:lvl5pPr>
      <a:lvl6pPr marL="457200" algn="ctr" defTabSz="954088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000FF"/>
          </a:solidFill>
          <a:latin typeface="Palatino" pitchFamily="18" charset="0"/>
        </a:defRPr>
      </a:lvl6pPr>
      <a:lvl7pPr marL="914400" algn="ctr" defTabSz="954088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000FF"/>
          </a:solidFill>
          <a:latin typeface="Palatino" pitchFamily="18" charset="0"/>
        </a:defRPr>
      </a:lvl7pPr>
      <a:lvl8pPr marL="1371600" algn="ctr" defTabSz="954088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000FF"/>
          </a:solidFill>
          <a:latin typeface="Palatino" pitchFamily="18" charset="0"/>
        </a:defRPr>
      </a:lvl8pPr>
      <a:lvl9pPr marL="1828800" algn="ctr" defTabSz="954088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000FF"/>
          </a:solidFill>
          <a:latin typeface="Palatino" pitchFamily="18" charset="0"/>
        </a:defRPr>
      </a:lvl9pPr>
    </p:titleStyle>
    <p:bodyStyle>
      <a:lvl1pPr marL="228600" indent="-228600" algn="l" defTabSz="954088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Symbol" pitchFamily="18" charset="2"/>
        <a:buChar char="¨"/>
        <a:defRPr sz="2300">
          <a:solidFill>
            <a:schemeClr val="tx1"/>
          </a:solidFill>
          <a:latin typeface="+mn-lt"/>
          <a:ea typeface="+mn-ea"/>
          <a:cs typeface="+mn-cs"/>
        </a:defRPr>
      </a:lvl1pPr>
      <a:lvl2pPr marL="566738" indent="-223838" algn="l" defTabSz="954088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5000"/>
        <a:buFont typeface="Symbol" pitchFamily="18" charset="2"/>
        <a:buChar char="¨"/>
        <a:defRPr>
          <a:solidFill>
            <a:schemeClr val="tx1"/>
          </a:solidFill>
          <a:latin typeface="+mn-lt"/>
        </a:defRPr>
      </a:lvl2pPr>
      <a:lvl3pPr marL="903288" indent="-223838" algn="l" defTabSz="954088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5000"/>
        <a:buFont typeface="Symbol" pitchFamily="18" charset="2"/>
        <a:buChar char="¨"/>
        <a:defRPr sz="1600">
          <a:solidFill>
            <a:schemeClr val="tx1"/>
          </a:solidFill>
          <a:latin typeface="+mn-lt"/>
        </a:defRPr>
      </a:lvl3pPr>
      <a:lvl4pPr marL="1135063" indent="-119063" algn="l" defTabSz="954088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45000"/>
        <a:buFont typeface="Symbol" pitchFamily="18" charset="2"/>
        <a:buChar char="*"/>
        <a:defRPr sz="1400">
          <a:solidFill>
            <a:schemeClr val="tx1"/>
          </a:solidFill>
          <a:latin typeface="+mn-lt"/>
        </a:defRPr>
      </a:lvl4pPr>
      <a:lvl5pPr marL="1362075" indent="-112713" algn="l" defTabSz="954088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Char char="•"/>
        <a:defRPr sz="1200">
          <a:solidFill>
            <a:schemeClr val="tx1"/>
          </a:solidFill>
          <a:latin typeface="+mn-lt"/>
        </a:defRPr>
      </a:lvl5pPr>
      <a:lvl6pPr marL="1819275" indent="-112713" algn="l" defTabSz="954088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Char char="•"/>
        <a:defRPr sz="1200">
          <a:solidFill>
            <a:schemeClr val="tx1"/>
          </a:solidFill>
          <a:latin typeface="+mn-lt"/>
        </a:defRPr>
      </a:lvl6pPr>
      <a:lvl7pPr marL="2276475" indent="-112713" algn="l" defTabSz="954088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Char char="•"/>
        <a:defRPr sz="1200">
          <a:solidFill>
            <a:schemeClr val="tx1"/>
          </a:solidFill>
          <a:latin typeface="+mn-lt"/>
        </a:defRPr>
      </a:lvl7pPr>
      <a:lvl8pPr marL="2733675" indent="-112713" algn="l" defTabSz="954088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Char char="•"/>
        <a:defRPr sz="1200">
          <a:solidFill>
            <a:schemeClr val="tx1"/>
          </a:solidFill>
          <a:latin typeface="+mn-lt"/>
        </a:defRPr>
      </a:lvl8pPr>
      <a:lvl9pPr marL="3190875" indent="-112713" algn="l" defTabSz="954088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Char char="•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13" Type="http://schemas.openxmlformats.org/officeDocument/2006/relationships/oleObject" Target="../embeddings/oleObject7.bin"/><Relationship Id="rId3" Type="http://schemas.openxmlformats.org/officeDocument/2006/relationships/image" Target="../media/image8.jpeg"/><Relationship Id="rId7" Type="http://schemas.openxmlformats.org/officeDocument/2006/relationships/oleObject" Target="../embeddings/oleObject4.bin"/><Relationship Id="rId12" Type="http://schemas.openxmlformats.org/officeDocument/2006/relationships/image" Target="../media/image6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30.png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w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3.bin"/><Relationship Id="rId15" Type="http://schemas.openxmlformats.org/officeDocument/2006/relationships/image" Target="../media/image120.png"/><Relationship Id="rId10" Type="http://schemas.openxmlformats.org/officeDocument/2006/relationships/image" Target="../media/image5.wmf"/><Relationship Id="rId4" Type="http://schemas.openxmlformats.org/officeDocument/2006/relationships/image" Target="../media/image9.jpeg"/><Relationship Id="rId9" Type="http://schemas.openxmlformats.org/officeDocument/2006/relationships/oleObject" Target="../embeddings/oleObject5.bin"/><Relationship Id="rId1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7" Type="http://schemas.openxmlformats.org/officeDocument/2006/relationships/image" Target="../media/image11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12.jpeg"/><Relationship Id="rId4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2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21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3.wmf"/><Relationship Id="rId4" Type="http://schemas.openxmlformats.org/officeDocument/2006/relationships/oleObject" Target="../embeddings/oleObject12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3" Type="http://schemas.openxmlformats.org/officeDocument/2006/relationships/image" Target="../media/image28.png"/><Relationship Id="rId7" Type="http://schemas.openxmlformats.org/officeDocument/2006/relationships/image" Target="../media/image25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24.wmf"/><Relationship Id="rId4" Type="http://schemas.openxmlformats.org/officeDocument/2006/relationships/oleObject" Target="../embeddings/oleObject13.bin"/><Relationship Id="rId9" Type="http://schemas.openxmlformats.org/officeDocument/2006/relationships/image" Target="../media/image26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3" Type="http://schemas.openxmlformats.org/officeDocument/2006/relationships/oleObject" Target="../embeddings/oleObject16.bin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8.w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27.wmf"/><Relationship Id="rId9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3" Type="http://schemas.openxmlformats.org/officeDocument/2006/relationships/oleObject" Target="../embeddings/oleObject19.bin"/><Relationship Id="rId7" Type="http://schemas.openxmlformats.org/officeDocument/2006/relationships/oleObject" Target="../embeddings/oleObject2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1.wmf"/><Relationship Id="rId5" Type="http://schemas.openxmlformats.org/officeDocument/2006/relationships/oleObject" Target="../embeddings/oleObject20.bin"/><Relationship Id="rId10" Type="http://schemas.openxmlformats.org/officeDocument/2006/relationships/image" Target="../media/image33.wmf"/><Relationship Id="rId4" Type="http://schemas.openxmlformats.org/officeDocument/2006/relationships/image" Target="../media/image30.wmf"/><Relationship Id="rId9" Type="http://schemas.openxmlformats.org/officeDocument/2006/relationships/oleObject" Target="../embeddings/oleObject22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3" Type="http://schemas.openxmlformats.org/officeDocument/2006/relationships/oleObject" Target="../embeddings/oleObject23.bin"/><Relationship Id="rId7" Type="http://schemas.openxmlformats.org/officeDocument/2006/relationships/oleObject" Target="../embeddings/oleObject2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35.wmf"/><Relationship Id="rId5" Type="http://schemas.openxmlformats.org/officeDocument/2006/relationships/oleObject" Target="../embeddings/oleObject24.bin"/><Relationship Id="rId4" Type="http://schemas.openxmlformats.org/officeDocument/2006/relationships/image" Target="../media/image34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wmf"/><Relationship Id="rId3" Type="http://schemas.openxmlformats.org/officeDocument/2006/relationships/oleObject" Target="../embeddings/oleObject26.bin"/><Relationship Id="rId7" Type="http://schemas.openxmlformats.org/officeDocument/2006/relationships/oleObject" Target="../embeddings/oleObject28.bin"/><Relationship Id="rId12" Type="http://schemas.openxmlformats.org/officeDocument/2006/relationships/image" Target="../media/image41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38.wmf"/><Relationship Id="rId11" Type="http://schemas.openxmlformats.org/officeDocument/2006/relationships/oleObject" Target="../embeddings/oleObject30.bin"/><Relationship Id="rId5" Type="http://schemas.openxmlformats.org/officeDocument/2006/relationships/oleObject" Target="../embeddings/oleObject27.bin"/><Relationship Id="rId10" Type="http://schemas.openxmlformats.org/officeDocument/2006/relationships/image" Target="../media/image40.wmf"/><Relationship Id="rId4" Type="http://schemas.openxmlformats.org/officeDocument/2006/relationships/image" Target="../media/image37.wmf"/><Relationship Id="rId9" Type="http://schemas.openxmlformats.org/officeDocument/2006/relationships/oleObject" Target="../embeddings/oleObject29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wmf"/><Relationship Id="rId13" Type="http://schemas.openxmlformats.org/officeDocument/2006/relationships/oleObject" Target="../embeddings/oleObject35.bin"/><Relationship Id="rId3" Type="http://schemas.openxmlformats.org/officeDocument/2006/relationships/image" Target="../media/image47.png"/><Relationship Id="rId7" Type="http://schemas.openxmlformats.org/officeDocument/2006/relationships/oleObject" Target="../embeddings/oleObject32.bin"/><Relationship Id="rId12" Type="http://schemas.openxmlformats.org/officeDocument/2006/relationships/image" Target="../media/image45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48.png"/><Relationship Id="rId11" Type="http://schemas.openxmlformats.org/officeDocument/2006/relationships/oleObject" Target="../embeddings/oleObject34.bin"/><Relationship Id="rId5" Type="http://schemas.openxmlformats.org/officeDocument/2006/relationships/image" Target="../media/image42.wmf"/><Relationship Id="rId10" Type="http://schemas.openxmlformats.org/officeDocument/2006/relationships/image" Target="../media/image44.wmf"/><Relationship Id="rId4" Type="http://schemas.openxmlformats.org/officeDocument/2006/relationships/oleObject" Target="../embeddings/oleObject31.bin"/><Relationship Id="rId9" Type="http://schemas.openxmlformats.org/officeDocument/2006/relationships/oleObject" Target="../embeddings/oleObject33.bin"/><Relationship Id="rId14" Type="http://schemas.openxmlformats.org/officeDocument/2006/relationships/image" Target="../media/image46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wmf"/><Relationship Id="rId3" Type="http://schemas.openxmlformats.org/officeDocument/2006/relationships/image" Target="../media/image51.emf"/><Relationship Id="rId7" Type="http://schemas.openxmlformats.org/officeDocument/2006/relationships/oleObject" Target="../embeddings/oleObject3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49.wmf"/><Relationship Id="rId5" Type="http://schemas.openxmlformats.org/officeDocument/2006/relationships/oleObject" Target="../embeddings/oleObject36.bin"/><Relationship Id="rId4" Type="http://schemas.openxmlformats.org/officeDocument/2006/relationships/image" Target="../media/image52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wmf"/><Relationship Id="rId13" Type="http://schemas.openxmlformats.org/officeDocument/2006/relationships/oleObject" Target="../embeddings/oleObject43.bin"/><Relationship Id="rId3" Type="http://schemas.openxmlformats.org/officeDocument/2006/relationships/oleObject" Target="../embeddings/oleObject38.bin"/><Relationship Id="rId7" Type="http://schemas.openxmlformats.org/officeDocument/2006/relationships/oleObject" Target="../embeddings/oleObject40.bin"/><Relationship Id="rId12" Type="http://schemas.openxmlformats.org/officeDocument/2006/relationships/image" Target="../media/image41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58.wmf"/><Relationship Id="rId1" Type="http://schemas.openxmlformats.org/officeDocument/2006/relationships/vmlDrawing" Target="../drawings/vmlDrawing13.vml"/><Relationship Id="rId6" Type="http://schemas.openxmlformats.org/officeDocument/2006/relationships/image" Target="../media/image54.wmf"/><Relationship Id="rId11" Type="http://schemas.openxmlformats.org/officeDocument/2006/relationships/oleObject" Target="../embeddings/oleObject42.bin"/><Relationship Id="rId5" Type="http://schemas.openxmlformats.org/officeDocument/2006/relationships/oleObject" Target="../embeddings/oleObject39.bin"/><Relationship Id="rId15" Type="http://schemas.openxmlformats.org/officeDocument/2006/relationships/oleObject" Target="../embeddings/oleObject44.bin"/><Relationship Id="rId10" Type="http://schemas.openxmlformats.org/officeDocument/2006/relationships/image" Target="../media/image56.wmf"/><Relationship Id="rId4" Type="http://schemas.openxmlformats.org/officeDocument/2006/relationships/image" Target="../media/image53.wmf"/><Relationship Id="rId9" Type="http://schemas.openxmlformats.org/officeDocument/2006/relationships/oleObject" Target="../embeddings/oleObject41.bin"/><Relationship Id="rId14" Type="http://schemas.openxmlformats.org/officeDocument/2006/relationships/image" Target="../media/image57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60.wmf"/><Relationship Id="rId5" Type="http://schemas.openxmlformats.org/officeDocument/2006/relationships/oleObject" Target="../embeddings/oleObject46.bin"/><Relationship Id="rId4" Type="http://schemas.openxmlformats.org/officeDocument/2006/relationships/image" Target="../media/image59.wm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62.wmf"/><Relationship Id="rId5" Type="http://schemas.openxmlformats.org/officeDocument/2006/relationships/oleObject" Target="../embeddings/oleObject48.bin"/><Relationship Id="rId4" Type="http://schemas.openxmlformats.org/officeDocument/2006/relationships/image" Target="../media/image61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64.wmf"/><Relationship Id="rId5" Type="http://schemas.openxmlformats.org/officeDocument/2006/relationships/oleObject" Target="../embeddings/oleObject50.bin"/><Relationship Id="rId4" Type="http://schemas.openxmlformats.org/officeDocument/2006/relationships/image" Target="../media/image63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3.bin"/><Relationship Id="rId3" Type="http://schemas.openxmlformats.org/officeDocument/2006/relationships/oleObject" Target="../embeddings/oleObject51.bin"/><Relationship Id="rId7" Type="http://schemas.openxmlformats.org/officeDocument/2006/relationships/image" Target="../media/image6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52.bin"/><Relationship Id="rId5" Type="http://schemas.openxmlformats.org/officeDocument/2006/relationships/image" Target="../media/image68.png"/><Relationship Id="rId10" Type="http://schemas.openxmlformats.org/officeDocument/2006/relationships/image" Target="../media/image57.png"/><Relationship Id="rId4" Type="http://schemas.openxmlformats.org/officeDocument/2006/relationships/image" Target="../media/image65.wmf"/><Relationship Id="rId9" Type="http://schemas.openxmlformats.org/officeDocument/2006/relationships/image" Target="../media/image67.wm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70.wmf"/><Relationship Id="rId5" Type="http://schemas.openxmlformats.org/officeDocument/2006/relationships/oleObject" Target="../embeddings/oleObject55.bin"/><Relationship Id="rId4" Type="http://schemas.openxmlformats.org/officeDocument/2006/relationships/image" Target="../media/image69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png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wmf"/><Relationship Id="rId13" Type="http://schemas.openxmlformats.org/officeDocument/2006/relationships/image" Target="../media/image81.png"/><Relationship Id="rId3" Type="http://schemas.openxmlformats.org/officeDocument/2006/relationships/oleObject" Target="../embeddings/oleObject56.bin"/><Relationship Id="rId7" Type="http://schemas.openxmlformats.org/officeDocument/2006/relationships/oleObject" Target="../embeddings/oleObject58.bin"/><Relationship Id="rId12" Type="http://schemas.openxmlformats.org/officeDocument/2006/relationships/image" Target="../media/image80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76.wmf"/><Relationship Id="rId11" Type="http://schemas.openxmlformats.org/officeDocument/2006/relationships/image" Target="../media/image79.png"/><Relationship Id="rId5" Type="http://schemas.openxmlformats.org/officeDocument/2006/relationships/oleObject" Target="../embeddings/oleObject57.bin"/><Relationship Id="rId10" Type="http://schemas.openxmlformats.org/officeDocument/2006/relationships/image" Target="../media/image78.wmf"/><Relationship Id="rId4" Type="http://schemas.openxmlformats.org/officeDocument/2006/relationships/image" Target="../media/image75.wmf"/><Relationship Id="rId9" Type="http://schemas.openxmlformats.org/officeDocument/2006/relationships/oleObject" Target="../embeddings/oleObject59.bin"/><Relationship Id="rId14" Type="http://schemas.openxmlformats.org/officeDocument/2006/relationships/image" Target="../media/image82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wmf"/><Relationship Id="rId13" Type="http://schemas.openxmlformats.org/officeDocument/2006/relationships/image" Target="../media/image81.png"/><Relationship Id="rId3" Type="http://schemas.openxmlformats.org/officeDocument/2006/relationships/oleObject" Target="../embeddings/oleObject60.bin"/><Relationship Id="rId7" Type="http://schemas.openxmlformats.org/officeDocument/2006/relationships/oleObject" Target="../embeddings/oleObject62.bin"/><Relationship Id="rId12" Type="http://schemas.openxmlformats.org/officeDocument/2006/relationships/image" Target="../media/image80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76.wmf"/><Relationship Id="rId11" Type="http://schemas.openxmlformats.org/officeDocument/2006/relationships/image" Target="../media/image79.png"/><Relationship Id="rId5" Type="http://schemas.openxmlformats.org/officeDocument/2006/relationships/oleObject" Target="../embeddings/oleObject61.bin"/><Relationship Id="rId10" Type="http://schemas.openxmlformats.org/officeDocument/2006/relationships/image" Target="../media/image78.wmf"/><Relationship Id="rId4" Type="http://schemas.openxmlformats.org/officeDocument/2006/relationships/image" Target="../media/image75.wmf"/><Relationship Id="rId9" Type="http://schemas.openxmlformats.org/officeDocument/2006/relationships/oleObject" Target="../embeddings/oleObject63.bin"/><Relationship Id="rId14" Type="http://schemas.openxmlformats.org/officeDocument/2006/relationships/image" Target="../media/image82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wmf"/><Relationship Id="rId3" Type="http://schemas.openxmlformats.org/officeDocument/2006/relationships/notesSlide" Target="../notesSlides/notesSlide3.xml"/><Relationship Id="rId7" Type="http://schemas.openxmlformats.org/officeDocument/2006/relationships/oleObject" Target="../embeddings/oleObject6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83.wmf"/><Relationship Id="rId5" Type="http://schemas.openxmlformats.org/officeDocument/2006/relationships/oleObject" Target="../embeddings/oleObject64.bin"/><Relationship Id="rId4" Type="http://schemas.openxmlformats.org/officeDocument/2006/relationships/image" Target="../media/image8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Relationship Id="rId4" Type="http://schemas.openxmlformats.org/officeDocument/2006/relationships/image" Target="../media/image86.w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wmf"/><Relationship Id="rId3" Type="http://schemas.openxmlformats.org/officeDocument/2006/relationships/oleObject" Target="../embeddings/oleObject67.bin"/><Relationship Id="rId7" Type="http://schemas.openxmlformats.org/officeDocument/2006/relationships/oleObject" Target="../embeddings/oleObject69.bin"/><Relationship Id="rId12" Type="http://schemas.openxmlformats.org/officeDocument/2006/relationships/image" Target="../media/image91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88.wmf"/><Relationship Id="rId11" Type="http://schemas.openxmlformats.org/officeDocument/2006/relationships/oleObject" Target="../embeddings/oleObject71.bin"/><Relationship Id="rId5" Type="http://schemas.openxmlformats.org/officeDocument/2006/relationships/oleObject" Target="../embeddings/oleObject68.bin"/><Relationship Id="rId10" Type="http://schemas.openxmlformats.org/officeDocument/2006/relationships/image" Target="../media/image90.wmf"/><Relationship Id="rId4" Type="http://schemas.openxmlformats.org/officeDocument/2006/relationships/image" Target="../media/image87.wmf"/><Relationship Id="rId9" Type="http://schemas.openxmlformats.org/officeDocument/2006/relationships/oleObject" Target="../embeddings/oleObject70.bin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4" Type="http://schemas.openxmlformats.org/officeDocument/2006/relationships/image" Target="../media/image92.w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94.wmf"/><Relationship Id="rId5" Type="http://schemas.openxmlformats.org/officeDocument/2006/relationships/oleObject" Target="../embeddings/oleObject74.bin"/><Relationship Id="rId4" Type="http://schemas.openxmlformats.org/officeDocument/2006/relationships/image" Target="../media/image93.w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7.bin"/><Relationship Id="rId3" Type="http://schemas.openxmlformats.org/officeDocument/2006/relationships/image" Target="../media/image98.png"/><Relationship Id="rId7" Type="http://schemas.openxmlformats.org/officeDocument/2006/relationships/image" Target="../media/image96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6.vml"/><Relationship Id="rId6" Type="http://schemas.openxmlformats.org/officeDocument/2006/relationships/oleObject" Target="../embeddings/oleObject76.bin"/><Relationship Id="rId5" Type="http://schemas.openxmlformats.org/officeDocument/2006/relationships/image" Target="../media/image95.wmf"/><Relationship Id="rId4" Type="http://schemas.openxmlformats.org/officeDocument/2006/relationships/oleObject" Target="../embeddings/oleObject75.bin"/><Relationship Id="rId9" Type="http://schemas.openxmlformats.org/officeDocument/2006/relationships/image" Target="../media/image97.wmf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101.wmf"/><Relationship Id="rId5" Type="http://schemas.openxmlformats.org/officeDocument/2006/relationships/oleObject" Target="../embeddings/oleObject79.bin"/><Relationship Id="rId4" Type="http://schemas.openxmlformats.org/officeDocument/2006/relationships/image" Target="../media/image100.wmf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104.wmf"/><Relationship Id="rId5" Type="http://schemas.openxmlformats.org/officeDocument/2006/relationships/oleObject" Target="../embeddings/oleObject81.bin"/><Relationship Id="rId4" Type="http://schemas.openxmlformats.org/officeDocument/2006/relationships/image" Target="../media/image103.w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9.vml"/><Relationship Id="rId4" Type="http://schemas.openxmlformats.org/officeDocument/2006/relationships/image" Target="../media/image105.wm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wmf"/><Relationship Id="rId3" Type="http://schemas.openxmlformats.org/officeDocument/2006/relationships/oleObject" Target="../embeddings/oleObject83.bin"/><Relationship Id="rId7" Type="http://schemas.openxmlformats.org/officeDocument/2006/relationships/oleObject" Target="../embeddings/oleObject8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107.wmf"/><Relationship Id="rId5" Type="http://schemas.openxmlformats.org/officeDocument/2006/relationships/oleObject" Target="../embeddings/oleObject84.bin"/><Relationship Id="rId4" Type="http://schemas.openxmlformats.org/officeDocument/2006/relationships/image" Target="../media/image106.w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6.bin"/><Relationship Id="rId7" Type="http://schemas.openxmlformats.org/officeDocument/2006/relationships/image" Target="../media/image111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1.vml"/><Relationship Id="rId6" Type="http://schemas.openxmlformats.org/officeDocument/2006/relationships/image" Target="../media/image110.wmf"/><Relationship Id="rId5" Type="http://schemas.openxmlformats.org/officeDocument/2006/relationships/oleObject" Target="../embeddings/oleObject87.bin"/><Relationship Id="rId4" Type="http://schemas.openxmlformats.org/officeDocument/2006/relationships/image" Target="../media/image109.w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emf"/><Relationship Id="rId7" Type="http://schemas.openxmlformats.org/officeDocument/2006/relationships/image" Target="../media/image113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2.vml"/><Relationship Id="rId6" Type="http://schemas.openxmlformats.org/officeDocument/2006/relationships/oleObject" Target="../embeddings/oleObject89.bin"/><Relationship Id="rId5" Type="http://schemas.openxmlformats.org/officeDocument/2006/relationships/image" Target="../media/image112.wmf"/><Relationship Id="rId4" Type="http://schemas.openxmlformats.org/officeDocument/2006/relationships/oleObject" Target="../embeddings/oleObject88.bin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3.vml"/><Relationship Id="rId5" Type="http://schemas.openxmlformats.org/officeDocument/2006/relationships/image" Target="../media/image116.png"/><Relationship Id="rId4" Type="http://schemas.openxmlformats.org/officeDocument/2006/relationships/image" Target="../media/image115.w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4.vml"/><Relationship Id="rId6" Type="http://schemas.openxmlformats.org/officeDocument/2006/relationships/image" Target="../media/image118.wmf"/><Relationship Id="rId5" Type="http://schemas.openxmlformats.org/officeDocument/2006/relationships/oleObject" Target="../embeddings/oleObject92.bin"/><Relationship Id="rId4" Type="http://schemas.openxmlformats.org/officeDocument/2006/relationships/image" Target="../media/image117.wmf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wmf"/><Relationship Id="rId3" Type="http://schemas.openxmlformats.org/officeDocument/2006/relationships/oleObject" Target="../embeddings/oleObject93.bin"/><Relationship Id="rId7" Type="http://schemas.openxmlformats.org/officeDocument/2006/relationships/oleObject" Target="../embeddings/oleObject95.bin"/><Relationship Id="rId12" Type="http://schemas.openxmlformats.org/officeDocument/2006/relationships/image" Target="../media/image123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5.vml"/><Relationship Id="rId6" Type="http://schemas.openxmlformats.org/officeDocument/2006/relationships/image" Target="../media/image120.wmf"/><Relationship Id="rId11" Type="http://schemas.openxmlformats.org/officeDocument/2006/relationships/oleObject" Target="../embeddings/oleObject97.bin"/><Relationship Id="rId5" Type="http://schemas.openxmlformats.org/officeDocument/2006/relationships/oleObject" Target="../embeddings/oleObject94.bin"/><Relationship Id="rId10" Type="http://schemas.openxmlformats.org/officeDocument/2006/relationships/image" Target="../media/image122.wmf"/><Relationship Id="rId4" Type="http://schemas.openxmlformats.org/officeDocument/2006/relationships/image" Target="../media/image119.wmf"/><Relationship Id="rId9" Type="http://schemas.openxmlformats.org/officeDocument/2006/relationships/oleObject" Target="../embeddings/oleObject96.bin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5.wmf"/><Relationship Id="rId3" Type="http://schemas.openxmlformats.org/officeDocument/2006/relationships/oleObject" Target="../embeddings/oleObject98.bin"/><Relationship Id="rId7" Type="http://schemas.openxmlformats.org/officeDocument/2006/relationships/oleObject" Target="../embeddings/oleObject10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6.vml"/><Relationship Id="rId6" Type="http://schemas.openxmlformats.org/officeDocument/2006/relationships/image" Target="../media/image120.wmf"/><Relationship Id="rId5" Type="http://schemas.openxmlformats.org/officeDocument/2006/relationships/oleObject" Target="../embeddings/oleObject99.bin"/><Relationship Id="rId4" Type="http://schemas.openxmlformats.org/officeDocument/2006/relationships/image" Target="../media/image124.wmf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wmf"/><Relationship Id="rId3" Type="http://schemas.openxmlformats.org/officeDocument/2006/relationships/oleObject" Target="../embeddings/oleObject101.bin"/><Relationship Id="rId7" Type="http://schemas.openxmlformats.org/officeDocument/2006/relationships/oleObject" Target="../embeddings/oleObject10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7.vml"/><Relationship Id="rId6" Type="http://schemas.openxmlformats.org/officeDocument/2006/relationships/image" Target="../media/image127.wmf"/><Relationship Id="rId5" Type="http://schemas.openxmlformats.org/officeDocument/2006/relationships/oleObject" Target="../embeddings/oleObject102.bin"/><Relationship Id="rId4" Type="http://schemas.openxmlformats.org/officeDocument/2006/relationships/image" Target="../media/image126.wmf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emf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7.png"/><Relationship Id="rId13" Type="http://schemas.openxmlformats.org/officeDocument/2006/relationships/image" Target="../media/image142.png"/><Relationship Id="rId3" Type="http://schemas.openxmlformats.org/officeDocument/2006/relationships/image" Target="../media/image132.png"/><Relationship Id="rId7" Type="http://schemas.openxmlformats.org/officeDocument/2006/relationships/image" Target="../media/image136.png"/><Relationship Id="rId12" Type="http://schemas.openxmlformats.org/officeDocument/2006/relationships/image" Target="../media/image141.png"/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5.png"/><Relationship Id="rId11" Type="http://schemas.openxmlformats.org/officeDocument/2006/relationships/image" Target="../media/image140.png"/><Relationship Id="rId5" Type="http://schemas.openxmlformats.org/officeDocument/2006/relationships/image" Target="../media/image134.png"/><Relationship Id="rId10" Type="http://schemas.openxmlformats.org/officeDocument/2006/relationships/image" Target="../media/image139.png"/><Relationship Id="rId4" Type="http://schemas.openxmlformats.org/officeDocument/2006/relationships/image" Target="../media/image133.png"/><Relationship Id="rId9" Type="http://schemas.openxmlformats.org/officeDocument/2006/relationships/image" Target="../media/image138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6.wmf"/><Relationship Id="rId3" Type="http://schemas.openxmlformats.org/officeDocument/2006/relationships/image" Target="../media/image147.jpeg"/><Relationship Id="rId7" Type="http://schemas.openxmlformats.org/officeDocument/2006/relationships/oleObject" Target="../embeddings/oleObject10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8.vml"/><Relationship Id="rId6" Type="http://schemas.openxmlformats.org/officeDocument/2006/relationships/image" Target="../media/image145.wmf"/><Relationship Id="rId11" Type="http://schemas.openxmlformats.org/officeDocument/2006/relationships/image" Target="../media/image151.jpeg"/><Relationship Id="rId5" Type="http://schemas.openxmlformats.org/officeDocument/2006/relationships/oleObject" Target="../embeddings/oleObject104.bin"/><Relationship Id="rId10" Type="http://schemas.openxmlformats.org/officeDocument/2006/relationships/image" Target="../media/image150.jpeg"/><Relationship Id="rId4" Type="http://schemas.openxmlformats.org/officeDocument/2006/relationships/image" Target="../media/image148.png"/><Relationship Id="rId9" Type="http://schemas.openxmlformats.org/officeDocument/2006/relationships/image" Target="../media/image149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4.png"/><Relationship Id="rId4" Type="http://schemas.openxmlformats.org/officeDocument/2006/relationships/image" Target="../media/image153.pn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3" Type="http://schemas.openxmlformats.org/officeDocument/2006/relationships/image" Target="../media/image155.jpeg"/><Relationship Id="rId7" Type="http://schemas.openxmlformats.org/officeDocument/2006/relationships/image" Target="../media/image15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8.png"/><Relationship Id="rId5" Type="http://schemas.openxmlformats.org/officeDocument/2006/relationships/image" Target="../media/image157.jpeg"/><Relationship Id="rId4" Type="http://schemas.openxmlformats.org/officeDocument/2006/relationships/image" Target="../media/image156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3.png"/><Relationship Id="rId4" Type="http://schemas.openxmlformats.org/officeDocument/2006/relationships/image" Target="../media/image162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6.png"/><Relationship Id="rId4" Type="http://schemas.openxmlformats.org/officeDocument/2006/relationships/image" Target="../media/image165.pn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7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8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1.png"/><Relationship Id="rId4" Type="http://schemas.openxmlformats.org/officeDocument/2006/relationships/image" Target="../media/image170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png"/><Relationship Id="rId2" Type="http://schemas.openxmlformats.org/officeDocument/2006/relationships/image" Target="../media/image17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4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6.png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7.png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9.png"/><Relationship Id="rId3" Type="http://schemas.openxmlformats.org/officeDocument/2006/relationships/image" Target="../media/image176.png"/><Relationship Id="rId7" Type="http://schemas.openxmlformats.org/officeDocument/2006/relationships/image" Target="../media/image174.png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3.png"/><Relationship Id="rId5" Type="http://schemas.openxmlformats.org/officeDocument/2006/relationships/image" Target="../media/image172.png"/><Relationship Id="rId10" Type="http://schemas.openxmlformats.org/officeDocument/2006/relationships/image" Target="../media/image171.png"/><Relationship Id="rId4" Type="http://schemas.openxmlformats.org/officeDocument/2006/relationships/image" Target="../media/image177.png"/><Relationship Id="rId9" Type="http://schemas.openxmlformats.org/officeDocument/2006/relationships/image" Target="../media/image170.png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0.png"/><Relationship Id="rId3" Type="http://schemas.openxmlformats.org/officeDocument/2006/relationships/image" Target="../media/image176.png"/><Relationship Id="rId7" Type="http://schemas.openxmlformats.org/officeDocument/2006/relationships/image" Target="../media/image169.png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4.png"/><Relationship Id="rId5" Type="http://schemas.openxmlformats.org/officeDocument/2006/relationships/image" Target="../media/image172.png"/><Relationship Id="rId10" Type="http://schemas.openxmlformats.org/officeDocument/2006/relationships/image" Target="../media/image173.png"/><Relationship Id="rId4" Type="http://schemas.openxmlformats.org/officeDocument/2006/relationships/image" Target="../media/image177.png"/><Relationship Id="rId9" Type="http://schemas.openxmlformats.org/officeDocument/2006/relationships/image" Target="../media/image171.png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8"/>
          <p:cNvSpPr>
            <a:spLocks noGrp="1" noChangeArrowheads="1"/>
          </p:cNvSpPr>
          <p:nvPr>
            <p:ph type="ctrTitle"/>
          </p:nvPr>
        </p:nvSpPr>
        <p:spPr>
          <a:xfrm>
            <a:off x="61786" y="455238"/>
            <a:ext cx="9024938" cy="1898320"/>
          </a:xfrm>
        </p:spPr>
        <p:txBody>
          <a:bodyPr/>
          <a:lstStyle/>
          <a:p>
            <a:r>
              <a:rPr lang="en-US" sz="3600" i="1" dirty="0" smtClean="0"/>
              <a:t>Lecture IV:</a:t>
            </a:r>
            <a:br>
              <a:rPr lang="en-US" sz="3600" i="1" dirty="0" smtClean="0"/>
            </a:br>
            <a:r>
              <a:rPr lang="en-US" sz="3600" i="1" dirty="0" smtClean="0"/>
              <a:t>A </a:t>
            </a:r>
            <a:r>
              <a:rPr lang="en-US" sz="3600" i="1" dirty="0"/>
              <a:t>Bayesian Viewpoint on </a:t>
            </a:r>
            <a:r>
              <a:rPr lang="en-US" sz="3600" i="1" dirty="0" smtClean="0"/>
              <a:t>Sparse Models</a:t>
            </a:r>
            <a:endParaRPr lang="en-US" sz="3600" i="1" dirty="0"/>
          </a:p>
        </p:txBody>
      </p:sp>
      <p:sp>
        <p:nvSpPr>
          <p:cNvPr id="6148" name="TextBox 3"/>
          <p:cNvSpPr txBox="1">
            <a:spLocks noChangeArrowheads="1"/>
          </p:cNvSpPr>
          <p:nvPr/>
        </p:nvSpPr>
        <p:spPr bwMode="auto">
          <a:xfrm>
            <a:off x="961426" y="2917540"/>
            <a:ext cx="7213834" cy="22344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Palatino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Palatino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9pPr>
          </a:lstStyle>
          <a:p>
            <a:r>
              <a:rPr lang="en-US" sz="2400" dirty="0" smtClean="0">
                <a:latin typeface="Comic Sans MS" pitchFamily="66" charset="0"/>
              </a:rPr>
              <a:t>               Yi Ma                           John Wright</a:t>
            </a:r>
          </a:p>
          <a:p>
            <a:r>
              <a:rPr lang="en-US" sz="2400" dirty="0" smtClean="0">
                <a:latin typeface="Comic Sans MS" pitchFamily="66" charset="0"/>
              </a:rPr>
              <a:t>Microsoft Research Asia       Columbia University</a:t>
            </a:r>
          </a:p>
          <a:p>
            <a:pPr algn="ctr"/>
            <a:endParaRPr lang="en-US" sz="2400" dirty="0" smtClean="0">
              <a:latin typeface="Comic Sans MS" pitchFamily="66" charset="0"/>
            </a:endParaRPr>
          </a:p>
          <a:p>
            <a:pPr algn="ctr"/>
            <a:endParaRPr lang="en-US" sz="2400" dirty="0" smtClean="0">
              <a:latin typeface="Comic Sans MS" pitchFamily="66" charset="0"/>
            </a:endParaRPr>
          </a:p>
          <a:p>
            <a:pPr algn="ctr"/>
            <a:r>
              <a:rPr lang="en-US" sz="2400" dirty="0" smtClean="0">
                <a:latin typeface="Comic Sans MS" pitchFamily="66" charset="0"/>
              </a:rPr>
              <a:t>(Slides courtesy of David Wipf, MSRA)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722915" y="6270173"/>
            <a:ext cx="53611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IPAM Computer Vision Summer School, 2013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463138" y="486038"/>
            <a:ext cx="8122722" cy="727075"/>
          </a:xfrm>
        </p:spPr>
        <p:txBody>
          <a:bodyPr/>
          <a:lstStyle/>
          <a:p>
            <a:r>
              <a:rPr lang="en-US" sz="2800" dirty="0" smtClean="0"/>
              <a:t>Convex Approach to Sparse Inverse Problems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265044" y="1474948"/>
            <a:ext cx="8640418" cy="4940300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 smtClean="0"/>
              <a:t>Ideal (noiseless) case:</a:t>
            </a:r>
          </a:p>
          <a:p>
            <a:pPr marL="457200" indent="-457200">
              <a:buFont typeface="+mj-lt"/>
              <a:buAutoNum type="arabicPeriod"/>
            </a:pP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Convex relaxation (lasso):</a:t>
            </a:r>
          </a:p>
          <a:p>
            <a:endParaRPr lang="en-US" sz="2400" dirty="0" smtClean="0"/>
          </a:p>
          <a:p>
            <a:endParaRPr lang="en-US" sz="2400" dirty="0" smtClean="0"/>
          </a:p>
          <a:p>
            <a:pPr marL="0" indent="0">
              <a:buNone/>
            </a:pPr>
            <a:endParaRPr lang="en-US" sz="2400" b="1" dirty="0" smtClean="0">
              <a:solidFill>
                <a:srgbClr val="FF0000"/>
              </a:solidFill>
            </a:endParaRPr>
          </a:p>
          <a:p>
            <a:r>
              <a:rPr lang="en-US" sz="2400" b="1" dirty="0" smtClean="0">
                <a:solidFill>
                  <a:srgbClr val="FF0000"/>
                </a:solidFill>
              </a:rPr>
              <a:t>Note</a:t>
            </a:r>
            <a:r>
              <a:rPr lang="en-US" sz="2400" dirty="0" smtClean="0"/>
              <a:t>:  These may need to be solved in isolation, or embedded in a larger system depending on the application</a:t>
            </a:r>
            <a:endParaRPr lang="en-US" dirty="0" smtClean="0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9358894"/>
              </p:ext>
            </p:extLst>
          </p:nvPr>
        </p:nvGraphicFramePr>
        <p:xfrm>
          <a:off x="3000499" y="3866909"/>
          <a:ext cx="3048000" cy="725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932" name="Equation" r:id="rId3" imgW="1282680" imgH="304560" progId="Equation.3">
                  <p:embed/>
                </p:oleObj>
              </mc:Choice>
              <mc:Fallback>
                <p:oleObj name="Equation" r:id="rId3" imgW="1282680" imgH="30456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0499" y="3866909"/>
                        <a:ext cx="3048000" cy="725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4596505"/>
              </p:ext>
            </p:extLst>
          </p:nvPr>
        </p:nvGraphicFramePr>
        <p:xfrm>
          <a:off x="2051174" y="2168979"/>
          <a:ext cx="4946650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933" name="Equation" r:id="rId5" imgW="2082600" imgH="279360" progId="Equation.3">
                  <p:embed/>
                </p:oleObj>
              </mc:Choice>
              <mc:Fallback>
                <p:oleObj name="Equation" r:id="rId5" imgW="2082600" imgH="27936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1174" y="2168979"/>
                        <a:ext cx="4946650" cy="663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1447838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6104" y="397830"/>
            <a:ext cx="7822096" cy="727075"/>
          </a:xfrm>
        </p:spPr>
        <p:txBody>
          <a:bodyPr/>
          <a:lstStyle/>
          <a:p>
            <a:r>
              <a:rPr lang="en-US" sz="2800" dirty="0" smtClean="0"/>
              <a:t>When Might This Strategy Be Inadequate?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8925" y="1678200"/>
            <a:ext cx="7781925" cy="49403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Two representative cases:</a:t>
            </a:r>
          </a:p>
          <a:p>
            <a:pPr marL="342900" lvl="1" indent="0">
              <a:buNone/>
            </a:pPr>
            <a:endParaRPr lang="en-US" sz="2000" dirty="0"/>
          </a:p>
          <a:p>
            <a:pPr marL="685800" lvl="1" indent="-342900">
              <a:buFont typeface="+mj-lt"/>
              <a:buAutoNum type="arabicPeriod"/>
            </a:pPr>
            <a:r>
              <a:rPr lang="en-US" sz="2000" dirty="0" smtClean="0"/>
              <a:t>The dictionary </a:t>
            </a:r>
            <a:r>
              <a:rPr lang="en-US" sz="2400" dirty="0" smtClean="0">
                <a:latin typeface="Symbol" pitchFamily="18" charset="2"/>
              </a:rPr>
              <a:t>F</a:t>
            </a:r>
            <a:r>
              <a:rPr lang="en-US" sz="2000" dirty="0" smtClean="0"/>
              <a:t> has coherent columns.</a:t>
            </a:r>
          </a:p>
          <a:p>
            <a:pPr marL="685800" lvl="1" indent="-342900">
              <a:buFont typeface="+mj-lt"/>
              <a:buAutoNum type="arabicPeriod"/>
            </a:pPr>
            <a:endParaRPr lang="en-US" sz="2000" dirty="0"/>
          </a:p>
          <a:p>
            <a:pPr marL="685800" lvl="1" indent="-342900">
              <a:buFont typeface="+mj-lt"/>
              <a:buAutoNum type="arabicPeriod"/>
            </a:pPr>
            <a:r>
              <a:rPr lang="en-US" sz="2000" dirty="0" smtClean="0"/>
              <a:t>There are additional parameters to estimate, potentially embedded in </a:t>
            </a:r>
            <a:r>
              <a:rPr lang="en-US" sz="2400" dirty="0">
                <a:solidFill>
                  <a:srgbClr val="000000"/>
                </a:solidFill>
                <a:latin typeface="Symbol" pitchFamily="18" charset="2"/>
                <a:ea typeface="+mn-ea"/>
                <a:cs typeface="+mn-cs"/>
              </a:rPr>
              <a:t>F</a:t>
            </a:r>
            <a:r>
              <a:rPr lang="en-US" sz="2000" dirty="0" smtClean="0"/>
              <a:t>.</a:t>
            </a:r>
          </a:p>
          <a:p>
            <a:pPr marL="685800" lvl="1" indent="-342900">
              <a:buFont typeface="+mj-lt"/>
              <a:buAutoNum type="arabicPeriod"/>
            </a:pPr>
            <a:endParaRPr lang="en-US" dirty="0"/>
          </a:p>
          <a:p>
            <a:pPr marL="685800" lvl="1" indent="-342900">
              <a:buFont typeface="+mj-lt"/>
              <a:buAutoNum type="arabicPeriod"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822961" y="4807225"/>
            <a:ext cx="7493330" cy="1077218"/>
          </a:xfrm>
          <a:prstGeom prst="rect">
            <a:avLst/>
          </a:prstGeom>
          <a:solidFill>
            <a:schemeClr val="accent5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The </a:t>
            </a:r>
            <a:r>
              <a:rPr lang="en-US" sz="2200" dirty="0">
                <a:latin typeface="Batang" pitchFamily="18" charset="-127"/>
                <a:ea typeface="Batang" pitchFamily="18" charset="-127"/>
                <a:cs typeface="Times New Roman" pitchFamily="18" charset="0"/>
              </a:rPr>
              <a:t>ℓ</a:t>
            </a:r>
            <a:r>
              <a:rPr lang="en-US" sz="2200" baseline="-25000" dirty="0"/>
              <a:t>1</a:t>
            </a:r>
            <a:r>
              <a:rPr lang="en-US" dirty="0" smtClean="0"/>
              <a:t> penalty favors both </a:t>
            </a:r>
            <a:r>
              <a:rPr lang="en-US" b="1" i="1" dirty="0" smtClean="0">
                <a:solidFill>
                  <a:srgbClr val="FF0000"/>
                </a:solidFill>
              </a:rPr>
              <a:t>sparse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and </a:t>
            </a:r>
            <a:r>
              <a:rPr lang="en-US" b="1" i="1" dirty="0" smtClean="0">
                <a:solidFill>
                  <a:srgbClr val="FF0000"/>
                </a:solidFill>
              </a:rPr>
              <a:t>low-variance</a:t>
            </a:r>
            <a:r>
              <a:rPr lang="en-US" dirty="0" smtClean="0"/>
              <a:t> solutions.  In general, the cause of </a:t>
            </a:r>
            <a:r>
              <a:rPr lang="en-US" sz="2200" dirty="0">
                <a:latin typeface="Batang" pitchFamily="18" charset="-127"/>
                <a:ea typeface="Batang" pitchFamily="18" charset="-127"/>
                <a:cs typeface="Times New Roman" pitchFamily="18" charset="0"/>
              </a:rPr>
              <a:t>ℓ</a:t>
            </a:r>
            <a:r>
              <a:rPr lang="en-US" sz="2200" baseline="-25000" dirty="0"/>
              <a:t>1</a:t>
            </a:r>
            <a:r>
              <a:rPr lang="en-US" dirty="0" smtClean="0"/>
              <a:t> failure is always that the later influence can sometimes dominate.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49117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803275" y="225238"/>
            <a:ext cx="7821613" cy="727075"/>
          </a:xfrm>
        </p:spPr>
        <p:txBody>
          <a:bodyPr/>
          <a:lstStyle/>
          <a:p>
            <a:r>
              <a:rPr lang="en-US" sz="3600" dirty="0" smtClean="0"/>
              <a:t>Dictionary Correlation Structure</a:t>
            </a:r>
          </a:p>
        </p:txBody>
      </p:sp>
      <p:pic>
        <p:nvPicPr>
          <p:cNvPr id="10243" name="Picture 11" descr="nips_cov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038" y="1666875"/>
            <a:ext cx="4192587" cy="313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12" descr="nips_cov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1825" y="1690688"/>
            <a:ext cx="4183063" cy="313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245" name="Object 4"/>
          <p:cNvGraphicFramePr>
            <a:graphicFrameLocks noChangeAspect="1"/>
          </p:cNvGraphicFramePr>
          <p:nvPr/>
        </p:nvGraphicFramePr>
        <p:xfrm>
          <a:off x="2203450" y="1458913"/>
          <a:ext cx="801688" cy="430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054" name="Equation" r:id="rId5" imgW="355446" imgH="190417" progId="Equation.DSMT4">
                  <p:embed/>
                </p:oleObj>
              </mc:Choice>
              <mc:Fallback>
                <p:oleObj name="Equation" r:id="rId5" imgW="355446" imgH="190417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3450" y="1458913"/>
                        <a:ext cx="801688" cy="430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6" name="Object 4"/>
          <p:cNvGraphicFramePr>
            <a:graphicFrameLocks noChangeAspect="1"/>
          </p:cNvGraphicFramePr>
          <p:nvPr/>
        </p:nvGraphicFramePr>
        <p:xfrm>
          <a:off x="6254750" y="1481138"/>
          <a:ext cx="8001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055" name="Equation" r:id="rId7" imgW="355446" imgH="190417" progId="Equation.DSMT4">
                  <p:embed/>
                </p:oleObj>
              </mc:Choice>
              <mc:Fallback>
                <p:oleObj name="Equation" r:id="rId7" imgW="355446" imgH="190417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54750" y="1481138"/>
                        <a:ext cx="8001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7" name="TextBox 16"/>
          <p:cNvSpPr txBox="1">
            <a:spLocks noChangeArrowheads="1"/>
          </p:cNvSpPr>
          <p:nvPr/>
        </p:nvSpPr>
        <p:spPr bwMode="auto">
          <a:xfrm>
            <a:off x="628650" y="4810125"/>
            <a:ext cx="13827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Palatino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Palatino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9pPr>
          </a:lstStyle>
          <a:p>
            <a:r>
              <a:rPr lang="en-US">
                <a:solidFill>
                  <a:srgbClr val="0000FF"/>
                </a:solidFill>
              </a:rPr>
              <a:t>Examples:</a:t>
            </a:r>
          </a:p>
        </p:txBody>
      </p:sp>
      <p:sp>
        <p:nvSpPr>
          <p:cNvPr id="10248" name="TextBox 18"/>
          <p:cNvSpPr txBox="1">
            <a:spLocks noChangeArrowheads="1"/>
          </p:cNvSpPr>
          <p:nvPr/>
        </p:nvSpPr>
        <p:spPr bwMode="auto">
          <a:xfrm>
            <a:off x="1685925" y="1081088"/>
            <a:ext cx="1809750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Palatino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Palatino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9pPr>
          </a:lstStyle>
          <a:p>
            <a:r>
              <a:rPr lang="en-US" sz="2200" b="1">
                <a:solidFill>
                  <a:srgbClr val="FF0000"/>
                </a:solidFill>
              </a:rPr>
              <a:t>Unstructured</a:t>
            </a:r>
          </a:p>
        </p:txBody>
      </p:sp>
      <p:sp>
        <p:nvSpPr>
          <p:cNvPr id="10249" name="TextBox 19"/>
          <p:cNvSpPr txBox="1">
            <a:spLocks noChangeArrowheads="1"/>
          </p:cNvSpPr>
          <p:nvPr/>
        </p:nvSpPr>
        <p:spPr bwMode="auto">
          <a:xfrm>
            <a:off x="5045075" y="4806950"/>
            <a:ext cx="1254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Palatino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Palatino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9pPr>
          </a:lstStyle>
          <a:p>
            <a:r>
              <a:rPr lang="en-US">
                <a:solidFill>
                  <a:srgbClr val="0000FF"/>
                </a:solidFill>
              </a:rPr>
              <a:t>Example:</a:t>
            </a:r>
          </a:p>
        </p:txBody>
      </p:sp>
      <p:sp>
        <p:nvSpPr>
          <p:cNvPr id="10250" name="TextBox 20"/>
          <p:cNvSpPr txBox="1">
            <a:spLocks noChangeArrowheads="1"/>
          </p:cNvSpPr>
          <p:nvPr/>
        </p:nvSpPr>
        <p:spPr bwMode="auto">
          <a:xfrm>
            <a:off x="5946775" y="1066800"/>
            <a:ext cx="1497013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Palatino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Palatino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9pPr>
          </a:lstStyle>
          <a:p>
            <a:r>
              <a:rPr lang="en-US" sz="2200" b="1">
                <a:solidFill>
                  <a:srgbClr val="FF0000"/>
                </a:solidFill>
              </a:rPr>
              <a:t>Structured</a:t>
            </a:r>
          </a:p>
        </p:txBody>
      </p:sp>
      <p:graphicFrame>
        <p:nvGraphicFramePr>
          <p:cNvPr id="10251" name="Object 5"/>
          <p:cNvGraphicFramePr>
            <a:graphicFrameLocks noChangeAspect="1"/>
          </p:cNvGraphicFramePr>
          <p:nvPr/>
        </p:nvGraphicFramePr>
        <p:xfrm>
          <a:off x="5607050" y="5292725"/>
          <a:ext cx="2366963" cy="439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056" name="Equation" r:id="rId9" imgW="1295400" imgH="241300" progId="Equation.DSMT4">
                  <p:embed/>
                </p:oleObj>
              </mc:Choice>
              <mc:Fallback>
                <p:oleObj name="Equation" r:id="rId9" imgW="1295400" imgH="2413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07050" y="5292725"/>
                        <a:ext cx="2366963" cy="439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52" name="TextBox 4"/>
          <p:cNvSpPr txBox="1">
            <a:spLocks noChangeArrowheads="1"/>
          </p:cNvSpPr>
          <p:nvPr/>
        </p:nvSpPr>
        <p:spPr bwMode="auto">
          <a:xfrm>
            <a:off x="6330950" y="5865813"/>
            <a:ext cx="11239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Palatino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Palatino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9pPr>
          </a:lstStyle>
          <a:p>
            <a:r>
              <a:rPr lang="en-US">
                <a:solidFill>
                  <a:srgbClr val="0000FF"/>
                </a:solidFill>
              </a:rPr>
              <a:t>arbitrary</a:t>
            </a:r>
          </a:p>
        </p:txBody>
      </p:sp>
      <p:sp>
        <p:nvSpPr>
          <p:cNvPr id="10253" name="Left Brace 5"/>
          <p:cNvSpPr>
            <a:spLocks/>
          </p:cNvSpPr>
          <p:nvPr/>
        </p:nvSpPr>
        <p:spPr bwMode="auto">
          <a:xfrm rot="-5400000">
            <a:off x="6757194" y="5569744"/>
            <a:ext cx="236537" cy="390525"/>
          </a:xfrm>
          <a:prstGeom prst="leftBrace">
            <a:avLst>
              <a:gd name="adj1" fmla="val 8339"/>
              <a:gd name="adj2" fmla="val 50000"/>
            </a:avLst>
          </a:prstGeom>
          <a:noFill/>
          <a:ln w="19050" algn="ctr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599" tIns="45048" rIns="91599" bIns="45048"/>
          <a:lstStyle/>
          <a:p>
            <a:endParaRPr lang="en-US"/>
          </a:p>
        </p:txBody>
      </p:sp>
      <p:sp>
        <p:nvSpPr>
          <p:cNvPr id="10254" name="Left Brace 6"/>
          <p:cNvSpPr>
            <a:spLocks/>
          </p:cNvSpPr>
          <p:nvPr/>
        </p:nvSpPr>
        <p:spPr bwMode="auto">
          <a:xfrm rot="-5400000">
            <a:off x="7763669" y="5579269"/>
            <a:ext cx="238125" cy="392113"/>
          </a:xfrm>
          <a:prstGeom prst="leftBrace">
            <a:avLst>
              <a:gd name="adj1" fmla="val 8317"/>
              <a:gd name="adj2" fmla="val 50000"/>
            </a:avLst>
          </a:prstGeom>
          <a:noFill/>
          <a:ln w="19050" algn="ctr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599" tIns="45048" rIns="91599" bIns="45048"/>
          <a:lstStyle/>
          <a:p>
            <a:endParaRPr lang="en-US"/>
          </a:p>
        </p:txBody>
      </p:sp>
      <p:sp>
        <p:nvSpPr>
          <p:cNvPr id="10255" name="TextBox 8"/>
          <p:cNvSpPr txBox="1">
            <a:spLocks noChangeArrowheads="1"/>
          </p:cNvSpPr>
          <p:nvPr/>
        </p:nvSpPr>
        <p:spPr bwMode="auto">
          <a:xfrm>
            <a:off x="7408863" y="5781675"/>
            <a:ext cx="115570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Palatino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Palatino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>
                <a:solidFill>
                  <a:srgbClr val="0000FF"/>
                </a:solidFill>
              </a:rPr>
              <a:t>block</a:t>
            </a:r>
          </a:p>
          <a:p>
            <a:pPr algn="ctr">
              <a:spcBef>
                <a:spcPct val="0"/>
              </a:spcBef>
            </a:pPr>
            <a:r>
              <a:rPr lang="en-US">
                <a:solidFill>
                  <a:srgbClr val="0000FF"/>
                </a:solidFill>
              </a:rPr>
              <a:t>diagonal</a:t>
            </a:r>
          </a:p>
        </p:txBody>
      </p:sp>
      <p:graphicFrame>
        <p:nvGraphicFramePr>
          <p:cNvPr id="10256" name="Object 6"/>
          <p:cNvGraphicFramePr>
            <a:graphicFrameLocks noChangeAspect="1"/>
          </p:cNvGraphicFramePr>
          <p:nvPr/>
        </p:nvGraphicFramePr>
        <p:xfrm>
          <a:off x="677863" y="5199063"/>
          <a:ext cx="3317875" cy="439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057" name="Equation" r:id="rId11" imgW="1816100" imgH="241300" progId="Equation.DSMT4">
                  <p:embed/>
                </p:oleObj>
              </mc:Choice>
              <mc:Fallback>
                <p:oleObj name="Equation" r:id="rId11" imgW="1816100" imgH="2413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7863" y="5199063"/>
                        <a:ext cx="3317875" cy="439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57" name="Object 8"/>
          <p:cNvGraphicFramePr>
            <a:graphicFrameLocks noChangeAspect="1"/>
          </p:cNvGraphicFramePr>
          <p:nvPr/>
        </p:nvGraphicFramePr>
        <p:xfrm>
          <a:off x="684213" y="5675313"/>
          <a:ext cx="3759200" cy="439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058" name="Equation" r:id="rId13" imgW="2057400" imgH="241300" progId="Equation.DSMT4">
                  <p:embed/>
                </p:oleObj>
              </mc:Choice>
              <mc:Fallback>
                <p:oleObj name="Equation" r:id="rId13" imgW="2057400" imgH="241300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213" y="5675313"/>
                        <a:ext cx="3759200" cy="439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/>
          <p:cNvSpPr/>
          <p:nvPr/>
        </p:nvSpPr>
        <p:spPr bwMode="auto">
          <a:xfrm>
            <a:off x="1567543" y="5210175"/>
            <a:ext cx="332509" cy="85566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599" tIns="45048" rIns="91599" bIns="45048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Palatino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466955" y="5185536"/>
                <a:ext cx="437940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/>
                          <a:ea typeface="Cambria Math"/>
                        </a:rPr>
                        <m:t>~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6955" y="5185536"/>
                <a:ext cx="437940" cy="400110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478422" y="5668771"/>
                <a:ext cx="437940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/>
                          <a:ea typeface="Cambria Math"/>
                        </a:rPr>
                        <m:t>~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8422" y="5668771"/>
                <a:ext cx="437940" cy="400110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601663" y="284163"/>
            <a:ext cx="7821612" cy="727075"/>
          </a:xfrm>
        </p:spPr>
        <p:txBody>
          <a:bodyPr/>
          <a:lstStyle/>
          <a:p>
            <a:r>
              <a:rPr lang="en-US" sz="3600" smtClean="0"/>
              <a:t>Block Diagonal Example</a:t>
            </a:r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>
              <a:buFont typeface="Symbol" pitchFamily="18" charset="2"/>
              <a:buNone/>
            </a:pPr>
            <a:endParaRPr lang="en-US" b="1" dirty="0" smtClean="0">
              <a:solidFill>
                <a:srgbClr val="FF0000"/>
              </a:solidFill>
            </a:endParaRPr>
          </a:p>
          <a:p>
            <a:pPr>
              <a:buFont typeface="Symbol" pitchFamily="18" charset="2"/>
              <a:buNone/>
            </a:pPr>
            <a:endParaRPr lang="en-US" b="1" dirty="0" smtClean="0">
              <a:solidFill>
                <a:srgbClr val="FF0000"/>
              </a:solidFill>
            </a:endParaRPr>
          </a:p>
          <a:p>
            <a:pPr>
              <a:buFont typeface="Symbol" pitchFamily="18" charset="2"/>
              <a:buNone/>
            </a:pPr>
            <a:endParaRPr lang="en-US" b="1" dirty="0" smtClean="0">
              <a:solidFill>
                <a:srgbClr val="FF0000"/>
              </a:solidFill>
            </a:endParaRPr>
          </a:p>
          <a:p>
            <a:pPr>
              <a:buFont typeface="Symbol" pitchFamily="18" charset="2"/>
              <a:buNone/>
            </a:pPr>
            <a:endParaRPr lang="en-US" b="1" dirty="0" smtClean="0">
              <a:solidFill>
                <a:srgbClr val="FF0000"/>
              </a:solidFill>
            </a:endParaRPr>
          </a:p>
          <a:p>
            <a:endParaRPr lang="en-US" sz="2200" dirty="0" smtClean="0"/>
          </a:p>
          <a:p>
            <a:r>
              <a:rPr lang="en-US" sz="2200" dirty="0" smtClean="0"/>
              <a:t>The </a:t>
            </a:r>
            <a:r>
              <a:rPr lang="en-US" sz="2400" dirty="0" smtClean="0">
                <a:solidFill>
                  <a:srgbClr val="000000"/>
                </a:solidFill>
                <a:latin typeface="Batang" pitchFamily="18" charset="-127"/>
                <a:ea typeface="Batang" pitchFamily="18" charset="-127"/>
              </a:rPr>
              <a:t>ℓ</a:t>
            </a:r>
            <a:r>
              <a:rPr lang="en-US" sz="2400" baseline="-25000" dirty="0" smtClean="0">
                <a:solidFill>
                  <a:srgbClr val="000000"/>
                </a:solidFill>
                <a:ea typeface="Batang" pitchFamily="18" charset="-127"/>
              </a:rPr>
              <a:t>1</a:t>
            </a:r>
            <a:r>
              <a:rPr lang="en-US" sz="2200" dirty="0" smtClean="0"/>
              <a:t> solution typically selects either zero or one basis vector from each cluster of correlated columns.</a:t>
            </a:r>
          </a:p>
          <a:p>
            <a:r>
              <a:rPr lang="en-US" sz="2200" dirty="0" smtClean="0"/>
              <a:t>While the ‘cluster support’ may be partially correct, the chosen basis vectors likely will not be.</a:t>
            </a:r>
          </a:p>
          <a:p>
            <a:pPr lvl="1"/>
            <a:endParaRPr lang="en-US" sz="2000" dirty="0" smtClean="0"/>
          </a:p>
          <a:p>
            <a:pPr lvl="1"/>
            <a:endParaRPr lang="en-US" sz="2000" dirty="0" smtClean="0"/>
          </a:p>
          <a:p>
            <a:pPr>
              <a:buFont typeface="Symbol" pitchFamily="18" charset="2"/>
              <a:buNone/>
            </a:pPr>
            <a:endParaRPr lang="en-US" dirty="0" smtClean="0"/>
          </a:p>
        </p:txBody>
      </p:sp>
      <p:graphicFrame>
        <p:nvGraphicFramePr>
          <p:cNvPr id="11268" name="Object 5"/>
          <p:cNvGraphicFramePr>
            <a:graphicFrameLocks noChangeAspect="1"/>
          </p:cNvGraphicFramePr>
          <p:nvPr/>
        </p:nvGraphicFramePr>
        <p:xfrm>
          <a:off x="1222375" y="2043113"/>
          <a:ext cx="2397125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90" name="Equation" r:id="rId3" imgW="1193800" imgH="241300" progId="Equation.DSMT4">
                  <p:embed/>
                </p:oleObj>
              </mc:Choice>
              <mc:Fallback>
                <p:oleObj name="Equation" r:id="rId3" imgW="1193800" imgH="2413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22375" y="2043113"/>
                        <a:ext cx="2397125" cy="482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9" name="Left Brace 6"/>
          <p:cNvSpPr>
            <a:spLocks/>
          </p:cNvSpPr>
          <p:nvPr/>
        </p:nvSpPr>
        <p:spPr bwMode="auto">
          <a:xfrm rot="-5400000">
            <a:off x="3405981" y="2372520"/>
            <a:ext cx="238125" cy="392112"/>
          </a:xfrm>
          <a:prstGeom prst="leftBrace">
            <a:avLst>
              <a:gd name="adj1" fmla="val 8317"/>
              <a:gd name="adj2" fmla="val 50000"/>
            </a:avLst>
          </a:prstGeom>
          <a:noFill/>
          <a:ln w="19050" algn="ctr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599" tIns="45048" rIns="91599" bIns="45048"/>
          <a:lstStyle/>
          <a:p>
            <a:endParaRPr lang="en-US"/>
          </a:p>
        </p:txBody>
      </p:sp>
      <p:sp>
        <p:nvSpPr>
          <p:cNvPr id="11270" name="TextBox 8"/>
          <p:cNvSpPr txBox="1">
            <a:spLocks noChangeArrowheads="1"/>
          </p:cNvSpPr>
          <p:nvPr/>
        </p:nvSpPr>
        <p:spPr bwMode="auto">
          <a:xfrm>
            <a:off x="2955925" y="2574925"/>
            <a:ext cx="115570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Palatino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Palatino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>
                <a:solidFill>
                  <a:srgbClr val="0000FF"/>
                </a:solidFill>
              </a:rPr>
              <a:t>block</a:t>
            </a:r>
          </a:p>
          <a:p>
            <a:pPr algn="ctr">
              <a:spcBef>
                <a:spcPct val="0"/>
              </a:spcBef>
            </a:pPr>
            <a:r>
              <a:rPr lang="en-US">
                <a:solidFill>
                  <a:srgbClr val="0000FF"/>
                </a:solidFill>
              </a:rPr>
              <a:t>diagonal</a:t>
            </a:r>
          </a:p>
        </p:txBody>
      </p:sp>
      <p:pic>
        <p:nvPicPr>
          <p:cNvPr id="11271" name="Picture 6" descr="nips_cov3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9450" y="1595438"/>
            <a:ext cx="3690938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1272" name="Object 4"/>
          <p:cNvGraphicFramePr>
            <a:graphicFrameLocks noChangeAspect="1"/>
          </p:cNvGraphicFramePr>
          <p:nvPr/>
        </p:nvGraphicFramePr>
        <p:xfrm>
          <a:off x="5794375" y="1316038"/>
          <a:ext cx="1258888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91" name="Equation" r:id="rId6" imgW="647419" imgH="253890" progId="Equation.DSMT4">
                  <p:embed/>
                </p:oleObj>
              </mc:Choice>
              <mc:Fallback>
                <p:oleObj name="Equation" r:id="rId6" imgW="647419" imgH="25389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4375" y="1316038"/>
                        <a:ext cx="1258888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3" name="TextBox 8"/>
          <p:cNvSpPr txBox="1">
            <a:spLocks noChangeArrowheads="1"/>
          </p:cNvSpPr>
          <p:nvPr/>
        </p:nvSpPr>
        <p:spPr bwMode="auto">
          <a:xfrm>
            <a:off x="628650" y="3895725"/>
            <a:ext cx="15192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Palatino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Palatino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9pPr>
          </a:lstStyle>
          <a:p>
            <a:r>
              <a:rPr lang="en-US" sz="2400" b="1">
                <a:solidFill>
                  <a:srgbClr val="FF0000"/>
                </a:solidFill>
              </a:rPr>
              <a:t>Problem: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964791" y="291917"/>
            <a:ext cx="7101446" cy="727075"/>
          </a:xfrm>
        </p:spPr>
        <p:txBody>
          <a:bodyPr/>
          <a:lstStyle/>
          <a:p>
            <a:r>
              <a:rPr lang="en-US" sz="2800" dirty="0" smtClean="0"/>
              <a:t>Dictionaries with Correlation Structures</a:t>
            </a:r>
          </a:p>
        </p:txBody>
      </p:sp>
      <p:sp>
        <p:nvSpPr>
          <p:cNvPr id="13315" name="Content Placeholder 11"/>
          <p:cNvSpPr>
            <a:spLocks noGrp="1"/>
          </p:cNvSpPr>
          <p:nvPr>
            <p:ph idx="1"/>
          </p:nvPr>
        </p:nvSpPr>
        <p:spPr>
          <a:xfrm>
            <a:off x="685800" y="1286325"/>
            <a:ext cx="7781925" cy="4940300"/>
          </a:xfrm>
        </p:spPr>
        <p:txBody>
          <a:bodyPr/>
          <a:lstStyle/>
          <a:p>
            <a:r>
              <a:rPr lang="en-US" dirty="0" smtClean="0"/>
              <a:t>Most theory applies to unstructured incoherent cases, but many (most?) practical dictionaries have significant coherent structures.</a:t>
            </a:r>
          </a:p>
          <a:p>
            <a:endParaRPr lang="en-US" dirty="0" smtClean="0"/>
          </a:p>
          <a:p>
            <a:r>
              <a:rPr lang="en-US" b="1" dirty="0" smtClean="0">
                <a:solidFill>
                  <a:srgbClr val="0000FF"/>
                </a:solidFill>
              </a:rPr>
              <a:t>Examples</a:t>
            </a:r>
            <a:r>
              <a:rPr lang="en-US" dirty="0" smtClean="0"/>
              <a:t>:</a:t>
            </a:r>
          </a:p>
          <a:p>
            <a:endParaRPr lang="en-US" dirty="0" smtClean="0"/>
          </a:p>
        </p:txBody>
      </p:sp>
      <p:pic>
        <p:nvPicPr>
          <p:cNvPr id="13316" name="Picture 7" descr="faces_2004W_comp1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391" y="3355569"/>
            <a:ext cx="2809875" cy="3008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4809" y="2372899"/>
            <a:ext cx="1840956" cy="1821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Rectangle 10"/>
          <p:cNvSpPr>
            <a:spLocks noChangeArrowheads="1"/>
          </p:cNvSpPr>
          <p:nvPr/>
        </p:nvSpPr>
        <p:spPr bwMode="auto">
          <a:xfrm>
            <a:off x="1214391" y="5854207"/>
            <a:ext cx="1241426" cy="83814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599" tIns="45048" rIns="91599" bIns="45048"/>
          <a:lstStyle/>
          <a:p>
            <a:endParaRPr lang="en-US"/>
          </a:p>
        </p:txBody>
      </p:sp>
      <p:pic>
        <p:nvPicPr>
          <p:cNvPr id="13319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1372" y="4694733"/>
            <a:ext cx="3685189" cy="178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379413" y="428625"/>
            <a:ext cx="8420100" cy="722313"/>
          </a:xfrm>
        </p:spPr>
        <p:txBody>
          <a:bodyPr/>
          <a:lstStyle/>
          <a:p>
            <a:r>
              <a:rPr lang="en-US" sz="3600" smtClean="0"/>
              <a:t>MEG/EEG Example</a:t>
            </a:r>
          </a:p>
        </p:txBody>
      </p:sp>
      <p:pic>
        <p:nvPicPr>
          <p:cNvPr id="3379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3950" y="1922463"/>
            <a:ext cx="1639888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6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688" y="1846263"/>
            <a:ext cx="2320925" cy="164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7" name="Freeform 12"/>
          <p:cNvSpPr>
            <a:spLocks/>
          </p:cNvSpPr>
          <p:nvPr/>
        </p:nvSpPr>
        <p:spPr bwMode="auto">
          <a:xfrm>
            <a:off x="3613150" y="2151063"/>
            <a:ext cx="2209800" cy="152400"/>
          </a:xfrm>
          <a:custGeom>
            <a:avLst/>
            <a:gdLst>
              <a:gd name="T0" fmla="*/ 0 w 1392"/>
              <a:gd name="T1" fmla="*/ 2147483647 h 296"/>
              <a:gd name="T2" fmla="*/ 2147483647 w 1392"/>
              <a:gd name="T3" fmla="*/ 2147483647 h 296"/>
              <a:gd name="T4" fmla="*/ 2147483647 w 1392"/>
              <a:gd name="T5" fmla="*/ 2147483647 h 296"/>
              <a:gd name="T6" fmla="*/ 0 60000 65536"/>
              <a:gd name="T7" fmla="*/ 0 60000 65536"/>
              <a:gd name="T8" fmla="*/ 0 60000 65536"/>
              <a:gd name="T9" fmla="*/ 0 w 1392"/>
              <a:gd name="T10" fmla="*/ 0 h 296"/>
              <a:gd name="T11" fmla="*/ 1392 w 1392"/>
              <a:gd name="T12" fmla="*/ 296 h 29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92" h="296">
                <a:moveTo>
                  <a:pt x="0" y="248"/>
                </a:moveTo>
                <a:cubicBezTo>
                  <a:pt x="244" y="124"/>
                  <a:pt x="488" y="0"/>
                  <a:pt x="720" y="8"/>
                </a:cubicBezTo>
                <a:cubicBezTo>
                  <a:pt x="952" y="16"/>
                  <a:pt x="1172" y="156"/>
                  <a:pt x="1392" y="296"/>
                </a:cubicBezTo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599" tIns="45048" rIns="91599" bIns="45048"/>
          <a:lstStyle/>
          <a:p>
            <a:endParaRPr lang="en-US"/>
          </a:p>
        </p:txBody>
      </p:sp>
      <p:sp>
        <p:nvSpPr>
          <p:cNvPr id="33798" name="Freeform 13"/>
          <p:cNvSpPr>
            <a:spLocks/>
          </p:cNvSpPr>
          <p:nvPr/>
        </p:nvSpPr>
        <p:spPr bwMode="auto">
          <a:xfrm flipH="1" flipV="1">
            <a:off x="3549650" y="3167063"/>
            <a:ext cx="2209800" cy="152400"/>
          </a:xfrm>
          <a:custGeom>
            <a:avLst/>
            <a:gdLst>
              <a:gd name="T0" fmla="*/ 0 w 1392"/>
              <a:gd name="T1" fmla="*/ 2147483647 h 296"/>
              <a:gd name="T2" fmla="*/ 2147483647 w 1392"/>
              <a:gd name="T3" fmla="*/ 2147483647 h 296"/>
              <a:gd name="T4" fmla="*/ 2147483647 w 1392"/>
              <a:gd name="T5" fmla="*/ 2147483647 h 296"/>
              <a:gd name="T6" fmla="*/ 0 60000 65536"/>
              <a:gd name="T7" fmla="*/ 0 60000 65536"/>
              <a:gd name="T8" fmla="*/ 0 60000 65536"/>
              <a:gd name="T9" fmla="*/ 0 w 1392"/>
              <a:gd name="T10" fmla="*/ 0 h 296"/>
              <a:gd name="T11" fmla="*/ 1392 w 1392"/>
              <a:gd name="T12" fmla="*/ 296 h 29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92" h="296">
                <a:moveTo>
                  <a:pt x="0" y="248"/>
                </a:moveTo>
                <a:cubicBezTo>
                  <a:pt x="244" y="124"/>
                  <a:pt x="488" y="0"/>
                  <a:pt x="720" y="8"/>
                </a:cubicBezTo>
                <a:cubicBezTo>
                  <a:pt x="952" y="16"/>
                  <a:pt x="1172" y="156"/>
                  <a:pt x="1392" y="296"/>
                </a:cubicBezTo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599" tIns="45048" rIns="91599" bIns="45048"/>
          <a:lstStyle/>
          <a:p>
            <a:endParaRPr lang="en-US"/>
          </a:p>
        </p:txBody>
      </p:sp>
      <p:sp>
        <p:nvSpPr>
          <p:cNvPr id="33799" name="Text Box 14"/>
          <p:cNvSpPr txBox="1">
            <a:spLocks noChangeArrowheads="1"/>
          </p:cNvSpPr>
          <p:nvPr/>
        </p:nvSpPr>
        <p:spPr bwMode="auto">
          <a:xfrm>
            <a:off x="4527550" y="2786063"/>
            <a:ext cx="287338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99" tIns="45048" rIns="91599" bIns="45048">
            <a:spAutoFit/>
          </a:bodyPr>
          <a:lstStyle>
            <a:lvl1pPr>
              <a:defRPr sz="2000">
                <a:solidFill>
                  <a:schemeClr val="tx1"/>
                </a:solidFill>
                <a:latin typeface="Palatino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Palatino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b="1">
                <a:solidFill>
                  <a:schemeClr val="tx2"/>
                </a:solidFill>
                <a:latin typeface="Arial" charset="0"/>
                <a:ea typeface="MS PGothic" pitchFamily="34" charset="-128"/>
              </a:rPr>
              <a:t>?</a:t>
            </a:r>
          </a:p>
        </p:txBody>
      </p:sp>
      <p:sp>
        <p:nvSpPr>
          <p:cNvPr id="33800" name="Text Box 15"/>
          <p:cNvSpPr txBox="1">
            <a:spLocks noChangeArrowheads="1"/>
          </p:cNvSpPr>
          <p:nvPr/>
        </p:nvSpPr>
        <p:spPr bwMode="auto">
          <a:xfrm>
            <a:off x="4454525" y="1633538"/>
            <a:ext cx="4587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599" tIns="45048" rIns="91599" bIns="45048">
            <a:spAutoFit/>
          </a:bodyPr>
          <a:lstStyle>
            <a:lvl1pPr>
              <a:defRPr sz="2000">
                <a:solidFill>
                  <a:schemeClr val="tx1"/>
                </a:solidFill>
                <a:latin typeface="Palatino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Palatino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800">
                <a:solidFill>
                  <a:schemeClr val="tx2"/>
                </a:solidFill>
                <a:latin typeface="Symbol" pitchFamily="18" charset="2"/>
                <a:ea typeface="MS PGothic" pitchFamily="34" charset="-128"/>
                <a:cs typeface="Times New Roman" pitchFamily="18" charset="0"/>
              </a:rPr>
              <a:t>F</a:t>
            </a:r>
          </a:p>
        </p:txBody>
      </p:sp>
      <p:sp>
        <p:nvSpPr>
          <p:cNvPr id="33801" name="TextBox 8"/>
          <p:cNvSpPr txBox="1">
            <a:spLocks noChangeArrowheads="1"/>
          </p:cNvSpPr>
          <p:nvPr/>
        </p:nvSpPr>
        <p:spPr bwMode="auto">
          <a:xfrm>
            <a:off x="966788" y="3646488"/>
            <a:ext cx="24609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Palatino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Palatino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9pPr>
          </a:lstStyle>
          <a:p>
            <a:r>
              <a:rPr lang="en-US" sz="2400" dirty="0"/>
              <a:t>source space (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400" dirty="0" smtClean="0"/>
              <a:t>)</a:t>
            </a:r>
            <a:endParaRPr lang="en-US" sz="2400" dirty="0"/>
          </a:p>
        </p:txBody>
      </p:sp>
      <p:sp>
        <p:nvSpPr>
          <p:cNvPr id="33802" name="TextBox 9"/>
          <p:cNvSpPr txBox="1">
            <a:spLocks noChangeArrowheads="1"/>
          </p:cNvSpPr>
          <p:nvPr/>
        </p:nvSpPr>
        <p:spPr bwMode="auto">
          <a:xfrm>
            <a:off x="5829300" y="3638550"/>
            <a:ext cx="25304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Palatino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Palatino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9pPr>
          </a:lstStyle>
          <a:p>
            <a:r>
              <a:rPr lang="en-US" sz="2400"/>
              <a:t>sensor space (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400"/>
              <a:t>)</a:t>
            </a: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1341438" y="4830763"/>
            <a:ext cx="6615112" cy="1320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/>
          <a:lstStyle>
            <a:lvl1pPr marL="346075" indent="-342900" defTabSz="954088">
              <a:defRPr sz="2000">
                <a:solidFill>
                  <a:schemeClr val="tx1"/>
                </a:solidFill>
                <a:latin typeface="Palatino" pitchFamily="18" charset="0"/>
              </a:defRPr>
            </a:lvl1pPr>
            <a:lvl2pPr marL="685800" indent="-342900" defTabSz="954088">
              <a:defRPr sz="2000">
                <a:solidFill>
                  <a:schemeClr val="tx1"/>
                </a:solidFill>
                <a:latin typeface="Palatino" pitchFamily="18" charset="0"/>
              </a:defRPr>
            </a:lvl2pPr>
            <a:lvl3pPr marL="984250" indent="-304800" defTabSz="954088">
              <a:defRPr sz="2000">
                <a:solidFill>
                  <a:schemeClr val="tx1"/>
                </a:solidFill>
                <a:latin typeface="Palatino" pitchFamily="18" charset="0"/>
              </a:defRPr>
            </a:lvl3pPr>
            <a:lvl4pPr marL="1600200" indent="-228600" defTabSz="954088">
              <a:defRPr sz="2000">
                <a:solidFill>
                  <a:schemeClr val="tx1"/>
                </a:solidFill>
                <a:latin typeface="Palatino" pitchFamily="18" charset="0"/>
              </a:defRPr>
            </a:lvl4pPr>
            <a:lvl5pPr marL="2057400" indent="-228600" defTabSz="954088">
              <a:defRPr sz="2000">
                <a:solidFill>
                  <a:schemeClr val="tx1"/>
                </a:solidFill>
                <a:latin typeface="Palatino" pitchFamily="18" charset="0"/>
              </a:defRPr>
            </a:lvl5pPr>
            <a:lvl6pPr marL="2514600" indent="-228600" defTabSz="954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6pPr>
            <a:lvl7pPr marL="2971800" indent="-228600" defTabSz="954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7pPr>
            <a:lvl8pPr marL="3429000" indent="-228600" defTabSz="954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8pPr>
            <a:lvl9pPr marL="3886200" indent="-228600" defTabSz="954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9pPr>
          </a:lstStyle>
          <a:p>
            <a:pPr>
              <a:buClr>
                <a:schemeClr val="tx1"/>
              </a:buClr>
              <a:buFont typeface="Symbol" pitchFamily="18" charset="2"/>
              <a:buChar char="¨"/>
              <a:defRPr/>
            </a:pPr>
            <a:r>
              <a:rPr lang="en-US" sz="1800" smtClean="0"/>
              <a:t>Forward model dictionary </a:t>
            </a:r>
            <a:r>
              <a:rPr lang="en-US" smtClean="0">
                <a:latin typeface="Symbol" pitchFamily="18" charset="2"/>
              </a:rPr>
              <a:t>F</a:t>
            </a:r>
            <a:r>
              <a:rPr lang="en-US" sz="1800" smtClean="0"/>
              <a:t> can be computed using Maxwell’s equations </a:t>
            </a:r>
            <a:r>
              <a:rPr lang="en-US" sz="1600" smtClean="0"/>
              <a:t>[Sarvas,1987]</a:t>
            </a:r>
            <a:r>
              <a:rPr lang="en-US" sz="1800" smtClean="0"/>
              <a:t>.</a:t>
            </a:r>
            <a:endParaRPr lang="en-US" sz="1600" smtClean="0"/>
          </a:p>
          <a:p>
            <a:pPr>
              <a:buClr>
                <a:schemeClr val="tx1"/>
              </a:buClr>
              <a:buFont typeface="Symbol" pitchFamily="18" charset="2"/>
              <a:buChar char="¨"/>
              <a:defRPr/>
            </a:pPr>
            <a:r>
              <a:rPr lang="en-US" sz="1800" smtClean="0"/>
              <a:t>Will be dependent on location of sensors, but always highly structured by physical constraints.</a:t>
            </a:r>
            <a:endParaRPr lang="en-US" sz="2300" smtClean="0"/>
          </a:p>
          <a:p>
            <a:pPr>
              <a:buClr>
                <a:schemeClr val="tx1"/>
              </a:buClr>
              <a:defRPr/>
            </a:pPr>
            <a:r>
              <a:rPr lang="en-US" sz="2300" smtClean="0"/>
              <a:t>	</a:t>
            </a:r>
          </a:p>
          <a:p>
            <a:pPr lvl="1">
              <a:buFont typeface="Symbol" pitchFamily="18" charset="2"/>
              <a:buChar char="¨"/>
              <a:defRPr/>
            </a:pPr>
            <a:endParaRPr lang="en-US" sz="1800" smtClean="0">
              <a:latin typeface="Symbol" pitchFamily="18" charset="2"/>
            </a:endParaRPr>
          </a:p>
          <a:p>
            <a:pPr lvl="1">
              <a:buFont typeface="Symbol" pitchFamily="18" charset="2"/>
              <a:buChar char="¨"/>
              <a:defRPr/>
            </a:pPr>
            <a:endParaRPr lang="en-US" sz="1800" smtClean="0"/>
          </a:p>
          <a:p>
            <a:pPr lvl="2">
              <a:buSzPct val="55000"/>
              <a:buFont typeface="Symbol" pitchFamily="18" charset="2"/>
              <a:buChar char="¨"/>
              <a:defRPr/>
            </a:pPr>
            <a:endParaRPr lang="en-US" sz="1600" smtClean="0"/>
          </a:p>
          <a:p>
            <a:pPr>
              <a:buClr>
                <a:schemeClr val="tx1"/>
              </a:buClr>
              <a:buFont typeface="Symbol" pitchFamily="18" charset="2"/>
              <a:buChar char="¨"/>
              <a:defRPr/>
            </a:pPr>
            <a:endParaRPr lang="en-US" sz="2100" smtClean="0"/>
          </a:p>
        </p:txBody>
      </p:sp>
    </p:spTree>
    <p:extLst>
      <p:ext uri="{BB962C8B-B14F-4D97-AF65-F5344CB8AC3E}">
        <p14:creationId xmlns:p14="http://schemas.microsoft.com/office/powerpoint/2010/main" val="14950082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TextBox 2"/>
          <p:cNvSpPr txBox="1">
            <a:spLocks noChangeArrowheads="1"/>
          </p:cNvSpPr>
          <p:nvPr/>
        </p:nvSpPr>
        <p:spPr bwMode="auto">
          <a:xfrm>
            <a:off x="1062812" y="200025"/>
            <a:ext cx="689220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Palatino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Palatino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9pPr>
          </a:lstStyle>
          <a:p>
            <a:r>
              <a:rPr lang="en-US" sz="3200" b="1" dirty="0">
                <a:solidFill>
                  <a:srgbClr val="3333FF"/>
                </a:solidFill>
                <a:latin typeface="+mn-lt"/>
              </a:rPr>
              <a:t>MEG Source Reconstruction Example</a:t>
            </a:r>
          </a:p>
        </p:txBody>
      </p:sp>
      <p:pic>
        <p:nvPicPr>
          <p:cNvPr id="106499" name="Picture 4" descr="groundtruth_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801" t="-246"/>
          <a:stretch>
            <a:fillRect/>
          </a:stretch>
        </p:blipFill>
        <p:spPr bwMode="auto">
          <a:xfrm>
            <a:off x="1222375" y="887413"/>
            <a:ext cx="2343150" cy="516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0" name="Picture 5" descr="champagne_thresh_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90" t="-246" r="3458"/>
          <a:stretch>
            <a:fillRect/>
          </a:stretch>
        </p:blipFill>
        <p:spPr bwMode="auto">
          <a:xfrm>
            <a:off x="5913869" y="887413"/>
            <a:ext cx="2286000" cy="516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1" name="Picture 6" descr="mce_thresh_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38" t="1111"/>
          <a:stretch>
            <a:fillRect/>
          </a:stretch>
        </p:blipFill>
        <p:spPr bwMode="auto">
          <a:xfrm>
            <a:off x="3565162" y="975406"/>
            <a:ext cx="2438400" cy="508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6502" name="Text Box 8"/>
          <p:cNvSpPr txBox="1">
            <a:spLocks noChangeArrowheads="1"/>
          </p:cNvSpPr>
          <p:nvPr/>
        </p:nvSpPr>
        <p:spPr bwMode="auto">
          <a:xfrm>
            <a:off x="1536248" y="6114779"/>
            <a:ext cx="2438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Palatino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Palatino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</a:rPr>
              <a:t>Ground Truth</a:t>
            </a:r>
          </a:p>
        </p:txBody>
      </p:sp>
      <p:sp>
        <p:nvSpPr>
          <p:cNvPr id="106503" name="Text Box 9"/>
          <p:cNvSpPr txBox="1">
            <a:spLocks noChangeArrowheads="1"/>
          </p:cNvSpPr>
          <p:nvPr/>
        </p:nvSpPr>
        <p:spPr bwMode="auto">
          <a:xfrm>
            <a:off x="3814354" y="6114778"/>
            <a:ext cx="22741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>
                <a:solidFill>
                  <a:schemeClr val="tx1"/>
                </a:solidFill>
                <a:latin typeface="Palatino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Palatino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 dirty="0" smtClean="0">
                <a:solidFill>
                  <a:srgbClr val="000000"/>
                </a:solidFill>
                <a:latin typeface="Arial" pitchFamily="34" charset="0"/>
              </a:rPr>
              <a:t>Group Lasso</a:t>
            </a:r>
            <a:endParaRPr lang="en-US" sz="24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06504" name="Text Box 10"/>
          <p:cNvSpPr txBox="1">
            <a:spLocks noChangeArrowheads="1"/>
          </p:cNvSpPr>
          <p:nvPr/>
        </p:nvSpPr>
        <p:spPr bwMode="auto">
          <a:xfrm>
            <a:off x="5828937" y="6114779"/>
            <a:ext cx="296236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>
                <a:solidFill>
                  <a:schemeClr val="tx1"/>
                </a:solidFill>
                <a:latin typeface="Palatino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Palatino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 dirty="0" smtClean="0">
                <a:solidFill>
                  <a:srgbClr val="000000"/>
                </a:solidFill>
                <a:latin typeface="Arial" pitchFamily="34" charset="0"/>
              </a:rPr>
              <a:t>Bayesian Method</a:t>
            </a:r>
            <a:endParaRPr lang="en-US" sz="24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06505" name="Rectangle 8"/>
          <p:cNvSpPr>
            <a:spLocks noChangeArrowheads="1"/>
          </p:cNvSpPr>
          <p:nvPr/>
        </p:nvSpPr>
        <p:spPr bwMode="auto">
          <a:xfrm>
            <a:off x="3565162" y="900476"/>
            <a:ext cx="2339975" cy="165100"/>
          </a:xfrm>
          <a:prstGeom prst="rect">
            <a:avLst/>
          </a:prstGeom>
          <a:solidFill>
            <a:srgbClr val="0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91599" tIns="45048" rIns="91599" bIns="45048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6882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itle 1"/>
          <p:cNvSpPr>
            <a:spLocks noGrp="1"/>
          </p:cNvSpPr>
          <p:nvPr>
            <p:ph type="title"/>
          </p:nvPr>
        </p:nvSpPr>
        <p:spPr>
          <a:xfrm>
            <a:off x="636588" y="249238"/>
            <a:ext cx="7821612" cy="727075"/>
          </a:xfrm>
        </p:spPr>
        <p:txBody>
          <a:bodyPr/>
          <a:lstStyle/>
          <a:p>
            <a:r>
              <a:rPr lang="en-US" sz="3600" dirty="0" smtClean="0"/>
              <a:t>Bayesian Formulation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649401" y="1207952"/>
            <a:ext cx="7781925" cy="494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599" tIns="45048" rIns="91599" bIns="45048" numCol="1" anchor="t" anchorCtr="0" compatLnSpc="1">
            <a:prstTxWarp prst="textNoShape">
              <a:avLst/>
            </a:prstTxWarp>
          </a:bodyPr>
          <a:lstStyle>
            <a:lvl1pPr marL="228600" indent="-228600" algn="l" defTabSz="954088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Symbol" pitchFamily="18" charset="2"/>
              <a:buChar char="¨"/>
              <a:defRPr sz="23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6738" indent="-223838" algn="l" defTabSz="954088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buChar char="¨"/>
              <a:defRPr>
                <a:solidFill>
                  <a:schemeClr val="tx1"/>
                </a:solidFill>
                <a:latin typeface="+mn-lt"/>
              </a:defRPr>
            </a:lvl2pPr>
            <a:lvl3pPr marL="903288" indent="-223838" algn="l" defTabSz="954088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5000"/>
              <a:buFont typeface="Symbol" pitchFamily="18" charset="2"/>
              <a:buChar char="¨"/>
              <a:defRPr sz="1600">
                <a:solidFill>
                  <a:schemeClr val="tx1"/>
                </a:solidFill>
                <a:latin typeface="+mn-lt"/>
              </a:defRPr>
            </a:lvl3pPr>
            <a:lvl4pPr marL="1135063" indent="-119063" algn="l" defTabSz="954088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5000"/>
              <a:buFont typeface="Symbol" pitchFamily="18" charset="2"/>
              <a:buChar char="*"/>
              <a:defRPr sz="1400">
                <a:solidFill>
                  <a:schemeClr val="tx1"/>
                </a:solidFill>
                <a:latin typeface="+mn-lt"/>
              </a:defRPr>
            </a:lvl4pPr>
            <a:lvl5pPr marL="1362075" indent="-112713" algn="l" defTabSz="954088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1200">
                <a:solidFill>
                  <a:schemeClr val="tx1"/>
                </a:solidFill>
                <a:latin typeface="+mn-lt"/>
              </a:defRPr>
            </a:lvl5pPr>
            <a:lvl6pPr marL="1819275" indent="-112713" algn="l" defTabSz="954088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1200">
                <a:solidFill>
                  <a:schemeClr val="tx1"/>
                </a:solidFill>
                <a:latin typeface="+mn-lt"/>
              </a:defRPr>
            </a:lvl6pPr>
            <a:lvl7pPr marL="2276475" indent="-112713" algn="l" defTabSz="954088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1200">
                <a:solidFill>
                  <a:schemeClr val="tx1"/>
                </a:solidFill>
                <a:latin typeface="+mn-lt"/>
              </a:defRPr>
            </a:lvl7pPr>
            <a:lvl8pPr marL="2733675" indent="-112713" algn="l" defTabSz="954088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1200">
                <a:solidFill>
                  <a:schemeClr val="tx1"/>
                </a:solidFill>
                <a:latin typeface="+mn-lt"/>
              </a:defRPr>
            </a:lvl8pPr>
            <a:lvl9pPr marL="3190875" indent="-112713" algn="l" defTabSz="954088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kern="0" dirty="0" smtClean="0"/>
              <a:t>Assumptions on the distributions:</a:t>
            </a:r>
          </a:p>
          <a:p>
            <a:endParaRPr lang="en-US" kern="0" dirty="0" smtClean="0"/>
          </a:p>
          <a:p>
            <a:pPr>
              <a:buFont typeface="Symbol" pitchFamily="18" charset="2"/>
              <a:buNone/>
            </a:pPr>
            <a:endParaRPr lang="en-US" kern="0" dirty="0" smtClean="0"/>
          </a:p>
          <a:p>
            <a:pPr>
              <a:buFont typeface="Symbol" pitchFamily="18" charset="2"/>
              <a:buNone/>
            </a:pPr>
            <a:endParaRPr lang="en-US" kern="0" dirty="0"/>
          </a:p>
          <a:p>
            <a:pPr>
              <a:buFont typeface="Symbol" pitchFamily="18" charset="2"/>
              <a:buNone/>
            </a:pPr>
            <a:endParaRPr lang="en-US" kern="0" dirty="0" smtClean="0"/>
          </a:p>
          <a:p>
            <a:pPr>
              <a:buFont typeface="Symbol" pitchFamily="18" charset="2"/>
              <a:buNone/>
            </a:pPr>
            <a:endParaRPr lang="en-US" kern="0" dirty="0" smtClean="0"/>
          </a:p>
          <a:p>
            <a:r>
              <a:rPr lang="en-US" kern="0" smtClean="0"/>
              <a:t>This leads to </a:t>
            </a:r>
            <a:r>
              <a:rPr lang="en-US" kern="0" dirty="0" smtClean="0"/>
              <a:t>the </a:t>
            </a:r>
            <a:r>
              <a:rPr lang="en-US" b="1" kern="0" dirty="0" smtClean="0"/>
              <a:t>MAP estimate</a:t>
            </a:r>
            <a:r>
              <a:rPr lang="en-US" kern="0" dirty="0" smtClean="0"/>
              <a:t>:</a:t>
            </a:r>
          </a:p>
        </p:txBody>
      </p:sp>
      <p:graphicFrame>
        <p:nvGraphicFramePr>
          <p:cNvPr id="9" name="Content Placeholder 8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4572778"/>
              </p:ext>
            </p:extLst>
          </p:nvPr>
        </p:nvGraphicFramePr>
        <p:xfrm>
          <a:off x="1210503" y="1616766"/>
          <a:ext cx="6653145" cy="19348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375" name="Equation" r:id="rId3" imgW="3581280" imgH="1041120" progId="Equation.3">
                  <p:embed/>
                </p:oleObj>
              </mc:Choice>
              <mc:Fallback>
                <p:oleObj name="Equation" r:id="rId3" imgW="3581280" imgH="10411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0503" y="1616766"/>
                        <a:ext cx="6653145" cy="193481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45652946"/>
              </p:ext>
            </p:extLst>
          </p:nvPr>
        </p:nvGraphicFramePr>
        <p:xfrm>
          <a:off x="1044575" y="4603750"/>
          <a:ext cx="7156450" cy="1285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376" name="Equation" r:id="rId5" imgW="3670200" imgH="660240" progId="Equation.3">
                  <p:embed/>
                </p:oleObj>
              </mc:Choice>
              <mc:Fallback>
                <p:oleObj name="Equation" r:id="rId5" imgW="3670200" imgH="6602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044575" y="4603750"/>
                        <a:ext cx="7156450" cy="12858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550605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itle 1"/>
          <p:cNvSpPr>
            <a:spLocks noGrp="1"/>
          </p:cNvSpPr>
          <p:nvPr>
            <p:ph type="title"/>
          </p:nvPr>
        </p:nvSpPr>
        <p:spPr>
          <a:xfrm>
            <a:off x="636588" y="249238"/>
            <a:ext cx="7821612" cy="727075"/>
          </a:xfrm>
        </p:spPr>
        <p:txBody>
          <a:bodyPr/>
          <a:lstStyle/>
          <a:p>
            <a:r>
              <a:rPr lang="en-US" sz="3200" dirty="0" smtClean="0"/>
              <a:t>Latent Variable Bayesian Formulation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ontent Placeholder 2"/>
              <p:cNvSpPr txBox="1">
                <a:spLocks/>
              </p:cNvSpPr>
              <p:nvPr/>
            </p:nvSpPr>
            <p:spPr bwMode="auto">
              <a:xfrm>
                <a:off x="649401" y="1207952"/>
                <a:ext cx="8233342" cy="4940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599" tIns="45048" rIns="91599" bIns="45048" numCol="1" anchor="t" anchorCtr="0" compatLnSpc="1">
                <a:prstTxWarp prst="textNoShape">
                  <a:avLst/>
                </a:prstTxWarp>
              </a:bodyPr>
              <a:lstStyle>
                <a:lvl1pPr marL="228600" indent="-228600" algn="l" defTabSz="954088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SzPct val="65000"/>
                  <a:buFont typeface="Symbol" pitchFamily="18" charset="2"/>
                  <a:buChar char="¨"/>
                  <a:defRPr sz="23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66738" indent="-223838" algn="l" defTabSz="954088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5000"/>
                  <a:buFont typeface="Symbol" pitchFamily="18" charset="2"/>
                  <a:buChar char="¨"/>
                  <a:defRPr>
                    <a:solidFill>
                      <a:schemeClr val="tx1"/>
                    </a:solidFill>
                    <a:latin typeface="+mn-lt"/>
                  </a:defRPr>
                </a:lvl2pPr>
                <a:lvl3pPr marL="903288" indent="-223838" algn="l" defTabSz="954088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55000"/>
                  <a:buFont typeface="Symbol" pitchFamily="18" charset="2"/>
                  <a:buChar char="¨"/>
                  <a:defRPr sz="1600">
                    <a:solidFill>
                      <a:schemeClr val="tx1"/>
                    </a:solidFill>
                    <a:latin typeface="+mn-lt"/>
                  </a:defRPr>
                </a:lvl3pPr>
                <a:lvl4pPr marL="1135063" indent="-119063" algn="l" defTabSz="954088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SzPct val="45000"/>
                  <a:buFont typeface="Symbol" pitchFamily="18" charset="2"/>
                  <a:buChar char="*"/>
                  <a:defRPr sz="1400">
                    <a:solidFill>
                      <a:schemeClr val="tx1"/>
                    </a:solidFill>
                    <a:latin typeface="+mn-lt"/>
                  </a:defRPr>
                </a:lvl4pPr>
                <a:lvl5pPr marL="1362075" indent="-112713" algn="l" defTabSz="954088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Char char="•"/>
                  <a:defRPr sz="1200">
                    <a:solidFill>
                      <a:schemeClr val="tx1"/>
                    </a:solidFill>
                    <a:latin typeface="+mn-lt"/>
                  </a:defRPr>
                </a:lvl5pPr>
                <a:lvl6pPr marL="1819275" indent="-112713" algn="l" defTabSz="954088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Char char="•"/>
                  <a:defRPr sz="1200">
                    <a:solidFill>
                      <a:schemeClr val="tx1"/>
                    </a:solidFill>
                    <a:latin typeface="+mn-lt"/>
                  </a:defRPr>
                </a:lvl6pPr>
                <a:lvl7pPr marL="2276475" indent="-112713" algn="l" defTabSz="954088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Char char="•"/>
                  <a:defRPr sz="1200">
                    <a:solidFill>
                      <a:schemeClr val="tx1"/>
                    </a:solidFill>
                    <a:latin typeface="+mn-lt"/>
                  </a:defRPr>
                </a:lvl7pPr>
                <a:lvl8pPr marL="2733675" indent="-112713" algn="l" defTabSz="954088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Char char="•"/>
                  <a:defRPr sz="1200">
                    <a:solidFill>
                      <a:schemeClr val="tx1"/>
                    </a:solidFill>
                    <a:latin typeface="+mn-lt"/>
                  </a:defRPr>
                </a:lvl8pPr>
                <a:lvl9pPr marL="3190875" indent="-112713" algn="l" defTabSz="954088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Char char="•"/>
                  <a:defRPr sz="1200">
                    <a:solidFill>
                      <a:schemeClr val="tx1"/>
                    </a:solidFill>
                    <a:latin typeface="+mn-lt"/>
                  </a:defRPr>
                </a:lvl9pPr>
              </a:lstStyle>
              <a:p>
                <a:pPr marL="0" indent="0">
                  <a:buNone/>
                </a:pPr>
                <a:r>
                  <a:rPr lang="en-US" kern="0" dirty="0" smtClean="0"/>
                  <a:t>Sparse priors can be specified via a </a:t>
                </a:r>
                <a:r>
                  <a:rPr lang="en-US" kern="0" dirty="0" err="1" smtClean="0"/>
                  <a:t>variational</a:t>
                </a:r>
                <a:r>
                  <a:rPr lang="en-US" kern="0" dirty="0" smtClean="0"/>
                  <a:t> form in terms of maximizing scaled Gaussians:</a:t>
                </a:r>
              </a:p>
              <a:p>
                <a:endParaRPr lang="en-US" kern="0" dirty="0" smtClean="0"/>
              </a:p>
              <a:p>
                <a:pPr>
                  <a:buFont typeface="Symbol" pitchFamily="18" charset="2"/>
                  <a:buNone/>
                </a:pPr>
                <a:endParaRPr lang="en-US" kern="0" dirty="0" smtClean="0"/>
              </a:p>
              <a:p>
                <a:pPr>
                  <a:buFont typeface="Symbol" pitchFamily="18" charset="2"/>
                  <a:buNone/>
                </a:pPr>
                <a:endParaRPr lang="en-US" kern="0" dirty="0"/>
              </a:p>
              <a:p>
                <a:pPr marL="0" indent="0">
                  <a:buNone/>
                </a:pPr>
                <a:endParaRPr lang="en-US" kern="0" dirty="0"/>
              </a:p>
              <a:p>
                <a:pPr marL="0" indent="0">
                  <a:buNone/>
                </a:pPr>
                <a:r>
                  <a:rPr lang="en-US" kern="0" dirty="0" smtClean="0">
                    <a:ea typeface="Cambria Math" panose="02040503050406030204" pitchFamily="18" charset="0"/>
                  </a:rPr>
                  <a:t>where </a:t>
                </a:r>
                <a14:m>
                  <m:oMath xmlns:m="http://schemas.openxmlformats.org/officeDocument/2006/math">
                    <m:r>
                      <a:rPr lang="en-US" i="1" ker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𝛾</m:t>
                    </m:r>
                    <m:r>
                      <a:rPr lang="en-US" i="1" ker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i="1" ker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i="1" ker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 ker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𝛾</m:t>
                            </m:r>
                          </m:e>
                          <m:sub>
                            <m:r>
                              <a:rPr lang="en-US" i="1" ker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i="1" ker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,…, </m:t>
                        </m:r>
                        <m:sSub>
                          <m:sSubPr>
                            <m:ctrlPr>
                              <a:rPr lang="en-US" i="1" ker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 ker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𝛾</m:t>
                            </m:r>
                          </m:e>
                          <m:sub>
                            <m:r>
                              <a:rPr lang="en-US" i="1" ker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  <m:r>
                      <a:rPr lang="en-US" b="0" i="1" kern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kern="0" dirty="0" smtClean="0">
                    <a:ea typeface="Cambria Math" panose="02040503050406030204" pitchFamily="18" charset="0"/>
                  </a:rPr>
                  <a:t> or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 kern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Γ</m:t>
                    </m:r>
                    <m:r>
                      <a:rPr lang="en-US" b="0" i="1" kern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i="1" ker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𝑑𝑖𝑎𝑔</m:t>
                    </m:r>
                    <m:d>
                      <m:dPr>
                        <m:begChr m:val="{"/>
                        <m:endChr m:val="}"/>
                        <m:ctrlPr>
                          <a:rPr lang="en-US" i="1" ker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i="1" ker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 ker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𝛾</m:t>
                            </m:r>
                          </m:e>
                          <m:sub>
                            <m:r>
                              <a:rPr lang="en-US" i="1" ker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i="1" ker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,…, </m:t>
                        </m:r>
                        <m:sSub>
                          <m:sSubPr>
                            <m:ctrlPr>
                              <a:rPr lang="en-US" i="1" ker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 ker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𝛾</m:t>
                            </m:r>
                          </m:e>
                          <m:sub>
                            <m:r>
                              <a:rPr lang="en-US" i="1" ker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kern="0" dirty="0" smtClean="0">
                    <a:ea typeface="Cambria Math" panose="02040503050406030204" pitchFamily="18" charset="0"/>
                  </a:rPr>
                  <a:t>  are </a:t>
                </a:r>
                <a:r>
                  <a:rPr lang="en-US" kern="0" dirty="0">
                    <a:ea typeface="Cambria Math" panose="02040503050406030204" pitchFamily="18" charset="0"/>
                  </a:rPr>
                  <a:t>latent </a:t>
                </a:r>
                <a:r>
                  <a:rPr lang="en-US" kern="0" dirty="0" smtClean="0">
                    <a:ea typeface="Cambria Math" panose="02040503050406030204" pitchFamily="18" charset="0"/>
                  </a:rPr>
                  <a:t>variables. </a:t>
                </a:r>
              </a:p>
              <a:p>
                <a:pPr marL="0" indent="0">
                  <a:buNone/>
                </a:pPr>
                <a:endParaRPr lang="en-US" kern="0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i="1" kern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  <m:d>
                      <m:dPr>
                        <m:ctrlPr>
                          <a:rPr lang="en-US" b="0" i="1" kern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kern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kern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𝛾</m:t>
                            </m:r>
                          </m:e>
                          <m:sub>
                            <m:r>
                              <a:rPr lang="en-US" b="0" i="1" kern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b="0" kern="0" dirty="0" smtClean="0">
                    <a:ea typeface="Cambria Math" panose="02040503050406030204" pitchFamily="18" charset="0"/>
                  </a:rPr>
                  <a:t> is a positive function, which can be chose to define any sparse priors (e.g</a:t>
                </a:r>
                <a:r>
                  <a:rPr lang="en-US" kern="0" dirty="0" smtClean="0">
                    <a:ea typeface="Cambria Math" panose="02040503050406030204" pitchFamily="18" charset="0"/>
                  </a:rPr>
                  <a:t>. </a:t>
                </a:r>
                <a:r>
                  <a:rPr lang="en-US" b="0" kern="0" dirty="0" err="1" smtClean="0">
                    <a:ea typeface="Cambria Math" panose="02040503050406030204" pitchFamily="18" charset="0"/>
                  </a:rPr>
                  <a:t>Laplacian</a:t>
                </a:r>
                <a:r>
                  <a:rPr lang="en-US" b="0" kern="0" dirty="0" smtClean="0">
                    <a:ea typeface="Cambria Math" panose="02040503050406030204" pitchFamily="18" charset="0"/>
                  </a:rPr>
                  <a:t>, </a:t>
                </a:r>
                <a:r>
                  <a:rPr lang="en-US" b="0" kern="0" dirty="0" err="1" smtClean="0">
                    <a:ea typeface="Cambria Math" panose="02040503050406030204" pitchFamily="18" charset="0"/>
                  </a:rPr>
                  <a:t>Jeffreys</a:t>
                </a:r>
                <a:r>
                  <a:rPr lang="en-US" b="0" kern="0" dirty="0" smtClean="0">
                    <a:ea typeface="Cambria Math" panose="02040503050406030204" pitchFamily="18" charset="0"/>
                  </a:rPr>
                  <a:t>, generalized Gaussians etc</a:t>
                </a:r>
                <a:r>
                  <a:rPr lang="en-US" kern="0" dirty="0">
                    <a:ea typeface="Cambria Math" panose="02040503050406030204" pitchFamily="18" charset="0"/>
                  </a:rPr>
                  <a:t>.) [Palmer et al., 2006].</a:t>
                </a:r>
                <a:endParaRPr lang="en-US" b="0" kern="0" dirty="0" smtClean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en-US" kern="0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en-US" kern="0" dirty="0" smtClean="0"/>
              </a:p>
            </p:txBody>
          </p:sp>
        </mc:Choice>
        <mc:Fallback xmlns="">
          <p:sp>
            <p:nvSpPr>
              <p:cNvPr id="11" name="Content Placeholder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49401" y="1207952"/>
                <a:ext cx="8233342" cy="4940300"/>
              </a:xfrm>
              <a:prstGeom prst="rect">
                <a:avLst/>
              </a:prstGeom>
              <a:blipFill rotWithShape="0">
                <a:blip r:embed="rId3"/>
                <a:stretch>
                  <a:fillRect l="-1111" t="-863" r="-1259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" name="Content Placeholder 8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9636143"/>
              </p:ext>
            </p:extLst>
          </p:nvPr>
        </p:nvGraphicFramePr>
        <p:xfrm>
          <a:off x="1628432" y="1935593"/>
          <a:ext cx="5879722" cy="16355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73" name="Equation" r:id="rId4" imgW="2920680" imgH="812520" progId="Equation.3">
                  <p:embed/>
                </p:oleObj>
              </mc:Choice>
              <mc:Fallback>
                <p:oleObj name="Equation" r:id="rId4" imgW="2920680" imgH="8125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28432" y="1935593"/>
                        <a:ext cx="5879722" cy="163550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765451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itle 1"/>
          <p:cNvSpPr>
            <a:spLocks noGrp="1"/>
          </p:cNvSpPr>
          <p:nvPr>
            <p:ph type="title"/>
          </p:nvPr>
        </p:nvSpPr>
        <p:spPr>
          <a:xfrm>
            <a:off x="636588" y="249238"/>
            <a:ext cx="7821612" cy="727075"/>
          </a:xfrm>
        </p:spPr>
        <p:txBody>
          <a:bodyPr/>
          <a:lstStyle/>
          <a:p>
            <a:r>
              <a:rPr lang="en-US" sz="3600" dirty="0" smtClean="0"/>
              <a:t>Posterior for a Gaussian Mixture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ontent Placeholder 2"/>
              <p:cNvSpPr txBox="1">
                <a:spLocks/>
              </p:cNvSpPr>
              <p:nvPr/>
            </p:nvSpPr>
            <p:spPr bwMode="auto">
              <a:xfrm>
                <a:off x="649401" y="1207952"/>
                <a:ext cx="8233342" cy="4940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599" tIns="45048" rIns="91599" bIns="45048" numCol="1" anchor="t" anchorCtr="0" compatLnSpc="1">
                <a:prstTxWarp prst="textNoShape">
                  <a:avLst/>
                </a:prstTxWarp>
              </a:bodyPr>
              <a:lstStyle>
                <a:lvl1pPr marL="228600" indent="-228600" algn="l" defTabSz="954088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SzPct val="65000"/>
                  <a:buFont typeface="Symbol" pitchFamily="18" charset="2"/>
                  <a:buChar char="¨"/>
                  <a:defRPr sz="23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66738" indent="-223838" algn="l" defTabSz="954088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5000"/>
                  <a:buFont typeface="Symbol" pitchFamily="18" charset="2"/>
                  <a:buChar char="¨"/>
                  <a:defRPr>
                    <a:solidFill>
                      <a:schemeClr val="tx1"/>
                    </a:solidFill>
                    <a:latin typeface="+mn-lt"/>
                  </a:defRPr>
                </a:lvl2pPr>
                <a:lvl3pPr marL="903288" indent="-223838" algn="l" defTabSz="954088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55000"/>
                  <a:buFont typeface="Symbol" pitchFamily="18" charset="2"/>
                  <a:buChar char="¨"/>
                  <a:defRPr sz="1600">
                    <a:solidFill>
                      <a:schemeClr val="tx1"/>
                    </a:solidFill>
                    <a:latin typeface="+mn-lt"/>
                  </a:defRPr>
                </a:lvl3pPr>
                <a:lvl4pPr marL="1135063" indent="-119063" algn="l" defTabSz="954088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SzPct val="45000"/>
                  <a:buFont typeface="Symbol" pitchFamily="18" charset="2"/>
                  <a:buChar char="*"/>
                  <a:defRPr sz="1400">
                    <a:solidFill>
                      <a:schemeClr val="tx1"/>
                    </a:solidFill>
                    <a:latin typeface="+mn-lt"/>
                  </a:defRPr>
                </a:lvl4pPr>
                <a:lvl5pPr marL="1362075" indent="-112713" algn="l" defTabSz="954088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Char char="•"/>
                  <a:defRPr sz="1200">
                    <a:solidFill>
                      <a:schemeClr val="tx1"/>
                    </a:solidFill>
                    <a:latin typeface="+mn-lt"/>
                  </a:defRPr>
                </a:lvl5pPr>
                <a:lvl6pPr marL="1819275" indent="-112713" algn="l" defTabSz="954088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Char char="•"/>
                  <a:defRPr sz="1200">
                    <a:solidFill>
                      <a:schemeClr val="tx1"/>
                    </a:solidFill>
                    <a:latin typeface="+mn-lt"/>
                  </a:defRPr>
                </a:lvl6pPr>
                <a:lvl7pPr marL="2276475" indent="-112713" algn="l" defTabSz="954088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Char char="•"/>
                  <a:defRPr sz="1200">
                    <a:solidFill>
                      <a:schemeClr val="tx1"/>
                    </a:solidFill>
                    <a:latin typeface="+mn-lt"/>
                  </a:defRPr>
                </a:lvl7pPr>
                <a:lvl8pPr marL="2733675" indent="-112713" algn="l" defTabSz="954088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Char char="•"/>
                  <a:defRPr sz="1200">
                    <a:solidFill>
                      <a:schemeClr val="tx1"/>
                    </a:solidFill>
                    <a:latin typeface="+mn-lt"/>
                  </a:defRPr>
                </a:lvl8pPr>
                <a:lvl9pPr marL="3190875" indent="-112713" algn="l" defTabSz="954088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Char char="•"/>
                  <a:defRPr sz="1200">
                    <a:solidFill>
                      <a:schemeClr val="tx1"/>
                    </a:solidFill>
                    <a:latin typeface="+mn-lt"/>
                  </a:defRPr>
                </a:lvl9pPr>
              </a:lstStyle>
              <a:p>
                <a:pPr marL="0" indent="0">
                  <a:buNone/>
                </a:pPr>
                <a:r>
                  <a:rPr lang="en-US" kern="0" dirty="0" smtClean="0"/>
                  <a:t>For a fixed</a:t>
                </a:r>
                <a:r>
                  <a:rPr lang="en-US" kern="0" dirty="0" smtClean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i="1" ker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𝛾</m:t>
                    </m:r>
                    <m:r>
                      <a:rPr lang="en-US" i="1" ker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=[</m:t>
                    </m:r>
                    <m:sSub>
                      <m:sSubPr>
                        <m:ctrlPr>
                          <a:rPr lang="en-US" i="1" ker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 ker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𝛾</m:t>
                        </m:r>
                      </m:e>
                      <m:sub>
                        <m:r>
                          <a:rPr lang="en-US" i="1" ker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i="1" ker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,…, </m:t>
                    </m:r>
                    <m:sSub>
                      <m:sSubPr>
                        <m:ctrlPr>
                          <a:rPr lang="en-US" i="1" ker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 ker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𝛾</m:t>
                        </m:r>
                      </m:e>
                      <m:sub>
                        <m:r>
                          <a:rPr lang="en-US" i="1" ker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i="1" ker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]</m:t>
                    </m:r>
                  </m:oMath>
                </a14:m>
                <a:r>
                  <a:rPr lang="en-US" kern="0" dirty="0" smtClean="0"/>
                  <a:t>, with the prior:</a:t>
                </a:r>
              </a:p>
              <a:p>
                <a:endParaRPr lang="en-US" kern="0" dirty="0" smtClean="0"/>
              </a:p>
              <a:p>
                <a:pPr>
                  <a:buFont typeface="Symbol" pitchFamily="18" charset="2"/>
                  <a:buNone/>
                </a:pPr>
                <a:endParaRPr lang="en-US" kern="0" dirty="0" smtClean="0"/>
              </a:p>
              <a:p>
                <a:pPr marL="0" indent="0">
                  <a:buNone/>
                </a:pPr>
                <a:r>
                  <a:rPr lang="en-US" kern="0" dirty="0" smtClean="0"/>
                  <a:t>the posterior is a Gaussian distribution</a:t>
                </a:r>
                <a:r>
                  <a:rPr lang="en-US" kern="0" dirty="0">
                    <a:ea typeface="Cambria Math" panose="02040503050406030204" pitchFamily="18" charset="0"/>
                  </a:rPr>
                  <a:t>:</a:t>
                </a:r>
                <a:r>
                  <a:rPr lang="en-US" kern="0" dirty="0" smtClean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buNone/>
                </a:pPr>
                <a:endParaRPr lang="en-US" kern="0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en-US" kern="0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en-US" kern="0" dirty="0" smtClean="0"/>
              </a:p>
              <a:p>
                <a:pPr marL="0" indent="0">
                  <a:buNone/>
                </a:pPr>
                <a:endParaRPr lang="en-US" kern="0" dirty="0"/>
              </a:p>
              <a:p>
                <a:pPr marL="0" indent="0">
                  <a:buNone/>
                </a:pPr>
                <a:r>
                  <a:rPr lang="en-US" kern="0" dirty="0" smtClean="0"/>
                  <a:t>The “optimal estimate” for </a:t>
                </a:r>
                <a:r>
                  <a:rPr lang="en-US" b="1" kern="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 </a:t>
                </a:r>
                <a:r>
                  <a:rPr lang="en-US" kern="0" dirty="0" smtClean="0">
                    <a:cs typeface="Times New Roman" panose="02020603050405020304" pitchFamily="18" charset="0"/>
                  </a:rPr>
                  <a:t>would simply be the mean</a:t>
                </a:r>
              </a:p>
              <a:p>
                <a:pPr marL="0" indent="0">
                  <a:buNone/>
                </a:pPr>
                <a:endParaRPr lang="en-US" kern="0" dirty="0"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kern="0" dirty="0" smtClean="0"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kern="0" dirty="0">
                  <a:cs typeface="Times New Roman" panose="02020603050405020304" pitchFamily="18" charset="0"/>
                </a:endParaRPr>
              </a:p>
              <a:p>
                <a:pPr marL="0" indent="0" algn="r">
                  <a:buNone/>
                </a:pPr>
                <a:r>
                  <a:rPr lang="en-US" kern="0" dirty="0">
                    <a:cs typeface="Times New Roman" panose="02020603050405020304" pitchFamily="18" charset="0"/>
                  </a:rPr>
                  <a:t>b</a:t>
                </a:r>
                <a:r>
                  <a:rPr lang="en-US" kern="0" dirty="0" smtClean="0">
                    <a:cs typeface="Times New Roman" panose="02020603050405020304" pitchFamily="18" charset="0"/>
                  </a:rPr>
                  <a:t>ut this is obviously not optimal…</a:t>
                </a:r>
                <a:endParaRPr lang="en-US" kern="0" dirty="0" smtClean="0"/>
              </a:p>
            </p:txBody>
          </p:sp>
        </mc:Choice>
        <mc:Fallback xmlns="">
          <p:sp>
            <p:nvSpPr>
              <p:cNvPr id="11" name="Content Placeholder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49401" y="1207952"/>
                <a:ext cx="8233342" cy="4940300"/>
              </a:xfrm>
              <a:prstGeom prst="rect">
                <a:avLst/>
              </a:prstGeom>
              <a:blipFill rotWithShape="0">
                <a:blip r:embed="rId3"/>
                <a:stretch>
                  <a:fillRect l="-1111" t="-863" r="-1037" b="-13810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" name="Content Placeholder 8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38200634"/>
              </p:ext>
            </p:extLst>
          </p:nvPr>
        </p:nvGraphicFramePr>
        <p:xfrm>
          <a:off x="2374900" y="1817688"/>
          <a:ext cx="3679825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86" name="Equation" r:id="rId4" imgW="1752480" imgH="342720" progId="Equation.3">
                  <p:embed/>
                </p:oleObj>
              </mc:Choice>
              <mc:Fallback>
                <p:oleObj name="Equation" r:id="rId4" imgW="1752480" imgH="3427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74900" y="1817688"/>
                        <a:ext cx="3679825" cy="720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9339384"/>
              </p:ext>
            </p:extLst>
          </p:nvPr>
        </p:nvGraphicFramePr>
        <p:xfrm>
          <a:off x="2386288" y="2994991"/>
          <a:ext cx="4884710" cy="14876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87" name="Equation" r:id="rId6" imgW="2412720" imgH="736560" progId="Equation.3">
                  <p:embed/>
                </p:oleObj>
              </mc:Choice>
              <mc:Fallback>
                <p:oleObj name="Equation" r:id="rId6" imgW="2412720" imgH="73656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386288" y="2994991"/>
                        <a:ext cx="4884710" cy="148765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85134516"/>
              </p:ext>
            </p:extLst>
          </p:nvPr>
        </p:nvGraphicFramePr>
        <p:xfrm>
          <a:off x="2408184" y="5068660"/>
          <a:ext cx="4510088" cy="674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88" name="Equation" r:id="rId8" imgW="1892160" imgH="304560" progId="Equation.3">
                  <p:embed/>
                </p:oleObj>
              </mc:Choice>
              <mc:Fallback>
                <p:oleObj name="Equation" r:id="rId8" imgW="1892160" imgH="30456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408184" y="5068660"/>
                        <a:ext cx="4510088" cy="6746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666696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itle 1"/>
          <p:cNvSpPr>
            <a:spLocks noGrp="1"/>
          </p:cNvSpPr>
          <p:nvPr>
            <p:ph type="title"/>
          </p:nvPr>
        </p:nvSpPr>
        <p:spPr>
          <a:xfrm>
            <a:off x="636588" y="249238"/>
            <a:ext cx="7821612" cy="727075"/>
          </a:xfrm>
        </p:spPr>
        <p:txBody>
          <a:bodyPr/>
          <a:lstStyle/>
          <a:p>
            <a:r>
              <a:rPr lang="en-US" sz="3600" dirty="0" smtClean="0"/>
              <a:t>Approximation via  </a:t>
            </a:r>
            <a:r>
              <a:rPr lang="en-US" sz="3600" dirty="0" smtClean="0"/>
              <a:t>Marginalization</a:t>
            </a:r>
            <a:endParaRPr lang="en-US" sz="3600" dirty="0" smtClean="0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9258885"/>
              </p:ext>
            </p:extLst>
          </p:nvPr>
        </p:nvGraphicFramePr>
        <p:xfrm>
          <a:off x="1341438" y="1305547"/>
          <a:ext cx="6411912" cy="1185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916" name="Equation" r:id="rId3" imgW="3288960" imgH="609480" progId="Equation.3">
                  <p:embed/>
                </p:oleObj>
              </mc:Choice>
              <mc:Fallback>
                <p:oleObj name="Equation" r:id="rId3" imgW="3288960" imgH="609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341438" y="1305547"/>
                        <a:ext cx="6411912" cy="11858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09623" y="2620587"/>
            <a:ext cx="301383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 smtClean="0"/>
              <a:t>We want to approximate </a:t>
            </a:r>
            <a:endParaRPr lang="en-US" sz="22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8894566"/>
              </p:ext>
            </p:extLst>
          </p:nvPr>
        </p:nvGraphicFramePr>
        <p:xfrm>
          <a:off x="1401763" y="3228975"/>
          <a:ext cx="688340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917" name="Equation" r:id="rId5" imgW="3530520" imgH="304560" progId="Equation.3">
                  <p:embed/>
                </p:oleObj>
              </mc:Choice>
              <mc:Fallback>
                <p:oleObj name="Equation" r:id="rId5" imgW="3530520" imgH="30456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01763" y="3228975"/>
                        <a:ext cx="6883400" cy="593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0146955"/>
              </p:ext>
            </p:extLst>
          </p:nvPr>
        </p:nvGraphicFramePr>
        <p:xfrm>
          <a:off x="1960563" y="4725988"/>
          <a:ext cx="5446712" cy="1282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918" name="Equation" r:id="rId7" imgW="2793960" imgH="660240" progId="Equation.3">
                  <p:embed/>
                </p:oleObj>
              </mc:Choice>
              <mc:Fallback>
                <p:oleObj name="Equation" r:id="rId7" imgW="2793960" imgH="6602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960563" y="4725988"/>
                        <a:ext cx="5446712" cy="1282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736127" y="4055488"/>
                <a:ext cx="7791941" cy="43088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200" dirty="0" smtClean="0"/>
                  <a:t>Find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2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𝛾</m:t>
                        </m:r>
                      </m:e>
                      <m:sup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2200" dirty="0" smtClean="0"/>
                  <a:t> that maximizes the expected value with respect to </a:t>
                </a:r>
                <a:r>
                  <a:rPr lang="en-US" sz="22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x:</a:t>
                </a:r>
                <a:r>
                  <a:rPr lang="en-US" sz="2200" dirty="0" smtClean="0"/>
                  <a:t> </a:t>
                </a:r>
                <a:endParaRPr lang="en-US" sz="22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6127" y="4055488"/>
                <a:ext cx="7791941" cy="430887"/>
              </a:xfrm>
              <a:prstGeom prst="rect">
                <a:avLst/>
              </a:prstGeom>
              <a:blipFill rotWithShape="0">
                <a:blip r:embed="rId9"/>
                <a:stretch>
                  <a:fillRect l="-1017" t="-8451" b="-281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189339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itle 1"/>
          <p:cNvSpPr>
            <a:spLocks noGrp="1"/>
          </p:cNvSpPr>
          <p:nvPr>
            <p:ph type="title"/>
          </p:nvPr>
        </p:nvSpPr>
        <p:spPr>
          <a:xfrm>
            <a:off x="636588" y="249238"/>
            <a:ext cx="7821612" cy="727075"/>
          </a:xfrm>
        </p:spPr>
        <p:txBody>
          <a:bodyPr/>
          <a:lstStyle/>
          <a:p>
            <a:r>
              <a:rPr lang="en-US" sz="3600" dirty="0" smtClean="0"/>
              <a:t>Latent Variable Solution</a:t>
            </a:r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7753305"/>
              </p:ext>
            </p:extLst>
          </p:nvPr>
        </p:nvGraphicFramePr>
        <p:xfrm>
          <a:off x="1800225" y="1333500"/>
          <a:ext cx="6213475" cy="2120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109" name="Equation" r:id="rId3" imgW="3187440" imgH="1091880" progId="Equation.3">
                  <p:embed/>
                </p:oleObj>
              </mc:Choice>
              <mc:Fallback>
                <p:oleObj name="Equation" r:id="rId3" imgW="3187440" imgH="10918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800225" y="1333500"/>
                        <a:ext cx="6213475" cy="2120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9424733"/>
              </p:ext>
            </p:extLst>
          </p:nvPr>
        </p:nvGraphicFramePr>
        <p:xfrm>
          <a:off x="2003425" y="3508778"/>
          <a:ext cx="2469721" cy="5393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110" name="Equation" r:id="rId5" imgW="1079280" imgH="253800" progId="Equation.3">
                  <p:embed/>
                </p:oleObj>
              </mc:Choice>
              <mc:Fallback>
                <p:oleObj name="Equation" r:id="rId5" imgW="1079280" imgH="2538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03425" y="3508778"/>
                        <a:ext cx="2469721" cy="5393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345474" y="3540743"/>
            <a:ext cx="6415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</a:t>
            </a:r>
            <a:r>
              <a:rPr lang="en-US" dirty="0" smtClean="0"/>
              <a:t>ith</a:t>
            </a:r>
            <a:endParaRPr lang="en-US" dirty="0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7461973"/>
              </p:ext>
            </p:extLst>
          </p:nvPr>
        </p:nvGraphicFramePr>
        <p:xfrm>
          <a:off x="2359025" y="4197350"/>
          <a:ext cx="5245100" cy="823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111" name="Equation" r:id="rId7" imgW="2323800" imgH="393480" progId="Equation.3">
                  <p:embed/>
                </p:oleObj>
              </mc:Choice>
              <mc:Fallback>
                <p:oleObj name="Equation" r:id="rId7" imgW="232380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359025" y="4197350"/>
                        <a:ext cx="5245100" cy="8239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40779267"/>
              </p:ext>
            </p:extLst>
          </p:nvPr>
        </p:nvGraphicFramePr>
        <p:xfrm>
          <a:off x="2342115" y="4926013"/>
          <a:ext cx="3849687" cy="715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112" name="Equation" r:id="rId9" imgW="1650960" imgH="330120" progId="Equation.3">
                  <p:embed/>
                </p:oleObj>
              </mc:Choice>
              <mc:Fallback>
                <p:oleObj name="Equation" r:id="rId9" imgW="1650960" imgH="33012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342115" y="4926013"/>
                        <a:ext cx="3849687" cy="7159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591482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itle 1"/>
          <p:cNvSpPr>
            <a:spLocks noGrp="1"/>
          </p:cNvSpPr>
          <p:nvPr>
            <p:ph type="title"/>
          </p:nvPr>
        </p:nvSpPr>
        <p:spPr>
          <a:xfrm>
            <a:off x="636588" y="249238"/>
            <a:ext cx="7821612" cy="727075"/>
          </a:xfrm>
        </p:spPr>
        <p:txBody>
          <a:bodyPr/>
          <a:lstStyle/>
          <a:p>
            <a:r>
              <a:rPr lang="en-US" sz="3600" dirty="0" smtClean="0"/>
              <a:t>MAP-like Regularization</a:t>
            </a:r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59753594"/>
              </p:ext>
            </p:extLst>
          </p:nvPr>
        </p:nvGraphicFramePr>
        <p:xfrm>
          <a:off x="678415" y="1111045"/>
          <a:ext cx="7972425" cy="2466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980" name="Equation" r:id="rId3" imgW="4089240" imgH="1269720" progId="Equation.3">
                  <p:embed/>
                </p:oleObj>
              </mc:Choice>
              <mc:Fallback>
                <p:oleObj name="Equation" r:id="rId3" imgW="4089240" imgH="126972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78415" y="1111045"/>
                        <a:ext cx="7972425" cy="24669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72400" y="3778943"/>
            <a:ext cx="6730400" cy="124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>
                <a:latin typeface="+mn-lt"/>
                <a:cs typeface="Times New Roman" panose="02020603050405020304" pitchFamily="18" charset="0"/>
              </a:rPr>
              <a:t>Very often, </a:t>
            </a:r>
            <a:r>
              <a:rPr lang="en-US" sz="2200" dirty="0">
                <a:latin typeface="+mn-lt"/>
                <a:cs typeface="Times New Roman" panose="02020603050405020304" pitchFamily="18" charset="0"/>
              </a:rPr>
              <a:t>for simplicity, </a:t>
            </a:r>
            <a:r>
              <a:rPr lang="en-US" sz="2200" dirty="0" smtClean="0">
                <a:latin typeface="+mn-lt"/>
                <a:cs typeface="Times New Roman" panose="02020603050405020304" pitchFamily="18" charset="0"/>
              </a:rPr>
              <a:t>we </a:t>
            </a:r>
            <a:r>
              <a:rPr lang="en-US" sz="2200" dirty="0">
                <a:latin typeface="+mn-lt"/>
                <a:cs typeface="Times New Roman" panose="02020603050405020304" pitchFamily="18" charset="0"/>
              </a:rPr>
              <a:t>often </a:t>
            </a:r>
            <a:r>
              <a:rPr lang="en-US" sz="2200" dirty="0" smtClean="0">
                <a:latin typeface="+mn-lt"/>
                <a:cs typeface="Times New Roman" panose="02020603050405020304" pitchFamily="18" charset="0"/>
              </a:rPr>
              <a:t>choose </a:t>
            </a:r>
            <a:endParaRPr lang="en-US" sz="2200" dirty="0" smtClean="0">
              <a:latin typeface="+mn-lt"/>
            </a:endParaRPr>
          </a:p>
          <a:p>
            <a:endParaRPr lang="en-US" sz="2200" dirty="0" smtClean="0"/>
          </a:p>
          <a:p>
            <a:r>
              <a:rPr lang="en-US" sz="2200" dirty="0"/>
              <a:t>N</a:t>
            </a:r>
            <a:r>
              <a:rPr lang="en-US" sz="2200" dirty="0" smtClean="0"/>
              <a:t>otice that 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g(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200" dirty="0" smtClean="0">
                <a:latin typeface="+mn-lt"/>
                <a:cs typeface="Times New Roman" panose="02020603050405020304" pitchFamily="18" charset="0"/>
              </a:rPr>
              <a:t>is in general </a:t>
            </a:r>
            <a:r>
              <a:rPr lang="en-US" sz="2200" dirty="0" smtClean="0">
                <a:solidFill>
                  <a:srgbClr val="FF0000"/>
                </a:solidFill>
                <a:latin typeface="+mn-lt"/>
                <a:cs typeface="Times New Roman" panose="02020603050405020304" pitchFamily="18" charset="0"/>
              </a:rPr>
              <a:t>not separable</a:t>
            </a:r>
            <a:r>
              <a:rPr lang="en-US" sz="2200" dirty="0" smtClean="0">
                <a:latin typeface="+mn-lt"/>
                <a:cs typeface="Times New Roman" panose="02020603050405020304" pitchFamily="18" charset="0"/>
              </a:rPr>
              <a:t>: 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7227700"/>
              </p:ext>
            </p:extLst>
          </p:nvPr>
        </p:nvGraphicFramePr>
        <p:xfrm>
          <a:off x="1175028" y="5210031"/>
          <a:ext cx="6661150" cy="877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981" name="Equation" r:id="rId5" imgW="3466800" imgH="457200" progId="Equation.3">
                  <p:embed/>
                </p:oleObj>
              </mc:Choice>
              <mc:Fallback>
                <p:oleObj name="Equation" r:id="rId5" imgW="3466800" imgH="4572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75028" y="5210031"/>
                        <a:ext cx="6661150" cy="8778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3848206"/>
              </p:ext>
            </p:extLst>
          </p:nvPr>
        </p:nvGraphicFramePr>
        <p:xfrm>
          <a:off x="5851051" y="3790405"/>
          <a:ext cx="2943827" cy="4777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982" name="Equation" r:id="rId7" imgW="1409400" imgH="228600" progId="Equation.3">
                  <p:embed/>
                </p:oleObj>
              </mc:Choice>
              <mc:Fallback>
                <p:oleObj name="Equation" r:id="rId7" imgW="140940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851051" y="3790405"/>
                        <a:ext cx="2943827" cy="47770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815491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0106" y="1344525"/>
            <a:ext cx="78703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+mn-lt"/>
              </a:rPr>
              <a:t>Theorem.</a:t>
            </a:r>
            <a:r>
              <a:rPr lang="en-US" dirty="0" smtClean="0">
                <a:latin typeface="+mn-lt"/>
              </a:rPr>
              <a:t> When </a:t>
            </a:r>
            <a:r>
              <a:rPr lang="en-US" dirty="0">
                <a:latin typeface="+mn-lt"/>
              </a:rPr>
              <a:t> </a:t>
            </a:r>
            <a:r>
              <a:rPr lang="en-US" dirty="0" smtClean="0">
                <a:latin typeface="+mn-lt"/>
              </a:rPr>
              <a:t>                            is a concave, </a:t>
            </a:r>
            <a:r>
              <a:rPr lang="en-US" dirty="0" err="1" smtClean="0">
                <a:latin typeface="+mn-lt"/>
              </a:rPr>
              <a:t>nondecreasing</a:t>
            </a:r>
            <a:endParaRPr lang="en-US" dirty="0">
              <a:latin typeface="+mn-lt"/>
            </a:endParaRPr>
          </a:p>
          <a:p>
            <a:r>
              <a:rPr lang="en-US" dirty="0">
                <a:latin typeface="+mn-lt"/>
              </a:rPr>
              <a:t>f</a:t>
            </a:r>
            <a:r>
              <a:rPr lang="en-US" dirty="0" smtClean="0">
                <a:latin typeface="+mn-lt"/>
              </a:rPr>
              <a:t>unction of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|x|</a:t>
            </a:r>
            <a:r>
              <a:rPr lang="en-US" dirty="0" smtClean="0">
                <a:latin typeface="+mn-lt"/>
                <a:cs typeface="Times New Roman" panose="02020603050405020304" pitchFamily="18" charset="0"/>
              </a:rPr>
              <a:t>. Also, any local solution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x*</a:t>
            </a:r>
            <a:r>
              <a:rPr lang="en-US" dirty="0" smtClean="0">
                <a:latin typeface="+mn-lt"/>
                <a:cs typeface="Times New Roman" panose="02020603050405020304" pitchFamily="18" charset="0"/>
              </a:rPr>
              <a:t> has at most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 smtClean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+mn-lt"/>
                <a:cs typeface="Times New Roman" panose="02020603050405020304" pitchFamily="18" charset="0"/>
              </a:rPr>
              <a:t>nonzeros</a:t>
            </a:r>
            <a:r>
              <a:rPr lang="en-US" dirty="0" smtClean="0">
                <a:latin typeface="+mn-lt"/>
                <a:cs typeface="Times New Roman" panose="02020603050405020304" pitchFamily="18" charset="0"/>
              </a:rPr>
              <a:t>.</a:t>
            </a:r>
            <a:endParaRPr lang="en-US" b="1" dirty="0">
              <a:latin typeface="+mn-lt"/>
              <a:cs typeface="Times New Roman" panose="02020603050405020304" pitchFamily="18" charset="0"/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7471107"/>
              </p:ext>
            </p:extLst>
          </p:nvPr>
        </p:nvGraphicFramePr>
        <p:xfrm>
          <a:off x="2845186" y="1374775"/>
          <a:ext cx="1849437" cy="400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234" name="Equation" r:id="rId3" imgW="927000" imgH="228600" progId="Equation.3">
                  <p:embed/>
                </p:oleObj>
              </mc:Choice>
              <mc:Fallback>
                <p:oleObj name="Equation" r:id="rId3" imgW="92700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845186" y="1374775"/>
                        <a:ext cx="1849437" cy="400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746857" y="2655601"/>
            <a:ext cx="813816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Theorem.</a:t>
            </a:r>
            <a:r>
              <a:rPr lang="en-US" dirty="0" smtClean="0"/>
              <a:t> When                                    the program has no local minima. Furthermore,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g(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dirty="0" smtClean="0">
                <a:latin typeface="+mn-lt"/>
                <a:cs typeface="Times New Roman" panose="02020603050405020304" pitchFamily="18" charset="0"/>
              </a:rPr>
              <a:t> becomes separable and has the closed form</a:t>
            </a:r>
          </a:p>
          <a:p>
            <a:endParaRPr lang="en-US" dirty="0">
              <a:latin typeface="+mn-lt"/>
              <a:cs typeface="Times New Roman" panose="02020603050405020304" pitchFamily="18" charset="0"/>
            </a:endParaRPr>
          </a:p>
          <a:p>
            <a:endParaRPr lang="en-US" dirty="0" smtClean="0">
              <a:latin typeface="+mn-lt"/>
              <a:cs typeface="Times New Roman" panose="02020603050405020304" pitchFamily="18" charset="0"/>
            </a:endParaRPr>
          </a:p>
          <a:p>
            <a:endParaRPr lang="en-US" dirty="0">
              <a:latin typeface="+mn-lt"/>
              <a:cs typeface="Times New Roman" panose="02020603050405020304" pitchFamily="18" charset="0"/>
            </a:endParaRPr>
          </a:p>
          <a:p>
            <a:r>
              <a:rPr lang="en-US" dirty="0">
                <a:latin typeface="+mn-lt"/>
                <a:cs typeface="Times New Roman" panose="02020603050405020304" pitchFamily="18" charset="0"/>
              </a:rPr>
              <a:t>w</a:t>
            </a:r>
            <a:r>
              <a:rPr lang="en-US" dirty="0" smtClean="0">
                <a:latin typeface="+mn-lt"/>
                <a:cs typeface="Times New Roman" panose="02020603050405020304" pitchFamily="18" charset="0"/>
              </a:rPr>
              <a:t>hich is a non-</a:t>
            </a:r>
            <a:r>
              <a:rPr lang="en-US" dirty="0" err="1" smtClean="0">
                <a:latin typeface="+mn-lt"/>
                <a:cs typeface="Times New Roman" panose="02020603050405020304" pitchFamily="18" charset="0"/>
              </a:rPr>
              <a:t>descreasing</a:t>
            </a:r>
            <a:r>
              <a:rPr lang="en-US" dirty="0" smtClean="0">
                <a:latin typeface="+mn-lt"/>
                <a:cs typeface="Times New Roman" panose="02020603050405020304" pitchFamily="18" charset="0"/>
              </a:rPr>
              <a:t> strictly concave function on </a:t>
            </a:r>
          </a:p>
          <a:p>
            <a:endParaRPr lang="en-US" dirty="0">
              <a:latin typeface="+mn-lt"/>
              <a:cs typeface="Times New Roman" panose="02020603050405020304" pitchFamily="18" charset="0"/>
            </a:endParaRP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7020601"/>
              </p:ext>
            </p:extLst>
          </p:nvPr>
        </p:nvGraphicFramePr>
        <p:xfrm>
          <a:off x="2828993" y="2670454"/>
          <a:ext cx="2208771" cy="4111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235" name="Equation" r:id="rId5" imgW="1282680" imgH="241200" progId="Equation.3">
                  <p:embed/>
                </p:oleObj>
              </mc:Choice>
              <mc:Fallback>
                <p:oleObj name="Equation" r:id="rId5" imgW="1282680" imgH="2412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828993" y="2670454"/>
                        <a:ext cx="2208771" cy="4111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3488712"/>
              </p:ext>
            </p:extLst>
          </p:nvPr>
        </p:nvGraphicFramePr>
        <p:xfrm>
          <a:off x="760106" y="3826519"/>
          <a:ext cx="7345778" cy="8400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236" name="Equation" r:id="rId7" imgW="4063680" imgH="469800" progId="Equation.3">
                  <p:embed/>
                </p:oleObj>
              </mc:Choice>
              <mc:Fallback>
                <p:oleObj name="Equation" r:id="rId7" imgW="4063680" imgH="4698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60106" y="3826519"/>
                        <a:ext cx="7345778" cy="84008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5952591"/>
              </p:ext>
            </p:extLst>
          </p:nvPr>
        </p:nvGraphicFramePr>
        <p:xfrm>
          <a:off x="7101348" y="4750339"/>
          <a:ext cx="500824" cy="4231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237" name="Equation" r:id="rId9" imgW="266400" imgH="228600" progId="Equation.3">
                  <p:embed/>
                </p:oleObj>
              </mc:Choice>
              <mc:Fallback>
                <p:oleObj name="Equation" r:id="rId9" imgW="26640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101348" y="4750339"/>
                        <a:ext cx="500824" cy="42310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4632183"/>
              </p:ext>
            </p:extLst>
          </p:nvPr>
        </p:nvGraphicFramePr>
        <p:xfrm>
          <a:off x="4607126" y="5758910"/>
          <a:ext cx="4313263" cy="5049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238" name="Equation" r:id="rId11" imgW="1841500" imgH="215900" progId="Equation.DSMT4">
                  <p:embed/>
                </p:oleObj>
              </mc:Choice>
              <mc:Fallback>
                <p:oleObj name="Equation" r:id="rId11" imgW="1841500" imgH="2159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07126" y="5758910"/>
                        <a:ext cx="4313263" cy="504997"/>
                      </a:xfrm>
                      <a:prstGeom prst="rect">
                        <a:avLst/>
                      </a:prstGeom>
                      <a:noFill/>
                      <a:ln w="3175">
                        <a:solidFill>
                          <a:srgbClr val="FFFFCC"/>
                        </a:solidFill>
                        <a:miter lim="800000"/>
                        <a:headEnd/>
                        <a:tailEnd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636588" y="249238"/>
            <a:ext cx="7821612" cy="727075"/>
          </a:xfrm>
        </p:spPr>
        <p:txBody>
          <a:bodyPr/>
          <a:lstStyle/>
          <a:p>
            <a:r>
              <a:rPr lang="en-US" sz="3600" dirty="0" smtClean="0"/>
              <a:t>Properties of the </a:t>
            </a:r>
            <a:r>
              <a:rPr lang="en-US" sz="3600" dirty="0" err="1" smtClean="0"/>
              <a:t>Regularizer</a:t>
            </a:r>
            <a:endParaRPr lang="en-US" sz="3600" dirty="0" smtClean="0"/>
          </a:p>
        </p:txBody>
      </p:sp>
    </p:spTree>
    <p:extLst>
      <p:ext uri="{BB962C8B-B14F-4D97-AF65-F5344CB8AC3E}">
        <p14:creationId xmlns:p14="http://schemas.microsoft.com/office/powerpoint/2010/main" val="8233145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1197491"/>
            <a:ext cx="8356600" cy="3580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0" name="Title 1"/>
          <p:cNvSpPr>
            <a:spLocks noGrp="1"/>
          </p:cNvSpPr>
          <p:nvPr>
            <p:ph type="title"/>
          </p:nvPr>
        </p:nvSpPr>
        <p:spPr>
          <a:xfrm>
            <a:off x="474663" y="173038"/>
            <a:ext cx="8375968" cy="727075"/>
          </a:xfrm>
        </p:spPr>
        <p:txBody>
          <a:bodyPr/>
          <a:lstStyle/>
          <a:p>
            <a:r>
              <a:rPr lang="en-US" sz="3200" dirty="0" smtClean="0"/>
              <a:t>Smoothing Effect: 1D Feasible Region</a:t>
            </a:r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474663" y="914400"/>
            <a:ext cx="415925" cy="142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599" tIns="45048" rIns="91599" bIns="45048"/>
          <a:lstStyle/>
          <a:p>
            <a:endParaRPr lang="en-US"/>
          </a:p>
        </p:txBody>
      </p:sp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8358188" y="900113"/>
            <a:ext cx="415925" cy="142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599" tIns="45048" rIns="91599" bIns="45048"/>
          <a:lstStyle/>
          <a:p>
            <a:endParaRPr lang="en-US"/>
          </a:p>
        </p:txBody>
      </p:sp>
      <p:sp>
        <p:nvSpPr>
          <p:cNvPr id="29703" name="Rectangle 13"/>
          <p:cNvSpPr>
            <a:spLocks noChangeArrowheads="1"/>
          </p:cNvSpPr>
          <p:nvPr/>
        </p:nvSpPr>
        <p:spPr bwMode="auto">
          <a:xfrm>
            <a:off x="5529922" y="2850142"/>
            <a:ext cx="2257425" cy="13779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599" tIns="45048" rIns="91599" bIns="45048"/>
          <a:lstStyle/>
          <a:p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5615792" y="2987933"/>
            <a:ext cx="2197100" cy="1092200"/>
            <a:chOff x="5821363" y="4552950"/>
            <a:chExt cx="2197100" cy="1092200"/>
          </a:xfrm>
        </p:grpSpPr>
        <p:graphicFrame>
          <p:nvGraphicFramePr>
            <p:cNvPr id="29698" name="Object 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780449073"/>
                </p:ext>
              </p:extLst>
            </p:nvPr>
          </p:nvGraphicFramePr>
          <p:xfrm>
            <a:off x="6506483" y="4611277"/>
            <a:ext cx="1498600" cy="10318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140" name="Equation" r:id="rId4" imgW="939600" imgH="647640" progId="Equation.DSMT4">
                    <p:embed/>
                  </p:oleObj>
                </mc:Choice>
                <mc:Fallback>
                  <p:oleObj name="Equation" r:id="rId4" imgW="939600" imgH="6476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506483" y="4611277"/>
                          <a:ext cx="1498600" cy="10318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pic>
          <p:nvPicPr>
            <p:cNvPr id="29705" name="Picture 5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72176" y="4778375"/>
              <a:ext cx="409575" cy="590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706" name="Rectangle 10"/>
            <p:cNvSpPr>
              <a:spLocks noChangeArrowheads="1"/>
            </p:cNvSpPr>
            <p:nvPr/>
          </p:nvSpPr>
          <p:spPr bwMode="auto">
            <a:xfrm>
              <a:off x="5821363" y="4552950"/>
              <a:ext cx="2197100" cy="1092200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599" tIns="45048" rIns="91599" bIns="45048"/>
            <a:lstStyle/>
            <a:p>
              <a:endParaRPr lang="en-US"/>
            </a:p>
          </p:txBody>
        </p:sp>
      </p:grpSp>
      <p:sp>
        <p:nvSpPr>
          <p:cNvPr id="3" name="Rectangle 2"/>
          <p:cNvSpPr/>
          <p:nvPr/>
        </p:nvSpPr>
        <p:spPr bwMode="auto">
          <a:xfrm>
            <a:off x="261257" y="1911927"/>
            <a:ext cx="510639" cy="199505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599" tIns="45048" rIns="91599" bIns="45048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Palatino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 flipV="1">
            <a:off x="398145" y="2107471"/>
            <a:ext cx="492443" cy="160396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dirty="0" smtClean="0"/>
              <a:t>penalty value</a:t>
            </a:r>
            <a:endParaRPr lang="en-US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1100182"/>
              </p:ext>
            </p:extLst>
          </p:nvPr>
        </p:nvGraphicFramePr>
        <p:xfrm>
          <a:off x="3884063" y="5025642"/>
          <a:ext cx="4682445" cy="12231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141" name="Equation" r:id="rId7" imgW="2679700" imgH="698500" progId="Equation.DSMT4">
                  <p:embed/>
                </p:oleObj>
              </mc:Choice>
              <mc:Fallback>
                <p:oleObj name="Equation" r:id="rId7" imgW="2679700" imgH="698500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4063" y="5025642"/>
                        <a:ext cx="4682445" cy="122312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8387682"/>
              </p:ext>
            </p:extLst>
          </p:nvPr>
        </p:nvGraphicFramePr>
        <p:xfrm>
          <a:off x="1371375" y="5360373"/>
          <a:ext cx="2190750" cy="52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142" name="Equation" r:id="rId9" imgW="952087" imgH="228501" progId="Equation.DSMT4">
                  <p:embed/>
                </p:oleObj>
              </mc:Choice>
              <mc:Fallback>
                <p:oleObj name="Equation" r:id="rId9" imgW="952087" imgH="228501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1375" y="5360373"/>
                        <a:ext cx="2190750" cy="527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 bwMode="auto">
          <a:xfrm>
            <a:off x="6176180" y="3075709"/>
            <a:ext cx="1198397" cy="43292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599" tIns="45048" rIns="91599" bIns="45048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Palatino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6655644"/>
              </p:ext>
            </p:extLst>
          </p:nvPr>
        </p:nvGraphicFramePr>
        <p:xfrm>
          <a:off x="6287768" y="3109913"/>
          <a:ext cx="568325" cy="388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143" name="Equation" r:id="rId11" imgW="317160" imgH="215640" progId="Equation.3">
                  <p:embed/>
                </p:oleObj>
              </mc:Choice>
              <mc:Fallback>
                <p:oleObj name="Equation" r:id="rId11" imgW="317160" imgH="21564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7768" y="3109913"/>
                        <a:ext cx="568325" cy="388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0094779"/>
              </p:ext>
            </p:extLst>
          </p:nvPr>
        </p:nvGraphicFramePr>
        <p:xfrm>
          <a:off x="1391478" y="4918075"/>
          <a:ext cx="1460500" cy="500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144" name="Equation" r:id="rId13" imgW="672840" imgH="228600" progId="Equation.3">
                  <p:embed/>
                </p:oleObj>
              </mc:Choice>
              <mc:Fallback>
                <p:oleObj name="Equation" r:id="rId13" imgW="67284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91478" y="4918075"/>
                        <a:ext cx="1460500" cy="500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650383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itle 1"/>
          <p:cNvSpPr>
            <a:spLocks noGrp="1"/>
          </p:cNvSpPr>
          <p:nvPr>
            <p:ph type="title"/>
          </p:nvPr>
        </p:nvSpPr>
        <p:spPr>
          <a:xfrm>
            <a:off x="530572" y="249238"/>
            <a:ext cx="8070090" cy="727075"/>
          </a:xfrm>
        </p:spPr>
        <p:txBody>
          <a:bodyPr/>
          <a:lstStyle/>
          <a:p>
            <a:r>
              <a:rPr lang="en-US" sz="3600" dirty="0" smtClean="0"/>
              <a:t>Noise</a:t>
            </a:r>
            <a:r>
              <a:rPr lang="en-US" sz="3600" dirty="0" smtClean="0"/>
              <a:t>-Aware </a:t>
            </a:r>
            <a:r>
              <a:rPr lang="en-US" sz="3600" dirty="0" smtClean="0"/>
              <a:t>Sparse Regularization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29" y="2887269"/>
            <a:ext cx="4778586" cy="33547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5547" y="2821008"/>
            <a:ext cx="4465768" cy="329184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 bwMode="auto">
          <a:xfrm>
            <a:off x="7513581" y="5980649"/>
            <a:ext cx="274320" cy="28738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599" tIns="45048" rIns="91599" bIns="45048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Palatino" pitchFamily="18" charset="0"/>
            </a:endParaRPr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4155923"/>
              </p:ext>
            </p:extLst>
          </p:nvPr>
        </p:nvGraphicFramePr>
        <p:xfrm>
          <a:off x="7433947" y="5972339"/>
          <a:ext cx="182408" cy="2280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854" name="Equation" r:id="rId5" imgW="139680" imgH="177480" progId="Equation.3">
                  <p:embed/>
                </p:oleObj>
              </mc:Choice>
              <mc:Fallback>
                <p:oleObj name="Equation" r:id="rId5" imgW="139680" imgH="177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433947" y="5972339"/>
                        <a:ext cx="182408" cy="2280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6362206"/>
              </p:ext>
            </p:extLst>
          </p:nvPr>
        </p:nvGraphicFramePr>
        <p:xfrm>
          <a:off x="2073705" y="1325217"/>
          <a:ext cx="4960947" cy="14390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855" name="Equation" r:id="rId7" imgW="2323800" imgH="685800" progId="Equation.3">
                  <p:embed/>
                </p:oleObj>
              </mc:Choice>
              <mc:Fallback>
                <p:oleObj name="Equation" r:id="rId7" imgW="2323800" imgH="6858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073705" y="1325217"/>
                        <a:ext cx="4960947" cy="143900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811822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>
          <a:xfrm>
            <a:off x="601663" y="284163"/>
            <a:ext cx="7821612" cy="727075"/>
          </a:xfrm>
        </p:spPr>
        <p:txBody>
          <a:bodyPr/>
          <a:lstStyle/>
          <a:p>
            <a:r>
              <a:rPr lang="en-US" sz="3600" smtClean="0"/>
              <a:t>Philosophy</a:t>
            </a:r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>
          <a:xfrm>
            <a:off x="624015" y="1155700"/>
            <a:ext cx="7926859" cy="4940300"/>
          </a:xfrm>
        </p:spPr>
        <p:txBody>
          <a:bodyPr/>
          <a:lstStyle/>
          <a:p>
            <a:endParaRPr lang="en-US" dirty="0" smtClean="0"/>
          </a:p>
          <a:p>
            <a:r>
              <a:rPr lang="en-US" sz="2400" b="1" i="1" dirty="0" smtClean="0">
                <a:solidFill>
                  <a:srgbClr val="FF0000"/>
                </a:solidFill>
              </a:rPr>
              <a:t>Literal Bayesian</a:t>
            </a:r>
            <a:r>
              <a:rPr lang="en-US" sz="2400" dirty="0" smtClean="0"/>
              <a:t>:  Assume some prior distribution on unknown parameters and then justify a particular approach based only on the validity of these priors.</a:t>
            </a:r>
          </a:p>
          <a:p>
            <a:endParaRPr lang="en-US" sz="2400" dirty="0" smtClean="0"/>
          </a:p>
          <a:p>
            <a:endParaRPr lang="en-US" sz="2400" dirty="0" smtClean="0"/>
          </a:p>
          <a:p>
            <a:r>
              <a:rPr lang="en-US" sz="2400" b="1" i="1" dirty="0" smtClean="0">
                <a:solidFill>
                  <a:srgbClr val="FF0000"/>
                </a:solidFill>
              </a:rPr>
              <a:t>Practical Bayesian</a:t>
            </a:r>
            <a:r>
              <a:rPr lang="en-US" sz="2400" dirty="0" smtClean="0"/>
              <a:t>:  Invoke Bayesian methodology to arrive at potentially useful cost functions.  Then validate these cost functions with independent analysis.</a:t>
            </a:r>
          </a:p>
        </p:txBody>
      </p:sp>
    </p:spTree>
    <p:extLst>
      <p:ext uri="{BB962C8B-B14F-4D97-AF65-F5344CB8AC3E}">
        <p14:creationId xmlns:p14="http://schemas.microsoft.com/office/powerpoint/2010/main" val="17124841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00FF"/>
                </a:solidFill>
              </a:rPr>
              <a:t>Candidate </a:t>
            </a:r>
            <a:r>
              <a:rPr lang="en-US" dirty="0" err="1" smtClean="0">
                <a:solidFill>
                  <a:srgbClr val="0000FF"/>
                </a:solidFill>
              </a:rPr>
              <a:t>sparsity</a:t>
            </a:r>
            <a:r>
              <a:rPr lang="en-US" dirty="0" smtClean="0">
                <a:solidFill>
                  <a:srgbClr val="0000FF"/>
                </a:solidFill>
              </a:rPr>
              <a:t> penalty</a:t>
            </a:r>
            <a:r>
              <a:rPr lang="en-US" dirty="0" smtClean="0"/>
              <a:t>: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>
              <a:buFont typeface="Symbol" pitchFamily="18" charset="2"/>
              <a:buNone/>
            </a:pPr>
            <a:endParaRPr lang="en-US" dirty="0" smtClean="0">
              <a:solidFill>
                <a:srgbClr val="0000FF"/>
              </a:solidFill>
            </a:endParaRPr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pPr>
              <a:buFont typeface="Symbol" pitchFamily="18" charset="2"/>
              <a:buNone/>
            </a:pPr>
            <a:endParaRPr lang="en-US" dirty="0" smtClean="0"/>
          </a:p>
        </p:txBody>
      </p:sp>
      <p:sp>
        <p:nvSpPr>
          <p:cNvPr id="20486" name="TextBox 20"/>
          <p:cNvSpPr txBox="1">
            <a:spLocks noChangeArrowheads="1"/>
          </p:cNvSpPr>
          <p:nvPr/>
        </p:nvSpPr>
        <p:spPr bwMode="auto">
          <a:xfrm>
            <a:off x="1932974" y="1913299"/>
            <a:ext cx="8826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Palatino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Palatino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9pPr>
          </a:lstStyle>
          <a:p>
            <a:r>
              <a:rPr lang="en-US" u="sng" dirty="0">
                <a:solidFill>
                  <a:srgbClr val="FF0000"/>
                </a:solidFill>
              </a:rPr>
              <a:t>primal</a:t>
            </a:r>
          </a:p>
        </p:txBody>
      </p:sp>
      <p:sp>
        <p:nvSpPr>
          <p:cNvPr id="20487" name="TextBox 21"/>
          <p:cNvSpPr txBox="1">
            <a:spLocks noChangeArrowheads="1"/>
          </p:cNvSpPr>
          <p:nvPr/>
        </p:nvSpPr>
        <p:spPr bwMode="auto">
          <a:xfrm>
            <a:off x="5504377" y="1961532"/>
            <a:ext cx="6715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Palatino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Palatino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9pPr>
          </a:lstStyle>
          <a:p>
            <a:r>
              <a:rPr lang="en-US" u="sng" dirty="0">
                <a:solidFill>
                  <a:srgbClr val="FF0000"/>
                </a:solidFill>
              </a:rPr>
              <a:t>dual</a:t>
            </a:r>
          </a:p>
        </p:txBody>
      </p:sp>
      <p:sp>
        <p:nvSpPr>
          <p:cNvPr id="9" name="Title 4"/>
          <p:cNvSpPr>
            <a:spLocks noGrp="1"/>
          </p:cNvSpPr>
          <p:nvPr>
            <p:ph type="title"/>
          </p:nvPr>
        </p:nvSpPr>
        <p:spPr>
          <a:xfrm>
            <a:off x="636588" y="177800"/>
            <a:ext cx="7821612" cy="727075"/>
          </a:xfrm>
        </p:spPr>
        <p:txBody>
          <a:bodyPr/>
          <a:lstStyle/>
          <a:p>
            <a:r>
              <a:rPr lang="en-US" sz="3200" dirty="0" smtClean="0"/>
              <a:t>Aggregate Penalty Functions</a:t>
            </a:r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0356238"/>
              </p:ext>
            </p:extLst>
          </p:nvPr>
        </p:nvGraphicFramePr>
        <p:xfrm>
          <a:off x="4417025" y="3435495"/>
          <a:ext cx="4757402" cy="7607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141" name="Equation" r:id="rId3" imgW="2857320" imgH="457200" progId="Equation.3">
                  <p:embed/>
                </p:oleObj>
              </mc:Choice>
              <mc:Fallback>
                <p:oleObj name="Equation" r:id="rId3" imgW="2857320" imgH="4572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417025" y="3435495"/>
                        <a:ext cx="4757402" cy="7607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6933853"/>
              </p:ext>
            </p:extLst>
          </p:nvPr>
        </p:nvGraphicFramePr>
        <p:xfrm>
          <a:off x="407271" y="3581264"/>
          <a:ext cx="3746071" cy="469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142" name="Equation" r:id="rId5" imgW="2222280" imgH="279360" progId="Equation.3">
                  <p:embed/>
                </p:oleObj>
              </mc:Choice>
              <mc:Fallback>
                <p:oleObj name="Equation" r:id="rId5" imgW="2222280" imgH="27936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07271" y="3581264"/>
                        <a:ext cx="3746071" cy="4692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9588815"/>
              </p:ext>
            </p:extLst>
          </p:nvPr>
        </p:nvGraphicFramePr>
        <p:xfrm>
          <a:off x="900884" y="2630098"/>
          <a:ext cx="2758847" cy="628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143" name="Equation" r:id="rId7" imgW="1498320" imgH="342720" progId="Equation.3">
                  <p:embed/>
                </p:oleObj>
              </mc:Choice>
              <mc:Fallback>
                <p:oleObj name="Equation" r:id="rId7" imgW="1498320" imgH="34272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00884" y="2630098"/>
                        <a:ext cx="2758847" cy="6282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5408947"/>
              </p:ext>
            </p:extLst>
          </p:nvPr>
        </p:nvGraphicFramePr>
        <p:xfrm>
          <a:off x="4926806" y="2435724"/>
          <a:ext cx="3463764" cy="8141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144" name="Equation" r:id="rId9" imgW="1942920" imgH="457200" progId="Equation.3">
                  <p:embed/>
                </p:oleObj>
              </mc:Choice>
              <mc:Fallback>
                <p:oleObj name="Equation" r:id="rId9" imgW="1942920" imgH="4572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926806" y="2435724"/>
                        <a:ext cx="3463764" cy="81410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4973026"/>
              </p:ext>
            </p:extLst>
          </p:nvPr>
        </p:nvGraphicFramePr>
        <p:xfrm>
          <a:off x="4525377" y="6080595"/>
          <a:ext cx="4547829" cy="5324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145" name="Equation" r:id="rId11" imgW="1841500" imgH="215900" progId="Equation.DSMT4">
                  <p:embed/>
                </p:oleObj>
              </mc:Choice>
              <mc:Fallback>
                <p:oleObj name="Equation" r:id="rId11" imgW="1841500" imgH="2159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25377" y="6080595"/>
                        <a:ext cx="4547829" cy="532460"/>
                      </a:xfrm>
                      <a:prstGeom prst="rect">
                        <a:avLst/>
                      </a:prstGeom>
                      <a:noFill/>
                      <a:ln w="3175">
                        <a:solidFill>
                          <a:srgbClr val="FFFFCC"/>
                        </a:solidFill>
                        <a:miter lim="800000"/>
                        <a:headEnd/>
                        <a:tailEnd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6"/>
          <p:cNvSpPr txBox="1">
            <a:spLocks noChangeArrowheads="1"/>
          </p:cNvSpPr>
          <p:nvPr/>
        </p:nvSpPr>
        <p:spPr bwMode="auto">
          <a:xfrm>
            <a:off x="1104299" y="4744820"/>
            <a:ext cx="7138988" cy="70167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Palatino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Palatino" pitchFamily="18" charset="0"/>
              </a:defRPr>
            </a:lvl2pPr>
            <a:lvl3pPr>
              <a:defRPr sz="2000">
                <a:solidFill>
                  <a:schemeClr val="tx1"/>
                </a:solidFill>
                <a:latin typeface="Palatino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9pPr>
          </a:lstStyle>
          <a:p>
            <a:r>
              <a:rPr lang="en-US" sz="1800" dirty="0">
                <a:solidFill>
                  <a:srgbClr val="0000FF"/>
                </a:solidFill>
              </a:rPr>
              <a:t>NOTE</a:t>
            </a:r>
            <a:r>
              <a:rPr lang="en-US" sz="1800" dirty="0"/>
              <a:t>: 	If </a:t>
            </a:r>
            <a:r>
              <a:rPr lang="en-US" sz="1800" i="1" dirty="0">
                <a:latin typeface="Symbol" pitchFamily="18" charset="2"/>
              </a:rPr>
              <a:t>l</a:t>
            </a:r>
            <a:r>
              <a:rPr lang="en-US" sz="1800" dirty="0"/>
              <a:t> 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→  </a:t>
            </a:r>
            <a:r>
              <a:rPr lang="en-US" sz="1800" dirty="0"/>
              <a:t>0, both penalties have same minimum as </a:t>
            </a:r>
            <a:r>
              <a:rPr lang="en-US" sz="1800" dirty="0">
                <a:solidFill>
                  <a:srgbClr val="000000"/>
                </a:solidFill>
                <a:latin typeface="Batang" pitchFamily="18" charset="-127"/>
                <a:ea typeface="Batang" pitchFamily="18" charset="-127"/>
                <a:cs typeface="Times New Roman" pitchFamily="18" charset="0"/>
              </a:rPr>
              <a:t>ℓ</a:t>
            </a:r>
            <a:r>
              <a:rPr lang="en-US" sz="1800" baseline="-25000" dirty="0">
                <a:solidFill>
                  <a:srgbClr val="000000"/>
                </a:solidFill>
                <a:ea typeface="Batang" pitchFamily="18" charset="-127"/>
                <a:cs typeface="Times New Roman" pitchFamily="18" charset="0"/>
              </a:rPr>
              <a:t>0 </a:t>
            </a:r>
            <a:r>
              <a:rPr lang="en-US" sz="1800" dirty="0">
                <a:solidFill>
                  <a:srgbClr val="000000"/>
                </a:solidFill>
                <a:ea typeface="Batang" pitchFamily="18" charset="-127"/>
                <a:cs typeface="Times New Roman" pitchFamily="18" charset="0"/>
              </a:rPr>
              <a:t>norm</a:t>
            </a:r>
          </a:p>
          <a:p>
            <a:pPr lvl="2"/>
            <a:r>
              <a:rPr lang="en-US" sz="1800" dirty="0"/>
              <a:t>If </a:t>
            </a:r>
            <a:r>
              <a:rPr lang="en-US" sz="1800" i="1" dirty="0">
                <a:latin typeface="Symbol" pitchFamily="18" charset="2"/>
              </a:rPr>
              <a:t>l</a:t>
            </a:r>
            <a:r>
              <a:rPr lang="en-US" sz="1800" dirty="0"/>
              <a:t> 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→     </a:t>
            </a:r>
            <a:r>
              <a:rPr lang="en-US" sz="1800" dirty="0"/>
              <a:t>, both converge to scaled versions of the </a:t>
            </a:r>
            <a:r>
              <a:rPr lang="en-US" sz="1800" dirty="0">
                <a:solidFill>
                  <a:srgbClr val="000000"/>
                </a:solidFill>
                <a:latin typeface="Batang" pitchFamily="18" charset="-127"/>
                <a:ea typeface="Batang" pitchFamily="18" charset="-127"/>
              </a:rPr>
              <a:t>ℓ</a:t>
            </a:r>
            <a:r>
              <a:rPr lang="en-US" sz="1800" baseline="-25000" dirty="0">
                <a:solidFill>
                  <a:srgbClr val="000000"/>
                </a:solidFill>
                <a:ea typeface="Batang" pitchFamily="18" charset="-127"/>
              </a:rPr>
              <a:t>1 </a:t>
            </a:r>
            <a:r>
              <a:rPr lang="en-US" sz="1800" dirty="0">
                <a:solidFill>
                  <a:srgbClr val="000000"/>
                </a:solidFill>
                <a:ea typeface="Batang" pitchFamily="18" charset="-127"/>
              </a:rPr>
              <a:t>norm. </a:t>
            </a:r>
            <a:endParaRPr lang="en-US" sz="1800" dirty="0"/>
          </a:p>
        </p:txBody>
      </p:sp>
      <p:graphicFrame>
        <p:nvGraphicFramePr>
          <p:cNvPr id="18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6534877"/>
              </p:ext>
            </p:extLst>
          </p:nvPr>
        </p:nvGraphicFramePr>
        <p:xfrm>
          <a:off x="2815624" y="5133757"/>
          <a:ext cx="282575" cy="234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146" name="Equation" r:id="rId13" imgW="152202" imgH="126835" progId="Equation.DSMT4">
                  <p:embed/>
                </p:oleObj>
              </mc:Choice>
              <mc:Fallback>
                <p:oleObj name="Equation" r:id="rId13" imgW="152202" imgH="126835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5624" y="5133757"/>
                        <a:ext cx="282575" cy="234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5072218"/>
              </p:ext>
            </p:extLst>
          </p:nvPr>
        </p:nvGraphicFramePr>
        <p:xfrm>
          <a:off x="3827806" y="2745992"/>
          <a:ext cx="856364" cy="3083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147" name="Equation" r:id="rId15" imgW="355320" imgH="126720" progId="Equation.3">
                  <p:embed/>
                </p:oleObj>
              </mc:Choice>
              <mc:Fallback>
                <p:oleObj name="Equation" r:id="rId15" imgW="355320" imgH="1267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7806" y="2745992"/>
                        <a:ext cx="856364" cy="30836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101254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647700" y="212725"/>
            <a:ext cx="7821613" cy="727075"/>
          </a:xfrm>
        </p:spPr>
        <p:txBody>
          <a:bodyPr/>
          <a:lstStyle/>
          <a:p>
            <a:r>
              <a:rPr lang="en-US" dirty="0" smtClean="0"/>
              <a:t>How </a:t>
            </a:r>
            <a:r>
              <a:rPr lang="en-US" dirty="0"/>
              <a:t>M</a:t>
            </a:r>
            <a:r>
              <a:rPr lang="en-US" dirty="0" smtClean="0"/>
              <a:t>ight </a:t>
            </a:r>
            <a:r>
              <a:rPr lang="en-US" dirty="0"/>
              <a:t>T</a:t>
            </a:r>
            <a:r>
              <a:rPr lang="en-US" dirty="0" smtClean="0"/>
              <a:t>his Philosophy </a:t>
            </a:r>
            <a:r>
              <a:rPr lang="en-US" dirty="0"/>
              <a:t>H</a:t>
            </a:r>
            <a:r>
              <a:rPr lang="en-US" dirty="0" smtClean="0"/>
              <a:t>elp?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xfrm>
            <a:off x="423863" y="906463"/>
            <a:ext cx="7983537" cy="5661025"/>
          </a:xfrm>
        </p:spPr>
        <p:txBody>
          <a:bodyPr/>
          <a:lstStyle/>
          <a:p>
            <a:endParaRPr lang="en-US" sz="800" smtClean="0"/>
          </a:p>
          <a:p>
            <a:r>
              <a:rPr lang="en-US" sz="2200" smtClean="0"/>
              <a:t>Consider reweighted </a:t>
            </a:r>
            <a:r>
              <a:rPr lang="en-US" sz="2400" smtClean="0">
                <a:solidFill>
                  <a:srgbClr val="000000"/>
                </a:solidFill>
                <a:latin typeface="Batang" pitchFamily="18" charset="-127"/>
                <a:ea typeface="Batang" pitchFamily="18" charset="-127"/>
                <a:cs typeface="Times New Roman" pitchFamily="18" charset="0"/>
              </a:rPr>
              <a:t>ℓ</a:t>
            </a:r>
            <a:r>
              <a:rPr lang="en-US" sz="2400" baseline="-25000" smtClean="0">
                <a:solidFill>
                  <a:srgbClr val="000000"/>
                </a:solidFill>
                <a:ea typeface="Batang" pitchFamily="18" charset="-127"/>
                <a:cs typeface="Times New Roman" pitchFamily="18" charset="0"/>
              </a:rPr>
              <a:t>1</a:t>
            </a:r>
            <a:r>
              <a:rPr lang="en-US" sz="2200" smtClean="0"/>
              <a:t> updates using primal-space penalty</a:t>
            </a:r>
          </a:p>
          <a:p>
            <a:endParaRPr lang="en-US" sz="2200" smtClean="0"/>
          </a:p>
          <a:p>
            <a:endParaRPr lang="en-US" sz="2200" smtClean="0"/>
          </a:p>
          <a:p>
            <a:endParaRPr lang="en-US" sz="2200" smtClean="0"/>
          </a:p>
          <a:p>
            <a:endParaRPr lang="en-US" sz="2200" smtClean="0"/>
          </a:p>
          <a:p>
            <a:endParaRPr lang="en-US" sz="2200" smtClean="0"/>
          </a:p>
          <a:p>
            <a:endParaRPr lang="en-US" sz="2200" smtClean="0"/>
          </a:p>
          <a:p>
            <a:pPr>
              <a:buFont typeface="Symbol" pitchFamily="18" charset="2"/>
              <a:buNone/>
            </a:pPr>
            <a:endParaRPr lang="en-US" sz="2200" smtClean="0"/>
          </a:p>
          <a:p>
            <a:pPr>
              <a:buFont typeface="Symbol" pitchFamily="18" charset="2"/>
              <a:buNone/>
            </a:pPr>
            <a:endParaRPr lang="en-US" sz="2200" smtClean="0"/>
          </a:p>
          <a:p>
            <a:endParaRPr lang="en-US" sz="2200" smtClean="0"/>
          </a:p>
          <a:p>
            <a:endParaRPr lang="en-US" sz="2200" smtClean="0"/>
          </a:p>
          <a:p>
            <a:endParaRPr lang="en-US" smtClean="0"/>
          </a:p>
        </p:txBody>
      </p:sp>
      <p:graphicFrame>
        <p:nvGraphicFramePr>
          <p:cNvPr id="22532" name="Object 5"/>
          <p:cNvGraphicFramePr>
            <a:graphicFrameLocks noChangeAspect="1"/>
          </p:cNvGraphicFramePr>
          <p:nvPr/>
        </p:nvGraphicFramePr>
        <p:xfrm>
          <a:off x="958850" y="3883025"/>
          <a:ext cx="7143750" cy="950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954" name="Equation" r:id="rId3" imgW="3810000" imgH="508000" progId="Equation.DSMT4">
                  <p:embed/>
                </p:oleObj>
              </mc:Choice>
              <mc:Fallback>
                <p:oleObj name="Equation" r:id="rId3" imgW="3810000" imgH="5080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8850" y="3883025"/>
                        <a:ext cx="7143750" cy="950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3" name="Object 2"/>
          <p:cNvGraphicFramePr>
            <a:graphicFrameLocks noChangeAspect="1"/>
          </p:cNvGraphicFramePr>
          <p:nvPr/>
        </p:nvGraphicFramePr>
        <p:xfrm>
          <a:off x="950913" y="2432050"/>
          <a:ext cx="5208587" cy="581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955" name="Equation" r:id="rId5" imgW="2514600" imgH="279400" progId="Equation.DSMT4">
                  <p:embed/>
                </p:oleObj>
              </mc:Choice>
              <mc:Fallback>
                <p:oleObj name="Equation" r:id="rId5" imgW="2514600" imgH="2794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0913" y="2432050"/>
                        <a:ext cx="5208587" cy="581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4" name="TextBox 5"/>
          <p:cNvSpPr txBox="1">
            <a:spLocks noChangeArrowheads="1"/>
          </p:cNvSpPr>
          <p:nvPr/>
        </p:nvSpPr>
        <p:spPr bwMode="auto">
          <a:xfrm>
            <a:off x="606425" y="2006600"/>
            <a:ext cx="35782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Palatino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Palatino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9pPr>
          </a:lstStyle>
          <a:p>
            <a:r>
              <a:rPr lang="en-US">
                <a:solidFill>
                  <a:srgbClr val="0000FF"/>
                </a:solidFill>
              </a:rPr>
              <a:t>Initial </a:t>
            </a:r>
            <a:r>
              <a:rPr lang="en-US">
                <a:solidFill>
                  <a:srgbClr val="0000FF"/>
                </a:solidFill>
                <a:latin typeface="Batang" pitchFamily="18" charset="-127"/>
                <a:ea typeface="Batang" pitchFamily="18" charset="-127"/>
                <a:cs typeface="Times New Roman" pitchFamily="18" charset="0"/>
              </a:rPr>
              <a:t>ℓ</a:t>
            </a:r>
            <a:r>
              <a:rPr lang="en-US" baseline="-25000">
                <a:solidFill>
                  <a:srgbClr val="0000FF"/>
                </a:solidFill>
                <a:ea typeface="Batang" pitchFamily="18" charset="-127"/>
                <a:cs typeface="Times New Roman" pitchFamily="18" charset="0"/>
              </a:rPr>
              <a:t>1</a:t>
            </a:r>
            <a:r>
              <a:rPr lang="en-US">
                <a:solidFill>
                  <a:srgbClr val="0000FF"/>
                </a:solidFill>
                <a:ea typeface="Batang" pitchFamily="18" charset="-127"/>
                <a:cs typeface="Times New Roman" pitchFamily="18" charset="0"/>
              </a:rPr>
              <a:t> iteration with </a:t>
            </a:r>
            <a:r>
              <a:rPr lang="en-US" sz="2200" b="1">
                <a:solidFill>
                  <a:srgbClr val="0000FF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</a:t>
            </a:r>
            <a:r>
              <a:rPr lang="en-US" baseline="30000">
                <a:solidFill>
                  <a:srgbClr val="0000FF"/>
                </a:solidFill>
                <a:ea typeface="Batang" pitchFamily="18" charset="-127"/>
                <a:cs typeface="Times New Roman" pitchFamily="18" charset="0"/>
              </a:rPr>
              <a:t>(0)</a:t>
            </a:r>
            <a:r>
              <a:rPr lang="en-US">
                <a:solidFill>
                  <a:srgbClr val="0000FF"/>
                </a:solidFill>
                <a:ea typeface="Batang" pitchFamily="18" charset="-127"/>
                <a:cs typeface="Times New Roman" pitchFamily="18" charset="0"/>
              </a:rPr>
              <a:t> = 1: </a:t>
            </a:r>
            <a:endParaRPr lang="en-US">
              <a:solidFill>
                <a:srgbClr val="0000FF"/>
              </a:solidFill>
            </a:endParaRPr>
          </a:p>
        </p:txBody>
      </p:sp>
      <p:sp>
        <p:nvSpPr>
          <p:cNvPr id="22535" name="TextBox 6"/>
          <p:cNvSpPr txBox="1">
            <a:spLocks noChangeArrowheads="1"/>
          </p:cNvSpPr>
          <p:nvPr/>
        </p:nvSpPr>
        <p:spPr bwMode="auto">
          <a:xfrm>
            <a:off x="652463" y="3371850"/>
            <a:ext cx="1903412" cy="40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Palatino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Palatino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9pPr>
          </a:lstStyle>
          <a:p>
            <a:r>
              <a:rPr lang="en-US">
                <a:solidFill>
                  <a:srgbClr val="0000FF"/>
                </a:solidFill>
              </a:rPr>
              <a:t>Weight update:</a:t>
            </a:r>
          </a:p>
        </p:txBody>
      </p:sp>
      <p:sp>
        <p:nvSpPr>
          <p:cNvPr id="22536" name="TextBox 4"/>
          <p:cNvSpPr txBox="1">
            <a:spLocks noChangeArrowheads="1"/>
          </p:cNvSpPr>
          <p:nvPr/>
        </p:nvSpPr>
        <p:spPr bwMode="auto">
          <a:xfrm>
            <a:off x="4279900" y="4878388"/>
            <a:ext cx="4159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Palatino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Palatino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sz="1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Reflects the subspace of all active columns</a:t>
            </a:r>
            <a:endParaRPr lang="en-US" sz="1600">
              <a:solidFill>
                <a:srgbClr val="0000FF"/>
              </a:solidFill>
            </a:endParaRPr>
          </a:p>
          <a:p>
            <a:pPr algn="ctr">
              <a:spcBef>
                <a:spcPct val="0"/>
              </a:spcBef>
            </a:pPr>
            <a:r>
              <a:rPr lang="en-US" sz="1600">
                <a:solidFill>
                  <a:srgbClr val="0000FF"/>
                </a:solidFill>
              </a:rPr>
              <a:t>*and* any columns of </a:t>
            </a:r>
            <a:r>
              <a:rPr lang="en-US" sz="1800">
                <a:solidFill>
                  <a:srgbClr val="0000FF"/>
                </a:solidFill>
                <a:latin typeface="Symbol" pitchFamily="18" charset="2"/>
              </a:rPr>
              <a:t>F</a:t>
            </a:r>
            <a:r>
              <a:rPr lang="en-US" sz="1600">
                <a:solidFill>
                  <a:srgbClr val="0000FF"/>
                </a:solidFill>
              </a:rPr>
              <a:t> that are nearby</a:t>
            </a:r>
          </a:p>
        </p:txBody>
      </p:sp>
      <p:sp>
        <p:nvSpPr>
          <p:cNvPr id="22537" name="Left Brace 5"/>
          <p:cNvSpPr>
            <a:spLocks/>
          </p:cNvSpPr>
          <p:nvPr/>
        </p:nvSpPr>
        <p:spPr bwMode="auto">
          <a:xfrm rot="-5400000">
            <a:off x="6140450" y="3632201"/>
            <a:ext cx="377825" cy="2209800"/>
          </a:xfrm>
          <a:prstGeom prst="leftBrace">
            <a:avLst>
              <a:gd name="adj1" fmla="val 8367"/>
              <a:gd name="adj2" fmla="val 50000"/>
            </a:avLst>
          </a:prstGeom>
          <a:noFill/>
          <a:ln w="19050" algn="ctr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599" tIns="45048" rIns="91599" bIns="45048"/>
          <a:lstStyle/>
          <a:p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876425" y="5724525"/>
            <a:ext cx="5937250" cy="7080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0000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dirty="0"/>
              <a:t>Correlated columns will produce similar weights, small if in the active subspace, large otherwise.</a:t>
            </a:r>
          </a:p>
        </p:txBody>
      </p:sp>
    </p:spTree>
    <p:extLst>
      <p:ext uri="{BB962C8B-B14F-4D97-AF65-F5344CB8AC3E}">
        <p14:creationId xmlns:p14="http://schemas.microsoft.com/office/powerpoint/2010/main" val="16340914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636588" y="344488"/>
            <a:ext cx="7821612" cy="727075"/>
          </a:xfrm>
        </p:spPr>
        <p:txBody>
          <a:bodyPr/>
          <a:lstStyle/>
          <a:p>
            <a:r>
              <a:rPr lang="en-US" sz="3600" smtClean="0"/>
              <a:t>Basic Idea</a:t>
            </a: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685800" y="977900"/>
            <a:ext cx="7781925" cy="4940300"/>
          </a:xfrm>
        </p:spPr>
        <p:txBody>
          <a:bodyPr/>
          <a:lstStyle/>
          <a:p>
            <a:pPr>
              <a:buFont typeface="Symbol" pitchFamily="18" charset="2"/>
              <a:buNone/>
            </a:pPr>
            <a:endParaRPr lang="en-US" smtClean="0"/>
          </a:p>
          <a:p>
            <a:r>
              <a:rPr lang="en-US" smtClean="0"/>
              <a:t>Initial iteration(s) locate appropriate groups of correlated basis vectors and prune irrelevant clusters.</a:t>
            </a:r>
          </a:p>
          <a:p>
            <a:pPr>
              <a:buFont typeface="Symbol" pitchFamily="18" charset="2"/>
              <a:buNone/>
            </a:pPr>
            <a:endParaRPr lang="en-US" smtClean="0"/>
          </a:p>
          <a:p>
            <a:r>
              <a:rPr lang="en-US" smtClean="0"/>
              <a:t>Once support is sufficiently narrowed down, then regular </a:t>
            </a:r>
            <a:r>
              <a:rPr lang="en-US" sz="2400" smtClean="0">
                <a:solidFill>
                  <a:srgbClr val="000000"/>
                </a:solidFill>
                <a:latin typeface="Batang" pitchFamily="18" charset="-127"/>
                <a:ea typeface="Batang" pitchFamily="18" charset="-127"/>
                <a:cs typeface="Times New Roman" pitchFamily="18" charset="0"/>
              </a:rPr>
              <a:t>ℓ</a:t>
            </a:r>
            <a:r>
              <a:rPr lang="en-US" sz="2400" baseline="-250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mtClean="0"/>
              <a:t> is sufficient.</a:t>
            </a:r>
          </a:p>
          <a:p>
            <a:endParaRPr lang="en-US" smtClean="0"/>
          </a:p>
          <a:p>
            <a:r>
              <a:rPr lang="en-US" smtClean="0"/>
              <a:t>Reweighed </a:t>
            </a:r>
            <a:r>
              <a:rPr lang="en-US" sz="2400" smtClean="0">
                <a:solidFill>
                  <a:srgbClr val="000000"/>
                </a:solidFill>
                <a:latin typeface="Batang" pitchFamily="18" charset="-127"/>
                <a:ea typeface="Batang" pitchFamily="18" charset="-127"/>
              </a:rPr>
              <a:t>ℓ</a:t>
            </a:r>
            <a:r>
              <a:rPr lang="en-US" sz="2400" baseline="-250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mtClean="0"/>
              <a:t> iterations naturally handle this transition.</a:t>
            </a:r>
          </a:p>
          <a:p>
            <a:endParaRPr lang="en-US" smtClean="0"/>
          </a:p>
          <a:p>
            <a:r>
              <a:rPr lang="en-US" smtClean="0"/>
              <a:t>The dual-space penalty accomplishes something similar and has additional theoretical benefits …</a:t>
            </a:r>
          </a:p>
        </p:txBody>
      </p:sp>
    </p:spTree>
    <p:extLst>
      <p:ext uri="{BB962C8B-B14F-4D97-AF65-F5344CB8AC3E}">
        <p14:creationId xmlns:p14="http://schemas.microsoft.com/office/powerpoint/2010/main" val="379947939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636588" y="249238"/>
            <a:ext cx="7821612" cy="727075"/>
          </a:xfrm>
        </p:spPr>
        <p:txBody>
          <a:bodyPr/>
          <a:lstStyle/>
          <a:p>
            <a:r>
              <a:rPr lang="en-US" sz="3600" smtClean="0"/>
              <a:t>Alternative Approach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558800" y="1155700"/>
            <a:ext cx="8277225" cy="4940300"/>
          </a:xfrm>
        </p:spPr>
        <p:txBody>
          <a:bodyPr/>
          <a:lstStyle/>
          <a:p>
            <a:pPr>
              <a:buFont typeface="Symbol" pitchFamily="18" charset="2"/>
              <a:buNone/>
            </a:pPr>
            <a:r>
              <a:rPr lang="en-US" smtClean="0"/>
              <a:t>What about designing an </a:t>
            </a:r>
            <a:r>
              <a:rPr lang="en-US" sz="2400" smtClean="0">
                <a:solidFill>
                  <a:srgbClr val="000000"/>
                </a:solidFill>
                <a:latin typeface="Batang" pitchFamily="18" charset="-127"/>
                <a:ea typeface="Batang" pitchFamily="18" charset="-127"/>
                <a:cs typeface="Times New Roman" pitchFamily="18" charset="0"/>
              </a:rPr>
              <a:t>ℓ</a:t>
            </a:r>
            <a:r>
              <a:rPr lang="en-US" sz="2400" baseline="-250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mtClean="0"/>
              <a:t> reweighting function directly?</a:t>
            </a:r>
          </a:p>
          <a:p>
            <a:pPr>
              <a:buFont typeface="Symbol" pitchFamily="18" charset="2"/>
              <a:buNone/>
            </a:pPr>
            <a:endParaRPr lang="en-US" smtClean="0"/>
          </a:p>
          <a:p>
            <a:r>
              <a:rPr lang="en-US" smtClean="0"/>
              <a:t>Iterate:</a:t>
            </a:r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r>
              <a:rPr lang="en-US" b="1" smtClean="0">
                <a:solidFill>
                  <a:srgbClr val="0000FF"/>
                </a:solidFill>
              </a:rPr>
              <a:t>Note</a:t>
            </a:r>
            <a:r>
              <a:rPr lang="en-US" smtClean="0"/>
              <a:t>:  If  </a:t>
            </a:r>
            <a:r>
              <a:rPr lang="en-US" sz="2400" i="1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mtClean="0"/>
              <a:t>  satisfies relatively mild properties there will exist an associated sparsity penalty that is being minimized.</a:t>
            </a:r>
          </a:p>
        </p:txBody>
      </p:sp>
      <p:graphicFrame>
        <p:nvGraphicFramePr>
          <p:cNvPr id="26628" name="Object 2"/>
          <p:cNvGraphicFramePr>
            <a:graphicFrameLocks noChangeAspect="1"/>
          </p:cNvGraphicFramePr>
          <p:nvPr/>
        </p:nvGraphicFramePr>
        <p:xfrm>
          <a:off x="1781175" y="2433638"/>
          <a:ext cx="5945188" cy="581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72" name="Equation" r:id="rId3" imgW="2870200" imgH="279400" progId="Equation.DSMT4">
                  <p:embed/>
                </p:oleObj>
              </mc:Choice>
              <mc:Fallback>
                <p:oleObj name="Equation" r:id="rId3" imgW="2870200" imgH="2794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81175" y="2433638"/>
                        <a:ext cx="5945188" cy="581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9" name="Object 3"/>
          <p:cNvGraphicFramePr>
            <a:graphicFrameLocks noChangeAspect="1"/>
          </p:cNvGraphicFramePr>
          <p:nvPr/>
        </p:nvGraphicFramePr>
        <p:xfrm>
          <a:off x="1771650" y="3101975"/>
          <a:ext cx="2763838" cy="63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73" name="Equation" r:id="rId5" imgW="1333500" imgH="304800" progId="Equation.DSMT4">
                  <p:embed/>
                </p:oleObj>
              </mc:Choice>
              <mc:Fallback>
                <p:oleObj name="Equation" r:id="rId5" imgW="1333500" imgH="304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1650" y="3101975"/>
                        <a:ext cx="2763838" cy="630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30" name="TextBox 4"/>
          <p:cNvSpPr txBox="1">
            <a:spLocks noChangeArrowheads="1"/>
          </p:cNvSpPr>
          <p:nvPr/>
        </p:nvSpPr>
        <p:spPr bwMode="auto">
          <a:xfrm>
            <a:off x="2576513" y="3963988"/>
            <a:ext cx="2921000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Palatino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Palatino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sz="1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Can select </a:t>
            </a:r>
            <a:r>
              <a:rPr lang="en-US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1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without regard to </a:t>
            </a:r>
          </a:p>
          <a:p>
            <a:pPr algn="ctr">
              <a:spcBef>
                <a:spcPct val="0"/>
              </a:spcBef>
            </a:pPr>
            <a:r>
              <a:rPr lang="en-US" sz="1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 specific penalty function</a:t>
            </a:r>
            <a:endParaRPr lang="en-US" sz="1600">
              <a:solidFill>
                <a:srgbClr val="0000FF"/>
              </a:solidFill>
            </a:endParaRPr>
          </a:p>
        </p:txBody>
      </p:sp>
      <p:sp>
        <p:nvSpPr>
          <p:cNvPr id="26631" name="Left Brace 5"/>
          <p:cNvSpPr>
            <a:spLocks/>
          </p:cNvSpPr>
          <p:nvPr/>
        </p:nvSpPr>
        <p:spPr bwMode="auto">
          <a:xfrm rot="-5400000">
            <a:off x="3718719" y="3264694"/>
            <a:ext cx="377825" cy="1211263"/>
          </a:xfrm>
          <a:prstGeom prst="leftBrace">
            <a:avLst>
              <a:gd name="adj1" fmla="val 8356"/>
              <a:gd name="adj2" fmla="val 50000"/>
            </a:avLst>
          </a:prstGeom>
          <a:noFill/>
          <a:ln w="19050" algn="ctr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599" tIns="45048" rIns="91599" bIns="45048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56440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ontent Placeholder 3"/>
          <p:cNvSpPr>
            <a:spLocks noGrp="1"/>
          </p:cNvSpPr>
          <p:nvPr>
            <p:ph idx="1"/>
          </p:nvPr>
        </p:nvSpPr>
        <p:spPr>
          <a:xfrm>
            <a:off x="606425" y="1155700"/>
            <a:ext cx="8002588" cy="5399088"/>
          </a:xfrm>
        </p:spPr>
        <p:txBody>
          <a:bodyPr/>
          <a:lstStyle/>
          <a:p>
            <a:endParaRPr lang="en-US" sz="1600" dirty="0" smtClean="0"/>
          </a:p>
          <a:p>
            <a:endParaRPr lang="en-US" dirty="0" smtClean="0"/>
          </a:p>
          <a:p>
            <a:endParaRPr lang="en-US" dirty="0" smtClean="0"/>
          </a:p>
          <a:p>
            <a:pPr>
              <a:buFont typeface="Symbol" pitchFamily="18" charset="2"/>
              <a:buNone/>
            </a:pPr>
            <a:endParaRPr lang="en-US" sz="1600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Implicit penalty function can be expressed in integral form for certain selections for 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dirty="0" smtClean="0"/>
              <a:t> and </a:t>
            </a:r>
            <a:r>
              <a:rPr lang="en-US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For the right choice of 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dirty="0" smtClean="0"/>
              <a:t> and </a:t>
            </a:r>
            <a:r>
              <a:rPr lang="en-US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dirty="0" smtClean="0"/>
              <a:t>, has some guarantees for clustered dictionaries …</a:t>
            </a:r>
          </a:p>
        </p:txBody>
      </p:sp>
      <p:sp>
        <p:nvSpPr>
          <p:cNvPr id="27651" name="Title 2"/>
          <p:cNvSpPr>
            <a:spLocks noGrp="1"/>
          </p:cNvSpPr>
          <p:nvPr>
            <p:ph type="title"/>
          </p:nvPr>
        </p:nvSpPr>
        <p:spPr>
          <a:xfrm>
            <a:off x="636588" y="379413"/>
            <a:ext cx="7821612" cy="727075"/>
          </a:xfrm>
        </p:spPr>
        <p:txBody>
          <a:bodyPr/>
          <a:lstStyle/>
          <a:p>
            <a:r>
              <a:rPr lang="en-US" sz="3200" smtClean="0"/>
              <a:t>Example   </a:t>
            </a:r>
            <a:r>
              <a:rPr lang="en-US" sz="3600" i="1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3600" baseline="-2500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3600" i="1" baseline="-2500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3600" baseline="-2500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3600" i="1" baseline="-25000" smtClean="0">
                <a:latin typeface="Times New Roman" pitchFamily="18" charset="0"/>
                <a:cs typeface="Times New Roman" pitchFamily="18" charset="0"/>
              </a:rPr>
              <a:t>q)</a:t>
            </a:r>
            <a:endParaRPr lang="en-US" sz="3600" smtClean="0"/>
          </a:p>
        </p:txBody>
      </p:sp>
      <p:graphicFrame>
        <p:nvGraphicFramePr>
          <p:cNvPr id="27652" name="Object 5"/>
          <p:cNvGraphicFramePr>
            <a:graphicFrameLocks noChangeAspect="1"/>
          </p:cNvGraphicFramePr>
          <p:nvPr/>
        </p:nvGraphicFramePr>
        <p:xfrm>
          <a:off x="1309688" y="1682750"/>
          <a:ext cx="6437312" cy="1062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996" name="Equation" r:id="rId3" imgW="2997200" imgH="495300" progId="Equation.DSMT4">
                  <p:embed/>
                </p:oleObj>
              </mc:Choice>
              <mc:Fallback>
                <p:oleObj name="Equation" r:id="rId3" imgW="2997200" imgH="4953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9688" y="1682750"/>
                        <a:ext cx="6437312" cy="1062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3" name="Object 6"/>
          <p:cNvGraphicFramePr>
            <a:graphicFrameLocks noChangeAspect="1"/>
          </p:cNvGraphicFramePr>
          <p:nvPr/>
        </p:nvGraphicFramePr>
        <p:xfrm>
          <a:off x="5578475" y="2930525"/>
          <a:ext cx="1333500" cy="395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997" name="Equation" r:id="rId5" imgW="685800" imgH="203200" progId="Equation.DSMT4">
                  <p:embed/>
                </p:oleObj>
              </mc:Choice>
              <mc:Fallback>
                <p:oleObj name="Equation" r:id="rId5" imgW="685800" imgH="203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78475" y="2930525"/>
                        <a:ext cx="1333500" cy="395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428660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8058098"/>
              </p:ext>
            </p:extLst>
          </p:nvPr>
        </p:nvGraphicFramePr>
        <p:xfrm>
          <a:off x="411163" y="4460468"/>
          <a:ext cx="3779837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995" name="Equation" r:id="rId3" imgW="2158920" imgH="241200" progId="Equation.DSMT4">
                  <p:embed/>
                </p:oleObj>
              </mc:Choice>
              <mc:Fallback>
                <p:oleObj name="Equation" r:id="rId3" imgW="215892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163" y="4460468"/>
                        <a:ext cx="3779837" cy="422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 bwMode="auto">
          <a:xfrm>
            <a:off x="177801" y="1052193"/>
            <a:ext cx="4138612" cy="20959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1599" tIns="45048" rIns="91599" bIns="45048"/>
          <a:lstStyle/>
          <a:p>
            <a:endParaRPr lang="en-US"/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193675" y="1091881"/>
            <a:ext cx="4164013" cy="4638675"/>
          </a:xfrm>
          <a:prstGeom prst="rect">
            <a:avLst/>
          </a:prstGeom>
        </p:spPr>
        <p:txBody>
          <a:bodyPr/>
          <a:lstStyle>
            <a:lvl1pPr marL="182563" indent="-182563" defTabSz="954088">
              <a:defRPr sz="2000">
                <a:solidFill>
                  <a:schemeClr val="tx1"/>
                </a:solidFill>
                <a:latin typeface="Palatino" pitchFamily="18" charset="0"/>
              </a:defRPr>
            </a:lvl1pPr>
            <a:lvl2pPr marL="742950" indent="-285750" defTabSz="954088">
              <a:defRPr sz="2000">
                <a:solidFill>
                  <a:schemeClr val="tx1"/>
                </a:solidFill>
                <a:latin typeface="Palatino" pitchFamily="18" charset="0"/>
              </a:defRPr>
            </a:lvl2pPr>
            <a:lvl3pPr marL="1143000" indent="-228600" defTabSz="954088">
              <a:defRPr sz="2000">
                <a:solidFill>
                  <a:schemeClr val="tx1"/>
                </a:solidFill>
                <a:latin typeface="Palatino" pitchFamily="18" charset="0"/>
              </a:defRPr>
            </a:lvl3pPr>
            <a:lvl4pPr marL="1600200" indent="-228600" defTabSz="954088">
              <a:defRPr sz="2000">
                <a:solidFill>
                  <a:schemeClr val="tx1"/>
                </a:solidFill>
                <a:latin typeface="Palatino" pitchFamily="18" charset="0"/>
              </a:defRPr>
            </a:lvl4pPr>
            <a:lvl5pPr marL="2057400" indent="-228600" defTabSz="954088">
              <a:defRPr sz="2000">
                <a:solidFill>
                  <a:schemeClr val="tx1"/>
                </a:solidFill>
                <a:latin typeface="Palatino" pitchFamily="18" charset="0"/>
              </a:defRPr>
            </a:lvl5pPr>
            <a:lvl6pPr marL="2514600" indent="-228600" defTabSz="954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6pPr>
            <a:lvl7pPr marL="2971800" indent="-228600" defTabSz="954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7pPr>
            <a:lvl8pPr marL="3429000" indent="-228600" defTabSz="954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8pPr>
            <a:lvl9pPr marL="3886200" indent="-228600" defTabSz="954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9pPr>
          </a:lstStyle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en-US" dirty="0">
                <a:latin typeface="+mn-lt"/>
              </a:rPr>
              <a:t>Convenient optimization via reweighted </a:t>
            </a:r>
            <a:r>
              <a:rPr lang="en-US" sz="2200" dirty="0">
                <a:latin typeface="+mn-lt"/>
                <a:ea typeface="Batang" pitchFamily="18" charset="-127"/>
                <a:cs typeface="Times New Roman" pitchFamily="18" charset="0"/>
              </a:rPr>
              <a:t>ℓ</a:t>
            </a:r>
            <a:r>
              <a:rPr lang="en-US" sz="2200" baseline="-25000" dirty="0">
                <a:latin typeface="+mn-lt"/>
                <a:ea typeface="Batang" pitchFamily="18" charset="-127"/>
                <a:cs typeface="Times New Roman" pitchFamily="18" charset="0"/>
              </a:rPr>
              <a:t>1</a:t>
            </a:r>
            <a:r>
              <a:rPr lang="en-US" dirty="0">
                <a:latin typeface="+mn-lt"/>
              </a:rPr>
              <a:t> </a:t>
            </a:r>
            <a:r>
              <a:rPr lang="en-US" dirty="0" smtClean="0">
                <a:latin typeface="+mn-lt"/>
              </a:rPr>
              <a:t>minimization </a:t>
            </a:r>
            <a:r>
              <a:rPr lang="en-US" dirty="0" smtClean="0">
                <a:latin typeface="+mn-lt"/>
              </a:rPr>
              <a:t>[</a:t>
            </a:r>
            <a:r>
              <a:rPr lang="en-US" sz="1600" dirty="0" err="1">
                <a:latin typeface="+mn-lt"/>
              </a:rPr>
              <a:t>C</a:t>
            </a:r>
            <a:r>
              <a:rPr lang="en-US" sz="1600" dirty="0" err="1" smtClean="0">
                <a:latin typeface="+mn-lt"/>
              </a:rPr>
              <a:t>andes</a:t>
            </a:r>
            <a:r>
              <a:rPr lang="en-US" sz="1600" dirty="0" smtClean="0">
                <a:latin typeface="+mn-lt"/>
              </a:rPr>
              <a:t> </a:t>
            </a:r>
            <a:r>
              <a:rPr lang="en-US" sz="1600" dirty="0" smtClean="0">
                <a:latin typeface="+mn-lt"/>
              </a:rPr>
              <a:t>2008</a:t>
            </a:r>
            <a:r>
              <a:rPr lang="en-US" dirty="0" smtClean="0">
                <a:latin typeface="+mn-lt"/>
              </a:rPr>
              <a:t>]</a:t>
            </a:r>
            <a:endParaRPr lang="en-US" dirty="0">
              <a:latin typeface="+mn-lt"/>
            </a:endParaRP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endParaRPr lang="en-US" sz="1000" dirty="0">
              <a:latin typeface="+mn-lt"/>
            </a:endParaRP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en-US" dirty="0">
                <a:latin typeface="+mn-lt"/>
              </a:rPr>
              <a:t>Provable performance </a:t>
            </a:r>
            <a:r>
              <a:rPr lang="en-US" dirty="0" smtClean="0">
                <a:latin typeface="+mn-lt"/>
              </a:rPr>
              <a:t>gains in </a:t>
            </a:r>
            <a:r>
              <a:rPr lang="en-US" dirty="0">
                <a:latin typeface="+mn-lt"/>
              </a:rPr>
              <a:t>certain </a:t>
            </a:r>
            <a:r>
              <a:rPr lang="en-US" dirty="0" smtClean="0">
                <a:latin typeface="+mn-lt"/>
              </a:rPr>
              <a:t>situations [</a:t>
            </a:r>
            <a:r>
              <a:rPr lang="en-US" sz="1600" dirty="0" smtClean="0">
                <a:latin typeface="+mn-lt"/>
              </a:rPr>
              <a:t>Wipf 2013</a:t>
            </a:r>
            <a:r>
              <a:rPr lang="en-US" dirty="0" smtClean="0">
                <a:latin typeface="+mn-lt"/>
              </a:rPr>
              <a:t>]</a:t>
            </a:r>
            <a:endParaRPr lang="en-US" dirty="0">
              <a:latin typeface="+mn-lt"/>
            </a:endParaRP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endParaRPr lang="en-US" sz="3600" dirty="0"/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en-US" b="1" dirty="0">
                <a:solidFill>
                  <a:srgbClr val="FF0000"/>
                </a:solidFill>
              </a:rPr>
              <a:t>Toy Example: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en-US" dirty="0"/>
              <a:t>Generate 50-by-100 dictionaries: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endParaRPr lang="en-US" dirty="0"/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endParaRPr lang="en-US" sz="1000" dirty="0"/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en-US" dirty="0"/>
              <a:t>Generate a sparse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x</a:t>
            </a:r>
          </a:p>
          <a:p>
            <a:pPr>
              <a:buClr>
                <a:schemeClr val="tx1"/>
              </a:buClr>
            </a:pPr>
            <a:endParaRPr lang="en-US" sz="800" dirty="0"/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en-US" dirty="0"/>
              <a:t>Estimate </a:t>
            </a:r>
            <a:r>
              <a:rPr lang="en-US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dirty="0"/>
              <a:t> from observations 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endParaRPr lang="en-US" dirty="0"/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endParaRPr lang="en-US" dirty="0"/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endParaRPr lang="en-US" dirty="0"/>
          </a:p>
          <a:p>
            <a:pPr>
              <a:buClr>
                <a:schemeClr val="tx1"/>
              </a:buClr>
            </a:pPr>
            <a:endParaRPr lang="en-US" sz="2300" dirty="0"/>
          </a:p>
        </p:txBody>
      </p:sp>
      <p:pic>
        <p:nvPicPr>
          <p:cNvPr id="410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7075" y="1246188"/>
            <a:ext cx="4416425" cy="450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4" name="TextBox 2"/>
          <p:cNvSpPr txBox="1">
            <a:spLocks noChangeArrowheads="1"/>
          </p:cNvSpPr>
          <p:nvPr/>
        </p:nvSpPr>
        <p:spPr bwMode="auto">
          <a:xfrm>
            <a:off x="2095411" y="207829"/>
            <a:ext cx="51603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Palatino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Palatino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9pPr>
          </a:lstStyle>
          <a:p>
            <a:r>
              <a:rPr lang="en-US" sz="3600" b="1" dirty="0" smtClean="0">
                <a:solidFill>
                  <a:srgbClr val="3333FF"/>
                </a:solidFill>
                <a:latin typeface="+mj-lt"/>
              </a:rPr>
              <a:t>Numerical Simulations</a:t>
            </a:r>
            <a:endParaRPr lang="en-US" sz="3600" b="1" dirty="0">
              <a:solidFill>
                <a:srgbClr val="3333FF"/>
              </a:solidFill>
              <a:latin typeface="+mj-lt"/>
            </a:endParaRPr>
          </a:p>
        </p:txBody>
      </p:sp>
      <p:grpSp>
        <p:nvGrpSpPr>
          <p:cNvPr id="4105" name="Group 16"/>
          <p:cNvGrpSpPr>
            <a:grpSpLocks/>
          </p:cNvGrpSpPr>
          <p:nvPr/>
        </p:nvGrpSpPr>
        <p:grpSpPr bwMode="auto">
          <a:xfrm>
            <a:off x="5248275" y="3467100"/>
            <a:ext cx="2719388" cy="1366838"/>
            <a:chOff x="4488871" y="3693229"/>
            <a:chExt cx="2719508" cy="1366510"/>
          </a:xfrm>
        </p:grpSpPr>
        <p:sp>
          <p:nvSpPr>
            <p:cNvPr id="4109" name="TextBox 5"/>
            <p:cNvSpPr txBox="1">
              <a:spLocks noChangeArrowheads="1"/>
            </p:cNvSpPr>
            <p:nvPr/>
          </p:nvSpPr>
          <p:spPr bwMode="auto">
            <a:xfrm>
              <a:off x="4488871" y="3693229"/>
              <a:ext cx="2719508" cy="136651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Palatino" pitchFamily="18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Palatino" pitchFamily="18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Palatino" pitchFamily="18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Palatino" pitchFamily="18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Palatino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5000"/>
                <a:buFont typeface="Symbol" pitchFamily="18" charset="2"/>
                <a:defRPr sz="2000">
                  <a:solidFill>
                    <a:schemeClr val="tx1"/>
                  </a:solidFill>
                  <a:latin typeface="Palatino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5000"/>
                <a:buFont typeface="Symbol" pitchFamily="18" charset="2"/>
                <a:defRPr sz="2000">
                  <a:solidFill>
                    <a:schemeClr val="tx1"/>
                  </a:solidFill>
                  <a:latin typeface="Palatino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5000"/>
                <a:buFont typeface="Symbol" pitchFamily="18" charset="2"/>
                <a:defRPr sz="2000">
                  <a:solidFill>
                    <a:schemeClr val="tx1"/>
                  </a:solidFill>
                  <a:latin typeface="Palatino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5000"/>
                <a:buFont typeface="Symbol" pitchFamily="18" charset="2"/>
                <a:defRPr sz="2000">
                  <a:solidFill>
                    <a:schemeClr val="tx1"/>
                  </a:solidFill>
                  <a:latin typeface="Palatino" pitchFamily="18" charset="0"/>
                </a:defRPr>
              </a:lvl9pPr>
            </a:lstStyle>
            <a:p>
              <a:r>
                <a:rPr lang="en-US" sz="1800" dirty="0"/>
                <a:t>         </a:t>
              </a:r>
              <a:r>
                <a:rPr lang="en-US" sz="1800" dirty="0" err="1" smtClean="0"/>
                <a:t>bayesian</a:t>
              </a:r>
              <a:r>
                <a:rPr lang="en-US" sz="1800" dirty="0" smtClean="0"/>
                <a:t>, </a:t>
              </a:r>
              <a:r>
                <a:rPr lang="en-US" sz="1800" dirty="0">
                  <a:latin typeface="Symbol" pitchFamily="18" charset="2"/>
                </a:rPr>
                <a:t>F</a:t>
              </a:r>
              <a:r>
                <a:rPr lang="en-US" sz="1800" baseline="-25000" dirty="0"/>
                <a:t>(</a:t>
              </a:r>
              <a:r>
                <a:rPr lang="en-US" sz="1800" baseline="-25000" dirty="0" err="1"/>
                <a:t>unstr</a:t>
              </a:r>
              <a:r>
                <a:rPr lang="en-US" sz="1800" baseline="-25000" dirty="0"/>
                <a:t>)</a:t>
              </a:r>
              <a:endParaRPr lang="en-US" sz="1800" dirty="0"/>
            </a:p>
            <a:p>
              <a:r>
                <a:rPr lang="en-US" sz="1800" dirty="0"/>
                <a:t>         </a:t>
              </a:r>
              <a:r>
                <a:rPr lang="en-US" sz="1800" dirty="0" err="1" smtClean="0"/>
                <a:t>bayesian</a:t>
              </a:r>
              <a:r>
                <a:rPr lang="en-US" sz="1800" dirty="0" smtClean="0"/>
                <a:t>, </a:t>
              </a:r>
              <a:r>
                <a:rPr lang="en-US" sz="1800" dirty="0">
                  <a:latin typeface="Symbol" pitchFamily="18" charset="2"/>
                </a:rPr>
                <a:t>F</a:t>
              </a:r>
              <a:r>
                <a:rPr lang="en-US" sz="1800" baseline="-25000" dirty="0"/>
                <a:t>(</a:t>
              </a:r>
              <a:r>
                <a:rPr lang="en-US" sz="1800" baseline="-25000" dirty="0" err="1"/>
                <a:t>str</a:t>
              </a:r>
              <a:r>
                <a:rPr lang="en-US" sz="1800" baseline="-25000" dirty="0"/>
                <a:t>)</a:t>
              </a:r>
              <a:endParaRPr lang="en-US" sz="1800" dirty="0"/>
            </a:p>
            <a:p>
              <a:r>
                <a:rPr lang="en-US" sz="1800" dirty="0"/>
                <a:t>         standard, </a:t>
              </a:r>
              <a:r>
                <a:rPr lang="en-US" sz="1800" dirty="0">
                  <a:latin typeface="Symbol" pitchFamily="18" charset="2"/>
                </a:rPr>
                <a:t>F</a:t>
              </a:r>
              <a:r>
                <a:rPr lang="en-US" sz="1800" baseline="-25000" dirty="0"/>
                <a:t>(</a:t>
              </a:r>
              <a:r>
                <a:rPr lang="en-US" sz="1800" baseline="-25000" dirty="0" err="1"/>
                <a:t>unstr</a:t>
              </a:r>
              <a:r>
                <a:rPr lang="en-US" sz="1800" baseline="-25000" dirty="0"/>
                <a:t>)</a:t>
              </a:r>
              <a:endParaRPr lang="en-US" sz="1800" dirty="0"/>
            </a:p>
            <a:p>
              <a:r>
                <a:rPr lang="en-US" sz="1800" dirty="0"/>
                <a:t>         standard, </a:t>
              </a:r>
              <a:r>
                <a:rPr lang="en-US" sz="1800" dirty="0">
                  <a:latin typeface="Symbol" pitchFamily="18" charset="2"/>
                </a:rPr>
                <a:t>F</a:t>
              </a:r>
              <a:r>
                <a:rPr lang="en-US" sz="1800" baseline="-25000" dirty="0"/>
                <a:t>(</a:t>
              </a:r>
              <a:r>
                <a:rPr lang="en-US" sz="1800" baseline="-25000" dirty="0" err="1"/>
                <a:t>str</a:t>
              </a:r>
              <a:r>
                <a:rPr lang="en-US" sz="1800" baseline="-25000" dirty="0"/>
                <a:t>)</a:t>
              </a:r>
              <a:endParaRPr lang="en-US" sz="1800" dirty="0"/>
            </a:p>
          </p:txBody>
        </p:sp>
        <p:cxnSp>
          <p:nvCxnSpPr>
            <p:cNvPr id="4110" name="Straight Connector 7"/>
            <p:cNvCxnSpPr>
              <a:cxnSpLocks noChangeShapeType="1"/>
            </p:cNvCxnSpPr>
            <p:nvPr/>
          </p:nvCxnSpPr>
          <p:spPr bwMode="auto">
            <a:xfrm>
              <a:off x="4667003" y="3918857"/>
              <a:ext cx="380011" cy="0"/>
            </a:xfrm>
            <a:prstGeom prst="line">
              <a:avLst/>
            </a:prstGeom>
            <a:noFill/>
            <a:ln w="57150" algn="ctr">
              <a:solidFill>
                <a:srgbClr val="66FF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111" name="Straight Connector 9"/>
            <p:cNvCxnSpPr>
              <a:cxnSpLocks noChangeShapeType="1"/>
            </p:cNvCxnSpPr>
            <p:nvPr/>
          </p:nvCxnSpPr>
          <p:spPr bwMode="auto">
            <a:xfrm>
              <a:off x="4665028" y="4237508"/>
              <a:ext cx="380011" cy="0"/>
            </a:xfrm>
            <a:prstGeom prst="line">
              <a:avLst/>
            </a:prstGeom>
            <a:noFill/>
            <a:ln w="57150" algn="ctr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112" name="Straight Connector 10"/>
            <p:cNvCxnSpPr>
              <a:cxnSpLocks noChangeShapeType="1"/>
            </p:cNvCxnSpPr>
            <p:nvPr/>
          </p:nvCxnSpPr>
          <p:spPr bwMode="auto">
            <a:xfrm>
              <a:off x="4663053" y="4556158"/>
              <a:ext cx="380011" cy="0"/>
            </a:xfrm>
            <a:prstGeom prst="line">
              <a:avLst/>
            </a:prstGeom>
            <a:noFill/>
            <a:ln w="57150" algn="ctr">
              <a:solidFill>
                <a:srgbClr val="FF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113" name="Straight Connector 11"/>
            <p:cNvCxnSpPr>
              <a:cxnSpLocks noChangeShapeType="1"/>
            </p:cNvCxnSpPr>
            <p:nvPr/>
          </p:nvCxnSpPr>
          <p:spPr bwMode="auto">
            <a:xfrm>
              <a:off x="4672952" y="4898558"/>
              <a:ext cx="380011" cy="0"/>
            </a:xfrm>
            <a:prstGeom prst="line">
              <a:avLst/>
            </a:prstGeom>
            <a:noFill/>
            <a:ln w="57150" algn="ctr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4106" name="Rectangle 12"/>
          <p:cNvSpPr>
            <a:spLocks noChangeArrowheads="1"/>
          </p:cNvSpPr>
          <p:nvPr/>
        </p:nvSpPr>
        <p:spPr bwMode="auto">
          <a:xfrm>
            <a:off x="4346575" y="2001518"/>
            <a:ext cx="344488" cy="22812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599" tIns="45048" rIns="91599" bIns="45048"/>
          <a:lstStyle/>
          <a:p>
            <a:endParaRPr lang="en-US"/>
          </a:p>
        </p:txBody>
      </p:sp>
      <p:sp>
        <p:nvSpPr>
          <p:cNvPr id="4107" name="Rectangle 13"/>
          <p:cNvSpPr>
            <a:spLocks noChangeArrowheads="1"/>
          </p:cNvSpPr>
          <p:nvPr/>
        </p:nvSpPr>
        <p:spPr bwMode="auto">
          <a:xfrm>
            <a:off x="6353175" y="5486400"/>
            <a:ext cx="1104900" cy="4159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599" tIns="45048" rIns="91599" bIns="45048"/>
          <a:lstStyle/>
          <a:p>
            <a:endParaRPr lang="en-US"/>
          </a:p>
        </p:txBody>
      </p:sp>
      <p:graphicFrame>
        <p:nvGraphicFramePr>
          <p:cNvPr id="4098" name="Object 5"/>
          <p:cNvGraphicFramePr>
            <a:graphicFrameLocks noChangeAspect="1"/>
          </p:cNvGraphicFramePr>
          <p:nvPr/>
        </p:nvGraphicFramePr>
        <p:xfrm>
          <a:off x="6697663" y="5434013"/>
          <a:ext cx="522287" cy="500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996" name="Equation" r:id="rId6" imgW="266400" imgH="253800" progId="Equation.DSMT4">
                  <p:embed/>
                </p:oleObj>
              </mc:Choice>
              <mc:Fallback>
                <p:oleObj name="Equation" r:id="rId6" imgW="266400" imgH="253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97663" y="5434013"/>
                        <a:ext cx="522287" cy="5000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8" name="TextBox 15"/>
          <p:cNvSpPr txBox="1">
            <a:spLocks noChangeArrowheads="1"/>
          </p:cNvSpPr>
          <p:nvPr/>
        </p:nvSpPr>
        <p:spPr bwMode="auto">
          <a:xfrm rot="16200000">
            <a:off x="3705225" y="2915919"/>
            <a:ext cx="16224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Palatino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Palatino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9pPr>
          </a:lstStyle>
          <a:p>
            <a:r>
              <a:rPr lang="en-US"/>
              <a:t>success rate</a:t>
            </a:r>
          </a:p>
        </p:txBody>
      </p:sp>
      <p:graphicFrame>
        <p:nvGraphicFramePr>
          <p:cNvPr id="410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5388738"/>
              </p:ext>
            </p:extLst>
          </p:nvPr>
        </p:nvGraphicFramePr>
        <p:xfrm>
          <a:off x="409575" y="6020118"/>
          <a:ext cx="4170363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997" name="Equation" r:id="rId8" imgW="2260440" imgH="241200" progId="Equation.DSMT4">
                  <p:embed/>
                </p:oleObj>
              </mc:Choice>
              <mc:Fallback>
                <p:oleObj name="Equation" r:id="rId8" imgW="226044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575" y="6020118"/>
                        <a:ext cx="4170363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/>
          <p:cNvSpPr/>
          <p:nvPr/>
        </p:nvSpPr>
        <p:spPr bwMode="auto">
          <a:xfrm>
            <a:off x="1173282" y="4486990"/>
            <a:ext cx="142504" cy="342482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599" tIns="45048" rIns="91599" bIns="45048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Palatino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039815" y="4415739"/>
                <a:ext cx="437940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/>
                          <a:ea typeface="Cambria Math"/>
                        </a:rPr>
                        <m:t>~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815" y="4415739"/>
                <a:ext cx="437940" cy="400110"/>
              </a:xfrm>
              <a:prstGeom prst="rect">
                <a:avLst/>
              </a:prstGeom>
              <a:blipFill rotWithShape="0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3950275" y="4409269"/>
            <a:ext cx="372218" cy="43088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06428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>
          <a:xfrm>
            <a:off x="636588" y="249238"/>
            <a:ext cx="7821612" cy="727075"/>
          </a:xfrm>
        </p:spPr>
        <p:txBody>
          <a:bodyPr/>
          <a:lstStyle/>
          <a:p>
            <a:r>
              <a:rPr lang="en-US" sz="3600" smtClean="0"/>
              <a:t>Summary</a:t>
            </a:r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768350" y="1441450"/>
            <a:ext cx="8102600" cy="3676650"/>
          </a:xfrm>
        </p:spPr>
        <p:txBody>
          <a:bodyPr/>
          <a:lstStyle/>
          <a:p>
            <a:r>
              <a:rPr lang="en-US" smtClean="0"/>
              <a:t>In practical situations, dictionaries are often </a:t>
            </a:r>
            <a:r>
              <a:rPr lang="en-US" i="1" smtClean="0">
                <a:solidFill>
                  <a:srgbClr val="FF0000"/>
                </a:solidFill>
              </a:rPr>
              <a:t>highly structured</a:t>
            </a:r>
            <a:r>
              <a:rPr lang="en-US" smtClean="0"/>
              <a:t>.</a:t>
            </a:r>
          </a:p>
          <a:p>
            <a:endParaRPr lang="en-US" smtClean="0"/>
          </a:p>
          <a:p>
            <a:r>
              <a:rPr lang="en-US" smtClean="0"/>
              <a:t>But standard sparse estimation algorithms may be inadequate in this situation (existing performance guarantees do not generally apply).</a:t>
            </a:r>
          </a:p>
          <a:p>
            <a:endParaRPr lang="en-US" smtClean="0"/>
          </a:p>
          <a:p>
            <a:r>
              <a:rPr lang="en-US" smtClean="0"/>
              <a:t>We have suggested a general framework that compensates for dictionary structure via </a:t>
            </a:r>
            <a:r>
              <a:rPr lang="en-US" i="1" smtClean="0">
                <a:solidFill>
                  <a:srgbClr val="FF0000"/>
                </a:solidFill>
              </a:rPr>
              <a:t>dictionary-dependent penalty functions</a:t>
            </a:r>
            <a:r>
              <a:rPr lang="en-US" smtClean="0"/>
              <a:t>.</a:t>
            </a:r>
          </a:p>
          <a:p>
            <a:endParaRPr lang="en-US" smtClean="0"/>
          </a:p>
          <a:p>
            <a:r>
              <a:rPr lang="en-US" smtClean="0"/>
              <a:t>Could lead to new families of sparse estimation algorithms.</a:t>
            </a:r>
          </a:p>
          <a:p>
            <a:pPr>
              <a:buFont typeface="Symbol" pitchFamily="18" charset="2"/>
              <a:buNone/>
            </a:pPr>
            <a:endParaRPr lang="en-US" smtClean="0"/>
          </a:p>
          <a:p>
            <a:pPr>
              <a:buFont typeface="Symbol" pitchFamily="18" charset="2"/>
              <a:buNone/>
            </a:pPr>
            <a:endParaRPr lang="en-US" smtClean="0"/>
          </a:p>
          <a:p>
            <a:endParaRPr lang="en-US" smtClean="0"/>
          </a:p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14618724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274322" y="368471"/>
            <a:ext cx="8804366" cy="727075"/>
          </a:xfrm>
        </p:spPr>
        <p:txBody>
          <a:bodyPr/>
          <a:lstStyle/>
          <a:p>
            <a:r>
              <a:rPr lang="en-US" sz="3600" dirty="0" smtClean="0"/>
              <a:t>Dictionary Has Embedded Parameters</a:t>
            </a:r>
            <a:endParaRPr lang="en-US" sz="3200" dirty="0" smtClean="0"/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685800" y="1488200"/>
            <a:ext cx="7781925" cy="4940300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 smtClean="0"/>
              <a:t>Ideal (noiseless) :</a:t>
            </a:r>
          </a:p>
          <a:p>
            <a:pPr marL="457200" indent="-457200">
              <a:buFont typeface="+mj-lt"/>
              <a:buAutoNum type="arabicPeriod"/>
            </a:pP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Relaxed version:</a:t>
            </a:r>
          </a:p>
          <a:p>
            <a:endParaRPr lang="en-US" sz="2400" dirty="0" smtClean="0"/>
          </a:p>
          <a:p>
            <a:endParaRPr lang="en-US" sz="2400" dirty="0" smtClean="0"/>
          </a:p>
          <a:p>
            <a:pPr marL="0" indent="0">
              <a:buNone/>
            </a:pPr>
            <a:endParaRPr lang="en-US" sz="2400" b="1" dirty="0" smtClean="0">
              <a:solidFill>
                <a:srgbClr val="FF0000"/>
              </a:solidFill>
            </a:endParaRPr>
          </a:p>
          <a:p>
            <a:r>
              <a:rPr lang="en-US" sz="2400" b="1" dirty="0" smtClean="0">
                <a:solidFill>
                  <a:srgbClr val="FF0000"/>
                </a:solidFill>
              </a:rPr>
              <a:t>Applications</a:t>
            </a:r>
            <a:r>
              <a:rPr lang="en-US" sz="2400" dirty="0" smtClean="0"/>
              <a:t>:  Bilinear models, blind </a:t>
            </a:r>
            <a:r>
              <a:rPr lang="en-US" sz="2400" dirty="0" err="1" smtClean="0"/>
              <a:t>deconvolution</a:t>
            </a:r>
            <a:r>
              <a:rPr lang="en-US" sz="2400" dirty="0" smtClean="0"/>
              <a:t>, blind image </a:t>
            </a:r>
            <a:r>
              <a:rPr lang="en-US" sz="2400" dirty="0" err="1" smtClean="0"/>
              <a:t>deblurring</a:t>
            </a:r>
            <a:r>
              <a:rPr lang="en-US" sz="2400" dirty="0" smtClean="0"/>
              <a:t>, etc.</a:t>
            </a:r>
            <a:endParaRPr lang="en-US" dirty="0" smtClean="0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9652632"/>
              </p:ext>
            </p:extLst>
          </p:nvPr>
        </p:nvGraphicFramePr>
        <p:xfrm>
          <a:off x="2757750" y="3713988"/>
          <a:ext cx="3470275" cy="785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005" name="Equation" r:id="rId3" imgW="1460160" imgH="330120" progId="Equation.3">
                  <p:embed/>
                </p:oleObj>
              </mc:Choice>
              <mc:Fallback>
                <p:oleObj name="Equation" r:id="rId3" imgW="1460160" imgH="3301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57750" y="3713988"/>
                        <a:ext cx="3470275" cy="785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409960"/>
              </p:ext>
            </p:extLst>
          </p:nvPr>
        </p:nvGraphicFramePr>
        <p:xfrm>
          <a:off x="2765425" y="2185988"/>
          <a:ext cx="3500438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006" name="Equation" r:id="rId5" imgW="1473120" imgH="304560" progId="Equation.3">
                  <p:embed/>
                </p:oleObj>
              </mc:Choice>
              <mc:Fallback>
                <p:oleObj name="Equation" r:id="rId5" imgW="1473120" imgH="30456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5425" y="2185988"/>
                        <a:ext cx="3500438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479731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36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Blurry </a:t>
            </a:r>
            <a:r>
              <a:rPr lang="en-US" sz="36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Image Formation</a:t>
            </a:r>
            <a:endParaRPr lang="en-GB" sz="3600" dirty="0" smtClean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r>
              <a:rPr lang="en-GB" dirty="0" smtClean="0"/>
              <a:t>Relative movement between camera and scene during exposure causes blurring:</a:t>
            </a:r>
          </a:p>
          <a:p>
            <a:endParaRPr lang="en-GB" dirty="0" smtClean="0"/>
          </a:p>
        </p:txBody>
      </p:sp>
      <p:grpSp>
        <p:nvGrpSpPr>
          <p:cNvPr id="9" name="Group 8"/>
          <p:cNvGrpSpPr/>
          <p:nvPr/>
        </p:nvGrpSpPr>
        <p:grpSpPr>
          <a:xfrm>
            <a:off x="685800" y="3051460"/>
            <a:ext cx="8011462" cy="2212404"/>
            <a:chOff x="6282607" y="9237068"/>
            <a:chExt cx="8497888" cy="2212404"/>
          </a:xfrm>
        </p:grpSpPr>
        <p:pic>
          <p:nvPicPr>
            <p:cNvPr id="10" name="Picture 9" descr="https://encrypted-tbn0.gstatic.com/images?q=tbn:ANd9GcT1oFOYRcvE4KpXdp73we4V7cCqIFqIgZyL4m7MMP_mRlhDE2pHv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2607" y="9495260"/>
              <a:ext cx="2533650" cy="1809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10" descr="D:\Study\Works_MSRA\Empirical Bayesian DB 2012-07-13\Kernel Estimation2012-8-10\New_Blind_DB_Algo_Haichao2012-9-3_multi-frame\codes\test_image\flower1.bmp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578507" y="9476210"/>
              <a:ext cx="2428875" cy="1828800"/>
            </a:xfrm>
            <a:prstGeom prst="rect">
              <a:avLst/>
            </a:prstGeom>
            <a:noFill/>
            <a:ln w="19050">
              <a:solidFill>
                <a:srgbClr val="00B05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Right Arrow 11"/>
            <p:cNvSpPr/>
            <p:nvPr/>
          </p:nvSpPr>
          <p:spPr>
            <a:xfrm>
              <a:off x="9178207" y="9868322"/>
              <a:ext cx="1944688" cy="72072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Left Brace 13"/>
            <p:cNvSpPr/>
            <p:nvPr/>
          </p:nvSpPr>
          <p:spPr>
            <a:xfrm>
              <a:off x="11251482" y="9237068"/>
              <a:ext cx="287338" cy="2058987"/>
            </a:xfrm>
            <a:prstGeom prst="leftBrace">
              <a:avLst>
                <a:gd name="adj1" fmla="val 65023"/>
                <a:gd name="adj2" fmla="val 50472"/>
              </a:avLst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Left Brace 14"/>
            <p:cNvSpPr/>
            <p:nvPr/>
          </p:nvSpPr>
          <p:spPr>
            <a:xfrm rot="10800000">
              <a:off x="14491570" y="9240243"/>
              <a:ext cx="288925" cy="2060575"/>
            </a:xfrm>
            <a:prstGeom prst="leftBrace">
              <a:avLst>
                <a:gd name="adj1" fmla="val 65023"/>
                <a:gd name="adj2" fmla="val 50472"/>
              </a:avLst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pic>
          <p:nvPicPr>
            <p:cNvPr id="16" name="Picture 8" descr="http://farm2.static.flickr.com/1225/718934789_fcbaba1f23_o_d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56020" y="9650835"/>
              <a:ext cx="1154112" cy="1155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10" descr="http://g-ecx.images-amazon.com/images/G/02/uk-electronics/Canon/im3-camera_shake_lg.gi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431" t="22667" b="24139"/>
            <a:stretch>
              <a:fillRect/>
            </a:stretch>
          </p:blipFill>
          <p:spPr bwMode="auto">
            <a:xfrm>
              <a:off x="10154520" y="10893847"/>
              <a:ext cx="831850" cy="555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Oval 17"/>
            <p:cNvSpPr>
              <a:spLocks noChangeAspect="1"/>
            </p:cNvSpPr>
            <p:nvPr/>
          </p:nvSpPr>
          <p:spPr>
            <a:xfrm>
              <a:off x="14264557" y="10219730"/>
              <a:ext cx="90488" cy="92075"/>
            </a:xfrm>
            <a:prstGeom prst="ellipse">
              <a:avLst/>
            </a:prstGeom>
            <a:solidFill>
              <a:srgbClr val="92D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Oval 18"/>
            <p:cNvSpPr>
              <a:spLocks noChangeAspect="1"/>
            </p:cNvSpPr>
            <p:nvPr/>
          </p:nvSpPr>
          <p:spPr>
            <a:xfrm>
              <a:off x="14443945" y="10219730"/>
              <a:ext cx="92075" cy="92075"/>
            </a:xfrm>
            <a:prstGeom prst="ellipse">
              <a:avLst/>
            </a:prstGeom>
            <a:solidFill>
              <a:srgbClr val="92D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Oval 19"/>
            <p:cNvSpPr>
              <a:spLocks noChangeAspect="1"/>
            </p:cNvSpPr>
            <p:nvPr/>
          </p:nvSpPr>
          <p:spPr>
            <a:xfrm>
              <a:off x="14083582" y="10219730"/>
              <a:ext cx="92075" cy="92075"/>
            </a:xfrm>
            <a:prstGeom prst="ellipse">
              <a:avLst/>
            </a:prstGeom>
            <a:solidFill>
              <a:srgbClr val="92D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pic>
          <p:nvPicPr>
            <p:cNvPr id="21" name="Picture 10" descr="http://g-ecx.images-amazon.com/images/G/02/uk-electronics/Canon/im3-camera_shake_lg.gi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9050" r="51312" b="24139"/>
            <a:stretch>
              <a:fillRect/>
            </a:stretch>
          </p:blipFill>
          <p:spPr bwMode="auto">
            <a:xfrm>
              <a:off x="9102007" y="10919247"/>
              <a:ext cx="887413" cy="488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TextBox 21"/>
            <p:cNvSpPr txBox="1"/>
            <p:nvPr/>
          </p:nvSpPr>
          <p:spPr>
            <a:xfrm>
              <a:off x="11946807" y="9786343"/>
              <a:ext cx="1579563" cy="101441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US" sz="2000" dirty="0">
                  <a:solidFill>
                    <a:schemeClr val="bg1"/>
                  </a:solidFill>
                  <a:latin typeface="+mn-lt"/>
                </a:rPr>
                <a:t>single blurry</a:t>
              </a:r>
            </a:p>
            <a:p>
              <a:pPr algn="ctr">
                <a:defRPr/>
              </a:pPr>
              <a:r>
                <a:rPr lang="en-US" sz="2000" dirty="0">
                  <a:solidFill>
                    <a:schemeClr val="bg1"/>
                  </a:solidFill>
                  <a:latin typeface="+mn-lt"/>
                </a:rPr>
                <a:t>multi-blurry</a:t>
              </a:r>
            </a:p>
            <a:p>
              <a:pPr algn="ctr">
                <a:defRPr/>
              </a:pPr>
              <a:r>
                <a:rPr lang="en-US" sz="2000" dirty="0">
                  <a:solidFill>
                    <a:schemeClr val="bg1"/>
                  </a:solidFill>
                  <a:latin typeface="+mn-lt"/>
                </a:rPr>
                <a:t>blurry-noisy </a:t>
              </a: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6085417" y="6230778"/>
            <a:ext cx="21680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</a:t>
            </a:r>
            <a:r>
              <a:rPr lang="en-US" sz="1800" dirty="0" smtClean="0"/>
              <a:t>Whyte et al., 2011</a:t>
            </a:r>
            <a:r>
              <a:rPr lang="en-US" dirty="0" smtClean="0"/>
              <a:t>]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40640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3600" dirty="0">
                <a:solidFill>
                  <a:schemeClr val="bg2">
                    <a:lumMod val="60000"/>
                    <a:lumOff val="40000"/>
                  </a:schemeClr>
                </a:solidFill>
              </a:rPr>
              <a:t>Blurry </a:t>
            </a:r>
            <a:r>
              <a:rPr lang="en-US" sz="3600" dirty="0">
                <a:solidFill>
                  <a:schemeClr val="bg2">
                    <a:lumMod val="60000"/>
                    <a:lumOff val="40000"/>
                  </a:schemeClr>
                </a:solidFill>
              </a:rPr>
              <a:t>Image 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Basic observation model  (can be generalized):</a:t>
            </a:r>
          </a:p>
          <a:p>
            <a:endParaRPr lang="en-US" dirty="0"/>
          </a:p>
          <a:p>
            <a:endParaRPr lang="en-US" dirty="0" smtClean="0"/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2909344" y="2840037"/>
            <a:ext cx="121716" cy="3942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445386" y="3317656"/>
            <a:ext cx="7550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blurry</a:t>
            </a:r>
          </a:p>
          <a:p>
            <a:pPr algn="ctr"/>
            <a:r>
              <a:rPr lang="en-US" dirty="0" smtClean="0"/>
              <a:t>image</a:t>
            </a:r>
            <a:endParaRPr lang="en-US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4095750" y="2820987"/>
            <a:ext cx="0" cy="5656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352800" y="3386653"/>
            <a:ext cx="1523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blur </a:t>
            </a:r>
          </a:p>
          <a:p>
            <a:pPr algn="ctr"/>
            <a:r>
              <a:rPr lang="en-US" dirty="0" smtClean="0"/>
              <a:t>kernel</a:t>
            </a:r>
            <a:endParaRPr lang="en-US" dirty="0"/>
          </a:p>
        </p:txBody>
      </p:sp>
      <p:cxnSp>
        <p:nvCxnSpPr>
          <p:cNvPr id="17" name="Straight Arrow Connector 16"/>
          <p:cNvCxnSpPr>
            <a:endCxn id="18" idx="0"/>
          </p:cNvCxnSpPr>
          <p:nvPr/>
        </p:nvCxnSpPr>
        <p:spPr>
          <a:xfrm>
            <a:off x="4933949" y="2789495"/>
            <a:ext cx="225108" cy="5648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4781550" y="3354387"/>
            <a:ext cx="7550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sharp</a:t>
            </a:r>
          </a:p>
          <a:p>
            <a:pPr algn="ctr"/>
            <a:r>
              <a:rPr lang="en-US" dirty="0" smtClean="0"/>
              <a:t>image</a:t>
            </a:r>
            <a:endParaRPr lang="en-US" dirty="0"/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5867400" y="2789495"/>
            <a:ext cx="228600" cy="4886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5943600" y="3456155"/>
            <a:ext cx="6864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noise</a:t>
            </a:r>
            <a:endParaRPr lang="en-US" dirty="0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775011"/>
              </p:ext>
            </p:extLst>
          </p:nvPr>
        </p:nvGraphicFramePr>
        <p:xfrm>
          <a:off x="2976563" y="2209800"/>
          <a:ext cx="2973387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842" name="Formula" r:id="rId3" imgW="901800" imgH="157680" progId="Equation.Ribbit">
                  <p:embed/>
                </p:oleObj>
              </mc:Choice>
              <mc:Fallback>
                <p:oleObj name="Formula" r:id="rId3" imgW="901800" imgH="157680" progId="Equation.Ribbit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6563" y="2209800"/>
                        <a:ext cx="2973387" cy="517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Group 3"/>
          <p:cNvGrpSpPr/>
          <p:nvPr/>
        </p:nvGrpSpPr>
        <p:grpSpPr>
          <a:xfrm>
            <a:off x="385519" y="4262485"/>
            <a:ext cx="8529881" cy="1527753"/>
            <a:chOff x="464767" y="4262485"/>
            <a:chExt cx="8529881" cy="1527753"/>
          </a:xfrm>
        </p:grpSpPr>
        <p:graphicFrame>
          <p:nvGraphicFramePr>
            <p:cNvPr id="7" name="Object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748905150"/>
                </p:ext>
              </p:extLst>
            </p:nvPr>
          </p:nvGraphicFramePr>
          <p:xfrm>
            <a:off x="2600654" y="4876800"/>
            <a:ext cx="371146" cy="3448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843" name="Formula" r:id="rId5" imgW="113040" imgH="104400" progId="Equation.Ribbit">
                    <p:embed/>
                  </p:oleObj>
                </mc:Choice>
                <mc:Fallback>
                  <p:oleObj name="Formula" r:id="rId5" imgW="113040" imgH="104400" progId="Equation.Ribbit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00654" y="4876800"/>
                          <a:ext cx="371146" cy="344825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" name="Object 1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010949747"/>
                </p:ext>
              </p:extLst>
            </p:nvPr>
          </p:nvGraphicFramePr>
          <p:xfrm>
            <a:off x="4025899" y="4738133"/>
            <a:ext cx="355600" cy="61718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844" name="Formula" r:id="rId7" imgW="70200" imgH="120960" progId="Equation.Ribbit">
                    <p:embed/>
                  </p:oleObj>
                </mc:Choice>
                <mc:Fallback>
                  <p:oleObj name="Formula" r:id="rId7" imgW="70200" imgH="120960" progId="Equation.Ribbit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25899" y="4738133"/>
                          <a:ext cx="355600" cy="61718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" name="Object 1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903580540"/>
                </p:ext>
              </p:extLst>
            </p:nvPr>
          </p:nvGraphicFramePr>
          <p:xfrm>
            <a:off x="6617855" y="4793033"/>
            <a:ext cx="318534" cy="38856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845" name="Formula" r:id="rId9" imgW="113040" imgH="138600" progId="Equation.Ribbit">
                    <p:embed/>
                  </p:oleObj>
                </mc:Choice>
                <mc:Fallback>
                  <p:oleObj name="Formula" r:id="rId9" imgW="113040" imgH="138600" progId="Equation.Ribbit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617855" y="4793033"/>
                          <a:ext cx="318534" cy="38856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pic>
          <p:nvPicPr>
            <p:cNvPr id="194562" name="Picture 2" descr="D:\CVPR13_run\CVPR_code_BK\codes - Copy\n.bmp"/>
            <p:cNvPicPr>
              <a:picLocks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10400" y="4273018"/>
              <a:ext cx="1984248" cy="14904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463"/>
            <p:cNvPicPr>
              <a:picLocks noChangeArrowheads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353"/>
            <a:stretch/>
          </p:blipFill>
          <p:spPr bwMode="auto">
            <a:xfrm>
              <a:off x="4491538" y="4262485"/>
              <a:ext cx="1984248" cy="14904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5" name="Picture 723" descr="D:\t\EB_BDB\dual_motion\flower\TEB_Ker1_flower2.bmp_25-Sep-2012.bmp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3225508" y="4650101"/>
              <a:ext cx="742950" cy="7429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25" descr="D:\Study\Works_MSRA\Empirical Bayesian DB 2012-07-13\Kernel Estimation2012-8-10\New_Blind_DB_Algo_Haichao2012-9-3_multi-frame\codes\test_image\flower1.bmp"/>
            <p:cNvPicPr>
              <a:picLocks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767" y="4299766"/>
              <a:ext cx="1984248" cy="1490472"/>
            </a:xfrm>
            <a:prstGeom prst="rect">
              <a:avLst/>
            </a:prstGeom>
            <a:noFill/>
            <a:ln w="19050">
              <a:solidFill>
                <a:srgbClr val="00B05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860917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3600" dirty="0">
                <a:solidFill>
                  <a:schemeClr val="bg2">
                    <a:lumMod val="60000"/>
                    <a:lumOff val="40000"/>
                  </a:schemeClr>
                </a:solidFill>
              </a:rPr>
              <a:t>Blurry </a:t>
            </a:r>
            <a:r>
              <a:rPr lang="en-US" sz="3600" dirty="0">
                <a:solidFill>
                  <a:schemeClr val="bg2">
                    <a:lumMod val="60000"/>
                    <a:lumOff val="40000"/>
                  </a:schemeClr>
                </a:solidFill>
              </a:rPr>
              <a:t>Image 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Basic observation model  (can be generalized):</a:t>
            </a:r>
          </a:p>
          <a:p>
            <a:endParaRPr lang="en-US" dirty="0"/>
          </a:p>
          <a:p>
            <a:endParaRPr lang="en-US" dirty="0" smtClean="0"/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2909344" y="2840037"/>
            <a:ext cx="121716" cy="3942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445386" y="3317656"/>
            <a:ext cx="7550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blurry</a:t>
            </a:r>
          </a:p>
          <a:p>
            <a:pPr algn="ctr"/>
            <a:r>
              <a:rPr lang="en-US" dirty="0" smtClean="0"/>
              <a:t>image</a:t>
            </a:r>
            <a:endParaRPr lang="en-US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4095750" y="2820987"/>
            <a:ext cx="0" cy="5656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352800" y="3386653"/>
            <a:ext cx="1523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blur </a:t>
            </a:r>
          </a:p>
          <a:p>
            <a:pPr algn="ctr"/>
            <a:r>
              <a:rPr lang="en-US" dirty="0" smtClean="0"/>
              <a:t>kernel</a:t>
            </a:r>
            <a:endParaRPr lang="en-US" dirty="0"/>
          </a:p>
        </p:txBody>
      </p:sp>
      <p:cxnSp>
        <p:nvCxnSpPr>
          <p:cNvPr id="17" name="Straight Arrow Connector 16"/>
          <p:cNvCxnSpPr>
            <a:endCxn id="18" idx="0"/>
          </p:cNvCxnSpPr>
          <p:nvPr/>
        </p:nvCxnSpPr>
        <p:spPr>
          <a:xfrm>
            <a:off x="4933949" y="2789495"/>
            <a:ext cx="225108" cy="5648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4781550" y="3354387"/>
            <a:ext cx="7550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sharp</a:t>
            </a:r>
          </a:p>
          <a:p>
            <a:pPr algn="ctr"/>
            <a:r>
              <a:rPr lang="en-US" dirty="0" smtClean="0"/>
              <a:t>image</a:t>
            </a:r>
            <a:endParaRPr lang="en-US" dirty="0"/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5867400" y="2789495"/>
            <a:ext cx="228600" cy="4886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5943600" y="3456155"/>
            <a:ext cx="6864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noise</a:t>
            </a:r>
            <a:endParaRPr lang="en-US" dirty="0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9773709"/>
              </p:ext>
            </p:extLst>
          </p:nvPr>
        </p:nvGraphicFramePr>
        <p:xfrm>
          <a:off x="2976563" y="2209800"/>
          <a:ext cx="2973387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830" name="Formula" r:id="rId3" imgW="901800" imgH="157680" progId="Equation.Ribbit">
                  <p:embed/>
                </p:oleObj>
              </mc:Choice>
              <mc:Fallback>
                <p:oleObj name="Formula" r:id="rId3" imgW="901800" imgH="157680" progId="Equation.Ribbit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6563" y="2209800"/>
                        <a:ext cx="2973387" cy="517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Group 3"/>
          <p:cNvGrpSpPr/>
          <p:nvPr/>
        </p:nvGrpSpPr>
        <p:grpSpPr>
          <a:xfrm>
            <a:off x="385519" y="4262485"/>
            <a:ext cx="8529881" cy="1527753"/>
            <a:chOff x="464767" y="4262485"/>
            <a:chExt cx="8529881" cy="1527753"/>
          </a:xfrm>
        </p:grpSpPr>
        <p:graphicFrame>
          <p:nvGraphicFramePr>
            <p:cNvPr id="7" name="Object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427170779"/>
                </p:ext>
              </p:extLst>
            </p:nvPr>
          </p:nvGraphicFramePr>
          <p:xfrm>
            <a:off x="2600654" y="4876800"/>
            <a:ext cx="371146" cy="3448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5831" name="Formula" r:id="rId5" imgW="113040" imgH="104400" progId="Equation.Ribbit">
                    <p:embed/>
                  </p:oleObj>
                </mc:Choice>
                <mc:Fallback>
                  <p:oleObj name="Formula" r:id="rId5" imgW="113040" imgH="104400" progId="Equation.Ribbit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00654" y="4876800"/>
                          <a:ext cx="371146" cy="344825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" name="Object 1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226927440"/>
                </p:ext>
              </p:extLst>
            </p:nvPr>
          </p:nvGraphicFramePr>
          <p:xfrm>
            <a:off x="4025899" y="4738133"/>
            <a:ext cx="355600" cy="61718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5832" name="Formula" r:id="rId7" imgW="70200" imgH="120960" progId="Equation.Ribbit">
                    <p:embed/>
                  </p:oleObj>
                </mc:Choice>
                <mc:Fallback>
                  <p:oleObj name="Formula" r:id="rId7" imgW="70200" imgH="120960" progId="Equation.Ribbit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25899" y="4738133"/>
                          <a:ext cx="355600" cy="61718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" name="Object 1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414203035"/>
                </p:ext>
              </p:extLst>
            </p:nvPr>
          </p:nvGraphicFramePr>
          <p:xfrm>
            <a:off x="6617855" y="4793033"/>
            <a:ext cx="318534" cy="38856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5833" name="Formula" r:id="rId9" imgW="113040" imgH="138600" progId="Equation.Ribbit">
                    <p:embed/>
                  </p:oleObj>
                </mc:Choice>
                <mc:Fallback>
                  <p:oleObj name="Formula" r:id="rId9" imgW="113040" imgH="138600" progId="Equation.Ribbit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617855" y="4793033"/>
                          <a:ext cx="318534" cy="38856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pic>
          <p:nvPicPr>
            <p:cNvPr id="194562" name="Picture 2" descr="D:\CVPR13_run\CVPR_code_BK\codes - Copy\n.bmp"/>
            <p:cNvPicPr>
              <a:picLocks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10400" y="4273018"/>
              <a:ext cx="1984248" cy="14904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463"/>
            <p:cNvPicPr>
              <a:picLocks noChangeArrowheads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353"/>
            <a:stretch/>
          </p:blipFill>
          <p:spPr bwMode="auto">
            <a:xfrm>
              <a:off x="4491538" y="4262485"/>
              <a:ext cx="1984248" cy="14904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5" name="Picture 723" descr="D:\t\EB_BDB\dual_motion\flower\TEB_Ker1_flower2.bmp_25-Sep-2012.bmp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3225508" y="4650101"/>
              <a:ext cx="742950" cy="7429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25" descr="D:\Study\Works_MSRA\Empirical Bayesian DB 2012-07-13\Kernel Estimation2012-8-10\New_Blind_DB_Algo_Haichao2012-9-3_multi-frame\codes\test_image\flower1.bmp"/>
            <p:cNvPicPr>
              <a:picLocks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767" y="4299766"/>
              <a:ext cx="1984248" cy="1490472"/>
            </a:xfrm>
            <a:prstGeom prst="rect">
              <a:avLst/>
            </a:prstGeom>
            <a:noFill/>
            <a:ln w="19050">
              <a:solidFill>
                <a:srgbClr val="00B05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2" name="TextBox 21"/>
          <p:cNvSpPr txBox="1"/>
          <p:nvPr/>
        </p:nvSpPr>
        <p:spPr>
          <a:xfrm>
            <a:off x="851806" y="3447144"/>
            <a:ext cx="1263650" cy="186204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1500" b="1" dirty="0" smtClean="0">
                <a:solidFill>
                  <a:srgbClr val="00B050"/>
                </a:solidFill>
                <a:latin typeface="Berlin Sans FB Demi" pitchFamily="34" charset="0"/>
                <a:cs typeface="Aharoni" pitchFamily="2" charset="-79"/>
              </a:rPr>
              <a:t>√</a:t>
            </a:r>
            <a:endParaRPr lang="en-US" sz="11500" b="1" dirty="0">
              <a:solidFill>
                <a:srgbClr val="00B050"/>
              </a:solidFill>
              <a:latin typeface="Berlin Sans FB Demi" pitchFamily="34" charset="0"/>
              <a:cs typeface="Aharoni" pitchFamily="2" charset="-79"/>
            </a:endParaRPr>
          </a:p>
        </p:txBody>
      </p:sp>
      <p:sp>
        <p:nvSpPr>
          <p:cNvPr id="24" name="TextBox 23"/>
          <p:cNvSpPr txBox="1"/>
          <p:nvPr/>
        </p:nvSpPr>
        <p:spPr>
          <a:xfrm rot="604896">
            <a:off x="3107957" y="3434512"/>
            <a:ext cx="126365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500" b="1" dirty="0" smtClean="0">
                <a:solidFill>
                  <a:srgbClr val="FF0000"/>
                </a:solidFill>
              </a:rPr>
              <a:t>?</a:t>
            </a:r>
            <a:endParaRPr lang="en-US" sz="9600" b="1" dirty="0">
              <a:solidFill>
                <a:srgbClr val="FF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 rot="604896">
            <a:off x="5136329" y="3449028"/>
            <a:ext cx="126365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500" b="1" dirty="0" smtClean="0">
                <a:solidFill>
                  <a:srgbClr val="FF0000"/>
                </a:solidFill>
              </a:rPr>
              <a:t>?</a:t>
            </a:r>
            <a:endParaRPr lang="en-US" sz="96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44329" y="5975953"/>
            <a:ext cx="30649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Unknown quantities we would like to estimate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53883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Gradients of Natural Images are Sparse</a:t>
            </a:r>
            <a:endParaRPr lang="en-US" sz="3200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Picture 8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9"/>
          <a:stretch/>
        </p:blipFill>
        <p:spPr bwMode="auto">
          <a:xfrm>
            <a:off x="518264" y="1600200"/>
            <a:ext cx="8060586" cy="320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3238006"/>
              </p:ext>
            </p:extLst>
          </p:nvPr>
        </p:nvGraphicFramePr>
        <p:xfrm>
          <a:off x="1066800" y="5334000"/>
          <a:ext cx="195263" cy="239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076" name="Formula" r:id="rId5" imgW="97920" imgH="120960" progId="Equation.Ribbit">
                  <p:embed/>
                </p:oleObj>
              </mc:Choice>
              <mc:Fallback>
                <p:oleObj name="Formula" r:id="rId5" imgW="97920" imgH="120960" progId="Equation.Ribbit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5334000"/>
                        <a:ext cx="195263" cy="239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89000" y="4797425"/>
            <a:ext cx="41184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Hence we work in gradient domain</a:t>
            </a:r>
            <a:endParaRPr lang="en-US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1846651"/>
              </p:ext>
            </p:extLst>
          </p:nvPr>
        </p:nvGraphicFramePr>
        <p:xfrm>
          <a:off x="1066800" y="5678487"/>
          <a:ext cx="195263" cy="239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077" name="Formula" r:id="rId7" imgW="97920" imgH="120960" progId="Equation.Ribbit">
                  <p:embed/>
                </p:oleObj>
              </mc:Choice>
              <mc:Fallback>
                <p:oleObj name="Formula" r:id="rId7" imgW="97920" imgH="120960" progId="Equation.Ribbit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5678487"/>
                        <a:ext cx="195263" cy="239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397000" y="5232400"/>
            <a:ext cx="50529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:  </a:t>
            </a:r>
            <a:r>
              <a:rPr lang="en-US" dirty="0" err="1" smtClean="0"/>
              <a:t>vectorized</a:t>
            </a:r>
            <a:r>
              <a:rPr lang="en-US" dirty="0" smtClean="0"/>
              <a:t> derivatives of the sharp image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397000" y="5549900"/>
            <a:ext cx="50529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:  </a:t>
            </a:r>
            <a:r>
              <a:rPr lang="en-US" dirty="0" err="1" smtClean="0"/>
              <a:t>vectorized</a:t>
            </a:r>
            <a:r>
              <a:rPr lang="en-US" dirty="0" smtClean="0"/>
              <a:t> derivatives of the blurry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02252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463138" y="486038"/>
            <a:ext cx="8122722" cy="727075"/>
          </a:xfrm>
        </p:spPr>
        <p:txBody>
          <a:bodyPr/>
          <a:lstStyle/>
          <a:p>
            <a:r>
              <a:rPr lang="en-US" sz="3600" dirty="0" smtClean="0"/>
              <a:t>Blind </a:t>
            </a:r>
            <a:r>
              <a:rPr lang="en-US" sz="3600" dirty="0" err="1" smtClean="0"/>
              <a:t>Deconvolution</a:t>
            </a:r>
            <a:endParaRPr lang="en-US" sz="3200" dirty="0" smtClean="0"/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685800" y="1488200"/>
            <a:ext cx="7781925" cy="4940300"/>
          </a:xfrm>
        </p:spPr>
        <p:txBody>
          <a:bodyPr/>
          <a:lstStyle/>
          <a:p>
            <a:r>
              <a:rPr lang="en-US" dirty="0" smtClean="0"/>
              <a:t>Observation model: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sz="2400" dirty="0" smtClean="0"/>
          </a:p>
          <a:p>
            <a:r>
              <a:rPr lang="en-US" sz="2400" dirty="0" smtClean="0"/>
              <a:t>Would like to estimate the unknown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400" dirty="0" smtClean="0"/>
              <a:t> blindly since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400" dirty="0" smtClean="0"/>
              <a:t> is also unknown.</a:t>
            </a:r>
          </a:p>
          <a:p>
            <a:endParaRPr lang="en-US" sz="2400" dirty="0"/>
          </a:p>
          <a:p>
            <a:r>
              <a:rPr lang="en-US" sz="2400" dirty="0" smtClean="0"/>
              <a:t>Will assume unknown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400" dirty="0" smtClean="0"/>
              <a:t> is sparse.</a:t>
            </a:r>
          </a:p>
          <a:p>
            <a:endParaRPr lang="en-US" sz="2400" dirty="0" smtClean="0"/>
          </a:p>
          <a:p>
            <a:endParaRPr lang="en-US" sz="2400" dirty="0" smtClean="0"/>
          </a:p>
          <a:p>
            <a:endParaRPr lang="en-US" sz="2400" dirty="0" smtClean="0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3816734"/>
              </p:ext>
            </p:extLst>
          </p:nvPr>
        </p:nvGraphicFramePr>
        <p:xfrm>
          <a:off x="2308225" y="2100263"/>
          <a:ext cx="4344988" cy="512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590" name="Equation" r:id="rId3" imgW="1828800" imgH="215640" progId="Equation.3">
                  <p:embed/>
                </p:oleObj>
              </mc:Choice>
              <mc:Fallback>
                <p:oleObj name="Equation" r:id="rId3" imgW="182880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08225" y="2100263"/>
                        <a:ext cx="4344988" cy="512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719449" y="2576946"/>
            <a:ext cx="17694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0000FF"/>
                </a:solidFill>
              </a:rPr>
              <a:t>convolution operator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952028" y="2562764"/>
            <a:ext cx="11875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rgbClr val="0000FF"/>
                </a:solidFill>
              </a:rPr>
              <a:t>t</a:t>
            </a:r>
            <a:r>
              <a:rPr lang="en-US" dirty="0" err="1" smtClean="0">
                <a:solidFill>
                  <a:srgbClr val="0000FF"/>
                </a:solidFill>
              </a:rPr>
              <a:t>oeplitz</a:t>
            </a:r>
            <a:r>
              <a:rPr lang="en-US" dirty="0" smtClean="0">
                <a:solidFill>
                  <a:srgbClr val="0000FF"/>
                </a:solidFill>
              </a:rPr>
              <a:t> matrix</a:t>
            </a:r>
            <a:endParaRPr 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29601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Attempt via Convex Relaxation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Solve: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Problem:</a:t>
            </a:r>
            <a:r>
              <a:rPr lang="en-US" dirty="0" smtClean="0"/>
              <a:t>  </a:t>
            </a:r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/>
              <a:t>S</a:t>
            </a:r>
            <a:r>
              <a:rPr lang="en-US" dirty="0" smtClean="0"/>
              <a:t>o the degenerate, non-</a:t>
            </a:r>
            <a:r>
              <a:rPr lang="en-US" dirty="0" err="1" smtClean="0"/>
              <a:t>deblurred</a:t>
            </a:r>
            <a:r>
              <a:rPr lang="en-US" dirty="0" smtClean="0"/>
              <a:t> solution is favored:</a:t>
            </a:r>
          </a:p>
          <a:p>
            <a:pPr lvl="1"/>
            <a:endParaRPr lang="en-US" dirty="0" smtClean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7138244"/>
              </p:ext>
            </p:extLst>
          </p:nvPr>
        </p:nvGraphicFramePr>
        <p:xfrm>
          <a:off x="2846731" y="1256742"/>
          <a:ext cx="3379787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200" name="Equation" r:id="rId3" imgW="1422360" imgH="304560" progId="Equation.3">
                  <p:embed/>
                </p:oleObj>
              </mc:Choice>
              <mc:Fallback>
                <p:oleObj name="Equation" r:id="rId3" imgW="1422360" imgH="30456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6731" y="1256742"/>
                        <a:ext cx="3379787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836155"/>
              </p:ext>
            </p:extLst>
          </p:nvPr>
        </p:nvGraphicFramePr>
        <p:xfrm>
          <a:off x="2826328" y="2013938"/>
          <a:ext cx="3586347" cy="7918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201" name="Equation" r:id="rId5" imgW="2070000" imgH="457200" progId="Equation.3">
                  <p:embed/>
                </p:oleObj>
              </mc:Choice>
              <mc:Fallback>
                <p:oleObj name="Equation" r:id="rId5" imgW="2070000" imgH="4572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26328" y="2013938"/>
                        <a:ext cx="3586347" cy="79182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7397902"/>
              </p:ext>
            </p:extLst>
          </p:nvPr>
        </p:nvGraphicFramePr>
        <p:xfrm>
          <a:off x="6598215" y="3338881"/>
          <a:ext cx="1992313" cy="398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202" name="Equation" r:id="rId7" imgW="1015920" imgH="203040" progId="Equation.3">
                  <p:embed/>
                </p:oleObj>
              </mc:Choice>
              <mc:Fallback>
                <p:oleObj name="Equation" r:id="rId7" imgW="1015920" imgH="20304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98215" y="3338881"/>
                        <a:ext cx="1992313" cy="398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8329284"/>
              </p:ext>
            </p:extLst>
          </p:nvPr>
        </p:nvGraphicFramePr>
        <p:xfrm>
          <a:off x="3529062" y="5448813"/>
          <a:ext cx="2363376" cy="4671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203" name="Equation" r:id="rId9" imgW="1091880" imgH="215640" progId="Equation.3">
                  <p:embed/>
                </p:oleObj>
              </mc:Choice>
              <mc:Fallback>
                <p:oleObj name="Equation" r:id="rId9" imgW="109188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529062" y="5448813"/>
                        <a:ext cx="2363376" cy="4671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0462104"/>
              </p:ext>
            </p:extLst>
          </p:nvPr>
        </p:nvGraphicFramePr>
        <p:xfrm>
          <a:off x="2092747" y="3064865"/>
          <a:ext cx="4208462" cy="922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204" name="Equation" r:id="rId11" imgW="2145960" imgH="469800" progId="Equation.3">
                  <p:embed/>
                </p:oleObj>
              </mc:Choice>
              <mc:Fallback>
                <p:oleObj name="Equation" r:id="rId11" imgW="2145960" imgH="4698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2747" y="3064865"/>
                        <a:ext cx="4208462" cy="922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Down Arrow 9"/>
          <p:cNvSpPr/>
          <p:nvPr/>
        </p:nvSpPr>
        <p:spPr bwMode="auto">
          <a:xfrm flipV="1">
            <a:off x="3594212" y="3796246"/>
            <a:ext cx="154379" cy="391886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599" tIns="45048" rIns="91599" bIns="45048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Palatino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160763" y="4188132"/>
            <a:ext cx="3046027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1600" dirty="0" smtClean="0"/>
              <a:t>translated image superimposed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8008391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Bayesian Inference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8140" y="1381325"/>
            <a:ext cx="7457704" cy="4940300"/>
          </a:xfrm>
        </p:spPr>
        <p:txBody>
          <a:bodyPr/>
          <a:lstStyle/>
          <a:p>
            <a:r>
              <a:rPr lang="en-US" dirty="0" smtClean="0"/>
              <a:t>Assume priors 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dirty="0" smtClean="0"/>
              <a:t> and 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dirty="0" smtClean="0"/>
              <a:t> and likelihood 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|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lvl="1"/>
            <a:endParaRPr lang="en-US" dirty="0"/>
          </a:p>
          <a:p>
            <a:r>
              <a:rPr lang="en-US" dirty="0" smtClean="0"/>
              <a:t>Compute the posterior distribution via Bayes Rule: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Then </a:t>
            </a:r>
            <a:r>
              <a:rPr lang="en-US" i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infer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 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dirty="0" smtClean="0"/>
              <a:t> and or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dirty="0" smtClean="0"/>
              <a:t> using estimators derived from 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|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dirty="0" smtClean="0"/>
              <a:t>, e.g., the posterior means, or marginalized means.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2228503"/>
              </p:ext>
            </p:extLst>
          </p:nvPr>
        </p:nvGraphicFramePr>
        <p:xfrm>
          <a:off x="2329790" y="2732561"/>
          <a:ext cx="3683178" cy="7944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214" name="Equation" r:id="rId3" imgW="1942920" imgH="419040" progId="Equation.3">
                  <p:embed/>
                </p:oleObj>
              </mc:Choice>
              <mc:Fallback>
                <p:oleObj name="Equation" r:id="rId3" imgW="1942920" imgH="4190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29790" y="2732561"/>
                        <a:ext cx="3683178" cy="79441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866851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Bayesian Inference: MAP Estimation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Assumptions: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Solve:</a:t>
            </a:r>
          </a:p>
          <a:p>
            <a:endParaRPr lang="en-US" sz="3200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This is just regularized regression with a sparse penalty that reflects natural image statistics.</a:t>
            </a:r>
          </a:p>
          <a:p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5627742"/>
              </p:ext>
            </p:extLst>
          </p:nvPr>
        </p:nvGraphicFramePr>
        <p:xfrm>
          <a:off x="1397000" y="4119563"/>
          <a:ext cx="6296025" cy="1187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114" name="Equation" r:id="rId3" imgW="3632040" imgH="685800" progId="Equation.3">
                  <p:embed/>
                </p:oleObj>
              </mc:Choice>
              <mc:Fallback>
                <p:oleObj name="Equation" r:id="rId3" imgW="3632040" imgH="6858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397000" y="4119563"/>
                        <a:ext cx="6296025" cy="11874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1826045"/>
              </p:ext>
            </p:extLst>
          </p:nvPr>
        </p:nvGraphicFramePr>
        <p:xfrm>
          <a:off x="1216025" y="1568450"/>
          <a:ext cx="7110413" cy="1516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115" name="Equation" r:id="rId5" imgW="4101840" imgH="876240" progId="Equation.3">
                  <p:embed/>
                </p:oleObj>
              </mc:Choice>
              <mc:Fallback>
                <p:oleObj name="Equation" r:id="rId5" imgW="4101840" imgH="87624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6025" y="1568450"/>
                        <a:ext cx="7110413" cy="1516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529744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Failure of Natural Image Statistics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6265" y="1084449"/>
            <a:ext cx="7909585" cy="922482"/>
          </a:xfrm>
        </p:spPr>
        <p:txBody>
          <a:bodyPr/>
          <a:lstStyle/>
          <a:p>
            <a:r>
              <a:rPr lang="en-US" dirty="0" smtClean="0"/>
              <a:t>Shown in red are 15 X 15 patches where </a:t>
            </a:r>
            <a:endParaRPr lang="en-US" dirty="0"/>
          </a:p>
        </p:txBody>
      </p:sp>
      <p:pic>
        <p:nvPicPr>
          <p:cNvPr id="634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732" y="2889013"/>
            <a:ext cx="7359291" cy="2751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896651" y="5747598"/>
            <a:ext cx="45359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(Standardized) natural image gradient statistics suggest </a:t>
            </a:r>
            <a:endParaRPr lang="en-US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8378286"/>
              </p:ext>
            </p:extLst>
          </p:nvPr>
        </p:nvGraphicFramePr>
        <p:xfrm>
          <a:off x="1927336" y="1772308"/>
          <a:ext cx="5150081" cy="7215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367" name="Equation" r:id="rId4" imgW="2628720" imgH="368280" progId="Equation.3">
                  <p:embed/>
                </p:oleObj>
              </mc:Choice>
              <mc:Fallback>
                <p:oleObj name="Equation" r:id="rId4" imgW="2628720" imgH="3682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27336" y="1772308"/>
                        <a:ext cx="5150081" cy="72150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1220195"/>
              </p:ext>
            </p:extLst>
          </p:nvPr>
        </p:nvGraphicFramePr>
        <p:xfrm>
          <a:off x="6088756" y="6061124"/>
          <a:ext cx="1524870" cy="4181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368" name="Equation" r:id="rId6" imgW="787320" imgH="215640" progId="Equation.3">
                  <p:embed/>
                </p:oleObj>
              </mc:Choice>
              <mc:Fallback>
                <p:oleObj name="Equation" r:id="rId6" imgW="78732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088756" y="6061124"/>
                        <a:ext cx="1524870" cy="4181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1320259"/>
              </p:ext>
            </p:extLst>
          </p:nvPr>
        </p:nvGraphicFramePr>
        <p:xfrm>
          <a:off x="1318090" y="5757187"/>
          <a:ext cx="2102838" cy="7078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369" name="Equation" r:id="rId8" imgW="1282680" imgH="431640" progId="Equation.3">
                  <p:embed/>
                </p:oleObj>
              </mc:Choice>
              <mc:Fallback>
                <p:oleObj name="Equation" r:id="rId8" imgW="1282680" imgH="431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318090" y="5757187"/>
                        <a:ext cx="2102838" cy="70788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079851" y="6465073"/>
            <a:ext cx="18277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</a:t>
            </a:r>
            <a:r>
              <a:rPr lang="en-US" sz="1600" dirty="0" err="1"/>
              <a:t>Simoncelli</a:t>
            </a:r>
            <a:r>
              <a:rPr lang="en-US" sz="1600" dirty="0" smtClean="0"/>
              <a:t>, 1999</a:t>
            </a:r>
            <a:r>
              <a:rPr lang="en-US" dirty="0" smtClean="0"/>
              <a:t>]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34304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Crux of the Problem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2513" y="2238499"/>
            <a:ext cx="3515097" cy="3675414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pPr lvl="4"/>
            <a:endParaRPr lang="en-US" sz="1800" dirty="0" smtClean="0"/>
          </a:p>
          <a:p>
            <a:r>
              <a:rPr lang="en-US" sz="1800" dirty="0" smtClean="0"/>
              <a:t>MAP only considers the </a:t>
            </a:r>
            <a:r>
              <a:rPr lang="en-US" sz="1800" i="1" dirty="0" smtClean="0">
                <a:solidFill>
                  <a:srgbClr val="FF0000"/>
                </a:solidFill>
              </a:rPr>
              <a:t>mode</a:t>
            </a:r>
            <a:r>
              <a:rPr lang="en-US" sz="1800" dirty="0" smtClean="0"/>
              <a:t>, not the entire location of prominent posterior </a:t>
            </a:r>
            <a:r>
              <a:rPr lang="en-US" sz="1800" i="1" dirty="0" smtClean="0">
                <a:solidFill>
                  <a:srgbClr val="FF0000"/>
                </a:solidFill>
              </a:rPr>
              <a:t>mass</a:t>
            </a:r>
            <a:r>
              <a:rPr lang="en-US" sz="1800" dirty="0" smtClean="0"/>
              <a:t>.</a:t>
            </a:r>
          </a:p>
          <a:p>
            <a:pPr lvl="4"/>
            <a:endParaRPr lang="en-US" sz="1800" dirty="0" smtClean="0"/>
          </a:p>
          <a:p>
            <a:r>
              <a:rPr lang="en-US" sz="1800" dirty="0"/>
              <a:t>B</a:t>
            </a:r>
            <a:r>
              <a:rPr lang="en-US" sz="1800" dirty="0" smtClean="0"/>
              <a:t>lurry images are closer to the origin in image gradient space; they have higher probability but lie in a restricted region of relatively low overall mass which ignores the heavy tails.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2514" y="966319"/>
            <a:ext cx="80514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Natural image statistics are </a:t>
            </a:r>
            <a:r>
              <a:rPr lang="en-US" b="1" i="1" dirty="0">
                <a:solidFill>
                  <a:srgbClr val="FF0000"/>
                </a:solidFill>
              </a:rPr>
              <a:t>not</a:t>
            </a:r>
            <a:r>
              <a:rPr lang="en-US" dirty="0"/>
              <a:t> the best choice with MAP, </a:t>
            </a:r>
            <a:r>
              <a:rPr lang="en-US" i="1" dirty="0">
                <a:solidFill>
                  <a:srgbClr val="0000FF"/>
                </a:solidFill>
              </a:rPr>
              <a:t>they favor blurry images more than sharp ones</a:t>
            </a:r>
            <a:r>
              <a:rPr lang="en-US" dirty="0"/>
              <a:t>!</a:t>
            </a:r>
          </a:p>
          <a:p>
            <a:endParaRPr lang="en-US" dirty="0"/>
          </a:p>
        </p:txBody>
      </p:sp>
      <p:grpSp>
        <p:nvGrpSpPr>
          <p:cNvPr id="28" name="Group 27"/>
          <p:cNvGrpSpPr/>
          <p:nvPr/>
        </p:nvGrpSpPr>
        <p:grpSpPr>
          <a:xfrm>
            <a:off x="4263226" y="1770404"/>
            <a:ext cx="4667013" cy="4011581"/>
            <a:chOff x="4108851" y="1770404"/>
            <a:chExt cx="4667013" cy="4011581"/>
          </a:xfrm>
        </p:grpSpPr>
        <p:grpSp>
          <p:nvGrpSpPr>
            <p:cNvPr id="7" name="Group 6"/>
            <p:cNvGrpSpPr/>
            <p:nvPr/>
          </p:nvGrpSpPr>
          <p:grpSpPr>
            <a:xfrm>
              <a:off x="4548249" y="1770404"/>
              <a:ext cx="4227615" cy="4011581"/>
              <a:chOff x="4548249" y="2043537"/>
              <a:chExt cx="4227615" cy="4011581"/>
            </a:xfrm>
          </p:grpSpPr>
          <p:pic>
            <p:nvPicPr>
              <p:cNvPr id="4" name="Picture 10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48249" y="2043537"/>
                <a:ext cx="4227615" cy="401158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6" name="Rectangle 5"/>
              <p:cNvSpPr/>
              <p:nvPr/>
            </p:nvSpPr>
            <p:spPr bwMode="auto">
              <a:xfrm>
                <a:off x="6947065" y="2315688"/>
                <a:ext cx="1460665" cy="391886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599" tIns="45048" rIns="91599" bIns="45048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5000"/>
                  <a:buFont typeface="Symbol" pitchFamily="18" charset="2"/>
                  <a:buNone/>
                  <a:tabLst/>
                </a:pPr>
                <a:endParaRPr kumimoji="0" lang="en-US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Palatino" pitchFamily="18" charset="0"/>
                </a:endParaRPr>
              </a:p>
            </p:txBody>
          </p:sp>
        </p:grpSp>
        <p:sp>
          <p:nvSpPr>
            <p:cNvPr id="9" name="Down Arrow 8"/>
            <p:cNvSpPr/>
            <p:nvPr/>
          </p:nvSpPr>
          <p:spPr bwMode="auto">
            <a:xfrm rot="22380000">
              <a:off x="6793376" y="3213426"/>
              <a:ext cx="209910" cy="1342503"/>
            </a:xfrm>
            <a:prstGeom prst="downArrow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599" tIns="45048" rIns="91599" bIns="45048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5000"/>
                <a:buFont typeface="Symbol" pitchFamily="18" charset="2"/>
                <a:buNone/>
                <a:tabLst/>
              </a:pPr>
              <a:endParaRPr kumimoji="0" lang="en-US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Palatino" pitchFamily="18" charset="0"/>
              </a:endParaRPr>
            </a:p>
          </p:txBody>
        </p:sp>
        <p:cxnSp>
          <p:nvCxnSpPr>
            <p:cNvPr id="11" name="Straight Connector 10"/>
            <p:cNvCxnSpPr>
              <a:endCxn id="9" idx="2"/>
            </p:cNvCxnSpPr>
            <p:nvPr/>
          </p:nvCxnSpPr>
          <p:spPr bwMode="auto">
            <a:xfrm flipV="1">
              <a:off x="4156364" y="4538725"/>
              <a:ext cx="2590968" cy="923925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9" name="Oval 18"/>
            <p:cNvSpPr/>
            <p:nvPr/>
          </p:nvSpPr>
          <p:spPr bwMode="auto">
            <a:xfrm>
              <a:off x="7445829" y="5201392"/>
              <a:ext cx="486888" cy="344385"/>
            </a:xfrm>
            <a:prstGeom prst="ellipse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599" tIns="45048" rIns="91599" bIns="45048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5000"/>
                <a:buFont typeface="Symbol" pitchFamily="18" charset="2"/>
                <a:buNone/>
                <a:tabLst/>
              </a:pPr>
              <a:endParaRPr kumimoji="0" lang="en-US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Palatino" pitchFamily="18" charset="0"/>
              </a:endParaRPr>
            </a:p>
          </p:txBody>
        </p:sp>
        <p:sp>
          <p:nvSpPr>
            <p:cNvPr id="20" name="Oval 19"/>
            <p:cNvSpPr/>
            <p:nvPr/>
          </p:nvSpPr>
          <p:spPr bwMode="auto">
            <a:xfrm>
              <a:off x="5298151" y="5130141"/>
              <a:ext cx="339465" cy="172193"/>
            </a:xfrm>
            <a:prstGeom prst="ellipse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599" tIns="45048" rIns="91599" bIns="45048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5000"/>
                <a:buFont typeface="Symbol" pitchFamily="18" charset="2"/>
                <a:buNone/>
                <a:tabLst/>
              </a:pPr>
              <a:endParaRPr kumimoji="0" lang="en-US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Palatino" pitchFamily="18" charset="0"/>
              </a:endParaRPr>
            </a:p>
          </p:txBody>
        </p:sp>
        <p:sp>
          <p:nvSpPr>
            <p:cNvPr id="21" name="Oval 20"/>
            <p:cNvSpPr/>
            <p:nvPr/>
          </p:nvSpPr>
          <p:spPr bwMode="auto">
            <a:xfrm>
              <a:off x="5559963" y="4058266"/>
              <a:ext cx="339465" cy="172193"/>
            </a:xfrm>
            <a:prstGeom prst="ellipse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599" tIns="45048" rIns="91599" bIns="45048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5000"/>
                <a:buFont typeface="Symbol" pitchFamily="18" charset="2"/>
                <a:buNone/>
                <a:tabLst/>
              </a:pPr>
              <a:endParaRPr kumimoji="0" lang="en-US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Palatino" pitchFamily="18" charset="0"/>
              </a:endParaRPr>
            </a:p>
          </p:txBody>
        </p:sp>
        <p:sp>
          <p:nvSpPr>
            <p:cNvPr id="8" name="Down Arrow 7"/>
            <p:cNvSpPr/>
            <p:nvPr/>
          </p:nvSpPr>
          <p:spPr bwMode="auto">
            <a:xfrm rot="20340000">
              <a:off x="5719904" y="3593435"/>
              <a:ext cx="203702" cy="1243254"/>
            </a:xfrm>
            <a:prstGeom prst="downArrow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599" tIns="45048" rIns="91599" bIns="45048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5000"/>
                <a:buFont typeface="Symbol" pitchFamily="18" charset="2"/>
                <a:buNone/>
                <a:tabLst/>
              </a:pPr>
              <a:endParaRPr kumimoji="0" lang="en-US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Palatino" pitchFamily="18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 rot="20400000">
              <a:off x="4108851" y="5160827"/>
              <a:ext cx="148149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feasible set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4692257" y="2960169"/>
              <a:ext cx="18907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 smtClean="0">
                  <a:solidFill>
                    <a:srgbClr val="0000FF"/>
                  </a:solidFill>
                </a:rPr>
                <a:t>sharp</a:t>
              </a:r>
              <a:r>
                <a:rPr lang="en-US" sz="1600" dirty="0" smtClean="0"/>
                <a:t>: sparse, high variance</a:t>
              </a:r>
              <a:endParaRPr lang="en-US" sz="1600" dirty="0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830963" y="2617587"/>
              <a:ext cx="194490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 smtClean="0">
                  <a:solidFill>
                    <a:srgbClr val="0000FF"/>
                  </a:solidFill>
                </a:rPr>
                <a:t>blurry</a:t>
              </a:r>
              <a:r>
                <a:rPr lang="en-US" sz="1600" dirty="0" smtClean="0"/>
                <a:t>: non-sparse, low variance</a:t>
              </a:r>
              <a:endParaRPr lang="en-US" sz="1600" dirty="0"/>
            </a:p>
          </p:txBody>
        </p:sp>
        <p:sp>
          <p:nvSpPr>
            <p:cNvPr id="27" name="Oval 26"/>
            <p:cNvSpPr/>
            <p:nvPr/>
          </p:nvSpPr>
          <p:spPr bwMode="auto">
            <a:xfrm>
              <a:off x="7837717" y="4156237"/>
              <a:ext cx="486888" cy="263395"/>
            </a:xfrm>
            <a:prstGeom prst="ellipse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599" tIns="45048" rIns="91599" bIns="45048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5000"/>
                <a:buFont typeface="Symbol" pitchFamily="18" charset="2"/>
                <a:buNone/>
                <a:tabLst/>
              </a:pPr>
              <a:endParaRPr kumimoji="0" lang="en-US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Palatino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5580047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/>
              <a:t>Rather than accurately reflecting natural image statistics, for MAP to work we need a prior/penalty such that</a:t>
            </a:r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/>
          </a:p>
          <a:p>
            <a:r>
              <a:rPr lang="en-US" sz="2000" dirty="0" smtClean="0"/>
              <a:t>Theoretically ideal … but now we have a combinatorial optimization problem, and the convex relaxation provably fails.</a:t>
            </a:r>
            <a:endParaRPr 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598898" y="3111337"/>
            <a:ext cx="8098972" cy="184665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u="sng" dirty="0">
                <a:solidFill>
                  <a:srgbClr val="0000FF"/>
                </a:solidFill>
              </a:rPr>
              <a:t>Lemma</a:t>
            </a:r>
            <a:r>
              <a:rPr lang="en-US" dirty="0"/>
              <a:t>:  Under very mild conditions, the </a:t>
            </a:r>
            <a:r>
              <a:rPr lang="en-US" sz="2200" dirty="0" smtClean="0">
                <a:latin typeface="Batang" pitchFamily="18" charset="-127"/>
                <a:ea typeface="Batang" pitchFamily="18" charset="-127"/>
                <a:cs typeface="Times New Roman" pitchFamily="18" charset="0"/>
              </a:rPr>
              <a:t>ℓ</a:t>
            </a:r>
            <a:r>
              <a:rPr lang="en-US" sz="2200" baseline="-25000" dirty="0" smtClean="0"/>
              <a:t>0</a:t>
            </a:r>
            <a:r>
              <a:rPr lang="en-US" dirty="0" smtClean="0"/>
              <a:t> </a:t>
            </a:r>
            <a:r>
              <a:rPr lang="en-US" dirty="0"/>
              <a:t>norm (invariant to changes in variance) satisfies: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with equality </a:t>
            </a:r>
            <a:r>
              <a:rPr lang="en-US" dirty="0" err="1"/>
              <a:t>iff</a:t>
            </a: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dirty="0" smtClean="0"/>
              <a:t> </a:t>
            </a:r>
            <a:r>
              <a:rPr lang="en-US" dirty="0"/>
              <a:t>= </a:t>
            </a:r>
            <a:r>
              <a:rPr lang="en-US" b="1" dirty="0" smtClean="0">
                <a:latin typeface="Symbol" pitchFamily="18" charset="2"/>
              </a:rPr>
              <a:t>d</a:t>
            </a:r>
            <a:r>
              <a:rPr lang="en-US" dirty="0" smtClean="0"/>
              <a:t>.  </a:t>
            </a:r>
            <a:r>
              <a:rPr lang="en-US" sz="1800" dirty="0" smtClean="0"/>
              <a:t>(Similar concept holds when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1800" dirty="0" smtClean="0"/>
              <a:t> is not exactly sparse.)</a:t>
            </a: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 “Ideal” </a:t>
            </a:r>
            <a:r>
              <a:rPr lang="en-US" dirty="0" err="1" smtClean="0"/>
              <a:t>Deblurring</a:t>
            </a:r>
            <a:r>
              <a:rPr lang="en-US" dirty="0" smtClean="0"/>
              <a:t> Cost Function</a:t>
            </a:r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9257582"/>
              </p:ext>
            </p:extLst>
          </p:nvPr>
        </p:nvGraphicFramePr>
        <p:xfrm>
          <a:off x="1850765" y="2000123"/>
          <a:ext cx="5307013" cy="625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300" name="Equation" r:id="rId3" imgW="2908080" imgH="342720" progId="Equation.3">
                  <p:embed/>
                </p:oleObj>
              </mc:Choice>
              <mc:Fallback>
                <p:oleObj name="Equation" r:id="rId3" imgW="2908080" imgH="34272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850765" y="2000123"/>
                        <a:ext cx="5307013" cy="6254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52311359"/>
              </p:ext>
            </p:extLst>
          </p:nvPr>
        </p:nvGraphicFramePr>
        <p:xfrm>
          <a:off x="3398010" y="3821581"/>
          <a:ext cx="1957250" cy="593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301" name="Equation" r:id="rId5" imgW="838080" imgH="253800" progId="Equation.3">
                  <p:embed/>
                </p:oleObj>
              </mc:Choice>
              <mc:Fallback>
                <p:oleObj name="Equation" r:id="rId5" imgW="838080" imgH="2538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398010" y="3821581"/>
                        <a:ext cx="1957250" cy="59310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31768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Local Minima 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155700"/>
            <a:ext cx="7781925" cy="1801256"/>
          </a:xfrm>
        </p:spPr>
        <p:txBody>
          <a:bodyPr/>
          <a:lstStyle/>
          <a:p>
            <a:r>
              <a:rPr lang="en-US" dirty="0" smtClean="0"/>
              <a:t>1D signal is convolved with a 1D rectangular kernel</a:t>
            </a:r>
          </a:p>
          <a:p>
            <a:r>
              <a:rPr lang="en-US" dirty="0" smtClean="0"/>
              <a:t>MAP estimation using </a:t>
            </a:r>
            <a:r>
              <a:rPr lang="en-US" sz="2400" dirty="0">
                <a:latin typeface="Batang" pitchFamily="18" charset="-127"/>
                <a:ea typeface="Batang" pitchFamily="18" charset="-127"/>
                <a:cs typeface="Times New Roman" pitchFamily="18" charset="0"/>
              </a:rPr>
              <a:t>ℓ</a:t>
            </a:r>
            <a:r>
              <a:rPr lang="en-US" sz="2400" baseline="-25000" dirty="0"/>
              <a:t>0</a:t>
            </a:r>
            <a:r>
              <a:rPr lang="en-US" dirty="0" smtClean="0"/>
              <a:t> norm implemented with IRLS minimization technique.</a:t>
            </a:r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654549" y="2538591"/>
            <a:ext cx="7951086" cy="4013860"/>
            <a:chOff x="703977" y="2844140"/>
            <a:chExt cx="7951086" cy="4013860"/>
          </a:xfrm>
        </p:grpSpPr>
        <p:pic>
          <p:nvPicPr>
            <p:cNvPr id="64515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672" y="2844140"/>
              <a:ext cx="7938391" cy="40138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Rectangle 3"/>
            <p:cNvSpPr/>
            <p:nvPr/>
          </p:nvSpPr>
          <p:spPr bwMode="auto">
            <a:xfrm>
              <a:off x="3338632" y="2879765"/>
              <a:ext cx="2670281" cy="291564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599" tIns="45048" rIns="91599" bIns="45048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5000"/>
                <a:buFont typeface="Symbol" pitchFamily="18" charset="2"/>
                <a:buNone/>
                <a:tabLst/>
              </a:pPr>
              <a:endParaRPr kumimoji="0" lang="en-US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Palatino" pitchFamily="18" charset="0"/>
              </a:endParaRPr>
            </a:p>
          </p:txBody>
        </p:sp>
        <p:sp>
          <p:nvSpPr>
            <p:cNvPr id="5" name="Rectangle 4"/>
            <p:cNvSpPr/>
            <p:nvPr/>
          </p:nvSpPr>
          <p:spPr bwMode="auto">
            <a:xfrm>
              <a:off x="703977" y="5658593"/>
              <a:ext cx="7951086" cy="1163782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599" tIns="45048" rIns="91599" bIns="45048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5000"/>
                <a:buFont typeface="Symbol" pitchFamily="18" charset="2"/>
                <a:buNone/>
                <a:tabLst/>
              </a:pPr>
              <a:endPara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Palatino" pitchFamily="18" charset="0"/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2962022" y="5638048"/>
            <a:ext cx="3804989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Provable failure because of convergence to local minima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38673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Motivation for Alternative Estimators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1426" y="1393207"/>
            <a:ext cx="7781925" cy="4940300"/>
          </a:xfrm>
        </p:spPr>
        <p:txBody>
          <a:bodyPr/>
          <a:lstStyle/>
          <a:p>
            <a:r>
              <a:rPr lang="en-US" dirty="0" smtClean="0"/>
              <a:t>With the </a:t>
            </a:r>
            <a:r>
              <a:rPr lang="en-US" sz="2400" dirty="0">
                <a:latin typeface="Batang" pitchFamily="18" charset="-127"/>
                <a:ea typeface="Batang" pitchFamily="18" charset="-127"/>
                <a:cs typeface="Times New Roman" pitchFamily="18" charset="0"/>
              </a:rPr>
              <a:t>ℓ</a:t>
            </a:r>
            <a:r>
              <a:rPr lang="en-US" sz="2400" baseline="-25000" dirty="0"/>
              <a:t>0</a:t>
            </a:r>
            <a:r>
              <a:rPr lang="en-US" dirty="0" smtClean="0"/>
              <a:t> norm we get stuck in local minima.</a:t>
            </a:r>
          </a:p>
          <a:p>
            <a:endParaRPr lang="en-US" dirty="0" smtClean="0"/>
          </a:p>
          <a:p>
            <a:r>
              <a:rPr lang="en-US" dirty="0" smtClean="0"/>
              <a:t>With natural image statistics (or the </a:t>
            </a:r>
            <a:r>
              <a:rPr lang="en-US" sz="2400" dirty="0" smtClean="0">
                <a:latin typeface="Batang" pitchFamily="18" charset="-127"/>
                <a:ea typeface="Batang" pitchFamily="18" charset="-127"/>
                <a:cs typeface="Times New Roman" pitchFamily="18" charset="0"/>
              </a:rPr>
              <a:t>ℓ</a:t>
            </a:r>
            <a:r>
              <a:rPr lang="en-US" sz="2400" baseline="-25000" dirty="0" smtClean="0"/>
              <a:t>1</a:t>
            </a:r>
            <a:r>
              <a:rPr lang="en-US" dirty="0" smtClean="0"/>
              <a:t> norm) we favor the degenerate, blurry solution.</a:t>
            </a:r>
          </a:p>
          <a:p>
            <a:endParaRPr lang="en-US" dirty="0" smtClean="0"/>
          </a:p>
          <a:p>
            <a:r>
              <a:rPr lang="en-US" dirty="0" smtClean="0"/>
              <a:t>But perhaps natural image statistics can still be valuable if we use an estimator that is sensitive to the entire posterior distribution (not just its mode).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760221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Latent Variable Bayesian Formulation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Assumptions: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Follow the same process as the general case, we have:</a:t>
            </a:r>
          </a:p>
          <a:p>
            <a:endParaRPr lang="en-US" sz="3200" dirty="0"/>
          </a:p>
          <a:p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9867467"/>
              </p:ext>
            </p:extLst>
          </p:nvPr>
        </p:nvGraphicFramePr>
        <p:xfrm>
          <a:off x="1130300" y="1576388"/>
          <a:ext cx="7285038" cy="1497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08" name="Equation" r:id="rId3" imgW="4203360" imgH="863280" progId="Equation.3">
                  <p:embed/>
                </p:oleObj>
              </mc:Choice>
              <mc:Fallback>
                <p:oleObj name="Equation" r:id="rId3" imgW="4203360" imgH="8632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0300" y="1576388"/>
                        <a:ext cx="7285038" cy="14970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1490642"/>
              </p:ext>
            </p:extLst>
          </p:nvPr>
        </p:nvGraphicFramePr>
        <p:xfrm>
          <a:off x="1124506" y="3944206"/>
          <a:ext cx="7327900" cy="167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09" name="Equation" r:id="rId5" imgW="3759120" imgH="863280" progId="Equation.3">
                  <p:embed/>
                </p:oleObj>
              </mc:Choice>
              <mc:Fallback>
                <p:oleObj name="Equation" r:id="rId5" imgW="3759120" imgH="8632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24506" y="3944206"/>
                        <a:ext cx="7327900" cy="1676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512380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8141" y="1155700"/>
            <a:ext cx="8134598" cy="4940300"/>
          </a:xfrm>
        </p:spPr>
        <p:txBody>
          <a:bodyPr/>
          <a:lstStyle/>
          <a:p>
            <a:r>
              <a:rPr lang="en-US" sz="2000" dirty="0" smtClean="0"/>
              <a:t>Choosing </a:t>
            </a:r>
            <a:r>
              <a:rPr lang="en-US" sz="2200" i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000" dirty="0" smtClean="0"/>
              <a:t> is equivalent to choosing function 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2000" dirty="0" smtClean="0"/>
              <a:t> embedded in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2200" i="1" baseline="-25000" dirty="0" err="1">
                <a:latin typeface="Times New Roman" pitchFamily="18" charset="0"/>
                <a:cs typeface="Times New Roman" pitchFamily="18" charset="0"/>
              </a:rPr>
              <a:t>VB</a:t>
            </a:r>
            <a:r>
              <a:rPr lang="en-US" sz="2000" dirty="0" smtClean="0"/>
              <a:t>.</a:t>
            </a:r>
          </a:p>
          <a:p>
            <a:endParaRPr lang="en-US" sz="2000" dirty="0"/>
          </a:p>
          <a:p>
            <a:r>
              <a:rPr lang="en-US" sz="2000" dirty="0" smtClean="0"/>
              <a:t>Natural image statistics seem like the obvious choice [</a:t>
            </a:r>
            <a:r>
              <a:rPr lang="en-US" sz="1600" dirty="0" smtClean="0"/>
              <a:t>Fergus et al., 2006; Levin et al., 2009</a:t>
            </a:r>
            <a:r>
              <a:rPr lang="en-US" sz="2000" dirty="0" smtClean="0"/>
              <a:t>].</a:t>
            </a:r>
          </a:p>
          <a:p>
            <a:endParaRPr lang="en-US" sz="2000" dirty="0"/>
          </a:p>
          <a:p>
            <a:r>
              <a:rPr lang="en-US" sz="2000" dirty="0" smtClean="0"/>
              <a:t>Let </a:t>
            </a:r>
            <a:r>
              <a:rPr lang="en-US" sz="2200" i="1" dirty="0" err="1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2200" baseline="-25000" dirty="0" err="1" smtClean="0">
                <a:latin typeface="Times New Roman" pitchFamily="18" charset="0"/>
                <a:cs typeface="Times New Roman" pitchFamily="18" charset="0"/>
              </a:rPr>
              <a:t>nat</a:t>
            </a:r>
            <a:r>
              <a:rPr lang="en-US" sz="2000" dirty="0" smtClean="0"/>
              <a:t> denote the </a:t>
            </a:r>
            <a:r>
              <a:rPr lang="en-US" sz="2200" i="1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2000" dirty="0" smtClean="0"/>
              <a:t>  function associated with such a prior (it can be computed using tools from convex analysis [</a:t>
            </a:r>
            <a:r>
              <a:rPr lang="en-US" sz="1800" dirty="0" smtClean="0"/>
              <a:t>Palmer et al., 2006</a:t>
            </a:r>
            <a:r>
              <a:rPr lang="en-US" sz="2000" dirty="0" smtClean="0"/>
              <a:t>]).   </a:t>
            </a:r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endParaRPr lang="en-US" sz="2000" dirty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/>
          </a:p>
          <a:p>
            <a:pPr marL="0" indent="0">
              <a:buNone/>
            </a:pPr>
            <a:r>
              <a:rPr lang="en-US" sz="2000" dirty="0" smtClean="0"/>
              <a:t>        </a:t>
            </a:r>
            <a:endParaRPr lang="en-US" sz="3200" dirty="0"/>
          </a:p>
          <a:p>
            <a:r>
              <a:rPr lang="en-US" sz="2000" i="1" dirty="0">
                <a:solidFill>
                  <a:srgbClr val="FF0000"/>
                </a:solidFill>
              </a:rPr>
              <a:t>So the implicit VB image penalty actually favors the </a:t>
            </a:r>
            <a:r>
              <a:rPr lang="en-US" sz="2000" i="1" dirty="0" smtClean="0">
                <a:solidFill>
                  <a:srgbClr val="FF0000"/>
                </a:solidFill>
              </a:rPr>
              <a:t>blur </a:t>
            </a:r>
            <a:r>
              <a:rPr lang="en-US" sz="2000" i="1" dirty="0">
                <a:solidFill>
                  <a:srgbClr val="FF0000"/>
                </a:solidFill>
              </a:rPr>
              <a:t>solution even more than the original natural image statistics!</a:t>
            </a:r>
          </a:p>
          <a:p>
            <a:pPr lvl="1"/>
            <a:endParaRPr lang="en-US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938150" y="4102897"/>
            <a:ext cx="7350827" cy="150810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r>
              <a:rPr lang="en-US" b="1" u="sng" dirty="0" smtClean="0">
                <a:solidFill>
                  <a:srgbClr val="0000FF"/>
                </a:solidFill>
              </a:rPr>
              <a:t>(Di)</a:t>
            </a:r>
            <a:r>
              <a:rPr lang="en-US" b="1" u="sng" dirty="0" smtClean="0">
                <a:solidFill>
                  <a:srgbClr val="0000FF"/>
                </a:solidFill>
              </a:rPr>
              <a:t>Lemma</a:t>
            </a:r>
            <a:r>
              <a:rPr lang="en-US" dirty="0" smtClean="0"/>
              <a:t>:  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/>
              <a:t> </a:t>
            </a:r>
            <a:r>
              <a:rPr lang="en-US" sz="1800" dirty="0"/>
              <a:t>is less concave in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|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|</a:t>
            </a:r>
            <a:r>
              <a:rPr lang="en-US" sz="1800" dirty="0"/>
              <a:t> than the original image prior </a:t>
            </a:r>
            <a:r>
              <a:rPr lang="en-US" sz="1200" dirty="0">
                <a:solidFill>
                  <a:srgbClr val="000000"/>
                </a:solidFill>
              </a:rPr>
              <a:t>[Wipf and Zhang, 2013]</a:t>
            </a:r>
            <a:r>
              <a:rPr lang="en-US" sz="1800" dirty="0">
                <a:solidFill>
                  <a:srgbClr val="000000"/>
                </a:solidFill>
              </a:rPr>
              <a:t>.</a:t>
            </a: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Choosing an Image Prior to Use</a:t>
            </a:r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/>
          </p:nvPr>
        </p:nvGraphicFramePr>
        <p:xfrm>
          <a:off x="1415337" y="4337446"/>
          <a:ext cx="5945187" cy="846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744" name="Equation" r:id="rId3" imgW="3390840" imgH="482400" progId="Equation.3">
                  <p:embed/>
                </p:oleObj>
              </mc:Choice>
              <mc:Fallback>
                <p:oleObj name="Equation" r:id="rId3" imgW="3390840" imgH="482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15337" y="4337446"/>
                        <a:ext cx="5945187" cy="846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9660852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Practical Strategy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7454" y="747923"/>
            <a:ext cx="8124568" cy="3285407"/>
          </a:xfrm>
        </p:spPr>
        <p:txBody>
          <a:bodyPr/>
          <a:lstStyle/>
          <a:p>
            <a:pPr marL="342900" lvl="1" indent="0">
              <a:buNone/>
            </a:pPr>
            <a:endParaRPr lang="en-US" sz="2000" dirty="0"/>
          </a:p>
          <a:p>
            <a:r>
              <a:rPr lang="en-US" sz="2000" dirty="0"/>
              <a:t>A</a:t>
            </a:r>
            <a:r>
              <a:rPr lang="en-US" sz="2000" dirty="0" smtClean="0"/>
              <a:t>nalyze the reformulated cost function independently of its Bayesian origins</a:t>
            </a:r>
            <a:r>
              <a:rPr lang="en-US" sz="2000" dirty="0"/>
              <a:t>.</a:t>
            </a:r>
            <a:endParaRPr lang="en-US" sz="2000" dirty="0" smtClean="0"/>
          </a:p>
          <a:p>
            <a:endParaRPr lang="en-US" sz="2000" dirty="0"/>
          </a:p>
          <a:p>
            <a:r>
              <a:rPr lang="en-US" sz="2000" dirty="0"/>
              <a:t>T</a:t>
            </a:r>
            <a:r>
              <a:rPr lang="en-US" sz="2000" dirty="0" smtClean="0"/>
              <a:t>he best prior (or equivalently </a:t>
            </a:r>
            <a:r>
              <a:rPr lang="en-US" sz="2200" i="1" dirty="0" smtClean="0">
                <a:latin typeface="Times New Roman" pitchFamily="18" charset="0"/>
                <a:cs typeface="Times New Roman" pitchFamily="18" charset="0"/>
              </a:rPr>
              <a:t>f </a:t>
            </a:r>
            <a:r>
              <a:rPr lang="en-US" sz="2000" dirty="0" smtClean="0"/>
              <a:t>) can then be selected based on properties directly beneficial to </a:t>
            </a:r>
            <a:r>
              <a:rPr lang="en-US" sz="2000" dirty="0" err="1" smtClean="0"/>
              <a:t>deblurring</a:t>
            </a:r>
            <a:r>
              <a:rPr lang="en-US" sz="2000" dirty="0" smtClean="0"/>
              <a:t>.</a:t>
            </a:r>
          </a:p>
          <a:p>
            <a:endParaRPr lang="en-US" sz="2000" dirty="0"/>
          </a:p>
          <a:p>
            <a:r>
              <a:rPr lang="en-US" sz="2000" i="1" dirty="0" smtClean="0">
                <a:solidFill>
                  <a:srgbClr val="0000FF"/>
                </a:solidFill>
              </a:rPr>
              <a:t>This is just like the Lasso</a:t>
            </a:r>
            <a:r>
              <a:rPr lang="en-US" sz="2000" dirty="0" smtClean="0"/>
              <a:t>:  We do not use such an </a:t>
            </a:r>
            <a:r>
              <a:rPr lang="en-US" sz="2200" dirty="0" smtClean="0">
                <a:latin typeface="Batang" pitchFamily="18" charset="-127"/>
                <a:ea typeface="Batang" pitchFamily="18" charset="-127"/>
                <a:cs typeface="Times New Roman" pitchFamily="18" charset="0"/>
              </a:rPr>
              <a:t>ℓ</a:t>
            </a:r>
            <a:r>
              <a:rPr lang="en-US" sz="2200" baseline="-25000" dirty="0" smtClean="0"/>
              <a:t>1</a:t>
            </a:r>
            <a:r>
              <a:rPr lang="en-US" sz="2000" dirty="0" smtClean="0"/>
              <a:t> model because we believe the data actually come from a </a:t>
            </a:r>
            <a:r>
              <a:rPr lang="en-US" sz="2000" dirty="0" err="1" smtClean="0"/>
              <a:t>Laplacian</a:t>
            </a:r>
            <a:r>
              <a:rPr lang="en-US" sz="2000" dirty="0" smtClean="0"/>
              <a:t> distribution.</a:t>
            </a:r>
            <a:endParaRPr lang="en-US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685072" y="4323768"/>
            <a:ext cx="813816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Theorem.</a:t>
            </a:r>
            <a:r>
              <a:rPr lang="en-US" dirty="0" smtClean="0"/>
              <a:t> When                       </a:t>
            </a:r>
            <a:r>
              <a:rPr lang="en-US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+mn-lt"/>
                <a:cs typeface="Times New Roman" panose="02020603050405020304" pitchFamily="18" charset="0"/>
              </a:rPr>
              <a:t>            has the closed form</a:t>
            </a:r>
          </a:p>
          <a:p>
            <a:endParaRPr lang="en-US" dirty="0">
              <a:latin typeface="+mn-lt"/>
              <a:cs typeface="Times New Roman" panose="02020603050405020304" pitchFamily="18" charset="0"/>
            </a:endParaRPr>
          </a:p>
          <a:p>
            <a:endParaRPr lang="en-US" dirty="0" smtClean="0">
              <a:latin typeface="+mn-lt"/>
              <a:cs typeface="Times New Roman" panose="02020603050405020304" pitchFamily="18" charset="0"/>
            </a:endParaRPr>
          </a:p>
          <a:p>
            <a:endParaRPr lang="en-US" dirty="0">
              <a:latin typeface="+mn-lt"/>
              <a:cs typeface="Times New Roman" panose="02020603050405020304" pitchFamily="18" charset="0"/>
            </a:endParaRPr>
          </a:p>
          <a:p>
            <a:r>
              <a:rPr lang="en-US" dirty="0">
                <a:latin typeface="+mn-lt"/>
                <a:cs typeface="Times New Roman" panose="02020603050405020304" pitchFamily="18" charset="0"/>
              </a:rPr>
              <a:t>w</a:t>
            </a:r>
            <a:r>
              <a:rPr lang="en-US" dirty="0" smtClean="0">
                <a:latin typeface="+mn-lt"/>
                <a:cs typeface="Times New Roman" panose="02020603050405020304" pitchFamily="18" charset="0"/>
              </a:rPr>
              <a:t>ith  </a:t>
            </a:r>
          </a:p>
          <a:p>
            <a:endParaRPr lang="en-US" dirty="0">
              <a:latin typeface="+mn-lt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4061288"/>
              </p:ext>
            </p:extLst>
          </p:nvPr>
        </p:nvGraphicFramePr>
        <p:xfrm>
          <a:off x="2681030" y="4367389"/>
          <a:ext cx="2406650" cy="388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984" name="Equation" r:id="rId3" imgW="1396800" imgH="228600" progId="Equation.3">
                  <p:embed/>
                </p:oleObj>
              </mc:Choice>
              <mc:Fallback>
                <p:oleObj name="Equation" r:id="rId3" imgW="139680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81030" y="4367389"/>
                        <a:ext cx="2406650" cy="3889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8465143"/>
              </p:ext>
            </p:extLst>
          </p:nvPr>
        </p:nvGraphicFramePr>
        <p:xfrm>
          <a:off x="732437" y="4846814"/>
          <a:ext cx="7689850" cy="841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985" name="Equation" r:id="rId5" imgW="4254480" imgH="469800" progId="Equation.3">
                  <p:embed/>
                </p:oleObj>
              </mc:Choice>
              <mc:Fallback>
                <p:oleObj name="Equation" r:id="rId5" imgW="4254480" imgH="4698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32437" y="4846814"/>
                        <a:ext cx="7689850" cy="8413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2232089"/>
              </p:ext>
            </p:extLst>
          </p:nvPr>
        </p:nvGraphicFramePr>
        <p:xfrm>
          <a:off x="1348772" y="5754283"/>
          <a:ext cx="1452563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986" name="Equation" r:id="rId7" imgW="774360" imgH="228600" progId="Equation.3">
                  <p:embed/>
                </p:oleObj>
              </mc:Choice>
              <mc:Fallback>
                <p:oleObj name="Equation" r:id="rId7" imgW="77436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348772" y="5754283"/>
                        <a:ext cx="1452563" cy="4238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713910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6104" y="177986"/>
            <a:ext cx="7822096" cy="727075"/>
          </a:xfrm>
        </p:spPr>
        <p:txBody>
          <a:bodyPr/>
          <a:lstStyle/>
          <a:p>
            <a:r>
              <a:rPr lang="en-US" sz="3600" dirty="0" err="1" smtClean="0"/>
              <a:t>Sparsity</a:t>
            </a:r>
            <a:r>
              <a:rPr lang="en-US" sz="3600" dirty="0"/>
              <a:t>-</a:t>
            </a:r>
            <a:r>
              <a:rPr lang="en-US" sz="3600" dirty="0" smtClean="0"/>
              <a:t>Promoting Properties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638" y="941947"/>
            <a:ext cx="8940085" cy="5340104"/>
          </a:xfrm>
          <a:solidFill>
            <a:schemeClr val="bg1"/>
          </a:solidFill>
          <a:ln>
            <a:solidFill>
              <a:schemeClr val="bg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If and only if  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smtClean="0"/>
              <a:t>is constant,  then </a:t>
            </a:r>
            <a:r>
              <a:rPr lang="en-US" sz="2400" i="1" dirty="0" err="1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2400" i="1" baseline="-25000" dirty="0" err="1" smtClean="0">
                <a:latin typeface="Times New Roman" pitchFamily="18" charset="0"/>
                <a:cs typeface="Times New Roman" pitchFamily="18" charset="0"/>
              </a:rPr>
              <a:t>VB</a:t>
            </a:r>
            <a:r>
              <a:rPr lang="en-US" dirty="0" smtClean="0"/>
              <a:t> satisfies the following:</a:t>
            </a:r>
          </a:p>
          <a:p>
            <a:pPr lvl="1"/>
            <a:endParaRPr lang="en-US" dirty="0"/>
          </a:p>
          <a:p>
            <a:pPr lvl="1"/>
            <a:r>
              <a:rPr lang="en-US" b="1" dirty="0" err="1" smtClean="0">
                <a:solidFill>
                  <a:srgbClr val="0000FF"/>
                </a:solidFill>
              </a:rPr>
              <a:t>Sparsity</a:t>
            </a:r>
            <a:r>
              <a:rPr lang="en-US" dirty="0" smtClean="0"/>
              <a:t>:  Jointly concave, non-decreasing function of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|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000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| </a:t>
            </a:r>
            <a:r>
              <a:rPr lang="en-US" dirty="0" smtClean="0"/>
              <a:t>for all </a:t>
            </a:r>
            <a:r>
              <a:rPr lang="en-US" sz="2000" i="1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1"/>
            <a:endParaRPr lang="en-US" dirty="0"/>
          </a:p>
          <a:p>
            <a:pPr lvl="1"/>
            <a:r>
              <a:rPr lang="en-US" b="1" dirty="0" smtClean="0">
                <a:solidFill>
                  <a:srgbClr val="0000FF"/>
                </a:solidFill>
              </a:rPr>
              <a:t>Scale-invariance</a:t>
            </a:r>
            <a:r>
              <a:rPr lang="en-US" dirty="0" smtClean="0"/>
              <a:t>:  </a:t>
            </a:r>
            <a:r>
              <a:rPr lang="en-US" dirty="0"/>
              <a:t>C</a:t>
            </a:r>
            <a:r>
              <a:rPr lang="en-US" dirty="0" smtClean="0"/>
              <a:t>onstraint set </a:t>
            </a:r>
            <a:r>
              <a:rPr lang="en-US" dirty="0" err="1" smtClean="0">
                <a:latin typeface="Symbol" pitchFamily="18" charset="2"/>
              </a:rPr>
              <a:t>W</a:t>
            </a:r>
            <a:r>
              <a:rPr lang="en-US" i="1" baseline="-25000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dirty="0" smtClean="0"/>
              <a:t> on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dirty="0" smtClean="0"/>
              <a:t> does not affect solution.</a:t>
            </a:r>
          </a:p>
          <a:p>
            <a:pPr lvl="1"/>
            <a:endParaRPr lang="en-US" dirty="0"/>
          </a:p>
          <a:p>
            <a:pPr lvl="1"/>
            <a:r>
              <a:rPr lang="en-US" b="1" dirty="0" smtClean="0">
                <a:solidFill>
                  <a:srgbClr val="0000FF"/>
                </a:solidFill>
              </a:rPr>
              <a:t>Limiting cases</a:t>
            </a:r>
            <a:r>
              <a:rPr lang="en-US" dirty="0" smtClean="0"/>
              <a:t>: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b="1" dirty="0" smtClean="0">
              <a:solidFill>
                <a:srgbClr val="0000FF"/>
              </a:solidFill>
            </a:endParaRPr>
          </a:p>
          <a:p>
            <a:pPr lvl="1"/>
            <a:r>
              <a:rPr lang="en-US" b="1" dirty="0" smtClean="0">
                <a:solidFill>
                  <a:srgbClr val="0000FF"/>
                </a:solidFill>
              </a:rPr>
              <a:t>General case</a:t>
            </a:r>
            <a:r>
              <a:rPr lang="en-US" dirty="0" smtClean="0"/>
              <a:t>:  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8682135"/>
              </p:ext>
            </p:extLst>
          </p:nvPr>
        </p:nvGraphicFramePr>
        <p:xfrm>
          <a:off x="775621" y="3480644"/>
          <a:ext cx="5362575" cy="1316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846" name="Equation" r:id="rId3" imgW="3720960" imgH="914400" progId="Equation.3">
                  <p:embed/>
                </p:oleObj>
              </mc:Choice>
              <mc:Fallback>
                <p:oleObj name="Equation" r:id="rId3" imgW="3720960" imgH="914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5621" y="3480644"/>
                        <a:ext cx="5362575" cy="1316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6030718"/>
              </p:ext>
            </p:extLst>
          </p:nvPr>
        </p:nvGraphicFramePr>
        <p:xfrm>
          <a:off x="819052" y="5438659"/>
          <a:ext cx="6756400" cy="676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847" name="Equation" r:id="rId5" imgW="4686120" imgH="469800" progId="Equation.3">
                  <p:embed/>
                </p:oleObj>
              </mc:Choice>
              <mc:Fallback>
                <p:oleObj name="Equation" r:id="rId5" imgW="4686120" imgH="469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9052" y="5438659"/>
                        <a:ext cx="6756400" cy="676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103916" y="6282051"/>
            <a:ext cx="23439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</a:t>
            </a:r>
            <a:r>
              <a:rPr lang="en-US" sz="1600" dirty="0" smtClean="0"/>
              <a:t>Wipf and Zhang, 2013</a:t>
            </a:r>
            <a:r>
              <a:rPr lang="en-US" dirty="0" smtClean="0"/>
              <a:t>]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12055" y="2854414"/>
            <a:ext cx="3173164" cy="2339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7593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Why Does </a:t>
            </a:r>
            <a:r>
              <a:rPr lang="en-US" sz="3200" dirty="0"/>
              <a:t>T</a:t>
            </a:r>
            <a:r>
              <a:rPr lang="en-US" sz="3200" dirty="0" smtClean="0"/>
              <a:t>his </a:t>
            </a:r>
            <a:r>
              <a:rPr lang="en-US" sz="3200" dirty="0"/>
              <a:t>H</a:t>
            </a:r>
            <a:r>
              <a:rPr lang="en-US" sz="3200" dirty="0" smtClean="0"/>
              <a:t>elp?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0175" y="1155700"/>
            <a:ext cx="8481944" cy="4940300"/>
          </a:xfrm>
        </p:spPr>
        <p:txBody>
          <a:bodyPr/>
          <a:lstStyle/>
          <a:p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2400" i="1" baseline="-25000" dirty="0" err="1">
                <a:latin typeface="Times New Roman" pitchFamily="18" charset="0"/>
                <a:cs typeface="Times New Roman" pitchFamily="18" charset="0"/>
              </a:rPr>
              <a:t>VB</a:t>
            </a:r>
            <a:r>
              <a:rPr lang="en-US" dirty="0" smtClean="0"/>
              <a:t> </a:t>
            </a:r>
            <a:r>
              <a:rPr lang="en-US" dirty="0"/>
              <a:t>is a scale-invariant </a:t>
            </a:r>
            <a:r>
              <a:rPr lang="en-US" dirty="0" err="1"/>
              <a:t>sparsity</a:t>
            </a:r>
            <a:r>
              <a:rPr lang="en-US" dirty="0"/>
              <a:t> penalty that interpolates between the </a:t>
            </a:r>
            <a:r>
              <a:rPr lang="en-US" sz="2400" dirty="0">
                <a:latin typeface="Batang" pitchFamily="18" charset="-127"/>
                <a:ea typeface="Batang" pitchFamily="18" charset="-127"/>
                <a:cs typeface="Times New Roman" pitchFamily="18" charset="0"/>
              </a:rPr>
              <a:t>ℓ</a:t>
            </a:r>
            <a:r>
              <a:rPr lang="en-US" sz="2400" baseline="-25000" dirty="0"/>
              <a:t>1</a:t>
            </a:r>
            <a:r>
              <a:rPr lang="en-US" dirty="0" smtClean="0"/>
              <a:t> </a:t>
            </a:r>
            <a:r>
              <a:rPr lang="en-US" dirty="0"/>
              <a:t>and </a:t>
            </a:r>
            <a:r>
              <a:rPr lang="en-US" sz="2400" dirty="0" smtClean="0">
                <a:latin typeface="Batang" pitchFamily="18" charset="-127"/>
                <a:ea typeface="Batang" pitchFamily="18" charset="-127"/>
                <a:cs typeface="Times New Roman" pitchFamily="18" charset="0"/>
              </a:rPr>
              <a:t>ℓ</a:t>
            </a:r>
            <a:r>
              <a:rPr lang="en-US" sz="2400" baseline="-25000" dirty="0" smtClean="0"/>
              <a:t>0</a:t>
            </a:r>
            <a:r>
              <a:rPr lang="en-US" dirty="0" smtClean="0"/>
              <a:t> </a:t>
            </a:r>
            <a:r>
              <a:rPr lang="en-US" dirty="0"/>
              <a:t>norms </a:t>
            </a:r>
            <a:endParaRPr lang="en-US" dirty="0" smtClean="0"/>
          </a:p>
          <a:p>
            <a:endParaRPr lang="en-US" dirty="0"/>
          </a:p>
          <a:p>
            <a:r>
              <a:rPr lang="en-US" i="1" dirty="0" smtClean="0">
                <a:solidFill>
                  <a:srgbClr val="0000FF"/>
                </a:solidFill>
              </a:rPr>
              <a:t>More concave </a:t>
            </a:r>
            <a:r>
              <a:rPr lang="en-US" dirty="0" smtClean="0"/>
              <a:t>(sparse) if</a:t>
            </a:r>
          </a:p>
          <a:p>
            <a:pPr lvl="1"/>
            <a:r>
              <a:rPr lang="en-US" sz="2000" i="1" dirty="0" smtClean="0">
                <a:latin typeface="Symbol" pitchFamily="18" charset="2"/>
              </a:rPr>
              <a:t>l</a:t>
            </a:r>
            <a:r>
              <a:rPr lang="en-US" dirty="0" smtClean="0"/>
              <a:t> is small (low noise, modeling error)</a:t>
            </a:r>
          </a:p>
          <a:p>
            <a:pPr lvl="1"/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dirty="0" smtClean="0"/>
              <a:t> norm is big (meaning the kernel is sparse)</a:t>
            </a:r>
          </a:p>
          <a:p>
            <a:pPr lvl="1"/>
            <a:r>
              <a:rPr lang="en-US" dirty="0" smtClean="0"/>
              <a:t>These are the easy cases</a:t>
            </a:r>
          </a:p>
          <a:p>
            <a:pPr lvl="1"/>
            <a:endParaRPr lang="en-US" dirty="0"/>
          </a:p>
          <a:p>
            <a:r>
              <a:rPr lang="en-US" i="1" dirty="0" smtClean="0">
                <a:solidFill>
                  <a:srgbClr val="0000FF"/>
                </a:solidFill>
              </a:rPr>
              <a:t>Less concave </a:t>
            </a:r>
            <a:r>
              <a:rPr lang="en-US" dirty="0" smtClean="0"/>
              <a:t>if</a:t>
            </a:r>
          </a:p>
          <a:p>
            <a:pPr lvl="1"/>
            <a:r>
              <a:rPr lang="en-US" sz="2000" i="1" dirty="0">
                <a:latin typeface="Symbol" pitchFamily="18" charset="2"/>
              </a:rPr>
              <a:t>l</a:t>
            </a:r>
            <a:r>
              <a:rPr lang="en-US" i="1" dirty="0">
                <a:latin typeface="Symbol" pitchFamily="18" charset="2"/>
              </a:rPr>
              <a:t> </a:t>
            </a:r>
            <a:r>
              <a:rPr lang="en-US" i="1" dirty="0" smtClean="0">
                <a:latin typeface="Symbol" pitchFamily="18" charset="2"/>
              </a:rPr>
              <a:t> </a:t>
            </a:r>
            <a:r>
              <a:rPr lang="en-US" dirty="0" smtClean="0"/>
              <a:t>is big (large noise or kernel errors near the beginning of estimation)</a:t>
            </a:r>
          </a:p>
          <a:p>
            <a:pPr lvl="1"/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dirty="0" smtClean="0"/>
              <a:t> norm is small (kernel is diffuse, before fine scale details are resolved)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endParaRPr lang="en-US" dirty="0"/>
          </a:p>
        </p:txBody>
      </p:sp>
      <p:pic>
        <p:nvPicPr>
          <p:cNvPr id="4" name="Picture 146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5104" y="1680359"/>
            <a:ext cx="3581400" cy="2686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45029" y="5486397"/>
            <a:ext cx="7042069" cy="10156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This shape modulation allows VB to avoid local minima </a:t>
            </a:r>
            <a:r>
              <a:rPr lang="en-US" dirty="0" smtClean="0"/>
              <a:t>initially while </a:t>
            </a:r>
            <a:r>
              <a:rPr lang="en-US" dirty="0"/>
              <a:t>automatically introducing additional non-convexity to resolve fine details as estimation progresses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 bwMode="auto">
          <a:xfrm>
            <a:off x="7980218" y="3313216"/>
            <a:ext cx="106879" cy="39188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599" tIns="45048" rIns="91599" bIns="45048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Palatino" pitchFamily="18" charset="0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7965964" y="3313216"/>
          <a:ext cx="153954" cy="1959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870" name="Equation" r:id="rId4" imgW="139680" imgH="177480" progId="Equation.3">
                  <p:embed/>
                </p:oleObj>
              </mc:Choice>
              <mc:Fallback>
                <p:oleObj name="Equation" r:id="rId4" imgW="139680" imgH="177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965964" y="3313216"/>
                        <a:ext cx="153954" cy="19594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7961427" y="3509157"/>
          <a:ext cx="153955" cy="1959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871" name="Equation" r:id="rId6" imgW="139680" imgH="177480" progId="Equation.3">
                  <p:embed/>
                </p:oleObj>
              </mc:Choice>
              <mc:Fallback>
                <p:oleObj name="Equation" r:id="rId6" imgW="139680" imgH="177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61427" y="3509157"/>
                        <a:ext cx="153955" cy="19594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697563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Local Minima Example Revisited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155700"/>
            <a:ext cx="7781925" cy="1801256"/>
          </a:xfrm>
        </p:spPr>
        <p:txBody>
          <a:bodyPr/>
          <a:lstStyle/>
          <a:p>
            <a:r>
              <a:rPr lang="en-US" dirty="0" smtClean="0"/>
              <a:t>1D signal is convolved with a 1D rectangular kernel</a:t>
            </a:r>
          </a:p>
          <a:p>
            <a:r>
              <a:rPr lang="en-US" dirty="0" smtClean="0"/>
              <a:t>MAP using </a:t>
            </a:r>
            <a:r>
              <a:rPr lang="en-US" sz="2400" dirty="0" smtClean="0">
                <a:latin typeface="Batang" pitchFamily="18" charset="-127"/>
                <a:ea typeface="Batang" pitchFamily="18" charset="-127"/>
                <a:cs typeface="Times New Roman" pitchFamily="18" charset="0"/>
              </a:rPr>
              <a:t>ℓ</a:t>
            </a:r>
            <a:r>
              <a:rPr lang="en-US" sz="2400" baseline="-25000" dirty="0" smtClean="0"/>
              <a:t>0</a:t>
            </a:r>
            <a:r>
              <a:rPr lang="en-US" dirty="0" smtClean="0"/>
              <a:t> norm versus VB with adaptive shape</a:t>
            </a:r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681047" y="2277406"/>
            <a:ext cx="7938391" cy="4013860"/>
            <a:chOff x="716672" y="2844140"/>
            <a:chExt cx="7938391" cy="4013860"/>
          </a:xfrm>
        </p:grpSpPr>
        <p:pic>
          <p:nvPicPr>
            <p:cNvPr id="64515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672" y="2844140"/>
              <a:ext cx="7938391" cy="40138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Rectangle 3"/>
            <p:cNvSpPr/>
            <p:nvPr/>
          </p:nvSpPr>
          <p:spPr bwMode="auto">
            <a:xfrm>
              <a:off x="3338632" y="2879765"/>
              <a:ext cx="2670281" cy="291564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599" tIns="45048" rIns="91599" bIns="45048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5000"/>
                <a:buFont typeface="Symbol" pitchFamily="18" charset="2"/>
                <a:buNone/>
                <a:tabLst/>
              </a:pPr>
              <a:endParaRPr kumimoji="0" lang="en-US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Palatino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937036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Remarks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5642" y="1155701"/>
            <a:ext cx="8447932" cy="2228768"/>
          </a:xfrm>
        </p:spPr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he original Bayesian model, with 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dirty="0" smtClean="0"/>
              <a:t> constant,  results from the image prior (</a:t>
            </a:r>
            <a:r>
              <a:rPr lang="en-US" dirty="0" err="1" smtClean="0"/>
              <a:t>Jeffreys</a:t>
            </a:r>
            <a:r>
              <a:rPr lang="en-US" dirty="0" smtClean="0"/>
              <a:t> prior)</a:t>
            </a:r>
          </a:p>
          <a:p>
            <a:pPr lvl="1"/>
            <a:endParaRPr lang="en-US" dirty="0" smtClean="0"/>
          </a:p>
          <a:p>
            <a:pPr marL="342900" lvl="1" indent="0">
              <a:buNone/>
            </a:pPr>
            <a:endParaRPr lang="en-US" dirty="0"/>
          </a:p>
          <a:p>
            <a:r>
              <a:rPr lang="en-US" dirty="0" smtClean="0"/>
              <a:t>This prior does </a:t>
            </a:r>
            <a:r>
              <a:rPr lang="en-US" b="1" i="1" dirty="0" smtClean="0">
                <a:solidFill>
                  <a:srgbClr val="FF0000"/>
                </a:solidFill>
              </a:rPr>
              <a:t>not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resemble natural images statistics at all!</a:t>
            </a:r>
          </a:p>
          <a:p>
            <a:endParaRPr lang="en-US" dirty="0"/>
          </a:p>
          <a:p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6353081"/>
              </p:ext>
            </p:extLst>
          </p:nvPr>
        </p:nvGraphicFramePr>
        <p:xfrm>
          <a:off x="4300325" y="1755545"/>
          <a:ext cx="1329376" cy="8308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816" name="Equation" r:id="rId3" imgW="711000" imgH="444240" progId="Equation.3">
                  <p:embed/>
                </p:oleObj>
              </mc:Choice>
              <mc:Fallback>
                <p:oleObj name="Equation" r:id="rId3" imgW="711000" imgH="4442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00325" y="1755545"/>
                        <a:ext cx="1329376" cy="8308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0903" name="Picture 7" descr="C:\Users\david\Documents\My Received Files\prior_plot.bmp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9501" y="3043794"/>
            <a:ext cx="4434073" cy="3313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546265" y="3338954"/>
            <a:ext cx="3776354" cy="2723400"/>
          </a:xfrm>
          <a:prstGeom prst="rect">
            <a:avLst/>
          </a:prstGeom>
          <a:solidFill>
            <a:schemeClr val="accent5"/>
          </a:solidFill>
          <a:ln>
            <a:solidFill>
              <a:schemeClr val="tx1"/>
            </a:solidFill>
          </a:ln>
          <a:extLst/>
        </p:spPr>
        <p:txBody>
          <a:bodyPr vert="horz" wrap="square" lIns="91599" tIns="45048" rIns="91599" bIns="45048" numCol="1" anchor="t" anchorCtr="0" compatLnSpc="1">
            <a:prstTxWarp prst="textNoShape">
              <a:avLst/>
            </a:prstTxWarp>
          </a:bodyPr>
          <a:lstStyle>
            <a:lvl1pPr marL="228600" indent="-228600" algn="l" defTabSz="954088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Symbol" pitchFamily="18" charset="2"/>
              <a:buChar char="¨"/>
              <a:defRPr sz="23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6738" indent="-223838" algn="l" defTabSz="954088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buChar char="¨"/>
              <a:defRPr>
                <a:solidFill>
                  <a:schemeClr val="tx1"/>
                </a:solidFill>
                <a:latin typeface="+mn-lt"/>
              </a:defRPr>
            </a:lvl2pPr>
            <a:lvl3pPr marL="903288" indent="-223838" algn="l" defTabSz="954088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5000"/>
              <a:buFont typeface="Symbol" pitchFamily="18" charset="2"/>
              <a:buChar char="¨"/>
              <a:defRPr sz="1600">
                <a:solidFill>
                  <a:schemeClr val="tx1"/>
                </a:solidFill>
                <a:latin typeface="+mn-lt"/>
              </a:defRPr>
            </a:lvl3pPr>
            <a:lvl4pPr marL="1135063" indent="-119063" algn="l" defTabSz="954088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5000"/>
              <a:buFont typeface="Symbol" pitchFamily="18" charset="2"/>
              <a:buChar char="*"/>
              <a:defRPr sz="1400">
                <a:solidFill>
                  <a:schemeClr val="tx1"/>
                </a:solidFill>
                <a:latin typeface="+mn-lt"/>
              </a:defRPr>
            </a:lvl4pPr>
            <a:lvl5pPr marL="1362075" indent="-112713" algn="l" defTabSz="954088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1200">
                <a:solidFill>
                  <a:schemeClr val="tx1"/>
                </a:solidFill>
                <a:latin typeface="+mn-lt"/>
              </a:defRPr>
            </a:lvl5pPr>
            <a:lvl6pPr marL="1819275" indent="-112713" algn="l" defTabSz="954088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1200">
                <a:solidFill>
                  <a:schemeClr val="tx1"/>
                </a:solidFill>
                <a:latin typeface="+mn-lt"/>
              </a:defRPr>
            </a:lvl6pPr>
            <a:lvl7pPr marL="2276475" indent="-112713" algn="l" defTabSz="954088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1200">
                <a:solidFill>
                  <a:schemeClr val="tx1"/>
                </a:solidFill>
                <a:latin typeface="+mn-lt"/>
              </a:defRPr>
            </a:lvl7pPr>
            <a:lvl8pPr marL="2733675" indent="-112713" algn="l" defTabSz="954088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1200">
                <a:solidFill>
                  <a:schemeClr val="tx1"/>
                </a:solidFill>
                <a:latin typeface="+mn-lt"/>
              </a:defRPr>
            </a:lvl8pPr>
            <a:lvl9pPr marL="3190875" indent="-112713" algn="l" defTabSz="954088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sz="2000" dirty="0" smtClean="0"/>
              <a:t>Ultimately, the type of estimator may completely determine which prior should be chosen.  </a:t>
            </a:r>
          </a:p>
          <a:p>
            <a:pPr lvl="5"/>
            <a:endParaRPr lang="en-US" dirty="0" smtClean="0"/>
          </a:p>
          <a:p>
            <a:r>
              <a:rPr lang="en-US" sz="2000" dirty="0" smtClean="0"/>
              <a:t>Thus we cannot use the true statistics to justify the validity of our model.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5903222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8173" y="189862"/>
            <a:ext cx="7822096" cy="727075"/>
          </a:xfrm>
        </p:spPr>
        <p:txBody>
          <a:bodyPr/>
          <a:lstStyle/>
          <a:p>
            <a:r>
              <a:rPr lang="en-US" sz="2800" dirty="0" err="1" smtClean="0"/>
              <a:t>Variational</a:t>
            </a:r>
            <a:r>
              <a:rPr lang="en-US" sz="2800" dirty="0" smtClean="0"/>
              <a:t> Bayesian Approach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1426" y="1143829"/>
            <a:ext cx="7781925" cy="4330696"/>
          </a:xfrm>
        </p:spPr>
        <p:txBody>
          <a:bodyPr/>
          <a:lstStyle/>
          <a:p>
            <a:r>
              <a:rPr lang="en-US" dirty="0" smtClean="0"/>
              <a:t>Instead of MAP: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Solve 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Here we are first averaging over all possible sharp images, and natural image statistics now play a vital role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4615312"/>
              </p:ext>
            </p:extLst>
          </p:nvPr>
        </p:nvGraphicFramePr>
        <p:xfrm>
          <a:off x="3444875" y="1097648"/>
          <a:ext cx="2228850" cy="682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465" name="Equation" r:id="rId3" imgW="952200" imgH="291960" progId="Equation.3">
                  <p:embed/>
                </p:oleObj>
              </mc:Choice>
              <mc:Fallback>
                <p:oleObj name="Equation" r:id="rId3" imgW="952200" imgH="29196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44875" y="1097648"/>
                        <a:ext cx="2228850" cy="6826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6330390"/>
              </p:ext>
            </p:extLst>
          </p:nvPr>
        </p:nvGraphicFramePr>
        <p:xfrm>
          <a:off x="1869259" y="2315477"/>
          <a:ext cx="5262562" cy="741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466" name="Equation" r:id="rId5" imgW="2247840" imgH="317160" progId="Equation.3">
                  <p:embed/>
                </p:oleObj>
              </mc:Choice>
              <mc:Fallback>
                <p:oleObj name="Equation" r:id="rId5" imgW="2247840" imgH="3171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69259" y="2315477"/>
                        <a:ext cx="5262562" cy="741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518597" y="4884925"/>
            <a:ext cx="6008913" cy="10772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r>
              <a:rPr lang="en-US" b="1" u="sng" dirty="0" smtClean="0">
                <a:solidFill>
                  <a:srgbClr val="0000FF"/>
                </a:solidFill>
              </a:rPr>
              <a:t>Lemma</a:t>
            </a:r>
            <a:r>
              <a:rPr lang="en-US" dirty="0" smtClean="0"/>
              <a:t>:  Under mild conditions, in the limit of large images, maximizing </a:t>
            </a:r>
            <a:r>
              <a:rPr lang="en-US" sz="2200" i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|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dirty="0" smtClean="0"/>
              <a:t> will recover the true blur kernel k if </a:t>
            </a:r>
            <a:r>
              <a:rPr lang="en-US" sz="2200" i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dirty="0" smtClean="0"/>
              <a:t> reflects the true statistics.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24370" y="3015051"/>
            <a:ext cx="22879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[Levin et al., 2011]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53861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Approximate Inference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405082"/>
            <a:ext cx="7781925" cy="4940300"/>
          </a:xfrm>
        </p:spPr>
        <p:txBody>
          <a:bodyPr/>
          <a:lstStyle/>
          <a:p>
            <a:r>
              <a:rPr lang="en-US" dirty="0" smtClean="0"/>
              <a:t>The integral required for computing  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|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dirty="0" smtClean="0"/>
              <a:t> is intractable.</a:t>
            </a:r>
          </a:p>
          <a:p>
            <a:endParaRPr lang="en-US" dirty="0"/>
          </a:p>
          <a:p>
            <a:r>
              <a:rPr lang="en-US" dirty="0" err="1" smtClean="0"/>
              <a:t>Variational</a:t>
            </a:r>
            <a:r>
              <a:rPr lang="en-US" dirty="0" smtClean="0"/>
              <a:t> Bayes (VB) provides a convenient family of upper bounds for maximizing  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|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dirty="0" smtClean="0"/>
              <a:t> approximately.</a:t>
            </a:r>
          </a:p>
          <a:p>
            <a:endParaRPr lang="en-US" dirty="0"/>
          </a:p>
          <a:p>
            <a:r>
              <a:rPr lang="en-US" dirty="0" smtClean="0"/>
              <a:t>Technique can be applied whenever 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dirty="0" smtClean="0"/>
              <a:t> is expressible in a particular </a:t>
            </a:r>
            <a:r>
              <a:rPr lang="en-US" dirty="0" err="1" smtClean="0"/>
              <a:t>variational</a:t>
            </a:r>
            <a:r>
              <a:rPr lang="en-US" dirty="0" smtClean="0"/>
              <a:t> form.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47008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Maximizing Free Energy Bound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155698"/>
            <a:ext cx="7781925" cy="5702301"/>
          </a:xfrm>
        </p:spPr>
        <p:txBody>
          <a:bodyPr/>
          <a:lstStyle/>
          <a:p>
            <a:r>
              <a:rPr lang="en-US" dirty="0" smtClean="0"/>
              <a:t>Assume 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dirty="0" smtClean="0"/>
              <a:t> is flat within constraint set, so we want to solve:</a:t>
            </a:r>
          </a:p>
          <a:p>
            <a:endParaRPr lang="en-US" dirty="0"/>
          </a:p>
          <a:p>
            <a:r>
              <a:rPr lang="en-US" dirty="0" smtClean="0"/>
              <a:t>Useful bound [</a:t>
            </a:r>
            <a:r>
              <a:rPr lang="en-US" sz="1800" dirty="0" smtClean="0"/>
              <a:t>Bishop 2006</a:t>
            </a:r>
            <a:r>
              <a:rPr lang="en-US" dirty="0" smtClean="0"/>
              <a:t>]: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Minimization strategy (equivalent to EM algorithm):</a:t>
            </a:r>
          </a:p>
          <a:p>
            <a:endParaRPr lang="en-US" dirty="0"/>
          </a:p>
          <a:p>
            <a:endParaRPr lang="en-US" dirty="0" smtClean="0"/>
          </a:p>
          <a:p>
            <a:pPr lvl="2"/>
            <a:endParaRPr lang="en-US" dirty="0" smtClean="0"/>
          </a:p>
          <a:p>
            <a:r>
              <a:rPr lang="en-US" dirty="0" smtClean="0"/>
              <a:t>Unfortunately, updates are still not tractable.</a:t>
            </a:r>
          </a:p>
          <a:p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0075452"/>
              </p:ext>
            </p:extLst>
          </p:nvPr>
        </p:nvGraphicFramePr>
        <p:xfrm>
          <a:off x="1052904" y="2967399"/>
          <a:ext cx="7061200" cy="758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67" name="Equation" r:id="rId3" imgW="3898800" imgH="419040" progId="Equation.3">
                  <p:embed/>
                </p:oleObj>
              </mc:Choice>
              <mc:Fallback>
                <p:oleObj name="Equation" r:id="rId3" imgW="3898800" imgH="4190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52904" y="2967399"/>
                        <a:ext cx="7061200" cy="7588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68998769"/>
              </p:ext>
            </p:extLst>
          </p:nvPr>
        </p:nvGraphicFramePr>
        <p:xfrm>
          <a:off x="4514850" y="3543476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68" name="Equation" r:id="rId5" imgW="114120" imgH="215640" progId="Equation.3">
                  <p:embed/>
                </p:oleObj>
              </mc:Choice>
              <mc:Fallback>
                <p:oleObj name="Equation" r:id="rId5" imgW="11412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514850" y="3543476"/>
                        <a:ext cx="1143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5638862"/>
              </p:ext>
            </p:extLst>
          </p:nvPr>
        </p:nvGraphicFramePr>
        <p:xfrm>
          <a:off x="4005922" y="3737987"/>
          <a:ext cx="262255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69" name="Equation" r:id="rId7" imgW="1447560" imgH="215640" progId="Equation.3">
                  <p:embed/>
                </p:oleObj>
              </mc:Choice>
              <mc:Fallback>
                <p:oleObj name="Equation" r:id="rId7" imgW="1447560" imgH="21564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5922" y="3737987"/>
                        <a:ext cx="2622550" cy="390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971304" y="3737553"/>
            <a:ext cx="19321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with equality </a:t>
            </a:r>
            <a:r>
              <a:rPr lang="en-US" dirty="0" err="1" smtClean="0"/>
              <a:t>iff</a:t>
            </a: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2385375"/>
              </p:ext>
            </p:extLst>
          </p:nvPr>
        </p:nvGraphicFramePr>
        <p:xfrm>
          <a:off x="3082841" y="5071122"/>
          <a:ext cx="2951163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70" name="Equation" r:id="rId9" imgW="1307880" imgH="291960" progId="Equation.3">
                  <p:embed/>
                </p:oleObj>
              </mc:Choice>
              <mc:Fallback>
                <p:oleObj name="Equation" r:id="rId9" imgW="1307880" imgH="29196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82841" y="5071122"/>
                        <a:ext cx="2951163" cy="660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3181236"/>
              </p:ext>
            </p:extLst>
          </p:nvPr>
        </p:nvGraphicFramePr>
        <p:xfrm>
          <a:off x="3912286" y="1698586"/>
          <a:ext cx="1727200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71" name="Equation" r:id="rId11" imgW="876240" imgH="291960" progId="Equation.3">
                  <p:embed/>
                </p:oleObj>
              </mc:Choice>
              <mc:Fallback>
                <p:oleObj name="Equation" r:id="rId11" imgW="876240" imgH="29196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2286" y="1698586"/>
                        <a:ext cx="1727200" cy="574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791456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Practical Algorithm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155698"/>
            <a:ext cx="7781925" cy="5702301"/>
          </a:xfrm>
        </p:spPr>
        <p:txBody>
          <a:bodyPr/>
          <a:lstStyle/>
          <a:p>
            <a:r>
              <a:rPr lang="en-US" dirty="0" smtClean="0"/>
              <a:t>New looser bound:</a:t>
            </a:r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Iteratively solve:</a:t>
            </a:r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Efficient, closed-form updates are now possible because the factorization decouples intractable terms.</a:t>
            </a:r>
            <a:endParaRPr lang="en-US" dirty="0"/>
          </a:p>
          <a:p>
            <a:pPr marL="0" indent="0">
              <a:buNone/>
            </a:pPr>
            <a:endParaRPr lang="en-US" dirty="0" smtClean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0160579"/>
              </p:ext>
            </p:extLst>
          </p:nvPr>
        </p:nvGraphicFramePr>
        <p:xfrm>
          <a:off x="1044575" y="1803400"/>
          <a:ext cx="7810500" cy="1017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20" name="Equation" r:id="rId3" imgW="4190760" imgH="545760" progId="Equation.3">
                  <p:embed/>
                </p:oleObj>
              </mc:Choice>
              <mc:Fallback>
                <p:oleObj name="Equation" r:id="rId3" imgW="4190760" imgH="54576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44575" y="1803400"/>
                        <a:ext cx="7810500" cy="1017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6567330"/>
              </p:ext>
            </p:extLst>
          </p:nvPr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21" name="Equation" r:id="rId5" imgW="114120" imgH="215640" progId="Equation.3">
                  <p:embed/>
                </p:oleObj>
              </mc:Choice>
              <mc:Fallback>
                <p:oleObj name="Equation" r:id="rId5" imgW="11412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4436329"/>
              </p:ext>
            </p:extLst>
          </p:nvPr>
        </p:nvGraphicFramePr>
        <p:xfrm>
          <a:off x="1527957" y="3618704"/>
          <a:ext cx="6704013" cy="776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22" name="Equation" r:id="rId7" imgW="2971800" imgH="342720" progId="Equation.3">
                  <p:embed/>
                </p:oleObj>
              </mc:Choice>
              <mc:Fallback>
                <p:oleObj name="Equation" r:id="rId7" imgW="2971800" imgH="3427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7957" y="3618704"/>
                        <a:ext cx="6704013" cy="776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4985543" y="6202310"/>
            <a:ext cx="41173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[Palmer et al., 2006; Levin et al., 2011]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31848968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Questions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155700"/>
            <a:ext cx="8062784" cy="4940300"/>
          </a:xfrm>
        </p:spPr>
        <p:txBody>
          <a:bodyPr/>
          <a:lstStyle/>
          <a:p>
            <a:r>
              <a:rPr lang="en-US" dirty="0" smtClean="0"/>
              <a:t>The above VB has been motivated as a way of approximating the marginal likelihood 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|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dirty="0" smtClean="0"/>
              <a:t>.  </a:t>
            </a:r>
          </a:p>
          <a:p>
            <a:endParaRPr lang="en-US" dirty="0"/>
          </a:p>
          <a:p>
            <a:r>
              <a:rPr lang="en-US" dirty="0" smtClean="0"/>
              <a:t>However, several things remain unclear:</a:t>
            </a:r>
          </a:p>
          <a:p>
            <a:pPr lvl="6"/>
            <a:endParaRPr lang="en-US" dirty="0" smtClean="0"/>
          </a:p>
          <a:p>
            <a:pPr lvl="1"/>
            <a:r>
              <a:rPr lang="en-US" dirty="0" smtClean="0"/>
              <a:t>What is the nature of this approximation, and how good is it?</a:t>
            </a:r>
          </a:p>
          <a:p>
            <a:pPr lvl="8"/>
            <a:endParaRPr lang="en-US" dirty="0" smtClean="0"/>
          </a:p>
          <a:p>
            <a:pPr lvl="1"/>
            <a:r>
              <a:rPr lang="en-US" dirty="0" smtClean="0"/>
              <a:t>Are natural image statistics a good choice for 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dirty="0" smtClean="0"/>
              <a:t> when using VB?</a:t>
            </a:r>
          </a:p>
          <a:p>
            <a:pPr lvl="8"/>
            <a:endParaRPr lang="en-US" dirty="0" smtClean="0"/>
          </a:p>
          <a:p>
            <a:pPr lvl="1"/>
            <a:r>
              <a:rPr lang="en-US" dirty="0" smtClean="0"/>
              <a:t>How is the underlying cost function intrinsically different from MAP?</a:t>
            </a:r>
          </a:p>
          <a:p>
            <a:endParaRPr lang="en-US" dirty="0" smtClean="0"/>
          </a:p>
          <a:p>
            <a:r>
              <a:rPr lang="en-US" dirty="0" smtClean="0"/>
              <a:t>A reformulation of VB can help here 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68945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3857" y="94865"/>
            <a:ext cx="7822096" cy="727075"/>
          </a:xfrm>
        </p:spPr>
        <p:txBody>
          <a:bodyPr/>
          <a:lstStyle/>
          <a:p>
            <a:r>
              <a:rPr lang="en-US" sz="3600" dirty="0" smtClean="0"/>
              <a:t>Equivalence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953824"/>
            <a:ext cx="7750153" cy="5138217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Solving the VB problem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is equivalent to solving the MAP-like problem</a:t>
            </a:r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1426797"/>
              </p:ext>
            </p:extLst>
          </p:nvPr>
        </p:nvGraphicFramePr>
        <p:xfrm>
          <a:off x="2522538" y="3300413"/>
          <a:ext cx="3702050" cy="650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35" name="Equation" r:id="rId3" imgW="1879560" imgH="330120" progId="Equation.3">
                  <p:embed/>
                </p:oleObj>
              </mc:Choice>
              <mc:Fallback>
                <p:oleObj name="Equation" r:id="rId3" imgW="1879560" imgH="33012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22538" y="3300413"/>
                        <a:ext cx="3702050" cy="650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0186145"/>
              </p:ext>
            </p:extLst>
          </p:nvPr>
        </p:nvGraphicFramePr>
        <p:xfrm>
          <a:off x="2160588" y="4249738"/>
          <a:ext cx="5767387" cy="846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36" name="Equation" r:id="rId5" imgW="3288960" imgH="482400" progId="Equation.3">
                  <p:embed/>
                </p:oleObj>
              </mc:Choice>
              <mc:Fallback>
                <p:oleObj name="Equation" r:id="rId5" imgW="3288960" imgH="4824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160588" y="4249738"/>
                        <a:ext cx="5767387" cy="846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2369748"/>
              </p:ext>
            </p:extLst>
          </p:nvPr>
        </p:nvGraphicFramePr>
        <p:xfrm>
          <a:off x="1012825" y="1528763"/>
          <a:ext cx="7219950" cy="776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37" name="Equation" r:id="rId7" imgW="3200400" imgH="342720" progId="Equation.3">
                  <p:embed/>
                </p:oleObj>
              </mc:Choice>
              <mc:Fallback>
                <p:oleObj name="Equation" r:id="rId7" imgW="3200400" imgH="34272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2825" y="1528763"/>
                        <a:ext cx="7219950" cy="776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270643" y="4466960"/>
            <a:ext cx="8835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where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092041" y="6212621"/>
            <a:ext cx="23439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</a:t>
            </a:r>
            <a:r>
              <a:rPr lang="en-US" sz="1600" dirty="0" smtClean="0"/>
              <a:t>Wipf and Zhang, 2013</a:t>
            </a:r>
            <a:r>
              <a:rPr lang="en-US" dirty="0" smtClean="0"/>
              <a:t>]</a:t>
            </a:r>
            <a:endParaRPr lang="en-US" dirty="0"/>
          </a:p>
        </p:txBody>
      </p:sp>
      <p:sp>
        <p:nvSpPr>
          <p:cNvPr id="12" name="Down Arrow 11"/>
          <p:cNvSpPr/>
          <p:nvPr/>
        </p:nvSpPr>
        <p:spPr bwMode="auto">
          <a:xfrm>
            <a:off x="7196447" y="4890820"/>
            <a:ext cx="186303" cy="286822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599" tIns="45048" rIns="91599" bIns="45048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Palatino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225143" y="5207160"/>
            <a:ext cx="2157607" cy="61555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function that depends only on </a:t>
            </a:r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62873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Remarks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1086" y="1588188"/>
            <a:ext cx="7889789" cy="3502797"/>
          </a:xfrm>
        </p:spPr>
        <p:txBody>
          <a:bodyPr/>
          <a:lstStyle/>
          <a:p>
            <a:r>
              <a:rPr lang="en-US" dirty="0" smtClean="0"/>
              <a:t>VB (via averaging out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 smtClean="0"/>
              <a:t>) looks just like standard penalized regression (MAP), but with a non-standard image penalty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2400" i="1" baseline="-25000" dirty="0" err="1">
                <a:latin typeface="Times New Roman" pitchFamily="18" charset="0"/>
                <a:cs typeface="Times New Roman" pitchFamily="18" charset="0"/>
              </a:rPr>
              <a:t>VB</a:t>
            </a:r>
            <a:r>
              <a:rPr lang="en-US" dirty="0" smtClean="0"/>
              <a:t> whose shape is dependent on both the</a:t>
            </a:r>
            <a:r>
              <a:rPr lang="en-US" i="1" dirty="0" smtClean="0"/>
              <a:t> </a:t>
            </a:r>
            <a:r>
              <a:rPr lang="en-US" i="1" dirty="0" smtClean="0">
                <a:solidFill>
                  <a:srgbClr val="0000FF"/>
                </a:solidFill>
              </a:rPr>
              <a:t>noise variance lambda </a:t>
            </a:r>
            <a:r>
              <a:rPr lang="en-US" dirty="0" smtClean="0"/>
              <a:t>and the </a:t>
            </a:r>
            <a:r>
              <a:rPr lang="en-US" i="1" dirty="0" smtClean="0">
                <a:solidFill>
                  <a:srgbClr val="0000FF"/>
                </a:solidFill>
              </a:rPr>
              <a:t>kernel norm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smtClean="0"/>
              <a:t>Ultimately, it is this unique dependency which contributes to VB’s success.</a:t>
            </a:r>
          </a:p>
        </p:txBody>
      </p:sp>
    </p:spTree>
    <p:extLst>
      <p:ext uri="{BB962C8B-B14F-4D97-AF65-F5344CB8AC3E}">
        <p14:creationId xmlns:p14="http://schemas.microsoft.com/office/powerpoint/2010/main" val="3969986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846" y="0"/>
            <a:ext cx="8240302" cy="6895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6677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354" y="213613"/>
            <a:ext cx="7822096" cy="727075"/>
          </a:xfrm>
        </p:spPr>
        <p:txBody>
          <a:bodyPr>
            <a:noAutofit/>
          </a:bodyPr>
          <a:lstStyle/>
          <a:p>
            <a:r>
              <a:rPr lang="en-US" sz="3200" dirty="0" smtClean="0"/>
              <a:t>Blind </a:t>
            </a:r>
            <a:r>
              <a:rPr lang="en-US" sz="3200" dirty="0" err="1"/>
              <a:t>Deblurring</a:t>
            </a:r>
            <a:r>
              <a:rPr lang="en-US" sz="3200" dirty="0"/>
              <a:t> </a:t>
            </a:r>
            <a:r>
              <a:rPr lang="en-US" sz="3200" dirty="0" smtClean="0"/>
              <a:t>Results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155700"/>
            <a:ext cx="7959436" cy="49403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2400" dirty="0" smtClean="0"/>
              <a:t>Levin et al. dataset [</a:t>
            </a:r>
            <a:r>
              <a:rPr lang="en-US" altLang="zh-CN" sz="1800" dirty="0" smtClean="0"/>
              <a:t>CVPR, 2009</a:t>
            </a:r>
            <a:r>
              <a:rPr lang="en-US" altLang="zh-CN" sz="2400" dirty="0" smtClean="0"/>
              <a:t>]</a:t>
            </a:r>
          </a:p>
          <a:p>
            <a:pPr lvl="1"/>
            <a:r>
              <a:rPr lang="en-US" sz="2000" dirty="0"/>
              <a:t>4 images of size 255 </a:t>
            </a:r>
            <a:r>
              <a:rPr lang="en-US" sz="2000" i="1" dirty="0"/>
              <a:t>× </a:t>
            </a:r>
            <a:r>
              <a:rPr lang="en-US" sz="2000" dirty="0"/>
              <a:t>255 and 8 different </a:t>
            </a:r>
            <a:r>
              <a:rPr lang="en-US" sz="2000" dirty="0" smtClean="0"/>
              <a:t>empirically measured ground-truth blur </a:t>
            </a:r>
            <a:r>
              <a:rPr lang="en-US" sz="2000" dirty="0"/>
              <a:t>kernels</a:t>
            </a:r>
            <a:r>
              <a:rPr lang="en-US" sz="2000" dirty="0" smtClean="0"/>
              <a:t>, giving </a:t>
            </a:r>
            <a:r>
              <a:rPr lang="en-US" sz="2000" dirty="0"/>
              <a:t>in total 32 blurry images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6168803" y="2938216"/>
            <a:ext cx="1751104" cy="1191057"/>
            <a:chOff x="1228725" y="6040436"/>
            <a:chExt cx="838200" cy="617539"/>
          </a:xfrm>
        </p:grpSpPr>
        <p:pic>
          <p:nvPicPr>
            <p:cNvPr id="10" name="Picture 17" descr="C:\Users\v-hazh\Desktop\CVPR_Levin4_Res\Ker1.bmp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1371600" y="6083299"/>
              <a:ext cx="180975" cy="1809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18" descr="C:\Users\v-hazh\Desktop\CVPR_Levin4_Res\Ker2.bmp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1676400" y="6083299"/>
              <a:ext cx="161925" cy="161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19" descr="C:\Users\v-hazh\Desktop\CVPR_Levin4_Res\Ker3.bmp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1400175" y="6362701"/>
              <a:ext cx="142875" cy="1428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20" descr="C:\Users\v-hazh\Desktop\CVPR_Levin4_Res\Ker4.bmp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1676400" y="6357938"/>
              <a:ext cx="257175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4" name="Straight Connector 13"/>
            <p:cNvCxnSpPr/>
            <p:nvPr/>
          </p:nvCxnSpPr>
          <p:spPr>
            <a:xfrm>
              <a:off x="1228725" y="6302374"/>
              <a:ext cx="8382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1609725" y="6040436"/>
              <a:ext cx="0" cy="61753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15"/>
          <p:cNvGrpSpPr/>
          <p:nvPr/>
        </p:nvGrpSpPr>
        <p:grpSpPr>
          <a:xfrm>
            <a:off x="6167729" y="4491225"/>
            <a:ext cx="1831460" cy="1462953"/>
            <a:chOff x="2171700" y="5981267"/>
            <a:chExt cx="752475" cy="619125"/>
          </a:xfrm>
        </p:grpSpPr>
        <p:pic>
          <p:nvPicPr>
            <p:cNvPr id="17" name="Picture 17" descr="C:\Users\v-hazh\Desktop\CVPR_Levin4_Res\Ker5.bmp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2314575" y="6048375"/>
              <a:ext cx="123825" cy="1238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18" descr="C:\Users\v-hazh\Desktop\CVPR_Levin4_Res\Ker6.bmp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2581275" y="6010274"/>
              <a:ext cx="200025" cy="2000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19" descr="C:\Users\v-hazh\Desktop\CVPR_Levin4_Res\Ker7.bmp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2219325" y="6286500"/>
              <a:ext cx="219075" cy="2190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20" descr="C:\Users\v-hazh\Desktop\CVPR_Levin4_Res\Ker8.bmp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2581274" y="6286499"/>
              <a:ext cx="219075" cy="2190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1" name="Straight Connector 20"/>
            <p:cNvCxnSpPr/>
            <p:nvPr/>
          </p:nvCxnSpPr>
          <p:spPr>
            <a:xfrm>
              <a:off x="2171700" y="6238874"/>
              <a:ext cx="75247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2505075" y="5981267"/>
              <a:ext cx="0" cy="61912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oup 22"/>
          <p:cNvGrpSpPr/>
          <p:nvPr/>
        </p:nvGrpSpPr>
        <p:grpSpPr>
          <a:xfrm>
            <a:off x="1524588" y="2743200"/>
            <a:ext cx="3276012" cy="3282228"/>
            <a:chOff x="533400" y="1666875"/>
            <a:chExt cx="5019676" cy="5029200"/>
          </a:xfrm>
        </p:grpSpPr>
        <p:pic>
          <p:nvPicPr>
            <p:cNvPr id="24" name="Picture 2" descr="C:\Users\v-hazh\Desktop\CVPR_Levin4_Res\x1.bmp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400" y="1676400"/>
              <a:ext cx="2428875" cy="24288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3" descr="C:\Users\v-hazh\Desktop\CVPR_Levin4_Res\x2.bmp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24200" y="1666875"/>
              <a:ext cx="2428875" cy="24288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4" descr="C:\Users\v-hazh\Desktop\CVPR_Levin4_Res\x3.bmp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400" y="4267200"/>
              <a:ext cx="2428875" cy="24288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5" descr="C:\Users\v-hazh\Desktop\CVPR_Levin4_Res\x4.bmp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24201" y="4267200"/>
              <a:ext cx="2428875" cy="24288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" name="TextBox 27"/>
            <p:cNvSpPr txBox="1"/>
            <p:nvPr/>
          </p:nvSpPr>
          <p:spPr>
            <a:xfrm>
              <a:off x="2421347" y="3593375"/>
              <a:ext cx="433132" cy="4001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 smtClean="0">
                  <a:solidFill>
                    <a:schemeClr val="bg1">
                      <a:lumMod val="95000"/>
                    </a:schemeClr>
                  </a:solidFill>
                </a:rPr>
                <a:t>x1</a:t>
              </a:r>
              <a:endParaRPr lang="en-US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060700" y="3593375"/>
              <a:ext cx="433132" cy="4001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 smtClean="0">
                  <a:solidFill>
                    <a:schemeClr val="bg1">
                      <a:lumMod val="95000"/>
                    </a:schemeClr>
                  </a:solidFill>
                </a:rPr>
                <a:t>x2</a:t>
              </a:r>
              <a:endParaRPr lang="en-US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051227" y="4150442"/>
              <a:ext cx="433132" cy="4001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 smtClean="0">
                  <a:solidFill>
                    <a:schemeClr val="bg1">
                      <a:lumMod val="95000"/>
                    </a:schemeClr>
                  </a:solidFill>
                </a:rPr>
                <a:t>x4</a:t>
              </a:r>
              <a:endParaRPr lang="en-US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416841" y="4150442"/>
              <a:ext cx="433132" cy="4001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 smtClean="0">
                  <a:solidFill>
                    <a:schemeClr val="bg1">
                      <a:lumMod val="95000"/>
                    </a:schemeClr>
                  </a:solidFill>
                </a:rPr>
                <a:t>x3</a:t>
              </a:r>
              <a:endParaRPr lang="en-US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5255821" y="3275321"/>
            <a:ext cx="8050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/>
              <a:t>K</a:t>
            </a:r>
            <a:r>
              <a:rPr lang="en-US" sz="2000" b="1" dirty="0" smtClean="0"/>
              <a:t>1-K4</a:t>
            </a:r>
            <a:endParaRPr lang="en-US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5362700" y="4899879"/>
            <a:ext cx="8050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K5-K8</a:t>
            </a:r>
            <a:endParaRPr lang="en-US" b="1" dirty="0"/>
          </a:p>
        </p:txBody>
      </p:sp>
      <p:sp>
        <p:nvSpPr>
          <p:cNvPr id="35" name="TextBox 34"/>
          <p:cNvSpPr txBox="1"/>
          <p:nvPr/>
        </p:nvSpPr>
        <p:spPr>
          <a:xfrm rot="10800000">
            <a:off x="757535" y="3890941"/>
            <a:ext cx="461665" cy="75725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dirty="0" smtClean="0"/>
              <a:t>Images</a:t>
            </a:r>
            <a:endParaRPr lang="en-US" dirty="0"/>
          </a:p>
        </p:txBody>
      </p:sp>
      <p:sp>
        <p:nvSpPr>
          <p:cNvPr id="36" name="TextBox 35"/>
          <p:cNvSpPr txBox="1"/>
          <p:nvPr/>
        </p:nvSpPr>
        <p:spPr>
          <a:xfrm rot="10800000">
            <a:off x="7999503" y="3541999"/>
            <a:ext cx="461665" cy="121668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dirty="0" smtClean="0"/>
              <a:t>Blur Kernels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9839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Comparison of VB Methods</a:t>
            </a:r>
            <a:endParaRPr lang="en-US" dirty="0"/>
          </a:p>
        </p:txBody>
      </p:sp>
      <p:pic>
        <p:nvPicPr>
          <p:cNvPr id="819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7259" y="1536616"/>
            <a:ext cx="4843477" cy="3759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312201" y="5602202"/>
            <a:ext cx="6513637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solidFill>
                  <a:srgbClr val="FF0000"/>
                </a:solidFill>
              </a:rPr>
              <a:t>Note</a:t>
            </a:r>
            <a:r>
              <a:rPr lang="en-US" sz="1800" dirty="0" smtClean="0"/>
              <a:t>:  VB-Levin and VB-Fergus are based on natural image statistics [</a:t>
            </a:r>
            <a:r>
              <a:rPr lang="en-US" sz="1600" dirty="0" smtClean="0"/>
              <a:t>Levin et al., 2011; Fergus et al., 2006</a:t>
            </a:r>
            <a:r>
              <a:rPr lang="en-US" sz="1800" dirty="0" smtClean="0"/>
              <a:t>]; VB-</a:t>
            </a:r>
            <a:r>
              <a:rPr lang="en-US" sz="1800" dirty="0" err="1" smtClean="0"/>
              <a:t>Jeffreys</a:t>
            </a:r>
            <a:r>
              <a:rPr lang="en-US" sz="1800" dirty="0" smtClean="0"/>
              <a:t> is based on the theoretically motivated image prior.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9135633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1782" y="1498968"/>
            <a:ext cx="4818954" cy="379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Comparison with MAP Methods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890650" y="5435952"/>
            <a:ext cx="7647708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solidFill>
                  <a:srgbClr val="FF0000"/>
                </a:solidFill>
              </a:rPr>
              <a:t>Note</a:t>
            </a:r>
            <a:r>
              <a:rPr lang="en-US" sz="1800" dirty="0" smtClean="0"/>
              <a:t>:  MAP methods [</a:t>
            </a:r>
            <a:r>
              <a:rPr lang="en-US" sz="1600" dirty="0" smtClean="0"/>
              <a:t>Shan et al., 2008; Cho and Lee, 2009; </a:t>
            </a:r>
            <a:r>
              <a:rPr lang="en-US" sz="1600" dirty="0" err="1" smtClean="0"/>
              <a:t>Xu</a:t>
            </a:r>
            <a:r>
              <a:rPr lang="en-US" sz="1600" dirty="0" smtClean="0"/>
              <a:t> and </a:t>
            </a:r>
            <a:r>
              <a:rPr lang="en-US" sz="1600" dirty="0" err="1" smtClean="0"/>
              <a:t>Jia</a:t>
            </a:r>
            <a:r>
              <a:rPr lang="en-US" sz="1600" dirty="0" smtClean="0"/>
              <a:t>, 2010</a:t>
            </a:r>
            <a:r>
              <a:rPr lang="en-US" sz="1800" dirty="0" smtClean="0"/>
              <a:t>] rely on carefully-defined structure selection heuristics to local salient edges, etc., to avoid the no-blur (delta) solution.  VB requires no such added complexity.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5445037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Extensions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0659" y="1084448"/>
            <a:ext cx="7030810" cy="49403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Can easily adapt the VB model to more general scenarios:</a:t>
            </a:r>
          </a:p>
          <a:p>
            <a:pPr marL="0" indent="0">
              <a:buNone/>
            </a:pPr>
            <a:endParaRPr lang="en-US" sz="1100" dirty="0"/>
          </a:p>
          <a:p>
            <a:pPr marL="685800" lvl="1" indent="-342900">
              <a:buFont typeface="+mj-lt"/>
              <a:buAutoNum type="arabicPeriod"/>
            </a:pPr>
            <a:r>
              <a:rPr lang="en-US" dirty="0" smtClean="0"/>
              <a:t>Non-uniform convolution models</a:t>
            </a:r>
          </a:p>
          <a:p>
            <a:pPr marL="685800" lvl="1" indent="-342900">
              <a:buFont typeface="+mj-lt"/>
              <a:buAutoNum type="arabicPeriod"/>
            </a:pPr>
            <a:endParaRPr lang="en-US" dirty="0"/>
          </a:p>
          <a:p>
            <a:pPr marL="685800" lvl="1" indent="-342900">
              <a:buFont typeface="+mj-lt"/>
              <a:buAutoNum type="arabicPeriod"/>
            </a:pPr>
            <a:endParaRPr lang="en-US" dirty="0" smtClean="0"/>
          </a:p>
          <a:p>
            <a:pPr marL="685800" lvl="1" indent="-342900">
              <a:buFont typeface="+mj-lt"/>
              <a:buAutoNum type="arabicPeriod"/>
            </a:pPr>
            <a:endParaRPr lang="en-US" dirty="0"/>
          </a:p>
          <a:p>
            <a:pPr marL="685800" lvl="1" indent="-342900">
              <a:buFont typeface="+mj-lt"/>
              <a:buAutoNum type="arabicPeriod"/>
            </a:pPr>
            <a:endParaRPr lang="en-US" dirty="0" smtClean="0"/>
          </a:p>
          <a:p>
            <a:pPr marL="685800" lvl="1" indent="-342900">
              <a:buFont typeface="+mj-lt"/>
              <a:buAutoNum type="arabicPeriod"/>
            </a:pPr>
            <a:endParaRPr lang="en-US" dirty="0"/>
          </a:p>
          <a:p>
            <a:pPr marL="685800" lvl="1" indent="-342900">
              <a:buFont typeface="+mj-lt"/>
              <a:buAutoNum type="arabicPeriod"/>
            </a:pPr>
            <a:endParaRPr lang="en-US" dirty="0" smtClean="0"/>
          </a:p>
          <a:p>
            <a:pPr marL="685800" lvl="1" indent="-342900">
              <a:buFont typeface="+mj-lt"/>
              <a:buAutoNum type="arabicPeriod"/>
            </a:pPr>
            <a:r>
              <a:rPr lang="en-US" dirty="0" smtClean="0"/>
              <a:t>Multiple </a:t>
            </a:r>
            <a:r>
              <a:rPr lang="en-US" dirty="0"/>
              <a:t>images for simultaneous </a:t>
            </a:r>
            <a:r>
              <a:rPr lang="en-US" dirty="0" err="1"/>
              <a:t>denoising</a:t>
            </a:r>
            <a:r>
              <a:rPr lang="en-US" dirty="0"/>
              <a:t> and </a:t>
            </a:r>
            <a:r>
              <a:rPr lang="en-US" dirty="0" err="1"/>
              <a:t>deblurring</a:t>
            </a:r>
            <a:endParaRPr lang="en-US" dirty="0"/>
          </a:p>
          <a:p>
            <a:pPr marL="685800" lvl="1" indent="-342900">
              <a:buFont typeface="+mj-lt"/>
              <a:buAutoNum type="arabicPeriod"/>
            </a:pPr>
            <a:endParaRPr lang="en-US" dirty="0"/>
          </a:p>
        </p:txBody>
      </p:sp>
      <p:grpSp>
        <p:nvGrpSpPr>
          <p:cNvPr id="11" name="Group 10"/>
          <p:cNvGrpSpPr/>
          <p:nvPr/>
        </p:nvGrpSpPr>
        <p:grpSpPr>
          <a:xfrm>
            <a:off x="2168000" y="2535259"/>
            <a:ext cx="3650978" cy="1484016"/>
            <a:chOff x="8787772" y="24967818"/>
            <a:chExt cx="5545996" cy="2648066"/>
          </a:xfrm>
        </p:grpSpPr>
        <p:pic>
          <p:nvPicPr>
            <p:cNvPr id="12" name="Picture 587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37709" y="24982686"/>
              <a:ext cx="1796059" cy="2488417"/>
            </a:xfrm>
            <a:prstGeom prst="rect">
              <a:avLst/>
            </a:prstGeom>
            <a:noFill/>
            <a:ln w="25400">
              <a:solidFill>
                <a:srgbClr val="FFFF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3" name="Picture 584" descr="D:\t\EB_BDB\non_uniform_BDB\Elephant\Elephant.bmp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87772" y="25216203"/>
              <a:ext cx="1667964" cy="23109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aphicFrame>
          <p:nvGraphicFramePr>
            <p:cNvPr id="14" name="Object 1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840631997"/>
                </p:ext>
              </p:extLst>
            </p:nvPr>
          </p:nvGraphicFramePr>
          <p:xfrm>
            <a:off x="10546632" y="26277946"/>
            <a:ext cx="338407" cy="5092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534" name="Formula" r:id="rId5" imgW="113040" imgH="104400" progId="Equation.Ribbit">
                    <p:embed/>
                  </p:oleObj>
                </mc:Choice>
                <mc:Fallback>
                  <p:oleObj name="Formula" r:id="rId5" imgW="113040" imgH="104400" progId="Equation.Ribbit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10546632" y="26277946"/>
                          <a:ext cx="338407" cy="50923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5" name="Object 1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268406782"/>
                </p:ext>
              </p:extLst>
            </p:nvPr>
          </p:nvGraphicFramePr>
          <p:xfrm>
            <a:off x="10892772" y="26112427"/>
            <a:ext cx="1081087" cy="10128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535" name="Formula" r:id="rId7" imgW="398880" imgH="373680" progId="Equation.Ribbit">
                    <p:embed/>
                  </p:oleObj>
                </mc:Choice>
                <mc:Fallback>
                  <p:oleObj name="Formula" r:id="rId7" imgW="398880" imgH="373680" progId="Equation.Ribbit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92772" y="26112427"/>
                          <a:ext cx="1081087" cy="10128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pic>
          <p:nvPicPr>
            <p:cNvPr id="16" name="Picture 587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26470">
              <a:off x="12100725" y="25127467"/>
              <a:ext cx="1796059" cy="2488417"/>
            </a:xfrm>
            <a:prstGeom prst="rect">
              <a:avLst/>
            </a:prstGeom>
            <a:noFill/>
            <a:ln w="25400">
              <a:solidFill>
                <a:srgbClr val="FFFF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7" name="Picture 587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121367">
              <a:off x="11955107" y="24967818"/>
              <a:ext cx="1796059" cy="2488417"/>
            </a:xfrm>
            <a:prstGeom prst="rect">
              <a:avLst/>
            </a:prstGeom>
            <a:noFill/>
            <a:ln w="25400">
              <a:solidFill>
                <a:srgbClr val="FFFF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8" name="TextBox 17"/>
          <p:cNvSpPr txBox="1"/>
          <p:nvPr/>
        </p:nvSpPr>
        <p:spPr>
          <a:xfrm>
            <a:off x="6495819" y="2626644"/>
            <a:ext cx="1638794" cy="13234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Blurry image is a superposition of translated and rotated sharp images</a:t>
            </a:r>
            <a:endParaRPr lang="en-US" sz="16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2353051" y="4981575"/>
            <a:ext cx="1808987" cy="1552575"/>
            <a:chOff x="1295400" y="1828800"/>
            <a:chExt cx="3076575" cy="3152775"/>
          </a:xfrm>
        </p:grpSpPr>
        <p:pic>
          <p:nvPicPr>
            <p:cNvPr id="20" name="Picture 2" descr="D:\t\EB_BDB\dual_exposure\feitian\feitian1.jp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1600" y="1876425"/>
              <a:ext cx="3000375" cy="31051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TextBox 20"/>
            <p:cNvSpPr txBox="1"/>
            <p:nvPr/>
          </p:nvSpPr>
          <p:spPr>
            <a:xfrm>
              <a:off x="1295400" y="1828800"/>
              <a:ext cx="75007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FFFF00"/>
                  </a:solidFill>
                </a:rPr>
                <a:t>Blurry</a:t>
              </a:r>
              <a:endParaRPr lang="en-US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4644402" y="4981575"/>
            <a:ext cx="1764182" cy="1549523"/>
            <a:chOff x="3024188" y="1828800"/>
            <a:chExt cx="3048000" cy="3152775"/>
          </a:xfrm>
        </p:grpSpPr>
        <p:pic>
          <p:nvPicPr>
            <p:cNvPr id="23" name="Picture 2" descr="D:\t\EB_BDB\dual_exposure\feitian\feitian2.jpg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71813" y="1876425"/>
              <a:ext cx="3000375" cy="31051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TextBox 23"/>
            <p:cNvSpPr txBox="1"/>
            <p:nvPr/>
          </p:nvSpPr>
          <p:spPr>
            <a:xfrm>
              <a:off x="3024188" y="1828800"/>
              <a:ext cx="69826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FFFF00"/>
                  </a:solidFill>
                </a:rPr>
                <a:t>Noisy</a:t>
              </a:r>
              <a:endParaRPr lang="en-US" dirty="0">
                <a:solidFill>
                  <a:srgbClr val="FFFF00"/>
                </a:solidFill>
              </a:endParaRPr>
            </a:p>
          </p:txBody>
        </p:sp>
      </p:grpSp>
      <p:sp>
        <p:nvSpPr>
          <p:cNvPr id="4" name="Rectangle 3"/>
          <p:cNvSpPr/>
          <p:nvPr/>
        </p:nvSpPr>
        <p:spPr>
          <a:xfrm>
            <a:off x="6365162" y="6561615"/>
            <a:ext cx="29450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 smtClean="0"/>
              <a:t>[</a:t>
            </a:r>
            <a:r>
              <a:rPr lang="en-US" sz="1400" dirty="0" smtClean="0"/>
              <a:t>Yuan, et al., </a:t>
            </a:r>
            <a:r>
              <a:rPr lang="en-US" sz="1400" i="1" dirty="0" smtClean="0"/>
              <a:t>SIGGRAPH</a:t>
            </a:r>
            <a:r>
              <a:rPr lang="en-US" sz="1400" dirty="0"/>
              <a:t>, </a:t>
            </a:r>
            <a:r>
              <a:rPr lang="en-US" sz="1400" dirty="0" smtClean="0"/>
              <a:t>2007]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7564094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8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323" y="1326336"/>
            <a:ext cx="2770632" cy="2072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8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4011" y="1324428"/>
            <a:ext cx="2770632" cy="2074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8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85" y="1324428"/>
            <a:ext cx="2770632" cy="2072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3326" y="475012"/>
            <a:ext cx="8229600" cy="655997"/>
          </a:xfrm>
        </p:spPr>
        <p:txBody>
          <a:bodyPr>
            <a:normAutofit/>
          </a:bodyPr>
          <a:lstStyle/>
          <a:p>
            <a:r>
              <a:rPr lang="en-US" altLang="zh-CN" sz="3200" dirty="0"/>
              <a:t>Non-Uniform </a:t>
            </a:r>
            <a:r>
              <a:rPr lang="en-US" altLang="zh-CN" sz="3200" dirty="0" smtClean="0"/>
              <a:t>Real-World </a:t>
            </a:r>
            <a:r>
              <a:rPr lang="en-US" altLang="zh-CN" sz="3200" dirty="0" err="1" smtClean="0"/>
              <a:t>Deblurring</a:t>
            </a:r>
            <a:endParaRPr lang="en-US" sz="3200" dirty="0"/>
          </a:p>
        </p:txBody>
      </p:sp>
      <p:sp>
        <p:nvSpPr>
          <p:cNvPr id="5" name="Rectangle 4"/>
          <p:cNvSpPr/>
          <p:nvPr/>
        </p:nvSpPr>
        <p:spPr>
          <a:xfrm>
            <a:off x="446763" y="1738086"/>
            <a:ext cx="1219200" cy="112776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2077274" y="2968228"/>
            <a:ext cx="7421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i="1" dirty="0" smtClean="0">
                <a:solidFill>
                  <a:srgbClr val="FFFF00"/>
                </a:solidFill>
              </a:rPr>
              <a:t>Blurry</a:t>
            </a:r>
            <a:endParaRPr lang="en-US" i="1" dirty="0">
              <a:solidFill>
                <a:srgbClr val="FFFF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422575" y="2968954"/>
            <a:ext cx="1314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i="1" dirty="0" smtClean="0">
                <a:solidFill>
                  <a:srgbClr val="FFFF00"/>
                </a:solidFill>
              </a:rPr>
              <a:t>Whyte et al.</a:t>
            </a:r>
            <a:endParaRPr lang="en-US" i="1" dirty="0">
              <a:solidFill>
                <a:srgbClr val="FFFF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805482" y="2971800"/>
            <a:ext cx="19922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i="1" dirty="0" smtClean="0">
                <a:solidFill>
                  <a:srgbClr val="FFFF00"/>
                </a:solidFill>
              </a:rPr>
              <a:t>Zhang and Wipf</a:t>
            </a:r>
            <a:endParaRPr lang="en-US" i="1" dirty="0">
              <a:solidFill>
                <a:srgbClr val="FFFF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52400" y="6477000"/>
            <a:ext cx="6553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O</a:t>
            </a:r>
            <a:r>
              <a:rPr lang="en-US" altLang="zh-CN" sz="1400" dirty="0" smtClean="0"/>
              <a:t>. Whyte </a:t>
            </a:r>
            <a:r>
              <a:rPr lang="en-US" sz="1400" dirty="0" smtClean="0"/>
              <a:t>et al. , </a:t>
            </a:r>
            <a:r>
              <a:rPr lang="en-US" sz="1400" i="1" dirty="0"/>
              <a:t>Non-uniform </a:t>
            </a:r>
            <a:r>
              <a:rPr lang="en-US" sz="1400" i="1" dirty="0" err="1"/>
              <a:t>deblurring</a:t>
            </a:r>
            <a:r>
              <a:rPr lang="en-US" sz="1400" i="1" dirty="0"/>
              <a:t> for </a:t>
            </a:r>
            <a:r>
              <a:rPr lang="en-US" sz="1400" i="1" dirty="0" smtClean="0"/>
              <a:t>shaken images</a:t>
            </a:r>
            <a:r>
              <a:rPr lang="en-US" sz="1400" dirty="0" smtClean="0"/>
              <a:t>, CVPR, 2010.</a:t>
            </a:r>
            <a:endParaRPr lang="en-US" sz="1400" dirty="0"/>
          </a:p>
        </p:txBody>
      </p:sp>
      <p:pic>
        <p:nvPicPr>
          <p:cNvPr id="26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8" t="17003" r="45842" b="22063"/>
          <a:stretch/>
        </p:blipFill>
        <p:spPr bwMode="auto">
          <a:xfrm>
            <a:off x="6086837" y="3598880"/>
            <a:ext cx="2770632" cy="2739148"/>
          </a:xfrm>
          <a:prstGeom prst="rect">
            <a:avLst/>
          </a:prstGeom>
          <a:noFill/>
          <a:ln w="508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73" t="17079" r="44397" b="22043"/>
          <a:stretch/>
        </p:blipFill>
        <p:spPr bwMode="auto">
          <a:xfrm>
            <a:off x="3108960" y="3599109"/>
            <a:ext cx="2770632" cy="2749302"/>
          </a:xfrm>
          <a:prstGeom prst="rect">
            <a:avLst/>
          </a:prstGeom>
          <a:noFill/>
          <a:ln w="50800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6" t="17096" r="46304" b="21971"/>
          <a:stretch/>
        </p:blipFill>
        <p:spPr bwMode="auto">
          <a:xfrm>
            <a:off x="163285" y="3598882"/>
            <a:ext cx="2770632" cy="2739146"/>
          </a:xfrm>
          <a:prstGeom prst="rect">
            <a:avLst/>
          </a:prstGeom>
          <a:noFill/>
          <a:ln w="508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9" name="Rectangle 28"/>
          <p:cNvSpPr/>
          <p:nvPr/>
        </p:nvSpPr>
        <p:spPr>
          <a:xfrm>
            <a:off x="3429000" y="1738812"/>
            <a:ext cx="1219200" cy="112776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>
            <a:off x="6364512" y="1738086"/>
            <a:ext cx="1219200" cy="112776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0957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8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0424" y="1457815"/>
            <a:ext cx="2770632" cy="184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8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0183" y="1450558"/>
            <a:ext cx="2770632" cy="184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87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120" y="1443301"/>
            <a:ext cx="2770632" cy="184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3326" y="-11990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zh-CN" sz="3200" dirty="0"/>
              <a:t>Non-Uniform </a:t>
            </a:r>
            <a:r>
              <a:rPr lang="en-US" altLang="zh-CN" sz="3200" dirty="0" smtClean="0"/>
              <a:t>Real-World </a:t>
            </a:r>
            <a:r>
              <a:rPr lang="en-US" altLang="zh-CN" sz="3200" dirty="0" err="1" smtClean="0"/>
              <a:t>Deblurring</a:t>
            </a:r>
            <a:endParaRPr lang="en-US" sz="3200" dirty="0"/>
          </a:p>
        </p:txBody>
      </p:sp>
      <p:sp>
        <p:nvSpPr>
          <p:cNvPr id="5" name="Rectangle 4"/>
          <p:cNvSpPr/>
          <p:nvPr/>
        </p:nvSpPr>
        <p:spPr>
          <a:xfrm>
            <a:off x="149225" y="1447800"/>
            <a:ext cx="460375" cy="30480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2077274" y="2944478"/>
            <a:ext cx="7421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i="1" dirty="0" smtClean="0">
                <a:solidFill>
                  <a:srgbClr val="FFFF00"/>
                </a:solidFill>
              </a:rPr>
              <a:t>Blurry</a:t>
            </a:r>
            <a:endParaRPr lang="en-US" i="1" dirty="0">
              <a:solidFill>
                <a:srgbClr val="FFFF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434450" y="2945204"/>
            <a:ext cx="12805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i="1" dirty="0" smtClean="0">
                <a:solidFill>
                  <a:srgbClr val="FFFF00"/>
                </a:solidFill>
              </a:rPr>
              <a:t>Gupta et al.</a:t>
            </a:r>
            <a:endParaRPr lang="en-US" i="1" dirty="0">
              <a:solidFill>
                <a:srgbClr val="FFFF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769857" y="2948050"/>
            <a:ext cx="19922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i="1" dirty="0" smtClean="0">
                <a:solidFill>
                  <a:srgbClr val="FFFF00"/>
                </a:solidFill>
              </a:rPr>
              <a:t>Zhang and Wipf</a:t>
            </a:r>
            <a:endParaRPr lang="en-US" i="1" dirty="0">
              <a:solidFill>
                <a:srgbClr val="FFFF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52400" y="6477000"/>
            <a:ext cx="70440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S. </a:t>
            </a:r>
            <a:r>
              <a:rPr lang="en-US" sz="1400" dirty="0" smtClean="0"/>
              <a:t>Hirsch et al. , </a:t>
            </a:r>
            <a:r>
              <a:rPr lang="en-US" sz="1400" i="1" dirty="0"/>
              <a:t>Single </a:t>
            </a:r>
            <a:r>
              <a:rPr lang="en-US" sz="1400" i="1" dirty="0" smtClean="0"/>
              <a:t>image </a:t>
            </a:r>
            <a:r>
              <a:rPr lang="en-US" sz="1400" i="1" dirty="0" err="1" smtClean="0"/>
              <a:t>deblurring</a:t>
            </a:r>
            <a:r>
              <a:rPr lang="en-US" sz="1400" i="1" dirty="0" smtClean="0"/>
              <a:t> </a:t>
            </a:r>
            <a:r>
              <a:rPr lang="en-US" sz="1400" i="1" dirty="0"/>
              <a:t>using motion density functions</a:t>
            </a:r>
            <a:r>
              <a:rPr lang="en-US" sz="1400" dirty="0" smtClean="0"/>
              <a:t>, </a:t>
            </a:r>
            <a:r>
              <a:rPr lang="en-US" altLang="zh-CN" sz="1400" dirty="0" smtClean="0"/>
              <a:t>E</a:t>
            </a:r>
            <a:r>
              <a:rPr lang="en-US" sz="1400" dirty="0" smtClean="0"/>
              <a:t>CCV</a:t>
            </a:r>
            <a:r>
              <a:rPr lang="en-US" sz="1400" dirty="0"/>
              <a:t>, </a:t>
            </a:r>
            <a:r>
              <a:rPr lang="en-US" sz="1400" dirty="0" smtClean="0"/>
              <a:t>2010.</a:t>
            </a:r>
            <a:endParaRPr lang="en-US" sz="1400" dirty="0"/>
          </a:p>
        </p:txBody>
      </p:sp>
      <p:pic>
        <p:nvPicPr>
          <p:cNvPr id="25" name="Picture 4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r="79065" b="84444"/>
          <a:stretch/>
        </p:blipFill>
        <p:spPr bwMode="auto">
          <a:xfrm>
            <a:off x="6064140" y="3505200"/>
            <a:ext cx="2743200" cy="1358901"/>
          </a:xfrm>
          <a:prstGeom prst="rect">
            <a:avLst/>
          </a:prstGeom>
          <a:noFill/>
          <a:ln w="508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6" name="Picture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78341" b="83907"/>
          <a:stretch/>
        </p:blipFill>
        <p:spPr bwMode="auto">
          <a:xfrm>
            <a:off x="3090183" y="3505200"/>
            <a:ext cx="2743200" cy="1358901"/>
          </a:xfrm>
          <a:prstGeom prst="rect">
            <a:avLst/>
          </a:prstGeom>
          <a:noFill/>
          <a:ln w="50800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78462" b="83996"/>
          <a:stretch/>
        </p:blipFill>
        <p:spPr bwMode="auto">
          <a:xfrm>
            <a:off x="126120" y="3492501"/>
            <a:ext cx="2743200" cy="1358900"/>
          </a:xfrm>
          <a:prstGeom prst="rect">
            <a:avLst/>
          </a:prstGeom>
          <a:noFill/>
          <a:ln w="508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8" name="Picture 4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96" t="1482" r="9610" b="76630"/>
          <a:stretch/>
        </p:blipFill>
        <p:spPr bwMode="auto">
          <a:xfrm>
            <a:off x="6064279" y="4984973"/>
            <a:ext cx="2743200" cy="1440180"/>
          </a:xfrm>
          <a:prstGeom prst="rect">
            <a:avLst/>
          </a:prstGeom>
          <a:noFill/>
          <a:ln w="508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29" t="2285" r="10594" b="77572"/>
          <a:stretch/>
        </p:blipFill>
        <p:spPr bwMode="auto">
          <a:xfrm>
            <a:off x="3090183" y="4984973"/>
            <a:ext cx="2743200" cy="1440180"/>
          </a:xfrm>
          <a:prstGeom prst="rect">
            <a:avLst/>
          </a:prstGeom>
          <a:noFill/>
          <a:ln w="50800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16" r="9864" b="77107"/>
          <a:stretch/>
        </p:blipFill>
        <p:spPr bwMode="auto">
          <a:xfrm>
            <a:off x="126120" y="4968463"/>
            <a:ext cx="2743200" cy="1473200"/>
          </a:xfrm>
          <a:prstGeom prst="rect">
            <a:avLst/>
          </a:prstGeom>
          <a:noFill/>
          <a:ln w="508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1" name="Rectangle 30"/>
          <p:cNvSpPr/>
          <p:nvPr/>
        </p:nvSpPr>
        <p:spPr>
          <a:xfrm>
            <a:off x="3108325" y="1447800"/>
            <a:ext cx="460375" cy="30480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6096000" y="1447800"/>
            <a:ext cx="460375" cy="30480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2041525" y="1511300"/>
            <a:ext cx="460375" cy="30480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4991100" y="1511300"/>
            <a:ext cx="460375" cy="30480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/>
          <p:cNvSpPr/>
          <p:nvPr/>
        </p:nvSpPr>
        <p:spPr>
          <a:xfrm>
            <a:off x="7959725" y="1511300"/>
            <a:ext cx="460375" cy="30480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796877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9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3168" y="1429502"/>
            <a:ext cx="2770632" cy="1850156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88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0929" y="1429502"/>
            <a:ext cx="2770632" cy="1842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8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34" y="1429502"/>
            <a:ext cx="2770632" cy="1850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3326" y="-11990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zh-CN" sz="3200" dirty="0"/>
              <a:t>Non-Uniform </a:t>
            </a:r>
            <a:r>
              <a:rPr lang="en-US" altLang="zh-CN" sz="3200" dirty="0" smtClean="0"/>
              <a:t>Real-World </a:t>
            </a:r>
            <a:r>
              <a:rPr lang="en-US" altLang="zh-CN" sz="3200" dirty="0" err="1" smtClean="0"/>
              <a:t>Deblurring</a:t>
            </a:r>
            <a:endParaRPr lang="en-US" sz="3200" dirty="0"/>
          </a:p>
        </p:txBody>
      </p:sp>
      <p:sp>
        <p:nvSpPr>
          <p:cNvPr id="5" name="Rectangle 4"/>
          <p:cNvSpPr/>
          <p:nvPr/>
        </p:nvSpPr>
        <p:spPr>
          <a:xfrm>
            <a:off x="762001" y="1600200"/>
            <a:ext cx="990600" cy="91440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2077274" y="2968228"/>
            <a:ext cx="7421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i="1" dirty="0" smtClean="0">
                <a:solidFill>
                  <a:srgbClr val="FFFF00"/>
                </a:solidFill>
              </a:rPr>
              <a:t>Blurry</a:t>
            </a:r>
            <a:endParaRPr lang="en-US" i="1" dirty="0">
              <a:solidFill>
                <a:srgbClr val="FFFF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565075" y="2945204"/>
            <a:ext cx="11596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i="1" dirty="0" smtClean="0">
                <a:solidFill>
                  <a:srgbClr val="FFFF00"/>
                </a:solidFill>
              </a:rPr>
              <a:t>Joshi et al.</a:t>
            </a:r>
            <a:endParaRPr lang="en-US" i="1" dirty="0">
              <a:solidFill>
                <a:srgbClr val="FFFF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817357" y="2924300"/>
            <a:ext cx="19922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i="1" dirty="0" smtClean="0">
                <a:solidFill>
                  <a:srgbClr val="FFFF00"/>
                </a:solidFill>
              </a:rPr>
              <a:t>Zhang and Wipf</a:t>
            </a:r>
            <a:endParaRPr lang="en-US" i="1" dirty="0">
              <a:solidFill>
                <a:srgbClr val="FFFF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52400" y="6477000"/>
            <a:ext cx="75311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/>
              <a:t>N</a:t>
            </a:r>
            <a:r>
              <a:rPr lang="en-US" sz="1400" dirty="0" smtClean="0"/>
              <a:t>. Joshi et al. , </a:t>
            </a:r>
            <a:r>
              <a:rPr lang="en-US" sz="1400" i="1" dirty="0"/>
              <a:t>Image </a:t>
            </a:r>
            <a:r>
              <a:rPr lang="en-US" sz="1400" i="1" dirty="0" err="1"/>
              <a:t>deblurring</a:t>
            </a:r>
            <a:r>
              <a:rPr lang="en-US" sz="1400" i="1" dirty="0"/>
              <a:t> </a:t>
            </a:r>
            <a:r>
              <a:rPr lang="en-US" sz="1400" i="1" dirty="0" smtClean="0"/>
              <a:t>using inertial </a:t>
            </a:r>
            <a:r>
              <a:rPr lang="en-US" sz="1400" i="1" dirty="0"/>
              <a:t>measurement </a:t>
            </a:r>
            <a:r>
              <a:rPr lang="en-US" sz="1400" i="1" dirty="0" smtClean="0"/>
              <a:t>sensors</a:t>
            </a:r>
            <a:r>
              <a:rPr lang="en-US" sz="1400" dirty="0" smtClean="0"/>
              <a:t>, SIGGRAPH, 2010.</a:t>
            </a:r>
            <a:endParaRPr lang="en-US" sz="1400" dirty="0"/>
          </a:p>
        </p:txBody>
      </p:sp>
      <p:pic>
        <p:nvPicPr>
          <p:cNvPr id="25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84" t="10537" r="43054" b="41872"/>
          <a:stretch/>
        </p:blipFill>
        <p:spPr bwMode="auto">
          <a:xfrm>
            <a:off x="6083300" y="3624087"/>
            <a:ext cx="2743200" cy="2605372"/>
          </a:xfrm>
          <a:prstGeom prst="rect">
            <a:avLst/>
          </a:prstGeom>
          <a:noFill/>
          <a:ln w="508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6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31" t="12239" r="44940" b="42590"/>
          <a:stretch/>
        </p:blipFill>
        <p:spPr bwMode="auto">
          <a:xfrm>
            <a:off x="3124645" y="3624087"/>
            <a:ext cx="2743200" cy="2605372"/>
          </a:xfrm>
          <a:prstGeom prst="rect">
            <a:avLst/>
          </a:prstGeom>
          <a:noFill/>
          <a:ln w="50800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21" t="11451" r="43619" b="42098"/>
          <a:stretch/>
        </p:blipFill>
        <p:spPr bwMode="auto">
          <a:xfrm>
            <a:off x="152400" y="3624087"/>
            <a:ext cx="2743200" cy="2605372"/>
          </a:xfrm>
          <a:prstGeom prst="rect">
            <a:avLst/>
          </a:prstGeom>
          <a:noFill/>
          <a:ln w="508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8" name="Rectangle 27"/>
          <p:cNvSpPr/>
          <p:nvPr/>
        </p:nvSpPr>
        <p:spPr>
          <a:xfrm>
            <a:off x="3733800" y="1600200"/>
            <a:ext cx="990600" cy="91440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6692900" y="1600200"/>
            <a:ext cx="990600" cy="91440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69239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3326" y="-11990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zh-CN" sz="3200" dirty="0"/>
              <a:t>Non-Uniform </a:t>
            </a:r>
            <a:r>
              <a:rPr lang="en-US" altLang="zh-CN" sz="3200" dirty="0" smtClean="0"/>
              <a:t>Real-World </a:t>
            </a:r>
            <a:r>
              <a:rPr lang="en-US" altLang="zh-CN" sz="3200" dirty="0" err="1" smtClean="0"/>
              <a:t>Deblurring</a:t>
            </a:r>
            <a:endParaRPr lang="en-US" sz="3200" dirty="0"/>
          </a:p>
        </p:txBody>
      </p:sp>
      <p:pic>
        <p:nvPicPr>
          <p:cNvPr id="2058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371600"/>
            <a:ext cx="2768392" cy="1965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1371600"/>
            <a:ext cx="2768392" cy="1965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7649" y="1371600"/>
            <a:ext cx="2728271" cy="1965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469" r="55272"/>
          <a:stretch/>
        </p:blipFill>
        <p:spPr bwMode="auto">
          <a:xfrm>
            <a:off x="171449" y="3524250"/>
            <a:ext cx="2739817" cy="2676591"/>
          </a:xfrm>
          <a:prstGeom prst="rect">
            <a:avLst/>
          </a:prstGeom>
          <a:noFill/>
          <a:ln w="508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469" r="54584"/>
          <a:stretch/>
        </p:blipFill>
        <p:spPr bwMode="auto">
          <a:xfrm>
            <a:off x="3133725" y="3524250"/>
            <a:ext cx="2784670" cy="2679192"/>
          </a:xfrm>
          <a:prstGeom prst="rect">
            <a:avLst/>
          </a:prstGeom>
          <a:noFill/>
          <a:ln w="50800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469" r="54640"/>
          <a:stretch/>
        </p:blipFill>
        <p:spPr bwMode="auto">
          <a:xfrm>
            <a:off x="6087174" y="3533775"/>
            <a:ext cx="2740930" cy="2679192"/>
          </a:xfrm>
          <a:prstGeom prst="rect">
            <a:avLst/>
          </a:prstGeom>
          <a:noFill/>
          <a:ln w="508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00025" y="2133600"/>
            <a:ext cx="1219200" cy="112776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3162300" y="2133600"/>
            <a:ext cx="1219200" cy="112776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6121400" y="2133600"/>
            <a:ext cx="1219200" cy="112776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2077274" y="2968228"/>
            <a:ext cx="7421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i="1" dirty="0" smtClean="0">
                <a:solidFill>
                  <a:srgbClr val="FFFF00"/>
                </a:solidFill>
              </a:rPr>
              <a:t>Blurry</a:t>
            </a:r>
            <a:endParaRPr lang="en-US" i="1" dirty="0">
              <a:solidFill>
                <a:srgbClr val="FFFF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434450" y="2968954"/>
            <a:ext cx="12863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i="1" dirty="0" smtClean="0">
                <a:solidFill>
                  <a:srgbClr val="FFFF00"/>
                </a:solidFill>
              </a:rPr>
              <a:t>Hirsch et al.</a:t>
            </a:r>
            <a:endParaRPr lang="en-US" i="1" dirty="0">
              <a:solidFill>
                <a:srgbClr val="FFFF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829232" y="2959925"/>
            <a:ext cx="19922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i="1" dirty="0" smtClean="0">
                <a:solidFill>
                  <a:srgbClr val="FFFF00"/>
                </a:solidFill>
              </a:rPr>
              <a:t>Zhang and Wipf</a:t>
            </a:r>
            <a:endParaRPr lang="en-US" i="1" dirty="0">
              <a:solidFill>
                <a:srgbClr val="FFFF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52400" y="6477000"/>
            <a:ext cx="6553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S. </a:t>
            </a:r>
            <a:r>
              <a:rPr lang="en-US" sz="1400" dirty="0" smtClean="0"/>
              <a:t>Hirsch et al. , </a:t>
            </a:r>
            <a:r>
              <a:rPr lang="en-US" sz="1400" i="1" dirty="0"/>
              <a:t>Fast </a:t>
            </a:r>
            <a:r>
              <a:rPr lang="en-US" sz="1400" i="1" dirty="0" smtClean="0"/>
              <a:t>removal of </a:t>
            </a:r>
            <a:r>
              <a:rPr lang="en-US" sz="1400" i="1" dirty="0"/>
              <a:t>non-uniform camera shake</a:t>
            </a:r>
            <a:r>
              <a:rPr lang="en-US" sz="1400" dirty="0"/>
              <a:t>, </a:t>
            </a:r>
            <a:r>
              <a:rPr lang="en-US" sz="1400" dirty="0" smtClean="0"/>
              <a:t>ICCV</a:t>
            </a:r>
            <a:r>
              <a:rPr lang="en-US" sz="1400" dirty="0"/>
              <a:t>, 2011</a:t>
            </a:r>
            <a:r>
              <a:rPr lang="en-US" sz="1400" dirty="0" smtClean="0"/>
              <a:t>.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82459003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6104" y="510488"/>
            <a:ext cx="7822096" cy="727075"/>
          </a:xfrm>
        </p:spPr>
        <p:txBody>
          <a:bodyPr>
            <a:normAutofit fontScale="90000"/>
          </a:bodyPr>
          <a:lstStyle/>
          <a:p>
            <a:r>
              <a:rPr lang="en-US" sz="3600" dirty="0" smtClean="0"/>
              <a:t>Dual Motion </a:t>
            </a:r>
            <a:r>
              <a:rPr lang="en-US" sz="3600" dirty="0"/>
              <a:t>Blind </a:t>
            </a:r>
            <a:r>
              <a:rPr lang="en-US" sz="3600" dirty="0" err="1"/>
              <a:t>Deblurring</a:t>
            </a:r>
            <a:r>
              <a:rPr lang="en-US" dirty="0"/>
              <a:t> </a:t>
            </a:r>
            <a:br>
              <a:rPr lang="en-US" dirty="0"/>
            </a:br>
            <a:r>
              <a:rPr lang="en-US" sz="2700" dirty="0"/>
              <a:t>Real-world Image</a:t>
            </a:r>
          </a:p>
        </p:txBody>
      </p:sp>
      <p:pic>
        <p:nvPicPr>
          <p:cNvPr id="5" name="Picture 2" descr="D:\Study\Works_MSRA\Empirical Bayesian DB 2012-07-13\Kernel Estimation2012-8-10\New_Blind_DB_Algo_Haichao2012-9-3_multi-frame\codes\test_image\flower1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237" y="1861490"/>
            <a:ext cx="3814763" cy="3100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98500" y="5638800"/>
            <a:ext cx="7905177" cy="634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/>
              <a:t>Test images from</a:t>
            </a:r>
            <a:r>
              <a:rPr lang="en-US" sz="1600" dirty="0" smtClean="0"/>
              <a:t>: </a:t>
            </a:r>
            <a:r>
              <a:rPr lang="en-US" sz="1600" dirty="0"/>
              <a:t>J.-F. </a:t>
            </a:r>
            <a:r>
              <a:rPr lang="en-US" sz="1600" dirty="0" err="1"/>
              <a:t>Cai</a:t>
            </a:r>
            <a:r>
              <a:rPr lang="en-US" sz="1600" dirty="0"/>
              <a:t>, H. </a:t>
            </a:r>
            <a:r>
              <a:rPr lang="en-US" sz="1600" dirty="0" err="1"/>
              <a:t>Ji</a:t>
            </a:r>
            <a:r>
              <a:rPr lang="en-US" sz="1600" dirty="0"/>
              <a:t>, C. Liu, and Z. </a:t>
            </a:r>
            <a:r>
              <a:rPr lang="en-US" sz="1600" dirty="0" err="1"/>
              <a:t>Shen</a:t>
            </a:r>
            <a:r>
              <a:rPr lang="en-US" sz="1600" dirty="0"/>
              <a:t>. Blind motion </a:t>
            </a:r>
            <a:r>
              <a:rPr lang="en-US" sz="1600" dirty="0" err="1"/>
              <a:t>deblurring</a:t>
            </a:r>
            <a:r>
              <a:rPr lang="en-US" sz="1600" dirty="0"/>
              <a:t> using</a:t>
            </a:r>
          </a:p>
          <a:p>
            <a:r>
              <a:rPr lang="fr-FR" sz="1600" dirty="0"/>
              <a:t>multiple images. </a:t>
            </a:r>
            <a:r>
              <a:rPr lang="fr-FR" sz="1600" i="1" dirty="0"/>
              <a:t>J. Comput. </a:t>
            </a:r>
            <a:r>
              <a:rPr lang="fr-FR" sz="1600" i="1" dirty="0" err="1"/>
              <a:t>Physics</a:t>
            </a:r>
            <a:r>
              <a:rPr lang="fr-FR" sz="1600" dirty="0"/>
              <a:t>, 228(14):5057–5071, 2009.</a:t>
            </a:r>
            <a:endParaRPr lang="en-US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7010400" y="2145268"/>
            <a:ext cx="8606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Blurry 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4935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6104" y="510488"/>
            <a:ext cx="7822096" cy="727075"/>
          </a:xfrm>
        </p:spPr>
        <p:txBody>
          <a:bodyPr>
            <a:noAutofit/>
          </a:bodyPr>
          <a:lstStyle/>
          <a:p>
            <a:r>
              <a:rPr lang="en-US" sz="3200" dirty="0"/>
              <a:t>Dual Motion Blind </a:t>
            </a:r>
            <a:r>
              <a:rPr lang="en-US" sz="3200" dirty="0" err="1"/>
              <a:t>Deblurring</a:t>
            </a:r>
            <a:r>
              <a:rPr lang="en-US" sz="3200" dirty="0"/>
              <a:t> </a:t>
            </a:r>
            <a:br>
              <a:rPr lang="en-US" sz="3200" dirty="0"/>
            </a:br>
            <a:r>
              <a:rPr lang="en-US" sz="2400" dirty="0"/>
              <a:t>Real-world Image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6553200" y="6513106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64</a:t>
            </a:fld>
            <a:endParaRPr lang="en-US"/>
          </a:p>
        </p:txBody>
      </p:sp>
      <p:pic>
        <p:nvPicPr>
          <p:cNvPr id="6" name="Picture 2" descr="D:\Study\Works_MSRA\Empirical Bayesian DB 2012-07-13\Kernel Estimation2012-8-10\New_Blind_DB_Algo_Haichao2012-9-3_multi-frame\codes\test_image\flower2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5878" y="1869488"/>
            <a:ext cx="3814763" cy="3100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98500" y="5638800"/>
            <a:ext cx="7905177" cy="634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/>
              <a:t>Test images from</a:t>
            </a:r>
            <a:r>
              <a:rPr lang="en-US" sz="1600" dirty="0" smtClean="0"/>
              <a:t>: </a:t>
            </a:r>
            <a:r>
              <a:rPr lang="en-US" sz="1600" dirty="0"/>
              <a:t>J.-F. </a:t>
            </a:r>
            <a:r>
              <a:rPr lang="en-US" sz="1600" dirty="0" err="1"/>
              <a:t>Cai</a:t>
            </a:r>
            <a:r>
              <a:rPr lang="en-US" sz="1600" dirty="0"/>
              <a:t>, H. </a:t>
            </a:r>
            <a:r>
              <a:rPr lang="en-US" sz="1600" dirty="0" err="1"/>
              <a:t>Ji</a:t>
            </a:r>
            <a:r>
              <a:rPr lang="en-US" sz="1600" dirty="0"/>
              <a:t>, C. Liu, and Z. </a:t>
            </a:r>
            <a:r>
              <a:rPr lang="en-US" sz="1600" dirty="0" err="1"/>
              <a:t>Shen</a:t>
            </a:r>
            <a:r>
              <a:rPr lang="en-US" sz="1600" dirty="0"/>
              <a:t>. Blind motion </a:t>
            </a:r>
            <a:r>
              <a:rPr lang="en-US" sz="1600" dirty="0" err="1"/>
              <a:t>deblurring</a:t>
            </a:r>
            <a:r>
              <a:rPr lang="en-US" sz="1600" dirty="0"/>
              <a:t> using</a:t>
            </a:r>
          </a:p>
          <a:p>
            <a:r>
              <a:rPr lang="fr-FR" sz="1600" dirty="0"/>
              <a:t>multiple images. </a:t>
            </a:r>
            <a:r>
              <a:rPr lang="fr-FR" sz="1600" i="1" dirty="0"/>
              <a:t>J. Comput. </a:t>
            </a:r>
            <a:r>
              <a:rPr lang="fr-FR" sz="1600" i="1" dirty="0" err="1"/>
              <a:t>Physics</a:t>
            </a:r>
            <a:r>
              <a:rPr lang="fr-FR" sz="1600" dirty="0"/>
              <a:t>, 228(14):5057–5071, 2009.</a:t>
            </a:r>
            <a:endParaRPr lang="en-US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7010400" y="2145268"/>
            <a:ext cx="9183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Blurry II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16012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6104" y="510488"/>
            <a:ext cx="7822096" cy="727075"/>
          </a:xfrm>
        </p:spPr>
        <p:txBody>
          <a:bodyPr>
            <a:noAutofit/>
          </a:bodyPr>
          <a:lstStyle/>
          <a:p>
            <a:r>
              <a:rPr lang="en-US" sz="3200" dirty="0"/>
              <a:t>Dual Motion Blind </a:t>
            </a:r>
            <a:r>
              <a:rPr lang="en-US" sz="3200" dirty="0" err="1"/>
              <a:t>Deblurring</a:t>
            </a:r>
            <a:r>
              <a:rPr lang="en-US" sz="3200" dirty="0"/>
              <a:t> </a:t>
            </a:r>
            <a:br>
              <a:rPr lang="en-US" sz="3200" dirty="0"/>
            </a:br>
            <a:r>
              <a:rPr lang="en-US" sz="2400" dirty="0"/>
              <a:t>Real-world Image</a:t>
            </a:r>
          </a:p>
        </p:txBody>
      </p:sp>
      <p:pic>
        <p:nvPicPr>
          <p:cNvPr id="7" name="Picture 2" descr="D:\t\EB_BDB\dual_motion\flower\Flower_Jianfeng_0.5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238" y="1876425"/>
            <a:ext cx="3819525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t\EB_BDB\dual_motion\flower\Jianfeng_Ker2_25.bm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3163" y="4725047"/>
            <a:ext cx="228600" cy="24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t\EB_BDB\dual_motion\flower\Jianfeng_Ker1_25.bmp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4458994"/>
            <a:ext cx="228600" cy="24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219015" y="5611594"/>
            <a:ext cx="70677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J</a:t>
            </a:r>
            <a:r>
              <a:rPr lang="en-US" sz="1600" dirty="0"/>
              <a:t>.-F. </a:t>
            </a:r>
            <a:r>
              <a:rPr lang="en-US" sz="1600" dirty="0" err="1"/>
              <a:t>Cai</a:t>
            </a:r>
            <a:r>
              <a:rPr lang="en-US" sz="1600" dirty="0"/>
              <a:t>, H. </a:t>
            </a:r>
            <a:r>
              <a:rPr lang="en-US" sz="1600" dirty="0" err="1"/>
              <a:t>Ji</a:t>
            </a:r>
            <a:r>
              <a:rPr lang="en-US" sz="1600" dirty="0"/>
              <a:t>, C. Liu, and Z. </a:t>
            </a:r>
            <a:r>
              <a:rPr lang="en-US" sz="1600" dirty="0" err="1"/>
              <a:t>Shen</a:t>
            </a:r>
            <a:r>
              <a:rPr lang="en-US" sz="1600" dirty="0"/>
              <a:t>. Blind motion </a:t>
            </a:r>
            <a:r>
              <a:rPr lang="en-US" sz="1600" dirty="0" err="1"/>
              <a:t>deblurring</a:t>
            </a:r>
            <a:r>
              <a:rPr lang="en-US" sz="1600" dirty="0"/>
              <a:t> </a:t>
            </a:r>
            <a:r>
              <a:rPr lang="en-US" sz="1600" dirty="0" smtClean="0"/>
              <a:t>using </a:t>
            </a:r>
            <a:r>
              <a:rPr lang="fr-FR" sz="1600" dirty="0" smtClean="0"/>
              <a:t>multiple </a:t>
            </a:r>
            <a:r>
              <a:rPr lang="fr-FR" sz="1600" dirty="0"/>
              <a:t>images. </a:t>
            </a:r>
            <a:r>
              <a:rPr lang="fr-FR" sz="1600" i="1" dirty="0"/>
              <a:t>J. Comput. </a:t>
            </a:r>
            <a:r>
              <a:rPr lang="fr-FR" sz="1600" i="1" dirty="0" err="1"/>
              <a:t>Physics</a:t>
            </a:r>
            <a:r>
              <a:rPr lang="fr-FR" sz="1600" dirty="0"/>
              <a:t>, 228(14):5057–5071, 2009.</a:t>
            </a:r>
            <a:endParaRPr lang="en-US" sz="1600" dirty="0"/>
          </a:p>
        </p:txBody>
      </p:sp>
      <p:sp>
        <p:nvSpPr>
          <p:cNvPr id="11" name="TextBox 10"/>
          <p:cNvSpPr txBox="1"/>
          <p:nvPr/>
        </p:nvSpPr>
        <p:spPr>
          <a:xfrm>
            <a:off x="7010400" y="2145268"/>
            <a:ext cx="989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Cai</a:t>
            </a:r>
            <a:r>
              <a:rPr lang="en-US" dirty="0" smtClean="0"/>
              <a:t> </a:t>
            </a:r>
            <a:r>
              <a:rPr lang="en-US" i="1" dirty="0" smtClean="0"/>
              <a:t>et al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17173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6104" y="510488"/>
            <a:ext cx="7822096" cy="727075"/>
          </a:xfrm>
        </p:spPr>
        <p:txBody>
          <a:bodyPr>
            <a:noAutofit/>
          </a:bodyPr>
          <a:lstStyle/>
          <a:p>
            <a:r>
              <a:rPr lang="en-US" sz="3200" dirty="0"/>
              <a:t>Dual Motion Blind </a:t>
            </a:r>
            <a:r>
              <a:rPr lang="en-US" sz="3200" dirty="0" err="1"/>
              <a:t>Deblurring</a:t>
            </a:r>
            <a:r>
              <a:rPr lang="en-US" sz="3200" dirty="0"/>
              <a:t> </a:t>
            </a:r>
            <a:br>
              <a:rPr lang="en-US" sz="3200" dirty="0"/>
            </a:br>
            <a:r>
              <a:rPr lang="en-US" sz="2400" dirty="0"/>
              <a:t>Real-world Image</a:t>
            </a:r>
          </a:p>
        </p:txBody>
      </p:sp>
      <p:pic>
        <p:nvPicPr>
          <p:cNvPr id="4098" name="Picture 2" descr="D:\t\EB_BDB\dual_motion\flower\MBDflower1.bmp_16-Oct-2012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238" y="1876425"/>
            <a:ext cx="3819525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t\EB_BDB\dual_motion\flower\MBD_Ker1_flower1.bmp_16-Oct-2012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235" y="4468519"/>
            <a:ext cx="247650" cy="24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t\EB_BDB\dual_motion\flower\MBD_Ker2_flower2.bmp_16-Oct-2012.bm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235" y="4733925"/>
            <a:ext cx="247650" cy="24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38200" y="5562600"/>
            <a:ext cx="800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 smtClean="0"/>
              <a:t>F.Sroubek</a:t>
            </a:r>
            <a:r>
              <a:rPr lang="en-US" sz="1600" dirty="0" smtClean="0"/>
              <a:t> </a:t>
            </a:r>
            <a:r>
              <a:rPr lang="en-US" sz="1600" dirty="0"/>
              <a:t>and P. </a:t>
            </a:r>
            <a:r>
              <a:rPr lang="en-US" sz="1600" dirty="0" err="1"/>
              <a:t>Milanfar</a:t>
            </a:r>
            <a:r>
              <a:rPr lang="en-US" sz="1600" dirty="0"/>
              <a:t>. Robust multichannel blind </a:t>
            </a:r>
            <a:r>
              <a:rPr lang="en-US" sz="1600" dirty="0" err="1" smtClean="0"/>
              <a:t>deconvolution</a:t>
            </a:r>
            <a:r>
              <a:rPr lang="en-US" sz="1600" dirty="0" smtClean="0"/>
              <a:t> via </a:t>
            </a:r>
            <a:r>
              <a:rPr lang="en-US" sz="1600" dirty="0"/>
              <a:t>fast </a:t>
            </a:r>
            <a:r>
              <a:rPr lang="en-US" sz="1600" dirty="0" smtClean="0"/>
              <a:t> alternating </a:t>
            </a:r>
            <a:r>
              <a:rPr lang="en-US" sz="1600" dirty="0"/>
              <a:t>minimization. </a:t>
            </a:r>
            <a:r>
              <a:rPr lang="en-US" sz="1600" i="1" dirty="0"/>
              <a:t>IEEE Trans. on Image Processing</a:t>
            </a:r>
            <a:r>
              <a:rPr lang="en-US" sz="1600" dirty="0" smtClean="0"/>
              <a:t>, 21(4</a:t>
            </a:r>
            <a:r>
              <a:rPr lang="en-US" sz="1600" dirty="0"/>
              <a:t>):1687–1700, </a:t>
            </a:r>
            <a:r>
              <a:rPr lang="en-US" sz="1600" dirty="0" smtClean="0"/>
              <a:t>2012.</a:t>
            </a:r>
            <a:endParaRPr lang="en-US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7010400" y="2145268"/>
            <a:ext cx="1473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Sroubek</a:t>
            </a:r>
            <a:r>
              <a:rPr lang="en-US" dirty="0" smtClean="0"/>
              <a:t> </a:t>
            </a:r>
            <a:r>
              <a:rPr lang="en-US" i="1" dirty="0" smtClean="0"/>
              <a:t>et al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15148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6104" y="510488"/>
            <a:ext cx="7822096" cy="727075"/>
          </a:xfrm>
        </p:spPr>
        <p:txBody>
          <a:bodyPr>
            <a:noAutofit/>
          </a:bodyPr>
          <a:lstStyle/>
          <a:p>
            <a:r>
              <a:rPr lang="en-US" sz="3200" dirty="0"/>
              <a:t>Dual Motion Blind </a:t>
            </a:r>
            <a:r>
              <a:rPr lang="en-US" sz="3200" dirty="0" err="1"/>
              <a:t>Deblurring</a:t>
            </a:r>
            <a:r>
              <a:rPr lang="en-US" sz="3200" dirty="0"/>
              <a:t> </a:t>
            </a:r>
            <a:br>
              <a:rPr lang="en-US" sz="3200" dirty="0"/>
            </a:br>
            <a:r>
              <a:rPr lang="en-US" sz="2400" dirty="0"/>
              <a:t>Real-world Image</a:t>
            </a:r>
          </a:p>
        </p:txBody>
      </p:sp>
      <p:pic>
        <p:nvPicPr>
          <p:cNvPr id="34818" name="Picture 2" descr="D:\CVPR13_run\codes - Copy\db_image\flower\11_9_flat_iteration\db_joint_0.0047042   0.0025119_09-Nov-2012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238" y="1876425"/>
            <a:ext cx="3819525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D:\CVPR13_run\codes - Copy\db_image\flower\11_9_flat_iteration\TEB_Ker2_flower1.bmp_09-Nov-2012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234113" y="4743450"/>
            <a:ext cx="238125" cy="23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D:\CVPR13_run\codes - Copy\db_image\flower\11_9_flat_iteration\TEB_Ker1_flower1.bmp_09-Nov-2012.bm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243638" y="4476750"/>
            <a:ext cx="238125" cy="23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010400" y="2145268"/>
            <a:ext cx="15376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Zhang et al.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219015" y="5611594"/>
            <a:ext cx="70677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H. Zhang, D.P. Wipf and Y. Zhang, Multi-Image Blind </a:t>
            </a:r>
            <a:r>
              <a:rPr lang="en-US" sz="1600" dirty="0" err="1" smtClean="0"/>
              <a:t>Deblurring</a:t>
            </a:r>
            <a:r>
              <a:rPr lang="en-US" sz="1600" dirty="0" smtClean="0"/>
              <a:t> Using a Coupled Adaptive Sparse Prior, CVPR, 2013</a:t>
            </a:r>
            <a:r>
              <a:rPr lang="fr-FR" sz="1600" dirty="0" smtClean="0"/>
              <a:t>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2361987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6104" y="510488"/>
            <a:ext cx="7822096" cy="727075"/>
          </a:xfrm>
        </p:spPr>
        <p:txBody>
          <a:bodyPr>
            <a:noAutofit/>
          </a:bodyPr>
          <a:lstStyle/>
          <a:p>
            <a:r>
              <a:rPr lang="en-US" sz="3200" dirty="0"/>
              <a:t>Dual Motion Blind </a:t>
            </a:r>
            <a:r>
              <a:rPr lang="en-US" sz="3200" dirty="0" err="1"/>
              <a:t>Deblurring</a:t>
            </a:r>
            <a:r>
              <a:rPr lang="en-US" sz="3200" dirty="0"/>
              <a:t> </a:t>
            </a:r>
            <a:br>
              <a:rPr lang="en-US" sz="3200" dirty="0"/>
            </a:br>
            <a:r>
              <a:rPr lang="en-US" sz="2400" dirty="0"/>
              <a:t>Real-world Image</a:t>
            </a:r>
          </a:p>
        </p:txBody>
      </p:sp>
      <p:pic>
        <p:nvPicPr>
          <p:cNvPr id="34818" name="Picture 2" descr="D:\CVPR13_run\codes - Copy\db_image\flower\11_9_flat_iteration\db_joint_0.0047042   0.0025119_09-Nov-2012.bmp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54" t="5726"/>
          <a:stretch/>
        </p:blipFill>
        <p:spPr bwMode="auto">
          <a:xfrm>
            <a:off x="6172199" y="1435100"/>
            <a:ext cx="2713013" cy="4248132"/>
          </a:xfrm>
          <a:prstGeom prst="rect">
            <a:avLst/>
          </a:prstGeom>
          <a:noFill/>
          <a:ln w="3810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D:\CVPR13_run\codes - Copy\db_image\flower\11_9_flat_iteration\TEB_Ker2_flower1.bmp_09-Nov-2012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909560" y="5867400"/>
            <a:ext cx="548640" cy="548640"/>
          </a:xfrm>
          <a:prstGeom prst="rect">
            <a:avLst/>
          </a:prstGeom>
          <a:noFill/>
          <a:ln w="3810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D:\CVPR13_run\codes - Copy\db_image\flower\11_9_flat_iteration\TEB_Ker1_flower1.bmp_09-Nov-2012.bm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481997" y="5867400"/>
            <a:ext cx="548640" cy="548640"/>
          </a:xfrm>
          <a:prstGeom prst="rect">
            <a:avLst/>
          </a:prstGeom>
          <a:noFill/>
          <a:ln w="3810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184899" y="5309138"/>
            <a:ext cx="15376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FFFF00"/>
                </a:solidFill>
              </a:rPr>
              <a:t>Zhang et al.</a:t>
            </a:r>
            <a:endParaRPr lang="en-US" dirty="0">
              <a:solidFill>
                <a:srgbClr val="FFFF00"/>
              </a:solidFill>
            </a:endParaRPr>
          </a:p>
        </p:txBody>
      </p:sp>
      <p:pic>
        <p:nvPicPr>
          <p:cNvPr id="10" name="Picture 2" descr="D:\t\EB_BDB\dual_motion\flower\MBDflower1.bmp_16-Oct-2012.bmp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3225799" y="1470760"/>
            <a:ext cx="2590800" cy="4212472"/>
          </a:xfrm>
          <a:prstGeom prst="rect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D:\t\EB_BDB\dual_motion\flower\MBD_Ker1_flower1.bmp_16-Oct-2012.bmp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0197" y="5867400"/>
            <a:ext cx="548640" cy="548640"/>
          </a:xfrm>
          <a:prstGeom prst="rect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D:\t\EB_BDB\dual_motion\flower\MBD_Ker2_flower2.bmp_16-Oct-2012.bmp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760" y="5867400"/>
            <a:ext cx="548640" cy="548640"/>
          </a:xfrm>
          <a:prstGeom prst="rect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t\EB_BDB\dual_motion\flower\Flower_Jianfeng_0.5.bmp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279400" y="1470760"/>
            <a:ext cx="2590800" cy="4212472"/>
          </a:xfrm>
          <a:prstGeom prst="rect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D:\t\EB_BDB\dual_motion\flower\Jianfeng_Ker2_25.bmp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636" y="5867400"/>
            <a:ext cx="506437" cy="548640"/>
          </a:xfrm>
          <a:prstGeom prst="rect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D:\t\EB_BDB\dual_motion\flower\Jianfeng_Ker1_25.bmp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275" y="5867400"/>
            <a:ext cx="506438" cy="548640"/>
          </a:xfrm>
          <a:prstGeom prst="rect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228600" y="5307568"/>
            <a:ext cx="989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rgbClr val="FFFF00"/>
                </a:solidFill>
              </a:rPr>
              <a:t>Cai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i="1" dirty="0" smtClean="0">
                <a:solidFill>
                  <a:srgbClr val="FFFF00"/>
                </a:solidFill>
              </a:rPr>
              <a:t>et al.</a:t>
            </a:r>
            <a:endParaRPr lang="en-US" i="1" dirty="0">
              <a:solidFill>
                <a:srgbClr val="FFFF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00400" y="5308600"/>
            <a:ext cx="1526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solidFill>
                  <a:srgbClr val="FFFF00"/>
                </a:solidFill>
              </a:rPr>
              <a:t>Sroubek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i="1" dirty="0">
                <a:solidFill>
                  <a:srgbClr val="FFFF00"/>
                </a:solidFill>
              </a:rPr>
              <a:t>et </a:t>
            </a:r>
            <a:r>
              <a:rPr lang="en-US" i="1" dirty="0" smtClean="0">
                <a:solidFill>
                  <a:srgbClr val="FFFF00"/>
                </a:solidFill>
              </a:rPr>
              <a:t>al.</a:t>
            </a:r>
            <a:endParaRPr lang="en-US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3007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6" grpId="0"/>
      <p:bldP spid="17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6104" y="510488"/>
            <a:ext cx="7822096" cy="727075"/>
          </a:xfrm>
        </p:spPr>
        <p:txBody>
          <a:bodyPr>
            <a:noAutofit/>
          </a:bodyPr>
          <a:lstStyle/>
          <a:p>
            <a:r>
              <a:rPr lang="en-US" sz="3200" dirty="0"/>
              <a:t>Dual Motion Blind </a:t>
            </a:r>
            <a:r>
              <a:rPr lang="en-US" sz="3200" dirty="0" err="1"/>
              <a:t>Deblurring</a:t>
            </a:r>
            <a:r>
              <a:rPr lang="en-US" sz="3200" dirty="0"/>
              <a:t> </a:t>
            </a:r>
            <a:br>
              <a:rPr lang="en-US" sz="3200" dirty="0"/>
            </a:br>
            <a:r>
              <a:rPr lang="en-US" sz="2400" dirty="0"/>
              <a:t>Real-world Image</a:t>
            </a:r>
          </a:p>
        </p:txBody>
      </p:sp>
      <p:pic>
        <p:nvPicPr>
          <p:cNvPr id="34818" name="Picture 2" descr="D:\CVPR13_run\codes - Copy\db_image\flower\11_9_flat_iteration\db_joint_0.0047042   0.0025119_09-Nov-2012.bmp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54" t="5726"/>
          <a:stretch/>
        </p:blipFill>
        <p:spPr bwMode="auto">
          <a:xfrm>
            <a:off x="6172199" y="1435100"/>
            <a:ext cx="2713013" cy="4248132"/>
          </a:xfrm>
          <a:prstGeom prst="rect">
            <a:avLst/>
          </a:prstGeom>
          <a:noFill/>
          <a:ln w="3810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D:\CVPR13_run\codes - Copy\db_image\flower\11_9_flat_iteration\TEB_Ker2_flower1.bmp_09-Nov-2012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909560" y="5867400"/>
            <a:ext cx="548640" cy="548640"/>
          </a:xfrm>
          <a:prstGeom prst="rect">
            <a:avLst/>
          </a:prstGeom>
          <a:noFill/>
          <a:ln w="3810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D:\CVPR13_run\codes - Copy\db_image\flower\11_9_flat_iteration\TEB_Ker1_flower1.bmp_09-Nov-2012.bm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451600" y="4168140"/>
            <a:ext cx="2286000" cy="2286000"/>
          </a:xfrm>
          <a:prstGeom prst="rect">
            <a:avLst/>
          </a:prstGeom>
          <a:noFill/>
          <a:ln w="3810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184899" y="5309138"/>
            <a:ext cx="15376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FFFF00"/>
                </a:solidFill>
              </a:rPr>
              <a:t>Zhang et al.</a:t>
            </a:r>
            <a:endParaRPr lang="en-US" dirty="0">
              <a:solidFill>
                <a:srgbClr val="FFFF00"/>
              </a:solidFill>
            </a:endParaRPr>
          </a:p>
        </p:txBody>
      </p:sp>
      <p:pic>
        <p:nvPicPr>
          <p:cNvPr id="10" name="Picture 2" descr="D:\t\EB_BDB\dual_motion\flower\MBDflower1.bmp_16-Oct-2012.bmp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3225799" y="1470760"/>
            <a:ext cx="2590800" cy="4212472"/>
          </a:xfrm>
          <a:prstGeom prst="rect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D:\t\EB_BDB\dual_motion\flower\MBD_Ker2_flower2.bmp_16-Oct-2012.bmp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760" y="5867400"/>
            <a:ext cx="548640" cy="548640"/>
          </a:xfrm>
          <a:prstGeom prst="rect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t\EB_BDB\dual_motion\flower\Flower_Jianfeng_0.5.bmp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279400" y="1470760"/>
            <a:ext cx="2590800" cy="4212472"/>
          </a:xfrm>
          <a:prstGeom prst="rect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D:\t\EB_BDB\dual_motion\flower\Jianfeng_Ker2_25.bmp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636" y="5867400"/>
            <a:ext cx="506437" cy="548640"/>
          </a:xfrm>
          <a:prstGeom prst="rect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D:\t\EB_BDB\dual_motion\flower\Jianfeng_Ker1_25.bmp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273" y="4161926"/>
            <a:ext cx="2110158" cy="2286000"/>
          </a:xfrm>
          <a:prstGeom prst="rect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228600" y="5307568"/>
            <a:ext cx="989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rgbClr val="FFFF00"/>
                </a:solidFill>
              </a:rPr>
              <a:t>Cai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i="1" dirty="0" smtClean="0">
                <a:solidFill>
                  <a:srgbClr val="FFFF00"/>
                </a:solidFill>
              </a:rPr>
              <a:t>et al.</a:t>
            </a:r>
            <a:endParaRPr lang="en-US" i="1" dirty="0">
              <a:solidFill>
                <a:srgbClr val="FFFF00"/>
              </a:solidFill>
            </a:endParaRPr>
          </a:p>
        </p:txBody>
      </p:sp>
      <p:pic>
        <p:nvPicPr>
          <p:cNvPr id="11" name="Picture 3" descr="D:\t\EB_BDB\dual_motion\flower\MBD_Ker1_flower1.bmp_16-Oct-2012.bmp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997" y="4191000"/>
            <a:ext cx="2286000" cy="2286000"/>
          </a:xfrm>
          <a:prstGeom prst="rect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3200400" y="5308600"/>
            <a:ext cx="1526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solidFill>
                  <a:srgbClr val="FFFF00"/>
                </a:solidFill>
              </a:rPr>
              <a:t>Sroubek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i="1" dirty="0">
                <a:solidFill>
                  <a:srgbClr val="FFFF00"/>
                </a:solidFill>
              </a:rPr>
              <a:t>et </a:t>
            </a:r>
            <a:r>
              <a:rPr lang="en-US" i="1" dirty="0" smtClean="0">
                <a:solidFill>
                  <a:srgbClr val="FFFF00"/>
                </a:solidFill>
              </a:rPr>
              <a:t>al.</a:t>
            </a:r>
            <a:endParaRPr lang="en-US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138336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Take-away Messages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a wide range of applications, convex relaxations are extremely effective and efficient.</a:t>
            </a:r>
          </a:p>
          <a:p>
            <a:endParaRPr lang="en-US" dirty="0"/>
          </a:p>
          <a:p>
            <a:r>
              <a:rPr lang="en-US" dirty="0" smtClean="0"/>
              <a:t>However, there remain interesting cases where non-convexity still plays a critical role.</a:t>
            </a:r>
          </a:p>
          <a:p>
            <a:endParaRPr lang="en-US" dirty="0"/>
          </a:p>
          <a:p>
            <a:r>
              <a:rPr lang="en-US" dirty="0" smtClean="0"/>
              <a:t>Bayesian methodology provides one source of inspiration for useful non-convex algorithms.</a:t>
            </a:r>
          </a:p>
          <a:p>
            <a:endParaRPr lang="en-US" dirty="0"/>
          </a:p>
          <a:p>
            <a:r>
              <a:rPr lang="en-US" dirty="0" smtClean="0"/>
              <a:t>These algorithms can then often be independently justified without reliance on the original Bayesian statistical assumptions.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28903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Text Box 4"/>
          <p:cNvSpPr txBox="1">
            <a:spLocks noChangeArrowheads="1"/>
          </p:cNvSpPr>
          <p:nvPr/>
        </p:nvSpPr>
        <p:spPr bwMode="auto">
          <a:xfrm>
            <a:off x="1135875" y="4349191"/>
            <a:ext cx="6859892" cy="921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599" tIns="45048" rIns="91599" bIns="45048">
            <a:spAutoFit/>
          </a:bodyPr>
          <a:lstStyle>
            <a:lvl1pPr>
              <a:defRPr sz="2000">
                <a:solidFill>
                  <a:schemeClr val="tx1"/>
                </a:solidFill>
                <a:latin typeface="Palatino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Palatino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9pPr>
          </a:lstStyle>
          <a:p>
            <a:pPr algn="ctr"/>
            <a:r>
              <a:rPr lang="en-US" sz="5400" b="1" dirty="0">
                <a:solidFill>
                  <a:srgbClr val="0066FF"/>
                </a:solidFill>
              </a:rPr>
              <a:t>Thank </a:t>
            </a:r>
            <a:r>
              <a:rPr lang="en-US" sz="5400" b="1" dirty="0" smtClean="0">
                <a:solidFill>
                  <a:srgbClr val="0066FF"/>
                </a:solidFill>
              </a:rPr>
              <a:t>you, questions?</a:t>
            </a:r>
            <a:endParaRPr lang="en-US" sz="5400" b="1" dirty="0">
              <a:solidFill>
                <a:srgbClr val="0066FF"/>
              </a:solidFill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60640" y="1210960"/>
            <a:ext cx="8575590" cy="3113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273050">
              <a:defRPr sz="2000">
                <a:solidFill>
                  <a:schemeClr val="tx1"/>
                </a:solidFill>
                <a:latin typeface="Palatino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Palatino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Palatino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Symbol" pitchFamily="18" charset="2"/>
              <a:defRPr sz="2000">
                <a:solidFill>
                  <a:schemeClr val="tx1"/>
                </a:solidFill>
                <a:latin typeface="Palatino" pitchFamily="18" charset="0"/>
              </a:defRPr>
            </a:lvl9pPr>
          </a:lstStyle>
          <a:p>
            <a:pPr marL="469900" indent="-285750">
              <a:buFont typeface="Arial" panose="020B0604020202020204" pitchFamily="34" charset="0"/>
              <a:buChar char="•"/>
            </a:pPr>
            <a:r>
              <a:rPr lang="en-US" sz="1800" dirty="0" smtClean="0"/>
              <a:t>D</a:t>
            </a:r>
            <a:r>
              <a:rPr lang="en-US" sz="1800" dirty="0"/>
              <a:t>. Wipf and H. Zhang, “Revisiting Bayesian Blind </a:t>
            </a:r>
            <a:r>
              <a:rPr lang="en-US" sz="1800" dirty="0" err="1"/>
              <a:t>Deconvolution</a:t>
            </a:r>
            <a:r>
              <a:rPr lang="en-US" sz="1800" dirty="0"/>
              <a:t>,” </a:t>
            </a:r>
            <a:r>
              <a:rPr lang="en-US" sz="1800" dirty="0" smtClean="0"/>
              <a:t>arXiv:1305.2362, 2013. </a:t>
            </a:r>
          </a:p>
          <a:p>
            <a:pPr marL="469900" indent="-285750">
              <a:buFont typeface="Arial" panose="020B0604020202020204" pitchFamily="34" charset="0"/>
              <a:buChar char="•"/>
            </a:pPr>
            <a:r>
              <a:rPr lang="en-US" sz="1800" dirty="0"/>
              <a:t>D. Wipf, “Sparse Estimation Algorithms that Compensate for Coherent Dictionaries,” </a:t>
            </a:r>
            <a:r>
              <a:rPr lang="en-US" sz="1800" i="1" dirty="0"/>
              <a:t>MSRA Tech Report</a:t>
            </a:r>
            <a:r>
              <a:rPr lang="en-US" sz="1800" dirty="0"/>
              <a:t>, 2013</a:t>
            </a:r>
            <a:r>
              <a:rPr lang="en-US" sz="1800" dirty="0" smtClean="0"/>
              <a:t>.</a:t>
            </a:r>
          </a:p>
          <a:p>
            <a:pPr marL="469900" indent="-285750">
              <a:buFont typeface="Arial" panose="020B0604020202020204" pitchFamily="34" charset="0"/>
              <a:buChar char="•"/>
            </a:pPr>
            <a:r>
              <a:rPr lang="en-US" sz="1800" dirty="0"/>
              <a:t>D. Wipf, B. Rao, S. </a:t>
            </a:r>
            <a:r>
              <a:rPr lang="en-US" sz="1800" dirty="0" err="1"/>
              <a:t>Nagarajan</a:t>
            </a:r>
            <a:r>
              <a:rPr lang="en-US" sz="1800" dirty="0"/>
              <a:t>, “Latent Variable Bayesian Models for Promoting </a:t>
            </a:r>
            <a:r>
              <a:rPr lang="en-US" sz="1800" dirty="0" err="1"/>
              <a:t>Sparsity</a:t>
            </a:r>
            <a:r>
              <a:rPr lang="en-US" sz="1800" dirty="0"/>
              <a:t>,”  IEEE Trans. Info Theory, 2011. </a:t>
            </a:r>
            <a:endParaRPr lang="en-US" sz="1800" dirty="0" smtClean="0"/>
          </a:p>
          <a:p>
            <a:pPr marL="469900" indent="-285750">
              <a:buFont typeface="Arial" panose="020B0604020202020204" pitchFamily="34" charset="0"/>
              <a:buChar char="•"/>
            </a:pPr>
            <a:r>
              <a:rPr lang="en-US" sz="1800" dirty="0"/>
              <a:t>A. Levin, Y. Weiss, F. Durand, and W.T. Freeman, “Understanding and evaluating blind </a:t>
            </a:r>
            <a:r>
              <a:rPr lang="en-US" sz="1800" dirty="0" err="1"/>
              <a:t>deconvolution</a:t>
            </a:r>
            <a:r>
              <a:rPr lang="en-US" sz="1800" dirty="0"/>
              <a:t> algorithms,” </a:t>
            </a:r>
            <a:r>
              <a:rPr lang="en-US" sz="1800" i="1" dirty="0"/>
              <a:t>Computer Vision and Pattern Recognition (CVPR)</a:t>
            </a:r>
            <a:r>
              <a:rPr lang="en-US" sz="1800" dirty="0"/>
              <a:t>, 2009</a:t>
            </a:r>
            <a:r>
              <a:rPr lang="en-US" sz="1800" dirty="0" smtClean="0"/>
              <a:t>.</a:t>
            </a:r>
          </a:p>
          <a:p>
            <a:pPr marL="469900" indent="-285750">
              <a:buFont typeface="Arial" panose="020B0604020202020204" pitchFamily="34" charset="0"/>
              <a:buChar char="•"/>
            </a:pPr>
            <a:endParaRPr lang="en-US" sz="1800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36104" y="249238"/>
            <a:ext cx="7822096" cy="727075"/>
          </a:xfrm>
          <a:prstGeom prst="rect">
            <a:avLst/>
          </a:prstGeom>
        </p:spPr>
        <p:txBody>
          <a:bodyPr/>
          <a:lstStyle>
            <a:lvl1pPr algn="ctr" defTabSz="954088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FF"/>
                </a:solidFill>
                <a:latin typeface="+mj-lt"/>
                <a:ea typeface="+mj-ea"/>
                <a:cs typeface="+mj-cs"/>
              </a:defRPr>
            </a:lvl1pPr>
            <a:lvl2pPr algn="ctr" defTabSz="954088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FF"/>
                </a:solidFill>
                <a:latin typeface="Palatino" pitchFamily="18" charset="0"/>
              </a:defRPr>
            </a:lvl2pPr>
            <a:lvl3pPr algn="ctr" defTabSz="954088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FF"/>
                </a:solidFill>
                <a:latin typeface="Palatino" pitchFamily="18" charset="0"/>
              </a:defRPr>
            </a:lvl3pPr>
            <a:lvl4pPr algn="ctr" defTabSz="954088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FF"/>
                </a:solidFill>
                <a:latin typeface="Palatino" pitchFamily="18" charset="0"/>
              </a:defRPr>
            </a:lvl4pPr>
            <a:lvl5pPr algn="ctr" defTabSz="954088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FF"/>
                </a:solidFill>
                <a:latin typeface="Palatino" pitchFamily="18" charset="0"/>
              </a:defRPr>
            </a:lvl5pPr>
            <a:lvl6pPr marL="457200" algn="ctr" defTabSz="954088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FF"/>
                </a:solidFill>
                <a:latin typeface="Palatino" pitchFamily="18" charset="0"/>
              </a:defRPr>
            </a:lvl6pPr>
            <a:lvl7pPr marL="914400" algn="ctr" defTabSz="954088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FF"/>
                </a:solidFill>
                <a:latin typeface="Palatino" pitchFamily="18" charset="0"/>
              </a:defRPr>
            </a:lvl7pPr>
            <a:lvl8pPr marL="1371600" algn="ctr" defTabSz="954088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FF"/>
                </a:solidFill>
                <a:latin typeface="Palatino" pitchFamily="18" charset="0"/>
              </a:defRPr>
            </a:lvl8pPr>
            <a:lvl9pPr marL="1828800" algn="ctr" defTabSz="954088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FF"/>
                </a:solidFill>
                <a:latin typeface="Palatino" pitchFamily="18" charset="0"/>
              </a:defRPr>
            </a:lvl9pPr>
          </a:lstStyle>
          <a:p>
            <a:pPr>
              <a:buClrTx/>
              <a:buSzTx/>
              <a:buFontTx/>
            </a:pPr>
            <a:r>
              <a:rPr lang="en-US" sz="3600" kern="0" dirty="0" smtClean="0"/>
              <a:t>References</a:t>
            </a:r>
            <a:endParaRPr lang="en-US" sz="3600" kern="0" dirty="0"/>
          </a:p>
        </p:txBody>
      </p:sp>
    </p:spTree>
    <p:extLst>
      <p:ext uri="{BB962C8B-B14F-4D97-AF65-F5344CB8AC3E}">
        <p14:creationId xmlns:p14="http://schemas.microsoft.com/office/powerpoint/2010/main" val="36847088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CC"/>
      </a:lt2>
      <a:accent1>
        <a:srgbClr val="FF9900"/>
      </a:accent1>
      <a:accent2>
        <a:srgbClr val="00FFFF"/>
      </a:accent2>
      <a:accent3>
        <a:srgbClr val="FFFFFF"/>
      </a:accent3>
      <a:accent4>
        <a:srgbClr val="000000"/>
      </a:accent4>
      <a:accent5>
        <a:srgbClr val="FFCAAA"/>
      </a:accent5>
      <a:accent6>
        <a:srgbClr val="00E7E7"/>
      </a:accent6>
      <a:hlink>
        <a:srgbClr val="FF0033"/>
      </a:hlink>
      <a:folHlink>
        <a:srgbClr val="969696"/>
      </a:folHlink>
    </a:clrScheme>
    <a:fontScheme name="Blank Presentation">
      <a:majorFont>
        <a:latin typeface="Palatino"/>
        <a:ea typeface=""/>
        <a:cs typeface=""/>
      </a:majorFont>
      <a:minorFont>
        <a:latin typeface="Palatin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599" tIns="45048" rIns="91599" bIns="45048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tx2"/>
          </a:buClr>
          <a:buSzPct val="65000"/>
          <a:buFont typeface="Symbol" pitchFamily="18" charset="2"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Palatino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599" tIns="45048" rIns="91599" bIns="45048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tx2"/>
          </a:buClr>
          <a:buSzPct val="65000"/>
          <a:buFont typeface="Symbol" pitchFamily="18" charset="2"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Palatino" pitchFamily="18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77812</TotalTime>
  <Words>2893</Words>
  <Application>Microsoft Office PowerPoint</Application>
  <PresentationFormat>On-screen Show (4:3)</PresentationFormat>
  <Paragraphs>601</Paragraphs>
  <Slides>71</Slides>
  <Notes>8</Notes>
  <HiddenSlides>0</HiddenSlides>
  <MMClips>0</MMClips>
  <ScaleCrop>false</ScaleCrop>
  <HeadingPairs>
    <vt:vector size="8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71</vt:i4>
      </vt:variant>
    </vt:vector>
  </HeadingPairs>
  <TitlesOfParts>
    <vt:vector size="86" baseType="lpstr">
      <vt:lpstr>Batang</vt:lpstr>
      <vt:lpstr>MS PGothic</vt:lpstr>
      <vt:lpstr>Palatino</vt:lpstr>
      <vt:lpstr>Aharoni</vt:lpstr>
      <vt:lpstr>Arial</vt:lpstr>
      <vt:lpstr>Berlin Sans FB Demi</vt:lpstr>
      <vt:lpstr>Calibri</vt:lpstr>
      <vt:lpstr>Cambria Math</vt:lpstr>
      <vt:lpstr>Comic Sans MS</vt:lpstr>
      <vt:lpstr>Symbol</vt:lpstr>
      <vt:lpstr>Times New Roman</vt:lpstr>
      <vt:lpstr>Wingdings</vt:lpstr>
      <vt:lpstr>Blank Presentation</vt:lpstr>
      <vt:lpstr>Equation</vt:lpstr>
      <vt:lpstr>Formula</vt:lpstr>
      <vt:lpstr>Lecture IV: A Bayesian Viewpoint on Sparse Models</vt:lpstr>
      <vt:lpstr>Convex Approach to Sparse Inverse Problems</vt:lpstr>
      <vt:lpstr>When Might This Strategy Be Inadequate?</vt:lpstr>
      <vt:lpstr>Dictionary Correlation Structure</vt:lpstr>
      <vt:lpstr>Block Diagonal Example</vt:lpstr>
      <vt:lpstr>Dictionaries with Correlation Structures</vt:lpstr>
      <vt:lpstr>MEG/EEG Example</vt:lpstr>
      <vt:lpstr>PowerPoint Presentation</vt:lpstr>
      <vt:lpstr>Bayesian Formulation</vt:lpstr>
      <vt:lpstr>Latent Variable Bayesian Formulation</vt:lpstr>
      <vt:lpstr>Posterior for a Gaussian Mixture</vt:lpstr>
      <vt:lpstr>Approximation via  Marginalization</vt:lpstr>
      <vt:lpstr>Latent Variable Solution</vt:lpstr>
      <vt:lpstr>MAP-like Regularization</vt:lpstr>
      <vt:lpstr>Properties of the Regularizer</vt:lpstr>
      <vt:lpstr>Smoothing Effect: 1D Feasible Region</vt:lpstr>
      <vt:lpstr>Noise-Aware Sparse Regularization</vt:lpstr>
      <vt:lpstr>Philosophy</vt:lpstr>
      <vt:lpstr>Aggregate Penalty Functions</vt:lpstr>
      <vt:lpstr>How Might This Philosophy Help?</vt:lpstr>
      <vt:lpstr>Basic Idea</vt:lpstr>
      <vt:lpstr>Alternative Approach</vt:lpstr>
      <vt:lpstr>Example   f(p,q)</vt:lpstr>
      <vt:lpstr>PowerPoint Presentation</vt:lpstr>
      <vt:lpstr>Summary</vt:lpstr>
      <vt:lpstr>Dictionary Has Embedded Parameters</vt:lpstr>
      <vt:lpstr>Blurry Image Formation</vt:lpstr>
      <vt:lpstr>Blurry Image Formation</vt:lpstr>
      <vt:lpstr>Blurry Image Formation</vt:lpstr>
      <vt:lpstr>Gradients of Natural Images are Sparse</vt:lpstr>
      <vt:lpstr>Blind Deconvolution</vt:lpstr>
      <vt:lpstr>Attempt via Convex Relaxation</vt:lpstr>
      <vt:lpstr>Bayesian Inference</vt:lpstr>
      <vt:lpstr>Bayesian Inference: MAP Estimation</vt:lpstr>
      <vt:lpstr>Failure of Natural Image Statistics</vt:lpstr>
      <vt:lpstr>The Crux of the Problem</vt:lpstr>
      <vt:lpstr>An “Ideal” Deblurring Cost Function</vt:lpstr>
      <vt:lpstr>Local Minima Example</vt:lpstr>
      <vt:lpstr>Motivation for Alternative Estimators</vt:lpstr>
      <vt:lpstr>Latent Variable Bayesian Formulation</vt:lpstr>
      <vt:lpstr>Choosing an Image Prior to Use</vt:lpstr>
      <vt:lpstr>Practical Strategy</vt:lpstr>
      <vt:lpstr>Sparsity-Promoting Properties</vt:lpstr>
      <vt:lpstr>Why Does This Help?</vt:lpstr>
      <vt:lpstr>Local Minima Example Revisited</vt:lpstr>
      <vt:lpstr>Remarks</vt:lpstr>
      <vt:lpstr>Variational Bayesian Approach</vt:lpstr>
      <vt:lpstr>Approximate Inference</vt:lpstr>
      <vt:lpstr>Maximizing Free Energy Bound</vt:lpstr>
      <vt:lpstr>Practical Algorithm</vt:lpstr>
      <vt:lpstr>Questions</vt:lpstr>
      <vt:lpstr>Equivalence</vt:lpstr>
      <vt:lpstr>Remarks</vt:lpstr>
      <vt:lpstr>PowerPoint Presentation</vt:lpstr>
      <vt:lpstr>Blind Deblurring Results</vt:lpstr>
      <vt:lpstr>Comparison of VB Methods</vt:lpstr>
      <vt:lpstr>Comparison with MAP Methods</vt:lpstr>
      <vt:lpstr>Extensions</vt:lpstr>
      <vt:lpstr>Non-Uniform Real-World Deblurring</vt:lpstr>
      <vt:lpstr>Non-Uniform Real-World Deblurring</vt:lpstr>
      <vt:lpstr>Non-Uniform Real-World Deblurring</vt:lpstr>
      <vt:lpstr>Non-Uniform Real-World Deblurring</vt:lpstr>
      <vt:lpstr>Dual Motion Blind Deblurring  Real-world Image</vt:lpstr>
      <vt:lpstr>Dual Motion Blind Deblurring  Real-world Image</vt:lpstr>
      <vt:lpstr>Dual Motion Blind Deblurring  Real-world Image</vt:lpstr>
      <vt:lpstr>Dual Motion Blind Deblurring  Real-world Image</vt:lpstr>
      <vt:lpstr>Dual Motion Blind Deblurring  Real-world Image</vt:lpstr>
      <vt:lpstr>Dual Motion Blind Deblurring  Real-world Image</vt:lpstr>
      <vt:lpstr>Dual Motion Blind Deblurring  Real-world Image</vt:lpstr>
      <vt:lpstr>Take-away Messages</vt:lpstr>
      <vt:lpstr>PowerPoint Presentation</vt:lpstr>
    </vt:vector>
  </TitlesOfParts>
  <Company>Ware Exploration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Warfighter Personal System Monitor Systems Integration Overview</dc:title>
  <dc:creator>Hunter Ware</dc:creator>
  <cp:lastModifiedBy>Yi Ma</cp:lastModifiedBy>
  <cp:revision>2022</cp:revision>
  <cp:lastPrinted>2004-12-12T08:45:36Z</cp:lastPrinted>
  <dcterms:created xsi:type="dcterms:W3CDTF">1999-02-16T06:04:56Z</dcterms:created>
  <dcterms:modified xsi:type="dcterms:W3CDTF">2013-08-06T22:40:13Z</dcterms:modified>
</cp:coreProperties>
</file>