
<file path=[Content_Types].xml><?xml version="1.0" encoding="utf-8"?>
<Types xmlns="http://schemas.openxmlformats.org/package/2006/content-types">
  <Default Extension="png" ContentType="image/png"/>
  <Default Extension="mov" ContentType="video/unknown"/>
  <Default Extension="emf" ContentType="image/x-emf"/>
  <Default Extension="jpeg" ContentType="image/jpeg"/>
  <Default Extension="rels" ContentType="application/vnd.openxmlformats-package.relationships+xml"/>
  <Default Extension="xml" ContentType="application/xml"/>
  <Default Extension="avi" ContentType="video/avi"/>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7"/>
  </p:notesMasterIdLst>
  <p:sldIdLst>
    <p:sldId id="257" r:id="rId2"/>
    <p:sldId id="259" r:id="rId3"/>
    <p:sldId id="260" r:id="rId4"/>
    <p:sldId id="261" r:id="rId5"/>
    <p:sldId id="263" r:id="rId6"/>
    <p:sldId id="262" r:id="rId7"/>
    <p:sldId id="264" r:id="rId8"/>
    <p:sldId id="265" r:id="rId9"/>
    <p:sldId id="266" r:id="rId10"/>
    <p:sldId id="267" r:id="rId11"/>
    <p:sldId id="268" r:id="rId12"/>
    <p:sldId id="269" r:id="rId13"/>
    <p:sldId id="272" r:id="rId14"/>
    <p:sldId id="273" r:id="rId15"/>
    <p:sldId id="274" r:id="rId16"/>
    <p:sldId id="275" r:id="rId17"/>
    <p:sldId id="276" r:id="rId18"/>
    <p:sldId id="277" r:id="rId19"/>
    <p:sldId id="322" r:id="rId20"/>
    <p:sldId id="282" r:id="rId21"/>
    <p:sldId id="283" r:id="rId22"/>
    <p:sldId id="293" r:id="rId23"/>
    <p:sldId id="294" r:id="rId24"/>
    <p:sldId id="279" r:id="rId25"/>
    <p:sldId id="295" r:id="rId26"/>
    <p:sldId id="320" r:id="rId27"/>
    <p:sldId id="297" r:id="rId28"/>
    <p:sldId id="298" r:id="rId29"/>
    <p:sldId id="299" r:id="rId30"/>
    <p:sldId id="300" r:id="rId31"/>
    <p:sldId id="301" r:id="rId32"/>
    <p:sldId id="305" r:id="rId33"/>
    <p:sldId id="306" r:id="rId34"/>
    <p:sldId id="307" r:id="rId35"/>
    <p:sldId id="308" r:id="rId36"/>
    <p:sldId id="309" r:id="rId37"/>
    <p:sldId id="321" r:id="rId38"/>
    <p:sldId id="302" r:id="rId39"/>
    <p:sldId id="319" r:id="rId40"/>
    <p:sldId id="303" r:id="rId41"/>
    <p:sldId id="304" r:id="rId42"/>
    <p:sldId id="310" r:id="rId43"/>
    <p:sldId id="311" r:id="rId44"/>
    <p:sldId id="312" r:id="rId45"/>
    <p:sldId id="313" r:id="rId46"/>
    <p:sldId id="314" r:id="rId47"/>
    <p:sldId id="315" r:id="rId48"/>
    <p:sldId id="318" r:id="rId49"/>
    <p:sldId id="317" r:id="rId50"/>
    <p:sldId id="285" r:id="rId51"/>
    <p:sldId id="286" r:id="rId52"/>
    <p:sldId id="287" r:id="rId53"/>
    <p:sldId id="288" r:id="rId54"/>
    <p:sldId id="289" r:id="rId55"/>
    <p:sldId id="290" r:id="rId56"/>
    <p:sldId id="291" r:id="rId57"/>
    <p:sldId id="292" r:id="rId58"/>
    <p:sldId id="323" r:id="rId59"/>
    <p:sldId id="324" r:id="rId60"/>
    <p:sldId id="325" r:id="rId61"/>
    <p:sldId id="326" r:id="rId62"/>
    <p:sldId id="327" r:id="rId63"/>
    <p:sldId id="328" r:id="rId64"/>
    <p:sldId id="329" r:id="rId65"/>
    <p:sldId id="284" r:id="rId6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493A13C-E2E7-7B4A-99DF-36C78B1D1406}">
          <p14:sldIdLst>
            <p14:sldId id="257"/>
          </p14:sldIdLst>
        </p14:section>
        <p14:section name="Motion Perception" id="{5B8B893D-7C29-7247-9CA3-203219FEC5FE}">
          <p14:sldIdLst>
            <p14:sldId id="259"/>
            <p14:sldId id="260"/>
            <p14:sldId id="261"/>
            <p14:sldId id="263"/>
            <p14:sldId id="262"/>
            <p14:sldId id="264"/>
          </p14:sldIdLst>
        </p14:section>
        <p14:section name="Action Recognition" id="{954139EF-5509-484A-8C0E-5AECCECD3076}">
          <p14:sldIdLst>
            <p14:sldId id="265"/>
            <p14:sldId id="266"/>
            <p14:sldId id="267"/>
            <p14:sldId id="268"/>
            <p14:sldId id="269"/>
            <p14:sldId id="272"/>
            <p14:sldId id="273"/>
            <p14:sldId id="274"/>
            <p14:sldId id="275"/>
            <p14:sldId id="276"/>
            <p14:sldId id="277"/>
            <p14:sldId id="322"/>
            <p14:sldId id="282"/>
            <p14:sldId id="283"/>
            <p14:sldId id="293"/>
            <p14:sldId id="294"/>
            <p14:sldId id="279"/>
            <p14:sldId id="295"/>
          </p14:sldIdLst>
        </p14:section>
        <p14:section name="Features" id="{59F6E480-CA28-3043-82F5-8E88A410F858}">
          <p14:sldIdLst>
            <p14:sldId id="320"/>
            <p14:sldId id="297"/>
            <p14:sldId id="298"/>
            <p14:sldId id="299"/>
            <p14:sldId id="300"/>
            <p14:sldId id="301"/>
            <p14:sldId id="305"/>
            <p14:sldId id="306"/>
            <p14:sldId id="307"/>
            <p14:sldId id="308"/>
            <p14:sldId id="309"/>
          </p14:sldIdLst>
        </p14:section>
        <p14:section name="Descriptors" id="{90C67CA8-4C97-B048-A439-E45A08FEAB65}">
          <p14:sldIdLst>
            <p14:sldId id="321"/>
            <p14:sldId id="302"/>
            <p14:sldId id="319"/>
            <p14:sldId id="303"/>
            <p14:sldId id="304"/>
            <p14:sldId id="310"/>
            <p14:sldId id="311"/>
            <p14:sldId id="312"/>
            <p14:sldId id="313"/>
            <p14:sldId id="314"/>
            <p14:sldId id="315"/>
            <p14:sldId id="318"/>
            <p14:sldId id="317"/>
            <p14:sldId id="285"/>
            <p14:sldId id="286"/>
            <p14:sldId id="287"/>
            <p14:sldId id="288"/>
            <p14:sldId id="289"/>
            <p14:sldId id="290"/>
            <p14:sldId id="291"/>
            <p14:sldId id="292"/>
            <p14:sldId id="323"/>
            <p14:sldId id="324"/>
            <p14:sldId id="325"/>
            <p14:sldId id="326"/>
            <p14:sldId id="327"/>
            <p14:sldId id="328"/>
            <p14:sldId id="329"/>
          </p14:sldIdLst>
        </p14:section>
        <p14:section name="Closing" id="{B08057D8-C23C-D54F-BA99-0B12CCC3400B}">
          <p14:sldIdLst>
            <p14:sldId id="284"/>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son Corso" initials="JC" lastIdx="9"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30A7E"/>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03" autoAdjust="0"/>
  </p:normalViewPr>
  <p:slideViewPr>
    <p:cSldViewPr snapToGrid="0" snapToObjects="1">
      <p:cViewPr varScale="1">
        <p:scale>
          <a:sx n="63" d="100"/>
          <a:sy n="63" d="100"/>
        </p:scale>
        <p:origin x="-158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jcorso:jjc:talks:2013:feb20_umass:activity_recognition_char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lineChart>
        <c:grouping val="standard"/>
        <c:varyColors val="0"/>
        <c:ser>
          <c:idx val="0"/>
          <c:order val="0"/>
          <c:marker>
            <c:symbol val="square"/>
            <c:size val="7"/>
          </c:marker>
          <c:val>
            <c:numRef>
              <c:f>Sheet1!$G$4:$G$18</c:f>
              <c:numCache>
                <c:formatCode>General</c:formatCode>
                <c:ptCount val="15"/>
                <c:pt idx="0">
                  <c:v>71.7</c:v>
                </c:pt>
                <c:pt idx="1">
                  <c:v>84.3</c:v>
                </c:pt>
                <c:pt idx="2">
                  <c:v>86.8</c:v>
                </c:pt>
                <c:pt idx="3">
                  <c:v>91.1</c:v>
                </c:pt>
                <c:pt idx="4">
                  <c:v>93.8</c:v>
                </c:pt>
                <c:pt idx="5">
                  <c:v>94.5</c:v>
                </c:pt>
                <c:pt idx="6">
                  <c:v>98.2</c:v>
                </c:pt>
              </c:numCache>
            </c:numRef>
          </c:val>
          <c:smooth val="0"/>
        </c:ser>
        <c:ser>
          <c:idx val="1"/>
          <c:order val="1"/>
          <c:marker>
            <c:symbol val="diamond"/>
            <c:size val="8"/>
          </c:marker>
          <c:val>
            <c:numRef>
              <c:f>Sheet1!$H$4:$H$18</c:f>
              <c:numCache>
                <c:formatCode>General</c:formatCode>
                <c:ptCount val="15"/>
                <c:pt idx="4">
                  <c:v>69.2</c:v>
                </c:pt>
                <c:pt idx="5">
                  <c:v>79.3</c:v>
                </c:pt>
                <c:pt idx="6">
                  <c:v>85.2</c:v>
                </c:pt>
                <c:pt idx="7">
                  <c:v>85.6</c:v>
                </c:pt>
                <c:pt idx="8">
                  <c:v>86.5</c:v>
                </c:pt>
                <c:pt idx="9">
                  <c:v>87.3</c:v>
                </c:pt>
                <c:pt idx="10">
                  <c:v>91.3</c:v>
                </c:pt>
                <c:pt idx="11">
                  <c:v>95</c:v>
                </c:pt>
              </c:numCache>
            </c:numRef>
          </c:val>
          <c:smooth val="0"/>
        </c:ser>
        <c:ser>
          <c:idx val="2"/>
          <c:order val="2"/>
          <c:marker>
            <c:symbol val="triangle"/>
            <c:size val="8"/>
          </c:marker>
          <c:val>
            <c:numRef>
              <c:f>Sheet1!$I$4:$I$18</c:f>
              <c:numCache>
                <c:formatCode>General</c:formatCode>
                <c:ptCount val="15"/>
                <c:pt idx="10">
                  <c:v>38.799999999999997</c:v>
                </c:pt>
                <c:pt idx="11">
                  <c:v>47.9</c:v>
                </c:pt>
                <c:pt idx="12">
                  <c:v>57.9</c:v>
                </c:pt>
              </c:numCache>
            </c:numRef>
          </c:val>
          <c:smooth val="0"/>
        </c:ser>
        <c:ser>
          <c:idx val="3"/>
          <c:order val="3"/>
          <c:marker>
            <c:symbol val="circle"/>
            <c:size val="8"/>
          </c:marker>
          <c:val>
            <c:numRef>
              <c:f>Sheet1!$J$4:$J$18</c:f>
              <c:numCache>
                <c:formatCode>General</c:formatCode>
                <c:ptCount val="15"/>
                <c:pt idx="11">
                  <c:v>13.4</c:v>
                </c:pt>
                <c:pt idx="12">
                  <c:v>20.2</c:v>
                </c:pt>
                <c:pt idx="13">
                  <c:v>23.2</c:v>
                </c:pt>
                <c:pt idx="14">
                  <c:v>26.9</c:v>
                </c:pt>
              </c:numCache>
            </c:numRef>
          </c:val>
          <c:smooth val="0"/>
        </c:ser>
        <c:dLbls>
          <c:showLegendKey val="0"/>
          <c:showVal val="0"/>
          <c:showCatName val="0"/>
          <c:showSerName val="0"/>
          <c:showPercent val="0"/>
          <c:showBubbleSize val="0"/>
        </c:dLbls>
        <c:marker val="1"/>
        <c:smooth val="0"/>
        <c:axId val="61446656"/>
        <c:axId val="41608896"/>
      </c:lineChart>
      <c:catAx>
        <c:axId val="61446656"/>
        <c:scaling>
          <c:orientation val="minMax"/>
        </c:scaling>
        <c:delete val="0"/>
        <c:axPos val="b"/>
        <c:title>
          <c:tx>
            <c:rich>
              <a:bodyPr/>
              <a:lstStyle/>
              <a:p>
                <a:pPr>
                  <a:defRPr sz="1600"/>
                </a:pPr>
                <a:r>
                  <a:rPr lang="en-US" sz="1600"/>
                  <a:t>Number</a:t>
                </a:r>
                <a:r>
                  <a:rPr lang="en-US" sz="1600" baseline="0"/>
                  <a:t> of Classes in the Data Set</a:t>
                </a:r>
                <a:endParaRPr lang="en-US" sz="1600"/>
              </a:p>
            </c:rich>
          </c:tx>
          <c:layout>
            <c:manualLayout>
              <c:xMode val="edge"/>
              <c:yMode val="edge"/>
              <c:x val="0.34129044458962299"/>
              <c:y val="0.94655431332131001"/>
            </c:manualLayout>
          </c:layout>
          <c:overlay val="0"/>
        </c:title>
        <c:majorTickMark val="none"/>
        <c:minorTickMark val="none"/>
        <c:tickLblPos val="nextTo"/>
        <c:txPr>
          <a:bodyPr/>
          <a:lstStyle/>
          <a:p>
            <a:pPr>
              <a:defRPr>
                <a:solidFill>
                  <a:schemeClr val="bg1"/>
                </a:solidFill>
              </a:defRPr>
            </a:pPr>
            <a:endParaRPr lang="en-US"/>
          </a:p>
        </c:txPr>
        <c:crossAx val="41608896"/>
        <c:crosses val="autoZero"/>
        <c:auto val="1"/>
        <c:lblAlgn val="ctr"/>
        <c:lblOffset val="100"/>
        <c:noMultiLvlLbl val="0"/>
      </c:catAx>
      <c:valAx>
        <c:axId val="41608896"/>
        <c:scaling>
          <c:orientation val="minMax"/>
          <c:max val="100"/>
        </c:scaling>
        <c:delete val="0"/>
        <c:axPos val="l"/>
        <c:majorGridlines>
          <c:spPr>
            <a:ln w="6350">
              <a:solidFill>
                <a:schemeClr val="bg1">
                  <a:lumMod val="85000"/>
                </a:schemeClr>
              </a:solidFill>
            </a:ln>
          </c:spPr>
        </c:majorGridlines>
        <c:title>
          <c:tx>
            <c:rich>
              <a:bodyPr/>
              <a:lstStyle/>
              <a:p>
                <a:pPr>
                  <a:defRPr sz="1600"/>
                </a:pPr>
                <a:r>
                  <a:rPr lang="en-US" sz="1600"/>
                  <a:t>Accuracy</a:t>
                </a:r>
                <a:r>
                  <a:rPr lang="en-US" sz="1600" baseline="0"/>
                  <a:t> of Method</a:t>
                </a:r>
                <a:endParaRPr lang="en-US" sz="1600"/>
              </a:p>
            </c:rich>
          </c:tx>
          <c:layout/>
          <c:overlay val="0"/>
        </c:title>
        <c:numFmt formatCode="General" sourceLinked="1"/>
        <c:majorTickMark val="none"/>
        <c:minorTickMark val="none"/>
        <c:tickLblPos val="nextTo"/>
        <c:crossAx val="61446656"/>
        <c:crosses val="autoZero"/>
        <c:crossBetween val="between"/>
      </c:valAx>
    </c:plotArea>
    <c:plotVisOnly val="1"/>
    <c:dispBlanksAs val="gap"/>
    <c:showDLblsOverMax val="0"/>
  </c:chart>
  <c:externalData r:id="rId1">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0" dt="2012-08-14T16:57:54.713" idx="4">
    <p:pos x="5709" y="36"/>
    <p:text>GET Example Images and videos of these applications with citations.</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2-08-14T16:57:54.713" idx="5">
    <p:pos x="5709" y="36"/>
    <p:text>GET Example Images and videos of these applications with citations.</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805B6C-95A1-C744-8B48-7A515B6EF2B0}" type="datetimeFigureOut">
              <a:rPr lang="en-US" smtClean="0"/>
              <a:t>7/25/2013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EF0E16-288C-8A48-9EBA-D7A184D81163}" type="slidenum">
              <a:rPr lang="en-US" smtClean="0"/>
              <a:t>‹#›</a:t>
            </a:fld>
            <a:endParaRPr lang="en-US"/>
          </a:p>
        </p:txBody>
      </p:sp>
    </p:spTree>
    <p:extLst>
      <p:ext uri="{BB962C8B-B14F-4D97-AF65-F5344CB8AC3E}">
        <p14:creationId xmlns:p14="http://schemas.microsoft.com/office/powerpoint/2010/main" val="42543121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Early research in human motion perception has also suggested that humans recognize complex activities as the composition of simpler canonical motion categories, such as that of a swinging pendulum</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3</a:t>
            </a:fld>
            <a:endParaRPr lang="en-US"/>
          </a:p>
        </p:txBody>
      </p:sp>
    </p:spTree>
    <p:extLst>
      <p:ext uri="{BB962C8B-B14F-4D97-AF65-F5344CB8AC3E}">
        <p14:creationId xmlns:p14="http://schemas.microsoft.com/office/powerpoint/2010/main" val="3645697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Abstract from Paper:  </a:t>
            </a:r>
          </a:p>
          <a:p>
            <a:r>
              <a:rPr lang="en-US" sz="1200" b="0" i="0" u="none" strike="noStrike" kern="1200" baseline="0" dirty="0" smtClean="0">
                <a:solidFill>
                  <a:schemeClr val="tx1"/>
                </a:solidFill>
                <a:latin typeface="+mn-lt"/>
                <a:ea typeface="+mn-ea"/>
                <a:cs typeface="+mn-cs"/>
              </a:rPr>
              <a:t>Neurophysiological and psychophysical research has provided convincing evidence that</a:t>
            </a:r>
          </a:p>
          <a:p>
            <a:r>
              <a:rPr lang="en-US" sz="1200" b="0" i="0" u="none" strike="noStrike" kern="1200" baseline="0" dirty="0" smtClean="0">
                <a:solidFill>
                  <a:schemeClr val="tx1"/>
                </a:solidFill>
                <a:latin typeface="+mn-lt"/>
                <a:ea typeface="+mn-ea"/>
                <a:cs typeface="+mn-cs"/>
              </a:rPr>
              <a:t>the shape of complex stationary objects is </a:t>
            </a:r>
            <a:r>
              <a:rPr lang="en-US" sz="1200" b="0" i="0" u="none" strike="noStrike" kern="1200" baseline="0" dirty="0" err="1" smtClean="0">
                <a:solidFill>
                  <a:schemeClr val="tx1"/>
                </a:solidFill>
                <a:latin typeface="+mn-lt"/>
                <a:ea typeface="+mn-ea"/>
                <a:cs typeface="+mn-cs"/>
              </a:rPr>
              <a:t>neurally</a:t>
            </a:r>
            <a:r>
              <a:rPr lang="en-US" sz="1200" b="0" i="0" u="none" strike="noStrike" kern="1200" baseline="0" dirty="0" smtClean="0">
                <a:solidFill>
                  <a:schemeClr val="tx1"/>
                </a:solidFill>
                <a:latin typeface="+mn-lt"/>
                <a:ea typeface="+mn-ea"/>
                <a:cs typeface="+mn-cs"/>
              </a:rPr>
              <a:t> encoded in representations that are based</a:t>
            </a:r>
          </a:p>
          <a:p>
            <a:r>
              <a:rPr lang="en-US" sz="1200" b="0" i="0" u="none" strike="noStrike" kern="1200" baseline="0" dirty="0" smtClean="0">
                <a:solidFill>
                  <a:schemeClr val="tx1"/>
                </a:solidFill>
                <a:latin typeface="+mn-lt"/>
                <a:ea typeface="+mn-ea"/>
                <a:cs typeface="+mn-cs"/>
              </a:rPr>
              <a:t>on learned two-dimensional prototypical views. A number of neural models have been proposed</a:t>
            </a:r>
          </a:p>
          <a:p>
            <a:r>
              <a:rPr lang="en-US" sz="1200" b="0" i="0" u="none" strike="noStrike" kern="1200" baseline="0" dirty="0" smtClean="0">
                <a:solidFill>
                  <a:schemeClr val="tx1"/>
                </a:solidFill>
                <a:latin typeface="+mn-lt"/>
                <a:ea typeface="+mn-ea"/>
                <a:cs typeface="+mn-cs"/>
              </a:rPr>
              <a:t>that account for this fact, and which also model correctly the invariance properties of</a:t>
            </a:r>
          </a:p>
          <a:p>
            <a:r>
              <a:rPr lang="en-US" sz="1200" b="0" i="0" u="none" strike="noStrike" kern="1200" baseline="0" dirty="0" smtClean="0">
                <a:solidFill>
                  <a:schemeClr val="tx1"/>
                </a:solidFill>
                <a:latin typeface="+mn-lt"/>
                <a:ea typeface="+mn-ea"/>
                <a:cs typeface="+mn-cs"/>
              </a:rPr>
              <a:t>neurons in the ventral pathway with respect to spatial position and scaling of the recognized</a:t>
            </a:r>
          </a:p>
          <a:p>
            <a:r>
              <a:rPr lang="en-US" sz="1200" b="0" i="0" u="none" strike="noStrike" kern="1200" baseline="0" dirty="0" smtClean="0">
                <a:solidFill>
                  <a:schemeClr val="tx1"/>
                </a:solidFill>
                <a:latin typeface="+mn-lt"/>
                <a:ea typeface="+mn-ea"/>
                <a:cs typeface="+mn-cs"/>
              </a:rPr>
              <a:t>objects. We have developed a model for the recognition of biological motion that exploits</a:t>
            </a:r>
          </a:p>
          <a:p>
            <a:r>
              <a:rPr lang="en-US" sz="1200" b="0" i="0" u="none" strike="noStrike" kern="1200" baseline="0" dirty="0" smtClean="0">
                <a:solidFill>
                  <a:schemeClr val="tx1"/>
                </a:solidFill>
                <a:latin typeface="+mn-lt"/>
                <a:ea typeface="+mn-ea"/>
                <a:cs typeface="+mn-cs"/>
              </a:rPr>
              <a:t>similar neural principles. The proposed model is compatible with a number of well-known</a:t>
            </a:r>
          </a:p>
          <a:p>
            <a:r>
              <a:rPr lang="en-US" sz="1200" b="0" i="0" u="none" strike="noStrike" kern="1200" baseline="0" dirty="0" smtClean="0">
                <a:solidFill>
                  <a:schemeClr val="tx1"/>
                </a:solidFill>
                <a:latin typeface="+mn-lt"/>
                <a:ea typeface="+mn-ea"/>
                <a:cs typeface="+mn-cs"/>
              </a:rPr>
              <a:t>neurophysiological facts and reproduces a variety of psychophysical results. A number of predictions</a:t>
            </a:r>
          </a:p>
          <a:p>
            <a:r>
              <a:rPr lang="en-US" sz="1200" b="0" i="0" u="none" strike="noStrike" kern="1200" baseline="0" dirty="0" smtClean="0">
                <a:solidFill>
                  <a:schemeClr val="tx1"/>
                </a:solidFill>
                <a:latin typeface="+mn-lt"/>
                <a:ea typeface="+mn-ea"/>
                <a:cs typeface="+mn-cs"/>
              </a:rPr>
              <a:t>is derived from the model that can be tested psychophysically, </a:t>
            </a:r>
            <a:r>
              <a:rPr lang="en-US" sz="1200" b="0" i="0" u="none" strike="noStrike" kern="1200" baseline="0" dirty="0" err="1" smtClean="0">
                <a:solidFill>
                  <a:schemeClr val="tx1"/>
                </a:solidFill>
                <a:latin typeface="+mn-lt"/>
                <a:ea typeface="+mn-ea"/>
                <a:cs typeface="+mn-cs"/>
              </a:rPr>
              <a:t>neurophysiologically</a:t>
            </a:r>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and in FMRI experiments.</a:t>
            </a:r>
          </a:p>
          <a:p>
            <a:endParaRPr lang="en-US" sz="1200" b="0" i="0" u="none" strike="noStrike" kern="1200" baseline="0" dirty="0" smtClean="0">
              <a:solidFill>
                <a:schemeClr val="tx1"/>
              </a:solidFill>
              <a:latin typeface="+mn-lt"/>
              <a:ea typeface="+mn-ea"/>
              <a:cs typeface="+mn-cs"/>
            </a:endParaRP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Experiments Setup.</a:t>
            </a:r>
          </a:p>
          <a:p>
            <a:r>
              <a:rPr lang="en-US" sz="1200" b="0" i="0" u="none" strike="noStrike" kern="1200" baseline="0" dirty="0" smtClean="0">
                <a:solidFill>
                  <a:schemeClr val="tx1"/>
                </a:solidFill>
                <a:latin typeface="+mn-lt"/>
                <a:ea typeface="+mn-ea"/>
                <a:cs typeface="+mn-cs"/>
              </a:rPr>
              <a:t>The model was tested with about 50 stimuli that were generated by tracking real video sequences of</a:t>
            </a:r>
          </a:p>
          <a:p>
            <a:r>
              <a:rPr lang="en-US" sz="1200" b="0" i="0" u="none" strike="noStrike" kern="1200" baseline="0" dirty="0" smtClean="0">
                <a:solidFill>
                  <a:schemeClr val="tx1"/>
                </a:solidFill>
                <a:latin typeface="+mn-lt"/>
                <a:ea typeface="+mn-ea"/>
                <a:cs typeface="+mn-cs"/>
              </a:rPr>
              <a:t>different types of locomotion (”walking”, ”running”, ”limping”, and ”marching” in different directions).</a:t>
            </a:r>
          </a:p>
          <a:p>
            <a:r>
              <a:rPr lang="en-US" sz="1200" b="0" i="0" u="none" strike="noStrike" kern="1200" baseline="0" dirty="0" smtClean="0">
                <a:solidFill>
                  <a:schemeClr val="tx1"/>
                </a:solidFill>
                <a:latin typeface="+mn-lt"/>
                <a:ea typeface="+mn-ea"/>
                <a:cs typeface="+mn-cs"/>
              </a:rPr>
              <a:t>In the original video sequences key points were tracked, and their trajectories were used</a:t>
            </a:r>
          </a:p>
          <a:p>
            <a:r>
              <a:rPr lang="en-US" sz="1200" b="0" i="0" u="none" strike="noStrike" kern="1200" baseline="0" dirty="0" smtClean="0">
                <a:solidFill>
                  <a:schemeClr val="tx1"/>
                </a:solidFill>
                <a:latin typeface="+mn-lt"/>
                <a:ea typeface="+mn-ea"/>
                <a:cs typeface="+mn-cs"/>
              </a:rPr>
              <a:t>to animate a stick figure that corresponded approximately to the outline of the person in the original</a:t>
            </a:r>
          </a:p>
        </p:txBody>
      </p:sp>
      <p:sp>
        <p:nvSpPr>
          <p:cNvPr id="4" name="Slide Number Placeholder 3"/>
          <p:cNvSpPr>
            <a:spLocks noGrp="1"/>
          </p:cNvSpPr>
          <p:nvPr>
            <p:ph type="sldNum" sz="quarter" idx="10"/>
          </p:nvPr>
        </p:nvSpPr>
        <p:spPr/>
        <p:txBody>
          <a:bodyPr/>
          <a:lstStyle/>
          <a:p>
            <a:fld id="{907486B9-0FF7-2C4D-A7C6-1388D52434F7}" type="slidenum">
              <a:rPr lang="en-US" smtClean="0"/>
              <a:t>5</a:t>
            </a:fld>
            <a:endParaRPr lang="en-US"/>
          </a:p>
        </p:txBody>
      </p:sp>
    </p:spTree>
    <p:extLst>
      <p:ext uri="{BB962C8B-B14F-4D97-AF65-F5344CB8AC3E}">
        <p14:creationId xmlns:p14="http://schemas.microsoft.com/office/powerpoint/2010/main" val="381841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Analyses</a:t>
            </a:r>
            <a:r>
              <a:rPr lang="en-US" baseline="0" dirty="0" smtClean="0"/>
              <a:t> point to the fact that the posterior right STS responded more strongly to motion stimuli, and demonstrated that the STS responded overall more strongly to biological motion than to </a:t>
            </a:r>
            <a:r>
              <a:rPr lang="en-US" baseline="0" dirty="0" err="1" smtClean="0"/>
              <a:t>nonbiological</a:t>
            </a:r>
            <a:r>
              <a:rPr lang="en-US" baseline="0" dirty="0" smtClean="0"/>
              <a:t> motion.</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6</a:t>
            </a:fld>
            <a:endParaRPr lang="en-US"/>
          </a:p>
        </p:txBody>
      </p:sp>
    </p:spTree>
    <p:extLst>
      <p:ext uri="{BB962C8B-B14F-4D97-AF65-F5344CB8AC3E}">
        <p14:creationId xmlns:p14="http://schemas.microsoft.com/office/powerpoint/2010/main" val="121760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Finding 1:  Performance</a:t>
            </a:r>
            <a:r>
              <a:rPr lang="en-US" baseline="0" dirty="0" smtClean="0"/>
              <a:t> decreases with the number of classes.</a:t>
            </a:r>
          </a:p>
          <a:p>
            <a:endParaRPr lang="en-US" baseline="0" dirty="0" smtClean="0"/>
          </a:p>
          <a:p>
            <a:r>
              <a:rPr lang="en-US" baseline="0" dirty="0" smtClean="0"/>
              <a:t>Finding 2:  Performance increases with time --- this is in most cases due to a “better representation” – these ultimately use standard classifiers (mostly </a:t>
            </a:r>
            <a:r>
              <a:rPr lang="en-US" baseline="0" dirty="0" err="1" smtClean="0"/>
              <a:t>BoW</a:t>
            </a:r>
            <a:r>
              <a:rPr lang="en-US" baseline="0" dirty="0" smtClean="0"/>
              <a:t>)</a:t>
            </a:r>
          </a:p>
          <a:p>
            <a:endParaRPr lang="en-US" baseline="0" dirty="0" smtClean="0"/>
          </a:p>
          <a:p>
            <a:r>
              <a:rPr lang="en-US" baseline="0" dirty="0" smtClean="0"/>
              <a:t>Pose</a:t>
            </a:r>
          </a:p>
          <a:p>
            <a:endParaRPr lang="en-US" baseline="0" dirty="0" smtClean="0"/>
          </a:p>
          <a:p>
            <a:r>
              <a:rPr lang="en-US" baseline="0" dirty="0" smtClean="0"/>
              <a:t>Action Bank</a:t>
            </a:r>
          </a:p>
          <a:p>
            <a:endParaRPr lang="en-US" dirty="0"/>
          </a:p>
        </p:txBody>
      </p:sp>
      <p:sp>
        <p:nvSpPr>
          <p:cNvPr id="4" name="Slide Number Placeholder 3"/>
          <p:cNvSpPr>
            <a:spLocks noGrp="1"/>
          </p:cNvSpPr>
          <p:nvPr>
            <p:ph type="sldNum" sz="quarter" idx="10"/>
          </p:nvPr>
        </p:nvSpPr>
        <p:spPr/>
        <p:txBody>
          <a:bodyPr/>
          <a:lstStyle/>
          <a:p>
            <a:fld id="{E53AA3B6-A899-D843-9434-F75F3E924D4F}" type="slidenum">
              <a:rPr lang="en-US" smtClean="0"/>
              <a:t>21</a:t>
            </a:fld>
            <a:endParaRPr lang="en-US"/>
          </a:p>
        </p:txBody>
      </p:sp>
    </p:spTree>
    <p:extLst>
      <p:ext uri="{BB962C8B-B14F-4D97-AF65-F5344CB8AC3E}">
        <p14:creationId xmlns:p14="http://schemas.microsoft.com/office/powerpoint/2010/main" val="679455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23</a:t>
            </a:fld>
            <a:endParaRPr lang="en-US"/>
          </a:p>
        </p:txBody>
      </p:sp>
    </p:spTree>
    <p:extLst>
      <p:ext uri="{BB962C8B-B14F-4D97-AF65-F5344CB8AC3E}">
        <p14:creationId xmlns:p14="http://schemas.microsoft.com/office/powerpoint/2010/main" val="2252766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Interest point method works best in the static background – the</a:t>
            </a:r>
            <a:r>
              <a:rPr lang="en-US" baseline="0" dirty="0" smtClean="0"/>
              <a:t> densely sampled points sample the background too much.</a:t>
            </a:r>
          </a:p>
          <a:p>
            <a:endParaRPr lang="en-US" baseline="0" dirty="0" smtClean="0"/>
          </a:p>
          <a:p>
            <a:r>
              <a:rPr lang="en-US" baseline="0" dirty="0" smtClean="0"/>
              <a:t>For the moving background, where it may be important to help distinguish as context, the dense methods work better.</a:t>
            </a:r>
          </a:p>
          <a:p>
            <a:endParaRPr lang="en-US" baseline="0" dirty="0" smtClean="0"/>
          </a:p>
          <a:p>
            <a:r>
              <a:rPr lang="en-US" baseline="0" dirty="0" smtClean="0"/>
              <a:t>Conclusions from their paper</a:t>
            </a:r>
          </a:p>
          <a:p>
            <a:pPr marL="228600" indent="-228600">
              <a:buAutoNum type="arabicPeriod"/>
            </a:pPr>
            <a:r>
              <a:rPr lang="en-US" baseline="0" dirty="0" smtClean="0"/>
              <a:t>Dense sampling consistently outperforms other methods on realistic videos</a:t>
            </a:r>
          </a:p>
          <a:p>
            <a:pPr marL="228600" indent="-228600">
              <a:buAutoNum type="arabicPeriod"/>
            </a:pPr>
            <a:r>
              <a:rPr lang="en-US" baseline="0" dirty="0" smtClean="0"/>
              <a:t>Order of effectiveness of descriptors:  HOG/HOF &gt; HOG3D &gt; Cuboids &gt; ESURF &amp; HOG</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25</a:t>
            </a:fld>
            <a:endParaRPr lang="en-US"/>
          </a:p>
        </p:txBody>
      </p:sp>
    </p:spTree>
    <p:extLst>
      <p:ext uri="{BB962C8B-B14F-4D97-AF65-F5344CB8AC3E}">
        <p14:creationId xmlns:p14="http://schemas.microsoft.com/office/powerpoint/2010/main" val="1033013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smtClean="0"/>
          </a:p>
          <a:p>
            <a:r>
              <a:rPr lang="en-US" dirty="0" smtClean="0"/>
              <a:t>Latex:</a:t>
            </a:r>
          </a:p>
          <a:p>
            <a:endParaRPr lang="en-US" dirty="0" smtClean="0"/>
          </a:p>
          <a:p>
            <a:r>
              <a:rPr lang="en-US" sz="1200" kern="1200" dirty="0" smtClean="0">
                <a:solidFill>
                  <a:schemeClr val="tx1"/>
                </a:solidFill>
                <a:latin typeface="+mn-lt"/>
                <a:ea typeface="+mn-ea"/>
                <a:cs typeface="+mn-cs"/>
              </a:rPr>
              <a:t>\mu = g(\</a:t>
            </a:r>
            <a:r>
              <a:rPr lang="en-US" sz="1200" kern="1200" dirty="0" err="1" smtClean="0">
                <a:solidFill>
                  <a:schemeClr val="tx1"/>
                </a:solidFill>
                <a:latin typeface="+mn-lt"/>
                <a:ea typeface="+mn-ea"/>
                <a:cs typeface="+mn-cs"/>
              </a:rPr>
              <a:t>cdot</a:t>
            </a:r>
            <a:r>
              <a:rPr lang="en-US" sz="1200" kern="1200" dirty="0" smtClean="0">
                <a:solidFill>
                  <a:schemeClr val="tx1"/>
                </a:solidFill>
                <a:latin typeface="+mn-lt"/>
                <a:ea typeface="+mn-ea"/>
                <a:cs typeface="+mn-cs"/>
              </a:rPr>
              <a:t>;\sigma_i^2,\tau_i^2)*</a:t>
            </a:r>
          </a:p>
          <a:p>
            <a:r>
              <a:rPr lang="en-US" sz="1200" kern="1200" dirty="0" smtClean="0">
                <a:solidFill>
                  <a:schemeClr val="tx1"/>
                </a:solidFill>
                <a:latin typeface="+mn-lt"/>
                <a:ea typeface="+mn-ea"/>
                <a:cs typeface="+mn-cs"/>
              </a:rPr>
              <a:t>\begin{</a:t>
            </a:r>
            <a:r>
              <a:rPr lang="en-US" sz="1200" kern="1200" dirty="0" err="1" smtClean="0">
                <a:solidFill>
                  <a:schemeClr val="tx1"/>
                </a:solidFill>
                <a:latin typeface="+mn-lt"/>
                <a:ea typeface="+mn-ea"/>
                <a:cs typeface="+mn-cs"/>
              </a:rPr>
              <a:t>pmatrix</a:t>
            </a:r>
            <a:r>
              <a:rPr lang="en-US" sz="1200" kern="1200" dirty="0" smtClean="0">
                <a:solidFill>
                  <a:schemeClr val="tx1"/>
                </a:solidFill>
                <a:latin typeface="+mn-lt"/>
                <a:ea typeface="+mn-ea"/>
                <a:cs typeface="+mn-cs"/>
              </a:rPr>
              <a:t>}</a:t>
            </a:r>
          </a:p>
          <a:p>
            <a:r>
              <a:rPr lang="en-US" sz="1200" kern="1200" dirty="0" smtClean="0">
                <a:solidFill>
                  <a:schemeClr val="tx1"/>
                </a:solidFill>
                <a:latin typeface="+mn-lt"/>
                <a:ea typeface="+mn-ea"/>
                <a:cs typeface="+mn-cs"/>
              </a:rPr>
              <a:t>L_x^2 &amp; </a:t>
            </a:r>
            <a:r>
              <a:rPr lang="en-US" sz="1200" kern="1200" dirty="0" err="1" smtClean="0">
                <a:solidFill>
                  <a:schemeClr val="tx1"/>
                </a:solidFill>
                <a:latin typeface="+mn-lt"/>
                <a:ea typeface="+mn-ea"/>
                <a:cs typeface="+mn-cs"/>
              </a:rPr>
              <a:t>L_xL_y</a:t>
            </a:r>
            <a:r>
              <a:rPr lang="en-US" sz="1200" kern="1200" dirty="0" smtClean="0">
                <a:solidFill>
                  <a:schemeClr val="tx1"/>
                </a:solidFill>
                <a:latin typeface="+mn-lt"/>
                <a:ea typeface="+mn-ea"/>
                <a:cs typeface="+mn-cs"/>
              </a:rPr>
              <a:t> &amp; </a:t>
            </a:r>
            <a:r>
              <a:rPr lang="en-US" sz="1200" kern="1200" dirty="0" err="1" smtClean="0">
                <a:solidFill>
                  <a:schemeClr val="tx1"/>
                </a:solidFill>
                <a:latin typeface="+mn-lt"/>
                <a:ea typeface="+mn-ea"/>
                <a:cs typeface="+mn-cs"/>
              </a:rPr>
              <a:t>L_xL_t</a:t>
            </a:r>
            <a:r>
              <a:rPr lang="en-US" sz="1200" kern="1200" dirty="0" smtClean="0">
                <a:solidFill>
                  <a:schemeClr val="tx1"/>
                </a:solidFill>
                <a:latin typeface="+mn-lt"/>
                <a:ea typeface="+mn-ea"/>
                <a:cs typeface="+mn-cs"/>
              </a:rPr>
              <a:t> \\</a:t>
            </a:r>
          </a:p>
          <a:p>
            <a:r>
              <a:rPr lang="en-US" sz="1200" kern="1200" dirty="0" err="1" smtClean="0">
                <a:solidFill>
                  <a:schemeClr val="tx1"/>
                </a:solidFill>
                <a:latin typeface="+mn-lt"/>
                <a:ea typeface="+mn-ea"/>
                <a:cs typeface="+mn-cs"/>
              </a:rPr>
              <a:t>L_xL_y</a:t>
            </a:r>
            <a:r>
              <a:rPr lang="en-US" sz="1200" kern="1200" dirty="0" smtClean="0">
                <a:solidFill>
                  <a:schemeClr val="tx1"/>
                </a:solidFill>
                <a:latin typeface="+mn-lt"/>
                <a:ea typeface="+mn-ea"/>
                <a:cs typeface="+mn-cs"/>
              </a:rPr>
              <a:t> &amp; L_y^2 &amp; </a:t>
            </a:r>
            <a:r>
              <a:rPr lang="en-US" sz="1200" kern="1200" dirty="0" err="1" smtClean="0">
                <a:solidFill>
                  <a:schemeClr val="tx1"/>
                </a:solidFill>
                <a:latin typeface="+mn-lt"/>
                <a:ea typeface="+mn-ea"/>
                <a:cs typeface="+mn-cs"/>
              </a:rPr>
              <a:t>L_yL_t</a:t>
            </a:r>
            <a:r>
              <a:rPr lang="en-US" sz="1200" kern="1200" dirty="0" smtClean="0">
                <a:solidFill>
                  <a:schemeClr val="tx1"/>
                </a:solidFill>
                <a:latin typeface="+mn-lt"/>
                <a:ea typeface="+mn-ea"/>
                <a:cs typeface="+mn-cs"/>
              </a:rPr>
              <a:t> \\</a:t>
            </a:r>
          </a:p>
          <a:p>
            <a:r>
              <a:rPr lang="en-US" sz="1200" kern="1200" dirty="0" err="1" smtClean="0">
                <a:solidFill>
                  <a:schemeClr val="tx1"/>
                </a:solidFill>
                <a:latin typeface="+mn-lt"/>
                <a:ea typeface="+mn-ea"/>
                <a:cs typeface="+mn-cs"/>
              </a:rPr>
              <a:t>L_xL_t</a:t>
            </a:r>
            <a:r>
              <a:rPr lang="en-US" sz="1200" kern="1200" dirty="0" smtClean="0">
                <a:solidFill>
                  <a:schemeClr val="tx1"/>
                </a:solidFill>
                <a:latin typeface="+mn-lt"/>
                <a:ea typeface="+mn-ea"/>
                <a:cs typeface="+mn-cs"/>
              </a:rPr>
              <a:t> &amp; </a:t>
            </a:r>
            <a:r>
              <a:rPr lang="en-US" sz="1200" kern="1200" dirty="0" err="1" smtClean="0">
                <a:solidFill>
                  <a:schemeClr val="tx1"/>
                </a:solidFill>
                <a:latin typeface="+mn-lt"/>
                <a:ea typeface="+mn-ea"/>
                <a:cs typeface="+mn-cs"/>
              </a:rPr>
              <a:t>L_yL_t</a:t>
            </a:r>
            <a:r>
              <a:rPr lang="en-US" sz="1200" kern="1200" dirty="0" smtClean="0">
                <a:solidFill>
                  <a:schemeClr val="tx1"/>
                </a:solidFill>
                <a:latin typeface="+mn-lt"/>
                <a:ea typeface="+mn-ea"/>
                <a:cs typeface="+mn-cs"/>
              </a:rPr>
              <a:t> &amp; L_t^2</a:t>
            </a:r>
          </a:p>
          <a:p>
            <a:r>
              <a:rPr lang="en-US" sz="1200" kern="1200" dirty="0" smtClean="0">
                <a:solidFill>
                  <a:schemeClr val="tx1"/>
                </a:solidFill>
                <a:latin typeface="+mn-lt"/>
                <a:ea typeface="+mn-ea"/>
                <a:cs typeface="+mn-cs"/>
              </a:rPr>
              <a:t>\end{</a:t>
            </a:r>
            <a:r>
              <a:rPr lang="en-US" sz="1200" kern="1200" dirty="0" err="1" smtClean="0">
                <a:solidFill>
                  <a:schemeClr val="tx1"/>
                </a:solidFill>
                <a:latin typeface="+mn-lt"/>
                <a:ea typeface="+mn-ea"/>
                <a:cs typeface="+mn-cs"/>
              </a:rPr>
              <a:t>pmatrix</a:t>
            </a:r>
            <a:r>
              <a:rPr lang="en-US" sz="1200" kern="1200" dirty="0" smtClean="0">
                <a:solidFill>
                  <a:schemeClr val="tx1"/>
                </a:solidFill>
                <a:latin typeface="+mn-lt"/>
                <a:ea typeface="+mn-ea"/>
                <a:cs typeface="+mn-cs"/>
              </a:rPr>
              <a:t>}</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H = \</a:t>
            </a:r>
            <a:r>
              <a:rPr lang="en-US" sz="1200" kern="1200" dirty="0" err="1" smtClean="0">
                <a:solidFill>
                  <a:schemeClr val="tx1"/>
                </a:solidFill>
                <a:latin typeface="+mn-lt"/>
                <a:ea typeface="+mn-ea"/>
                <a:cs typeface="+mn-cs"/>
              </a:rPr>
              <a:t>det</a:t>
            </a:r>
            <a:r>
              <a:rPr lang="en-US" sz="1200" kern="1200" dirty="0" smtClean="0">
                <a:solidFill>
                  <a:schemeClr val="tx1"/>
                </a:solidFill>
                <a:latin typeface="+mn-lt"/>
                <a:ea typeface="+mn-ea"/>
                <a:cs typeface="+mn-cs"/>
              </a:rPr>
              <a:t>(\mu) - k\;\text{trace}^2(\mu)</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27</a:t>
            </a:fld>
            <a:endParaRPr lang="en-US"/>
          </a:p>
        </p:txBody>
      </p:sp>
    </p:spTree>
    <p:extLst>
      <p:ext uri="{BB962C8B-B14F-4D97-AF65-F5344CB8AC3E}">
        <p14:creationId xmlns:p14="http://schemas.microsoft.com/office/powerpoint/2010/main" val="3870369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a:t>
            </a:r>
            <a:r>
              <a:rPr lang="en-US" baseline="0" dirty="0" smtClean="0"/>
              <a:t> is a Gaussian smoothing kernel.</a:t>
            </a:r>
          </a:p>
          <a:p>
            <a:r>
              <a:rPr lang="en-US" baseline="0" dirty="0" smtClean="0"/>
              <a:t>The other two filters are 1D temporal quadrature pair filters.</a:t>
            </a:r>
          </a:p>
          <a:p>
            <a:endParaRPr lang="en-US" baseline="0" dirty="0" smtClean="0"/>
          </a:p>
          <a:p>
            <a:r>
              <a:rPr lang="en-US" sz="1200" kern="1200" dirty="0" smtClean="0">
                <a:solidFill>
                  <a:schemeClr val="tx1"/>
                </a:solidFill>
                <a:latin typeface="+mn-lt"/>
                <a:ea typeface="+mn-ea"/>
                <a:cs typeface="+mn-cs"/>
              </a:rPr>
              <a:t>R &amp; = (I*g*h_{</a:t>
            </a:r>
            <a:r>
              <a:rPr lang="en-US" sz="1200" kern="1200" dirty="0" err="1" smtClean="0">
                <a:solidFill>
                  <a:schemeClr val="tx1"/>
                </a:solidFill>
                <a:latin typeface="+mn-lt"/>
                <a:ea typeface="+mn-ea"/>
                <a:cs typeface="+mn-cs"/>
              </a:rPr>
              <a:t>ev</a:t>
            </a:r>
            <a:r>
              <a:rPr lang="en-US" sz="1200" kern="1200" dirty="0" smtClean="0">
                <a:solidFill>
                  <a:schemeClr val="tx1"/>
                </a:solidFill>
                <a:latin typeface="+mn-lt"/>
                <a:ea typeface="+mn-ea"/>
                <a:cs typeface="+mn-cs"/>
              </a:rPr>
              <a:t>})^2 + (I*g*h_{od})^2 \\</a:t>
            </a:r>
          </a:p>
          <a:p>
            <a:r>
              <a:rPr lang="es-ES_tradnl" sz="1200" kern="1200" dirty="0" smtClean="0">
                <a:solidFill>
                  <a:schemeClr val="tx1"/>
                </a:solidFill>
                <a:latin typeface="+mn-lt"/>
                <a:ea typeface="+mn-ea"/>
                <a:cs typeface="+mn-cs"/>
              </a:rPr>
              <a:t>h_{</a:t>
            </a:r>
            <a:r>
              <a:rPr lang="es-ES_tradnl" sz="1200" kern="1200" dirty="0" err="1" smtClean="0">
                <a:solidFill>
                  <a:schemeClr val="tx1"/>
                </a:solidFill>
                <a:latin typeface="+mn-lt"/>
                <a:ea typeface="+mn-ea"/>
                <a:cs typeface="+mn-cs"/>
              </a:rPr>
              <a:t>ev</a:t>
            </a:r>
            <a:r>
              <a:rPr lang="es-ES_tradnl" sz="1200" kern="1200" dirty="0" smtClean="0">
                <a:solidFill>
                  <a:schemeClr val="tx1"/>
                </a:solidFill>
                <a:latin typeface="+mn-lt"/>
                <a:ea typeface="+mn-ea"/>
                <a:cs typeface="+mn-cs"/>
              </a:rPr>
              <a:t>}(t;\tau) &amp; = -\</a:t>
            </a:r>
            <a:r>
              <a:rPr lang="es-ES_tradnl" sz="1200" kern="1200" dirty="0" err="1" smtClean="0">
                <a:solidFill>
                  <a:schemeClr val="tx1"/>
                </a:solidFill>
                <a:latin typeface="+mn-lt"/>
                <a:ea typeface="+mn-ea"/>
                <a:cs typeface="+mn-cs"/>
              </a:rPr>
              <a:t>cos</a:t>
            </a:r>
            <a:r>
              <a:rPr lang="es-ES_tradnl" sz="1200" kern="1200" dirty="0" smtClean="0">
                <a:solidFill>
                  <a:schemeClr val="tx1"/>
                </a:solidFill>
                <a:latin typeface="+mn-lt"/>
                <a:ea typeface="+mn-ea"/>
                <a:cs typeface="+mn-cs"/>
              </a:rPr>
              <a:t>(8\pi t/\tau)e^{-t^2/\tau^2}\\</a:t>
            </a:r>
          </a:p>
          <a:p>
            <a:r>
              <a:rPr lang="es-ES_tradnl" sz="1200" kern="1200" dirty="0" smtClean="0">
                <a:solidFill>
                  <a:schemeClr val="tx1"/>
                </a:solidFill>
                <a:latin typeface="+mn-lt"/>
                <a:ea typeface="+mn-ea"/>
                <a:cs typeface="+mn-cs"/>
              </a:rPr>
              <a:t>h_{</a:t>
            </a:r>
            <a:r>
              <a:rPr lang="es-ES_tradnl" sz="1200" kern="1200" dirty="0" err="1" smtClean="0">
                <a:solidFill>
                  <a:schemeClr val="tx1"/>
                </a:solidFill>
                <a:latin typeface="+mn-lt"/>
                <a:ea typeface="+mn-ea"/>
                <a:cs typeface="+mn-cs"/>
              </a:rPr>
              <a:t>od</a:t>
            </a:r>
            <a:r>
              <a:rPr lang="es-ES_tradnl" sz="1200" kern="1200" dirty="0" smtClean="0">
                <a:solidFill>
                  <a:schemeClr val="tx1"/>
                </a:solidFill>
                <a:latin typeface="+mn-lt"/>
                <a:ea typeface="+mn-ea"/>
                <a:cs typeface="+mn-cs"/>
              </a:rPr>
              <a:t>}(t;\tau) &amp; = -\sin(8\pi t/\tau)e^{-t^2/\tau^2}</a:t>
            </a:r>
          </a:p>
          <a:p>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30</a:t>
            </a:fld>
            <a:endParaRPr lang="en-US"/>
          </a:p>
        </p:txBody>
      </p:sp>
    </p:spTree>
    <p:extLst>
      <p:ext uri="{BB962C8B-B14F-4D97-AF65-F5344CB8AC3E}">
        <p14:creationId xmlns:p14="http://schemas.microsoft.com/office/powerpoint/2010/main" val="2796740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Samples can be overlapping.</a:t>
            </a:r>
          </a:p>
          <a:p>
            <a:r>
              <a:rPr lang="en-US" dirty="0" smtClean="0"/>
              <a:t>Various descriptor</a:t>
            </a:r>
            <a:r>
              <a:rPr lang="en-US" baseline="0" dirty="0" smtClean="0"/>
              <a:t>s can be used.</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31</a:t>
            </a:fld>
            <a:endParaRPr lang="en-US"/>
          </a:p>
        </p:txBody>
      </p:sp>
    </p:spTree>
    <p:extLst>
      <p:ext uri="{BB962C8B-B14F-4D97-AF65-F5344CB8AC3E}">
        <p14:creationId xmlns:p14="http://schemas.microsoft.com/office/powerpoint/2010/main" val="52060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 Dense trajectories are extracted for multiple spatial</a:t>
            </a:r>
          </a:p>
          <a:p>
            <a:r>
              <a:rPr lang="en-US" sz="1200" b="0" i="0" u="none" strike="noStrike" kern="1200" baseline="0" dirty="0" smtClean="0">
                <a:solidFill>
                  <a:schemeClr val="tx1"/>
                </a:solidFill>
                <a:latin typeface="+mn-lt"/>
                <a:ea typeface="+mn-ea"/>
                <a:cs typeface="+mn-cs"/>
              </a:rPr>
              <a:t>scales, see Figure 2. Feature points are sampled on a grid</a:t>
            </a:r>
          </a:p>
          <a:p>
            <a:r>
              <a:rPr lang="en-US" sz="1200" b="0" i="0" u="none" strike="noStrike" kern="1200" baseline="0" dirty="0" smtClean="0">
                <a:solidFill>
                  <a:schemeClr val="tx1"/>
                </a:solidFill>
                <a:latin typeface="+mn-lt"/>
                <a:ea typeface="+mn-ea"/>
                <a:cs typeface="+mn-cs"/>
              </a:rPr>
              <a:t>spaced by W  pixels and tracked in each scale separately.</a:t>
            </a:r>
          </a:p>
          <a:p>
            <a:r>
              <a:rPr lang="en-US" sz="1200" b="0" i="0" u="none" strike="noStrike" kern="1200" baseline="0" dirty="0" smtClean="0">
                <a:solidFill>
                  <a:schemeClr val="tx1"/>
                </a:solidFill>
                <a:latin typeface="+mn-lt"/>
                <a:ea typeface="+mn-ea"/>
                <a:cs typeface="+mn-cs"/>
              </a:rPr>
              <a:t>Experimentally, we observed that a sampling step size of</a:t>
            </a:r>
          </a:p>
          <a:p>
            <a:r>
              <a:rPr lang="en-US" sz="1200" b="0" i="0" u="none" strike="noStrike" kern="1200" baseline="0" dirty="0" smtClean="0">
                <a:solidFill>
                  <a:schemeClr val="tx1"/>
                </a:solidFill>
                <a:latin typeface="+mn-lt"/>
                <a:ea typeface="+mn-ea"/>
                <a:cs typeface="+mn-cs"/>
              </a:rPr>
              <a:t>W = 5  is dense enough to give good results. We used</a:t>
            </a:r>
          </a:p>
          <a:p>
            <a:r>
              <a:rPr lang="en-US" sz="1200" b="0" i="0" u="none" strike="noStrike" kern="1200" baseline="0" dirty="0" smtClean="0">
                <a:solidFill>
                  <a:schemeClr val="tx1"/>
                </a:solidFill>
                <a:latin typeface="+mn-lt"/>
                <a:ea typeface="+mn-ea"/>
                <a:cs typeface="+mn-cs"/>
              </a:rPr>
              <a:t>8  spatial scales spaced by a factor of 1/</a:t>
            </a:r>
          </a:p>
          <a:p>
            <a:r>
              <a:rPr lang="en-US" sz="1200" b="0" i="0" u="none" strike="noStrike" kern="1200" baseline="0" dirty="0" smtClean="0">
                <a:solidFill>
                  <a:schemeClr val="tx1"/>
                </a:solidFill>
                <a:latin typeface="+mn-lt"/>
                <a:ea typeface="+mn-ea"/>
                <a:cs typeface="+mn-cs"/>
              </a:rPr>
              <a:t>p</a:t>
            </a:r>
          </a:p>
          <a:p>
            <a:r>
              <a:rPr lang="en-US" sz="1200" b="0" i="0" u="none" strike="noStrike" kern="1200" baseline="0" dirty="0" smtClean="0">
                <a:solidFill>
                  <a:schemeClr val="tx1"/>
                </a:solidFill>
                <a:latin typeface="+mn-lt"/>
                <a:ea typeface="+mn-ea"/>
                <a:cs typeface="+mn-cs"/>
              </a:rPr>
              <a:t>2 . Each point</a:t>
            </a:r>
          </a:p>
          <a:p>
            <a:r>
              <a:rPr lang="en-US" sz="1200" b="0" i="0" u="none" strike="noStrike" kern="1200" baseline="0" dirty="0" err="1" smtClean="0">
                <a:solidFill>
                  <a:schemeClr val="tx1"/>
                </a:solidFill>
                <a:latin typeface="+mn-lt"/>
                <a:ea typeface="+mn-ea"/>
                <a:cs typeface="+mn-cs"/>
              </a:rPr>
              <a:t>Pt</a:t>
            </a:r>
            <a:r>
              <a:rPr lang="en-US" sz="1200" b="0" i="0" u="none" strike="noStrike" kern="1200" baseline="0" dirty="0" smtClean="0">
                <a:solidFill>
                  <a:schemeClr val="tx1"/>
                </a:solidFill>
                <a:latin typeface="+mn-lt"/>
                <a:ea typeface="+mn-ea"/>
                <a:cs typeface="+mn-cs"/>
              </a:rPr>
              <a:t> = (</a:t>
            </a:r>
            <a:r>
              <a:rPr lang="en-US" sz="1200" b="0" i="0" u="none" strike="noStrike" kern="1200" baseline="0" dirty="0" err="1" smtClean="0">
                <a:solidFill>
                  <a:schemeClr val="tx1"/>
                </a:solidFill>
                <a:latin typeface="+mn-lt"/>
                <a:ea typeface="+mn-ea"/>
                <a:cs typeface="+mn-cs"/>
              </a:rPr>
              <a:t>xt</a:t>
            </a:r>
            <a:r>
              <a:rPr lang="en-US" sz="1200" b="0" i="0" u="none" strike="noStrike" kern="1200" baseline="0" dirty="0" smtClean="0">
                <a:solidFill>
                  <a:schemeClr val="tx1"/>
                </a:solidFill>
                <a:latin typeface="+mn-lt"/>
                <a:ea typeface="+mn-ea"/>
                <a:cs typeface="+mn-cs"/>
              </a:rPr>
              <a:t>, </a:t>
            </a:r>
            <a:r>
              <a:rPr lang="en-US" sz="1200" b="0" i="0" u="none" strike="noStrike" kern="1200" baseline="0" dirty="0" err="1" smtClean="0">
                <a:solidFill>
                  <a:schemeClr val="tx1"/>
                </a:solidFill>
                <a:latin typeface="+mn-lt"/>
                <a:ea typeface="+mn-ea"/>
                <a:cs typeface="+mn-cs"/>
              </a:rPr>
              <a:t>yt</a:t>
            </a:r>
            <a:r>
              <a:rPr lang="en-US" sz="1200" b="0" i="0" u="none" strike="noStrike" kern="1200" baseline="0" dirty="0" smtClean="0">
                <a:solidFill>
                  <a:schemeClr val="tx1"/>
                </a:solidFill>
                <a:latin typeface="+mn-lt"/>
                <a:ea typeface="+mn-ea"/>
                <a:cs typeface="+mn-cs"/>
              </a:rPr>
              <a:t>)  at frame t  is tracked to the next frame t+1  by</a:t>
            </a:r>
          </a:p>
          <a:p>
            <a:r>
              <a:rPr lang="en-US" sz="1200" b="0" i="0" u="none" strike="noStrike" kern="1200" baseline="0" dirty="0" smtClean="0">
                <a:solidFill>
                  <a:schemeClr val="tx1"/>
                </a:solidFill>
                <a:latin typeface="+mn-lt"/>
                <a:ea typeface="+mn-ea"/>
                <a:cs typeface="+mn-cs"/>
              </a:rPr>
              <a:t>median filtering in a dense optical flow field ! = (</a:t>
            </a:r>
            <a:r>
              <a:rPr lang="en-US" sz="1200" b="0" i="0" u="none" strike="noStrike" kern="1200" baseline="0" dirty="0" err="1" smtClean="0">
                <a:solidFill>
                  <a:schemeClr val="tx1"/>
                </a:solidFill>
                <a:latin typeface="+mn-lt"/>
                <a:ea typeface="+mn-ea"/>
                <a:cs typeface="+mn-cs"/>
              </a:rPr>
              <a:t>ut</a:t>
            </a:r>
            <a:r>
              <a:rPr lang="en-US" sz="1200" b="0" i="0" u="none" strike="noStrike" kern="1200" baseline="0" dirty="0" smtClean="0">
                <a:solidFill>
                  <a:schemeClr val="tx1"/>
                </a:solidFill>
                <a:latin typeface="+mn-lt"/>
                <a:ea typeface="+mn-ea"/>
                <a:cs typeface="+mn-cs"/>
              </a:rPr>
              <a:t>, </a:t>
            </a:r>
            <a:r>
              <a:rPr lang="en-US" sz="1200" b="0" i="0" u="none" strike="noStrike" kern="1200" baseline="0" dirty="0" err="1" smtClean="0">
                <a:solidFill>
                  <a:schemeClr val="tx1"/>
                </a:solidFill>
                <a:latin typeface="+mn-lt"/>
                <a:ea typeface="+mn-ea"/>
                <a:cs typeface="+mn-cs"/>
              </a:rPr>
              <a:t>vt</a:t>
            </a:r>
            <a:r>
              <a:rPr lang="en-US" sz="1200" b="0" i="0" u="none" strike="noStrike" kern="1200" baseline="0" dirty="0" smtClean="0">
                <a:solidFill>
                  <a:schemeClr val="tx1"/>
                </a:solidFill>
                <a:latin typeface="+mn-lt"/>
                <a:ea typeface="+mn-ea"/>
                <a:cs typeface="+mn-cs"/>
              </a:rPr>
              <a:t>) .</a:t>
            </a:r>
          </a:p>
          <a:p>
            <a:r>
              <a:rPr lang="sv-SE" sz="1200" b="0" i="0" u="none" strike="noStrike" kern="1200" baseline="0" dirty="0" smtClean="0">
                <a:solidFill>
                  <a:schemeClr val="tx1"/>
                </a:solidFill>
                <a:latin typeface="+mn-lt"/>
                <a:ea typeface="+mn-ea"/>
                <a:cs typeface="+mn-cs"/>
              </a:rPr>
              <a:t>Pt</a:t>
            </a:r>
            <a:r>
              <a:rPr lang="sv-SE" sz="1200" b="1" i="0" u="none" strike="noStrike" kern="1200" baseline="0" dirty="0" smtClean="0">
                <a:solidFill>
                  <a:schemeClr val="tx1"/>
                </a:solidFill>
                <a:latin typeface="+mn-lt"/>
                <a:ea typeface="+mn-ea"/>
                <a:cs typeface="+mn-cs"/>
              </a:rPr>
              <a:t>+1 </a:t>
            </a:r>
            <a:r>
              <a:rPr lang="sv-SE" sz="1200" b="0" i="0" u="none" strike="noStrike" kern="1200" baseline="0" dirty="0" smtClean="0">
                <a:solidFill>
                  <a:schemeClr val="tx1"/>
                </a:solidFill>
                <a:latin typeface="+mn-lt"/>
                <a:ea typeface="+mn-ea"/>
                <a:cs typeface="+mn-cs"/>
              </a:rPr>
              <a:t>= (xt</a:t>
            </a:r>
            <a:r>
              <a:rPr lang="sv-SE" sz="1200" b="1" i="0" u="none" strike="noStrike" kern="1200" baseline="0" dirty="0" smtClean="0">
                <a:solidFill>
                  <a:schemeClr val="tx1"/>
                </a:solidFill>
                <a:latin typeface="+mn-lt"/>
                <a:ea typeface="+mn-ea"/>
                <a:cs typeface="+mn-cs"/>
              </a:rPr>
              <a:t>+1</a:t>
            </a:r>
            <a:r>
              <a:rPr lang="sv-SE" sz="1200" b="0" i="0" u="none" strike="noStrike" kern="1200" baseline="0" dirty="0" smtClean="0">
                <a:solidFill>
                  <a:schemeClr val="tx1"/>
                </a:solidFill>
                <a:latin typeface="+mn-lt"/>
                <a:ea typeface="+mn-ea"/>
                <a:cs typeface="+mn-cs"/>
              </a:rPr>
              <a:t>, yt</a:t>
            </a:r>
            <a:r>
              <a:rPr lang="sv-SE" sz="1200" b="1" i="0" u="none" strike="noStrike" kern="1200" baseline="0" dirty="0" smtClean="0">
                <a:solidFill>
                  <a:schemeClr val="tx1"/>
                </a:solidFill>
                <a:latin typeface="+mn-lt"/>
                <a:ea typeface="+mn-ea"/>
                <a:cs typeface="+mn-cs"/>
              </a:rPr>
              <a:t>+1</a:t>
            </a:r>
            <a:r>
              <a:rPr lang="sv-SE" sz="1200" b="0" i="0" u="none" strike="noStrike" kern="1200" baseline="0" dirty="0" smtClean="0">
                <a:solidFill>
                  <a:schemeClr val="tx1"/>
                </a:solidFill>
                <a:latin typeface="+mn-lt"/>
                <a:ea typeface="+mn-ea"/>
                <a:cs typeface="+mn-cs"/>
              </a:rPr>
              <a:t>) = (</a:t>
            </a:r>
            <a:r>
              <a:rPr lang="sv-SE" sz="1200" b="0" i="0" u="none" strike="noStrike" kern="1200" baseline="0" dirty="0" err="1" smtClean="0">
                <a:solidFill>
                  <a:schemeClr val="tx1"/>
                </a:solidFill>
                <a:latin typeface="+mn-lt"/>
                <a:ea typeface="+mn-ea"/>
                <a:cs typeface="+mn-cs"/>
              </a:rPr>
              <a:t>xt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yt</a:t>
            </a:r>
            <a:r>
              <a:rPr lang="sv-SE" sz="1200" b="0" i="0" u="none" strike="noStrike" kern="1200" baseline="0" dirty="0" smtClean="0">
                <a:solidFill>
                  <a:schemeClr val="tx1"/>
                </a:solidFill>
                <a:latin typeface="+mn-lt"/>
                <a:ea typeface="+mn-ea"/>
                <a:cs typeface="+mn-cs"/>
              </a:rPr>
              <a:t>) + (M  !)|</a:t>
            </a:r>
            <a:r>
              <a:rPr lang="sv-SE" sz="1200" b="1" i="0" u="none" strike="noStrike" kern="1200" baseline="0" dirty="0" smtClean="0">
                <a:solidFill>
                  <a:schemeClr val="tx1"/>
                </a:solidFill>
                <a:latin typeface="+mn-lt"/>
                <a:ea typeface="+mn-ea"/>
                <a:cs typeface="+mn-cs"/>
              </a:rPr>
              <a:t>(¯</a:t>
            </a:r>
            <a:r>
              <a:rPr lang="sv-SE" sz="1200" b="0" i="0" u="none" strike="noStrike" kern="1200" baseline="0" dirty="0" err="1" smtClean="0">
                <a:solidFill>
                  <a:schemeClr val="tx1"/>
                </a:solidFill>
                <a:latin typeface="+mn-lt"/>
                <a:ea typeface="+mn-ea"/>
                <a:cs typeface="+mn-cs"/>
              </a:rPr>
              <a:t>x</a:t>
            </a:r>
            <a:r>
              <a:rPr lang="sv-SE" sz="1200" b="1" i="0" u="none" strike="noStrike" kern="1200" baseline="0" dirty="0" err="1" smtClean="0">
                <a:solidFill>
                  <a:schemeClr val="tx1"/>
                </a:solidFill>
                <a:latin typeface="+mn-lt"/>
                <a:ea typeface="+mn-ea"/>
                <a:cs typeface="+mn-cs"/>
              </a:rPr>
              <a:t>t</a:t>
            </a:r>
            <a:r>
              <a:rPr lang="sv-SE" sz="1200" b="0" i="0" u="none" strike="noStrike" kern="1200" baseline="0" dirty="0" smtClean="0">
                <a:solidFill>
                  <a:schemeClr val="tx1"/>
                </a:solidFill>
                <a:latin typeface="+mn-lt"/>
                <a:ea typeface="+mn-ea"/>
                <a:cs typeface="+mn-cs"/>
              </a:rPr>
              <a:t>,</a:t>
            </a:r>
            <a:r>
              <a:rPr lang="sv-SE" sz="1200" b="1" i="0" u="none" strike="noStrike" kern="1200" baseline="0" dirty="0" smtClean="0">
                <a:solidFill>
                  <a:schemeClr val="tx1"/>
                </a:solidFill>
                <a:latin typeface="+mn-lt"/>
                <a:ea typeface="+mn-ea"/>
                <a:cs typeface="+mn-cs"/>
              </a:rPr>
              <a:t>¯</a:t>
            </a:r>
            <a:r>
              <a:rPr lang="sv-SE" sz="1200" b="0" i="0" u="none" strike="noStrike" kern="1200" baseline="0" dirty="0" err="1" smtClean="0">
                <a:solidFill>
                  <a:schemeClr val="tx1"/>
                </a:solidFill>
                <a:latin typeface="+mn-lt"/>
                <a:ea typeface="+mn-ea"/>
                <a:cs typeface="+mn-cs"/>
              </a:rPr>
              <a:t>y</a:t>
            </a:r>
            <a:r>
              <a:rPr lang="sv-SE" sz="1200" b="1" i="0" u="none" strike="noStrike" kern="1200" baseline="0" dirty="0" err="1" smtClean="0">
                <a:solidFill>
                  <a:schemeClr val="tx1"/>
                </a:solidFill>
                <a:latin typeface="+mn-lt"/>
                <a:ea typeface="+mn-ea"/>
                <a:cs typeface="+mn-cs"/>
              </a:rPr>
              <a:t>t</a:t>
            </a:r>
            <a:r>
              <a:rPr lang="sv-SE" sz="1200" b="1" i="0" u="none" strike="noStrike" kern="1200" baseline="0" dirty="0" smtClean="0">
                <a:solidFill>
                  <a:schemeClr val="tx1"/>
                </a:solidFill>
                <a:latin typeface="+mn-lt"/>
                <a:ea typeface="+mn-ea"/>
                <a:cs typeface="+mn-cs"/>
              </a:rPr>
              <a:t>)</a:t>
            </a:r>
            <a:r>
              <a:rPr lang="sv-SE" sz="1200" b="0" i="0" u="none" strike="noStrike" kern="1200" baseline="0" dirty="0" smtClean="0">
                <a:solidFill>
                  <a:schemeClr val="tx1"/>
                </a:solidFill>
                <a:latin typeface="+mn-lt"/>
                <a:ea typeface="+mn-ea"/>
                <a:cs typeface="+mn-cs"/>
              </a:rPr>
              <a:t>,  (1)</a:t>
            </a:r>
          </a:p>
          <a:p>
            <a:r>
              <a:rPr lang="sv-SE" sz="1200" b="0" i="0" u="none" strike="noStrike" kern="1200" baseline="0" dirty="0" err="1" smtClean="0">
                <a:solidFill>
                  <a:schemeClr val="tx1"/>
                </a:solidFill>
                <a:latin typeface="+mn-lt"/>
                <a:ea typeface="+mn-ea"/>
                <a:cs typeface="+mn-cs"/>
              </a:rPr>
              <a:t>where</a:t>
            </a:r>
            <a:r>
              <a:rPr lang="sv-SE" sz="1200" b="0" i="0" u="none" strike="noStrike" kern="1200" baseline="0" dirty="0" smtClean="0">
                <a:solidFill>
                  <a:schemeClr val="tx1"/>
                </a:solidFill>
                <a:latin typeface="+mn-lt"/>
                <a:ea typeface="+mn-ea"/>
                <a:cs typeface="+mn-cs"/>
              </a:rPr>
              <a:t> M  is the median </a:t>
            </a:r>
            <a:r>
              <a:rPr lang="sv-SE" sz="1200" b="0" i="0" u="none" strike="noStrike" kern="1200" baseline="0" dirty="0" err="1" smtClean="0">
                <a:solidFill>
                  <a:schemeClr val="tx1"/>
                </a:solidFill>
                <a:latin typeface="+mn-lt"/>
                <a:ea typeface="+mn-ea"/>
                <a:cs typeface="+mn-cs"/>
              </a:rPr>
              <a:t>filtering</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kernel</a:t>
            </a:r>
            <a:r>
              <a:rPr lang="sv-SE" sz="1200" b="0" i="0" u="none" strike="noStrike" kern="1200" baseline="0" dirty="0" smtClean="0">
                <a:solidFill>
                  <a:schemeClr val="tx1"/>
                </a:solidFill>
                <a:latin typeface="+mn-lt"/>
                <a:ea typeface="+mn-ea"/>
                <a:cs typeface="+mn-cs"/>
              </a:rPr>
              <a:t>, and (¯</a:t>
            </a:r>
            <a:r>
              <a:rPr lang="sv-SE" sz="1200" b="0" i="0" u="none" strike="noStrike" kern="1200" baseline="0" dirty="0" err="1" smtClean="0">
                <a:solidFill>
                  <a:schemeClr val="tx1"/>
                </a:solidFill>
                <a:latin typeface="+mn-lt"/>
                <a:ea typeface="+mn-ea"/>
                <a:cs typeface="+mn-cs"/>
              </a:rPr>
              <a:t>xt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yt</a:t>
            </a:r>
            <a:r>
              <a:rPr lang="sv-SE" sz="1200" b="0" i="0" u="none" strike="noStrike" kern="1200" baseline="0" dirty="0" smtClean="0">
                <a:solidFill>
                  <a:schemeClr val="tx1"/>
                </a:solidFill>
                <a:latin typeface="+mn-lt"/>
                <a:ea typeface="+mn-ea"/>
                <a:cs typeface="+mn-cs"/>
              </a:rPr>
              <a:t>)  is the</a:t>
            </a:r>
          </a:p>
          <a:p>
            <a:r>
              <a:rPr lang="sv-SE" sz="1200" b="0" i="0" u="none" strike="noStrike" kern="1200" baseline="0" dirty="0" err="1" smtClean="0">
                <a:solidFill>
                  <a:schemeClr val="tx1"/>
                </a:solidFill>
                <a:latin typeface="+mn-lt"/>
                <a:ea typeface="+mn-ea"/>
                <a:cs typeface="+mn-cs"/>
              </a:rPr>
              <a:t>rounded</a:t>
            </a:r>
            <a:r>
              <a:rPr lang="sv-SE" sz="1200" b="0" i="0" u="none" strike="noStrike" kern="1200" baseline="0" dirty="0" smtClean="0">
                <a:solidFill>
                  <a:schemeClr val="tx1"/>
                </a:solidFill>
                <a:latin typeface="+mn-lt"/>
                <a:ea typeface="+mn-ea"/>
                <a:cs typeface="+mn-cs"/>
              </a:rPr>
              <a:t> position </a:t>
            </a:r>
            <a:r>
              <a:rPr lang="sv-SE" sz="1200" b="0" i="0" u="none" strike="noStrike" kern="1200" baseline="0" dirty="0" err="1" smtClean="0">
                <a:solidFill>
                  <a:schemeClr val="tx1"/>
                </a:solidFill>
                <a:latin typeface="+mn-lt"/>
                <a:ea typeface="+mn-ea"/>
                <a:cs typeface="+mn-cs"/>
              </a:rPr>
              <a:t>of</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xt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yt</a:t>
            </a:r>
            <a:r>
              <a:rPr lang="sv-SE" sz="1200" b="0" i="0" u="none" strike="noStrike" kern="1200" baseline="0" dirty="0" smtClean="0">
                <a:solidFill>
                  <a:schemeClr val="tx1"/>
                </a:solidFill>
                <a:latin typeface="+mn-lt"/>
                <a:ea typeface="+mn-ea"/>
                <a:cs typeface="+mn-cs"/>
              </a:rPr>
              <a:t>) . </a:t>
            </a:r>
            <a:r>
              <a:rPr lang="sv-SE" sz="1200" b="0" i="0" u="none" strike="noStrike" kern="1200" baseline="0" dirty="0" err="1" smtClean="0">
                <a:solidFill>
                  <a:schemeClr val="tx1"/>
                </a:solidFill>
                <a:latin typeface="+mn-lt"/>
                <a:ea typeface="+mn-ea"/>
                <a:cs typeface="+mn-cs"/>
              </a:rPr>
              <a:t>This</a:t>
            </a:r>
            <a:r>
              <a:rPr lang="sv-SE" sz="1200" b="0" i="0" u="none" strike="noStrike" kern="1200" baseline="0" dirty="0" smtClean="0">
                <a:solidFill>
                  <a:schemeClr val="tx1"/>
                </a:solidFill>
                <a:latin typeface="+mn-lt"/>
                <a:ea typeface="+mn-ea"/>
                <a:cs typeface="+mn-cs"/>
              </a:rPr>
              <a:t> is </a:t>
            </a:r>
            <a:r>
              <a:rPr lang="sv-SE" sz="1200" b="0" i="0" u="none" strike="noStrike" kern="1200" baseline="0" dirty="0" err="1" smtClean="0">
                <a:solidFill>
                  <a:schemeClr val="tx1"/>
                </a:solidFill>
                <a:latin typeface="+mn-lt"/>
                <a:ea typeface="+mn-ea"/>
                <a:cs typeface="+mn-cs"/>
              </a:rPr>
              <a:t>more</a:t>
            </a:r>
            <a:r>
              <a:rPr lang="sv-SE" sz="1200" b="0" i="0" u="none" strike="noStrike" kern="1200" baseline="0" dirty="0" smtClean="0">
                <a:solidFill>
                  <a:schemeClr val="tx1"/>
                </a:solidFill>
                <a:latin typeface="+mn-lt"/>
                <a:ea typeface="+mn-ea"/>
                <a:cs typeface="+mn-cs"/>
              </a:rPr>
              <a:t> robust </a:t>
            </a:r>
            <a:r>
              <a:rPr lang="sv-SE" sz="1200" b="0" i="0" u="none" strike="noStrike" kern="1200" baseline="0" dirty="0" err="1" smtClean="0">
                <a:solidFill>
                  <a:schemeClr val="tx1"/>
                </a:solidFill>
                <a:latin typeface="+mn-lt"/>
                <a:ea typeface="+mn-ea"/>
                <a:cs typeface="+mn-cs"/>
              </a:rPr>
              <a:t>than</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bilinear</a:t>
            </a:r>
            <a:endParaRPr lang="sv-SE" sz="1200" b="0" i="0" u="none" strike="noStrike" kern="1200" baseline="0" dirty="0" smtClean="0">
              <a:solidFill>
                <a:schemeClr val="tx1"/>
              </a:solidFill>
              <a:latin typeface="+mn-lt"/>
              <a:ea typeface="+mn-ea"/>
              <a:cs typeface="+mn-cs"/>
            </a:endParaRPr>
          </a:p>
          <a:p>
            <a:r>
              <a:rPr lang="sv-SE" sz="1200" b="0" i="0" u="none" strike="noStrike" kern="1200" baseline="0" dirty="0" smtClean="0">
                <a:solidFill>
                  <a:schemeClr val="tx1"/>
                </a:solidFill>
                <a:latin typeface="+mn-lt"/>
                <a:ea typeface="+mn-ea"/>
                <a:cs typeface="+mn-cs"/>
              </a:rPr>
              <a:t>interpolation </a:t>
            </a:r>
            <a:r>
              <a:rPr lang="sv-SE" sz="1200" b="0" i="0" u="none" strike="noStrike" kern="1200" baseline="0" dirty="0" err="1" smtClean="0">
                <a:solidFill>
                  <a:schemeClr val="tx1"/>
                </a:solidFill>
                <a:latin typeface="+mn-lt"/>
                <a:ea typeface="+mn-ea"/>
                <a:cs typeface="+mn-cs"/>
              </a:rPr>
              <a:t>used</a:t>
            </a:r>
            <a:r>
              <a:rPr lang="sv-SE" sz="1200" b="0" i="0" u="none" strike="noStrike" kern="1200" baseline="0" dirty="0" smtClean="0">
                <a:solidFill>
                  <a:schemeClr val="tx1"/>
                </a:solidFill>
                <a:latin typeface="+mn-lt"/>
                <a:ea typeface="+mn-ea"/>
                <a:cs typeface="+mn-cs"/>
              </a:rPr>
              <a:t> in [28], </a:t>
            </a:r>
            <a:r>
              <a:rPr lang="sv-SE" sz="1200" b="0" i="0" u="none" strike="noStrike" kern="1200" baseline="0" dirty="0" err="1" smtClean="0">
                <a:solidFill>
                  <a:schemeClr val="tx1"/>
                </a:solidFill>
                <a:latin typeface="+mn-lt"/>
                <a:ea typeface="+mn-ea"/>
                <a:cs typeface="+mn-cs"/>
              </a:rPr>
              <a:t>especially</a:t>
            </a:r>
            <a:r>
              <a:rPr lang="sv-SE" sz="1200" b="0" i="0" u="none" strike="noStrike" kern="1200" baseline="0" dirty="0" smtClean="0">
                <a:solidFill>
                  <a:schemeClr val="tx1"/>
                </a:solidFill>
                <a:latin typeface="+mn-lt"/>
                <a:ea typeface="+mn-ea"/>
                <a:cs typeface="+mn-cs"/>
              </a:rPr>
              <a:t> for </a:t>
            </a:r>
            <a:r>
              <a:rPr lang="sv-SE" sz="1200" b="0" i="0" u="none" strike="noStrike" kern="1200" baseline="0" dirty="0" err="1" smtClean="0">
                <a:solidFill>
                  <a:schemeClr val="tx1"/>
                </a:solidFill>
                <a:latin typeface="+mn-lt"/>
                <a:ea typeface="+mn-ea"/>
                <a:cs typeface="+mn-cs"/>
              </a:rPr>
              <a:t>points</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near</a:t>
            </a:r>
            <a:endParaRPr lang="sv-SE" sz="1200" b="0" i="0" u="none" strike="noStrike" kern="1200" baseline="0" dirty="0" smtClean="0">
              <a:solidFill>
                <a:schemeClr val="tx1"/>
              </a:solidFill>
              <a:latin typeface="+mn-lt"/>
              <a:ea typeface="+mn-ea"/>
              <a:cs typeface="+mn-cs"/>
            </a:endParaRPr>
          </a:p>
          <a:p>
            <a:r>
              <a:rPr lang="sv-SE" sz="1200" b="0" i="0" u="none" strike="noStrike" kern="1200" baseline="0" dirty="0" smtClean="0">
                <a:solidFill>
                  <a:schemeClr val="tx1"/>
                </a:solidFill>
                <a:latin typeface="+mn-lt"/>
                <a:ea typeface="+mn-ea"/>
                <a:cs typeface="+mn-cs"/>
              </a:rPr>
              <a:t>motion </a:t>
            </a:r>
            <a:r>
              <a:rPr lang="sv-SE" sz="1200" b="0" i="0" u="none" strike="noStrike" kern="1200" baseline="0" dirty="0" err="1" smtClean="0">
                <a:solidFill>
                  <a:schemeClr val="tx1"/>
                </a:solidFill>
                <a:latin typeface="+mn-lt"/>
                <a:ea typeface="+mn-ea"/>
                <a:cs typeface="+mn-cs"/>
              </a:rPr>
              <a:t>boundaries</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Once</a:t>
            </a:r>
            <a:r>
              <a:rPr lang="sv-SE" sz="1200" b="0" i="0" u="none" strike="noStrike" kern="1200" baseline="0" dirty="0" smtClean="0">
                <a:solidFill>
                  <a:schemeClr val="tx1"/>
                </a:solidFill>
                <a:latin typeface="+mn-lt"/>
                <a:ea typeface="+mn-ea"/>
                <a:cs typeface="+mn-cs"/>
              </a:rPr>
              <a:t> the </a:t>
            </a:r>
            <a:r>
              <a:rPr lang="sv-SE" sz="1200" b="0" i="0" u="none" strike="noStrike" kern="1200" baseline="0" dirty="0" err="1" smtClean="0">
                <a:solidFill>
                  <a:schemeClr val="tx1"/>
                </a:solidFill>
                <a:latin typeface="+mn-lt"/>
                <a:ea typeface="+mn-ea"/>
                <a:cs typeface="+mn-cs"/>
              </a:rPr>
              <a:t>dense</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optical</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flow</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field</a:t>
            </a:r>
            <a:r>
              <a:rPr lang="sv-SE" sz="1200" b="0" i="0" u="none" strike="noStrike" kern="1200" baseline="0" dirty="0" smtClean="0">
                <a:solidFill>
                  <a:schemeClr val="tx1"/>
                </a:solidFill>
                <a:latin typeface="+mn-lt"/>
                <a:ea typeface="+mn-ea"/>
                <a:cs typeface="+mn-cs"/>
              </a:rPr>
              <a:t> is</a:t>
            </a:r>
          </a:p>
          <a:p>
            <a:r>
              <a:rPr lang="sv-SE" sz="1200" b="0" i="0" u="none" strike="noStrike" kern="1200" baseline="0" dirty="0" err="1" smtClean="0">
                <a:solidFill>
                  <a:schemeClr val="tx1"/>
                </a:solidFill>
                <a:latin typeface="+mn-lt"/>
                <a:ea typeface="+mn-ea"/>
                <a:cs typeface="+mn-cs"/>
              </a:rPr>
              <a:t>computed</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points</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can</a:t>
            </a:r>
            <a:r>
              <a:rPr lang="sv-SE" sz="1200" b="0" i="0" u="none" strike="noStrike" kern="1200" baseline="0" dirty="0" smtClean="0">
                <a:solidFill>
                  <a:schemeClr val="tx1"/>
                </a:solidFill>
                <a:latin typeface="+mn-lt"/>
                <a:ea typeface="+mn-ea"/>
                <a:cs typeface="+mn-cs"/>
              </a:rPr>
              <a:t> be </a:t>
            </a:r>
            <a:r>
              <a:rPr lang="sv-SE" sz="1200" b="0" i="0" u="none" strike="noStrike" kern="1200" baseline="0" dirty="0" err="1" smtClean="0">
                <a:solidFill>
                  <a:schemeClr val="tx1"/>
                </a:solidFill>
                <a:latin typeface="+mn-lt"/>
                <a:ea typeface="+mn-ea"/>
                <a:cs typeface="+mn-cs"/>
              </a:rPr>
              <a:t>tracked</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very</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densely</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without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additional</a:t>
            </a:r>
            <a:endParaRPr lang="sv-SE" sz="1200" b="0" i="0" u="none" strike="noStrike" kern="1200" baseline="0" dirty="0" smtClean="0">
              <a:solidFill>
                <a:schemeClr val="tx1"/>
              </a:solidFill>
              <a:latin typeface="+mn-lt"/>
              <a:ea typeface="+mn-ea"/>
              <a:cs typeface="+mn-cs"/>
            </a:endParaRPr>
          </a:p>
          <a:p>
            <a:r>
              <a:rPr lang="sv-SE" sz="1200" b="0" i="0" u="none" strike="noStrike" kern="1200" baseline="0" dirty="0" err="1" smtClean="0">
                <a:solidFill>
                  <a:schemeClr val="tx1"/>
                </a:solidFill>
                <a:latin typeface="+mn-lt"/>
                <a:ea typeface="+mn-ea"/>
                <a:cs typeface="+mn-cs"/>
              </a:rPr>
              <a:t>cost</a:t>
            </a:r>
            <a:r>
              <a:rPr lang="sv-SE" sz="1200" b="0" i="0" u="none" strike="noStrike" kern="1200" baseline="0" dirty="0" smtClean="0">
                <a:solidFill>
                  <a:schemeClr val="tx1"/>
                </a:solidFill>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35</a:t>
            </a:fld>
            <a:endParaRPr lang="en-US"/>
          </a:p>
        </p:txBody>
      </p:sp>
    </p:spTree>
    <p:extLst>
      <p:ext uri="{BB962C8B-B14F-4D97-AF65-F5344CB8AC3E}">
        <p14:creationId xmlns:p14="http://schemas.microsoft.com/office/powerpoint/2010/main" val="341863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 Dense trajectories are extracted for multiple spatial</a:t>
            </a:r>
          </a:p>
          <a:p>
            <a:r>
              <a:rPr lang="en-US" sz="1200" b="0" i="0" u="none" strike="noStrike" kern="1200" baseline="0" dirty="0" smtClean="0">
                <a:solidFill>
                  <a:schemeClr val="tx1"/>
                </a:solidFill>
                <a:latin typeface="+mn-lt"/>
                <a:ea typeface="+mn-ea"/>
                <a:cs typeface="+mn-cs"/>
              </a:rPr>
              <a:t>scales, see Figure 2. Feature points are sampled on a grid</a:t>
            </a:r>
          </a:p>
          <a:p>
            <a:r>
              <a:rPr lang="en-US" sz="1200" b="0" i="0" u="none" strike="noStrike" kern="1200" baseline="0" dirty="0" smtClean="0">
                <a:solidFill>
                  <a:schemeClr val="tx1"/>
                </a:solidFill>
                <a:latin typeface="+mn-lt"/>
                <a:ea typeface="+mn-ea"/>
                <a:cs typeface="+mn-cs"/>
              </a:rPr>
              <a:t>spaced by W  pixels and tracked in each scale separately.</a:t>
            </a:r>
          </a:p>
          <a:p>
            <a:r>
              <a:rPr lang="en-US" sz="1200" b="0" i="0" u="none" strike="noStrike" kern="1200" baseline="0" dirty="0" smtClean="0">
                <a:solidFill>
                  <a:schemeClr val="tx1"/>
                </a:solidFill>
                <a:latin typeface="+mn-lt"/>
                <a:ea typeface="+mn-ea"/>
                <a:cs typeface="+mn-cs"/>
              </a:rPr>
              <a:t>Experimentally, we observed that a sampling step size of</a:t>
            </a:r>
          </a:p>
          <a:p>
            <a:r>
              <a:rPr lang="en-US" sz="1200" b="0" i="0" u="none" strike="noStrike" kern="1200" baseline="0" dirty="0" smtClean="0">
                <a:solidFill>
                  <a:schemeClr val="tx1"/>
                </a:solidFill>
                <a:latin typeface="+mn-lt"/>
                <a:ea typeface="+mn-ea"/>
                <a:cs typeface="+mn-cs"/>
              </a:rPr>
              <a:t>W = 5  is dense enough to give good results. We used</a:t>
            </a:r>
          </a:p>
          <a:p>
            <a:r>
              <a:rPr lang="en-US" sz="1200" b="0" i="0" u="none" strike="noStrike" kern="1200" baseline="0" dirty="0" smtClean="0">
                <a:solidFill>
                  <a:schemeClr val="tx1"/>
                </a:solidFill>
                <a:latin typeface="+mn-lt"/>
                <a:ea typeface="+mn-ea"/>
                <a:cs typeface="+mn-cs"/>
              </a:rPr>
              <a:t>8  spatial scales spaced by a factor of 1/</a:t>
            </a:r>
          </a:p>
          <a:p>
            <a:r>
              <a:rPr lang="en-US" sz="1200" b="0" i="0" u="none" strike="noStrike" kern="1200" baseline="0" dirty="0" smtClean="0">
                <a:solidFill>
                  <a:schemeClr val="tx1"/>
                </a:solidFill>
                <a:latin typeface="+mn-lt"/>
                <a:ea typeface="+mn-ea"/>
                <a:cs typeface="+mn-cs"/>
              </a:rPr>
              <a:t>p</a:t>
            </a:r>
          </a:p>
          <a:p>
            <a:r>
              <a:rPr lang="en-US" sz="1200" b="0" i="0" u="none" strike="noStrike" kern="1200" baseline="0" dirty="0" smtClean="0">
                <a:solidFill>
                  <a:schemeClr val="tx1"/>
                </a:solidFill>
                <a:latin typeface="+mn-lt"/>
                <a:ea typeface="+mn-ea"/>
                <a:cs typeface="+mn-cs"/>
              </a:rPr>
              <a:t>2 . Each point</a:t>
            </a:r>
          </a:p>
          <a:p>
            <a:r>
              <a:rPr lang="en-US" sz="1200" b="0" i="0" u="none" strike="noStrike" kern="1200" baseline="0" dirty="0" err="1" smtClean="0">
                <a:solidFill>
                  <a:schemeClr val="tx1"/>
                </a:solidFill>
                <a:latin typeface="+mn-lt"/>
                <a:ea typeface="+mn-ea"/>
                <a:cs typeface="+mn-cs"/>
              </a:rPr>
              <a:t>Pt</a:t>
            </a:r>
            <a:r>
              <a:rPr lang="en-US" sz="1200" b="0" i="0" u="none" strike="noStrike" kern="1200" baseline="0" dirty="0" smtClean="0">
                <a:solidFill>
                  <a:schemeClr val="tx1"/>
                </a:solidFill>
                <a:latin typeface="+mn-lt"/>
                <a:ea typeface="+mn-ea"/>
                <a:cs typeface="+mn-cs"/>
              </a:rPr>
              <a:t> = (</a:t>
            </a:r>
            <a:r>
              <a:rPr lang="en-US" sz="1200" b="0" i="0" u="none" strike="noStrike" kern="1200" baseline="0" dirty="0" err="1" smtClean="0">
                <a:solidFill>
                  <a:schemeClr val="tx1"/>
                </a:solidFill>
                <a:latin typeface="+mn-lt"/>
                <a:ea typeface="+mn-ea"/>
                <a:cs typeface="+mn-cs"/>
              </a:rPr>
              <a:t>xt</a:t>
            </a:r>
            <a:r>
              <a:rPr lang="en-US" sz="1200" b="0" i="0" u="none" strike="noStrike" kern="1200" baseline="0" dirty="0" smtClean="0">
                <a:solidFill>
                  <a:schemeClr val="tx1"/>
                </a:solidFill>
                <a:latin typeface="+mn-lt"/>
                <a:ea typeface="+mn-ea"/>
                <a:cs typeface="+mn-cs"/>
              </a:rPr>
              <a:t>, </a:t>
            </a:r>
            <a:r>
              <a:rPr lang="en-US" sz="1200" b="0" i="0" u="none" strike="noStrike" kern="1200" baseline="0" dirty="0" err="1" smtClean="0">
                <a:solidFill>
                  <a:schemeClr val="tx1"/>
                </a:solidFill>
                <a:latin typeface="+mn-lt"/>
                <a:ea typeface="+mn-ea"/>
                <a:cs typeface="+mn-cs"/>
              </a:rPr>
              <a:t>yt</a:t>
            </a:r>
            <a:r>
              <a:rPr lang="en-US" sz="1200" b="0" i="0" u="none" strike="noStrike" kern="1200" baseline="0" dirty="0" smtClean="0">
                <a:solidFill>
                  <a:schemeClr val="tx1"/>
                </a:solidFill>
                <a:latin typeface="+mn-lt"/>
                <a:ea typeface="+mn-ea"/>
                <a:cs typeface="+mn-cs"/>
              </a:rPr>
              <a:t>)  at frame t  is tracked to the next frame t+1  by</a:t>
            </a:r>
          </a:p>
          <a:p>
            <a:r>
              <a:rPr lang="en-US" sz="1200" b="0" i="0" u="none" strike="noStrike" kern="1200" baseline="0" dirty="0" smtClean="0">
                <a:solidFill>
                  <a:schemeClr val="tx1"/>
                </a:solidFill>
                <a:latin typeface="+mn-lt"/>
                <a:ea typeface="+mn-ea"/>
                <a:cs typeface="+mn-cs"/>
              </a:rPr>
              <a:t>median filtering in a dense optical flow field ! = (</a:t>
            </a:r>
            <a:r>
              <a:rPr lang="en-US" sz="1200" b="0" i="0" u="none" strike="noStrike" kern="1200" baseline="0" dirty="0" err="1" smtClean="0">
                <a:solidFill>
                  <a:schemeClr val="tx1"/>
                </a:solidFill>
                <a:latin typeface="+mn-lt"/>
                <a:ea typeface="+mn-ea"/>
                <a:cs typeface="+mn-cs"/>
              </a:rPr>
              <a:t>ut</a:t>
            </a:r>
            <a:r>
              <a:rPr lang="en-US" sz="1200" b="0" i="0" u="none" strike="noStrike" kern="1200" baseline="0" dirty="0" smtClean="0">
                <a:solidFill>
                  <a:schemeClr val="tx1"/>
                </a:solidFill>
                <a:latin typeface="+mn-lt"/>
                <a:ea typeface="+mn-ea"/>
                <a:cs typeface="+mn-cs"/>
              </a:rPr>
              <a:t>, </a:t>
            </a:r>
            <a:r>
              <a:rPr lang="en-US" sz="1200" b="0" i="0" u="none" strike="noStrike" kern="1200" baseline="0" dirty="0" err="1" smtClean="0">
                <a:solidFill>
                  <a:schemeClr val="tx1"/>
                </a:solidFill>
                <a:latin typeface="+mn-lt"/>
                <a:ea typeface="+mn-ea"/>
                <a:cs typeface="+mn-cs"/>
              </a:rPr>
              <a:t>vt</a:t>
            </a:r>
            <a:r>
              <a:rPr lang="en-US" sz="1200" b="0" i="0" u="none" strike="noStrike" kern="1200" baseline="0" dirty="0" smtClean="0">
                <a:solidFill>
                  <a:schemeClr val="tx1"/>
                </a:solidFill>
                <a:latin typeface="+mn-lt"/>
                <a:ea typeface="+mn-ea"/>
                <a:cs typeface="+mn-cs"/>
              </a:rPr>
              <a:t>) .</a:t>
            </a:r>
          </a:p>
          <a:p>
            <a:r>
              <a:rPr lang="sv-SE" sz="1200" b="0" i="0" u="none" strike="noStrike" kern="1200" baseline="0" dirty="0" smtClean="0">
                <a:solidFill>
                  <a:schemeClr val="tx1"/>
                </a:solidFill>
                <a:latin typeface="+mn-lt"/>
                <a:ea typeface="+mn-ea"/>
                <a:cs typeface="+mn-cs"/>
              </a:rPr>
              <a:t>Pt</a:t>
            </a:r>
            <a:r>
              <a:rPr lang="sv-SE" sz="1200" b="1" i="0" u="none" strike="noStrike" kern="1200" baseline="0" dirty="0" smtClean="0">
                <a:solidFill>
                  <a:schemeClr val="tx1"/>
                </a:solidFill>
                <a:latin typeface="+mn-lt"/>
                <a:ea typeface="+mn-ea"/>
                <a:cs typeface="+mn-cs"/>
              </a:rPr>
              <a:t>+1 </a:t>
            </a:r>
            <a:r>
              <a:rPr lang="sv-SE" sz="1200" b="0" i="0" u="none" strike="noStrike" kern="1200" baseline="0" dirty="0" smtClean="0">
                <a:solidFill>
                  <a:schemeClr val="tx1"/>
                </a:solidFill>
                <a:latin typeface="+mn-lt"/>
                <a:ea typeface="+mn-ea"/>
                <a:cs typeface="+mn-cs"/>
              </a:rPr>
              <a:t>= (xt</a:t>
            </a:r>
            <a:r>
              <a:rPr lang="sv-SE" sz="1200" b="1" i="0" u="none" strike="noStrike" kern="1200" baseline="0" dirty="0" smtClean="0">
                <a:solidFill>
                  <a:schemeClr val="tx1"/>
                </a:solidFill>
                <a:latin typeface="+mn-lt"/>
                <a:ea typeface="+mn-ea"/>
                <a:cs typeface="+mn-cs"/>
              </a:rPr>
              <a:t>+1</a:t>
            </a:r>
            <a:r>
              <a:rPr lang="sv-SE" sz="1200" b="0" i="0" u="none" strike="noStrike" kern="1200" baseline="0" dirty="0" smtClean="0">
                <a:solidFill>
                  <a:schemeClr val="tx1"/>
                </a:solidFill>
                <a:latin typeface="+mn-lt"/>
                <a:ea typeface="+mn-ea"/>
                <a:cs typeface="+mn-cs"/>
              </a:rPr>
              <a:t>, yt</a:t>
            </a:r>
            <a:r>
              <a:rPr lang="sv-SE" sz="1200" b="1" i="0" u="none" strike="noStrike" kern="1200" baseline="0" dirty="0" smtClean="0">
                <a:solidFill>
                  <a:schemeClr val="tx1"/>
                </a:solidFill>
                <a:latin typeface="+mn-lt"/>
                <a:ea typeface="+mn-ea"/>
                <a:cs typeface="+mn-cs"/>
              </a:rPr>
              <a:t>+1</a:t>
            </a:r>
            <a:r>
              <a:rPr lang="sv-SE" sz="1200" b="0" i="0" u="none" strike="noStrike" kern="1200" baseline="0" dirty="0" smtClean="0">
                <a:solidFill>
                  <a:schemeClr val="tx1"/>
                </a:solidFill>
                <a:latin typeface="+mn-lt"/>
                <a:ea typeface="+mn-ea"/>
                <a:cs typeface="+mn-cs"/>
              </a:rPr>
              <a:t>) = (</a:t>
            </a:r>
            <a:r>
              <a:rPr lang="sv-SE" sz="1200" b="0" i="0" u="none" strike="noStrike" kern="1200" baseline="0" dirty="0" err="1" smtClean="0">
                <a:solidFill>
                  <a:schemeClr val="tx1"/>
                </a:solidFill>
                <a:latin typeface="+mn-lt"/>
                <a:ea typeface="+mn-ea"/>
                <a:cs typeface="+mn-cs"/>
              </a:rPr>
              <a:t>xt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yt</a:t>
            </a:r>
            <a:r>
              <a:rPr lang="sv-SE" sz="1200" b="0" i="0" u="none" strike="noStrike" kern="1200" baseline="0" dirty="0" smtClean="0">
                <a:solidFill>
                  <a:schemeClr val="tx1"/>
                </a:solidFill>
                <a:latin typeface="+mn-lt"/>
                <a:ea typeface="+mn-ea"/>
                <a:cs typeface="+mn-cs"/>
              </a:rPr>
              <a:t>) + (M  !)|</a:t>
            </a:r>
            <a:r>
              <a:rPr lang="sv-SE" sz="1200" b="1" i="0" u="none" strike="noStrike" kern="1200" baseline="0" dirty="0" smtClean="0">
                <a:solidFill>
                  <a:schemeClr val="tx1"/>
                </a:solidFill>
                <a:latin typeface="+mn-lt"/>
                <a:ea typeface="+mn-ea"/>
                <a:cs typeface="+mn-cs"/>
              </a:rPr>
              <a:t>(¯</a:t>
            </a:r>
            <a:r>
              <a:rPr lang="sv-SE" sz="1200" b="0" i="0" u="none" strike="noStrike" kern="1200" baseline="0" dirty="0" err="1" smtClean="0">
                <a:solidFill>
                  <a:schemeClr val="tx1"/>
                </a:solidFill>
                <a:latin typeface="+mn-lt"/>
                <a:ea typeface="+mn-ea"/>
                <a:cs typeface="+mn-cs"/>
              </a:rPr>
              <a:t>x</a:t>
            </a:r>
            <a:r>
              <a:rPr lang="sv-SE" sz="1200" b="1" i="0" u="none" strike="noStrike" kern="1200" baseline="0" dirty="0" err="1" smtClean="0">
                <a:solidFill>
                  <a:schemeClr val="tx1"/>
                </a:solidFill>
                <a:latin typeface="+mn-lt"/>
                <a:ea typeface="+mn-ea"/>
                <a:cs typeface="+mn-cs"/>
              </a:rPr>
              <a:t>t</a:t>
            </a:r>
            <a:r>
              <a:rPr lang="sv-SE" sz="1200" b="0" i="0" u="none" strike="noStrike" kern="1200" baseline="0" dirty="0" smtClean="0">
                <a:solidFill>
                  <a:schemeClr val="tx1"/>
                </a:solidFill>
                <a:latin typeface="+mn-lt"/>
                <a:ea typeface="+mn-ea"/>
                <a:cs typeface="+mn-cs"/>
              </a:rPr>
              <a:t>,</a:t>
            </a:r>
            <a:r>
              <a:rPr lang="sv-SE" sz="1200" b="1" i="0" u="none" strike="noStrike" kern="1200" baseline="0" dirty="0" smtClean="0">
                <a:solidFill>
                  <a:schemeClr val="tx1"/>
                </a:solidFill>
                <a:latin typeface="+mn-lt"/>
                <a:ea typeface="+mn-ea"/>
                <a:cs typeface="+mn-cs"/>
              </a:rPr>
              <a:t>¯</a:t>
            </a:r>
            <a:r>
              <a:rPr lang="sv-SE" sz="1200" b="0" i="0" u="none" strike="noStrike" kern="1200" baseline="0" dirty="0" err="1" smtClean="0">
                <a:solidFill>
                  <a:schemeClr val="tx1"/>
                </a:solidFill>
                <a:latin typeface="+mn-lt"/>
                <a:ea typeface="+mn-ea"/>
                <a:cs typeface="+mn-cs"/>
              </a:rPr>
              <a:t>y</a:t>
            </a:r>
            <a:r>
              <a:rPr lang="sv-SE" sz="1200" b="1" i="0" u="none" strike="noStrike" kern="1200" baseline="0" dirty="0" err="1" smtClean="0">
                <a:solidFill>
                  <a:schemeClr val="tx1"/>
                </a:solidFill>
                <a:latin typeface="+mn-lt"/>
                <a:ea typeface="+mn-ea"/>
                <a:cs typeface="+mn-cs"/>
              </a:rPr>
              <a:t>t</a:t>
            </a:r>
            <a:r>
              <a:rPr lang="sv-SE" sz="1200" b="1" i="0" u="none" strike="noStrike" kern="1200" baseline="0" dirty="0" smtClean="0">
                <a:solidFill>
                  <a:schemeClr val="tx1"/>
                </a:solidFill>
                <a:latin typeface="+mn-lt"/>
                <a:ea typeface="+mn-ea"/>
                <a:cs typeface="+mn-cs"/>
              </a:rPr>
              <a:t>)</a:t>
            </a:r>
            <a:r>
              <a:rPr lang="sv-SE" sz="1200" b="0" i="0" u="none" strike="noStrike" kern="1200" baseline="0" dirty="0" smtClean="0">
                <a:solidFill>
                  <a:schemeClr val="tx1"/>
                </a:solidFill>
                <a:latin typeface="+mn-lt"/>
                <a:ea typeface="+mn-ea"/>
                <a:cs typeface="+mn-cs"/>
              </a:rPr>
              <a:t>,  (1)</a:t>
            </a:r>
          </a:p>
          <a:p>
            <a:r>
              <a:rPr lang="sv-SE" sz="1200" b="0" i="0" u="none" strike="noStrike" kern="1200" baseline="0" dirty="0" err="1" smtClean="0">
                <a:solidFill>
                  <a:schemeClr val="tx1"/>
                </a:solidFill>
                <a:latin typeface="+mn-lt"/>
                <a:ea typeface="+mn-ea"/>
                <a:cs typeface="+mn-cs"/>
              </a:rPr>
              <a:t>where</a:t>
            </a:r>
            <a:r>
              <a:rPr lang="sv-SE" sz="1200" b="0" i="0" u="none" strike="noStrike" kern="1200" baseline="0" dirty="0" smtClean="0">
                <a:solidFill>
                  <a:schemeClr val="tx1"/>
                </a:solidFill>
                <a:latin typeface="+mn-lt"/>
                <a:ea typeface="+mn-ea"/>
                <a:cs typeface="+mn-cs"/>
              </a:rPr>
              <a:t> M  is the median </a:t>
            </a:r>
            <a:r>
              <a:rPr lang="sv-SE" sz="1200" b="0" i="0" u="none" strike="noStrike" kern="1200" baseline="0" dirty="0" err="1" smtClean="0">
                <a:solidFill>
                  <a:schemeClr val="tx1"/>
                </a:solidFill>
                <a:latin typeface="+mn-lt"/>
                <a:ea typeface="+mn-ea"/>
                <a:cs typeface="+mn-cs"/>
              </a:rPr>
              <a:t>filtering</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kernel</a:t>
            </a:r>
            <a:r>
              <a:rPr lang="sv-SE" sz="1200" b="0" i="0" u="none" strike="noStrike" kern="1200" baseline="0" dirty="0" smtClean="0">
                <a:solidFill>
                  <a:schemeClr val="tx1"/>
                </a:solidFill>
                <a:latin typeface="+mn-lt"/>
                <a:ea typeface="+mn-ea"/>
                <a:cs typeface="+mn-cs"/>
              </a:rPr>
              <a:t>, and (¯</a:t>
            </a:r>
            <a:r>
              <a:rPr lang="sv-SE" sz="1200" b="0" i="0" u="none" strike="noStrike" kern="1200" baseline="0" dirty="0" err="1" smtClean="0">
                <a:solidFill>
                  <a:schemeClr val="tx1"/>
                </a:solidFill>
                <a:latin typeface="+mn-lt"/>
                <a:ea typeface="+mn-ea"/>
                <a:cs typeface="+mn-cs"/>
              </a:rPr>
              <a:t>xt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yt</a:t>
            </a:r>
            <a:r>
              <a:rPr lang="sv-SE" sz="1200" b="0" i="0" u="none" strike="noStrike" kern="1200" baseline="0" dirty="0" smtClean="0">
                <a:solidFill>
                  <a:schemeClr val="tx1"/>
                </a:solidFill>
                <a:latin typeface="+mn-lt"/>
                <a:ea typeface="+mn-ea"/>
                <a:cs typeface="+mn-cs"/>
              </a:rPr>
              <a:t>)  is the</a:t>
            </a:r>
          </a:p>
          <a:p>
            <a:r>
              <a:rPr lang="sv-SE" sz="1200" b="0" i="0" u="none" strike="noStrike" kern="1200" baseline="0" dirty="0" err="1" smtClean="0">
                <a:solidFill>
                  <a:schemeClr val="tx1"/>
                </a:solidFill>
                <a:latin typeface="+mn-lt"/>
                <a:ea typeface="+mn-ea"/>
                <a:cs typeface="+mn-cs"/>
              </a:rPr>
              <a:t>rounded</a:t>
            </a:r>
            <a:r>
              <a:rPr lang="sv-SE" sz="1200" b="0" i="0" u="none" strike="noStrike" kern="1200" baseline="0" dirty="0" smtClean="0">
                <a:solidFill>
                  <a:schemeClr val="tx1"/>
                </a:solidFill>
                <a:latin typeface="+mn-lt"/>
                <a:ea typeface="+mn-ea"/>
                <a:cs typeface="+mn-cs"/>
              </a:rPr>
              <a:t> position </a:t>
            </a:r>
            <a:r>
              <a:rPr lang="sv-SE" sz="1200" b="0" i="0" u="none" strike="noStrike" kern="1200" baseline="0" dirty="0" err="1" smtClean="0">
                <a:solidFill>
                  <a:schemeClr val="tx1"/>
                </a:solidFill>
                <a:latin typeface="+mn-lt"/>
                <a:ea typeface="+mn-ea"/>
                <a:cs typeface="+mn-cs"/>
              </a:rPr>
              <a:t>of</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xt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yt</a:t>
            </a:r>
            <a:r>
              <a:rPr lang="sv-SE" sz="1200" b="0" i="0" u="none" strike="noStrike" kern="1200" baseline="0" dirty="0" smtClean="0">
                <a:solidFill>
                  <a:schemeClr val="tx1"/>
                </a:solidFill>
                <a:latin typeface="+mn-lt"/>
                <a:ea typeface="+mn-ea"/>
                <a:cs typeface="+mn-cs"/>
              </a:rPr>
              <a:t>) . </a:t>
            </a:r>
            <a:r>
              <a:rPr lang="sv-SE" sz="1200" b="0" i="0" u="none" strike="noStrike" kern="1200" baseline="0" dirty="0" err="1" smtClean="0">
                <a:solidFill>
                  <a:schemeClr val="tx1"/>
                </a:solidFill>
                <a:latin typeface="+mn-lt"/>
                <a:ea typeface="+mn-ea"/>
                <a:cs typeface="+mn-cs"/>
              </a:rPr>
              <a:t>This</a:t>
            </a:r>
            <a:r>
              <a:rPr lang="sv-SE" sz="1200" b="0" i="0" u="none" strike="noStrike" kern="1200" baseline="0" dirty="0" smtClean="0">
                <a:solidFill>
                  <a:schemeClr val="tx1"/>
                </a:solidFill>
                <a:latin typeface="+mn-lt"/>
                <a:ea typeface="+mn-ea"/>
                <a:cs typeface="+mn-cs"/>
              </a:rPr>
              <a:t> is </a:t>
            </a:r>
            <a:r>
              <a:rPr lang="sv-SE" sz="1200" b="0" i="0" u="none" strike="noStrike" kern="1200" baseline="0" dirty="0" err="1" smtClean="0">
                <a:solidFill>
                  <a:schemeClr val="tx1"/>
                </a:solidFill>
                <a:latin typeface="+mn-lt"/>
                <a:ea typeface="+mn-ea"/>
                <a:cs typeface="+mn-cs"/>
              </a:rPr>
              <a:t>more</a:t>
            </a:r>
            <a:r>
              <a:rPr lang="sv-SE" sz="1200" b="0" i="0" u="none" strike="noStrike" kern="1200" baseline="0" dirty="0" smtClean="0">
                <a:solidFill>
                  <a:schemeClr val="tx1"/>
                </a:solidFill>
                <a:latin typeface="+mn-lt"/>
                <a:ea typeface="+mn-ea"/>
                <a:cs typeface="+mn-cs"/>
              </a:rPr>
              <a:t> robust </a:t>
            </a:r>
            <a:r>
              <a:rPr lang="sv-SE" sz="1200" b="0" i="0" u="none" strike="noStrike" kern="1200" baseline="0" dirty="0" err="1" smtClean="0">
                <a:solidFill>
                  <a:schemeClr val="tx1"/>
                </a:solidFill>
                <a:latin typeface="+mn-lt"/>
                <a:ea typeface="+mn-ea"/>
                <a:cs typeface="+mn-cs"/>
              </a:rPr>
              <a:t>than</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bilinear</a:t>
            </a:r>
            <a:endParaRPr lang="sv-SE" sz="1200" b="0" i="0" u="none" strike="noStrike" kern="1200" baseline="0" dirty="0" smtClean="0">
              <a:solidFill>
                <a:schemeClr val="tx1"/>
              </a:solidFill>
              <a:latin typeface="+mn-lt"/>
              <a:ea typeface="+mn-ea"/>
              <a:cs typeface="+mn-cs"/>
            </a:endParaRPr>
          </a:p>
          <a:p>
            <a:r>
              <a:rPr lang="sv-SE" sz="1200" b="0" i="0" u="none" strike="noStrike" kern="1200" baseline="0" dirty="0" smtClean="0">
                <a:solidFill>
                  <a:schemeClr val="tx1"/>
                </a:solidFill>
                <a:latin typeface="+mn-lt"/>
                <a:ea typeface="+mn-ea"/>
                <a:cs typeface="+mn-cs"/>
              </a:rPr>
              <a:t>interpolation </a:t>
            </a:r>
            <a:r>
              <a:rPr lang="sv-SE" sz="1200" b="0" i="0" u="none" strike="noStrike" kern="1200" baseline="0" dirty="0" err="1" smtClean="0">
                <a:solidFill>
                  <a:schemeClr val="tx1"/>
                </a:solidFill>
                <a:latin typeface="+mn-lt"/>
                <a:ea typeface="+mn-ea"/>
                <a:cs typeface="+mn-cs"/>
              </a:rPr>
              <a:t>used</a:t>
            </a:r>
            <a:r>
              <a:rPr lang="sv-SE" sz="1200" b="0" i="0" u="none" strike="noStrike" kern="1200" baseline="0" dirty="0" smtClean="0">
                <a:solidFill>
                  <a:schemeClr val="tx1"/>
                </a:solidFill>
                <a:latin typeface="+mn-lt"/>
                <a:ea typeface="+mn-ea"/>
                <a:cs typeface="+mn-cs"/>
              </a:rPr>
              <a:t> in [28], </a:t>
            </a:r>
            <a:r>
              <a:rPr lang="sv-SE" sz="1200" b="0" i="0" u="none" strike="noStrike" kern="1200" baseline="0" dirty="0" err="1" smtClean="0">
                <a:solidFill>
                  <a:schemeClr val="tx1"/>
                </a:solidFill>
                <a:latin typeface="+mn-lt"/>
                <a:ea typeface="+mn-ea"/>
                <a:cs typeface="+mn-cs"/>
              </a:rPr>
              <a:t>especially</a:t>
            </a:r>
            <a:r>
              <a:rPr lang="sv-SE" sz="1200" b="0" i="0" u="none" strike="noStrike" kern="1200" baseline="0" dirty="0" smtClean="0">
                <a:solidFill>
                  <a:schemeClr val="tx1"/>
                </a:solidFill>
                <a:latin typeface="+mn-lt"/>
                <a:ea typeface="+mn-ea"/>
                <a:cs typeface="+mn-cs"/>
              </a:rPr>
              <a:t> for </a:t>
            </a:r>
            <a:r>
              <a:rPr lang="sv-SE" sz="1200" b="0" i="0" u="none" strike="noStrike" kern="1200" baseline="0" dirty="0" err="1" smtClean="0">
                <a:solidFill>
                  <a:schemeClr val="tx1"/>
                </a:solidFill>
                <a:latin typeface="+mn-lt"/>
                <a:ea typeface="+mn-ea"/>
                <a:cs typeface="+mn-cs"/>
              </a:rPr>
              <a:t>points</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near</a:t>
            </a:r>
            <a:endParaRPr lang="sv-SE" sz="1200" b="0" i="0" u="none" strike="noStrike" kern="1200" baseline="0" dirty="0" smtClean="0">
              <a:solidFill>
                <a:schemeClr val="tx1"/>
              </a:solidFill>
              <a:latin typeface="+mn-lt"/>
              <a:ea typeface="+mn-ea"/>
              <a:cs typeface="+mn-cs"/>
            </a:endParaRPr>
          </a:p>
          <a:p>
            <a:r>
              <a:rPr lang="sv-SE" sz="1200" b="0" i="0" u="none" strike="noStrike" kern="1200" baseline="0" dirty="0" smtClean="0">
                <a:solidFill>
                  <a:schemeClr val="tx1"/>
                </a:solidFill>
                <a:latin typeface="+mn-lt"/>
                <a:ea typeface="+mn-ea"/>
                <a:cs typeface="+mn-cs"/>
              </a:rPr>
              <a:t>motion </a:t>
            </a:r>
            <a:r>
              <a:rPr lang="sv-SE" sz="1200" b="0" i="0" u="none" strike="noStrike" kern="1200" baseline="0" dirty="0" err="1" smtClean="0">
                <a:solidFill>
                  <a:schemeClr val="tx1"/>
                </a:solidFill>
                <a:latin typeface="+mn-lt"/>
                <a:ea typeface="+mn-ea"/>
                <a:cs typeface="+mn-cs"/>
              </a:rPr>
              <a:t>boundaries</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Once</a:t>
            </a:r>
            <a:r>
              <a:rPr lang="sv-SE" sz="1200" b="0" i="0" u="none" strike="noStrike" kern="1200" baseline="0" dirty="0" smtClean="0">
                <a:solidFill>
                  <a:schemeClr val="tx1"/>
                </a:solidFill>
                <a:latin typeface="+mn-lt"/>
                <a:ea typeface="+mn-ea"/>
                <a:cs typeface="+mn-cs"/>
              </a:rPr>
              <a:t> the </a:t>
            </a:r>
            <a:r>
              <a:rPr lang="sv-SE" sz="1200" b="0" i="0" u="none" strike="noStrike" kern="1200" baseline="0" dirty="0" err="1" smtClean="0">
                <a:solidFill>
                  <a:schemeClr val="tx1"/>
                </a:solidFill>
                <a:latin typeface="+mn-lt"/>
                <a:ea typeface="+mn-ea"/>
                <a:cs typeface="+mn-cs"/>
              </a:rPr>
              <a:t>dense</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optical</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flow</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field</a:t>
            </a:r>
            <a:r>
              <a:rPr lang="sv-SE" sz="1200" b="0" i="0" u="none" strike="noStrike" kern="1200" baseline="0" dirty="0" smtClean="0">
                <a:solidFill>
                  <a:schemeClr val="tx1"/>
                </a:solidFill>
                <a:latin typeface="+mn-lt"/>
                <a:ea typeface="+mn-ea"/>
                <a:cs typeface="+mn-cs"/>
              </a:rPr>
              <a:t> is</a:t>
            </a:r>
          </a:p>
          <a:p>
            <a:r>
              <a:rPr lang="sv-SE" sz="1200" b="0" i="0" u="none" strike="noStrike" kern="1200" baseline="0" dirty="0" err="1" smtClean="0">
                <a:solidFill>
                  <a:schemeClr val="tx1"/>
                </a:solidFill>
                <a:latin typeface="+mn-lt"/>
                <a:ea typeface="+mn-ea"/>
                <a:cs typeface="+mn-cs"/>
              </a:rPr>
              <a:t>computed</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points</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can</a:t>
            </a:r>
            <a:r>
              <a:rPr lang="sv-SE" sz="1200" b="0" i="0" u="none" strike="noStrike" kern="1200" baseline="0" dirty="0" smtClean="0">
                <a:solidFill>
                  <a:schemeClr val="tx1"/>
                </a:solidFill>
                <a:latin typeface="+mn-lt"/>
                <a:ea typeface="+mn-ea"/>
                <a:cs typeface="+mn-cs"/>
              </a:rPr>
              <a:t> be </a:t>
            </a:r>
            <a:r>
              <a:rPr lang="sv-SE" sz="1200" b="0" i="0" u="none" strike="noStrike" kern="1200" baseline="0" dirty="0" err="1" smtClean="0">
                <a:solidFill>
                  <a:schemeClr val="tx1"/>
                </a:solidFill>
                <a:latin typeface="+mn-lt"/>
                <a:ea typeface="+mn-ea"/>
                <a:cs typeface="+mn-cs"/>
              </a:rPr>
              <a:t>tracked</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very</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densely</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without</a:t>
            </a:r>
            <a:r>
              <a:rPr lang="sv-SE" sz="1200" b="0" i="0" u="none" strike="noStrike" kern="1200" baseline="0" dirty="0" smtClean="0">
                <a:solidFill>
                  <a:schemeClr val="tx1"/>
                </a:solidFill>
                <a:latin typeface="+mn-lt"/>
                <a:ea typeface="+mn-ea"/>
                <a:cs typeface="+mn-cs"/>
              </a:rPr>
              <a:t> </a:t>
            </a:r>
            <a:r>
              <a:rPr lang="sv-SE" sz="1200" b="0" i="0" u="none" strike="noStrike" kern="1200" baseline="0" dirty="0" err="1" smtClean="0">
                <a:solidFill>
                  <a:schemeClr val="tx1"/>
                </a:solidFill>
                <a:latin typeface="+mn-lt"/>
                <a:ea typeface="+mn-ea"/>
                <a:cs typeface="+mn-cs"/>
              </a:rPr>
              <a:t>additional</a:t>
            </a:r>
            <a:endParaRPr lang="sv-SE" sz="1200" b="0" i="0" u="none" strike="noStrike" kern="1200" baseline="0" dirty="0" smtClean="0">
              <a:solidFill>
                <a:schemeClr val="tx1"/>
              </a:solidFill>
              <a:latin typeface="+mn-lt"/>
              <a:ea typeface="+mn-ea"/>
              <a:cs typeface="+mn-cs"/>
            </a:endParaRPr>
          </a:p>
          <a:p>
            <a:r>
              <a:rPr lang="sv-SE" sz="1200" b="0" i="0" u="none" strike="noStrike" kern="1200" baseline="0" dirty="0" err="1" smtClean="0">
                <a:solidFill>
                  <a:schemeClr val="tx1"/>
                </a:solidFill>
                <a:latin typeface="+mn-lt"/>
                <a:ea typeface="+mn-ea"/>
                <a:cs typeface="+mn-cs"/>
              </a:rPr>
              <a:t>cost</a:t>
            </a:r>
            <a:r>
              <a:rPr lang="sv-SE" sz="1200" b="0" i="0" u="none" strike="noStrike" kern="1200" baseline="0" dirty="0" smtClean="0">
                <a:solidFill>
                  <a:schemeClr val="tx1"/>
                </a:solidFill>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36</a:t>
            </a:fld>
            <a:endParaRPr lang="en-US"/>
          </a:p>
        </p:txBody>
      </p:sp>
    </p:spTree>
    <p:extLst>
      <p:ext uri="{BB962C8B-B14F-4D97-AF65-F5344CB8AC3E}">
        <p14:creationId xmlns:p14="http://schemas.microsoft.com/office/powerpoint/2010/main" val="341863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work, we present a novel local descriptor for video sequences. The proposed descriptor is based on histograms of oriented 3D </a:t>
            </a:r>
            <a:r>
              <a:rPr lang="en-US" dirty="0" err="1" smtClean="0"/>
              <a:t>spatio</a:t>
            </a:r>
            <a:r>
              <a:rPr lang="en-US" dirty="0" smtClean="0"/>
              <a:t>-temporal gradients. Our contribution is four-fold. (</a:t>
            </a:r>
            <a:r>
              <a:rPr lang="en-US" dirty="0" err="1" smtClean="0"/>
              <a:t>i</a:t>
            </a:r>
            <a:r>
              <a:rPr lang="en-US" dirty="0" smtClean="0"/>
              <a:t>) To compute 3D gradients for arbitrary scales, we develop a memory-efficient algorithm based on integral videos. (ii) We propose a generic 3D orientation quantization which is based on regular polyhedrons. (iii) We perform an in-depth evaluation of all descriptor parameters and optimize them for action recognition. (iv) We apply our descriptor to various action datasets (KTH, Weizmann, Hollywood) and show that we outperform the state-of-the-art.</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40</a:t>
            </a:fld>
            <a:endParaRPr lang="en-US"/>
          </a:p>
        </p:txBody>
      </p:sp>
    </p:spTree>
    <p:extLst>
      <p:ext uri="{BB962C8B-B14F-4D97-AF65-F5344CB8AC3E}">
        <p14:creationId xmlns:p14="http://schemas.microsoft.com/office/powerpoint/2010/main" val="3098197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work, we present a novel local descriptor for video sequences. The proposed descriptor is based on histograms of oriented 3D </a:t>
            </a:r>
            <a:r>
              <a:rPr lang="en-US" dirty="0" err="1" smtClean="0"/>
              <a:t>spatio</a:t>
            </a:r>
            <a:r>
              <a:rPr lang="en-US" dirty="0" smtClean="0"/>
              <a:t>-temporal gradients. Our contribution is four-fold. (</a:t>
            </a:r>
            <a:r>
              <a:rPr lang="en-US" dirty="0" err="1" smtClean="0"/>
              <a:t>i</a:t>
            </a:r>
            <a:r>
              <a:rPr lang="en-US" dirty="0" smtClean="0"/>
              <a:t>) To compute 3D gradients for arbitrary scales, we develop a memory-efficient algorithm based on integral videos. (ii) We propose a generic 3D orientation quantization which is based on regular polyhedrons. (iii) We perform an in-depth evaluation of all descriptor parameters and optimize them for action recognition. (iv) We apply our descriptor to various action datasets (KTH, Weizmann, Hollywood) and show that we outperform the state-of-the-art.</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41</a:t>
            </a:fld>
            <a:endParaRPr lang="en-US"/>
          </a:p>
        </p:txBody>
      </p:sp>
    </p:spTree>
    <p:extLst>
      <p:ext uri="{BB962C8B-B14F-4D97-AF65-F5344CB8AC3E}">
        <p14:creationId xmlns:p14="http://schemas.microsoft.com/office/powerpoint/2010/main" val="30981975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eaLnBrk="1" hangingPunct="1">
              <a:buFontTx/>
              <a:buNone/>
            </a:pPr>
            <a:endParaRPr lang="en-US" baseline="0"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b="0" i="0" u="none" strike="noStrike" kern="1200" baseline="0" dirty="0" smtClean="0">
                <a:solidFill>
                  <a:schemeClr val="tx1"/>
                </a:solidFill>
                <a:latin typeface="+mn-lt"/>
                <a:ea typeface="+mn-ea"/>
                <a:cs typeface="+mn-cs"/>
              </a:rPr>
              <a:t> Denote by SSD1 (SSD2) the sum of squared </a:t>
            </a:r>
            <a:r>
              <a:rPr lang="en-US" sz="1200" b="0" i="0" u="none" strike="noStrike" kern="1200" baseline="0" dirty="0" err="1" smtClean="0">
                <a:solidFill>
                  <a:schemeClr val="tx1"/>
                </a:solidFill>
                <a:latin typeface="+mn-lt"/>
                <a:ea typeface="+mn-ea"/>
                <a:cs typeface="+mn-cs"/>
              </a:rPr>
              <a:t>dierences</a:t>
            </a:r>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between the patch in the previous (next) frame and the patch in the current</a:t>
            </a:r>
          </a:p>
          <a:p>
            <a:r>
              <a:rPr lang="en-US" sz="1200" b="0" i="0" u="none" strike="noStrike" kern="1200" baseline="0" dirty="0" smtClean="0">
                <a:solidFill>
                  <a:schemeClr val="tx1"/>
                </a:solidFill>
                <a:latin typeface="+mn-lt"/>
                <a:ea typeface="+mn-ea"/>
                <a:cs typeface="+mn-cs"/>
              </a:rPr>
              <a:t>frame. Each </a:t>
            </a:r>
            <a:r>
              <a:rPr lang="en-US" sz="1200" b="0" i="0" u="none" strike="noStrike" kern="1200" baseline="0" dirty="0" err="1" smtClean="0">
                <a:solidFill>
                  <a:schemeClr val="tx1"/>
                </a:solidFill>
                <a:latin typeface="+mn-lt"/>
                <a:ea typeface="+mn-ea"/>
                <a:cs typeface="+mn-cs"/>
              </a:rPr>
              <a:t>trit</a:t>
            </a:r>
            <a:r>
              <a:rPr lang="en-US" sz="1200" b="0" i="0" u="none" strike="noStrike" kern="1200" baseline="0" dirty="0" smtClean="0">
                <a:solidFill>
                  <a:schemeClr val="tx1"/>
                </a:solidFill>
                <a:latin typeface="+mn-lt"/>
                <a:ea typeface="+mn-ea"/>
                <a:cs typeface="+mn-cs"/>
              </a:rPr>
              <a:t>, </a:t>
            </a:r>
            <a:r>
              <a:rPr lang="en-US" sz="1200" b="1" i="0" u="none" strike="noStrike" kern="1200" baseline="0" dirty="0" err="1" smtClean="0">
                <a:solidFill>
                  <a:schemeClr val="tx1"/>
                </a:solidFill>
                <a:latin typeface="+mn-lt"/>
                <a:ea typeface="+mn-ea"/>
                <a:cs typeface="+mn-cs"/>
              </a:rPr>
              <a:t>S</a:t>
            </a:r>
            <a:r>
              <a:rPr lang="en-US" sz="1200" b="0" i="0" u="none" strike="noStrike" kern="1200" baseline="0" dirty="0" err="1" smtClean="0">
                <a:solidFill>
                  <a:schemeClr val="tx1"/>
                </a:solidFill>
                <a:latin typeface="+mn-lt"/>
                <a:ea typeface="+mn-ea"/>
                <a:cs typeface="+mn-cs"/>
              </a:rPr>
              <a:t>i;j</a:t>
            </a:r>
            <a:r>
              <a:rPr lang="en-US" sz="1200" b="0" i="0" u="none" strike="noStrike" kern="1200" baseline="0" dirty="0" smtClean="0">
                <a:solidFill>
                  <a:schemeClr val="tx1"/>
                </a:solidFill>
                <a:latin typeface="+mn-lt"/>
                <a:ea typeface="+mn-ea"/>
                <a:cs typeface="+mn-cs"/>
              </a:rPr>
              <a:t> (</a:t>
            </a:r>
            <a:r>
              <a:rPr lang="en-US" sz="1200" b="1" i="0" u="none" strike="noStrike" kern="1200" baseline="0" dirty="0" smtClean="0">
                <a:solidFill>
                  <a:schemeClr val="tx1"/>
                </a:solidFill>
                <a:latin typeface="+mn-lt"/>
                <a:ea typeface="+mn-ea"/>
                <a:cs typeface="+mn-cs"/>
              </a:rPr>
              <a:t>p</a:t>
            </a:r>
            <a:r>
              <a:rPr lang="en-US" sz="1200" b="0" i="0" u="none" strike="noStrike" kern="1200" baseline="0" dirty="0" smtClean="0">
                <a:solidFill>
                  <a:schemeClr val="tx1"/>
                </a:solidFill>
                <a:latin typeface="+mn-lt"/>
                <a:ea typeface="+mn-ea"/>
                <a:cs typeface="+mn-cs"/>
              </a:rPr>
              <a:t> ), is computed as follows:</a:t>
            </a:r>
          </a:p>
          <a:p>
            <a:r>
              <a:rPr lang="en-US" sz="1200" b="1" i="0" u="none" strike="noStrike" kern="1200" baseline="0" dirty="0" err="1" smtClean="0">
                <a:solidFill>
                  <a:schemeClr val="tx1"/>
                </a:solidFill>
                <a:latin typeface="+mn-lt"/>
                <a:ea typeface="+mn-ea"/>
                <a:cs typeface="+mn-cs"/>
              </a:rPr>
              <a:t>S</a:t>
            </a:r>
            <a:r>
              <a:rPr lang="en-US" sz="1200" b="0" i="0" u="none" strike="noStrike" kern="1200" baseline="0" dirty="0" err="1" smtClean="0">
                <a:solidFill>
                  <a:schemeClr val="tx1"/>
                </a:solidFill>
                <a:latin typeface="+mn-lt"/>
                <a:ea typeface="+mn-ea"/>
                <a:cs typeface="+mn-cs"/>
              </a:rPr>
              <a:t>i;j</a:t>
            </a:r>
            <a:r>
              <a:rPr lang="en-US" sz="1200" b="0" i="0" u="none" strike="noStrike" kern="1200" baseline="0" dirty="0" smtClean="0">
                <a:solidFill>
                  <a:schemeClr val="tx1"/>
                </a:solidFill>
                <a:latin typeface="+mn-lt"/>
                <a:ea typeface="+mn-ea"/>
                <a:cs typeface="+mn-cs"/>
              </a:rPr>
              <a:t> (</a:t>
            </a:r>
            <a:r>
              <a:rPr lang="en-US" sz="1200" b="1" i="0" u="none" strike="noStrike" kern="1200" baseline="0" dirty="0" smtClean="0">
                <a:solidFill>
                  <a:schemeClr val="tx1"/>
                </a:solidFill>
                <a:latin typeface="+mn-lt"/>
                <a:ea typeface="+mn-ea"/>
                <a:cs typeface="+mn-cs"/>
              </a:rPr>
              <a:t>p</a:t>
            </a:r>
            <a:r>
              <a:rPr lang="en-US" sz="1200" b="0" i="0" u="none" strike="noStrike" kern="1200" baseline="0" dirty="0" smtClean="0">
                <a:solidFill>
                  <a:schemeClr val="tx1"/>
                </a:solidFill>
                <a:latin typeface="+mn-lt"/>
                <a:ea typeface="+mn-ea"/>
                <a:cs typeface="+mn-cs"/>
              </a:rPr>
              <a:t> ) =</a:t>
            </a:r>
          </a:p>
          <a:p>
            <a:r>
              <a:rPr lang="en-US" sz="1200" b="0" i="0" u="none" strike="noStrike" kern="1200" baseline="0" dirty="0" smtClean="0">
                <a:solidFill>
                  <a:schemeClr val="tx1"/>
                </a:solidFill>
                <a:latin typeface="+mn-lt"/>
                <a:ea typeface="+mn-ea"/>
                <a:cs typeface="+mn-cs"/>
              </a:rPr>
              <a:t>8&lt;</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 1 </a:t>
            </a:r>
            <a:r>
              <a:rPr lang="en-US" sz="1200" b="1" i="0" u="none" strike="noStrike" kern="1200" baseline="0" dirty="0" smtClean="0">
                <a:solidFill>
                  <a:schemeClr val="tx1"/>
                </a:solidFill>
                <a:latin typeface="+mn-lt"/>
                <a:ea typeface="+mn-ea"/>
                <a:cs typeface="+mn-cs"/>
              </a:rPr>
              <a:t>if SSD</a:t>
            </a:r>
            <a:r>
              <a:rPr lang="en-US" sz="1200" b="0" i="0" u="none" strike="noStrike" kern="1200" baseline="0" dirty="0" smtClean="0">
                <a:solidFill>
                  <a:schemeClr val="tx1"/>
                </a:solidFill>
                <a:latin typeface="+mn-lt"/>
                <a:ea typeface="+mn-ea"/>
                <a:cs typeface="+mn-cs"/>
              </a:rPr>
              <a:t> 1 􀀀 </a:t>
            </a:r>
            <a:r>
              <a:rPr lang="en-US" sz="1200" b="1" i="0" u="none" strike="noStrike" kern="1200" baseline="0" dirty="0" smtClean="0">
                <a:solidFill>
                  <a:schemeClr val="tx1"/>
                </a:solidFill>
                <a:latin typeface="+mn-lt"/>
                <a:ea typeface="+mn-ea"/>
                <a:cs typeface="+mn-cs"/>
              </a:rPr>
              <a:t> &gt; SSD</a:t>
            </a:r>
            <a:r>
              <a:rPr lang="en-US" sz="1200" b="0" i="0" u="none" strike="noStrike" kern="1200" baseline="0" dirty="0" smtClean="0">
                <a:solidFill>
                  <a:schemeClr val="tx1"/>
                </a:solidFill>
                <a:latin typeface="+mn-lt"/>
                <a:ea typeface="+mn-ea"/>
                <a:cs typeface="+mn-cs"/>
              </a:rPr>
              <a:t> 2</a:t>
            </a:r>
          </a:p>
          <a:p>
            <a:r>
              <a:rPr lang="en-US" sz="1200" b="0" i="0" u="none" strike="noStrike" kern="1200" baseline="0" dirty="0" smtClean="0">
                <a:solidFill>
                  <a:schemeClr val="tx1"/>
                </a:solidFill>
                <a:latin typeface="+mn-lt"/>
                <a:ea typeface="+mn-ea"/>
                <a:cs typeface="+mn-cs"/>
              </a:rPr>
              <a:t>0 </a:t>
            </a:r>
            <a:r>
              <a:rPr lang="en-US" sz="1200" b="1" i="0" u="none" strike="noStrike" kern="1200" baseline="0" dirty="0" smtClean="0">
                <a:solidFill>
                  <a:schemeClr val="tx1"/>
                </a:solidFill>
                <a:latin typeface="+mn-lt"/>
                <a:ea typeface="+mn-ea"/>
                <a:cs typeface="+mn-cs"/>
              </a:rPr>
              <a:t>if </a:t>
            </a:r>
            <a:r>
              <a:rPr lang="en-US" sz="1200" b="0" i="0" u="none" strike="noStrike" kern="1200" baseline="0" dirty="0" err="1" smtClean="0">
                <a:solidFill>
                  <a:schemeClr val="tx1"/>
                </a:solidFill>
                <a:latin typeface="+mn-lt"/>
                <a:ea typeface="+mn-ea"/>
                <a:cs typeface="+mn-cs"/>
              </a:rPr>
              <a:t>j</a:t>
            </a:r>
            <a:r>
              <a:rPr lang="en-US" sz="1200" b="1" i="0" u="none" strike="noStrike" kern="1200" baseline="0" dirty="0" err="1" smtClean="0">
                <a:solidFill>
                  <a:schemeClr val="tx1"/>
                </a:solidFill>
                <a:latin typeface="+mn-lt"/>
                <a:ea typeface="+mn-ea"/>
                <a:cs typeface="+mn-cs"/>
              </a:rPr>
              <a:t>SSD</a:t>
            </a:r>
            <a:r>
              <a:rPr lang="en-US" sz="1200" b="0" i="0" u="none" strike="noStrike" kern="1200" baseline="0" dirty="0" smtClean="0">
                <a:solidFill>
                  <a:schemeClr val="tx1"/>
                </a:solidFill>
                <a:latin typeface="+mn-lt"/>
                <a:ea typeface="+mn-ea"/>
                <a:cs typeface="+mn-cs"/>
              </a:rPr>
              <a:t> 2 􀀀 </a:t>
            </a:r>
            <a:r>
              <a:rPr lang="en-US" sz="1200" b="1" i="0" u="none" strike="noStrike" kern="1200" baseline="0" dirty="0" smtClean="0">
                <a:solidFill>
                  <a:schemeClr val="tx1"/>
                </a:solidFill>
                <a:latin typeface="+mn-lt"/>
                <a:ea typeface="+mn-ea"/>
                <a:cs typeface="+mn-cs"/>
              </a:rPr>
              <a:t>SSD</a:t>
            </a:r>
            <a:r>
              <a:rPr lang="en-US" sz="1200" b="0" i="0" u="none" strike="noStrike" kern="1200" baseline="0" dirty="0" smtClean="0">
                <a:solidFill>
                  <a:schemeClr val="tx1"/>
                </a:solidFill>
                <a:latin typeface="+mn-lt"/>
                <a:ea typeface="+mn-ea"/>
                <a:cs typeface="+mn-cs"/>
              </a:rPr>
              <a:t> 1j  </a:t>
            </a:r>
            <a:endParaRPr lang="en-US" sz="1200" b="1"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 1 </a:t>
            </a:r>
            <a:r>
              <a:rPr lang="en-US" sz="1200" b="1" i="0" u="none" strike="noStrike" kern="1200" baseline="0" dirty="0" smtClean="0">
                <a:solidFill>
                  <a:schemeClr val="tx1"/>
                </a:solidFill>
                <a:latin typeface="+mn-lt"/>
                <a:ea typeface="+mn-ea"/>
                <a:cs typeface="+mn-cs"/>
              </a:rPr>
              <a:t>if SSD</a:t>
            </a:r>
            <a:r>
              <a:rPr lang="en-US" sz="1200" b="0" i="0" u="none" strike="noStrike" kern="1200" baseline="0" dirty="0" smtClean="0">
                <a:solidFill>
                  <a:schemeClr val="tx1"/>
                </a:solidFill>
                <a:latin typeface="+mn-lt"/>
                <a:ea typeface="+mn-ea"/>
                <a:cs typeface="+mn-cs"/>
              </a:rPr>
              <a:t> 1 </a:t>
            </a:r>
            <a:r>
              <a:rPr lang="en-US" sz="1200" b="1" i="0" u="none" strike="noStrike" kern="1200" baseline="0" dirty="0" smtClean="0">
                <a:solidFill>
                  <a:schemeClr val="tx1"/>
                </a:solidFill>
                <a:latin typeface="+mn-lt"/>
                <a:ea typeface="+mn-ea"/>
                <a:cs typeface="+mn-cs"/>
              </a:rPr>
              <a:t>&lt; SSD</a:t>
            </a:r>
            <a:r>
              <a:rPr lang="en-US" sz="1200" b="0" i="0" u="none" strike="noStrike" kern="1200" baseline="0" dirty="0" smtClean="0">
                <a:solidFill>
                  <a:schemeClr val="tx1"/>
                </a:solidFill>
                <a:latin typeface="+mn-lt"/>
                <a:ea typeface="+mn-ea"/>
                <a:cs typeface="+mn-cs"/>
              </a:rPr>
              <a:t> 2 􀀀 </a:t>
            </a:r>
            <a:endParaRPr lang="en-US" baseline="0"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eaLnBrk="1" hangingPunct="1"/>
            <a:endParaRPr lang="en-US" baseline="0"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he-IL" dirty="0"/>
          </a:p>
        </p:txBody>
      </p:sp>
    </p:spTree>
    <p:extLst>
      <p:ext uri="{BB962C8B-B14F-4D97-AF65-F5344CB8AC3E}">
        <p14:creationId xmlns:p14="http://schemas.microsoft.com/office/powerpoint/2010/main" val="15429639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he-IL" dirty="0"/>
          </a:p>
        </p:txBody>
      </p:sp>
    </p:spTree>
    <p:extLst>
      <p:ext uri="{BB962C8B-B14F-4D97-AF65-F5344CB8AC3E}">
        <p14:creationId xmlns:p14="http://schemas.microsoft.com/office/powerpoint/2010/main" val="15429639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dirty="0" smtClean="0"/>
          </a:p>
        </p:txBody>
      </p:sp>
    </p:spTree>
    <p:extLst>
      <p:ext uri="{BB962C8B-B14F-4D97-AF65-F5344CB8AC3E}">
        <p14:creationId xmlns:p14="http://schemas.microsoft.com/office/powerpoint/2010/main" val="15429639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aseline="0" dirty="0" smtClean="0"/>
          </a:p>
        </p:txBody>
      </p:sp>
    </p:spTree>
    <p:extLst>
      <p:ext uri="{BB962C8B-B14F-4D97-AF65-F5344CB8AC3E}">
        <p14:creationId xmlns:p14="http://schemas.microsoft.com/office/powerpoint/2010/main" val="1542963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Note that action bank allows for a flexible</a:t>
            </a:r>
            <a:r>
              <a:rPr lang="en-US" baseline="0" dirty="0" smtClean="0"/>
              <a:t> action detector.</a:t>
            </a:r>
          </a:p>
          <a:p>
            <a:r>
              <a:rPr lang="en-US" baseline="0" dirty="0" smtClean="0"/>
              <a:t>We use action spotting.</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50</a:t>
            </a:fld>
            <a:endParaRPr lang="en-US"/>
          </a:p>
        </p:txBody>
      </p:sp>
    </p:spTree>
    <p:extLst>
      <p:ext uri="{BB962C8B-B14F-4D97-AF65-F5344CB8AC3E}">
        <p14:creationId xmlns:p14="http://schemas.microsoft.com/office/powerpoint/2010/main" val="39103658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 $\hat{e}$ is the unit vector along the spatial x axis in the Fourier domain and $0\le </a:t>
            </a:r>
            <a:r>
              <a:rPr lang="en-US" b="1" dirty="0" err="1" smtClean="0"/>
              <a:t>i</a:t>
            </a:r>
            <a:r>
              <a:rPr lang="en-US" b="1" dirty="0" smtClean="0"/>
              <a:t>\le 3 $. </a:t>
            </a:r>
          </a:p>
          <a:p>
            <a:endParaRPr lang="en-US" dirty="0" smtClean="0"/>
          </a:p>
          <a:p>
            <a:r>
              <a:rPr lang="en-US" dirty="0" smtClean="0"/>
              <a:t>A spatiotemporal orientation decomposition is realized using </a:t>
            </a:r>
          </a:p>
          <a:p>
            <a:r>
              <a:rPr lang="en-US" dirty="0" smtClean="0"/>
              <a:t>broadly tuned 3D Gaussian third derivative filters, </a:t>
            </a:r>
          </a:p>
          <a:p>
            <a:r>
              <a:rPr lang="en-US" dirty="0" smtClean="0"/>
              <a:t>$G_{3_{\hat{\theta}}}(x)$, with the unit vector </a:t>
            </a:r>
          </a:p>
          <a:p>
            <a:r>
              <a:rPr lang="en-US" dirty="0" smtClean="0"/>
              <a:t>$\hat{\theta}$ capturing the 3D direction of the filter symmetry axis </a:t>
            </a:r>
          </a:p>
          <a:p>
            <a:r>
              <a:rPr lang="en-US" dirty="0" smtClean="0"/>
              <a:t>and $x$ denoting space-time position. The responses of the </a:t>
            </a:r>
          </a:p>
          <a:p>
            <a:r>
              <a:rPr lang="en-US" dirty="0" smtClean="0"/>
              <a:t>image data to this filter are </a:t>
            </a:r>
            <a:r>
              <a:rPr lang="en-US" dirty="0" err="1" smtClean="0"/>
              <a:t>pointwise</a:t>
            </a:r>
            <a:r>
              <a:rPr lang="en-US" dirty="0" smtClean="0"/>
              <a:t> squared and summed over a </a:t>
            </a:r>
          </a:p>
          <a:p>
            <a:r>
              <a:rPr lang="en-US" dirty="0" smtClean="0"/>
              <a:t>space-time </a:t>
            </a:r>
            <a:r>
              <a:rPr lang="en-US" dirty="0" err="1" smtClean="0"/>
              <a:t>neighbourhood</a:t>
            </a:r>
            <a:r>
              <a:rPr lang="en-US" dirty="0" smtClean="0"/>
              <a:t> $\Omega$ to give a </a:t>
            </a:r>
            <a:r>
              <a:rPr lang="en-US" dirty="0" err="1" smtClean="0"/>
              <a:t>pointwise</a:t>
            </a:r>
            <a:r>
              <a:rPr lang="en-US" dirty="0" smtClean="0"/>
              <a:t> energy </a:t>
            </a:r>
          </a:p>
          <a:p>
            <a:r>
              <a:rPr lang="en-US" dirty="0" smtClean="0"/>
              <a:t>measurement</a:t>
            </a:r>
          </a:p>
          <a:p>
            <a:r>
              <a:rPr lang="en-US" dirty="0" smtClean="0"/>
              <a:t>%</a:t>
            </a:r>
          </a:p>
          <a:p>
            <a:r>
              <a:rPr lang="en-US" dirty="0" smtClean="0"/>
              <a:t>\begin{align}</a:t>
            </a:r>
          </a:p>
          <a:p>
            <a:r>
              <a:rPr lang="en-US" dirty="0" smtClean="0"/>
              <a:t>\centering</a:t>
            </a:r>
          </a:p>
          <a:p>
            <a:r>
              <a:rPr lang="en-US" dirty="0" smtClean="0"/>
              <a:t>E_{\hat{\theta}}(x)=\sum_{x\in \Omega} (G_{3_{\hat{\theta}}}* I)^2</a:t>
            </a:r>
          </a:p>
          <a:p>
            <a:r>
              <a:rPr lang="en-US" dirty="0" smtClean="0"/>
              <a:t>\</a:t>
            </a:r>
            <a:r>
              <a:rPr lang="en-US" dirty="0" err="1" smtClean="0"/>
              <a:t>enspace</a:t>
            </a:r>
            <a:r>
              <a:rPr lang="en-US" dirty="0" smtClean="0"/>
              <a:t>.</a:t>
            </a:r>
          </a:p>
          <a:p>
            <a:r>
              <a:rPr lang="en-US" dirty="0" smtClean="0"/>
              <a:t>\label{eq:filter1}</a:t>
            </a:r>
          </a:p>
          <a:p>
            <a:r>
              <a:rPr lang="en-US" dirty="0" smtClean="0"/>
              <a:t>\end{align}</a:t>
            </a:r>
          </a:p>
          <a:p>
            <a:r>
              <a:rPr lang="en-US" dirty="0" smtClean="0"/>
              <a:t>%</a:t>
            </a:r>
          </a:p>
          <a:p>
            <a:r>
              <a:rPr lang="en-US" dirty="0" smtClean="0"/>
              <a:t>\</a:t>
            </a:r>
            <a:r>
              <a:rPr lang="en-US" dirty="0" err="1" smtClean="0"/>
              <a:t>noindent</a:t>
            </a:r>
            <a:r>
              <a:rPr lang="en-US" dirty="0" smtClean="0"/>
              <a:t> A basis-set of four third-order filters is then computed according to </a:t>
            </a:r>
          </a:p>
          <a:p>
            <a:r>
              <a:rPr lang="en-US" dirty="0" smtClean="0"/>
              <a:t>conventional steerable filters \cite{FrAdTPAMI1991}:</a:t>
            </a:r>
          </a:p>
          <a:p>
            <a:r>
              <a:rPr lang="en-US" dirty="0" smtClean="0"/>
              <a:t>%</a:t>
            </a:r>
          </a:p>
          <a:p>
            <a:r>
              <a:rPr lang="en-US" dirty="0" smtClean="0"/>
              <a:t>\begin{align}</a:t>
            </a:r>
          </a:p>
          <a:p>
            <a:r>
              <a:rPr lang="en-US" dirty="0" smtClean="0"/>
              <a:t>\centering</a:t>
            </a:r>
          </a:p>
          <a:p>
            <a:r>
              <a:rPr lang="en-US" dirty="0" smtClean="0"/>
              <a:t>\hat{\</a:t>
            </a:r>
            <a:r>
              <a:rPr lang="en-US" dirty="0" err="1" smtClean="0"/>
              <a:t>theta_i</a:t>
            </a:r>
            <a:r>
              <a:rPr lang="en-US" dirty="0" smtClean="0"/>
              <a:t>} = \</a:t>
            </a:r>
            <a:r>
              <a:rPr lang="en-US" dirty="0" err="1" smtClean="0"/>
              <a:t>cos</a:t>
            </a:r>
            <a:r>
              <a:rPr lang="en-US" dirty="0" smtClean="0"/>
              <a:t>\</a:t>
            </a:r>
            <a:r>
              <a:rPr lang="en-US" dirty="0" err="1" smtClean="0"/>
              <a:t>bigg</a:t>
            </a:r>
            <a:r>
              <a:rPr lang="en-US" dirty="0" smtClean="0"/>
              <a:t>(\</a:t>
            </a:r>
            <a:r>
              <a:rPr lang="en-US" dirty="0" err="1" smtClean="0"/>
              <a:t>frac</a:t>
            </a:r>
            <a:r>
              <a:rPr lang="en-US" dirty="0" smtClean="0"/>
              <a:t>{\pi </a:t>
            </a:r>
          </a:p>
          <a:p>
            <a:r>
              <a:rPr lang="en-US" dirty="0" err="1" smtClean="0"/>
              <a:t>i</a:t>
            </a:r>
            <a:r>
              <a:rPr lang="en-US" dirty="0" smtClean="0"/>
              <a:t>}{4}\</a:t>
            </a:r>
            <a:r>
              <a:rPr lang="en-US" dirty="0" err="1" smtClean="0"/>
              <a:t>bigg</a:t>
            </a:r>
            <a:r>
              <a:rPr lang="en-US" dirty="0" smtClean="0"/>
              <a:t>)\hat{\theta}_a(\hat{n}) + \sin \</a:t>
            </a:r>
            <a:r>
              <a:rPr lang="en-US" dirty="0" err="1" smtClean="0"/>
              <a:t>bigg</a:t>
            </a:r>
            <a:r>
              <a:rPr lang="en-US" dirty="0" smtClean="0"/>
              <a:t>(\</a:t>
            </a:r>
            <a:r>
              <a:rPr lang="en-US" dirty="0" err="1" smtClean="0"/>
              <a:t>frac</a:t>
            </a:r>
            <a:r>
              <a:rPr lang="en-US" dirty="0" smtClean="0"/>
              <a:t>{\pi </a:t>
            </a:r>
            <a:r>
              <a:rPr lang="en-US" dirty="0" err="1" smtClean="0"/>
              <a:t>i</a:t>
            </a:r>
            <a:r>
              <a:rPr lang="en-US" dirty="0" smtClean="0"/>
              <a:t>}{4}\</a:t>
            </a:r>
            <a:r>
              <a:rPr lang="en-US" dirty="0" err="1" smtClean="0"/>
              <a:t>bigg</a:t>
            </a:r>
            <a:r>
              <a:rPr lang="en-US" dirty="0" smtClean="0"/>
              <a:t>)\hat{\theta}_b(\hat{n})</a:t>
            </a:r>
          </a:p>
          <a:p>
            <a:r>
              <a:rPr lang="en-US" dirty="0" smtClean="0"/>
              <a:t>\label{</a:t>
            </a:r>
            <a:r>
              <a:rPr lang="en-US" dirty="0" err="1" smtClean="0"/>
              <a:t>eq:directions</a:t>
            </a:r>
            <a:r>
              <a:rPr lang="en-US" dirty="0" smtClean="0"/>
              <a:t>}</a:t>
            </a:r>
          </a:p>
          <a:p>
            <a:r>
              <a:rPr lang="en-US" dirty="0" smtClean="0"/>
              <a:t>\end{align}</a:t>
            </a:r>
          </a:p>
          <a:p>
            <a:r>
              <a:rPr lang="en-US" dirty="0" smtClean="0"/>
              <a:t>%</a:t>
            </a:r>
          </a:p>
          <a:p>
            <a:r>
              <a:rPr lang="en-US" dirty="0" smtClean="0"/>
              <a:t>where $\hat{\theta}_a(\hat{n}) = \hat{n} \times \hat{</a:t>
            </a:r>
            <a:r>
              <a:rPr lang="en-US" dirty="0" err="1" smtClean="0"/>
              <a:t>e_x</a:t>
            </a:r>
            <a:r>
              <a:rPr lang="en-US" dirty="0" smtClean="0"/>
              <a:t>}/\|\hat{n} </a:t>
            </a:r>
          </a:p>
          <a:p>
            <a:r>
              <a:rPr lang="en-US" dirty="0" smtClean="0"/>
              <a:t>\times \hat{</a:t>
            </a:r>
            <a:r>
              <a:rPr lang="en-US" dirty="0" err="1" smtClean="0"/>
              <a:t>e_x</a:t>
            </a:r>
            <a:r>
              <a:rPr lang="en-US" dirty="0" smtClean="0"/>
              <a:t>} \| , \hat{\theta}_b(\hat{n}) = \hat{n} \times </a:t>
            </a:r>
          </a:p>
          <a:p>
            <a:r>
              <a:rPr lang="en-US" dirty="0" smtClean="0"/>
              <a:t>\hat{\theta}_a(\hat{n}) $, $\hat{e}$ is the unit vector along the </a:t>
            </a:r>
          </a:p>
          <a:p>
            <a:r>
              <a:rPr lang="en-US" dirty="0" smtClean="0"/>
              <a:t>spatial x axis in the Fourier domain and $0\le </a:t>
            </a:r>
            <a:r>
              <a:rPr lang="en-US" dirty="0" err="1" smtClean="0"/>
              <a:t>i</a:t>
            </a:r>
            <a:r>
              <a:rPr lang="en-US" dirty="0" smtClean="0"/>
              <a:t>\le 3 $.  And this </a:t>
            </a:r>
          </a:p>
          <a:p>
            <a:r>
              <a:rPr lang="en-US" dirty="0" smtClean="0"/>
              <a:t>basis-set makes it plausible to compute the energy along any frequency </a:t>
            </a:r>
          </a:p>
          <a:p>
            <a:r>
              <a:rPr lang="en-US" dirty="0" smtClean="0"/>
              <a:t>domain plane---spatiotemporal orientation---with normal $\hat{n}$ by a </a:t>
            </a:r>
          </a:p>
          <a:p>
            <a:r>
              <a:rPr lang="en-US" dirty="0" smtClean="0"/>
              <a:t>simple sum</a:t>
            </a:r>
          </a:p>
          <a:p>
            <a:r>
              <a:rPr lang="en-US" dirty="0" smtClean="0"/>
              <a:t>%</a:t>
            </a:r>
          </a:p>
          <a:p>
            <a:r>
              <a:rPr lang="en-US" dirty="0" smtClean="0"/>
              <a:t>%\begin{align}</a:t>
            </a:r>
          </a:p>
          <a:p>
            <a:r>
              <a:rPr lang="en-US" dirty="0" smtClean="0"/>
              <a:t>%\centering</a:t>
            </a:r>
          </a:p>
          <a:p>
            <a:r>
              <a:rPr lang="en-US" dirty="0" smtClean="0"/>
              <a:t>$</a:t>
            </a:r>
          </a:p>
          <a:p>
            <a:r>
              <a:rPr lang="en-US" dirty="0" smtClean="0"/>
              <a:t>\tilde{E}_{\hat{n}}(x) =\sum_{</a:t>
            </a:r>
            <a:r>
              <a:rPr lang="en-US" dirty="0" err="1" smtClean="0"/>
              <a:t>i</a:t>
            </a:r>
            <a:r>
              <a:rPr lang="en-US" dirty="0" smtClean="0"/>
              <a:t>=0}^{3} E_{\hat{\</a:t>
            </a:r>
            <a:r>
              <a:rPr lang="en-US" dirty="0" err="1" smtClean="0"/>
              <a:t>theta_i</a:t>
            </a:r>
            <a:r>
              <a:rPr lang="en-US" dirty="0" smtClean="0"/>
              <a:t>}}(x)</a:t>
            </a:r>
          </a:p>
          <a:p>
            <a:r>
              <a:rPr lang="en-US" dirty="0" smtClean="0"/>
              <a:t>$</a:t>
            </a:r>
          </a:p>
          <a:p>
            <a:r>
              <a:rPr lang="en-US" dirty="0" smtClean="0"/>
              <a:t>%\end{align}</a:t>
            </a:r>
          </a:p>
          <a:p>
            <a:r>
              <a:rPr lang="en-US" dirty="0" smtClean="0"/>
              <a:t>%</a:t>
            </a:r>
          </a:p>
          <a:p>
            <a:r>
              <a:rPr lang="en-US" dirty="0" smtClean="0"/>
              <a:t>with ${\hat{\theta}}(</a:t>
            </a:r>
            <a:r>
              <a:rPr lang="en-US" dirty="0" err="1" smtClean="0"/>
              <a:t>i</a:t>
            </a:r>
            <a:r>
              <a:rPr lang="en-US" dirty="0" smtClean="0"/>
              <a:t>)$ as one of the four directions calculated </a:t>
            </a:r>
          </a:p>
          <a:p>
            <a:r>
              <a:rPr lang="en-US" dirty="0" smtClean="0"/>
              <a:t>according to (\ref{</a:t>
            </a:r>
            <a:r>
              <a:rPr lang="en-US" dirty="0" err="1" smtClean="0"/>
              <a:t>eq:directions</a:t>
            </a:r>
            <a:r>
              <a:rPr lang="en-US" dirty="0" smtClean="0"/>
              <a:t>}).</a:t>
            </a:r>
          </a:p>
        </p:txBody>
      </p:sp>
      <p:sp>
        <p:nvSpPr>
          <p:cNvPr id="4" name="Slide Number Placeholder 3"/>
          <p:cNvSpPr>
            <a:spLocks noGrp="1"/>
          </p:cNvSpPr>
          <p:nvPr>
            <p:ph type="sldNum" sz="quarter" idx="10"/>
          </p:nvPr>
        </p:nvSpPr>
        <p:spPr/>
        <p:txBody>
          <a:bodyPr/>
          <a:lstStyle/>
          <a:p>
            <a:fld id="{907486B9-0FF7-2C4D-A7C6-1388D52434F7}" type="slidenum">
              <a:rPr lang="en-US" smtClean="0"/>
              <a:t>51</a:t>
            </a:fld>
            <a:endParaRPr lang="en-US"/>
          </a:p>
        </p:txBody>
      </p:sp>
    </p:spTree>
    <p:extLst>
      <p:ext uri="{BB962C8B-B14F-4D97-AF65-F5344CB8AC3E}">
        <p14:creationId xmlns:p14="http://schemas.microsoft.com/office/powerpoint/2010/main" val="24283391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Following \cite{DeSiCaCVPR2010}, we use a standard Bhattacharya </a:t>
            </a:r>
          </a:p>
          <a:p>
            <a:r>
              <a:rPr lang="en-US" dirty="0" smtClean="0"/>
              <a:t>coefficient $m(\</a:t>
            </a:r>
            <a:r>
              <a:rPr lang="en-US" dirty="0" err="1" smtClean="0"/>
              <a:t>cdot</a:t>
            </a:r>
            <a:r>
              <a:rPr lang="en-US" dirty="0" smtClean="0"/>
              <a:t>)$ when correlating the template $T$ with a query </a:t>
            </a:r>
          </a:p>
          <a:p>
            <a:r>
              <a:rPr lang="en-US" dirty="0" smtClean="0"/>
              <a:t>video $V$: </a:t>
            </a:r>
          </a:p>
          <a:p>
            <a:r>
              <a:rPr lang="en-US" dirty="0" smtClean="0"/>
              <a:t>%</a:t>
            </a:r>
          </a:p>
          <a:p>
            <a:r>
              <a:rPr lang="en-US" dirty="0" smtClean="0"/>
              <a:t>\begin{align}</a:t>
            </a:r>
          </a:p>
          <a:p>
            <a:r>
              <a:rPr lang="en-US" dirty="0" smtClean="0"/>
              <a:t>\centering</a:t>
            </a:r>
          </a:p>
          <a:p>
            <a:r>
              <a:rPr lang="en-US" dirty="0" smtClean="0"/>
              <a:t>M(x)=\sum_{u} m\left(V(x-u),T(u)\right)</a:t>
            </a:r>
          </a:p>
          <a:p>
            <a:r>
              <a:rPr lang="en-US" dirty="0" smtClean="0"/>
              <a:t>\end{align}</a:t>
            </a:r>
          </a:p>
          <a:p>
            <a:r>
              <a:rPr lang="en-US" dirty="0" smtClean="0"/>
              <a:t>%</a:t>
            </a:r>
          </a:p>
          <a:p>
            <a:r>
              <a:rPr lang="en-US" dirty="0" smtClean="0"/>
              <a:t>where $u$ ranges over the spatiotemporal support of the </a:t>
            </a:r>
          </a:p>
          <a:p>
            <a:r>
              <a:rPr lang="en-US" dirty="0" smtClean="0"/>
              <a:t>template volume and $M(\</a:t>
            </a:r>
            <a:r>
              <a:rPr lang="en-US" dirty="0" err="1" smtClean="0"/>
              <a:t>cdot</a:t>
            </a:r>
            <a:r>
              <a:rPr lang="en-US" dirty="0" smtClean="0"/>
              <a:t>)$ is the output correlation volume; the correlation is implemented in the frequency </a:t>
            </a:r>
          </a:p>
          <a:p>
            <a:r>
              <a:rPr lang="en-US" dirty="0" smtClean="0"/>
              <a:t>domain for efficiency.</a:t>
            </a:r>
          </a:p>
          <a:p>
            <a:r>
              <a:rPr lang="en-US" dirty="0" smtClean="0"/>
              <a:t>Conveniently, the Bhattacharya coefficient bounds the correlation </a:t>
            </a:r>
          </a:p>
          <a:p>
            <a:r>
              <a:rPr lang="en-US" dirty="0" smtClean="0"/>
              <a:t>values between $0$ and $1$, with $0$ indicating a complete mismatch and </a:t>
            </a:r>
          </a:p>
          <a:p>
            <a:r>
              <a:rPr lang="en-US" dirty="0" smtClean="0"/>
              <a:t>$1$ indicating a complete match, which gives an intuitive </a:t>
            </a:r>
          </a:p>
          <a:p>
            <a:r>
              <a:rPr lang="en-US" dirty="0" smtClean="0"/>
              <a:t>interpretation for the correlation volume that is used in volumetric </a:t>
            </a:r>
          </a:p>
          <a:p>
            <a:r>
              <a:rPr lang="en-US" dirty="0" smtClean="0"/>
              <a:t>max-pooling.</a:t>
            </a:r>
          </a:p>
          <a:p>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55</a:t>
            </a:fld>
            <a:endParaRPr lang="en-US"/>
          </a:p>
        </p:txBody>
      </p:sp>
    </p:spTree>
    <p:extLst>
      <p:ext uri="{BB962C8B-B14F-4D97-AF65-F5344CB8AC3E}">
        <p14:creationId xmlns:p14="http://schemas.microsoft.com/office/powerpoint/2010/main" val="36047261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Mention the distinction of action classification from action detection;</a:t>
            </a:r>
            <a:r>
              <a:rPr lang="en-US" baseline="0" dirty="0" smtClean="0"/>
              <a:t> the vast majority of the work so far in activity recognition is classification based.  For our idea to work, we need an action detector.</a:t>
            </a:r>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57</a:t>
            </a:fld>
            <a:endParaRPr lang="en-US"/>
          </a:p>
        </p:txBody>
      </p:sp>
    </p:spTree>
    <p:extLst>
      <p:ext uri="{BB962C8B-B14F-4D97-AF65-F5344CB8AC3E}">
        <p14:creationId xmlns:p14="http://schemas.microsoft.com/office/powerpoint/2010/main" val="12067129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Important Points to Make</a:t>
            </a:r>
            <a:br>
              <a:rPr lang="en-US" dirty="0" smtClean="0"/>
            </a:br>
            <a:r>
              <a:rPr lang="en-US" dirty="0" smtClean="0"/>
              <a:t>1.</a:t>
            </a:r>
            <a:r>
              <a:rPr lang="en-US" baseline="0" dirty="0" smtClean="0"/>
              <a:t>  Explain the graphs first.  Red positive.  Blue negative.  Summed over all vector elements for each detector.</a:t>
            </a:r>
          </a:p>
          <a:p>
            <a:pPr marL="228600" indent="-228600">
              <a:buAutoNum type="arabicPeriod" startAt="2"/>
            </a:pPr>
            <a:r>
              <a:rPr lang="en-US" baseline="0" dirty="0" smtClean="0"/>
              <a:t>Encouraging semantics transfers.</a:t>
            </a:r>
          </a:p>
          <a:p>
            <a:pPr marL="228600" indent="-228600">
              <a:buAutoNum type="arabicPeriod" startAt="2"/>
            </a:pPr>
            <a:r>
              <a:rPr lang="en-US" baseline="0" dirty="0" smtClean="0"/>
              <a:t>Not so encouraging transfers.</a:t>
            </a:r>
          </a:p>
          <a:p>
            <a:pPr marL="228600" indent="-228600">
              <a:buAutoNum type="arabicPeriod" startAt="2"/>
            </a:pPr>
            <a:r>
              <a:rPr lang="en-US" baseline="0" dirty="0" smtClean="0"/>
              <a:t>Note the approximately sparse behavior present.  E.g., Walking and Jogging have only two nonzero positive detectors.</a:t>
            </a:r>
          </a:p>
          <a:p>
            <a:pPr marL="228600" indent="-228600">
              <a:buAutoNum type="arabicPeriod" startAt="2"/>
            </a:pPr>
            <a:endParaRPr lang="en-US" dirty="0" smtClean="0"/>
          </a:p>
          <a:p>
            <a:endParaRPr lang="en-US" dirty="0" smtClean="0"/>
          </a:p>
          <a:p>
            <a:r>
              <a:rPr lang="en-US" dirty="0" smtClean="0"/>
              <a:t>From the paper:</a:t>
            </a:r>
          </a:p>
          <a:p>
            <a:endParaRPr lang="en-US" dirty="0" smtClean="0"/>
          </a:p>
          <a:p>
            <a:r>
              <a:rPr lang="en-US" dirty="0" smtClean="0"/>
              <a:t>Given the high-level nature of the action bank representation, we investigate the question of whether the semantics of the representation have actually transferred into the classifiers.  For example, does the classifier learned for a running activity pay more attention to the \</a:t>
            </a:r>
            <a:r>
              <a:rPr lang="en-US" dirty="0" err="1" smtClean="0"/>
              <a:t>textit</a:t>
            </a:r>
            <a:r>
              <a:rPr lang="en-US" dirty="0" smtClean="0"/>
              <a:t>{running-like} entries in the bank than it does other entries, such as \</a:t>
            </a:r>
            <a:r>
              <a:rPr lang="en-US" dirty="0" err="1" smtClean="0"/>
              <a:t>textit</a:t>
            </a:r>
            <a:r>
              <a:rPr lang="en-US" dirty="0" smtClean="0"/>
              <a:t>{spinning-like}?  We perform our analysis by plotting the dominant (positive and negative) weights of each one-</a:t>
            </a:r>
            <a:r>
              <a:rPr lang="en-US" dirty="0" err="1" smtClean="0"/>
              <a:t>vs</a:t>
            </a:r>
            <a:r>
              <a:rPr lang="en-US" dirty="0" smtClean="0"/>
              <a:t>-all SVM weight vector; see Figure \ref{</a:t>
            </a:r>
            <a:r>
              <a:rPr lang="en-US" dirty="0" err="1" smtClean="0"/>
              <a:t>fig:insidebank</a:t>
            </a:r>
            <a:r>
              <a:rPr lang="en-US" dirty="0" smtClean="0"/>
              <a:t>} where we have plotted these dominant weights for the six classes in KTH.  We select the top-four (when available; in red; these are positive weights) and bottom-four (or more when needed; in blue; these are negative weights).  </a:t>
            </a:r>
          </a:p>
          <a:p>
            <a:endParaRPr lang="en-US" dirty="0" smtClean="0"/>
          </a:p>
          <a:p>
            <a:r>
              <a:rPr lang="en-US" dirty="0" smtClean="0"/>
              <a:t>Close inspection of which bank entries are dominating verifies that some semantics are transferred into the classifiers; but, indeed, some unexpected transfer happens as well.  Encouraging semantics-transfers\footnote{In these examples, ``clap4'', ``violin6'', ``soccer3'', ``jog\_right4'', ``pole\_vault4', ``ski4'', ``basketball2'', and ``hula4'' are names of individual templates in our action bank.} include but are not limited to positive ``clap4'' selected for ``clapping'' and even ``violin6'' selected for ``clapping'' (we suspect due to the back and forth motion of playing the violin); positive ``soccer3'' for ``jogging'' (the soccer entries are essentially jogging and kicking combined) and negative ``jog\_right4'' for ``running''.   An unexpected semantics-transfers is positive ``pole\_vault4'' and ``ski4'' for ``boxing'' (for which we have no good explanation but do note similar behavior has been observed in object bank \cite{LiSuXiNIPS2010}).</a:t>
            </a:r>
          </a:p>
          <a:p>
            <a:endParaRPr lang="en-US" dirty="0" smtClean="0"/>
          </a:p>
          <a:p>
            <a:endParaRPr lang="en-US" dirty="0" smtClean="0"/>
          </a:p>
        </p:txBody>
      </p:sp>
      <p:sp>
        <p:nvSpPr>
          <p:cNvPr id="4" name="Slide Number Placeholder 3"/>
          <p:cNvSpPr>
            <a:spLocks noGrp="1"/>
          </p:cNvSpPr>
          <p:nvPr>
            <p:ph type="sldNum" sz="quarter" idx="10"/>
          </p:nvPr>
        </p:nvSpPr>
        <p:spPr/>
        <p:txBody>
          <a:bodyPr/>
          <a:lstStyle/>
          <a:p>
            <a:fld id="{907486B9-0FF7-2C4D-A7C6-1388D52434F7}" type="slidenum">
              <a:rPr lang="en-US" smtClean="0"/>
              <a:t>63</a:t>
            </a:fld>
            <a:endParaRPr lang="en-US"/>
          </a:p>
        </p:txBody>
      </p:sp>
    </p:spTree>
    <p:extLst>
      <p:ext uri="{BB962C8B-B14F-4D97-AF65-F5344CB8AC3E}">
        <p14:creationId xmlns:p14="http://schemas.microsoft.com/office/powerpoint/2010/main" val="4327826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228600" indent="-228600">
              <a:buAutoNum type="arabicPlain"/>
            </a:pPr>
            <a:r>
              <a:rPr lang="en-US" dirty="0" smtClean="0"/>
              <a:t>Key driving factor in this work is </a:t>
            </a:r>
            <a:r>
              <a:rPr lang="en-US" b="1" dirty="0" smtClean="0"/>
              <a:t>the generality of the action bank </a:t>
            </a:r>
            <a:r>
              <a:rPr lang="en-US" dirty="0" smtClean="0"/>
              <a:t>to adapt to different video understanding settings.  Then </a:t>
            </a:r>
            <a:r>
              <a:rPr lang="en-US" b="1" dirty="0" smtClean="0"/>
              <a:t>explain the figure</a:t>
            </a:r>
            <a:r>
              <a:rPr lang="en-US" b="0" dirty="0" smtClean="0"/>
              <a:t>.</a:t>
            </a:r>
          </a:p>
          <a:p>
            <a:pPr marL="228600" indent="-228600">
              <a:buAutoNum type="arabicPlain"/>
            </a:pPr>
            <a:r>
              <a:rPr lang="en-US" dirty="0" smtClean="0"/>
              <a:t>The</a:t>
            </a:r>
            <a:r>
              <a:rPr lang="en-US" baseline="0" dirty="0" smtClean="0"/>
              <a:t> b</a:t>
            </a:r>
            <a:r>
              <a:rPr lang="en-US" dirty="0" smtClean="0"/>
              <a:t>igger bank does indeed perform better, though not to the expected extent.  </a:t>
            </a:r>
            <a:br>
              <a:rPr lang="en-US" dirty="0" smtClean="0"/>
            </a:br>
            <a:r>
              <a:rPr lang="en-US" dirty="0" smtClean="0"/>
              <a:t>With a </a:t>
            </a:r>
            <a:r>
              <a:rPr lang="en-US" b="1" dirty="0" smtClean="0"/>
              <a:t>bank of size 5, we achieve 84.7</a:t>
            </a:r>
            <a:r>
              <a:rPr lang="en-US" dirty="0" smtClean="0"/>
              <a:t>% accuracy.</a:t>
            </a:r>
          </a:p>
          <a:p>
            <a:pPr marL="228600" marR="0" indent="-228600" algn="l" defTabSz="457200" rtl="0" eaLnBrk="1" fontAlgn="auto" latinLnBrk="0" hangingPunct="1">
              <a:lnSpc>
                <a:spcPct val="100000"/>
              </a:lnSpc>
              <a:spcBef>
                <a:spcPts val="0"/>
              </a:spcBef>
              <a:spcAft>
                <a:spcPts val="0"/>
              </a:spcAft>
              <a:buClrTx/>
              <a:buSzTx/>
              <a:buFontTx/>
              <a:buAutoNum type="arabicPlain"/>
              <a:tabLst/>
              <a:defRPr/>
            </a:pPr>
            <a:r>
              <a:rPr lang="en-US" dirty="0" smtClean="0"/>
              <a:t>Serendipitous</a:t>
            </a:r>
            <a:r>
              <a:rPr lang="en-US" baseline="0" dirty="0" smtClean="0"/>
              <a:t> group sparse behavior: </a:t>
            </a:r>
            <a:r>
              <a:rPr lang="en-US" b="1" dirty="0" smtClean="0"/>
              <a:t>only a small subset of the actions </a:t>
            </a:r>
            <a:r>
              <a:rPr lang="en-US" dirty="0" smtClean="0"/>
              <a:t>in the bank are actually incorporated into the final classification.  Recall the previous evidence</a:t>
            </a:r>
            <a:r>
              <a:rPr lang="en-US" baseline="0" dirty="0" smtClean="0"/>
              <a:t> reported in the previous slide.</a:t>
            </a:r>
          </a:p>
          <a:p>
            <a:pPr marL="228600" marR="0" indent="-228600" algn="l" defTabSz="457200" rtl="0" eaLnBrk="1" fontAlgn="auto" latinLnBrk="0" hangingPunct="1">
              <a:lnSpc>
                <a:spcPct val="100000"/>
              </a:lnSpc>
              <a:spcBef>
                <a:spcPts val="0"/>
              </a:spcBef>
              <a:spcAft>
                <a:spcPts val="0"/>
              </a:spcAft>
              <a:buClrTx/>
              <a:buSzTx/>
              <a:buFontTx/>
              <a:buAutoNum type="arabicPlain"/>
              <a:tabLst/>
              <a:defRPr/>
            </a:pPr>
            <a:r>
              <a:rPr lang="en-US" baseline="0" dirty="0" smtClean="0"/>
              <a:t>Although this point deserves further attention, we speculate the implication that biological motion is relatively low-dimensional (remember: all templates in the bank are of humans moving).</a:t>
            </a:r>
            <a:endParaRPr lang="en-US" dirty="0" smtClean="0"/>
          </a:p>
          <a:p>
            <a:pPr marL="228600" indent="-228600">
              <a:buAutoNum type="arabicPlain"/>
            </a:pPr>
            <a:endParaRPr lang="en-US" dirty="0" smtClean="0"/>
          </a:p>
          <a:p>
            <a:pPr marL="228600" indent="-228600">
              <a:buAutoNum type="arabicPlain"/>
            </a:pPr>
            <a:endParaRPr lang="en-US" dirty="0" smtClean="0"/>
          </a:p>
          <a:p>
            <a:endParaRPr lang="en-US" dirty="0" smtClean="0"/>
          </a:p>
          <a:p>
            <a:r>
              <a:rPr lang="en-US" dirty="0" smtClean="0"/>
              <a:t>From</a:t>
            </a:r>
            <a:r>
              <a:rPr lang="en-US" baseline="0" dirty="0" smtClean="0"/>
              <a:t> the paper:</a:t>
            </a:r>
          </a:p>
          <a:p>
            <a:endParaRPr lang="en-US" baseline="0" dirty="0" smtClean="0"/>
          </a:p>
          <a:p>
            <a:r>
              <a:rPr lang="en-US" dirty="0" smtClean="0"/>
              <a:t>A driving factor in this work is the generality of the action bank to adapt to different video understanding settings: for a new setting, simply add more detectors to the bank.  However, it is not given that a larger bank necessarily means better performance: the curse of dimensionality may counter this intuition.  To assess it, we have conducted an experiment that varies the size of the bank from 5 detectors to the full 205 detectors.  For each different size $k$, we run 150 iterations in which we randomly sample $k$ detectors from the full bank and construct a new bank.  Then, we perform a full leave-one-out cross-validation on the UCF Sports data set.  The results are reported in Figure \ref{</a:t>
            </a:r>
            <a:r>
              <a:rPr lang="en-US" dirty="0" err="1" smtClean="0"/>
              <a:t>fig:exp:size</a:t>
            </a:r>
            <a:r>
              <a:rPr lang="en-US" dirty="0" smtClean="0"/>
              <a:t>}, and as we expect, the bigger bank does indeed perform better, though not to the expected extent.  With a bank of size $80$ we are able to match the existing state-of-the-art  score from \cite{WuXuDuCVPR2011}, and with a bank of size 5, we achieve 84.7\% accuracy, which is still surprisingly high.</a:t>
            </a:r>
          </a:p>
          <a:p>
            <a:endParaRPr lang="en-US" dirty="0" smtClean="0"/>
          </a:p>
          <a:p>
            <a:r>
              <a:rPr lang="en-US" dirty="0" smtClean="0"/>
              <a:t>How can we explain this surprising stability for such a small bank?</a:t>
            </a:r>
          </a:p>
          <a:p>
            <a:r>
              <a:rPr lang="en-US" dirty="0" smtClean="0"/>
              <a:t>%</a:t>
            </a:r>
          </a:p>
          <a:p>
            <a:r>
              <a:rPr lang="en-US" dirty="0" smtClean="0"/>
              <a:t>Consider the following interpretation of action bank: the bank is an embedding of the video into an action-space whose bases are the individual action detectors.  A given activity is then described as a combination of these action detectors (seldom or never is a sole detector the only one firing in the bank).  Recall Figure \ref{</a:t>
            </a:r>
            <a:r>
              <a:rPr lang="en-US" dirty="0" err="1" smtClean="0"/>
              <a:t>fig:insidebank</a:t>
            </a:r>
            <a:r>
              <a:rPr lang="en-US" dirty="0" smtClean="0"/>
              <a:t>}, the nonzero weights for boxing are ``disc\_throw'', ``lunges'', etc. even though boxing templates are in the action bank.  Furthermore, we also point out that, although we are not using a group </a:t>
            </a:r>
            <a:r>
              <a:rPr lang="en-US" dirty="0" err="1" smtClean="0"/>
              <a:t>sparsity</a:t>
            </a:r>
            <a:r>
              <a:rPr lang="en-US" dirty="0" smtClean="0"/>
              <a:t> </a:t>
            </a:r>
            <a:r>
              <a:rPr lang="en-US" dirty="0" err="1" smtClean="0"/>
              <a:t>regularizer</a:t>
            </a:r>
            <a:r>
              <a:rPr lang="en-US" dirty="0" smtClean="0"/>
              <a:t> in the SVM, we observe a gross group sparse behavior.  For example, in the jogging and walking classes, only two entries in the bank have any positive weight and few have any negative weight.  In most cases, $80-90\%$ of the bank entries are not selected; but across the classes, there is variation among which are selected.  We believe this is because of the relative </a:t>
            </a:r>
            <a:r>
              <a:rPr lang="en-US" dirty="0" err="1" smtClean="0"/>
              <a:t>sparsity</a:t>
            </a:r>
            <a:r>
              <a:rPr lang="en-US" dirty="0" smtClean="0"/>
              <a:t> in our action bank detector outputs when adapted to yield pure spatiotemporal orientation energy (Section \ref{</a:t>
            </a:r>
            <a:r>
              <a:rPr lang="en-US" dirty="0" err="1" smtClean="0"/>
              <a:t>sec:spotting</a:t>
            </a:r>
            <a:r>
              <a:rPr lang="en-US" dirty="0" smtClean="0"/>
              <a:t>}).  With this evidence, the performance stability even with a very small bank is not very surprising: even in the case of a large bank, only a small subset of the actions in the bank are actually incorporated into the final classification.</a:t>
            </a:r>
          </a:p>
          <a:p>
            <a:endParaRPr lang="en-US" dirty="0"/>
          </a:p>
        </p:txBody>
      </p:sp>
      <p:sp>
        <p:nvSpPr>
          <p:cNvPr id="4" name="Slide Number Placeholder 3"/>
          <p:cNvSpPr>
            <a:spLocks noGrp="1"/>
          </p:cNvSpPr>
          <p:nvPr>
            <p:ph type="sldNum" sz="quarter" idx="10"/>
          </p:nvPr>
        </p:nvSpPr>
        <p:spPr/>
        <p:txBody>
          <a:bodyPr/>
          <a:lstStyle/>
          <a:p>
            <a:fld id="{907486B9-0FF7-2C4D-A7C6-1388D52434F7}" type="slidenum">
              <a:rPr lang="en-US" smtClean="0"/>
              <a:t>64</a:t>
            </a:fld>
            <a:endParaRPr lang="en-US"/>
          </a:p>
        </p:txBody>
      </p:sp>
    </p:spTree>
    <p:extLst>
      <p:ext uri="{BB962C8B-B14F-4D97-AF65-F5344CB8AC3E}">
        <p14:creationId xmlns:p14="http://schemas.microsoft.com/office/powerpoint/2010/main" val="3019060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69663"/>
            <a:ext cx="7772400" cy="1621735"/>
          </a:xfrm>
        </p:spPr>
        <p:txBody>
          <a:bodyPr/>
          <a:lstStyle>
            <a:lvl1pPr algn="ctr">
              <a:defRPr sz="4000"/>
            </a:lvl1pPr>
          </a:lstStyle>
          <a:p>
            <a:r>
              <a:rPr lang="en-US" smtClean="0"/>
              <a:t>Click to edit Master title style</a:t>
            </a:r>
            <a:endParaRPr lang="en-US" dirty="0"/>
          </a:p>
        </p:txBody>
      </p:sp>
      <p:sp>
        <p:nvSpPr>
          <p:cNvPr id="3" name="Subtitle 2"/>
          <p:cNvSpPr>
            <a:spLocks noGrp="1"/>
          </p:cNvSpPr>
          <p:nvPr>
            <p:ph type="subTitle" idx="1"/>
          </p:nvPr>
        </p:nvSpPr>
        <p:spPr>
          <a:xfrm>
            <a:off x="1371600" y="3513011"/>
            <a:ext cx="6400800" cy="212578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2330477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3697785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9272" y="1030813"/>
            <a:ext cx="4286528" cy="53025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030813"/>
            <a:ext cx="4286528" cy="53025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1135549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3517739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1792458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2356806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209271" y="1055553"/>
            <a:ext cx="8725458" cy="52760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2682541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2172"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09271" y="274638"/>
            <a:ext cx="6553371"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2C8DE1-5B0B-DD4F-89A9-EF10D4F882EF}" type="slidenum">
              <a:rPr lang="en-US" smtClean="0"/>
              <a:t>‹#›</a:t>
            </a:fld>
            <a:endParaRPr lang="en-US"/>
          </a:p>
        </p:txBody>
      </p:sp>
    </p:spTree>
    <p:extLst>
      <p:ext uri="{BB962C8B-B14F-4D97-AF65-F5344CB8AC3E}">
        <p14:creationId xmlns:p14="http://schemas.microsoft.com/office/powerpoint/2010/main" val="85823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9271" y="164931"/>
            <a:ext cx="8725458" cy="69270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09271" y="1055553"/>
            <a:ext cx="8725458" cy="527605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09272" y="6448767"/>
            <a:ext cx="4359636" cy="272708"/>
          </a:xfrm>
          <a:prstGeom prst="rect">
            <a:avLst/>
          </a:prstGeom>
        </p:spPr>
        <p:txBody>
          <a:bodyPr vert="horz" lIns="91440" tIns="45720" rIns="91440" bIns="45720" rtlCol="0" anchor="ctr"/>
          <a:lstStyle>
            <a:lvl1pPr algn="ctr">
              <a:defRPr sz="11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568907" y="6448767"/>
            <a:ext cx="4365821" cy="272708"/>
          </a:xfrm>
          <a:prstGeom prst="rect">
            <a:avLst/>
          </a:prstGeom>
        </p:spPr>
        <p:txBody>
          <a:bodyPr vert="horz" lIns="91440" tIns="45720" rIns="91440" bIns="45720" rtlCol="0" anchor="ctr"/>
          <a:lstStyle>
            <a:lvl1pPr algn="r">
              <a:defRPr sz="1200">
                <a:solidFill>
                  <a:schemeClr val="tx1">
                    <a:tint val="75000"/>
                  </a:schemeClr>
                </a:solidFill>
              </a:defRPr>
            </a:lvl1pPr>
          </a:lstStyle>
          <a:p>
            <a:fld id="{7F2C8DE1-5B0B-DD4F-89A9-EF10D4F882EF}" type="slidenum">
              <a:rPr lang="en-US" smtClean="0"/>
              <a:t>‹#›</a:t>
            </a:fld>
            <a:endParaRPr lang="en-US" dirty="0"/>
          </a:p>
        </p:txBody>
      </p:sp>
      <p:sp>
        <p:nvSpPr>
          <p:cNvPr id="7" name="Slide Number Placeholder 8"/>
          <p:cNvSpPr txBox="1">
            <a:spLocks/>
          </p:cNvSpPr>
          <p:nvPr userDrawn="1"/>
        </p:nvSpPr>
        <p:spPr>
          <a:xfrm>
            <a:off x="7010400" y="0"/>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EB2A462C-86ED-224B-9313-1A2CA4762CFC}" type="slidenum">
              <a:rPr lang="en-US" sz="1400" b="1" smtClean="0">
                <a:solidFill>
                  <a:schemeClr val="bg1">
                    <a:lumMod val="75000"/>
                  </a:schemeClr>
                </a:solidFill>
              </a:rPr>
              <a:pPr algn="r"/>
              <a:t>‹#›</a:t>
            </a:fld>
            <a:endParaRPr lang="en-US" b="1" dirty="0">
              <a:solidFill>
                <a:schemeClr val="bg1">
                  <a:lumMod val="75000"/>
                </a:schemeClr>
              </a:solidFill>
            </a:endParaRPr>
          </a:p>
        </p:txBody>
      </p:sp>
    </p:spTree>
    <p:extLst>
      <p:ext uri="{BB962C8B-B14F-4D97-AF65-F5344CB8AC3E}">
        <p14:creationId xmlns:p14="http://schemas.microsoft.com/office/powerpoint/2010/main" val="261823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7" r:id="rId6"/>
    <p:sldLayoutId id="2147483658" r:id="rId7"/>
    <p:sldLayoutId id="2147483659" r:id="rId8"/>
  </p:sldLayoutIdLst>
  <p:txStyles>
    <p:titleStyle>
      <a:lvl1pPr algn="l" defTabSz="457200" rtl="0" eaLnBrk="1" latinLnBrk="0" hangingPunct="1">
        <a:spcBef>
          <a:spcPct val="0"/>
        </a:spcBef>
        <a:buNone/>
        <a:defRPr sz="3200" kern="1200">
          <a:solidFill>
            <a:schemeClr val="accent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2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file://localhost/Users/jcorso/jjc/talks/2012/aug24_bupt_vlc/downloaded_videos/Johansson_part1_clip_twohalves_fast.mov" TargetMode="External"/><Relationship Id="rId1" Type="http://schemas.microsoft.com/office/2007/relationships/media" Target="file://localhost/Users/jcorso/jjc/talks/2012/aug24_bupt_vlc/downloaded_videos/Johansson_part1_clip_twohalves_fast.mov"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video" Target="file://localhost/Users/jcorso/jjc/talks/2012/aug24_bupt_vlc/downloaded_videos/activity_stratification/group.mp4" TargetMode="External"/><Relationship Id="rId13" Type="http://schemas.openxmlformats.org/officeDocument/2006/relationships/image" Target="../media/image12.emf"/><Relationship Id="rId18" Type="http://schemas.openxmlformats.org/officeDocument/2006/relationships/image" Target="../media/image17.png"/><Relationship Id="rId3" Type="http://schemas.microsoft.com/office/2007/relationships/media" Target="file://localhost/Users/jcorso/jjc/talks/2012/aug24_bupt_vlc/downloaded_videos/activity_stratification/action.mp4" TargetMode="External"/><Relationship Id="rId7" Type="http://schemas.microsoft.com/office/2007/relationships/media" Target="file://localhost/Users/jcorso/jjc/talks/2012/aug24_bupt_vlc/downloaded_videos/activity_stratification/group.mp4" TargetMode="External"/><Relationship Id="rId12" Type="http://schemas.openxmlformats.org/officeDocument/2006/relationships/image" Target="../media/image11.emf"/><Relationship Id="rId17" Type="http://schemas.openxmlformats.org/officeDocument/2006/relationships/image" Target="../media/image16.png"/><Relationship Id="rId2" Type="http://schemas.openxmlformats.org/officeDocument/2006/relationships/video" Target="file://localhost/Users/jcorso/jjc/talks/2012/aug24_bupt_vlc/downloaded_videos/activity_stratification/gesture.mpg" TargetMode="External"/><Relationship Id="rId16" Type="http://schemas.openxmlformats.org/officeDocument/2006/relationships/image" Target="../media/image15.png"/><Relationship Id="rId1" Type="http://schemas.microsoft.com/office/2007/relationships/media" Target="file://localhost/Users/jcorso/jjc/talks/2012/aug24_bupt_vlc/downloaded_videos/activity_stratification/gesture.mpg" TargetMode="External"/><Relationship Id="rId6" Type="http://schemas.openxmlformats.org/officeDocument/2006/relationships/video" Target="file://localhost/Users/jcorso/jjc/talks/2012/aug24_bupt_vlc/downloaded_videos/activity_stratification/interaction.mp4" TargetMode="External"/><Relationship Id="rId11" Type="http://schemas.openxmlformats.org/officeDocument/2006/relationships/slideLayout" Target="../slideLayouts/slideLayout4.xml"/><Relationship Id="rId5" Type="http://schemas.microsoft.com/office/2007/relationships/media" Target="file://localhost/Users/jcorso/jjc/talks/2012/aug24_bupt_vlc/downloaded_videos/activity_stratification/interaction.mp4" TargetMode="External"/><Relationship Id="rId15" Type="http://schemas.openxmlformats.org/officeDocument/2006/relationships/image" Target="../media/image14.png"/><Relationship Id="rId10" Type="http://schemas.openxmlformats.org/officeDocument/2006/relationships/video" Target="file://localhost/Users/jcorso/jjc/talks/2012/aug24_bupt_vlc/downloaded_videos/activity_stratification/event.mp4" TargetMode="External"/><Relationship Id="rId19" Type="http://schemas.openxmlformats.org/officeDocument/2006/relationships/image" Target="../media/image18.png"/><Relationship Id="rId4" Type="http://schemas.openxmlformats.org/officeDocument/2006/relationships/video" Target="file://localhost/Users/jcorso/jjc/talks/2012/aug24_bupt_vlc/downloaded_videos/activity_stratification/action.mp4" TargetMode="External"/><Relationship Id="rId9" Type="http://schemas.microsoft.com/office/2007/relationships/media" Target="file://localhost/Users/jcorso/jjc/talks/2012/aug24_bupt_vlc/downloaded_videos/activity_stratification/event.mp4" TargetMode="External"/><Relationship Id="rId14" Type="http://schemas.openxmlformats.org/officeDocument/2006/relationships/image" Target="../media/image13.emf"/></Relationships>
</file>

<file path=ppt/slides/_rels/slide10.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comments" Target="../comments/comment2.xml"/><Relationship Id="rId3" Type="http://schemas.microsoft.com/office/2007/relationships/media" Target="file://localhost/Users/jcorso/jjc/talks/2012/aug24_bupt_vlc/downloaded_videos/minority_report_clip.mov" TargetMode="External"/><Relationship Id="rId7" Type="http://schemas.openxmlformats.org/officeDocument/2006/relationships/image" Target="../media/image20.png"/><Relationship Id="rId2" Type="http://schemas.openxmlformats.org/officeDocument/2006/relationships/video" Target="file://localhost/Users/jcorso/jjc/talks/2012/aug24_bupt_vlc/downloaded_videos/kinect_example.mov" TargetMode="External"/><Relationship Id="rId1" Type="http://schemas.microsoft.com/office/2007/relationships/media" Target="file://localhost/Users/jcorso/jjc/talks/2012/aug24_bupt_vlc/downloaded_videos/kinect_example.mov" TargetMode="External"/><Relationship Id="rId6" Type="http://schemas.openxmlformats.org/officeDocument/2006/relationships/image" Target="../media/image19.png"/><Relationship Id="rId5" Type="http://schemas.openxmlformats.org/officeDocument/2006/relationships/slideLayout" Target="../slideLayouts/slideLayout2.xml"/><Relationship Id="rId4" Type="http://schemas.openxmlformats.org/officeDocument/2006/relationships/video" Target="file://localhost/Users/jcorso/jjc/talks/2012/aug24_bupt_vlc/downloaded_videos/minority_report_clip.mov"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jcorso/jjc/talks/2012/aug24_bupt_vlc/local_videos/tracking-vids/ubchockey.mp4" TargetMode="External"/><Relationship Id="rId1" Type="http://schemas.microsoft.com/office/2007/relationships/media" Target="file://localhost/Users/jcorso/jjc/talks/2012/aug24_bupt_vlc/local_videos/tracking-vids/ubchockey.mp4" TargetMode="Externa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jcorso/jjc/talks/2012/aug24_bupt_vlc/downloaded_videos/capoeira_6H0D8VaI1i0.mov" TargetMode="External"/><Relationship Id="rId1" Type="http://schemas.microsoft.com/office/2007/relationships/media" Target="file://localhost/Users/jcorso/jjc/talks/2012/aug24_bupt_vlc/downloaded_videos/capoeira_6H0D8VaI1i0.mov" TargetMode="Externa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jcorso/jjc/talks/2012/aug24_bupt_vlc/downloaded_videos/flex_youtube.mov" TargetMode="External"/><Relationship Id="rId1" Type="http://schemas.microsoft.com/office/2007/relationships/media" Target="file://localhost/Users/jcorso/jjc/talks/2012/aug24_bupt_vlc/downloaded_videos/flex_youtube.mov" TargetMode="Externa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jcorso/jjc/talks/2012/aug24_bupt_vlc/downloaded_videos/goodfellas_short.mov" TargetMode="External"/><Relationship Id="rId1" Type="http://schemas.microsoft.com/office/2007/relationships/media" Target="file://localhost/Users/jcorso/jjc/talks/2012/aug24_bupt_vlc/downloaded_videos/goodfellas_short.mov" TargetMode="Externa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video" Target="file://localhost/Users/jcorso/jjc/talks/2012/aug24_bupt_vlc/downloaded_videos/v_Basketball_g13_c01.mp4" TargetMode="External"/><Relationship Id="rId13" Type="http://schemas.openxmlformats.org/officeDocument/2006/relationships/image" Target="../media/image28.png"/><Relationship Id="rId3" Type="http://schemas.microsoft.com/office/2007/relationships/media" Target="file://localhost/Users/jcorso/jjc/talks/2012/aug24_bupt_vlc/downloaded_videos/v_Basketball_g03_c02.mp4" TargetMode="External"/><Relationship Id="rId7" Type="http://schemas.microsoft.com/office/2007/relationships/media" Target="file://localhost/Users/jcorso/jjc/talks/2012/aug24_bupt_vlc/downloaded_videos/v_Basketball_g13_c01.mp4" TargetMode="External"/><Relationship Id="rId12" Type="http://schemas.openxmlformats.org/officeDocument/2006/relationships/image" Target="../media/image27.png"/><Relationship Id="rId2" Type="http://schemas.openxmlformats.org/officeDocument/2006/relationships/video" Target="file://localhost/Users/jcorso/jjc/talks/2012/aug24_bupt_vlc/downloaded_videos/v_Basketball_g01_c01.mp4" TargetMode="External"/><Relationship Id="rId1" Type="http://schemas.microsoft.com/office/2007/relationships/media" Target="file://localhost/Users/jcorso/jjc/talks/2012/aug24_bupt_vlc/downloaded_videos/v_Basketball_g01_c01.mp4" TargetMode="External"/><Relationship Id="rId6" Type="http://schemas.openxmlformats.org/officeDocument/2006/relationships/video" Target="file://localhost/Users/jcorso/jjc/talks/2012/aug24_bupt_vlc/downloaded_videos/v_Basketball_g07_c04.mp4" TargetMode="External"/><Relationship Id="rId11" Type="http://schemas.openxmlformats.org/officeDocument/2006/relationships/image" Target="../media/image26.png"/><Relationship Id="rId5" Type="http://schemas.microsoft.com/office/2007/relationships/media" Target="file://localhost/Users/jcorso/jjc/talks/2012/aug24_bupt_vlc/downloaded_videos/v_Basketball_g07_c04.mp4" TargetMode="External"/><Relationship Id="rId10" Type="http://schemas.openxmlformats.org/officeDocument/2006/relationships/image" Target="../media/image25.png"/><Relationship Id="rId4" Type="http://schemas.openxmlformats.org/officeDocument/2006/relationships/video" Target="file://localhost/Users/jcorso/jjc/talks/2012/aug24_bupt_vlc/downloaded_videos/v_Basketball_g03_c02.mp4" TargetMode="External"/><Relationship Id="rId9"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video" Target="file://localhost/Users/jcorso/jjc/talks/2012/aug24_bupt_vlc/downloaded_videos/v_HulaHoop_g15_c01.mp4" TargetMode="External"/><Relationship Id="rId13" Type="http://schemas.openxmlformats.org/officeDocument/2006/relationships/image" Target="../media/image32.png"/><Relationship Id="rId3" Type="http://schemas.microsoft.com/office/2007/relationships/media" Target="file://localhost/Users/jcorso/jjc/talks/2012/aug24_bupt_vlc/downloaded_videos/v_HulaHoop_g03_c02.mp4" TargetMode="External"/><Relationship Id="rId7" Type="http://schemas.microsoft.com/office/2007/relationships/media" Target="file://localhost/Users/jcorso/jjc/talks/2012/aug24_bupt_vlc/downloaded_videos/v_HulaHoop_g15_c01.mp4" TargetMode="External"/><Relationship Id="rId12" Type="http://schemas.openxmlformats.org/officeDocument/2006/relationships/image" Target="../media/image31.png"/><Relationship Id="rId2" Type="http://schemas.openxmlformats.org/officeDocument/2006/relationships/video" Target="file://localhost/Users/jcorso/jjc/talks/2012/aug24_bupt_vlc/downloaded_videos/v_HulaHoop_g01_c01.mp4" TargetMode="External"/><Relationship Id="rId1" Type="http://schemas.microsoft.com/office/2007/relationships/media" Target="file://localhost/Users/jcorso/jjc/talks/2012/aug24_bupt_vlc/downloaded_videos/v_HulaHoop_g01_c01.mp4" TargetMode="External"/><Relationship Id="rId6" Type="http://schemas.openxmlformats.org/officeDocument/2006/relationships/video" Target="file://localhost/Users/jcorso/jjc/talks/2012/aug24_bupt_vlc/downloaded_videos/v_HulaHoop_g07_c01.mp4" TargetMode="External"/><Relationship Id="rId11" Type="http://schemas.openxmlformats.org/officeDocument/2006/relationships/image" Target="../media/image30.png"/><Relationship Id="rId5" Type="http://schemas.microsoft.com/office/2007/relationships/media" Target="file://localhost/Users/jcorso/jjc/talks/2012/aug24_bupt_vlc/downloaded_videos/v_HulaHoop_g07_c01.mp4" TargetMode="External"/><Relationship Id="rId10" Type="http://schemas.openxmlformats.org/officeDocument/2006/relationships/image" Target="../media/image29.png"/><Relationship Id="rId4" Type="http://schemas.openxmlformats.org/officeDocument/2006/relationships/video" Target="file://localhost/Users/jcorso/jjc/talks/2012/aug24_bupt_vlc/downloaded_videos/v_HulaHoop_g03_c02.mp4" TargetMode="External"/><Relationship Id="rId9"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jcorso/jjc/talks/2012/aug24_bupt_vlc/downloaded_videos/football.mov" TargetMode="External"/><Relationship Id="rId1" Type="http://schemas.microsoft.com/office/2007/relationships/media" Target="file://localhost/Users/jcorso/jjc/talks/2012/aug24_bupt_vlc/downloaded_videos/football.mov" TargetMode="Externa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video" Target="file://localhost/Users/jcorso/jjc/talks/2012/aug24_bupt_vlc/local_videos/samplevideowpose/jumprope2.mp4" TargetMode="External"/><Relationship Id="rId13" Type="http://schemas.openxmlformats.org/officeDocument/2006/relationships/image" Target="../media/image37.png"/><Relationship Id="rId3" Type="http://schemas.microsoft.com/office/2007/relationships/media" Target="file://localhost/Users/jcorso/jjc/talks/2012/aug24_bupt_vlc/local_videos/samplevideowpose/cleanandJerk.mp4" TargetMode="External"/><Relationship Id="rId7" Type="http://schemas.microsoft.com/office/2007/relationships/media" Target="file://localhost/Users/jcorso/jjc/talks/2012/aug24_bupt_vlc/local_videos/samplevideowpose/jumprope2.mp4" TargetMode="External"/><Relationship Id="rId12" Type="http://schemas.openxmlformats.org/officeDocument/2006/relationships/image" Target="../media/image36.png"/><Relationship Id="rId2" Type="http://schemas.openxmlformats.org/officeDocument/2006/relationships/video" Target="file://localhost/Users/jcorso/jjc/talks/2012/aug24_bupt_vlc/local_videos/samplevideowpose/baseball.mp4" TargetMode="External"/><Relationship Id="rId1" Type="http://schemas.microsoft.com/office/2007/relationships/media" Target="file://localhost/Users/jcorso/jjc/talks/2012/aug24_bupt_vlc/local_videos/samplevideowpose/baseball.mp4" TargetMode="External"/><Relationship Id="rId6" Type="http://schemas.openxmlformats.org/officeDocument/2006/relationships/video" Target="file://localhost/Users/jcorso/jjc/talks/2012/aug24_bupt_vlc/local_videos/samplevideowpose/fencing1.mp4" TargetMode="External"/><Relationship Id="rId11" Type="http://schemas.openxmlformats.org/officeDocument/2006/relationships/image" Target="../media/image35.png"/><Relationship Id="rId5" Type="http://schemas.microsoft.com/office/2007/relationships/media" Target="file://localhost/Users/jcorso/jjc/talks/2012/aug24_bupt_vlc/local_videos/samplevideowpose/fencing1.mp4" TargetMode="External"/><Relationship Id="rId10" Type="http://schemas.openxmlformats.org/officeDocument/2006/relationships/image" Target="../media/image34.png"/><Relationship Id="rId4" Type="http://schemas.openxmlformats.org/officeDocument/2006/relationships/video" Target="file://localhost/Users/jcorso/jjc/talks/2012/aug24_bupt_vlc/local_videos/samplevideowpose/cleanandJerk.mp4" TargetMode="External"/><Relationship Id="rId9"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42.jpeg"/><Relationship Id="rId13" Type="http://schemas.openxmlformats.org/officeDocument/2006/relationships/image" Target="../media/image47.jpeg"/><Relationship Id="rId3" Type="http://schemas.openxmlformats.org/officeDocument/2006/relationships/slideLayout" Target="../slideLayouts/slideLayout2.xml"/><Relationship Id="rId7" Type="http://schemas.openxmlformats.org/officeDocument/2006/relationships/image" Target="../media/image41.jpeg"/><Relationship Id="rId12" Type="http://schemas.openxmlformats.org/officeDocument/2006/relationships/image" Target="../media/image46.jpeg"/><Relationship Id="rId2" Type="http://schemas.openxmlformats.org/officeDocument/2006/relationships/video" Target="file://localhost/Users/jcorso/jjc/talks/2012/aug24_bupt_vlc/laptev_cvpr08/walk07a_harris.avi" TargetMode="External"/><Relationship Id="rId1" Type="http://schemas.microsoft.com/office/2007/relationships/media" Target="file://localhost/Users/jcorso/jjc/talks/2012/aug24_bupt_vlc/laptev_cvpr08/walk07a_harris.avi" TargetMode="Externa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image" Target="../media/image39.jpeg"/><Relationship Id="rId10" Type="http://schemas.openxmlformats.org/officeDocument/2006/relationships/image" Target="../media/image44.jpeg"/><Relationship Id="rId4" Type="http://schemas.openxmlformats.org/officeDocument/2006/relationships/image" Target="../media/image38.png"/><Relationship Id="rId9" Type="http://schemas.openxmlformats.org/officeDocument/2006/relationships/image" Target="../media/image43.jpeg"/><Relationship Id="rId14"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0.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emf"/></Relationships>
</file>

<file path=ppt/slides/_rels/slide2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jcorso/jjc/talks/2012/aug24_bupt_vlc/laptev_cvpr08/erinbrokovich.mp4" TargetMode="External"/><Relationship Id="rId1" Type="http://schemas.microsoft.com/office/2007/relationships/media" Target="file://localhost/Users/jcorso/jjc/talks/2012/aug24_bupt_vlc/laptev_cvpr08/erinbrokovich.mp4" TargetMode="External"/><Relationship Id="rId4" Type="http://schemas.openxmlformats.org/officeDocument/2006/relationships/image" Target="../media/image57.png"/></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emf"/><Relationship Id="rId4" Type="http://schemas.openxmlformats.org/officeDocument/2006/relationships/image" Target="../media/image59.png"/></Relationships>
</file>

<file path=ppt/slides/_rels/slide31.xml.rels><?xml version="1.0" encoding="UTF-8" standalone="yes"?>
<Relationships xmlns="http://schemas.openxmlformats.org/package/2006/relationships"><Relationship Id="rId8" Type="http://schemas.openxmlformats.org/officeDocument/2006/relationships/image" Target="../media/image64.png"/><Relationship Id="rId3" Type="http://schemas.microsoft.com/office/2007/relationships/media" Target="../media/media2.mp4"/><Relationship Id="rId7" Type="http://schemas.openxmlformats.org/officeDocument/2006/relationships/image" Target="../media/image63.png"/><Relationship Id="rId2" Type="http://schemas.openxmlformats.org/officeDocument/2006/relationships/video" Target="file://localhost/Users/jcorso/jjc/talks/2012/aug24_bupt_vlc/local_videos/dense_codebook_00003.mp4" TargetMode="External"/><Relationship Id="rId1" Type="http://schemas.microsoft.com/office/2007/relationships/media" Target="file://localhost/Users/jcorso/jjc/talks/2012/aug24_bupt_vlc/local_videos/dense_codebook_00003.mp4" TargetMode="External"/><Relationship Id="rId6" Type="http://schemas.openxmlformats.org/officeDocument/2006/relationships/notesSlide" Target="../notesSlides/notesSlide9.xml"/><Relationship Id="rId5" Type="http://schemas.openxmlformats.org/officeDocument/2006/relationships/slideLayout" Target="../slideLayouts/slideLayout2.xml"/><Relationship Id="rId4" Type="http://schemas.openxmlformats.org/officeDocument/2006/relationships/video" Target="../media/media2.mp4"/></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jcorso/jjc/talks/2012/aug24_bupt_vlc/downloaded_videos/messing_videos/KLT%20Tracks%20Labeled%20by%20velocity%20history%20mixture%20model.mp4" TargetMode="External"/><Relationship Id="rId1" Type="http://schemas.microsoft.com/office/2007/relationships/media" Target="file://localhost/Users/jcorso/jjc/talks/2012/aug24_bupt_vlc/downloaded_videos/messing_videos/KLT%20Tracks%20Labeled%20by%20velocity%20history%20mixture%20model.mp4" TargetMode="External"/><Relationship Id="rId4" Type="http://schemas.openxmlformats.org/officeDocument/2006/relationships/image" Target="../media/image68.png"/></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 Id="rId9" Type="http://schemas.openxmlformats.org/officeDocument/2006/relationships/image" Target="../media/image84.png"/></Relationships>
</file>

<file path=ppt/slides/_rels/slide44.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 Id="rId9" Type="http://schemas.openxmlformats.org/officeDocument/2006/relationships/image" Target="../media/image84.png"/></Relationships>
</file>

<file path=ppt/slides/_rels/slide45.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84.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78.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file:///D:\Dropbox\MScThesis\Seminar\MIP%20Seminar%20Presentation\videos\7-0035.avi" TargetMode="External"/><Relationship Id="rId1" Type="http://schemas.microsoft.com/office/2007/relationships/media" Target="file:///D:\Dropbox\MScThesis\Seminar\MIP%20Seminar%20Presentation\videos\7-0035.avi" TargetMode="External"/><Relationship Id="rId6" Type="http://schemas.openxmlformats.org/officeDocument/2006/relationships/image" Target="../media/image87.jpeg"/><Relationship Id="rId5" Type="http://schemas.openxmlformats.org/officeDocument/2006/relationships/image" Target="../media/image86.png"/><Relationship Id="rId4" Type="http://schemas.openxmlformats.org/officeDocument/2006/relationships/notesSlide" Target="../notesSlides/notesSlide18.xml"/></Relationships>
</file>

<file path=ppt/slides/_rels/slide4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89.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avi"/><Relationship Id="rId1" Type="http://schemas.microsoft.com/office/2007/relationships/media" Target="../media/media3.avi"/><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notesSlide" Target="../notesSlides/notesSlide20.xml"/></Relationships>
</file>

<file path=ppt/slides/_rels/slide50.xml.rels><?xml version="1.0" encoding="UTF-8" standalone="yes"?>
<Relationships xmlns="http://schemas.openxmlformats.org/package/2006/relationships"><Relationship Id="rId8" Type="http://schemas.openxmlformats.org/officeDocument/2006/relationships/video" Target="file://localhost/Users/jcorso/jjc/talks/2012/aug24_bupt_vlc/downloaded_videos/action_spotting/GrapevinePop_squat_template_grey.mov" TargetMode="External"/><Relationship Id="rId13" Type="http://schemas.openxmlformats.org/officeDocument/2006/relationships/image" Target="../media/image94.png"/><Relationship Id="rId3" Type="http://schemas.microsoft.com/office/2007/relationships/media" Target="file://localhost/Users/jcorso/jjc/talks/2012/aug24_bupt_vlc/downloaded_videos/action_spotting/GrapevinePop_jump_leg_out_right_template_grey.mov" TargetMode="External"/><Relationship Id="rId7" Type="http://schemas.microsoft.com/office/2007/relationships/media" Target="file://localhost/Users/jcorso/jjc/talks/2012/aug24_bupt_vlc/downloaded_videos/action_spotting/GrapevinePop_squat_template_grey.mov" TargetMode="External"/><Relationship Id="rId12" Type="http://schemas.openxmlformats.org/officeDocument/2006/relationships/image" Target="../media/image93.png"/><Relationship Id="rId2" Type="http://schemas.openxmlformats.org/officeDocument/2006/relationships/video" Target="file://localhost/Users/jcorso/jjc/talks/2012/aug24_bupt_vlc/downloaded_videos/action_spotting/dance.mov" TargetMode="External"/><Relationship Id="rId1" Type="http://schemas.microsoft.com/office/2007/relationships/media" Target="file://localhost/Users/jcorso/jjc/talks/2012/aug24_bupt_vlc/downloaded_videos/action_spotting/dance.mov" TargetMode="External"/><Relationship Id="rId6" Type="http://schemas.openxmlformats.org/officeDocument/2006/relationships/video" Target="../media/media4.mov"/><Relationship Id="rId11" Type="http://schemas.openxmlformats.org/officeDocument/2006/relationships/image" Target="../media/image92.png"/><Relationship Id="rId5" Type="http://schemas.microsoft.com/office/2007/relationships/media" Target="../media/media4.mov"/><Relationship Id="rId10" Type="http://schemas.openxmlformats.org/officeDocument/2006/relationships/notesSlide" Target="../notesSlides/notesSlide21.xml"/><Relationship Id="rId4" Type="http://schemas.openxmlformats.org/officeDocument/2006/relationships/video" Target="file://localhost/Users/jcorso/jjc/talks/2012/aug24_bupt_vlc/downloaded_videos/action_spotting/GrapevinePop_jump_leg_out_right_template_grey.mov" TargetMode="External"/><Relationship Id="rId9" Type="http://schemas.openxmlformats.org/officeDocument/2006/relationships/slideLayout" Target="../slideLayouts/slideLayout2.xml"/><Relationship Id="rId14" Type="http://schemas.openxmlformats.org/officeDocument/2006/relationships/image" Target="../media/image95.png"/></Relationships>
</file>

<file path=ppt/slides/_rels/slide51.xml.rels><?xml version="1.0" encoding="UTF-8" standalone="yes"?>
<Relationships xmlns="http://schemas.openxmlformats.org/package/2006/relationships"><Relationship Id="rId8" Type="http://schemas.openxmlformats.org/officeDocument/2006/relationships/image" Target="../media/image101.emf"/><Relationship Id="rId3" Type="http://schemas.openxmlformats.org/officeDocument/2006/relationships/image" Target="../media/image96.png"/><Relationship Id="rId7" Type="http://schemas.openxmlformats.org/officeDocument/2006/relationships/image" Target="../media/image100.emf"/><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9.emf"/><Relationship Id="rId5" Type="http://schemas.openxmlformats.org/officeDocument/2006/relationships/image" Target="../media/image98.emf"/><Relationship Id="rId4" Type="http://schemas.openxmlformats.org/officeDocument/2006/relationships/image" Target="../media/image97.png"/><Relationship Id="rId9" Type="http://schemas.openxmlformats.org/officeDocument/2006/relationships/image" Target="../media/image102.emf"/></Relationships>
</file>

<file path=ppt/slides/_rels/slide52.xml.rels><?xml version="1.0" encoding="UTF-8" standalone="yes"?>
<Relationships xmlns="http://schemas.openxmlformats.org/package/2006/relationships"><Relationship Id="rId3" Type="http://schemas.microsoft.com/office/2007/relationships/media" Target="file://localhost/Users/jcorso/jjc/talks/2012/aug24_bupt_vlc/downloaded_videos/action_spotting/jumpingjack_rawmotion.mov" TargetMode="External"/><Relationship Id="rId7" Type="http://schemas.openxmlformats.org/officeDocument/2006/relationships/image" Target="../media/image104.png"/><Relationship Id="rId2" Type="http://schemas.openxmlformats.org/officeDocument/2006/relationships/video" Target="file://localhost/Users/jcorso/jjc/talks/2012/aug24_bupt_vlc/downloaded_videos/action_spotting/jumpingjack.mov" TargetMode="External"/><Relationship Id="rId1" Type="http://schemas.microsoft.com/office/2007/relationships/media" Target="file://localhost/Users/jcorso/jjc/talks/2012/aug24_bupt_vlc/downloaded_videos/action_spotting/jumpingjack.mov" TargetMode="External"/><Relationship Id="rId6" Type="http://schemas.openxmlformats.org/officeDocument/2006/relationships/image" Target="../media/image103.png"/><Relationship Id="rId5" Type="http://schemas.openxmlformats.org/officeDocument/2006/relationships/slideLayout" Target="../slideLayouts/slideLayout2.xml"/><Relationship Id="rId4" Type="http://schemas.openxmlformats.org/officeDocument/2006/relationships/video" Target="file://localhost/Users/jcorso/jjc/talks/2012/aug24_bupt_vlc/downloaded_videos/action_spotting/jumpingjack_rawmotion.mov"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microsoft.com/office/2007/relationships/media" Target="file://localhost/Users/jcorso/jjc/talks/2012/aug24_bupt_vlc/downloaded_videos/action_spotting/jumpingjack_puremotion.mov" TargetMode="External"/><Relationship Id="rId7" Type="http://schemas.openxmlformats.org/officeDocument/2006/relationships/image" Target="../media/image106.png"/><Relationship Id="rId2" Type="http://schemas.openxmlformats.org/officeDocument/2006/relationships/video" Target="file://localhost/Users/jcorso/jjc/talks/2012/aug24_bupt_vlc/downloaded_videos/action_spotting/jumpingjack_rawmotion.mov" TargetMode="External"/><Relationship Id="rId1" Type="http://schemas.microsoft.com/office/2007/relationships/media" Target="file://localhost/Users/jcorso/jjc/talks/2012/aug24_bupt_vlc/downloaded_videos/action_spotting/jumpingjack_rawmotion.mov" TargetMode="External"/><Relationship Id="rId6" Type="http://schemas.openxmlformats.org/officeDocument/2006/relationships/image" Target="../media/image104.png"/><Relationship Id="rId5" Type="http://schemas.openxmlformats.org/officeDocument/2006/relationships/slideLayout" Target="../slideLayouts/slideLayout2.xml"/><Relationship Id="rId4" Type="http://schemas.openxmlformats.org/officeDocument/2006/relationships/video" Target="file://localhost/Users/jcorso/jjc/talks/2012/aug24_bupt_vlc/downloaded_videos/action_spotting/jumpingjack_puremotion.mov" TargetMode="External"/></Relationships>
</file>

<file path=ppt/slides/_rels/slide55.xml.rels><?xml version="1.0" encoding="UTF-8" standalone="yes"?>
<Relationships xmlns="http://schemas.openxmlformats.org/package/2006/relationships"><Relationship Id="rId8" Type="http://schemas.openxmlformats.org/officeDocument/2006/relationships/notesSlide" Target="../notesSlides/notesSlide23.xml"/><Relationship Id="rId3" Type="http://schemas.microsoft.com/office/2007/relationships/media" Target="../media/media5.mov"/><Relationship Id="rId7" Type="http://schemas.openxmlformats.org/officeDocument/2006/relationships/slideLayout" Target="../slideLayouts/slideLayout2.xml"/><Relationship Id="rId12" Type="http://schemas.openxmlformats.org/officeDocument/2006/relationships/image" Target="../media/image110.png"/><Relationship Id="rId2" Type="http://schemas.openxmlformats.org/officeDocument/2006/relationships/video" Target="file://localhost/Users/jcorso/jjc/talks/2012/aug24_bupt_vlc/downloaded_videos/action_spotting/correlation_input.mov" TargetMode="External"/><Relationship Id="rId1" Type="http://schemas.microsoft.com/office/2007/relationships/media" Target="file://localhost/Users/jcorso/jjc/talks/2012/aug24_bupt_vlc/downloaded_videos/action_spotting/correlation_input.mov" TargetMode="External"/><Relationship Id="rId6" Type="http://schemas.openxmlformats.org/officeDocument/2006/relationships/video" Target="file://localhost/Users/jcorso/jjc/talks/2012/aug24_bupt_vlc/downloaded_videos/action_spotting/correlation_surface.mov" TargetMode="External"/><Relationship Id="rId11" Type="http://schemas.openxmlformats.org/officeDocument/2006/relationships/image" Target="../media/image109.png"/><Relationship Id="rId5" Type="http://schemas.microsoft.com/office/2007/relationships/media" Target="file://localhost/Users/jcorso/jjc/talks/2012/aug24_bupt_vlc/downloaded_videos/action_spotting/correlation_surface.mov" TargetMode="External"/><Relationship Id="rId10" Type="http://schemas.openxmlformats.org/officeDocument/2006/relationships/image" Target="../media/image108.png"/><Relationship Id="rId4" Type="http://schemas.openxmlformats.org/officeDocument/2006/relationships/video" Target="../media/media5.mov"/><Relationship Id="rId9" Type="http://schemas.openxmlformats.org/officeDocument/2006/relationships/image" Target="../media/image107.emf"/></Relationships>
</file>

<file path=ppt/slides/_rels/slide56.xml.rels><?xml version="1.0" encoding="UTF-8" standalone="yes"?>
<Relationships xmlns="http://schemas.openxmlformats.org/package/2006/relationships"><Relationship Id="rId26" Type="http://schemas.openxmlformats.org/officeDocument/2006/relationships/video" Target="../media/media18.mov"/><Relationship Id="rId21" Type="http://schemas.microsoft.com/office/2007/relationships/media" Target="../media/media16.mov"/><Relationship Id="rId42" Type="http://schemas.openxmlformats.org/officeDocument/2006/relationships/video" Target="../media/media26.mov"/><Relationship Id="rId47" Type="http://schemas.microsoft.com/office/2007/relationships/media" Target="../media/media29.mov"/><Relationship Id="rId63" Type="http://schemas.openxmlformats.org/officeDocument/2006/relationships/image" Target="../media/image124.png"/><Relationship Id="rId68" Type="http://schemas.openxmlformats.org/officeDocument/2006/relationships/image" Target="../media/image129.png"/><Relationship Id="rId2" Type="http://schemas.openxmlformats.org/officeDocument/2006/relationships/video" Target="../media/media6.mov"/><Relationship Id="rId16" Type="http://schemas.openxmlformats.org/officeDocument/2006/relationships/video" Target="../media/media13.mov"/><Relationship Id="rId29" Type="http://schemas.microsoft.com/office/2007/relationships/media" Target="../media/media20.mov"/><Relationship Id="rId11" Type="http://schemas.microsoft.com/office/2007/relationships/media" Target="../media/media11.mov"/><Relationship Id="rId24" Type="http://schemas.openxmlformats.org/officeDocument/2006/relationships/video" Target="../media/media17.mov"/><Relationship Id="rId32" Type="http://schemas.openxmlformats.org/officeDocument/2006/relationships/video" Target="../media/media21.mov"/><Relationship Id="rId37" Type="http://schemas.microsoft.com/office/2007/relationships/media" Target="../media/media24.mov"/><Relationship Id="rId40" Type="http://schemas.openxmlformats.org/officeDocument/2006/relationships/video" Target="../media/media25.mov"/><Relationship Id="rId45" Type="http://schemas.microsoft.com/office/2007/relationships/media" Target="../media/media28.mov"/><Relationship Id="rId53" Type="http://schemas.openxmlformats.org/officeDocument/2006/relationships/image" Target="../media/image114.png"/><Relationship Id="rId58" Type="http://schemas.openxmlformats.org/officeDocument/2006/relationships/image" Target="../media/image119.png"/><Relationship Id="rId66" Type="http://schemas.openxmlformats.org/officeDocument/2006/relationships/image" Target="../media/image127.png"/><Relationship Id="rId5" Type="http://schemas.microsoft.com/office/2007/relationships/media" Target="../media/media8.mov"/><Relationship Id="rId61" Type="http://schemas.openxmlformats.org/officeDocument/2006/relationships/image" Target="../media/image122.png"/><Relationship Id="rId19" Type="http://schemas.microsoft.com/office/2007/relationships/media" Target="../media/media15.mov"/><Relationship Id="rId14" Type="http://schemas.openxmlformats.org/officeDocument/2006/relationships/video" Target="../media/media12.mov"/><Relationship Id="rId22" Type="http://schemas.openxmlformats.org/officeDocument/2006/relationships/video" Target="../media/media16.mov"/><Relationship Id="rId27" Type="http://schemas.microsoft.com/office/2007/relationships/media" Target="../media/media19.mov"/><Relationship Id="rId30" Type="http://schemas.openxmlformats.org/officeDocument/2006/relationships/video" Target="../media/media20.mov"/><Relationship Id="rId35" Type="http://schemas.microsoft.com/office/2007/relationships/media" Target="../media/media23.mov"/><Relationship Id="rId43" Type="http://schemas.microsoft.com/office/2007/relationships/media" Target="../media/media27.mov"/><Relationship Id="rId48" Type="http://schemas.openxmlformats.org/officeDocument/2006/relationships/video" Target="../media/media29.mov"/><Relationship Id="rId56" Type="http://schemas.openxmlformats.org/officeDocument/2006/relationships/image" Target="../media/image117.png"/><Relationship Id="rId64" Type="http://schemas.openxmlformats.org/officeDocument/2006/relationships/image" Target="../media/image125.png"/><Relationship Id="rId69" Type="http://schemas.openxmlformats.org/officeDocument/2006/relationships/image" Target="../media/image130.png"/><Relationship Id="rId8" Type="http://schemas.openxmlformats.org/officeDocument/2006/relationships/video" Target="../media/media9.mov"/><Relationship Id="rId51" Type="http://schemas.openxmlformats.org/officeDocument/2006/relationships/image" Target="../media/image112.png"/><Relationship Id="rId72" Type="http://schemas.openxmlformats.org/officeDocument/2006/relationships/image" Target="../media/image133.png"/><Relationship Id="rId3" Type="http://schemas.microsoft.com/office/2007/relationships/media" Target="../media/media7.mov"/><Relationship Id="rId12" Type="http://schemas.openxmlformats.org/officeDocument/2006/relationships/video" Target="../media/media11.mov"/><Relationship Id="rId17" Type="http://schemas.microsoft.com/office/2007/relationships/media" Target="../media/media14.mov"/><Relationship Id="rId25" Type="http://schemas.microsoft.com/office/2007/relationships/media" Target="../media/media18.mov"/><Relationship Id="rId33" Type="http://schemas.microsoft.com/office/2007/relationships/media" Target="../media/media22.mov"/><Relationship Id="rId38" Type="http://schemas.openxmlformats.org/officeDocument/2006/relationships/video" Target="../media/media24.mov"/><Relationship Id="rId46" Type="http://schemas.openxmlformats.org/officeDocument/2006/relationships/video" Target="../media/media28.mov"/><Relationship Id="rId59" Type="http://schemas.openxmlformats.org/officeDocument/2006/relationships/image" Target="../media/image120.png"/><Relationship Id="rId67" Type="http://schemas.openxmlformats.org/officeDocument/2006/relationships/image" Target="../media/image128.png"/><Relationship Id="rId20" Type="http://schemas.openxmlformats.org/officeDocument/2006/relationships/video" Target="../media/media15.mov"/><Relationship Id="rId41" Type="http://schemas.microsoft.com/office/2007/relationships/media" Target="../media/media26.mov"/><Relationship Id="rId54" Type="http://schemas.openxmlformats.org/officeDocument/2006/relationships/image" Target="../media/image115.png"/><Relationship Id="rId62" Type="http://schemas.openxmlformats.org/officeDocument/2006/relationships/image" Target="../media/image123.png"/><Relationship Id="rId70" Type="http://schemas.openxmlformats.org/officeDocument/2006/relationships/image" Target="../media/image131.png"/><Relationship Id="rId1" Type="http://schemas.microsoft.com/office/2007/relationships/media" Target="../media/media6.mov"/><Relationship Id="rId6" Type="http://schemas.openxmlformats.org/officeDocument/2006/relationships/video" Target="../media/media8.mov"/><Relationship Id="rId15" Type="http://schemas.microsoft.com/office/2007/relationships/media" Target="../media/media13.mov"/><Relationship Id="rId23" Type="http://schemas.microsoft.com/office/2007/relationships/media" Target="../media/media17.mov"/><Relationship Id="rId28" Type="http://schemas.openxmlformats.org/officeDocument/2006/relationships/video" Target="../media/media19.mov"/><Relationship Id="rId36" Type="http://schemas.openxmlformats.org/officeDocument/2006/relationships/video" Target="../media/media23.mov"/><Relationship Id="rId49" Type="http://schemas.openxmlformats.org/officeDocument/2006/relationships/slideLayout" Target="../slideLayouts/slideLayout5.xml"/><Relationship Id="rId57" Type="http://schemas.openxmlformats.org/officeDocument/2006/relationships/image" Target="../media/image118.png"/><Relationship Id="rId10" Type="http://schemas.openxmlformats.org/officeDocument/2006/relationships/video" Target="../media/media10.mov"/><Relationship Id="rId31" Type="http://schemas.microsoft.com/office/2007/relationships/media" Target="../media/media21.mov"/><Relationship Id="rId44" Type="http://schemas.openxmlformats.org/officeDocument/2006/relationships/video" Target="../media/media27.mov"/><Relationship Id="rId52" Type="http://schemas.openxmlformats.org/officeDocument/2006/relationships/image" Target="../media/image113.png"/><Relationship Id="rId60" Type="http://schemas.openxmlformats.org/officeDocument/2006/relationships/image" Target="../media/image121.png"/><Relationship Id="rId65" Type="http://schemas.openxmlformats.org/officeDocument/2006/relationships/image" Target="../media/image126.png"/><Relationship Id="rId73" Type="http://schemas.openxmlformats.org/officeDocument/2006/relationships/image" Target="../media/image134.png"/><Relationship Id="rId4" Type="http://schemas.openxmlformats.org/officeDocument/2006/relationships/video" Target="../media/media7.mov"/><Relationship Id="rId9" Type="http://schemas.microsoft.com/office/2007/relationships/media" Target="../media/media10.mov"/><Relationship Id="rId13" Type="http://schemas.microsoft.com/office/2007/relationships/media" Target="../media/media12.mov"/><Relationship Id="rId18" Type="http://schemas.openxmlformats.org/officeDocument/2006/relationships/video" Target="../media/media14.mov"/><Relationship Id="rId39" Type="http://schemas.microsoft.com/office/2007/relationships/media" Target="../media/media25.mov"/><Relationship Id="rId34" Type="http://schemas.openxmlformats.org/officeDocument/2006/relationships/video" Target="../media/media22.mov"/><Relationship Id="rId50" Type="http://schemas.openxmlformats.org/officeDocument/2006/relationships/image" Target="../media/image111.png"/><Relationship Id="rId55" Type="http://schemas.openxmlformats.org/officeDocument/2006/relationships/image" Target="../media/image116.png"/><Relationship Id="rId7" Type="http://schemas.microsoft.com/office/2007/relationships/media" Target="../media/media9.mov"/><Relationship Id="rId71" Type="http://schemas.openxmlformats.org/officeDocument/2006/relationships/image" Target="../media/image132.png"/></Relationships>
</file>

<file path=ppt/slides/_rels/slide57.xml.rels><?xml version="1.0" encoding="UTF-8" standalone="yes"?>
<Relationships xmlns="http://schemas.openxmlformats.org/package/2006/relationships"><Relationship Id="rId3" Type="http://schemas.openxmlformats.org/officeDocument/2006/relationships/image" Target="../media/image135.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36.e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38.emf"/><Relationship Id="rId2" Type="http://schemas.openxmlformats.org/officeDocument/2006/relationships/image" Target="../media/image137.emf"/><Relationship Id="rId1" Type="http://schemas.openxmlformats.org/officeDocument/2006/relationships/slideLayout" Target="../slideLayouts/slideLayout4.xml"/><Relationship Id="rId5" Type="http://schemas.openxmlformats.org/officeDocument/2006/relationships/image" Target="../media/image140.emf"/><Relationship Id="rId4" Type="http://schemas.openxmlformats.org/officeDocument/2006/relationships/image" Target="../media/image139.emf"/></Relationships>
</file>

<file path=ppt/slides/_rels/slide61.xml.rels><?xml version="1.0" encoding="UTF-8" standalone="yes"?>
<Relationships xmlns="http://schemas.openxmlformats.org/package/2006/relationships"><Relationship Id="rId2" Type="http://schemas.openxmlformats.org/officeDocument/2006/relationships/image" Target="../media/image141.emf"/><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image" Target="../media/image142.emf"/><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8" Type="http://schemas.openxmlformats.org/officeDocument/2006/relationships/image" Target="../media/image148.emf"/><Relationship Id="rId3" Type="http://schemas.openxmlformats.org/officeDocument/2006/relationships/image" Target="../media/image143.emf"/><Relationship Id="rId7" Type="http://schemas.openxmlformats.org/officeDocument/2006/relationships/image" Target="../media/image147.emf"/><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46.emf"/><Relationship Id="rId5" Type="http://schemas.openxmlformats.org/officeDocument/2006/relationships/image" Target="../media/image145.emf"/><Relationship Id="rId4" Type="http://schemas.openxmlformats.org/officeDocument/2006/relationships/image" Target="../media/image144.emf"/></Relationships>
</file>

<file path=ppt/slides/_rels/slide64.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Low-Level Features and Descriptors in Video</a:t>
            </a:r>
            <a:endParaRPr lang="en-US" sz="3600" dirty="0"/>
          </a:p>
        </p:txBody>
      </p:sp>
      <p:sp>
        <p:nvSpPr>
          <p:cNvPr id="3" name="Subtitle 2"/>
          <p:cNvSpPr>
            <a:spLocks noGrp="1"/>
          </p:cNvSpPr>
          <p:nvPr>
            <p:ph type="subTitle" idx="1"/>
          </p:nvPr>
        </p:nvSpPr>
        <p:spPr>
          <a:xfrm>
            <a:off x="1371600" y="3363600"/>
            <a:ext cx="6400800" cy="2836989"/>
          </a:xfrm>
        </p:spPr>
        <p:txBody>
          <a:bodyPr>
            <a:normAutofit/>
          </a:bodyPr>
          <a:lstStyle/>
          <a:p>
            <a:r>
              <a:rPr lang="en-US" b="1" dirty="0" smtClean="0"/>
              <a:t>Jason J. Corso</a:t>
            </a:r>
          </a:p>
          <a:p>
            <a:r>
              <a:rPr lang="en-US" dirty="0" smtClean="0"/>
              <a:t>SUNY at Buffalo</a:t>
            </a:r>
          </a:p>
          <a:p>
            <a:r>
              <a:rPr lang="en-US" dirty="0" smtClean="0"/>
              <a:t>jcorso@buffalo.edu</a:t>
            </a:r>
          </a:p>
          <a:p>
            <a:r>
              <a:rPr lang="en-US" dirty="0" smtClean="0"/>
              <a:t>http://</a:t>
            </a:r>
            <a:r>
              <a:rPr lang="en-US" dirty="0" err="1" smtClean="0"/>
              <a:t>www.cse.buffalo.edu</a:t>
            </a:r>
            <a:r>
              <a:rPr lang="en-US" dirty="0" smtClean="0"/>
              <a:t>/~</a:t>
            </a:r>
            <a:r>
              <a:rPr lang="en-US" dirty="0" err="1" smtClean="0"/>
              <a:t>jcorso</a:t>
            </a:r>
            <a:endParaRPr lang="en-US" dirty="0"/>
          </a:p>
          <a:p>
            <a:endParaRPr lang="en-US" dirty="0" smtClean="0"/>
          </a:p>
        </p:txBody>
      </p:sp>
      <p:sp>
        <p:nvSpPr>
          <p:cNvPr id="5" name="TextBox 4"/>
          <p:cNvSpPr txBox="1"/>
          <p:nvPr/>
        </p:nvSpPr>
        <p:spPr>
          <a:xfrm>
            <a:off x="685800" y="5776366"/>
            <a:ext cx="7920318" cy="646331"/>
          </a:xfrm>
          <a:prstGeom prst="rect">
            <a:avLst/>
          </a:prstGeom>
          <a:noFill/>
        </p:spPr>
        <p:txBody>
          <a:bodyPr wrap="square" rtlCol="0">
            <a:spAutoFit/>
          </a:bodyPr>
          <a:lstStyle/>
          <a:p>
            <a:r>
              <a:rPr lang="en-US" dirty="0" smtClean="0"/>
              <a:t>UCLA IPAM GSS 2013: Computer Vision July-August 2013</a:t>
            </a:r>
          </a:p>
          <a:p>
            <a:endParaRPr lang="en-US" dirty="0"/>
          </a:p>
        </p:txBody>
      </p:sp>
    </p:spTree>
    <p:extLst>
      <p:ext uri="{BB962C8B-B14F-4D97-AF65-F5344CB8AC3E}">
        <p14:creationId xmlns:p14="http://schemas.microsoft.com/office/powerpoint/2010/main" val="36009568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14500" y="5803255"/>
            <a:ext cx="5715000" cy="246221"/>
          </a:xfrm>
          <a:prstGeom prst="rect">
            <a:avLst/>
          </a:prstGeom>
          <a:noFill/>
        </p:spPr>
        <p:txBody>
          <a:bodyPr wrap="square" rtlCol="0">
            <a:spAutoFit/>
          </a:bodyPr>
          <a:lstStyle/>
          <a:p>
            <a:r>
              <a:rPr lang="en-US" sz="1000" dirty="0" smtClean="0"/>
              <a:t>Sources: Maas 1971 with Johansson; downloaded from </a:t>
            </a:r>
            <a:r>
              <a:rPr lang="en-US" sz="1000" dirty="0" err="1" smtClean="0"/>
              <a:t>Youtube</a:t>
            </a:r>
            <a:r>
              <a:rPr lang="en-US" sz="1000" dirty="0" smtClean="0"/>
              <a:t>.</a:t>
            </a:r>
            <a:endParaRPr lang="en-US" sz="1000" dirty="0"/>
          </a:p>
        </p:txBody>
      </p:sp>
      <p:pic>
        <p:nvPicPr>
          <p:cNvPr id="5" name="Johansson_part1_clip_twohalves_fast.mo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1714500" y="1143000"/>
            <a:ext cx="5715000" cy="4572000"/>
          </a:xfrm>
          <a:prstGeom prst="rect">
            <a:avLst/>
          </a:prstGeom>
        </p:spPr>
      </p:pic>
      <p:sp>
        <p:nvSpPr>
          <p:cNvPr id="4" name="TextBox 3"/>
          <p:cNvSpPr txBox="1"/>
          <p:nvPr/>
        </p:nvSpPr>
        <p:spPr>
          <a:xfrm rot="19126598">
            <a:off x="-867372" y="950217"/>
            <a:ext cx="4596598" cy="523220"/>
          </a:xfrm>
          <a:prstGeom prst="rect">
            <a:avLst/>
          </a:prstGeom>
          <a:solidFill>
            <a:schemeClr val="accent2"/>
          </a:solidFill>
          <a:ln>
            <a:solidFill>
              <a:schemeClr val="accent1"/>
            </a:solidFill>
          </a:ln>
          <a:effectLst>
            <a:outerShdw blurRad="50800" dist="38100" dir="2700000" algn="tl" rotWithShape="0">
              <a:srgbClr val="000000">
                <a:alpha val="43000"/>
              </a:srgbClr>
            </a:outerShdw>
          </a:effectLst>
        </p:spPr>
        <p:txBody>
          <a:bodyPr wrap="square" rtlCol="0">
            <a:spAutoFit/>
          </a:bodyPr>
          <a:lstStyle/>
          <a:p>
            <a:pPr algn="ctr"/>
            <a:r>
              <a:rPr lang="en-US" sz="2800" b="1" dirty="0" smtClean="0">
                <a:solidFill>
                  <a:schemeClr val="accent1"/>
                </a:solidFill>
                <a:latin typeface="Arial Black"/>
                <a:cs typeface="Arial Black"/>
              </a:rPr>
              <a:t>Motion Perception</a:t>
            </a:r>
            <a:endParaRPr lang="en-US" sz="2800" b="1" dirty="0">
              <a:solidFill>
                <a:schemeClr val="accent1"/>
              </a:solidFill>
              <a:latin typeface="Arial Black"/>
              <a:cs typeface="Arial Black"/>
            </a:endParaRPr>
          </a:p>
        </p:txBody>
      </p:sp>
    </p:spTree>
    <p:extLst>
      <p:ext uri="{BB962C8B-B14F-4D97-AF65-F5344CB8AC3E}">
        <p14:creationId xmlns:p14="http://schemas.microsoft.com/office/powerpoint/2010/main" val="137976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Human Activity Perception and Cognition</a:t>
            </a:r>
            <a:endParaRPr lang="en-US" dirty="0"/>
          </a:p>
        </p:txBody>
      </p:sp>
      <p:sp>
        <p:nvSpPr>
          <p:cNvPr id="3" name="Content Placeholder 2"/>
          <p:cNvSpPr>
            <a:spLocks noGrp="1"/>
          </p:cNvSpPr>
          <p:nvPr>
            <p:ph idx="1"/>
          </p:nvPr>
        </p:nvSpPr>
        <p:spPr/>
        <p:txBody>
          <a:bodyPr/>
          <a:lstStyle/>
          <a:p>
            <a:r>
              <a:rPr lang="en-US" dirty="0" smtClean="0"/>
              <a:t>Summary of findings (to be presented)</a:t>
            </a:r>
          </a:p>
          <a:p>
            <a:pPr lvl="1"/>
            <a:r>
              <a:rPr lang="en-US" dirty="0" smtClean="0"/>
              <a:t>Humans can perceive biological motion, such as walking and dancing, from as few as 10-12 stimuli in the form of point.</a:t>
            </a:r>
          </a:p>
          <a:p>
            <a:pPr lvl="1"/>
            <a:r>
              <a:rPr lang="en-US" dirty="0" smtClean="0"/>
              <a:t>Biological motion activates the superior temporal sulcus (STS).</a:t>
            </a:r>
          </a:p>
          <a:p>
            <a:pPr lvl="1"/>
            <a:r>
              <a:rPr lang="en-US" dirty="0" smtClean="0"/>
              <a:t>Mammalian recognition of biological motion is viewpoint specific.</a:t>
            </a:r>
          </a:p>
          <a:p>
            <a:pPr lvl="1"/>
            <a:r>
              <a:rPr lang="en-US" dirty="0" smtClean="0"/>
              <a:t>The STS has cells tuned to specific hand gestures, such as tearing and pointing.</a:t>
            </a:r>
          </a:p>
          <a:p>
            <a:pPr lvl="1"/>
            <a:r>
              <a:rPr lang="en-US" dirty="0" smtClean="0"/>
              <a:t>The STS has specific cells tuned to interactions of objects and mammalian agents in the environment, e.g., hands and food.</a:t>
            </a:r>
            <a:endParaRPr lang="en-US" dirty="0"/>
          </a:p>
        </p:txBody>
      </p:sp>
    </p:spTree>
    <p:extLst>
      <p:ext uri="{BB962C8B-B14F-4D97-AF65-F5344CB8AC3E}">
        <p14:creationId xmlns:p14="http://schemas.microsoft.com/office/powerpoint/2010/main" val="26535932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Johansson: Perception of Biological Motion</a:t>
            </a:r>
            <a:endParaRPr lang="en-US" dirty="0"/>
          </a:p>
        </p:txBody>
      </p:sp>
      <p:pic>
        <p:nvPicPr>
          <p:cNvPr id="4" name="Johansson_part1_human_fast.mo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38263" y="1157288"/>
            <a:ext cx="6467475" cy="5173662"/>
          </a:xfrm>
        </p:spPr>
      </p:pic>
      <p:sp>
        <p:nvSpPr>
          <p:cNvPr id="5" name="TextBox 4"/>
          <p:cNvSpPr txBox="1"/>
          <p:nvPr/>
        </p:nvSpPr>
        <p:spPr>
          <a:xfrm>
            <a:off x="209272" y="756672"/>
            <a:ext cx="8725458" cy="400110"/>
          </a:xfrm>
          <a:prstGeom prst="rect">
            <a:avLst/>
          </a:prstGeom>
          <a:noFill/>
        </p:spPr>
        <p:txBody>
          <a:bodyPr wrap="square" rtlCol="0">
            <a:spAutoFit/>
          </a:bodyPr>
          <a:lstStyle/>
          <a:p>
            <a:r>
              <a:rPr lang="en-US" sz="1000" dirty="0" smtClean="0"/>
              <a:t>Sources: Johansson, G. “Visual perception of biological motion and a model for its analysis.” Perception &amp; Psychophysics. 14(2):201-211. 1973.</a:t>
            </a:r>
          </a:p>
          <a:p>
            <a:r>
              <a:rPr lang="en-US" sz="1000" dirty="0" smtClean="0"/>
              <a:t>Videos were made by JB Maas in 1971 (released via Houghton-Mifflin and now available on </a:t>
            </a:r>
            <a:r>
              <a:rPr lang="en-US" sz="1000" dirty="0" err="1" smtClean="0"/>
              <a:t>Youtube</a:t>
            </a:r>
            <a:r>
              <a:rPr lang="en-US" sz="1000" dirty="0" smtClean="0"/>
              <a:t>).</a:t>
            </a:r>
            <a:endParaRPr lang="en-US" sz="1000" dirty="0"/>
          </a:p>
        </p:txBody>
      </p:sp>
    </p:spTree>
    <p:extLst>
      <p:ext uri="{BB962C8B-B14F-4D97-AF65-F5344CB8AC3E}">
        <p14:creationId xmlns:p14="http://schemas.microsoft.com/office/powerpoint/2010/main" val="4032615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1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5634747" y="4090477"/>
            <a:ext cx="3364893" cy="2401200"/>
          </a:xfrm>
          <a:prstGeom prst="rect">
            <a:avLst/>
          </a:prstGeom>
        </p:spPr>
      </p:pic>
      <p:sp>
        <p:nvSpPr>
          <p:cNvPr id="2" name="Title 1"/>
          <p:cNvSpPr>
            <a:spLocks noGrp="1"/>
          </p:cNvSpPr>
          <p:nvPr>
            <p:ph type="title"/>
          </p:nvPr>
        </p:nvSpPr>
        <p:spPr>
          <a:xfrm>
            <a:off x="209272" y="164931"/>
            <a:ext cx="8725458" cy="692706"/>
          </a:xfrm>
        </p:spPr>
        <p:txBody>
          <a:bodyPr wrap="none">
            <a:normAutofit/>
          </a:bodyPr>
          <a:lstStyle/>
          <a:p>
            <a:r>
              <a:rPr lang="en-US" sz="2800" dirty="0" smtClean="0"/>
              <a:t>Mammalian Activity Recognition is Viewpoint Specific     </a:t>
            </a:r>
            <a:endParaRPr lang="en-US" sz="2800" dirty="0"/>
          </a:p>
        </p:txBody>
      </p:sp>
      <p:sp>
        <p:nvSpPr>
          <p:cNvPr id="3" name="Content Placeholder 2"/>
          <p:cNvSpPr>
            <a:spLocks noGrp="1"/>
          </p:cNvSpPr>
          <p:nvPr>
            <p:ph idx="1"/>
          </p:nvPr>
        </p:nvSpPr>
        <p:spPr>
          <a:xfrm>
            <a:off x="209268" y="1055553"/>
            <a:ext cx="5616605" cy="5267394"/>
          </a:xfrm>
        </p:spPr>
        <p:txBody>
          <a:bodyPr>
            <a:normAutofit fontScale="70000" lnSpcReduction="20000"/>
          </a:bodyPr>
          <a:lstStyle/>
          <a:p>
            <a:r>
              <a:rPr lang="en-US" dirty="0" smtClean="0"/>
              <a:t>The paper explores the basic question of viewpoint invariance of these mechanisms to recognize complex biological motion within the STS.  </a:t>
            </a:r>
          </a:p>
          <a:p>
            <a:r>
              <a:rPr lang="en-US" dirty="0" smtClean="0"/>
              <a:t>Not a human study.</a:t>
            </a:r>
          </a:p>
          <a:p>
            <a:r>
              <a:rPr lang="en-US" dirty="0" smtClean="0"/>
              <a:t>Builds a simple model of the known visual pathway.</a:t>
            </a:r>
          </a:p>
          <a:p>
            <a:pPr lvl="1"/>
            <a:r>
              <a:rPr lang="en-US" dirty="0" smtClean="0"/>
              <a:t>Two parts: form and motion</a:t>
            </a:r>
          </a:p>
          <a:p>
            <a:pPr lvl="1"/>
            <a:r>
              <a:rPr lang="en-US" dirty="0" smtClean="0"/>
              <a:t>Motion encodes</a:t>
            </a:r>
          </a:p>
          <a:p>
            <a:pPr lvl="2"/>
            <a:r>
              <a:rPr lang="en-US" dirty="0" smtClean="0"/>
              <a:t>Optical flow,</a:t>
            </a:r>
          </a:p>
          <a:p>
            <a:pPr lvl="2"/>
            <a:r>
              <a:rPr lang="en-US" dirty="0" smtClean="0"/>
              <a:t>Max-pooling (invariance),</a:t>
            </a:r>
          </a:p>
          <a:p>
            <a:pPr lvl="2"/>
            <a:r>
              <a:rPr lang="en-US" dirty="0" smtClean="0"/>
              <a:t>Non-linear templates on max-pooled outputs.</a:t>
            </a:r>
          </a:p>
          <a:p>
            <a:r>
              <a:rPr lang="en-US" dirty="0" smtClean="0"/>
              <a:t>Results</a:t>
            </a:r>
          </a:p>
          <a:p>
            <a:pPr lvl="1"/>
            <a:r>
              <a:rPr lang="en-US" dirty="0" smtClean="0"/>
              <a:t>Biological motion recognition can be achieved independently by each pathway.</a:t>
            </a:r>
          </a:p>
          <a:p>
            <a:pPr lvl="1"/>
            <a:r>
              <a:rPr lang="en-US" dirty="0" smtClean="0"/>
              <a:t>Shift and scale invariance (up to 1.5 octaves) observed.</a:t>
            </a:r>
          </a:p>
          <a:p>
            <a:pPr lvl="1"/>
            <a:r>
              <a:rPr lang="en-US" dirty="0" smtClean="0"/>
              <a:t>Model predicts view variance with recognition performance degrading as a function of the viewpoint angle.</a:t>
            </a:r>
          </a:p>
          <a:p>
            <a:pPr lvl="1"/>
            <a:r>
              <a:rPr lang="en-US" dirty="0" smtClean="0"/>
              <a:t>Motion pathway is less tolerant against temporal distortion than form pathway.</a:t>
            </a:r>
          </a:p>
          <a:p>
            <a:pPr lvl="1"/>
            <a:r>
              <a:rPr lang="en-US" dirty="0" smtClean="0"/>
              <a:t>Individual motions form basis of predicted </a:t>
            </a:r>
            <a:r>
              <a:rPr lang="en-US" i="1" dirty="0" smtClean="0"/>
              <a:t>smooth motion fields</a:t>
            </a:r>
            <a:r>
              <a:rPr lang="en-US" dirty="0" smtClean="0"/>
              <a:t> (linear combinations of models look biologically plausible).</a:t>
            </a:r>
          </a:p>
          <a:p>
            <a:endParaRPr lang="en-US" dirty="0"/>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a:t>M. A. Giese. Neural model for the recognition of biological motion</a:t>
            </a:r>
            <a:r>
              <a:rPr lang="en-US" sz="1000" dirty="0" smtClean="0"/>
              <a:t>, In </a:t>
            </a:r>
            <a:r>
              <a:rPr lang="en-US" sz="1000" i="1" dirty="0" err="1"/>
              <a:t>Dynamische</a:t>
            </a:r>
            <a:r>
              <a:rPr lang="en-US" sz="1000" i="1" dirty="0"/>
              <a:t> </a:t>
            </a:r>
            <a:r>
              <a:rPr lang="en-US" sz="1000" i="1" dirty="0" err="1"/>
              <a:t>Perzeption</a:t>
            </a:r>
            <a:r>
              <a:rPr lang="en-US" sz="1000" dirty="0"/>
              <a:t>, </a:t>
            </a:r>
            <a:r>
              <a:rPr lang="en-US" sz="1000" dirty="0" smtClean="0"/>
              <a:t>105</a:t>
            </a:r>
            <a:r>
              <a:rPr lang="en-US" sz="1000" dirty="0"/>
              <a:t>–110. Infix </a:t>
            </a:r>
            <a:r>
              <a:rPr lang="en-US" sz="1000" dirty="0" err="1"/>
              <a:t>Verlag</a:t>
            </a:r>
            <a:r>
              <a:rPr lang="en-US" sz="1000" dirty="0"/>
              <a:t>, 2000.</a:t>
            </a:r>
          </a:p>
        </p:txBody>
      </p:sp>
      <p:pic>
        <p:nvPicPr>
          <p:cNvPr id="7" name="Picture 6"/>
          <p:cNvPicPr>
            <a:picLocks noChangeAspect="1"/>
          </p:cNvPicPr>
          <p:nvPr/>
        </p:nvPicPr>
        <p:blipFill>
          <a:blip r:embed="rId4"/>
          <a:stretch>
            <a:fillRect/>
          </a:stretch>
        </p:blipFill>
        <p:spPr>
          <a:xfrm>
            <a:off x="6342263" y="1055553"/>
            <a:ext cx="2441491" cy="3166901"/>
          </a:xfrm>
          <a:prstGeom prst="rect">
            <a:avLst/>
          </a:prstGeom>
        </p:spPr>
      </p:pic>
    </p:spTree>
    <p:extLst>
      <p:ext uri="{BB962C8B-B14F-4D97-AF65-F5344CB8AC3E}">
        <p14:creationId xmlns:p14="http://schemas.microsoft.com/office/powerpoint/2010/main" val="28997538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Pelphrey</a:t>
            </a:r>
            <a:r>
              <a:rPr lang="en-US" dirty="0" smtClean="0"/>
              <a:t> Study: STS Prefers Biological Motion</a:t>
            </a:r>
            <a:endParaRPr lang="en-US" dirty="0"/>
          </a:p>
        </p:txBody>
      </p:sp>
      <p:sp>
        <p:nvSpPr>
          <p:cNvPr id="3" name="Content Placeholder 2"/>
          <p:cNvSpPr>
            <a:spLocks noGrp="1"/>
          </p:cNvSpPr>
          <p:nvPr>
            <p:ph idx="1"/>
          </p:nvPr>
        </p:nvSpPr>
        <p:spPr>
          <a:xfrm>
            <a:off x="209271" y="1055552"/>
            <a:ext cx="5012700" cy="3180468"/>
          </a:xfrm>
        </p:spPr>
        <p:txBody>
          <a:bodyPr>
            <a:normAutofit fontScale="77500" lnSpcReduction="20000"/>
          </a:bodyPr>
          <a:lstStyle/>
          <a:p>
            <a:r>
              <a:rPr lang="en-US" dirty="0" smtClean="0"/>
              <a:t>Explores the question of whether or not the superior temporal sulcus specifically focuses on biological motion.</a:t>
            </a:r>
          </a:p>
          <a:p>
            <a:r>
              <a:rPr lang="en-US" dirty="0" smtClean="0"/>
              <a:t>Key Findings:</a:t>
            </a:r>
          </a:p>
          <a:p>
            <a:pPr lvl="1"/>
            <a:r>
              <a:rPr lang="en-US" dirty="0" smtClean="0"/>
              <a:t>The STS is sensitive specifically to biological motion.</a:t>
            </a:r>
          </a:p>
          <a:p>
            <a:pPr lvl="1"/>
            <a:r>
              <a:rPr lang="en-US" dirty="0" smtClean="0"/>
              <a:t>The STS responds more strongly to biological motion than to </a:t>
            </a:r>
            <a:r>
              <a:rPr lang="en-US" dirty="0" err="1" smtClean="0"/>
              <a:t>nonmeaningful</a:t>
            </a:r>
            <a:r>
              <a:rPr lang="en-US" dirty="0" smtClean="0"/>
              <a:t> but complex </a:t>
            </a:r>
            <a:r>
              <a:rPr lang="en-US" dirty="0" err="1" smtClean="0"/>
              <a:t>nonbiological</a:t>
            </a:r>
            <a:r>
              <a:rPr lang="en-US" dirty="0" smtClean="0"/>
              <a:t> motion.</a:t>
            </a:r>
          </a:p>
          <a:p>
            <a:pPr lvl="1"/>
            <a:r>
              <a:rPr lang="en-US" dirty="0" smtClean="0"/>
              <a:t>The STS responds more strongly to biological motion than to complex and meaningful </a:t>
            </a:r>
            <a:r>
              <a:rPr lang="en-US" dirty="0" err="1" smtClean="0"/>
              <a:t>nonbiological</a:t>
            </a:r>
            <a:r>
              <a:rPr lang="en-US" dirty="0" smtClean="0"/>
              <a:t> motion.</a:t>
            </a:r>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Pelphrey</a:t>
            </a:r>
            <a:r>
              <a:rPr lang="en-US" sz="1000" dirty="0" smtClean="0"/>
              <a:t> et al. “Brain Activity Evoked by the Perception of Human Walking.”  Journal of Neuroscience 23(17):6819-6825, 2003.</a:t>
            </a:r>
            <a:endParaRPr lang="en-US" sz="1000" dirty="0"/>
          </a:p>
        </p:txBody>
      </p:sp>
      <p:pic>
        <p:nvPicPr>
          <p:cNvPr id="5" name="Picture 4"/>
          <p:cNvPicPr>
            <a:picLocks noChangeAspect="1"/>
          </p:cNvPicPr>
          <p:nvPr/>
        </p:nvPicPr>
        <p:blipFill>
          <a:blip r:embed="rId3"/>
          <a:stretch>
            <a:fillRect/>
          </a:stretch>
        </p:blipFill>
        <p:spPr>
          <a:xfrm>
            <a:off x="5221971" y="1384133"/>
            <a:ext cx="3280839" cy="2454660"/>
          </a:xfrm>
          <a:prstGeom prst="rect">
            <a:avLst/>
          </a:prstGeom>
        </p:spPr>
      </p:pic>
      <p:pic>
        <p:nvPicPr>
          <p:cNvPr id="7" name="Picture 6"/>
          <p:cNvPicPr>
            <a:picLocks noChangeAspect="1"/>
          </p:cNvPicPr>
          <p:nvPr/>
        </p:nvPicPr>
        <p:blipFill>
          <a:blip r:embed="rId4"/>
          <a:stretch>
            <a:fillRect/>
          </a:stretch>
        </p:blipFill>
        <p:spPr>
          <a:xfrm>
            <a:off x="4860375" y="4085053"/>
            <a:ext cx="3863395" cy="2513192"/>
          </a:xfrm>
          <a:prstGeom prst="rect">
            <a:avLst/>
          </a:prstGeom>
        </p:spPr>
      </p:pic>
      <p:pic>
        <p:nvPicPr>
          <p:cNvPr id="8" name="Picture 7"/>
          <p:cNvPicPr>
            <a:picLocks noChangeAspect="1"/>
          </p:cNvPicPr>
          <p:nvPr/>
        </p:nvPicPr>
        <p:blipFill>
          <a:blip r:embed="rId5"/>
          <a:stretch>
            <a:fillRect/>
          </a:stretch>
        </p:blipFill>
        <p:spPr>
          <a:xfrm>
            <a:off x="683830" y="4085053"/>
            <a:ext cx="3803399" cy="2196463"/>
          </a:xfrm>
          <a:prstGeom prst="rect">
            <a:avLst/>
          </a:prstGeom>
        </p:spPr>
      </p:pic>
      <p:sp>
        <p:nvSpPr>
          <p:cNvPr id="9" name="TextBox 8"/>
          <p:cNvSpPr txBox="1"/>
          <p:nvPr/>
        </p:nvSpPr>
        <p:spPr>
          <a:xfrm>
            <a:off x="683830" y="6281516"/>
            <a:ext cx="3803399" cy="246221"/>
          </a:xfrm>
          <a:prstGeom prst="rect">
            <a:avLst/>
          </a:prstGeom>
          <a:noFill/>
        </p:spPr>
        <p:txBody>
          <a:bodyPr wrap="square" rtlCol="0">
            <a:spAutoFit/>
          </a:bodyPr>
          <a:lstStyle/>
          <a:p>
            <a:r>
              <a:rPr lang="en-US" sz="1000" dirty="0" smtClean="0"/>
              <a:t>Image Source: Wikimedia Commons.</a:t>
            </a:r>
            <a:endParaRPr lang="en-US" sz="1000" dirty="0"/>
          </a:p>
        </p:txBody>
      </p:sp>
      <p:sp>
        <p:nvSpPr>
          <p:cNvPr id="10" name="TextBox 9"/>
          <p:cNvSpPr txBox="1"/>
          <p:nvPr/>
        </p:nvSpPr>
        <p:spPr>
          <a:xfrm>
            <a:off x="5221970" y="1130158"/>
            <a:ext cx="3280839" cy="276999"/>
          </a:xfrm>
          <a:prstGeom prst="rect">
            <a:avLst/>
          </a:prstGeom>
          <a:noFill/>
        </p:spPr>
        <p:txBody>
          <a:bodyPr wrap="square" rtlCol="0">
            <a:spAutoFit/>
          </a:bodyPr>
          <a:lstStyle/>
          <a:p>
            <a:pPr algn="ctr"/>
            <a:r>
              <a:rPr lang="en-US" sz="1200" dirty="0" smtClean="0">
                <a:solidFill>
                  <a:schemeClr val="accent3"/>
                </a:solidFill>
              </a:rPr>
              <a:t>Experiment Setup</a:t>
            </a:r>
            <a:endParaRPr lang="en-US" sz="1200" dirty="0">
              <a:solidFill>
                <a:schemeClr val="accent3"/>
              </a:solidFill>
            </a:endParaRPr>
          </a:p>
        </p:txBody>
      </p:sp>
      <p:sp>
        <p:nvSpPr>
          <p:cNvPr id="11" name="TextBox 10"/>
          <p:cNvSpPr txBox="1"/>
          <p:nvPr/>
        </p:nvSpPr>
        <p:spPr>
          <a:xfrm>
            <a:off x="5303323" y="3946553"/>
            <a:ext cx="3280839" cy="276999"/>
          </a:xfrm>
          <a:prstGeom prst="rect">
            <a:avLst/>
          </a:prstGeom>
          <a:noFill/>
        </p:spPr>
        <p:txBody>
          <a:bodyPr wrap="square" rtlCol="0">
            <a:spAutoFit/>
          </a:bodyPr>
          <a:lstStyle/>
          <a:p>
            <a:pPr algn="ctr"/>
            <a:r>
              <a:rPr lang="en-US" sz="1200" dirty="0" smtClean="0">
                <a:solidFill>
                  <a:schemeClr val="accent3"/>
                </a:solidFill>
              </a:rPr>
              <a:t>Peak Results</a:t>
            </a:r>
            <a:endParaRPr lang="en-US" sz="1200" dirty="0">
              <a:solidFill>
                <a:schemeClr val="accent3"/>
              </a:solidFill>
            </a:endParaRPr>
          </a:p>
        </p:txBody>
      </p:sp>
    </p:spTree>
    <p:extLst>
      <p:ext uri="{BB962C8B-B14F-4D97-AF65-F5344CB8AC3E}">
        <p14:creationId xmlns:p14="http://schemas.microsoft.com/office/powerpoint/2010/main" val="8496943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Select STS Cells Tuned to Object-Agent Interactions</a:t>
            </a:r>
            <a:endParaRPr lang="en-US" dirty="0"/>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Perrett</a:t>
            </a:r>
            <a:r>
              <a:rPr lang="en-US" sz="1000" dirty="0" smtClean="0"/>
              <a:t> et al</a:t>
            </a:r>
            <a:r>
              <a:rPr lang="en-US" sz="1000" dirty="0"/>
              <a:t>. Frameworks of analysis for the neural representation of animate objects and actions. </a:t>
            </a:r>
            <a:r>
              <a:rPr lang="en-US" sz="1000" dirty="0" smtClean="0"/>
              <a:t>J. </a:t>
            </a:r>
            <a:r>
              <a:rPr lang="en-US" sz="1000" dirty="0"/>
              <a:t>Experimental Biology, 146:87–113, 1989.</a:t>
            </a:r>
          </a:p>
        </p:txBody>
      </p:sp>
      <p:pic>
        <p:nvPicPr>
          <p:cNvPr id="6" name="Picture 5"/>
          <p:cNvPicPr>
            <a:picLocks noChangeAspect="1"/>
          </p:cNvPicPr>
          <p:nvPr/>
        </p:nvPicPr>
        <p:blipFill>
          <a:blip r:embed="rId2"/>
          <a:stretch>
            <a:fillRect/>
          </a:stretch>
        </p:blipFill>
        <p:spPr>
          <a:xfrm>
            <a:off x="5616231" y="3700201"/>
            <a:ext cx="3397885" cy="2631408"/>
          </a:xfrm>
          <a:prstGeom prst="rect">
            <a:avLst/>
          </a:prstGeom>
        </p:spPr>
      </p:pic>
      <p:pic>
        <p:nvPicPr>
          <p:cNvPr id="8" name="Picture 7"/>
          <p:cNvPicPr>
            <a:picLocks noChangeAspect="1"/>
          </p:cNvPicPr>
          <p:nvPr/>
        </p:nvPicPr>
        <p:blipFill>
          <a:blip r:embed="rId3"/>
          <a:stretch>
            <a:fillRect/>
          </a:stretch>
        </p:blipFill>
        <p:spPr>
          <a:xfrm>
            <a:off x="0" y="3433785"/>
            <a:ext cx="4987012" cy="3357301"/>
          </a:xfrm>
          <a:prstGeom prst="rect">
            <a:avLst/>
          </a:prstGeom>
        </p:spPr>
      </p:pic>
      <p:pic>
        <p:nvPicPr>
          <p:cNvPr id="7" name="Picture 6"/>
          <p:cNvPicPr>
            <a:picLocks noChangeAspect="1"/>
          </p:cNvPicPr>
          <p:nvPr/>
        </p:nvPicPr>
        <p:blipFill>
          <a:blip r:embed="rId4">
            <a:alphaModFix amt="50000"/>
          </a:blip>
          <a:stretch>
            <a:fillRect/>
          </a:stretch>
        </p:blipFill>
        <p:spPr>
          <a:xfrm>
            <a:off x="342485" y="3509484"/>
            <a:ext cx="4023968" cy="2001108"/>
          </a:xfrm>
          <a:prstGeom prst="rect">
            <a:avLst/>
          </a:prstGeom>
        </p:spPr>
      </p:pic>
      <p:sp>
        <p:nvSpPr>
          <p:cNvPr id="3" name="Content Placeholder 2"/>
          <p:cNvSpPr>
            <a:spLocks noGrp="1"/>
          </p:cNvSpPr>
          <p:nvPr>
            <p:ph idx="1"/>
          </p:nvPr>
        </p:nvSpPr>
        <p:spPr>
          <a:xfrm>
            <a:off x="209270" y="1055553"/>
            <a:ext cx="8725460" cy="2493827"/>
          </a:xfrm>
        </p:spPr>
        <p:txBody>
          <a:bodyPr>
            <a:normAutofit fontScale="85000" lnSpcReduction="20000"/>
          </a:bodyPr>
          <a:lstStyle/>
          <a:p>
            <a:r>
              <a:rPr lang="en-US" dirty="0" smtClean="0"/>
              <a:t>Studied a population of cells tuned to hands (in macaque monkeys).</a:t>
            </a:r>
          </a:p>
          <a:p>
            <a:pPr lvl="1"/>
            <a:r>
              <a:rPr lang="en-US" dirty="0" smtClean="0"/>
              <a:t>Studied cells unresponsive to simple bars/gratings as well as complex body movements, faces, or food.</a:t>
            </a:r>
          </a:p>
          <a:p>
            <a:r>
              <a:rPr lang="en-US" dirty="0" smtClean="0"/>
              <a:t>Findings</a:t>
            </a:r>
          </a:p>
          <a:p>
            <a:pPr lvl="1"/>
            <a:r>
              <a:rPr lang="en-US" dirty="0"/>
              <a:t>Different actions of the hand activated different subpopulations of </a:t>
            </a:r>
            <a:r>
              <a:rPr lang="en-US" dirty="0" smtClean="0"/>
              <a:t>cells.</a:t>
            </a:r>
          </a:p>
          <a:p>
            <a:pPr lvl="1"/>
            <a:r>
              <a:rPr lang="en-US" dirty="0" smtClean="0"/>
              <a:t>Isolated cells for </a:t>
            </a:r>
            <a:r>
              <a:rPr lang="en-US" i="1" dirty="0" smtClean="0"/>
              <a:t>reach for, retrieve, manipulate, pick, tear, present to the monkey, and hold</a:t>
            </a:r>
            <a:r>
              <a:rPr lang="en-US" dirty="0" smtClean="0"/>
              <a:t>.</a:t>
            </a:r>
          </a:p>
          <a:p>
            <a:pPr lvl="1"/>
            <a:r>
              <a:rPr lang="en-US" dirty="0" smtClean="0"/>
              <a:t>Selectivity is clearly detected for hand-object interactions over object-object interactions.</a:t>
            </a:r>
          </a:p>
        </p:txBody>
      </p:sp>
    </p:spTree>
    <p:extLst>
      <p:ext uri="{BB962C8B-B14F-4D97-AF65-F5344CB8AC3E}">
        <p14:creationId xmlns:p14="http://schemas.microsoft.com/office/powerpoint/2010/main" val="7081261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Activity Recognition Overview</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6159304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Activity Recognition Has Many Faces</a:t>
            </a:r>
            <a:endParaRPr lang="en-US" dirty="0"/>
          </a:p>
        </p:txBody>
      </p:sp>
      <p:pic>
        <p:nvPicPr>
          <p:cNvPr id="5" name="Picture 4"/>
          <p:cNvPicPr>
            <a:picLocks noChangeAspect="1"/>
          </p:cNvPicPr>
          <p:nvPr/>
        </p:nvPicPr>
        <p:blipFill>
          <a:blip r:embed="rId12"/>
          <a:stretch>
            <a:fillRect/>
          </a:stretch>
        </p:blipFill>
        <p:spPr>
          <a:xfrm>
            <a:off x="426383" y="857637"/>
            <a:ext cx="8286750" cy="5461000"/>
          </a:xfrm>
          <a:prstGeom prst="rect">
            <a:avLst/>
          </a:prstGeom>
        </p:spPr>
      </p:pic>
      <p:pic>
        <p:nvPicPr>
          <p:cNvPr id="6" name="Picture 5"/>
          <p:cNvPicPr>
            <a:picLocks noChangeAspect="1"/>
          </p:cNvPicPr>
          <p:nvPr/>
        </p:nvPicPr>
        <p:blipFill>
          <a:blip r:embed="rId13"/>
          <a:stretch>
            <a:fillRect/>
          </a:stretch>
        </p:blipFill>
        <p:spPr>
          <a:xfrm>
            <a:off x="426383" y="857637"/>
            <a:ext cx="8286750" cy="5461000"/>
          </a:xfrm>
          <a:prstGeom prst="rect">
            <a:avLst/>
          </a:prstGeom>
        </p:spPr>
      </p:pic>
      <p:pic>
        <p:nvPicPr>
          <p:cNvPr id="8" name="Picture 7"/>
          <p:cNvPicPr>
            <a:picLocks noChangeAspect="1"/>
          </p:cNvPicPr>
          <p:nvPr/>
        </p:nvPicPr>
        <p:blipFill>
          <a:blip r:embed="rId14"/>
          <a:stretch>
            <a:fillRect/>
          </a:stretch>
        </p:blipFill>
        <p:spPr>
          <a:xfrm>
            <a:off x="426383" y="857637"/>
            <a:ext cx="8286750" cy="5461000"/>
          </a:xfrm>
          <a:prstGeom prst="rect">
            <a:avLst/>
          </a:prstGeom>
        </p:spPr>
      </p:pic>
      <p:grpSp>
        <p:nvGrpSpPr>
          <p:cNvPr id="12" name="Group 11"/>
          <p:cNvGrpSpPr/>
          <p:nvPr/>
        </p:nvGrpSpPr>
        <p:grpSpPr>
          <a:xfrm>
            <a:off x="846978" y="3476088"/>
            <a:ext cx="4929743" cy="2360097"/>
            <a:chOff x="846978" y="3476088"/>
            <a:chExt cx="4929743" cy="2360097"/>
          </a:xfrm>
        </p:grpSpPr>
        <p:sp>
          <p:nvSpPr>
            <p:cNvPr id="9" name="Oval 8"/>
            <p:cNvSpPr/>
            <p:nvPr/>
          </p:nvSpPr>
          <p:spPr>
            <a:xfrm>
              <a:off x="846978" y="3476088"/>
              <a:ext cx="1996982" cy="592667"/>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Oval 9"/>
            <p:cNvSpPr/>
            <p:nvPr/>
          </p:nvSpPr>
          <p:spPr>
            <a:xfrm>
              <a:off x="2781248" y="4134734"/>
              <a:ext cx="1996982" cy="592667"/>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p:cNvSpPr/>
            <p:nvPr/>
          </p:nvSpPr>
          <p:spPr>
            <a:xfrm>
              <a:off x="3779739" y="5243518"/>
              <a:ext cx="1996982" cy="592667"/>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pic>
        <p:nvPicPr>
          <p:cNvPr id="13" name="gesture.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15"/>
          <a:stretch>
            <a:fillRect/>
          </a:stretch>
        </p:blipFill>
        <p:spPr>
          <a:xfrm>
            <a:off x="3744721" y="1124195"/>
            <a:ext cx="4064000" cy="2692400"/>
          </a:xfrm>
          <a:prstGeom prst="rect">
            <a:avLst/>
          </a:prstGeom>
        </p:spPr>
      </p:pic>
      <p:sp>
        <p:nvSpPr>
          <p:cNvPr id="14" name="Oval 13"/>
          <p:cNvSpPr/>
          <p:nvPr/>
        </p:nvSpPr>
        <p:spPr>
          <a:xfrm>
            <a:off x="2839580" y="5524171"/>
            <a:ext cx="1996982" cy="592667"/>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6" name="action.mp4">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16"/>
          <a:stretch>
            <a:fillRect/>
          </a:stretch>
        </p:blipFill>
        <p:spPr>
          <a:xfrm>
            <a:off x="3744721" y="888997"/>
            <a:ext cx="4064000" cy="3048000"/>
          </a:xfrm>
          <a:prstGeom prst="rect">
            <a:avLst/>
          </a:prstGeom>
        </p:spPr>
      </p:pic>
      <p:sp>
        <p:nvSpPr>
          <p:cNvPr id="17" name="Oval 16"/>
          <p:cNvSpPr/>
          <p:nvPr/>
        </p:nvSpPr>
        <p:spPr>
          <a:xfrm>
            <a:off x="3744721" y="5227837"/>
            <a:ext cx="1996982" cy="592667"/>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8" name="interaction.mp4">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7"/>
          <a:stretch>
            <a:fillRect/>
          </a:stretch>
        </p:blipFill>
        <p:spPr>
          <a:xfrm>
            <a:off x="3779739" y="888997"/>
            <a:ext cx="4064000" cy="3048000"/>
          </a:xfrm>
          <a:prstGeom prst="rect">
            <a:avLst/>
          </a:prstGeom>
        </p:spPr>
      </p:pic>
      <p:sp>
        <p:nvSpPr>
          <p:cNvPr id="19" name="Oval 18"/>
          <p:cNvSpPr/>
          <p:nvPr/>
        </p:nvSpPr>
        <p:spPr>
          <a:xfrm>
            <a:off x="4895612" y="4947184"/>
            <a:ext cx="1996982" cy="592667"/>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20" name="group.mp4">
            <a:hlinkClick r:id="" action="ppaction://media"/>
          </p:cNvPr>
          <p:cNvPicPr>
            <a:picLocks noChangeAspect="1"/>
          </p:cNvPicPr>
          <p:nvPr>
            <a:videoFile r:link="rId8"/>
            <p:extLst>
              <p:ext uri="{DAA4B4D4-6D71-4841-9C94-3DE7FCFB9230}">
                <p14:media xmlns:p14="http://schemas.microsoft.com/office/powerpoint/2010/main" r:link="rId7"/>
              </p:ext>
            </p:extLst>
          </p:nvPr>
        </p:nvPicPr>
        <p:blipFill>
          <a:blip r:embed="rId18"/>
          <a:stretch>
            <a:fillRect/>
          </a:stretch>
        </p:blipFill>
        <p:spPr>
          <a:xfrm>
            <a:off x="3779739" y="821426"/>
            <a:ext cx="4064000" cy="3048000"/>
          </a:xfrm>
          <a:prstGeom prst="rect">
            <a:avLst/>
          </a:prstGeom>
        </p:spPr>
      </p:pic>
      <p:sp>
        <p:nvSpPr>
          <p:cNvPr id="21" name="Oval 20"/>
          <p:cNvSpPr/>
          <p:nvPr/>
        </p:nvSpPr>
        <p:spPr>
          <a:xfrm>
            <a:off x="6109215" y="4640013"/>
            <a:ext cx="1996982" cy="592667"/>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22" name="event.mp4">
            <a:hlinkClick r:id="" action="ppaction://media"/>
          </p:cNvPr>
          <p:cNvPicPr>
            <a:picLocks noChangeAspect="1"/>
          </p:cNvPicPr>
          <p:nvPr>
            <a:videoFile r:link="rId10"/>
            <p:extLst>
              <p:ext uri="{DAA4B4D4-6D71-4841-9C94-3DE7FCFB9230}">
                <p14:media xmlns:p14="http://schemas.microsoft.com/office/powerpoint/2010/main" r:link="rId9"/>
              </p:ext>
            </p:extLst>
          </p:nvPr>
        </p:nvPicPr>
        <p:blipFill>
          <a:blip r:embed="rId19"/>
          <a:stretch>
            <a:fillRect/>
          </a:stretch>
        </p:blipFill>
        <p:spPr>
          <a:xfrm>
            <a:off x="3914959" y="990412"/>
            <a:ext cx="3928780" cy="2946585"/>
          </a:xfrm>
          <a:prstGeom prst="rect">
            <a:avLst/>
          </a:prstGeom>
        </p:spPr>
      </p:pic>
      <p:sp>
        <p:nvSpPr>
          <p:cNvPr id="23" name="Oval 22"/>
          <p:cNvSpPr/>
          <p:nvPr/>
        </p:nvSpPr>
        <p:spPr>
          <a:xfrm>
            <a:off x="7039566" y="4343400"/>
            <a:ext cx="1996982" cy="592667"/>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TextBox 23"/>
          <p:cNvSpPr txBox="1"/>
          <p:nvPr/>
        </p:nvSpPr>
        <p:spPr>
          <a:xfrm>
            <a:off x="1837766" y="6472525"/>
            <a:ext cx="7198784" cy="307777"/>
          </a:xfrm>
          <a:prstGeom prst="rect">
            <a:avLst/>
          </a:prstGeom>
          <a:noFill/>
        </p:spPr>
        <p:txBody>
          <a:bodyPr wrap="square" rtlCol="0">
            <a:spAutoFit/>
          </a:bodyPr>
          <a:lstStyle/>
          <a:p>
            <a:r>
              <a:rPr lang="en-US" sz="1400" dirty="0" smtClean="0"/>
              <a:t>Videos on this slide are sourced from my work, </a:t>
            </a:r>
            <a:r>
              <a:rPr lang="en-US" sz="1400" dirty="0" err="1" smtClean="0"/>
              <a:t>Youtube</a:t>
            </a:r>
            <a:r>
              <a:rPr lang="en-US" sz="1400" dirty="0" smtClean="0"/>
              <a:t> and other standard data sets.</a:t>
            </a:r>
            <a:endParaRPr lang="en-US" sz="1400" dirty="0"/>
          </a:p>
        </p:txBody>
      </p:sp>
    </p:spTree>
    <p:extLst>
      <p:ext uri="{BB962C8B-B14F-4D97-AF65-F5344CB8AC3E}">
        <p14:creationId xmlns:p14="http://schemas.microsoft.com/office/powerpoint/2010/main" val="153721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par>
                          <p:cTn id="11" fill="hold">
                            <p:stCondLst>
                              <p:cond delay="0"/>
                            </p:stCondLst>
                            <p:childTnLst>
                              <p:par>
                                <p:cTn id="12" presetID="1" presetClass="mediacall" presetSubtype="0" fill="hold" nodeType="afterEffect">
                                  <p:stCondLst>
                                    <p:cond delay="0"/>
                                  </p:stCondLst>
                                  <p:childTnLst>
                                    <p:cmd type="call" cmd="playFrom(0.0)">
                                      <p:cBhvr>
                                        <p:cTn id="13" dur="6875" fill="hold"/>
                                        <p:tgtEl>
                                          <p:spTgt spid="13"/>
                                        </p:tgtEl>
                                      </p:cBhvr>
                                    </p:cmd>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nodeType="clickEffect">
                                  <p:stCondLst>
                                    <p:cond delay="0"/>
                                  </p:stCondLst>
                                  <p:childTnLst>
                                    <p:set>
                                      <p:cBhvr>
                                        <p:cTn id="17" dur="1" fill="hold">
                                          <p:stCondLst>
                                            <p:cond delay="0"/>
                                          </p:stCondLst>
                                        </p:cTn>
                                        <p:tgtEl>
                                          <p:spTgt spid="13"/>
                                        </p:tgtEl>
                                        <p:attrNameLst>
                                          <p:attrName>style.visibility</p:attrName>
                                        </p:attrNameLst>
                                      </p:cBhvr>
                                      <p:to>
                                        <p:strVal val="hidden"/>
                                      </p:to>
                                    </p:set>
                                    <p:cmd type="call" cmd="stop">
                                      <p:cBhvr>
                                        <p:cTn id="18" dur="1">
                                          <p:stCondLst>
                                            <p:cond delay="0"/>
                                          </p:stCondLst>
                                        </p:cTn>
                                        <p:tgtEl>
                                          <p:spTgt spid="13"/>
                                        </p:tgtEl>
                                      </p:cBhvr>
                                    </p:cmd>
                                  </p:childTnLst>
                                </p:cTn>
                              </p:par>
                              <p:par>
                                <p:cTn id="19" presetID="1" presetClass="exit" presetSubtype="0" fill="hold" grpId="1" nodeType="withEffect">
                                  <p:stCondLst>
                                    <p:cond delay="0"/>
                                  </p:stCondLst>
                                  <p:childTnLst>
                                    <p:set>
                                      <p:cBhvr>
                                        <p:cTn id="20" dur="1" fill="hold">
                                          <p:stCondLst>
                                            <p:cond delay="0"/>
                                          </p:stCondLst>
                                        </p:cTn>
                                        <p:tgtEl>
                                          <p:spTgt spid="14"/>
                                        </p:tgtEl>
                                        <p:attrNameLst>
                                          <p:attrName>style.visibility</p:attrName>
                                        </p:attrNameLst>
                                      </p:cBhvr>
                                      <p:to>
                                        <p:strVal val="hidden"/>
                                      </p:to>
                                    </p:set>
                                  </p:childTnLst>
                                </p:cTn>
                              </p:par>
                            </p:childTnLst>
                          </p:cTn>
                        </p:par>
                        <p:par>
                          <p:cTn id="21" fill="hold">
                            <p:stCondLst>
                              <p:cond delay="0"/>
                            </p:stCondLst>
                            <p:childTnLst>
                              <p:par>
                                <p:cTn id="22" presetID="1"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par>
                          <p:cTn id="26" fill="hold">
                            <p:stCondLst>
                              <p:cond delay="0"/>
                            </p:stCondLst>
                            <p:childTnLst>
                              <p:par>
                                <p:cTn id="27" presetID="1" presetClass="mediacall" presetSubtype="0" fill="hold" nodeType="afterEffect">
                                  <p:stCondLst>
                                    <p:cond delay="0"/>
                                  </p:stCondLst>
                                  <p:childTnLst>
                                    <p:cmd type="call" cmd="playFrom(0.0)">
                                      <p:cBhvr>
                                        <p:cTn id="28" dur="6920" fill="hold"/>
                                        <p:tgtEl>
                                          <p:spTgt spid="16"/>
                                        </p:tgtEl>
                                      </p:cBhvr>
                                    </p:cmd>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16"/>
                                        </p:tgtEl>
                                        <p:attrNameLst>
                                          <p:attrName>style.visibility</p:attrName>
                                        </p:attrNameLst>
                                      </p:cBhvr>
                                      <p:to>
                                        <p:strVal val="hidden"/>
                                      </p:to>
                                    </p:set>
                                    <p:cmd type="call" cmd="stop">
                                      <p:cBhvr>
                                        <p:cTn id="33" dur="1">
                                          <p:stCondLst>
                                            <p:cond delay="0"/>
                                          </p:stCondLst>
                                        </p:cTn>
                                        <p:tgtEl>
                                          <p:spTgt spid="16"/>
                                        </p:tgtEl>
                                      </p:cBhvr>
                                    </p:cmd>
                                  </p:childTnLst>
                                </p:cTn>
                              </p:par>
                              <p:par>
                                <p:cTn id="34" presetID="1" presetClass="exit" presetSubtype="0" fill="hold" grpId="1" nodeType="withEffect">
                                  <p:stCondLst>
                                    <p:cond delay="0"/>
                                  </p:stCondLst>
                                  <p:childTnLst>
                                    <p:set>
                                      <p:cBhvr>
                                        <p:cTn id="35" dur="1" fill="hold">
                                          <p:stCondLst>
                                            <p:cond delay="0"/>
                                          </p:stCondLst>
                                        </p:cTn>
                                        <p:tgtEl>
                                          <p:spTgt spid="17"/>
                                        </p:tgtEl>
                                        <p:attrNameLst>
                                          <p:attrName>style.visibility</p:attrName>
                                        </p:attrNameLst>
                                      </p:cBhvr>
                                      <p:to>
                                        <p:strVal val="hidden"/>
                                      </p:to>
                                    </p:set>
                                  </p:childTnLst>
                                </p:cTn>
                              </p:par>
                            </p:childTnLst>
                          </p:cTn>
                        </p:par>
                        <p:par>
                          <p:cTn id="36" fill="hold">
                            <p:stCondLst>
                              <p:cond delay="0"/>
                            </p:stCondLst>
                            <p:childTnLst>
                              <p:par>
                                <p:cTn id="37" presetID="1"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childTnLst>
                          </p:cTn>
                        </p:par>
                        <p:par>
                          <p:cTn id="41" fill="hold">
                            <p:stCondLst>
                              <p:cond delay="0"/>
                            </p:stCondLst>
                            <p:childTnLst>
                              <p:par>
                                <p:cTn id="42" presetID="1" presetClass="mediacall" presetSubtype="0" fill="hold" nodeType="afterEffect">
                                  <p:stCondLst>
                                    <p:cond delay="0"/>
                                  </p:stCondLst>
                                  <p:childTnLst>
                                    <p:cmd type="call" cmd="playFrom(0.0)">
                                      <p:cBhvr>
                                        <p:cTn id="43" dur="5440" fill="hold"/>
                                        <p:tgtEl>
                                          <p:spTgt spid="18"/>
                                        </p:tgtEl>
                                      </p:cBhvr>
                                    </p:cmd>
                                  </p:childTnLst>
                                </p:cTn>
                              </p:par>
                            </p:childTnLst>
                          </p:cTn>
                        </p:par>
                      </p:childTnLst>
                    </p:cTn>
                  </p:par>
                  <p:par>
                    <p:cTn id="44" fill="hold">
                      <p:stCondLst>
                        <p:cond delay="indefinite"/>
                      </p:stCondLst>
                      <p:childTnLst>
                        <p:par>
                          <p:cTn id="45" fill="hold">
                            <p:stCondLst>
                              <p:cond delay="0"/>
                            </p:stCondLst>
                            <p:childTnLst>
                              <p:par>
                                <p:cTn id="46" presetID="1" presetClass="exit" presetSubtype="0" fill="hold" nodeType="clickEffect">
                                  <p:stCondLst>
                                    <p:cond delay="0"/>
                                  </p:stCondLst>
                                  <p:childTnLst>
                                    <p:set>
                                      <p:cBhvr>
                                        <p:cTn id="47" dur="1" fill="hold">
                                          <p:stCondLst>
                                            <p:cond delay="0"/>
                                          </p:stCondLst>
                                        </p:cTn>
                                        <p:tgtEl>
                                          <p:spTgt spid="18"/>
                                        </p:tgtEl>
                                        <p:attrNameLst>
                                          <p:attrName>style.visibility</p:attrName>
                                        </p:attrNameLst>
                                      </p:cBhvr>
                                      <p:to>
                                        <p:strVal val="hidden"/>
                                      </p:to>
                                    </p:set>
                                    <p:cmd type="call" cmd="stop">
                                      <p:cBhvr>
                                        <p:cTn id="48" dur="1">
                                          <p:stCondLst>
                                            <p:cond delay="0"/>
                                          </p:stCondLst>
                                        </p:cTn>
                                        <p:tgtEl>
                                          <p:spTgt spid="18"/>
                                        </p:tgtEl>
                                      </p:cBhvr>
                                    </p:cmd>
                                  </p:childTnLst>
                                </p:cTn>
                              </p:par>
                              <p:par>
                                <p:cTn id="49" presetID="1" presetClass="exit" presetSubtype="0" fill="hold" grpId="1" nodeType="withEffect">
                                  <p:stCondLst>
                                    <p:cond delay="0"/>
                                  </p:stCondLst>
                                  <p:childTnLst>
                                    <p:set>
                                      <p:cBhvr>
                                        <p:cTn id="50" dur="1" fill="hold">
                                          <p:stCondLst>
                                            <p:cond delay="0"/>
                                          </p:stCondLst>
                                        </p:cTn>
                                        <p:tgtEl>
                                          <p:spTgt spid="19"/>
                                        </p:tgtEl>
                                        <p:attrNameLst>
                                          <p:attrName>style.visibility</p:attrName>
                                        </p:attrNameLst>
                                      </p:cBhvr>
                                      <p:to>
                                        <p:strVal val="hidden"/>
                                      </p:to>
                                    </p:set>
                                  </p:childTnLst>
                                </p:cTn>
                              </p:par>
                              <p:par>
                                <p:cTn id="51" presetID="1" presetClass="entr" presetSubtype="0"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par>
                          <p:cTn id="55" fill="hold">
                            <p:stCondLst>
                              <p:cond delay="0"/>
                            </p:stCondLst>
                            <p:childTnLst>
                              <p:par>
                                <p:cTn id="56" presetID="1" presetClass="mediacall" presetSubtype="0" fill="hold" nodeType="afterEffect">
                                  <p:stCondLst>
                                    <p:cond delay="0"/>
                                  </p:stCondLst>
                                  <p:childTnLst>
                                    <p:cmd type="call" cmd="playFrom(0.0)">
                                      <p:cBhvr>
                                        <p:cTn id="57" dur="3320" fill="hold"/>
                                        <p:tgtEl>
                                          <p:spTgt spid="20"/>
                                        </p:tgtEl>
                                      </p:cBhvr>
                                    </p:cmd>
                                  </p:childTnLst>
                                </p:cTn>
                              </p:par>
                            </p:childTnLst>
                          </p:cTn>
                        </p:par>
                      </p:childTnLst>
                    </p:cTn>
                  </p:par>
                  <p:par>
                    <p:cTn id="58" fill="hold">
                      <p:stCondLst>
                        <p:cond delay="indefinite"/>
                      </p:stCondLst>
                      <p:childTnLst>
                        <p:par>
                          <p:cTn id="59" fill="hold">
                            <p:stCondLst>
                              <p:cond delay="0"/>
                            </p:stCondLst>
                            <p:childTnLst>
                              <p:par>
                                <p:cTn id="60" presetID="1" presetClass="exit" presetSubtype="0" fill="hold" nodeType="clickEffect">
                                  <p:stCondLst>
                                    <p:cond delay="0"/>
                                  </p:stCondLst>
                                  <p:childTnLst>
                                    <p:set>
                                      <p:cBhvr>
                                        <p:cTn id="61" dur="1" fill="hold">
                                          <p:stCondLst>
                                            <p:cond delay="0"/>
                                          </p:stCondLst>
                                        </p:cTn>
                                        <p:tgtEl>
                                          <p:spTgt spid="20"/>
                                        </p:tgtEl>
                                        <p:attrNameLst>
                                          <p:attrName>style.visibility</p:attrName>
                                        </p:attrNameLst>
                                      </p:cBhvr>
                                      <p:to>
                                        <p:strVal val="hidden"/>
                                      </p:to>
                                    </p:set>
                                    <p:cmd type="call" cmd="stop">
                                      <p:cBhvr>
                                        <p:cTn id="62" dur="1">
                                          <p:stCondLst>
                                            <p:cond delay="0"/>
                                          </p:stCondLst>
                                        </p:cTn>
                                        <p:tgtEl>
                                          <p:spTgt spid="20"/>
                                        </p:tgtEl>
                                      </p:cBhvr>
                                    </p:cmd>
                                  </p:childTnLst>
                                </p:cTn>
                              </p:par>
                              <p:par>
                                <p:cTn id="63" presetID="1" presetClass="exit" presetSubtype="0" fill="hold" grpId="1" nodeType="withEffect">
                                  <p:stCondLst>
                                    <p:cond delay="0"/>
                                  </p:stCondLst>
                                  <p:childTnLst>
                                    <p:set>
                                      <p:cBhvr>
                                        <p:cTn id="64" dur="1" fill="hold">
                                          <p:stCondLst>
                                            <p:cond delay="0"/>
                                          </p:stCondLst>
                                        </p:cTn>
                                        <p:tgtEl>
                                          <p:spTgt spid="21"/>
                                        </p:tgtEl>
                                        <p:attrNameLst>
                                          <p:attrName>style.visibility</p:attrName>
                                        </p:attrNameLst>
                                      </p:cBhvr>
                                      <p:to>
                                        <p:strVal val="hidden"/>
                                      </p:to>
                                    </p:set>
                                  </p:childTnLst>
                                </p:cTn>
                              </p:par>
                            </p:childTnLst>
                          </p:cTn>
                        </p:par>
                        <p:par>
                          <p:cTn id="65" fill="hold">
                            <p:stCondLst>
                              <p:cond delay="0"/>
                            </p:stCondLst>
                            <p:childTnLst>
                              <p:par>
                                <p:cTn id="66" presetID="1" presetClass="entr" presetSubtype="0"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childTnLst>
                                </p:cTn>
                              </p:par>
                              <p:par>
                                <p:cTn id="68" presetID="1"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childTnLst>
                                </p:cTn>
                              </p:par>
                            </p:childTnLst>
                          </p:cTn>
                        </p:par>
                        <p:par>
                          <p:cTn id="70" fill="hold">
                            <p:stCondLst>
                              <p:cond delay="0"/>
                            </p:stCondLst>
                            <p:childTnLst>
                              <p:par>
                                <p:cTn id="71" presetID="1" presetClass="mediacall" presetSubtype="0" fill="hold" nodeType="afterEffect">
                                  <p:stCondLst>
                                    <p:cond delay="0"/>
                                  </p:stCondLst>
                                  <p:childTnLst>
                                    <p:cmd type="call" cmd="playFrom(0.0)">
                                      <p:cBhvr>
                                        <p:cTn id="72" dur="45116" fill="hold"/>
                                        <p:tgtEl>
                                          <p:spTgt spid="22"/>
                                        </p:tgtEl>
                                      </p:cBhvr>
                                    </p:cmd>
                                  </p:childTnLst>
                                </p:cTn>
                              </p:par>
                            </p:childTnLst>
                          </p:cTn>
                        </p:par>
                      </p:childTnLst>
                    </p:cTn>
                  </p:par>
                  <p:par>
                    <p:cTn id="73" fill="hold">
                      <p:stCondLst>
                        <p:cond delay="indefinite"/>
                      </p:stCondLst>
                      <p:childTnLst>
                        <p:par>
                          <p:cTn id="74" fill="hold">
                            <p:stCondLst>
                              <p:cond delay="0"/>
                            </p:stCondLst>
                            <p:childTnLst>
                              <p:par>
                                <p:cTn id="75" presetID="1" presetClass="exit" presetSubtype="0" fill="hold" nodeType="clickEffect">
                                  <p:stCondLst>
                                    <p:cond delay="0"/>
                                  </p:stCondLst>
                                  <p:childTnLst>
                                    <p:set>
                                      <p:cBhvr>
                                        <p:cTn id="76" dur="1" fill="hold">
                                          <p:stCondLst>
                                            <p:cond delay="0"/>
                                          </p:stCondLst>
                                        </p:cTn>
                                        <p:tgtEl>
                                          <p:spTgt spid="22"/>
                                        </p:tgtEl>
                                        <p:attrNameLst>
                                          <p:attrName>style.visibility</p:attrName>
                                        </p:attrNameLst>
                                      </p:cBhvr>
                                      <p:to>
                                        <p:strVal val="hidden"/>
                                      </p:to>
                                    </p:set>
                                    <p:cmd type="call" cmd="stop">
                                      <p:cBhvr>
                                        <p:cTn id="77" dur="1">
                                          <p:stCondLst>
                                            <p:cond delay="0"/>
                                          </p:stCondLst>
                                        </p:cTn>
                                        <p:tgtEl>
                                          <p:spTgt spid="22"/>
                                        </p:tgtEl>
                                      </p:cBhvr>
                                    </p:cmd>
                                  </p:childTnLst>
                                </p:cTn>
                              </p:par>
                              <p:par>
                                <p:cTn id="78" presetID="1" presetClass="exit" presetSubtype="0" fill="hold" grpId="1" nodeType="withEffect">
                                  <p:stCondLst>
                                    <p:cond delay="0"/>
                                  </p:stCondLst>
                                  <p:childTnLst>
                                    <p:set>
                                      <p:cBhvr>
                                        <p:cTn id="79" dur="1" fill="hold">
                                          <p:stCondLst>
                                            <p:cond delay="0"/>
                                          </p:stCondLst>
                                        </p:cTn>
                                        <p:tgtEl>
                                          <p:spTgt spid="23"/>
                                        </p:tgtEl>
                                        <p:attrNameLst>
                                          <p:attrName>style.visibility</p:attrName>
                                        </p:attrNameLst>
                                      </p:cBhvr>
                                      <p:to>
                                        <p:strVal val="hidden"/>
                                      </p:to>
                                    </p:set>
                                  </p:childTnLst>
                                </p:cTn>
                              </p:par>
                              <p:par>
                                <p:cTn id="80" presetID="1" presetClass="entr" presetSubtype="0" fill="hold" nodeType="withEffect">
                                  <p:stCondLst>
                                    <p:cond delay="0"/>
                                  </p:stCondLst>
                                  <p:childTnLst>
                                    <p:set>
                                      <p:cBhvr>
                                        <p:cTn id="81" dur="1" fill="hold">
                                          <p:stCondLst>
                                            <p:cond delay="0"/>
                                          </p:stCondLst>
                                        </p:cTn>
                                        <p:tgtEl>
                                          <p:spTgt spid="5"/>
                                        </p:tgtEl>
                                        <p:attrNameLst>
                                          <p:attrName>style.visibility</p:attrName>
                                        </p:attrNameLst>
                                      </p:cBhvr>
                                      <p:to>
                                        <p:strVal val="visible"/>
                                      </p:to>
                                    </p:set>
                                  </p:childTnLst>
                                </p:cTn>
                              </p:par>
                              <p:par>
                                <p:cTn id="82" presetID="1" presetClass="exit" presetSubtype="0" fill="hold" grpId="1" nodeType="withEffect">
                                  <p:stCondLst>
                                    <p:cond delay="0"/>
                                  </p:stCondLst>
                                  <p:childTnLst>
                                    <p:set>
                                      <p:cBhvr>
                                        <p:cTn id="83" dur="1" fill="hold">
                                          <p:stCondLst>
                                            <p:cond delay="0"/>
                                          </p:stCondLst>
                                        </p:cTn>
                                        <p:tgtEl>
                                          <p:spTgt spid="24"/>
                                        </p:tgtEl>
                                        <p:attrNameLst>
                                          <p:attrName>style.visibility</p:attrName>
                                        </p:attrNameLst>
                                      </p:cBhvr>
                                      <p:to>
                                        <p:strVal val="hidden"/>
                                      </p:to>
                                    </p:set>
                                  </p:childTnLst>
                                </p:cTn>
                              </p:par>
                            </p:childTnLst>
                          </p:cTn>
                        </p:par>
                      </p:childTnLst>
                    </p:cTn>
                  </p:par>
                  <p:par>
                    <p:cTn id="84" fill="hold">
                      <p:stCondLst>
                        <p:cond delay="indefinite"/>
                      </p:stCondLst>
                      <p:childTnLst>
                        <p:par>
                          <p:cTn id="85" fill="hold">
                            <p:stCondLst>
                              <p:cond delay="0"/>
                            </p:stCondLst>
                            <p:childTnLst>
                              <p:par>
                                <p:cTn id="86" presetID="1" presetClass="entr" presetSubtype="0" fill="hold" nodeType="clickEffect">
                                  <p:stCondLst>
                                    <p:cond delay="0"/>
                                  </p:stCondLst>
                                  <p:childTnLst>
                                    <p:set>
                                      <p:cBhvr>
                                        <p:cTn id="87" dur="1" fill="hold">
                                          <p:stCondLst>
                                            <p:cond delay="0"/>
                                          </p:stCondLst>
                                        </p:cTn>
                                        <p:tgtEl>
                                          <p:spTgt spid="8"/>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92" repeatCount="indefinite" fill="hold" display="0">
                  <p:stCondLst>
                    <p:cond delay="indefinite"/>
                  </p:stCondLst>
                </p:cTn>
                <p:tgtEl>
                  <p:spTgt spid="13"/>
                </p:tgtEl>
              </p:cMediaNode>
            </p:video>
            <p:seq concurrent="1" nextAc="seek">
              <p:cTn id="93" restart="whenNotActive" fill="hold" evtFilter="cancelBubble" nodeType="interactiveSeq">
                <p:stCondLst>
                  <p:cond evt="onClick" delay="0">
                    <p:tgtEl>
                      <p:spTgt spid="13"/>
                    </p:tgtEl>
                  </p:cond>
                </p:stCondLst>
                <p:endSync evt="end" delay="0">
                  <p:rtn val="all"/>
                </p:endSync>
                <p:childTnLst>
                  <p:par>
                    <p:cTn id="94" fill="hold">
                      <p:stCondLst>
                        <p:cond delay="0"/>
                      </p:stCondLst>
                      <p:childTnLst>
                        <p:par>
                          <p:cTn id="95" fill="hold">
                            <p:stCondLst>
                              <p:cond delay="0"/>
                            </p:stCondLst>
                            <p:childTnLst>
                              <p:par>
                                <p:cTn id="96" presetID="2" presetClass="mediacall" presetSubtype="0" fill="hold" nodeType="clickEffect">
                                  <p:stCondLst>
                                    <p:cond delay="0"/>
                                  </p:stCondLst>
                                  <p:childTnLst>
                                    <p:cmd type="call" cmd="togglePause">
                                      <p:cBhvr>
                                        <p:cTn id="97" dur="1" fill="hold"/>
                                        <p:tgtEl>
                                          <p:spTgt spid="13"/>
                                        </p:tgtEl>
                                      </p:cBhvr>
                                    </p:cmd>
                                  </p:childTnLst>
                                </p:cTn>
                              </p:par>
                            </p:childTnLst>
                          </p:cTn>
                        </p:par>
                      </p:childTnLst>
                    </p:cTn>
                  </p:par>
                </p:childTnLst>
              </p:cTn>
              <p:nextCondLst>
                <p:cond evt="onClick" delay="0">
                  <p:tgtEl>
                    <p:spTgt spid="13"/>
                  </p:tgtEl>
                </p:cond>
              </p:nextCondLst>
            </p:seq>
            <p:video>
              <p:cMediaNode vol="80000">
                <p:cTn id="98" repeatCount="indefinite" fill="hold" display="0">
                  <p:stCondLst>
                    <p:cond delay="indefinite"/>
                  </p:stCondLst>
                </p:cTn>
                <p:tgtEl>
                  <p:spTgt spid="16"/>
                </p:tgtEl>
              </p:cMediaNode>
            </p:video>
            <p:seq concurrent="1" nextAc="seek">
              <p:cTn id="99" restart="whenNotActive" fill="hold" evtFilter="cancelBubble" nodeType="interactiveSeq">
                <p:stCondLst>
                  <p:cond evt="onClick" delay="0">
                    <p:tgtEl>
                      <p:spTgt spid="16"/>
                    </p:tgtEl>
                  </p:cond>
                </p:stCondLst>
                <p:endSync evt="end" delay="0">
                  <p:rtn val="all"/>
                </p:endSync>
                <p:childTnLst>
                  <p:par>
                    <p:cTn id="100" fill="hold">
                      <p:stCondLst>
                        <p:cond delay="0"/>
                      </p:stCondLst>
                      <p:childTnLst>
                        <p:par>
                          <p:cTn id="101" fill="hold">
                            <p:stCondLst>
                              <p:cond delay="0"/>
                            </p:stCondLst>
                            <p:childTnLst>
                              <p:par>
                                <p:cTn id="102" presetID="2" presetClass="mediacall" presetSubtype="0" fill="hold" nodeType="clickEffect">
                                  <p:stCondLst>
                                    <p:cond delay="0"/>
                                  </p:stCondLst>
                                  <p:childTnLst>
                                    <p:cmd type="call" cmd="togglePause">
                                      <p:cBhvr>
                                        <p:cTn id="103" dur="1" fill="hold"/>
                                        <p:tgtEl>
                                          <p:spTgt spid="16"/>
                                        </p:tgtEl>
                                      </p:cBhvr>
                                    </p:cmd>
                                  </p:childTnLst>
                                </p:cTn>
                              </p:par>
                            </p:childTnLst>
                          </p:cTn>
                        </p:par>
                      </p:childTnLst>
                    </p:cTn>
                  </p:par>
                </p:childTnLst>
              </p:cTn>
              <p:nextCondLst>
                <p:cond evt="onClick" delay="0">
                  <p:tgtEl>
                    <p:spTgt spid="16"/>
                  </p:tgtEl>
                </p:cond>
              </p:nextCondLst>
            </p:seq>
            <p:video>
              <p:cMediaNode vol="80000">
                <p:cTn id="104" repeatCount="indefinite" fill="hold" display="0">
                  <p:stCondLst>
                    <p:cond delay="indefinite"/>
                  </p:stCondLst>
                </p:cTn>
                <p:tgtEl>
                  <p:spTgt spid="18"/>
                </p:tgtEl>
              </p:cMediaNode>
            </p:video>
            <p:seq concurrent="1" nextAc="seek">
              <p:cTn id="105" restart="whenNotActive" fill="hold" evtFilter="cancelBubble" nodeType="interactiveSeq">
                <p:stCondLst>
                  <p:cond evt="onClick" delay="0">
                    <p:tgtEl>
                      <p:spTgt spid="18"/>
                    </p:tgtEl>
                  </p:cond>
                </p:stCondLst>
                <p:endSync evt="end" delay="0">
                  <p:rtn val="all"/>
                </p:endSync>
                <p:childTnLst>
                  <p:par>
                    <p:cTn id="106" fill="hold">
                      <p:stCondLst>
                        <p:cond delay="0"/>
                      </p:stCondLst>
                      <p:childTnLst>
                        <p:par>
                          <p:cTn id="107" fill="hold">
                            <p:stCondLst>
                              <p:cond delay="0"/>
                            </p:stCondLst>
                            <p:childTnLst>
                              <p:par>
                                <p:cTn id="108" presetID="2" presetClass="mediacall" presetSubtype="0" fill="hold" nodeType="clickEffect">
                                  <p:stCondLst>
                                    <p:cond delay="0"/>
                                  </p:stCondLst>
                                  <p:childTnLst>
                                    <p:cmd type="call" cmd="togglePause">
                                      <p:cBhvr>
                                        <p:cTn id="109" dur="1" fill="hold"/>
                                        <p:tgtEl>
                                          <p:spTgt spid="18"/>
                                        </p:tgtEl>
                                      </p:cBhvr>
                                    </p:cmd>
                                  </p:childTnLst>
                                </p:cTn>
                              </p:par>
                            </p:childTnLst>
                          </p:cTn>
                        </p:par>
                      </p:childTnLst>
                    </p:cTn>
                  </p:par>
                </p:childTnLst>
              </p:cTn>
              <p:nextCondLst>
                <p:cond evt="onClick" delay="0">
                  <p:tgtEl>
                    <p:spTgt spid="18"/>
                  </p:tgtEl>
                </p:cond>
              </p:nextCondLst>
            </p:seq>
            <p:video>
              <p:cMediaNode vol="80000">
                <p:cTn id="110" repeatCount="indefinite" fill="hold" display="0">
                  <p:stCondLst>
                    <p:cond delay="indefinite"/>
                  </p:stCondLst>
                </p:cTn>
                <p:tgtEl>
                  <p:spTgt spid="20"/>
                </p:tgtEl>
              </p:cMediaNode>
            </p:video>
            <p:seq concurrent="1" nextAc="seek">
              <p:cTn id="111" restart="whenNotActive" fill="hold" evtFilter="cancelBubble" nodeType="interactiveSeq">
                <p:stCondLst>
                  <p:cond evt="onClick" delay="0">
                    <p:tgtEl>
                      <p:spTgt spid="20"/>
                    </p:tgtEl>
                  </p:cond>
                </p:stCondLst>
                <p:endSync evt="end" delay="0">
                  <p:rtn val="all"/>
                </p:endSync>
                <p:childTnLst>
                  <p:par>
                    <p:cTn id="112" fill="hold">
                      <p:stCondLst>
                        <p:cond delay="0"/>
                      </p:stCondLst>
                      <p:childTnLst>
                        <p:par>
                          <p:cTn id="113" fill="hold">
                            <p:stCondLst>
                              <p:cond delay="0"/>
                            </p:stCondLst>
                            <p:childTnLst>
                              <p:par>
                                <p:cTn id="114" presetID="2" presetClass="mediacall" presetSubtype="0" fill="hold" nodeType="clickEffect">
                                  <p:stCondLst>
                                    <p:cond delay="0"/>
                                  </p:stCondLst>
                                  <p:childTnLst>
                                    <p:cmd type="call" cmd="togglePause">
                                      <p:cBhvr>
                                        <p:cTn id="115" dur="1" fill="hold"/>
                                        <p:tgtEl>
                                          <p:spTgt spid="20"/>
                                        </p:tgtEl>
                                      </p:cBhvr>
                                    </p:cmd>
                                  </p:childTnLst>
                                </p:cTn>
                              </p:par>
                            </p:childTnLst>
                          </p:cTn>
                        </p:par>
                      </p:childTnLst>
                    </p:cTn>
                  </p:par>
                </p:childTnLst>
              </p:cTn>
              <p:nextCondLst>
                <p:cond evt="onClick" delay="0">
                  <p:tgtEl>
                    <p:spTgt spid="20"/>
                  </p:tgtEl>
                </p:cond>
              </p:nextCondLst>
            </p:seq>
            <p:video>
              <p:cMediaNode vol="80000">
                <p:cTn id="116" repeatCount="indefinite" fill="hold" display="0">
                  <p:stCondLst>
                    <p:cond delay="indefinite"/>
                  </p:stCondLst>
                </p:cTn>
                <p:tgtEl>
                  <p:spTgt spid="22"/>
                </p:tgtEl>
              </p:cMediaNode>
            </p:video>
            <p:seq concurrent="1" nextAc="seek">
              <p:cTn id="117" restart="whenNotActive" fill="hold" evtFilter="cancelBubble" nodeType="interactiveSeq">
                <p:stCondLst>
                  <p:cond evt="onClick" delay="0">
                    <p:tgtEl>
                      <p:spTgt spid="22"/>
                    </p:tgtEl>
                  </p:cond>
                </p:stCondLst>
                <p:endSync evt="end" delay="0">
                  <p:rtn val="all"/>
                </p:endSync>
                <p:childTnLst>
                  <p:par>
                    <p:cTn id="118" fill="hold">
                      <p:stCondLst>
                        <p:cond delay="0"/>
                      </p:stCondLst>
                      <p:childTnLst>
                        <p:par>
                          <p:cTn id="119" fill="hold">
                            <p:stCondLst>
                              <p:cond delay="0"/>
                            </p:stCondLst>
                            <p:childTnLst>
                              <p:par>
                                <p:cTn id="120" presetID="2" presetClass="mediacall" presetSubtype="0" fill="hold" nodeType="clickEffect">
                                  <p:stCondLst>
                                    <p:cond delay="0"/>
                                  </p:stCondLst>
                                  <p:childTnLst>
                                    <p:cmd type="call" cmd="togglePause">
                                      <p:cBhvr>
                                        <p:cTn id="121" dur="1" fill="hold"/>
                                        <p:tgtEl>
                                          <p:spTgt spid="22"/>
                                        </p:tgtEl>
                                      </p:cBhvr>
                                    </p:cmd>
                                  </p:childTnLst>
                                </p:cTn>
                              </p:par>
                            </p:childTnLst>
                          </p:cTn>
                        </p:par>
                      </p:childTnLst>
                    </p:cTn>
                  </p:par>
                </p:childTnLst>
              </p:cTn>
              <p:nextCondLst>
                <p:cond evt="onClick" delay="0">
                  <p:tgtEl>
                    <p:spTgt spid="22"/>
                  </p:tgtEl>
                </p:cond>
              </p:nextCondLst>
            </p:seq>
          </p:childTnLst>
        </p:cTn>
      </p:par>
    </p:tnLst>
    <p:bldLst>
      <p:bldP spid="14" grpId="0" animBg="1"/>
      <p:bldP spid="14" grpId="1" animBg="1"/>
      <p:bldP spid="17" grpId="0" animBg="1"/>
      <p:bldP spid="17" grpId="1" animBg="1"/>
      <p:bldP spid="19" grpId="0" animBg="1"/>
      <p:bldP spid="19" grpId="1" animBg="1"/>
      <p:bldP spid="21" grpId="0" animBg="1"/>
      <p:bldP spid="21" grpId="1" animBg="1"/>
      <p:bldP spid="23" grpId="0" animBg="1"/>
      <p:bldP spid="23" grpId="1" animBg="1"/>
      <p:bldP spid="24" grpId="0"/>
      <p:bldP spid="2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Applications of Activity Recognition</a:t>
            </a:r>
            <a:endParaRPr lang="en-US" dirty="0"/>
          </a:p>
        </p:txBody>
      </p:sp>
      <p:sp>
        <p:nvSpPr>
          <p:cNvPr id="3" name="Content Placeholder 2"/>
          <p:cNvSpPr>
            <a:spLocks noGrp="1"/>
          </p:cNvSpPr>
          <p:nvPr>
            <p:ph idx="1"/>
          </p:nvPr>
        </p:nvSpPr>
        <p:spPr>
          <a:xfrm>
            <a:off x="209271" y="1042043"/>
            <a:ext cx="8725458" cy="5276056"/>
          </a:xfrm>
        </p:spPr>
        <p:txBody>
          <a:bodyPr/>
          <a:lstStyle/>
          <a:p>
            <a:r>
              <a:rPr lang="en-US" dirty="0" smtClean="0"/>
              <a:t>Automated surveillance systems.</a:t>
            </a:r>
          </a:p>
          <a:p>
            <a:r>
              <a:rPr lang="en-US" dirty="0" smtClean="0"/>
              <a:t>Real-time monitoring of patients, elderly persons.</a:t>
            </a:r>
          </a:p>
          <a:p>
            <a:r>
              <a:rPr lang="en-US" dirty="0" smtClean="0"/>
              <a:t>Gesture- and action-based interfaces (e.g., </a:t>
            </a:r>
            <a:r>
              <a:rPr lang="en-US" dirty="0" err="1" smtClean="0"/>
              <a:t>Kinect</a:t>
            </a:r>
            <a:r>
              <a:rPr lang="en-US" dirty="0" smtClean="0"/>
              <a:t>).</a:t>
            </a:r>
          </a:p>
          <a:p>
            <a:r>
              <a:rPr lang="en-US" dirty="0" smtClean="0"/>
              <a:t>Anomaly detection in video.</a:t>
            </a:r>
          </a:p>
          <a:p>
            <a:r>
              <a:rPr lang="en-US" dirty="0" smtClean="0"/>
              <a:t>Sports-video </a:t>
            </a:r>
            <a:r>
              <a:rPr lang="en-US" dirty="0"/>
              <a:t>a</a:t>
            </a:r>
            <a:r>
              <a:rPr lang="en-US" dirty="0" smtClean="0"/>
              <a:t>nalysis.</a:t>
            </a:r>
          </a:p>
          <a:p>
            <a:r>
              <a:rPr lang="en-US" dirty="0" smtClean="0"/>
              <a:t>Semantic video retrieval.</a:t>
            </a:r>
          </a:p>
          <a:p>
            <a:r>
              <a:rPr lang="en-US" dirty="0" smtClean="0"/>
              <a:t>Video-to-text.</a:t>
            </a:r>
            <a:endParaRPr lang="en-US" dirty="0"/>
          </a:p>
        </p:txBody>
      </p:sp>
    </p:spTree>
    <p:extLst>
      <p:ext uri="{BB962C8B-B14F-4D97-AF65-F5344CB8AC3E}">
        <p14:creationId xmlns:p14="http://schemas.microsoft.com/office/powerpoint/2010/main" val="3460192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Applications of Activity Recognition</a:t>
            </a:r>
            <a:endParaRPr lang="en-US" dirty="0"/>
          </a:p>
        </p:txBody>
      </p:sp>
      <p:sp>
        <p:nvSpPr>
          <p:cNvPr id="3" name="Content Placeholder 2"/>
          <p:cNvSpPr>
            <a:spLocks noGrp="1"/>
          </p:cNvSpPr>
          <p:nvPr>
            <p:ph idx="1"/>
          </p:nvPr>
        </p:nvSpPr>
        <p:spPr>
          <a:xfrm>
            <a:off x="209271" y="1042043"/>
            <a:ext cx="8725458" cy="5276056"/>
          </a:xfrm>
        </p:spPr>
        <p:txBody>
          <a:bodyPr/>
          <a:lstStyle/>
          <a:p>
            <a:r>
              <a:rPr lang="en-US" dirty="0" smtClean="0"/>
              <a:t>Automated surveillance systems.</a:t>
            </a:r>
          </a:p>
          <a:p>
            <a:r>
              <a:rPr lang="en-US" dirty="0" smtClean="0"/>
              <a:t>Real-time monitoring of patients, elderly persons.</a:t>
            </a:r>
          </a:p>
          <a:p>
            <a:r>
              <a:rPr lang="en-US" dirty="0" smtClean="0">
                <a:solidFill>
                  <a:srgbClr val="FF0000"/>
                </a:solidFill>
              </a:rPr>
              <a:t>Gesture- and action-based interfaces (e.g., </a:t>
            </a:r>
            <a:r>
              <a:rPr lang="en-US" dirty="0" err="1" smtClean="0">
                <a:solidFill>
                  <a:srgbClr val="FF0000"/>
                </a:solidFill>
              </a:rPr>
              <a:t>Kinect</a:t>
            </a:r>
            <a:r>
              <a:rPr lang="en-US" dirty="0" smtClean="0">
                <a:solidFill>
                  <a:srgbClr val="FF0000"/>
                </a:solidFill>
              </a:rPr>
              <a:t>).</a:t>
            </a:r>
          </a:p>
          <a:p>
            <a:r>
              <a:rPr lang="en-US" dirty="0" smtClean="0"/>
              <a:t>Anomaly detection in video.</a:t>
            </a:r>
          </a:p>
          <a:p>
            <a:r>
              <a:rPr lang="en-US" dirty="0" smtClean="0"/>
              <a:t>Sports-video </a:t>
            </a:r>
            <a:r>
              <a:rPr lang="en-US" dirty="0"/>
              <a:t>a</a:t>
            </a:r>
            <a:r>
              <a:rPr lang="en-US" dirty="0" smtClean="0"/>
              <a:t>nalysis.</a:t>
            </a:r>
          </a:p>
          <a:p>
            <a:r>
              <a:rPr lang="en-US" dirty="0" smtClean="0"/>
              <a:t>Semantic video retrieval.</a:t>
            </a:r>
          </a:p>
          <a:p>
            <a:r>
              <a:rPr lang="en-US" dirty="0" smtClean="0"/>
              <a:t>Video-to-text.</a:t>
            </a:r>
            <a:endParaRPr lang="en-US" dirty="0"/>
          </a:p>
        </p:txBody>
      </p:sp>
      <p:pic>
        <p:nvPicPr>
          <p:cNvPr id="4" name="kinect_example.mo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tretch>
            <a:fillRect/>
          </a:stretch>
        </p:blipFill>
        <p:spPr>
          <a:xfrm>
            <a:off x="4103565" y="4489299"/>
            <a:ext cx="4533900" cy="1828800"/>
          </a:xfrm>
          <a:prstGeom prst="rect">
            <a:avLst/>
          </a:prstGeom>
        </p:spPr>
      </p:pic>
      <p:pic>
        <p:nvPicPr>
          <p:cNvPr id="5" name="minority_report_clip.mov">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tretch>
            <a:fillRect/>
          </a:stretch>
        </p:blipFill>
        <p:spPr>
          <a:xfrm>
            <a:off x="631077" y="4489299"/>
            <a:ext cx="3285552" cy="1828800"/>
          </a:xfrm>
          <a:prstGeom prst="rect">
            <a:avLst/>
          </a:prstGeom>
        </p:spPr>
      </p:pic>
      <p:sp>
        <p:nvSpPr>
          <p:cNvPr id="6" name="TextBox 5"/>
          <p:cNvSpPr txBox="1"/>
          <p:nvPr/>
        </p:nvSpPr>
        <p:spPr>
          <a:xfrm>
            <a:off x="633179" y="6330950"/>
            <a:ext cx="3803399" cy="246221"/>
          </a:xfrm>
          <a:prstGeom prst="rect">
            <a:avLst/>
          </a:prstGeom>
          <a:noFill/>
        </p:spPr>
        <p:txBody>
          <a:bodyPr wrap="square" rtlCol="0">
            <a:spAutoFit/>
          </a:bodyPr>
          <a:lstStyle/>
          <a:p>
            <a:r>
              <a:rPr lang="en-US" sz="1000" dirty="0" smtClean="0"/>
              <a:t>Source: http</a:t>
            </a:r>
            <a:r>
              <a:rPr lang="en-US" sz="1000" dirty="0"/>
              <a:t>://</a:t>
            </a:r>
            <a:r>
              <a:rPr lang="en-US" sz="1000" dirty="0" err="1"/>
              <a:t>www.youtube.com</a:t>
            </a:r>
            <a:r>
              <a:rPr lang="en-US" sz="1000" dirty="0" smtClean="0"/>
              <a:t>/</a:t>
            </a:r>
            <a:endParaRPr lang="en-US" sz="1000" dirty="0"/>
          </a:p>
        </p:txBody>
      </p:sp>
    </p:spTree>
    <p:extLst>
      <p:ext uri="{BB962C8B-B14F-4D97-AF65-F5344CB8AC3E}">
        <p14:creationId xmlns:p14="http://schemas.microsoft.com/office/powerpoint/2010/main" val="2993882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734" fill="hold"/>
                                        <p:tgtEl>
                                          <p:spTgt spid="5"/>
                                        </p:tgtEl>
                                      </p:cBhvr>
                                    </p:cmd>
                                  </p:childTnLst>
                                </p:cTn>
                              </p:par>
                            </p:childTnLst>
                          </p:cTn>
                        </p:par>
                        <p:par>
                          <p:cTn id="7" fill="hold">
                            <p:stCondLst>
                              <p:cond delay="12734"/>
                            </p:stCondLst>
                            <p:childTnLst>
                              <p:par>
                                <p:cTn id="8" presetID="1" presetClass="mediacall" presetSubtype="0" fill="hold" nodeType="afterEffect">
                                  <p:stCondLst>
                                    <p:cond delay="0"/>
                                  </p:stCondLst>
                                  <p:childTnLst>
                                    <p:cmd type="call" cmd="playFrom(0.0)">
                                      <p:cBhvr>
                                        <p:cTn id="9" dur="662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5"/>
                </p:tgtEl>
              </p:cMediaNode>
            </p:video>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5"/>
                                        </p:tgtEl>
                                      </p:cBhvr>
                                    </p:cmd>
                                  </p:childTnLst>
                                </p:cTn>
                              </p:par>
                            </p:childTnLst>
                          </p:cTn>
                        </p:par>
                      </p:childTnLst>
                    </p:cTn>
                  </p:par>
                </p:childTnLst>
              </p:cTn>
              <p:nextCondLst>
                <p:cond evt="onClick" delay="0">
                  <p:tgtEl>
                    <p:spTgt spid="5"/>
                  </p:tgtEl>
                </p:cond>
              </p:nextCondLst>
            </p:seq>
            <p:video>
              <p:cMediaNode vol="80000">
                <p:cTn id="16" fill="hold" display="0">
                  <p:stCondLst>
                    <p:cond delay="indefinite"/>
                  </p:stCondLst>
                </p:cTn>
                <p:tgtEl>
                  <p:spTgt spid="4"/>
                </p:tgtEl>
              </p:cMediaNode>
            </p:video>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Applications of Activity Recognition</a:t>
            </a:r>
            <a:endParaRPr lang="en-US" dirty="0"/>
          </a:p>
        </p:txBody>
      </p:sp>
      <p:sp>
        <p:nvSpPr>
          <p:cNvPr id="3" name="Content Placeholder 2"/>
          <p:cNvSpPr>
            <a:spLocks noGrp="1"/>
          </p:cNvSpPr>
          <p:nvPr>
            <p:ph idx="1"/>
          </p:nvPr>
        </p:nvSpPr>
        <p:spPr>
          <a:xfrm>
            <a:off x="209271" y="1042043"/>
            <a:ext cx="8725458" cy="5276056"/>
          </a:xfrm>
        </p:spPr>
        <p:txBody>
          <a:bodyPr/>
          <a:lstStyle/>
          <a:p>
            <a:r>
              <a:rPr lang="en-US" dirty="0" smtClean="0"/>
              <a:t>Automated surveillance systems.</a:t>
            </a:r>
          </a:p>
          <a:p>
            <a:r>
              <a:rPr lang="en-US" dirty="0" smtClean="0"/>
              <a:t>Real-time monitoring of patients, elderly persons.</a:t>
            </a:r>
          </a:p>
          <a:p>
            <a:r>
              <a:rPr lang="en-US" dirty="0" smtClean="0"/>
              <a:t>Gesture- and action-based interfaces (e.g., </a:t>
            </a:r>
            <a:r>
              <a:rPr lang="en-US" dirty="0" err="1" smtClean="0"/>
              <a:t>Kinect</a:t>
            </a:r>
            <a:r>
              <a:rPr lang="en-US" dirty="0" smtClean="0"/>
              <a:t>).</a:t>
            </a:r>
          </a:p>
          <a:p>
            <a:r>
              <a:rPr lang="en-US" dirty="0" smtClean="0"/>
              <a:t>Anomaly detection in video.</a:t>
            </a:r>
          </a:p>
          <a:p>
            <a:r>
              <a:rPr lang="en-US" dirty="0" smtClean="0">
                <a:solidFill>
                  <a:srgbClr val="FF0000"/>
                </a:solidFill>
              </a:rPr>
              <a:t>Sports-video </a:t>
            </a:r>
            <a:r>
              <a:rPr lang="en-US" dirty="0">
                <a:solidFill>
                  <a:srgbClr val="FF0000"/>
                </a:solidFill>
              </a:rPr>
              <a:t>a</a:t>
            </a:r>
            <a:r>
              <a:rPr lang="en-US" dirty="0" smtClean="0">
                <a:solidFill>
                  <a:srgbClr val="FF0000"/>
                </a:solidFill>
              </a:rPr>
              <a:t>nalysis.</a:t>
            </a:r>
          </a:p>
          <a:p>
            <a:r>
              <a:rPr lang="en-US" dirty="0" smtClean="0"/>
              <a:t>Semantic video retrieval.</a:t>
            </a:r>
          </a:p>
          <a:p>
            <a:r>
              <a:rPr lang="en-US" dirty="0" smtClean="0"/>
              <a:t>Video-to-text.</a:t>
            </a:r>
            <a:endParaRPr lang="en-US" dirty="0"/>
          </a:p>
        </p:txBody>
      </p:sp>
      <p:pic>
        <p:nvPicPr>
          <p:cNvPr id="7" name="ubchockey.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4290163" y="3122299"/>
            <a:ext cx="4076700" cy="3060700"/>
          </a:xfrm>
          <a:prstGeom prst="rect">
            <a:avLst/>
          </a:prstGeom>
        </p:spPr>
      </p:pic>
    </p:spTree>
    <p:extLst>
      <p:ext uri="{BB962C8B-B14F-4D97-AF65-F5344CB8AC3E}">
        <p14:creationId xmlns:p14="http://schemas.microsoft.com/office/powerpoint/2010/main" val="363622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Inherent Complexity in Activity</a:t>
            </a:r>
            <a:endParaRPr lang="en-US" dirty="0"/>
          </a:p>
        </p:txBody>
      </p:sp>
      <p:pic>
        <p:nvPicPr>
          <p:cNvPr id="4" name="capoeira_6H0D8VaI1i0.mov">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209550" y="1239838"/>
            <a:ext cx="8724900" cy="4908550"/>
          </a:xfrm>
        </p:spPr>
      </p:pic>
      <p:sp>
        <p:nvSpPr>
          <p:cNvPr id="5" name="TextBox 4"/>
          <p:cNvSpPr txBox="1"/>
          <p:nvPr/>
        </p:nvSpPr>
        <p:spPr>
          <a:xfrm>
            <a:off x="209550" y="6148388"/>
            <a:ext cx="3803399" cy="246221"/>
          </a:xfrm>
          <a:prstGeom prst="rect">
            <a:avLst/>
          </a:prstGeom>
          <a:noFill/>
        </p:spPr>
        <p:txBody>
          <a:bodyPr wrap="square" rtlCol="0">
            <a:spAutoFit/>
          </a:bodyPr>
          <a:lstStyle/>
          <a:p>
            <a:r>
              <a:rPr lang="en-US" sz="1000" dirty="0" smtClean="0"/>
              <a:t>Source: http</a:t>
            </a:r>
            <a:r>
              <a:rPr lang="en-US" sz="1000" dirty="0"/>
              <a:t>://</a:t>
            </a:r>
            <a:r>
              <a:rPr lang="en-US" sz="1000" dirty="0" err="1"/>
              <a:t>www.youtube.com</a:t>
            </a:r>
            <a:r>
              <a:rPr lang="en-US" sz="1000" dirty="0"/>
              <a:t>/</a:t>
            </a:r>
            <a:r>
              <a:rPr lang="en-US" sz="1000" dirty="0" err="1"/>
              <a:t>watch?v</a:t>
            </a:r>
            <a:r>
              <a:rPr lang="en-US" sz="1000" dirty="0"/>
              <a:t>=6H0D8VaIli0</a:t>
            </a:r>
          </a:p>
        </p:txBody>
      </p:sp>
    </p:spTree>
    <p:extLst>
      <p:ext uri="{BB962C8B-B14F-4D97-AF65-F5344CB8AC3E}">
        <p14:creationId xmlns:p14="http://schemas.microsoft.com/office/powerpoint/2010/main" val="1837353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Humans are Highly Articulated</a:t>
            </a:r>
            <a:endParaRPr lang="en-US" dirty="0"/>
          </a:p>
        </p:txBody>
      </p:sp>
      <p:pic>
        <p:nvPicPr>
          <p:cNvPr id="4" name="flex_youtube.mov">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812800" y="1055688"/>
            <a:ext cx="7519988" cy="5275262"/>
          </a:xfrm>
        </p:spPr>
      </p:pic>
      <p:sp>
        <p:nvSpPr>
          <p:cNvPr id="5" name="TextBox 4"/>
          <p:cNvSpPr txBox="1"/>
          <p:nvPr/>
        </p:nvSpPr>
        <p:spPr>
          <a:xfrm>
            <a:off x="812800" y="6330950"/>
            <a:ext cx="3803399" cy="246221"/>
          </a:xfrm>
          <a:prstGeom prst="rect">
            <a:avLst/>
          </a:prstGeom>
          <a:noFill/>
        </p:spPr>
        <p:txBody>
          <a:bodyPr wrap="square" rtlCol="0">
            <a:spAutoFit/>
          </a:bodyPr>
          <a:lstStyle/>
          <a:p>
            <a:r>
              <a:rPr lang="en-US" sz="1000" dirty="0" smtClean="0"/>
              <a:t>Source: http</a:t>
            </a:r>
            <a:r>
              <a:rPr lang="en-US" sz="1000" dirty="0"/>
              <a:t>://</a:t>
            </a:r>
            <a:r>
              <a:rPr lang="en-US" sz="1000" dirty="0" err="1"/>
              <a:t>www.youtube.com</a:t>
            </a:r>
            <a:r>
              <a:rPr lang="en-US" sz="1000" dirty="0" smtClean="0"/>
              <a:t>/</a:t>
            </a:r>
            <a:endParaRPr lang="en-US" sz="1000" dirty="0"/>
          </a:p>
        </p:txBody>
      </p:sp>
    </p:spTree>
    <p:extLst>
      <p:ext uri="{BB962C8B-B14F-4D97-AF65-F5344CB8AC3E}">
        <p14:creationId xmlns:p14="http://schemas.microsoft.com/office/powerpoint/2010/main" val="2301245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7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Motion of the Camera and/or of the Scene</a:t>
            </a:r>
            <a:endParaRPr lang="en-US" dirty="0"/>
          </a:p>
        </p:txBody>
      </p:sp>
      <p:pic>
        <p:nvPicPr>
          <p:cNvPr id="6" name="goodfellas_short.mov">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209550" y="1311275"/>
            <a:ext cx="8724900" cy="4764088"/>
          </a:xfrm>
        </p:spPr>
      </p:pic>
      <p:sp>
        <p:nvSpPr>
          <p:cNvPr id="7" name="TextBox 6"/>
          <p:cNvSpPr txBox="1"/>
          <p:nvPr/>
        </p:nvSpPr>
        <p:spPr>
          <a:xfrm>
            <a:off x="209550" y="6106768"/>
            <a:ext cx="8724900" cy="246221"/>
          </a:xfrm>
          <a:prstGeom prst="rect">
            <a:avLst/>
          </a:prstGeom>
          <a:noFill/>
        </p:spPr>
        <p:txBody>
          <a:bodyPr wrap="square" rtlCol="0">
            <a:spAutoFit/>
          </a:bodyPr>
          <a:lstStyle/>
          <a:p>
            <a:r>
              <a:rPr lang="en-US" sz="1000" dirty="0" smtClean="0"/>
              <a:t>Source: </a:t>
            </a:r>
            <a:r>
              <a:rPr lang="en-US" sz="1000" dirty="0" err="1" smtClean="0"/>
              <a:t>Goodfellas</a:t>
            </a:r>
            <a:r>
              <a:rPr lang="en-US" sz="1000" dirty="0" smtClean="0"/>
              <a:t> (copyright Columbia Pictures) used under fair use; Video trimmed from </a:t>
            </a:r>
            <a:r>
              <a:rPr lang="en-US" sz="1000" dirty="0" err="1" smtClean="0"/>
              <a:t>GaTech</a:t>
            </a:r>
            <a:r>
              <a:rPr lang="en-US" sz="1000" dirty="0" smtClean="0"/>
              <a:t> Video Segmentation data set.</a:t>
            </a:r>
            <a:endParaRPr lang="en-US" sz="1000" dirty="0"/>
          </a:p>
        </p:txBody>
      </p:sp>
    </p:spTree>
    <p:extLst>
      <p:ext uri="{BB962C8B-B14F-4D97-AF65-F5344CB8AC3E}">
        <p14:creationId xmlns:p14="http://schemas.microsoft.com/office/powerpoint/2010/main" val="173766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Action is View Dependent</a:t>
            </a:r>
            <a:endParaRPr lang="en-US" dirty="0"/>
          </a:p>
        </p:txBody>
      </p:sp>
      <p:pic>
        <p:nvPicPr>
          <p:cNvPr id="5" name="v_Basketball_g01_c01.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10"/>
          <a:stretch>
            <a:fillRect/>
          </a:stretch>
        </p:blipFill>
        <p:spPr>
          <a:xfrm>
            <a:off x="818317" y="857637"/>
            <a:ext cx="3657600" cy="2743200"/>
          </a:xfrm>
          <a:prstGeom prst="rect">
            <a:avLst/>
          </a:prstGeom>
        </p:spPr>
      </p:pic>
      <p:pic>
        <p:nvPicPr>
          <p:cNvPr id="6" name="v_Basketball_g03_c02.mp4">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11"/>
          <a:stretch>
            <a:fillRect/>
          </a:stretch>
        </p:blipFill>
        <p:spPr>
          <a:xfrm>
            <a:off x="4696605" y="857637"/>
            <a:ext cx="3657600" cy="2743200"/>
          </a:xfrm>
          <a:prstGeom prst="rect">
            <a:avLst/>
          </a:prstGeom>
        </p:spPr>
      </p:pic>
      <p:pic>
        <p:nvPicPr>
          <p:cNvPr id="7" name="v_Basketball_g07_c04.mp4">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2"/>
          <a:stretch>
            <a:fillRect/>
          </a:stretch>
        </p:blipFill>
        <p:spPr>
          <a:xfrm>
            <a:off x="818317" y="3762957"/>
            <a:ext cx="3657600" cy="2743200"/>
          </a:xfrm>
          <a:prstGeom prst="rect">
            <a:avLst/>
          </a:prstGeom>
        </p:spPr>
      </p:pic>
      <p:pic>
        <p:nvPicPr>
          <p:cNvPr id="8" name="v_Basketball_g13_c01.mp4">
            <a:hlinkClick r:id="" action="ppaction://media"/>
          </p:cNvPr>
          <p:cNvPicPr>
            <a:picLocks noChangeAspect="1"/>
          </p:cNvPicPr>
          <p:nvPr>
            <a:videoFile r:link="rId8"/>
            <p:extLst>
              <p:ext uri="{DAA4B4D4-6D71-4841-9C94-3DE7FCFB9230}">
                <p14:media xmlns:p14="http://schemas.microsoft.com/office/powerpoint/2010/main" r:link="rId7"/>
              </p:ext>
            </p:extLst>
          </p:nvPr>
        </p:nvPicPr>
        <p:blipFill>
          <a:blip r:embed="rId13"/>
          <a:stretch>
            <a:fillRect/>
          </a:stretch>
        </p:blipFill>
        <p:spPr>
          <a:xfrm>
            <a:off x="4696605" y="3762957"/>
            <a:ext cx="3657600" cy="2743200"/>
          </a:xfrm>
          <a:prstGeom prst="rect">
            <a:avLst/>
          </a:prstGeom>
        </p:spPr>
      </p:pic>
      <p:sp>
        <p:nvSpPr>
          <p:cNvPr id="9" name="TextBox 8"/>
          <p:cNvSpPr txBox="1"/>
          <p:nvPr/>
        </p:nvSpPr>
        <p:spPr>
          <a:xfrm>
            <a:off x="818317" y="6510491"/>
            <a:ext cx="3803399" cy="246221"/>
          </a:xfrm>
          <a:prstGeom prst="rect">
            <a:avLst/>
          </a:prstGeom>
          <a:noFill/>
        </p:spPr>
        <p:txBody>
          <a:bodyPr wrap="square" rtlCol="0">
            <a:spAutoFit/>
          </a:bodyPr>
          <a:lstStyle/>
          <a:p>
            <a:r>
              <a:rPr lang="en-US" sz="1000" dirty="0" smtClean="0"/>
              <a:t>Source: UCF 50 data set from UCF.</a:t>
            </a:r>
            <a:endParaRPr lang="en-US" sz="1000" dirty="0"/>
          </a:p>
        </p:txBody>
      </p:sp>
    </p:spTree>
    <p:extLst>
      <p:ext uri="{BB962C8B-B14F-4D97-AF65-F5344CB8AC3E}">
        <p14:creationId xmlns:p14="http://schemas.microsoft.com/office/powerpoint/2010/main" val="1845899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600" fill="hold"/>
                                        <p:tgtEl>
                                          <p:spTgt spid="5"/>
                                        </p:tgtEl>
                                      </p:cBhvr>
                                    </p:cmd>
                                  </p:childTnLst>
                                </p:cTn>
                              </p:par>
                              <p:par>
                                <p:cTn id="7" presetID="1" presetClass="mediacall" presetSubtype="0" fill="hold" nodeType="withEffect">
                                  <p:stCondLst>
                                    <p:cond delay="0"/>
                                  </p:stCondLst>
                                  <p:childTnLst>
                                    <p:cmd type="call" cmd="playFrom(0.0)">
                                      <p:cBhvr>
                                        <p:cTn id="8" dur="4080" fill="hold"/>
                                        <p:tgtEl>
                                          <p:spTgt spid="6"/>
                                        </p:tgtEl>
                                      </p:cBhvr>
                                    </p:cmd>
                                  </p:childTnLst>
                                </p:cTn>
                              </p:par>
                              <p:par>
                                <p:cTn id="9" presetID="1" presetClass="mediacall" presetSubtype="0" fill="hold" nodeType="withEffect">
                                  <p:stCondLst>
                                    <p:cond delay="0"/>
                                  </p:stCondLst>
                                  <p:childTnLst>
                                    <p:cmd type="call" cmd="playFrom(0.0)">
                                      <p:cBhvr>
                                        <p:cTn id="10" dur="3279" fill="hold"/>
                                        <p:tgtEl>
                                          <p:spTgt spid="7"/>
                                        </p:tgtEl>
                                      </p:cBhvr>
                                    </p:cmd>
                                  </p:childTnLst>
                                </p:cTn>
                              </p:par>
                              <p:par>
                                <p:cTn id="11" presetID="1" presetClass="mediacall" presetSubtype="0" fill="hold" nodeType="withEffect">
                                  <p:stCondLst>
                                    <p:cond delay="0"/>
                                  </p:stCondLst>
                                  <p:childTnLst>
                                    <p:cmd type="call" cmd="playFrom(0.0)">
                                      <p:cBhvr>
                                        <p:cTn id="12" dur="996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3" repeatCount="indefinite" fill="hold" display="0">
                  <p:stCondLst>
                    <p:cond delay="indefinite"/>
                  </p:stCondLst>
                </p:cTn>
                <p:tgtEl>
                  <p:spTgt spid="5"/>
                </p:tgtEl>
              </p:cMediaNode>
            </p:video>
            <p:seq concurrent="1" nextAc="seek">
              <p:cTn id="14" restart="whenNotActive" fill="hold" evtFilter="cancelBubble" nodeType="interactiveSeq">
                <p:stCondLst>
                  <p:cond evt="onClick" delay="0">
                    <p:tgtEl>
                      <p:spTgt spid="5"/>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5"/>
                                        </p:tgtEl>
                                      </p:cBhvr>
                                    </p:cmd>
                                  </p:childTnLst>
                                </p:cTn>
                              </p:par>
                            </p:childTnLst>
                          </p:cTn>
                        </p:par>
                      </p:childTnLst>
                    </p:cTn>
                  </p:par>
                </p:childTnLst>
              </p:cTn>
              <p:nextCondLst>
                <p:cond evt="onClick" delay="0">
                  <p:tgtEl>
                    <p:spTgt spid="5"/>
                  </p:tgtEl>
                </p:cond>
              </p:nextCondLst>
            </p:seq>
            <p:video>
              <p:cMediaNode vol="80000">
                <p:cTn id="19" repeatCount="indefinite" fill="hold" display="0">
                  <p:stCondLst>
                    <p:cond delay="indefinite"/>
                  </p:stCondLst>
                </p:cTn>
                <p:tgtEl>
                  <p:spTgt spid="6"/>
                </p:tgtEl>
              </p:cMediaNode>
            </p:video>
            <p:seq concurrent="1" nextAc="seek">
              <p:cTn id="20" restart="whenNotActive" fill="hold" evtFilter="cancelBubble" nodeType="interactiveSeq">
                <p:stCondLst>
                  <p:cond evt="onClick" delay="0">
                    <p:tgtEl>
                      <p:spTgt spid="6"/>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6"/>
                                        </p:tgtEl>
                                      </p:cBhvr>
                                    </p:cmd>
                                  </p:childTnLst>
                                </p:cTn>
                              </p:par>
                            </p:childTnLst>
                          </p:cTn>
                        </p:par>
                      </p:childTnLst>
                    </p:cTn>
                  </p:par>
                </p:childTnLst>
              </p:cTn>
              <p:nextCondLst>
                <p:cond evt="onClick" delay="0">
                  <p:tgtEl>
                    <p:spTgt spid="6"/>
                  </p:tgtEl>
                </p:cond>
              </p:nextCondLst>
            </p:seq>
            <p:video>
              <p:cMediaNode vol="80000">
                <p:cTn id="25" repeatCount="indefinite" fill="hold" display="0">
                  <p:stCondLst>
                    <p:cond delay="indefinite"/>
                  </p:stCondLst>
                </p:cTn>
                <p:tgtEl>
                  <p:spTgt spid="7"/>
                </p:tgtEl>
              </p:cMediaNode>
            </p:video>
            <p:seq concurrent="1" nextAc="seek">
              <p:cTn id="26" restart="whenNotActive" fill="hold" evtFilter="cancelBubble" nodeType="interactiveSeq">
                <p:stCondLst>
                  <p:cond evt="onClick" delay="0">
                    <p:tgtEl>
                      <p:spTgt spid="7"/>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7"/>
                                        </p:tgtEl>
                                      </p:cBhvr>
                                    </p:cmd>
                                  </p:childTnLst>
                                </p:cTn>
                              </p:par>
                            </p:childTnLst>
                          </p:cTn>
                        </p:par>
                      </p:childTnLst>
                    </p:cTn>
                  </p:par>
                </p:childTnLst>
              </p:cTn>
              <p:nextCondLst>
                <p:cond evt="onClick" delay="0">
                  <p:tgtEl>
                    <p:spTgt spid="7"/>
                  </p:tgtEl>
                </p:cond>
              </p:nextCondLst>
            </p:seq>
            <p:video>
              <p:cMediaNode vol="80000">
                <p:cTn id="31" repeatCount="indefinite" fill="hold" display="0">
                  <p:stCondLst>
                    <p:cond delay="indefinite"/>
                  </p:stCondLst>
                </p:cTn>
                <p:tgtEl>
                  <p:spTgt spid="8"/>
                </p:tgtEl>
              </p:cMediaNode>
            </p:video>
            <p:seq concurrent="1" nextAc="seek">
              <p:cTn id="32" restart="whenNotActive" fill="hold" evtFilter="cancelBubble" nodeType="interactiveSeq">
                <p:stCondLst>
                  <p:cond evt="onClick" delay="0">
                    <p:tgtEl>
                      <p:spTgt spid="8"/>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Action is Subject Dependent</a:t>
            </a:r>
            <a:endParaRPr lang="en-US" dirty="0"/>
          </a:p>
        </p:txBody>
      </p:sp>
      <p:pic>
        <p:nvPicPr>
          <p:cNvPr id="6" name="v_HulaHoop_g01_c01.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10"/>
          <a:stretch>
            <a:fillRect/>
          </a:stretch>
        </p:blipFill>
        <p:spPr>
          <a:xfrm>
            <a:off x="853694" y="806158"/>
            <a:ext cx="3657876" cy="2743200"/>
          </a:xfrm>
        </p:spPr>
      </p:pic>
      <p:pic>
        <p:nvPicPr>
          <p:cNvPr id="7" name="v_HulaHoop_g03_c02.mp4">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11"/>
          <a:stretch>
            <a:fillRect/>
          </a:stretch>
        </p:blipFill>
        <p:spPr>
          <a:xfrm>
            <a:off x="4705822" y="806158"/>
            <a:ext cx="3657600" cy="2743200"/>
          </a:xfrm>
          <a:prstGeom prst="rect">
            <a:avLst/>
          </a:prstGeom>
        </p:spPr>
      </p:pic>
      <p:pic>
        <p:nvPicPr>
          <p:cNvPr id="8" name="v_HulaHoop_g07_c01.mp4">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2"/>
          <a:stretch>
            <a:fillRect/>
          </a:stretch>
        </p:blipFill>
        <p:spPr>
          <a:xfrm>
            <a:off x="853832" y="3657349"/>
            <a:ext cx="3657600" cy="2743200"/>
          </a:xfrm>
          <a:prstGeom prst="rect">
            <a:avLst/>
          </a:prstGeom>
        </p:spPr>
      </p:pic>
      <p:pic>
        <p:nvPicPr>
          <p:cNvPr id="9" name="v_HulaHoop_g15_c01.mp4">
            <a:hlinkClick r:id="" action="ppaction://media"/>
          </p:cNvPr>
          <p:cNvPicPr>
            <a:picLocks noChangeAspect="1"/>
          </p:cNvPicPr>
          <p:nvPr>
            <a:videoFile r:link="rId8"/>
            <p:extLst>
              <p:ext uri="{DAA4B4D4-6D71-4841-9C94-3DE7FCFB9230}">
                <p14:media xmlns:p14="http://schemas.microsoft.com/office/powerpoint/2010/main" r:link="rId7"/>
              </p:ext>
            </p:extLst>
          </p:nvPr>
        </p:nvPicPr>
        <p:blipFill>
          <a:blip r:embed="rId13"/>
          <a:stretch>
            <a:fillRect/>
          </a:stretch>
        </p:blipFill>
        <p:spPr>
          <a:xfrm>
            <a:off x="4705823" y="3657349"/>
            <a:ext cx="3657599" cy="2743200"/>
          </a:xfrm>
          <a:prstGeom prst="rect">
            <a:avLst/>
          </a:prstGeom>
        </p:spPr>
      </p:pic>
      <p:sp>
        <p:nvSpPr>
          <p:cNvPr id="10" name="TextBox 9"/>
          <p:cNvSpPr txBox="1"/>
          <p:nvPr/>
        </p:nvSpPr>
        <p:spPr>
          <a:xfrm>
            <a:off x="818317" y="6415921"/>
            <a:ext cx="3803399" cy="246221"/>
          </a:xfrm>
          <a:prstGeom prst="rect">
            <a:avLst/>
          </a:prstGeom>
          <a:noFill/>
        </p:spPr>
        <p:txBody>
          <a:bodyPr wrap="square" rtlCol="0">
            <a:spAutoFit/>
          </a:bodyPr>
          <a:lstStyle/>
          <a:p>
            <a:r>
              <a:rPr lang="en-US" sz="1000" dirty="0" smtClean="0"/>
              <a:t>Source: UCF 50 data set from UCF.</a:t>
            </a:r>
            <a:endParaRPr lang="en-US" sz="1000" dirty="0"/>
          </a:p>
        </p:txBody>
      </p:sp>
    </p:spTree>
    <p:extLst>
      <p:ext uri="{BB962C8B-B14F-4D97-AF65-F5344CB8AC3E}">
        <p14:creationId xmlns:p14="http://schemas.microsoft.com/office/powerpoint/2010/main" val="270820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3560" fill="hold"/>
                                        <p:tgtEl>
                                          <p:spTgt spid="6"/>
                                        </p:tgtEl>
                                      </p:cBhvr>
                                    </p:cmd>
                                  </p:childTnLst>
                                </p:cTn>
                              </p:par>
                              <p:par>
                                <p:cTn id="7" presetID="1" presetClass="mediacall" presetSubtype="0" fill="hold" nodeType="withEffect">
                                  <p:stCondLst>
                                    <p:cond delay="0"/>
                                  </p:stCondLst>
                                  <p:childTnLst>
                                    <p:cmd type="call" cmd="playFrom(0.0)">
                                      <p:cBhvr>
                                        <p:cTn id="8" dur="3200" fill="hold"/>
                                        <p:tgtEl>
                                          <p:spTgt spid="7"/>
                                        </p:tgtEl>
                                      </p:cBhvr>
                                    </p:cmd>
                                  </p:childTnLst>
                                </p:cTn>
                              </p:par>
                              <p:par>
                                <p:cTn id="9" presetID="1" presetClass="mediacall" presetSubtype="0" fill="hold" nodeType="withEffect">
                                  <p:stCondLst>
                                    <p:cond delay="0"/>
                                  </p:stCondLst>
                                  <p:childTnLst>
                                    <p:cmd type="call" cmd="playFrom(0.0)">
                                      <p:cBhvr>
                                        <p:cTn id="10" dur="3720" fill="hold"/>
                                        <p:tgtEl>
                                          <p:spTgt spid="8"/>
                                        </p:tgtEl>
                                      </p:cBhvr>
                                    </p:cmd>
                                  </p:childTnLst>
                                </p:cTn>
                              </p:par>
                              <p:par>
                                <p:cTn id="11" presetID="1" presetClass="mediacall" presetSubtype="0" fill="hold" nodeType="withEffect">
                                  <p:stCondLst>
                                    <p:cond delay="0"/>
                                  </p:stCondLst>
                                  <p:childTnLst>
                                    <p:cmd type="call" cmd="playFrom(0.0)">
                                      <p:cBhvr>
                                        <p:cTn id="12" dur="316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3" repeatCount="indefinite" fill="hold" display="0">
                  <p:stCondLst>
                    <p:cond delay="indefinite"/>
                  </p:stCondLst>
                </p:cTn>
                <p:tgtEl>
                  <p:spTgt spid="6"/>
                </p:tgtEl>
              </p:cMediaNode>
            </p:video>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6"/>
                                        </p:tgtEl>
                                      </p:cBhvr>
                                    </p:cmd>
                                  </p:childTnLst>
                                </p:cTn>
                              </p:par>
                            </p:childTnLst>
                          </p:cTn>
                        </p:par>
                      </p:childTnLst>
                    </p:cTn>
                  </p:par>
                </p:childTnLst>
              </p:cTn>
              <p:nextCondLst>
                <p:cond evt="onClick" delay="0">
                  <p:tgtEl>
                    <p:spTgt spid="6"/>
                  </p:tgtEl>
                </p:cond>
              </p:nextCondLst>
            </p:seq>
            <p:video>
              <p:cMediaNode vol="80000">
                <p:cTn id="19" repeatCount="indefinite" fill="hold" display="0">
                  <p:stCondLst>
                    <p:cond delay="indefinite"/>
                  </p:stCondLst>
                </p:cTn>
                <p:tgtEl>
                  <p:spTgt spid="7"/>
                </p:tgtEl>
              </p:cMediaNode>
            </p:video>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7"/>
                                        </p:tgtEl>
                                      </p:cBhvr>
                                    </p:cmd>
                                  </p:childTnLst>
                                </p:cTn>
                              </p:par>
                            </p:childTnLst>
                          </p:cTn>
                        </p:par>
                      </p:childTnLst>
                    </p:cTn>
                  </p:par>
                </p:childTnLst>
              </p:cTn>
              <p:nextCondLst>
                <p:cond evt="onClick" delay="0">
                  <p:tgtEl>
                    <p:spTgt spid="7"/>
                  </p:tgtEl>
                </p:cond>
              </p:nextCondLst>
            </p:seq>
            <p:video>
              <p:cMediaNode vol="80000">
                <p:cTn id="25" repeatCount="indefinite" fill="hold" display="0">
                  <p:stCondLst>
                    <p:cond delay="indefinite"/>
                  </p:stCondLst>
                </p:cTn>
                <p:tgtEl>
                  <p:spTgt spid="8"/>
                </p:tgtEl>
              </p:cMediaNode>
            </p:video>
            <p:seq concurrent="1" nextAc="seek">
              <p:cTn id="26" restart="whenNotActive" fill="hold" evtFilter="cancelBubble" nodeType="interactiveSeq">
                <p:stCondLst>
                  <p:cond evt="onClick" delay="0">
                    <p:tgtEl>
                      <p:spTgt spid="8"/>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8"/>
                                        </p:tgtEl>
                                      </p:cBhvr>
                                    </p:cmd>
                                  </p:childTnLst>
                                </p:cTn>
                              </p:par>
                            </p:childTnLst>
                          </p:cTn>
                        </p:par>
                      </p:childTnLst>
                    </p:cTn>
                  </p:par>
                </p:childTnLst>
              </p:cTn>
              <p:nextCondLst>
                <p:cond evt="onClick" delay="0">
                  <p:tgtEl>
                    <p:spTgt spid="8"/>
                  </p:tgtEl>
                </p:cond>
              </p:nextCondLst>
            </p:seq>
            <p:video>
              <p:cMediaNode vol="80000">
                <p:cTn id="31" repeatCount="indefinite" fill="hold" display="0">
                  <p:stCondLst>
                    <p:cond delay="indefinite"/>
                  </p:stCondLst>
                </p:cTn>
                <p:tgtEl>
                  <p:spTgt spid="9"/>
                </p:tgtEl>
              </p:cMediaNode>
            </p:video>
            <p:seq concurrent="1" nextAc="seek">
              <p:cTn id="32" restart="whenNotActive" fill="hold" evtFilter="cancelBubble" nodeType="interactiveSeq">
                <p:stCondLst>
                  <p:cond evt="onClick" delay="0">
                    <p:tgtEl>
                      <p:spTgt spid="9"/>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Occlusion</a:t>
            </a:r>
            <a:endParaRPr lang="en-US" dirty="0"/>
          </a:p>
        </p:txBody>
      </p:sp>
      <p:pic>
        <p:nvPicPr>
          <p:cNvPr id="4" name="football.mov">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703263" y="1055688"/>
            <a:ext cx="7737475" cy="5275262"/>
          </a:xfrm>
        </p:spPr>
      </p:pic>
      <p:sp>
        <p:nvSpPr>
          <p:cNvPr id="5" name="TextBox 4"/>
          <p:cNvSpPr txBox="1"/>
          <p:nvPr/>
        </p:nvSpPr>
        <p:spPr>
          <a:xfrm>
            <a:off x="719540" y="6415921"/>
            <a:ext cx="3803399" cy="246221"/>
          </a:xfrm>
          <a:prstGeom prst="rect">
            <a:avLst/>
          </a:prstGeom>
          <a:noFill/>
        </p:spPr>
        <p:txBody>
          <a:bodyPr wrap="square" rtlCol="0">
            <a:spAutoFit/>
          </a:bodyPr>
          <a:lstStyle/>
          <a:p>
            <a:r>
              <a:rPr lang="en-US" sz="1000" dirty="0" smtClean="0"/>
              <a:t>Source: </a:t>
            </a:r>
            <a:r>
              <a:rPr lang="en-US" sz="1000" dirty="0" err="1" smtClean="0"/>
              <a:t>GaTech</a:t>
            </a:r>
            <a:r>
              <a:rPr lang="en-US" sz="1000" dirty="0" smtClean="0"/>
              <a:t> Video Segmentation Data Set.</a:t>
            </a:r>
            <a:endParaRPr lang="en-US" sz="1000" dirty="0"/>
          </a:p>
        </p:txBody>
      </p:sp>
    </p:spTree>
    <p:extLst>
      <p:ext uri="{BB962C8B-B14F-4D97-AF65-F5344CB8AC3E}">
        <p14:creationId xmlns:p14="http://schemas.microsoft.com/office/powerpoint/2010/main" val="3931195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Johansson: Perception of Biological Motion</a:t>
            </a:r>
            <a:endParaRPr lang="en-US" dirty="0"/>
          </a:p>
        </p:txBody>
      </p:sp>
      <p:pic>
        <p:nvPicPr>
          <p:cNvPr id="4" name="Johansson_part1_human_fast.mo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38263" y="1157288"/>
            <a:ext cx="6467475" cy="5173662"/>
          </a:xfrm>
        </p:spPr>
      </p:pic>
      <p:sp>
        <p:nvSpPr>
          <p:cNvPr id="5" name="TextBox 4"/>
          <p:cNvSpPr txBox="1"/>
          <p:nvPr/>
        </p:nvSpPr>
        <p:spPr>
          <a:xfrm>
            <a:off x="209272" y="756672"/>
            <a:ext cx="8725458" cy="400110"/>
          </a:xfrm>
          <a:prstGeom prst="rect">
            <a:avLst/>
          </a:prstGeom>
          <a:noFill/>
        </p:spPr>
        <p:txBody>
          <a:bodyPr wrap="square" rtlCol="0">
            <a:spAutoFit/>
          </a:bodyPr>
          <a:lstStyle/>
          <a:p>
            <a:r>
              <a:rPr lang="en-US" sz="1000" dirty="0" smtClean="0"/>
              <a:t>Sources: Johansson, G. “Visual perception of biological motion and a model for its analysis.” Perception &amp; Psychophysics. 14(2):201-211. 1973.</a:t>
            </a:r>
          </a:p>
          <a:p>
            <a:r>
              <a:rPr lang="en-US" sz="1000" dirty="0" smtClean="0"/>
              <a:t>Videos were made by JB Maas in 1971 (released via Houghton-Mifflin and now available on </a:t>
            </a:r>
            <a:r>
              <a:rPr lang="en-US" sz="1000" dirty="0" err="1" smtClean="0"/>
              <a:t>Youtube</a:t>
            </a:r>
            <a:r>
              <a:rPr lang="en-US" sz="1000" dirty="0" smtClean="0"/>
              <a:t>).</a:t>
            </a:r>
            <a:endParaRPr lang="en-US" sz="1000" dirty="0"/>
          </a:p>
        </p:txBody>
      </p:sp>
    </p:spTree>
    <p:extLst>
      <p:ext uri="{BB962C8B-B14F-4D97-AF65-F5344CB8AC3E}">
        <p14:creationId xmlns:p14="http://schemas.microsoft.com/office/powerpoint/2010/main" val="108712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1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High-level Representations are a Challenge</a:t>
            </a:r>
            <a:endParaRPr lang="en-US" dirty="0"/>
          </a:p>
        </p:txBody>
      </p:sp>
      <p:pic>
        <p:nvPicPr>
          <p:cNvPr id="4" name="baseball.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10"/>
          <a:stretch>
            <a:fillRect/>
          </a:stretch>
        </p:blipFill>
        <p:spPr>
          <a:xfrm>
            <a:off x="1111954" y="869247"/>
            <a:ext cx="3657600" cy="2743200"/>
          </a:xfrm>
          <a:prstGeom prst="rect">
            <a:avLst/>
          </a:prstGeom>
        </p:spPr>
      </p:pic>
      <p:pic>
        <p:nvPicPr>
          <p:cNvPr id="5" name="cleanandJerk.mp4">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11"/>
          <a:stretch>
            <a:fillRect/>
          </a:stretch>
        </p:blipFill>
        <p:spPr>
          <a:xfrm>
            <a:off x="4600221" y="869247"/>
            <a:ext cx="3657600" cy="2743200"/>
          </a:xfrm>
          <a:prstGeom prst="rect">
            <a:avLst/>
          </a:prstGeom>
        </p:spPr>
      </p:pic>
      <p:pic>
        <p:nvPicPr>
          <p:cNvPr id="6" name="fencing1.mp4">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2"/>
          <a:stretch>
            <a:fillRect/>
          </a:stretch>
        </p:blipFill>
        <p:spPr>
          <a:xfrm>
            <a:off x="1111954" y="3414892"/>
            <a:ext cx="3657600" cy="2743200"/>
          </a:xfrm>
          <a:prstGeom prst="rect">
            <a:avLst/>
          </a:prstGeom>
        </p:spPr>
      </p:pic>
      <p:pic>
        <p:nvPicPr>
          <p:cNvPr id="7" name="jumprope2.mp4">
            <a:hlinkClick r:id="" action="ppaction://media"/>
          </p:cNvPr>
          <p:cNvPicPr>
            <a:picLocks noChangeAspect="1"/>
          </p:cNvPicPr>
          <p:nvPr>
            <a:videoFile r:link="rId8"/>
            <p:extLst>
              <p:ext uri="{DAA4B4D4-6D71-4841-9C94-3DE7FCFB9230}">
                <p14:media xmlns:p14="http://schemas.microsoft.com/office/powerpoint/2010/main" r:link="rId7"/>
              </p:ext>
            </p:extLst>
          </p:nvPr>
        </p:nvPicPr>
        <p:blipFill>
          <a:blip r:embed="rId13"/>
          <a:stretch>
            <a:fillRect/>
          </a:stretch>
        </p:blipFill>
        <p:spPr>
          <a:xfrm>
            <a:off x="4600221" y="3414892"/>
            <a:ext cx="3657600" cy="2743200"/>
          </a:xfrm>
          <a:prstGeom prst="rect">
            <a:avLst/>
          </a:prstGeom>
        </p:spPr>
      </p:pic>
      <p:sp>
        <p:nvSpPr>
          <p:cNvPr id="8" name="Content Placeholder 2"/>
          <p:cNvSpPr>
            <a:spLocks noGrp="1"/>
          </p:cNvSpPr>
          <p:nvPr>
            <p:ph idx="1"/>
          </p:nvPr>
        </p:nvSpPr>
        <p:spPr>
          <a:xfrm>
            <a:off x="28221" y="5912562"/>
            <a:ext cx="9144000" cy="533400"/>
          </a:xfrm>
        </p:spPr>
        <p:txBody>
          <a:bodyPr>
            <a:normAutofit fontScale="92500" lnSpcReduction="20000"/>
          </a:bodyPr>
          <a:lstStyle/>
          <a:p>
            <a:pPr marL="457200" indent="-457200">
              <a:spcAft>
                <a:spcPts val="1200"/>
              </a:spcAft>
              <a:buNone/>
            </a:pPr>
            <a:r>
              <a:rPr lang="en-US" sz="1800" dirty="0" smtClean="0"/>
              <a:t>Pose computed using state of the art Yang and </a:t>
            </a:r>
            <a:r>
              <a:rPr lang="en-US" sz="1800" dirty="0" err="1" smtClean="0"/>
              <a:t>Ramanan</a:t>
            </a:r>
            <a:r>
              <a:rPr lang="en-US" sz="1800" dirty="0" smtClean="0"/>
              <a:t> method independently on each frame.   Notice the </a:t>
            </a:r>
            <a:r>
              <a:rPr lang="en-US" sz="1800" i="1" dirty="0" smtClean="0"/>
              <a:t>jittery</a:t>
            </a:r>
            <a:r>
              <a:rPr lang="en-US" sz="1800" dirty="0" smtClean="0"/>
              <a:t> character of the pose due to local variation.</a:t>
            </a:r>
            <a:endParaRPr lang="en-US" sz="1800" dirty="0" smtClean="0">
              <a:latin typeface="Arial" charset="0"/>
            </a:endParaRPr>
          </a:p>
        </p:txBody>
      </p:sp>
    </p:spTree>
    <p:extLst>
      <p:ext uri="{BB962C8B-B14F-4D97-AF65-F5344CB8AC3E}">
        <p14:creationId xmlns:p14="http://schemas.microsoft.com/office/powerpoint/2010/main" val="7918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80" fill="hold"/>
                                        <p:tgtEl>
                                          <p:spTgt spid="4"/>
                                        </p:tgtEl>
                                      </p:cBhvr>
                                    </p:cmd>
                                  </p:childTnLst>
                                </p:cTn>
                              </p:par>
                              <p:par>
                                <p:cTn id="7" presetID="1" presetClass="mediacall" presetSubtype="0" fill="hold" nodeType="withEffect">
                                  <p:stCondLst>
                                    <p:cond delay="0"/>
                                  </p:stCondLst>
                                  <p:childTnLst>
                                    <p:cmd type="call" cmd="playFrom(0.0)">
                                      <p:cBhvr>
                                        <p:cTn id="8" dur="7880" fill="hold"/>
                                        <p:tgtEl>
                                          <p:spTgt spid="5"/>
                                        </p:tgtEl>
                                      </p:cBhvr>
                                    </p:cmd>
                                  </p:childTnLst>
                                </p:cTn>
                              </p:par>
                              <p:par>
                                <p:cTn id="9" presetID="1" presetClass="mediacall" presetSubtype="0" fill="hold" nodeType="withEffect">
                                  <p:stCondLst>
                                    <p:cond delay="0"/>
                                  </p:stCondLst>
                                  <p:childTnLst>
                                    <p:cmd type="call" cmd="playFrom(0.0)">
                                      <p:cBhvr>
                                        <p:cTn id="10" dur="8480" fill="hold"/>
                                        <p:tgtEl>
                                          <p:spTgt spid="6"/>
                                        </p:tgtEl>
                                      </p:cBhvr>
                                    </p:cmd>
                                  </p:childTnLst>
                                </p:cTn>
                              </p:par>
                              <p:par>
                                <p:cTn id="11" presetID="1" presetClass="mediacall" presetSubtype="0" fill="hold" nodeType="withEffect">
                                  <p:stCondLst>
                                    <p:cond delay="0"/>
                                  </p:stCondLst>
                                  <p:childTnLst>
                                    <p:cmd type="call" cmd="playFrom(0.0)">
                                      <p:cBhvr>
                                        <p:cTn id="12" dur="236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3" repeatCount="indefinite" fill="hold" display="0">
                  <p:stCondLst>
                    <p:cond delay="indefinite"/>
                  </p:stCondLst>
                </p:cTn>
                <p:tgtEl>
                  <p:spTgt spid="4"/>
                </p:tgtEl>
              </p:cMediaNode>
            </p:video>
            <p:seq concurrent="1" nextAc="seek">
              <p:cTn id="14" restart="whenNotActive" fill="hold" evtFilter="cancelBubble" nodeType="interactiveSeq">
                <p:stCondLst>
                  <p:cond evt="onClick" delay="0">
                    <p:tgtEl>
                      <p:spTgt spid="4"/>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4"/>
                                        </p:tgtEl>
                                      </p:cBhvr>
                                    </p:cmd>
                                  </p:childTnLst>
                                </p:cTn>
                              </p:par>
                            </p:childTnLst>
                          </p:cTn>
                        </p:par>
                      </p:childTnLst>
                    </p:cTn>
                  </p:par>
                </p:childTnLst>
              </p:cTn>
              <p:nextCondLst>
                <p:cond evt="onClick" delay="0">
                  <p:tgtEl>
                    <p:spTgt spid="4"/>
                  </p:tgtEl>
                </p:cond>
              </p:nextCondLst>
            </p:seq>
            <p:video>
              <p:cMediaNode vol="80000">
                <p:cTn id="19" repeatCount="indefinite" fill="hold" display="0">
                  <p:stCondLst>
                    <p:cond delay="indefinite"/>
                  </p:stCondLst>
                </p:cTn>
                <p:tgtEl>
                  <p:spTgt spid="5"/>
                </p:tgtEl>
              </p:cMediaNode>
            </p:video>
            <p:seq concurrent="1" nextAc="seek">
              <p:cTn id="20" restart="whenNotActive" fill="hold" evtFilter="cancelBubble" nodeType="interactiveSeq">
                <p:stCondLst>
                  <p:cond evt="onClick" delay="0">
                    <p:tgtEl>
                      <p:spTgt spid="5"/>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5"/>
                                        </p:tgtEl>
                                      </p:cBhvr>
                                    </p:cmd>
                                  </p:childTnLst>
                                </p:cTn>
                              </p:par>
                            </p:childTnLst>
                          </p:cTn>
                        </p:par>
                      </p:childTnLst>
                    </p:cTn>
                  </p:par>
                </p:childTnLst>
              </p:cTn>
              <p:nextCondLst>
                <p:cond evt="onClick" delay="0">
                  <p:tgtEl>
                    <p:spTgt spid="5"/>
                  </p:tgtEl>
                </p:cond>
              </p:nextCondLst>
            </p:seq>
            <p:video>
              <p:cMediaNode vol="80000">
                <p:cTn id="25" repeatCount="indefinite" fill="hold" display="0">
                  <p:stCondLst>
                    <p:cond delay="indefinite"/>
                  </p:stCondLst>
                </p:cTn>
                <p:tgtEl>
                  <p:spTgt spid="6"/>
                </p:tgtEl>
              </p:cMediaNode>
            </p:video>
            <p:seq concurrent="1" nextAc="seek">
              <p:cTn id="26" restart="whenNotActive" fill="hold" evtFilter="cancelBubble" nodeType="interactiveSeq">
                <p:stCondLst>
                  <p:cond evt="onClick" delay="0">
                    <p:tgtEl>
                      <p:spTgt spid="6"/>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6"/>
                                        </p:tgtEl>
                                      </p:cBhvr>
                                    </p:cmd>
                                  </p:childTnLst>
                                </p:cTn>
                              </p:par>
                            </p:childTnLst>
                          </p:cTn>
                        </p:par>
                      </p:childTnLst>
                    </p:cTn>
                  </p:par>
                </p:childTnLst>
              </p:cTn>
              <p:nextCondLst>
                <p:cond evt="onClick" delay="0">
                  <p:tgtEl>
                    <p:spTgt spid="6"/>
                  </p:tgtEl>
                </p:cond>
              </p:nextCondLst>
            </p:seq>
            <p:video>
              <p:cMediaNode vol="80000">
                <p:cTn id="31" repeatCount="indefinite" fill="hold" display="0">
                  <p:stCondLst>
                    <p:cond delay="indefinite"/>
                  </p:stCondLst>
                </p:cTn>
                <p:tgtEl>
                  <p:spTgt spid="7"/>
                </p:tgtEl>
              </p:cMediaNode>
            </p:video>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Current Performance: Activity Recognition</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16822588"/>
              </p:ext>
            </p:extLst>
          </p:nvPr>
        </p:nvGraphicFramePr>
        <p:xfrm>
          <a:off x="209550" y="1055688"/>
          <a:ext cx="8724900" cy="5275262"/>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p:cNvSpPr txBox="1"/>
          <p:nvPr/>
        </p:nvSpPr>
        <p:spPr>
          <a:xfrm>
            <a:off x="2086522" y="5615871"/>
            <a:ext cx="321638" cy="369332"/>
          </a:xfrm>
          <a:prstGeom prst="rect">
            <a:avLst/>
          </a:prstGeom>
          <a:noFill/>
        </p:spPr>
        <p:txBody>
          <a:bodyPr wrap="square" rtlCol="0">
            <a:spAutoFit/>
          </a:bodyPr>
          <a:lstStyle/>
          <a:p>
            <a:r>
              <a:rPr lang="en-US" b="1" dirty="0" smtClean="0">
                <a:solidFill>
                  <a:schemeClr val="accent1"/>
                </a:solidFill>
              </a:rPr>
              <a:t>6</a:t>
            </a:r>
            <a:endParaRPr lang="en-US" b="1" dirty="0">
              <a:solidFill>
                <a:schemeClr val="accent1"/>
              </a:solidFill>
            </a:endParaRPr>
          </a:p>
        </p:txBody>
      </p:sp>
      <p:sp>
        <p:nvSpPr>
          <p:cNvPr id="10" name="TextBox 9"/>
          <p:cNvSpPr txBox="1"/>
          <p:nvPr/>
        </p:nvSpPr>
        <p:spPr>
          <a:xfrm>
            <a:off x="4333692" y="5615871"/>
            <a:ext cx="321638" cy="369332"/>
          </a:xfrm>
          <a:prstGeom prst="rect">
            <a:avLst/>
          </a:prstGeom>
          <a:noFill/>
        </p:spPr>
        <p:txBody>
          <a:bodyPr wrap="square" rtlCol="0">
            <a:spAutoFit/>
          </a:bodyPr>
          <a:lstStyle/>
          <a:p>
            <a:r>
              <a:rPr lang="en-US" b="1" dirty="0">
                <a:solidFill>
                  <a:schemeClr val="accent2"/>
                </a:solidFill>
              </a:rPr>
              <a:t>9</a:t>
            </a:r>
          </a:p>
        </p:txBody>
      </p:sp>
      <p:sp>
        <p:nvSpPr>
          <p:cNvPr id="11" name="TextBox 10"/>
          <p:cNvSpPr txBox="1"/>
          <p:nvPr/>
        </p:nvSpPr>
        <p:spPr>
          <a:xfrm>
            <a:off x="6663333" y="5615871"/>
            <a:ext cx="470430" cy="369332"/>
          </a:xfrm>
          <a:prstGeom prst="rect">
            <a:avLst/>
          </a:prstGeom>
          <a:noFill/>
        </p:spPr>
        <p:txBody>
          <a:bodyPr wrap="square" rtlCol="0">
            <a:spAutoFit/>
          </a:bodyPr>
          <a:lstStyle/>
          <a:p>
            <a:r>
              <a:rPr lang="en-US" b="1" dirty="0" smtClean="0">
                <a:solidFill>
                  <a:schemeClr val="accent3"/>
                </a:solidFill>
              </a:rPr>
              <a:t>50</a:t>
            </a:r>
            <a:endParaRPr lang="en-US" b="1" dirty="0">
              <a:solidFill>
                <a:schemeClr val="accent3"/>
              </a:solidFill>
            </a:endParaRPr>
          </a:p>
        </p:txBody>
      </p:sp>
      <p:sp>
        <p:nvSpPr>
          <p:cNvPr id="12" name="TextBox 11"/>
          <p:cNvSpPr txBox="1"/>
          <p:nvPr/>
        </p:nvSpPr>
        <p:spPr>
          <a:xfrm>
            <a:off x="7689929" y="5615871"/>
            <a:ext cx="470430" cy="369332"/>
          </a:xfrm>
          <a:prstGeom prst="rect">
            <a:avLst/>
          </a:prstGeom>
          <a:noFill/>
        </p:spPr>
        <p:txBody>
          <a:bodyPr wrap="square" rtlCol="0">
            <a:spAutoFit/>
          </a:bodyPr>
          <a:lstStyle/>
          <a:p>
            <a:r>
              <a:rPr lang="en-US" b="1" dirty="0" smtClean="0">
                <a:solidFill>
                  <a:schemeClr val="accent4"/>
                </a:solidFill>
              </a:rPr>
              <a:t>51</a:t>
            </a:r>
            <a:endParaRPr lang="en-US" b="1" dirty="0">
              <a:solidFill>
                <a:schemeClr val="accent4"/>
              </a:solidFill>
            </a:endParaRPr>
          </a:p>
        </p:txBody>
      </p:sp>
      <p:sp>
        <p:nvSpPr>
          <p:cNvPr id="13" name="TextBox 12"/>
          <p:cNvSpPr txBox="1"/>
          <p:nvPr/>
        </p:nvSpPr>
        <p:spPr>
          <a:xfrm>
            <a:off x="1298749" y="1309113"/>
            <a:ext cx="1073755" cy="369332"/>
          </a:xfrm>
          <a:prstGeom prst="rect">
            <a:avLst/>
          </a:prstGeom>
          <a:noFill/>
        </p:spPr>
        <p:txBody>
          <a:bodyPr wrap="square" rtlCol="0">
            <a:spAutoFit/>
          </a:bodyPr>
          <a:lstStyle/>
          <a:p>
            <a:r>
              <a:rPr lang="en-US" b="1" dirty="0" smtClean="0">
                <a:solidFill>
                  <a:schemeClr val="accent1"/>
                </a:solidFill>
              </a:rPr>
              <a:t>KTH (6)</a:t>
            </a:r>
            <a:endParaRPr lang="en-US" b="1" dirty="0">
              <a:solidFill>
                <a:schemeClr val="accent1"/>
              </a:solidFill>
            </a:endParaRPr>
          </a:p>
        </p:txBody>
      </p:sp>
      <p:sp>
        <p:nvSpPr>
          <p:cNvPr id="14" name="TextBox 13"/>
          <p:cNvSpPr txBox="1"/>
          <p:nvPr/>
        </p:nvSpPr>
        <p:spPr>
          <a:xfrm>
            <a:off x="4737800" y="1929646"/>
            <a:ext cx="2008345" cy="369332"/>
          </a:xfrm>
          <a:prstGeom prst="rect">
            <a:avLst/>
          </a:prstGeom>
          <a:noFill/>
        </p:spPr>
        <p:txBody>
          <a:bodyPr wrap="square" rtlCol="0">
            <a:spAutoFit/>
          </a:bodyPr>
          <a:lstStyle/>
          <a:p>
            <a:r>
              <a:rPr lang="en-US" b="1" dirty="0" smtClean="0">
                <a:solidFill>
                  <a:schemeClr val="accent2"/>
                </a:solidFill>
              </a:rPr>
              <a:t>UCF Sports (9)</a:t>
            </a:r>
            <a:endParaRPr lang="en-US" b="1" dirty="0">
              <a:solidFill>
                <a:schemeClr val="accent2"/>
              </a:solidFill>
            </a:endParaRPr>
          </a:p>
        </p:txBody>
      </p:sp>
      <p:sp>
        <p:nvSpPr>
          <p:cNvPr id="15" name="TextBox 14"/>
          <p:cNvSpPr txBox="1"/>
          <p:nvPr/>
        </p:nvSpPr>
        <p:spPr>
          <a:xfrm>
            <a:off x="6003907" y="3007205"/>
            <a:ext cx="981580" cy="369332"/>
          </a:xfrm>
          <a:prstGeom prst="rect">
            <a:avLst/>
          </a:prstGeom>
          <a:noFill/>
        </p:spPr>
        <p:txBody>
          <a:bodyPr wrap="square" rtlCol="0">
            <a:spAutoFit/>
          </a:bodyPr>
          <a:lstStyle/>
          <a:p>
            <a:r>
              <a:rPr lang="en-US" b="1" dirty="0" smtClean="0">
                <a:solidFill>
                  <a:schemeClr val="accent3"/>
                </a:solidFill>
              </a:rPr>
              <a:t>UCF50</a:t>
            </a:r>
            <a:endParaRPr lang="en-US" b="1" dirty="0">
              <a:solidFill>
                <a:schemeClr val="accent3"/>
              </a:solidFill>
            </a:endParaRPr>
          </a:p>
        </p:txBody>
      </p:sp>
      <p:sp>
        <p:nvSpPr>
          <p:cNvPr id="16" name="TextBox 15"/>
          <p:cNvSpPr txBox="1"/>
          <p:nvPr/>
        </p:nvSpPr>
        <p:spPr>
          <a:xfrm>
            <a:off x="6746146" y="4211562"/>
            <a:ext cx="1593968" cy="369332"/>
          </a:xfrm>
          <a:prstGeom prst="rect">
            <a:avLst/>
          </a:prstGeom>
          <a:noFill/>
        </p:spPr>
        <p:txBody>
          <a:bodyPr wrap="square" rtlCol="0">
            <a:spAutoFit/>
          </a:bodyPr>
          <a:lstStyle/>
          <a:p>
            <a:r>
              <a:rPr lang="en-US" b="1" dirty="0" smtClean="0">
                <a:solidFill>
                  <a:schemeClr val="accent4"/>
                </a:solidFill>
              </a:rPr>
              <a:t>HMDB (51)</a:t>
            </a:r>
            <a:endParaRPr lang="en-US" b="1" dirty="0">
              <a:solidFill>
                <a:schemeClr val="accent4"/>
              </a:solidFill>
            </a:endParaRPr>
          </a:p>
        </p:txBody>
      </p:sp>
      <p:sp>
        <p:nvSpPr>
          <p:cNvPr id="17" name="TextBox 16"/>
          <p:cNvSpPr txBox="1"/>
          <p:nvPr/>
        </p:nvSpPr>
        <p:spPr>
          <a:xfrm>
            <a:off x="1232772" y="2428234"/>
            <a:ext cx="697055" cy="307777"/>
          </a:xfrm>
          <a:prstGeom prst="rect">
            <a:avLst/>
          </a:prstGeom>
          <a:noFill/>
        </p:spPr>
        <p:txBody>
          <a:bodyPr wrap="square" rtlCol="0">
            <a:spAutoFit/>
          </a:bodyPr>
          <a:lstStyle/>
          <a:p>
            <a:r>
              <a:rPr lang="en-US" sz="1400" dirty="0" smtClean="0">
                <a:solidFill>
                  <a:schemeClr val="accent1"/>
                </a:solidFill>
              </a:rPr>
              <a:t>2004</a:t>
            </a:r>
            <a:endParaRPr lang="en-US" sz="1400" dirty="0">
              <a:solidFill>
                <a:schemeClr val="accent1"/>
              </a:solidFill>
            </a:endParaRPr>
          </a:p>
        </p:txBody>
      </p:sp>
      <p:sp>
        <p:nvSpPr>
          <p:cNvPr id="18" name="TextBox 17"/>
          <p:cNvSpPr txBox="1"/>
          <p:nvPr/>
        </p:nvSpPr>
        <p:spPr>
          <a:xfrm>
            <a:off x="1853453" y="1830845"/>
            <a:ext cx="697055" cy="307777"/>
          </a:xfrm>
          <a:prstGeom prst="rect">
            <a:avLst/>
          </a:prstGeom>
          <a:noFill/>
        </p:spPr>
        <p:txBody>
          <a:bodyPr wrap="square" rtlCol="0">
            <a:spAutoFit/>
          </a:bodyPr>
          <a:lstStyle/>
          <a:p>
            <a:r>
              <a:rPr lang="en-US" sz="1400" dirty="0" smtClean="0">
                <a:solidFill>
                  <a:schemeClr val="accent1"/>
                </a:solidFill>
              </a:rPr>
              <a:t>2008</a:t>
            </a:r>
            <a:endParaRPr lang="en-US" sz="1400" dirty="0">
              <a:solidFill>
                <a:schemeClr val="accent1"/>
              </a:solidFill>
            </a:endParaRPr>
          </a:p>
        </p:txBody>
      </p:sp>
      <p:sp>
        <p:nvSpPr>
          <p:cNvPr id="19" name="TextBox 18"/>
          <p:cNvSpPr txBox="1"/>
          <p:nvPr/>
        </p:nvSpPr>
        <p:spPr>
          <a:xfrm>
            <a:off x="2731600" y="1621869"/>
            <a:ext cx="697055" cy="307777"/>
          </a:xfrm>
          <a:prstGeom prst="rect">
            <a:avLst/>
          </a:prstGeom>
          <a:noFill/>
        </p:spPr>
        <p:txBody>
          <a:bodyPr wrap="square" rtlCol="0">
            <a:spAutoFit/>
          </a:bodyPr>
          <a:lstStyle/>
          <a:p>
            <a:r>
              <a:rPr lang="en-US" sz="1400" dirty="0" smtClean="0">
                <a:solidFill>
                  <a:schemeClr val="accent1"/>
                </a:solidFill>
              </a:rPr>
              <a:t>2009</a:t>
            </a:r>
            <a:endParaRPr lang="en-US" sz="1400" dirty="0">
              <a:solidFill>
                <a:schemeClr val="accent1"/>
              </a:solidFill>
            </a:endParaRPr>
          </a:p>
        </p:txBody>
      </p:sp>
      <p:sp>
        <p:nvSpPr>
          <p:cNvPr id="20" name="TextBox 19"/>
          <p:cNvSpPr txBox="1"/>
          <p:nvPr/>
        </p:nvSpPr>
        <p:spPr>
          <a:xfrm>
            <a:off x="3525471" y="1467980"/>
            <a:ext cx="697055" cy="307777"/>
          </a:xfrm>
          <a:prstGeom prst="rect">
            <a:avLst/>
          </a:prstGeom>
          <a:noFill/>
        </p:spPr>
        <p:txBody>
          <a:bodyPr wrap="square" rtlCol="0">
            <a:spAutoFit/>
          </a:bodyPr>
          <a:lstStyle/>
          <a:p>
            <a:r>
              <a:rPr lang="en-US" sz="1400" dirty="0" smtClean="0">
                <a:solidFill>
                  <a:schemeClr val="accent1"/>
                </a:solidFill>
              </a:rPr>
              <a:t>2010</a:t>
            </a:r>
            <a:endParaRPr lang="en-US" sz="1400" dirty="0">
              <a:solidFill>
                <a:schemeClr val="accent1"/>
              </a:solidFill>
            </a:endParaRPr>
          </a:p>
        </p:txBody>
      </p:sp>
      <p:sp>
        <p:nvSpPr>
          <p:cNvPr id="21" name="TextBox 20"/>
          <p:cNvSpPr txBox="1"/>
          <p:nvPr/>
        </p:nvSpPr>
        <p:spPr>
          <a:xfrm>
            <a:off x="4424410" y="1239874"/>
            <a:ext cx="697055" cy="307777"/>
          </a:xfrm>
          <a:prstGeom prst="rect">
            <a:avLst/>
          </a:prstGeom>
          <a:noFill/>
        </p:spPr>
        <p:txBody>
          <a:bodyPr wrap="square" rtlCol="0">
            <a:spAutoFit/>
          </a:bodyPr>
          <a:lstStyle/>
          <a:p>
            <a:r>
              <a:rPr lang="en-US" sz="1400" dirty="0" smtClean="0">
                <a:solidFill>
                  <a:schemeClr val="accent1"/>
                </a:solidFill>
              </a:rPr>
              <a:t>2012</a:t>
            </a:r>
            <a:endParaRPr lang="en-US" sz="1400" dirty="0">
              <a:solidFill>
                <a:schemeClr val="accent1"/>
              </a:solidFill>
            </a:endParaRPr>
          </a:p>
        </p:txBody>
      </p:sp>
      <p:grpSp>
        <p:nvGrpSpPr>
          <p:cNvPr id="58" name="Group 57"/>
          <p:cNvGrpSpPr/>
          <p:nvPr/>
        </p:nvGrpSpPr>
        <p:grpSpPr>
          <a:xfrm>
            <a:off x="1232772" y="2272857"/>
            <a:ext cx="5769037" cy="1180687"/>
            <a:chOff x="1232772" y="2272857"/>
            <a:chExt cx="5769037" cy="1180687"/>
          </a:xfrm>
        </p:grpSpPr>
        <p:cxnSp>
          <p:nvCxnSpPr>
            <p:cNvPr id="42" name="Straight Connector 41"/>
            <p:cNvCxnSpPr/>
            <p:nvPr/>
          </p:nvCxnSpPr>
          <p:spPr>
            <a:xfrm>
              <a:off x="1232772" y="2298978"/>
              <a:ext cx="319163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3257267" y="2451378"/>
              <a:ext cx="3744542" cy="0"/>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46" name="TextBox 45"/>
            <p:cNvSpPr txBox="1"/>
            <p:nvPr/>
          </p:nvSpPr>
          <p:spPr>
            <a:xfrm>
              <a:off x="1358108" y="3084212"/>
              <a:ext cx="3798317" cy="369332"/>
            </a:xfrm>
            <a:prstGeom prst="rect">
              <a:avLst/>
            </a:prstGeom>
            <a:noFill/>
          </p:spPr>
          <p:txBody>
            <a:bodyPr wrap="square" rtlCol="0">
              <a:spAutoFit/>
            </a:bodyPr>
            <a:lstStyle/>
            <a:p>
              <a:r>
                <a:rPr lang="en-US" b="1" dirty="0" smtClean="0">
                  <a:solidFill>
                    <a:schemeClr val="accent5"/>
                  </a:solidFill>
                </a:rPr>
                <a:t>Pose-based Activity </a:t>
              </a:r>
              <a:r>
                <a:rPr lang="en-US" b="1" dirty="0" smtClean="0">
                  <a:solidFill>
                    <a:srgbClr val="4BACC6"/>
                  </a:solidFill>
                </a:rPr>
                <a:t>Recognition</a:t>
              </a:r>
              <a:endParaRPr lang="en-US" b="1" dirty="0">
                <a:solidFill>
                  <a:srgbClr val="4BACC6"/>
                </a:solidFill>
              </a:endParaRPr>
            </a:p>
          </p:txBody>
        </p:sp>
        <p:cxnSp>
          <p:nvCxnSpPr>
            <p:cNvPr id="48" name="Straight Arrow Connector 47"/>
            <p:cNvCxnSpPr>
              <a:stCxn id="46" idx="0"/>
            </p:cNvCxnSpPr>
            <p:nvPr/>
          </p:nvCxnSpPr>
          <p:spPr>
            <a:xfrm flipH="1" flipV="1">
              <a:off x="2316925" y="2366747"/>
              <a:ext cx="940342" cy="717465"/>
            </a:xfrm>
            <a:prstGeom prst="straightConnector1">
              <a:avLst/>
            </a:prstGeom>
            <a:ln>
              <a:solidFill>
                <a:schemeClr val="accent5"/>
              </a:solidFill>
              <a:tailEnd type="arrow"/>
            </a:ln>
          </p:spPr>
          <p:style>
            <a:lnRef idx="2">
              <a:schemeClr val="accent1"/>
            </a:lnRef>
            <a:fillRef idx="0">
              <a:schemeClr val="accent1"/>
            </a:fillRef>
            <a:effectRef idx="1">
              <a:schemeClr val="accent1"/>
            </a:effectRef>
            <a:fontRef idx="minor">
              <a:schemeClr val="tx1"/>
            </a:fontRef>
          </p:style>
        </p:cxnSp>
        <p:cxnSp>
          <p:nvCxnSpPr>
            <p:cNvPr id="49" name="Straight Arrow Connector 48"/>
            <p:cNvCxnSpPr>
              <a:stCxn id="46" idx="0"/>
            </p:cNvCxnSpPr>
            <p:nvPr/>
          </p:nvCxnSpPr>
          <p:spPr>
            <a:xfrm flipV="1">
              <a:off x="3257267" y="2531677"/>
              <a:ext cx="1480534" cy="552535"/>
            </a:xfrm>
            <a:prstGeom prst="straightConnector1">
              <a:avLst/>
            </a:prstGeom>
            <a:ln>
              <a:solidFill>
                <a:schemeClr val="accent5"/>
              </a:solidFill>
              <a:tailEnd type="arrow"/>
            </a:ln>
          </p:spPr>
          <p:style>
            <a:lnRef idx="2">
              <a:schemeClr val="accent1"/>
            </a:lnRef>
            <a:fillRef idx="0">
              <a:schemeClr val="accent1"/>
            </a:fillRef>
            <a:effectRef idx="1">
              <a:schemeClr val="accent1"/>
            </a:effectRef>
            <a:fontRef idx="minor">
              <a:schemeClr val="tx1"/>
            </a:fontRef>
          </p:style>
        </p:cxnSp>
        <p:sp>
          <p:nvSpPr>
            <p:cNvPr id="54" name="TextBox 53"/>
            <p:cNvSpPr txBox="1"/>
            <p:nvPr/>
          </p:nvSpPr>
          <p:spPr>
            <a:xfrm>
              <a:off x="1827850" y="2272857"/>
              <a:ext cx="544655" cy="307777"/>
            </a:xfrm>
            <a:prstGeom prst="rect">
              <a:avLst/>
            </a:prstGeom>
            <a:noFill/>
          </p:spPr>
          <p:txBody>
            <a:bodyPr wrap="square" rtlCol="0">
              <a:spAutoFit/>
            </a:bodyPr>
            <a:lstStyle/>
            <a:p>
              <a:r>
                <a:rPr lang="en-US" sz="1400" dirty="0" smtClean="0">
                  <a:solidFill>
                    <a:schemeClr val="accent1"/>
                  </a:solidFill>
                </a:rPr>
                <a:t>76%</a:t>
              </a:r>
              <a:endParaRPr lang="en-US" sz="1400" dirty="0">
                <a:solidFill>
                  <a:schemeClr val="accent1"/>
                </a:solidFill>
              </a:endParaRPr>
            </a:p>
          </p:txBody>
        </p:sp>
        <p:sp>
          <p:nvSpPr>
            <p:cNvPr id="55" name="TextBox 54"/>
            <p:cNvSpPr txBox="1"/>
            <p:nvPr/>
          </p:nvSpPr>
          <p:spPr>
            <a:xfrm>
              <a:off x="4737801" y="2451378"/>
              <a:ext cx="544655" cy="307777"/>
            </a:xfrm>
            <a:prstGeom prst="rect">
              <a:avLst/>
            </a:prstGeom>
            <a:noFill/>
          </p:spPr>
          <p:txBody>
            <a:bodyPr wrap="square" rtlCol="0">
              <a:spAutoFit/>
            </a:bodyPr>
            <a:lstStyle/>
            <a:p>
              <a:r>
                <a:rPr lang="en-US" sz="1400" dirty="0" smtClean="0">
                  <a:solidFill>
                    <a:schemeClr val="accent1"/>
                  </a:solidFill>
                </a:rPr>
                <a:t>71%</a:t>
              </a:r>
              <a:endParaRPr lang="en-US" sz="1400" dirty="0">
                <a:solidFill>
                  <a:schemeClr val="accent1"/>
                </a:solidFill>
              </a:endParaRPr>
            </a:p>
          </p:txBody>
        </p:sp>
      </p:grpSp>
      <p:sp>
        <p:nvSpPr>
          <p:cNvPr id="57" name="Content Placeholder 2"/>
          <p:cNvSpPr txBox="1">
            <a:spLocks/>
          </p:cNvSpPr>
          <p:nvPr/>
        </p:nvSpPr>
        <p:spPr>
          <a:xfrm>
            <a:off x="1066971" y="3545997"/>
            <a:ext cx="5167855" cy="2020101"/>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2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1800" b="1" dirty="0" smtClean="0"/>
              <a:t>Findings:</a:t>
            </a:r>
          </a:p>
          <a:p>
            <a:pPr marL="285750" indent="-285750"/>
            <a:r>
              <a:rPr lang="en-US" sz="1600" dirty="0" smtClean="0"/>
              <a:t>These results depict performance circa 2012.</a:t>
            </a:r>
          </a:p>
          <a:p>
            <a:pPr marL="285750" indent="-285750"/>
            <a:r>
              <a:rPr lang="en-US" sz="1600" dirty="0" smtClean="0"/>
              <a:t>Performance decreases with number of classes. </a:t>
            </a:r>
          </a:p>
          <a:p>
            <a:pPr marL="285750" indent="-285750"/>
            <a:r>
              <a:rPr lang="en-US" sz="1600" dirty="0" smtClean="0"/>
              <a:t>Performance increases with time.</a:t>
            </a:r>
          </a:p>
          <a:p>
            <a:pPr marL="285750" indent="-285750"/>
            <a:r>
              <a:rPr lang="en-US" sz="1600" dirty="0" smtClean="0"/>
              <a:t>All methods are based on low-level features.</a:t>
            </a:r>
          </a:p>
          <a:p>
            <a:pPr lvl="1">
              <a:buFont typeface="Arial"/>
              <a:buChar char="•"/>
            </a:pPr>
            <a:r>
              <a:rPr lang="en-US" sz="1600" dirty="0" smtClean="0"/>
              <a:t>State of the art pose method performs worse.</a:t>
            </a:r>
          </a:p>
          <a:p>
            <a:endParaRPr lang="en-US" dirty="0"/>
          </a:p>
        </p:txBody>
      </p:sp>
    </p:spTree>
    <p:extLst>
      <p:ext uri="{BB962C8B-B14F-4D97-AF65-F5344CB8AC3E}">
        <p14:creationId xmlns:p14="http://schemas.microsoft.com/office/powerpoint/2010/main" val="111227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7">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build="p" bldLvl="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(Very Common) Bag-of-Features Pipeline</a:t>
            </a:r>
            <a:endParaRPr lang="en-US" dirty="0"/>
          </a:p>
        </p:txBody>
      </p:sp>
      <p:sp>
        <p:nvSpPr>
          <p:cNvPr id="3" name="Content Placeholder 2"/>
          <p:cNvSpPr>
            <a:spLocks noGrp="1"/>
          </p:cNvSpPr>
          <p:nvPr>
            <p:ph idx="1"/>
          </p:nvPr>
        </p:nvSpPr>
        <p:spPr>
          <a:xfrm>
            <a:off x="209271" y="5576396"/>
            <a:ext cx="8725458" cy="992479"/>
          </a:xfrm>
        </p:spPr>
        <p:txBody>
          <a:bodyPr>
            <a:normAutofit/>
          </a:bodyPr>
          <a:lstStyle/>
          <a:p>
            <a:r>
              <a:rPr lang="en-US" dirty="0" smtClean="0"/>
              <a:t>Examples include </a:t>
            </a:r>
            <a:r>
              <a:rPr lang="en-US" dirty="0" err="1" smtClean="0"/>
              <a:t>Schüldt</a:t>
            </a:r>
            <a:r>
              <a:rPr lang="en-US" dirty="0" smtClean="0"/>
              <a:t> et al. ICPR 2004, </a:t>
            </a:r>
            <a:r>
              <a:rPr lang="en-US" dirty="0" err="1" smtClean="0"/>
              <a:t>Niebles</a:t>
            </a:r>
            <a:r>
              <a:rPr lang="en-US" dirty="0" smtClean="0"/>
              <a:t> et al. IJCV 2008, and many works building on this basic idea.  </a:t>
            </a:r>
            <a:endParaRPr lang="en-US" dirty="0"/>
          </a:p>
        </p:txBody>
      </p:sp>
      <p:pic>
        <p:nvPicPr>
          <p:cNvPr id="4" name="walk07a_harris.avi">
            <a:hlinkClick r:id="" action="ppaction://media"/>
          </p:cNvPr>
          <p:cNvPicPr>
            <a:picLocks noRot="1" noChangeAspect="1" noChangeArrowheads="1"/>
          </p:cNvPicPr>
          <p:nvPr>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bwMode="auto">
          <a:xfrm>
            <a:off x="990600" y="1070809"/>
            <a:ext cx="3200400" cy="2400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walkpatch_1_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4106109"/>
            <a:ext cx="409575" cy="3635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9" descr="walkpatch_1_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3000" y="4258509"/>
            <a:ext cx="401638" cy="3571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walkpatch_2_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4563309"/>
            <a:ext cx="409575" cy="3651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1" descr="walkpatch_3_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400" y="4868109"/>
            <a:ext cx="409575" cy="36353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walkpatch_4_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95400" y="4715709"/>
            <a:ext cx="409575" cy="365125"/>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13"/>
          <p:cNvSpPr>
            <a:spLocks noChangeArrowheads="1"/>
          </p:cNvSpPr>
          <p:nvPr/>
        </p:nvSpPr>
        <p:spPr bwMode="auto">
          <a:xfrm>
            <a:off x="3962400" y="4563309"/>
            <a:ext cx="457200" cy="228600"/>
          </a:xfrm>
          <a:prstGeom prst="rightArrow">
            <a:avLst>
              <a:gd name="adj1" fmla="val 50000"/>
              <a:gd name="adj2" fmla="val 50000"/>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1" name="AutoShape 14"/>
          <p:cNvSpPr>
            <a:spLocks noChangeArrowheads="1"/>
          </p:cNvSpPr>
          <p:nvPr/>
        </p:nvSpPr>
        <p:spPr bwMode="auto">
          <a:xfrm>
            <a:off x="6477000" y="4563309"/>
            <a:ext cx="457200" cy="228600"/>
          </a:xfrm>
          <a:prstGeom prst="rightArrow">
            <a:avLst>
              <a:gd name="adj1" fmla="val 50000"/>
              <a:gd name="adj2" fmla="val 50000"/>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2" name="Rectangle 15"/>
          <p:cNvSpPr>
            <a:spLocks noChangeArrowheads="1"/>
          </p:cNvSpPr>
          <p:nvPr/>
        </p:nvSpPr>
        <p:spPr bwMode="auto">
          <a:xfrm>
            <a:off x="4208026" y="3876729"/>
            <a:ext cx="260840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spcAft>
                <a:spcPct val="0"/>
              </a:spcAft>
            </a:pPr>
            <a:r>
              <a:rPr lang="en-US" sz="1600" dirty="0"/>
              <a:t>Histogram of </a:t>
            </a:r>
            <a:r>
              <a:rPr lang="en-US" sz="1600" dirty="0" smtClean="0"/>
              <a:t>Visual </a:t>
            </a:r>
            <a:r>
              <a:rPr lang="en-US" sz="1600" dirty="0"/>
              <a:t>W</a:t>
            </a:r>
            <a:r>
              <a:rPr lang="en-US" sz="1600" dirty="0" smtClean="0"/>
              <a:t>ords</a:t>
            </a:r>
            <a:endParaRPr lang="fr-FR" sz="1600" dirty="0"/>
          </a:p>
        </p:txBody>
      </p:sp>
      <p:sp>
        <p:nvSpPr>
          <p:cNvPr id="13" name="Rectangle 16"/>
          <p:cNvSpPr>
            <a:spLocks noChangeArrowheads="1"/>
          </p:cNvSpPr>
          <p:nvPr/>
        </p:nvSpPr>
        <p:spPr bwMode="auto">
          <a:xfrm>
            <a:off x="7237413" y="4344218"/>
            <a:ext cx="1404952" cy="584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spcAft>
                <a:spcPct val="0"/>
              </a:spcAft>
            </a:pPr>
            <a:r>
              <a:rPr lang="en-US" sz="1600" dirty="0"/>
              <a:t>Multi-channel</a:t>
            </a:r>
            <a:br>
              <a:rPr lang="en-US" sz="1600" dirty="0"/>
            </a:br>
            <a:r>
              <a:rPr lang="en-US" sz="1600" dirty="0" smtClean="0"/>
              <a:t>Classifier</a:t>
            </a:r>
            <a:endParaRPr lang="fr-FR" sz="1600" dirty="0"/>
          </a:p>
        </p:txBody>
      </p:sp>
      <p:sp>
        <p:nvSpPr>
          <p:cNvPr id="14" name="Rectangle 17"/>
          <p:cNvSpPr>
            <a:spLocks noChangeArrowheads="1"/>
          </p:cNvSpPr>
          <p:nvPr/>
        </p:nvSpPr>
        <p:spPr bwMode="auto">
          <a:xfrm>
            <a:off x="7094538" y="4087059"/>
            <a:ext cx="1668462" cy="1085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 name="Line 19"/>
          <p:cNvSpPr>
            <a:spLocks noChangeShapeType="1"/>
          </p:cNvSpPr>
          <p:nvPr/>
        </p:nvSpPr>
        <p:spPr bwMode="auto">
          <a:xfrm>
            <a:off x="4572000" y="5020509"/>
            <a:ext cx="1752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sp>
        <p:nvSpPr>
          <p:cNvPr id="16" name="Line 20"/>
          <p:cNvSpPr>
            <a:spLocks noChangeShapeType="1"/>
          </p:cNvSpPr>
          <p:nvPr/>
        </p:nvSpPr>
        <p:spPr bwMode="auto">
          <a:xfrm flipV="1">
            <a:off x="4572000" y="4258509"/>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sp>
        <p:nvSpPr>
          <p:cNvPr id="17" name="Rectangle 21"/>
          <p:cNvSpPr>
            <a:spLocks noChangeArrowheads="1"/>
          </p:cNvSpPr>
          <p:nvPr/>
        </p:nvSpPr>
        <p:spPr bwMode="auto">
          <a:xfrm flipH="1">
            <a:off x="4676775" y="4782384"/>
            <a:ext cx="228600" cy="244475"/>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8" name="Rectangle 22"/>
          <p:cNvSpPr>
            <a:spLocks noChangeArrowheads="1"/>
          </p:cNvSpPr>
          <p:nvPr/>
        </p:nvSpPr>
        <p:spPr bwMode="auto">
          <a:xfrm flipH="1">
            <a:off x="5086350" y="4325184"/>
            <a:ext cx="228600" cy="701675"/>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9" name="Rectangle 23"/>
          <p:cNvSpPr>
            <a:spLocks noChangeArrowheads="1"/>
          </p:cNvSpPr>
          <p:nvPr/>
        </p:nvSpPr>
        <p:spPr bwMode="auto">
          <a:xfrm flipH="1">
            <a:off x="5514975" y="4449009"/>
            <a:ext cx="228600" cy="57785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0" name="Rectangle 24"/>
          <p:cNvSpPr>
            <a:spLocks noChangeArrowheads="1"/>
          </p:cNvSpPr>
          <p:nvPr/>
        </p:nvSpPr>
        <p:spPr bwMode="auto">
          <a:xfrm flipH="1">
            <a:off x="5924550" y="4906209"/>
            <a:ext cx="228600" cy="12065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pic>
        <p:nvPicPr>
          <p:cNvPr id="21" name="Picture 25" descr="walkpatch_1_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9000" y="1685172"/>
            <a:ext cx="989013" cy="67627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6" descr="walkpatch_1_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5096709"/>
            <a:ext cx="381000" cy="26035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7" descr="walkpatch_2_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10150" y="5096709"/>
            <a:ext cx="381000" cy="26035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8" descr="walkpatch_2_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05400" y="1766134"/>
            <a:ext cx="989013" cy="676275"/>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9" descr="walkpatch_2_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297738" y="2504322"/>
            <a:ext cx="968375" cy="66198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0" descr="walkpatch_3_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57825" y="5084009"/>
            <a:ext cx="381000" cy="26035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1" descr="walkpatch_3_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72200" y="1708984"/>
            <a:ext cx="989013" cy="67786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2" descr="walkpatch_4_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905500" y="5112584"/>
            <a:ext cx="381000" cy="26035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3" descr="walkpatch_4_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81600" y="2528134"/>
            <a:ext cx="989013" cy="67627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4" descr="walkpatch_4_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248400" y="2528134"/>
            <a:ext cx="989013" cy="676275"/>
          </a:xfrm>
          <a:prstGeom prst="rect">
            <a:avLst/>
          </a:prstGeom>
          <a:noFill/>
          <a:extLst>
            <a:ext uri="{909E8E84-426E-40DD-AFC4-6F175D3DCCD1}">
              <a14:hiddenFill xmlns:a14="http://schemas.microsoft.com/office/drawing/2010/main">
                <a:solidFill>
                  <a:srgbClr val="FFFFFF"/>
                </a:solidFill>
              </a14:hiddenFill>
            </a:ext>
          </a:extLst>
        </p:spPr>
      </p:pic>
      <p:sp>
        <p:nvSpPr>
          <p:cNvPr id="31" name="AutoShape 35"/>
          <p:cNvSpPr>
            <a:spLocks noChangeArrowheads="1"/>
          </p:cNvSpPr>
          <p:nvPr/>
        </p:nvSpPr>
        <p:spPr bwMode="auto">
          <a:xfrm>
            <a:off x="4495800" y="2299534"/>
            <a:ext cx="457200" cy="228600"/>
          </a:xfrm>
          <a:prstGeom prst="rightArrow">
            <a:avLst>
              <a:gd name="adj1" fmla="val 50000"/>
              <a:gd name="adj2" fmla="val 50000"/>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2" name="Rectangle 36"/>
          <p:cNvSpPr>
            <a:spLocks noChangeArrowheads="1"/>
          </p:cNvSpPr>
          <p:nvPr/>
        </p:nvSpPr>
        <p:spPr bwMode="auto">
          <a:xfrm>
            <a:off x="5702064" y="1251191"/>
            <a:ext cx="214994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spcAft>
                <a:spcPct val="0"/>
              </a:spcAft>
            </a:pPr>
            <a:r>
              <a:rPr lang="en-US" sz="1600" dirty="0" smtClean="0"/>
              <a:t>Space-Time Features</a:t>
            </a:r>
            <a:endParaRPr lang="fr-FR" sz="1600" dirty="0"/>
          </a:p>
        </p:txBody>
      </p:sp>
      <p:sp>
        <p:nvSpPr>
          <p:cNvPr id="33" name="AutoShape 39"/>
          <p:cNvSpPr>
            <a:spLocks noChangeArrowheads="1"/>
          </p:cNvSpPr>
          <p:nvPr/>
        </p:nvSpPr>
        <p:spPr bwMode="auto">
          <a:xfrm>
            <a:off x="1828800" y="4563309"/>
            <a:ext cx="457200" cy="228600"/>
          </a:xfrm>
          <a:prstGeom prst="rightArrow">
            <a:avLst>
              <a:gd name="adj1" fmla="val 50000"/>
              <a:gd name="adj2" fmla="val 50000"/>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grpSp>
        <p:nvGrpSpPr>
          <p:cNvPr id="34" name="Group 43"/>
          <p:cNvGrpSpPr>
            <a:grpSpLocks/>
          </p:cNvGrpSpPr>
          <p:nvPr/>
        </p:nvGrpSpPr>
        <p:grpSpPr bwMode="auto">
          <a:xfrm>
            <a:off x="2438400" y="4287087"/>
            <a:ext cx="1447800" cy="830263"/>
            <a:chOff x="1536" y="3522"/>
            <a:chExt cx="912" cy="523"/>
          </a:xfrm>
        </p:grpSpPr>
        <p:sp>
          <p:nvSpPr>
            <p:cNvPr id="35" name="Rectangle 38"/>
            <p:cNvSpPr>
              <a:spLocks noChangeArrowheads="1"/>
            </p:cNvSpPr>
            <p:nvPr/>
          </p:nvSpPr>
          <p:spPr bwMode="auto">
            <a:xfrm>
              <a:off x="1536" y="3522"/>
              <a:ext cx="912"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Aft>
                  <a:spcPct val="0"/>
                </a:spcAft>
              </a:pPr>
              <a:r>
                <a:rPr lang="en-US" sz="1600" dirty="0" smtClean="0"/>
                <a:t>Space-Time Patch </a:t>
              </a:r>
              <a:r>
                <a:rPr lang="en-US" sz="1600" dirty="0"/>
                <a:t>D</a:t>
              </a:r>
              <a:r>
                <a:rPr lang="en-US" sz="1600" dirty="0" smtClean="0"/>
                <a:t>escriptors</a:t>
              </a:r>
              <a:endParaRPr lang="fr-FR" sz="1600" dirty="0"/>
            </a:p>
          </p:txBody>
        </p:sp>
        <p:sp>
          <p:nvSpPr>
            <p:cNvPr id="36" name="Rectangle 41"/>
            <p:cNvSpPr>
              <a:spLocks noChangeArrowheads="1"/>
            </p:cNvSpPr>
            <p:nvPr/>
          </p:nvSpPr>
          <p:spPr bwMode="auto">
            <a:xfrm>
              <a:off x="1554" y="3534"/>
              <a:ext cx="846" cy="50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37" name="TextBox 36"/>
          <p:cNvSpPr txBox="1"/>
          <p:nvPr/>
        </p:nvSpPr>
        <p:spPr>
          <a:xfrm>
            <a:off x="248482" y="734526"/>
            <a:ext cx="3803399" cy="246221"/>
          </a:xfrm>
          <a:prstGeom prst="rect">
            <a:avLst/>
          </a:prstGeom>
          <a:noFill/>
        </p:spPr>
        <p:txBody>
          <a:bodyPr wrap="square" rtlCol="0">
            <a:spAutoFit/>
          </a:bodyPr>
          <a:lstStyle/>
          <a:p>
            <a:r>
              <a:rPr lang="en-US" sz="1000" dirty="0" smtClean="0"/>
              <a:t>Source: materials adapted from Laptev’s CVPR 2008 slides.</a:t>
            </a:r>
            <a:endParaRPr lang="en-US" sz="1000" dirty="0"/>
          </a:p>
        </p:txBody>
      </p:sp>
    </p:spTree>
    <p:extLst>
      <p:ext uri="{BB962C8B-B14F-4D97-AF65-F5344CB8AC3E}">
        <p14:creationId xmlns:p14="http://schemas.microsoft.com/office/powerpoint/2010/main" val="1292819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Typical Elements of the Bag-of-Features Pipeline</a:t>
            </a:r>
            <a:endParaRPr lang="en-US" dirty="0"/>
          </a:p>
        </p:txBody>
      </p:sp>
      <p:sp>
        <p:nvSpPr>
          <p:cNvPr id="3" name="Content Placeholder 2"/>
          <p:cNvSpPr>
            <a:spLocks noGrp="1"/>
          </p:cNvSpPr>
          <p:nvPr>
            <p:ph idx="1"/>
          </p:nvPr>
        </p:nvSpPr>
        <p:spPr/>
        <p:txBody>
          <a:bodyPr/>
          <a:lstStyle/>
          <a:p>
            <a:r>
              <a:rPr lang="en-US" dirty="0" smtClean="0"/>
              <a:t>Feature quantization:</a:t>
            </a:r>
          </a:p>
          <a:p>
            <a:pPr lvl="1"/>
            <a:r>
              <a:rPr lang="en-US" dirty="0" smtClean="0"/>
              <a:t>Feature descriptions are </a:t>
            </a:r>
            <a:br>
              <a:rPr lang="en-US" dirty="0" smtClean="0"/>
            </a:br>
            <a:r>
              <a:rPr lang="en-US" dirty="0" smtClean="0"/>
              <a:t>max-pooled according to </a:t>
            </a:r>
            <a:br>
              <a:rPr lang="en-US" dirty="0" smtClean="0"/>
            </a:br>
            <a:r>
              <a:rPr lang="en-US" dirty="0" smtClean="0"/>
              <a:t>various spatial domains.</a:t>
            </a:r>
          </a:p>
          <a:p>
            <a:pPr lvl="1"/>
            <a:r>
              <a:rPr lang="en-US" dirty="0"/>
              <a:t>H</a:t>
            </a:r>
            <a:r>
              <a:rPr lang="en-US" dirty="0" smtClean="0"/>
              <a:t>istograms are computed.</a:t>
            </a:r>
          </a:p>
          <a:p>
            <a:pPr lvl="1"/>
            <a:endParaRPr lang="en-US" dirty="0"/>
          </a:p>
          <a:p>
            <a:pPr lvl="1"/>
            <a:endParaRPr lang="en-US" dirty="0" smtClean="0"/>
          </a:p>
          <a:p>
            <a:r>
              <a:rPr lang="en-US" dirty="0" smtClean="0"/>
              <a:t>Most typical classifier is a support vector machine.</a:t>
            </a:r>
          </a:p>
          <a:p>
            <a:r>
              <a:rPr lang="en-US" dirty="0" smtClean="0"/>
              <a:t>E.g., Laptev 2008 uses a multi-channel Chi-square kernel:</a:t>
            </a:r>
            <a:endParaRPr lang="en-US" dirty="0"/>
          </a:p>
        </p:txBody>
      </p:sp>
      <p:pic>
        <p:nvPicPr>
          <p:cNvPr id="4" name="Picture 3"/>
          <p:cNvPicPr>
            <a:picLocks noChangeAspect="1"/>
          </p:cNvPicPr>
          <p:nvPr/>
        </p:nvPicPr>
        <p:blipFill>
          <a:blip r:embed="rId3"/>
          <a:stretch>
            <a:fillRect/>
          </a:stretch>
        </p:blipFill>
        <p:spPr>
          <a:xfrm>
            <a:off x="4684581" y="857637"/>
            <a:ext cx="4062394" cy="2714062"/>
          </a:xfrm>
          <a:prstGeom prst="rect">
            <a:avLst/>
          </a:prstGeom>
        </p:spPr>
      </p:pic>
      <p:pic>
        <p:nvPicPr>
          <p:cNvPr id="5" name="Picture 4" descr="latex-image-1.pd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6896" y="4734814"/>
            <a:ext cx="5499100" cy="1054100"/>
          </a:xfrm>
          <a:prstGeom prst="rect">
            <a:avLst/>
          </a:prstGeom>
        </p:spPr>
      </p:pic>
      <p:sp>
        <p:nvSpPr>
          <p:cNvPr id="6" name="TextBox 5"/>
          <p:cNvSpPr txBox="1"/>
          <p:nvPr/>
        </p:nvSpPr>
        <p:spPr>
          <a:xfrm>
            <a:off x="2173467" y="6304192"/>
            <a:ext cx="5022228" cy="369332"/>
          </a:xfrm>
          <a:prstGeom prst="rect">
            <a:avLst/>
          </a:prstGeom>
          <a:noFill/>
        </p:spPr>
        <p:txBody>
          <a:bodyPr wrap="none" rtlCol="0">
            <a:spAutoFit/>
          </a:bodyPr>
          <a:lstStyle/>
          <a:p>
            <a:r>
              <a:rPr lang="en-US" dirty="0">
                <a:solidFill>
                  <a:srgbClr val="D8AC21"/>
                </a:solidFill>
              </a:rPr>
              <a:t>M</a:t>
            </a:r>
            <a:r>
              <a:rPr lang="en-US" dirty="0" smtClean="0">
                <a:solidFill>
                  <a:srgbClr val="D8AC21"/>
                </a:solidFill>
              </a:rPr>
              <a:t>ean of training sample distances for channel.</a:t>
            </a:r>
            <a:endParaRPr lang="en-US" dirty="0">
              <a:solidFill>
                <a:srgbClr val="D8AC21"/>
              </a:solidFill>
            </a:endParaRPr>
          </a:p>
        </p:txBody>
      </p:sp>
      <p:sp>
        <p:nvSpPr>
          <p:cNvPr id="7" name="TextBox 6"/>
          <p:cNvSpPr txBox="1"/>
          <p:nvPr/>
        </p:nvSpPr>
        <p:spPr>
          <a:xfrm>
            <a:off x="6906413" y="5945499"/>
            <a:ext cx="2237587" cy="369332"/>
          </a:xfrm>
          <a:prstGeom prst="rect">
            <a:avLst/>
          </a:prstGeom>
          <a:noFill/>
        </p:spPr>
        <p:txBody>
          <a:bodyPr wrap="none" rtlCol="0">
            <a:spAutoFit/>
          </a:bodyPr>
          <a:lstStyle/>
          <a:p>
            <a:r>
              <a:rPr lang="en-US" dirty="0" smtClean="0">
                <a:solidFill>
                  <a:schemeClr val="accent3"/>
                </a:solidFill>
              </a:rPr>
              <a:t>Chi-square distance</a:t>
            </a:r>
            <a:endParaRPr lang="en-US" dirty="0">
              <a:solidFill>
                <a:schemeClr val="accent3"/>
              </a:solidFill>
            </a:endParaRPr>
          </a:p>
        </p:txBody>
      </p:sp>
      <p:sp>
        <p:nvSpPr>
          <p:cNvPr id="8" name="TextBox 7"/>
          <p:cNvSpPr txBox="1"/>
          <p:nvPr/>
        </p:nvSpPr>
        <p:spPr>
          <a:xfrm>
            <a:off x="680381" y="5788914"/>
            <a:ext cx="3674767" cy="369332"/>
          </a:xfrm>
          <a:prstGeom prst="rect">
            <a:avLst/>
          </a:prstGeom>
          <a:noFill/>
        </p:spPr>
        <p:txBody>
          <a:bodyPr wrap="none" rtlCol="0">
            <a:spAutoFit/>
          </a:bodyPr>
          <a:lstStyle/>
          <a:p>
            <a:r>
              <a:rPr lang="en-US" dirty="0" smtClean="0">
                <a:solidFill>
                  <a:schemeClr val="accent1"/>
                </a:solidFill>
              </a:rPr>
              <a:t>Set of channels (greedy selection)</a:t>
            </a:r>
            <a:endParaRPr lang="en-US" dirty="0">
              <a:solidFill>
                <a:schemeClr val="accent1"/>
              </a:solidFill>
            </a:endParaRPr>
          </a:p>
        </p:txBody>
      </p:sp>
      <p:sp>
        <p:nvSpPr>
          <p:cNvPr id="9" name="Rectangle 8"/>
          <p:cNvSpPr/>
          <p:nvPr/>
        </p:nvSpPr>
        <p:spPr>
          <a:xfrm>
            <a:off x="4842378" y="4842826"/>
            <a:ext cx="501275" cy="904050"/>
          </a:xfrm>
          <a:prstGeom prst="rect">
            <a:avLst/>
          </a:prstGeom>
          <a:no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1" name="Straight Arrow Connector 10"/>
          <p:cNvCxnSpPr/>
          <p:nvPr/>
        </p:nvCxnSpPr>
        <p:spPr>
          <a:xfrm flipH="1">
            <a:off x="2517765" y="5345437"/>
            <a:ext cx="2268793" cy="443477"/>
          </a:xfrm>
          <a:prstGeom prst="straightConnector1">
            <a:avLst/>
          </a:prstGeom>
          <a:ln>
            <a:tailEnd type="arrow"/>
          </a:ln>
          <a:effectLst/>
        </p:spPr>
        <p:style>
          <a:lnRef idx="2">
            <a:schemeClr val="accent1"/>
          </a:lnRef>
          <a:fillRef idx="0">
            <a:schemeClr val="accent1"/>
          </a:fillRef>
          <a:effectRef idx="1">
            <a:schemeClr val="accent1"/>
          </a:effectRef>
          <a:fontRef idx="minor">
            <a:schemeClr val="tx1"/>
          </a:fontRef>
        </p:style>
      </p:cxnSp>
      <p:sp>
        <p:nvSpPr>
          <p:cNvPr id="12" name="Rectangle 11"/>
          <p:cNvSpPr/>
          <p:nvPr/>
        </p:nvSpPr>
        <p:spPr>
          <a:xfrm>
            <a:off x="5287833" y="4842659"/>
            <a:ext cx="475574" cy="904050"/>
          </a:xfrm>
          <a:prstGeom prst="rect">
            <a:avLst/>
          </a:prstGeom>
          <a:no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accent2"/>
              </a:solidFill>
            </a:endParaRPr>
          </a:p>
        </p:txBody>
      </p:sp>
      <p:cxnSp>
        <p:nvCxnSpPr>
          <p:cNvPr id="13" name="Straight Arrow Connector 12"/>
          <p:cNvCxnSpPr>
            <a:stCxn id="12" idx="2"/>
            <a:endCxn id="6" idx="0"/>
          </p:cNvCxnSpPr>
          <p:nvPr/>
        </p:nvCxnSpPr>
        <p:spPr>
          <a:xfrm flipH="1">
            <a:off x="4684581" y="5746709"/>
            <a:ext cx="841039" cy="557483"/>
          </a:xfrm>
          <a:prstGeom prst="straightConnector1">
            <a:avLst/>
          </a:prstGeom>
          <a:ln>
            <a:solidFill>
              <a:schemeClr val="accent2"/>
            </a:solidFill>
            <a:tailEnd type="arrow"/>
          </a:ln>
          <a:effectLst/>
        </p:spPr>
        <p:style>
          <a:lnRef idx="2">
            <a:schemeClr val="accent1"/>
          </a:lnRef>
          <a:fillRef idx="0">
            <a:schemeClr val="accent1"/>
          </a:fillRef>
          <a:effectRef idx="1">
            <a:schemeClr val="accent1"/>
          </a:effectRef>
          <a:fontRef idx="minor">
            <a:schemeClr val="tx1"/>
          </a:fontRef>
        </p:style>
      </p:cxnSp>
      <p:sp>
        <p:nvSpPr>
          <p:cNvPr id="16" name="Rectangle 15"/>
          <p:cNvSpPr/>
          <p:nvPr/>
        </p:nvSpPr>
        <p:spPr>
          <a:xfrm>
            <a:off x="5763406" y="4842659"/>
            <a:ext cx="1551793" cy="904050"/>
          </a:xfrm>
          <a:prstGeom prst="rect">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7" name="Straight Arrow Connector 16"/>
          <p:cNvCxnSpPr>
            <a:stCxn id="16" idx="2"/>
            <a:endCxn id="7" idx="0"/>
          </p:cNvCxnSpPr>
          <p:nvPr/>
        </p:nvCxnSpPr>
        <p:spPr>
          <a:xfrm>
            <a:off x="6539303" y="5746709"/>
            <a:ext cx="1485904" cy="198790"/>
          </a:xfrm>
          <a:prstGeom prst="straightConnector1">
            <a:avLst/>
          </a:prstGeom>
          <a:ln>
            <a:solidFill>
              <a:schemeClr val="accent3"/>
            </a:solidFill>
            <a:tailEnd type="arrow"/>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44271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Features</a:t>
            </a:r>
          </a:p>
          <a:p>
            <a:pPr lvl="1"/>
            <a:r>
              <a:rPr lang="en-US" dirty="0" smtClean="0"/>
              <a:t>Local spatiotemporal features</a:t>
            </a:r>
          </a:p>
          <a:p>
            <a:pPr lvl="2"/>
            <a:r>
              <a:rPr lang="en-US" dirty="0" smtClean="0"/>
              <a:t>STIP</a:t>
            </a:r>
          </a:p>
          <a:p>
            <a:pPr lvl="2"/>
            <a:r>
              <a:rPr lang="en-US" dirty="0" smtClean="0"/>
              <a:t>Cuboids</a:t>
            </a:r>
          </a:p>
          <a:p>
            <a:pPr lvl="2"/>
            <a:r>
              <a:rPr lang="en-US" dirty="0" smtClean="0"/>
              <a:t>Dense</a:t>
            </a:r>
          </a:p>
          <a:p>
            <a:pPr lvl="1"/>
            <a:r>
              <a:rPr lang="en-US" dirty="0" smtClean="0"/>
              <a:t>Trajectories</a:t>
            </a:r>
          </a:p>
          <a:p>
            <a:pPr lvl="2"/>
            <a:r>
              <a:rPr lang="en-US" dirty="0" err="1" smtClean="0"/>
              <a:t>Keypoint</a:t>
            </a:r>
            <a:r>
              <a:rPr lang="en-US" dirty="0" smtClean="0"/>
              <a:t> tracking</a:t>
            </a:r>
          </a:p>
          <a:p>
            <a:pPr lvl="2"/>
            <a:r>
              <a:rPr lang="en-US" dirty="0" smtClean="0"/>
              <a:t>Dense</a:t>
            </a:r>
          </a:p>
          <a:p>
            <a:r>
              <a:rPr lang="en-US" dirty="0" smtClean="0"/>
              <a:t>Descriptors</a:t>
            </a:r>
          </a:p>
          <a:p>
            <a:pPr lvl="1"/>
            <a:r>
              <a:rPr lang="en-US" dirty="0" smtClean="0"/>
              <a:t>Local</a:t>
            </a:r>
          </a:p>
          <a:p>
            <a:pPr lvl="2"/>
            <a:r>
              <a:rPr lang="en-US" dirty="0" smtClean="0"/>
              <a:t>HOG/HOF</a:t>
            </a:r>
          </a:p>
          <a:p>
            <a:pPr lvl="2"/>
            <a:r>
              <a:rPr lang="en-US" dirty="0" smtClean="0"/>
              <a:t>MBH: Motion Boundary Histograms</a:t>
            </a:r>
          </a:p>
          <a:p>
            <a:pPr lvl="2"/>
            <a:r>
              <a:rPr lang="en-US" dirty="0" smtClean="0"/>
              <a:t>HOG3D</a:t>
            </a:r>
          </a:p>
          <a:p>
            <a:pPr lvl="2"/>
            <a:r>
              <a:rPr lang="en-US" dirty="0" smtClean="0"/>
              <a:t>MIP: Motion Interchange Patterns</a:t>
            </a:r>
          </a:p>
          <a:p>
            <a:pPr lvl="1"/>
            <a:r>
              <a:rPr lang="en-US" dirty="0" smtClean="0"/>
              <a:t>Global space-time energy</a:t>
            </a:r>
          </a:p>
          <a:p>
            <a:pPr lvl="2"/>
            <a:endParaRPr lang="en-US" dirty="0" smtClean="0"/>
          </a:p>
          <a:p>
            <a:pPr lvl="1"/>
            <a:endParaRPr lang="en-US" dirty="0" smtClean="0"/>
          </a:p>
          <a:p>
            <a:endParaRPr lang="en-US" dirty="0"/>
          </a:p>
        </p:txBody>
      </p:sp>
    </p:spTree>
    <p:extLst>
      <p:ext uri="{BB962C8B-B14F-4D97-AF65-F5344CB8AC3E}">
        <p14:creationId xmlns:p14="http://schemas.microsoft.com/office/powerpoint/2010/main" val="20588147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0" y="3954872"/>
            <a:ext cx="9144000" cy="2959828"/>
          </a:xfrm>
          <a:prstGeom prst="rect">
            <a:avLst/>
          </a:prstGeom>
        </p:spPr>
      </p:pic>
      <p:pic>
        <p:nvPicPr>
          <p:cNvPr id="5" name="Picture 4"/>
          <p:cNvPicPr>
            <a:picLocks noChangeAspect="1"/>
          </p:cNvPicPr>
          <p:nvPr/>
        </p:nvPicPr>
        <p:blipFill>
          <a:blip r:embed="rId4"/>
          <a:stretch>
            <a:fillRect/>
          </a:stretch>
        </p:blipFill>
        <p:spPr>
          <a:xfrm>
            <a:off x="90717" y="840093"/>
            <a:ext cx="9144000" cy="3193794"/>
          </a:xfrm>
          <a:prstGeom prst="rect">
            <a:avLst/>
          </a:prstGeom>
        </p:spPr>
      </p:pic>
      <p:sp>
        <p:nvSpPr>
          <p:cNvPr id="2" name="Title 1"/>
          <p:cNvSpPr>
            <a:spLocks noGrp="1"/>
          </p:cNvSpPr>
          <p:nvPr>
            <p:ph type="title"/>
          </p:nvPr>
        </p:nvSpPr>
        <p:spPr/>
        <p:txBody>
          <a:bodyPr>
            <a:normAutofit fontScale="90000"/>
          </a:bodyPr>
          <a:lstStyle/>
          <a:p>
            <a:r>
              <a:rPr lang="en-US" dirty="0" smtClean="0"/>
              <a:t>Evaluation of Local Features for Activity Recognition</a:t>
            </a:r>
            <a:endParaRPr lang="en-US" dirty="0"/>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Wang et al.   “Evaluation of local </a:t>
            </a:r>
            <a:r>
              <a:rPr lang="en-US" sz="1000" dirty="0" err="1" smtClean="0"/>
              <a:t>spatio</a:t>
            </a:r>
            <a:r>
              <a:rPr lang="en-US" sz="1000" dirty="0" smtClean="0"/>
              <a:t>-temporal features for action recognition.”  BMVC 2009.  And their provided slides.</a:t>
            </a:r>
            <a:endParaRPr lang="en-US" sz="1000" dirty="0"/>
          </a:p>
        </p:txBody>
      </p:sp>
      <p:sp>
        <p:nvSpPr>
          <p:cNvPr id="8" name="TextBox 7"/>
          <p:cNvSpPr txBox="1"/>
          <p:nvPr/>
        </p:nvSpPr>
        <p:spPr>
          <a:xfrm>
            <a:off x="1066800" y="1295400"/>
            <a:ext cx="659067" cy="369332"/>
          </a:xfrm>
          <a:prstGeom prst="rect">
            <a:avLst/>
          </a:prstGeom>
          <a:noFill/>
        </p:spPr>
        <p:txBody>
          <a:bodyPr wrap="none" rtlCol="0">
            <a:spAutoFit/>
          </a:bodyPr>
          <a:lstStyle/>
          <a:p>
            <a:r>
              <a:rPr lang="en-US" b="1" dirty="0" smtClean="0">
                <a:solidFill>
                  <a:schemeClr val="accent2"/>
                </a:solidFill>
              </a:rPr>
              <a:t>KTH</a:t>
            </a:r>
            <a:endParaRPr lang="en-US" b="1" dirty="0">
              <a:solidFill>
                <a:schemeClr val="accent2"/>
              </a:solidFill>
            </a:endParaRPr>
          </a:p>
        </p:txBody>
      </p:sp>
      <p:sp>
        <p:nvSpPr>
          <p:cNvPr id="9" name="TextBox 8"/>
          <p:cNvSpPr txBox="1"/>
          <p:nvPr/>
        </p:nvSpPr>
        <p:spPr>
          <a:xfrm>
            <a:off x="685800" y="4343400"/>
            <a:ext cx="1454244" cy="369332"/>
          </a:xfrm>
          <a:prstGeom prst="rect">
            <a:avLst/>
          </a:prstGeom>
          <a:noFill/>
        </p:spPr>
        <p:txBody>
          <a:bodyPr wrap="none" rtlCol="0">
            <a:spAutoFit/>
          </a:bodyPr>
          <a:lstStyle/>
          <a:p>
            <a:r>
              <a:rPr lang="en-US" b="1" dirty="0" smtClean="0">
                <a:solidFill>
                  <a:schemeClr val="accent2"/>
                </a:solidFill>
              </a:rPr>
              <a:t>UCF Sports</a:t>
            </a:r>
            <a:endParaRPr lang="en-US" b="1" dirty="0">
              <a:solidFill>
                <a:schemeClr val="accent2"/>
              </a:solidFill>
            </a:endParaRPr>
          </a:p>
        </p:txBody>
      </p:sp>
    </p:spTree>
    <p:extLst>
      <p:ext uri="{BB962C8B-B14F-4D97-AF65-F5344CB8AC3E}">
        <p14:creationId xmlns:p14="http://schemas.microsoft.com/office/powerpoint/2010/main" val="2451394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Detectors / Features</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596528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STIP: Space-Time Interest Points</a:t>
            </a:r>
            <a:endParaRPr lang="en-US" dirty="0"/>
          </a:p>
        </p:txBody>
      </p:sp>
      <p:sp>
        <p:nvSpPr>
          <p:cNvPr id="3" name="Content Placeholder 2"/>
          <p:cNvSpPr>
            <a:spLocks noGrp="1"/>
          </p:cNvSpPr>
          <p:nvPr>
            <p:ph idx="1"/>
          </p:nvPr>
        </p:nvSpPr>
        <p:spPr/>
        <p:txBody>
          <a:bodyPr/>
          <a:lstStyle/>
          <a:p>
            <a:r>
              <a:rPr lang="en-US" dirty="0" smtClean="0"/>
              <a:t>Basic idea is to detect points in the video that have significant local variations in both space and time.</a:t>
            </a:r>
          </a:p>
          <a:p>
            <a:r>
              <a:rPr lang="en-US" dirty="0" smtClean="0"/>
              <a:t>Builds on the existing work of Harris corner detector and incorporates a scale parameter.</a:t>
            </a:r>
          </a:p>
          <a:p>
            <a:endParaRPr lang="en-US" dirty="0"/>
          </a:p>
          <a:p>
            <a:endParaRPr lang="en-US" dirty="0" smtClean="0"/>
          </a:p>
          <a:p>
            <a:endParaRPr lang="en-US" dirty="0"/>
          </a:p>
          <a:p>
            <a:endParaRPr lang="en-US" dirty="0" smtClean="0"/>
          </a:p>
          <a:p>
            <a:endParaRPr lang="en-US" dirty="0"/>
          </a:p>
          <a:p>
            <a:r>
              <a:rPr lang="en-US" dirty="0" smtClean="0"/>
              <a:t>The original work incorporates a</a:t>
            </a:r>
            <a:br>
              <a:rPr lang="en-US" dirty="0" smtClean="0"/>
            </a:br>
            <a:r>
              <a:rPr lang="en-US" dirty="0" smtClean="0"/>
              <a:t>scale-selection term; most sub-</a:t>
            </a:r>
            <a:br>
              <a:rPr lang="en-US" dirty="0" smtClean="0"/>
            </a:br>
            <a:r>
              <a:rPr lang="en-US" dirty="0" smtClean="0"/>
              <a:t>sequent works densely sample scale.</a:t>
            </a:r>
            <a:endParaRPr lang="en-US" dirty="0"/>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Laptev.  “On Space-Time Interest Points.”  Intl Journal of Computer Vision. 64(2/3):107-123. 2005.</a:t>
            </a:r>
            <a:endParaRPr lang="en-US" sz="1000" dirty="0"/>
          </a:p>
        </p:txBody>
      </p:sp>
      <p:pic>
        <p:nvPicPr>
          <p:cNvPr id="5" name="Picture 4"/>
          <p:cNvPicPr>
            <a:picLocks noChangeAspect="1"/>
          </p:cNvPicPr>
          <p:nvPr/>
        </p:nvPicPr>
        <p:blipFill>
          <a:blip r:embed="rId3"/>
          <a:stretch>
            <a:fillRect/>
          </a:stretch>
        </p:blipFill>
        <p:spPr>
          <a:xfrm>
            <a:off x="562500" y="2958097"/>
            <a:ext cx="4356379" cy="971422"/>
          </a:xfrm>
          <a:prstGeom prst="rect">
            <a:avLst/>
          </a:prstGeom>
        </p:spPr>
      </p:pic>
      <p:pic>
        <p:nvPicPr>
          <p:cNvPr id="6" name="Picture 5"/>
          <p:cNvPicPr>
            <a:picLocks noChangeAspect="1"/>
          </p:cNvPicPr>
          <p:nvPr/>
        </p:nvPicPr>
        <p:blipFill>
          <a:blip r:embed="rId4"/>
          <a:stretch>
            <a:fillRect/>
          </a:stretch>
        </p:blipFill>
        <p:spPr>
          <a:xfrm>
            <a:off x="930346" y="4138128"/>
            <a:ext cx="3467100" cy="469900"/>
          </a:xfrm>
          <a:prstGeom prst="rect">
            <a:avLst/>
          </a:prstGeom>
        </p:spPr>
      </p:pic>
      <p:pic>
        <p:nvPicPr>
          <p:cNvPr id="7" name="Picture 6"/>
          <p:cNvPicPr>
            <a:picLocks noChangeAspect="1"/>
          </p:cNvPicPr>
          <p:nvPr/>
        </p:nvPicPr>
        <p:blipFill>
          <a:blip r:embed="rId5"/>
          <a:stretch>
            <a:fillRect/>
          </a:stretch>
        </p:blipFill>
        <p:spPr>
          <a:xfrm>
            <a:off x="5355499" y="2643212"/>
            <a:ext cx="3254625" cy="2654481"/>
          </a:xfrm>
          <a:prstGeom prst="rect">
            <a:avLst/>
          </a:prstGeom>
        </p:spPr>
      </p:pic>
      <p:sp>
        <p:nvSpPr>
          <p:cNvPr id="8" name="TextBox 7"/>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14072340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STIP: Space-Time Interest Points</a:t>
            </a:r>
          </a:p>
        </p:txBody>
      </p:sp>
      <p:pic>
        <p:nvPicPr>
          <p:cNvPr id="6" name="Content Placeholder 5"/>
          <p:cNvPicPr>
            <a:picLocks noGrp="1" noChangeAspect="1"/>
          </p:cNvPicPr>
          <p:nvPr>
            <p:ph idx="1"/>
          </p:nvPr>
        </p:nvPicPr>
        <p:blipFill>
          <a:blip r:embed="rId2"/>
          <a:srcRect t="1649" b="1649"/>
          <a:stretch>
            <a:fillRect/>
          </a:stretch>
        </p:blipFill>
        <p:spPr/>
      </p:pic>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Laptev.  “On Space-Time Interest Points.”  Intl Journal of Computer Vision. 64(2/3):107-123. 2005.</a:t>
            </a:r>
            <a:endParaRPr lang="en-US" sz="1000" dirty="0"/>
          </a:p>
        </p:txBody>
      </p:sp>
      <p:sp>
        <p:nvSpPr>
          <p:cNvPr id="5" name="TextBox 4"/>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37614945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STIP: Space-Time Interest Points</a:t>
            </a:r>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Laptev.  “On Space-Time Interest Points.”  Intl Journal of Computer Vision. 64(2/3):107-123. 2005.</a:t>
            </a:r>
            <a:endParaRPr lang="en-US" sz="1000" dirty="0"/>
          </a:p>
        </p:txBody>
      </p:sp>
      <p:pic>
        <p:nvPicPr>
          <p:cNvPr id="10" name="erinbrokovich.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352425" y="1055688"/>
            <a:ext cx="8440738" cy="5275262"/>
          </a:xfrm>
        </p:spPr>
      </p:pic>
      <p:sp>
        <p:nvSpPr>
          <p:cNvPr id="11" name="TextBox 10"/>
          <p:cNvSpPr txBox="1"/>
          <p:nvPr/>
        </p:nvSpPr>
        <p:spPr>
          <a:xfrm>
            <a:off x="352425" y="6330792"/>
            <a:ext cx="3803399" cy="246221"/>
          </a:xfrm>
          <a:prstGeom prst="rect">
            <a:avLst/>
          </a:prstGeom>
          <a:noFill/>
        </p:spPr>
        <p:txBody>
          <a:bodyPr wrap="square" rtlCol="0">
            <a:spAutoFit/>
          </a:bodyPr>
          <a:lstStyle/>
          <a:p>
            <a:r>
              <a:rPr lang="en-US" sz="1000" dirty="0" smtClean="0"/>
              <a:t>Video from Laptev’s CVPR 2008 slides.</a:t>
            </a:r>
            <a:endParaRPr lang="en-US" sz="1000" dirty="0"/>
          </a:p>
        </p:txBody>
      </p:sp>
      <p:sp>
        <p:nvSpPr>
          <p:cNvPr id="6" name="TextBox 5"/>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139868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5828574" y="3670952"/>
            <a:ext cx="2971401" cy="3067976"/>
            <a:chOff x="5828574" y="3670952"/>
            <a:chExt cx="2971401" cy="3067976"/>
          </a:xfrm>
        </p:grpSpPr>
        <p:pic>
          <p:nvPicPr>
            <p:cNvPr id="12" name="Picture 11"/>
            <p:cNvPicPr>
              <a:picLocks noChangeAspect="1"/>
            </p:cNvPicPr>
            <p:nvPr/>
          </p:nvPicPr>
          <p:blipFill>
            <a:blip r:embed="rId3"/>
            <a:stretch>
              <a:fillRect/>
            </a:stretch>
          </p:blipFill>
          <p:spPr>
            <a:xfrm>
              <a:off x="5926957" y="3784800"/>
              <a:ext cx="2873018" cy="2954128"/>
            </a:xfrm>
            <a:prstGeom prst="rect">
              <a:avLst/>
            </a:prstGeom>
          </p:spPr>
        </p:pic>
        <p:sp>
          <p:nvSpPr>
            <p:cNvPr id="13" name="Rectangle 12"/>
            <p:cNvSpPr/>
            <p:nvPr/>
          </p:nvSpPr>
          <p:spPr>
            <a:xfrm>
              <a:off x="5828574" y="3670952"/>
              <a:ext cx="1462813" cy="26022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Picture 4"/>
          <p:cNvPicPr>
            <a:picLocks noChangeAspect="1"/>
          </p:cNvPicPr>
          <p:nvPr/>
        </p:nvPicPr>
        <p:blipFill>
          <a:blip r:embed="rId4"/>
          <a:stretch>
            <a:fillRect/>
          </a:stretch>
        </p:blipFill>
        <p:spPr>
          <a:xfrm>
            <a:off x="4334548" y="28851"/>
            <a:ext cx="4656881" cy="3772215"/>
          </a:xfrm>
          <a:prstGeom prst="rect">
            <a:avLst/>
          </a:prstGeom>
        </p:spPr>
      </p:pic>
      <p:sp>
        <p:nvSpPr>
          <p:cNvPr id="2" name="Title 1"/>
          <p:cNvSpPr>
            <a:spLocks noGrp="1"/>
          </p:cNvSpPr>
          <p:nvPr>
            <p:ph type="title"/>
          </p:nvPr>
        </p:nvSpPr>
        <p:spPr/>
        <p:txBody>
          <a:bodyPr/>
          <a:lstStyle/>
          <a:p>
            <a:r>
              <a:rPr lang="en-US" dirty="0" err="1" smtClean="0"/>
              <a:t>Dollár’s</a:t>
            </a:r>
            <a:r>
              <a:rPr lang="en-US" dirty="0" smtClean="0"/>
              <a:t> Cuboids</a:t>
            </a:r>
            <a:endParaRPr lang="en-US" dirty="0"/>
          </a:p>
        </p:txBody>
      </p:sp>
      <p:sp>
        <p:nvSpPr>
          <p:cNvPr id="3" name="Content Placeholder 2"/>
          <p:cNvSpPr>
            <a:spLocks noGrp="1"/>
          </p:cNvSpPr>
          <p:nvPr>
            <p:ph idx="1"/>
          </p:nvPr>
        </p:nvSpPr>
        <p:spPr>
          <a:xfrm>
            <a:off x="209271" y="1055553"/>
            <a:ext cx="8725458" cy="2493937"/>
          </a:xfrm>
        </p:spPr>
        <p:txBody>
          <a:bodyPr>
            <a:normAutofit fontScale="92500" lnSpcReduction="10000"/>
          </a:bodyPr>
          <a:lstStyle/>
          <a:p>
            <a:r>
              <a:rPr lang="en-US" dirty="0" smtClean="0"/>
              <a:t>Detector fires when local</a:t>
            </a:r>
            <a:br>
              <a:rPr lang="en-US" dirty="0" smtClean="0"/>
            </a:br>
            <a:r>
              <a:rPr lang="en-US" dirty="0" smtClean="0"/>
              <a:t>image intensities contain</a:t>
            </a:r>
            <a:br>
              <a:rPr lang="en-US" dirty="0" smtClean="0"/>
            </a:br>
            <a:r>
              <a:rPr lang="en-US" dirty="0" smtClean="0"/>
              <a:t>periodic frequency </a:t>
            </a:r>
            <a:br>
              <a:rPr lang="en-US" dirty="0" smtClean="0"/>
            </a:br>
            <a:r>
              <a:rPr lang="en-US" dirty="0" smtClean="0"/>
              <a:t>components.</a:t>
            </a:r>
          </a:p>
          <a:p>
            <a:r>
              <a:rPr lang="en-US" dirty="0" smtClean="0"/>
              <a:t>It will fire more frequently than STIP.</a:t>
            </a:r>
          </a:p>
          <a:p>
            <a:r>
              <a:rPr lang="en-US" dirty="0" smtClean="0"/>
              <a:t>Based on temporal Gabor quadrature </a:t>
            </a:r>
            <a:br>
              <a:rPr lang="en-US" dirty="0" smtClean="0"/>
            </a:br>
            <a:r>
              <a:rPr lang="en-US" dirty="0" smtClean="0"/>
              <a:t>pair filter with response function: </a:t>
            </a:r>
          </a:p>
        </p:txBody>
      </p:sp>
      <p:sp>
        <p:nvSpPr>
          <p:cNvPr id="6" name="TextBox 5"/>
          <p:cNvSpPr txBox="1"/>
          <p:nvPr/>
        </p:nvSpPr>
        <p:spPr>
          <a:xfrm>
            <a:off x="209272" y="756672"/>
            <a:ext cx="8725458" cy="246221"/>
          </a:xfrm>
          <a:prstGeom prst="rect">
            <a:avLst/>
          </a:prstGeom>
          <a:noFill/>
        </p:spPr>
        <p:txBody>
          <a:bodyPr wrap="square" rtlCol="0">
            <a:spAutoFit/>
          </a:bodyPr>
          <a:lstStyle/>
          <a:p>
            <a:r>
              <a:rPr lang="en-US" sz="1000" dirty="0" smtClean="0"/>
              <a:t>Source: Dollar et al. “Behavior Recognition” ICCV PETS Workshop 2005.</a:t>
            </a:r>
            <a:endParaRPr lang="en-US" sz="1000" dirty="0"/>
          </a:p>
        </p:txBody>
      </p:sp>
      <p:pic>
        <p:nvPicPr>
          <p:cNvPr id="7" name="Picture 6"/>
          <p:cNvPicPr>
            <a:picLocks noChangeAspect="1"/>
          </p:cNvPicPr>
          <p:nvPr/>
        </p:nvPicPr>
        <p:blipFill>
          <a:blip r:embed="rId5"/>
          <a:stretch>
            <a:fillRect/>
          </a:stretch>
        </p:blipFill>
        <p:spPr>
          <a:xfrm>
            <a:off x="340129" y="3426837"/>
            <a:ext cx="5334000" cy="1574800"/>
          </a:xfrm>
          <a:prstGeom prst="rect">
            <a:avLst/>
          </a:prstGeom>
        </p:spPr>
      </p:pic>
      <p:grpSp>
        <p:nvGrpSpPr>
          <p:cNvPr id="10" name="Group 9"/>
          <p:cNvGrpSpPr/>
          <p:nvPr/>
        </p:nvGrpSpPr>
        <p:grpSpPr>
          <a:xfrm>
            <a:off x="209272" y="5001637"/>
            <a:ext cx="2500900" cy="1793034"/>
            <a:chOff x="209272" y="5001637"/>
            <a:chExt cx="2500900" cy="1793034"/>
          </a:xfrm>
        </p:grpSpPr>
        <p:pic>
          <p:nvPicPr>
            <p:cNvPr id="8" name="Picture 7"/>
            <p:cNvPicPr>
              <a:picLocks noChangeAspect="1"/>
            </p:cNvPicPr>
            <p:nvPr/>
          </p:nvPicPr>
          <p:blipFill>
            <a:blip r:embed="rId6"/>
            <a:stretch>
              <a:fillRect/>
            </a:stretch>
          </p:blipFill>
          <p:spPr>
            <a:xfrm>
              <a:off x="340129" y="5001637"/>
              <a:ext cx="2370043" cy="1793034"/>
            </a:xfrm>
            <a:prstGeom prst="rect">
              <a:avLst/>
            </a:prstGeom>
          </p:spPr>
        </p:pic>
        <p:sp>
          <p:nvSpPr>
            <p:cNvPr id="9" name="Rectangle 8"/>
            <p:cNvSpPr/>
            <p:nvPr/>
          </p:nvSpPr>
          <p:spPr>
            <a:xfrm>
              <a:off x="209272" y="5001637"/>
              <a:ext cx="1083447" cy="26022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p:nvPicPr>
        <p:blipFill>
          <a:blip r:embed="rId7"/>
          <a:stretch>
            <a:fillRect/>
          </a:stretch>
        </p:blipFill>
        <p:spPr>
          <a:xfrm>
            <a:off x="2460700" y="5562080"/>
            <a:ext cx="2963957" cy="1232591"/>
          </a:xfrm>
          <a:prstGeom prst="rect">
            <a:avLst/>
          </a:prstGeom>
        </p:spPr>
      </p:pic>
      <p:sp>
        <p:nvSpPr>
          <p:cNvPr id="15" name="TextBox 14"/>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15550694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Dense Sampling of Locations</a:t>
            </a:r>
            <a:endParaRPr lang="en-US" dirty="0"/>
          </a:p>
        </p:txBody>
      </p:sp>
      <p:sp>
        <p:nvSpPr>
          <p:cNvPr id="3" name="Content Placeholder 2"/>
          <p:cNvSpPr>
            <a:spLocks noGrp="1"/>
          </p:cNvSpPr>
          <p:nvPr>
            <p:ph idx="1"/>
          </p:nvPr>
        </p:nvSpPr>
        <p:spPr>
          <a:xfrm>
            <a:off x="209271" y="1055553"/>
            <a:ext cx="8725458" cy="2732082"/>
          </a:xfrm>
        </p:spPr>
        <p:txBody>
          <a:bodyPr>
            <a:normAutofit fontScale="92500"/>
          </a:bodyPr>
          <a:lstStyle/>
          <a:p>
            <a:r>
              <a:rPr lang="en-US" dirty="0" smtClean="0"/>
              <a:t>Motivated by successes in object recognition where densely sampled features outperformed sparse ones, it has become common to sample densely for activity recognition too.</a:t>
            </a:r>
          </a:p>
          <a:p>
            <a:r>
              <a:rPr lang="en-US" dirty="0" smtClean="0"/>
              <a:t>Example videos below</a:t>
            </a:r>
          </a:p>
          <a:p>
            <a:pPr lvl="1"/>
            <a:r>
              <a:rPr lang="en-US" dirty="0"/>
              <a:t>7</a:t>
            </a:r>
            <a:r>
              <a:rPr lang="en-US" dirty="0" smtClean="0"/>
              <a:t>x7x7 non-overlapping samples, </a:t>
            </a:r>
          </a:p>
          <a:p>
            <a:pPr lvl="1"/>
            <a:r>
              <a:rPr lang="en-US" dirty="0"/>
              <a:t>S</a:t>
            </a:r>
            <a:r>
              <a:rPr lang="en-US" dirty="0" smtClean="0"/>
              <a:t>imple temporal derivative (much simpler than HOF and HOG3D).</a:t>
            </a:r>
          </a:p>
          <a:p>
            <a:pPr lvl="1"/>
            <a:r>
              <a:rPr lang="en-US" dirty="0" smtClean="0"/>
              <a:t>k-Means in 128 </a:t>
            </a:r>
            <a:r>
              <a:rPr lang="en-US" i="1" dirty="0" smtClean="0"/>
              <a:t>visual words</a:t>
            </a:r>
            <a:r>
              <a:rPr lang="en-US" dirty="0" smtClean="0"/>
              <a:t>.</a:t>
            </a:r>
            <a:endParaRPr lang="en-US" dirty="0"/>
          </a:p>
        </p:txBody>
      </p:sp>
      <p:pic>
        <p:nvPicPr>
          <p:cNvPr id="5" name="dense_codebook_00003.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7"/>
          <a:stretch>
            <a:fillRect/>
          </a:stretch>
        </p:blipFill>
        <p:spPr>
          <a:xfrm>
            <a:off x="407046" y="3787635"/>
            <a:ext cx="4064000" cy="2286000"/>
          </a:xfrm>
          <a:prstGeom prst="rect">
            <a:avLst/>
          </a:prstGeom>
        </p:spPr>
      </p:pic>
      <p:pic>
        <p:nvPicPr>
          <p:cNvPr id="6" name="dense_codebook_00026.mp4">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4672955" y="3787635"/>
            <a:ext cx="4064000" cy="2286000"/>
          </a:xfrm>
          <a:prstGeom prst="rect">
            <a:avLst/>
          </a:prstGeom>
        </p:spPr>
      </p:pic>
      <p:sp>
        <p:nvSpPr>
          <p:cNvPr id="7" name="TextBox 6"/>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3900837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20" fill="hold"/>
                                        <p:tgtEl>
                                          <p:spTgt spid="6"/>
                                        </p:tgtEl>
                                      </p:cBhvr>
                                    </p:cmd>
                                  </p:childTnLst>
                                </p:cTn>
                              </p:par>
                              <p:par>
                                <p:cTn id="7" presetID="1" presetClass="mediacall" presetSubtype="0" fill="hold" nodeType="withEffect">
                                  <p:stCondLst>
                                    <p:cond delay="0"/>
                                  </p:stCondLst>
                                  <p:childTnLst>
                                    <p:cmd type="call" cmd="playFrom(0.0)">
                                      <p:cBhvr>
                                        <p:cTn id="8" dur="57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9" repeatCount="indefinite" fill="hold" display="0">
                  <p:stCondLst>
                    <p:cond delay="indefinite"/>
                  </p:stCondLst>
                </p:cTn>
                <p:tgtEl>
                  <p:spTgt spid="6"/>
                </p:tgtEl>
              </p:cMediaNode>
            </p:video>
            <p:seq concurrent="1" nextAc="seek">
              <p:cTn id="10" restart="whenNotActive" fill="hold" evtFilter="cancelBubble" nodeType="interactiveSeq">
                <p:stCondLst>
                  <p:cond evt="onClick" delay="0">
                    <p:tgtEl>
                      <p:spTgt spid="6"/>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6"/>
                                        </p:tgtEl>
                                      </p:cBhvr>
                                    </p:cmd>
                                  </p:childTnLst>
                                </p:cTn>
                              </p:par>
                            </p:childTnLst>
                          </p:cTn>
                        </p:par>
                      </p:childTnLst>
                    </p:cTn>
                  </p:par>
                </p:childTnLst>
              </p:cTn>
              <p:nextCondLst>
                <p:cond evt="onClick" delay="0">
                  <p:tgtEl>
                    <p:spTgt spid="6"/>
                  </p:tgtEl>
                </p:cond>
              </p:nextCondLst>
            </p:seq>
            <p:video>
              <p:cMediaNode vol="80000">
                <p:cTn id="15" repeatCount="indefinite" fill="hold" display="0">
                  <p:stCondLst>
                    <p:cond delay="indefinite"/>
                  </p:stCondLst>
                </p:cTn>
                <p:tgtEl>
                  <p:spTgt spid="5"/>
                </p:tgtEl>
              </p:cMediaNode>
            </p:video>
            <p:seq concurrent="1" nextAc="seek">
              <p:cTn id="16" restart="whenNotActive" fill="hold" evtFilter="cancelBubble" nodeType="interactiveSeq">
                <p:stCondLst>
                  <p:cond evt="onClick" delay="0">
                    <p:tgtEl>
                      <p:spTgt spid="5"/>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Local Spatiotemporal Features</a:t>
            </a:r>
            <a:endParaRPr lang="en-US" dirty="0"/>
          </a:p>
        </p:txBody>
      </p:sp>
      <p:sp>
        <p:nvSpPr>
          <p:cNvPr id="3" name="Content Placeholder 2"/>
          <p:cNvSpPr>
            <a:spLocks noGrp="1"/>
          </p:cNvSpPr>
          <p:nvPr>
            <p:ph idx="1"/>
          </p:nvPr>
        </p:nvSpPr>
        <p:spPr/>
        <p:txBody>
          <a:bodyPr/>
          <a:lstStyle/>
          <a:p>
            <a:r>
              <a:rPr lang="en-US" dirty="0" smtClean="0"/>
              <a:t>Benefits of local feature methods:</a:t>
            </a:r>
          </a:p>
          <a:p>
            <a:pPr lvl="1"/>
            <a:r>
              <a:rPr lang="en-US" dirty="0" smtClean="0"/>
              <a:t>Robustness to viewpoint changes and occlusion.</a:t>
            </a:r>
          </a:p>
          <a:p>
            <a:pPr lvl="1"/>
            <a:r>
              <a:rPr lang="en-US" dirty="0" smtClean="0"/>
              <a:t>Relatively computationally inexpensive.</a:t>
            </a:r>
          </a:p>
          <a:p>
            <a:pPr lvl="1"/>
            <a:r>
              <a:rPr lang="en-US" dirty="0" smtClean="0"/>
              <a:t>Do not need to detect and track the agent.</a:t>
            </a:r>
          </a:p>
          <a:p>
            <a:pPr lvl="1"/>
            <a:r>
              <a:rPr lang="en-US" dirty="0" smtClean="0"/>
              <a:t>Implicitly incorporate motion, form, and context.</a:t>
            </a:r>
          </a:p>
          <a:p>
            <a:pPr marL="0" indent="0">
              <a:buNone/>
            </a:pPr>
            <a:endParaRPr lang="en-US" dirty="0"/>
          </a:p>
          <a:p>
            <a:r>
              <a:rPr lang="en-US" dirty="0" smtClean="0"/>
              <a:t>But, they may be too limited for comprehensive activity recognition.</a:t>
            </a:r>
          </a:p>
          <a:p>
            <a:pPr lvl="1"/>
            <a:r>
              <a:rPr lang="en-US" dirty="0" smtClean="0"/>
              <a:t>Temporal structure is diminished or lost.</a:t>
            </a:r>
          </a:p>
          <a:p>
            <a:pPr lvl="1"/>
            <a:r>
              <a:rPr lang="en-US" dirty="0" smtClean="0"/>
              <a:t>Human performance suggests a broader spatial and temporal range may be needed for good activity recognition.</a:t>
            </a:r>
          </a:p>
          <a:p>
            <a:pPr lvl="1"/>
            <a:r>
              <a:rPr lang="en-US" dirty="0" smtClean="0"/>
              <a:t>Typically do not incorporate any inter-relationships among the extracted features or points.</a:t>
            </a:r>
          </a:p>
          <a:p>
            <a:pPr lvl="1"/>
            <a:endParaRPr lang="en-US" dirty="0" smtClean="0"/>
          </a:p>
          <a:p>
            <a:endParaRPr lang="en-US" dirty="0" smtClean="0"/>
          </a:p>
          <a:p>
            <a:pPr lvl="1"/>
            <a:endParaRPr lang="en-US" dirty="0"/>
          </a:p>
        </p:txBody>
      </p:sp>
      <p:sp>
        <p:nvSpPr>
          <p:cNvPr id="4" name="TextBox 3"/>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404476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845171" y="4091769"/>
            <a:ext cx="5188421" cy="2454924"/>
          </a:xfrm>
          <a:prstGeom prst="rect">
            <a:avLst/>
          </a:prstGeom>
        </p:spPr>
      </p:pic>
      <p:sp>
        <p:nvSpPr>
          <p:cNvPr id="2" name="Title 1"/>
          <p:cNvSpPr>
            <a:spLocks noGrp="1"/>
          </p:cNvSpPr>
          <p:nvPr>
            <p:ph type="title"/>
          </p:nvPr>
        </p:nvSpPr>
        <p:spPr/>
        <p:txBody>
          <a:bodyPr/>
          <a:lstStyle/>
          <a:p>
            <a:r>
              <a:rPr lang="en-US" dirty="0" smtClean="0"/>
              <a:t>Trajectories by Local </a:t>
            </a:r>
            <a:r>
              <a:rPr lang="en-US" dirty="0" err="1" smtClean="0"/>
              <a:t>Keypoint</a:t>
            </a:r>
            <a:r>
              <a:rPr lang="en-US" dirty="0" smtClean="0"/>
              <a:t> Tracking</a:t>
            </a:r>
            <a:endParaRPr lang="en-US" dirty="0"/>
          </a:p>
        </p:txBody>
      </p:sp>
      <p:sp>
        <p:nvSpPr>
          <p:cNvPr id="3" name="Content Placeholder 2"/>
          <p:cNvSpPr>
            <a:spLocks noGrp="1"/>
          </p:cNvSpPr>
          <p:nvPr>
            <p:ph idx="1"/>
          </p:nvPr>
        </p:nvSpPr>
        <p:spPr/>
        <p:txBody>
          <a:bodyPr/>
          <a:lstStyle/>
          <a:p>
            <a:r>
              <a:rPr lang="en-US" dirty="0" smtClean="0"/>
              <a:t>Detects corners in the image and </a:t>
            </a:r>
            <a:br>
              <a:rPr lang="en-US" dirty="0" smtClean="0"/>
            </a:br>
            <a:r>
              <a:rPr lang="en-US" dirty="0" smtClean="0"/>
              <a:t>   tracks them using a KLT tracker.</a:t>
            </a:r>
          </a:p>
          <a:p>
            <a:pPr lvl="1"/>
            <a:r>
              <a:rPr lang="en-US" dirty="0" smtClean="0"/>
              <a:t>500 points at a time w/ replacement.</a:t>
            </a:r>
          </a:p>
          <a:p>
            <a:pPr lvl="1"/>
            <a:r>
              <a:rPr lang="en-US" dirty="0" smtClean="0"/>
              <a:t>Mean duration is 150 frames.</a:t>
            </a:r>
          </a:p>
          <a:p>
            <a:r>
              <a:rPr lang="en-US" dirty="0" smtClean="0"/>
              <a:t>Represent trajectories by quantized trajectory velocity.</a:t>
            </a:r>
          </a:p>
          <a:p>
            <a:r>
              <a:rPr lang="en-US" dirty="0" smtClean="0"/>
              <a:t>Learn a mixture model over velocity Markov chains.</a:t>
            </a:r>
          </a:p>
          <a:p>
            <a:r>
              <a:rPr lang="en-US" dirty="0" smtClean="0"/>
              <a:t>Each action has a distribution over the mixture components.</a:t>
            </a:r>
          </a:p>
          <a:p>
            <a:r>
              <a:rPr lang="en-US" dirty="0" smtClean="0"/>
              <a:t>Joint model over</a:t>
            </a:r>
            <a:r>
              <a:rPr lang="en-US" dirty="0"/>
              <a:t/>
            </a:r>
            <a:br>
              <a:rPr lang="en-US" dirty="0"/>
            </a:br>
            <a:r>
              <a:rPr lang="en-US" dirty="0" smtClean="0"/>
              <a:t>action and observations:</a:t>
            </a:r>
          </a:p>
          <a:p>
            <a:r>
              <a:rPr lang="en-US" dirty="0" smtClean="0"/>
              <a:t>Learn via EM.</a:t>
            </a:r>
          </a:p>
        </p:txBody>
      </p:sp>
      <p:sp>
        <p:nvSpPr>
          <p:cNvPr id="4" name="TextBox 3"/>
          <p:cNvSpPr txBox="1"/>
          <p:nvPr/>
        </p:nvSpPr>
        <p:spPr>
          <a:xfrm>
            <a:off x="248482" y="734526"/>
            <a:ext cx="6736518" cy="246221"/>
          </a:xfrm>
          <a:prstGeom prst="rect">
            <a:avLst/>
          </a:prstGeom>
          <a:noFill/>
        </p:spPr>
        <p:txBody>
          <a:bodyPr wrap="square" rtlCol="0">
            <a:spAutoFit/>
          </a:bodyPr>
          <a:lstStyle/>
          <a:p>
            <a:r>
              <a:rPr lang="en-US" sz="1000" dirty="0" smtClean="0"/>
              <a:t>Source: Messing et al. “Activity Recognition using velocity histories of tracked </a:t>
            </a:r>
            <a:r>
              <a:rPr lang="en-US" sz="1000" dirty="0" err="1" smtClean="0"/>
              <a:t>keypoints</a:t>
            </a:r>
            <a:r>
              <a:rPr lang="en-US" sz="1000" dirty="0" smtClean="0"/>
              <a:t>.”  ICCV 2009.</a:t>
            </a:r>
            <a:endParaRPr lang="en-US" sz="1000" dirty="0"/>
          </a:p>
        </p:txBody>
      </p:sp>
      <p:pic>
        <p:nvPicPr>
          <p:cNvPr id="5" name="Picture 4"/>
          <p:cNvPicPr>
            <a:picLocks noChangeAspect="1"/>
          </p:cNvPicPr>
          <p:nvPr/>
        </p:nvPicPr>
        <p:blipFill>
          <a:blip r:embed="rId3"/>
          <a:stretch>
            <a:fillRect/>
          </a:stretch>
        </p:blipFill>
        <p:spPr>
          <a:xfrm>
            <a:off x="5515152" y="1055553"/>
            <a:ext cx="3628848" cy="1548388"/>
          </a:xfrm>
          <a:prstGeom prst="rect">
            <a:avLst/>
          </a:prstGeom>
        </p:spPr>
      </p:pic>
      <p:pic>
        <p:nvPicPr>
          <p:cNvPr id="7" name="Picture 6"/>
          <p:cNvPicPr>
            <a:picLocks noChangeAspect="1"/>
          </p:cNvPicPr>
          <p:nvPr/>
        </p:nvPicPr>
        <p:blipFill>
          <a:blip r:embed="rId4"/>
          <a:stretch>
            <a:fillRect/>
          </a:stretch>
        </p:blipFill>
        <p:spPr>
          <a:xfrm>
            <a:off x="787414" y="5246603"/>
            <a:ext cx="4036343" cy="1497353"/>
          </a:xfrm>
          <a:prstGeom prst="rect">
            <a:avLst/>
          </a:prstGeom>
        </p:spPr>
      </p:pic>
      <p:sp>
        <p:nvSpPr>
          <p:cNvPr id="8" name="TextBox 7"/>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23945859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Trajectories by Local </a:t>
            </a:r>
            <a:r>
              <a:rPr lang="en-US" dirty="0" err="1"/>
              <a:t>Keypoint</a:t>
            </a:r>
            <a:r>
              <a:rPr lang="en-US" dirty="0"/>
              <a:t> Tracking</a:t>
            </a:r>
          </a:p>
        </p:txBody>
      </p:sp>
      <p:pic>
        <p:nvPicPr>
          <p:cNvPr id="5" name="KLT Tracks Labeled by velocity history mixture model.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209550" y="1239838"/>
            <a:ext cx="8724900" cy="4908550"/>
          </a:xfrm>
        </p:spPr>
      </p:pic>
      <p:sp>
        <p:nvSpPr>
          <p:cNvPr id="4" name="TextBox 3"/>
          <p:cNvSpPr txBox="1"/>
          <p:nvPr/>
        </p:nvSpPr>
        <p:spPr>
          <a:xfrm>
            <a:off x="248482" y="734526"/>
            <a:ext cx="6736518" cy="246221"/>
          </a:xfrm>
          <a:prstGeom prst="rect">
            <a:avLst/>
          </a:prstGeom>
          <a:noFill/>
        </p:spPr>
        <p:txBody>
          <a:bodyPr wrap="square" rtlCol="0">
            <a:spAutoFit/>
          </a:bodyPr>
          <a:lstStyle/>
          <a:p>
            <a:r>
              <a:rPr lang="en-US" sz="1000" dirty="0" smtClean="0"/>
              <a:t>Source: Messing et al. “Activity Recognition using velocity histories of tracked </a:t>
            </a:r>
            <a:r>
              <a:rPr lang="en-US" sz="1000" dirty="0" err="1" smtClean="0"/>
              <a:t>keypoints</a:t>
            </a:r>
            <a:r>
              <a:rPr lang="en-US" sz="1000" dirty="0" smtClean="0"/>
              <a:t>.”  ICCV 2009.</a:t>
            </a:r>
            <a:endParaRPr lang="en-US" sz="1000" dirty="0"/>
          </a:p>
        </p:txBody>
      </p:sp>
      <p:sp>
        <p:nvSpPr>
          <p:cNvPr id="6" name="TextBox 5"/>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315119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88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Dense Trajectories</a:t>
            </a:r>
            <a:endParaRPr lang="en-US" dirty="0"/>
          </a:p>
        </p:txBody>
      </p:sp>
      <p:sp>
        <p:nvSpPr>
          <p:cNvPr id="3" name="Content Placeholder 2"/>
          <p:cNvSpPr>
            <a:spLocks noGrp="1"/>
          </p:cNvSpPr>
          <p:nvPr>
            <p:ph idx="1"/>
          </p:nvPr>
        </p:nvSpPr>
        <p:spPr>
          <a:xfrm>
            <a:off x="209271" y="1055553"/>
            <a:ext cx="5072383" cy="3059139"/>
          </a:xfrm>
        </p:spPr>
        <p:txBody>
          <a:bodyPr>
            <a:normAutofit fontScale="85000" lnSpcReduction="20000"/>
          </a:bodyPr>
          <a:lstStyle/>
          <a:p>
            <a:r>
              <a:rPr lang="en-US" dirty="0" smtClean="0"/>
              <a:t>Dense sampling improves object recognition and action recognition; why not use it for trajectories?</a:t>
            </a:r>
          </a:p>
          <a:p>
            <a:r>
              <a:rPr lang="en-US" dirty="0" smtClean="0"/>
              <a:t>Matching features across frames is very expensive.</a:t>
            </a:r>
          </a:p>
          <a:p>
            <a:r>
              <a:rPr lang="en-US" dirty="0" smtClean="0"/>
              <a:t>Proposes a method to track the trajectories densely using a single dense optical flow field calculation.</a:t>
            </a:r>
          </a:p>
          <a:p>
            <a:pPr lvl="1"/>
            <a:r>
              <a:rPr lang="en-US" dirty="0" smtClean="0"/>
              <a:t>Global smoothness enforced.</a:t>
            </a:r>
          </a:p>
          <a:p>
            <a:r>
              <a:rPr lang="en-US" dirty="0" smtClean="0"/>
              <a:t>Compute the descriptors aligned with the trajectories using HOG/HOF/MBH.</a:t>
            </a:r>
            <a:endParaRPr lang="en-US" dirty="0"/>
          </a:p>
        </p:txBody>
      </p:sp>
      <p:pic>
        <p:nvPicPr>
          <p:cNvPr id="4" name="Picture 3"/>
          <p:cNvPicPr>
            <a:picLocks noChangeAspect="1"/>
          </p:cNvPicPr>
          <p:nvPr/>
        </p:nvPicPr>
        <p:blipFill>
          <a:blip r:embed="rId3"/>
          <a:stretch>
            <a:fillRect/>
          </a:stretch>
        </p:blipFill>
        <p:spPr>
          <a:xfrm>
            <a:off x="5281654" y="252095"/>
            <a:ext cx="3548275" cy="3949761"/>
          </a:xfrm>
          <a:prstGeom prst="rect">
            <a:avLst/>
          </a:prstGeom>
        </p:spPr>
      </p:pic>
      <p:pic>
        <p:nvPicPr>
          <p:cNvPr id="6" name="Picture 5"/>
          <p:cNvPicPr>
            <a:picLocks noChangeAspect="1"/>
          </p:cNvPicPr>
          <p:nvPr/>
        </p:nvPicPr>
        <p:blipFill>
          <a:blip r:embed="rId4"/>
          <a:stretch>
            <a:fillRect/>
          </a:stretch>
        </p:blipFill>
        <p:spPr>
          <a:xfrm>
            <a:off x="0" y="4212391"/>
            <a:ext cx="9144000" cy="2553547"/>
          </a:xfrm>
          <a:prstGeom prst="rect">
            <a:avLst/>
          </a:prstGeom>
        </p:spPr>
      </p:pic>
      <p:sp>
        <p:nvSpPr>
          <p:cNvPr id="8" name="TextBox 7"/>
          <p:cNvSpPr txBox="1"/>
          <p:nvPr/>
        </p:nvSpPr>
        <p:spPr>
          <a:xfrm>
            <a:off x="248482" y="734526"/>
            <a:ext cx="4559660" cy="246221"/>
          </a:xfrm>
          <a:prstGeom prst="rect">
            <a:avLst/>
          </a:prstGeom>
          <a:noFill/>
        </p:spPr>
        <p:txBody>
          <a:bodyPr wrap="square" rtlCol="0">
            <a:spAutoFit/>
          </a:bodyPr>
          <a:lstStyle/>
          <a:p>
            <a:r>
              <a:rPr lang="en-US" sz="1000" dirty="0" smtClean="0"/>
              <a:t>Source: Wang et al. “Action Recognition by Dense Trajectories.” CVPR 2011.</a:t>
            </a:r>
            <a:endParaRPr lang="en-US" sz="1000" dirty="0"/>
          </a:p>
        </p:txBody>
      </p:sp>
      <p:sp>
        <p:nvSpPr>
          <p:cNvPr id="7" name="TextBox 6"/>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15285335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Dense Trajectories: Convincing Improvements</a:t>
            </a:r>
            <a:endParaRPr lang="en-US" dirty="0"/>
          </a:p>
        </p:txBody>
      </p:sp>
      <p:sp>
        <p:nvSpPr>
          <p:cNvPr id="8" name="TextBox 7"/>
          <p:cNvSpPr txBox="1"/>
          <p:nvPr/>
        </p:nvSpPr>
        <p:spPr>
          <a:xfrm>
            <a:off x="248482" y="734526"/>
            <a:ext cx="4559660" cy="246221"/>
          </a:xfrm>
          <a:prstGeom prst="rect">
            <a:avLst/>
          </a:prstGeom>
          <a:noFill/>
        </p:spPr>
        <p:txBody>
          <a:bodyPr wrap="square" rtlCol="0">
            <a:spAutoFit/>
          </a:bodyPr>
          <a:lstStyle/>
          <a:p>
            <a:r>
              <a:rPr lang="en-US" sz="1000" dirty="0" smtClean="0"/>
              <a:t>Source: Wang et al. “Action Recognition by Dense Trajectories.” CVPR 2011.</a:t>
            </a:r>
            <a:endParaRPr lang="en-US" sz="1000" dirty="0"/>
          </a:p>
        </p:txBody>
      </p:sp>
      <p:pic>
        <p:nvPicPr>
          <p:cNvPr id="7" name="Content Placeholder 6"/>
          <p:cNvPicPr>
            <a:picLocks noGrp="1" noChangeAspect="1"/>
          </p:cNvPicPr>
          <p:nvPr>
            <p:ph idx="1"/>
          </p:nvPr>
        </p:nvPicPr>
        <p:blipFill>
          <a:blip r:embed="rId3"/>
          <a:srcRect l="-9815" r="-9815"/>
          <a:stretch>
            <a:fillRect/>
          </a:stretch>
        </p:blipFill>
        <p:spPr>
          <a:xfrm>
            <a:off x="209271" y="1055553"/>
            <a:ext cx="8725458" cy="2908165"/>
          </a:xfrm>
        </p:spPr>
      </p:pic>
      <p:pic>
        <p:nvPicPr>
          <p:cNvPr id="9" name="Picture 8"/>
          <p:cNvPicPr>
            <a:picLocks noChangeAspect="1"/>
          </p:cNvPicPr>
          <p:nvPr/>
        </p:nvPicPr>
        <p:blipFill>
          <a:blip r:embed="rId4"/>
          <a:stretch>
            <a:fillRect/>
          </a:stretch>
        </p:blipFill>
        <p:spPr>
          <a:xfrm>
            <a:off x="457807" y="3963718"/>
            <a:ext cx="4007787" cy="2860157"/>
          </a:xfrm>
          <a:prstGeom prst="rect">
            <a:avLst/>
          </a:prstGeom>
        </p:spPr>
      </p:pic>
      <p:pic>
        <p:nvPicPr>
          <p:cNvPr id="10" name="Picture 9"/>
          <p:cNvPicPr>
            <a:picLocks noChangeAspect="1"/>
          </p:cNvPicPr>
          <p:nvPr/>
        </p:nvPicPr>
        <p:blipFill>
          <a:blip r:embed="rId5"/>
          <a:stretch>
            <a:fillRect/>
          </a:stretch>
        </p:blipFill>
        <p:spPr>
          <a:xfrm>
            <a:off x="4813939" y="3866699"/>
            <a:ext cx="4020414" cy="3040918"/>
          </a:xfrm>
          <a:prstGeom prst="rect">
            <a:avLst/>
          </a:prstGeom>
        </p:spPr>
      </p:pic>
      <p:sp>
        <p:nvSpPr>
          <p:cNvPr id="11" name="TextBox 10"/>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Features</a:t>
            </a:r>
            <a:endParaRPr lang="en-US" sz="1400" b="1" dirty="0">
              <a:solidFill>
                <a:schemeClr val="bg1">
                  <a:lumMod val="75000"/>
                </a:schemeClr>
              </a:solidFill>
            </a:endParaRPr>
          </a:p>
        </p:txBody>
      </p:sp>
    </p:spTree>
    <p:extLst>
      <p:ext uri="{BB962C8B-B14F-4D97-AF65-F5344CB8AC3E}">
        <p14:creationId xmlns:p14="http://schemas.microsoft.com/office/powerpoint/2010/main" val="12759909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Descriptors</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187458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 Descriptors: HOG/HOF	</a:t>
            </a:r>
            <a:endParaRPr lang="en-US" dirty="0"/>
          </a:p>
        </p:txBody>
      </p:sp>
      <p:sp>
        <p:nvSpPr>
          <p:cNvPr id="4" name="Rectangle 2"/>
          <p:cNvSpPr>
            <a:spLocks noChangeArrowheads="1"/>
          </p:cNvSpPr>
          <p:nvPr/>
        </p:nvSpPr>
        <p:spPr bwMode="auto">
          <a:xfrm>
            <a:off x="8181658" y="4601210"/>
            <a:ext cx="230187" cy="279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spAutoFit/>
          </a:bodyPr>
          <a:lstStyle/>
          <a:p>
            <a:pPr algn="l" defTabSz="449263">
              <a:lnSpc>
                <a:spcPct val="102000"/>
              </a:lnSpc>
              <a:spcAft>
                <a:spcPts val="450"/>
              </a:spcAft>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Symbol" charset="0"/>
              </a:rPr>
              <a:t></a:t>
            </a:r>
          </a:p>
        </p:txBody>
      </p:sp>
      <p:sp>
        <p:nvSpPr>
          <p:cNvPr id="5" name="Line 4"/>
          <p:cNvSpPr>
            <a:spLocks noChangeShapeType="1"/>
          </p:cNvSpPr>
          <p:nvPr/>
        </p:nvSpPr>
        <p:spPr bwMode="auto">
          <a:xfrm flipH="1">
            <a:off x="5679758" y="4518660"/>
            <a:ext cx="536575" cy="533400"/>
          </a:xfrm>
          <a:prstGeom prst="line">
            <a:avLst/>
          </a:prstGeom>
          <a:noFill/>
          <a:ln w="936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6" name="Line 5"/>
          <p:cNvSpPr>
            <a:spLocks noChangeShapeType="1"/>
          </p:cNvSpPr>
          <p:nvPr/>
        </p:nvSpPr>
        <p:spPr bwMode="auto">
          <a:xfrm flipH="1">
            <a:off x="5679758" y="4794885"/>
            <a:ext cx="546100" cy="1588"/>
          </a:xfrm>
          <a:prstGeom prst="line">
            <a:avLst/>
          </a:prstGeom>
          <a:noFill/>
          <a:ln w="936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7" name="Line 6"/>
          <p:cNvSpPr>
            <a:spLocks noChangeShapeType="1"/>
          </p:cNvSpPr>
          <p:nvPr/>
        </p:nvSpPr>
        <p:spPr bwMode="auto">
          <a:xfrm>
            <a:off x="5938520" y="4594860"/>
            <a:ext cx="1588" cy="441325"/>
          </a:xfrm>
          <a:prstGeom prst="line">
            <a:avLst/>
          </a:prstGeom>
          <a:noFill/>
          <a:ln w="936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8" name="Line 7"/>
          <p:cNvSpPr>
            <a:spLocks noChangeShapeType="1"/>
          </p:cNvSpPr>
          <p:nvPr/>
        </p:nvSpPr>
        <p:spPr bwMode="auto">
          <a:xfrm>
            <a:off x="5867083" y="4747260"/>
            <a:ext cx="147637" cy="98425"/>
          </a:xfrm>
          <a:prstGeom prst="line">
            <a:avLst/>
          </a:prstGeom>
          <a:noFill/>
          <a:ln w="9360">
            <a:solidFill>
              <a:srgbClr val="00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9" name="Rectangle 8"/>
          <p:cNvSpPr>
            <a:spLocks noChangeArrowheads="1"/>
          </p:cNvSpPr>
          <p:nvPr/>
        </p:nvSpPr>
        <p:spPr bwMode="auto">
          <a:xfrm>
            <a:off x="5605145" y="4442460"/>
            <a:ext cx="685800" cy="660400"/>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 name="AutoShape 9"/>
          <p:cNvSpPr>
            <a:spLocks noChangeArrowheads="1"/>
          </p:cNvSpPr>
          <p:nvPr/>
        </p:nvSpPr>
        <p:spPr bwMode="auto">
          <a:xfrm rot="2700000">
            <a:off x="7691120" y="3896360"/>
            <a:ext cx="533400" cy="228600"/>
          </a:xfrm>
          <a:prstGeom prst="rightArrow">
            <a:avLst>
              <a:gd name="adj1" fmla="val 50000"/>
              <a:gd name="adj2" fmla="val 58333"/>
            </a:avLst>
          </a:prstGeom>
          <a:solidFill>
            <a:srgbClr val="99CC00"/>
          </a:solidFill>
          <a:ln w="9360">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1" name="AutoShape 10"/>
          <p:cNvSpPr>
            <a:spLocks noChangeArrowheads="1"/>
          </p:cNvSpPr>
          <p:nvPr/>
        </p:nvSpPr>
        <p:spPr bwMode="auto">
          <a:xfrm rot="7920000">
            <a:off x="6319520" y="3899535"/>
            <a:ext cx="533400" cy="228600"/>
          </a:xfrm>
          <a:prstGeom prst="rightArrow">
            <a:avLst>
              <a:gd name="adj1" fmla="val 50000"/>
              <a:gd name="adj2" fmla="val 58333"/>
            </a:avLst>
          </a:prstGeom>
          <a:solidFill>
            <a:srgbClr val="99CC00"/>
          </a:solidFill>
          <a:ln w="9360">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2" name="Rectangle 11"/>
          <p:cNvSpPr>
            <a:spLocks noChangeArrowheads="1"/>
          </p:cNvSpPr>
          <p:nvPr/>
        </p:nvSpPr>
        <p:spPr bwMode="auto">
          <a:xfrm>
            <a:off x="3804920" y="4290060"/>
            <a:ext cx="2043113" cy="774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spAutoFit/>
          </a:bodyPr>
          <a:lstStyle/>
          <a:p>
            <a:pPr defTabSz="449263">
              <a:lnSpc>
                <a:spcPct val="93000"/>
              </a:lnSpc>
              <a:spcAft>
                <a:spcPct val="0"/>
              </a:spcAft>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600"/>
              <a:t>Histogram of oriented spatial grad. (HOG)‏</a:t>
            </a:r>
          </a:p>
        </p:txBody>
      </p:sp>
      <p:sp>
        <p:nvSpPr>
          <p:cNvPr id="13" name="Rectangle 12"/>
          <p:cNvSpPr>
            <a:spLocks noChangeArrowheads="1"/>
          </p:cNvSpPr>
          <p:nvPr/>
        </p:nvSpPr>
        <p:spPr bwMode="auto">
          <a:xfrm>
            <a:off x="6633845" y="4334510"/>
            <a:ext cx="1219200" cy="774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spAutoFit/>
          </a:bodyPr>
          <a:lstStyle/>
          <a:p>
            <a:pPr defTabSz="449263">
              <a:lnSpc>
                <a:spcPct val="93000"/>
              </a:lnSpc>
              <a:spcAft>
                <a:spcPct val="0"/>
              </a:spcAft>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600"/>
              <a:t>Histogram of optical flow (HOF)‏</a:t>
            </a:r>
          </a:p>
        </p:txBody>
      </p:sp>
      <p:sp>
        <p:nvSpPr>
          <p:cNvPr id="14" name="Rectangle 13"/>
          <p:cNvSpPr>
            <a:spLocks noChangeArrowheads="1"/>
          </p:cNvSpPr>
          <p:nvPr/>
        </p:nvSpPr>
        <p:spPr bwMode="auto">
          <a:xfrm rot="10800000">
            <a:off x="8186420" y="4631373"/>
            <a:ext cx="228600" cy="228600"/>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nvGrpSpPr>
          <p:cNvPr id="15" name="Group 14"/>
          <p:cNvGrpSpPr>
            <a:grpSpLocks/>
          </p:cNvGrpSpPr>
          <p:nvPr/>
        </p:nvGrpSpPr>
        <p:grpSpPr bwMode="auto">
          <a:xfrm>
            <a:off x="8153083" y="4296410"/>
            <a:ext cx="303212" cy="277813"/>
            <a:chOff x="5283" y="2892"/>
            <a:chExt cx="191" cy="175"/>
          </a:xfrm>
        </p:grpSpPr>
        <p:sp>
          <p:nvSpPr>
            <p:cNvPr id="16" name="Rectangle 15"/>
            <p:cNvSpPr>
              <a:spLocks noChangeArrowheads="1"/>
            </p:cNvSpPr>
            <p:nvPr/>
          </p:nvSpPr>
          <p:spPr bwMode="auto">
            <a:xfrm>
              <a:off x="5283" y="2892"/>
              <a:ext cx="192" cy="176"/>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7" name="Line 16"/>
            <p:cNvSpPr>
              <a:spLocks noChangeShapeType="1"/>
            </p:cNvSpPr>
            <p:nvPr/>
          </p:nvSpPr>
          <p:spPr bwMode="auto">
            <a:xfrm flipV="1">
              <a:off x="5379" y="2920"/>
              <a:ext cx="1" cy="119"/>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grpSp>
      <p:grpSp>
        <p:nvGrpSpPr>
          <p:cNvPr id="18" name="Group 17"/>
          <p:cNvGrpSpPr>
            <a:grpSpLocks/>
          </p:cNvGrpSpPr>
          <p:nvPr/>
        </p:nvGrpSpPr>
        <p:grpSpPr bwMode="auto">
          <a:xfrm>
            <a:off x="8465820" y="4609148"/>
            <a:ext cx="303213" cy="277812"/>
            <a:chOff x="5480" y="3089"/>
            <a:chExt cx="191" cy="175"/>
          </a:xfrm>
        </p:grpSpPr>
        <p:sp>
          <p:nvSpPr>
            <p:cNvPr id="19" name="Rectangle 18"/>
            <p:cNvSpPr>
              <a:spLocks noChangeArrowheads="1"/>
            </p:cNvSpPr>
            <p:nvPr/>
          </p:nvSpPr>
          <p:spPr bwMode="auto">
            <a:xfrm rot="5400000">
              <a:off x="5489" y="3082"/>
              <a:ext cx="176" cy="192"/>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0" name="Line 19"/>
            <p:cNvSpPr>
              <a:spLocks noChangeShapeType="1"/>
            </p:cNvSpPr>
            <p:nvPr/>
          </p:nvSpPr>
          <p:spPr bwMode="auto">
            <a:xfrm>
              <a:off x="5512" y="3177"/>
              <a:ext cx="128" cy="1"/>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grpSp>
      <p:grpSp>
        <p:nvGrpSpPr>
          <p:cNvPr id="21" name="Group 20"/>
          <p:cNvGrpSpPr>
            <a:grpSpLocks/>
          </p:cNvGrpSpPr>
          <p:nvPr/>
        </p:nvGrpSpPr>
        <p:grpSpPr bwMode="auto">
          <a:xfrm>
            <a:off x="7840345" y="4609148"/>
            <a:ext cx="303213" cy="277812"/>
            <a:chOff x="5086" y="3089"/>
            <a:chExt cx="191" cy="175"/>
          </a:xfrm>
        </p:grpSpPr>
        <p:sp>
          <p:nvSpPr>
            <p:cNvPr id="22" name="Rectangle 21"/>
            <p:cNvSpPr>
              <a:spLocks noChangeArrowheads="1"/>
            </p:cNvSpPr>
            <p:nvPr/>
          </p:nvSpPr>
          <p:spPr bwMode="auto">
            <a:xfrm rot="16200000">
              <a:off x="5093" y="3081"/>
              <a:ext cx="176" cy="192"/>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3" name="Line 22"/>
            <p:cNvSpPr>
              <a:spLocks noChangeShapeType="1"/>
            </p:cNvSpPr>
            <p:nvPr/>
          </p:nvSpPr>
          <p:spPr bwMode="auto">
            <a:xfrm flipH="1">
              <a:off x="5117" y="3177"/>
              <a:ext cx="130" cy="1"/>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grpSp>
      <p:grpSp>
        <p:nvGrpSpPr>
          <p:cNvPr id="24" name="Group 23"/>
          <p:cNvGrpSpPr>
            <a:grpSpLocks/>
          </p:cNvGrpSpPr>
          <p:nvPr/>
        </p:nvGrpSpPr>
        <p:grpSpPr bwMode="auto">
          <a:xfrm>
            <a:off x="8153083" y="4912360"/>
            <a:ext cx="303212" cy="277813"/>
            <a:chOff x="5283" y="3280"/>
            <a:chExt cx="191" cy="175"/>
          </a:xfrm>
        </p:grpSpPr>
        <p:sp>
          <p:nvSpPr>
            <p:cNvPr id="25" name="Rectangle 24"/>
            <p:cNvSpPr>
              <a:spLocks noChangeArrowheads="1"/>
            </p:cNvSpPr>
            <p:nvPr/>
          </p:nvSpPr>
          <p:spPr bwMode="auto">
            <a:xfrm rot="10800000">
              <a:off x="5283" y="3281"/>
              <a:ext cx="192" cy="176"/>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6" name="Line 25"/>
            <p:cNvSpPr>
              <a:spLocks noChangeShapeType="1"/>
            </p:cNvSpPr>
            <p:nvPr/>
          </p:nvSpPr>
          <p:spPr bwMode="auto">
            <a:xfrm>
              <a:off x="5379" y="3310"/>
              <a:ext cx="1" cy="117"/>
            </a:xfrm>
            <a:prstGeom prst="line">
              <a:avLst/>
            </a:prstGeom>
            <a:noFill/>
            <a:ln w="936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grpSp>
      <p:grpSp>
        <p:nvGrpSpPr>
          <p:cNvPr id="27" name="Group 26"/>
          <p:cNvGrpSpPr>
            <a:grpSpLocks/>
          </p:cNvGrpSpPr>
          <p:nvPr/>
        </p:nvGrpSpPr>
        <p:grpSpPr bwMode="auto">
          <a:xfrm>
            <a:off x="4681220" y="5553710"/>
            <a:ext cx="531813" cy="150813"/>
            <a:chOff x="3096" y="3684"/>
            <a:chExt cx="335" cy="95"/>
          </a:xfrm>
        </p:grpSpPr>
        <p:sp>
          <p:nvSpPr>
            <p:cNvPr id="28" name="Line 27"/>
            <p:cNvSpPr>
              <a:spLocks noChangeShapeType="1"/>
            </p:cNvSpPr>
            <p:nvPr/>
          </p:nvSpPr>
          <p:spPr bwMode="auto">
            <a:xfrm flipH="1">
              <a:off x="3095" y="3780"/>
              <a:ext cx="338" cy="1"/>
            </a:xfrm>
            <a:prstGeom prst="line">
              <a:avLst/>
            </a:prstGeom>
            <a:noFill/>
            <a:ln w="936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29" name="Rectangle 28"/>
            <p:cNvSpPr>
              <a:spLocks noChangeArrowheads="1"/>
            </p:cNvSpPr>
            <p:nvPr/>
          </p:nvSpPr>
          <p:spPr bwMode="auto">
            <a:xfrm>
              <a:off x="3127" y="3716"/>
              <a:ext cx="30" cy="6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30" name="Rectangle 29"/>
            <p:cNvSpPr>
              <a:spLocks noChangeArrowheads="1"/>
            </p:cNvSpPr>
            <p:nvPr/>
          </p:nvSpPr>
          <p:spPr bwMode="auto">
            <a:xfrm>
              <a:off x="3169" y="3684"/>
              <a:ext cx="30" cy="9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31" name="Rectangle 30"/>
            <p:cNvSpPr>
              <a:spLocks noChangeArrowheads="1"/>
            </p:cNvSpPr>
            <p:nvPr/>
          </p:nvSpPr>
          <p:spPr bwMode="auto">
            <a:xfrm flipH="1">
              <a:off x="3211" y="3716"/>
              <a:ext cx="30" cy="6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32" name="Rectangle 31"/>
            <p:cNvSpPr>
              <a:spLocks noChangeArrowheads="1"/>
            </p:cNvSpPr>
            <p:nvPr/>
          </p:nvSpPr>
          <p:spPr bwMode="auto">
            <a:xfrm>
              <a:off x="3253" y="3748"/>
              <a:ext cx="30" cy="32"/>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33" name="Rectangle 32"/>
            <p:cNvSpPr>
              <a:spLocks noChangeArrowheads="1"/>
            </p:cNvSpPr>
            <p:nvPr/>
          </p:nvSpPr>
          <p:spPr bwMode="auto">
            <a:xfrm>
              <a:off x="3381" y="3684"/>
              <a:ext cx="30" cy="93"/>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34" name="Rectangle 33"/>
            <p:cNvSpPr>
              <a:spLocks noChangeArrowheads="1"/>
            </p:cNvSpPr>
            <p:nvPr/>
          </p:nvSpPr>
          <p:spPr bwMode="auto">
            <a:xfrm flipH="1">
              <a:off x="3297" y="3684"/>
              <a:ext cx="30" cy="9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35" name="Rectangle 34"/>
            <p:cNvSpPr>
              <a:spLocks noChangeArrowheads="1"/>
            </p:cNvSpPr>
            <p:nvPr/>
          </p:nvSpPr>
          <p:spPr bwMode="auto">
            <a:xfrm flipH="1">
              <a:off x="3340" y="3716"/>
              <a:ext cx="30" cy="6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36" name="Group 35"/>
          <p:cNvGrpSpPr>
            <a:grpSpLocks/>
          </p:cNvGrpSpPr>
          <p:nvPr/>
        </p:nvGrpSpPr>
        <p:grpSpPr bwMode="auto">
          <a:xfrm>
            <a:off x="4166870" y="5420360"/>
            <a:ext cx="579438" cy="284163"/>
            <a:chOff x="2772" y="3600"/>
            <a:chExt cx="365" cy="179"/>
          </a:xfrm>
        </p:grpSpPr>
        <p:sp>
          <p:nvSpPr>
            <p:cNvPr id="37" name="Line 36"/>
            <p:cNvSpPr>
              <a:spLocks noChangeShapeType="1"/>
            </p:cNvSpPr>
            <p:nvPr/>
          </p:nvSpPr>
          <p:spPr bwMode="auto">
            <a:xfrm flipH="1">
              <a:off x="2771" y="3780"/>
              <a:ext cx="368" cy="1"/>
            </a:xfrm>
            <a:prstGeom prst="line">
              <a:avLst/>
            </a:prstGeom>
            <a:noFill/>
            <a:ln w="936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38" name="Rectangle 37"/>
            <p:cNvSpPr>
              <a:spLocks noChangeArrowheads="1"/>
            </p:cNvSpPr>
            <p:nvPr/>
          </p:nvSpPr>
          <p:spPr bwMode="auto">
            <a:xfrm>
              <a:off x="2805" y="3714"/>
              <a:ext cx="33" cy="6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39" name="Rectangle 38"/>
            <p:cNvSpPr>
              <a:spLocks noChangeArrowheads="1"/>
            </p:cNvSpPr>
            <p:nvPr/>
          </p:nvSpPr>
          <p:spPr bwMode="auto">
            <a:xfrm>
              <a:off x="2851" y="3739"/>
              <a:ext cx="32" cy="4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0" name="Rectangle 39"/>
            <p:cNvSpPr>
              <a:spLocks noChangeArrowheads="1"/>
            </p:cNvSpPr>
            <p:nvPr/>
          </p:nvSpPr>
          <p:spPr bwMode="auto">
            <a:xfrm flipH="1">
              <a:off x="2897" y="3739"/>
              <a:ext cx="33" cy="4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1" name="Rectangle 40"/>
            <p:cNvSpPr>
              <a:spLocks noChangeArrowheads="1"/>
            </p:cNvSpPr>
            <p:nvPr/>
          </p:nvSpPr>
          <p:spPr bwMode="auto">
            <a:xfrm>
              <a:off x="2943" y="3676"/>
              <a:ext cx="33" cy="10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2" name="Rectangle 41"/>
            <p:cNvSpPr>
              <a:spLocks noChangeArrowheads="1"/>
            </p:cNvSpPr>
            <p:nvPr/>
          </p:nvSpPr>
          <p:spPr bwMode="auto">
            <a:xfrm>
              <a:off x="3083" y="3600"/>
              <a:ext cx="33" cy="177"/>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3" name="Rectangle 42"/>
            <p:cNvSpPr>
              <a:spLocks noChangeArrowheads="1"/>
            </p:cNvSpPr>
            <p:nvPr/>
          </p:nvSpPr>
          <p:spPr bwMode="auto">
            <a:xfrm flipH="1">
              <a:off x="2991" y="3704"/>
              <a:ext cx="33" cy="7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4" name="Rectangle 43"/>
            <p:cNvSpPr>
              <a:spLocks noChangeArrowheads="1"/>
            </p:cNvSpPr>
            <p:nvPr/>
          </p:nvSpPr>
          <p:spPr bwMode="auto">
            <a:xfrm flipH="1">
              <a:off x="3037" y="3666"/>
              <a:ext cx="33" cy="11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45" name="Group 44"/>
          <p:cNvGrpSpPr>
            <a:grpSpLocks/>
          </p:cNvGrpSpPr>
          <p:nvPr/>
        </p:nvGrpSpPr>
        <p:grpSpPr bwMode="auto">
          <a:xfrm>
            <a:off x="5166995" y="5496560"/>
            <a:ext cx="531813" cy="207963"/>
            <a:chOff x="3402" y="3648"/>
            <a:chExt cx="335" cy="131"/>
          </a:xfrm>
        </p:grpSpPr>
        <p:sp>
          <p:nvSpPr>
            <p:cNvPr id="46" name="Line 45"/>
            <p:cNvSpPr>
              <a:spLocks noChangeShapeType="1"/>
            </p:cNvSpPr>
            <p:nvPr/>
          </p:nvSpPr>
          <p:spPr bwMode="auto">
            <a:xfrm flipH="1">
              <a:off x="3401" y="3780"/>
              <a:ext cx="338" cy="1"/>
            </a:xfrm>
            <a:prstGeom prst="line">
              <a:avLst/>
            </a:prstGeom>
            <a:noFill/>
            <a:ln w="936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47" name="Rectangle 46"/>
            <p:cNvSpPr>
              <a:spLocks noChangeArrowheads="1"/>
            </p:cNvSpPr>
            <p:nvPr/>
          </p:nvSpPr>
          <p:spPr bwMode="auto">
            <a:xfrm>
              <a:off x="3432" y="3718"/>
              <a:ext cx="30" cy="6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8" name="Rectangle 47"/>
            <p:cNvSpPr>
              <a:spLocks noChangeArrowheads="1"/>
            </p:cNvSpPr>
            <p:nvPr/>
          </p:nvSpPr>
          <p:spPr bwMode="auto">
            <a:xfrm>
              <a:off x="3475" y="3683"/>
              <a:ext cx="30" cy="97"/>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9" name="Rectangle 48"/>
            <p:cNvSpPr>
              <a:spLocks noChangeArrowheads="1"/>
            </p:cNvSpPr>
            <p:nvPr/>
          </p:nvSpPr>
          <p:spPr bwMode="auto">
            <a:xfrm flipH="1">
              <a:off x="3517" y="3718"/>
              <a:ext cx="30" cy="6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0" name="Rectangle 49"/>
            <p:cNvSpPr>
              <a:spLocks noChangeArrowheads="1"/>
            </p:cNvSpPr>
            <p:nvPr/>
          </p:nvSpPr>
          <p:spPr bwMode="auto">
            <a:xfrm>
              <a:off x="3559" y="3648"/>
              <a:ext cx="30" cy="132"/>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1" name="Rectangle 50"/>
            <p:cNvSpPr>
              <a:spLocks noChangeArrowheads="1"/>
            </p:cNvSpPr>
            <p:nvPr/>
          </p:nvSpPr>
          <p:spPr bwMode="auto">
            <a:xfrm>
              <a:off x="3687" y="3648"/>
              <a:ext cx="30" cy="129"/>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2" name="Rectangle 51"/>
            <p:cNvSpPr>
              <a:spLocks noChangeArrowheads="1"/>
            </p:cNvSpPr>
            <p:nvPr/>
          </p:nvSpPr>
          <p:spPr bwMode="auto">
            <a:xfrm flipH="1">
              <a:off x="3603" y="3674"/>
              <a:ext cx="30" cy="105"/>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3" name="Rectangle 52"/>
            <p:cNvSpPr>
              <a:spLocks noChangeArrowheads="1"/>
            </p:cNvSpPr>
            <p:nvPr/>
          </p:nvSpPr>
          <p:spPr bwMode="auto">
            <a:xfrm flipH="1">
              <a:off x="3646" y="3710"/>
              <a:ext cx="30" cy="70"/>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54" name="Group 53"/>
          <p:cNvGrpSpPr>
            <a:grpSpLocks/>
          </p:cNvGrpSpPr>
          <p:nvPr/>
        </p:nvGrpSpPr>
        <p:grpSpPr bwMode="auto">
          <a:xfrm>
            <a:off x="7519670" y="5591810"/>
            <a:ext cx="531813" cy="150813"/>
            <a:chOff x="4884" y="3708"/>
            <a:chExt cx="335" cy="95"/>
          </a:xfrm>
        </p:grpSpPr>
        <p:sp>
          <p:nvSpPr>
            <p:cNvPr id="55" name="Line 54"/>
            <p:cNvSpPr>
              <a:spLocks noChangeShapeType="1"/>
            </p:cNvSpPr>
            <p:nvPr/>
          </p:nvSpPr>
          <p:spPr bwMode="auto">
            <a:xfrm flipH="1">
              <a:off x="4883" y="3804"/>
              <a:ext cx="338" cy="1"/>
            </a:xfrm>
            <a:prstGeom prst="line">
              <a:avLst/>
            </a:prstGeom>
            <a:noFill/>
            <a:ln w="936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56" name="Rectangle 55"/>
            <p:cNvSpPr>
              <a:spLocks noChangeArrowheads="1"/>
            </p:cNvSpPr>
            <p:nvPr/>
          </p:nvSpPr>
          <p:spPr bwMode="auto">
            <a:xfrm>
              <a:off x="4914" y="3740"/>
              <a:ext cx="30" cy="6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7" name="Rectangle 56"/>
            <p:cNvSpPr>
              <a:spLocks noChangeArrowheads="1"/>
            </p:cNvSpPr>
            <p:nvPr/>
          </p:nvSpPr>
          <p:spPr bwMode="auto">
            <a:xfrm>
              <a:off x="4957" y="3708"/>
              <a:ext cx="30" cy="9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8" name="Rectangle 57"/>
            <p:cNvSpPr>
              <a:spLocks noChangeArrowheads="1"/>
            </p:cNvSpPr>
            <p:nvPr/>
          </p:nvSpPr>
          <p:spPr bwMode="auto">
            <a:xfrm flipH="1">
              <a:off x="4999" y="3740"/>
              <a:ext cx="30" cy="6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9" name="Rectangle 58"/>
            <p:cNvSpPr>
              <a:spLocks noChangeArrowheads="1"/>
            </p:cNvSpPr>
            <p:nvPr/>
          </p:nvSpPr>
          <p:spPr bwMode="auto">
            <a:xfrm>
              <a:off x="5040" y="3772"/>
              <a:ext cx="30" cy="32"/>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0" name="Rectangle 59"/>
            <p:cNvSpPr>
              <a:spLocks noChangeArrowheads="1"/>
            </p:cNvSpPr>
            <p:nvPr/>
          </p:nvSpPr>
          <p:spPr bwMode="auto">
            <a:xfrm>
              <a:off x="5169" y="3708"/>
              <a:ext cx="30" cy="93"/>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1" name="Rectangle 60"/>
            <p:cNvSpPr>
              <a:spLocks noChangeArrowheads="1"/>
            </p:cNvSpPr>
            <p:nvPr/>
          </p:nvSpPr>
          <p:spPr bwMode="auto">
            <a:xfrm flipH="1">
              <a:off x="5085" y="3708"/>
              <a:ext cx="30" cy="9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2" name="Rectangle 61"/>
            <p:cNvSpPr>
              <a:spLocks noChangeArrowheads="1"/>
            </p:cNvSpPr>
            <p:nvPr/>
          </p:nvSpPr>
          <p:spPr bwMode="auto">
            <a:xfrm flipH="1">
              <a:off x="5128" y="3740"/>
              <a:ext cx="30" cy="6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63" name="Group 62"/>
          <p:cNvGrpSpPr>
            <a:grpSpLocks/>
          </p:cNvGrpSpPr>
          <p:nvPr/>
        </p:nvGrpSpPr>
        <p:grpSpPr bwMode="auto">
          <a:xfrm>
            <a:off x="7005320" y="5458460"/>
            <a:ext cx="579438" cy="284163"/>
            <a:chOff x="4560" y="3624"/>
            <a:chExt cx="365" cy="179"/>
          </a:xfrm>
        </p:grpSpPr>
        <p:sp>
          <p:nvSpPr>
            <p:cNvPr id="64" name="Line 63"/>
            <p:cNvSpPr>
              <a:spLocks noChangeShapeType="1"/>
            </p:cNvSpPr>
            <p:nvPr/>
          </p:nvSpPr>
          <p:spPr bwMode="auto">
            <a:xfrm flipH="1">
              <a:off x="4559" y="3804"/>
              <a:ext cx="368" cy="1"/>
            </a:xfrm>
            <a:prstGeom prst="line">
              <a:avLst/>
            </a:prstGeom>
            <a:noFill/>
            <a:ln w="936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65" name="Rectangle 64"/>
            <p:cNvSpPr>
              <a:spLocks noChangeArrowheads="1"/>
            </p:cNvSpPr>
            <p:nvPr/>
          </p:nvSpPr>
          <p:spPr bwMode="auto">
            <a:xfrm>
              <a:off x="4593" y="3738"/>
              <a:ext cx="33" cy="6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6" name="Rectangle 65"/>
            <p:cNvSpPr>
              <a:spLocks noChangeArrowheads="1"/>
            </p:cNvSpPr>
            <p:nvPr/>
          </p:nvSpPr>
          <p:spPr bwMode="auto">
            <a:xfrm>
              <a:off x="4639" y="3763"/>
              <a:ext cx="32" cy="4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7" name="Rectangle 66"/>
            <p:cNvSpPr>
              <a:spLocks noChangeArrowheads="1"/>
            </p:cNvSpPr>
            <p:nvPr/>
          </p:nvSpPr>
          <p:spPr bwMode="auto">
            <a:xfrm flipH="1">
              <a:off x="4685" y="3763"/>
              <a:ext cx="33" cy="4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8" name="Rectangle 67"/>
            <p:cNvSpPr>
              <a:spLocks noChangeArrowheads="1"/>
            </p:cNvSpPr>
            <p:nvPr/>
          </p:nvSpPr>
          <p:spPr bwMode="auto">
            <a:xfrm>
              <a:off x="4730" y="3700"/>
              <a:ext cx="33" cy="10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9" name="Rectangle 68"/>
            <p:cNvSpPr>
              <a:spLocks noChangeArrowheads="1"/>
            </p:cNvSpPr>
            <p:nvPr/>
          </p:nvSpPr>
          <p:spPr bwMode="auto">
            <a:xfrm>
              <a:off x="4871" y="3624"/>
              <a:ext cx="33" cy="177"/>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0" name="Rectangle 69"/>
            <p:cNvSpPr>
              <a:spLocks noChangeArrowheads="1"/>
            </p:cNvSpPr>
            <p:nvPr/>
          </p:nvSpPr>
          <p:spPr bwMode="auto">
            <a:xfrm flipH="1">
              <a:off x="4779" y="3728"/>
              <a:ext cx="33" cy="76"/>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1" name="Rectangle 70"/>
            <p:cNvSpPr>
              <a:spLocks noChangeArrowheads="1"/>
            </p:cNvSpPr>
            <p:nvPr/>
          </p:nvSpPr>
          <p:spPr bwMode="auto">
            <a:xfrm flipH="1">
              <a:off x="4825" y="3690"/>
              <a:ext cx="33" cy="114"/>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72" name="Group 71"/>
          <p:cNvGrpSpPr>
            <a:grpSpLocks/>
          </p:cNvGrpSpPr>
          <p:nvPr/>
        </p:nvGrpSpPr>
        <p:grpSpPr bwMode="auto">
          <a:xfrm>
            <a:off x="8005445" y="5534660"/>
            <a:ext cx="531813" cy="207963"/>
            <a:chOff x="5190" y="3672"/>
            <a:chExt cx="335" cy="131"/>
          </a:xfrm>
        </p:grpSpPr>
        <p:sp>
          <p:nvSpPr>
            <p:cNvPr id="73" name="Line 72"/>
            <p:cNvSpPr>
              <a:spLocks noChangeShapeType="1"/>
            </p:cNvSpPr>
            <p:nvPr/>
          </p:nvSpPr>
          <p:spPr bwMode="auto">
            <a:xfrm flipH="1">
              <a:off x="5189" y="3804"/>
              <a:ext cx="338" cy="1"/>
            </a:xfrm>
            <a:prstGeom prst="line">
              <a:avLst/>
            </a:prstGeom>
            <a:noFill/>
            <a:ln w="936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74" name="Rectangle 73"/>
            <p:cNvSpPr>
              <a:spLocks noChangeArrowheads="1"/>
            </p:cNvSpPr>
            <p:nvPr/>
          </p:nvSpPr>
          <p:spPr bwMode="auto">
            <a:xfrm>
              <a:off x="5220" y="3742"/>
              <a:ext cx="30" cy="6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5" name="Rectangle 74"/>
            <p:cNvSpPr>
              <a:spLocks noChangeArrowheads="1"/>
            </p:cNvSpPr>
            <p:nvPr/>
          </p:nvSpPr>
          <p:spPr bwMode="auto">
            <a:xfrm>
              <a:off x="5262" y="3707"/>
              <a:ext cx="30" cy="97"/>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6" name="Rectangle 75"/>
            <p:cNvSpPr>
              <a:spLocks noChangeArrowheads="1"/>
            </p:cNvSpPr>
            <p:nvPr/>
          </p:nvSpPr>
          <p:spPr bwMode="auto">
            <a:xfrm flipH="1">
              <a:off x="5304" y="3742"/>
              <a:ext cx="30" cy="61"/>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7" name="Rectangle 76"/>
            <p:cNvSpPr>
              <a:spLocks noChangeArrowheads="1"/>
            </p:cNvSpPr>
            <p:nvPr/>
          </p:nvSpPr>
          <p:spPr bwMode="auto">
            <a:xfrm>
              <a:off x="5346" y="3672"/>
              <a:ext cx="30" cy="132"/>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8" name="Rectangle 77"/>
            <p:cNvSpPr>
              <a:spLocks noChangeArrowheads="1"/>
            </p:cNvSpPr>
            <p:nvPr/>
          </p:nvSpPr>
          <p:spPr bwMode="auto">
            <a:xfrm>
              <a:off x="5475" y="3672"/>
              <a:ext cx="30" cy="129"/>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9" name="Rectangle 78"/>
            <p:cNvSpPr>
              <a:spLocks noChangeArrowheads="1"/>
            </p:cNvSpPr>
            <p:nvPr/>
          </p:nvSpPr>
          <p:spPr bwMode="auto">
            <a:xfrm flipH="1">
              <a:off x="5391" y="3698"/>
              <a:ext cx="30" cy="105"/>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80" name="Rectangle 79"/>
            <p:cNvSpPr>
              <a:spLocks noChangeArrowheads="1"/>
            </p:cNvSpPr>
            <p:nvPr/>
          </p:nvSpPr>
          <p:spPr bwMode="auto">
            <a:xfrm flipH="1">
              <a:off x="5434" y="3734"/>
              <a:ext cx="30" cy="70"/>
            </a:xfrm>
            <a:prstGeom prst="rect">
              <a:avLst/>
            </a:prstGeom>
            <a:solidFill>
              <a:srgbClr val="CC0000"/>
            </a:solidFill>
            <a:ln w="9360">
              <a:solidFill>
                <a:srgbClr val="CC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sp>
        <p:nvSpPr>
          <p:cNvPr id="81" name="Rectangle 80"/>
          <p:cNvSpPr>
            <a:spLocks noChangeArrowheads="1"/>
          </p:cNvSpPr>
          <p:nvPr/>
        </p:nvSpPr>
        <p:spPr bwMode="auto">
          <a:xfrm>
            <a:off x="4033520" y="5753735"/>
            <a:ext cx="2043113" cy="554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spAutoFit/>
          </a:bodyPr>
          <a:lstStyle/>
          <a:p>
            <a:pPr defTabSz="449263">
              <a:lnSpc>
                <a:spcPct val="93000"/>
              </a:lnSpc>
              <a:spcAft>
                <a:spcPct val="0"/>
              </a:spcAft>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600"/>
              <a:t>3x3x2x4bins </a:t>
            </a:r>
            <a:r>
              <a:rPr lang="en-GB" sz="1600" b="1"/>
              <a:t>HOG</a:t>
            </a:r>
            <a:r>
              <a:rPr lang="en-GB" sz="1600"/>
              <a:t> descriptor</a:t>
            </a:r>
          </a:p>
        </p:txBody>
      </p:sp>
      <p:sp>
        <p:nvSpPr>
          <p:cNvPr id="82" name="Rectangle 81"/>
          <p:cNvSpPr>
            <a:spLocks noChangeArrowheads="1"/>
          </p:cNvSpPr>
          <p:nvPr/>
        </p:nvSpPr>
        <p:spPr bwMode="auto">
          <a:xfrm>
            <a:off x="6791008" y="5744210"/>
            <a:ext cx="2043112" cy="554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spAutoFit/>
          </a:bodyPr>
          <a:lstStyle/>
          <a:p>
            <a:pPr defTabSz="449263">
              <a:lnSpc>
                <a:spcPct val="93000"/>
              </a:lnSpc>
              <a:spcAft>
                <a:spcPct val="0"/>
              </a:spcAft>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600"/>
              <a:t>3x3x2x5bins </a:t>
            </a:r>
            <a:r>
              <a:rPr lang="en-GB" sz="1600" b="1"/>
              <a:t>HOF </a:t>
            </a:r>
            <a:r>
              <a:rPr lang="en-GB" sz="1600"/>
              <a:t>descriptor</a:t>
            </a:r>
          </a:p>
        </p:txBody>
      </p:sp>
      <p:pic>
        <p:nvPicPr>
          <p:cNvPr id="83" name="Picture 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733" y="1829435"/>
            <a:ext cx="7191375" cy="19446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84" name="Rectangle 85"/>
          <p:cNvSpPr>
            <a:spLocks noChangeArrowheads="1"/>
          </p:cNvSpPr>
          <p:nvPr/>
        </p:nvSpPr>
        <p:spPr bwMode="auto">
          <a:xfrm>
            <a:off x="414019" y="1197610"/>
            <a:ext cx="6435599" cy="3553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0000" tIns="46800" rIns="90000" bIns="46800">
            <a:spAutoFit/>
          </a:bodyPr>
          <a:lstStyle/>
          <a:p>
            <a:pPr algn="l" defTabSz="449263">
              <a:lnSpc>
                <a:spcPct val="93000"/>
              </a:lnSpc>
              <a:spcAft>
                <a:spcPct val="0"/>
              </a:spcAft>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t>Description (sparse/dense) in space-time patches.</a:t>
            </a:r>
            <a:endParaRPr lang="en-GB" dirty="0"/>
          </a:p>
        </p:txBody>
      </p:sp>
      <p:sp>
        <p:nvSpPr>
          <p:cNvPr id="87" name="TextBox 86"/>
          <p:cNvSpPr txBox="1"/>
          <p:nvPr/>
        </p:nvSpPr>
        <p:spPr>
          <a:xfrm>
            <a:off x="248482" y="734526"/>
            <a:ext cx="3803399" cy="246221"/>
          </a:xfrm>
          <a:prstGeom prst="rect">
            <a:avLst/>
          </a:prstGeom>
          <a:noFill/>
        </p:spPr>
        <p:txBody>
          <a:bodyPr wrap="square" rtlCol="0">
            <a:spAutoFit/>
          </a:bodyPr>
          <a:lstStyle/>
          <a:p>
            <a:r>
              <a:rPr lang="en-US" sz="1000" dirty="0" smtClean="0"/>
              <a:t>Source: materials adapted from Laptev’s CVPR 2008 slides.</a:t>
            </a:r>
            <a:endParaRPr lang="en-US" sz="1000" dirty="0"/>
          </a:p>
        </p:txBody>
      </p:sp>
      <p:sp>
        <p:nvSpPr>
          <p:cNvPr id="86" name="TextBox 85"/>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19811484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Motion Boundary Histograms</a:t>
            </a:r>
            <a:endParaRPr lang="en-US" dirty="0"/>
          </a:p>
        </p:txBody>
      </p:sp>
      <p:sp>
        <p:nvSpPr>
          <p:cNvPr id="3" name="Content Placeholder 2"/>
          <p:cNvSpPr>
            <a:spLocks noGrp="1"/>
          </p:cNvSpPr>
          <p:nvPr>
            <p:ph idx="1"/>
          </p:nvPr>
        </p:nvSpPr>
        <p:spPr>
          <a:xfrm>
            <a:off x="209271" y="1055553"/>
            <a:ext cx="8725458" cy="1859791"/>
          </a:xfrm>
        </p:spPr>
        <p:txBody>
          <a:bodyPr>
            <a:normAutofit fontScale="92500" lnSpcReduction="20000"/>
          </a:bodyPr>
          <a:lstStyle/>
          <a:p>
            <a:r>
              <a:rPr lang="en-US" dirty="0" smtClean="0"/>
              <a:t>Rather than HOF directly, MBH focuses on histograms of differential optical flow.</a:t>
            </a:r>
          </a:p>
          <a:p>
            <a:pPr lvl="1"/>
            <a:r>
              <a:rPr lang="en-US" dirty="0" smtClean="0"/>
              <a:t>Descriptive of motion articulation but resistant to background and camera motion.</a:t>
            </a:r>
          </a:p>
          <a:p>
            <a:r>
              <a:rPr lang="en-US" dirty="0" smtClean="0"/>
              <a:t>Compute optical flow and take differentials separately over dx and dy.  Use separate histograms over resulting dx and </a:t>
            </a:r>
            <a:r>
              <a:rPr lang="en-US" dirty="0" err="1" smtClean="0"/>
              <a:t>dy</a:t>
            </a:r>
            <a:r>
              <a:rPr lang="en-US" dirty="0" smtClean="0"/>
              <a:t> images.</a:t>
            </a:r>
            <a:endParaRPr lang="en-US" dirty="0"/>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Dalal</a:t>
            </a:r>
            <a:r>
              <a:rPr lang="en-US" sz="1000" dirty="0" smtClean="0"/>
              <a:t> et al.  “Human Detection Using Oriented Histograms of Flow and Appearance.” ECCV </a:t>
            </a:r>
            <a:r>
              <a:rPr lang="en-US" sz="1000" smtClean="0"/>
              <a:t>2006.</a:t>
            </a:r>
            <a:endParaRPr lang="en-US" sz="1000" dirty="0"/>
          </a:p>
        </p:txBody>
      </p:sp>
      <p:pic>
        <p:nvPicPr>
          <p:cNvPr id="5" name="Picture 4"/>
          <p:cNvPicPr>
            <a:picLocks noChangeAspect="1"/>
          </p:cNvPicPr>
          <p:nvPr/>
        </p:nvPicPr>
        <p:blipFill>
          <a:blip r:embed="rId2"/>
          <a:stretch>
            <a:fillRect/>
          </a:stretch>
        </p:blipFill>
        <p:spPr>
          <a:xfrm>
            <a:off x="0" y="2915344"/>
            <a:ext cx="9144000" cy="3942656"/>
          </a:xfrm>
          <a:prstGeom prst="rect">
            <a:avLst/>
          </a:prstGeom>
        </p:spPr>
      </p:pic>
    </p:spTree>
    <p:extLst>
      <p:ext uri="{BB962C8B-B14F-4D97-AF65-F5344CB8AC3E}">
        <p14:creationId xmlns:p14="http://schemas.microsoft.com/office/powerpoint/2010/main" val="20779244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 Descriptors: HOG3D</a:t>
            </a:r>
            <a:endParaRPr lang="en-US" dirty="0"/>
          </a:p>
        </p:txBody>
      </p:sp>
      <p:pic>
        <p:nvPicPr>
          <p:cNvPr id="7" name="Picture 6"/>
          <p:cNvPicPr>
            <a:picLocks noChangeAspect="1"/>
          </p:cNvPicPr>
          <p:nvPr/>
        </p:nvPicPr>
        <p:blipFill>
          <a:blip r:embed="rId3"/>
          <a:stretch>
            <a:fillRect/>
          </a:stretch>
        </p:blipFill>
        <p:spPr>
          <a:xfrm>
            <a:off x="0" y="1220480"/>
            <a:ext cx="19084246" cy="5186745"/>
          </a:xfrm>
          <a:prstGeom prst="rect">
            <a:avLst/>
          </a:prstGeom>
        </p:spPr>
      </p:pic>
      <p:sp>
        <p:nvSpPr>
          <p:cNvPr id="8" name="TextBox 7"/>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Kläser</a:t>
            </a:r>
            <a:r>
              <a:rPr lang="en-US" sz="1000" dirty="0" smtClean="0"/>
              <a:t> et al.  “A </a:t>
            </a:r>
            <a:r>
              <a:rPr lang="en-US" sz="1000" dirty="0" err="1" smtClean="0"/>
              <a:t>Spatio</a:t>
            </a:r>
            <a:r>
              <a:rPr lang="en-US" sz="1000" dirty="0" smtClean="0"/>
              <a:t>-Temporal Descriptor Based on 3-D Gradients.” BMVC 2008. </a:t>
            </a:r>
            <a:r>
              <a:rPr lang="en-US" sz="1000" dirty="0"/>
              <a:t>And the provided poster. </a:t>
            </a:r>
          </a:p>
        </p:txBody>
      </p:sp>
      <p:sp>
        <p:nvSpPr>
          <p:cNvPr id="6" name="TextBox 5"/>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2222147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 Descriptors: HOG3D</a:t>
            </a:r>
            <a:endParaRPr lang="en-US" dirty="0"/>
          </a:p>
        </p:txBody>
      </p:sp>
      <p:pic>
        <p:nvPicPr>
          <p:cNvPr id="7" name="Picture 6"/>
          <p:cNvPicPr>
            <a:picLocks noChangeAspect="1"/>
          </p:cNvPicPr>
          <p:nvPr/>
        </p:nvPicPr>
        <p:blipFill>
          <a:blip r:embed="rId3"/>
          <a:stretch>
            <a:fillRect/>
          </a:stretch>
        </p:blipFill>
        <p:spPr>
          <a:xfrm>
            <a:off x="-9680668" y="1220480"/>
            <a:ext cx="19084246" cy="5186745"/>
          </a:xfrm>
          <a:prstGeom prst="rect">
            <a:avLst/>
          </a:prstGeom>
        </p:spPr>
      </p:pic>
      <p:sp>
        <p:nvSpPr>
          <p:cNvPr id="8" name="TextBox 7"/>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Kläser</a:t>
            </a:r>
            <a:r>
              <a:rPr lang="en-US" sz="1000" dirty="0" smtClean="0"/>
              <a:t> et al.  “A </a:t>
            </a:r>
            <a:r>
              <a:rPr lang="en-US" sz="1000" dirty="0" err="1" smtClean="0"/>
              <a:t>Spatio</a:t>
            </a:r>
            <a:r>
              <a:rPr lang="en-US" sz="1000" dirty="0" smtClean="0"/>
              <a:t>-Temporal Descriptor Based on 3-D Gradients.” BMVC 2008.  And the provided poster. </a:t>
            </a:r>
            <a:endParaRPr lang="en-US" sz="1000" dirty="0"/>
          </a:p>
        </p:txBody>
      </p:sp>
      <p:sp>
        <p:nvSpPr>
          <p:cNvPr id="6" name="TextBox 5"/>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15083969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 Descriptors: Motion Interchange Patterns</a:t>
            </a:r>
            <a:endParaRPr lang="en-US" dirty="0"/>
          </a:p>
        </p:txBody>
      </p:sp>
      <p:sp>
        <p:nvSpPr>
          <p:cNvPr id="6" name="Content Placeholder 5"/>
          <p:cNvSpPr>
            <a:spLocks noGrp="1"/>
          </p:cNvSpPr>
          <p:nvPr>
            <p:ph idx="1"/>
          </p:nvPr>
        </p:nvSpPr>
        <p:spPr/>
        <p:txBody>
          <a:bodyPr/>
          <a:lstStyle/>
          <a:p>
            <a:r>
              <a:rPr lang="en-US" dirty="0" smtClean="0"/>
              <a:t>Local-binary patterns based video descriptor.</a:t>
            </a:r>
          </a:p>
          <a:p>
            <a:pPr lvl="1"/>
            <a:r>
              <a:rPr lang="en-US" dirty="0" smtClean="0"/>
              <a:t>Dense characterization of motion changes.</a:t>
            </a:r>
          </a:p>
          <a:p>
            <a:pPr lvl="1"/>
            <a:r>
              <a:rPr lang="en-US" dirty="0" smtClean="0"/>
              <a:t>Captures the shape of moving edges.</a:t>
            </a:r>
          </a:p>
          <a:p>
            <a:pPr lvl="1"/>
            <a:r>
              <a:rPr lang="en-US" dirty="0" smtClean="0"/>
              <a:t>Methodology incorporates a stabilization mechanism.</a:t>
            </a:r>
          </a:p>
          <a:p>
            <a:r>
              <a:rPr lang="en-US" dirty="0" smtClean="0"/>
              <a:t>Incorporates a per-pixel encoding using binary/</a:t>
            </a:r>
            <a:r>
              <a:rPr lang="en-US" dirty="0" err="1" smtClean="0"/>
              <a:t>trinary</a:t>
            </a:r>
            <a:r>
              <a:rPr lang="en-US" dirty="0" smtClean="0"/>
              <a:t> digits.</a:t>
            </a:r>
          </a:p>
          <a:p>
            <a:r>
              <a:rPr lang="en-US" dirty="0" smtClean="0"/>
              <a:t>Descriptor is frequency of binary/</a:t>
            </a:r>
            <a:r>
              <a:rPr lang="en-US" dirty="0" err="1" smtClean="0"/>
              <a:t>trinary</a:t>
            </a:r>
            <a:r>
              <a:rPr lang="en-US" dirty="0" smtClean="0"/>
              <a:t> strings.</a:t>
            </a:r>
            <a:endParaRPr lang="en-US" dirty="0"/>
          </a:p>
        </p:txBody>
      </p:sp>
      <p:sp>
        <p:nvSpPr>
          <p:cNvPr id="3" name="TextBox 2"/>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4" name="TextBox 3"/>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pic>
        <p:nvPicPr>
          <p:cNvPr id="7" name="Picture 2"/>
          <p:cNvPicPr>
            <a:picLocks noChangeAspect="1" noChangeArrowheads="1"/>
          </p:cNvPicPr>
          <p:nvPr/>
        </p:nvPicPr>
        <p:blipFill>
          <a:blip r:embed="rId2" cstate="print"/>
          <a:srcRect/>
          <a:stretch>
            <a:fillRect/>
          </a:stretch>
        </p:blipFill>
        <p:spPr bwMode="auto">
          <a:xfrm>
            <a:off x="1192246" y="3598662"/>
            <a:ext cx="6760978" cy="3066024"/>
          </a:xfrm>
          <a:prstGeom prst="rect">
            <a:avLst/>
          </a:prstGeom>
          <a:noFill/>
          <a:ln w="9525">
            <a:noFill/>
            <a:miter lim="800000"/>
            <a:headEnd/>
            <a:tailEnd/>
          </a:ln>
        </p:spPr>
      </p:pic>
      <p:sp>
        <p:nvSpPr>
          <p:cNvPr id="8" name="TextBox 7"/>
          <p:cNvSpPr txBox="1"/>
          <p:nvPr/>
        </p:nvSpPr>
        <p:spPr>
          <a:xfrm>
            <a:off x="0" y="6529372"/>
            <a:ext cx="2679051" cy="338554"/>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20483606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7"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3233" y="4129564"/>
            <a:ext cx="2486025"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
          <p:cNvPicPr>
            <a:picLocks noChangeAspect="1" noChangeArrowheads="1"/>
          </p:cNvPicPr>
          <p:nvPr/>
        </p:nvPicPr>
        <p:blipFill>
          <a:blip r:embed="rId4" cstate="print"/>
          <a:srcRect/>
          <a:stretch>
            <a:fillRect/>
          </a:stretch>
        </p:blipFill>
        <p:spPr bwMode="auto">
          <a:xfrm>
            <a:off x="4034408" y="1472653"/>
            <a:ext cx="1381960" cy="1099577"/>
          </a:xfrm>
          <a:prstGeom prst="rect">
            <a:avLst/>
          </a:prstGeom>
          <a:ln>
            <a:noFill/>
          </a:ln>
          <a:effectLst>
            <a:reflection blurRad="12700" stA="30000" endPos="30000" dist="5000" dir="5400000" sy="-100000" algn="bl" rotWithShape="0"/>
          </a:effectLst>
          <a:scene3d>
            <a:camera prst="perspectiveContrastingLeftFacing">
              <a:rot lat="597693" lon="19495391" rev="21547163"/>
            </a:camera>
            <a:lightRig rig="threePt" dir="t">
              <a:rot lat="0" lon="0" rev="2700000"/>
            </a:lightRig>
          </a:scene3d>
          <a:sp3d>
            <a:bevelT w="63500" h="50800"/>
          </a:sp3d>
        </p:spPr>
      </p:pic>
      <p:pic>
        <p:nvPicPr>
          <p:cNvPr id="7" name="Picture 9"/>
          <p:cNvPicPr>
            <a:picLocks noChangeAspect="1" noChangeArrowheads="1"/>
          </p:cNvPicPr>
          <p:nvPr/>
        </p:nvPicPr>
        <p:blipFill>
          <a:blip r:embed="rId5" cstate="print"/>
          <a:srcRect/>
          <a:stretch>
            <a:fillRect/>
          </a:stretch>
        </p:blipFill>
        <p:spPr bwMode="auto">
          <a:xfrm>
            <a:off x="6336196" y="1399630"/>
            <a:ext cx="1476164" cy="1177416"/>
          </a:xfrm>
          <a:prstGeom prst="rect">
            <a:avLst/>
          </a:prstGeom>
          <a:ln>
            <a:noFill/>
          </a:ln>
          <a:effectLst>
            <a:reflection blurRad="12700" stA="30000" endPos="30000" dist="5000" dir="5400000" sy="-100000" algn="bl" rotWithShape="0"/>
          </a:effectLst>
          <a:scene3d>
            <a:camera prst="perspectiveContrastingLeftFacing">
              <a:rot lat="597693" lon="19495391" rev="21547163"/>
            </a:camera>
            <a:lightRig rig="threePt" dir="t">
              <a:rot lat="0" lon="0" rev="2700000"/>
            </a:lightRig>
          </a:scene3d>
          <a:sp3d>
            <a:bevelT w="63500" h="50800"/>
          </a:sp3d>
        </p:spPr>
      </p:pic>
      <p:pic>
        <p:nvPicPr>
          <p:cNvPr id="8" name="Picture 11"/>
          <p:cNvPicPr>
            <a:picLocks noChangeAspect="1" noChangeArrowheads="1"/>
          </p:cNvPicPr>
          <p:nvPr/>
        </p:nvPicPr>
        <p:blipFill>
          <a:blip r:embed="rId6" cstate="print"/>
          <a:stretch>
            <a:fillRect/>
          </a:stretch>
        </p:blipFill>
        <p:spPr bwMode="auto">
          <a:xfrm>
            <a:off x="1466165" y="1489608"/>
            <a:ext cx="1440160" cy="1147304"/>
          </a:xfrm>
          <a:prstGeom prst="rect">
            <a:avLst/>
          </a:prstGeom>
          <a:ln>
            <a:noFill/>
          </a:ln>
          <a:effectLst>
            <a:reflection blurRad="12700" stA="30000" endPos="30000" dist="5000" dir="5400000" sy="-100000" algn="bl" rotWithShape="0"/>
          </a:effectLst>
          <a:scene3d>
            <a:camera prst="perspectiveContrastingLeftFacing">
              <a:rot lat="597693" lon="19495391" rev="21547163"/>
            </a:camera>
            <a:lightRig rig="threePt" dir="t">
              <a:rot lat="0" lon="0" rev="2700000"/>
            </a:lightRig>
          </a:scene3d>
          <a:sp3d>
            <a:bevelT w="63500" h="50800"/>
          </a:sp3d>
        </p:spPr>
      </p:pic>
      <p:sp>
        <p:nvSpPr>
          <p:cNvPr id="9" name="TextBox 8"/>
          <p:cNvSpPr txBox="1"/>
          <p:nvPr/>
        </p:nvSpPr>
        <p:spPr>
          <a:xfrm>
            <a:off x="1754197" y="2653867"/>
            <a:ext cx="792088" cy="461665"/>
          </a:xfrm>
          <a:prstGeom prst="rect">
            <a:avLst/>
          </a:prstGeom>
          <a:noFill/>
        </p:spPr>
        <p:txBody>
          <a:bodyPr wrap="square" rtlCol="1">
            <a:spAutoFit/>
          </a:bodyPr>
          <a:lstStyle/>
          <a:p>
            <a:pPr algn="ctr"/>
            <a:r>
              <a:rPr lang="en-US" sz="2400" dirty="0">
                <a:solidFill>
                  <a:srgbClr val="0066FF"/>
                </a:solidFill>
                <a:latin typeface="Corbel" pitchFamily="34" charset="0"/>
              </a:rPr>
              <a:t>t-1</a:t>
            </a:r>
            <a:endParaRPr lang="he-IL" sz="2400" dirty="0">
              <a:solidFill>
                <a:srgbClr val="0066FF"/>
              </a:solidFill>
              <a:latin typeface="Corbel" pitchFamily="34" charset="0"/>
            </a:endParaRPr>
          </a:p>
        </p:txBody>
      </p:sp>
      <p:sp>
        <p:nvSpPr>
          <p:cNvPr id="10" name="TextBox 9"/>
          <p:cNvSpPr txBox="1"/>
          <p:nvPr/>
        </p:nvSpPr>
        <p:spPr>
          <a:xfrm>
            <a:off x="4436835" y="2617167"/>
            <a:ext cx="792088" cy="461665"/>
          </a:xfrm>
          <a:prstGeom prst="rect">
            <a:avLst/>
          </a:prstGeom>
          <a:noFill/>
        </p:spPr>
        <p:txBody>
          <a:bodyPr wrap="square" rtlCol="1">
            <a:spAutoFit/>
          </a:bodyPr>
          <a:lstStyle/>
          <a:p>
            <a:pPr algn="ctr"/>
            <a:r>
              <a:rPr lang="en-US" sz="2400" dirty="0">
                <a:solidFill>
                  <a:srgbClr val="00B050"/>
                </a:solidFill>
                <a:latin typeface="Corbel" pitchFamily="34" charset="0"/>
              </a:rPr>
              <a:t>t</a:t>
            </a:r>
            <a:endParaRPr lang="he-IL" sz="2400" dirty="0">
              <a:solidFill>
                <a:srgbClr val="00B050"/>
              </a:solidFill>
              <a:latin typeface="Corbel" pitchFamily="34" charset="0"/>
            </a:endParaRPr>
          </a:p>
        </p:txBody>
      </p:sp>
      <p:sp>
        <p:nvSpPr>
          <p:cNvPr id="11" name="TextBox 10"/>
          <p:cNvSpPr txBox="1"/>
          <p:nvPr/>
        </p:nvSpPr>
        <p:spPr>
          <a:xfrm>
            <a:off x="6620193" y="2617167"/>
            <a:ext cx="792088" cy="461665"/>
          </a:xfrm>
          <a:prstGeom prst="rect">
            <a:avLst/>
          </a:prstGeom>
          <a:noFill/>
        </p:spPr>
        <p:txBody>
          <a:bodyPr wrap="square" rtlCol="1">
            <a:spAutoFit/>
          </a:bodyPr>
          <a:lstStyle/>
          <a:p>
            <a:pPr algn="ctr"/>
            <a:r>
              <a:rPr lang="en-US" sz="2400" dirty="0">
                <a:solidFill>
                  <a:srgbClr val="C00000"/>
                </a:solidFill>
                <a:latin typeface="Corbel" pitchFamily="34" charset="0"/>
              </a:rPr>
              <a:t>t+1</a:t>
            </a:r>
            <a:endParaRPr lang="he-IL" sz="2400" dirty="0">
              <a:solidFill>
                <a:srgbClr val="C00000"/>
              </a:solidFill>
              <a:latin typeface="Corbel" pitchFamily="34" charset="0"/>
            </a:endParaRPr>
          </a:p>
        </p:txBody>
      </p:sp>
      <p:sp>
        <p:nvSpPr>
          <p:cNvPr id="2" name="Oval 1"/>
          <p:cNvSpPr/>
          <p:nvPr/>
        </p:nvSpPr>
        <p:spPr bwMode="auto">
          <a:xfrm>
            <a:off x="3724371" y="4365104"/>
            <a:ext cx="1914654" cy="1872208"/>
          </a:xfrm>
          <a:prstGeom prst="ellipse">
            <a:avLst/>
          </a:prstGeom>
          <a:noFill/>
          <a:ln w="19050" cap="flat" cmpd="sng" algn="ctr">
            <a:solidFill>
              <a:schemeClr val="tx1"/>
            </a:solidFill>
            <a:prstDash val="sysDot"/>
            <a:round/>
            <a:headEnd type="none" w="med" len="med"/>
            <a:tailEnd type="none" w="med" len="med"/>
          </a:ln>
          <a:effectLst/>
        </p:spPr>
        <p:txBody>
          <a:bodyPr vert="horz" wrap="none" lIns="91440" tIns="45720" rIns="91440" bIns="45720" numCol="1" rtlCol="1" anchor="t" anchorCtr="0" compatLnSpc="1">
            <a:prstTxWarp prst="textNoShape">
              <a:avLst/>
            </a:prstTxWarp>
            <a:no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pic>
        <p:nvPicPr>
          <p:cNvPr id="5124"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08212" y="5029745"/>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4129564"/>
            <a:ext cx="2486025"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91866" y="5077370"/>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1979712" y="3280629"/>
            <a:ext cx="2367500" cy="584775"/>
            <a:chOff x="2150240" y="3363811"/>
            <a:chExt cx="2367500" cy="584775"/>
          </a:xfrm>
        </p:grpSpPr>
        <p:sp>
          <p:nvSpPr>
            <p:cNvPr id="3" name="TextBox 2"/>
            <p:cNvSpPr txBox="1"/>
            <p:nvPr/>
          </p:nvSpPr>
          <p:spPr>
            <a:xfrm>
              <a:off x="2150240" y="3363811"/>
              <a:ext cx="2367500" cy="584775"/>
            </a:xfrm>
            <a:prstGeom prst="rect">
              <a:avLst/>
            </a:prstGeom>
            <a:noFill/>
          </p:spPr>
          <p:txBody>
            <a:bodyPr wrap="square" rtlCol="1">
              <a:spAutoFit/>
            </a:bodyPr>
            <a:lstStyle/>
            <a:p>
              <a:pPr algn="l" rtl="0" fontAlgn="base">
                <a:spcBef>
                  <a:spcPct val="0"/>
                </a:spcBef>
                <a:spcAft>
                  <a:spcPct val="0"/>
                </a:spcAft>
              </a:pPr>
              <a:r>
                <a:rPr lang="en-US" sz="3200" dirty="0">
                  <a:solidFill>
                    <a:srgbClr val="002060"/>
                  </a:solidFill>
                  <a:latin typeface="Corbel" pitchFamily="34" charset="0"/>
                  <a:cs typeface="Calibri" pitchFamily="34" charset="0"/>
                </a:rPr>
                <a:t>SSD(	    ,	 )</a:t>
              </a:r>
              <a:endParaRPr lang="he-IL" sz="3200" dirty="0">
                <a:solidFill>
                  <a:srgbClr val="002060"/>
                </a:solidFill>
                <a:latin typeface="Corbel" pitchFamily="34" charset="0"/>
              </a:endParaRPr>
            </a:p>
          </p:txBody>
        </p:sp>
        <p:pic>
          <p:nvPicPr>
            <p:cNvPr id="30"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995683" y="3429473"/>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23263" y="3405661"/>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 name="Group 12"/>
          <p:cNvGrpSpPr/>
          <p:nvPr/>
        </p:nvGrpSpPr>
        <p:grpSpPr>
          <a:xfrm>
            <a:off x="5084820" y="3280629"/>
            <a:ext cx="2367500" cy="584775"/>
            <a:chOff x="4780363" y="3391236"/>
            <a:chExt cx="2367500" cy="584775"/>
          </a:xfrm>
        </p:grpSpPr>
        <p:sp>
          <p:nvSpPr>
            <p:cNvPr id="32" name="TextBox 31"/>
            <p:cNvSpPr txBox="1"/>
            <p:nvPr/>
          </p:nvSpPr>
          <p:spPr>
            <a:xfrm>
              <a:off x="4780363" y="3391236"/>
              <a:ext cx="2367500" cy="584775"/>
            </a:xfrm>
            <a:prstGeom prst="rect">
              <a:avLst/>
            </a:prstGeom>
            <a:noFill/>
          </p:spPr>
          <p:txBody>
            <a:bodyPr wrap="square" rtlCol="1">
              <a:spAutoFit/>
            </a:bodyPr>
            <a:lstStyle/>
            <a:p>
              <a:pPr algn="l" rtl="0" fontAlgn="base">
                <a:spcBef>
                  <a:spcPct val="0"/>
                </a:spcBef>
                <a:spcAft>
                  <a:spcPct val="0"/>
                </a:spcAft>
              </a:pPr>
              <a:r>
                <a:rPr lang="en-US" sz="3200" dirty="0">
                  <a:solidFill>
                    <a:srgbClr val="002060"/>
                  </a:solidFill>
                  <a:latin typeface="Corbel" pitchFamily="34" charset="0"/>
                  <a:cs typeface="Calibri" pitchFamily="34" charset="0"/>
                </a:rPr>
                <a:t>SSD(	    ,	 )</a:t>
              </a:r>
              <a:endParaRPr lang="he-IL" sz="3200" dirty="0">
                <a:solidFill>
                  <a:srgbClr val="002060"/>
                </a:solidFill>
                <a:latin typeface="Corbel" pitchFamily="34" charset="0"/>
              </a:endParaRPr>
            </a:p>
          </p:txBody>
        </p:sp>
        <p:pic>
          <p:nvPicPr>
            <p:cNvPr id="34"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53386" y="3433086"/>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46291" y="3452136"/>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Freeform 14"/>
          <p:cNvSpPr/>
          <p:nvPr/>
        </p:nvSpPr>
        <p:spPr bwMode="auto">
          <a:xfrm>
            <a:off x="5220072" y="3984131"/>
            <a:ext cx="1136697" cy="308965"/>
          </a:xfrm>
          <a:custGeom>
            <a:avLst/>
            <a:gdLst>
              <a:gd name="connsiteX0" fmla="*/ 0 w 1136697"/>
              <a:gd name="connsiteY0" fmla="*/ 308965 h 308965"/>
              <a:gd name="connsiteX1" fmla="*/ 498764 w 1136697"/>
              <a:gd name="connsiteY1" fmla="*/ 206 h 308965"/>
              <a:gd name="connsiteX2" fmla="*/ 1068779 w 1136697"/>
              <a:gd name="connsiteY2" fmla="*/ 261464 h 308965"/>
              <a:gd name="connsiteX3" fmla="*/ 1104405 w 1136697"/>
              <a:gd name="connsiteY3" fmla="*/ 285214 h 308965"/>
            </a:gdLst>
            <a:ahLst/>
            <a:cxnLst>
              <a:cxn ang="0">
                <a:pos x="connsiteX0" y="connsiteY0"/>
              </a:cxn>
              <a:cxn ang="0">
                <a:pos x="connsiteX1" y="connsiteY1"/>
              </a:cxn>
              <a:cxn ang="0">
                <a:pos x="connsiteX2" y="connsiteY2"/>
              </a:cxn>
              <a:cxn ang="0">
                <a:pos x="connsiteX3" y="connsiteY3"/>
              </a:cxn>
            </a:cxnLst>
            <a:rect l="l" t="t" r="r" b="b"/>
            <a:pathLst>
              <a:path w="1136697" h="308965">
                <a:moveTo>
                  <a:pt x="0" y="308965"/>
                </a:moveTo>
                <a:cubicBezTo>
                  <a:pt x="160317" y="158544"/>
                  <a:pt x="320634" y="8123"/>
                  <a:pt x="498764" y="206"/>
                </a:cubicBezTo>
                <a:cubicBezTo>
                  <a:pt x="676894" y="-7711"/>
                  <a:pt x="967839" y="213963"/>
                  <a:pt x="1068779" y="261464"/>
                </a:cubicBezTo>
                <a:cubicBezTo>
                  <a:pt x="1169719" y="308965"/>
                  <a:pt x="1137062" y="297089"/>
                  <a:pt x="1104405" y="285214"/>
                </a:cubicBezTo>
              </a:path>
            </a:pathLst>
          </a:custGeom>
          <a:noFill/>
          <a:ln w="19050" cap="flat" cmpd="sng" algn="ctr">
            <a:solidFill>
              <a:schemeClr val="tx1"/>
            </a:solidFill>
            <a:prstDash val="solid"/>
            <a:round/>
            <a:headEnd type="triangle" w="med" len="med"/>
            <a:tailEnd type="triangl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37" name="Freeform 36"/>
          <p:cNvSpPr/>
          <p:nvPr/>
        </p:nvSpPr>
        <p:spPr bwMode="auto">
          <a:xfrm>
            <a:off x="3040187" y="3984131"/>
            <a:ext cx="1136697" cy="308965"/>
          </a:xfrm>
          <a:custGeom>
            <a:avLst/>
            <a:gdLst>
              <a:gd name="connsiteX0" fmla="*/ 0 w 1136697"/>
              <a:gd name="connsiteY0" fmla="*/ 308965 h 308965"/>
              <a:gd name="connsiteX1" fmla="*/ 498764 w 1136697"/>
              <a:gd name="connsiteY1" fmla="*/ 206 h 308965"/>
              <a:gd name="connsiteX2" fmla="*/ 1068779 w 1136697"/>
              <a:gd name="connsiteY2" fmla="*/ 261464 h 308965"/>
              <a:gd name="connsiteX3" fmla="*/ 1104405 w 1136697"/>
              <a:gd name="connsiteY3" fmla="*/ 285214 h 308965"/>
            </a:gdLst>
            <a:ahLst/>
            <a:cxnLst>
              <a:cxn ang="0">
                <a:pos x="connsiteX0" y="connsiteY0"/>
              </a:cxn>
              <a:cxn ang="0">
                <a:pos x="connsiteX1" y="connsiteY1"/>
              </a:cxn>
              <a:cxn ang="0">
                <a:pos x="connsiteX2" y="connsiteY2"/>
              </a:cxn>
              <a:cxn ang="0">
                <a:pos x="connsiteX3" y="connsiteY3"/>
              </a:cxn>
            </a:cxnLst>
            <a:rect l="l" t="t" r="r" b="b"/>
            <a:pathLst>
              <a:path w="1136697" h="308965">
                <a:moveTo>
                  <a:pt x="0" y="308965"/>
                </a:moveTo>
                <a:cubicBezTo>
                  <a:pt x="160317" y="158544"/>
                  <a:pt x="320634" y="8123"/>
                  <a:pt x="498764" y="206"/>
                </a:cubicBezTo>
                <a:cubicBezTo>
                  <a:pt x="676894" y="-7711"/>
                  <a:pt x="967839" y="213963"/>
                  <a:pt x="1068779" y="261464"/>
                </a:cubicBezTo>
                <a:cubicBezTo>
                  <a:pt x="1169719" y="308965"/>
                  <a:pt x="1137062" y="297089"/>
                  <a:pt x="1104405" y="285214"/>
                </a:cubicBezTo>
              </a:path>
            </a:pathLst>
          </a:custGeom>
          <a:noFill/>
          <a:ln w="19050" cap="flat" cmpd="sng" algn="ctr">
            <a:solidFill>
              <a:schemeClr val="tx1"/>
            </a:solidFill>
            <a:prstDash val="solid"/>
            <a:round/>
            <a:headEnd type="triangle" w="med" len="med"/>
            <a:tailEnd type="triangl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38" name="TextBox 37"/>
          <p:cNvSpPr txBox="1"/>
          <p:nvPr/>
        </p:nvSpPr>
        <p:spPr>
          <a:xfrm>
            <a:off x="1883196" y="6381328"/>
            <a:ext cx="478015"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0070C0"/>
                </a:solidFill>
                <a:latin typeface="Corbel" pitchFamily="34" charset="0"/>
                <a:cs typeface="Calibri" pitchFamily="34" charset="0"/>
              </a:rPr>
              <a:t>-1</a:t>
            </a:r>
            <a:endParaRPr lang="he-IL" sz="2800" b="1" dirty="0">
              <a:solidFill>
                <a:srgbClr val="0070C0"/>
              </a:solidFill>
              <a:latin typeface="Corbel" pitchFamily="34" charset="0"/>
            </a:endParaRPr>
          </a:p>
        </p:txBody>
      </p:sp>
      <p:sp>
        <p:nvSpPr>
          <p:cNvPr id="39" name="TextBox 38"/>
          <p:cNvSpPr txBox="1"/>
          <p:nvPr/>
        </p:nvSpPr>
        <p:spPr>
          <a:xfrm>
            <a:off x="6977279" y="6381328"/>
            <a:ext cx="367408"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C00000"/>
                </a:solidFill>
                <a:latin typeface="Corbel" pitchFamily="34" charset="0"/>
                <a:cs typeface="Calibri" pitchFamily="34" charset="0"/>
              </a:rPr>
              <a:t>1</a:t>
            </a:r>
            <a:endParaRPr lang="he-IL" sz="2800" b="1" dirty="0">
              <a:solidFill>
                <a:srgbClr val="C00000"/>
              </a:solidFill>
              <a:latin typeface="Corbel" pitchFamily="34" charset="0"/>
            </a:endParaRPr>
          </a:p>
        </p:txBody>
      </p:sp>
      <p:sp>
        <p:nvSpPr>
          <p:cNvPr id="40" name="TextBox 39"/>
          <p:cNvSpPr txBox="1"/>
          <p:nvPr/>
        </p:nvSpPr>
        <p:spPr>
          <a:xfrm>
            <a:off x="4552757" y="6381328"/>
            <a:ext cx="367408"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00B050"/>
                </a:solidFill>
                <a:latin typeface="Corbel" pitchFamily="34" charset="0"/>
                <a:cs typeface="Calibri" pitchFamily="34" charset="0"/>
              </a:rPr>
              <a:t>0</a:t>
            </a:r>
            <a:endParaRPr lang="he-IL" sz="2800" b="1" dirty="0">
              <a:solidFill>
                <a:srgbClr val="00B050"/>
              </a:solidFill>
              <a:latin typeface="Corbel" pitchFamily="34" charset="0"/>
            </a:endParaRPr>
          </a:p>
        </p:txBody>
      </p:sp>
      <p:cxnSp>
        <p:nvCxnSpPr>
          <p:cNvPr id="41" name="Straight Arrow Connector 40"/>
          <p:cNvCxnSpPr/>
          <p:nvPr/>
        </p:nvCxnSpPr>
        <p:spPr bwMode="auto">
          <a:xfrm>
            <a:off x="1558333" y="5336833"/>
            <a:ext cx="493387" cy="0"/>
          </a:xfrm>
          <a:prstGeom prst="straightConnector1">
            <a:avLst/>
          </a:prstGeom>
          <a:solidFill>
            <a:schemeClr val="accent1"/>
          </a:solidFill>
          <a:ln w="28575" cap="flat" cmpd="sng" algn="ctr">
            <a:solidFill>
              <a:srgbClr val="0070C0"/>
            </a:solidFill>
            <a:prstDash val="solid"/>
            <a:round/>
            <a:headEnd type="none" w="med" len="med"/>
            <a:tailEnd type="arrow"/>
          </a:ln>
          <a:effectLst/>
        </p:spPr>
      </p:cxnSp>
      <p:cxnSp>
        <p:nvCxnSpPr>
          <p:cNvPr id="43" name="Straight Arrow Connector 42"/>
          <p:cNvCxnSpPr/>
          <p:nvPr/>
        </p:nvCxnSpPr>
        <p:spPr bwMode="auto">
          <a:xfrm flipV="1">
            <a:off x="7165825" y="5383849"/>
            <a:ext cx="0" cy="559172"/>
          </a:xfrm>
          <a:prstGeom prst="straightConnector1">
            <a:avLst/>
          </a:prstGeom>
          <a:solidFill>
            <a:schemeClr val="accent1"/>
          </a:solidFill>
          <a:ln w="28575" cap="flat" cmpd="sng" algn="ctr">
            <a:solidFill>
              <a:srgbClr val="C00000"/>
            </a:solidFill>
            <a:prstDash val="solid"/>
            <a:round/>
            <a:headEnd type="arrow" w="med" len="med"/>
            <a:tailEnd type="none" w="med" len="med"/>
          </a:ln>
          <a:effectLst/>
        </p:spPr>
      </p:cxnSp>
      <p:pic>
        <p:nvPicPr>
          <p:cNvPr id="55"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38333" y="5932387"/>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4542908" y="5112500"/>
            <a:ext cx="306494" cy="338554"/>
          </a:xfrm>
          <a:prstGeom prst="rect">
            <a:avLst/>
          </a:prstGeom>
          <a:noFill/>
        </p:spPr>
        <p:txBody>
          <a:bodyPr wrap="none" rtlCol="1">
            <a:spAutoFit/>
          </a:bodyPr>
          <a:lstStyle/>
          <a:p>
            <a:pPr algn="l" rtl="0" fontAlgn="base">
              <a:spcBef>
                <a:spcPct val="0"/>
              </a:spcBef>
              <a:spcAft>
                <a:spcPct val="0"/>
              </a:spcAft>
            </a:pPr>
            <a:r>
              <a:rPr lang="en-US" sz="1600" b="1" dirty="0">
                <a:solidFill>
                  <a:prstClr val="black"/>
                </a:solidFill>
                <a:latin typeface="Comic Sans MS" pitchFamily="66" charset="0"/>
              </a:rPr>
              <a:t>x</a:t>
            </a:r>
            <a:endParaRPr lang="he-IL" sz="1600" b="1" dirty="0">
              <a:solidFill>
                <a:prstClr val="black"/>
              </a:solidFill>
              <a:latin typeface="Comic Sans MS" pitchFamily="66" charset="0"/>
            </a:endParaRPr>
          </a:p>
        </p:txBody>
      </p:sp>
      <p:cxnSp>
        <p:nvCxnSpPr>
          <p:cNvPr id="80" name="Straight Arrow Connector 79"/>
          <p:cNvCxnSpPr/>
          <p:nvPr/>
        </p:nvCxnSpPr>
        <p:spPr bwMode="auto">
          <a:xfrm>
            <a:off x="4681698" y="5445224"/>
            <a:ext cx="0" cy="739575"/>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81" name="Straight Arrow Connector 80"/>
          <p:cNvCxnSpPr/>
          <p:nvPr/>
        </p:nvCxnSpPr>
        <p:spPr bwMode="auto">
          <a:xfrm>
            <a:off x="3779912" y="5301207"/>
            <a:ext cx="772845" cy="0"/>
          </a:xfrm>
          <a:prstGeom prst="straightConnector1">
            <a:avLst/>
          </a:prstGeom>
          <a:solidFill>
            <a:schemeClr val="accent1"/>
          </a:solidFill>
          <a:ln w="28575" cap="flat" cmpd="sng" algn="ctr">
            <a:solidFill>
              <a:srgbClr val="0066FF"/>
            </a:solidFill>
            <a:prstDash val="solid"/>
            <a:round/>
            <a:headEnd type="none" w="med" len="med"/>
            <a:tailEnd type="arrow"/>
          </a:ln>
          <a:effectLst/>
        </p:spPr>
      </p:cxnSp>
      <p:sp>
        <p:nvSpPr>
          <p:cNvPr id="82" name="Arc 81"/>
          <p:cNvSpPr/>
          <p:nvPr/>
        </p:nvSpPr>
        <p:spPr bwMode="auto">
          <a:xfrm flipH="1" flipV="1">
            <a:off x="4347212" y="5085183"/>
            <a:ext cx="613450" cy="513525"/>
          </a:xfrm>
          <a:prstGeom prst="arc">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83" name="Rectangle 82"/>
          <p:cNvSpPr/>
          <p:nvPr/>
        </p:nvSpPr>
        <p:spPr>
          <a:xfrm>
            <a:off x="4129319" y="5343740"/>
            <a:ext cx="417102" cy="584775"/>
          </a:xfrm>
          <a:prstGeom prst="rect">
            <a:avLst/>
          </a:prstGeom>
        </p:spPr>
        <p:txBody>
          <a:bodyPr wrap="none">
            <a:spAutoFit/>
          </a:bodyPr>
          <a:lstStyle/>
          <a:p>
            <a:pPr algn="l" rtl="0" fontAlgn="base">
              <a:spcBef>
                <a:spcPct val="0"/>
              </a:spcBef>
              <a:spcAft>
                <a:spcPct val="0"/>
              </a:spcAft>
            </a:pPr>
            <a:r>
              <a:rPr lang="el-GR" sz="3200" dirty="0">
                <a:solidFill>
                  <a:srgbClr val="002060"/>
                </a:solidFill>
                <a:latin typeface="Corbel" pitchFamily="34" charset="0"/>
                <a:cs typeface="Calibri" pitchFamily="34" charset="0"/>
              </a:rPr>
              <a:t>α</a:t>
            </a:r>
            <a:endParaRPr lang="he-IL" sz="3200" dirty="0">
              <a:solidFill>
                <a:srgbClr val="AA2B1E"/>
              </a:solidFill>
              <a:latin typeface="Comic Sans MS" pitchFamily="66" charset="0"/>
            </a:endParaRPr>
          </a:p>
        </p:txBody>
      </p:sp>
      <p:sp>
        <p:nvSpPr>
          <p:cNvPr id="84" name="TextBox 83"/>
          <p:cNvSpPr txBox="1"/>
          <p:nvPr/>
        </p:nvSpPr>
        <p:spPr>
          <a:xfrm>
            <a:off x="3983886" y="4798893"/>
            <a:ext cx="300082" cy="646331"/>
          </a:xfrm>
          <a:prstGeom prst="rect">
            <a:avLst/>
          </a:prstGeom>
          <a:noFill/>
        </p:spPr>
        <p:txBody>
          <a:bodyPr wrap="none" rtlCol="1">
            <a:spAutoFit/>
          </a:bodyPr>
          <a:lstStyle/>
          <a:p>
            <a:pPr algn="l" rtl="0" fontAlgn="base">
              <a:spcBef>
                <a:spcPct val="0"/>
              </a:spcBef>
              <a:spcAft>
                <a:spcPct val="0"/>
              </a:spcAft>
            </a:pPr>
            <a:r>
              <a:rPr lang="en-US" sz="3600" b="1" i="1" dirty="0" err="1">
                <a:solidFill>
                  <a:srgbClr val="0066FF"/>
                </a:solidFill>
                <a:latin typeface="Corbel" pitchFamily="34" charset="0"/>
                <a:cs typeface="Calibri" pitchFamily="34" charset="0"/>
              </a:rPr>
              <a:t>i</a:t>
            </a:r>
            <a:endParaRPr lang="he-IL" sz="3600" b="1" i="1" dirty="0">
              <a:solidFill>
                <a:srgbClr val="0066FF"/>
              </a:solidFill>
              <a:latin typeface="Corbel" pitchFamily="34" charset="0"/>
            </a:endParaRPr>
          </a:p>
        </p:txBody>
      </p:sp>
      <p:sp>
        <p:nvSpPr>
          <p:cNvPr id="87" name="TextBox 86"/>
          <p:cNvSpPr txBox="1"/>
          <p:nvPr/>
        </p:nvSpPr>
        <p:spPr>
          <a:xfrm>
            <a:off x="4715194" y="5529426"/>
            <a:ext cx="348359" cy="523220"/>
          </a:xfrm>
          <a:prstGeom prst="rect">
            <a:avLst/>
          </a:prstGeom>
          <a:noFill/>
          <a:ln>
            <a:noFill/>
          </a:ln>
        </p:spPr>
        <p:txBody>
          <a:bodyPr wrap="square" rtlCol="1">
            <a:spAutoFit/>
          </a:bodyPr>
          <a:lstStyle/>
          <a:p>
            <a:pPr algn="l" rtl="0" fontAlgn="base">
              <a:spcBef>
                <a:spcPct val="0"/>
              </a:spcBef>
              <a:spcAft>
                <a:spcPct val="0"/>
              </a:spcAft>
            </a:pPr>
            <a:r>
              <a:rPr lang="en-US" sz="2800" b="1" i="1" dirty="0">
                <a:solidFill>
                  <a:srgbClr val="C00000"/>
                </a:solidFill>
                <a:latin typeface="Corbel" pitchFamily="34" charset="0"/>
                <a:cs typeface="Calibri" pitchFamily="34" charset="0"/>
              </a:rPr>
              <a:t>j</a:t>
            </a:r>
            <a:endParaRPr lang="he-IL" sz="2800" b="1" i="1" dirty="0">
              <a:solidFill>
                <a:srgbClr val="C00000"/>
              </a:solidFill>
              <a:latin typeface="Corbel" pitchFamily="34" charset="0"/>
            </a:endParaRPr>
          </a:p>
        </p:txBody>
      </p:sp>
      <p:sp>
        <p:nvSpPr>
          <p:cNvPr id="46" name="Title 1"/>
          <p:cNvSpPr>
            <a:spLocks noGrp="1"/>
          </p:cNvSpPr>
          <p:nvPr>
            <p:ph type="title"/>
          </p:nvPr>
        </p:nvSpPr>
        <p:spPr>
          <a:xfrm>
            <a:off x="209271" y="164931"/>
            <a:ext cx="8725458" cy="692706"/>
          </a:xfrm>
        </p:spPr>
        <p:txBody>
          <a:bodyPr/>
          <a:lstStyle/>
          <a:p>
            <a:r>
              <a:rPr lang="en-US" dirty="0"/>
              <a:t>Local Descriptors: </a:t>
            </a:r>
            <a:r>
              <a:rPr lang="en-US" dirty="0" smtClean="0"/>
              <a:t>Motion Interchange Patterns</a:t>
            </a:r>
            <a:endParaRPr lang="en-US" dirty="0"/>
          </a:p>
        </p:txBody>
      </p:sp>
      <p:sp>
        <p:nvSpPr>
          <p:cNvPr id="47" name="TextBox 46"/>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48" name="TextBox 47"/>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
        <p:nvSpPr>
          <p:cNvPr id="42" name="TextBox 41"/>
          <p:cNvSpPr txBox="1"/>
          <p:nvPr/>
        </p:nvSpPr>
        <p:spPr>
          <a:xfrm>
            <a:off x="0" y="6273499"/>
            <a:ext cx="1466165" cy="584776"/>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31770936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5124"/>
                                        </p:tgtEl>
                                        <p:attrNameLst>
                                          <p:attrName>style.visibility</p:attrName>
                                        </p:attrNameLst>
                                      </p:cBhvr>
                                      <p:to>
                                        <p:strVal val="visible"/>
                                      </p:to>
                                    </p:set>
                                    <p:animEffect transition="in" filter="fade">
                                      <p:cBhvr>
                                        <p:cTn id="34" dur="500"/>
                                        <p:tgtEl>
                                          <p:spTgt spid="512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500"/>
                                        <p:tgtEl>
                                          <p:spTgt spid="2"/>
                                        </p:tgtEl>
                                      </p:cBhvr>
                                    </p:animEffect>
                                  </p:childTnLst>
                                </p:cTn>
                              </p:par>
                              <p:par>
                                <p:cTn id="40" presetID="10" presetClass="entr" presetSubtype="0"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10" presetClass="entr" presetSubtype="0" fill="hold" nodeType="withEffect">
                                  <p:stCondLst>
                                    <p:cond delay="0"/>
                                  </p:stCondLst>
                                  <p:childTnLst>
                                    <p:set>
                                      <p:cBhvr>
                                        <p:cTn id="44" dur="1" fill="hold">
                                          <p:stCondLst>
                                            <p:cond delay="0"/>
                                          </p:stCondLst>
                                        </p:cTn>
                                        <p:tgtEl>
                                          <p:spTgt spid="5127"/>
                                        </p:tgtEl>
                                        <p:attrNameLst>
                                          <p:attrName>style.visibility</p:attrName>
                                        </p:attrNameLst>
                                      </p:cBhvr>
                                      <p:to>
                                        <p:strVal val="visible"/>
                                      </p:to>
                                    </p:set>
                                    <p:animEffect transition="in" filter="fade">
                                      <p:cBhvr>
                                        <p:cTn id="45" dur="500"/>
                                        <p:tgtEl>
                                          <p:spTgt spid="5127"/>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128"/>
                                        </p:tgtEl>
                                        <p:attrNameLst>
                                          <p:attrName>style.visibility</p:attrName>
                                        </p:attrNameLst>
                                      </p:cBhvr>
                                      <p:to>
                                        <p:strVal val="visible"/>
                                      </p:to>
                                    </p:set>
                                    <p:animEffect transition="in" filter="fade">
                                      <p:cBhvr>
                                        <p:cTn id="50" dur="500"/>
                                        <p:tgtEl>
                                          <p:spTgt spid="5128"/>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up)">
                                      <p:cBhvr>
                                        <p:cTn id="60" dur="500"/>
                                        <p:tgtEl>
                                          <p:spTgt spid="15"/>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up)">
                                      <p:cBhvr>
                                        <p:cTn id="63" dur="500"/>
                                        <p:tgtEl>
                                          <p:spTgt spid="37"/>
                                        </p:tgtEl>
                                      </p:cBhvr>
                                    </p:animEffect>
                                  </p:childTnLst>
                                </p:cTn>
                              </p:par>
                            </p:childTnLst>
                          </p:cTn>
                        </p:par>
                        <p:par>
                          <p:cTn id="64" fill="hold">
                            <p:stCondLst>
                              <p:cond delay="500"/>
                            </p:stCondLst>
                            <p:childTnLst>
                              <p:par>
                                <p:cTn id="65" presetID="10" presetClass="entr" presetSubtype="0" fill="hold" nodeType="after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fade">
                                      <p:cBhvr>
                                        <p:cTn id="67" dur="500"/>
                                        <p:tgtEl>
                                          <p:spTgt spid="4"/>
                                        </p:tgtEl>
                                      </p:cBhvr>
                                    </p:animEffect>
                                  </p:childTnLst>
                                </p:cTn>
                              </p:par>
                              <p:par>
                                <p:cTn id="68" presetID="10" presetClass="entr" presetSubtype="0"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fade">
                                      <p:cBhvr>
                                        <p:cTn id="70" dur="500"/>
                                        <p:tgtEl>
                                          <p:spTgt spid="5"/>
                                        </p:tgtEl>
                                      </p:cBhvr>
                                    </p:animEffec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childTnLst>
                                </p:cTn>
                              </p:par>
                            </p:childTnLst>
                          </p:cTn>
                        </p:par>
                        <p:par>
                          <p:cTn id="75" fill="hold">
                            <p:stCondLst>
                              <p:cond delay="0"/>
                            </p:stCondLst>
                            <p:childTnLst>
                              <p:par>
                                <p:cTn id="76" presetID="35" presetClass="emph" presetSubtype="0" repeatCount="3000" fill="hold" grpId="1" nodeType="afterEffect">
                                  <p:stCondLst>
                                    <p:cond delay="0"/>
                                  </p:stCondLst>
                                  <p:childTnLst>
                                    <p:anim calcmode="discrete" valueType="str">
                                      <p:cBhvr>
                                        <p:cTn id="77" dur="500" fill="hold"/>
                                        <p:tgtEl>
                                          <p:spTgt spid="38"/>
                                        </p:tgtEl>
                                        <p:attrNameLst>
                                          <p:attrName>style.visibility</p:attrName>
                                        </p:attrNameLst>
                                      </p:cBhvr>
                                      <p:tavLst>
                                        <p:tav tm="0">
                                          <p:val>
                                            <p:strVal val="hidden"/>
                                          </p:val>
                                        </p:tav>
                                        <p:tav tm="50000">
                                          <p:val>
                                            <p:strVal val="visible"/>
                                          </p:val>
                                        </p:tav>
                                      </p:tavLst>
                                    </p:anim>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grpId="0" nodeType="clickEffect">
                                  <p:stCondLst>
                                    <p:cond delay="0"/>
                                  </p:stCondLst>
                                  <p:childTnLst>
                                    <p:set>
                                      <p:cBhvr>
                                        <p:cTn id="81" dur="1" fill="hold">
                                          <p:stCondLst>
                                            <p:cond delay="0"/>
                                          </p:stCondLst>
                                        </p:cTn>
                                        <p:tgtEl>
                                          <p:spTgt spid="39"/>
                                        </p:tgtEl>
                                        <p:attrNameLst>
                                          <p:attrName>style.visibility</p:attrName>
                                        </p:attrNameLst>
                                      </p:cBhvr>
                                      <p:to>
                                        <p:strVal val="visible"/>
                                      </p:to>
                                    </p:set>
                                  </p:childTnLst>
                                </p:cTn>
                              </p:par>
                            </p:childTnLst>
                          </p:cTn>
                        </p:par>
                        <p:par>
                          <p:cTn id="82" fill="hold">
                            <p:stCondLst>
                              <p:cond delay="0"/>
                            </p:stCondLst>
                            <p:childTnLst>
                              <p:par>
                                <p:cTn id="83" presetID="35" presetClass="emph" presetSubtype="0" repeatCount="3000" fill="hold" grpId="1" nodeType="afterEffect">
                                  <p:stCondLst>
                                    <p:cond delay="0"/>
                                  </p:stCondLst>
                                  <p:childTnLst>
                                    <p:anim calcmode="discrete" valueType="str">
                                      <p:cBhvr>
                                        <p:cTn id="84" dur="500" fill="hold"/>
                                        <p:tgtEl>
                                          <p:spTgt spid="39"/>
                                        </p:tgtEl>
                                        <p:attrNameLst>
                                          <p:attrName>style.visibility</p:attrName>
                                        </p:attrNameLst>
                                      </p:cBhvr>
                                      <p:tavLst>
                                        <p:tav tm="0">
                                          <p:val>
                                            <p:strVal val="hidden"/>
                                          </p:val>
                                        </p:tav>
                                        <p:tav tm="50000">
                                          <p:val>
                                            <p:strVal val="visible"/>
                                          </p:val>
                                        </p:tav>
                                      </p:tavLst>
                                    </p:anim>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40"/>
                                        </p:tgtEl>
                                        <p:attrNameLst>
                                          <p:attrName>style.visibility</p:attrName>
                                        </p:attrNameLst>
                                      </p:cBhvr>
                                      <p:to>
                                        <p:strVal val="visible"/>
                                      </p:to>
                                    </p:set>
                                  </p:childTnLst>
                                </p:cTn>
                              </p:par>
                            </p:childTnLst>
                          </p:cTn>
                        </p:par>
                        <p:par>
                          <p:cTn id="89" fill="hold">
                            <p:stCondLst>
                              <p:cond delay="0"/>
                            </p:stCondLst>
                            <p:childTnLst>
                              <p:par>
                                <p:cTn id="90" presetID="35" presetClass="emph" presetSubtype="0" repeatCount="3000" fill="hold" grpId="1" nodeType="afterEffect">
                                  <p:stCondLst>
                                    <p:cond delay="0"/>
                                  </p:stCondLst>
                                  <p:childTnLst>
                                    <p:anim calcmode="discrete" valueType="str">
                                      <p:cBhvr>
                                        <p:cTn id="91" dur="633" fill="hold"/>
                                        <p:tgtEl>
                                          <p:spTgt spid="40"/>
                                        </p:tgtEl>
                                        <p:attrNameLst>
                                          <p:attrName>style.visibility</p:attrName>
                                        </p:attrNameLst>
                                      </p:cBhvr>
                                      <p:tavLst>
                                        <p:tav tm="0">
                                          <p:val>
                                            <p:strVal val="hidden"/>
                                          </p:val>
                                        </p:tav>
                                        <p:tav tm="50000">
                                          <p:val>
                                            <p:strVal val="visible"/>
                                          </p:val>
                                        </p:tav>
                                      </p:tavLst>
                                    </p:anim>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41"/>
                                        </p:tgtEl>
                                        <p:attrNameLst>
                                          <p:attrName>style.visibility</p:attrName>
                                        </p:attrNameLst>
                                      </p:cBhvr>
                                      <p:to>
                                        <p:strVal val="visible"/>
                                      </p:to>
                                    </p:set>
                                    <p:animEffect transition="in" filter="wipe(left)">
                                      <p:cBhvr>
                                        <p:cTn id="96" dur="500"/>
                                        <p:tgtEl>
                                          <p:spTgt spid="41"/>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1" fill="hold" nodeType="click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wipe(up)">
                                      <p:cBhvr>
                                        <p:cTn id="101" dur="500"/>
                                        <p:tgtEl>
                                          <p:spTgt spid="43"/>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nodeType="clickEffect">
                                  <p:stCondLst>
                                    <p:cond delay="0"/>
                                  </p:stCondLst>
                                  <p:childTnLst>
                                    <p:set>
                                      <p:cBhvr>
                                        <p:cTn id="105" dur="1" fill="hold">
                                          <p:stCondLst>
                                            <p:cond delay="0"/>
                                          </p:stCondLst>
                                        </p:cTn>
                                        <p:tgtEl>
                                          <p:spTgt spid="81"/>
                                        </p:tgtEl>
                                        <p:attrNameLst>
                                          <p:attrName>style.visibility</p:attrName>
                                        </p:attrNameLst>
                                      </p:cBhvr>
                                      <p:to>
                                        <p:strVal val="visible"/>
                                      </p:to>
                                    </p:set>
                                    <p:animEffect transition="in" filter="wipe(left)">
                                      <p:cBhvr>
                                        <p:cTn id="106" dur="500"/>
                                        <p:tgtEl>
                                          <p:spTgt spid="81"/>
                                        </p:tgtEl>
                                      </p:cBhvr>
                                    </p:animEffect>
                                  </p:childTnLst>
                                </p:cTn>
                              </p:par>
                            </p:childTnLst>
                          </p:cTn>
                        </p:par>
                        <p:par>
                          <p:cTn id="107" fill="hold">
                            <p:stCondLst>
                              <p:cond delay="500"/>
                            </p:stCondLst>
                            <p:childTnLst>
                              <p:par>
                                <p:cTn id="108" presetID="22" presetClass="entr" presetSubtype="1" fill="hold" nodeType="afterEffect">
                                  <p:stCondLst>
                                    <p:cond delay="0"/>
                                  </p:stCondLst>
                                  <p:childTnLst>
                                    <p:set>
                                      <p:cBhvr>
                                        <p:cTn id="109" dur="1" fill="hold">
                                          <p:stCondLst>
                                            <p:cond delay="0"/>
                                          </p:stCondLst>
                                        </p:cTn>
                                        <p:tgtEl>
                                          <p:spTgt spid="80"/>
                                        </p:tgtEl>
                                        <p:attrNameLst>
                                          <p:attrName>style.visibility</p:attrName>
                                        </p:attrNameLst>
                                      </p:cBhvr>
                                      <p:to>
                                        <p:strVal val="visible"/>
                                      </p:to>
                                    </p:set>
                                    <p:animEffect transition="in" filter="wipe(up)">
                                      <p:cBhvr>
                                        <p:cTn id="110" dur="500"/>
                                        <p:tgtEl>
                                          <p:spTgt spid="80"/>
                                        </p:tgtEl>
                                      </p:cBhvr>
                                    </p:animEffect>
                                  </p:childTnLst>
                                </p:cTn>
                              </p:par>
                            </p:childTnLst>
                          </p:cTn>
                        </p:par>
                        <p:par>
                          <p:cTn id="111" fill="hold">
                            <p:stCondLst>
                              <p:cond delay="1000"/>
                            </p:stCondLst>
                            <p:childTnLst>
                              <p:par>
                                <p:cTn id="112" presetID="10" presetClass="entr" presetSubtype="0" fill="hold" grpId="0" nodeType="afterEffect">
                                  <p:stCondLst>
                                    <p:cond delay="0"/>
                                  </p:stCondLst>
                                  <p:childTnLst>
                                    <p:set>
                                      <p:cBhvr>
                                        <p:cTn id="113" dur="1" fill="hold">
                                          <p:stCondLst>
                                            <p:cond delay="0"/>
                                          </p:stCondLst>
                                        </p:cTn>
                                        <p:tgtEl>
                                          <p:spTgt spid="82"/>
                                        </p:tgtEl>
                                        <p:attrNameLst>
                                          <p:attrName>style.visibility</p:attrName>
                                        </p:attrNameLst>
                                      </p:cBhvr>
                                      <p:to>
                                        <p:strVal val="visible"/>
                                      </p:to>
                                    </p:set>
                                    <p:animEffect transition="in" filter="fade">
                                      <p:cBhvr>
                                        <p:cTn id="114" dur="500"/>
                                        <p:tgtEl>
                                          <p:spTgt spid="82"/>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fade">
                                      <p:cBhvr>
                                        <p:cTn id="117" dur="500"/>
                                        <p:tgtEl>
                                          <p:spTgt spid="83"/>
                                        </p:tgtEl>
                                      </p:cBhvr>
                                    </p:animEffect>
                                  </p:childTnLst>
                                </p:cTn>
                              </p:par>
                              <p:par>
                                <p:cTn id="118" presetID="1" presetClass="entr" presetSubtype="0" fill="hold" grpId="0" nodeType="withEffect">
                                  <p:stCondLst>
                                    <p:cond delay="0"/>
                                  </p:stCondLst>
                                  <p:childTnLst>
                                    <p:set>
                                      <p:cBhvr>
                                        <p:cTn id="119" dur="1" fill="hold">
                                          <p:stCondLst>
                                            <p:cond delay="0"/>
                                          </p:stCondLst>
                                        </p:cTn>
                                        <p:tgtEl>
                                          <p:spTgt spid="87"/>
                                        </p:tgtEl>
                                        <p:attrNameLst>
                                          <p:attrName>style.visibility</p:attrName>
                                        </p:attrNameLst>
                                      </p:cBhvr>
                                      <p:to>
                                        <p:strVal val="visible"/>
                                      </p:to>
                                    </p:set>
                                  </p:childTnLst>
                                </p:cTn>
                              </p:par>
                              <p:par>
                                <p:cTn id="120" presetID="1" presetClass="entr" presetSubtype="0" fill="hold" grpId="0" nodeType="withEffect">
                                  <p:stCondLst>
                                    <p:cond delay="0"/>
                                  </p:stCondLst>
                                  <p:childTnLst>
                                    <p:set>
                                      <p:cBhvr>
                                        <p:cTn id="121" dur="1" fill="hold">
                                          <p:stCondLst>
                                            <p:cond delay="0"/>
                                          </p:stCondLst>
                                        </p:cTn>
                                        <p:tgtEl>
                                          <p:spTgt spid="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 grpId="0" animBg="1"/>
      <p:bldP spid="15" grpId="0" animBg="1"/>
      <p:bldP spid="37" grpId="0" animBg="1"/>
      <p:bldP spid="38" grpId="0"/>
      <p:bldP spid="38" grpId="1"/>
      <p:bldP spid="39" grpId="0"/>
      <p:bldP spid="39" grpId="1"/>
      <p:bldP spid="40" grpId="0"/>
      <p:bldP spid="40" grpId="1"/>
      <p:bldP spid="12" grpId="0"/>
      <p:bldP spid="82" grpId="0" animBg="1"/>
      <p:bldP spid="83" grpId="0"/>
      <p:bldP spid="84" grpId="0"/>
      <p:bldP spid="8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7"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3233" y="4129564"/>
            <a:ext cx="2486025"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
          <p:cNvPicPr>
            <a:picLocks noChangeAspect="1" noChangeArrowheads="1"/>
          </p:cNvPicPr>
          <p:nvPr/>
        </p:nvPicPr>
        <p:blipFill>
          <a:blip r:embed="rId4" cstate="print"/>
          <a:srcRect/>
          <a:stretch>
            <a:fillRect/>
          </a:stretch>
        </p:blipFill>
        <p:spPr bwMode="auto">
          <a:xfrm>
            <a:off x="4034408" y="1472653"/>
            <a:ext cx="1381960" cy="1099577"/>
          </a:xfrm>
          <a:prstGeom prst="rect">
            <a:avLst/>
          </a:prstGeom>
          <a:ln>
            <a:noFill/>
          </a:ln>
          <a:effectLst>
            <a:reflection blurRad="12700" stA="30000" endPos="30000" dist="5000" dir="5400000" sy="-100000" algn="bl" rotWithShape="0"/>
          </a:effectLst>
          <a:scene3d>
            <a:camera prst="perspectiveContrastingLeftFacing">
              <a:rot lat="597693" lon="19495391" rev="21547163"/>
            </a:camera>
            <a:lightRig rig="threePt" dir="t">
              <a:rot lat="0" lon="0" rev="2700000"/>
            </a:lightRig>
          </a:scene3d>
          <a:sp3d>
            <a:bevelT w="63500" h="50800"/>
          </a:sp3d>
        </p:spPr>
      </p:pic>
      <p:pic>
        <p:nvPicPr>
          <p:cNvPr id="7" name="Picture 9"/>
          <p:cNvPicPr>
            <a:picLocks noChangeAspect="1" noChangeArrowheads="1"/>
          </p:cNvPicPr>
          <p:nvPr/>
        </p:nvPicPr>
        <p:blipFill>
          <a:blip r:embed="rId5" cstate="print"/>
          <a:srcRect/>
          <a:stretch>
            <a:fillRect/>
          </a:stretch>
        </p:blipFill>
        <p:spPr bwMode="auto">
          <a:xfrm>
            <a:off x="6336196" y="1399630"/>
            <a:ext cx="1476164" cy="1177416"/>
          </a:xfrm>
          <a:prstGeom prst="rect">
            <a:avLst/>
          </a:prstGeom>
          <a:ln>
            <a:noFill/>
          </a:ln>
          <a:effectLst>
            <a:reflection blurRad="12700" stA="30000" endPos="30000" dist="5000" dir="5400000" sy="-100000" algn="bl" rotWithShape="0"/>
          </a:effectLst>
          <a:scene3d>
            <a:camera prst="perspectiveContrastingLeftFacing">
              <a:rot lat="597693" lon="19495391" rev="21547163"/>
            </a:camera>
            <a:lightRig rig="threePt" dir="t">
              <a:rot lat="0" lon="0" rev="2700000"/>
            </a:lightRig>
          </a:scene3d>
          <a:sp3d>
            <a:bevelT w="63500" h="50800"/>
          </a:sp3d>
        </p:spPr>
      </p:pic>
      <p:pic>
        <p:nvPicPr>
          <p:cNvPr id="8" name="Picture 11"/>
          <p:cNvPicPr>
            <a:picLocks noChangeAspect="1" noChangeArrowheads="1"/>
          </p:cNvPicPr>
          <p:nvPr/>
        </p:nvPicPr>
        <p:blipFill>
          <a:blip r:embed="rId6" cstate="print"/>
          <a:stretch>
            <a:fillRect/>
          </a:stretch>
        </p:blipFill>
        <p:spPr bwMode="auto">
          <a:xfrm>
            <a:off x="1466165" y="1489608"/>
            <a:ext cx="1440160" cy="1147304"/>
          </a:xfrm>
          <a:prstGeom prst="rect">
            <a:avLst/>
          </a:prstGeom>
          <a:ln>
            <a:noFill/>
          </a:ln>
          <a:effectLst>
            <a:reflection blurRad="12700" stA="30000" endPos="30000" dist="5000" dir="5400000" sy="-100000" algn="bl" rotWithShape="0"/>
          </a:effectLst>
          <a:scene3d>
            <a:camera prst="perspectiveContrastingLeftFacing">
              <a:rot lat="597693" lon="19495391" rev="21547163"/>
            </a:camera>
            <a:lightRig rig="threePt" dir="t">
              <a:rot lat="0" lon="0" rev="2700000"/>
            </a:lightRig>
          </a:scene3d>
          <a:sp3d>
            <a:bevelT w="63500" h="50800"/>
          </a:sp3d>
        </p:spPr>
      </p:pic>
      <p:sp>
        <p:nvSpPr>
          <p:cNvPr id="9" name="TextBox 8"/>
          <p:cNvSpPr txBox="1"/>
          <p:nvPr/>
        </p:nvSpPr>
        <p:spPr>
          <a:xfrm>
            <a:off x="1754197" y="2653867"/>
            <a:ext cx="792088" cy="461665"/>
          </a:xfrm>
          <a:prstGeom prst="rect">
            <a:avLst/>
          </a:prstGeom>
          <a:noFill/>
        </p:spPr>
        <p:txBody>
          <a:bodyPr wrap="square" rtlCol="1">
            <a:spAutoFit/>
          </a:bodyPr>
          <a:lstStyle/>
          <a:p>
            <a:pPr algn="ctr"/>
            <a:r>
              <a:rPr lang="en-US" sz="2400" dirty="0">
                <a:solidFill>
                  <a:srgbClr val="0066FF"/>
                </a:solidFill>
                <a:latin typeface="Corbel" pitchFamily="34" charset="0"/>
              </a:rPr>
              <a:t>t-1</a:t>
            </a:r>
            <a:endParaRPr lang="he-IL" sz="2400" dirty="0">
              <a:solidFill>
                <a:srgbClr val="0066FF"/>
              </a:solidFill>
              <a:latin typeface="Corbel" pitchFamily="34" charset="0"/>
            </a:endParaRPr>
          </a:p>
        </p:txBody>
      </p:sp>
      <p:sp>
        <p:nvSpPr>
          <p:cNvPr id="10" name="TextBox 9"/>
          <p:cNvSpPr txBox="1"/>
          <p:nvPr/>
        </p:nvSpPr>
        <p:spPr>
          <a:xfrm>
            <a:off x="4436835" y="2617167"/>
            <a:ext cx="792088" cy="461665"/>
          </a:xfrm>
          <a:prstGeom prst="rect">
            <a:avLst/>
          </a:prstGeom>
          <a:noFill/>
        </p:spPr>
        <p:txBody>
          <a:bodyPr wrap="square" rtlCol="1">
            <a:spAutoFit/>
          </a:bodyPr>
          <a:lstStyle/>
          <a:p>
            <a:pPr algn="ctr"/>
            <a:r>
              <a:rPr lang="en-US" sz="2400" dirty="0">
                <a:solidFill>
                  <a:srgbClr val="00B050"/>
                </a:solidFill>
                <a:latin typeface="Corbel" pitchFamily="34" charset="0"/>
              </a:rPr>
              <a:t>t</a:t>
            </a:r>
            <a:endParaRPr lang="he-IL" sz="2400" dirty="0">
              <a:solidFill>
                <a:srgbClr val="00B050"/>
              </a:solidFill>
              <a:latin typeface="Corbel" pitchFamily="34" charset="0"/>
            </a:endParaRPr>
          </a:p>
        </p:txBody>
      </p:sp>
      <p:sp>
        <p:nvSpPr>
          <p:cNvPr id="11" name="TextBox 10"/>
          <p:cNvSpPr txBox="1"/>
          <p:nvPr/>
        </p:nvSpPr>
        <p:spPr>
          <a:xfrm>
            <a:off x="6620193" y="2617167"/>
            <a:ext cx="792088" cy="461665"/>
          </a:xfrm>
          <a:prstGeom prst="rect">
            <a:avLst/>
          </a:prstGeom>
          <a:noFill/>
        </p:spPr>
        <p:txBody>
          <a:bodyPr wrap="square" rtlCol="1">
            <a:spAutoFit/>
          </a:bodyPr>
          <a:lstStyle/>
          <a:p>
            <a:pPr algn="ctr"/>
            <a:r>
              <a:rPr lang="en-US" sz="2400" dirty="0">
                <a:solidFill>
                  <a:srgbClr val="C00000"/>
                </a:solidFill>
                <a:latin typeface="Corbel" pitchFamily="34" charset="0"/>
              </a:rPr>
              <a:t>t+1</a:t>
            </a:r>
            <a:endParaRPr lang="he-IL" sz="2400" dirty="0">
              <a:solidFill>
                <a:srgbClr val="C00000"/>
              </a:solidFill>
              <a:latin typeface="Corbel" pitchFamily="34" charset="0"/>
            </a:endParaRPr>
          </a:p>
        </p:txBody>
      </p:sp>
      <p:sp>
        <p:nvSpPr>
          <p:cNvPr id="2" name="Oval 1"/>
          <p:cNvSpPr/>
          <p:nvPr/>
        </p:nvSpPr>
        <p:spPr bwMode="auto">
          <a:xfrm>
            <a:off x="3724371" y="4365104"/>
            <a:ext cx="1914654" cy="1872208"/>
          </a:xfrm>
          <a:prstGeom prst="ellipse">
            <a:avLst/>
          </a:prstGeom>
          <a:noFill/>
          <a:ln w="19050" cap="flat" cmpd="sng" algn="ctr">
            <a:solidFill>
              <a:schemeClr val="tx1"/>
            </a:solidFill>
            <a:prstDash val="sysDot"/>
            <a:round/>
            <a:headEnd type="none" w="med" len="med"/>
            <a:tailEnd type="none" w="med" len="med"/>
          </a:ln>
          <a:effectLst/>
        </p:spPr>
        <p:txBody>
          <a:bodyPr vert="horz" wrap="none" lIns="91440" tIns="45720" rIns="91440" bIns="45720" numCol="1" rtlCol="1" anchor="t" anchorCtr="0" compatLnSpc="1">
            <a:prstTxWarp prst="textNoShape">
              <a:avLst/>
            </a:prstTxWarp>
            <a:no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pic>
        <p:nvPicPr>
          <p:cNvPr id="5124"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08212" y="5029745"/>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4129564"/>
            <a:ext cx="2486025"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91866" y="5077370"/>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098071" y="5053620"/>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1979712" y="3280629"/>
            <a:ext cx="2367500" cy="584775"/>
            <a:chOff x="2150240" y="3363811"/>
            <a:chExt cx="2367500" cy="584775"/>
          </a:xfrm>
        </p:grpSpPr>
        <p:sp>
          <p:nvSpPr>
            <p:cNvPr id="3" name="TextBox 2"/>
            <p:cNvSpPr txBox="1"/>
            <p:nvPr/>
          </p:nvSpPr>
          <p:spPr>
            <a:xfrm>
              <a:off x="2150240" y="3363811"/>
              <a:ext cx="2367500" cy="584775"/>
            </a:xfrm>
            <a:prstGeom prst="rect">
              <a:avLst/>
            </a:prstGeom>
            <a:noFill/>
          </p:spPr>
          <p:txBody>
            <a:bodyPr wrap="square" rtlCol="1">
              <a:spAutoFit/>
            </a:bodyPr>
            <a:lstStyle/>
            <a:p>
              <a:pPr algn="l" rtl="0" fontAlgn="base">
                <a:spcBef>
                  <a:spcPct val="0"/>
                </a:spcBef>
                <a:spcAft>
                  <a:spcPct val="0"/>
                </a:spcAft>
              </a:pPr>
              <a:r>
                <a:rPr lang="en-US" sz="3200" dirty="0" smtClean="0">
                  <a:solidFill>
                    <a:srgbClr val="002060"/>
                  </a:solidFill>
                  <a:latin typeface="Corbel" pitchFamily="34" charset="0"/>
                  <a:cs typeface="Calibri" pitchFamily="34" charset="0"/>
                </a:rPr>
                <a:t>SSD(	    </a:t>
              </a:r>
              <a:r>
                <a:rPr lang="en-US" sz="3200" dirty="0">
                  <a:solidFill>
                    <a:srgbClr val="002060"/>
                  </a:solidFill>
                  <a:latin typeface="Corbel" pitchFamily="34" charset="0"/>
                  <a:cs typeface="Calibri" pitchFamily="34" charset="0"/>
                </a:rPr>
                <a:t>,	 )</a:t>
              </a:r>
              <a:endParaRPr lang="he-IL" sz="3200" dirty="0">
                <a:solidFill>
                  <a:srgbClr val="002060"/>
                </a:solidFill>
                <a:latin typeface="Corbel" pitchFamily="34" charset="0"/>
              </a:endParaRPr>
            </a:p>
          </p:txBody>
        </p:sp>
        <p:pic>
          <p:nvPicPr>
            <p:cNvPr id="30"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995683" y="3429473"/>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23263" y="3405661"/>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 name="Group 12"/>
          <p:cNvGrpSpPr/>
          <p:nvPr/>
        </p:nvGrpSpPr>
        <p:grpSpPr>
          <a:xfrm>
            <a:off x="5084820" y="3280629"/>
            <a:ext cx="2367500" cy="584775"/>
            <a:chOff x="4780363" y="3391236"/>
            <a:chExt cx="2367500" cy="584775"/>
          </a:xfrm>
        </p:grpSpPr>
        <p:sp>
          <p:nvSpPr>
            <p:cNvPr id="32" name="TextBox 31"/>
            <p:cNvSpPr txBox="1"/>
            <p:nvPr/>
          </p:nvSpPr>
          <p:spPr>
            <a:xfrm>
              <a:off x="4780363" y="3391236"/>
              <a:ext cx="2367500" cy="584775"/>
            </a:xfrm>
            <a:prstGeom prst="rect">
              <a:avLst/>
            </a:prstGeom>
            <a:noFill/>
          </p:spPr>
          <p:txBody>
            <a:bodyPr wrap="square" rtlCol="1">
              <a:spAutoFit/>
            </a:bodyPr>
            <a:lstStyle/>
            <a:p>
              <a:pPr algn="l" rtl="0" fontAlgn="base">
                <a:spcBef>
                  <a:spcPct val="0"/>
                </a:spcBef>
                <a:spcAft>
                  <a:spcPct val="0"/>
                </a:spcAft>
              </a:pPr>
              <a:r>
                <a:rPr lang="en-US" sz="3200" dirty="0">
                  <a:solidFill>
                    <a:srgbClr val="002060"/>
                  </a:solidFill>
                  <a:latin typeface="Corbel" pitchFamily="34" charset="0"/>
                  <a:cs typeface="Calibri" pitchFamily="34" charset="0"/>
                </a:rPr>
                <a:t>SSD(	    ,	 )</a:t>
              </a:r>
              <a:endParaRPr lang="he-IL" sz="3200" dirty="0">
                <a:solidFill>
                  <a:srgbClr val="002060"/>
                </a:solidFill>
                <a:latin typeface="Corbel" pitchFamily="34" charset="0"/>
              </a:endParaRPr>
            </a:p>
          </p:txBody>
        </p:sp>
        <p:pic>
          <p:nvPicPr>
            <p:cNvPr id="34"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53386" y="3433086"/>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46291" y="3452136"/>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Freeform 14"/>
          <p:cNvSpPr/>
          <p:nvPr/>
        </p:nvSpPr>
        <p:spPr bwMode="auto">
          <a:xfrm>
            <a:off x="5220072" y="3984131"/>
            <a:ext cx="1136697" cy="308965"/>
          </a:xfrm>
          <a:custGeom>
            <a:avLst/>
            <a:gdLst>
              <a:gd name="connsiteX0" fmla="*/ 0 w 1136697"/>
              <a:gd name="connsiteY0" fmla="*/ 308965 h 308965"/>
              <a:gd name="connsiteX1" fmla="*/ 498764 w 1136697"/>
              <a:gd name="connsiteY1" fmla="*/ 206 h 308965"/>
              <a:gd name="connsiteX2" fmla="*/ 1068779 w 1136697"/>
              <a:gd name="connsiteY2" fmla="*/ 261464 h 308965"/>
              <a:gd name="connsiteX3" fmla="*/ 1104405 w 1136697"/>
              <a:gd name="connsiteY3" fmla="*/ 285214 h 308965"/>
            </a:gdLst>
            <a:ahLst/>
            <a:cxnLst>
              <a:cxn ang="0">
                <a:pos x="connsiteX0" y="connsiteY0"/>
              </a:cxn>
              <a:cxn ang="0">
                <a:pos x="connsiteX1" y="connsiteY1"/>
              </a:cxn>
              <a:cxn ang="0">
                <a:pos x="connsiteX2" y="connsiteY2"/>
              </a:cxn>
              <a:cxn ang="0">
                <a:pos x="connsiteX3" y="connsiteY3"/>
              </a:cxn>
            </a:cxnLst>
            <a:rect l="l" t="t" r="r" b="b"/>
            <a:pathLst>
              <a:path w="1136697" h="308965">
                <a:moveTo>
                  <a:pt x="0" y="308965"/>
                </a:moveTo>
                <a:cubicBezTo>
                  <a:pt x="160317" y="158544"/>
                  <a:pt x="320634" y="8123"/>
                  <a:pt x="498764" y="206"/>
                </a:cubicBezTo>
                <a:cubicBezTo>
                  <a:pt x="676894" y="-7711"/>
                  <a:pt x="967839" y="213963"/>
                  <a:pt x="1068779" y="261464"/>
                </a:cubicBezTo>
                <a:cubicBezTo>
                  <a:pt x="1169719" y="308965"/>
                  <a:pt x="1137062" y="297089"/>
                  <a:pt x="1104405" y="285214"/>
                </a:cubicBezTo>
              </a:path>
            </a:pathLst>
          </a:custGeom>
          <a:noFill/>
          <a:ln w="19050" cap="flat" cmpd="sng" algn="ctr">
            <a:solidFill>
              <a:schemeClr val="tx1"/>
            </a:solidFill>
            <a:prstDash val="solid"/>
            <a:round/>
            <a:headEnd type="triangle" w="med" len="med"/>
            <a:tailEnd type="triangl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37" name="Freeform 36"/>
          <p:cNvSpPr/>
          <p:nvPr/>
        </p:nvSpPr>
        <p:spPr bwMode="auto">
          <a:xfrm>
            <a:off x="3040187" y="3984131"/>
            <a:ext cx="1136697" cy="308965"/>
          </a:xfrm>
          <a:custGeom>
            <a:avLst/>
            <a:gdLst>
              <a:gd name="connsiteX0" fmla="*/ 0 w 1136697"/>
              <a:gd name="connsiteY0" fmla="*/ 308965 h 308965"/>
              <a:gd name="connsiteX1" fmla="*/ 498764 w 1136697"/>
              <a:gd name="connsiteY1" fmla="*/ 206 h 308965"/>
              <a:gd name="connsiteX2" fmla="*/ 1068779 w 1136697"/>
              <a:gd name="connsiteY2" fmla="*/ 261464 h 308965"/>
              <a:gd name="connsiteX3" fmla="*/ 1104405 w 1136697"/>
              <a:gd name="connsiteY3" fmla="*/ 285214 h 308965"/>
            </a:gdLst>
            <a:ahLst/>
            <a:cxnLst>
              <a:cxn ang="0">
                <a:pos x="connsiteX0" y="connsiteY0"/>
              </a:cxn>
              <a:cxn ang="0">
                <a:pos x="connsiteX1" y="connsiteY1"/>
              </a:cxn>
              <a:cxn ang="0">
                <a:pos x="connsiteX2" y="connsiteY2"/>
              </a:cxn>
              <a:cxn ang="0">
                <a:pos x="connsiteX3" y="connsiteY3"/>
              </a:cxn>
            </a:cxnLst>
            <a:rect l="l" t="t" r="r" b="b"/>
            <a:pathLst>
              <a:path w="1136697" h="308965">
                <a:moveTo>
                  <a:pt x="0" y="308965"/>
                </a:moveTo>
                <a:cubicBezTo>
                  <a:pt x="160317" y="158544"/>
                  <a:pt x="320634" y="8123"/>
                  <a:pt x="498764" y="206"/>
                </a:cubicBezTo>
                <a:cubicBezTo>
                  <a:pt x="676894" y="-7711"/>
                  <a:pt x="967839" y="213963"/>
                  <a:pt x="1068779" y="261464"/>
                </a:cubicBezTo>
                <a:cubicBezTo>
                  <a:pt x="1169719" y="308965"/>
                  <a:pt x="1137062" y="297089"/>
                  <a:pt x="1104405" y="285214"/>
                </a:cubicBezTo>
              </a:path>
            </a:pathLst>
          </a:custGeom>
          <a:noFill/>
          <a:ln w="19050" cap="flat" cmpd="sng" algn="ctr">
            <a:solidFill>
              <a:schemeClr val="tx1"/>
            </a:solidFill>
            <a:prstDash val="solid"/>
            <a:round/>
            <a:headEnd type="triangle" w="med" len="med"/>
            <a:tailEnd type="triangl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38" name="TextBox 37"/>
          <p:cNvSpPr txBox="1"/>
          <p:nvPr/>
        </p:nvSpPr>
        <p:spPr>
          <a:xfrm>
            <a:off x="1883196" y="6381328"/>
            <a:ext cx="478015"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0070C0"/>
                </a:solidFill>
                <a:latin typeface="Corbel" pitchFamily="34" charset="0"/>
                <a:cs typeface="Calibri" pitchFamily="34" charset="0"/>
              </a:rPr>
              <a:t>-1</a:t>
            </a:r>
            <a:endParaRPr lang="he-IL" sz="2800" b="1" dirty="0">
              <a:solidFill>
                <a:srgbClr val="0070C0"/>
              </a:solidFill>
              <a:latin typeface="Corbel" pitchFamily="34" charset="0"/>
            </a:endParaRPr>
          </a:p>
        </p:txBody>
      </p:sp>
      <p:sp>
        <p:nvSpPr>
          <p:cNvPr id="39" name="TextBox 38"/>
          <p:cNvSpPr txBox="1"/>
          <p:nvPr/>
        </p:nvSpPr>
        <p:spPr>
          <a:xfrm>
            <a:off x="6977279" y="6381328"/>
            <a:ext cx="367408"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C00000"/>
                </a:solidFill>
                <a:latin typeface="Corbel" pitchFamily="34" charset="0"/>
                <a:cs typeface="Calibri" pitchFamily="34" charset="0"/>
              </a:rPr>
              <a:t>1</a:t>
            </a:r>
            <a:endParaRPr lang="he-IL" sz="2800" b="1" dirty="0">
              <a:solidFill>
                <a:srgbClr val="C00000"/>
              </a:solidFill>
              <a:latin typeface="Corbel" pitchFamily="34" charset="0"/>
            </a:endParaRPr>
          </a:p>
        </p:txBody>
      </p:sp>
      <p:sp>
        <p:nvSpPr>
          <p:cNvPr id="40" name="TextBox 39"/>
          <p:cNvSpPr txBox="1"/>
          <p:nvPr/>
        </p:nvSpPr>
        <p:spPr>
          <a:xfrm>
            <a:off x="4552757" y="6381328"/>
            <a:ext cx="367408"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00B050"/>
                </a:solidFill>
                <a:latin typeface="Corbel" pitchFamily="34" charset="0"/>
                <a:cs typeface="Calibri" pitchFamily="34" charset="0"/>
              </a:rPr>
              <a:t>0</a:t>
            </a:r>
            <a:endParaRPr lang="he-IL" sz="2800" b="1" dirty="0">
              <a:solidFill>
                <a:srgbClr val="00B050"/>
              </a:solidFill>
              <a:latin typeface="Corbel" pitchFamily="34" charset="0"/>
            </a:endParaRPr>
          </a:p>
        </p:txBody>
      </p:sp>
      <p:cxnSp>
        <p:nvCxnSpPr>
          <p:cNvPr id="41" name="Straight Arrow Connector 40"/>
          <p:cNvCxnSpPr/>
          <p:nvPr/>
        </p:nvCxnSpPr>
        <p:spPr bwMode="auto">
          <a:xfrm>
            <a:off x="1558333" y="5336833"/>
            <a:ext cx="493387" cy="0"/>
          </a:xfrm>
          <a:prstGeom prst="straightConnector1">
            <a:avLst/>
          </a:prstGeom>
          <a:solidFill>
            <a:schemeClr val="accent1"/>
          </a:solidFill>
          <a:ln w="28575" cap="flat" cmpd="sng" algn="ctr">
            <a:solidFill>
              <a:srgbClr val="0070C0"/>
            </a:solidFill>
            <a:prstDash val="solid"/>
            <a:round/>
            <a:headEnd type="none" w="med" len="med"/>
            <a:tailEnd type="arrow"/>
          </a:ln>
          <a:effectLst/>
        </p:spPr>
      </p:cxnSp>
      <p:cxnSp>
        <p:nvCxnSpPr>
          <p:cNvPr id="43" name="Straight Arrow Connector 42"/>
          <p:cNvCxnSpPr/>
          <p:nvPr/>
        </p:nvCxnSpPr>
        <p:spPr bwMode="auto">
          <a:xfrm>
            <a:off x="6557843" y="5325020"/>
            <a:ext cx="493387" cy="0"/>
          </a:xfrm>
          <a:prstGeom prst="straightConnector1">
            <a:avLst/>
          </a:prstGeom>
          <a:solidFill>
            <a:schemeClr val="accent1"/>
          </a:solidFill>
          <a:ln w="28575" cap="flat" cmpd="sng" algn="ctr">
            <a:solidFill>
              <a:srgbClr val="C00000"/>
            </a:solidFill>
            <a:prstDash val="solid"/>
            <a:round/>
            <a:headEnd type="arrow" w="med" len="med"/>
            <a:tailEnd type="none" w="med" len="med"/>
          </a:ln>
          <a:effectLst/>
        </p:spPr>
      </p:cxnSp>
      <p:pic>
        <p:nvPicPr>
          <p:cNvPr id="44"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32391" y="4365104"/>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38596" y="4341354"/>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10082" y="4218636"/>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16287" y="4194886"/>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8"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96794" y="4365103"/>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02999" y="4341353"/>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49194" y="5077238"/>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755399" y="5053488"/>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08669" y="5791862"/>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14874" y="5768112"/>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20253" y="5944262"/>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38333" y="5932387"/>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6"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26252" y="5783122"/>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44332" y="5771247"/>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3" name="Group 116"/>
          <p:cNvGrpSpPr/>
          <p:nvPr/>
        </p:nvGrpSpPr>
        <p:grpSpPr>
          <a:xfrm>
            <a:off x="282208" y="1815348"/>
            <a:ext cx="442681" cy="69585"/>
            <a:chOff x="240887" y="1815348"/>
            <a:chExt cx="442681" cy="69585"/>
          </a:xfrm>
        </p:grpSpPr>
        <p:cxnSp>
          <p:nvCxnSpPr>
            <p:cNvPr id="64" name="Straight Arrow Connector 63"/>
            <p:cNvCxnSpPr/>
            <p:nvPr/>
          </p:nvCxnSpPr>
          <p:spPr bwMode="auto">
            <a:xfrm>
              <a:off x="251520" y="1884933"/>
              <a:ext cx="432048" cy="0"/>
            </a:xfrm>
            <a:prstGeom prst="straightConnector1">
              <a:avLst/>
            </a:prstGeom>
            <a:solidFill>
              <a:schemeClr val="accent1"/>
            </a:solidFill>
            <a:ln w="19050" cap="flat" cmpd="sng" algn="ctr">
              <a:solidFill>
                <a:srgbClr val="0066FF"/>
              </a:solidFill>
              <a:prstDash val="solid"/>
              <a:round/>
              <a:headEnd type="none" w="med" len="med"/>
              <a:tailEnd type="arrow"/>
            </a:ln>
            <a:effectLst/>
          </p:spPr>
        </p:cxnSp>
        <p:cxnSp>
          <p:nvCxnSpPr>
            <p:cNvPr id="67" name="Straight Arrow Connector 66"/>
            <p:cNvCxnSpPr/>
            <p:nvPr/>
          </p:nvCxnSpPr>
          <p:spPr bwMode="auto">
            <a:xfrm flipH="1">
              <a:off x="240887" y="1815348"/>
              <a:ext cx="432048" cy="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grpSp>
      <p:grpSp>
        <p:nvGrpSpPr>
          <p:cNvPr id="14" name="Group 117"/>
          <p:cNvGrpSpPr/>
          <p:nvPr/>
        </p:nvGrpSpPr>
        <p:grpSpPr>
          <a:xfrm>
            <a:off x="303474" y="2204865"/>
            <a:ext cx="400149" cy="349406"/>
            <a:chOff x="283419" y="2204865"/>
            <a:chExt cx="400149" cy="349406"/>
          </a:xfrm>
        </p:grpSpPr>
        <p:cxnSp>
          <p:nvCxnSpPr>
            <p:cNvPr id="69" name="Straight Arrow Connector 68"/>
            <p:cNvCxnSpPr/>
            <p:nvPr/>
          </p:nvCxnSpPr>
          <p:spPr bwMode="auto">
            <a:xfrm>
              <a:off x="283419" y="2266239"/>
              <a:ext cx="360040" cy="288032"/>
            </a:xfrm>
            <a:prstGeom prst="straightConnector1">
              <a:avLst/>
            </a:prstGeom>
            <a:solidFill>
              <a:schemeClr val="accent1"/>
            </a:solidFill>
            <a:ln w="19050" cap="flat" cmpd="sng" algn="ctr">
              <a:solidFill>
                <a:srgbClr val="0066FF"/>
              </a:solidFill>
              <a:prstDash val="solid"/>
              <a:round/>
              <a:headEnd type="none" w="med" len="med"/>
              <a:tailEnd type="arrow"/>
            </a:ln>
            <a:effectLst/>
          </p:spPr>
        </p:cxnSp>
        <p:cxnSp>
          <p:nvCxnSpPr>
            <p:cNvPr id="70" name="Straight Arrow Connector 69"/>
            <p:cNvCxnSpPr/>
            <p:nvPr/>
          </p:nvCxnSpPr>
          <p:spPr bwMode="auto">
            <a:xfrm flipH="1" flipV="1">
              <a:off x="323528" y="2204865"/>
              <a:ext cx="360040" cy="269188"/>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grpSp>
      <p:grpSp>
        <p:nvGrpSpPr>
          <p:cNvPr id="16" name="Group 118"/>
          <p:cNvGrpSpPr/>
          <p:nvPr/>
        </p:nvGrpSpPr>
        <p:grpSpPr>
          <a:xfrm>
            <a:off x="467544" y="2852936"/>
            <a:ext cx="72008" cy="432048"/>
            <a:chOff x="467544" y="2852936"/>
            <a:chExt cx="72008" cy="432048"/>
          </a:xfrm>
        </p:grpSpPr>
        <p:cxnSp>
          <p:nvCxnSpPr>
            <p:cNvPr id="77" name="Straight Arrow Connector 76"/>
            <p:cNvCxnSpPr/>
            <p:nvPr/>
          </p:nvCxnSpPr>
          <p:spPr bwMode="auto">
            <a:xfrm>
              <a:off x="467544" y="2852936"/>
              <a:ext cx="0" cy="432048"/>
            </a:xfrm>
            <a:prstGeom prst="straightConnector1">
              <a:avLst/>
            </a:prstGeom>
            <a:solidFill>
              <a:schemeClr val="accent1"/>
            </a:solidFill>
            <a:ln w="19050" cap="flat" cmpd="sng" algn="ctr">
              <a:solidFill>
                <a:srgbClr val="0066FF"/>
              </a:solidFill>
              <a:prstDash val="solid"/>
              <a:round/>
              <a:headEnd type="none" w="med" len="med"/>
              <a:tailEnd type="arrow"/>
            </a:ln>
            <a:effectLst/>
          </p:spPr>
        </p:cxnSp>
        <p:cxnSp>
          <p:nvCxnSpPr>
            <p:cNvPr id="78" name="Straight Arrow Connector 77"/>
            <p:cNvCxnSpPr/>
            <p:nvPr/>
          </p:nvCxnSpPr>
          <p:spPr bwMode="auto">
            <a:xfrm flipV="1">
              <a:off x="539552" y="2852936"/>
              <a:ext cx="0" cy="413204"/>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grpSp>
      <p:grpSp>
        <p:nvGrpSpPr>
          <p:cNvPr id="17" name="Group 119"/>
          <p:cNvGrpSpPr/>
          <p:nvPr/>
        </p:nvGrpSpPr>
        <p:grpSpPr>
          <a:xfrm>
            <a:off x="323528" y="3501008"/>
            <a:ext cx="360040" cy="370673"/>
            <a:chOff x="323528" y="3501008"/>
            <a:chExt cx="360040" cy="370673"/>
          </a:xfrm>
        </p:grpSpPr>
        <p:cxnSp>
          <p:nvCxnSpPr>
            <p:cNvPr id="85" name="Straight Arrow Connector 84"/>
            <p:cNvCxnSpPr/>
            <p:nvPr/>
          </p:nvCxnSpPr>
          <p:spPr bwMode="auto">
            <a:xfrm flipH="1">
              <a:off x="323528" y="3501008"/>
              <a:ext cx="288032" cy="360040"/>
            </a:xfrm>
            <a:prstGeom prst="straightConnector1">
              <a:avLst/>
            </a:prstGeom>
            <a:solidFill>
              <a:schemeClr val="accent1"/>
            </a:solidFill>
            <a:ln w="19050" cap="flat" cmpd="sng" algn="ctr">
              <a:solidFill>
                <a:srgbClr val="0066FF"/>
              </a:solidFill>
              <a:prstDash val="solid"/>
              <a:round/>
              <a:headEnd type="none" w="med" len="med"/>
              <a:tailEnd type="arrow"/>
            </a:ln>
            <a:effectLst/>
          </p:spPr>
        </p:cxnSp>
        <p:cxnSp>
          <p:nvCxnSpPr>
            <p:cNvPr id="86" name="Straight Arrow Connector 85"/>
            <p:cNvCxnSpPr/>
            <p:nvPr/>
          </p:nvCxnSpPr>
          <p:spPr bwMode="auto">
            <a:xfrm flipV="1">
              <a:off x="395536" y="3511641"/>
              <a:ext cx="288032" cy="36004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grpSp>
      <p:grpSp>
        <p:nvGrpSpPr>
          <p:cNvPr id="18" name="Group 120"/>
          <p:cNvGrpSpPr/>
          <p:nvPr/>
        </p:nvGrpSpPr>
        <p:grpSpPr>
          <a:xfrm>
            <a:off x="251520" y="4149080"/>
            <a:ext cx="504056" cy="72008"/>
            <a:chOff x="179512" y="4149080"/>
            <a:chExt cx="504056" cy="72008"/>
          </a:xfrm>
        </p:grpSpPr>
        <p:cxnSp>
          <p:nvCxnSpPr>
            <p:cNvPr id="101" name="Straight Arrow Connector 100"/>
            <p:cNvCxnSpPr/>
            <p:nvPr/>
          </p:nvCxnSpPr>
          <p:spPr bwMode="auto">
            <a:xfrm flipH="1">
              <a:off x="179512" y="4149080"/>
              <a:ext cx="504056" cy="0"/>
            </a:xfrm>
            <a:prstGeom prst="straightConnector1">
              <a:avLst/>
            </a:prstGeom>
            <a:solidFill>
              <a:schemeClr val="accent1"/>
            </a:solidFill>
            <a:ln w="19050" cap="flat" cmpd="sng" algn="ctr">
              <a:solidFill>
                <a:srgbClr val="0066FF"/>
              </a:solidFill>
              <a:prstDash val="solid"/>
              <a:round/>
              <a:headEnd type="none" w="med" len="med"/>
              <a:tailEnd type="arrow"/>
            </a:ln>
            <a:effectLst/>
          </p:spPr>
        </p:cxnSp>
        <p:cxnSp>
          <p:nvCxnSpPr>
            <p:cNvPr id="102" name="Straight Arrow Connector 101"/>
            <p:cNvCxnSpPr/>
            <p:nvPr/>
          </p:nvCxnSpPr>
          <p:spPr bwMode="auto">
            <a:xfrm>
              <a:off x="251520" y="4221088"/>
              <a:ext cx="432048" cy="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grpSp>
      <p:grpSp>
        <p:nvGrpSpPr>
          <p:cNvPr id="19" name="Group 121"/>
          <p:cNvGrpSpPr/>
          <p:nvPr/>
        </p:nvGrpSpPr>
        <p:grpSpPr>
          <a:xfrm>
            <a:off x="308790" y="4530386"/>
            <a:ext cx="389516" cy="338774"/>
            <a:chOff x="179512" y="4530386"/>
            <a:chExt cx="389516" cy="338774"/>
          </a:xfrm>
        </p:grpSpPr>
        <p:cxnSp>
          <p:nvCxnSpPr>
            <p:cNvPr id="109" name="Straight Arrow Connector 108"/>
            <p:cNvCxnSpPr/>
            <p:nvPr/>
          </p:nvCxnSpPr>
          <p:spPr bwMode="auto">
            <a:xfrm>
              <a:off x="208988" y="4530386"/>
              <a:ext cx="360040" cy="288032"/>
            </a:xfrm>
            <a:prstGeom prst="straightConnector1">
              <a:avLst/>
            </a:prstGeom>
            <a:solidFill>
              <a:schemeClr val="accent1"/>
            </a:solidFill>
            <a:ln w="19050" cap="flat" cmpd="sng" algn="ctr">
              <a:solidFill>
                <a:srgbClr val="0066FF"/>
              </a:solidFill>
              <a:prstDash val="solid"/>
              <a:round/>
              <a:headEnd type="arrow" w="med" len="med"/>
              <a:tailEnd type="none" w="med" len="med"/>
            </a:ln>
            <a:effectLst/>
          </p:spPr>
        </p:cxnSp>
        <p:cxnSp>
          <p:nvCxnSpPr>
            <p:cNvPr id="110" name="Straight Arrow Connector 109"/>
            <p:cNvCxnSpPr/>
            <p:nvPr/>
          </p:nvCxnSpPr>
          <p:spPr bwMode="auto">
            <a:xfrm flipH="1" flipV="1">
              <a:off x="179512" y="4599972"/>
              <a:ext cx="360040" cy="269188"/>
            </a:xfrm>
            <a:prstGeom prst="straightConnector1">
              <a:avLst/>
            </a:prstGeom>
            <a:solidFill>
              <a:schemeClr val="accent1"/>
            </a:solidFill>
            <a:ln w="19050" cap="flat" cmpd="sng" algn="ctr">
              <a:solidFill>
                <a:srgbClr val="C00000"/>
              </a:solidFill>
              <a:prstDash val="solid"/>
              <a:round/>
              <a:headEnd type="arrow" w="med" len="med"/>
              <a:tailEnd type="none" w="med" len="med"/>
            </a:ln>
            <a:effectLst/>
          </p:spPr>
        </p:cxnSp>
      </p:grpSp>
      <p:grpSp>
        <p:nvGrpSpPr>
          <p:cNvPr id="20" name="Group 122"/>
          <p:cNvGrpSpPr/>
          <p:nvPr/>
        </p:nvGrpSpPr>
        <p:grpSpPr>
          <a:xfrm>
            <a:off x="467544" y="5157192"/>
            <a:ext cx="72008" cy="432048"/>
            <a:chOff x="395536" y="5157192"/>
            <a:chExt cx="72008" cy="432048"/>
          </a:xfrm>
        </p:grpSpPr>
        <p:cxnSp>
          <p:nvCxnSpPr>
            <p:cNvPr id="113" name="Straight Arrow Connector 112"/>
            <p:cNvCxnSpPr/>
            <p:nvPr/>
          </p:nvCxnSpPr>
          <p:spPr bwMode="auto">
            <a:xfrm>
              <a:off x="395536" y="5157192"/>
              <a:ext cx="0" cy="432048"/>
            </a:xfrm>
            <a:prstGeom prst="straightConnector1">
              <a:avLst/>
            </a:prstGeom>
            <a:solidFill>
              <a:schemeClr val="accent1"/>
            </a:solidFill>
            <a:ln w="19050" cap="flat" cmpd="sng" algn="ctr">
              <a:solidFill>
                <a:srgbClr val="0066FF"/>
              </a:solidFill>
              <a:prstDash val="solid"/>
              <a:round/>
              <a:headEnd type="arrow" w="med" len="med"/>
              <a:tailEnd type="none" w="med" len="med"/>
            </a:ln>
            <a:effectLst/>
          </p:spPr>
        </p:cxnSp>
        <p:cxnSp>
          <p:nvCxnSpPr>
            <p:cNvPr id="114" name="Straight Arrow Connector 113"/>
            <p:cNvCxnSpPr/>
            <p:nvPr/>
          </p:nvCxnSpPr>
          <p:spPr bwMode="auto">
            <a:xfrm flipV="1">
              <a:off x="467544" y="5157192"/>
              <a:ext cx="0" cy="413204"/>
            </a:xfrm>
            <a:prstGeom prst="straightConnector1">
              <a:avLst/>
            </a:prstGeom>
            <a:solidFill>
              <a:schemeClr val="accent1"/>
            </a:solidFill>
            <a:ln w="19050" cap="flat" cmpd="sng" algn="ctr">
              <a:solidFill>
                <a:srgbClr val="C00000"/>
              </a:solidFill>
              <a:prstDash val="solid"/>
              <a:round/>
              <a:headEnd type="arrow" w="med" len="med"/>
              <a:tailEnd type="none" w="med" len="med"/>
            </a:ln>
            <a:effectLst/>
          </p:spPr>
        </p:cxnSp>
      </p:grpSp>
      <p:grpSp>
        <p:nvGrpSpPr>
          <p:cNvPr id="21" name="Group 123"/>
          <p:cNvGrpSpPr/>
          <p:nvPr/>
        </p:nvGrpSpPr>
        <p:grpSpPr>
          <a:xfrm>
            <a:off x="323528" y="5794631"/>
            <a:ext cx="360040" cy="370673"/>
            <a:chOff x="251520" y="5794631"/>
            <a:chExt cx="360040" cy="370673"/>
          </a:xfrm>
        </p:grpSpPr>
        <p:cxnSp>
          <p:nvCxnSpPr>
            <p:cNvPr id="115" name="Straight Arrow Connector 114"/>
            <p:cNvCxnSpPr/>
            <p:nvPr/>
          </p:nvCxnSpPr>
          <p:spPr bwMode="auto">
            <a:xfrm flipH="1">
              <a:off x="251520" y="5794631"/>
              <a:ext cx="288032" cy="360040"/>
            </a:xfrm>
            <a:prstGeom prst="straightConnector1">
              <a:avLst/>
            </a:prstGeom>
            <a:solidFill>
              <a:schemeClr val="accent1"/>
            </a:solidFill>
            <a:ln w="19050" cap="flat" cmpd="sng" algn="ctr">
              <a:solidFill>
                <a:srgbClr val="0066FF"/>
              </a:solidFill>
              <a:prstDash val="solid"/>
              <a:round/>
              <a:headEnd type="none" w="med" len="med"/>
              <a:tailEnd type="arrow"/>
            </a:ln>
            <a:effectLst/>
          </p:spPr>
        </p:cxnSp>
        <p:cxnSp>
          <p:nvCxnSpPr>
            <p:cNvPr id="116" name="Straight Arrow Connector 115"/>
            <p:cNvCxnSpPr/>
            <p:nvPr/>
          </p:nvCxnSpPr>
          <p:spPr bwMode="auto">
            <a:xfrm flipV="1">
              <a:off x="323528" y="5805264"/>
              <a:ext cx="288032" cy="36004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grpSp>
      <p:sp>
        <p:nvSpPr>
          <p:cNvPr id="125" name="Rectangle 124"/>
          <p:cNvSpPr/>
          <p:nvPr/>
        </p:nvSpPr>
        <p:spPr bwMode="auto">
          <a:xfrm>
            <a:off x="145190" y="1596901"/>
            <a:ext cx="792088" cy="4752528"/>
          </a:xfrm>
          <a:prstGeom prst="rect">
            <a:avLst/>
          </a:prstGeom>
          <a:noFill/>
          <a:ln w="19050" cap="flat" cmpd="sng" algn="ctr">
            <a:solidFill>
              <a:srgbClr val="C00000"/>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12" name="TextBox 11"/>
          <p:cNvSpPr txBox="1"/>
          <p:nvPr/>
        </p:nvSpPr>
        <p:spPr>
          <a:xfrm>
            <a:off x="4542908" y="5123133"/>
            <a:ext cx="306494" cy="338554"/>
          </a:xfrm>
          <a:prstGeom prst="rect">
            <a:avLst/>
          </a:prstGeom>
          <a:noFill/>
        </p:spPr>
        <p:txBody>
          <a:bodyPr wrap="none" rtlCol="1">
            <a:spAutoFit/>
          </a:bodyPr>
          <a:lstStyle/>
          <a:p>
            <a:pPr algn="l" rtl="0" fontAlgn="base">
              <a:spcBef>
                <a:spcPct val="0"/>
              </a:spcBef>
              <a:spcAft>
                <a:spcPct val="0"/>
              </a:spcAft>
            </a:pPr>
            <a:r>
              <a:rPr lang="en-US" sz="1600" b="1" dirty="0">
                <a:solidFill>
                  <a:prstClr val="black"/>
                </a:solidFill>
                <a:latin typeface="Comic Sans MS" pitchFamily="66" charset="0"/>
              </a:rPr>
              <a:t>x</a:t>
            </a:r>
            <a:endParaRPr lang="he-IL" sz="1600" b="1" dirty="0">
              <a:solidFill>
                <a:prstClr val="black"/>
              </a:solidFill>
              <a:latin typeface="Comic Sans MS" pitchFamily="66" charset="0"/>
            </a:endParaRPr>
          </a:p>
        </p:txBody>
      </p:sp>
      <p:sp>
        <p:nvSpPr>
          <p:cNvPr id="81" name="TextBox 80"/>
          <p:cNvSpPr txBox="1"/>
          <p:nvPr/>
        </p:nvSpPr>
        <p:spPr>
          <a:xfrm>
            <a:off x="80061" y="1009259"/>
            <a:ext cx="948007" cy="523220"/>
          </a:xfrm>
          <a:prstGeom prst="rect">
            <a:avLst/>
          </a:prstGeom>
          <a:noFill/>
          <a:ln>
            <a:solidFill>
              <a:srgbClr val="002060"/>
            </a:solidFill>
          </a:ln>
        </p:spPr>
        <p:txBody>
          <a:bodyPr wrap="square" rtlCol="1">
            <a:spAutoFit/>
          </a:bodyPr>
          <a:lstStyle/>
          <a:p>
            <a:pPr algn="l" rtl="0" fontAlgn="base">
              <a:spcBef>
                <a:spcPct val="0"/>
              </a:spcBef>
              <a:spcAft>
                <a:spcPct val="0"/>
              </a:spcAft>
            </a:pPr>
            <a:r>
              <a:rPr lang="el-GR" sz="2800" dirty="0">
                <a:solidFill>
                  <a:srgbClr val="002060"/>
                </a:solidFill>
                <a:latin typeface="Corbel" pitchFamily="34" charset="0"/>
                <a:cs typeface="Calibri" pitchFamily="34" charset="0"/>
              </a:rPr>
              <a:t>α</a:t>
            </a:r>
            <a:r>
              <a:rPr lang="en-US" sz="2800" dirty="0">
                <a:solidFill>
                  <a:srgbClr val="002060"/>
                </a:solidFill>
                <a:latin typeface="Corbel" pitchFamily="34" charset="0"/>
                <a:cs typeface="Calibri" pitchFamily="34" charset="0"/>
              </a:rPr>
              <a:t> = 0</a:t>
            </a:r>
            <a:endParaRPr lang="he-IL" sz="2800" dirty="0">
              <a:solidFill>
                <a:srgbClr val="002060"/>
              </a:solidFill>
              <a:latin typeface="Corbel" pitchFamily="34" charset="0"/>
            </a:endParaRPr>
          </a:p>
        </p:txBody>
      </p:sp>
      <p:grpSp>
        <p:nvGrpSpPr>
          <p:cNvPr id="22" name="Group 81"/>
          <p:cNvGrpSpPr/>
          <p:nvPr/>
        </p:nvGrpSpPr>
        <p:grpSpPr>
          <a:xfrm>
            <a:off x="3780631" y="5229200"/>
            <a:ext cx="679252" cy="78310"/>
            <a:chOff x="240887" y="1857027"/>
            <a:chExt cx="442681" cy="27906"/>
          </a:xfrm>
        </p:grpSpPr>
        <p:cxnSp>
          <p:nvCxnSpPr>
            <p:cNvPr id="83" name="Straight Arrow Connector 82"/>
            <p:cNvCxnSpPr/>
            <p:nvPr/>
          </p:nvCxnSpPr>
          <p:spPr bwMode="auto">
            <a:xfrm>
              <a:off x="251520" y="1884933"/>
              <a:ext cx="432048" cy="0"/>
            </a:xfrm>
            <a:prstGeom prst="straightConnector1">
              <a:avLst/>
            </a:prstGeom>
            <a:solidFill>
              <a:schemeClr val="accent1"/>
            </a:solidFill>
            <a:ln w="19050" cap="flat" cmpd="sng" algn="ctr">
              <a:solidFill>
                <a:srgbClr val="0066FF"/>
              </a:solidFill>
              <a:prstDash val="solid"/>
              <a:round/>
              <a:headEnd type="none" w="med" len="med"/>
              <a:tailEnd type="arrow"/>
            </a:ln>
            <a:effectLst/>
          </p:spPr>
        </p:cxnSp>
        <p:cxnSp>
          <p:nvCxnSpPr>
            <p:cNvPr id="84" name="Straight Arrow Connector 83"/>
            <p:cNvCxnSpPr/>
            <p:nvPr/>
          </p:nvCxnSpPr>
          <p:spPr bwMode="auto">
            <a:xfrm flipH="1">
              <a:off x="240887" y="1857027"/>
              <a:ext cx="432048" cy="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grpSp>
      <p:sp>
        <p:nvSpPr>
          <p:cNvPr id="87" name="TextBox 86"/>
          <p:cNvSpPr txBox="1"/>
          <p:nvPr/>
        </p:nvSpPr>
        <p:spPr>
          <a:xfrm>
            <a:off x="3779912" y="4845203"/>
            <a:ext cx="753802" cy="400110"/>
          </a:xfrm>
          <a:prstGeom prst="rect">
            <a:avLst/>
          </a:prstGeom>
          <a:noFill/>
          <a:ln>
            <a:noFill/>
          </a:ln>
        </p:spPr>
        <p:txBody>
          <a:bodyPr wrap="square" rtlCol="1">
            <a:spAutoFit/>
          </a:bodyPr>
          <a:lstStyle/>
          <a:p>
            <a:pPr algn="l" rtl="0" fontAlgn="base">
              <a:spcBef>
                <a:spcPct val="0"/>
              </a:spcBef>
              <a:spcAft>
                <a:spcPct val="0"/>
              </a:spcAft>
            </a:pPr>
            <a:r>
              <a:rPr lang="el-GR" sz="2000" dirty="0">
                <a:solidFill>
                  <a:srgbClr val="002060"/>
                </a:solidFill>
                <a:latin typeface="Corbel" pitchFamily="34" charset="0"/>
                <a:cs typeface="Calibri" pitchFamily="34" charset="0"/>
              </a:rPr>
              <a:t>α</a:t>
            </a:r>
            <a:r>
              <a:rPr lang="en-US" sz="2000" dirty="0">
                <a:solidFill>
                  <a:srgbClr val="002060"/>
                </a:solidFill>
                <a:latin typeface="Corbel" pitchFamily="34" charset="0"/>
                <a:cs typeface="Calibri" pitchFamily="34" charset="0"/>
              </a:rPr>
              <a:t> = 0</a:t>
            </a:r>
            <a:endParaRPr lang="he-IL" sz="2000" dirty="0">
              <a:solidFill>
                <a:srgbClr val="002060"/>
              </a:solidFill>
              <a:latin typeface="Corbel" pitchFamily="34" charset="0"/>
            </a:endParaRPr>
          </a:p>
        </p:txBody>
      </p:sp>
      <p:sp>
        <p:nvSpPr>
          <p:cNvPr id="88" name="Title 1"/>
          <p:cNvSpPr>
            <a:spLocks noGrp="1"/>
          </p:cNvSpPr>
          <p:nvPr>
            <p:ph type="title"/>
          </p:nvPr>
        </p:nvSpPr>
        <p:spPr>
          <a:xfrm>
            <a:off x="209271" y="164931"/>
            <a:ext cx="8725458" cy="692706"/>
          </a:xfrm>
        </p:spPr>
        <p:txBody>
          <a:bodyPr/>
          <a:lstStyle/>
          <a:p>
            <a:r>
              <a:rPr lang="en-US" dirty="0"/>
              <a:t>Local Descriptors: </a:t>
            </a:r>
            <a:r>
              <a:rPr lang="en-US" dirty="0" smtClean="0"/>
              <a:t>Motion Interchange Patterns</a:t>
            </a:r>
            <a:endParaRPr lang="en-US" dirty="0"/>
          </a:p>
        </p:txBody>
      </p:sp>
      <p:sp>
        <p:nvSpPr>
          <p:cNvPr id="89" name="TextBox 88"/>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90" name="TextBox 89"/>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
        <p:nvSpPr>
          <p:cNvPr id="79" name="TextBox 78"/>
          <p:cNvSpPr txBox="1"/>
          <p:nvPr/>
        </p:nvSpPr>
        <p:spPr>
          <a:xfrm>
            <a:off x="1" y="6317797"/>
            <a:ext cx="1466164" cy="584776"/>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40571747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500"/>
                                        <p:tgtEl>
                                          <p:spTgt spid="87"/>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1"/>
                                        </p:tgtEl>
                                        <p:attrNameLst>
                                          <p:attrName>style.visibility</p:attrName>
                                        </p:attrNameLst>
                                      </p:cBhvr>
                                      <p:to>
                                        <p:strVal val="visible"/>
                                      </p:to>
                                    </p:set>
                                    <p:animEffect transition="in" filter="fade">
                                      <p:cBhvr>
                                        <p:cTn id="15" dur="500"/>
                                        <p:tgtEl>
                                          <p:spTgt spid="81"/>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 presetClass="exit" presetSubtype="0" fill="hold" grpId="1" nodeType="withEffect">
                                  <p:stCondLst>
                                    <p:cond delay="0"/>
                                  </p:stCondLst>
                                  <p:childTnLst>
                                    <p:set>
                                      <p:cBhvr>
                                        <p:cTn id="20" dur="1" fill="hold">
                                          <p:stCondLst>
                                            <p:cond delay="0"/>
                                          </p:stCondLst>
                                        </p:cTn>
                                        <p:tgtEl>
                                          <p:spTgt spid="87"/>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5128"/>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5129"/>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41"/>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43"/>
                                        </p:tgtEl>
                                        <p:attrNameLst>
                                          <p:attrName>style.visibility</p:attrName>
                                        </p:attrNameLst>
                                      </p:cBhvr>
                                      <p:to>
                                        <p:strVal val="hidden"/>
                                      </p:to>
                                    </p:set>
                                  </p:childTnLst>
                                </p:cTn>
                              </p:par>
                              <p:par>
                                <p:cTn id="33" presetID="10"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500"/>
                                        <p:tgtEl>
                                          <p:spTgt spid="44"/>
                                        </p:tgtEl>
                                      </p:cBhvr>
                                    </p:animEffect>
                                  </p:childTnLst>
                                </p:cTn>
                              </p:par>
                              <p:par>
                                <p:cTn id="36" presetID="10" presetClass="entr" presetSubtype="0" fill="hold"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ntr" presetSubtype="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500"/>
                            </p:stCondLst>
                            <p:childTnLst>
                              <p:par>
                                <p:cTn id="43" presetID="1" presetClass="exit" presetSubtype="0" fill="hold" nodeType="afterEffect">
                                  <p:stCondLst>
                                    <p:cond delay="0"/>
                                  </p:stCondLst>
                                  <p:childTnLst>
                                    <p:set>
                                      <p:cBhvr>
                                        <p:cTn id="44" dur="1" fill="hold">
                                          <p:stCondLst>
                                            <p:cond delay="0"/>
                                          </p:stCondLst>
                                        </p:cTn>
                                        <p:tgtEl>
                                          <p:spTgt spid="44"/>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45"/>
                                        </p:tgtEl>
                                        <p:attrNameLst>
                                          <p:attrName>style.visibility</p:attrName>
                                        </p:attrNameLst>
                                      </p:cBhvr>
                                      <p:to>
                                        <p:strVal val="hidden"/>
                                      </p:to>
                                    </p:set>
                                  </p:childTnLst>
                                </p:cTn>
                              </p:par>
                              <p:par>
                                <p:cTn id="47" presetID="10" presetClass="entr" presetSubtype="0" fill="hold" nodeType="with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500"/>
                                        <p:tgtEl>
                                          <p:spTgt spid="46"/>
                                        </p:tgtEl>
                                      </p:cBhvr>
                                    </p:animEffect>
                                  </p:childTnLst>
                                </p:cTn>
                              </p:par>
                              <p:par>
                                <p:cTn id="50" presetID="10" presetClass="entr" presetSubtype="0" fill="hold" nodeType="with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fade">
                                      <p:cBhvr>
                                        <p:cTn id="52" dur="500"/>
                                        <p:tgtEl>
                                          <p:spTgt spid="47"/>
                                        </p:tgtEl>
                                      </p:cBhvr>
                                    </p:animEffect>
                                  </p:childTnLst>
                                </p:cTn>
                              </p:par>
                              <p:par>
                                <p:cTn id="53" presetID="10" presetClass="entr" presetSubtype="0"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par>
                          <p:cTn id="56" fill="hold">
                            <p:stCondLst>
                              <p:cond delay="1000"/>
                            </p:stCondLst>
                            <p:childTnLst>
                              <p:par>
                                <p:cTn id="57" presetID="1" presetClass="exit" presetSubtype="0" fill="hold" nodeType="afterEffect">
                                  <p:stCondLst>
                                    <p:cond delay="0"/>
                                  </p:stCondLst>
                                  <p:childTnLst>
                                    <p:set>
                                      <p:cBhvr>
                                        <p:cTn id="58" dur="1" fill="hold">
                                          <p:stCondLst>
                                            <p:cond delay="0"/>
                                          </p:stCondLst>
                                        </p:cTn>
                                        <p:tgtEl>
                                          <p:spTgt spid="46"/>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47"/>
                                        </p:tgtEl>
                                        <p:attrNameLst>
                                          <p:attrName>style.visibility</p:attrName>
                                        </p:attrNameLst>
                                      </p:cBhvr>
                                      <p:to>
                                        <p:strVal val="hidden"/>
                                      </p:to>
                                    </p:set>
                                  </p:childTnLst>
                                </p:cTn>
                              </p:par>
                              <p:par>
                                <p:cTn id="61" presetID="10" presetClass="entr" presetSubtype="0" fill="hold" nodeType="with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500"/>
                                        <p:tgtEl>
                                          <p:spTgt spid="48"/>
                                        </p:tgtEl>
                                      </p:cBhvr>
                                    </p:animEffect>
                                  </p:childTnLst>
                                </p:cTn>
                              </p:par>
                              <p:par>
                                <p:cTn id="64" presetID="10" presetClass="entr" presetSubtype="0" fill="hold"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fade">
                                      <p:cBhvr>
                                        <p:cTn id="66" dur="500"/>
                                        <p:tgtEl>
                                          <p:spTgt spid="49"/>
                                        </p:tgtEl>
                                      </p:cBhvr>
                                    </p:animEffect>
                                  </p:childTnLst>
                                </p:cTn>
                              </p:par>
                              <p:par>
                                <p:cTn id="67" presetID="10"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500"/>
                                        <p:tgtEl>
                                          <p:spTgt spid="17"/>
                                        </p:tgtEl>
                                      </p:cBhvr>
                                    </p:animEffect>
                                  </p:childTnLst>
                                </p:cTn>
                              </p:par>
                            </p:childTnLst>
                          </p:cTn>
                        </p:par>
                        <p:par>
                          <p:cTn id="70" fill="hold">
                            <p:stCondLst>
                              <p:cond delay="1500"/>
                            </p:stCondLst>
                            <p:childTnLst>
                              <p:par>
                                <p:cTn id="71" presetID="1" presetClass="exit" presetSubtype="0" fill="hold" nodeType="afterEffect">
                                  <p:stCondLst>
                                    <p:cond delay="0"/>
                                  </p:stCondLst>
                                  <p:childTnLst>
                                    <p:set>
                                      <p:cBhvr>
                                        <p:cTn id="72" dur="1" fill="hold">
                                          <p:stCondLst>
                                            <p:cond delay="0"/>
                                          </p:stCondLst>
                                        </p:cTn>
                                        <p:tgtEl>
                                          <p:spTgt spid="48"/>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49"/>
                                        </p:tgtEl>
                                        <p:attrNameLst>
                                          <p:attrName>style.visibility</p:attrName>
                                        </p:attrNameLst>
                                      </p:cBhvr>
                                      <p:to>
                                        <p:strVal val="hidden"/>
                                      </p:to>
                                    </p:set>
                                  </p:childTnLst>
                                </p:cTn>
                              </p:par>
                              <p:par>
                                <p:cTn id="75" presetID="10" presetClass="entr" presetSubtype="0" fill="hold"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childTnLst>
                                </p:cTn>
                              </p:par>
                              <p:par>
                                <p:cTn id="78" presetID="10" presetClass="entr" presetSubtype="0" fill="hold" nodeType="with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fade">
                                      <p:cBhvr>
                                        <p:cTn id="80" dur="500"/>
                                        <p:tgtEl>
                                          <p:spTgt spid="51"/>
                                        </p:tgtEl>
                                      </p:cBhvr>
                                    </p:animEffect>
                                  </p:childTnLst>
                                </p:cTn>
                              </p:par>
                              <p:par>
                                <p:cTn id="81" presetID="10" presetClass="entr" presetSubtype="0"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500"/>
                                        <p:tgtEl>
                                          <p:spTgt spid="18"/>
                                        </p:tgtEl>
                                      </p:cBhvr>
                                    </p:animEffect>
                                  </p:childTnLst>
                                </p:cTn>
                              </p:par>
                            </p:childTnLst>
                          </p:cTn>
                        </p:par>
                        <p:par>
                          <p:cTn id="84" fill="hold">
                            <p:stCondLst>
                              <p:cond delay="2000"/>
                            </p:stCondLst>
                            <p:childTnLst>
                              <p:par>
                                <p:cTn id="85" presetID="1" presetClass="exit" presetSubtype="0" fill="hold" nodeType="afterEffect">
                                  <p:stCondLst>
                                    <p:cond delay="0"/>
                                  </p:stCondLst>
                                  <p:childTnLst>
                                    <p:set>
                                      <p:cBhvr>
                                        <p:cTn id="86" dur="1" fill="hold">
                                          <p:stCondLst>
                                            <p:cond delay="0"/>
                                          </p:stCondLst>
                                        </p:cTn>
                                        <p:tgtEl>
                                          <p:spTgt spid="50"/>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51"/>
                                        </p:tgtEl>
                                        <p:attrNameLst>
                                          <p:attrName>style.visibility</p:attrName>
                                        </p:attrNameLst>
                                      </p:cBhvr>
                                      <p:to>
                                        <p:strVal val="hidden"/>
                                      </p:to>
                                    </p:set>
                                  </p:childTnLst>
                                </p:cTn>
                              </p:par>
                              <p:par>
                                <p:cTn id="89" presetID="10" presetClass="entr" presetSubtype="0" fill="hold" nodeType="withEffect">
                                  <p:stCondLst>
                                    <p:cond delay="0"/>
                                  </p:stCondLst>
                                  <p:childTnLst>
                                    <p:set>
                                      <p:cBhvr>
                                        <p:cTn id="90" dur="1" fill="hold">
                                          <p:stCondLst>
                                            <p:cond delay="0"/>
                                          </p:stCondLst>
                                        </p:cTn>
                                        <p:tgtEl>
                                          <p:spTgt spid="52"/>
                                        </p:tgtEl>
                                        <p:attrNameLst>
                                          <p:attrName>style.visibility</p:attrName>
                                        </p:attrNameLst>
                                      </p:cBhvr>
                                      <p:to>
                                        <p:strVal val="visible"/>
                                      </p:to>
                                    </p:set>
                                    <p:animEffect transition="in" filter="fade">
                                      <p:cBhvr>
                                        <p:cTn id="91" dur="500"/>
                                        <p:tgtEl>
                                          <p:spTgt spid="52"/>
                                        </p:tgtEl>
                                      </p:cBhvr>
                                    </p:animEffect>
                                  </p:childTnLst>
                                </p:cTn>
                              </p:par>
                              <p:par>
                                <p:cTn id="92" presetID="10" presetClass="entr" presetSubtype="0" fill="hold" nodeType="withEffect">
                                  <p:stCondLst>
                                    <p:cond delay="0"/>
                                  </p:stCondLst>
                                  <p:childTnLst>
                                    <p:set>
                                      <p:cBhvr>
                                        <p:cTn id="93" dur="1" fill="hold">
                                          <p:stCondLst>
                                            <p:cond delay="0"/>
                                          </p:stCondLst>
                                        </p:cTn>
                                        <p:tgtEl>
                                          <p:spTgt spid="53"/>
                                        </p:tgtEl>
                                        <p:attrNameLst>
                                          <p:attrName>style.visibility</p:attrName>
                                        </p:attrNameLst>
                                      </p:cBhvr>
                                      <p:to>
                                        <p:strVal val="visible"/>
                                      </p:to>
                                    </p:set>
                                    <p:animEffect transition="in" filter="fade">
                                      <p:cBhvr>
                                        <p:cTn id="94" dur="500"/>
                                        <p:tgtEl>
                                          <p:spTgt spid="53"/>
                                        </p:tgtEl>
                                      </p:cBhvr>
                                    </p:animEffect>
                                  </p:childTnLst>
                                </p:cTn>
                              </p:par>
                              <p:par>
                                <p:cTn id="95" presetID="10" presetClass="entr" presetSubtype="0"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fade">
                                      <p:cBhvr>
                                        <p:cTn id="97" dur="500"/>
                                        <p:tgtEl>
                                          <p:spTgt spid="19"/>
                                        </p:tgtEl>
                                      </p:cBhvr>
                                    </p:animEffect>
                                  </p:childTnLst>
                                </p:cTn>
                              </p:par>
                            </p:childTnLst>
                          </p:cTn>
                        </p:par>
                        <p:par>
                          <p:cTn id="98" fill="hold">
                            <p:stCondLst>
                              <p:cond delay="2500"/>
                            </p:stCondLst>
                            <p:childTnLst>
                              <p:par>
                                <p:cTn id="99" presetID="1" presetClass="exit" presetSubtype="0" fill="hold" nodeType="afterEffect">
                                  <p:stCondLst>
                                    <p:cond delay="0"/>
                                  </p:stCondLst>
                                  <p:childTnLst>
                                    <p:set>
                                      <p:cBhvr>
                                        <p:cTn id="100" dur="1" fill="hold">
                                          <p:stCondLst>
                                            <p:cond delay="0"/>
                                          </p:stCondLst>
                                        </p:cTn>
                                        <p:tgtEl>
                                          <p:spTgt spid="52"/>
                                        </p:tgtEl>
                                        <p:attrNameLst>
                                          <p:attrName>style.visibility</p:attrName>
                                        </p:attrNameLst>
                                      </p:cBhvr>
                                      <p:to>
                                        <p:strVal val="hidden"/>
                                      </p:to>
                                    </p:set>
                                  </p:childTnLst>
                                </p:cTn>
                              </p:par>
                              <p:par>
                                <p:cTn id="101" presetID="1" presetClass="exit" presetSubtype="0" fill="hold" nodeType="withEffect">
                                  <p:stCondLst>
                                    <p:cond delay="0"/>
                                  </p:stCondLst>
                                  <p:childTnLst>
                                    <p:set>
                                      <p:cBhvr>
                                        <p:cTn id="102" dur="1" fill="hold">
                                          <p:stCondLst>
                                            <p:cond delay="0"/>
                                          </p:stCondLst>
                                        </p:cTn>
                                        <p:tgtEl>
                                          <p:spTgt spid="53"/>
                                        </p:tgtEl>
                                        <p:attrNameLst>
                                          <p:attrName>style.visibility</p:attrName>
                                        </p:attrNameLst>
                                      </p:cBhvr>
                                      <p:to>
                                        <p:strVal val="hidden"/>
                                      </p:to>
                                    </p:set>
                                  </p:childTnLst>
                                </p:cTn>
                              </p:par>
                              <p:par>
                                <p:cTn id="103" presetID="10" presetClass="entr" presetSubtype="0" fill="hold" nodeType="withEffect">
                                  <p:stCondLst>
                                    <p:cond delay="0"/>
                                  </p:stCondLst>
                                  <p:childTnLst>
                                    <p:set>
                                      <p:cBhvr>
                                        <p:cTn id="104" dur="1" fill="hold">
                                          <p:stCondLst>
                                            <p:cond delay="0"/>
                                          </p:stCondLst>
                                        </p:cTn>
                                        <p:tgtEl>
                                          <p:spTgt spid="54"/>
                                        </p:tgtEl>
                                        <p:attrNameLst>
                                          <p:attrName>style.visibility</p:attrName>
                                        </p:attrNameLst>
                                      </p:cBhvr>
                                      <p:to>
                                        <p:strVal val="visible"/>
                                      </p:to>
                                    </p:set>
                                    <p:animEffect transition="in" filter="fade">
                                      <p:cBhvr>
                                        <p:cTn id="105" dur="500"/>
                                        <p:tgtEl>
                                          <p:spTgt spid="54"/>
                                        </p:tgtEl>
                                      </p:cBhvr>
                                    </p:animEffect>
                                  </p:childTnLst>
                                </p:cTn>
                              </p:par>
                              <p:par>
                                <p:cTn id="106" presetID="10" presetClass="entr" presetSubtype="0" fill="hold"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fade">
                                      <p:cBhvr>
                                        <p:cTn id="108" dur="500"/>
                                        <p:tgtEl>
                                          <p:spTgt spid="55"/>
                                        </p:tgtEl>
                                      </p:cBhvr>
                                    </p:animEffect>
                                  </p:childTnLst>
                                </p:cTn>
                              </p:par>
                              <p:par>
                                <p:cTn id="109" presetID="10" presetClass="entr" presetSubtype="0"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Effect transition="in" filter="fade">
                                      <p:cBhvr>
                                        <p:cTn id="111" dur="500"/>
                                        <p:tgtEl>
                                          <p:spTgt spid="20"/>
                                        </p:tgtEl>
                                      </p:cBhvr>
                                    </p:animEffect>
                                  </p:childTnLst>
                                </p:cTn>
                              </p:par>
                            </p:childTnLst>
                          </p:cTn>
                        </p:par>
                        <p:par>
                          <p:cTn id="112" fill="hold">
                            <p:stCondLst>
                              <p:cond delay="3000"/>
                            </p:stCondLst>
                            <p:childTnLst>
                              <p:par>
                                <p:cTn id="113" presetID="1" presetClass="exit" presetSubtype="0" fill="hold" nodeType="afterEffect">
                                  <p:stCondLst>
                                    <p:cond delay="0"/>
                                  </p:stCondLst>
                                  <p:childTnLst>
                                    <p:set>
                                      <p:cBhvr>
                                        <p:cTn id="114" dur="1" fill="hold">
                                          <p:stCondLst>
                                            <p:cond delay="0"/>
                                          </p:stCondLst>
                                        </p:cTn>
                                        <p:tgtEl>
                                          <p:spTgt spid="54"/>
                                        </p:tgtEl>
                                        <p:attrNameLst>
                                          <p:attrName>style.visibility</p:attrName>
                                        </p:attrNameLst>
                                      </p:cBhvr>
                                      <p:to>
                                        <p:strVal val="hidden"/>
                                      </p:to>
                                    </p:set>
                                  </p:childTnLst>
                                </p:cTn>
                              </p:par>
                              <p:par>
                                <p:cTn id="115" presetID="1" presetClass="exit" presetSubtype="0" fill="hold" nodeType="withEffect">
                                  <p:stCondLst>
                                    <p:cond delay="0"/>
                                  </p:stCondLst>
                                  <p:childTnLst>
                                    <p:set>
                                      <p:cBhvr>
                                        <p:cTn id="116" dur="1" fill="hold">
                                          <p:stCondLst>
                                            <p:cond delay="0"/>
                                          </p:stCondLst>
                                        </p:cTn>
                                        <p:tgtEl>
                                          <p:spTgt spid="55"/>
                                        </p:tgtEl>
                                        <p:attrNameLst>
                                          <p:attrName>style.visibility</p:attrName>
                                        </p:attrNameLst>
                                      </p:cBhvr>
                                      <p:to>
                                        <p:strVal val="hidden"/>
                                      </p:to>
                                    </p:set>
                                  </p:childTnLst>
                                </p:cTn>
                              </p:par>
                              <p:par>
                                <p:cTn id="117" presetID="10" presetClass="entr" presetSubtype="0" fill="hold" nodeType="withEffect">
                                  <p:stCondLst>
                                    <p:cond delay="0"/>
                                  </p:stCondLst>
                                  <p:childTnLst>
                                    <p:set>
                                      <p:cBhvr>
                                        <p:cTn id="118" dur="1" fill="hold">
                                          <p:stCondLst>
                                            <p:cond delay="0"/>
                                          </p:stCondLst>
                                        </p:cTn>
                                        <p:tgtEl>
                                          <p:spTgt spid="56"/>
                                        </p:tgtEl>
                                        <p:attrNameLst>
                                          <p:attrName>style.visibility</p:attrName>
                                        </p:attrNameLst>
                                      </p:cBhvr>
                                      <p:to>
                                        <p:strVal val="visible"/>
                                      </p:to>
                                    </p:set>
                                    <p:animEffect transition="in" filter="fade">
                                      <p:cBhvr>
                                        <p:cTn id="119" dur="500"/>
                                        <p:tgtEl>
                                          <p:spTgt spid="56"/>
                                        </p:tgtEl>
                                      </p:cBhvr>
                                    </p:animEffect>
                                  </p:childTnLst>
                                </p:cTn>
                              </p:par>
                              <p:par>
                                <p:cTn id="120" presetID="10" presetClass="entr" presetSubtype="0" fill="hold" nodeType="withEffect">
                                  <p:stCondLst>
                                    <p:cond delay="0"/>
                                  </p:stCondLst>
                                  <p:childTnLst>
                                    <p:set>
                                      <p:cBhvr>
                                        <p:cTn id="121" dur="1" fill="hold">
                                          <p:stCondLst>
                                            <p:cond delay="0"/>
                                          </p:stCondLst>
                                        </p:cTn>
                                        <p:tgtEl>
                                          <p:spTgt spid="57"/>
                                        </p:tgtEl>
                                        <p:attrNameLst>
                                          <p:attrName>style.visibility</p:attrName>
                                        </p:attrNameLst>
                                      </p:cBhvr>
                                      <p:to>
                                        <p:strVal val="visible"/>
                                      </p:to>
                                    </p:set>
                                    <p:animEffect transition="in" filter="fade">
                                      <p:cBhvr>
                                        <p:cTn id="122" dur="500"/>
                                        <p:tgtEl>
                                          <p:spTgt spid="57"/>
                                        </p:tgtEl>
                                      </p:cBhvr>
                                    </p:animEffect>
                                  </p:childTnLst>
                                </p:cTn>
                              </p:par>
                              <p:par>
                                <p:cTn id="123" presetID="10" presetClass="entr" presetSubtype="0" fill="hold" nodeType="with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fade">
                                      <p:cBhvr>
                                        <p:cTn id="125" dur="500"/>
                                        <p:tgtEl>
                                          <p:spTgt spid="21"/>
                                        </p:tgtEl>
                                      </p:cBhvr>
                                    </p:animEffect>
                                  </p:childTnLst>
                                </p:cTn>
                              </p:par>
                            </p:childTnLst>
                          </p:cTn>
                        </p:par>
                        <p:par>
                          <p:cTn id="126" fill="hold">
                            <p:stCondLst>
                              <p:cond delay="3500"/>
                            </p:stCondLst>
                            <p:childTnLst>
                              <p:par>
                                <p:cTn id="127" presetID="1" presetClass="exit" presetSubtype="0" fill="hold" nodeType="afterEffect">
                                  <p:stCondLst>
                                    <p:cond delay="0"/>
                                  </p:stCondLst>
                                  <p:childTnLst>
                                    <p:set>
                                      <p:cBhvr>
                                        <p:cTn id="128" dur="1" fill="hold">
                                          <p:stCondLst>
                                            <p:cond delay="0"/>
                                          </p:stCondLst>
                                        </p:cTn>
                                        <p:tgtEl>
                                          <p:spTgt spid="56"/>
                                        </p:tgtEl>
                                        <p:attrNameLst>
                                          <p:attrName>style.visibility</p:attrName>
                                        </p:attrNameLst>
                                      </p:cBhvr>
                                      <p:to>
                                        <p:strVal val="hidden"/>
                                      </p:to>
                                    </p:set>
                                  </p:childTnLst>
                                </p:cTn>
                              </p:par>
                              <p:par>
                                <p:cTn id="129" presetID="1" presetClass="exit" presetSubtype="0" fill="hold" nodeType="withEffect">
                                  <p:stCondLst>
                                    <p:cond delay="0"/>
                                  </p:stCondLst>
                                  <p:childTnLst>
                                    <p:set>
                                      <p:cBhvr>
                                        <p:cTn id="130" dur="1" fill="hold">
                                          <p:stCondLst>
                                            <p:cond delay="0"/>
                                          </p:stCondLst>
                                        </p:cTn>
                                        <p:tgtEl>
                                          <p:spTgt spid="57"/>
                                        </p:tgtEl>
                                        <p:attrNameLst>
                                          <p:attrName>style.visibility</p:attrName>
                                        </p:attrNameLst>
                                      </p:cBhvr>
                                      <p:to>
                                        <p:strVal val="hidden"/>
                                      </p:to>
                                    </p:set>
                                  </p:childTnLst>
                                </p:cTn>
                              </p:par>
                            </p:childTnLst>
                          </p:cTn>
                        </p:par>
                      </p:childTnLst>
                    </p:cTn>
                  </p:par>
                  <p:par>
                    <p:cTn id="131" fill="hold">
                      <p:stCondLst>
                        <p:cond delay="indefinite"/>
                      </p:stCondLst>
                      <p:childTnLst>
                        <p:par>
                          <p:cTn id="132" fill="hold">
                            <p:stCondLst>
                              <p:cond delay="0"/>
                            </p:stCondLst>
                            <p:childTnLst>
                              <p:par>
                                <p:cTn id="133" presetID="16" presetClass="entr" presetSubtype="26" fill="hold" grpId="0" nodeType="clickEffect">
                                  <p:stCondLst>
                                    <p:cond delay="0"/>
                                  </p:stCondLst>
                                  <p:childTnLst>
                                    <p:set>
                                      <p:cBhvr>
                                        <p:cTn id="134" dur="1" fill="hold">
                                          <p:stCondLst>
                                            <p:cond delay="0"/>
                                          </p:stCondLst>
                                        </p:cTn>
                                        <p:tgtEl>
                                          <p:spTgt spid="125"/>
                                        </p:tgtEl>
                                        <p:attrNameLst>
                                          <p:attrName>style.visibility</p:attrName>
                                        </p:attrNameLst>
                                      </p:cBhvr>
                                      <p:to>
                                        <p:strVal val="visible"/>
                                      </p:to>
                                    </p:set>
                                    <p:animEffect transition="in" filter="barn(inHorizontal)">
                                      <p:cBhvr>
                                        <p:cTn id="135" dur="500"/>
                                        <p:tgtEl>
                                          <p:spTgt spid="125"/>
                                        </p:tgtEl>
                                      </p:cBhvr>
                                    </p:animEffect>
                                  </p:childTnLst>
                                </p:cTn>
                              </p:par>
                            </p:childTnLst>
                          </p:cTn>
                        </p:par>
                        <p:par>
                          <p:cTn id="136" fill="hold">
                            <p:stCondLst>
                              <p:cond delay="500"/>
                            </p:stCondLst>
                            <p:childTnLst>
                              <p:par>
                                <p:cTn id="137" presetID="35" presetClass="emph" presetSubtype="0" repeatCount="3000" fill="hold" grpId="1" nodeType="afterEffect">
                                  <p:stCondLst>
                                    <p:cond delay="0"/>
                                  </p:stCondLst>
                                  <p:childTnLst>
                                    <p:anim calcmode="discrete" valueType="str">
                                      <p:cBhvr>
                                        <p:cTn id="138" dur="500" fill="hold"/>
                                        <p:tgtEl>
                                          <p:spTgt spid="12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P spid="125" grpId="1" animBg="1"/>
      <p:bldP spid="81" grpId="0" animBg="1"/>
      <p:bldP spid="87" grpId="0"/>
      <p:bldP spid="87"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 name="Picture 5"/>
          <p:cNvPicPr>
            <a:picLocks noChangeAspect="1" noChangeArrowheads="1"/>
          </p:cNvPicPr>
          <p:nvPr/>
        </p:nvPicPr>
        <p:blipFill>
          <a:blip r:embed="rId3" cstate="print"/>
          <a:srcRect/>
          <a:stretch>
            <a:fillRect/>
          </a:stretch>
        </p:blipFill>
        <p:spPr bwMode="auto">
          <a:xfrm>
            <a:off x="1601384" y="3429000"/>
            <a:ext cx="6210976" cy="3456385"/>
          </a:xfrm>
          <a:prstGeom prst="rect">
            <a:avLst/>
          </a:prstGeom>
          <a:solidFill>
            <a:schemeClr val="bg1"/>
          </a:solidFill>
          <a:ln w="9525">
            <a:noFill/>
            <a:miter lim="800000"/>
            <a:headEnd/>
            <a:tailEnd/>
          </a:ln>
        </p:spPr>
      </p:pic>
      <p:grpSp>
        <p:nvGrpSpPr>
          <p:cNvPr id="2" name="Group 133"/>
          <p:cNvGrpSpPr/>
          <p:nvPr/>
        </p:nvGrpSpPr>
        <p:grpSpPr>
          <a:xfrm>
            <a:off x="1022527" y="3751681"/>
            <a:ext cx="7098945" cy="3078983"/>
            <a:chOff x="1022527" y="3751681"/>
            <a:chExt cx="7098945" cy="3078983"/>
          </a:xfrm>
        </p:grpSpPr>
        <p:grpSp>
          <p:nvGrpSpPr>
            <p:cNvPr id="3" name="Group 132"/>
            <p:cNvGrpSpPr/>
            <p:nvPr/>
          </p:nvGrpSpPr>
          <p:grpSpPr>
            <a:xfrm>
              <a:off x="1022527" y="3751681"/>
              <a:ext cx="7098945" cy="3078983"/>
              <a:chOff x="1022527" y="3751681"/>
              <a:chExt cx="7098945" cy="3078983"/>
            </a:xfrm>
          </p:grpSpPr>
          <p:pic>
            <p:nvPicPr>
              <p:cNvPr id="62"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2527" y="4451419"/>
                <a:ext cx="2358451" cy="193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 name="Oval 63"/>
              <p:cNvSpPr/>
              <p:nvPr/>
            </p:nvSpPr>
            <p:spPr bwMode="auto">
              <a:xfrm>
                <a:off x="3660947" y="4645564"/>
                <a:ext cx="1816401" cy="1543175"/>
              </a:xfrm>
              <a:prstGeom prst="ellipse">
                <a:avLst/>
              </a:prstGeom>
              <a:noFill/>
              <a:ln w="19050" cap="flat" cmpd="sng" algn="ctr">
                <a:solidFill>
                  <a:schemeClr val="tx1"/>
                </a:solidFill>
                <a:prstDash val="sysDot"/>
                <a:round/>
                <a:headEnd type="none" w="med" len="med"/>
                <a:tailEnd type="none" w="med" len="med"/>
              </a:ln>
              <a:effectLst/>
            </p:spPr>
            <p:txBody>
              <a:bodyPr vert="horz" wrap="none" lIns="91440" tIns="45720" rIns="91440" bIns="45720" numCol="1" rtlCol="1" anchor="t" anchorCtr="0" compatLnSpc="1">
                <a:prstTxWarp prst="textNoShape">
                  <a:avLst/>
                </a:prstTxWarp>
                <a:no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pic>
            <p:nvPicPr>
              <p:cNvPr id="65"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09695" y="5193397"/>
                <a:ext cx="524100" cy="447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63021" y="4451419"/>
                <a:ext cx="2358451" cy="193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63533" y="5232652"/>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12836" y="5213076"/>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68"/>
              <p:cNvGrpSpPr/>
              <p:nvPr/>
            </p:nvGrpSpPr>
            <p:grpSpPr>
              <a:xfrm>
                <a:off x="2005817" y="3751681"/>
                <a:ext cx="2246008" cy="584775"/>
                <a:chOff x="2150240" y="3363811"/>
                <a:chExt cx="2367500" cy="709460"/>
              </a:xfrm>
            </p:grpSpPr>
            <p:sp>
              <p:nvSpPr>
                <p:cNvPr id="106" name="TextBox 105"/>
                <p:cNvSpPr txBox="1"/>
                <p:nvPr/>
              </p:nvSpPr>
              <p:spPr>
                <a:xfrm>
                  <a:off x="2150240" y="3363811"/>
                  <a:ext cx="2367500" cy="709460"/>
                </a:xfrm>
                <a:prstGeom prst="rect">
                  <a:avLst/>
                </a:prstGeom>
                <a:noFill/>
              </p:spPr>
              <p:txBody>
                <a:bodyPr wrap="square" rtlCol="1">
                  <a:spAutoFit/>
                </a:bodyPr>
                <a:lstStyle/>
                <a:p>
                  <a:pPr algn="l" rtl="0" fontAlgn="base">
                    <a:spcBef>
                      <a:spcPct val="0"/>
                    </a:spcBef>
                    <a:spcAft>
                      <a:spcPct val="0"/>
                    </a:spcAft>
                  </a:pPr>
                  <a:r>
                    <a:rPr lang="en-US" sz="3200" dirty="0">
                      <a:solidFill>
                        <a:srgbClr val="002060"/>
                      </a:solidFill>
                      <a:latin typeface="Corbel" pitchFamily="34" charset="0"/>
                      <a:cs typeface="Calibri" pitchFamily="34" charset="0"/>
                    </a:rPr>
                    <a:t>SSD(	    ,	 )</a:t>
                  </a:r>
                  <a:endParaRPr lang="he-IL" sz="3200" dirty="0">
                    <a:solidFill>
                      <a:srgbClr val="002060"/>
                    </a:solidFill>
                    <a:latin typeface="Corbel" pitchFamily="34" charset="0"/>
                  </a:endParaRPr>
                </a:p>
              </p:txBody>
            </p:sp>
            <p:pic>
              <p:nvPicPr>
                <p:cNvPr id="107"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95683" y="3429473"/>
                  <a:ext cx="50482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23263" y="3405661"/>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 name="Group 69"/>
              <p:cNvGrpSpPr/>
              <p:nvPr/>
            </p:nvGrpSpPr>
            <p:grpSpPr>
              <a:xfrm>
                <a:off x="4951582" y="3751681"/>
                <a:ext cx="2246008" cy="584775"/>
                <a:chOff x="4780363" y="3391236"/>
                <a:chExt cx="2367500" cy="709460"/>
              </a:xfrm>
            </p:grpSpPr>
            <p:sp>
              <p:nvSpPr>
                <p:cNvPr id="103" name="TextBox 102"/>
                <p:cNvSpPr txBox="1"/>
                <p:nvPr/>
              </p:nvSpPr>
              <p:spPr>
                <a:xfrm>
                  <a:off x="4780363" y="3391236"/>
                  <a:ext cx="2367500" cy="709460"/>
                </a:xfrm>
                <a:prstGeom prst="rect">
                  <a:avLst/>
                </a:prstGeom>
                <a:noFill/>
              </p:spPr>
              <p:txBody>
                <a:bodyPr wrap="square" rtlCol="1">
                  <a:spAutoFit/>
                </a:bodyPr>
                <a:lstStyle/>
                <a:p>
                  <a:pPr algn="l" rtl="0" fontAlgn="base">
                    <a:spcBef>
                      <a:spcPct val="0"/>
                    </a:spcBef>
                    <a:spcAft>
                      <a:spcPct val="0"/>
                    </a:spcAft>
                  </a:pPr>
                  <a:r>
                    <a:rPr lang="en-US" sz="3200" dirty="0">
                      <a:solidFill>
                        <a:srgbClr val="002060"/>
                      </a:solidFill>
                      <a:latin typeface="Corbel" pitchFamily="34" charset="0"/>
                      <a:cs typeface="Calibri" pitchFamily="34" charset="0"/>
                    </a:rPr>
                    <a:t>SSD(	    ,	 )</a:t>
                  </a:r>
                  <a:endParaRPr lang="he-IL" sz="3200" dirty="0">
                    <a:solidFill>
                      <a:srgbClr val="002060"/>
                    </a:solidFill>
                    <a:latin typeface="Corbel" pitchFamily="34" charset="0"/>
                  </a:endParaRPr>
                </a:p>
              </p:txBody>
            </p:sp>
            <p:pic>
              <p:nvPicPr>
                <p:cNvPr id="10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53386" y="3433086"/>
                  <a:ext cx="55245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5"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46291" y="3452136"/>
                  <a:ext cx="476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1" name="Freeform 70"/>
              <p:cNvSpPr/>
              <p:nvPr/>
            </p:nvSpPr>
            <p:spPr bwMode="auto">
              <a:xfrm>
                <a:off x="5079893" y="4331545"/>
                <a:ext cx="1078366" cy="254666"/>
              </a:xfrm>
              <a:custGeom>
                <a:avLst/>
                <a:gdLst>
                  <a:gd name="connsiteX0" fmla="*/ 0 w 1136697"/>
                  <a:gd name="connsiteY0" fmla="*/ 308965 h 308965"/>
                  <a:gd name="connsiteX1" fmla="*/ 498764 w 1136697"/>
                  <a:gd name="connsiteY1" fmla="*/ 206 h 308965"/>
                  <a:gd name="connsiteX2" fmla="*/ 1068779 w 1136697"/>
                  <a:gd name="connsiteY2" fmla="*/ 261464 h 308965"/>
                  <a:gd name="connsiteX3" fmla="*/ 1104405 w 1136697"/>
                  <a:gd name="connsiteY3" fmla="*/ 285214 h 308965"/>
                </a:gdLst>
                <a:ahLst/>
                <a:cxnLst>
                  <a:cxn ang="0">
                    <a:pos x="connsiteX0" y="connsiteY0"/>
                  </a:cxn>
                  <a:cxn ang="0">
                    <a:pos x="connsiteX1" y="connsiteY1"/>
                  </a:cxn>
                  <a:cxn ang="0">
                    <a:pos x="connsiteX2" y="connsiteY2"/>
                  </a:cxn>
                  <a:cxn ang="0">
                    <a:pos x="connsiteX3" y="connsiteY3"/>
                  </a:cxn>
                </a:cxnLst>
                <a:rect l="l" t="t" r="r" b="b"/>
                <a:pathLst>
                  <a:path w="1136697" h="308965">
                    <a:moveTo>
                      <a:pt x="0" y="308965"/>
                    </a:moveTo>
                    <a:cubicBezTo>
                      <a:pt x="160317" y="158544"/>
                      <a:pt x="320634" y="8123"/>
                      <a:pt x="498764" y="206"/>
                    </a:cubicBezTo>
                    <a:cubicBezTo>
                      <a:pt x="676894" y="-7711"/>
                      <a:pt x="967839" y="213963"/>
                      <a:pt x="1068779" y="261464"/>
                    </a:cubicBezTo>
                    <a:cubicBezTo>
                      <a:pt x="1169719" y="308965"/>
                      <a:pt x="1137062" y="297089"/>
                      <a:pt x="1104405" y="285214"/>
                    </a:cubicBezTo>
                  </a:path>
                </a:pathLst>
              </a:custGeom>
              <a:noFill/>
              <a:ln w="19050" cap="flat" cmpd="sng" algn="ctr">
                <a:solidFill>
                  <a:schemeClr val="tx1"/>
                </a:solidFill>
                <a:prstDash val="solid"/>
                <a:round/>
                <a:headEnd type="triangle" w="med" len="med"/>
                <a:tailEnd type="triangl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72" name="Freeform 71"/>
              <p:cNvSpPr/>
              <p:nvPr/>
            </p:nvSpPr>
            <p:spPr bwMode="auto">
              <a:xfrm>
                <a:off x="3011873" y="4331545"/>
                <a:ext cx="1078366" cy="254666"/>
              </a:xfrm>
              <a:custGeom>
                <a:avLst/>
                <a:gdLst>
                  <a:gd name="connsiteX0" fmla="*/ 0 w 1136697"/>
                  <a:gd name="connsiteY0" fmla="*/ 308965 h 308965"/>
                  <a:gd name="connsiteX1" fmla="*/ 498764 w 1136697"/>
                  <a:gd name="connsiteY1" fmla="*/ 206 h 308965"/>
                  <a:gd name="connsiteX2" fmla="*/ 1068779 w 1136697"/>
                  <a:gd name="connsiteY2" fmla="*/ 261464 h 308965"/>
                  <a:gd name="connsiteX3" fmla="*/ 1104405 w 1136697"/>
                  <a:gd name="connsiteY3" fmla="*/ 285214 h 308965"/>
                </a:gdLst>
                <a:ahLst/>
                <a:cxnLst>
                  <a:cxn ang="0">
                    <a:pos x="connsiteX0" y="connsiteY0"/>
                  </a:cxn>
                  <a:cxn ang="0">
                    <a:pos x="connsiteX1" y="connsiteY1"/>
                  </a:cxn>
                  <a:cxn ang="0">
                    <a:pos x="connsiteX2" y="connsiteY2"/>
                  </a:cxn>
                  <a:cxn ang="0">
                    <a:pos x="connsiteX3" y="connsiteY3"/>
                  </a:cxn>
                </a:cxnLst>
                <a:rect l="l" t="t" r="r" b="b"/>
                <a:pathLst>
                  <a:path w="1136697" h="308965">
                    <a:moveTo>
                      <a:pt x="0" y="308965"/>
                    </a:moveTo>
                    <a:cubicBezTo>
                      <a:pt x="160317" y="158544"/>
                      <a:pt x="320634" y="8123"/>
                      <a:pt x="498764" y="206"/>
                    </a:cubicBezTo>
                    <a:cubicBezTo>
                      <a:pt x="676894" y="-7711"/>
                      <a:pt x="967839" y="213963"/>
                      <a:pt x="1068779" y="261464"/>
                    </a:cubicBezTo>
                    <a:cubicBezTo>
                      <a:pt x="1169719" y="308965"/>
                      <a:pt x="1137062" y="297089"/>
                      <a:pt x="1104405" y="285214"/>
                    </a:cubicBezTo>
                  </a:path>
                </a:pathLst>
              </a:custGeom>
              <a:noFill/>
              <a:ln w="19050" cap="flat" cmpd="sng" algn="ctr">
                <a:solidFill>
                  <a:schemeClr val="tx1"/>
                </a:solidFill>
                <a:prstDash val="solid"/>
                <a:round/>
                <a:headEnd type="triangle" w="med" len="med"/>
                <a:tailEnd type="triangl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73" name="TextBox 72"/>
              <p:cNvSpPr txBox="1"/>
              <p:nvPr/>
            </p:nvSpPr>
            <p:spPr>
              <a:xfrm>
                <a:off x="1914254" y="6307444"/>
                <a:ext cx="481222"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0070C0"/>
                    </a:solidFill>
                    <a:latin typeface="Corbel" pitchFamily="34" charset="0"/>
                    <a:cs typeface="Calibri" pitchFamily="34" charset="0"/>
                  </a:rPr>
                  <a:t>-1</a:t>
                </a:r>
                <a:endParaRPr lang="he-IL" sz="2800" b="1" dirty="0">
                  <a:solidFill>
                    <a:srgbClr val="0070C0"/>
                  </a:solidFill>
                  <a:latin typeface="Corbel" pitchFamily="34" charset="0"/>
                </a:endParaRPr>
              </a:p>
            </p:txBody>
          </p:sp>
          <p:sp>
            <p:nvSpPr>
              <p:cNvPr id="74" name="TextBox 73"/>
              <p:cNvSpPr txBox="1"/>
              <p:nvPr/>
            </p:nvSpPr>
            <p:spPr>
              <a:xfrm>
                <a:off x="6746926" y="6307444"/>
                <a:ext cx="362600"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C00000"/>
                    </a:solidFill>
                    <a:latin typeface="Corbel" pitchFamily="34" charset="0"/>
                    <a:cs typeface="Calibri" pitchFamily="34" charset="0"/>
                  </a:rPr>
                  <a:t>1</a:t>
                </a:r>
                <a:endParaRPr lang="he-IL" sz="2800" b="1" dirty="0">
                  <a:solidFill>
                    <a:srgbClr val="C00000"/>
                  </a:solidFill>
                  <a:latin typeface="Corbel" pitchFamily="34" charset="0"/>
                </a:endParaRPr>
              </a:p>
            </p:txBody>
          </p:sp>
          <p:sp>
            <p:nvSpPr>
              <p:cNvPr id="75" name="TextBox 74"/>
              <p:cNvSpPr txBox="1"/>
              <p:nvPr/>
            </p:nvSpPr>
            <p:spPr>
              <a:xfrm>
                <a:off x="4446823" y="6307444"/>
                <a:ext cx="369012" cy="523220"/>
              </a:xfrm>
              <a:prstGeom prst="rect">
                <a:avLst/>
              </a:prstGeom>
              <a:noFill/>
              <a:ln>
                <a:noFill/>
              </a:ln>
            </p:spPr>
            <p:txBody>
              <a:bodyPr wrap="none" rtlCol="1">
                <a:spAutoFit/>
              </a:bodyPr>
              <a:lstStyle/>
              <a:p>
                <a:pPr algn="l" rtl="0" fontAlgn="base">
                  <a:spcBef>
                    <a:spcPct val="0"/>
                  </a:spcBef>
                  <a:spcAft>
                    <a:spcPct val="0"/>
                  </a:spcAft>
                </a:pPr>
                <a:r>
                  <a:rPr lang="en-US" sz="2800" b="1" dirty="0">
                    <a:solidFill>
                      <a:srgbClr val="00B050"/>
                    </a:solidFill>
                    <a:latin typeface="Corbel" pitchFamily="34" charset="0"/>
                    <a:cs typeface="Calibri" pitchFamily="34" charset="0"/>
                  </a:rPr>
                  <a:t>0</a:t>
                </a:r>
                <a:endParaRPr lang="he-IL" sz="2800" b="1" dirty="0">
                  <a:solidFill>
                    <a:srgbClr val="00B050"/>
                  </a:solidFill>
                  <a:latin typeface="Corbel" pitchFamily="34" charset="0"/>
                </a:endParaRPr>
              </a:p>
            </p:txBody>
          </p:sp>
          <p:cxnSp>
            <p:nvCxnSpPr>
              <p:cNvPr id="77" name="Straight Arrow Connector 76"/>
              <p:cNvCxnSpPr/>
              <p:nvPr/>
            </p:nvCxnSpPr>
            <p:spPr bwMode="auto">
              <a:xfrm>
                <a:off x="6349014" y="5436778"/>
                <a:ext cx="468068" cy="0"/>
              </a:xfrm>
              <a:prstGeom prst="straightConnector1">
                <a:avLst/>
              </a:prstGeom>
              <a:solidFill>
                <a:schemeClr val="accent1"/>
              </a:solidFill>
              <a:ln w="28575" cap="flat" cmpd="sng" algn="ctr">
                <a:solidFill>
                  <a:srgbClr val="C00000"/>
                </a:solidFill>
                <a:prstDash val="solid"/>
                <a:round/>
                <a:headEnd type="arrow" w="med" len="med"/>
                <a:tailEnd type="none" w="med" len="med"/>
              </a:ln>
              <a:effectLst/>
            </p:spPr>
          </p:cxnSp>
          <p:pic>
            <p:nvPicPr>
              <p:cNvPr id="78"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96846" y="4645564"/>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46150" y="4625988"/>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0"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39761" y="4524837"/>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89064" y="4505261"/>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91233" y="4645563"/>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3"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40537" y="4625987"/>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4"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35812" y="5232543"/>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85116" y="5212967"/>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6"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02499" y="5821574"/>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7"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51802" y="5801998"/>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49410" y="5947191"/>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9"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09979" y="5937403"/>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91022" y="5814370"/>
                <a:ext cx="478919" cy="408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1"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51592" y="5804582"/>
                <a:ext cx="451810" cy="41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2" name="Straight Arrow Connector 91"/>
              <p:cNvCxnSpPr/>
              <p:nvPr/>
            </p:nvCxnSpPr>
            <p:spPr bwMode="auto">
              <a:xfrm flipH="1" flipV="1">
                <a:off x="6503402" y="5053817"/>
                <a:ext cx="369712" cy="363334"/>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93" name="Straight Arrow Connector 92"/>
              <p:cNvCxnSpPr/>
              <p:nvPr/>
            </p:nvCxnSpPr>
            <p:spPr bwMode="auto">
              <a:xfrm flipH="1" flipV="1">
                <a:off x="6921204" y="4933090"/>
                <a:ext cx="14680" cy="484060"/>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94" name="Straight Arrow Connector 93"/>
              <p:cNvCxnSpPr/>
              <p:nvPr/>
            </p:nvCxnSpPr>
            <p:spPr bwMode="auto">
              <a:xfrm flipV="1">
                <a:off x="7006768" y="5053817"/>
                <a:ext cx="333769" cy="363334"/>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95" name="Straight Arrow Connector 94"/>
              <p:cNvCxnSpPr/>
              <p:nvPr/>
            </p:nvCxnSpPr>
            <p:spPr bwMode="auto">
              <a:xfrm>
                <a:off x="7006768" y="5446515"/>
                <a:ext cx="478348" cy="0"/>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96" name="Straight Arrow Connector 95"/>
              <p:cNvCxnSpPr/>
              <p:nvPr/>
            </p:nvCxnSpPr>
            <p:spPr bwMode="auto">
              <a:xfrm>
                <a:off x="7049126" y="5535857"/>
                <a:ext cx="337765" cy="252438"/>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97" name="Straight Arrow Connector 96"/>
              <p:cNvCxnSpPr/>
              <p:nvPr/>
            </p:nvCxnSpPr>
            <p:spPr bwMode="auto">
              <a:xfrm>
                <a:off x="6935884" y="5535857"/>
                <a:ext cx="6362" cy="401546"/>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98" name="Straight Arrow Connector 97"/>
              <p:cNvCxnSpPr/>
              <p:nvPr/>
            </p:nvCxnSpPr>
            <p:spPr bwMode="auto">
              <a:xfrm flipH="1">
                <a:off x="6503402" y="5535857"/>
                <a:ext cx="335546" cy="285718"/>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99" name="Straight Arrow Connector 98"/>
              <p:cNvCxnSpPr/>
              <p:nvPr/>
            </p:nvCxnSpPr>
            <p:spPr bwMode="auto">
              <a:xfrm>
                <a:off x="4569147" y="5535857"/>
                <a:ext cx="0" cy="609598"/>
              </a:xfrm>
              <a:prstGeom prst="straightConnector1">
                <a:avLst/>
              </a:prstGeom>
              <a:solidFill>
                <a:schemeClr val="accent1"/>
              </a:solidFill>
              <a:ln w="28575" cap="flat" cmpd="sng" algn="ctr">
                <a:solidFill>
                  <a:srgbClr val="C00000"/>
                </a:solidFill>
                <a:prstDash val="solid"/>
                <a:round/>
                <a:headEnd type="none" w="med" len="med"/>
                <a:tailEnd type="arrow"/>
              </a:ln>
              <a:effectLst/>
            </p:spPr>
          </p:cxnSp>
          <p:cxnSp>
            <p:nvCxnSpPr>
              <p:cNvPr id="100" name="Straight Arrow Connector 99"/>
              <p:cNvCxnSpPr/>
              <p:nvPr/>
            </p:nvCxnSpPr>
            <p:spPr bwMode="auto">
              <a:xfrm>
                <a:off x="3713637" y="5417150"/>
                <a:ext cx="733185" cy="0"/>
              </a:xfrm>
              <a:prstGeom prst="straightConnector1">
                <a:avLst/>
              </a:prstGeom>
              <a:solidFill>
                <a:schemeClr val="accent1"/>
              </a:solidFill>
              <a:ln w="28575" cap="flat" cmpd="sng" algn="ctr">
                <a:solidFill>
                  <a:srgbClr val="0066FF"/>
                </a:solidFill>
                <a:prstDash val="solid"/>
                <a:round/>
                <a:headEnd type="none" w="med" len="med"/>
                <a:tailEnd type="arrow"/>
              </a:ln>
              <a:effectLst/>
            </p:spPr>
          </p:cxnSp>
          <p:sp>
            <p:nvSpPr>
              <p:cNvPr id="101" name="Arc 100"/>
              <p:cNvSpPr/>
              <p:nvPr/>
            </p:nvSpPr>
            <p:spPr bwMode="auto">
              <a:xfrm flipH="1" flipV="1">
                <a:off x="4251825" y="5239091"/>
                <a:ext cx="581970" cy="423275"/>
              </a:xfrm>
              <a:prstGeom prst="arc">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spAutoFit/>
              </a:bodyPr>
              <a:lstStyle/>
              <a:p>
                <a:pPr algn="ctr" rtl="0" fontAlgn="base">
                  <a:spcBef>
                    <a:spcPct val="0"/>
                  </a:spcBef>
                  <a:spcAft>
                    <a:spcPct val="0"/>
                  </a:spcAft>
                  <a:buFontTx/>
                  <a:buChar char="•"/>
                </a:pPr>
                <a:endParaRPr lang="he-IL" sz="4000">
                  <a:solidFill>
                    <a:srgbClr val="AA2B1E"/>
                  </a:solidFill>
                  <a:latin typeface="Comic Sans MS" pitchFamily="66" charset="0"/>
                </a:endParaRPr>
              </a:p>
            </p:txBody>
          </p:sp>
          <p:sp>
            <p:nvSpPr>
              <p:cNvPr id="102" name="Rectangle 101"/>
              <p:cNvSpPr/>
              <p:nvPr/>
            </p:nvSpPr>
            <p:spPr>
              <a:xfrm>
                <a:off x="4045114" y="5452208"/>
                <a:ext cx="415498" cy="584775"/>
              </a:xfrm>
              <a:prstGeom prst="rect">
                <a:avLst/>
              </a:prstGeom>
            </p:spPr>
            <p:txBody>
              <a:bodyPr wrap="none">
                <a:spAutoFit/>
              </a:bodyPr>
              <a:lstStyle/>
              <a:p>
                <a:pPr algn="l" rtl="0" fontAlgn="base">
                  <a:spcBef>
                    <a:spcPct val="0"/>
                  </a:spcBef>
                  <a:spcAft>
                    <a:spcPct val="0"/>
                  </a:spcAft>
                </a:pPr>
                <a:r>
                  <a:rPr lang="el-GR" sz="3200" dirty="0">
                    <a:solidFill>
                      <a:srgbClr val="002060"/>
                    </a:solidFill>
                    <a:latin typeface="Corbel" pitchFamily="34" charset="0"/>
                    <a:cs typeface="Calibri" pitchFamily="34" charset="0"/>
                  </a:rPr>
                  <a:t>α</a:t>
                </a:r>
                <a:endParaRPr lang="he-IL" sz="3200" dirty="0">
                  <a:solidFill>
                    <a:srgbClr val="AA2B1E"/>
                  </a:solidFill>
                  <a:latin typeface="Comic Sans MS" pitchFamily="66" charset="0"/>
                </a:endParaRPr>
              </a:p>
            </p:txBody>
          </p:sp>
        </p:grpSp>
        <p:cxnSp>
          <p:nvCxnSpPr>
            <p:cNvPr id="113" name="Straight Arrow Connector 112"/>
            <p:cNvCxnSpPr/>
            <p:nvPr/>
          </p:nvCxnSpPr>
          <p:spPr bwMode="auto">
            <a:xfrm>
              <a:off x="1609990" y="5396137"/>
              <a:ext cx="468068" cy="0"/>
            </a:xfrm>
            <a:prstGeom prst="straightConnector1">
              <a:avLst/>
            </a:prstGeom>
            <a:solidFill>
              <a:schemeClr val="accent1"/>
            </a:solidFill>
            <a:ln w="28575" cap="flat" cmpd="sng" algn="ctr">
              <a:solidFill>
                <a:srgbClr val="0066FF"/>
              </a:solidFill>
              <a:prstDash val="solid"/>
              <a:round/>
              <a:headEnd type="none" w="med" len="med"/>
              <a:tailEnd type="arrow" w="med" len="med"/>
            </a:ln>
            <a:effectLst/>
          </p:spPr>
        </p:cxnSp>
        <p:cxnSp>
          <p:nvCxnSpPr>
            <p:cNvPr id="114" name="Straight Arrow Connector 113"/>
            <p:cNvCxnSpPr/>
            <p:nvPr/>
          </p:nvCxnSpPr>
          <p:spPr bwMode="auto">
            <a:xfrm flipH="1" flipV="1">
              <a:off x="1764378" y="5013176"/>
              <a:ext cx="369712" cy="363334"/>
            </a:xfrm>
            <a:prstGeom prst="straightConnector1">
              <a:avLst/>
            </a:prstGeom>
            <a:solidFill>
              <a:schemeClr val="accent1"/>
            </a:solidFill>
            <a:ln w="28575" cap="flat" cmpd="sng" algn="ctr">
              <a:solidFill>
                <a:srgbClr val="0066FF"/>
              </a:solidFill>
              <a:prstDash val="solid"/>
              <a:round/>
              <a:headEnd type="arrow" w="med" len="med"/>
              <a:tailEnd type="none" w="med" len="med"/>
            </a:ln>
            <a:effectLst/>
          </p:spPr>
        </p:cxnSp>
        <p:cxnSp>
          <p:nvCxnSpPr>
            <p:cNvPr id="116" name="Straight Arrow Connector 115"/>
            <p:cNvCxnSpPr/>
            <p:nvPr/>
          </p:nvCxnSpPr>
          <p:spPr bwMode="auto">
            <a:xfrm flipH="1" flipV="1">
              <a:off x="2182180" y="4892449"/>
              <a:ext cx="14680" cy="484060"/>
            </a:xfrm>
            <a:prstGeom prst="straightConnector1">
              <a:avLst/>
            </a:prstGeom>
            <a:solidFill>
              <a:schemeClr val="accent1"/>
            </a:solidFill>
            <a:ln w="28575" cap="flat" cmpd="sng" algn="ctr">
              <a:solidFill>
                <a:srgbClr val="0066FF"/>
              </a:solidFill>
              <a:prstDash val="solid"/>
              <a:round/>
              <a:headEnd type="arrow" w="med" len="med"/>
              <a:tailEnd type="none" w="med" len="med"/>
            </a:ln>
            <a:effectLst/>
          </p:spPr>
        </p:cxnSp>
        <p:cxnSp>
          <p:nvCxnSpPr>
            <p:cNvPr id="117" name="Straight Arrow Connector 116"/>
            <p:cNvCxnSpPr/>
            <p:nvPr/>
          </p:nvCxnSpPr>
          <p:spPr bwMode="auto">
            <a:xfrm flipV="1">
              <a:off x="2267744" y="5013176"/>
              <a:ext cx="333769" cy="363334"/>
            </a:xfrm>
            <a:prstGeom prst="straightConnector1">
              <a:avLst/>
            </a:prstGeom>
            <a:solidFill>
              <a:schemeClr val="accent1"/>
            </a:solidFill>
            <a:ln w="28575" cap="flat" cmpd="sng" algn="ctr">
              <a:solidFill>
                <a:srgbClr val="0066FF"/>
              </a:solidFill>
              <a:prstDash val="solid"/>
              <a:round/>
              <a:headEnd type="arrow" w="med" len="med"/>
              <a:tailEnd type="none" w="med" len="med"/>
            </a:ln>
            <a:effectLst/>
          </p:spPr>
        </p:cxnSp>
        <p:cxnSp>
          <p:nvCxnSpPr>
            <p:cNvPr id="118" name="Straight Arrow Connector 117"/>
            <p:cNvCxnSpPr/>
            <p:nvPr/>
          </p:nvCxnSpPr>
          <p:spPr bwMode="auto">
            <a:xfrm>
              <a:off x="2267744" y="5405874"/>
              <a:ext cx="478348" cy="0"/>
            </a:xfrm>
            <a:prstGeom prst="straightConnector1">
              <a:avLst/>
            </a:prstGeom>
            <a:solidFill>
              <a:schemeClr val="accent1"/>
            </a:solidFill>
            <a:ln w="28575" cap="flat" cmpd="sng" algn="ctr">
              <a:solidFill>
                <a:srgbClr val="0066FF"/>
              </a:solidFill>
              <a:prstDash val="solid"/>
              <a:round/>
              <a:headEnd type="arrow" w="med" len="med"/>
              <a:tailEnd type="none" w="med" len="med"/>
            </a:ln>
            <a:effectLst/>
          </p:spPr>
        </p:cxnSp>
        <p:cxnSp>
          <p:nvCxnSpPr>
            <p:cNvPr id="119" name="Straight Arrow Connector 118"/>
            <p:cNvCxnSpPr/>
            <p:nvPr/>
          </p:nvCxnSpPr>
          <p:spPr bwMode="auto">
            <a:xfrm>
              <a:off x="2267744" y="5445224"/>
              <a:ext cx="337765" cy="252438"/>
            </a:xfrm>
            <a:prstGeom prst="straightConnector1">
              <a:avLst/>
            </a:prstGeom>
            <a:solidFill>
              <a:schemeClr val="accent1"/>
            </a:solidFill>
            <a:ln w="28575" cap="flat" cmpd="sng" algn="ctr">
              <a:solidFill>
                <a:srgbClr val="0066FF"/>
              </a:solidFill>
              <a:prstDash val="solid"/>
              <a:round/>
              <a:headEnd type="arrow" w="med" len="med"/>
              <a:tailEnd type="none" w="med" len="med"/>
            </a:ln>
            <a:effectLst/>
          </p:spPr>
        </p:cxnSp>
        <p:cxnSp>
          <p:nvCxnSpPr>
            <p:cNvPr id="120" name="Straight Arrow Connector 119"/>
            <p:cNvCxnSpPr/>
            <p:nvPr/>
          </p:nvCxnSpPr>
          <p:spPr bwMode="auto">
            <a:xfrm>
              <a:off x="2196860" y="5495216"/>
              <a:ext cx="6362" cy="401546"/>
            </a:xfrm>
            <a:prstGeom prst="straightConnector1">
              <a:avLst/>
            </a:prstGeom>
            <a:solidFill>
              <a:schemeClr val="accent1"/>
            </a:solidFill>
            <a:ln w="28575" cap="flat" cmpd="sng" algn="ctr">
              <a:solidFill>
                <a:srgbClr val="0066FF"/>
              </a:solidFill>
              <a:prstDash val="solid"/>
              <a:round/>
              <a:headEnd type="arrow" w="med" len="med"/>
              <a:tailEnd type="none" w="med" len="med"/>
            </a:ln>
            <a:effectLst/>
          </p:spPr>
        </p:cxnSp>
        <p:cxnSp>
          <p:nvCxnSpPr>
            <p:cNvPr id="121" name="Straight Arrow Connector 120"/>
            <p:cNvCxnSpPr/>
            <p:nvPr/>
          </p:nvCxnSpPr>
          <p:spPr bwMode="auto">
            <a:xfrm flipH="1">
              <a:off x="1764378" y="5445224"/>
              <a:ext cx="359350" cy="335710"/>
            </a:xfrm>
            <a:prstGeom prst="straightConnector1">
              <a:avLst/>
            </a:prstGeom>
            <a:solidFill>
              <a:schemeClr val="accent1"/>
            </a:solidFill>
            <a:ln w="28575" cap="flat" cmpd="sng" algn="ctr">
              <a:solidFill>
                <a:srgbClr val="0066FF"/>
              </a:solidFill>
              <a:prstDash val="solid"/>
              <a:round/>
              <a:headEnd type="arrow" w="med" len="med"/>
              <a:tailEnd type="none" w="med" len="med"/>
            </a:ln>
            <a:effectLst/>
          </p:spPr>
        </p:cxnSp>
      </p:grpSp>
      <p:sp>
        <p:nvSpPr>
          <p:cNvPr id="112" name="TextBox 111"/>
          <p:cNvSpPr txBox="1"/>
          <p:nvPr/>
        </p:nvSpPr>
        <p:spPr>
          <a:xfrm>
            <a:off x="1734484" y="3121804"/>
            <a:ext cx="6978818" cy="523220"/>
          </a:xfrm>
          <a:prstGeom prst="rect">
            <a:avLst/>
          </a:prstGeom>
          <a:noFill/>
        </p:spPr>
        <p:txBody>
          <a:bodyPr wrap="none" rtlCol="1">
            <a:spAutoFit/>
          </a:bodyPr>
          <a:lstStyle/>
          <a:p>
            <a:pPr algn="l" rtl="0" fontAlgn="base">
              <a:spcBef>
                <a:spcPct val="0"/>
              </a:spcBef>
              <a:spcAft>
                <a:spcPct val="0"/>
              </a:spcAft>
            </a:pPr>
            <a:r>
              <a:rPr lang="en-US" sz="2800" dirty="0">
                <a:solidFill>
                  <a:srgbClr val="002060"/>
                </a:solidFill>
              </a:rPr>
              <a:t>different </a:t>
            </a:r>
            <a:r>
              <a:rPr lang="el-GR" sz="2800" dirty="0">
                <a:solidFill>
                  <a:srgbClr val="002060"/>
                </a:solidFill>
                <a:cs typeface="Calibri" pitchFamily="34" charset="0"/>
              </a:rPr>
              <a:t>α</a:t>
            </a:r>
            <a:r>
              <a:rPr lang="en-US" sz="2800" dirty="0">
                <a:solidFill>
                  <a:srgbClr val="002060"/>
                </a:solidFill>
                <a:cs typeface="Calibri" pitchFamily="34" charset="0"/>
              </a:rPr>
              <a:t> = </a:t>
            </a:r>
            <a:r>
              <a:rPr lang="en-US" sz="2800" dirty="0">
                <a:solidFill>
                  <a:srgbClr val="002060"/>
                </a:solidFill>
              </a:rPr>
              <a:t>different channels = </a:t>
            </a:r>
            <a:r>
              <a:rPr lang="en-US" sz="2800" dirty="0">
                <a:solidFill>
                  <a:srgbClr val="002060"/>
                </a:solidFill>
                <a:cs typeface="Calibri" pitchFamily="34" charset="0"/>
              </a:rPr>
              <a:t>diagonals</a:t>
            </a:r>
            <a:r>
              <a:rPr lang="en-US" sz="2800" dirty="0">
                <a:solidFill>
                  <a:srgbClr val="002060"/>
                </a:solidFill>
              </a:rPr>
              <a:t> </a:t>
            </a:r>
            <a:endParaRPr lang="he-IL" sz="2800" dirty="0">
              <a:solidFill>
                <a:srgbClr val="002060"/>
              </a:solidFill>
            </a:endParaRPr>
          </a:p>
        </p:txBody>
      </p:sp>
      <p:sp>
        <p:nvSpPr>
          <p:cNvPr id="115" name="TextBox 114"/>
          <p:cNvSpPr txBox="1"/>
          <p:nvPr/>
        </p:nvSpPr>
        <p:spPr>
          <a:xfrm>
            <a:off x="107502" y="4201491"/>
            <a:ext cx="1662437" cy="2062103"/>
          </a:xfrm>
          <a:prstGeom prst="rect">
            <a:avLst/>
          </a:prstGeom>
          <a:gradFill flip="none" rotWithShape="1">
            <a:gsLst>
              <a:gs pos="0">
                <a:srgbClr val="BCBCBC">
                  <a:tint val="66000"/>
                  <a:satMod val="160000"/>
                </a:srgbClr>
              </a:gs>
              <a:gs pos="50000">
                <a:srgbClr val="BCBCBC">
                  <a:tint val="44500"/>
                  <a:satMod val="160000"/>
                </a:srgbClr>
              </a:gs>
              <a:gs pos="100000">
                <a:srgbClr val="BCBCBC">
                  <a:tint val="23500"/>
                  <a:satMod val="160000"/>
                </a:srgbClr>
              </a:gs>
            </a:gsLst>
            <a:lin ang="16200000" scaled="1"/>
            <a:tileRect/>
          </a:gradFill>
          <a:ln>
            <a:solidFill>
              <a:schemeClr val="tx1"/>
            </a:solidFill>
          </a:ln>
        </p:spPr>
        <p:txBody>
          <a:bodyPr wrap="square" rtlCol="1">
            <a:spAutoFit/>
          </a:bodyPr>
          <a:lstStyle/>
          <a:p>
            <a:pPr algn="l" rtl="0" fontAlgn="base">
              <a:spcBef>
                <a:spcPct val="0"/>
              </a:spcBef>
              <a:spcAft>
                <a:spcPct val="0"/>
              </a:spcAft>
            </a:pPr>
            <a:r>
              <a:rPr lang="en-US" sz="3200" dirty="0">
                <a:solidFill>
                  <a:srgbClr val="002060"/>
                </a:solidFill>
                <a:cs typeface="Calibri" pitchFamily="34" charset="0"/>
              </a:rPr>
              <a:t>64-digits trinary code</a:t>
            </a:r>
            <a:endParaRPr lang="he-IL" sz="3200" dirty="0">
              <a:solidFill>
                <a:srgbClr val="002060"/>
              </a:solidFill>
            </a:endParaRPr>
          </a:p>
        </p:txBody>
      </p:sp>
      <p:sp>
        <p:nvSpPr>
          <p:cNvPr id="63" name="Title 1"/>
          <p:cNvSpPr>
            <a:spLocks noGrp="1"/>
          </p:cNvSpPr>
          <p:nvPr>
            <p:ph type="title"/>
          </p:nvPr>
        </p:nvSpPr>
        <p:spPr>
          <a:xfrm>
            <a:off x="209271" y="164931"/>
            <a:ext cx="8725458" cy="692706"/>
          </a:xfrm>
        </p:spPr>
        <p:txBody>
          <a:bodyPr/>
          <a:lstStyle/>
          <a:p>
            <a:r>
              <a:rPr lang="en-US" dirty="0"/>
              <a:t>Local Descriptors: </a:t>
            </a:r>
            <a:r>
              <a:rPr lang="en-US" dirty="0" smtClean="0"/>
              <a:t>Motion Interchange Patterns</a:t>
            </a:r>
            <a:endParaRPr lang="en-US" dirty="0"/>
          </a:p>
        </p:txBody>
      </p:sp>
      <p:sp>
        <p:nvSpPr>
          <p:cNvPr id="69" name="TextBox 68"/>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70" name="TextBox 69"/>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
        <p:nvSpPr>
          <p:cNvPr id="110" name="TextBox 109"/>
          <p:cNvSpPr txBox="1"/>
          <p:nvPr/>
        </p:nvSpPr>
        <p:spPr>
          <a:xfrm>
            <a:off x="1" y="6317797"/>
            <a:ext cx="1466164" cy="584776"/>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7032337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5.52371E-7 -0.14785 L -5.52371E-7 -0.4528 " pathEditMode="relative" rAng="0" ptsTypes="AA">
                                      <p:cBhvr>
                                        <p:cTn id="6" dur="500" fill="hold"/>
                                        <p:tgtEl>
                                          <p:spTgt spid="2"/>
                                        </p:tgtEl>
                                        <p:attrNameLst>
                                          <p:attrName>ppt_x</p:attrName>
                                          <p:attrName>ppt_y</p:attrName>
                                        </p:attrNameLst>
                                      </p:cBhvr>
                                      <p:rCtr x="0" y="-15248"/>
                                    </p:animMotion>
                                  </p:childTnLst>
                                </p:cTn>
                              </p:par>
                              <p:par>
                                <p:cTn id="7" presetID="6" presetClass="emph" presetSubtype="0" fill="hold" nodeType="withEffect">
                                  <p:stCondLst>
                                    <p:cond delay="0"/>
                                  </p:stCondLst>
                                  <p:childTnLst>
                                    <p:animScale>
                                      <p:cBhvr>
                                        <p:cTn id="8" dur="1000" fill="hold"/>
                                        <p:tgtEl>
                                          <p:spTgt spid="2"/>
                                        </p:tgtEl>
                                      </p:cBhvr>
                                      <p:by x="75000" y="75000"/>
                                    </p:animScale>
                                  </p:childTnLst>
                                </p:cTn>
                              </p:par>
                            </p:childTnLst>
                          </p:cTn>
                        </p:par>
                        <p:par>
                          <p:cTn id="9" fill="hold">
                            <p:stCondLst>
                              <p:cond delay="1000"/>
                            </p:stCondLst>
                            <p:childTnLst>
                              <p:par>
                                <p:cTn id="10" presetID="22" presetClass="entr" presetSubtype="1" fill="hold" nodeType="after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wipe(up)">
                                      <p:cBhvr>
                                        <p:cTn id="12" dur="500"/>
                                        <p:tgtEl>
                                          <p:spTgt spid="109"/>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15"/>
                                        </p:tgtEl>
                                        <p:attrNameLst>
                                          <p:attrName>style.visibility</p:attrName>
                                        </p:attrNameLst>
                                      </p:cBhvr>
                                      <p:to>
                                        <p:strVal val="visible"/>
                                      </p:to>
                                    </p:set>
                                    <p:animEffect transition="in" filter="fade">
                                      <p:cBhvr>
                                        <p:cTn id="16" dur="500"/>
                                        <p:tgtEl>
                                          <p:spTgt spid="11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12"/>
                                        </p:tgtEl>
                                        <p:attrNameLst>
                                          <p:attrName>style.visibility</p:attrName>
                                        </p:attrNameLst>
                                      </p:cBhvr>
                                      <p:to>
                                        <p:strVal val="visible"/>
                                      </p:to>
                                    </p:set>
                                    <p:animEffect transition="in" filter="wipe(left)">
                                      <p:cBhvr>
                                        <p:cTn id="19"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11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627761461"/>
              </p:ext>
            </p:extLst>
          </p:nvPr>
        </p:nvGraphicFramePr>
        <p:xfrm>
          <a:off x="395536" y="2593712"/>
          <a:ext cx="432048" cy="2966720"/>
        </p:xfrm>
        <a:graphic>
          <a:graphicData uri="http://schemas.openxmlformats.org/drawingml/2006/table">
            <a:tbl>
              <a:tblPr rtl="1" firstRow="1" bandRow="1">
                <a:tableStyleId>{C4B1156A-380E-4F78-BDF5-A606A8083BF9}</a:tableStyleId>
              </a:tblPr>
              <a:tblGrid>
                <a:gridCol w="432048"/>
              </a:tblGrid>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0</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1</a:t>
                      </a:r>
                      <a:endParaRPr lang="he-IL" sz="1600" b="0" dirty="0"/>
                    </a:p>
                  </a:txBody>
                  <a:tcPr>
                    <a:solidFill>
                      <a:srgbClr val="FFCCCC"/>
                    </a:solidFill>
                  </a:tcPr>
                </a:tc>
              </a:tr>
            </a:tbl>
          </a:graphicData>
        </a:graphic>
      </p:graphicFrame>
      <p:sp>
        <p:nvSpPr>
          <p:cNvPr id="4" name="TextBox 3"/>
          <p:cNvSpPr txBox="1"/>
          <p:nvPr/>
        </p:nvSpPr>
        <p:spPr>
          <a:xfrm>
            <a:off x="107504" y="1415678"/>
            <a:ext cx="3384376" cy="1077218"/>
          </a:xfrm>
          <a:prstGeom prst="rect">
            <a:avLst/>
          </a:prstGeom>
          <a:gradFill flip="none" rotWithShape="1">
            <a:gsLst>
              <a:gs pos="0">
                <a:srgbClr val="BCBCBC">
                  <a:tint val="66000"/>
                  <a:satMod val="160000"/>
                </a:srgbClr>
              </a:gs>
              <a:gs pos="50000">
                <a:srgbClr val="BCBCBC">
                  <a:tint val="44500"/>
                  <a:satMod val="160000"/>
                </a:srgbClr>
              </a:gs>
              <a:gs pos="100000">
                <a:srgbClr val="BCBCBC">
                  <a:tint val="23500"/>
                  <a:satMod val="160000"/>
                </a:srgbClr>
              </a:gs>
            </a:gsLst>
            <a:lin ang="16200000" scaled="1"/>
            <a:tileRect/>
          </a:gradFill>
          <a:ln>
            <a:solidFill>
              <a:schemeClr val="tx1"/>
            </a:solidFill>
          </a:ln>
        </p:spPr>
        <p:txBody>
          <a:bodyPr wrap="square" rtlCol="1">
            <a:spAutoFit/>
          </a:bodyPr>
          <a:lstStyle/>
          <a:p>
            <a:pPr algn="l" rtl="0" fontAlgn="base">
              <a:spcBef>
                <a:spcPct val="0"/>
              </a:spcBef>
              <a:spcAft>
                <a:spcPct val="0"/>
              </a:spcAft>
            </a:pPr>
            <a:r>
              <a:rPr lang="en-US" sz="3200" i="1" dirty="0">
                <a:solidFill>
                  <a:srgbClr val="002060"/>
                </a:solidFill>
                <a:effectLst>
                  <a:outerShdw blurRad="38100" dist="38100" dir="2700000" algn="tl">
                    <a:srgbClr val="000000">
                      <a:alpha val="43137"/>
                    </a:srgbClr>
                  </a:outerShdw>
                </a:effectLst>
                <a:latin typeface="Corbel" pitchFamily="34" charset="0"/>
                <a:cs typeface="Calibri" pitchFamily="34" charset="0"/>
              </a:rPr>
              <a:t>Per-pixel</a:t>
            </a:r>
            <a:r>
              <a:rPr lang="en-US" sz="3200" dirty="0">
                <a:solidFill>
                  <a:srgbClr val="002060"/>
                </a:solidFill>
                <a:latin typeface="Corbel" pitchFamily="34" charset="0"/>
                <a:cs typeface="Calibri" pitchFamily="34" charset="0"/>
              </a:rPr>
              <a:t> 64-digits trinary code</a:t>
            </a:r>
            <a:endParaRPr lang="he-IL" sz="3200" dirty="0">
              <a:solidFill>
                <a:srgbClr val="002060"/>
              </a:solidFill>
              <a:latin typeface="Corbel" pitchFamily="34" charset="0"/>
            </a:endParaRPr>
          </a:p>
        </p:txBody>
      </p:sp>
      <p:sp>
        <p:nvSpPr>
          <p:cNvPr id="11" name="Right Arrow 10"/>
          <p:cNvSpPr/>
          <p:nvPr/>
        </p:nvSpPr>
        <p:spPr>
          <a:xfrm>
            <a:off x="4364165" y="2665302"/>
            <a:ext cx="360040" cy="216024"/>
          </a:xfrm>
          <a:prstGeom prst="rightArrow">
            <a:avLst/>
          </a:prstGeom>
          <a:solidFill>
            <a:srgbClr val="C00000"/>
          </a:solidFill>
          <a:ln>
            <a:noFill/>
          </a:ln>
        </p:spPr>
        <p:style>
          <a:lnRef idx="1">
            <a:schemeClr val="accent1"/>
          </a:lnRef>
          <a:fillRef idx="2">
            <a:schemeClr val="accent1"/>
          </a:fillRef>
          <a:effectRef idx="1">
            <a:schemeClr val="accent1"/>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fontAlgn="base">
              <a:spcBef>
                <a:spcPct val="0"/>
              </a:spcBef>
              <a:spcAft>
                <a:spcPct val="0"/>
              </a:spcAft>
            </a:pPr>
            <a:endParaRPr lang="he-IL">
              <a:solidFill>
                <a:prstClr val="black"/>
              </a:solidFill>
            </a:endParaRPr>
          </a:p>
        </p:txBody>
      </p:sp>
      <p:sp>
        <p:nvSpPr>
          <p:cNvPr id="6" name="TextBox 5"/>
          <p:cNvSpPr txBox="1"/>
          <p:nvPr/>
        </p:nvSpPr>
        <p:spPr>
          <a:xfrm>
            <a:off x="4876410" y="2529279"/>
            <a:ext cx="1855829" cy="461665"/>
          </a:xfrm>
          <a:prstGeom prst="rect">
            <a:avLst/>
          </a:prstGeom>
          <a:gradFill flip="none" rotWithShape="1">
            <a:gsLst>
              <a:gs pos="0">
                <a:srgbClr val="BCBCBC">
                  <a:tint val="66000"/>
                  <a:satMod val="160000"/>
                </a:srgbClr>
              </a:gs>
              <a:gs pos="50000">
                <a:srgbClr val="BCBCBC">
                  <a:tint val="44500"/>
                  <a:satMod val="160000"/>
                </a:srgbClr>
              </a:gs>
              <a:gs pos="100000">
                <a:srgbClr val="BCBCBC">
                  <a:tint val="23500"/>
                  <a:satMod val="160000"/>
                </a:srgbClr>
              </a:gs>
            </a:gsLst>
            <a:lin ang="16200000" scaled="1"/>
            <a:tileRect/>
          </a:gradFill>
          <a:ln>
            <a:solidFill>
              <a:srgbClr val="C00000"/>
            </a:solidFill>
          </a:ln>
        </p:spPr>
        <p:txBody>
          <a:bodyPr wrap="none" rtlCol="1">
            <a:spAutoFit/>
          </a:bodyPr>
          <a:lstStyle/>
          <a:p>
            <a:pPr algn="l" rtl="0" fontAlgn="base">
              <a:spcBef>
                <a:spcPct val="0"/>
              </a:spcBef>
              <a:spcAft>
                <a:spcPct val="0"/>
              </a:spcAft>
            </a:pPr>
            <a:r>
              <a:rPr lang="en-US" sz="2400" dirty="0">
                <a:solidFill>
                  <a:srgbClr val="C00000"/>
                </a:solidFill>
                <a:latin typeface="Corbel" pitchFamily="34" charset="0"/>
                <a:cs typeface="Calibri" pitchFamily="34" charset="0"/>
              </a:rPr>
              <a:t>0-255 integer</a:t>
            </a:r>
            <a:endParaRPr lang="he-IL" sz="2400" dirty="0">
              <a:solidFill>
                <a:srgbClr val="C00000"/>
              </a:solidFill>
              <a:latin typeface="Corbel" pitchFamily="34"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3943872758"/>
              </p:ext>
            </p:extLst>
          </p:nvPr>
        </p:nvGraphicFramePr>
        <p:xfrm>
          <a:off x="3707904" y="1556790"/>
          <a:ext cx="360040" cy="2438400"/>
        </p:xfrm>
        <a:graphic>
          <a:graphicData uri="http://schemas.openxmlformats.org/drawingml/2006/table">
            <a:tbl>
              <a:tblPr rtl="1" firstRow="1" bandRow="1">
                <a:tableStyleId>{C4B1156A-380E-4F78-BDF5-A606A8083BF9}</a:tableStyleId>
              </a:tblPr>
              <a:tblGrid>
                <a:gridCol w="360040"/>
              </a:tblGrid>
              <a:tr h="288032">
                <a:tc>
                  <a:txBody>
                    <a:bodyPr/>
                    <a:lstStyle/>
                    <a:p>
                      <a:pPr algn="ctr" rtl="1"/>
                      <a:r>
                        <a:rPr lang="en-US" sz="1400" b="0" dirty="0" smtClean="0">
                          <a:solidFill>
                            <a:schemeClr val="tx1"/>
                          </a:solidFill>
                        </a:rPr>
                        <a:t>0</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r>
              <a:tr h="288032">
                <a:tc>
                  <a:txBody>
                    <a:bodyPr/>
                    <a:lstStyle/>
                    <a:p>
                      <a:pPr algn="ctr" rtl="1"/>
                      <a:r>
                        <a:rPr lang="en-US" sz="1400" b="0" dirty="0" smtClean="0">
                          <a:solidFill>
                            <a:schemeClr val="tx1"/>
                          </a:solidFill>
                        </a:rPr>
                        <a:t>1</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CC"/>
                    </a:solidFill>
                  </a:tcPr>
                </a:tc>
              </a:tr>
              <a:tr h="288032">
                <a:tc>
                  <a:txBody>
                    <a:bodyPr/>
                    <a:lstStyle/>
                    <a:p>
                      <a:pPr algn="ctr" rtl="1"/>
                      <a:r>
                        <a:rPr lang="en-US" sz="1400" b="0" dirty="0" smtClean="0">
                          <a:solidFill>
                            <a:schemeClr val="tx1"/>
                          </a:solidFill>
                        </a:rPr>
                        <a:t>0</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r>
              <a:tr h="288032">
                <a:tc>
                  <a:txBody>
                    <a:bodyPr/>
                    <a:lstStyle/>
                    <a:p>
                      <a:pPr algn="ctr" rtl="1"/>
                      <a:r>
                        <a:rPr lang="he-IL" sz="1400" b="0" dirty="0" smtClean="0">
                          <a:solidFill>
                            <a:schemeClr val="tx1"/>
                          </a:solidFill>
                        </a:rPr>
                        <a:t>0</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r>
              <a:tr h="288032">
                <a:tc>
                  <a:txBody>
                    <a:bodyPr/>
                    <a:lstStyle/>
                    <a:p>
                      <a:pPr algn="ctr" rtl="1"/>
                      <a:r>
                        <a:rPr lang="en-US" sz="1400" b="0" dirty="0" smtClean="0">
                          <a:solidFill>
                            <a:schemeClr val="tx1"/>
                          </a:solidFill>
                        </a:rPr>
                        <a:t>0</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r>
              <a:tr h="288032">
                <a:tc>
                  <a:txBody>
                    <a:bodyPr/>
                    <a:lstStyle/>
                    <a:p>
                      <a:pPr algn="ctr" rtl="1"/>
                      <a:r>
                        <a:rPr lang="en-US" sz="1400" b="0" dirty="0" smtClean="0">
                          <a:solidFill>
                            <a:schemeClr val="tx1"/>
                          </a:solidFill>
                        </a:rPr>
                        <a:t>1</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CC"/>
                    </a:solidFill>
                  </a:tcPr>
                </a:tc>
              </a:tr>
              <a:tr h="288032">
                <a:tc>
                  <a:txBody>
                    <a:bodyPr/>
                    <a:lstStyle/>
                    <a:p>
                      <a:pPr algn="ctr" rtl="1"/>
                      <a:r>
                        <a:rPr lang="he-IL" sz="1400" b="0" dirty="0" smtClean="0">
                          <a:solidFill>
                            <a:schemeClr val="tx1"/>
                          </a:solidFill>
                        </a:rPr>
                        <a:t>0</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r>
              <a:tr h="288032">
                <a:tc>
                  <a:txBody>
                    <a:bodyPr/>
                    <a:lstStyle/>
                    <a:p>
                      <a:pPr algn="ctr" rtl="1"/>
                      <a:r>
                        <a:rPr lang="en-US" sz="1400" b="0" dirty="0" smtClean="0">
                          <a:solidFill>
                            <a:schemeClr val="tx1"/>
                          </a:solidFill>
                        </a:rPr>
                        <a:t>1</a:t>
                      </a:r>
                      <a:endParaRPr lang="he-IL"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CC"/>
                    </a:solidFill>
                  </a:tcPr>
                </a:tc>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279391000"/>
              </p:ext>
            </p:extLst>
          </p:nvPr>
        </p:nvGraphicFramePr>
        <p:xfrm>
          <a:off x="3707904" y="4172286"/>
          <a:ext cx="360040" cy="2439456"/>
        </p:xfrm>
        <a:graphic>
          <a:graphicData uri="http://schemas.openxmlformats.org/drawingml/2006/table">
            <a:tbl>
              <a:tblPr rtl="1" firstRow="1" bandRow="1">
                <a:tableStyleId>{C4B1156A-380E-4F78-BDF5-A606A8083BF9}</a:tableStyleId>
              </a:tblPr>
              <a:tblGrid>
                <a:gridCol w="360040"/>
              </a:tblGrid>
              <a:tr h="304932">
                <a:tc>
                  <a:txBody>
                    <a:bodyPr/>
                    <a:lstStyle/>
                    <a:p>
                      <a:pPr algn="ctr" rtl="1"/>
                      <a:r>
                        <a:rPr lang="en-US" sz="1400" b="0" dirty="0" smtClean="0">
                          <a:solidFill>
                            <a:schemeClr val="tx1"/>
                          </a:solidFill>
                        </a:rPr>
                        <a:t>0</a:t>
                      </a:r>
                      <a:endParaRPr lang="he-IL" sz="1400" b="0" dirty="0">
                        <a:solidFill>
                          <a:schemeClr val="tx1"/>
                        </a:solidFill>
                      </a:endParaRPr>
                    </a:p>
                  </a:txBody>
                  <a:tcPr>
                    <a:solidFill>
                      <a:srgbClr val="CCFFCC"/>
                    </a:solidFill>
                  </a:tcPr>
                </a:tc>
              </a:tr>
              <a:tr h="304932">
                <a:tc>
                  <a:txBody>
                    <a:bodyPr/>
                    <a:lstStyle/>
                    <a:p>
                      <a:pPr algn="ctr" rtl="1"/>
                      <a:r>
                        <a:rPr lang="en-US" sz="1400" b="0" dirty="0" smtClean="0">
                          <a:solidFill>
                            <a:schemeClr val="tx1"/>
                          </a:solidFill>
                        </a:rPr>
                        <a:t>0</a:t>
                      </a:r>
                      <a:endParaRPr lang="he-IL" sz="1400" b="0" dirty="0">
                        <a:solidFill>
                          <a:schemeClr val="tx1"/>
                        </a:solidFill>
                      </a:endParaRPr>
                    </a:p>
                  </a:txBody>
                  <a:tcPr>
                    <a:solidFill>
                      <a:srgbClr val="CCFFCC"/>
                    </a:solidFill>
                  </a:tcPr>
                </a:tc>
              </a:tr>
              <a:tr h="304932">
                <a:tc>
                  <a:txBody>
                    <a:bodyPr/>
                    <a:lstStyle/>
                    <a:p>
                      <a:pPr algn="ctr" rtl="1"/>
                      <a:r>
                        <a:rPr lang="en-US" sz="1400" b="0" dirty="0" smtClean="0">
                          <a:solidFill>
                            <a:schemeClr val="tx1"/>
                          </a:solidFill>
                        </a:rPr>
                        <a:t>0</a:t>
                      </a:r>
                      <a:endParaRPr lang="he-IL" sz="1400" b="0" dirty="0">
                        <a:solidFill>
                          <a:schemeClr val="tx1"/>
                        </a:solidFill>
                      </a:endParaRPr>
                    </a:p>
                  </a:txBody>
                  <a:tcPr>
                    <a:solidFill>
                      <a:srgbClr val="CCFFCC"/>
                    </a:solidFill>
                  </a:tcPr>
                </a:tc>
              </a:tr>
              <a:tr h="304932">
                <a:tc>
                  <a:txBody>
                    <a:bodyPr/>
                    <a:lstStyle/>
                    <a:p>
                      <a:pPr algn="ctr" rtl="1"/>
                      <a:r>
                        <a:rPr lang="en-US" sz="1400" b="0" dirty="0" smtClean="0">
                          <a:solidFill>
                            <a:schemeClr val="tx1"/>
                          </a:solidFill>
                        </a:rPr>
                        <a:t>-1</a:t>
                      </a:r>
                      <a:endParaRPr lang="he-IL" sz="1400" b="0" dirty="0">
                        <a:solidFill>
                          <a:schemeClr val="tx1"/>
                        </a:solidFill>
                      </a:endParaRPr>
                    </a:p>
                  </a:txBody>
                  <a:tcPr>
                    <a:solidFill>
                      <a:schemeClr val="bg2">
                        <a:lumMod val="90000"/>
                      </a:schemeClr>
                    </a:solidFill>
                  </a:tcPr>
                </a:tc>
              </a:tr>
              <a:tr h="304932">
                <a:tc>
                  <a:txBody>
                    <a:bodyPr/>
                    <a:lstStyle/>
                    <a:p>
                      <a:pPr algn="ctr" rtl="1"/>
                      <a:r>
                        <a:rPr lang="en-US" sz="1400" b="0" dirty="0" smtClean="0">
                          <a:solidFill>
                            <a:schemeClr val="tx1"/>
                          </a:solidFill>
                        </a:rPr>
                        <a:t>0</a:t>
                      </a:r>
                      <a:endParaRPr lang="he-IL" sz="1400" b="0" dirty="0">
                        <a:solidFill>
                          <a:schemeClr val="tx1"/>
                        </a:solidFill>
                      </a:endParaRPr>
                    </a:p>
                  </a:txBody>
                  <a:tcPr>
                    <a:solidFill>
                      <a:srgbClr val="CCFFCC"/>
                    </a:solidFill>
                  </a:tcPr>
                </a:tc>
              </a:tr>
              <a:tr h="304932">
                <a:tc>
                  <a:txBody>
                    <a:bodyPr/>
                    <a:lstStyle/>
                    <a:p>
                      <a:pPr algn="ctr" rtl="1"/>
                      <a:r>
                        <a:rPr lang="en-US" sz="1400" b="0" dirty="0" smtClean="0">
                          <a:solidFill>
                            <a:schemeClr val="tx1"/>
                          </a:solidFill>
                        </a:rPr>
                        <a:t>0</a:t>
                      </a:r>
                      <a:endParaRPr lang="he-IL" sz="1400" b="0" dirty="0">
                        <a:solidFill>
                          <a:schemeClr val="tx1"/>
                        </a:solidFill>
                      </a:endParaRPr>
                    </a:p>
                  </a:txBody>
                  <a:tcPr>
                    <a:solidFill>
                      <a:srgbClr val="CCFFCC"/>
                    </a:solidFill>
                  </a:tcPr>
                </a:tc>
              </a:tr>
              <a:tr h="304932">
                <a:tc>
                  <a:txBody>
                    <a:bodyPr/>
                    <a:lstStyle/>
                    <a:p>
                      <a:pPr algn="ctr" rtl="1"/>
                      <a:r>
                        <a:rPr lang="en-US" sz="1400" b="0" dirty="0" smtClean="0">
                          <a:solidFill>
                            <a:schemeClr val="tx1"/>
                          </a:solidFill>
                        </a:rPr>
                        <a:t>-1</a:t>
                      </a:r>
                      <a:endParaRPr lang="he-IL" sz="1400" b="0" dirty="0">
                        <a:solidFill>
                          <a:schemeClr val="tx1"/>
                        </a:solidFill>
                      </a:endParaRPr>
                    </a:p>
                  </a:txBody>
                  <a:tcPr>
                    <a:solidFill>
                      <a:schemeClr val="bg2">
                        <a:lumMod val="90000"/>
                      </a:schemeClr>
                    </a:solidFill>
                  </a:tcPr>
                </a:tc>
              </a:tr>
              <a:tr h="304932">
                <a:tc>
                  <a:txBody>
                    <a:bodyPr/>
                    <a:lstStyle/>
                    <a:p>
                      <a:pPr algn="ctr" rtl="1"/>
                      <a:r>
                        <a:rPr lang="en-US" sz="1400" b="0" dirty="0" smtClean="0">
                          <a:solidFill>
                            <a:schemeClr val="tx1"/>
                          </a:solidFill>
                        </a:rPr>
                        <a:t>0</a:t>
                      </a:r>
                      <a:endParaRPr lang="he-IL" sz="1400" b="0" dirty="0">
                        <a:solidFill>
                          <a:schemeClr val="tx1"/>
                        </a:solidFill>
                      </a:endParaRPr>
                    </a:p>
                  </a:txBody>
                  <a:tcPr>
                    <a:solidFill>
                      <a:srgbClr val="CCFFCC"/>
                    </a:solidFill>
                  </a:tcPr>
                </a:tc>
              </a:tr>
            </a:tbl>
          </a:graphicData>
        </a:graphic>
      </p:graphicFrame>
      <p:sp>
        <p:nvSpPr>
          <p:cNvPr id="15" name="Right Arrow 14"/>
          <p:cNvSpPr/>
          <p:nvPr/>
        </p:nvSpPr>
        <p:spPr>
          <a:xfrm>
            <a:off x="4364361" y="5258551"/>
            <a:ext cx="360040" cy="216024"/>
          </a:xfrm>
          <a:prstGeom prst="rightArrow">
            <a:avLst/>
          </a:prstGeom>
          <a:solidFill>
            <a:srgbClr val="0066FF"/>
          </a:solidFill>
          <a:ln>
            <a:noFill/>
          </a:ln>
        </p:spPr>
        <p:style>
          <a:lnRef idx="1">
            <a:schemeClr val="accent1"/>
          </a:lnRef>
          <a:fillRef idx="2">
            <a:schemeClr val="accent1"/>
          </a:fillRef>
          <a:effectRef idx="1">
            <a:schemeClr val="accent1"/>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fontAlgn="base">
              <a:spcBef>
                <a:spcPct val="0"/>
              </a:spcBef>
              <a:spcAft>
                <a:spcPct val="0"/>
              </a:spcAft>
            </a:pPr>
            <a:endParaRPr lang="he-IL">
              <a:solidFill>
                <a:prstClr val="black"/>
              </a:solidFill>
            </a:endParaRPr>
          </a:p>
        </p:txBody>
      </p:sp>
      <p:sp>
        <p:nvSpPr>
          <p:cNvPr id="16" name="TextBox 15"/>
          <p:cNvSpPr txBox="1"/>
          <p:nvPr/>
        </p:nvSpPr>
        <p:spPr>
          <a:xfrm>
            <a:off x="4876411" y="5122528"/>
            <a:ext cx="1855829" cy="461665"/>
          </a:xfrm>
          <a:prstGeom prst="rect">
            <a:avLst/>
          </a:prstGeom>
          <a:gradFill flip="none" rotWithShape="1">
            <a:gsLst>
              <a:gs pos="0">
                <a:srgbClr val="BCBCBC">
                  <a:tint val="66000"/>
                  <a:satMod val="160000"/>
                </a:srgbClr>
              </a:gs>
              <a:gs pos="50000">
                <a:srgbClr val="BCBCBC">
                  <a:tint val="44500"/>
                  <a:satMod val="160000"/>
                </a:srgbClr>
              </a:gs>
              <a:gs pos="100000">
                <a:srgbClr val="BCBCBC">
                  <a:tint val="23500"/>
                  <a:satMod val="160000"/>
                </a:srgbClr>
              </a:gs>
            </a:gsLst>
            <a:lin ang="16200000" scaled="1"/>
            <a:tileRect/>
          </a:gradFill>
          <a:ln>
            <a:solidFill>
              <a:srgbClr val="0000FF"/>
            </a:solidFill>
          </a:ln>
        </p:spPr>
        <p:txBody>
          <a:bodyPr wrap="none" rtlCol="1">
            <a:spAutoFit/>
          </a:bodyPr>
          <a:lstStyle/>
          <a:p>
            <a:pPr algn="l" rtl="0" fontAlgn="base">
              <a:spcBef>
                <a:spcPct val="0"/>
              </a:spcBef>
              <a:spcAft>
                <a:spcPct val="0"/>
              </a:spcAft>
            </a:pPr>
            <a:r>
              <a:rPr lang="en-US" sz="2400" dirty="0">
                <a:solidFill>
                  <a:srgbClr val="0000FF"/>
                </a:solidFill>
                <a:latin typeface="Corbel" pitchFamily="34" charset="0"/>
                <a:cs typeface="Calibri" pitchFamily="34" charset="0"/>
              </a:rPr>
              <a:t>0-255 integer</a:t>
            </a:r>
            <a:endParaRPr lang="he-IL" sz="2400" dirty="0">
              <a:solidFill>
                <a:srgbClr val="0000FF"/>
              </a:solidFill>
              <a:latin typeface="Corbel" pitchFamily="34" charset="0"/>
            </a:endParaRPr>
          </a:p>
        </p:txBody>
      </p:sp>
      <p:cxnSp>
        <p:nvCxnSpPr>
          <p:cNvPr id="12" name="Straight Arrow Connector 11"/>
          <p:cNvCxnSpPr/>
          <p:nvPr/>
        </p:nvCxnSpPr>
        <p:spPr bwMode="auto">
          <a:xfrm flipV="1">
            <a:off x="1152846" y="2773314"/>
            <a:ext cx="2411042" cy="860466"/>
          </a:xfrm>
          <a:prstGeom prst="straightConnector1">
            <a:avLst/>
          </a:prstGeom>
          <a:ln>
            <a:headEnd type="none" w="med" len="med"/>
            <a:tailEnd type="arrow"/>
          </a:ln>
        </p:spPr>
        <p:style>
          <a:lnRef idx="3">
            <a:schemeClr val="accent2"/>
          </a:lnRef>
          <a:fillRef idx="0">
            <a:schemeClr val="accent2"/>
          </a:fillRef>
          <a:effectRef idx="2">
            <a:schemeClr val="accent2"/>
          </a:effectRef>
          <a:fontRef idx="minor">
            <a:schemeClr val="tx1"/>
          </a:fontRef>
        </p:style>
      </p:cxnSp>
      <p:cxnSp>
        <p:nvCxnSpPr>
          <p:cNvPr id="18" name="Straight Arrow Connector 17"/>
          <p:cNvCxnSpPr/>
          <p:nvPr/>
        </p:nvCxnSpPr>
        <p:spPr bwMode="auto">
          <a:xfrm>
            <a:off x="1043608" y="4437112"/>
            <a:ext cx="2520280" cy="1147081"/>
          </a:xfrm>
          <a:prstGeom prst="straightConnector1">
            <a:avLst/>
          </a:prstGeom>
          <a:ln>
            <a:solidFill>
              <a:srgbClr val="0066FF"/>
            </a:solidFill>
            <a:headEnd type="none" w="med" len="med"/>
            <a:tailEnd type="arrow"/>
          </a:ln>
        </p:spPr>
        <p:style>
          <a:lnRef idx="3">
            <a:schemeClr val="accent5"/>
          </a:lnRef>
          <a:fillRef idx="0">
            <a:schemeClr val="accent5"/>
          </a:fillRef>
          <a:effectRef idx="2">
            <a:schemeClr val="accent5"/>
          </a:effectRef>
          <a:fontRef idx="minor">
            <a:schemeClr val="tx1"/>
          </a:fontRef>
        </p:style>
      </p:cxnSp>
      <p:sp>
        <p:nvSpPr>
          <p:cNvPr id="30" name="TextBox 29"/>
          <p:cNvSpPr txBox="1"/>
          <p:nvPr/>
        </p:nvSpPr>
        <p:spPr>
          <a:xfrm>
            <a:off x="4876410" y="3501008"/>
            <a:ext cx="4088078" cy="1200329"/>
          </a:xfrm>
          <a:prstGeom prst="rect">
            <a:avLst/>
          </a:prstGeom>
          <a:noFill/>
          <a:ln w="28575">
            <a:solidFill>
              <a:srgbClr val="00B050"/>
            </a:solidFill>
          </a:ln>
        </p:spPr>
        <p:txBody>
          <a:bodyPr wrap="square" rtlCol="1">
            <a:spAutoFit/>
          </a:bodyPr>
          <a:lstStyle/>
          <a:p>
            <a:pPr algn="l" rtl="0" fontAlgn="base">
              <a:spcBef>
                <a:spcPct val="0"/>
              </a:spcBef>
              <a:spcAft>
                <a:spcPct val="0"/>
              </a:spcAft>
            </a:pPr>
            <a:r>
              <a:rPr lang="en-US" sz="3600" dirty="0">
                <a:solidFill>
                  <a:srgbClr val="002060"/>
                </a:solidFill>
                <a:latin typeface="Corbel" pitchFamily="34" charset="0"/>
                <a:cs typeface="Calibri" pitchFamily="34" charset="0"/>
              </a:rPr>
              <a:t>2 integers per-pixel</a:t>
            </a:r>
          </a:p>
          <a:p>
            <a:pPr algn="ctr" rtl="0" fontAlgn="base">
              <a:spcBef>
                <a:spcPct val="0"/>
              </a:spcBef>
              <a:spcAft>
                <a:spcPct val="0"/>
              </a:spcAft>
            </a:pPr>
            <a:r>
              <a:rPr lang="en-US" sz="3600" i="1" dirty="0">
                <a:solidFill>
                  <a:srgbClr val="0070C0"/>
                </a:solidFill>
                <a:effectLst>
                  <a:outerShdw blurRad="38100" dist="38100" dir="2700000" algn="tl">
                    <a:srgbClr val="000000">
                      <a:alpha val="43137"/>
                    </a:srgbClr>
                  </a:outerShdw>
                </a:effectLst>
                <a:latin typeface="Corbel" pitchFamily="34" charset="0"/>
                <a:cs typeface="Calibri" pitchFamily="34" charset="0"/>
              </a:rPr>
              <a:t>Per Channel</a:t>
            </a:r>
            <a:endParaRPr lang="he-IL" sz="3600" i="1" dirty="0">
              <a:solidFill>
                <a:srgbClr val="0070C0"/>
              </a:solidFill>
              <a:effectLst>
                <a:outerShdw blurRad="38100" dist="38100" dir="2700000" algn="tl">
                  <a:srgbClr val="000000">
                    <a:alpha val="43137"/>
                  </a:srgbClr>
                </a:outerShdw>
              </a:effectLst>
              <a:latin typeface="Corbel" pitchFamily="34" charset="0"/>
            </a:endParaRPr>
          </a:p>
        </p:txBody>
      </p:sp>
      <p:graphicFrame>
        <p:nvGraphicFramePr>
          <p:cNvPr id="20" name="Table 19"/>
          <p:cNvGraphicFramePr>
            <a:graphicFrameLocks noGrp="1"/>
          </p:cNvGraphicFramePr>
          <p:nvPr>
            <p:extLst>
              <p:ext uri="{D42A27DB-BD31-4B8C-83A1-F6EECF244321}">
                <p14:modId xmlns:p14="http://schemas.microsoft.com/office/powerpoint/2010/main" val="491547094"/>
              </p:ext>
            </p:extLst>
          </p:nvPr>
        </p:nvGraphicFramePr>
        <p:xfrm>
          <a:off x="547936" y="2746112"/>
          <a:ext cx="432048" cy="2966720"/>
        </p:xfrm>
        <a:graphic>
          <a:graphicData uri="http://schemas.openxmlformats.org/drawingml/2006/table">
            <a:tbl>
              <a:tblPr rtl="1" firstRow="1" bandRow="1">
                <a:tableStyleId>{C4B1156A-380E-4F78-BDF5-A606A8083BF9}</a:tableStyleId>
              </a:tblPr>
              <a:tblGrid>
                <a:gridCol w="432048"/>
              </a:tblGrid>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0</a:t>
                      </a:r>
                      <a:endParaRPr lang="he-IL" sz="1600" b="0" dirty="0"/>
                    </a:p>
                  </a:txBody>
                  <a:tcPr>
                    <a:solidFill>
                      <a:schemeClr val="bg2">
                        <a:lumMod val="90000"/>
                      </a:schemeClr>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1</a:t>
                      </a:r>
                      <a:endParaRPr lang="he-IL" sz="1600" b="0" dirty="0"/>
                    </a:p>
                  </a:txBody>
                  <a:tcPr>
                    <a:solidFill>
                      <a:srgbClr val="FFCCCC"/>
                    </a:solidFill>
                  </a:tcPr>
                </a:tc>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377160230"/>
              </p:ext>
            </p:extLst>
          </p:nvPr>
        </p:nvGraphicFramePr>
        <p:xfrm>
          <a:off x="700336" y="2898512"/>
          <a:ext cx="432048" cy="2966720"/>
        </p:xfrm>
        <a:graphic>
          <a:graphicData uri="http://schemas.openxmlformats.org/drawingml/2006/table">
            <a:tbl>
              <a:tblPr rtl="1" firstRow="1" bandRow="1">
                <a:tableStyleId>{C4B1156A-380E-4F78-BDF5-A606A8083BF9}</a:tableStyleId>
              </a:tblPr>
              <a:tblGrid>
                <a:gridCol w="432048"/>
              </a:tblGrid>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0</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569515828"/>
              </p:ext>
            </p:extLst>
          </p:nvPr>
        </p:nvGraphicFramePr>
        <p:xfrm>
          <a:off x="852736" y="3050912"/>
          <a:ext cx="432048" cy="2966720"/>
        </p:xfrm>
        <a:graphic>
          <a:graphicData uri="http://schemas.openxmlformats.org/drawingml/2006/table">
            <a:tbl>
              <a:tblPr rtl="1" firstRow="1" bandRow="1">
                <a:tableStyleId>{C4B1156A-380E-4F78-BDF5-A606A8083BF9}</a:tableStyleId>
              </a:tblPr>
              <a:tblGrid>
                <a:gridCol w="432048"/>
              </a:tblGrid>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rgbClr val="CCFFCC"/>
                    </a:solidFill>
                  </a:tcPr>
                </a:tc>
              </a:tr>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0</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1</a:t>
                      </a:r>
                      <a:endParaRPr lang="he-IL" sz="1600" b="0" dirty="0"/>
                    </a:p>
                  </a:txBody>
                  <a:tcPr>
                    <a:solidFill>
                      <a:srgbClr val="FFCCCC"/>
                    </a:solidFill>
                  </a:tcPr>
                </a:tc>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1426282111"/>
              </p:ext>
            </p:extLst>
          </p:nvPr>
        </p:nvGraphicFramePr>
        <p:xfrm>
          <a:off x="1005136" y="3203312"/>
          <a:ext cx="432048" cy="2966720"/>
        </p:xfrm>
        <a:graphic>
          <a:graphicData uri="http://schemas.openxmlformats.org/drawingml/2006/table">
            <a:tbl>
              <a:tblPr rtl="1" firstRow="1" bandRow="1">
                <a:tableStyleId>{C4B1156A-380E-4F78-BDF5-A606A8083BF9}</a:tableStyleId>
              </a:tblPr>
              <a:tblGrid>
                <a:gridCol w="432048"/>
              </a:tblGrid>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0</a:t>
                      </a:r>
                      <a:endParaRPr lang="he-IL" sz="1600" b="0" dirty="0"/>
                    </a:p>
                  </a:txBody>
                  <a:tcPr>
                    <a:solidFill>
                      <a:srgbClr val="CCFFCC"/>
                    </a:solidFill>
                  </a:tcPr>
                </a:tc>
              </a:tr>
              <a:tr h="370840">
                <a:tc>
                  <a:txBody>
                    <a:bodyPr/>
                    <a:lstStyle/>
                    <a:p>
                      <a:pPr algn="ctr" rtl="1"/>
                      <a:r>
                        <a:rPr lang="en-US" sz="1600" b="0" dirty="0" smtClean="0"/>
                        <a:t>1</a:t>
                      </a:r>
                      <a:endParaRPr lang="he-IL" sz="1600" b="0" dirty="0"/>
                    </a:p>
                  </a:txBody>
                  <a:tcPr>
                    <a:solidFill>
                      <a:srgbClr val="FFCCCC"/>
                    </a:solidFill>
                  </a:tcPr>
                </a:tc>
              </a:tr>
              <a:tr h="370840">
                <a:tc>
                  <a:txBody>
                    <a:bodyPr/>
                    <a:lstStyle/>
                    <a:p>
                      <a:pPr algn="ctr" rtl="1"/>
                      <a:r>
                        <a:rPr lang="en-US" sz="1600" b="0" dirty="0" smtClean="0"/>
                        <a:t>-1</a:t>
                      </a:r>
                      <a:endParaRPr lang="he-IL" sz="1600" b="0" dirty="0"/>
                    </a:p>
                  </a:txBody>
                  <a:tcPr>
                    <a:solidFill>
                      <a:schemeClr val="bg2">
                        <a:lumMod val="90000"/>
                      </a:schemeClr>
                    </a:solidFill>
                  </a:tcPr>
                </a:tc>
              </a:tr>
              <a:tr h="370840">
                <a:tc>
                  <a:txBody>
                    <a:bodyPr/>
                    <a:lstStyle/>
                    <a:p>
                      <a:pPr algn="ctr" rtl="1"/>
                      <a:r>
                        <a:rPr lang="en-US" sz="1600" b="0" dirty="0" smtClean="0"/>
                        <a:t>1</a:t>
                      </a:r>
                      <a:endParaRPr lang="he-IL" sz="1600" b="0" dirty="0"/>
                    </a:p>
                  </a:txBody>
                  <a:tcPr>
                    <a:solidFill>
                      <a:srgbClr val="FFCCCC"/>
                    </a:solidFill>
                  </a:tcPr>
                </a:tc>
              </a:tr>
            </a:tbl>
          </a:graphicData>
        </a:graphic>
      </p:graphicFrame>
      <p:sp>
        <p:nvSpPr>
          <p:cNvPr id="2" name="TextBox 1"/>
          <p:cNvSpPr txBox="1"/>
          <p:nvPr/>
        </p:nvSpPr>
        <p:spPr>
          <a:xfrm>
            <a:off x="179512" y="914128"/>
            <a:ext cx="6592989" cy="523220"/>
          </a:xfrm>
          <a:prstGeom prst="rect">
            <a:avLst/>
          </a:prstGeom>
          <a:noFill/>
        </p:spPr>
        <p:txBody>
          <a:bodyPr wrap="none" rtlCol="1">
            <a:spAutoFit/>
          </a:bodyPr>
          <a:lstStyle/>
          <a:p>
            <a:pPr algn="l" rtl="0" fontAlgn="base">
              <a:spcBef>
                <a:spcPct val="0"/>
              </a:spcBef>
              <a:spcAft>
                <a:spcPct val="0"/>
              </a:spcAft>
            </a:pPr>
            <a:r>
              <a:rPr lang="en-US" sz="2800" dirty="0">
                <a:cs typeface="Calibri" pitchFamily="34" charset="0"/>
              </a:rPr>
              <a:t>Each </a:t>
            </a:r>
            <a:r>
              <a:rPr lang="el-GR" sz="2800" dirty="0">
                <a:cs typeface="Calibri" pitchFamily="34" charset="0"/>
              </a:rPr>
              <a:t>α</a:t>
            </a:r>
            <a:r>
              <a:rPr lang="en-US" sz="2800" dirty="0">
                <a:cs typeface="Calibri" pitchFamily="34" charset="0"/>
              </a:rPr>
              <a:t> defines a channel </a:t>
            </a:r>
            <a:r>
              <a:rPr lang="en-US" sz="2800" dirty="0">
                <a:cs typeface="Calibri" pitchFamily="34" charset="0"/>
                <a:sym typeface="Wingdings" pitchFamily="2" charset="2"/>
              </a:rPr>
              <a:t> </a:t>
            </a:r>
            <a:r>
              <a:rPr lang="en-US" sz="2800" i="1" dirty="0">
                <a:effectLst>
                  <a:outerShdw blurRad="38100" dist="38100" dir="2700000" algn="tl">
                    <a:srgbClr val="000000">
                      <a:alpha val="43137"/>
                    </a:srgbClr>
                  </a:outerShdw>
                </a:effectLst>
                <a:cs typeface="Calibri" pitchFamily="34" charset="0"/>
                <a:sym typeface="Wingdings" pitchFamily="2" charset="2"/>
              </a:rPr>
              <a:t>8 channels</a:t>
            </a:r>
            <a:r>
              <a:rPr lang="en-US" sz="2800" i="1" dirty="0">
                <a:effectLst>
                  <a:outerShdw blurRad="38100" dist="38100" dir="2700000" algn="tl">
                    <a:srgbClr val="000000">
                      <a:alpha val="43137"/>
                    </a:srgbClr>
                  </a:outerShdw>
                </a:effectLst>
                <a:cs typeface="Calibri" pitchFamily="34" charset="0"/>
              </a:rPr>
              <a:t> </a:t>
            </a:r>
            <a:endParaRPr lang="he-IL" sz="2800" i="1" dirty="0">
              <a:effectLst>
                <a:outerShdw blurRad="38100" dist="38100" dir="2700000" algn="tl">
                  <a:srgbClr val="000000">
                    <a:alpha val="43137"/>
                  </a:srgbClr>
                </a:outerShdw>
              </a:effectLst>
            </a:endParaRPr>
          </a:p>
        </p:txBody>
      </p:sp>
      <p:sp>
        <p:nvSpPr>
          <p:cNvPr id="24" name="Title 1"/>
          <p:cNvSpPr>
            <a:spLocks noGrp="1"/>
          </p:cNvSpPr>
          <p:nvPr>
            <p:ph type="title"/>
          </p:nvPr>
        </p:nvSpPr>
        <p:spPr>
          <a:xfrm>
            <a:off x="209271" y="164931"/>
            <a:ext cx="8725458" cy="692706"/>
          </a:xfrm>
        </p:spPr>
        <p:txBody>
          <a:bodyPr/>
          <a:lstStyle/>
          <a:p>
            <a:r>
              <a:rPr lang="en-US" dirty="0"/>
              <a:t>Local Descriptors: </a:t>
            </a:r>
            <a:r>
              <a:rPr lang="en-US" dirty="0" smtClean="0"/>
              <a:t>Motion Interchange Patterns</a:t>
            </a:r>
            <a:endParaRPr lang="en-US" dirty="0"/>
          </a:p>
        </p:txBody>
      </p:sp>
      <p:sp>
        <p:nvSpPr>
          <p:cNvPr id="25" name="TextBox 24"/>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26" name="TextBox 25"/>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
        <p:nvSpPr>
          <p:cNvPr id="27" name="TextBox 26"/>
          <p:cNvSpPr txBox="1"/>
          <p:nvPr/>
        </p:nvSpPr>
        <p:spPr>
          <a:xfrm>
            <a:off x="1" y="6317797"/>
            <a:ext cx="1466164" cy="584776"/>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3986141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nodeType="withEffect">
                                  <p:stCondLst>
                                    <p:cond delay="500"/>
                                  </p:stCondLst>
                                  <p:childTnLst>
                                    <p:set>
                                      <p:cBhvr>
                                        <p:cTn id="18" dur="1" fill="hold">
                                          <p:stCondLst>
                                            <p:cond delay="0"/>
                                          </p:stCondLst>
                                        </p:cTn>
                                        <p:tgtEl>
                                          <p:spTgt spid="22"/>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nodeType="afterEffect">
                                  <p:stCondLst>
                                    <p:cond delay="500"/>
                                  </p:stCondLst>
                                  <p:childTnLst>
                                    <p:set>
                                      <p:cBhvr>
                                        <p:cTn id="21" dur="1" fill="hold">
                                          <p:stCondLst>
                                            <p:cond delay="0"/>
                                          </p:stCondLst>
                                        </p:cTn>
                                        <p:tgtEl>
                                          <p:spTgt spid="21"/>
                                        </p:tgtEl>
                                        <p:attrNameLst>
                                          <p:attrName>style.visibility</p:attrName>
                                        </p:attrNameLst>
                                      </p:cBhvr>
                                      <p:to>
                                        <p:strVal val="visible"/>
                                      </p:to>
                                    </p:set>
                                  </p:childTnLst>
                                </p:cTn>
                              </p:par>
                              <p:par>
                                <p:cTn id="22" presetID="1" presetClass="entr" presetSubtype="0" fill="hold" nodeType="withEffect">
                                  <p:stCondLst>
                                    <p:cond delay="500"/>
                                  </p:stCondLst>
                                  <p:childTnLst>
                                    <p:set>
                                      <p:cBhvr>
                                        <p:cTn id="23" dur="1" fill="hold">
                                          <p:stCondLst>
                                            <p:cond delay="0"/>
                                          </p:stCondLst>
                                        </p:cTn>
                                        <p:tgtEl>
                                          <p:spTgt spid="20"/>
                                        </p:tgtEl>
                                        <p:attrNameLst>
                                          <p:attrName>style.visibility</p:attrName>
                                        </p:attrNameLst>
                                      </p:cBhvr>
                                      <p:to>
                                        <p:strVal val="visible"/>
                                      </p:to>
                                    </p:set>
                                  </p:childTnLst>
                                </p:cTn>
                              </p:par>
                            </p:childTnLst>
                          </p:cTn>
                        </p:par>
                        <p:par>
                          <p:cTn id="24" fill="hold">
                            <p:stCondLst>
                              <p:cond delay="1000"/>
                            </p:stCondLst>
                            <p:childTnLst>
                              <p:par>
                                <p:cTn id="25" presetID="1" presetClass="entr" presetSubtype="0" fill="hold" nodeType="afterEffect">
                                  <p:stCondLst>
                                    <p:cond delay="50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left)">
                                      <p:cBhvr>
                                        <p:cTn id="34" dur="500"/>
                                        <p:tgtEl>
                                          <p:spTgt spid="18"/>
                                        </p:tgtEl>
                                      </p:cBhvr>
                                    </p:animEffect>
                                  </p:childTnLst>
                                </p:cTn>
                              </p:par>
                            </p:childTnLst>
                          </p:cTn>
                        </p:par>
                        <p:par>
                          <p:cTn id="35" fill="hold">
                            <p:stCondLst>
                              <p:cond delay="500"/>
                            </p:stCondLst>
                            <p:childTnLst>
                              <p:par>
                                <p:cTn id="36" presetID="1" presetClass="entr" presetSubtype="0"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child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childTnLst>
                          </p:cTn>
                        </p:par>
                        <p:par>
                          <p:cTn id="47" fill="hold">
                            <p:stCondLst>
                              <p:cond delay="1000"/>
                            </p:stCondLst>
                            <p:childTnLst>
                              <p:par>
                                <p:cTn id="48" presetID="1" presetClass="entr" presetSubtype="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childTnLst>
                                </p:cTn>
                              </p:par>
                            </p:childTnLst>
                          </p:cTn>
                        </p:par>
                        <p:par>
                          <p:cTn id="52" fill="hold">
                            <p:stCondLst>
                              <p:cond delay="1000"/>
                            </p:stCondLst>
                            <p:childTnLst>
                              <p:par>
                                <p:cTn id="53" presetID="1" presetClass="entr" presetSubtype="0"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6" grpId="0" animBg="1"/>
      <p:bldP spid="15" grpId="0" animBg="1"/>
      <p:bldP spid="16" grpId="0" animBg="1"/>
      <p:bldP spid="30" grpId="0" animBg="1"/>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7-0035.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5" cstate="print"/>
          <a:stretch>
            <a:fillRect/>
          </a:stretch>
        </p:blipFill>
        <p:spPr>
          <a:xfrm>
            <a:off x="2627784" y="1520788"/>
            <a:ext cx="5232581" cy="3924436"/>
          </a:xfrm>
          <a:prstGeom prst="rect">
            <a:avLst/>
          </a:prstGeom>
        </p:spPr>
      </p:pic>
      <p:sp>
        <p:nvSpPr>
          <p:cNvPr id="58" name="TextBox 57"/>
          <p:cNvSpPr txBox="1"/>
          <p:nvPr/>
        </p:nvSpPr>
        <p:spPr>
          <a:xfrm>
            <a:off x="323528" y="901676"/>
            <a:ext cx="6452483" cy="523220"/>
          </a:xfrm>
          <a:prstGeom prst="rect">
            <a:avLst/>
          </a:prstGeom>
          <a:noFill/>
        </p:spPr>
        <p:txBody>
          <a:bodyPr wrap="none" rtlCol="1">
            <a:spAutoFit/>
          </a:bodyPr>
          <a:lstStyle/>
          <a:p>
            <a:pPr algn="l" rtl="0" fontAlgn="base">
              <a:spcBef>
                <a:spcPct val="0"/>
              </a:spcBef>
              <a:spcAft>
                <a:spcPct val="0"/>
              </a:spcAft>
            </a:pPr>
            <a:r>
              <a:rPr lang="en-US" sz="2800" dirty="0">
                <a:solidFill>
                  <a:srgbClr val="000000"/>
                </a:solidFill>
                <a:cs typeface="Calibri" pitchFamily="34" charset="0"/>
              </a:rPr>
              <a:t>An example - one channel basic coding</a:t>
            </a:r>
            <a:endParaRPr lang="he-IL" sz="2800" dirty="0">
              <a:solidFill>
                <a:srgbClr val="000000"/>
              </a:solidFill>
            </a:endParaRPr>
          </a:p>
        </p:txBody>
      </p:sp>
      <p:pic>
        <p:nvPicPr>
          <p:cNvPr id="5" name="Picture 22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43808" y="1664804"/>
            <a:ext cx="4789434" cy="358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16422" y="5534561"/>
            <a:ext cx="8654032" cy="1323439"/>
          </a:xfrm>
          <a:prstGeom prst="rect">
            <a:avLst/>
          </a:prstGeom>
          <a:noFill/>
        </p:spPr>
        <p:txBody>
          <a:bodyPr wrap="none" rtlCol="0">
            <a:spAutoFit/>
          </a:bodyPr>
          <a:lstStyle/>
          <a:p>
            <a:pPr algn="ctr" rtl="0" fontAlgn="base">
              <a:spcBef>
                <a:spcPct val="0"/>
              </a:spcBef>
              <a:spcAft>
                <a:spcPct val="0"/>
              </a:spcAft>
            </a:pPr>
            <a:r>
              <a:rPr lang="en-US" sz="4000" dirty="0">
                <a:solidFill>
                  <a:srgbClr val="AA2B1E"/>
                </a:solidFill>
              </a:rPr>
              <a:t>MIP captures:</a:t>
            </a:r>
          </a:p>
          <a:p>
            <a:pPr algn="ctr" rtl="0" fontAlgn="base">
              <a:spcBef>
                <a:spcPct val="0"/>
              </a:spcBef>
              <a:spcAft>
                <a:spcPct val="0"/>
              </a:spcAft>
            </a:pPr>
            <a:r>
              <a:rPr lang="en-US" sz="4000" dirty="0">
                <a:solidFill>
                  <a:srgbClr val="AA2B1E"/>
                </a:solidFill>
              </a:rPr>
              <a:t> Motion, Motion Changes, and Shape</a:t>
            </a:r>
          </a:p>
        </p:txBody>
      </p:sp>
      <p:sp>
        <p:nvSpPr>
          <p:cNvPr id="3" name="TextBox 2"/>
          <p:cNvSpPr txBox="1"/>
          <p:nvPr/>
        </p:nvSpPr>
        <p:spPr>
          <a:xfrm>
            <a:off x="147688" y="1988840"/>
            <a:ext cx="2912144" cy="1338828"/>
          </a:xfrm>
          <a:prstGeom prst="rect">
            <a:avLst/>
          </a:prstGeom>
          <a:noFill/>
        </p:spPr>
        <p:txBody>
          <a:bodyPr wrap="square" rtlCol="1">
            <a:spAutoFit/>
          </a:bodyPr>
          <a:lstStyle/>
          <a:p>
            <a:pPr marL="285750" indent="-285750" algn="l" rtl="0">
              <a:lnSpc>
                <a:spcPct val="150000"/>
              </a:lnSpc>
              <a:buFont typeface="Arial" pitchFamily="34" charset="0"/>
              <a:buChar char="•"/>
            </a:pPr>
            <a:r>
              <a:rPr lang="en-US" dirty="0" smtClean="0">
                <a:solidFill>
                  <a:srgbClr val="FF0000"/>
                </a:solidFill>
              </a:rPr>
              <a:t>Vote for next frame</a:t>
            </a:r>
            <a:endParaRPr lang="en-US" dirty="0" smtClean="0">
              <a:solidFill>
                <a:schemeClr val="accent6"/>
              </a:solidFill>
            </a:endParaRPr>
          </a:p>
          <a:p>
            <a:pPr marL="285750" indent="-285750" algn="l" rtl="0">
              <a:lnSpc>
                <a:spcPct val="150000"/>
              </a:lnSpc>
              <a:buFont typeface="Arial" pitchFamily="34" charset="0"/>
              <a:buChar char="•"/>
            </a:pPr>
            <a:r>
              <a:rPr lang="en-US" dirty="0" smtClean="0">
                <a:solidFill>
                  <a:srgbClr val="3366FF"/>
                </a:solidFill>
              </a:rPr>
              <a:t>Vote for </a:t>
            </a:r>
            <a:r>
              <a:rPr lang="en-US" dirty="0" err="1" smtClean="0">
                <a:solidFill>
                  <a:srgbClr val="3366FF"/>
                </a:solidFill>
              </a:rPr>
              <a:t>prev</a:t>
            </a:r>
            <a:r>
              <a:rPr lang="en-US" dirty="0" smtClean="0">
                <a:solidFill>
                  <a:srgbClr val="3366FF"/>
                </a:solidFill>
              </a:rPr>
              <a:t> frame</a:t>
            </a:r>
          </a:p>
          <a:p>
            <a:pPr marL="285750" indent="-285750" algn="l" rtl="0">
              <a:lnSpc>
                <a:spcPct val="150000"/>
              </a:lnSpc>
              <a:buFont typeface="Arial" pitchFamily="34" charset="0"/>
              <a:buChar char="•"/>
            </a:pPr>
            <a:r>
              <a:rPr lang="en-US" dirty="0" smtClean="0">
                <a:solidFill>
                  <a:srgbClr val="830A7E"/>
                </a:solidFill>
              </a:rPr>
              <a:t>Static edges</a:t>
            </a:r>
          </a:p>
        </p:txBody>
      </p:sp>
      <p:sp>
        <p:nvSpPr>
          <p:cNvPr id="10" name="Title 1"/>
          <p:cNvSpPr>
            <a:spLocks noGrp="1"/>
          </p:cNvSpPr>
          <p:nvPr>
            <p:ph type="title"/>
          </p:nvPr>
        </p:nvSpPr>
        <p:spPr>
          <a:xfrm>
            <a:off x="209271" y="164931"/>
            <a:ext cx="8725458" cy="692706"/>
          </a:xfrm>
        </p:spPr>
        <p:txBody>
          <a:bodyPr/>
          <a:lstStyle/>
          <a:p>
            <a:r>
              <a:rPr lang="en-US" dirty="0"/>
              <a:t>Local Descriptors: </a:t>
            </a:r>
            <a:r>
              <a:rPr lang="en-US" dirty="0" smtClean="0"/>
              <a:t>Motion Interchange Patterns</a:t>
            </a:r>
            <a:endParaRPr lang="en-US" dirty="0"/>
          </a:p>
        </p:txBody>
      </p:sp>
      <p:sp>
        <p:nvSpPr>
          <p:cNvPr id="11" name="TextBox 10"/>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12" name="TextBox 11"/>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
        <p:nvSpPr>
          <p:cNvPr id="13" name="TextBox 12"/>
          <p:cNvSpPr txBox="1"/>
          <p:nvPr/>
        </p:nvSpPr>
        <p:spPr>
          <a:xfrm>
            <a:off x="1" y="5753809"/>
            <a:ext cx="1466164" cy="584776"/>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12703470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04"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md type="call" cmd="stop">
                                      <p:cBhvr>
                                        <p:cTn id="11" dur="1">
                                          <p:stCondLst>
                                            <p:cond delay="0"/>
                                          </p:stCondLst>
                                        </p:cTn>
                                        <p:tgtEl>
                                          <p:spTgt spid="7"/>
                                        </p:tgtEl>
                                      </p:cBhvr>
                                    </p:cmd>
                                  </p:childTnLst>
                                </p:cTn>
                              </p:par>
                              <p:par>
                                <p:cTn id="12" presetID="1"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par>
                          <p:cTn id="14" fill="hold">
                            <p:stCondLst>
                              <p:cond delay="0"/>
                            </p:stCondLst>
                            <p:childTnLst>
                              <p:par>
                                <p:cTn id="15" presetID="22" presetClass="entr" presetSubtype="8"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wipe(left)">
                                      <p:cBhvr>
                                        <p:cTn id="17" dur="500"/>
                                        <p:tgtEl>
                                          <p:spTgt spid="58"/>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par>
                                <p:cTn id="21" presetID="22" presetClass="entr" presetSubtype="8" fill="hold" nodeType="with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wipe(left)">
                                      <p:cBhvr>
                                        <p:cTn id="23" dur="500"/>
                                        <p:tgtEl>
                                          <p:spTgt spid="3">
                                            <p:txEl>
                                              <p:pRg st="0" end="0"/>
                                            </p:txEl>
                                          </p:spTgt>
                                        </p:tgtEl>
                                      </p:cBhvr>
                                    </p:animEffect>
                                  </p:childTnLst>
                                </p:cTn>
                              </p:par>
                              <p:par>
                                <p:cTn id="24" presetID="22" presetClass="entr" presetSubtype="8" fill="hold" nodeType="with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wipe(left)">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left)">
                                      <p:cBhvr>
                                        <p:cTn id="31" dur="5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37" repeatCount="indefinite" fill="hold" display="0">
                  <p:stCondLst>
                    <p:cond delay="indefinite"/>
                  </p:stCondLst>
                  <p:endCondLst>
                    <p:cond evt="onNext" delay="0">
                      <p:tgtEl>
                        <p:sldTgt/>
                      </p:tgtEl>
                    </p:cond>
                    <p:cond evt="onPrev" delay="0">
                      <p:tgtEl>
                        <p:sldTgt/>
                      </p:tgtEl>
                    </p:cond>
                  </p:endCondLst>
                </p:cTn>
                <p:tgtEl>
                  <p:spTgt spid="7"/>
                </p:tgtEl>
              </p:cMediaNode>
            </p:video>
          </p:childTnLst>
        </p:cTn>
      </p:par>
    </p:tnLst>
    <p:bldLst>
      <p:bldP spid="58" grpId="0"/>
      <p:bldP spid="6"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4788024" y="1916832"/>
            <a:ext cx="4350299" cy="523220"/>
          </a:xfrm>
          <a:prstGeom prst="rect">
            <a:avLst/>
          </a:prstGeom>
          <a:noFill/>
        </p:spPr>
        <p:txBody>
          <a:bodyPr wrap="square" rtlCol="1">
            <a:spAutoFit/>
          </a:bodyPr>
          <a:lstStyle/>
          <a:p>
            <a:pPr algn="l" rtl="0">
              <a:defRPr/>
            </a:pPr>
            <a:r>
              <a:rPr lang="en-US" sz="2800" kern="0" dirty="0">
                <a:solidFill>
                  <a:srgbClr val="0070C0"/>
                </a:solidFill>
                <a:latin typeface="Corbel" pitchFamily="34" charset="0"/>
                <a:cs typeface="Calibri" pitchFamily="34" charset="0"/>
              </a:rPr>
              <a:t>Switched Patch Suppression</a:t>
            </a:r>
            <a:endParaRPr lang="he-IL" sz="2800" kern="0" dirty="0">
              <a:solidFill>
                <a:srgbClr val="0070C0"/>
              </a:solidFill>
              <a:latin typeface="Corbel" pitchFamily="34" charset="0"/>
            </a:endParaRPr>
          </a:p>
        </p:txBody>
      </p:sp>
      <p:sp>
        <p:nvSpPr>
          <p:cNvPr id="24" name="TextBox 23"/>
          <p:cNvSpPr txBox="1"/>
          <p:nvPr/>
        </p:nvSpPr>
        <p:spPr>
          <a:xfrm>
            <a:off x="323528" y="1547500"/>
            <a:ext cx="2206284" cy="369332"/>
          </a:xfrm>
          <a:prstGeom prst="rect">
            <a:avLst/>
          </a:prstGeom>
          <a:noFill/>
          <a:ln>
            <a:solidFill>
              <a:sysClr val="windowText" lastClr="000000"/>
            </a:solidFill>
          </a:ln>
        </p:spPr>
        <p:txBody>
          <a:bodyPr wrap="square" rtlCol="1">
            <a:spAutoFit/>
          </a:bodyPr>
          <a:lstStyle/>
          <a:p>
            <a:pPr algn="l" rtl="0">
              <a:defRPr/>
            </a:pPr>
            <a:r>
              <a:rPr lang="en-US" kern="0" dirty="0">
                <a:solidFill>
                  <a:srgbClr val="002060"/>
                </a:solidFill>
                <a:latin typeface="Corbel" pitchFamily="34" charset="0"/>
                <a:cs typeface="Calibri" pitchFamily="34" charset="0"/>
              </a:rPr>
              <a:t>Original Coding = </a:t>
            </a:r>
            <a:r>
              <a:rPr lang="en-US" kern="0" dirty="0">
                <a:solidFill>
                  <a:srgbClr val="C00000"/>
                </a:solidFill>
                <a:latin typeface="Corbel" pitchFamily="34" charset="0"/>
                <a:cs typeface="Calibri" pitchFamily="34" charset="0"/>
              </a:rPr>
              <a:t>1</a:t>
            </a:r>
            <a:endParaRPr lang="he-IL" kern="0" dirty="0">
              <a:solidFill>
                <a:srgbClr val="C00000"/>
              </a:solidFill>
              <a:latin typeface="Corbel" pitchFamily="34" charset="0"/>
            </a:endParaRPr>
          </a:p>
        </p:txBody>
      </p:sp>
      <p:sp>
        <p:nvSpPr>
          <p:cNvPr id="25" name="TextBox 24"/>
          <p:cNvSpPr txBox="1"/>
          <p:nvPr/>
        </p:nvSpPr>
        <p:spPr>
          <a:xfrm>
            <a:off x="322783" y="4369340"/>
            <a:ext cx="3475867" cy="369332"/>
          </a:xfrm>
          <a:prstGeom prst="rect">
            <a:avLst/>
          </a:prstGeom>
          <a:noFill/>
          <a:ln>
            <a:solidFill>
              <a:sysClr val="windowText" lastClr="000000"/>
            </a:solidFill>
          </a:ln>
        </p:spPr>
        <p:txBody>
          <a:bodyPr wrap="square" rtlCol="1">
            <a:spAutoFit/>
          </a:bodyPr>
          <a:lstStyle/>
          <a:p>
            <a:pPr algn="l" rtl="0">
              <a:defRPr/>
            </a:pPr>
            <a:r>
              <a:rPr lang="en-US" kern="0" dirty="0">
                <a:solidFill>
                  <a:srgbClr val="002060"/>
                </a:solidFill>
                <a:latin typeface="Corbel" pitchFamily="34" charset="0"/>
                <a:cs typeface="Calibri" pitchFamily="34" charset="0"/>
              </a:rPr>
              <a:t>Switched Locations Coding = </a:t>
            </a:r>
            <a:r>
              <a:rPr lang="en-US" kern="0" dirty="0">
                <a:solidFill>
                  <a:srgbClr val="0070C0"/>
                </a:solidFill>
                <a:latin typeface="Corbel" pitchFamily="34" charset="0"/>
                <a:cs typeface="Calibri" pitchFamily="34" charset="0"/>
              </a:rPr>
              <a:t>-1</a:t>
            </a:r>
            <a:endParaRPr lang="he-IL" kern="0" dirty="0">
              <a:solidFill>
                <a:srgbClr val="0070C0"/>
              </a:solidFill>
              <a:latin typeface="Corbel" pitchFamily="34" charset="0"/>
            </a:endParaRPr>
          </a:p>
        </p:txBody>
      </p:sp>
      <p:sp>
        <p:nvSpPr>
          <p:cNvPr id="26" name="Right Brace 25"/>
          <p:cNvSpPr/>
          <p:nvPr/>
        </p:nvSpPr>
        <p:spPr>
          <a:xfrm>
            <a:off x="4572000" y="1700808"/>
            <a:ext cx="370769" cy="4680520"/>
          </a:xfrm>
          <a:prstGeom prst="rightBrace">
            <a:avLst/>
          </a:prstGeom>
          <a:noFill/>
          <a:ln w="28575" cap="flat" cmpd="sng" algn="ctr">
            <a:solidFill>
              <a:srgbClr val="4F81BD">
                <a:shade val="95000"/>
                <a:satMod val="105000"/>
              </a:srgbClr>
            </a:solidFill>
            <a:prstDash val="solid"/>
          </a:ln>
          <a:effectLst/>
        </p:spPr>
        <p:txBody>
          <a:bodyPr rtlCol="1" anchor="ctr"/>
          <a:lstStyle/>
          <a:p>
            <a:pPr algn="ctr" rtl="0">
              <a:defRPr/>
            </a:pPr>
            <a:endParaRPr lang="he-IL" kern="0" dirty="0">
              <a:solidFill>
                <a:sysClr val="windowText" lastClr="000000"/>
              </a:solidFill>
              <a:latin typeface="Corbel" pitchFamily="34" charset="0"/>
            </a:endParaRPr>
          </a:p>
        </p:txBody>
      </p:sp>
      <p:sp>
        <p:nvSpPr>
          <p:cNvPr id="27" name="TextBox 26"/>
          <p:cNvSpPr txBox="1"/>
          <p:nvPr/>
        </p:nvSpPr>
        <p:spPr>
          <a:xfrm>
            <a:off x="4977010" y="2492896"/>
            <a:ext cx="4166990" cy="2308324"/>
          </a:xfrm>
          <a:prstGeom prst="rect">
            <a:avLst/>
          </a:prstGeom>
          <a:noFill/>
        </p:spPr>
        <p:txBody>
          <a:bodyPr wrap="square" rtlCol="1">
            <a:spAutoFit/>
          </a:bodyPr>
          <a:lstStyle/>
          <a:p>
            <a:pPr algn="l" rtl="0">
              <a:defRPr/>
            </a:pPr>
            <a:r>
              <a:rPr lang="en-US" sz="2400" kern="0" dirty="0">
                <a:solidFill>
                  <a:srgbClr val="002060"/>
                </a:solidFill>
                <a:latin typeface="Corbel" pitchFamily="34" charset="0"/>
                <a:cs typeface="Calibri" pitchFamily="34" charset="0"/>
              </a:rPr>
              <a:t>2 ways to look at this:</a:t>
            </a:r>
          </a:p>
          <a:p>
            <a:pPr marL="285750" indent="-285750" algn="l" rtl="0">
              <a:buFontTx/>
              <a:buChar char="-"/>
              <a:defRPr/>
            </a:pPr>
            <a:r>
              <a:rPr lang="en-US" sz="2400" kern="0" dirty="0">
                <a:solidFill>
                  <a:srgbClr val="002060"/>
                </a:solidFill>
                <a:latin typeface="Corbel" pitchFamily="34" charset="0"/>
                <a:cs typeface="Calibri" pitchFamily="34" charset="0"/>
              </a:rPr>
              <a:t>No motion.</a:t>
            </a:r>
          </a:p>
          <a:p>
            <a:pPr marL="285750" indent="-285750" algn="l" rtl="0">
              <a:buFontTx/>
              <a:buChar char="-"/>
              <a:defRPr/>
            </a:pPr>
            <a:r>
              <a:rPr lang="en-US" sz="2400" kern="0" dirty="0">
                <a:solidFill>
                  <a:srgbClr val="002060"/>
                </a:solidFill>
                <a:latin typeface="Corbel" pitchFamily="34" charset="0"/>
                <a:cs typeface="Calibri" pitchFamily="34" charset="0"/>
              </a:rPr>
              <a:t>Contradicted motion voting.</a:t>
            </a:r>
          </a:p>
          <a:p>
            <a:pPr algn="l" rtl="0">
              <a:defRPr/>
            </a:pPr>
            <a:r>
              <a:rPr lang="en-US" sz="2400" kern="0" dirty="0">
                <a:solidFill>
                  <a:srgbClr val="002060"/>
                </a:solidFill>
                <a:latin typeface="Corbel" pitchFamily="34" charset="0"/>
                <a:cs typeface="Calibri" pitchFamily="34" charset="0"/>
              </a:rPr>
              <a:t>i.e. </a:t>
            </a:r>
          </a:p>
          <a:p>
            <a:pPr algn="l" rtl="0">
              <a:defRPr/>
            </a:pPr>
            <a:r>
              <a:rPr lang="en-US" sz="2400" kern="0" dirty="0">
                <a:solidFill>
                  <a:srgbClr val="002060"/>
                </a:solidFill>
                <a:latin typeface="Corbel" pitchFamily="34" charset="0"/>
                <a:cs typeface="Calibri" pitchFamily="34" charset="0"/>
              </a:rPr>
              <a:t>Original coding voted down</a:t>
            </a:r>
          </a:p>
          <a:p>
            <a:pPr algn="l" rtl="0">
              <a:defRPr/>
            </a:pPr>
            <a:r>
              <a:rPr lang="en-US" sz="2400" kern="0" dirty="0">
                <a:solidFill>
                  <a:srgbClr val="002060"/>
                </a:solidFill>
                <a:latin typeface="Corbel" pitchFamily="34" charset="0"/>
                <a:cs typeface="Calibri" pitchFamily="34" charset="0"/>
              </a:rPr>
              <a:t>Switched patches voted up </a:t>
            </a:r>
            <a:endParaRPr lang="he-IL" sz="2400" kern="0" dirty="0">
              <a:solidFill>
                <a:srgbClr val="002060"/>
              </a:solidFill>
              <a:latin typeface="Corbel" pitchFamily="34" charset="0"/>
            </a:endParaRPr>
          </a:p>
        </p:txBody>
      </p:sp>
      <p:cxnSp>
        <p:nvCxnSpPr>
          <p:cNvPr id="28" name="Straight Arrow Connector 27"/>
          <p:cNvCxnSpPr/>
          <p:nvPr/>
        </p:nvCxnSpPr>
        <p:spPr>
          <a:xfrm flipH="1">
            <a:off x="8629848" y="4221088"/>
            <a:ext cx="360040" cy="0"/>
          </a:xfrm>
          <a:prstGeom prst="straightConnector1">
            <a:avLst/>
          </a:prstGeom>
          <a:noFill/>
          <a:ln w="28575" cap="flat" cmpd="sng" algn="ctr">
            <a:solidFill>
              <a:srgbClr val="C00000"/>
            </a:solidFill>
            <a:prstDash val="solid"/>
            <a:tailEnd type="arrow"/>
          </a:ln>
          <a:effectLst/>
        </p:spPr>
      </p:cxnSp>
      <p:cxnSp>
        <p:nvCxnSpPr>
          <p:cNvPr id="29" name="Straight Arrow Connector 28"/>
          <p:cNvCxnSpPr/>
          <p:nvPr/>
        </p:nvCxnSpPr>
        <p:spPr>
          <a:xfrm flipH="1">
            <a:off x="8629848" y="4653136"/>
            <a:ext cx="360040" cy="0"/>
          </a:xfrm>
          <a:prstGeom prst="straightConnector1">
            <a:avLst/>
          </a:prstGeom>
          <a:noFill/>
          <a:ln w="28575" cap="flat" cmpd="sng" algn="ctr">
            <a:solidFill>
              <a:srgbClr val="4F81BD">
                <a:shade val="95000"/>
                <a:satMod val="105000"/>
              </a:srgbClr>
            </a:solidFill>
            <a:prstDash val="solid"/>
            <a:headEnd type="arrow" w="med" len="med"/>
            <a:tailEnd type="none" w="med" len="med"/>
          </a:ln>
          <a:effectLst/>
        </p:spPr>
      </p:cxnSp>
      <p:sp>
        <p:nvSpPr>
          <p:cNvPr id="30" name="Down Arrow 29"/>
          <p:cNvSpPr/>
          <p:nvPr/>
        </p:nvSpPr>
        <p:spPr>
          <a:xfrm>
            <a:off x="6660231" y="4941168"/>
            <a:ext cx="338946" cy="720080"/>
          </a:xfrm>
          <a:prstGeom prst="downArrow">
            <a:avLst/>
          </a:prstGeom>
          <a:solidFill>
            <a:srgbClr val="4F81BD"/>
          </a:solidFill>
          <a:ln w="25400" cap="flat" cmpd="sng" algn="ctr">
            <a:solidFill>
              <a:srgbClr val="4F81BD">
                <a:shade val="50000"/>
              </a:srgbClr>
            </a:solidFill>
            <a:prstDash val="solid"/>
          </a:ln>
          <a:effectLst/>
        </p:spPr>
        <p:txBody>
          <a:bodyPr rtlCol="1" anchor="ctr"/>
          <a:lstStyle/>
          <a:p>
            <a:pPr algn="ctr" rtl="0">
              <a:defRPr/>
            </a:pPr>
            <a:endParaRPr lang="he-IL" kern="0" dirty="0">
              <a:solidFill>
                <a:sysClr val="window" lastClr="FFFFFF"/>
              </a:solidFill>
              <a:latin typeface="Corbel" pitchFamily="34" charset="0"/>
            </a:endParaRPr>
          </a:p>
        </p:txBody>
      </p:sp>
      <p:sp>
        <p:nvSpPr>
          <p:cNvPr id="31" name="TextBox 30"/>
          <p:cNvSpPr txBox="1"/>
          <p:nvPr/>
        </p:nvSpPr>
        <p:spPr>
          <a:xfrm>
            <a:off x="5580113" y="5847655"/>
            <a:ext cx="2592288" cy="461665"/>
          </a:xfrm>
          <a:prstGeom prst="rect">
            <a:avLst/>
          </a:prstGeom>
          <a:noFill/>
          <a:ln>
            <a:solidFill>
              <a:srgbClr val="C00000"/>
            </a:solidFill>
          </a:ln>
        </p:spPr>
        <p:txBody>
          <a:bodyPr wrap="square" rtlCol="1">
            <a:spAutoFit/>
          </a:bodyPr>
          <a:lstStyle/>
          <a:p>
            <a:pPr algn="l" rtl="0">
              <a:defRPr/>
            </a:pPr>
            <a:r>
              <a:rPr lang="en-US" sz="2400" kern="0" dirty="0">
                <a:solidFill>
                  <a:srgbClr val="C00000"/>
                </a:solidFill>
                <a:latin typeface="Corbel" pitchFamily="34" charset="0"/>
                <a:cs typeface="Calibri" pitchFamily="34" charset="0"/>
              </a:rPr>
              <a:t>Suppress the code</a:t>
            </a:r>
            <a:endParaRPr lang="he-IL" sz="2400" kern="0" dirty="0">
              <a:solidFill>
                <a:srgbClr val="C00000"/>
              </a:solidFill>
              <a:latin typeface="Corbel" pitchFamily="34" charset="0"/>
            </a:endParaRPr>
          </a:p>
        </p:txBody>
      </p:sp>
      <p:sp>
        <p:nvSpPr>
          <p:cNvPr id="32" name="Title 1"/>
          <p:cNvSpPr txBox="1">
            <a:spLocks/>
          </p:cNvSpPr>
          <p:nvPr/>
        </p:nvSpPr>
        <p:spPr bwMode="auto">
          <a:xfrm>
            <a:off x="323528" y="871716"/>
            <a:ext cx="8814794" cy="607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a:lstStyle>
          <a:p>
            <a:pPr algn="l" rtl="0"/>
            <a:r>
              <a:rPr lang="en-US" sz="2800" kern="0" dirty="0">
                <a:solidFill>
                  <a:srgbClr val="0070C0"/>
                </a:solidFill>
                <a:latin typeface="Corbel" pitchFamily="34" charset="0"/>
                <a:ea typeface="+mn-ea"/>
                <a:cs typeface="Calibri" pitchFamily="34" charset="0"/>
              </a:rPr>
              <a:t>Suppress background structure and noise </a:t>
            </a:r>
            <a:endParaRPr lang="he-IL" sz="2800" kern="0" dirty="0">
              <a:solidFill>
                <a:srgbClr val="0070C0"/>
              </a:solidFill>
              <a:latin typeface="Corbel" pitchFamily="34" charset="0"/>
              <a:ea typeface="+mn-ea"/>
              <a:cs typeface="Calibri" pitchFamily="34" charset="0"/>
            </a:endParaRPr>
          </a:p>
        </p:txBody>
      </p:sp>
      <p:pic>
        <p:nvPicPr>
          <p:cNvPr id="2054"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992" y="2135719"/>
            <a:ext cx="4426960" cy="1869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084" y="4893203"/>
            <a:ext cx="4426960" cy="1865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itle 1"/>
          <p:cNvSpPr>
            <a:spLocks noGrp="1"/>
          </p:cNvSpPr>
          <p:nvPr>
            <p:ph type="title"/>
          </p:nvPr>
        </p:nvSpPr>
        <p:spPr>
          <a:xfrm>
            <a:off x="209271" y="164931"/>
            <a:ext cx="8725458" cy="692706"/>
          </a:xfrm>
        </p:spPr>
        <p:txBody>
          <a:bodyPr/>
          <a:lstStyle/>
          <a:p>
            <a:r>
              <a:rPr lang="en-US" dirty="0"/>
              <a:t>Local Descriptors: </a:t>
            </a:r>
            <a:r>
              <a:rPr lang="en-US" dirty="0" smtClean="0"/>
              <a:t>Motion Interchange Patterns</a:t>
            </a:r>
            <a:endParaRPr lang="en-US" dirty="0"/>
          </a:p>
        </p:txBody>
      </p:sp>
      <p:sp>
        <p:nvSpPr>
          <p:cNvPr id="17" name="TextBox 16"/>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18" name="TextBox 17"/>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
        <p:nvSpPr>
          <p:cNvPr id="19" name="TextBox 18"/>
          <p:cNvSpPr txBox="1"/>
          <p:nvPr/>
        </p:nvSpPr>
        <p:spPr>
          <a:xfrm>
            <a:off x="0" y="6529372"/>
            <a:ext cx="2679051" cy="338554"/>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2935929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05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1" end="1"/>
                                            </p:txEl>
                                          </p:spTgt>
                                        </p:tgtEl>
                                        <p:attrNameLst>
                                          <p:attrName>style.visibility</p:attrName>
                                        </p:attrNameLst>
                                      </p:cBhvr>
                                      <p:to>
                                        <p:strVal val="visible"/>
                                      </p:to>
                                    </p:set>
                                    <p:animEffect transition="in" filter="wipe(left)">
                                      <p:cBhvr>
                                        <p:cTn id="37" dur="500"/>
                                        <p:tgtEl>
                                          <p:spTgt spid="2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2" end="2"/>
                                            </p:txEl>
                                          </p:spTgt>
                                        </p:tgtEl>
                                        <p:attrNameLst>
                                          <p:attrName>style.visibility</p:attrName>
                                        </p:attrNameLst>
                                      </p:cBhvr>
                                      <p:to>
                                        <p:strVal val="visible"/>
                                      </p:to>
                                    </p:set>
                                    <p:animEffect transition="in" filter="wipe(left)">
                                      <p:cBhvr>
                                        <p:cTn id="42" dur="500"/>
                                        <p:tgtEl>
                                          <p:spTgt spid="27">
                                            <p:txEl>
                                              <p:pRg st="2" end="2"/>
                                            </p:txEl>
                                          </p:spTgt>
                                        </p:tgtEl>
                                      </p:cBhvr>
                                    </p:animEffect>
                                  </p:childTnLst>
                                </p:cTn>
                              </p:par>
                            </p:childTnLst>
                          </p:cTn>
                        </p:par>
                        <p:par>
                          <p:cTn id="43" fill="hold">
                            <p:stCondLst>
                              <p:cond delay="500"/>
                            </p:stCondLst>
                            <p:childTnLst>
                              <p:par>
                                <p:cTn id="44" presetID="22" presetClass="entr" presetSubtype="1" fill="hold" nodeType="afterEffect">
                                  <p:stCondLst>
                                    <p:cond delay="0"/>
                                  </p:stCondLst>
                                  <p:childTnLst>
                                    <p:set>
                                      <p:cBhvr>
                                        <p:cTn id="45" dur="1" fill="hold">
                                          <p:stCondLst>
                                            <p:cond delay="0"/>
                                          </p:stCondLst>
                                        </p:cTn>
                                        <p:tgtEl>
                                          <p:spTgt spid="27">
                                            <p:txEl>
                                              <p:pRg st="3" end="3"/>
                                            </p:txEl>
                                          </p:spTgt>
                                        </p:tgtEl>
                                        <p:attrNameLst>
                                          <p:attrName>style.visibility</p:attrName>
                                        </p:attrNameLst>
                                      </p:cBhvr>
                                      <p:to>
                                        <p:strVal val="visible"/>
                                      </p:to>
                                    </p:set>
                                    <p:animEffect transition="in" filter="wipe(up)">
                                      <p:cBhvr>
                                        <p:cTn id="46" dur="500"/>
                                        <p:tgtEl>
                                          <p:spTgt spid="27">
                                            <p:txEl>
                                              <p:pRg st="3" end="3"/>
                                            </p:txEl>
                                          </p:spTgt>
                                        </p:tgtEl>
                                      </p:cBhvr>
                                    </p:animEffect>
                                  </p:childTnLst>
                                </p:cTn>
                              </p:par>
                              <p:par>
                                <p:cTn id="47" presetID="22" presetClass="entr" presetSubtype="1" fill="hold" nodeType="withEffect">
                                  <p:stCondLst>
                                    <p:cond delay="0"/>
                                  </p:stCondLst>
                                  <p:childTnLst>
                                    <p:set>
                                      <p:cBhvr>
                                        <p:cTn id="48" dur="1" fill="hold">
                                          <p:stCondLst>
                                            <p:cond delay="0"/>
                                          </p:stCondLst>
                                        </p:cTn>
                                        <p:tgtEl>
                                          <p:spTgt spid="27">
                                            <p:txEl>
                                              <p:pRg st="4" end="4"/>
                                            </p:txEl>
                                          </p:spTgt>
                                        </p:tgtEl>
                                        <p:attrNameLst>
                                          <p:attrName>style.visibility</p:attrName>
                                        </p:attrNameLst>
                                      </p:cBhvr>
                                      <p:to>
                                        <p:strVal val="visible"/>
                                      </p:to>
                                    </p:set>
                                    <p:animEffect transition="in" filter="wipe(up)">
                                      <p:cBhvr>
                                        <p:cTn id="49" dur="500"/>
                                        <p:tgtEl>
                                          <p:spTgt spid="27">
                                            <p:txEl>
                                              <p:pRg st="4" end="4"/>
                                            </p:txEl>
                                          </p:spTgt>
                                        </p:tgtEl>
                                      </p:cBhvr>
                                    </p:animEffect>
                                  </p:childTnLst>
                                </p:cTn>
                              </p:par>
                            </p:childTnLst>
                          </p:cTn>
                        </p:par>
                        <p:par>
                          <p:cTn id="50" fill="hold">
                            <p:stCondLst>
                              <p:cond delay="1000"/>
                            </p:stCondLst>
                            <p:childTnLst>
                              <p:par>
                                <p:cTn id="51" presetID="22" presetClass="entr" presetSubtype="1"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up)">
                                      <p:cBhvr>
                                        <p:cTn id="53" dur="500"/>
                                        <p:tgtEl>
                                          <p:spTgt spid="28"/>
                                        </p:tgtEl>
                                      </p:cBhvr>
                                    </p:animEffect>
                                  </p:childTnLst>
                                </p:cTn>
                              </p:par>
                            </p:childTnLst>
                          </p:cTn>
                        </p:par>
                        <p:par>
                          <p:cTn id="54" fill="hold">
                            <p:stCondLst>
                              <p:cond delay="1500"/>
                            </p:stCondLst>
                            <p:childTnLst>
                              <p:par>
                                <p:cTn id="55" presetID="22" presetClass="entr" presetSubtype="1" fill="hold" nodeType="afterEffect">
                                  <p:stCondLst>
                                    <p:cond delay="0"/>
                                  </p:stCondLst>
                                  <p:childTnLst>
                                    <p:set>
                                      <p:cBhvr>
                                        <p:cTn id="56" dur="1" fill="hold">
                                          <p:stCondLst>
                                            <p:cond delay="0"/>
                                          </p:stCondLst>
                                        </p:cTn>
                                        <p:tgtEl>
                                          <p:spTgt spid="27">
                                            <p:txEl>
                                              <p:pRg st="5" end="5"/>
                                            </p:txEl>
                                          </p:spTgt>
                                        </p:tgtEl>
                                        <p:attrNameLst>
                                          <p:attrName>style.visibility</p:attrName>
                                        </p:attrNameLst>
                                      </p:cBhvr>
                                      <p:to>
                                        <p:strVal val="visible"/>
                                      </p:to>
                                    </p:set>
                                    <p:animEffect transition="in" filter="wipe(up)">
                                      <p:cBhvr>
                                        <p:cTn id="57" dur="500"/>
                                        <p:tgtEl>
                                          <p:spTgt spid="27">
                                            <p:txEl>
                                              <p:pRg st="5" end="5"/>
                                            </p:txEl>
                                          </p:spTgt>
                                        </p:tgtEl>
                                      </p:cBhvr>
                                    </p:animEffect>
                                  </p:childTnLst>
                                </p:cTn>
                              </p:par>
                            </p:childTnLst>
                          </p:cTn>
                        </p:par>
                        <p:par>
                          <p:cTn id="58" fill="hold">
                            <p:stCondLst>
                              <p:cond delay="2000"/>
                            </p:stCondLst>
                            <p:childTnLst>
                              <p:par>
                                <p:cTn id="59" presetID="22" presetClass="entr" presetSubtype="4"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down)">
                                      <p:cBhvr>
                                        <p:cTn id="61" dur="500"/>
                                        <p:tgtEl>
                                          <p:spTgt spid="29"/>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up)">
                                      <p:cBhvr>
                                        <p:cTn id="66" dur="500"/>
                                        <p:tgtEl>
                                          <p:spTgt spid="30"/>
                                        </p:tgtEl>
                                      </p:cBhvr>
                                    </p:animEffect>
                                  </p:childTnLst>
                                </p:cTn>
                              </p:par>
                            </p:childTnLst>
                          </p:cTn>
                        </p:par>
                        <p:par>
                          <p:cTn id="67" fill="hold">
                            <p:stCondLst>
                              <p:cond delay="500"/>
                            </p:stCondLst>
                            <p:childTnLst>
                              <p:par>
                                <p:cTn id="68" presetID="53" presetClass="entr" presetSubtype="16" fill="hold" grpId="0" nodeType="after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Effect transition="in" filter="fade">
                                      <p:cBhvr>
                                        <p:cTn id="72" dur="500"/>
                                        <p:tgtEl>
                                          <p:spTgt spid="31"/>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4" grpId="0" animBg="1"/>
      <p:bldP spid="25" grpId="0" animBg="1"/>
      <p:bldP spid="26" grpId="0" animBg="1"/>
      <p:bldP spid="30" grpId="0" animBg="1"/>
      <p:bldP spid="31" grpId="0" animBg="1"/>
      <p:bldP spid="3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TextBox 57"/>
          <p:cNvSpPr txBox="1"/>
          <p:nvPr/>
        </p:nvSpPr>
        <p:spPr>
          <a:xfrm>
            <a:off x="323528" y="1057091"/>
            <a:ext cx="5586986" cy="584776"/>
          </a:xfrm>
          <a:prstGeom prst="rect">
            <a:avLst/>
          </a:prstGeom>
          <a:noFill/>
        </p:spPr>
        <p:txBody>
          <a:bodyPr wrap="none" rtlCol="1">
            <a:spAutoFit/>
          </a:bodyPr>
          <a:lstStyle/>
          <a:p>
            <a:pPr algn="l" rtl="0" fontAlgn="base">
              <a:spcBef>
                <a:spcPct val="0"/>
              </a:spcBef>
              <a:spcAft>
                <a:spcPct val="0"/>
              </a:spcAft>
            </a:pPr>
            <a:r>
              <a:rPr lang="en-US" sz="3200" dirty="0">
                <a:solidFill>
                  <a:srgbClr val="0070C0"/>
                </a:solidFill>
                <a:latin typeface="Corbel" pitchFamily="34" charset="0"/>
                <a:cs typeface="Calibri" pitchFamily="34" charset="0"/>
              </a:rPr>
              <a:t>An e</a:t>
            </a:r>
            <a:r>
              <a:rPr lang="en-US" sz="3200" dirty="0" smtClean="0">
                <a:solidFill>
                  <a:srgbClr val="0070C0"/>
                </a:solidFill>
                <a:latin typeface="Corbel" pitchFamily="34" charset="0"/>
                <a:cs typeface="Calibri" pitchFamily="34" charset="0"/>
              </a:rPr>
              <a:t>xample of MIP suppression.</a:t>
            </a:r>
            <a:endParaRPr lang="he-IL" sz="3200" dirty="0">
              <a:solidFill>
                <a:srgbClr val="0070C0"/>
              </a:solidFill>
              <a:latin typeface="Corbel" pitchFamily="34" charset="0"/>
            </a:endParaRPr>
          </a:p>
        </p:txBody>
      </p:sp>
      <p:pic>
        <p:nvPicPr>
          <p:cNvPr id="4" name="encoding_1no_sup_dbg_7-0035_7-0035.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cstate="print"/>
          <a:stretch>
            <a:fillRect/>
          </a:stretch>
        </p:blipFill>
        <p:spPr>
          <a:xfrm>
            <a:off x="0" y="3140968"/>
            <a:ext cx="9144000" cy="2286000"/>
          </a:xfrm>
          <a:prstGeom prst="rect">
            <a:avLst/>
          </a:prstGeom>
        </p:spPr>
      </p:pic>
      <p:sp>
        <p:nvSpPr>
          <p:cNvPr id="6" name="TextBox 5"/>
          <p:cNvSpPr txBox="1"/>
          <p:nvPr/>
        </p:nvSpPr>
        <p:spPr>
          <a:xfrm>
            <a:off x="80766" y="1988840"/>
            <a:ext cx="2265364" cy="1077218"/>
          </a:xfrm>
          <a:prstGeom prst="rect">
            <a:avLst/>
          </a:prstGeom>
          <a:noFill/>
        </p:spPr>
        <p:txBody>
          <a:bodyPr wrap="none" rtlCol="1">
            <a:spAutoFit/>
          </a:bodyPr>
          <a:lstStyle/>
          <a:p>
            <a:pPr algn="ctr" rtl="0" fontAlgn="base">
              <a:spcBef>
                <a:spcPct val="0"/>
              </a:spcBef>
              <a:spcAft>
                <a:spcPct val="0"/>
              </a:spcAft>
            </a:pPr>
            <a:r>
              <a:rPr lang="en-US" sz="3200" dirty="0">
                <a:solidFill>
                  <a:srgbClr val="002060"/>
                </a:solidFill>
                <a:latin typeface="Corbel" pitchFamily="34" charset="0"/>
                <a:cs typeface="Calibri" pitchFamily="34" charset="0"/>
              </a:rPr>
              <a:t>Without </a:t>
            </a:r>
          </a:p>
          <a:p>
            <a:pPr algn="ctr" rtl="0" fontAlgn="base">
              <a:spcBef>
                <a:spcPct val="0"/>
              </a:spcBef>
              <a:spcAft>
                <a:spcPct val="0"/>
              </a:spcAft>
            </a:pPr>
            <a:r>
              <a:rPr lang="en-US" sz="3200" dirty="0">
                <a:solidFill>
                  <a:srgbClr val="002060"/>
                </a:solidFill>
                <a:latin typeface="Corbel" pitchFamily="34" charset="0"/>
                <a:cs typeface="Calibri" pitchFamily="34" charset="0"/>
              </a:rPr>
              <a:t>Suppression</a:t>
            </a:r>
            <a:endParaRPr lang="he-IL" sz="3200" dirty="0">
              <a:solidFill>
                <a:srgbClr val="002060"/>
              </a:solidFill>
              <a:latin typeface="Corbel" pitchFamily="34" charset="0"/>
            </a:endParaRPr>
          </a:p>
        </p:txBody>
      </p:sp>
      <p:sp>
        <p:nvSpPr>
          <p:cNvPr id="8" name="TextBox 7"/>
          <p:cNvSpPr txBox="1"/>
          <p:nvPr/>
        </p:nvSpPr>
        <p:spPr>
          <a:xfrm>
            <a:off x="6417470" y="1988840"/>
            <a:ext cx="2265364" cy="1077218"/>
          </a:xfrm>
          <a:prstGeom prst="rect">
            <a:avLst/>
          </a:prstGeom>
          <a:noFill/>
        </p:spPr>
        <p:txBody>
          <a:bodyPr wrap="none" rtlCol="1">
            <a:spAutoFit/>
          </a:bodyPr>
          <a:lstStyle/>
          <a:p>
            <a:pPr algn="ctr" rtl="0" fontAlgn="base">
              <a:spcBef>
                <a:spcPct val="0"/>
              </a:spcBef>
              <a:spcAft>
                <a:spcPct val="0"/>
              </a:spcAft>
            </a:pPr>
            <a:r>
              <a:rPr lang="en-US" sz="3200" dirty="0">
                <a:solidFill>
                  <a:srgbClr val="002060"/>
                </a:solidFill>
                <a:latin typeface="Corbel" pitchFamily="34" charset="0"/>
                <a:cs typeface="Calibri" pitchFamily="34" charset="0"/>
              </a:rPr>
              <a:t>With</a:t>
            </a:r>
          </a:p>
          <a:p>
            <a:pPr algn="ctr" rtl="0" fontAlgn="base">
              <a:spcBef>
                <a:spcPct val="0"/>
              </a:spcBef>
              <a:spcAft>
                <a:spcPct val="0"/>
              </a:spcAft>
            </a:pPr>
            <a:r>
              <a:rPr lang="en-US" sz="3200" dirty="0">
                <a:solidFill>
                  <a:srgbClr val="002060"/>
                </a:solidFill>
                <a:latin typeface="Corbel" pitchFamily="34" charset="0"/>
                <a:cs typeface="Calibri" pitchFamily="34" charset="0"/>
              </a:rPr>
              <a:t>Suppression</a:t>
            </a:r>
            <a:endParaRPr lang="he-IL" sz="3200" dirty="0">
              <a:solidFill>
                <a:srgbClr val="002060"/>
              </a:solidFill>
              <a:latin typeface="Corbel" pitchFamily="34" charset="0"/>
            </a:endParaRPr>
          </a:p>
        </p:txBody>
      </p:sp>
      <p:sp>
        <p:nvSpPr>
          <p:cNvPr id="9" name="TextBox 8"/>
          <p:cNvSpPr txBox="1"/>
          <p:nvPr/>
        </p:nvSpPr>
        <p:spPr>
          <a:xfrm>
            <a:off x="3611399" y="1982303"/>
            <a:ext cx="1540807" cy="584775"/>
          </a:xfrm>
          <a:prstGeom prst="rect">
            <a:avLst/>
          </a:prstGeom>
          <a:noFill/>
        </p:spPr>
        <p:txBody>
          <a:bodyPr wrap="none" rtlCol="1">
            <a:spAutoFit/>
          </a:bodyPr>
          <a:lstStyle/>
          <a:p>
            <a:pPr algn="ctr" rtl="0" fontAlgn="base">
              <a:spcBef>
                <a:spcPct val="0"/>
              </a:spcBef>
              <a:spcAft>
                <a:spcPct val="0"/>
              </a:spcAft>
            </a:pPr>
            <a:r>
              <a:rPr lang="en-US" sz="3200" dirty="0">
                <a:solidFill>
                  <a:srgbClr val="002060"/>
                </a:solidFill>
                <a:latin typeface="Corbel" pitchFamily="34" charset="0"/>
                <a:cs typeface="Calibri" pitchFamily="34" charset="0"/>
              </a:rPr>
              <a:t>Original</a:t>
            </a:r>
            <a:endParaRPr lang="he-IL" sz="3200" dirty="0">
              <a:solidFill>
                <a:srgbClr val="002060"/>
              </a:solidFill>
              <a:latin typeface="Corbel" pitchFamily="34" charset="0"/>
            </a:endParaRPr>
          </a:p>
        </p:txBody>
      </p:sp>
      <p:pic>
        <p:nvPicPr>
          <p:cNvPr id="11" name="Picture 10"/>
          <p:cNvPicPr>
            <a:picLocks noChangeAspect="1" noChangeArrowheads="1"/>
          </p:cNvPicPr>
          <p:nvPr/>
        </p:nvPicPr>
        <p:blipFill>
          <a:blip r:embed="rId6" cstate="print"/>
          <a:srcRect/>
          <a:stretch>
            <a:fillRect/>
          </a:stretch>
        </p:blipFill>
        <p:spPr bwMode="auto">
          <a:xfrm>
            <a:off x="6709215" y="1052701"/>
            <a:ext cx="2321885" cy="875403"/>
          </a:xfrm>
          <a:prstGeom prst="rect">
            <a:avLst/>
          </a:prstGeom>
          <a:noFill/>
          <a:ln w="9525">
            <a:solidFill>
              <a:schemeClr val="tx2"/>
            </a:solidFill>
            <a:miter lim="800000"/>
            <a:headEnd/>
            <a:tailEnd/>
          </a:ln>
        </p:spPr>
      </p:pic>
      <p:sp>
        <p:nvSpPr>
          <p:cNvPr id="12" name="Title 1"/>
          <p:cNvSpPr>
            <a:spLocks noGrp="1"/>
          </p:cNvSpPr>
          <p:nvPr>
            <p:ph type="title"/>
          </p:nvPr>
        </p:nvSpPr>
        <p:spPr>
          <a:xfrm>
            <a:off x="209271" y="164931"/>
            <a:ext cx="8725458" cy="692706"/>
          </a:xfrm>
        </p:spPr>
        <p:txBody>
          <a:bodyPr/>
          <a:lstStyle/>
          <a:p>
            <a:r>
              <a:rPr lang="en-US" dirty="0"/>
              <a:t>Local Descriptors: </a:t>
            </a:r>
            <a:r>
              <a:rPr lang="en-US" dirty="0" smtClean="0"/>
              <a:t>Motion Interchange Patterns</a:t>
            </a:r>
            <a:endParaRPr lang="en-US" dirty="0"/>
          </a:p>
        </p:txBody>
      </p:sp>
      <p:sp>
        <p:nvSpPr>
          <p:cNvPr id="13" name="TextBox 12"/>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Kliper</a:t>
            </a:r>
            <a:r>
              <a:rPr lang="en-US" sz="1000" dirty="0" smtClean="0"/>
              <a:t>-Gross et al.  </a:t>
            </a:r>
            <a:r>
              <a:rPr lang="en-US" sz="1000" dirty="0"/>
              <a:t>“Motion Interchange Patterns </a:t>
            </a:r>
            <a:r>
              <a:rPr lang="en-US" sz="1000" dirty="0" smtClean="0"/>
              <a:t>for </a:t>
            </a:r>
            <a:r>
              <a:rPr lang="en-US" sz="1000" dirty="0"/>
              <a:t>Action </a:t>
            </a:r>
            <a:r>
              <a:rPr lang="en-US" sz="1000" dirty="0" smtClean="0"/>
              <a:t>Recognition in </a:t>
            </a:r>
            <a:r>
              <a:rPr lang="en-US" sz="1000" dirty="0"/>
              <a:t>Unconstrained Videos.</a:t>
            </a:r>
            <a:r>
              <a:rPr lang="en-US" sz="1000" dirty="0" smtClean="0"/>
              <a:t>” ECCV 2012.  And the provided slides. </a:t>
            </a:r>
            <a:endParaRPr lang="en-US" sz="1000" dirty="0"/>
          </a:p>
        </p:txBody>
      </p:sp>
      <p:sp>
        <p:nvSpPr>
          <p:cNvPr id="14" name="TextBox 13"/>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
        <p:nvSpPr>
          <p:cNvPr id="15" name="TextBox 14"/>
          <p:cNvSpPr txBox="1"/>
          <p:nvPr/>
        </p:nvSpPr>
        <p:spPr>
          <a:xfrm>
            <a:off x="0" y="6529372"/>
            <a:ext cx="2679051" cy="338554"/>
          </a:xfrm>
          <a:prstGeom prst="rect">
            <a:avLst/>
          </a:prstGeom>
          <a:noFill/>
        </p:spPr>
        <p:txBody>
          <a:bodyPr wrap="square" rtlCol="0">
            <a:spAutoFit/>
          </a:bodyPr>
          <a:lstStyle/>
          <a:p>
            <a:r>
              <a:rPr lang="en-US" sz="1600" dirty="0" smtClean="0"/>
              <a:t>Slide from O. </a:t>
            </a:r>
            <a:r>
              <a:rPr lang="en-US" sz="1600" dirty="0" err="1" smtClean="0"/>
              <a:t>Kliper</a:t>
            </a:r>
            <a:r>
              <a:rPr lang="en-US" sz="1600" dirty="0" smtClean="0"/>
              <a:t>-Gross.</a:t>
            </a:r>
            <a:endParaRPr lang="en-US" sz="1600" dirty="0"/>
          </a:p>
        </p:txBody>
      </p:sp>
    </p:spTree>
    <p:extLst>
      <p:ext uri="{BB962C8B-B14F-4D97-AF65-F5344CB8AC3E}">
        <p14:creationId xmlns:p14="http://schemas.microsoft.com/office/powerpoint/2010/main" val="2354852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mediacall" presetSubtype="0" fill="hold" nodeType="withEffect">
                                  <p:stCondLst>
                                    <p:cond delay="0"/>
                                  </p:stCondLst>
                                  <p:childTnLst>
                                    <p:cmd type="call" cmd="playFrom(0.0)">
                                      <p:cBhvr>
                                        <p:cTn id="14" dur="406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repeatCount="indefinite" fill="hold" display="0">
                  <p:stCondLst>
                    <p:cond delay="indefinite"/>
                  </p:stCondLst>
                </p:cTn>
                <p:tgtEl>
                  <p:spTgt spid="4"/>
                </p:tgtEl>
              </p:cMediaNode>
            </p:video>
          </p:childTnLst>
        </p:cTn>
      </p:par>
    </p:tnLst>
    <p:bldLst>
      <p:bldP spid="58" grpId="0"/>
      <p:bldP spid="6" grpId="0"/>
      <p:bldP spid="8" grpId="0"/>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Global Descriptors: Templates</a:t>
            </a:r>
            <a:endParaRPr lang="en-US" dirty="0"/>
          </a:p>
        </p:txBody>
      </p:sp>
      <p:sp>
        <p:nvSpPr>
          <p:cNvPr id="6" name="TextBox 5"/>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Derpanis</a:t>
            </a:r>
            <a:r>
              <a:rPr lang="en-US" sz="1000" dirty="0" smtClean="0"/>
              <a:t> et al</a:t>
            </a:r>
            <a:r>
              <a:rPr lang="en-US" sz="1000" dirty="0"/>
              <a:t>. “Efficient action spotting based on a </a:t>
            </a:r>
            <a:r>
              <a:rPr lang="en-US" sz="1000" dirty="0" err="1"/>
              <a:t>spacetime</a:t>
            </a:r>
            <a:r>
              <a:rPr lang="en-US" sz="1000" dirty="0"/>
              <a:t> oriented structure representation</a:t>
            </a:r>
            <a:r>
              <a:rPr lang="en-US" sz="1000" dirty="0" smtClean="0"/>
              <a:t>.” CVPR 2010.   And supporting videos.</a:t>
            </a:r>
            <a:endParaRPr lang="en-US" sz="1000" dirty="0"/>
          </a:p>
        </p:txBody>
      </p:sp>
      <p:pic>
        <p:nvPicPr>
          <p:cNvPr id="7" name="dance.mo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11"/>
          <a:stretch>
            <a:fillRect/>
          </a:stretch>
        </p:blipFill>
        <p:spPr>
          <a:xfrm>
            <a:off x="4858029" y="2304439"/>
            <a:ext cx="4076700" cy="3060700"/>
          </a:xfrm>
          <a:prstGeom prst="rect">
            <a:avLst/>
          </a:prstGeom>
        </p:spPr>
      </p:pic>
      <p:pic>
        <p:nvPicPr>
          <p:cNvPr id="8" name="GrapevinePop_jump_leg_out_right_template_grey.mov">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12"/>
          <a:stretch>
            <a:fillRect/>
          </a:stretch>
        </p:blipFill>
        <p:spPr>
          <a:xfrm>
            <a:off x="3152012" y="2920389"/>
            <a:ext cx="1445079" cy="1828800"/>
          </a:xfrm>
          <a:prstGeom prst="rect">
            <a:avLst/>
          </a:prstGeom>
        </p:spPr>
      </p:pic>
      <p:pic>
        <p:nvPicPr>
          <p:cNvPr id="9" name="GrapevinePop_spin_left_template.mov">
            <a:hlinkClick r:id="" action="ppaction://media"/>
          </p:cNvPr>
          <p:cNvPicPr>
            <a:picLocks noChangeAspect="1"/>
          </p:cNvPicPr>
          <p:nvPr>
            <a:videoFile r:link="rId6"/>
            <p:extLst>
              <p:ext uri="{DAA4B4D4-6D71-4841-9C94-3DE7FCFB9230}">
                <p14:media xmlns:p14="http://schemas.microsoft.com/office/powerpoint/2010/main" r:embed="rId5"/>
              </p:ext>
            </p:extLst>
          </p:nvPr>
        </p:nvPicPr>
        <p:blipFill>
          <a:blip r:embed="rId13"/>
          <a:stretch>
            <a:fillRect/>
          </a:stretch>
        </p:blipFill>
        <p:spPr>
          <a:xfrm>
            <a:off x="1396188" y="2920389"/>
            <a:ext cx="1590631" cy="1828800"/>
          </a:xfrm>
          <a:prstGeom prst="rect">
            <a:avLst/>
          </a:prstGeom>
        </p:spPr>
      </p:pic>
      <p:pic>
        <p:nvPicPr>
          <p:cNvPr id="10" name="GrapevinePop_squat_template_grey.mov">
            <a:hlinkClick r:id="" action="ppaction://media"/>
          </p:cNvPr>
          <p:cNvPicPr>
            <a:picLocks noChangeAspect="1"/>
          </p:cNvPicPr>
          <p:nvPr>
            <a:videoFile r:link="rId8"/>
            <p:extLst>
              <p:ext uri="{DAA4B4D4-6D71-4841-9C94-3DE7FCFB9230}">
                <p14:media xmlns:p14="http://schemas.microsoft.com/office/powerpoint/2010/main" r:link="rId7"/>
              </p:ext>
            </p:extLst>
          </p:nvPr>
        </p:nvPicPr>
        <p:blipFill>
          <a:blip r:embed="rId14"/>
          <a:stretch>
            <a:fillRect/>
          </a:stretch>
        </p:blipFill>
        <p:spPr>
          <a:xfrm>
            <a:off x="99071" y="2920389"/>
            <a:ext cx="1168400" cy="1828800"/>
          </a:xfrm>
          <a:prstGeom prst="rect">
            <a:avLst/>
          </a:prstGeom>
        </p:spPr>
      </p:pic>
      <p:sp>
        <p:nvSpPr>
          <p:cNvPr id="11" name="TextBox 10"/>
          <p:cNvSpPr txBox="1"/>
          <p:nvPr/>
        </p:nvSpPr>
        <p:spPr>
          <a:xfrm>
            <a:off x="99071" y="2493166"/>
            <a:ext cx="1168400" cy="338554"/>
          </a:xfrm>
          <a:prstGeom prst="rect">
            <a:avLst/>
          </a:prstGeom>
          <a:noFill/>
        </p:spPr>
        <p:txBody>
          <a:bodyPr wrap="square" rtlCol="0">
            <a:spAutoFit/>
          </a:bodyPr>
          <a:lstStyle/>
          <a:p>
            <a:pPr algn="ctr"/>
            <a:r>
              <a:rPr lang="en-US" sz="1600" dirty="0" smtClean="0"/>
              <a:t>Squat</a:t>
            </a:r>
            <a:endParaRPr lang="en-US" sz="1600" dirty="0"/>
          </a:p>
        </p:txBody>
      </p:sp>
      <p:sp>
        <p:nvSpPr>
          <p:cNvPr id="12" name="TextBox 11"/>
          <p:cNvSpPr txBox="1"/>
          <p:nvPr/>
        </p:nvSpPr>
        <p:spPr>
          <a:xfrm>
            <a:off x="1396187" y="2493166"/>
            <a:ext cx="1590631" cy="338554"/>
          </a:xfrm>
          <a:prstGeom prst="rect">
            <a:avLst/>
          </a:prstGeom>
          <a:noFill/>
        </p:spPr>
        <p:txBody>
          <a:bodyPr wrap="square" rtlCol="0">
            <a:spAutoFit/>
          </a:bodyPr>
          <a:lstStyle/>
          <a:p>
            <a:pPr algn="ctr"/>
            <a:r>
              <a:rPr lang="en-US" sz="1600" dirty="0" smtClean="0"/>
              <a:t>Spin-Left</a:t>
            </a:r>
            <a:endParaRPr lang="en-US" sz="1600" dirty="0"/>
          </a:p>
        </p:txBody>
      </p:sp>
      <p:sp>
        <p:nvSpPr>
          <p:cNvPr id="13" name="TextBox 12"/>
          <p:cNvSpPr txBox="1"/>
          <p:nvPr/>
        </p:nvSpPr>
        <p:spPr>
          <a:xfrm>
            <a:off x="3139218" y="2493166"/>
            <a:ext cx="1457873" cy="338554"/>
          </a:xfrm>
          <a:prstGeom prst="rect">
            <a:avLst/>
          </a:prstGeom>
          <a:noFill/>
        </p:spPr>
        <p:txBody>
          <a:bodyPr wrap="square" rtlCol="0">
            <a:spAutoFit/>
          </a:bodyPr>
          <a:lstStyle/>
          <a:p>
            <a:pPr algn="ctr"/>
            <a:r>
              <a:rPr lang="en-US" sz="1600" dirty="0" smtClean="0"/>
              <a:t>Jump-Right</a:t>
            </a:r>
            <a:endParaRPr lang="en-US" sz="1600" dirty="0"/>
          </a:p>
        </p:txBody>
      </p:sp>
      <p:sp>
        <p:nvSpPr>
          <p:cNvPr id="14" name="TextBox 13"/>
          <p:cNvSpPr txBox="1"/>
          <p:nvPr/>
        </p:nvSpPr>
        <p:spPr>
          <a:xfrm>
            <a:off x="99071" y="1777733"/>
            <a:ext cx="4498020" cy="400110"/>
          </a:xfrm>
          <a:prstGeom prst="rect">
            <a:avLst/>
          </a:prstGeom>
          <a:noFill/>
        </p:spPr>
        <p:txBody>
          <a:bodyPr wrap="square" rtlCol="0">
            <a:spAutoFit/>
          </a:bodyPr>
          <a:lstStyle/>
          <a:p>
            <a:pPr algn="ctr"/>
            <a:r>
              <a:rPr lang="en-US" sz="2000" dirty="0" smtClean="0">
                <a:solidFill>
                  <a:srgbClr val="FF0000"/>
                </a:solidFill>
              </a:rPr>
              <a:t>Action Templates</a:t>
            </a:r>
            <a:endParaRPr lang="en-US" sz="2000" dirty="0">
              <a:solidFill>
                <a:srgbClr val="FF0000"/>
              </a:solidFill>
            </a:endParaRPr>
          </a:p>
        </p:txBody>
      </p:sp>
      <p:sp>
        <p:nvSpPr>
          <p:cNvPr id="15" name="TextBox 14"/>
          <p:cNvSpPr txBox="1"/>
          <p:nvPr/>
        </p:nvSpPr>
        <p:spPr>
          <a:xfrm>
            <a:off x="4858029" y="1777733"/>
            <a:ext cx="2971212" cy="400110"/>
          </a:xfrm>
          <a:prstGeom prst="rect">
            <a:avLst/>
          </a:prstGeom>
          <a:noFill/>
        </p:spPr>
        <p:txBody>
          <a:bodyPr wrap="square" rtlCol="0">
            <a:spAutoFit/>
          </a:bodyPr>
          <a:lstStyle/>
          <a:p>
            <a:pPr algn="ctr"/>
            <a:r>
              <a:rPr lang="en-US" sz="2000" dirty="0" smtClean="0">
                <a:solidFill>
                  <a:srgbClr val="FF0000"/>
                </a:solidFill>
              </a:rPr>
              <a:t>Spotted Actions</a:t>
            </a:r>
            <a:endParaRPr lang="en-US" sz="2000" dirty="0">
              <a:solidFill>
                <a:srgbClr val="FF0000"/>
              </a:solidFill>
            </a:endParaRPr>
          </a:p>
        </p:txBody>
      </p:sp>
      <p:sp>
        <p:nvSpPr>
          <p:cNvPr id="17" name="TextBox 16"/>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3924337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20" fill="hold"/>
                                        <p:tgtEl>
                                          <p:spTgt spid="10"/>
                                        </p:tgtEl>
                                      </p:cBhvr>
                                    </p:cmd>
                                  </p:childTnLst>
                                </p:cTn>
                              </p:par>
                              <p:par>
                                <p:cTn id="7" presetID="1" presetClass="mediacall" presetSubtype="0" fill="hold" nodeType="withEffect">
                                  <p:stCondLst>
                                    <p:cond delay="0"/>
                                  </p:stCondLst>
                                  <p:childTnLst>
                                    <p:cmd type="call" cmd="playFrom(0.0)">
                                      <p:cBhvr>
                                        <p:cTn id="8" dur="1050" fill="hold"/>
                                        <p:tgtEl>
                                          <p:spTgt spid="9"/>
                                        </p:tgtEl>
                                      </p:cBhvr>
                                    </p:cmd>
                                  </p:childTnLst>
                                </p:cTn>
                              </p:par>
                              <p:par>
                                <p:cTn id="9" presetID="1" presetClass="mediacall" presetSubtype="0" fill="hold" nodeType="withEffect">
                                  <p:stCondLst>
                                    <p:cond delay="0"/>
                                  </p:stCondLst>
                                  <p:childTnLst>
                                    <p:cmd type="call" cmd="playFrom(0.0)">
                                      <p:cBhvr>
                                        <p:cTn id="10" dur="900" fill="hold"/>
                                        <p:tgtEl>
                                          <p:spTgt spid="8"/>
                                        </p:tgtEl>
                                      </p:cBhvr>
                                    </p:cmd>
                                  </p:childTnLst>
                                </p:cTn>
                              </p:par>
                              <p:par>
                                <p:cTn id="11" presetID="1" presetClass="mediacall" presetSubtype="0" fill="hold" nodeType="withEffect">
                                  <p:stCondLst>
                                    <p:cond delay="0"/>
                                  </p:stCondLst>
                                  <p:childTnLst>
                                    <p:cmd type="call" cmd="playFrom(0.0)">
                                      <p:cBhvr>
                                        <p:cTn id="12" dur="555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3" repeatCount="indefinite" fill="hold" display="0">
                  <p:stCondLst>
                    <p:cond delay="indefinite"/>
                  </p:stCondLst>
                </p:cTn>
                <p:tgtEl>
                  <p:spTgt spid="10"/>
                </p:tgtEl>
              </p:cMediaNode>
            </p:video>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10"/>
                                        </p:tgtEl>
                                      </p:cBhvr>
                                    </p:cmd>
                                  </p:childTnLst>
                                </p:cTn>
                              </p:par>
                            </p:childTnLst>
                          </p:cTn>
                        </p:par>
                      </p:childTnLst>
                    </p:cTn>
                  </p:par>
                </p:childTnLst>
              </p:cTn>
              <p:nextCondLst>
                <p:cond evt="onClick" delay="0">
                  <p:tgtEl>
                    <p:spTgt spid="10"/>
                  </p:tgtEl>
                </p:cond>
              </p:nextCondLst>
            </p:seq>
            <p:video>
              <p:cMediaNode vol="80000">
                <p:cTn id="19" repeatCount="indefinite" fill="hold" display="0">
                  <p:stCondLst>
                    <p:cond delay="indefinite"/>
                  </p:stCondLst>
                </p:cTn>
                <p:tgtEl>
                  <p:spTgt spid="9"/>
                </p:tgtEl>
              </p:cMediaNode>
            </p:video>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9"/>
                                        </p:tgtEl>
                                      </p:cBhvr>
                                    </p:cmd>
                                  </p:childTnLst>
                                </p:cTn>
                              </p:par>
                            </p:childTnLst>
                          </p:cTn>
                        </p:par>
                      </p:childTnLst>
                    </p:cTn>
                  </p:par>
                </p:childTnLst>
              </p:cTn>
              <p:nextCondLst>
                <p:cond evt="onClick" delay="0">
                  <p:tgtEl>
                    <p:spTgt spid="9"/>
                  </p:tgtEl>
                </p:cond>
              </p:nextCondLst>
            </p:seq>
            <p:video>
              <p:cMediaNode vol="80000">
                <p:cTn id="25" repeatCount="indefinite" fill="hold" display="0">
                  <p:stCondLst>
                    <p:cond delay="indefinite"/>
                  </p:stCondLst>
                </p:cTn>
                <p:tgtEl>
                  <p:spTgt spid="8"/>
                </p:tgtEl>
              </p:cMediaNode>
            </p:video>
            <p:seq concurrent="1" nextAc="seek">
              <p:cTn id="26" restart="whenNotActive" fill="hold" evtFilter="cancelBubble" nodeType="interactiveSeq">
                <p:stCondLst>
                  <p:cond evt="onClick" delay="0">
                    <p:tgtEl>
                      <p:spTgt spid="8"/>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8"/>
                                        </p:tgtEl>
                                      </p:cBhvr>
                                    </p:cmd>
                                  </p:childTnLst>
                                </p:cTn>
                              </p:par>
                            </p:childTnLst>
                          </p:cTn>
                        </p:par>
                      </p:childTnLst>
                    </p:cTn>
                  </p:par>
                </p:childTnLst>
              </p:cTn>
              <p:nextCondLst>
                <p:cond evt="onClick" delay="0">
                  <p:tgtEl>
                    <p:spTgt spid="8"/>
                  </p:tgtEl>
                </p:cond>
              </p:nextCondLst>
            </p:seq>
            <p:video>
              <p:cMediaNode vol="80000">
                <p:cTn id="31" repeatCount="indefinite" fill="hold" display="0">
                  <p:stCondLst>
                    <p:cond delay="indefinite"/>
                  </p:stCondLst>
                </p:cTn>
                <p:tgtEl>
                  <p:spTgt spid="7"/>
                </p:tgtEl>
              </p:cMediaNode>
            </p:video>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Action Spotting: Space-Time Oriented Energy</a:t>
            </a:r>
            <a:endParaRPr lang="en-US" dirty="0"/>
          </a:p>
        </p:txBody>
      </p:sp>
      <p:sp>
        <p:nvSpPr>
          <p:cNvPr id="3" name="Content Placeholder 2"/>
          <p:cNvSpPr>
            <a:spLocks noGrp="1"/>
          </p:cNvSpPr>
          <p:nvPr>
            <p:ph idx="1"/>
          </p:nvPr>
        </p:nvSpPr>
        <p:spPr>
          <a:xfrm>
            <a:off x="124605" y="1055552"/>
            <a:ext cx="5091280" cy="5802447"/>
          </a:xfrm>
        </p:spPr>
        <p:txBody>
          <a:bodyPr>
            <a:noAutofit/>
          </a:bodyPr>
          <a:lstStyle/>
          <a:p>
            <a:r>
              <a:rPr lang="en-US" sz="1800" dirty="0" smtClean="0"/>
              <a:t>Templates are decomposed into space-time oriented energy by broadly tuned third order Gaussian filters (classical).</a:t>
            </a:r>
          </a:p>
          <a:p>
            <a:endParaRPr lang="en-US" sz="1800" dirty="0"/>
          </a:p>
          <a:p>
            <a:endParaRPr lang="en-US" sz="1800" dirty="0" smtClean="0"/>
          </a:p>
          <a:p>
            <a:endParaRPr lang="en-US" sz="1800" dirty="0"/>
          </a:p>
          <a:p>
            <a:endParaRPr lang="en-US" sz="1800" dirty="0" smtClean="0"/>
          </a:p>
          <a:p>
            <a:endParaRPr lang="en-US" sz="1800" dirty="0"/>
          </a:p>
          <a:p>
            <a:endParaRPr lang="en-US" sz="1800" dirty="0" smtClean="0"/>
          </a:p>
          <a:p>
            <a:pPr marL="0" indent="0">
              <a:buNone/>
            </a:pPr>
            <a:endParaRPr lang="en-US" sz="1800" dirty="0" smtClean="0"/>
          </a:p>
          <a:p>
            <a:r>
              <a:rPr lang="en-US" sz="1800" dirty="0" smtClean="0"/>
              <a:t>Sets up a basis that makes it plausible to compute the energy along any spatiotemporal orientation.</a:t>
            </a:r>
          </a:p>
          <a:p>
            <a:endParaRPr lang="en-US" sz="1800" dirty="0"/>
          </a:p>
          <a:p>
            <a:pPr marL="0" indent="0">
              <a:buNone/>
            </a:pPr>
            <a:endParaRPr lang="en-US" sz="1800" dirty="0" smtClean="0"/>
          </a:p>
          <a:p>
            <a:r>
              <a:rPr lang="en-US" sz="1800" dirty="0" smtClean="0"/>
              <a:t>The       directions are specified according to the application: leftward, rightward, upward, download, flicker, and so on.</a:t>
            </a:r>
          </a:p>
          <a:p>
            <a:endParaRPr lang="en-US" sz="1800" dirty="0"/>
          </a:p>
          <a:p>
            <a:endParaRPr lang="en-US" sz="1800" dirty="0" smtClean="0"/>
          </a:p>
          <a:p>
            <a:endParaRPr lang="en-US" sz="1800" dirty="0"/>
          </a:p>
          <a:p>
            <a:endParaRPr lang="en-US" sz="1800" dirty="0" smtClean="0"/>
          </a:p>
          <a:p>
            <a:endParaRPr lang="en-US" sz="1800" dirty="0"/>
          </a:p>
          <a:p>
            <a:endParaRPr lang="en-US" sz="1800"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10504" r="46094" b="35742"/>
          <a:stretch>
            <a:fillRect/>
          </a:stretch>
        </p:blipFill>
        <p:spPr bwMode="auto">
          <a:xfrm>
            <a:off x="5218555" y="1055553"/>
            <a:ext cx="3716174" cy="2357831"/>
          </a:xfrm>
          <a:prstGeom prst="rect">
            <a:avLst/>
          </a:pr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5885" y="3734725"/>
            <a:ext cx="3718843" cy="2558831"/>
          </a:xfrm>
          <a:prstGeom prst="rect">
            <a:avLst/>
          </a:pr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1334173" y="2018659"/>
            <a:ext cx="2654300" cy="701964"/>
          </a:xfrm>
          <a:prstGeom prst="rect">
            <a:avLst/>
          </a:prstGeom>
        </p:spPr>
      </p:pic>
      <p:pic>
        <p:nvPicPr>
          <p:cNvPr id="7" name="Picture 6"/>
          <p:cNvPicPr>
            <a:picLocks noChangeAspect="1"/>
          </p:cNvPicPr>
          <p:nvPr/>
        </p:nvPicPr>
        <p:blipFill>
          <a:blip r:embed="rId6"/>
          <a:stretch>
            <a:fillRect/>
          </a:stretch>
        </p:blipFill>
        <p:spPr>
          <a:xfrm>
            <a:off x="546525" y="2635957"/>
            <a:ext cx="4278062" cy="749204"/>
          </a:xfrm>
          <a:prstGeom prst="rect">
            <a:avLst/>
          </a:prstGeom>
        </p:spPr>
      </p:pic>
      <p:pic>
        <p:nvPicPr>
          <p:cNvPr id="8" name="Picture 7" descr="latex-image-1.pdf"/>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49505" y="3263544"/>
            <a:ext cx="3005666" cy="925699"/>
          </a:xfrm>
          <a:prstGeom prst="rect">
            <a:avLst/>
          </a:prstGeom>
        </p:spPr>
      </p:pic>
      <p:pic>
        <p:nvPicPr>
          <p:cNvPr id="9" name="Picture 8" descr="latex-image-1.pdf"/>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71600" y="4992510"/>
            <a:ext cx="2192192" cy="839117"/>
          </a:xfrm>
          <a:prstGeom prst="rect">
            <a:avLst/>
          </a:prstGeom>
        </p:spPr>
      </p:pic>
      <p:pic>
        <p:nvPicPr>
          <p:cNvPr id="10" name="Picture 9" descr="latex-image-1.pd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4711" y="5762978"/>
            <a:ext cx="304800" cy="355600"/>
          </a:xfrm>
          <a:prstGeom prst="rect">
            <a:avLst/>
          </a:prstGeom>
        </p:spPr>
      </p:pic>
      <p:sp>
        <p:nvSpPr>
          <p:cNvPr id="11" name="TextBox 10"/>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Derpanis</a:t>
            </a:r>
            <a:r>
              <a:rPr lang="en-US" sz="1000" dirty="0" smtClean="0"/>
              <a:t> et al</a:t>
            </a:r>
            <a:r>
              <a:rPr lang="en-US" sz="1000" dirty="0"/>
              <a:t>. “Efficient action spotting based on a </a:t>
            </a:r>
            <a:r>
              <a:rPr lang="en-US" sz="1000" dirty="0" err="1"/>
              <a:t>spacetime</a:t>
            </a:r>
            <a:r>
              <a:rPr lang="en-US" sz="1000" dirty="0"/>
              <a:t> oriented structure representation</a:t>
            </a:r>
            <a:r>
              <a:rPr lang="en-US" sz="1000" dirty="0" smtClean="0"/>
              <a:t>.” CVPR 2010.   And supporting videos.</a:t>
            </a:r>
            <a:endParaRPr lang="en-US" sz="1000" dirty="0"/>
          </a:p>
        </p:txBody>
      </p:sp>
      <p:sp>
        <p:nvSpPr>
          <p:cNvPr id="13" name="TextBox 12"/>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50428859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Action Spotting: Space-Time Oriented Energy</a:t>
            </a:r>
          </a:p>
        </p:txBody>
      </p:sp>
      <p:sp>
        <p:nvSpPr>
          <p:cNvPr id="4" name="TextBox 3"/>
          <p:cNvSpPr txBox="1"/>
          <p:nvPr/>
        </p:nvSpPr>
        <p:spPr>
          <a:xfrm>
            <a:off x="209272" y="756672"/>
            <a:ext cx="8725458" cy="246221"/>
          </a:xfrm>
          <a:prstGeom prst="rect">
            <a:avLst/>
          </a:prstGeom>
          <a:noFill/>
        </p:spPr>
        <p:txBody>
          <a:bodyPr wrap="square" rtlCol="0">
            <a:spAutoFit/>
          </a:bodyPr>
          <a:lstStyle/>
          <a:p>
            <a:r>
              <a:rPr lang="en-US" sz="1000" dirty="0" smtClean="0"/>
              <a:t>Source: </a:t>
            </a:r>
            <a:r>
              <a:rPr lang="en-US" sz="1000" dirty="0" err="1" smtClean="0"/>
              <a:t>Derpanis</a:t>
            </a:r>
            <a:r>
              <a:rPr lang="en-US" sz="1000" dirty="0" smtClean="0"/>
              <a:t> et al</a:t>
            </a:r>
            <a:r>
              <a:rPr lang="en-US" sz="1000" dirty="0"/>
              <a:t>. “Efficient action spotting based on a </a:t>
            </a:r>
            <a:r>
              <a:rPr lang="en-US" sz="1000" dirty="0" err="1"/>
              <a:t>spacetime</a:t>
            </a:r>
            <a:r>
              <a:rPr lang="en-US" sz="1000" dirty="0"/>
              <a:t> oriented structure representation</a:t>
            </a:r>
            <a:r>
              <a:rPr lang="en-US" sz="1000" dirty="0" smtClean="0"/>
              <a:t>.” CVPR 2010.   And supporting videos.</a:t>
            </a:r>
            <a:endParaRPr lang="en-US" sz="1000" dirty="0"/>
          </a:p>
        </p:txBody>
      </p:sp>
      <p:pic>
        <p:nvPicPr>
          <p:cNvPr id="6" name="jumpingjack.mo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tretch>
            <a:fillRect/>
          </a:stretch>
        </p:blipFill>
        <p:spPr>
          <a:xfrm>
            <a:off x="2676185" y="1555042"/>
            <a:ext cx="3683000" cy="2946400"/>
          </a:xfrm>
          <a:prstGeom prst="rect">
            <a:avLst/>
          </a:prstGeom>
        </p:spPr>
      </p:pic>
      <p:pic>
        <p:nvPicPr>
          <p:cNvPr id="7" name="jumpingjack_rawmotion.mov">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tretch>
            <a:fillRect/>
          </a:stretch>
        </p:blipFill>
        <p:spPr>
          <a:xfrm>
            <a:off x="14111" y="4980682"/>
            <a:ext cx="9144000" cy="1044575"/>
          </a:xfrm>
          <a:prstGeom prst="rect">
            <a:avLst/>
          </a:prstGeom>
        </p:spPr>
      </p:pic>
      <p:sp>
        <p:nvSpPr>
          <p:cNvPr id="8" name="TextBox 7"/>
          <p:cNvSpPr txBox="1"/>
          <p:nvPr/>
        </p:nvSpPr>
        <p:spPr>
          <a:xfrm>
            <a:off x="2676185" y="1197877"/>
            <a:ext cx="3682999" cy="338554"/>
          </a:xfrm>
          <a:prstGeom prst="rect">
            <a:avLst/>
          </a:prstGeom>
          <a:noFill/>
        </p:spPr>
        <p:txBody>
          <a:bodyPr wrap="square" rtlCol="0">
            <a:spAutoFit/>
          </a:bodyPr>
          <a:lstStyle/>
          <a:p>
            <a:pPr algn="ctr"/>
            <a:r>
              <a:rPr lang="en-US" sz="1600" dirty="0" smtClean="0"/>
              <a:t>Input Video</a:t>
            </a:r>
            <a:endParaRPr lang="en-US" sz="1600" dirty="0"/>
          </a:p>
        </p:txBody>
      </p:sp>
      <p:sp>
        <p:nvSpPr>
          <p:cNvPr id="9" name="TextBox 8"/>
          <p:cNvSpPr txBox="1"/>
          <p:nvPr/>
        </p:nvSpPr>
        <p:spPr>
          <a:xfrm>
            <a:off x="2676185" y="4557823"/>
            <a:ext cx="3682999" cy="338554"/>
          </a:xfrm>
          <a:prstGeom prst="rect">
            <a:avLst/>
          </a:prstGeom>
          <a:noFill/>
        </p:spPr>
        <p:txBody>
          <a:bodyPr wrap="square" rtlCol="0">
            <a:spAutoFit/>
          </a:bodyPr>
          <a:lstStyle/>
          <a:p>
            <a:pPr algn="ctr"/>
            <a:r>
              <a:rPr lang="en-US" sz="1600" dirty="0" smtClean="0"/>
              <a:t>Space-Time Oriented Energies</a:t>
            </a:r>
            <a:endParaRPr lang="en-US" sz="1600" dirty="0"/>
          </a:p>
        </p:txBody>
      </p:sp>
      <p:sp>
        <p:nvSpPr>
          <p:cNvPr id="10" name="TextBox 9"/>
          <p:cNvSpPr txBox="1"/>
          <p:nvPr/>
        </p:nvSpPr>
        <p:spPr>
          <a:xfrm>
            <a:off x="1" y="5990545"/>
            <a:ext cx="1044222" cy="338554"/>
          </a:xfrm>
          <a:prstGeom prst="rect">
            <a:avLst/>
          </a:prstGeom>
          <a:noFill/>
        </p:spPr>
        <p:txBody>
          <a:bodyPr wrap="square" rtlCol="0">
            <a:spAutoFit/>
          </a:bodyPr>
          <a:lstStyle/>
          <a:p>
            <a:pPr algn="ctr"/>
            <a:r>
              <a:rPr lang="en-US" sz="1600" dirty="0" smtClean="0"/>
              <a:t>Left</a:t>
            </a:r>
            <a:endParaRPr lang="en-US" sz="1600" dirty="0"/>
          </a:p>
        </p:txBody>
      </p:sp>
      <p:sp>
        <p:nvSpPr>
          <p:cNvPr id="11" name="TextBox 10"/>
          <p:cNvSpPr txBox="1"/>
          <p:nvPr/>
        </p:nvSpPr>
        <p:spPr>
          <a:xfrm>
            <a:off x="1380067" y="5990545"/>
            <a:ext cx="1044222" cy="338554"/>
          </a:xfrm>
          <a:prstGeom prst="rect">
            <a:avLst/>
          </a:prstGeom>
          <a:noFill/>
        </p:spPr>
        <p:txBody>
          <a:bodyPr wrap="square" rtlCol="0">
            <a:spAutoFit/>
          </a:bodyPr>
          <a:lstStyle/>
          <a:p>
            <a:pPr algn="ctr"/>
            <a:r>
              <a:rPr lang="en-US" sz="1600" dirty="0" smtClean="0"/>
              <a:t>Right</a:t>
            </a:r>
            <a:endParaRPr lang="en-US" sz="1600" dirty="0"/>
          </a:p>
        </p:txBody>
      </p:sp>
      <p:sp>
        <p:nvSpPr>
          <p:cNvPr id="12" name="TextBox 11"/>
          <p:cNvSpPr txBox="1"/>
          <p:nvPr/>
        </p:nvSpPr>
        <p:spPr>
          <a:xfrm>
            <a:off x="2743200" y="5990545"/>
            <a:ext cx="1044222" cy="338554"/>
          </a:xfrm>
          <a:prstGeom prst="rect">
            <a:avLst/>
          </a:prstGeom>
          <a:noFill/>
        </p:spPr>
        <p:txBody>
          <a:bodyPr wrap="square" rtlCol="0">
            <a:spAutoFit/>
          </a:bodyPr>
          <a:lstStyle/>
          <a:p>
            <a:pPr algn="ctr"/>
            <a:r>
              <a:rPr lang="en-US" sz="1600" dirty="0" smtClean="0"/>
              <a:t>Up</a:t>
            </a:r>
            <a:endParaRPr lang="en-US" sz="1600" dirty="0"/>
          </a:p>
        </p:txBody>
      </p:sp>
      <p:sp>
        <p:nvSpPr>
          <p:cNvPr id="13" name="TextBox 12"/>
          <p:cNvSpPr txBox="1"/>
          <p:nvPr/>
        </p:nvSpPr>
        <p:spPr>
          <a:xfrm>
            <a:off x="4151489" y="5990545"/>
            <a:ext cx="1044222" cy="338554"/>
          </a:xfrm>
          <a:prstGeom prst="rect">
            <a:avLst/>
          </a:prstGeom>
          <a:noFill/>
        </p:spPr>
        <p:txBody>
          <a:bodyPr wrap="square" rtlCol="0">
            <a:spAutoFit/>
          </a:bodyPr>
          <a:lstStyle/>
          <a:p>
            <a:pPr algn="ctr"/>
            <a:r>
              <a:rPr lang="en-US" sz="1600" dirty="0" smtClean="0"/>
              <a:t>Down</a:t>
            </a:r>
            <a:endParaRPr lang="en-US" sz="1600" dirty="0"/>
          </a:p>
        </p:txBody>
      </p:sp>
      <p:sp>
        <p:nvSpPr>
          <p:cNvPr id="14" name="TextBox 13"/>
          <p:cNvSpPr txBox="1"/>
          <p:nvPr/>
        </p:nvSpPr>
        <p:spPr>
          <a:xfrm>
            <a:off x="5314963" y="5990545"/>
            <a:ext cx="1044222" cy="338554"/>
          </a:xfrm>
          <a:prstGeom prst="rect">
            <a:avLst/>
          </a:prstGeom>
          <a:noFill/>
        </p:spPr>
        <p:txBody>
          <a:bodyPr wrap="square" rtlCol="0">
            <a:spAutoFit/>
          </a:bodyPr>
          <a:lstStyle/>
          <a:p>
            <a:pPr algn="ctr"/>
            <a:r>
              <a:rPr lang="en-US" sz="1600" dirty="0" smtClean="0"/>
              <a:t>Static</a:t>
            </a:r>
            <a:endParaRPr lang="en-US" sz="1600" dirty="0"/>
          </a:p>
        </p:txBody>
      </p:sp>
      <p:sp>
        <p:nvSpPr>
          <p:cNvPr id="15" name="TextBox 14"/>
          <p:cNvSpPr txBox="1"/>
          <p:nvPr/>
        </p:nvSpPr>
        <p:spPr>
          <a:xfrm>
            <a:off x="6709141" y="5990545"/>
            <a:ext cx="1044222" cy="338554"/>
          </a:xfrm>
          <a:prstGeom prst="rect">
            <a:avLst/>
          </a:prstGeom>
          <a:noFill/>
        </p:spPr>
        <p:txBody>
          <a:bodyPr wrap="square" rtlCol="0">
            <a:spAutoFit/>
          </a:bodyPr>
          <a:lstStyle/>
          <a:p>
            <a:pPr algn="ctr"/>
            <a:r>
              <a:rPr lang="en-US" sz="1600" dirty="0" smtClean="0"/>
              <a:t>Flicker</a:t>
            </a:r>
            <a:endParaRPr lang="en-US" sz="1600" dirty="0"/>
          </a:p>
        </p:txBody>
      </p:sp>
      <p:sp>
        <p:nvSpPr>
          <p:cNvPr id="16" name="TextBox 15"/>
          <p:cNvSpPr txBox="1"/>
          <p:nvPr/>
        </p:nvSpPr>
        <p:spPr>
          <a:xfrm>
            <a:off x="7926237" y="5990545"/>
            <a:ext cx="1044222" cy="338554"/>
          </a:xfrm>
          <a:prstGeom prst="rect">
            <a:avLst/>
          </a:prstGeom>
          <a:noFill/>
        </p:spPr>
        <p:txBody>
          <a:bodyPr wrap="square" rtlCol="0">
            <a:spAutoFit/>
          </a:bodyPr>
          <a:lstStyle/>
          <a:p>
            <a:pPr algn="ctr"/>
            <a:r>
              <a:rPr lang="en-US" sz="1600" dirty="0" smtClean="0"/>
              <a:t>~</a:t>
            </a:r>
            <a:endParaRPr lang="en-US" sz="1600" dirty="0"/>
          </a:p>
        </p:txBody>
      </p:sp>
      <p:sp>
        <p:nvSpPr>
          <p:cNvPr id="18" name="TextBox 17"/>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29882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67" fill="hold"/>
                                        <p:tgtEl>
                                          <p:spTgt spid="6"/>
                                        </p:tgtEl>
                                      </p:cBhvr>
                                    </p:cmd>
                                  </p:childTnLst>
                                </p:cTn>
                              </p:par>
                              <p:par>
                                <p:cTn id="7" presetID="1" presetClass="mediacall" presetSubtype="0" fill="hold" nodeType="withEffect">
                                  <p:stCondLst>
                                    <p:cond delay="0"/>
                                  </p:stCondLst>
                                  <p:childTnLst>
                                    <p:cmd type="call" cmd="playFrom(0.0)">
                                      <p:cBhvr>
                                        <p:cTn id="8" dur="406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9" repeatCount="indefinite" fill="hold" display="0">
                  <p:stCondLst>
                    <p:cond delay="indefinite"/>
                  </p:stCondLst>
                </p:cTn>
                <p:tgtEl>
                  <p:spTgt spid="6"/>
                </p:tgtEl>
              </p:cMediaNode>
            </p:video>
            <p:seq concurrent="1" nextAc="seek">
              <p:cTn id="10" restart="whenNotActive" fill="hold" evtFilter="cancelBubble" nodeType="interactiveSeq">
                <p:stCondLst>
                  <p:cond evt="onClick" delay="0">
                    <p:tgtEl>
                      <p:spTgt spid="6"/>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6"/>
                                        </p:tgtEl>
                                      </p:cBhvr>
                                    </p:cmd>
                                  </p:childTnLst>
                                </p:cTn>
                              </p:par>
                            </p:childTnLst>
                          </p:cTn>
                        </p:par>
                      </p:childTnLst>
                    </p:cTn>
                  </p:par>
                </p:childTnLst>
              </p:cTn>
              <p:nextCondLst>
                <p:cond evt="onClick" delay="0">
                  <p:tgtEl>
                    <p:spTgt spid="6"/>
                  </p:tgtEl>
                </p:cond>
              </p:nextCondLst>
            </p:seq>
            <p:video>
              <p:cMediaNode vol="80000">
                <p:cTn id="15" repeatCount="indefinite" fill="hold" display="0">
                  <p:stCondLst>
                    <p:cond delay="indefinite"/>
                  </p:stCondLst>
                </p:cTn>
                <p:tgtEl>
                  <p:spTgt spid="7"/>
                </p:tgtEl>
              </p:cMediaNode>
            </p:video>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Pure Motion </a:t>
            </a:r>
            <a:r>
              <a:rPr lang="en-US" dirty="0" smtClean="0"/>
              <a:t>Energy</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22954" b="-22954"/>
          <a:stretch>
            <a:fillRect/>
          </a:stretch>
        </p:blipFill>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7" name="TextBox 6"/>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208579703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Pure </a:t>
            </a:r>
            <a:r>
              <a:rPr lang="en-US" smtClean="0"/>
              <a:t>Motion Energy</a:t>
            </a:r>
            <a:endParaRPr lang="en-US" dirty="0"/>
          </a:p>
        </p:txBody>
      </p:sp>
      <p:pic>
        <p:nvPicPr>
          <p:cNvPr id="7" name="jumpingjack_rawmotion.mo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tretch>
            <a:fillRect/>
          </a:stretch>
        </p:blipFill>
        <p:spPr>
          <a:xfrm>
            <a:off x="14111" y="1932682"/>
            <a:ext cx="9144000" cy="1044575"/>
          </a:xfrm>
          <a:prstGeom prst="rect">
            <a:avLst/>
          </a:prstGeom>
        </p:spPr>
      </p:pic>
      <p:sp>
        <p:nvSpPr>
          <p:cNvPr id="9" name="TextBox 8"/>
          <p:cNvSpPr txBox="1"/>
          <p:nvPr/>
        </p:nvSpPr>
        <p:spPr>
          <a:xfrm>
            <a:off x="2676185" y="1509823"/>
            <a:ext cx="3682999" cy="338554"/>
          </a:xfrm>
          <a:prstGeom prst="rect">
            <a:avLst/>
          </a:prstGeom>
          <a:noFill/>
        </p:spPr>
        <p:txBody>
          <a:bodyPr wrap="square" rtlCol="0">
            <a:spAutoFit/>
          </a:bodyPr>
          <a:lstStyle/>
          <a:p>
            <a:pPr algn="ctr"/>
            <a:r>
              <a:rPr lang="en-US" sz="1600" dirty="0" smtClean="0">
                <a:solidFill>
                  <a:srgbClr val="FF0000"/>
                </a:solidFill>
              </a:rPr>
              <a:t>Raw</a:t>
            </a:r>
            <a:r>
              <a:rPr lang="en-US" sz="1600" dirty="0" smtClean="0"/>
              <a:t> Space-Time Oriented Energies</a:t>
            </a:r>
            <a:endParaRPr lang="en-US" sz="1600" dirty="0"/>
          </a:p>
        </p:txBody>
      </p:sp>
      <p:sp>
        <p:nvSpPr>
          <p:cNvPr id="10" name="TextBox 9"/>
          <p:cNvSpPr txBox="1"/>
          <p:nvPr/>
        </p:nvSpPr>
        <p:spPr>
          <a:xfrm>
            <a:off x="1" y="2942545"/>
            <a:ext cx="1044222" cy="338554"/>
          </a:xfrm>
          <a:prstGeom prst="rect">
            <a:avLst/>
          </a:prstGeom>
          <a:noFill/>
        </p:spPr>
        <p:txBody>
          <a:bodyPr wrap="square" rtlCol="0">
            <a:spAutoFit/>
          </a:bodyPr>
          <a:lstStyle/>
          <a:p>
            <a:pPr algn="ctr"/>
            <a:r>
              <a:rPr lang="en-US" sz="1600" dirty="0" smtClean="0"/>
              <a:t>Left</a:t>
            </a:r>
            <a:endParaRPr lang="en-US" sz="1600" dirty="0"/>
          </a:p>
        </p:txBody>
      </p:sp>
      <p:sp>
        <p:nvSpPr>
          <p:cNvPr id="11" name="TextBox 10"/>
          <p:cNvSpPr txBox="1"/>
          <p:nvPr/>
        </p:nvSpPr>
        <p:spPr>
          <a:xfrm>
            <a:off x="1380067" y="2942545"/>
            <a:ext cx="1044222" cy="338554"/>
          </a:xfrm>
          <a:prstGeom prst="rect">
            <a:avLst/>
          </a:prstGeom>
          <a:noFill/>
        </p:spPr>
        <p:txBody>
          <a:bodyPr wrap="square" rtlCol="0">
            <a:spAutoFit/>
          </a:bodyPr>
          <a:lstStyle/>
          <a:p>
            <a:pPr algn="ctr"/>
            <a:r>
              <a:rPr lang="en-US" sz="1600" dirty="0" smtClean="0"/>
              <a:t>Right</a:t>
            </a:r>
            <a:endParaRPr lang="en-US" sz="1600" dirty="0"/>
          </a:p>
        </p:txBody>
      </p:sp>
      <p:sp>
        <p:nvSpPr>
          <p:cNvPr id="12" name="TextBox 11"/>
          <p:cNvSpPr txBox="1"/>
          <p:nvPr/>
        </p:nvSpPr>
        <p:spPr>
          <a:xfrm>
            <a:off x="2743200" y="2942545"/>
            <a:ext cx="1044222" cy="338554"/>
          </a:xfrm>
          <a:prstGeom prst="rect">
            <a:avLst/>
          </a:prstGeom>
          <a:noFill/>
        </p:spPr>
        <p:txBody>
          <a:bodyPr wrap="square" rtlCol="0">
            <a:spAutoFit/>
          </a:bodyPr>
          <a:lstStyle/>
          <a:p>
            <a:pPr algn="ctr"/>
            <a:r>
              <a:rPr lang="en-US" sz="1600" dirty="0" smtClean="0"/>
              <a:t>Up</a:t>
            </a:r>
            <a:endParaRPr lang="en-US" sz="1600" dirty="0"/>
          </a:p>
        </p:txBody>
      </p:sp>
      <p:sp>
        <p:nvSpPr>
          <p:cNvPr id="13" name="TextBox 12"/>
          <p:cNvSpPr txBox="1"/>
          <p:nvPr/>
        </p:nvSpPr>
        <p:spPr>
          <a:xfrm>
            <a:off x="4151489" y="2942545"/>
            <a:ext cx="1044222" cy="338554"/>
          </a:xfrm>
          <a:prstGeom prst="rect">
            <a:avLst/>
          </a:prstGeom>
          <a:noFill/>
        </p:spPr>
        <p:txBody>
          <a:bodyPr wrap="square" rtlCol="0">
            <a:spAutoFit/>
          </a:bodyPr>
          <a:lstStyle/>
          <a:p>
            <a:pPr algn="ctr"/>
            <a:r>
              <a:rPr lang="en-US" sz="1600" dirty="0" smtClean="0"/>
              <a:t>Down</a:t>
            </a:r>
            <a:endParaRPr lang="en-US" sz="1600" dirty="0"/>
          </a:p>
        </p:txBody>
      </p:sp>
      <p:sp>
        <p:nvSpPr>
          <p:cNvPr id="14" name="TextBox 13"/>
          <p:cNvSpPr txBox="1"/>
          <p:nvPr/>
        </p:nvSpPr>
        <p:spPr>
          <a:xfrm>
            <a:off x="5314963" y="2942545"/>
            <a:ext cx="1044222" cy="338554"/>
          </a:xfrm>
          <a:prstGeom prst="rect">
            <a:avLst/>
          </a:prstGeom>
          <a:noFill/>
        </p:spPr>
        <p:txBody>
          <a:bodyPr wrap="square" rtlCol="0">
            <a:spAutoFit/>
          </a:bodyPr>
          <a:lstStyle/>
          <a:p>
            <a:pPr algn="ctr"/>
            <a:r>
              <a:rPr lang="en-US" sz="1600" dirty="0" smtClean="0"/>
              <a:t>Static</a:t>
            </a:r>
            <a:endParaRPr lang="en-US" sz="1600" dirty="0"/>
          </a:p>
        </p:txBody>
      </p:sp>
      <p:sp>
        <p:nvSpPr>
          <p:cNvPr id="15" name="TextBox 14"/>
          <p:cNvSpPr txBox="1"/>
          <p:nvPr/>
        </p:nvSpPr>
        <p:spPr>
          <a:xfrm>
            <a:off x="6709141" y="2942545"/>
            <a:ext cx="1044222" cy="338554"/>
          </a:xfrm>
          <a:prstGeom prst="rect">
            <a:avLst/>
          </a:prstGeom>
          <a:noFill/>
        </p:spPr>
        <p:txBody>
          <a:bodyPr wrap="square" rtlCol="0">
            <a:spAutoFit/>
          </a:bodyPr>
          <a:lstStyle/>
          <a:p>
            <a:pPr algn="ctr"/>
            <a:r>
              <a:rPr lang="en-US" sz="1600" dirty="0" smtClean="0"/>
              <a:t>Flicker</a:t>
            </a:r>
            <a:endParaRPr lang="en-US" sz="1600" dirty="0"/>
          </a:p>
        </p:txBody>
      </p:sp>
      <p:sp>
        <p:nvSpPr>
          <p:cNvPr id="16" name="TextBox 15"/>
          <p:cNvSpPr txBox="1"/>
          <p:nvPr/>
        </p:nvSpPr>
        <p:spPr>
          <a:xfrm>
            <a:off x="7926237" y="2942545"/>
            <a:ext cx="1044222" cy="338554"/>
          </a:xfrm>
          <a:prstGeom prst="rect">
            <a:avLst/>
          </a:prstGeom>
          <a:noFill/>
        </p:spPr>
        <p:txBody>
          <a:bodyPr wrap="square" rtlCol="0">
            <a:spAutoFit/>
          </a:bodyPr>
          <a:lstStyle/>
          <a:p>
            <a:pPr algn="ctr"/>
            <a:r>
              <a:rPr lang="en-US" sz="1600" dirty="0" smtClean="0"/>
              <a:t>~</a:t>
            </a:r>
            <a:endParaRPr lang="en-US" sz="1600" dirty="0"/>
          </a:p>
        </p:txBody>
      </p:sp>
      <p:pic>
        <p:nvPicPr>
          <p:cNvPr id="3" name="jumpingjack_puremotion.mov">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tretch>
            <a:fillRect/>
          </a:stretch>
        </p:blipFill>
        <p:spPr>
          <a:xfrm>
            <a:off x="0" y="4402492"/>
            <a:ext cx="9144000" cy="1044575"/>
          </a:xfrm>
          <a:prstGeom prst="rect">
            <a:avLst/>
          </a:prstGeom>
        </p:spPr>
      </p:pic>
      <p:sp>
        <p:nvSpPr>
          <p:cNvPr id="17" name="TextBox 16"/>
          <p:cNvSpPr txBox="1"/>
          <p:nvPr/>
        </p:nvSpPr>
        <p:spPr>
          <a:xfrm>
            <a:off x="2676184" y="4014345"/>
            <a:ext cx="3682999" cy="338554"/>
          </a:xfrm>
          <a:prstGeom prst="rect">
            <a:avLst/>
          </a:prstGeom>
          <a:noFill/>
        </p:spPr>
        <p:txBody>
          <a:bodyPr wrap="square" rtlCol="0">
            <a:spAutoFit/>
          </a:bodyPr>
          <a:lstStyle/>
          <a:p>
            <a:pPr algn="ctr"/>
            <a:r>
              <a:rPr lang="en-US" sz="1600" dirty="0" smtClean="0">
                <a:solidFill>
                  <a:srgbClr val="FF0000"/>
                </a:solidFill>
              </a:rPr>
              <a:t>Pure</a:t>
            </a:r>
            <a:r>
              <a:rPr lang="en-US" sz="1600" dirty="0" smtClean="0"/>
              <a:t> Space-Time Oriented Energies</a:t>
            </a:r>
            <a:endParaRPr lang="en-US" sz="1600" dirty="0"/>
          </a:p>
        </p:txBody>
      </p:sp>
      <p:sp>
        <p:nvSpPr>
          <p:cNvPr id="18" name="TextBox 17"/>
          <p:cNvSpPr txBox="1"/>
          <p:nvPr/>
        </p:nvSpPr>
        <p:spPr>
          <a:xfrm>
            <a:off x="0" y="5447067"/>
            <a:ext cx="1044222" cy="338554"/>
          </a:xfrm>
          <a:prstGeom prst="rect">
            <a:avLst/>
          </a:prstGeom>
          <a:noFill/>
        </p:spPr>
        <p:txBody>
          <a:bodyPr wrap="square" rtlCol="0">
            <a:spAutoFit/>
          </a:bodyPr>
          <a:lstStyle/>
          <a:p>
            <a:pPr algn="ctr"/>
            <a:r>
              <a:rPr lang="en-US" sz="1600" dirty="0" smtClean="0"/>
              <a:t>Left</a:t>
            </a:r>
            <a:endParaRPr lang="en-US" sz="1600" dirty="0"/>
          </a:p>
        </p:txBody>
      </p:sp>
      <p:sp>
        <p:nvSpPr>
          <p:cNvPr id="19" name="TextBox 18"/>
          <p:cNvSpPr txBox="1"/>
          <p:nvPr/>
        </p:nvSpPr>
        <p:spPr>
          <a:xfrm>
            <a:off x="1380066" y="5447067"/>
            <a:ext cx="1044222" cy="338554"/>
          </a:xfrm>
          <a:prstGeom prst="rect">
            <a:avLst/>
          </a:prstGeom>
          <a:noFill/>
        </p:spPr>
        <p:txBody>
          <a:bodyPr wrap="square" rtlCol="0">
            <a:spAutoFit/>
          </a:bodyPr>
          <a:lstStyle/>
          <a:p>
            <a:pPr algn="ctr"/>
            <a:r>
              <a:rPr lang="en-US" sz="1600" dirty="0" smtClean="0"/>
              <a:t>Right</a:t>
            </a:r>
            <a:endParaRPr lang="en-US" sz="1600" dirty="0"/>
          </a:p>
        </p:txBody>
      </p:sp>
      <p:sp>
        <p:nvSpPr>
          <p:cNvPr id="20" name="TextBox 19"/>
          <p:cNvSpPr txBox="1"/>
          <p:nvPr/>
        </p:nvSpPr>
        <p:spPr>
          <a:xfrm>
            <a:off x="2743199" y="5447067"/>
            <a:ext cx="1044222" cy="338554"/>
          </a:xfrm>
          <a:prstGeom prst="rect">
            <a:avLst/>
          </a:prstGeom>
          <a:noFill/>
        </p:spPr>
        <p:txBody>
          <a:bodyPr wrap="square" rtlCol="0">
            <a:spAutoFit/>
          </a:bodyPr>
          <a:lstStyle/>
          <a:p>
            <a:pPr algn="ctr"/>
            <a:r>
              <a:rPr lang="en-US" sz="1600" dirty="0" smtClean="0"/>
              <a:t>Up</a:t>
            </a:r>
            <a:endParaRPr lang="en-US" sz="1600" dirty="0"/>
          </a:p>
        </p:txBody>
      </p:sp>
      <p:sp>
        <p:nvSpPr>
          <p:cNvPr id="21" name="TextBox 20"/>
          <p:cNvSpPr txBox="1"/>
          <p:nvPr/>
        </p:nvSpPr>
        <p:spPr>
          <a:xfrm>
            <a:off x="4151488" y="5447067"/>
            <a:ext cx="1044222" cy="338554"/>
          </a:xfrm>
          <a:prstGeom prst="rect">
            <a:avLst/>
          </a:prstGeom>
          <a:noFill/>
        </p:spPr>
        <p:txBody>
          <a:bodyPr wrap="square" rtlCol="0">
            <a:spAutoFit/>
          </a:bodyPr>
          <a:lstStyle/>
          <a:p>
            <a:pPr algn="ctr"/>
            <a:r>
              <a:rPr lang="en-US" sz="1600" dirty="0" smtClean="0"/>
              <a:t>Down</a:t>
            </a:r>
            <a:endParaRPr lang="en-US" sz="1600" dirty="0"/>
          </a:p>
        </p:txBody>
      </p:sp>
      <p:sp>
        <p:nvSpPr>
          <p:cNvPr id="22" name="TextBox 21"/>
          <p:cNvSpPr txBox="1"/>
          <p:nvPr/>
        </p:nvSpPr>
        <p:spPr>
          <a:xfrm>
            <a:off x="5314962" y="5447067"/>
            <a:ext cx="1044222" cy="338554"/>
          </a:xfrm>
          <a:prstGeom prst="rect">
            <a:avLst/>
          </a:prstGeom>
          <a:noFill/>
        </p:spPr>
        <p:txBody>
          <a:bodyPr wrap="square" rtlCol="0">
            <a:spAutoFit/>
          </a:bodyPr>
          <a:lstStyle/>
          <a:p>
            <a:pPr algn="ctr"/>
            <a:r>
              <a:rPr lang="en-US" sz="1600" dirty="0" smtClean="0"/>
              <a:t>Static</a:t>
            </a:r>
            <a:endParaRPr lang="en-US" sz="1600" dirty="0"/>
          </a:p>
        </p:txBody>
      </p:sp>
      <p:sp>
        <p:nvSpPr>
          <p:cNvPr id="23" name="TextBox 22"/>
          <p:cNvSpPr txBox="1"/>
          <p:nvPr/>
        </p:nvSpPr>
        <p:spPr>
          <a:xfrm>
            <a:off x="6709140" y="5447067"/>
            <a:ext cx="1044222" cy="338554"/>
          </a:xfrm>
          <a:prstGeom prst="rect">
            <a:avLst/>
          </a:prstGeom>
          <a:noFill/>
        </p:spPr>
        <p:txBody>
          <a:bodyPr wrap="square" rtlCol="0">
            <a:spAutoFit/>
          </a:bodyPr>
          <a:lstStyle/>
          <a:p>
            <a:pPr algn="ctr"/>
            <a:r>
              <a:rPr lang="en-US" sz="1600" dirty="0" smtClean="0"/>
              <a:t>Flicker</a:t>
            </a:r>
            <a:endParaRPr lang="en-US" sz="1600" dirty="0"/>
          </a:p>
        </p:txBody>
      </p:sp>
      <p:sp>
        <p:nvSpPr>
          <p:cNvPr id="24" name="TextBox 23"/>
          <p:cNvSpPr txBox="1"/>
          <p:nvPr/>
        </p:nvSpPr>
        <p:spPr>
          <a:xfrm>
            <a:off x="7926236" y="5447067"/>
            <a:ext cx="1044222" cy="338554"/>
          </a:xfrm>
          <a:prstGeom prst="rect">
            <a:avLst/>
          </a:prstGeom>
          <a:noFill/>
        </p:spPr>
        <p:txBody>
          <a:bodyPr wrap="square" rtlCol="0">
            <a:spAutoFit/>
          </a:bodyPr>
          <a:lstStyle/>
          <a:p>
            <a:pPr algn="ctr"/>
            <a:r>
              <a:rPr lang="en-US" sz="1600" dirty="0" smtClean="0"/>
              <a:t>~</a:t>
            </a:r>
            <a:endParaRPr lang="en-US" sz="1600" dirty="0"/>
          </a:p>
        </p:txBody>
      </p:sp>
      <p:sp>
        <p:nvSpPr>
          <p:cNvPr id="25" name="TextBox 24"/>
          <p:cNvSpPr txBox="1"/>
          <p:nvPr/>
        </p:nvSpPr>
        <p:spPr>
          <a:xfrm>
            <a:off x="5461001" y="3492741"/>
            <a:ext cx="3682999" cy="584776"/>
          </a:xfrm>
          <a:prstGeom prst="rect">
            <a:avLst/>
          </a:prstGeom>
          <a:noFill/>
        </p:spPr>
        <p:txBody>
          <a:bodyPr wrap="square" rtlCol="0">
            <a:spAutoFit/>
          </a:bodyPr>
          <a:lstStyle/>
          <a:p>
            <a:pPr algn="ctr"/>
            <a:r>
              <a:rPr lang="en-US" sz="1600" dirty="0" smtClean="0">
                <a:solidFill>
                  <a:schemeClr val="accent4"/>
                </a:solidFill>
              </a:rPr>
              <a:t>Capture structure and not motion; so take difference for motion.</a:t>
            </a:r>
            <a:endParaRPr lang="en-US" sz="1600" dirty="0">
              <a:solidFill>
                <a:schemeClr val="accent4"/>
              </a:solidFill>
            </a:endParaRPr>
          </a:p>
        </p:txBody>
      </p:sp>
      <p:cxnSp>
        <p:nvCxnSpPr>
          <p:cNvPr id="27" name="Straight Connector 26"/>
          <p:cNvCxnSpPr>
            <a:stCxn id="25" idx="0"/>
            <a:endCxn id="14" idx="0"/>
          </p:cNvCxnSpPr>
          <p:nvPr/>
        </p:nvCxnSpPr>
        <p:spPr>
          <a:xfrm flipH="1" flipV="1">
            <a:off x="5837074" y="2942545"/>
            <a:ext cx="1465427" cy="550196"/>
          </a:xfrm>
          <a:prstGeom prst="line">
            <a:avLst/>
          </a:prstGeom>
          <a:ln>
            <a:solidFill>
              <a:schemeClr val="accent4"/>
            </a:solidFill>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28" name="Straight Connector 27"/>
          <p:cNvCxnSpPr>
            <a:stCxn id="25" idx="0"/>
            <a:endCxn id="16" idx="0"/>
          </p:cNvCxnSpPr>
          <p:nvPr/>
        </p:nvCxnSpPr>
        <p:spPr>
          <a:xfrm flipV="1">
            <a:off x="7302501" y="2942545"/>
            <a:ext cx="1145847" cy="550196"/>
          </a:xfrm>
          <a:prstGeom prst="line">
            <a:avLst/>
          </a:prstGeom>
          <a:ln>
            <a:solidFill>
              <a:schemeClr val="accent4"/>
            </a:solidFill>
            <a:tailEnd type="triangle" w="lg" len="lg"/>
          </a:ln>
          <a:effectLst/>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4603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067" fill="hold"/>
                                        <p:tgtEl>
                                          <p:spTgt spid="7"/>
                                        </p:tgtEl>
                                      </p:cBhvr>
                                    </p:cmd>
                                  </p:childTnLst>
                                </p:cTn>
                              </p:par>
                              <p:par>
                                <p:cTn id="7" presetID="1" presetClass="mediacall" presetSubtype="0" fill="hold" nodeType="withEffect">
                                  <p:stCondLst>
                                    <p:cond delay="0"/>
                                  </p:stCondLst>
                                  <p:childTnLst>
                                    <p:cmd type="call" cmd="playFrom(0.0)">
                                      <p:cBhvr>
                                        <p:cTn id="8" dur="406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9" repeatCount="indefinite" fill="hold" display="0">
                  <p:stCondLst>
                    <p:cond delay="indefinite"/>
                  </p:stCondLst>
                </p:cTn>
                <p:tgtEl>
                  <p:spTgt spid="7"/>
                </p:tgtEl>
              </p:cMediaNode>
            </p:video>
            <p:seq concurrent="1" nextAc="seek">
              <p:cTn id="10" restart="whenNotActive" fill="hold" evtFilter="cancelBubble" nodeType="interactiveSeq">
                <p:stCondLst>
                  <p:cond evt="onClick" delay="0">
                    <p:tgtEl>
                      <p:spTgt spid="7"/>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7"/>
                                        </p:tgtEl>
                                      </p:cBhvr>
                                    </p:cmd>
                                  </p:childTnLst>
                                </p:cTn>
                              </p:par>
                            </p:childTnLst>
                          </p:cTn>
                        </p:par>
                      </p:childTnLst>
                    </p:cTn>
                  </p:par>
                </p:childTnLst>
              </p:cTn>
              <p:nextCondLst>
                <p:cond evt="onClick" delay="0">
                  <p:tgtEl>
                    <p:spTgt spid="7"/>
                  </p:tgtEl>
                </p:cond>
              </p:nextCondLst>
            </p:seq>
            <p:video>
              <p:cMediaNode vol="80000">
                <p:cTn id="15" repeatCount="indefinite" fill="hold" display="0">
                  <p:stCondLst>
                    <p:cond delay="indefinite"/>
                  </p:stCondLst>
                </p:cTn>
                <p:tgtEl>
                  <p:spTgt spid="3"/>
                </p:tgtEl>
              </p:cMediaNode>
            </p:video>
            <p:seq concurrent="1" nextAc="seek">
              <p:cTn id="16" restart="whenNotActive" fill="hold" evtFilter="cancelBubble" nodeType="interactiveSeq">
                <p:stCondLst>
                  <p:cond evt="onClick" delay="0">
                    <p:tgtEl>
                      <p:spTgt spid="3"/>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Spotting – Template Matching</a:t>
            </a:r>
            <a:endParaRPr lang="en-US" dirty="0"/>
          </a:p>
        </p:txBody>
      </p:sp>
      <p:sp>
        <p:nvSpPr>
          <p:cNvPr id="3" name="Content Placeholder 2"/>
          <p:cNvSpPr>
            <a:spLocks noGrp="1"/>
          </p:cNvSpPr>
          <p:nvPr>
            <p:ph idx="1"/>
          </p:nvPr>
        </p:nvSpPr>
        <p:spPr>
          <a:xfrm>
            <a:off x="209271" y="1055553"/>
            <a:ext cx="8725458" cy="2639977"/>
          </a:xfrm>
        </p:spPr>
        <p:txBody>
          <a:bodyPr/>
          <a:lstStyle/>
          <a:p>
            <a:r>
              <a:rPr lang="en-US" dirty="0" smtClean="0"/>
              <a:t>Standard Bhattacharyya matching is used to correlate the templates into a query video.  </a:t>
            </a:r>
          </a:p>
          <a:p>
            <a:pPr lvl="1"/>
            <a:r>
              <a:rPr lang="en-US" dirty="0" smtClean="0"/>
              <a:t>Space-time oriented energy vector-videos are normalized.</a:t>
            </a:r>
          </a:p>
          <a:p>
            <a:pPr lvl="1"/>
            <a:r>
              <a:rPr lang="en-US" dirty="0" smtClean="0"/>
              <a:t>Correlate in each energy channel separately; sum.</a:t>
            </a:r>
            <a:endParaRPr lang="en-US" dirty="0"/>
          </a:p>
        </p:txBody>
      </p:sp>
      <p:pic>
        <p:nvPicPr>
          <p:cNvPr id="4" name="Picture 3"/>
          <p:cNvPicPr>
            <a:picLocks noChangeAspect="1"/>
          </p:cNvPicPr>
          <p:nvPr/>
        </p:nvPicPr>
        <p:blipFill>
          <a:blip r:embed="rId9"/>
          <a:stretch>
            <a:fillRect/>
          </a:stretch>
        </p:blipFill>
        <p:spPr>
          <a:xfrm>
            <a:off x="2425700" y="2926643"/>
            <a:ext cx="4279900" cy="457200"/>
          </a:xfrm>
          <a:prstGeom prst="rect">
            <a:avLst/>
          </a:prstGeom>
        </p:spPr>
      </p:pic>
      <p:sp>
        <p:nvSpPr>
          <p:cNvPr id="5" name="Rectangle 4"/>
          <p:cNvSpPr/>
          <p:nvPr/>
        </p:nvSpPr>
        <p:spPr>
          <a:xfrm>
            <a:off x="3527778" y="2808110"/>
            <a:ext cx="606778" cy="691444"/>
          </a:xfrm>
          <a:prstGeom prst="rect">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2439811" y="2808110"/>
            <a:ext cx="777521" cy="691444"/>
          </a:xfrm>
          <a:prstGeom prst="rect">
            <a:avLst/>
          </a:prstGeom>
          <a:no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3527777" y="3512197"/>
            <a:ext cx="3880556" cy="338554"/>
          </a:xfrm>
          <a:prstGeom prst="rect">
            <a:avLst/>
          </a:prstGeom>
          <a:noFill/>
        </p:spPr>
        <p:txBody>
          <a:bodyPr wrap="square" rtlCol="0">
            <a:spAutoFit/>
          </a:bodyPr>
          <a:lstStyle/>
          <a:p>
            <a:r>
              <a:rPr lang="en-US" sz="1600" dirty="0" smtClean="0">
                <a:solidFill>
                  <a:schemeClr val="accent3"/>
                </a:solidFill>
              </a:rPr>
              <a:t>Ranges over support of the template.</a:t>
            </a:r>
            <a:endParaRPr lang="en-US" sz="1600" dirty="0">
              <a:solidFill>
                <a:schemeClr val="accent3"/>
              </a:solidFill>
            </a:endParaRPr>
          </a:p>
        </p:txBody>
      </p:sp>
      <p:sp>
        <p:nvSpPr>
          <p:cNvPr id="9" name="TextBox 8"/>
          <p:cNvSpPr txBox="1"/>
          <p:nvPr/>
        </p:nvSpPr>
        <p:spPr>
          <a:xfrm>
            <a:off x="0" y="3512197"/>
            <a:ext cx="3217332" cy="338554"/>
          </a:xfrm>
          <a:prstGeom prst="rect">
            <a:avLst/>
          </a:prstGeom>
          <a:noFill/>
        </p:spPr>
        <p:txBody>
          <a:bodyPr wrap="square" rtlCol="0">
            <a:spAutoFit/>
          </a:bodyPr>
          <a:lstStyle/>
          <a:p>
            <a:pPr algn="r"/>
            <a:r>
              <a:rPr lang="en-US" sz="1600" dirty="0" smtClean="0">
                <a:solidFill>
                  <a:schemeClr val="accent1"/>
                </a:solidFill>
              </a:rPr>
              <a:t>Output correlation video.</a:t>
            </a:r>
            <a:endParaRPr lang="en-US" sz="1600" dirty="0">
              <a:solidFill>
                <a:schemeClr val="accent1"/>
              </a:solidFill>
            </a:endParaRPr>
          </a:p>
        </p:txBody>
      </p:sp>
      <p:pic>
        <p:nvPicPr>
          <p:cNvPr id="11" name="correlation_input.mo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10"/>
          <a:stretch>
            <a:fillRect/>
          </a:stretch>
        </p:blipFill>
        <p:spPr>
          <a:xfrm>
            <a:off x="3217332" y="4484510"/>
            <a:ext cx="2286000" cy="1828800"/>
          </a:xfrm>
          <a:prstGeom prst="rect">
            <a:avLst/>
          </a:prstGeom>
        </p:spPr>
      </p:pic>
      <p:pic>
        <p:nvPicPr>
          <p:cNvPr id="12" name="correlation_template.mov">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1"/>
          <a:stretch>
            <a:fillRect/>
          </a:stretch>
        </p:blipFill>
        <p:spPr>
          <a:xfrm>
            <a:off x="1506220" y="4634795"/>
            <a:ext cx="656445" cy="1113102"/>
          </a:xfrm>
          <a:prstGeom prst="rect">
            <a:avLst/>
          </a:prstGeom>
        </p:spPr>
      </p:pic>
      <p:pic>
        <p:nvPicPr>
          <p:cNvPr id="13" name="correlation_surface.mov">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2"/>
          <a:stretch>
            <a:fillRect/>
          </a:stretch>
        </p:blipFill>
        <p:spPr>
          <a:xfrm>
            <a:off x="6053666" y="4484510"/>
            <a:ext cx="2286000" cy="1828800"/>
          </a:xfrm>
          <a:prstGeom prst="rect">
            <a:avLst/>
          </a:prstGeom>
        </p:spPr>
      </p:pic>
      <p:sp>
        <p:nvSpPr>
          <p:cNvPr id="14" name="TextBox 13"/>
          <p:cNvSpPr txBox="1"/>
          <p:nvPr/>
        </p:nvSpPr>
        <p:spPr>
          <a:xfrm>
            <a:off x="1364544" y="4069869"/>
            <a:ext cx="1061156" cy="338554"/>
          </a:xfrm>
          <a:prstGeom prst="rect">
            <a:avLst/>
          </a:prstGeom>
          <a:noFill/>
        </p:spPr>
        <p:txBody>
          <a:bodyPr wrap="square" rtlCol="0">
            <a:spAutoFit/>
          </a:bodyPr>
          <a:lstStyle/>
          <a:p>
            <a:r>
              <a:rPr lang="en-US" sz="1600" dirty="0" smtClean="0"/>
              <a:t>Template</a:t>
            </a:r>
            <a:endParaRPr lang="en-US" sz="1600" dirty="0"/>
          </a:p>
        </p:txBody>
      </p:sp>
      <p:sp>
        <p:nvSpPr>
          <p:cNvPr id="15" name="TextBox 14"/>
          <p:cNvSpPr txBox="1"/>
          <p:nvPr/>
        </p:nvSpPr>
        <p:spPr>
          <a:xfrm>
            <a:off x="3217332" y="4069869"/>
            <a:ext cx="2286000" cy="338554"/>
          </a:xfrm>
          <a:prstGeom prst="rect">
            <a:avLst/>
          </a:prstGeom>
          <a:noFill/>
        </p:spPr>
        <p:txBody>
          <a:bodyPr wrap="square" rtlCol="0">
            <a:spAutoFit/>
          </a:bodyPr>
          <a:lstStyle/>
          <a:p>
            <a:pPr algn="ctr"/>
            <a:r>
              <a:rPr lang="en-US" sz="1600" dirty="0" smtClean="0"/>
              <a:t>Query Video</a:t>
            </a:r>
            <a:endParaRPr lang="en-US" sz="1600" dirty="0"/>
          </a:p>
        </p:txBody>
      </p:sp>
      <p:sp>
        <p:nvSpPr>
          <p:cNvPr id="16" name="TextBox 15"/>
          <p:cNvSpPr txBox="1"/>
          <p:nvPr/>
        </p:nvSpPr>
        <p:spPr>
          <a:xfrm>
            <a:off x="6053666" y="4069869"/>
            <a:ext cx="2286000" cy="338554"/>
          </a:xfrm>
          <a:prstGeom prst="rect">
            <a:avLst/>
          </a:prstGeom>
          <a:noFill/>
        </p:spPr>
        <p:txBody>
          <a:bodyPr wrap="square" rtlCol="0">
            <a:spAutoFit/>
          </a:bodyPr>
          <a:lstStyle/>
          <a:p>
            <a:pPr algn="ctr"/>
            <a:r>
              <a:rPr lang="en-US" sz="1600" dirty="0" smtClean="0"/>
              <a:t>Correlation Video</a:t>
            </a:r>
            <a:endParaRPr lang="en-US" sz="1600" dirty="0"/>
          </a:p>
        </p:txBody>
      </p:sp>
      <p:sp>
        <p:nvSpPr>
          <p:cNvPr id="18" name="TextBox 17"/>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77217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6"/>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5"/>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par>
                          <p:cTn id="29" fill="hold">
                            <p:stCondLst>
                              <p:cond delay="0"/>
                            </p:stCondLst>
                            <p:childTnLst>
                              <p:par>
                                <p:cTn id="30" presetID="1" presetClass="mediacall" presetSubtype="0" fill="hold" nodeType="afterEffect">
                                  <p:stCondLst>
                                    <p:cond delay="0"/>
                                  </p:stCondLst>
                                  <p:childTnLst>
                                    <p:cmd type="call" cmd="playFrom(0.0)">
                                      <p:cBhvr>
                                        <p:cTn id="31" dur="2367" fill="hold"/>
                                        <p:tgtEl>
                                          <p:spTgt spid="12"/>
                                        </p:tgtEl>
                                      </p:cBhvr>
                                    </p:cmd>
                                  </p:childTnLst>
                                </p:cTn>
                              </p:par>
                              <p:par>
                                <p:cTn id="32" presetID="1" presetClass="mediacall" presetSubtype="0" fill="hold" nodeType="withEffect">
                                  <p:stCondLst>
                                    <p:cond delay="0"/>
                                  </p:stCondLst>
                                  <p:childTnLst>
                                    <p:cmd type="call" cmd="playFrom(0.0)">
                                      <p:cBhvr>
                                        <p:cTn id="33" dur="3534" fill="hold"/>
                                        <p:tgtEl>
                                          <p:spTgt spid="11"/>
                                        </p:tgtEl>
                                      </p:cBhvr>
                                    </p:cmd>
                                  </p:childTnLst>
                                </p:cTn>
                              </p:par>
                              <p:par>
                                <p:cTn id="34" presetID="1" presetClass="mediacall" presetSubtype="0" fill="hold" nodeType="withEffect">
                                  <p:stCondLst>
                                    <p:cond delay="0"/>
                                  </p:stCondLst>
                                  <p:childTnLst>
                                    <p:cmd type="call" cmd="playFrom(0.0)">
                                      <p:cBhvr>
                                        <p:cTn id="35" dur="4067" fill="hold"/>
                                        <p:tgtEl>
                                          <p:spTgt spid="13"/>
                                        </p:tgtEl>
                                      </p:cBhvr>
                                    </p:cmd>
                                  </p:childTnLst>
                                </p:cTn>
                              </p:par>
                              <p:par>
                                <p:cTn id="36" presetID="1"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42" repeatCount="indefinite" fill="hold" display="0">
                  <p:stCondLst>
                    <p:cond delay="indefinite"/>
                  </p:stCondLst>
                </p:cTn>
                <p:tgtEl>
                  <p:spTgt spid="12"/>
                </p:tgtEl>
              </p:cMediaNode>
            </p:video>
            <p:seq concurrent="1" nextAc="seek">
              <p:cTn id="43" restart="whenNotActive" fill="hold" evtFilter="cancelBubble" nodeType="interactiveSeq">
                <p:stCondLst>
                  <p:cond evt="onClick" delay="0">
                    <p:tgtEl>
                      <p:spTgt spid="12"/>
                    </p:tgtEl>
                  </p:cond>
                </p:stCondLst>
                <p:endSync evt="end" delay="0">
                  <p:rtn val="all"/>
                </p:endSync>
                <p:childTnLst>
                  <p:par>
                    <p:cTn id="44" fill="hold">
                      <p:stCondLst>
                        <p:cond delay="0"/>
                      </p:stCondLst>
                      <p:childTnLst>
                        <p:par>
                          <p:cTn id="45" fill="hold">
                            <p:stCondLst>
                              <p:cond delay="0"/>
                            </p:stCondLst>
                            <p:childTnLst>
                              <p:par>
                                <p:cTn id="46" presetID="2" presetClass="mediacall" presetSubtype="0" fill="hold" nodeType="clickEffect">
                                  <p:stCondLst>
                                    <p:cond delay="0"/>
                                  </p:stCondLst>
                                  <p:childTnLst>
                                    <p:cmd type="call" cmd="togglePause">
                                      <p:cBhvr>
                                        <p:cTn id="47" dur="1" fill="hold"/>
                                        <p:tgtEl>
                                          <p:spTgt spid="12"/>
                                        </p:tgtEl>
                                      </p:cBhvr>
                                    </p:cmd>
                                  </p:childTnLst>
                                </p:cTn>
                              </p:par>
                            </p:childTnLst>
                          </p:cTn>
                        </p:par>
                      </p:childTnLst>
                    </p:cTn>
                  </p:par>
                </p:childTnLst>
              </p:cTn>
              <p:nextCondLst>
                <p:cond evt="onClick" delay="0">
                  <p:tgtEl>
                    <p:spTgt spid="12"/>
                  </p:tgtEl>
                </p:cond>
              </p:nextCondLst>
            </p:seq>
            <p:video>
              <p:cMediaNode vol="80000">
                <p:cTn id="48" repeatCount="indefinite" fill="hold" display="0">
                  <p:stCondLst>
                    <p:cond delay="indefinite"/>
                  </p:stCondLst>
                </p:cTn>
                <p:tgtEl>
                  <p:spTgt spid="11"/>
                </p:tgtEl>
              </p:cMediaNode>
            </p:video>
            <p:seq concurrent="1" nextAc="seek">
              <p:cTn id="49" restart="whenNotActive" fill="hold" evtFilter="cancelBubble" nodeType="interactiveSeq">
                <p:stCondLst>
                  <p:cond evt="onClick" delay="0">
                    <p:tgtEl>
                      <p:spTgt spid="11"/>
                    </p:tgtEl>
                  </p:cond>
                </p:stCondLst>
                <p:endSync evt="end" delay="0">
                  <p:rtn val="all"/>
                </p:endSync>
                <p:childTnLst>
                  <p:par>
                    <p:cTn id="50" fill="hold">
                      <p:stCondLst>
                        <p:cond delay="0"/>
                      </p:stCondLst>
                      <p:childTnLst>
                        <p:par>
                          <p:cTn id="51" fill="hold">
                            <p:stCondLst>
                              <p:cond delay="0"/>
                            </p:stCondLst>
                            <p:childTnLst>
                              <p:par>
                                <p:cTn id="52" presetID="2" presetClass="mediacall" presetSubtype="0" fill="hold" nodeType="clickEffect">
                                  <p:stCondLst>
                                    <p:cond delay="0"/>
                                  </p:stCondLst>
                                  <p:childTnLst>
                                    <p:cmd type="call" cmd="togglePause">
                                      <p:cBhvr>
                                        <p:cTn id="53" dur="1" fill="hold"/>
                                        <p:tgtEl>
                                          <p:spTgt spid="11"/>
                                        </p:tgtEl>
                                      </p:cBhvr>
                                    </p:cmd>
                                  </p:childTnLst>
                                </p:cTn>
                              </p:par>
                            </p:childTnLst>
                          </p:cTn>
                        </p:par>
                      </p:childTnLst>
                    </p:cTn>
                  </p:par>
                </p:childTnLst>
              </p:cTn>
              <p:nextCondLst>
                <p:cond evt="onClick" delay="0">
                  <p:tgtEl>
                    <p:spTgt spid="11"/>
                  </p:tgtEl>
                </p:cond>
              </p:nextCondLst>
            </p:seq>
            <p:video>
              <p:cMediaNode vol="80000">
                <p:cTn id="54" repeatCount="indefinite" fill="hold" display="0">
                  <p:stCondLst>
                    <p:cond delay="indefinite"/>
                  </p:stCondLst>
                </p:cTn>
                <p:tgtEl>
                  <p:spTgt spid="13"/>
                </p:tgtEl>
              </p:cMediaNode>
            </p:video>
            <p:seq concurrent="1" nextAc="seek">
              <p:cTn id="55" restart="whenNotActive" fill="hold" evtFilter="cancelBubble" nodeType="interactiveSeq">
                <p:stCondLst>
                  <p:cond evt="onClick" delay="0">
                    <p:tgtEl>
                      <p:spTgt spid="13"/>
                    </p:tgtEl>
                  </p:cond>
                </p:stCondLst>
                <p:endSync evt="end" delay="0">
                  <p:rtn val="all"/>
                </p:endSync>
                <p:childTnLst>
                  <p:par>
                    <p:cTn id="56" fill="hold">
                      <p:stCondLst>
                        <p:cond delay="0"/>
                      </p:stCondLst>
                      <p:childTnLst>
                        <p:par>
                          <p:cTn id="57" fill="hold">
                            <p:stCondLst>
                              <p:cond delay="0"/>
                            </p:stCondLst>
                            <p:childTnLst>
                              <p:par>
                                <p:cTn id="58" presetID="2" presetClass="mediacall" presetSubtype="0" fill="hold" nodeType="clickEffect">
                                  <p:stCondLst>
                                    <p:cond delay="0"/>
                                  </p:stCondLst>
                                  <p:childTnLst>
                                    <p:cmd type="call" cmd="togglePause">
                                      <p:cBhvr>
                                        <p:cTn id="59" dur="1" fill="hold"/>
                                        <p:tgtEl>
                                          <p:spTgt spid="13"/>
                                        </p:tgtEl>
                                      </p:cBhvr>
                                    </p:cmd>
                                  </p:childTnLst>
                                </p:cTn>
                              </p:par>
                            </p:childTnLst>
                          </p:cTn>
                        </p:par>
                      </p:childTnLst>
                    </p:cTn>
                  </p:par>
                </p:childTnLst>
              </p:cTn>
              <p:nextCondLst>
                <p:cond evt="onClick" delay="0">
                  <p:tgtEl>
                    <p:spTgt spid="13"/>
                  </p:tgtEl>
                </p:cond>
              </p:nextCondLst>
            </p:seq>
          </p:childTnLst>
        </p:cTn>
      </p:par>
    </p:tnLst>
    <p:bldLst>
      <p:bldP spid="5" grpId="0" animBg="1"/>
      <p:bldP spid="5" grpId="1" animBg="1"/>
      <p:bldP spid="6" grpId="0" animBg="1"/>
      <p:bldP spid="6" grpId="1" animBg="1"/>
      <p:bldP spid="8" grpId="0"/>
      <p:bldP spid="8" grpId="1"/>
      <p:bldP spid="9" grpId="0"/>
      <p:bldP spid="9" grpId="1"/>
      <p:bldP spid="14" grpId="0"/>
      <p:bldP spid="15" grpId="0"/>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disc_throw1.mov">
            <a:hlinkClick r:id="" action="ppaction://media"/>
          </p:cNvPr>
          <p:cNvPicPr>
            <a:picLocks/>
          </p:cNvPicPr>
          <p:nvPr>
            <a:videoFile r:link="rId2"/>
            <p:extLst>
              <p:ext uri="{DAA4B4D4-6D71-4841-9C94-3DE7FCFB9230}">
                <p14:media xmlns:p14="http://schemas.microsoft.com/office/powerpoint/2010/main" r:embed="rId1"/>
              </p:ext>
            </p:extLst>
          </p:nvPr>
        </p:nvPicPr>
        <p:blipFill>
          <a:blip r:embed="rId50"/>
          <a:stretch>
            <a:fillRect/>
          </a:stretch>
        </p:blipFill>
        <p:spPr>
          <a:xfrm>
            <a:off x="-373" y="-14288"/>
            <a:ext cx="1188720" cy="1600200"/>
          </a:xfrm>
          <a:prstGeom prst="rect">
            <a:avLst/>
          </a:prstGeom>
        </p:spPr>
      </p:pic>
      <p:pic>
        <p:nvPicPr>
          <p:cNvPr id="9" name="disc_throw2.mov">
            <a:hlinkClick r:id="" action="ppaction://media"/>
          </p:cNvPr>
          <p:cNvPicPr>
            <a:picLocks/>
          </p:cNvPicPr>
          <p:nvPr>
            <a:videoFile r:link="rId4"/>
            <p:extLst>
              <p:ext uri="{DAA4B4D4-6D71-4841-9C94-3DE7FCFB9230}">
                <p14:media xmlns:p14="http://schemas.microsoft.com/office/powerpoint/2010/main" r:embed="rId3"/>
              </p:ext>
            </p:extLst>
          </p:nvPr>
        </p:nvPicPr>
        <p:blipFill>
          <a:blip r:embed="rId51"/>
          <a:stretch>
            <a:fillRect/>
          </a:stretch>
        </p:blipFill>
        <p:spPr>
          <a:xfrm>
            <a:off x="-373" y="1747464"/>
            <a:ext cx="1188720" cy="1600200"/>
          </a:xfrm>
          <a:prstGeom prst="rect">
            <a:avLst/>
          </a:prstGeom>
        </p:spPr>
      </p:pic>
      <p:pic>
        <p:nvPicPr>
          <p:cNvPr id="10" name="disc_throw3.mov">
            <a:hlinkClick r:id="" action="ppaction://media"/>
          </p:cNvPr>
          <p:cNvPicPr>
            <a:picLocks/>
          </p:cNvPicPr>
          <p:nvPr>
            <a:videoFile r:link="rId6"/>
            <p:extLst>
              <p:ext uri="{DAA4B4D4-6D71-4841-9C94-3DE7FCFB9230}">
                <p14:media xmlns:p14="http://schemas.microsoft.com/office/powerpoint/2010/main" r:embed="rId5"/>
              </p:ext>
            </p:extLst>
          </p:nvPr>
        </p:nvPicPr>
        <p:blipFill>
          <a:blip r:embed="rId52"/>
          <a:stretch>
            <a:fillRect/>
          </a:stretch>
        </p:blipFill>
        <p:spPr>
          <a:xfrm>
            <a:off x="-373" y="3509216"/>
            <a:ext cx="1188720" cy="1600200"/>
          </a:xfrm>
          <a:prstGeom prst="rect">
            <a:avLst/>
          </a:prstGeom>
        </p:spPr>
      </p:pic>
      <p:pic>
        <p:nvPicPr>
          <p:cNvPr id="11" name="disc_throw4.mov">
            <a:hlinkClick r:id="" action="ppaction://media"/>
          </p:cNvPr>
          <p:cNvPicPr>
            <a:picLocks/>
          </p:cNvPicPr>
          <p:nvPr>
            <a:videoFile r:link="rId8"/>
            <p:extLst>
              <p:ext uri="{DAA4B4D4-6D71-4841-9C94-3DE7FCFB9230}">
                <p14:media xmlns:p14="http://schemas.microsoft.com/office/powerpoint/2010/main" r:embed="rId7"/>
              </p:ext>
            </p:extLst>
          </p:nvPr>
        </p:nvPicPr>
        <p:blipFill>
          <a:blip r:embed="rId53"/>
          <a:stretch>
            <a:fillRect/>
          </a:stretch>
        </p:blipFill>
        <p:spPr>
          <a:xfrm>
            <a:off x="-373" y="5270967"/>
            <a:ext cx="1188720" cy="1600200"/>
          </a:xfrm>
          <a:prstGeom prst="rect">
            <a:avLst/>
          </a:prstGeom>
        </p:spPr>
      </p:pic>
      <p:pic>
        <p:nvPicPr>
          <p:cNvPr id="12" name="golf1.mov">
            <a:hlinkClick r:id="" action="ppaction://media"/>
          </p:cNvPr>
          <p:cNvPicPr>
            <a:picLocks/>
          </p:cNvPicPr>
          <p:nvPr>
            <a:videoFile r:link="rId10"/>
            <p:extLst>
              <p:ext uri="{DAA4B4D4-6D71-4841-9C94-3DE7FCFB9230}">
                <p14:media xmlns:p14="http://schemas.microsoft.com/office/powerpoint/2010/main" r:embed="rId9"/>
              </p:ext>
            </p:extLst>
          </p:nvPr>
        </p:nvPicPr>
        <p:blipFill>
          <a:blip r:embed="rId54"/>
          <a:stretch>
            <a:fillRect/>
          </a:stretch>
        </p:blipFill>
        <p:spPr>
          <a:xfrm>
            <a:off x="1342139" y="-14287"/>
            <a:ext cx="1188720" cy="1600200"/>
          </a:xfrm>
          <a:prstGeom prst="rect">
            <a:avLst/>
          </a:prstGeom>
        </p:spPr>
      </p:pic>
      <p:pic>
        <p:nvPicPr>
          <p:cNvPr id="13" name="golf2.mov">
            <a:hlinkClick r:id="" action="ppaction://media"/>
          </p:cNvPr>
          <p:cNvPicPr>
            <a:picLocks/>
          </p:cNvPicPr>
          <p:nvPr>
            <a:videoFile r:link="rId12"/>
            <p:extLst>
              <p:ext uri="{DAA4B4D4-6D71-4841-9C94-3DE7FCFB9230}">
                <p14:media xmlns:p14="http://schemas.microsoft.com/office/powerpoint/2010/main" r:embed="rId11"/>
              </p:ext>
            </p:extLst>
          </p:nvPr>
        </p:nvPicPr>
        <p:blipFill>
          <a:blip r:embed="rId55"/>
          <a:stretch>
            <a:fillRect/>
          </a:stretch>
        </p:blipFill>
        <p:spPr>
          <a:xfrm>
            <a:off x="1342139" y="1748056"/>
            <a:ext cx="1188720" cy="1600200"/>
          </a:xfrm>
          <a:prstGeom prst="rect">
            <a:avLst/>
          </a:prstGeom>
        </p:spPr>
      </p:pic>
      <p:pic>
        <p:nvPicPr>
          <p:cNvPr id="14" name="golf3.mov">
            <a:hlinkClick r:id="" action="ppaction://media"/>
          </p:cNvPr>
          <p:cNvPicPr>
            <a:picLocks/>
          </p:cNvPicPr>
          <p:nvPr>
            <a:videoFile r:link="rId14"/>
            <p:extLst>
              <p:ext uri="{DAA4B4D4-6D71-4841-9C94-3DE7FCFB9230}">
                <p14:media xmlns:p14="http://schemas.microsoft.com/office/powerpoint/2010/main" r:embed="rId13"/>
              </p:ext>
            </p:extLst>
          </p:nvPr>
        </p:nvPicPr>
        <p:blipFill>
          <a:blip r:embed="rId56"/>
          <a:stretch>
            <a:fillRect/>
          </a:stretch>
        </p:blipFill>
        <p:spPr>
          <a:xfrm>
            <a:off x="1342139" y="3510399"/>
            <a:ext cx="1188720" cy="1600200"/>
          </a:xfrm>
          <a:prstGeom prst="rect">
            <a:avLst/>
          </a:prstGeom>
        </p:spPr>
      </p:pic>
      <p:pic>
        <p:nvPicPr>
          <p:cNvPr id="15" name="golf4.mov">
            <a:hlinkClick r:id="" action="ppaction://media"/>
          </p:cNvPr>
          <p:cNvPicPr>
            <a:picLocks/>
          </p:cNvPicPr>
          <p:nvPr>
            <a:videoFile r:link="rId16"/>
            <p:extLst>
              <p:ext uri="{DAA4B4D4-6D71-4841-9C94-3DE7FCFB9230}">
                <p14:media xmlns:p14="http://schemas.microsoft.com/office/powerpoint/2010/main" r:embed="rId15"/>
              </p:ext>
            </p:extLst>
          </p:nvPr>
        </p:nvPicPr>
        <p:blipFill>
          <a:blip r:embed="rId57"/>
          <a:stretch>
            <a:fillRect/>
          </a:stretch>
        </p:blipFill>
        <p:spPr>
          <a:xfrm>
            <a:off x="1342139" y="5272741"/>
            <a:ext cx="1188720" cy="1600200"/>
          </a:xfrm>
          <a:prstGeom prst="rect">
            <a:avLst/>
          </a:prstGeom>
        </p:spPr>
      </p:pic>
      <p:pic>
        <p:nvPicPr>
          <p:cNvPr id="16" name="horse_ride1.mov">
            <a:hlinkClick r:id="" action="ppaction://media"/>
          </p:cNvPr>
          <p:cNvPicPr>
            <a:picLocks/>
          </p:cNvPicPr>
          <p:nvPr>
            <a:videoFile r:link="rId18"/>
            <p:extLst>
              <p:ext uri="{DAA4B4D4-6D71-4841-9C94-3DE7FCFB9230}">
                <p14:media xmlns:p14="http://schemas.microsoft.com/office/powerpoint/2010/main" r:embed="rId17"/>
              </p:ext>
            </p:extLst>
          </p:nvPr>
        </p:nvPicPr>
        <p:blipFill>
          <a:blip r:embed="rId58"/>
          <a:stretch>
            <a:fillRect/>
          </a:stretch>
        </p:blipFill>
        <p:spPr>
          <a:xfrm>
            <a:off x="2684651" y="0"/>
            <a:ext cx="1600200" cy="1600200"/>
          </a:xfrm>
          <a:prstGeom prst="rect">
            <a:avLst/>
          </a:prstGeom>
        </p:spPr>
      </p:pic>
      <p:pic>
        <p:nvPicPr>
          <p:cNvPr id="17" name="horse_ride2.mov">
            <a:hlinkClick r:id="" action="ppaction://media"/>
          </p:cNvPr>
          <p:cNvPicPr>
            <a:picLocks/>
          </p:cNvPicPr>
          <p:nvPr>
            <a:videoFile r:link="rId20"/>
            <p:extLst>
              <p:ext uri="{DAA4B4D4-6D71-4841-9C94-3DE7FCFB9230}">
                <p14:media xmlns:p14="http://schemas.microsoft.com/office/powerpoint/2010/main" r:embed="rId19"/>
              </p:ext>
            </p:extLst>
          </p:nvPr>
        </p:nvPicPr>
        <p:blipFill>
          <a:blip r:embed="rId59"/>
          <a:stretch>
            <a:fillRect/>
          </a:stretch>
        </p:blipFill>
        <p:spPr>
          <a:xfrm>
            <a:off x="2684651" y="1752600"/>
            <a:ext cx="1600200" cy="1600200"/>
          </a:xfrm>
          <a:prstGeom prst="rect">
            <a:avLst/>
          </a:prstGeom>
        </p:spPr>
      </p:pic>
      <p:pic>
        <p:nvPicPr>
          <p:cNvPr id="18" name="horse_ride3.mov">
            <a:hlinkClick r:id="" action="ppaction://media"/>
          </p:cNvPr>
          <p:cNvPicPr>
            <a:picLocks/>
          </p:cNvPicPr>
          <p:nvPr>
            <a:videoFile r:link="rId22"/>
            <p:extLst>
              <p:ext uri="{DAA4B4D4-6D71-4841-9C94-3DE7FCFB9230}">
                <p14:media xmlns:p14="http://schemas.microsoft.com/office/powerpoint/2010/main" r:embed="rId21"/>
              </p:ext>
            </p:extLst>
          </p:nvPr>
        </p:nvPicPr>
        <p:blipFill>
          <a:blip r:embed="rId60"/>
          <a:stretch>
            <a:fillRect/>
          </a:stretch>
        </p:blipFill>
        <p:spPr>
          <a:xfrm>
            <a:off x="2684651" y="3505200"/>
            <a:ext cx="1600200" cy="1600200"/>
          </a:xfrm>
          <a:prstGeom prst="rect">
            <a:avLst/>
          </a:prstGeom>
        </p:spPr>
      </p:pic>
      <p:pic>
        <p:nvPicPr>
          <p:cNvPr id="19" name="horse_ride4.mov">
            <a:hlinkClick r:id="" action="ppaction://media"/>
          </p:cNvPr>
          <p:cNvPicPr>
            <a:picLocks/>
          </p:cNvPicPr>
          <p:nvPr>
            <a:videoFile r:link="rId24"/>
            <p:extLst>
              <p:ext uri="{DAA4B4D4-6D71-4841-9C94-3DE7FCFB9230}">
                <p14:media xmlns:p14="http://schemas.microsoft.com/office/powerpoint/2010/main" r:embed="rId23"/>
              </p:ext>
            </p:extLst>
          </p:nvPr>
        </p:nvPicPr>
        <p:blipFill>
          <a:blip r:embed="rId61"/>
          <a:stretch>
            <a:fillRect/>
          </a:stretch>
        </p:blipFill>
        <p:spPr>
          <a:xfrm>
            <a:off x="2684651" y="5257800"/>
            <a:ext cx="1600200" cy="1600200"/>
          </a:xfrm>
          <a:prstGeom prst="rect">
            <a:avLst/>
          </a:prstGeom>
        </p:spPr>
      </p:pic>
      <p:pic>
        <p:nvPicPr>
          <p:cNvPr id="20" name="mixing2.mov">
            <a:hlinkClick r:id="" action="ppaction://media"/>
          </p:cNvPr>
          <p:cNvPicPr>
            <a:picLocks/>
          </p:cNvPicPr>
          <p:nvPr>
            <a:videoFile r:link="rId26"/>
            <p:extLst>
              <p:ext uri="{DAA4B4D4-6D71-4841-9C94-3DE7FCFB9230}">
                <p14:media xmlns:p14="http://schemas.microsoft.com/office/powerpoint/2010/main" r:embed="rId25"/>
              </p:ext>
            </p:extLst>
          </p:nvPr>
        </p:nvPicPr>
        <p:blipFill>
          <a:blip r:embed="rId62"/>
          <a:stretch>
            <a:fillRect/>
          </a:stretch>
        </p:blipFill>
        <p:spPr>
          <a:xfrm>
            <a:off x="4438643" y="-14288"/>
            <a:ext cx="2011680" cy="1600200"/>
          </a:xfrm>
          <a:prstGeom prst="rect">
            <a:avLst/>
          </a:prstGeom>
        </p:spPr>
      </p:pic>
      <p:pic>
        <p:nvPicPr>
          <p:cNvPr id="21" name="mixing3.mov">
            <a:hlinkClick r:id="" action="ppaction://media"/>
          </p:cNvPr>
          <p:cNvPicPr>
            <a:picLocks/>
          </p:cNvPicPr>
          <p:nvPr>
            <a:videoFile r:link="rId28"/>
            <p:extLst>
              <p:ext uri="{DAA4B4D4-6D71-4841-9C94-3DE7FCFB9230}">
                <p14:media xmlns:p14="http://schemas.microsoft.com/office/powerpoint/2010/main" r:embed="rId27"/>
              </p:ext>
            </p:extLst>
          </p:nvPr>
        </p:nvPicPr>
        <p:blipFill>
          <a:blip r:embed="rId63"/>
          <a:stretch>
            <a:fillRect/>
          </a:stretch>
        </p:blipFill>
        <p:spPr>
          <a:xfrm>
            <a:off x="4438643" y="1743075"/>
            <a:ext cx="2011680" cy="1600200"/>
          </a:xfrm>
          <a:prstGeom prst="rect">
            <a:avLst/>
          </a:prstGeom>
        </p:spPr>
      </p:pic>
      <p:pic>
        <p:nvPicPr>
          <p:cNvPr id="22" name="mixing4.mov">
            <a:hlinkClick r:id="" action="ppaction://media"/>
          </p:cNvPr>
          <p:cNvPicPr>
            <a:picLocks/>
          </p:cNvPicPr>
          <p:nvPr>
            <a:videoFile r:link="rId30"/>
            <p:extLst>
              <p:ext uri="{DAA4B4D4-6D71-4841-9C94-3DE7FCFB9230}">
                <p14:media xmlns:p14="http://schemas.microsoft.com/office/powerpoint/2010/main" r:embed="rId29"/>
              </p:ext>
            </p:extLst>
          </p:nvPr>
        </p:nvPicPr>
        <p:blipFill>
          <a:blip r:embed="rId64"/>
          <a:stretch>
            <a:fillRect/>
          </a:stretch>
        </p:blipFill>
        <p:spPr>
          <a:xfrm>
            <a:off x="4438643" y="3500438"/>
            <a:ext cx="2011680" cy="1600200"/>
          </a:xfrm>
          <a:prstGeom prst="rect">
            <a:avLst/>
          </a:prstGeom>
        </p:spPr>
      </p:pic>
      <p:pic>
        <p:nvPicPr>
          <p:cNvPr id="23" name="mixing5.mov">
            <a:hlinkClick r:id="" action="ppaction://media"/>
          </p:cNvPr>
          <p:cNvPicPr>
            <a:picLocks/>
          </p:cNvPicPr>
          <p:nvPr>
            <a:videoFile r:link="rId32"/>
            <p:extLst>
              <p:ext uri="{DAA4B4D4-6D71-4841-9C94-3DE7FCFB9230}">
                <p14:media xmlns:p14="http://schemas.microsoft.com/office/powerpoint/2010/main" r:embed="rId31"/>
              </p:ext>
            </p:extLst>
          </p:nvPr>
        </p:nvPicPr>
        <p:blipFill>
          <a:blip r:embed="rId65"/>
          <a:stretch>
            <a:fillRect/>
          </a:stretch>
        </p:blipFill>
        <p:spPr>
          <a:xfrm>
            <a:off x="4438643" y="5257800"/>
            <a:ext cx="2011680" cy="1600200"/>
          </a:xfrm>
          <a:prstGeom prst="rect">
            <a:avLst/>
          </a:prstGeom>
        </p:spPr>
      </p:pic>
      <p:pic>
        <p:nvPicPr>
          <p:cNvPr id="24" name="nunchuks1.mov">
            <a:hlinkClick r:id="" action="ppaction://media"/>
          </p:cNvPr>
          <p:cNvPicPr>
            <a:picLocks/>
          </p:cNvPicPr>
          <p:nvPr>
            <a:videoFile r:link="rId34"/>
            <p:extLst>
              <p:ext uri="{DAA4B4D4-6D71-4841-9C94-3DE7FCFB9230}">
                <p14:media xmlns:p14="http://schemas.microsoft.com/office/powerpoint/2010/main" r:embed="rId33"/>
              </p:ext>
            </p:extLst>
          </p:nvPr>
        </p:nvPicPr>
        <p:blipFill>
          <a:blip r:embed="rId66"/>
          <a:stretch>
            <a:fillRect/>
          </a:stretch>
        </p:blipFill>
        <p:spPr>
          <a:xfrm>
            <a:off x="6604115" y="-20824"/>
            <a:ext cx="1188720" cy="1600200"/>
          </a:xfrm>
          <a:prstGeom prst="rect">
            <a:avLst/>
          </a:prstGeom>
        </p:spPr>
      </p:pic>
      <p:pic>
        <p:nvPicPr>
          <p:cNvPr id="25" name="nunchuks2.mov">
            <a:hlinkClick r:id="" action="ppaction://media"/>
          </p:cNvPr>
          <p:cNvPicPr>
            <a:picLocks/>
          </p:cNvPicPr>
          <p:nvPr>
            <a:videoFile r:link="rId36"/>
            <p:extLst>
              <p:ext uri="{DAA4B4D4-6D71-4841-9C94-3DE7FCFB9230}">
                <p14:media xmlns:p14="http://schemas.microsoft.com/office/powerpoint/2010/main" r:embed="rId35"/>
              </p:ext>
            </p:extLst>
          </p:nvPr>
        </p:nvPicPr>
        <p:blipFill>
          <a:blip r:embed="rId67"/>
          <a:stretch>
            <a:fillRect/>
          </a:stretch>
        </p:blipFill>
        <p:spPr>
          <a:xfrm>
            <a:off x="6604115" y="1738717"/>
            <a:ext cx="1188720" cy="1600200"/>
          </a:xfrm>
          <a:prstGeom prst="rect">
            <a:avLst/>
          </a:prstGeom>
        </p:spPr>
      </p:pic>
      <p:pic>
        <p:nvPicPr>
          <p:cNvPr id="26" name="nunchuks3.mov">
            <a:hlinkClick r:id="" action="ppaction://media"/>
          </p:cNvPr>
          <p:cNvPicPr>
            <a:picLocks/>
          </p:cNvPicPr>
          <p:nvPr>
            <a:videoFile r:link="rId38"/>
            <p:extLst>
              <p:ext uri="{DAA4B4D4-6D71-4841-9C94-3DE7FCFB9230}">
                <p14:media xmlns:p14="http://schemas.microsoft.com/office/powerpoint/2010/main" r:embed="rId37"/>
              </p:ext>
            </p:extLst>
          </p:nvPr>
        </p:nvPicPr>
        <p:blipFill>
          <a:blip r:embed="rId68"/>
          <a:stretch>
            <a:fillRect/>
          </a:stretch>
        </p:blipFill>
        <p:spPr>
          <a:xfrm>
            <a:off x="6604115" y="3498258"/>
            <a:ext cx="1188720" cy="1600200"/>
          </a:xfrm>
          <a:prstGeom prst="rect">
            <a:avLst/>
          </a:prstGeom>
        </p:spPr>
      </p:pic>
      <p:pic>
        <p:nvPicPr>
          <p:cNvPr id="27" name="nunchuks4.mov">
            <a:hlinkClick r:id="" action="ppaction://media"/>
          </p:cNvPr>
          <p:cNvPicPr>
            <a:picLocks/>
          </p:cNvPicPr>
          <p:nvPr>
            <a:videoFile r:link="rId40"/>
            <p:extLst>
              <p:ext uri="{DAA4B4D4-6D71-4841-9C94-3DE7FCFB9230}">
                <p14:media xmlns:p14="http://schemas.microsoft.com/office/powerpoint/2010/main" r:embed="rId39"/>
              </p:ext>
            </p:extLst>
          </p:nvPr>
        </p:nvPicPr>
        <p:blipFill>
          <a:blip r:embed="rId69"/>
          <a:stretch>
            <a:fillRect/>
          </a:stretch>
        </p:blipFill>
        <p:spPr>
          <a:xfrm>
            <a:off x="6604115" y="5257800"/>
            <a:ext cx="1188720" cy="1600200"/>
          </a:xfrm>
          <a:prstGeom prst="rect">
            <a:avLst/>
          </a:prstGeom>
        </p:spPr>
      </p:pic>
      <p:pic>
        <p:nvPicPr>
          <p:cNvPr id="32" name="salsa1.mov">
            <a:hlinkClick r:id="" action="ppaction://media"/>
          </p:cNvPr>
          <p:cNvPicPr>
            <a:picLocks/>
          </p:cNvPicPr>
          <p:nvPr>
            <a:videoFile r:link="rId42"/>
            <p:extLst>
              <p:ext uri="{DAA4B4D4-6D71-4841-9C94-3DE7FCFB9230}">
                <p14:media xmlns:p14="http://schemas.microsoft.com/office/powerpoint/2010/main" r:embed="rId41"/>
              </p:ext>
            </p:extLst>
          </p:nvPr>
        </p:nvPicPr>
        <p:blipFill>
          <a:blip r:embed="rId70"/>
          <a:stretch>
            <a:fillRect/>
          </a:stretch>
        </p:blipFill>
        <p:spPr>
          <a:xfrm>
            <a:off x="7946626" y="0"/>
            <a:ext cx="1188720" cy="1600200"/>
          </a:xfrm>
          <a:prstGeom prst="rect">
            <a:avLst/>
          </a:prstGeom>
        </p:spPr>
      </p:pic>
      <p:pic>
        <p:nvPicPr>
          <p:cNvPr id="33" name="salsa2.mov">
            <a:hlinkClick r:id="" action="ppaction://media"/>
          </p:cNvPr>
          <p:cNvPicPr>
            <a:picLocks/>
          </p:cNvPicPr>
          <p:nvPr>
            <a:videoFile r:link="rId44"/>
            <p:extLst>
              <p:ext uri="{DAA4B4D4-6D71-4841-9C94-3DE7FCFB9230}">
                <p14:media xmlns:p14="http://schemas.microsoft.com/office/powerpoint/2010/main" r:embed="rId43"/>
              </p:ext>
            </p:extLst>
          </p:nvPr>
        </p:nvPicPr>
        <p:blipFill>
          <a:blip r:embed="rId71"/>
          <a:stretch>
            <a:fillRect/>
          </a:stretch>
        </p:blipFill>
        <p:spPr>
          <a:xfrm>
            <a:off x="7946626" y="1750483"/>
            <a:ext cx="1188720" cy="1600200"/>
          </a:xfrm>
          <a:prstGeom prst="rect">
            <a:avLst/>
          </a:prstGeom>
        </p:spPr>
      </p:pic>
      <p:pic>
        <p:nvPicPr>
          <p:cNvPr id="34" name="salsa3.mov">
            <a:hlinkClick r:id="" action="ppaction://media"/>
          </p:cNvPr>
          <p:cNvPicPr>
            <a:picLocks/>
          </p:cNvPicPr>
          <p:nvPr>
            <a:videoFile r:link="rId46"/>
            <p:extLst>
              <p:ext uri="{DAA4B4D4-6D71-4841-9C94-3DE7FCFB9230}">
                <p14:media xmlns:p14="http://schemas.microsoft.com/office/powerpoint/2010/main" r:embed="rId45"/>
              </p:ext>
            </p:extLst>
          </p:nvPr>
        </p:nvPicPr>
        <p:blipFill>
          <a:blip r:embed="rId72"/>
          <a:stretch>
            <a:fillRect/>
          </a:stretch>
        </p:blipFill>
        <p:spPr>
          <a:xfrm>
            <a:off x="7946626" y="3500966"/>
            <a:ext cx="1188720" cy="1600200"/>
          </a:xfrm>
          <a:prstGeom prst="rect">
            <a:avLst/>
          </a:prstGeom>
        </p:spPr>
      </p:pic>
      <p:pic>
        <p:nvPicPr>
          <p:cNvPr id="35" name="salsa5.mov">
            <a:hlinkClick r:id="" action="ppaction://media"/>
          </p:cNvPr>
          <p:cNvPicPr>
            <a:picLocks/>
          </p:cNvPicPr>
          <p:nvPr>
            <a:videoFile r:link="rId48"/>
            <p:extLst>
              <p:ext uri="{DAA4B4D4-6D71-4841-9C94-3DE7FCFB9230}">
                <p14:media xmlns:p14="http://schemas.microsoft.com/office/powerpoint/2010/main" r:embed="rId47"/>
              </p:ext>
            </p:extLst>
          </p:nvPr>
        </p:nvPicPr>
        <p:blipFill>
          <a:blip r:embed="rId73"/>
          <a:stretch>
            <a:fillRect/>
          </a:stretch>
        </p:blipFill>
        <p:spPr>
          <a:xfrm>
            <a:off x="7946626" y="5251450"/>
            <a:ext cx="1188720" cy="1600200"/>
          </a:xfrm>
          <a:prstGeom prst="rect">
            <a:avLst/>
          </a:prstGeom>
        </p:spPr>
      </p:pic>
    </p:spTree>
    <p:extLst>
      <p:ext uri="{BB962C8B-B14F-4D97-AF65-F5344CB8AC3E}">
        <p14:creationId xmlns:p14="http://schemas.microsoft.com/office/powerpoint/2010/main" val="71038175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0" fill="hold"/>
                                        <p:tgtEl>
                                          <p:spTgt spid="8"/>
                                        </p:tgtEl>
                                      </p:cBhvr>
                                    </p:cmd>
                                  </p:childTnLst>
                                </p:cTn>
                              </p:par>
                              <p:par>
                                <p:cTn id="7" presetID="1" presetClass="mediacall" presetSubtype="0" fill="hold" nodeType="withEffect">
                                  <p:stCondLst>
                                    <p:cond delay="0"/>
                                  </p:stCondLst>
                                  <p:childTnLst>
                                    <p:cmd type="call" cmd="playFrom(0.0)">
                                      <p:cBhvr>
                                        <p:cTn id="8" dur="3267" fill="hold"/>
                                        <p:tgtEl>
                                          <p:spTgt spid="12"/>
                                        </p:tgtEl>
                                      </p:cBhvr>
                                    </p:cmd>
                                  </p:childTnLst>
                                </p:cTn>
                              </p:par>
                              <p:par>
                                <p:cTn id="9" presetID="1" presetClass="mediacall" presetSubtype="0" fill="hold" nodeType="withEffect">
                                  <p:stCondLst>
                                    <p:cond delay="0"/>
                                  </p:stCondLst>
                                  <p:childTnLst>
                                    <p:cmd type="call" cmd="playFrom(0.0)">
                                      <p:cBhvr>
                                        <p:cTn id="10" dur="967" fill="hold"/>
                                        <p:tgtEl>
                                          <p:spTgt spid="16"/>
                                        </p:tgtEl>
                                      </p:cBhvr>
                                    </p:cmd>
                                  </p:childTnLst>
                                </p:cTn>
                              </p:par>
                              <p:par>
                                <p:cTn id="11" presetID="1" presetClass="mediacall" presetSubtype="0" fill="hold" nodeType="withEffect">
                                  <p:stCondLst>
                                    <p:cond delay="0"/>
                                  </p:stCondLst>
                                  <p:childTnLst>
                                    <p:cmd type="call" cmd="playFrom(0.0)">
                                      <p:cBhvr>
                                        <p:cTn id="12" dur="2934" fill="hold"/>
                                        <p:tgtEl>
                                          <p:spTgt spid="20"/>
                                        </p:tgtEl>
                                      </p:cBhvr>
                                    </p:cmd>
                                  </p:childTnLst>
                                </p:cTn>
                              </p:par>
                              <p:par>
                                <p:cTn id="13" presetID="1" presetClass="mediacall" presetSubtype="0" fill="hold" nodeType="withEffect">
                                  <p:stCondLst>
                                    <p:cond delay="0"/>
                                  </p:stCondLst>
                                  <p:childTnLst>
                                    <p:cmd type="call" cmd="playFrom(0.0)">
                                      <p:cBhvr>
                                        <p:cTn id="14" dur="4634" fill="hold"/>
                                        <p:tgtEl>
                                          <p:spTgt spid="24"/>
                                        </p:tgtEl>
                                      </p:cBhvr>
                                    </p:cmd>
                                  </p:childTnLst>
                                </p:cTn>
                              </p:par>
                              <p:par>
                                <p:cTn id="15" presetID="1" presetClass="mediacall" presetSubtype="0" fill="hold" nodeType="withEffect">
                                  <p:stCondLst>
                                    <p:cond delay="0"/>
                                  </p:stCondLst>
                                  <p:childTnLst>
                                    <p:cmd type="call" cmd="playFrom(0.0)">
                                      <p:cBhvr>
                                        <p:cTn id="16" dur="1767" fill="hold"/>
                                        <p:tgtEl>
                                          <p:spTgt spid="32"/>
                                        </p:tgtEl>
                                      </p:cBhvr>
                                    </p:cmd>
                                  </p:childTnLst>
                                </p:cTn>
                              </p:par>
                              <p:par>
                                <p:cTn id="17" presetID="1" presetClass="mediacall" presetSubtype="0" fill="hold" nodeType="withEffect">
                                  <p:stCondLst>
                                    <p:cond delay="0"/>
                                  </p:stCondLst>
                                  <p:childTnLst>
                                    <p:cmd type="call" cmd="playFrom(0.0)">
                                      <p:cBhvr>
                                        <p:cTn id="18" dur="2800" fill="hold"/>
                                        <p:tgtEl>
                                          <p:spTgt spid="9"/>
                                        </p:tgtEl>
                                      </p:cBhvr>
                                    </p:cmd>
                                  </p:childTnLst>
                                </p:cTn>
                              </p:par>
                              <p:par>
                                <p:cTn id="19" presetID="1" presetClass="mediacall" presetSubtype="0" fill="hold" nodeType="withEffect">
                                  <p:stCondLst>
                                    <p:cond delay="0"/>
                                  </p:stCondLst>
                                  <p:childTnLst>
                                    <p:cmd type="call" cmd="playFrom(0.0)">
                                      <p:cBhvr>
                                        <p:cTn id="20" dur="2867" fill="hold"/>
                                        <p:tgtEl>
                                          <p:spTgt spid="13"/>
                                        </p:tgtEl>
                                      </p:cBhvr>
                                    </p:cmd>
                                  </p:childTnLst>
                                </p:cTn>
                              </p:par>
                              <p:par>
                                <p:cTn id="21" presetID="1" presetClass="mediacall" presetSubtype="0" fill="hold" nodeType="withEffect">
                                  <p:stCondLst>
                                    <p:cond delay="0"/>
                                  </p:stCondLst>
                                  <p:childTnLst>
                                    <p:cmd type="call" cmd="playFrom(0.0)">
                                      <p:cBhvr>
                                        <p:cTn id="22" dur="2400" fill="hold"/>
                                        <p:tgtEl>
                                          <p:spTgt spid="17"/>
                                        </p:tgtEl>
                                      </p:cBhvr>
                                    </p:cmd>
                                  </p:childTnLst>
                                </p:cTn>
                              </p:par>
                              <p:par>
                                <p:cTn id="23" presetID="1" presetClass="mediacall" presetSubtype="0" fill="hold" nodeType="withEffect">
                                  <p:stCondLst>
                                    <p:cond delay="0"/>
                                  </p:stCondLst>
                                  <p:childTnLst>
                                    <p:cmd type="call" cmd="playFrom(0.0)">
                                      <p:cBhvr>
                                        <p:cTn id="24" dur="2167" fill="hold"/>
                                        <p:tgtEl>
                                          <p:spTgt spid="21"/>
                                        </p:tgtEl>
                                      </p:cBhvr>
                                    </p:cmd>
                                  </p:childTnLst>
                                </p:cTn>
                              </p:par>
                              <p:par>
                                <p:cTn id="25" presetID="1" presetClass="mediacall" presetSubtype="0" fill="hold" nodeType="withEffect">
                                  <p:stCondLst>
                                    <p:cond delay="0"/>
                                  </p:stCondLst>
                                  <p:childTnLst>
                                    <p:cmd type="call" cmd="playFrom(0.0)">
                                      <p:cBhvr>
                                        <p:cTn id="26" dur="4234" fill="hold"/>
                                        <p:tgtEl>
                                          <p:spTgt spid="25"/>
                                        </p:tgtEl>
                                      </p:cBhvr>
                                    </p:cmd>
                                  </p:childTnLst>
                                </p:cTn>
                              </p:par>
                              <p:par>
                                <p:cTn id="27" presetID="1" presetClass="mediacall" presetSubtype="0" fill="hold" nodeType="withEffect">
                                  <p:stCondLst>
                                    <p:cond delay="0"/>
                                  </p:stCondLst>
                                  <p:childTnLst>
                                    <p:cmd type="call" cmd="playFrom(0.0)">
                                      <p:cBhvr>
                                        <p:cTn id="28" dur="1467" fill="hold"/>
                                        <p:tgtEl>
                                          <p:spTgt spid="33"/>
                                        </p:tgtEl>
                                      </p:cBhvr>
                                    </p:cmd>
                                  </p:childTnLst>
                                </p:cTn>
                              </p:par>
                              <p:par>
                                <p:cTn id="29" presetID="1" presetClass="mediacall" presetSubtype="0" fill="hold" nodeType="withEffect">
                                  <p:stCondLst>
                                    <p:cond delay="0"/>
                                  </p:stCondLst>
                                  <p:childTnLst>
                                    <p:cmd type="call" cmd="playFrom(0.0)">
                                      <p:cBhvr>
                                        <p:cTn id="30" dur="3900" fill="hold"/>
                                        <p:tgtEl>
                                          <p:spTgt spid="10"/>
                                        </p:tgtEl>
                                      </p:cBhvr>
                                    </p:cmd>
                                  </p:childTnLst>
                                </p:cTn>
                              </p:par>
                              <p:par>
                                <p:cTn id="31" presetID="1" presetClass="mediacall" presetSubtype="0" fill="hold" nodeType="withEffect">
                                  <p:stCondLst>
                                    <p:cond delay="0"/>
                                  </p:stCondLst>
                                  <p:childTnLst>
                                    <p:cmd type="call" cmd="playFrom(0.0)">
                                      <p:cBhvr>
                                        <p:cTn id="32" dur="2667" fill="hold"/>
                                        <p:tgtEl>
                                          <p:spTgt spid="14"/>
                                        </p:tgtEl>
                                      </p:cBhvr>
                                    </p:cmd>
                                  </p:childTnLst>
                                </p:cTn>
                              </p:par>
                              <p:par>
                                <p:cTn id="33" presetID="1" presetClass="mediacall" presetSubtype="0" fill="hold" nodeType="withEffect">
                                  <p:stCondLst>
                                    <p:cond delay="0"/>
                                  </p:stCondLst>
                                  <p:childTnLst>
                                    <p:cmd type="call" cmd="playFrom(0.0)">
                                      <p:cBhvr>
                                        <p:cTn id="34" dur="2500" fill="hold"/>
                                        <p:tgtEl>
                                          <p:spTgt spid="18"/>
                                        </p:tgtEl>
                                      </p:cBhvr>
                                    </p:cmd>
                                  </p:childTnLst>
                                </p:cTn>
                              </p:par>
                              <p:par>
                                <p:cTn id="35" presetID="1" presetClass="mediacall" presetSubtype="0" fill="hold" nodeType="withEffect">
                                  <p:stCondLst>
                                    <p:cond delay="0"/>
                                  </p:stCondLst>
                                  <p:childTnLst>
                                    <p:cmd type="call" cmd="playFrom(0.0)">
                                      <p:cBhvr>
                                        <p:cTn id="36" dur="3334" fill="hold"/>
                                        <p:tgtEl>
                                          <p:spTgt spid="22"/>
                                        </p:tgtEl>
                                      </p:cBhvr>
                                    </p:cmd>
                                  </p:childTnLst>
                                </p:cTn>
                              </p:par>
                              <p:par>
                                <p:cTn id="37" presetID="1" presetClass="mediacall" presetSubtype="0" fill="hold" nodeType="withEffect">
                                  <p:stCondLst>
                                    <p:cond delay="0"/>
                                  </p:stCondLst>
                                  <p:childTnLst>
                                    <p:cmd type="call" cmd="playFrom(0.0)">
                                      <p:cBhvr>
                                        <p:cTn id="38" dur="3300" fill="hold"/>
                                        <p:tgtEl>
                                          <p:spTgt spid="26"/>
                                        </p:tgtEl>
                                      </p:cBhvr>
                                    </p:cmd>
                                  </p:childTnLst>
                                </p:cTn>
                              </p:par>
                              <p:par>
                                <p:cTn id="39" presetID="1" presetClass="mediacall" presetSubtype="0" fill="hold" nodeType="withEffect">
                                  <p:stCondLst>
                                    <p:cond delay="0"/>
                                  </p:stCondLst>
                                  <p:childTnLst>
                                    <p:cmd type="call" cmd="playFrom(0.0)">
                                      <p:cBhvr>
                                        <p:cTn id="40" dur="1266" fill="hold"/>
                                        <p:tgtEl>
                                          <p:spTgt spid="34"/>
                                        </p:tgtEl>
                                      </p:cBhvr>
                                    </p:cmd>
                                  </p:childTnLst>
                                </p:cTn>
                              </p:par>
                              <p:par>
                                <p:cTn id="41" presetID="1" presetClass="mediacall" presetSubtype="0" fill="hold" nodeType="withEffect">
                                  <p:stCondLst>
                                    <p:cond delay="0"/>
                                  </p:stCondLst>
                                  <p:childTnLst>
                                    <p:cmd type="call" cmd="playFrom(0.0)">
                                      <p:cBhvr>
                                        <p:cTn id="42" dur="1567" fill="hold"/>
                                        <p:tgtEl>
                                          <p:spTgt spid="11"/>
                                        </p:tgtEl>
                                      </p:cBhvr>
                                    </p:cmd>
                                  </p:childTnLst>
                                </p:cTn>
                              </p:par>
                              <p:par>
                                <p:cTn id="43" presetID="1" presetClass="mediacall" presetSubtype="0" fill="hold" nodeType="withEffect">
                                  <p:stCondLst>
                                    <p:cond delay="0"/>
                                  </p:stCondLst>
                                  <p:childTnLst>
                                    <p:cmd type="call" cmd="playFrom(0.0)">
                                      <p:cBhvr>
                                        <p:cTn id="44" dur="2467" fill="hold"/>
                                        <p:tgtEl>
                                          <p:spTgt spid="15"/>
                                        </p:tgtEl>
                                      </p:cBhvr>
                                    </p:cmd>
                                  </p:childTnLst>
                                </p:cTn>
                              </p:par>
                              <p:par>
                                <p:cTn id="45" presetID="1" presetClass="mediacall" presetSubtype="0" fill="hold" nodeType="withEffect">
                                  <p:stCondLst>
                                    <p:cond delay="0"/>
                                  </p:stCondLst>
                                  <p:childTnLst>
                                    <p:cmd type="call" cmd="playFrom(0.0)">
                                      <p:cBhvr>
                                        <p:cTn id="46" dur="2400" fill="hold"/>
                                        <p:tgtEl>
                                          <p:spTgt spid="19"/>
                                        </p:tgtEl>
                                      </p:cBhvr>
                                    </p:cmd>
                                  </p:childTnLst>
                                </p:cTn>
                              </p:par>
                              <p:par>
                                <p:cTn id="47" presetID="1" presetClass="mediacall" presetSubtype="0" fill="hold" nodeType="withEffect">
                                  <p:stCondLst>
                                    <p:cond delay="0"/>
                                  </p:stCondLst>
                                  <p:childTnLst>
                                    <p:cmd type="call" cmd="playFrom(0.0)">
                                      <p:cBhvr>
                                        <p:cTn id="48" dur="2200" fill="hold"/>
                                        <p:tgtEl>
                                          <p:spTgt spid="23"/>
                                        </p:tgtEl>
                                      </p:cBhvr>
                                    </p:cmd>
                                  </p:childTnLst>
                                </p:cTn>
                              </p:par>
                              <p:par>
                                <p:cTn id="49" presetID="1" presetClass="mediacall" presetSubtype="0" fill="hold" nodeType="withEffect">
                                  <p:stCondLst>
                                    <p:cond delay="0"/>
                                  </p:stCondLst>
                                  <p:childTnLst>
                                    <p:cmd type="call" cmd="playFrom(0.0)">
                                      <p:cBhvr>
                                        <p:cTn id="50" dur="1567" fill="hold"/>
                                        <p:tgtEl>
                                          <p:spTgt spid="27"/>
                                        </p:tgtEl>
                                      </p:cBhvr>
                                    </p:cmd>
                                  </p:childTnLst>
                                </p:cTn>
                              </p:par>
                              <p:par>
                                <p:cTn id="51" presetID="1" presetClass="mediacall" presetSubtype="0" fill="hold" nodeType="withEffect">
                                  <p:stCondLst>
                                    <p:cond delay="0"/>
                                  </p:stCondLst>
                                  <p:childTnLst>
                                    <p:cmd type="call" cmd="playFrom(0.0)">
                                      <p:cBhvr>
                                        <p:cTn id="52" dur="1434"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53" repeatCount="indefinite" fill="hold" display="0">
                  <p:stCondLst>
                    <p:cond delay="indefinite"/>
                  </p:stCondLst>
                </p:cTn>
                <p:tgtEl>
                  <p:spTgt spid="8"/>
                </p:tgtEl>
              </p:cMediaNode>
            </p:video>
            <p:seq concurrent="1" nextAc="seek">
              <p:cTn id="54" restart="whenNotActive" fill="hold" evtFilter="cancelBubble" nodeType="interactiveSeq">
                <p:stCondLst>
                  <p:cond evt="onClick" delay="0">
                    <p:tgtEl>
                      <p:spTgt spid="8"/>
                    </p:tgtEl>
                  </p:cond>
                </p:stCondLst>
                <p:endSync evt="end" delay="0">
                  <p:rtn val="all"/>
                </p:endSync>
                <p:childTnLst>
                  <p:par>
                    <p:cTn id="55" fill="hold">
                      <p:stCondLst>
                        <p:cond delay="0"/>
                      </p:stCondLst>
                      <p:childTnLst>
                        <p:par>
                          <p:cTn id="56" fill="hold">
                            <p:stCondLst>
                              <p:cond delay="0"/>
                            </p:stCondLst>
                            <p:childTnLst>
                              <p:par>
                                <p:cTn id="57" presetID="2" presetClass="mediacall" presetSubtype="0" fill="hold" nodeType="clickEffect">
                                  <p:stCondLst>
                                    <p:cond delay="0"/>
                                  </p:stCondLst>
                                  <p:childTnLst>
                                    <p:cmd type="call" cmd="togglePause">
                                      <p:cBhvr>
                                        <p:cTn id="58" dur="1" fill="hold"/>
                                        <p:tgtEl>
                                          <p:spTgt spid="8"/>
                                        </p:tgtEl>
                                      </p:cBhvr>
                                    </p:cmd>
                                  </p:childTnLst>
                                </p:cTn>
                              </p:par>
                            </p:childTnLst>
                          </p:cTn>
                        </p:par>
                      </p:childTnLst>
                    </p:cTn>
                  </p:par>
                </p:childTnLst>
              </p:cTn>
              <p:nextCondLst>
                <p:cond evt="onClick" delay="0">
                  <p:tgtEl>
                    <p:spTgt spid="8"/>
                  </p:tgtEl>
                </p:cond>
              </p:nextCondLst>
            </p:seq>
            <p:video>
              <p:cMediaNode vol="80000">
                <p:cTn id="59" repeatCount="indefinite" fill="hold" display="0">
                  <p:stCondLst>
                    <p:cond delay="indefinite"/>
                  </p:stCondLst>
                </p:cTn>
                <p:tgtEl>
                  <p:spTgt spid="12"/>
                </p:tgtEl>
              </p:cMediaNode>
            </p:video>
            <p:seq concurrent="1" nextAc="seek">
              <p:cTn id="60" restart="whenNotActive" fill="hold" evtFilter="cancelBubble" nodeType="interactiveSeq">
                <p:stCondLst>
                  <p:cond evt="onClick" delay="0">
                    <p:tgtEl>
                      <p:spTgt spid="12"/>
                    </p:tgtEl>
                  </p:cond>
                </p:stCondLst>
                <p:endSync evt="end" delay="0">
                  <p:rtn val="all"/>
                </p:endSync>
                <p:childTnLst>
                  <p:par>
                    <p:cTn id="61" fill="hold">
                      <p:stCondLst>
                        <p:cond delay="0"/>
                      </p:stCondLst>
                      <p:childTnLst>
                        <p:par>
                          <p:cTn id="62" fill="hold">
                            <p:stCondLst>
                              <p:cond delay="0"/>
                            </p:stCondLst>
                            <p:childTnLst>
                              <p:par>
                                <p:cTn id="63" presetID="2" presetClass="mediacall" presetSubtype="0" fill="hold" nodeType="clickEffect">
                                  <p:stCondLst>
                                    <p:cond delay="0"/>
                                  </p:stCondLst>
                                  <p:childTnLst>
                                    <p:cmd type="call" cmd="togglePause">
                                      <p:cBhvr>
                                        <p:cTn id="64" dur="1" fill="hold"/>
                                        <p:tgtEl>
                                          <p:spTgt spid="12"/>
                                        </p:tgtEl>
                                      </p:cBhvr>
                                    </p:cmd>
                                  </p:childTnLst>
                                </p:cTn>
                              </p:par>
                            </p:childTnLst>
                          </p:cTn>
                        </p:par>
                      </p:childTnLst>
                    </p:cTn>
                  </p:par>
                </p:childTnLst>
              </p:cTn>
              <p:nextCondLst>
                <p:cond evt="onClick" delay="0">
                  <p:tgtEl>
                    <p:spTgt spid="12"/>
                  </p:tgtEl>
                </p:cond>
              </p:nextCondLst>
            </p:seq>
            <p:video>
              <p:cMediaNode vol="80000">
                <p:cTn id="65" repeatCount="indefinite" fill="hold" display="0">
                  <p:stCondLst>
                    <p:cond delay="indefinite"/>
                  </p:stCondLst>
                </p:cTn>
                <p:tgtEl>
                  <p:spTgt spid="16"/>
                </p:tgtEl>
              </p:cMediaNode>
            </p:video>
            <p:seq concurrent="1" nextAc="seek">
              <p:cTn id="66" restart="whenNotActive" fill="hold" evtFilter="cancelBubble" nodeType="interactiveSeq">
                <p:stCondLst>
                  <p:cond evt="onClick" delay="0">
                    <p:tgtEl>
                      <p:spTgt spid="16"/>
                    </p:tgtEl>
                  </p:cond>
                </p:stCondLst>
                <p:endSync evt="end" delay="0">
                  <p:rtn val="all"/>
                </p:endSync>
                <p:childTnLst>
                  <p:par>
                    <p:cTn id="67" fill="hold">
                      <p:stCondLst>
                        <p:cond delay="0"/>
                      </p:stCondLst>
                      <p:childTnLst>
                        <p:par>
                          <p:cTn id="68" fill="hold">
                            <p:stCondLst>
                              <p:cond delay="0"/>
                            </p:stCondLst>
                            <p:childTnLst>
                              <p:par>
                                <p:cTn id="69" presetID="2" presetClass="mediacall" presetSubtype="0" fill="hold" nodeType="clickEffect">
                                  <p:stCondLst>
                                    <p:cond delay="0"/>
                                  </p:stCondLst>
                                  <p:childTnLst>
                                    <p:cmd type="call" cmd="togglePause">
                                      <p:cBhvr>
                                        <p:cTn id="70" dur="1" fill="hold"/>
                                        <p:tgtEl>
                                          <p:spTgt spid="16"/>
                                        </p:tgtEl>
                                      </p:cBhvr>
                                    </p:cmd>
                                  </p:childTnLst>
                                </p:cTn>
                              </p:par>
                            </p:childTnLst>
                          </p:cTn>
                        </p:par>
                      </p:childTnLst>
                    </p:cTn>
                  </p:par>
                </p:childTnLst>
              </p:cTn>
              <p:nextCondLst>
                <p:cond evt="onClick" delay="0">
                  <p:tgtEl>
                    <p:spTgt spid="16"/>
                  </p:tgtEl>
                </p:cond>
              </p:nextCondLst>
            </p:seq>
            <p:video>
              <p:cMediaNode vol="80000">
                <p:cTn id="71" repeatCount="indefinite" fill="hold" display="0">
                  <p:stCondLst>
                    <p:cond delay="indefinite"/>
                  </p:stCondLst>
                </p:cTn>
                <p:tgtEl>
                  <p:spTgt spid="20"/>
                </p:tgtEl>
              </p:cMediaNode>
            </p:video>
            <p:seq concurrent="1" nextAc="seek">
              <p:cTn id="72" restart="whenNotActive" fill="hold" evtFilter="cancelBubble" nodeType="interactiveSeq">
                <p:stCondLst>
                  <p:cond evt="onClick" delay="0">
                    <p:tgtEl>
                      <p:spTgt spid="20"/>
                    </p:tgtEl>
                  </p:cond>
                </p:stCondLst>
                <p:endSync evt="end" delay="0">
                  <p:rtn val="all"/>
                </p:endSync>
                <p:childTnLst>
                  <p:par>
                    <p:cTn id="73" fill="hold">
                      <p:stCondLst>
                        <p:cond delay="0"/>
                      </p:stCondLst>
                      <p:childTnLst>
                        <p:par>
                          <p:cTn id="74" fill="hold">
                            <p:stCondLst>
                              <p:cond delay="0"/>
                            </p:stCondLst>
                            <p:childTnLst>
                              <p:par>
                                <p:cTn id="75" presetID="2" presetClass="mediacall" presetSubtype="0" fill="hold" nodeType="clickEffect">
                                  <p:stCondLst>
                                    <p:cond delay="0"/>
                                  </p:stCondLst>
                                  <p:childTnLst>
                                    <p:cmd type="call" cmd="togglePause">
                                      <p:cBhvr>
                                        <p:cTn id="76" dur="1" fill="hold"/>
                                        <p:tgtEl>
                                          <p:spTgt spid="20"/>
                                        </p:tgtEl>
                                      </p:cBhvr>
                                    </p:cmd>
                                  </p:childTnLst>
                                </p:cTn>
                              </p:par>
                            </p:childTnLst>
                          </p:cTn>
                        </p:par>
                      </p:childTnLst>
                    </p:cTn>
                  </p:par>
                </p:childTnLst>
              </p:cTn>
              <p:nextCondLst>
                <p:cond evt="onClick" delay="0">
                  <p:tgtEl>
                    <p:spTgt spid="20"/>
                  </p:tgtEl>
                </p:cond>
              </p:nextCondLst>
            </p:seq>
            <p:video>
              <p:cMediaNode vol="80000">
                <p:cTn id="77" repeatCount="indefinite" fill="hold" display="0">
                  <p:stCondLst>
                    <p:cond delay="indefinite"/>
                  </p:stCondLst>
                </p:cTn>
                <p:tgtEl>
                  <p:spTgt spid="24"/>
                </p:tgtEl>
              </p:cMediaNode>
            </p:video>
            <p:seq concurrent="1" nextAc="seek">
              <p:cTn id="78" restart="whenNotActive" fill="hold" evtFilter="cancelBubble" nodeType="interactiveSeq">
                <p:stCondLst>
                  <p:cond evt="onClick" delay="0">
                    <p:tgtEl>
                      <p:spTgt spid="24"/>
                    </p:tgtEl>
                  </p:cond>
                </p:stCondLst>
                <p:endSync evt="end" delay="0">
                  <p:rtn val="all"/>
                </p:endSync>
                <p:childTnLst>
                  <p:par>
                    <p:cTn id="79" fill="hold">
                      <p:stCondLst>
                        <p:cond delay="0"/>
                      </p:stCondLst>
                      <p:childTnLst>
                        <p:par>
                          <p:cTn id="80" fill="hold">
                            <p:stCondLst>
                              <p:cond delay="0"/>
                            </p:stCondLst>
                            <p:childTnLst>
                              <p:par>
                                <p:cTn id="81" presetID="2" presetClass="mediacall" presetSubtype="0" fill="hold" nodeType="clickEffect">
                                  <p:stCondLst>
                                    <p:cond delay="0"/>
                                  </p:stCondLst>
                                  <p:childTnLst>
                                    <p:cmd type="call" cmd="togglePause">
                                      <p:cBhvr>
                                        <p:cTn id="82" dur="1" fill="hold"/>
                                        <p:tgtEl>
                                          <p:spTgt spid="24"/>
                                        </p:tgtEl>
                                      </p:cBhvr>
                                    </p:cmd>
                                  </p:childTnLst>
                                </p:cTn>
                              </p:par>
                            </p:childTnLst>
                          </p:cTn>
                        </p:par>
                      </p:childTnLst>
                    </p:cTn>
                  </p:par>
                </p:childTnLst>
              </p:cTn>
              <p:nextCondLst>
                <p:cond evt="onClick" delay="0">
                  <p:tgtEl>
                    <p:spTgt spid="24"/>
                  </p:tgtEl>
                </p:cond>
              </p:nextCondLst>
            </p:seq>
            <p:video>
              <p:cMediaNode vol="80000">
                <p:cTn id="83" repeatCount="indefinite" fill="hold" display="0">
                  <p:stCondLst>
                    <p:cond delay="indefinite"/>
                  </p:stCondLst>
                </p:cTn>
                <p:tgtEl>
                  <p:spTgt spid="32"/>
                </p:tgtEl>
              </p:cMediaNode>
            </p:video>
            <p:seq concurrent="1" nextAc="seek">
              <p:cTn id="84" restart="whenNotActive" fill="hold" evtFilter="cancelBubble" nodeType="interactiveSeq">
                <p:stCondLst>
                  <p:cond evt="onClick" delay="0">
                    <p:tgtEl>
                      <p:spTgt spid="32"/>
                    </p:tgtEl>
                  </p:cond>
                </p:stCondLst>
                <p:endSync evt="end" delay="0">
                  <p:rtn val="all"/>
                </p:endSync>
                <p:childTnLst>
                  <p:par>
                    <p:cTn id="85" fill="hold">
                      <p:stCondLst>
                        <p:cond delay="0"/>
                      </p:stCondLst>
                      <p:childTnLst>
                        <p:par>
                          <p:cTn id="86" fill="hold">
                            <p:stCondLst>
                              <p:cond delay="0"/>
                            </p:stCondLst>
                            <p:childTnLst>
                              <p:par>
                                <p:cTn id="87" presetID="2" presetClass="mediacall" presetSubtype="0" fill="hold" nodeType="clickEffect">
                                  <p:stCondLst>
                                    <p:cond delay="0"/>
                                  </p:stCondLst>
                                  <p:childTnLst>
                                    <p:cmd type="call" cmd="togglePause">
                                      <p:cBhvr>
                                        <p:cTn id="88" dur="1" fill="hold"/>
                                        <p:tgtEl>
                                          <p:spTgt spid="32"/>
                                        </p:tgtEl>
                                      </p:cBhvr>
                                    </p:cmd>
                                  </p:childTnLst>
                                </p:cTn>
                              </p:par>
                            </p:childTnLst>
                          </p:cTn>
                        </p:par>
                      </p:childTnLst>
                    </p:cTn>
                  </p:par>
                </p:childTnLst>
              </p:cTn>
              <p:nextCondLst>
                <p:cond evt="onClick" delay="0">
                  <p:tgtEl>
                    <p:spTgt spid="32"/>
                  </p:tgtEl>
                </p:cond>
              </p:nextCondLst>
            </p:seq>
            <p:video>
              <p:cMediaNode vol="80000">
                <p:cTn id="89" repeatCount="indefinite" fill="hold" display="0">
                  <p:stCondLst>
                    <p:cond delay="indefinite"/>
                  </p:stCondLst>
                </p:cTn>
                <p:tgtEl>
                  <p:spTgt spid="9"/>
                </p:tgtEl>
              </p:cMediaNode>
            </p:video>
            <p:seq concurrent="1" nextAc="seek">
              <p:cTn id="90" restart="whenNotActive" fill="hold" evtFilter="cancelBubble" nodeType="interactiveSeq">
                <p:stCondLst>
                  <p:cond evt="onClick" delay="0">
                    <p:tgtEl>
                      <p:spTgt spid="9"/>
                    </p:tgtEl>
                  </p:cond>
                </p:stCondLst>
                <p:endSync evt="end" delay="0">
                  <p:rtn val="all"/>
                </p:endSync>
                <p:childTnLst>
                  <p:par>
                    <p:cTn id="91" fill="hold">
                      <p:stCondLst>
                        <p:cond delay="0"/>
                      </p:stCondLst>
                      <p:childTnLst>
                        <p:par>
                          <p:cTn id="92" fill="hold">
                            <p:stCondLst>
                              <p:cond delay="0"/>
                            </p:stCondLst>
                            <p:childTnLst>
                              <p:par>
                                <p:cTn id="93" presetID="2" presetClass="mediacall" presetSubtype="0" fill="hold" nodeType="clickEffect">
                                  <p:stCondLst>
                                    <p:cond delay="0"/>
                                  </p:stCondLst>
                                  <p:childTnLst>
                                    <p:cmd type="call" cmd="togglePause">
                                      <p:cBhvr>
                                        <p:cTn id="94" dur="1" fill="hold"/>
                                        <p:tgtEl>
                                          <p:spTgt spid="9"/>
                                        </p:tgtEl>
                                      </p:cBhvr>
                                    </p:cmd>
                                  </p:childTnLst>
                                </p:cTn>
                              </p:par>
                            </p:childTnLst>
                          </p:cTn>
                        </p:par>
                      </p:childTnLst>
                    </p:cTn>
                  </p:par>
                </p:childTnLst>
              </p:cTn>
              <p:nextCondLst>
                <p:cond evt="onClick" delay="0">
                  <p:tgtEl>
                    <p:spTgt spid="9"/>
                  </p:tgtEl>
                </p:cond>
              </p:nextCondLst>
            </p:seq>
            <p:video>
              <p:cMediaNode vol="80000">
                <p:cTn id="95" repeatCount="indefinite" fill="hold" display="0">
                  <p:stCondLst>
                    <p:cond delay="indefinite"/>
                  </p:stCondLst>
                </p:cTn>
                <p:tgtEl>
                  <p:spTgt spid="13"/>
                </p:tgtEl>
              </p:cMediaNode>
            </p:video>
            <p:seq concurrent="1" nextAc="seek">
              <p:cTn id="96" restart="whenNotActive" fill="hold" evtFilter="cancelBubble" nodeType="interactiveSeq">
                <p:stCondLst>
                  <p:cond evt="onClick" delay="0">
                    <p:tgtEl>
                      <p:spTgt spid="13"/>
                    </p:tgtEl>
                  </p:cond>
                </p:stCondLst>
                <p:endSync evt="end" delay="0">
                  <p:rtn val="all"/>
                </p:endSync>
                <p:childTnLst>
                  <p:par>
                    <p:cTn id="97" fill="hold">
                      <p:stCondLst>
                        <p:cond delay="0"/>
                      </p:stCondLst>
                      <p:childTnLst>
                        <p:par>
                          <p:cTn id="98" fill="hold">
                            <p:stCondLst>
                              <p:cond delay="0"/>
                            </p:stCondLst>
                            <p:childTnLst>
                              <p:par>
                                <p:cTn id="99" presetID="2" presetClass="mediacall" presetSubtype="0" fill="hold" nodeType="clickEffect">
                                  <p:stCondLst>
                                    <p:cond delay="0"/>
                                  </p:stCondLst>
                                  <p:childTnLst>
                                    <p:cmd type="call" cmd="togglePause">
                                      <p:cBhvr>
                                        <p:cTn id="100" dur="1" fill="hold"/>
                                        <p:tgtEl>
                                          <p:spTgt spid="13"/>
                                        </p:tgtEl>
                                      </p:cBhvr>
                                    </p:cmd>
                                  </p:childTnLst>
                                </p:cTn>
                              </p:par>
                            </p:childTnLst>
                          </p:cTn>
                        </p:par>
                      </p:childTnLst>
                    </p:cTn>
                  </p:par>
                </p:childTnLst>
              </p:cTn>
              <p:nextCondLst>
                <p:cond evt="onClick" delay="0">
                  <p:tgtEl>
                    <p:spTgt spid="13"/>
                  </p:tgtEl>
                </p:cond>
              </p:nextCondLst>
            </p:seq>
            <p:video>
              <p:cMediaNode vol="80000">
                <p:cTn id="101" repeatCount="indefinite" fill="hold" display="0">
                  <p:stCondLst>
                    <p:cond delay="indefinite"/>
                  </p:stCondLst>
                </p:cTn>
                <p:tgtEl>
                  <p:spTgt spid="17"/>
                </p:tgtEl>
              </p:cMediaNode>
            </p:video>
            <p:seq concurrent="1" nextAc="seek">
              <p:cTn id="102" restart="whenNotActive" fill="hold" evtFilter="cancelBubble" nodeType="interactiveSeq">
                <p:stCondLst>
                  <p:cond evt="onClick" delay="0">
                    <p:tgtEl>
                      <p:spTgt spid="17"/>
                    </p:tgtEl>
                  </p:cond>
                </p:stCondLst>
                <p:endSync evt="end" delay="0">
                  <p:rtn val="all"/>
                </p:endSync>
                <p:childTnLst>
                  <p:par>
                    <p:cTn id="103" fill="hold">
                      <p:stCondLst>
                        <p:cond delay="0"/>
                      </p:stCondLst>
                      <p:childTnLst>
                        <p:par>
                          <p:cTn id="104" fill="hold">
                            <p:stCondLst>
                              <p:cond delay="0"/>
                            </p:stCondLst>
                            <p:childTnLst>
                              <p:par>
                                <p:cTn id="105" presetID="2" presetClass="mediacall" presetSubtype="0" fill="hold" nodeType="clickEffect">
                                  <p:stCondLst>
                                    <p:cond delay="0"/>
                                  </p:stCondLst>
                                  <p:childTnLst>
                                    <p:cmd type="call" cmd="togglePause">
                                      <p:cBhvr>
                                        <p:cTn id="106" dur="1" fill="hold"/>
                                        <p:tgtEl>
                                          <p:spTgt spid="17"/>
                                        </p:tgtEl>
                                      </p:cBhvr>
                                    </p:cmd>
                                  </p:childTnLst>
                                </p:cTn>
                              </p:par>
                            </p:childTnLst>
                          </p:cTn>
                        </p:par>
                      </p:childTnLst>
                    </p:cTn>
                  </p:par>
                </p:childTnLst>
              </p:cTn>
              <p:nextCondLst>
                <p:cond evt="onClick" delay="0">
                  <p:tgtEl>
                    <p:spTgt spid="17"/>
                  </p:tgtEl>
                </p:cond>
              </p:nextCondLst>
            </p:seq>
            <p:video>
              <p:cMediaNode vol="80000">
                <p:cTn id="107" repeatCount="indefinite" fill="hold" display="0">
                  <p:stCondLst>
                    <p:cond delay="indefinite"/>
                  </p:stCondLst>
                </p:cTn>
                <p:tgtEl>
                  <p:spTgt spid="21"/>
                </p:tgtEl>
              </p:cMediaNode>
            </p:video>
            <p:seq concurrent="1" nextAc="seek">
              <p:cTn id="108" restart="whenNotActive" fill="hold" evtFilter="cancelBubble" nodeType="interactiveSeq">
                <p:stCondLst>
                  <p:cond evt="onClick" delay="0">
                    <p:tgtEl>
                      <p:spTgt spid="21"/>
                    </p:tgtEl>
                  </p:cond>
                </p:stCondLst>
                <p:endSync evt="end" delay="0">
                  <p:rtn val="all"/>
                </p:endSync>
                <p:childTnLst>
                  <p:par>
                    <p:cTn id="109" fill="hold">
                      <p:stCondLst>
                        <p:cond delay="0"/>
                      </p:stCondLst>
                      <p:childTnLst>
                        <p:par>
                          <p:cTn id="110" fill="hold">
                            <p:stCondLst>
                              <p:cond delay="0"/>
                            </p:stCondLst>
                            <p:childTnLst>
                              <p:par>
                                <p:cTn id="111" presetID="2" presetClass="mediacall" presetSubtype="0" fill="hold" nodeType="clickEffect">
                                  <p:stCondLst>
                                    <p:cond delay="0"/>
                                  </p:stCondLst>
                                  <p:childTnLst>
                                    <p:cmd type="call" cmd="togglePause">
                                      <p:cBhvr>
                                        <p:cTn id="112" dur="1" fill="hold"/>
                                        <p:tgtEl>
                                          <p:spTgt spid="21"/>
                                        </p:tgtEl>
                                      </p:cBhvr>
                                    </p:cmd>
                                  </p:childTnLst>
                                </p:cTn>
                              </p:par>
                            </p:childTnLst>
                          </p:cTn>
                        </p:par>
                      </p:childTnLst>
                    </p:cTn>
                  </p:par>
                </p:childTnLst>
              </p:cTn>
              <p:nextCondLst>
                <p:cond evt="onClick" delay="0">
                  <p:tgtEl>
                    <p:spTgt spid="21"/>
                  </p:tgtEl>
                </p:cond>
              </p:nextCondLst>
            </p:seq>
            <p:video>
              <p:cMediaNode vol="80000">
                <p:cTn id="113" repeatCount="indefinite" fill="hold" display="0">
                  <p:stCondLst>
                    <p:cond delay="indefinite"/>
                  </p:stCondLst>
                </p:cTn>
                <p:tgtEl>
                  <p:spTgt spid="25"/>
                </p:tgtEl>
              </p:cMediaNode>
            </p:video>
            <p:seq concurrent="1" nextAc="seek">
              <p:cTn id="114" restart="whenNotActive" fill="hold" evtFilter="cancelBubble" nodeType="interactiveSeq">
                <p:stCondLst>
                  <p:cond evt="onClick" delay="0">
                    <p:tgtEl>
                      <p:spTgt spid="25"/>
                    </p:tgtEl>
                  </p:cond>
                </p:stCondLst>
                <p:endSync evt="end" delay="0">
                  <p:rtn val="all"/>
                </p:endSync>
                <p:childTnLst>
                  <p:par>
                    <p:cTn id="115" fill="hold">
                      <p:stCondLst>
                        <p:cond delay="0"/>
                      </p:stCondLst>
                      <p:childTnLst>
                        <p:par>
                          <p:cTn id="116" fill="hold">
                            <p:stCondLst>
                              <p:cond delay="0"/>
                            </p:stCondLst>
                            <p:childTnLst>
                              <p:par>
                                <p:cTn id="117" presetID="2" presetClass="mediacall" presetSubtype="0" fill="hold" nodeType="clickEffect">
                                  <p:stCondLst>
                                    <p:cond delay="0"/>
                                  </p:stCondLst>
                                  <p:childTnLst>
                                    <p:cmd type="call" cmd="togglePause">
                                      <p:cBhvr>
                                        <p:cTn id="118" dur="1" fill="hold"/>
                                        <p:tgtEl>
                                          <p:spTgt spid="25"/>
                                        </p:tgtEl>
                                      </p:cBhvr>
                                    </p:cmd>
                                  </p:childTnLst>
                                </p:cTn>
                              </p:par>
                            </p:childTnLst>
                          </p:cTn>
                        </p:par>
                      </p:childTnLst>
                    </p:cTn>
                  </p:par>
                </p:childTnLst>
              </p:cTn>
              <p:nextCondLst>
                <p:cond evt="onClick" delay="0">
                  <p:tgtEl>
                    <p:spTgt spid="25"/>
                  </p:tgtEl>
                </p:cond>
              </p:nextCondLst>
            </p:seq>
            <p:video>
              <p:cMediaNode vol="80000">
                <p:cTn id="119" repeatCount="indefinite" fill="hold" display="0">
                  <p:stCondLst>
                    <p:cond delay="indefinite"/>
                  </p:stCondLst>
                </p:cTn>
                <p:tgtEl>
                  <p:spTgt spid="33"/>
                </p:tgtEl>
              </p:cMediaNode>
            </p:video>
            <p:seq concurrent="1" nextAc="seek">
              <p:cTn id="120" restart="whenNotActive" fill="hold" evtFilter="cancelBubble" nodeType="interactiveSeq">
                <p:stCondLst>
                  <p:cond evt="onClick" delay="0">
                    <p:tgtEl>
                      <p:spTgt spid="33"/>
                    </p:tgtEl>
                  </p:cond>
                </p:stCondLst>
                <p:endSync evt="end" delay="0">
                  <p:rtn val="all"/>
                </p:endSync>
                <p:childTnLst>
                  <p:par>
                    <p:cTn id="121" fill="hold">
                      <p:stCondLst>
                        <p:cond delay="0"/>
                      </p:stCondLst>
                      <p:childTnLst>
                        <p:par>
                          <p:cTn id="122" fill="hold">
                            <p:stCondLst>
                              <p:cond delay="0"/>
                            </p:stCondLst>
                            <p:childTnLst>
                              <p:par>
                                <p:cTn id="123" presetID="2" presetClass="mediacall" presetSubtype="0" fill="hold" nodeType="clickEffect">
                                  <p:stCondLst>
                                    <p:cond delay="0"/>
                                  </p:stCondLst>
                                  <p:childTnLst>
                                    <p:cmd type="call" cmd="togglePause">
                                      <p:cBhvr>
                                        <p:cTn id="124" dur="1" fill="hold"/>
                                        <p:tgtEl>
                                          <p:spTgt spid="33"/>
                                        </p:tgtEl>
                                      </p:cBhvr>
                                    </p:cmd>
                                  </p:childTnLst>
                                </p:cTn>
                              </p:par>
                            </p:childTnLst>
                          </p:cTn>
                        </p:par>
                      </p:childTnLst>
                    </p:cTn>
                  </p:par>
                </p:childTnLst>
              </p:cTn>
              <p:nextCondLst>
                <p:cond evt="onClick" delay="0">
                  <p:tgtEl>
                    <p:spTgt spid="33"/>
                  </p:tgtEl>
                </p:cond>
              </p:nextCondLst>
            </p:seq>
            <p:video>
              <p:cMediaNode vol="80000">
                <p:cTn id="125" repeatCount="indefinite" fill="hold" display="0">
                  <p:stCondLst>
                    <p:cond delay="indefinite"/>
                  </p:stCondLst>
                </p:cTn>
                <p:tgtEl>
                  <p:spTgt spid="10"/>
                </p:tgtEl>
              </p:cMediaNode>
            </p:video>
            <p:seq concurrent="1" nextAc="seek">
              <p:cTn id="126" restart="whenNotActive" fill="hold" evtFilter="cancelBubble" nodeType="interactiveSeq">
                <p:stCondLst>
                  <p:cond evt="onClick" delay="0">
                    <p:tgtEl>
                      <p:spTgt spid="10"/>
                    </p:tgtEl>
                  </p:cond>
                </p:stCondLst>
                <p:endSync evt="end" delay="0">
                  <p:rtn val="all"/>
                </p:endSync>
                <p:childTnLst>
                  <p:par>
                    <p:cTn id="127" fill="hold">
                      <p:stCondLst>
                        <p:cond delay="0"/>
                      </p:stCondLst>
                      <p:childTnLst>
                        <p:par>
                          <p:cTn id="128" fill="hold">
                            <p:stCondLst>
                              <p:cond delay="0"/>
                            </p:stCondLst>
                            <p:childTnLst>
                              <p:par>
                                <p:cTn id="129" presetID="2" presetClass="mediacall" presetSubtype="0" fill="hold" nodeType="clickEffect">
                                  <p:stCondLst>
                                    <p:cond delay="0"/>
                                  </p:stCondLst>
                                  <p:childTnLst>
                                    <p:cmd type="call" cmd="togglePause">
                                      <p:cBhvr>
                                        <p:cTn id="130" dur="1" fill="hold"/>
                                        <p:tgtEl>
                                          <p:spTgt spid="10"/>
                                        </p:tgtEl>
                                      </p:cBhvr>
                                    </p:cmd>
                                  </p:childTnLst>
                                </p:cTn>
                              </p:par>
                            </p:childTnLst>
                          </p:cTn>
                        </p:par>
                      </p:childTnLst>
                    </p:cTn>
                  </p:par>
                </p:childTnLst>
              </p:cTn>
              <p:nextCondLst>
                <p:cond evt="onClick" delay="0">
                  <p:tgtEl>
                    <p:spTgt spid="10"/>
                  </p:tgtEl>
                </p:cond>
              </p:nextCondLst>
            </p:seq>
            <p:video>
              <p:cMediaNode vol="80000">
                <p:cTn id="131" repeatCount="indefinite" fill="hold" display="0">
                  <p:stCondLst>
                    <p:cond delay="indefinite"/>
                  </p:stCondLst>
                </p:cTn>
                <p:tgtEl>
                  <p:spTgt spid="14"/>
                </p:tgtEl>
              </p:cMediaNode>
            </p:video>
            <p:seq concurrent="1" nextAc="seek">
              <p:cTn id="132" restart="whenNotActive" fill="hold" evtFilter="cancelBubble" nodeType="interactiveSeq">
                <p:stCondLst>
                  <p:cond evt="onClick" delay="0">
                    <p:tgtEl>
                      <p:spTgt spid="14"/>
                    </p:tgtEl>
                  </p:cond>
                </p:stCondLst>
                <p:endSync evt="end" delay="0">
                  <p:rtn val="all"/>
                </p:endSync>
                <p:childTnLst>
                  <p:par>
                    <p:cTn id="133" fill="hold">
                      <p:stCondLst>
                        <p:cond delay="0"/>
                      </p:stCondLst>
                      <p:childTnLst>
                        <p:par>
                          <p:cTn id="134" fill="hold">
                            <p:stCondLst>
                              <p:cond delay="0"/>
                            </p:stCondLst>
                            <p:childTnLst>
                              <p:par>
                                <p:cTn id="135" presetID="2" presetClass="mediacall" presetSubtype="0" fill="hold" nodeType="clickEffect">
                                  <p:stCondLst>
                                    <p:cond delay="0"/>
                                  </p:stCondLst>
                                  <p:childTnLst>
                                    <p:cmd type="call" cmd="togglePause">
                                      <p:cBhvr>
                                        <p:cTn id="136" dur="1" fill="hold"/>
                                        <p:tgtEl>
                                          <p:spTgt spid="14"/>
                                        </p:tgtEl>
                                      </p:cBhvr>
                                    </p:cmd>
                                  </p:childTnLst>
                                </p:cTn>
                              </p:par>
                            </p:childTnLst>
                          </p:cTn>
                        </p:par>
                      </p:childTnLst>
                    </p:cTn>
                  </p:par>
                </p:childTnLst>
              </p:cTn>
              <p:nextCondLst>
                <p:cond evt="onClick" delay="0">
                  <p:tgtEl>
                    <p:spTgt spid="14"/>
                  </p:tgtEl>
                </p:cond>
              </p:nextCondLst>
            </p:seq>
            <p:video>
              <p:cMediaNode vol="80000">
                <p:cTn id="137" repeatCount="indefinite" fill="hold" display="0">
                  <p:stCondLst>
                    <p:cond delay="indefinite"/>
                  </p:stCondLst>
                </p:cTn>
                <p:tgtEl>
                  <p:spTgt spid="18"/>
                </p:tgtEl>
              </p:cMediaNode>
            </p:video>
            <p:seq concurrent="1" nextAc="seek">
              <p:cTn id="138" restart="whenNotActive" fill="hold" evtFilter="cancelBubble" nodeType="interactiveSeq">
                <p:stCondLst>
                  <p:cond evt="onClick" delay="0">
                    <p:tgtEl>
                      <p:spTgt spid="18"/>
                    </p:tgtEl>
                  </p:cond>
                </p:stCondLst>
                <p:endSync evt="end" delay="0">
                  <p:rtn val="all"/>
                </p:endSync>
                <p:childTnLst>
                  <p:par>
                    <p:cTn id="139" fill="hold">
                      <p:stCondLst>
                        <p:cond delay="0"/>
                      </p:stCondLst>
                      <p:childTnLst>
                        <p:par>
                          <p:cTn id="140" fill="hold">
                            <p:stCondLst>
                              <p:cond delay="0"/>
                            </p:stCondLst>
                            <p:childTnLst>
                              <p:par>
                                <p:cTn id="141" presetID="2" presetClass="mediacall" presetSubtype="0" fill="hold" nodeType="clickEffect">
                                  <p:stCondLst>
                                    <p:cond delay="0"/>
                                  </p:stCondLst>
                                  <p:childTnLst>
                                    <p:cmd type="call" cmd="togglePause">
                                      <p:cBhvr>
                                        <p:cTn id="142" dur="1" fill="hold"/>
                                        <p:tgtEl>
                                          <p:spTgt spid="18"/>
                                        </p:tgtEl>
                                      </p:cBhvr>
                                    </p:cmd>
                                  </p:childTnLst>
                                </p:cTn>
                              </p:par>
                            </p:childTnLst>
                          </p:cTn>
                        </p:par>
                      </p:childTnLst>
                    </p:cTn>
                  </p:par>
                </p:childTnLst>
              </p:cTn>
              <p:nextCondLst>
                <p:cond evt="onClick" delay="0">
                  <p:tgtEl>
                    <p:spTgt spid="18"/>
                  </p:tgtEl>
                </p:cond>
              </p:nextCondLst>
            </p:seq>
            <p:video>
              <p:cMediaNode vol="80000">
                <p:cTn id="143" repeatCount="indefinite" fill="hold" display="0">
                  <p:stCondLst>
                    <p:cond delay="indefinite"/>
                  </p:stCondLst>
                </p:cTn>
                <p:tgtEl>
                  <p:spTgt spid="22"/>
                </p:tgtEl>
              </p:cMediaNode>
            </p:video>
            <p:seq concurrent="1" nextAc="seek">
              <p:cTn id="144" restart="whenNotActive" fill="hold" evtFilter="cancelBubble" nodeType="interactiveSeq">
                <p:stCondLst>
                  <p:cond evt="onClick" delay="0">
                    <p:tgtEl>
                      <p:spTgt spid="22"/>
                    </p:tgtEl>
                  </p:cond>
                </p:stCondLst>
                <p:endSync evt="end" delay="0">
                  <p:rtn val="all"/>
                </p:endSync>
                <p:childTnLst>
                  <p:par>
                    <p:cTn id="145" fill="hold">
                      <p:stCondLst>
                        <p:cond delay="0"/>
                      </p:stCondLst>
                      <p:childTnLst>
                        <p:par>
                          <p:cTn id="146" fill="hold">
                            <p:stCondLst>
                              <p:cond delay="0"/>
                            </p:stCondLst>
                            <p:childTnLst>
                              <p:par>
                                <p:cTn id="147" presetID="2" presetClass="mediacall" presetSubtype="0" fill="hold" nodeType="clickEffect">
                                  <p:stCondLst>
                                    <p:cond delay="0"/>
                                  </p:stCondLst>
                                  <p:childTnLst>
                                    <p:cmd type="call" cmd="togglePause">
                                      <p:cBhvr>
                                        <p:cTn id="148" dur="1" fill="hold"/>
                                        <p:tgtEl>
                                          <p:spTgt spid="22"/>
                                        </p:tgtEl>
                                      </p:cBhvr>
                                    </p:cmd>
                                  </p:childTnLst>
                                </p:cTn>
                              </p:par>
                            </p:childTnLst>
                          </p:cTn>
                        </p:par>
                      </p:childTnLst>
                    </p:cTn>
                  </p:par>
                </p:childTnLst>
              </p:cTn>
              <p:nextCondLst>
                <p:cond evt="onClick" delay="0">
                  <p:tgtEl>
                    <p:spTgt spid="22"/>
                  </p:tgtEl>
                </p:cond>
              </p:nextCondLst>
            </p:seq>
            <p:video>
              <p:cMediaNode vol="80000">
                <p:cTn id="149" repeatCount="indefinite" fill="hold" display="0">
                  <p:stCondLst>
                    <p:cond delay="indefinite"/>
                  </p:stCondLst>
                </p:cTn>
                <p:tgtEl>
                  <p:spTgt spid="26"/>
                </p:tgtEl>
              </p:cMediaNode>
            </p:video>
            <p:seq concurrent="1" nextAc="seek">
              <p:cTn id="150" restart="whenNotActive" fill="hold" evtFilter="cancelBubble" nodeType="interactiveSeq">
                <p:stCondLst>
                  <p:cond evt="onClick" delay="0">
                    <p:tgtEl>
                      <p:spTgt spid="26"/>
                    </p:tgtEl>
                  </p:cond>
                </p:stCondLst>
                <p:endSync evt="end" delay="0">
                  <p:rtn val="all"/>
                </p:endSync>
                <p:childTnLst>
                  <p:par>
                    <p:cTn id="151" fill="hold">
                      <p:stCondLst>
                        <p:cond delay="0"/>
                      </p:stCondLst>
                      <p:childTnLst>
                        <p:par>
                          <p:cTn id="152" fill="hold">
                            <p:stCondLst>
                              <p:cond delay="0"/>
                            </p:stCondLst>
                            <p:childTnLst>
                              <p:par>
                                <p:cTn id="153" presetID="2" presetClass="mediacall" presetSubtype="0" fill="hold" nodeType="clickEffect">
                                  <p:stCondLst>
                                    <p:cond delay="0"/>
                                  </p:stCondLst>
                                  <p:childTnLst>
                                    <p:cmd type="call" cmd="togglePause">
                                      <p:cBhvr>
                                        <p:cTn id="154" dur="1" fill="hold"/>
                                        <p:tgtEl>
                                          <p:spTgt spid="26"/>
                                        </p:tgtEl>
                                      </p:cBhvr>
                                    </p:cmd>
                                  </p:childTnLst>
                                </p:cTn>
                              </p:par>
                            </p:childTnLst>
                          </p:cTn>
                        </p:par>
                      </p:childTnLst>
                    </p:cTn>
                  </p:par>
                </p:childTnLst>
              </p:cTn>
              <p:nextCondLst>
                <p:cond evt="onClick" delay="0">
                  <p:tgtEl>
                    <p:spTgt spid="26"/>
                  </p:tgtEl>
                </p:cond>
              </p:nextCondLst>
            </p:seq>
            <p:video>
              <p:cMediaNode vol="80000">
                <p:cTn id="155" repeatCount="indefinite" fill="hold" display="0">
                  <p:stCondLst>
                    <p:cond delay="indefinite"/>
                  </p:stCondLst>
                </p:cTn>
                <p:tgtEl>
                  <p:spTgt spid="34"/>
                </p:tgtEl>
              </p:cMediaNode>
            </p:video>
            <p:seq concurrent="1" nextAc="seek">
              <p:cTn id="156" restart="whenNotActive" fill="hold" evtFilter="cancelBubble" nodeType="interactiveSeq">
                <p:stCondLst>
                  <p:cond evt="onClick" delay="0">
                    <p:tgtEl>
                      <p:spTgt spid="34"/>
                    </p:tgtEl>
                  </p:cond>
                </p:stCondLst>
                <p:endSync evt="end" delay="0">
                  <p:rtn val="all"/>
                </p:endSync>
                <p:childTnLst>
                  <p:par>
                    <p:cTn id="157" fill="hold">
                      <p:stCondLst>
                        <p:cond delay="0"/>
                      </p:stCondLst>
                      <p:childTnLst>
                        <p:par>
                          <p:cTn id="158" fill="hold">
                            <p:stCondLst>
                              <p:cond delay="0"/>
                            </p:stCondLst>
                            <p:childTnLst>
                              <p:par>
                                <p:cTn id="159" presetID="2" presetClass="mediacall" presetSubtype="0" fill="hold" nodeType="clickEffect">
                                  <p:stCondLst>
                                    <p:cond delay="0"/>
                                  </p:stCondLst>
                                  <p:childTnLst>
                                    <p:cmd type="call" cmd="togglePause">
                                      <p:cBhvr>
                                        <p:cTn id="160" dur="1" fill="hold"/>
                                        <p:tgtEl>
                                          <p:spTgt spid="34"/>
                                        </p:tgtEl>
                                      </p:cBhvr>
                                    </p:cmd>
                                  </p:childTnLst>
                                </p:cTn>
                              </p:par>
                            </p:childTnLst>
                          </p:cTn>
                        </p:par>
                      </p:childTnLst>
                    </p:cTn>
                  </p:par>
                </p:childTnLst>
              </p:cTn>
              <p:nextCondLst>
                <p:cond evt="onClick" delay="0">
                  <p:tgtEl>
                    <p:spTgt spid="34"/>
                  </p:tgtEl>
                </p:cond>
              </p:nextCondLst>
            </p:seq>
            <p:video>
              <p:cMediaNode vol="80000">
                <p:cTn id="161" repeatCount="indefinite" fill="hold" display="0">
                  <p:stCondLst>
                    <p:cond delay="indefinite"/>
                  </p:stCondLst>
                </p:cTn>
                <p:tgtEl>
                  <p:spTgt spid="11"/>
                </p:tgtEl>
              </p:cMediaNode>
            </p:video>
            <p:seq concurrent="1" nextAc="seek">
              <p:cTn id="162" restart="whenNotActive" fill="hold" evtFilter="cancelBubble" nodeType="interactiveSeq">
                <p:stCondLst>
                  <p:cond evt="onClick" delay="0">
                    <p:tgtEl>
                      <p:spTgt spid="11"/>
                    </p:tgtEl>
                  </p:cond>
                </p:stCondLst>
                <p:endSync evt="end" delay="0">
                  <p:rtn val="all"/>
                </p:endSync>
                <p:childTnLst>
                  <p:par>
                    <p:cTn id="163" fill="hold">
                      <p:stCondLst>
                        <p:cond delay="0"/>
                      </p:stCondLst>
                      <p:childTnLst>
                        <p:par>
                          <p:cTn id="164" fill="hold">
                            <p:stCondLst>
                              <p:cond delay="0"/>
                            </p:stCondLst>
                            <p:childTnLst>
                              <p:par>
                                <p:cTn id="165" presetID="2" presetClass="mediacall" presetSubtype="0" fill="hold" nodeType="clickEffect">
                                  <p:stCondLst>
                                    <p:cond delay="0"/>
                                  </p:stCondLst>
                                  <p:childTnLst>
                                    <p:cmd type="call" cmd="togglePause">
                                      <p:cBhvr>
                                        <p:cTn id="166" dur="1" fill="hold"/>
                                        <p:tgtEl>
                                          <p:spTgt spid="11"/>
                                        </p:tgtEl>
                                      </p:cBhvr>
                                    </p:cmd>
                                  </p:childTnLst>
                                </p:cTn>
                              </p:par>
                            </p:childTnLst>
                          </p:cTn>
                        </p:par>
                      </p:childTnLst>
                    </p:cTn>
                  </p:par>
                </p:childTnLst>
              </p:cTn>
              <p:nextCondLst>
                <p:cond evt="onClick" delay="0">
                  <p:tgtEl>
                    <p:spTgt spid="11"/>
                  </p:tgtEl>
                </p:cond>
              </p:nextCondLst>
            </p:seq>
            <p:video>
              <p:cMediaNode vol="80000">
                <p:cTn id="167" repeatCount="indefinite" fill="hold" display="0">
                  <p:stCondLst>
                    <p:cond delay="indefinite"/>
                  </p:stCondLst>
                </p:cTn>
                <p:tgtEl>
                  <p:spTgt spid="15"/>
                </p:tgtEl>
              </p:cMediaNode>
            </p:video>
            <p:seq concurrent="1" nextAc="seek">
              <p:cTn id="168" restart="whenNotActive" fill="hold" evtFilter="cancelBubble" nodeType="interactiveSeq">
                <p:stCondLst>
                  <p:cond evt="onClick" delay="0">
                    <p:tgtEl>
                      <p:spTgt spid="15"/>
                    </p:tgtEl>
                  </p:cond>
                </p:stCondLst>
                <p:endSync evt="end" delay="0">
                  <p:rtn val="all"/>
                </p:endSync>
                <p:childTnLst>
                  <p:par>
                    <p:cTn id="169" fill="hold">
                      <p:stCondLst>
                        <p:cond delay="0"/>
                      </p:stCondLst>
                      <p:childTnLst>
                        <p:par>
                          <p:cTn id="170" fill="hold">
                            <p:stCondLst>
                              <p:cond delay="0"/>
                            </p:stCondLst>
                            <p:childTnLst>
                              <p:par>
                                <p:cTn id="171" presetID="2" presetClass="mediacall" presetSubtype="0" fill="hold" nodeType="clickEffect">
                                  <p:stCondLst>
                                    <p:cond delay="0"/>
                                  </p:stCondLst>
                                  <p:childTnLst>
                                    <p:cmd type="call" cmd="togglePause">
                                      <p:cBhvr>
                                        <p:cTn id="172" dur="1" fill="hold"/>
                                        <p:tgtEl>
                                          <p:spTgt spid="15"/>
                                        </p:tgtEl>
                                      </p:cBhvr>
                                    </p:cmd>
                                  </p:childTnLst>
                                </p:cTn>
                              </p:par>
                            </p:childTnLst>
                          </p:cTn>
                        </p:par>
                      </p:childTnLst>
                    </p:cTn>
                  </p:par>
                </p:childTnLst>
              </p:cTn>
              <p:nextCondLst>
                <p:cond evt="onClick" delay="0">
                  <p:tgtEl>
                    <p:spTgt spid="15"/>
                  </p:tgtEl>
                </p:cond>
              </p:nextCondLst>
            </p:seq>
            <p:video>
              <p:cMediaNode vol="80000">
                <p:cTn id="173" repeatCount="indefinite" fill="hold" display="0">
                  <p:stCondLst>
                    <p:cond delay="indefinite"/>
                  </p:stCondLst>
                </p:cTn>
                <p:tgtEl>
                  <p:spTgt spid="19"/>
                </p:tgtEl>
              </p:cMediaNode>
            </p:video>
            <p:seq concurrent="1" nextAc="seek">
              <p:cTn id="174" restart="whenNotActive" fill="hold" evtFilter="cancelBubble" nodeType="interactiveSeq">
                <p:stCondLst>
                  <p:cond evt="onClick" delay="0">
                    <p:tgtEl>
                      <p:spTgt spid="19"/>
                    </p:tgtEl>
                  </p:cond>
                </p:stCondLst>
                <p:endSync evt="end" delay="0">
                  <p:rtn val="all"/>
                </p:endSync>
                <p:childTnLst>
                  <p:par>
                    <p:cTn id="175" fill="hold">
                      <p:stCondLst>
                        <p:cond delay="0"/>
                      </p:stCondLst>
                      <p:childTnLst>
                        <p:par>
                          <p:cTn id="176" fill="hold">
                            <p:stCondLst>
                              <p:cond delay="0"/>
                            </p:stCondLst>
                            <p:childTnLst>
                              <p:par>
                                <p:cTn id="177" presetID="2" presetClass="mediacall" presetSubtype="0" fill="hold" nodeType="clickEffect">
                                  <p:stCondLst>
                                    <p:cond delay="0"/>
                                  </p:stCondLst>
                                  <p:childTnLst>
                                    <p:cmd type="call" cmd="togglePause">
                                      <p:cBhvr>
                                        <p:cTn id="178" dur="1" fill="hold"/>
                                        <p:tgtEl>
                                          <p:spTgt spid="19"/>
                                        </p:tgtEl>
                                      </p:cBhvr>
                                    </p:cmd>
                                  </p:childTnLst>
                                </p:cTn>
                              </p:par>
                            </p:childTnLst>
                          </p:cTn>
                        </p:par>
                      </p:childTnLst>
                    </p:cTn>
                  </p:par>
                </p:childTnLst>
              </p:cTn>
              <p:nextCondLst>
                <p:cond evt="onClick" delay="0">
                  <p:tgtEl>
                    <p:spTgt spid="19"/>
                  </p:tgtEl>
                </p:cond>
              </p:nextCondLst>
            </p:seq>
            <p:video>
              <p:cMediaNode vol="80000">
                <p:cTn id="179" repeatCount="indefinite" fill="hold" display="0">
                  <p:stCondLst>
                    <p:cond delay="indefinite"/>
                  </p:stCondLst>
                </p:cTn>
                <p:tgtEl>
                  <p:spTgt spid="23"/>
                </p:tgtEl>
              </p:cMediaNode>
            </p:video>
            <p:seq concurrent="1" nextAc="seek">
              <p:cTn id="180" restart="whenNotActive" fill="hold" evtFilter="cancelBubble" nodeType="interactiveSeq">
                <p:stCondLst>
                  <p:cond evt="onClick" delay="0">
                    <p:tgtEl>
                      <p:spTgt spid="23"/>
                    </p:tgtEl>
                  </p:cond>
                </p:stCondLst>
                <p:endSync evt="end" delay="0">
                  <p:rtn val="all"/>
                </p:endSync>
                <p:childTnLst>
                  <p:par>
                    <p:cTn id="181" fill="hold">
                      <p:stCondLst>
                        <p:cond delay="0"/>
                      </p:stCondLst>
                      <p:childTnLst>
                        <p:par>
                          <p:cTn id="182" fill="hold">
                            <p:stCondLst>
                              <p:cond delay="0"/>
                            </p:stCondLst>
                            <p:childTnLst>
                              <p:par>
                                <p:cTn id="183" presetID="2" presetClass="mediacall" presetSubtype="0" fill="hold" nodeType="clickEffect">
                                  <p:stCondLst>
                                    <p:cond delay="0"/>
                                  </p:stCondLst>
                                  <p:childTnLst>
                                    <p:cmd type="call" cmd="togglePause">
                                      <p:cBhvr>
                                        <p:cTn id="184" dur="1" fill="hold"/>
                                        <p:tgtEl>
                                          <p:spTgt spid="23"/>
                                        </p:tgtEl>
                                      </p:cBhvr>
                                    </p:cmd>
                                  </p:childTnLst>
                                </p:cTn>
                              </p:par>
                            </p:childTnLst>
                          </p:cTn>
                        </p:par>
                      </p:childTnLst>
                    </p:cTn>
                  </p:par>
                </p:childTnLst>
              </p:cTn>
              <p:nextCondLst>
                <p:cond evt="onClick" delay="0">
                  <p:tgtEl>
                    <p:spTgt spid="23"/>
                  </p:tgtEl>
                </p:cond>
              </p:nextCondLst>
            </p:seq>
            <p:video>
              <p:cMediaNode vol="80000">
                <p:cTn id="185" repeatCount="indefinite" fill="hold" display="0">
                  <p:stCondLst>
                    <p:cond delay="indefinite"/>
                  </p:stCondLst>
                </p:cTn>
                <p:tgtEl>
                  <p:spTgt spid="27"/>
                </p:tgtEl>
              </p:cMediaNode>
            </p:video>
            <p:seq concurrent="1" nextAc="seek">
              <p:cTn id="186" restart="whenNotActive" fill="hold" evtFilter="cancelBubble" nodeType="interactiveSeq">
                <p:stCondLst>
                  <p:cond evt="onClick" delay="0">
                    <p:tgtEl>
                      <p:spTgt spid="27"/>
                    </p:tgtEl>
                  </p:cond>
                </p:stCondLst>
                <p:endSync evt="end" delay="0">
                  <p:rtn val="all"/>
                </p:endSync>
                <p:childTnLst>
                  <p:par>
                    <p:cTn id="187" fill="hold">
                      <p:stCondLst>
                        <p:cond delay="0"/>
                      </p:stCondLst>
                      <p:childTnLst>
                        <p:par>
                          <p:cTn id="188" fill="hold">
                            <p:stCondLst>
                              <p:cond delay="0"/>
                            </p:stCondLst>
                            <p:childTnLst>
                              <p:par>
                                <p:cTn id="189" presetID="2" presetClass="mediacall" presetSubtype="0" fill="hold" nodeType="clickEffect">
                                  <p:stCondLst>
                                    <p:cond delay="0"/>
                                  </p:stCondLst>
                                  <p:childTnLst>
                                    <p:cmd type="call" cmd="togglePause">
                                      <p:cBhvr>
                                        <p:cTn id="190" dur="1" fill="hold"/>
                                        <p:tgtEl>
                                          <p:spTgt spid="27"/>
                                        </p:tgtEl>
                                      </p:cBhvr>
                                    </p:cmd>
                                  </p:childTnLst>
                                </p:cTn>
                              </p:par>
                            </p:childTnLst>
                          </p:cTn>
                        </p:par>
                      </p:childTnLst>
                    </p:cTn>
                  </p:par>
                </p:childTnLst>
              </p:cTn>
              <p:nextCondLst>
                <p:cond evt="onClick" delay="0">
                  <p:tgtEl>
                    <p:spTgt spid="27"/>
                  </p:tgtEl>
                </p:cond>
              </p:nextCondLst>
            </p:seq>
            <p:video>
              <p:cMediaNode vol="80000">
                <p:cTn id="191" repeatCount="indefinite" fill="hold" display="0">
                  <p:stCondLst>
                    <p:cond delay="indefinite"/>
                  </p:stCondLst>
                </p:cTn>
                <p:tgtEl>
                  <p:spTgt spid="35"/>
                </p:tgtEl>
              </p:cMediaNode>
            </p:video>
            <p:seq concurrent="1" nextAc="seek">
              <p:cTn id="192" restart="whenNotActive" fill="hold" evtFilter="cancelBubble" nodeType="interactiveSeq">
                <p:stCondLst>
                  <p:cond evt="onClick" delay="0">
                    <p:tgtEl>
                      <p:spTgt spid="35"/>
                    </p:tgtEl>
                  </p:cond>
                </p:stCondLst>
                <p:endSync evt="end" delay="0">
                  <p:rtn val="all"/>
                </p:endSync>
                <p:childTnLst>
                  <p:par>
                    <p:cTn id="193" fill="hold">
                      <p:stCondLst>
                        <p:cond delay="0"/>
                      </p:stCondLst>
                      <p:childTnLst>
                        <p:par>
                          <p:cTn id="194" fill="hold">
                            <p:stCondLst>
                              <p:cond delay="0"/>
                            </p:stCondLst>
                            <p:childTnLst>
                              <p:par>
                                <p:cTn id="195" presetID="2" presetClass="mediacall" presetSubtype="0" fill="hold" nodeType="clickEffect">
                                  <p:stCondLst>
                                    <p:cond delay="0"/>
                                  </p:stCondLst>
                                  <p:childTnLst>
                                    <p:cmd type="call" cmd="togglePause">
                                      <p:cBhvr>
                                        <p:cTn id="196" dur="1" fill="hold"/>
                                        <p:tgtEl>
                                          <p:spTgt spid="35"/>
                                        </p:tgtEl>
                                      </p:cBhvr>
                                    </p:cmd>
                                  </p:childTnLst>
                                </p:cTn>
                              </p:par>
                            </p:childTnLst>
                          </p:cTn>
                        </p:par>
                      </p:childTnLst>
                    </p:cTn>
                  </p:par>
                </p:childTnLst>
              </p:cTn>
              <p:nextCondLst>
                <p:cond evt="onClick" delay="0">
                  <p:tgtEl>
                    <p:spTgt spid="35"/>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Idea in Action Bank</a:t>
            </a:r>
            <a:endParaRPr lang="en-US" dirty="0"/>
          </a:p>
        </p:txBody>
      </p:sp>
      <p:pic>
        <p:nvPicPr>
          <p:cNvPr id="5" name="Content Placeholder 4" descr="actionbank_page1.pdf"/>
          <p:cNvPicPr>
            <a:picLocks noGrp="1" noChangeAspect="1"/>
          </p:cNvPicPr>
          <p:nvPr>
            <p:ph idx="1"/>
          </p:nvPr>
        </p:nvPicPr>
        <p:blipFill>
          <a:blip r:embed="rId3">
            <a:extLst>
              <a:ext uri="{28A0092B-C50C-407E-A947-70E740481C1C}">
                <a14:useLocalDpi xmlns:a14="http://schemas.microsoft.com/office/drawing/2010/main" val="0"/>
              </a:ext>
            </a:extLst>
          </a:blip>
          <a:srcRect l="-16827" r="-16827"/>
          <a:stretch>
            <a:fillRect/>
          </a:stretch>
        </p:blipFill>
        <p:spPr/>
      </p:pic>
      <p:sp>
        <p:nvSpPr>
          <p:cNvPr id="4" name="TextBox 3"/>
          <p:cNvSpPr txBox="1"/>
          <p:nvPr/>
        </p:nvSpPr>
        <p:spPr>
          <a:xfrm>
            <a:off x="6472074" y="6611779"/>
            <a:ext cx="2671926" cy="276999"/>
          </a:xfrm>
          <a:prstGeom prst="rect">
            <a:avLst/>
          </a:prstGeom>
          <a:noFill/>
        </p:spPr>
        <p:txBody>
          <a:bodyPr wrap="square" rtlCol="0">
            <a:spAutoFit/>
          </a:bodyPr>
          <a:lstStyle/>
          <a:p>
            <a:pPr algn="r"/>
            <a:r>
              <a:rPr lang="en-US" sz="1200" dirty="0" smtClean="0"/>
              <a:t>[</a:t>
            </a:r>
            <a:r>
              <a:rPr lang="en-US" sz="1200" dirty="0" err="1" smtClean="0"/>
              <a:t>Sadanand</a:t>
            </a:r>
            <a:r>
              <a:rPr lang="en-US" sz="1200" dirty="0" smtClean="0"/>
              <a:t> and Corso, CVPR 2012]</a:t>
            </a:r>
            <a:endParaRPr lang="en-US" sz="1200" dirty="0"/>
          </a:p>
        </p:txBody>
      </p:sp>
      <p:sp>
        <p:nvSpPr>
          <p:cNvPr id="6" name="TextBox 5"/>
          <p:cNvSpPr txBox="1"/>
          <p:nvPr/>
        </p:nvSpPr>
        <p:spPr>
          <a:xfrm>
            <a:off x="7241074" y="-5374"/>
            <a:ext cx="1561675" cy="307777"/>
          </a:xfrm>
          <a:prstGeom prst="rect">
            <a:avLst/>
          </a:prstGeom>
          <a:noFill/>
        </p:spPr>
        <p:txBody>
          <a:bodyPr wrap="square" rtlCol="0">
            <a:spAutoFit/>
          </a:bodyPr>
          <a:lstStyle/>
          <a:p>
            <a:pPr algn="r"/>
            <a:r>
              <a:rPr lang="en-US" sz="1400" b="1" dirty="0" smtClean="0">
                <a:solidFill>
                  <a:schemeClr val="bg1">
                    <a:lumMod val="75000"/>
                  </a:schemeClr>
                </a:solidFill>
              </a:rPr>
              <a:t>Descriptors</a:t>
            </a:r>
            <a:endParaRPr lang="en-US" sz="1400" b="1" dirty="0">
              <a:solidFill>
                <a:schemeClr val="bg1">
                  <a:lumMod val="75000"/>
                </a:schemeClr>
              </a:solidFill>
            </a:endParaRPr>
          </a:p>
        </p:txBody>
      </p:sp>
    </p:spTree>
    <p:extLst>
      <p:ext uri="{BB962C8B-B14F-4D97-AF65-F5344CB8AC3E}">
        <p14:creationId xmlns:p14="http://schemas.microsoft.com/office/powerpoint/2010/main" val="373311301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Action Bank Representation</a:t>
            </a:r>
            <a:endParaRPr lang="en-US" dirty="0"/>
          </a:p>
        </p:txBody>
      </p:sp>
      <p:sp>
        <p:nvSpPr>
          <p:cNvPr id="3" name="Content Placeholder 2"/>
          <p:cNvSpPr>
            <a:spLocks noGrp="1"/>
          </p:cNvSpPr>
          <p:nvPr>
            <p:ph idx="1"/>
          </p:nvPr>
        </p:nvSpPr>
        <p:spPr/>
        <p:txBody>
          <a:bodyPr/>
          <a:lstStyle/>
          <a:p>
            <a:r>
              <a:rPr lang="en-US" dirty="0" smtClean="0"/>
              <a:t>Each correlation video is </a:t>
            </a:r>
            <a:br>
              <a:rPr lang="en-US" dirty="0" smtClean="0"/>
            </a:br>
            <a:r>
              <a:rPr lang="en-US" b="1" dirty="0" smtClean="0"/>
              <a:t>max-pooled </a:t>
            </a:r>
            <a:r>
              <a:rPr lang="en-US" dirty="0" smtClean="0"/>
              <a:t>for the action </a:t>
            </a:r>
            <a:br>
              <a:rPr lang="en-US" dirty="0" smtClean="0"/>
            </a:br>
            <a:r>
              <a:rPr lang="en-US" dirty="0" smtClean="0"/>
              <a:t>bank vector.</a:t>
            </a:r>
          </a:p>
          <a:p>
            <a:pPr lvl="1"/>
            <a:r>
              <a:rPr lang="en-US" dirty="0" smtClean="0"/>
              <a:t>Hierarchical (3 layers).</a:t>
            </a:r>
          </a:p>
          <a:p>
            <a:pPr lvl="1"/>
            <a:r>
              <a:rPr lang="en-US" dirty="0" smtClean="0"/>
              <a:t>Volumetric/Space-time.</a:t>
            </a:r>
          </a:p>
          <a:p>
            <a:r>
              <a:rPr lang="en-US" dirty="0" smtClean="0"/>
              <a:t>We have used a standard </a:t>
            </a:r>
            <a:br>
              <a:rPr lang="en-US" dirty="0" smtClean="0"/>
            </a:br>
            <a:r>
              <a:rPr lang="en-US" b="1" dirty="0" smtClean="0"/>
              <a:t>SVM as the final classifier </a:t>
            </a:r>
            <a:r>
              <a:rPr lang="en-US" dirty="0" smtClean="0"/>
              <a:t>on this representation.</a:t>
            </a:r>
          </a:p>
          <a:p>
            <a:pPr lvl="1"/>
            <a:r>
              <a:rPr lang="en-US" dirty="0" smtClean="0"/>
              <a:t>Tried L1 regularization (no significant change).</a:t>
            </a:r>
          </a:p>
          <a:p>
            <a:pPr lvl="1"/>
            <a:r>
              <a:rPr lang="en-US" dirty="0" smtClean="0"/>
              <a:t>Tried random forests (no significant change).</a:t>
            </a:r>
          </a:p>
          <a:p>
            <a:r>
              <a:rPr lang="en-US" dirty="0" smtClean="0"/>
              <a:t>Depending on the data set, we use </a:t>
            </a:r>
            <a:r>
              <a:rPr lang="en-US" b="1" dirty="0" smtClean="0"/>
              <a:t>one or two scales </a:t>
            </a:r>
            <a:r>
              <a:rPr lang="en-US" dirty="0" smtClean="0"/>
              <a:t>of the detectors.</a:t>
            </a:r>
          </a:p>
          <a:p>
            <a:r>
              <a:rPr lang="en-US" dirty="0" smtClean="0"/>
              <a:t>All action bank vectors are available on our website for major data sets in Python and </a:t>
            </a:r>
            <a:r>
              <a:rPr lang="en-US" dirty="0" err="1" smtClean="0"/>
              <a:t>Matlab</a:t>
            </a:r>
            <a:r>
              <a:rPr lang="en-US" dirty="0" smtClean="0"/>
              <a:t> formats.</a:t>
            </a:r>
          </a:p>
        </p:txBody>
      </p:sp>
      <p:sp>
        <p:nvSpPr>
          <p:cNvPr id="4" name="TextBox 3"/>
          <p:cNvSpPr txBox="1"/>
          <p:nvPr/>
        </p:nvSpPr>
        <p:spPr>
          <a:xfrm>
            <a:off x="6472074" y="6611779"/>
            <a:ext cx="2671926" cy="276999"/>
          </a:xfrm>
          <a:prstGeom prst="rect">
            <a:avLst/>
          </a:prstGeom>
          <a:noFill/>
        </p:spPr>
        <p:txBody>
          <a:bodyPr wrap="square" rtlCol="0">
            <a:spAutoFit/>
          </a:bodyPr>
          <a:lstStyle/>
          <a:p>
            <a:pPr algn="r"/>
            <a:r>
              <a:rPr lang="en-US" sz="1200" dirty="0" smtClean="0"/>
              <a:t>[</a:t>
            </a:r>
            <a:r>
              <a:rPr lang="en-US" sz="1200" dirty="0" err="1" smtClean="0"/>
              <a:t>Sadanand</a:t>
            </a:r>
            <a:r>
              <a:rPr lang="en-US" sz="1200" dirty="0" smtClean="0"/>
              <a:t> and Corso, CVPR 2012]</a:t>
            </a:r>
            <a:endParaRPr lang="en-US" sz="1200" dirty="0"/>
          </a:p>
        </p:txBody>
      </p:sp>
      <p:pic>
        <p:nvPicPr>
          <p:cNvPr id="5" name="Picture 4" descr="max_pooling.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5713" y="1027331"/>
            <a:ext cx="4705460" cy="2175891"/>
          </a:xfrm>
          <a:prstGeom prst="rect">
            <a:avLst/>
          </a:prstGeom>
        </p:spPr>
      </p:pic>
    </p:spTree>
    <p:extLst>
      <p:ext uri="{BB962C8B-B14F-4D97-AF65-F5344CB8AC3E}">
        <p14:creationId xmlns:p14="http://schemas.microsoft.com/office/powerpoint/2010/main" val="402482887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 the Bank</a:t>
            </a:r>
            <a:endParaRPr lang="en-US" dirty="0"/>
          </a:p>
        </p:txBody>
      </p:sp>
      <p:sp>
        <p:nvSpPr>
          <p:cNvPr id="3" name="Content Placeholder 2"/>
          <p:cNvSpPr>
            <a:spLocks noGrp="1"/>
          </p:cNvSpPr>
          <p:nvPr>
            <p:ph idx="1"/>
          </p:nvPr>
        </p:nvSpPr>
        <p:spPr/>
        <p:txBody>
          <a:bodyPr/>
          <a:lstStyle/>
          <a:p>
            <a:r>
              <a:rPr lang="en-US" dirty="0" smtClean="0"/>
              <a:t>Current bank has </a:t>
            </a:r>
            <a:r>
              <a:rPr lang="en-US" b="1" dirty="0" smtClean="0"/>
              <a:t>205</a:t>
            </a:r>
            <a:r>
              <a:rPr lang="en-US" dirty="0" smtClean="0"/>
              <a:t> templates in it</a:t>
            </a:r>
          </a:p>
          <a:p>
            <a:pPr lvl="1"/>
            <a:r>
              <a:rPr lang="en-US" dirty="0" smtClean="0"/>
              <a:t>Examples from all 50 UCF 50 actions and all 6 KTH actions as well as the digging actions from </a:t>
            </a:r>
            <a:r>
              <a:rPr lang="en-US" dirty="0" err="1" smtClean="0"/>
              <a:t>visint.org</a:t>
            </a:r>
            <a:r>
              <a:rPr lang="en-US" dirty="0" smtClean="0"/>
              <a:t>.</a:t>
            </a:r>
          </a:p>
          <a:p>
            <a:pPr lvl="1"/>
            <a:r>
              <a:rPr lang="en-US" dirty="0" smtClean="0"/>
              <a:t>3-6 examples for each action from various viewpoints and styles of the particular action.  Tempo variation when possible.</a:t>
            </a:r>
          </a:p>
          <a:p>
            <a:pPr lvl="1"/>
            <a:r>
              <a:rPr lang="en-US" dirty="0" smtClean="0"/>
              <a:t>Average spatial resolution of 50x120 pixels and range in number of frames from 40-50 frames.</a:t>
            </a:r>
          </a:p>
          <a:p>
            <a:r>
              <a:rPr lang="en-US" dirty="0" smtClean="0"/>
              <a:t>Template preparation</a:t>
            </a:r>
          </a:p>
          <a:p>
            <a:pPr lvl="1"/>
            <a:r>
              <a:rPr lang="en-US" dirty="0" smtClean="0"/>
              <a:t>Each template was selected as soon as a plausible new viewpoint/tempo/style was found.</a:t>
            </a:r>
          </a:p>
          <a:p>
            <a:pPr lvl="1"/>
            <a:r>
              <a:rPr lang="en-US" dirty="0" smtClean="0"/>
              <a:t>Each template was manually cropped to the full space-time extent of the human within it.</a:t>
            </a:r>
          </a:p>
          <a:p>
            <a:pPr lvl="1"/>
            <a:r>
              <a:rPr lang="en-US" dirty="0" smtClean="0"/>
              <a:t>No optimization of the bank was done at any point.</a:t>
            </a:r>
          </a:p>
          <a:p>
            <a:pPr lvl="1"/>
            <a:endParaRPr lang="en-US" dirty="0"/>
          </a:p>
        </p:txBody>
      </p:sp>
    </p:spTree>
    <p:extLst>
      <p:ext uri="{BB962C8B-B14F-4D97-AF65-F5344CB8AC3E}">
        <p14:creationId xmlns:p14="http://schemas.microsoft.com/office/powerpoint/2010/main" val="273560276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Results of Action Bank</a:t>
            </a:r>
            <a:endParaRPr lang="en-US" dirty="0"/>
          </a:p>
        </p:txBody>
      </p:sp>
      <p:sp>
        <p:nvSpPr>
          <p:cNvPr id="4" name="TextBox 3"/>
          <p:cNvSpPr txBox="1"/>
          <p:nvPr/>
        </p:nvSpPr>
        <p:spPr>
          <a:xfrm>
            <a:off x="6472074" y="6611779"/>
            <a:ext cx="2671926" cy="276999"/>
          </a:xfrm>
          <a:prstGeom prst="rect">
            <a:avLst/>
          </a:prstGeom>
          <a:noFill/>
        </p:spPr>
        <p:txBody>
          <a:bodyPr wrap="square" rtlCol="0">
            <a:spAutoFit/>
          </a:bodyPr>
          <a:lstStyle/>
          <a:p>
            <a:pPr algn="r"/>
            <a:r>
              <a:rPr lang="en-US" sz="1200" dirty="0" smtClean="0"/>
              <a:t>[</a:t>
            </a:r>
            <a:r>
              <a:rPr lang="en-US" sz="1200" dirty="0" err="1" smtClean="0"/>
              <a:t>Sadanand</a:t>
            </a:r>
            <a:r>
              <a:rPr lang="en-US" sz="1200" dirty="0" smtClean="0"/>
              <a:t> and Corso, CVPR 2012]</a:t>
            </a:r>
            <a:endParaRPr lang="en-US" sz="1200" dirty="0"/>
          </a:p>
        </p:txBody>
      </p:sp>
      <p:pic>
        <p:nvPicPr>
          <p:cNvPr id="5" name="Picture 4" descr="kth_theirsplits.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1713" y="1163010"/>
            <a:ext cx="2641600" cy="2120900"/>
          </a:xfrm>
          <a:prstGeom prst="rect">
            <a:avLst/>
          </a:prstGeom>
        </p:spPr>
      </p:pic>
      <p:pic>
        <p:nvPicPr>
          <p:cNvPr id="7" name="Picture 6"/>
          <p:cNvPicPr>
            <a:picLocks noChangeAspect="1"/>
          </p:cNvPicPr>
          <p:nvPr/>
        </p:nvPicPr>
        <p:blipFill>
          <a:blip r:embed="rId3"/>
          <a:stretch>
            <a:fillRect/>
          </a:stretch>
        </p:blipFill>
        <p:spPr>
          <a:xfrm>
            <a:off x="129824" y="3289009"/>
            <a:ext cx="4639733" cy="3470214"/>
          </a:xfrm>
          <a:prstGeom prst="rect">
            <a:avLst/>
          </a:prstGeom>
        </p:spPr>
      </p:pic>
      <p:pic>
        <p:nvPicPr>
          <p:cNvPr id="8" name="Picture 7" descr="ucfsports.pd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7428" y="1027331"/>
            <a:ext cx="3924300" cy="3390900"/>
          </a:xfrm>
          <a:prstGeom prst="rect">
            <a:avLst/>
          </a:prstGeom>
        </p:spPr>
      </p:pic>
      <p:pic>
        <p:nvPicPr>
          <p:cNvPr id="10" name="Picture 9"/>
          <p:cNvPicPr>
            <a:picLocks noChangeAspect="1"/>
          </p:cNvPicPr>
          <p:nvPr/>
        </p:nvPicPr>
        <p:blipFill>
          <a:blip r:embed="rId5"/>
          <a:stretch>
            <a:fillRect/>
          </a:stretch>
        </p:blipFill>
        <p:spPr>
          <a:xfrm>
            <a:off x="4788884" y="4586472"/>
            <a:ext cx="4272844" cy="1933374"/>
          </a:xfrm>
          <a:prstGeom prst="rect">
            <a:avLst/>
          </a:prstGeom>
        </p:spPr>
      </p:pic>
      <p:sp>
        <p:nvSpPr>
          <p:cNvPr id="11" name="TextBox 10"/>
          <p:cNvSpPr txBox="1"/>
          <p:nvPr/>
        </p:nvSpPr>
        <p:spPr>
          <a:xfrm>
            <a:off x="129824" y="769403"/>
            <a:ext cx="4639733" cy="400110"/>
          </a:xfrm>
          <a:prstGeom prst="rect">
            <a:avLst/>
          </a:prstGeom>
          <a:noFill/>
        </p:spPr>
        <p:txBody>
          <a:bodyPr wrap="square" rtlCol="0">
            <a:spAutoFit/>
          </a:bodyPr>
          <a:lstStyle/>
          <a:p>
            <a:pPr algn="ctr"/>
            <a:r>
              <a:rPr lang="en-US" sz="2000" dirty="0" smtClean="0"/>
              <a:t>KTH Results</a:t>
            </a:r>
            <a:endParaRPr lang="en-US" sz="2000" dirty="0"/>
          </a:p>
        </p:txBody>
      </p:sp>
      <p:sp>
        <p:nvSpPr>
          <p:cNvPr id="12" name="TextBox 11"/>
          <p:cNvSpPr txBox="1"/>
          <p:nvPr/>
        </p:nvSpPr>
        <p:spPr>
          <a:xfrm>
            <a:off x="4788884" y="678234"/>
            <a:ext cx="4272844" cy="400110"/>
          </a:xfrm>
          <a:prstGeom prst="rect">
            <a:avLst/>
          </a:prstGeom>
          <a:noFill/>
        </p:spPr>
        <p:txBody>
          <a:bodyPr wrap="square" rtlCol="0">
            <a:spAutoFit/>
          </a:bodyPr>
          <a:lstStyle/>
          <a:p>
            <a:pPr algn="ctr"/>
            <a:r>
              <a:rPr lang="en-US" sz="2000" dirty="0" smtClean="0"/>
              <a:t>UCF Sports</a:t>
            </a:r>
            <a:endParaRPr lang="en-US" sz="2000" dirty="0"/>
          </a:p>
        </p:txBody>
      </p:sp>
      <p:grpSp>
        <p:nvGrpSpPr>
          <p:cNvPr id="15" name="Group 14"/>
          <p:cNvGrpSpPr/>
          <p:nvPr/>
        </p:nvGrpSpPr>
        <p:grpSpPr>
          <a:xfrm>
            <a:off x="3344459" y="6167594"/>
            <a:ext cx="5799541" cy="643017"/>
            <a:chOff x="3344459" y="6167594"/>
            <a:chExt cx="5799541" cy="643017"/>
          </a:xfrm>
        </p:grpSpPr>
        <p:sp>
          <p:nvSpPr>
            <p:cNvPr id="13" name="Oval 12"/>
            <p:cNvSpPr/>
            <p:nvPr/>
          </p:nvSpPr>
          <p:spPr>
            <a:xfrm>
              <a:off x="3344459" y="6381933"/>
              <a:ext cx="1444425" cy="4286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p:nvSpPr>
          <p:spPr>
            <a:xfrm>
              <a:off x="7699575" y="6167594"/>
              <a:ext cx="1444425" cy="4286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6" name="Oval 15"/>
          <p:cNvSpPr/>
          <p:nvPr/>
        </p:nvSpPr>
        <p:spPr>
          <a:xfrm>
            <a:off x="1930526" y="1567221"/>
            <a:ext cx="1103363" cy="831667"/>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453422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Large-Scale Results of Action Bank</a:t>
            </a:r>
            <a:endParaRPr lang="en-US" dirty="0"/>
          </a:p>
        </p:txBody>
      </p:sp>
      <p:sp>
        <p:nvSpPr>
          <p:cNvPr id="4" name="TextBox 3"/>
          <p:cNvSpPr txBox="1"/>
          <p:nvPr/>
        </p:nvSpPr>
        <p:spPr>
          <a:xfrm>
            <a:off x="6472074" y="6611779"/>
            <a:ext cx="2671926" cy="276999"/>
          </a:xfrm>
          <a:prstGeom prst="rect">
            <a:avLst/>
          </a:prstGeom>
          <a:noFill/>
        </p:spPr>
        <p:txBody>
          <a:bodyPr wrap="square" rtlCol="0">
            <a:spAutoFit/>
          </a:bodyPr>
          <a:lstStyle/>
          <a:p>
            <a:pPr algn="r"/>
            <a:r>
              <a:rPr lang="en-US" sz="1200" dirty="0" smtClean="0"/>
              <a:t>[</a:t>
            </a:r>
            <a:r>
              <a:rPr lang="en-US" sz="1200" dirty="0" err="1" smtClean="0"/>
              <a:t>Sadanand</a:t>
            </a:r>
            <a:r>
              <a:rPr lang="en-US" sz="1200" dirty="0" smtClean="0"/>
              <a:t> and Corso, CVPR 2012]</a:t>
            </a:r>
            <a:endParaRPr lang="en-US" sz="1200" dirty="0"/>
          </a:p>
        </p:txBody>
      </p:sp>
      <p:sp>
        <p:nvSpPr>
          <p:cNvPr id="7" name="Rectangle 6"/>
          <p:cNvSpPr/>
          <p:nvPr/>
        </p:nvSpPr>
        <p:spPr>
          <a:xfrm>
            <a:off x="2438400" y="4796892"/>
            <a:ext cx="4800600" cy="1323439"/>
          </a:xfrm>
          <a:prstGeom prst="rect">
            <a:avLst/>
          </a:prstGeom>
        </p:spPr>
        <p:txBody>
          <a:bodyPr wrap="square">
            <a:spAutoFit/>
          </a:bodyPr>
          <a:lstStyle/>
          <a:p>
            <a:pPr algn="ctr"/>
            <a:r>
              <a:rPr lang="en-US" sz="2000" dirty="0"/>
              <a:t>HMDB51-V: video-wise 10-fold CV</a:t>
            </a:r>
          </a:p>
          <a:p>
            <a:pPr algn="ctr"/>
            <a:r>
              <a:rPr lang="en-US" sz="2000" dirty="0"/>
              <a:t>HMDB51-B: three benchmark splits</a:t>
            </a:r>
          </a:p>
          <a:p>
            <a:pPr algn="ctr"/>
            <a:r>
              <a:rPr lang="en-US" sz="2000" dirty="0"/>
              <a:t>UCF50-V: video-wise 10-fold CV</a:t>
            </a:r>
          </a:p>
          <a:p>
            <a:pPr algn="ctr"/>
            <a:r>
              <a:rPr lang="en-US" sz="2000" dirty="0"/>
              <a:t>UCF50-G: group-wise 5-fold CV</a:t>
            </a:r>
          </a:p>
        </p:txBody>
      </p:sp>
      <p:pic>
        <p:nvPicPr>
          <p:cNvPr id="8" name="Picture 7"/>
          <p:cNvPicPr>
            <a:picLocks noChangeAspect="1"/>
          </p:cNvPicPr>
          <p:nvPr/>
        </p:nvPicPr>
        <p:blipFill>
          <a:blip r:embed="rId2"/>
          <a:stretch>
            <a:fillRect/>
          </a:stretch>
        </p:blipFill>
        <p:spPr>
          <a:xfrm>
            <a:off x="2438400" y="1139857"/>
            <a:ext cx="4800600" cy="3416300"/>
          </a:xfrm>
          <a:prstGeom prst="rect">
            <a:avLst/>
          </a:prstGeom>
        </p:spPr>
      </p:pic>
    </p:spTree>
    <p:extLst>
      <p:ext uri="{BB962C8B-B14F-4D97-AF65-F5344CB8AC3E}">
        <p14:creationId xmlns:p14="http://schemas.microsoft.com/office/powerpoint/2010/main" val="113991407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cf50.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760" y="-1"/>
            <a:ext cx="7162800" cy="6848155"/>
          </a:xfrm>
          <a:prstGeom prst="rect">
            <a:avLst/>
          </a:prstGeom>
        </p:spPr>
      </p:pic>
      <p:grpSp>
        <p:nvGrpSpPr>
          <p:cNvPr id="5" name="Group 4"/>
          <p:cNvGrpSpPr/>
          <p:nvPr/>
        </p:nvGrpSpPr>
        <p:grpSpPr>
          <a:xfrm>
            <a:off x="285050" y="1078344"/>
            <a:ext cx="8786555" cy="5338770"/>
            <a:chOff x="285050" y="1078344"/>
            <a:chExt cx="8786555" cy="5338770"/>
          </a:xfrm>
        </p:grpSpPr>
        <p:sp>
          <p:nvSpPr>
            <p:cNvPr id="9" name="Oval 8"/>
            <p:cNvSpPr/>
            <p:nvPr/>
          </p:nvSpPr>
          <p:spPr>
            <a:xfrm>
              <a:off x="287871" y="4332111"/>
              <a:ext cx="1444425" cy="987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Oval 9"/>
            <p:cNvSpPr/>
            <p:nvPr/>
          </p:nvSpPr>
          <p:spPr>
            <a:xfrm>
              <a:off x="287871" y="2353733"/>
              <a:ext cx="1444425" cy="987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p:cNvSpPr/>
            <p:nvPr/>
          </p:nvSpPr>
          <p:spPr>
            <a:xfrm>
              <a:off x="285050" y="2463800"/>
              <a:ext cx="1444425" cy="987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p:cNvSpPr/>
            <p:nvPr/>
          </p:nvSpPr>
          <p:spPr>
            <a:xfrm>
              <a:off x="3259671" y="2173111"/>
              <a:ext cx="578556" cy="522111"/>
            </a:xfrm>
            <a:prstGeom prst="ellipse">
              <a:avLst/>
            </a:prstGeom>
            <a:noFill/>
            <a:ln w="101600">
              <a:solidFill>
                <a:schemeClr val="accent4"/>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p:nvSpPr>
          <p:spPr>
            <a:xfrm>
              <a:off x="5246515" y="4167630"/>
              <a:ext cx="440267" cy="397314"/>
            </a:xfrm>
            <a:prstGeom prst="ellipse">
              <a:avLst/>
            </a:prstGeom>
            <a:noFill/>
            <a:ln w="101600">
              <a:solidFill>
                <a:schemeClr val="accent4"/>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p:nvSpPr>
          <p:spPr>
            <a:xfrm>
              <a:off x="8092510" y="1600200"/>
              <a:ext cx="440267" cy="397314"/>
            </a:xfrm>
            <a:prstGeom prst="ellipse">
              <a:avLst/>
            </a:prstGeom>
            <a:noFill/>
            <a:ln w="101600">
              <a:solidFill>
                <a:schemeClr val="accent3"/>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p:cNvSpPr/>
            <p:nvPr/>
          </p:nvSpPr>
          <p:spPr>
            <a:xfrm>
              <a:off x="8092510" y="2837125"/>
              <a:ext cx="440267" cy="397314"/>
            </a:xfrm>
            <a:prstGeom prst="ellipse">
              <a:avLst/>
            </a:prstGeom>
            <a:noFill/>
            <a:ln w="101600">
              <a:solidFill>
                <a:schemeClr val="accent4"/>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4"/>
                </a:solidFill>
              </a:endParaRPr>
            </a:p>
          </p:txBody>
        </p:sp>
        <p:sp>
          <p:nvSpPr>
            <p:cNvPr id="16" name="Oval 15"/>
            <p:cNvSpPr/>
            <p:nvPr/>
          </p:nvSpPr>
          <p:spPr>
            <a:xfrm>
              <a:off x="4140204" y="3061319"/>
              <a:ext cx="440267" cy="397314"/>
            </a:xfrm>
            <a:prstGeom prst="ellipse">
              <a:avLst/>
            </a:prstGeom>
            <a:noFill/>
            <a:ln w="101600">
              <a:solidFill>
                <a:schemeClr val="accent3"/>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Oval 16"/>
            <p:cNvSpPr/>
            <p:nvPr/>
          </p:nvSpPr>
          <p:spPr>
            <a:xfrm>
              <a:off x="7103538" y="6019800"/>
              <a:ext cx="440267" cy="397314"/>
            </a:xfrm>
            <a:prstGeom prst="ellipse">
              <a:avLst/>
            </a:prstGeom>
            <a:noFill/>
            <a:ln w="101600">
              <a:solidFill>
                <a:schemeClr val="accent3"/>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Oval 17"/>
            <p:cNvSpPr/>
            <p:nvPr/>
          </p:nvSpPr>
          <p:spPr>
            <a:xfrm>
              <a:off x="287871" y="3234439"/>
              <a:ext cx="1444425" cy="987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p:cNvSpPr/>
            <p:nvPr/>
          </p:nvSpPr>
          <p:spPr>
            <a:xfrm>
              <a:off x="287871" y="6206066"/>
              <a:ext cx="1444425" cy="987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TextBox 19"/>
            <p:cNvSpPr txBox="1"/>
            <p:nvPr/>
          </p:nvSpPr>
          <p:spPr>
            <a:xfrm>
              <a:off x="7553682" y="1078344"/>
              <a:ext cx="1517923" cy="400110"/>
            </a:xfrm>
            <a:prstGeom prst="rect">
              <a:avLst/>
            </a:prstGeom>
            <a:noFill/>
          </p:spPr>
          <p:txBody>
            <a:bodyPr wrap="square" rtlCol="0">
              <a:spAutoFit/>
            </a:bodyPr>
            <a:lstStyle/>
            <a:p>
              <a:pPr algn="ctr"/>
              <a:r>
                <a:rPr lang="en-US" sz="2000" dirty="0" smtClean="0"/>
                <a:t>Worst</a:t>
              </a:r>
              <a:endParaRPr lang="en-US" sz="2000" dirty="0"/>
            </a:p>
          </p:txBody>
        </p:sp>
        <p:sp>
          <p:nvSpPr>
            <p:cNvPr id="21" name="TextBox 20"/>
            <p:cNvSpPr txBox="1"/>
            <p:nvPr/>
          </p:nvSpPr>
          <p:spPr>
            <a:xfrm>
              <a:off x="7553682" y="2345266"/>
              <a:ext cx="1517923" cy="400110"/>
            </a:xfrm>
            <a:prstGeom prst="rect">
              <a:avLst/>
            </a:prstGeom>
            <a:noFill/>
          </p:spPr>
          <p:txBody>
            <a:bodyPr wrap="square" rtlCol="0">
              <a:spAutoFit/>
            </a:bodyPr>
            <a:lstStyle/>
            <a:p>
              <a:pPr algn="ctr"/>
              <a:r>
                <a:rPr lang="en-US" sz="2000" dirty="0" smtClean="0"/>
                <a:t>Best</a:t>
              </a:r>
              <a:endParaRPr lang="en-US" sz="2000" dirty="0"/>
            </a:p>
          </p:txBody>
        </p:sp>
      </p:grpSp>
    </p:spTree>
    <p:extLst>
      <p:ext uri="{BB962C8B-B14F-4D97-AF65-F5344CB8AC3E}">
        <p14:creationId xmlns:p14="http://schemas.microsoft.com/office/powerpoint/2010/main" val="376655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Semantics Transfer</a:t>
            </a:r>
            <a:endParaRPr lang="en-US" dirty="0"/>
          </a:p>
        </p:txBody>
      </p:sp>
      <p:sp>
        <p:nvSpPr>
          <p:cNvPr id="3" name="Content Placeholder 2"/>
          <p:cNvSpPr>
            <a:spLocks noGrp="1"/>
          </p:cNvSpPr>
          <p:nvPr>
            <p:ph idx="1"/>
          </p:nvPr>
        </p:nvSpPr>
        <p:spPr/>
        <p:txBody>
          <a:bodyPr/>
          <a:lstStyle/>
          <a:p>
            <a:r>
              <a:rPr lang="en-US" dirty="0" smtClean="0"/>
              <a:t>Can action bank permit a high-level transfer of semantics from the bank templates through to the final classifier?</a:t>
            </a:r>
            <a:endParaRPr lang="en-US" dirty="0"/>
          </a:p>
        </p:txBody>
      </p:sp>
      <p:grpSp>
        <p:nvGrpSpPr>
          <p:cNvPr id="10" name="Group 9"/>
          <p:cNvGrpSpPr>
            <a:grpSpLocks noChangeAspect="1"/>
          </p:cNvGrpSpPr>
          <p:nvPr/>
        </p:nvGrpSpPr>
        <p:grpSpPr>
          <a:xfrm>
            <a:off x="533321" y="1960029"/>
            <a:ext cx="8077358" cy="4478867"/>
            <a:chOff x="1158522" y="1888067"/>
            <a:chExt cx="6728178" cy="3732389"/>
          </a:xfrm>
        </p:grpSpPr>
        <p:pic>
          <p:nvPicPr>
            <p:cNvPr id="4" name="Picture 3" descr="class_box.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522" y="1888067"/>
              <a:ext cx="2057400" cy="1714500"/>
            </a:xfrm>
            <a:prstGeom prst="rect">
              <a:avLst/>
            </a:prstGeom>
          </p:spPr>
        </p:pic>
        <p:pic>
          <p:nvPicPr>
            <p:cNvPr id="5" name="Picture 4" descr="class_clap.pd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93911" y="1888067"/>
              <a:ext cx="2057400" cy="1714500"/>
            </a:xfrm>
            <a:prstGeom prst="rect">
              <a:avLst/>
            </a:prstGeom>
          </p:spPr>
        </p:pic>
        <p:pic>
          <p:nvPicPr>
            <p:cNvPr id="6" name="Picture 5" descr="class_handwaving.pd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29300" y="1888067"/>
              <a:ext cx="2057400" cy="1714500"/>
            </a:xfrm>
            <a:prstGeom prst="rect">
              <a:avLst/>
            </a:prstGeom>
          </p:spPr>
        </p:pic>
        <p:pic>
          <p:nvPicPr>
            <p:cNvPr id="7" name="Picture 6" descr="class_jog.pd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93911" y="3905956"/>
              <a:ext cx="2057400" cy="1714500"/>
            </a:xfrm>
            <a:prstGeom prst="rect">
              <a:avLst/>
            </a:prstGeom>
          </p:spPr>
        </p:pic>
        <p:pic>
          <p:nvPicPr>
            <p:cNvPr id="8" name="Picture 7" descr="class_run.pdf"/>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29300" y="3905956"/>
              <a:ext cx="2057400" cy="1714500"/>
            </a:xfrm>
            <a:prstGeom prst="rect">
              <a:avLst/>
            </a:prstGeom>
          </p:spPr>
        </p:pic>
        <p:pic>
          <p:nvPicPr>
            <p:cNvPr id="9" name="Picture 8" descr="class_walk.pdf"/>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8522" y="3905956"/>
              <a:ext cx="2057400" cy="1714500"/>
            </a:xfrm>
            <a:prstGeom prst="rect">
              <a:avLst/>
            </a:prstGeom>
          </p:spPr>
        </p:pic>
      </p:grpSp>
      <p:sp>
        <p:nvSpPr>
          <p:cNvPr id="11" name="TextBox 10"/>
          <p:cNvSpPr txBox="1"/>
          <p:nvPr/>
        </p:nvSpPr>
        <p:spPr>
          <a:xfrm>
            <a:off x="6472074" y="6611779"/>
            <a:ext cx="2671926" cy="276999"/>
          </a:xfrm>
          <a:prstGeom prst="rect">
            <a:avLst/>
          </a:prstGeom>
          <a:noFill/>
        </p:spPr>
        <p:txBody>
          <a:bodyPr wrap="square" rtlCol="0">
            <a:spAutoFit/>
          </a:bodyPr>
          <a:lstStyle/>
          <a:p>
            <a:pPr algn="r"/>
            <a:r>
              <a:rPr lang="en-US" sz="1200" dirty="0" smtClean="0"/>
              <a:t>[</a:t>
            </a:r>
            <a:r>
              <a:rPr lang="en-US" sz="1200" dirty="0" err="1" smtClean="0"/>
              <a:t>Sadanand</a:t>
            </a:r>
            <a:r>
              <a:rPr lang="en-US" sz="1200" dirty="0" smtClean="0"/>
              <a:t> and Corso, CVPR 2012]</a:t>
            </a:r>
            <a:endParaRPr lang="en-US" sz="1200" dirty="0"/>
          </a:p>
        </p:txBody>
      </p:sp>
      <p:sp>
        <p:nvSpPr>
          <p:cNvPr id="12" name="TextBox 11"/>
          <p:cNvSpPr txBox="1"/>
          <p:nvPr/>
        </p:nvSpPr>
        <p:spPr>
          <a:xfrm>
            <a:off x="533320" y="6438896"/>
            <a:ext cx="5273662" cy="276999"/>
          </a:xfrm>
          <a:prstGeom prst="rect">
            <a:avLst/>
          </a:prstGeom>
          <a:noFill/>
        </p:spPr>
        <p:txBody>
          <a:bodyPr wrap="square" rtlCol="0">
            <a:spAutoFit/>
          </a:bodyPr>
          <a:lstStyle/>
          <a:p>
            <a:r>
              <a:rPr lang="en-US" sz="1200" dirty="0"/>
              <a:t>T</a:t>
            </a:r>
            <a:r>
              <a:rPr lang="en-US" sz="1200" dirty="0" smtClean="0"/>
              <a:t>he KTH data set is used for this study.</a:t>
            </a:r>
            <a:endParaRPr lang="en-US" sz="1200" dirty="0"/>
          </a:p>
        </p:txBody>
      </p:sp>
      <p:grpSp>
        <p:nvGrpSpPr>
          <p:cNvPr id="20" name="Group 19"/>
          <p:cNvGrpSpPr/>
          <p:nvPr/>
        </p:nvGrpSpPr>
        <p:grpSpPr>
          <a:xfrm>
            <a:off x="533321" y="2469443"/>
            <a:ext cx="8262395" cy="3524957"/>
            <a:chOff x="533321" y="2469443"/>
            <a:chExt cx="8262395" cy="3524957"/>
          </a:xfrm>
        </p:grpSpPr>
        <p:sp>
          <p:nvSpPr>
            <p:cNvPr id="14" name="Oval 13"/>
            <p:cNvSpPr/>
            <p:nvPr/>
          </p:nvSpPr>
          <p:spPr>
            <a:xfrm>
              <a:off x="3810000" y="2469443"/>
              <a:ext cx="1996982" cy="846667"/>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p:cNvSpPr/>
            <p:nvPr/>
          </p:nvSpPr>
          <p:spPr>
            <a:xfrm>
              <a:off x="3337018" y="4515555"/>
              <a:ext cx="2469964" cy="381001"/>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Oval 15"/>
            <p:cNvSpPr/>
            <p:nvPr/>
          </p:nvSpPr>
          <p:spPr>
            <a:xfrm>
              <a:off x="5954889" y="5613399"/>
              <a:ext cx="2840827" cy="381001"/>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Oval 16"/>
            <p:cNvSpPr/>
            <p:nvPr/>
          </p:nvSpPr>
          <p:spPr>
            <a:xfrm>
              <a:off x="533321" y="4961467"/>
              <a:ext cx="2034822" cy="381001"/>
            </a:xfrm>
            <a:prstGeom prst="ellipse">
              <a:avLst/>
            </a:prstGeom>
            <a:noFill/>
            <a:ln w="101600">
              <a:solidFill>
                <a:schemeClr val="accent2">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9" name="Straight Connector 18"/>
            <p:cNvCxnSpPr>
              <a:stCxn id="17" idx="7"/>
              <a:endCxn id="15" idx="3"/>
            </p:cNvCxnSpPr>
            <p:nvPr/>
          </p:nvCxnSpPr>
          <p:spPr>
            <a:xfrm flipV="1">
              <a:off x="2270150" y="4840760"/>
              <a:ext cx="1428586" cy="176503"/>
            </a:xfrm>
            <a:prstGeom prst="line">
              <a:avLst/>
            </a:prstGeom>
            <a:ln w="50800">
              <a:solidFill>
                <a:schemeClr val="accent2">
                  <a:alpha val="50000"/>
                </a:schemeClr>
              </a:solidFill>
            </a:ln>
            <a:effectLst/>
          </p:spPr>
          <p:style>
            <a:lnRef idx="2">
              <a:schemeClr val="accent1"/>
            </a:lnRef>
            <a:fillRef idx="0">
              <a:schemeClr val="accent1"/>
            </a:fillRef>
            <a:effectRef idx="1">
              <a:schemeClr val="accent1"/>
            </a:effectRef>
            <a:fontRef idx="minor">
              <a:schemeClr val="tx1"/>
            </a:fontRef>
          </p:style>
        </p:cxnSp>
      </p:grpSp>
      <p:grpSp>
        <p:nvGrpSpPr>
          <p:cNvPr id="24" name="Group 23"/>
          <p:cNvGrpSpPr/>
          <p:nvPr/>
        </p:nvGrpSpPr>
        <p:grpSpPr>
          <a:xfrm>
            <a:off x="815622" y="2582333"/>
            <a:ext cx="7100711" cy="3014135"/>
            <a:chOff x="815622" y="2582333"/>
            <a:chExt cx="7100711" cy="3014135"/>
          </a:xfrm>
        </p:grpSpPr>
        <p:sp>
          <p:nvSpPr>
            <p:cNvPr id="21" name="Oval 20"/>
            <p:cNvSpPr/>
            <p:nvPr/>
          </p:nvSpPr>
          <p:spPr>
            <a:xfrm>
              <a:off x="815622" y="2582333"/>
              <a:ext cx="1996982" cy="592667"/>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Oval 21"/>
            <p:cNvSpPr/>
            <p:nvPr/>
          </p:nvSpPr>
          <p:spPr>
            <a:xfrm>
              <a:off x="6674556" y="5122334"/>
              <a:ext cx="1241777" cy="474134"/>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3" name="Oval 22"/>
            <p:cNvSpPr/>
            <p:nvPr/>
          </p:nvSpPr>
          <p:spPr>
            <a:xfrm>
              <a:off x="1547937" y="3579167"/>
              <a:ext cx="1444425" cy="428678"/>
            </a:xfrm>
            <a:prstGeom prst="ellipse">
              <a:avLst/>
            </a:prstGeom>
            <a:noFill/>
            <a:ln w="101600">
              <a:solidFill>
                <a:schemeClr val="accent6">
                  <a:alpha val="50000"/>
                </a:schemeClr>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257319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Does Size Matter?</a:t>
            </a:r>
            <a:endParaRPr lang="en-US" dirty="0"/>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1648" r="-1648"/>
          <a:stretch>
            <a:fillRect/>
          </a:stretch>
        </p:blipFill>
        <p:spPr bwMode="auto">
          <a:prstGeom prst="rect">
            <a:avLst/>
          </a:prstGeom>
          <a:noFill/>
          <a:ln w="12700" cap="flat">
            <a:noFill/>
            <a:prstDash val="solid"/>
            <a:miter lim="800000"/>
            <a:headEnd/>
            <a:tailEnd/>
          </a:ln>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33320" y="6438896"/>
            <a:ext cx="5273662" cy="276999"/>
          </a:xfrm>
          <a:prstGeom prst="rect">
            <a:avLst/>
          </a:prstGeom>
          <a:noFill/>
        </p:spPr>
        <p:txBody>
          <a:bodyPr wrap="square" rtlCol="0">
            <a:spAutoFit/>
          </a:bodyPr>
          <a:lstStyle/>
          <a:p>
            <a:r>
              <a:rPr lang="en-US" sz="1200" dirty="0"/>
              <a:t>T</a:t>
            </a:r>
            <a:r>
              <a:rPr lang="en-US" sz="1200" dirty="0" smtClean="0"/>
              <a:t>he UCF Sports data set is used for this study.</a:t>
            </a:r>
            <a:endParaRPr lang="en-US" sz="1200" dirty="0"/>
          </a:p>
        </p:txBody>
      </p:sp>
      <p:sp>
        <p:nvSpPr>
          <p:cNvPr id="6" name="TextBox 5"/>
          <p:cNvSpPr txBox="1"/>
          <p:nvPr/>
        </p:nvSpPr>
        <p:spPr>
          <a:xfrm>
            <a:off x="6472074" y="6611779"/>
            <a:ext cx="2671926" cy="276999"/>
          </a:xfrm>
          <a:prstGeom prst="rect">
            <a:avLst/>
          </a:prstGeom>
          <a:noFill/>
        </p:spPr>
        <p:txBody>
          <a:bodyPr wrap="square" rtlCol="0">
            <a:spAutoFit/>
          </a:bodyPr>
          <a:lstStyle/>
          <a:p>
            <a:pPr algn="r"/>
            <a:r>
              <a:rPr lang="en-US" sz="1200" dirty="0" smtClean="0"/>
              <a:t>[</a:t>
            </a:r>
            <a:r>
              <a:rPr lang="en-US" sz="1200" dirty="0" err="1" smtClean="0"/>
              <a:t>Sadanand</a:t>
            </a:r>
            <a:r>
              <a:rPr lang="en-US" sz="1200" dirty="0" smtClean="0"/>
              <a:t> and Corso, CVPR 2012]</a:t>
            </a:r>
            <a:endParaRPr lang="en-US" sz="1200" dirty="0"/>
          </a:p>
        </p:txBody>
      </p:sp>
    </p:spTree>
    <p:extLst>
      <p:ext uri="{BB962C8B-B14F-4D97-AF65-F5344CB8AC3E}">
        <p14:creationId xmlns:p14="http://schemas.microsoft.com/office/powerpoint/2010/main" val="79518809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Closing Remarks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Summary</a:t>
            </a:r>
          </a:p>
          <a:p>
            <a:pPr lvl="1"/>
            <a:r>
              <a:rPr lang="en-US" dirty="0" smtClean="0"/>
              <a:t>Overview of motion perception and activity recognition.</a:t>
            </a:r>
          </a:p>
          <a:p>
            <a:pPr lvl="1"/>
            <a:r>
              <a:rPr lang="en-US" dirty="0" smtClean="0"/>
              <a:t>Low-level features</a:t>
            </a:r>
          </a:p>
          <a:p>
            <a:pPr lvl="2"/>
            <a:r>
              <a:rPr lang="en-US" dirty="0" smtClean="0"/>
              <a:t>STIP</a:t>
            </a:r>
          </a:p>
          <a:p>
            <a:pPr lvl="2"/>
            <a:r>
              <a:rPr lang="en-US" dirty="0" smtClean="0"/>
              <a:t>Cuboids</a:t>
            </a:r>
          </a:p>
          <a:p>
            <a:pPr lvl="2"/>
            <a:r>
              <a:rPr lang="en-US" dirty="0" smtClean="0"/>
              <a:t>Trajectories</a:t>
            </a:r>
          </a:p>
          <a:p>
            <a:pPr lvl="1"/>
            <a:r>
              <a:rPr lang="en-US" dirty="0" smtClean="0"/>
              <a:t>Low-level descriptors</a:t>
            </a:r>
          </a:p>
          <a:p>
            <a:pPr lvl="2"/>
            <a:r>
              <a:rPr lang="en-US" dirty="0" smtClean="0"/>
              <a:t>HOG/HOF</a:t>
            </a:r>
          </a:p>
          <a:p>
            <a:pPr lvl="2"/>
            <a:r>
              <a:rPr lang="en-US" dirty="0" smtClean="0"/>
              <a:t>HOG3D</a:t>
            </a:r>
          </a:p>
          <a:p>
            <a:pPr lvl="2"/>
            <a:r>
              <a:rPr lang="en-US" dirty="0" smtClean="0"/>
              <a:t>MBH</a:t>
            </a:r>
          </a:p>
          <a:p>
            <a:pPr lvl="2"/>
            <a:r>
              <a:rPr lang="en-US" dirty="0" smtClean="0"/>
              <a:t>Motion Interchange Patterns</a:t>
            </a:r>
          </a:p>
          <a:p>
            <a:r>
              <a:rPr lang="en-US" dirty="0" smtClean="0"/>
              <a:t>Challenges</a:t>
            </a:r>
          </a:p>
          <a:p>
            <a:pPr lvl="1"/>
            <a:r>
              <a:rPr lang="en-US" dirty="0" smtClean="0"/>
              <a:t>Space-time or “space and time”? </a:t>
            </a:r>
          </a:p>
          <a:p>
            <a:pPr lvl="1"/>
            <a:r>
              <a:rPr lang="en-US" dirty="0" smtClean="0"/>
              <a:t>Building intuition and understanding for the low-level features and descriptors.  Where are they good?  Where do they fail?</a:t>
            </a:r>
            <a:endParaRPr lang="en-US" dirty="0"/>
          </a:p>
        </p:txBody>
      </p:sp>
    </p:spTree>
    <p:extLst>
      <p:ext uri="{BB962C8B-B14F-4D97-AF65-F5344CB8AC3E}">
        <p14:creationId xmlns:p14="http://schemas.microsoft.com/office/powerpoint/2010/main" val="1111052352"/>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Theme">
  <a:themeElements>
    <a:clrScheme name="JJ Simple Colors 1">
      <a:dk1>
        <a:sysClr val="windowText" lastClr="000000"/>
      </a:dk1>
      <a:lt1>
        <a:sysClr val="window" lastClr="FFFFFF"/>
      </a:lt1>
      <a:dk2>
        <a:srgbClr val="1F497D"/>
      </a:dk2>
      <a:lt2>
        <a:srgbClr val="EEECE1"/>
      </a:lt2>
      <a:accent1>
        <a:srgbClr val="041A9B"/>
      </a:accent1>
      <a:accent2>
        <a:srgbClr val="D8AC21"/>
      </a:accent2>
      <a:accent3>
        <a:srgbClr val="FF0000"/>
      </a:accent3>
      <a:accent4>
        <a:srgbClr val="31FF28"/>
      </a:accent4>
      <a:accent5>
        <a:srgbClr val="4BACC6"/>
      </a:accent5>
      <a:accent6>
        <a:srgbClr val="F79646"/>
      </a:accent6>
      <a:hlink>
        <a:srgbClr val="00007B"/>
      </a:hlink>
      <a:folHlink>
        <a:srgbClr val="000065"/>
      </a:folHlink>
    </a:clrScheme>
    <a:fontScheme name="JJ Simple Fonts 1">
      <a:majorFont>
        <a:latin typeface="Franklin Gothic Medium"/>
        <a:ea typeface=""/>
        <a:cs typeface=""/>
        <a:font script="Jpan" typeface="ＭＳ 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Helvetica"/>
        <a:ea typeface=""/>
        <a:cs typeface=""/>
        <a:font script="Jpan" typeface="ＭＳ Ｐ明朝"/>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Default Theme.thmx</Template>
  <TotalTime>571</TotalTime>
  <Words>4732</Words>
  <Application>Microsoft Office PowerPoint</Application>
  <PresentationFormat>On-screen Show (4:3)</PresentationFormat>
  <Paragraphs>741</Paragraphs>
  <Slides>65</Slides>
  <Notes>26</Notes>
  <HiddenSlides>1</HiddenSlides>
  <MMClips>69</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Default Theme</vt:lpstr>
      <vt:lpstr>Low-Level Features and Descriptors in Video</vt:lpstr>
      <vt:lpstr>PowerPoint Presentation</vt:lpstr>
      <vt:lpstr>Human Activity Perception and Cognition</vt:lpstr>
      <vt:lpstr>Johansson: Perception of Biological Motion</vt:lpstr>
      <vt:lpstr>Mammalian Activity Recognition is Viewpoint Specific     </vt:lpstr>
      <vt:lpstr>Pelphrey Study: STS Prefers Biological Motion</vt:lpstr>
      <vt:lpstr>Select STS Cells Tuned to Object-Agent Interactions</vt:lpstr>
      <vt:lpstr>Activity Recognition Overview</vt:lpstr>
      <vt:lpstr>Activity Recognition Has Many Faces</vt:lpstr>
      <vt:lpstr>Applications of Activity Recognition</vt:lpstr>
      <vt:lpstr>Applications of Activity Recognition</vt:lpstr>
      <vt:lpstr>Applications of Activity Recognition</vt:lpstr>
      <vt:lpstr>Inherent Complexity in Activity</vt:lpstr>
      <vt:lpstr>Humans are Highly Articulated</vt:lpstr>
      <vt:lpstr>Motion of the Camera and/or of the Scene</vt:lpstr>
      <vt:lpstr>Action is View Dependent</vt:lpstr>
      <vt:lpstr>Action is Subject Dependent</vt:lpstr>
      <vt:lpstr>Occlusion</vt:lpstr>
      <vt:lpstr>Johansson: Perception of Biological Motion</vt:lpstr>
      <vt:lpstr>High-level Representations are a Challenge</vt:lpstr>
      <vt:lpstr>Current Performance: Activity Recognition</vt:lpstr>
      <vt:lpstr>The (Very Common) Bag-of-Features Pipeline</vt:lpstr>
      <vt:lpstr>Typical Elements of the Bag-of-Features Pipeline</vt:lpstr>
      <vt:lpstr>Outline</vt:lpstr>
      <vt:lpstr>Evaluation of Local Features for Activity Recognition</vt:lpstr>
      <vt:lpstr>Detectors / Features</vt:lpstr>
      <vt:lpstr>STIP: Space-Time Interest Points</vt:lpstr>
      <vt:lpstr>STIP: Space-Time Interest Points</vt:lpstr>
      <vt:lpstr>STIP: Space-Time Interest Points</vt:lpstr>
      <vt:lpstr>Dollár’s Cuboids</vt:lpstr>
      <vt:lpstr>Dense Sampling of Locations</vt:lpstr>
      <vt:lpstr>Discussion: Local Spatiotemporal Features</vt:lpstr>
      <vt:lpstr>Trajectories by Local Keypoint Tracking</vt:lpstr>
      <vt:lpstr>Trajectories by Local Keypoint Tracking</vt:lpstr>
      <vt:lpstr>Dense Trajectories</vt:lpstr>
      <vt:lpstr>Dense Trajectories: Convincing Improvements</vt:lpstr>
      <vt:lpstr>Descriptors</vt:lpstr>
      <vt:lpstr>Local Descriptors: HOG/HOF </vt:lpstr>
      <vt:lpstr>Motion Boundary Histograms</vt:lpstr>
      <vt:lpstr>Local Descriptors: HOG3D</vt:lpstr>
      <vt:lpstr>Local Descriptors: HOG3D</vt:lpstr>
      <vt:lpstr>Local Descriptors: Motion Interchange Patterns</vt:lpstr>
      <vt:lpstr>Local Descriptors: Motion Interchange Patterns</vt:lpstr>
      <vt:lpstr>Local Descriptors: Motion Interchange Patterns</vt:lpstr>
      <vt:lpstr>Local Descriptors: Motion Interchange Patterns</vt:lpstr>
      <vt:lpstr>Local Descriptors: Motion Interchange Patterns</vt:lpstr>
      <vt:lpstr>Local Descriptors: Motion Interchange Patterns</vt:lpstr>
      <vt:lpstr>Local Descriptors: Motion Interchange Patterns</vt:lpstr>
      <vt:lpstr>Local Descriptors: Motion Interchange Patterns</vt:lpstr>
      <vt:lpstr>Global Descriptors: Templates</vt:lpstr>
      <vt:lpstr>Action Spotting: Space-Time Oriented Energy</vt:lpstr>
      <vt:lpstr>Action Spotting: Space-Time Oriented Energy</vt:lpstr>
      <vt:lpstr>Pure Motion Energy</vt:lpstr>
      <vt:lpstr>Pure Motion Energy</vt:lpstr>
      <vt:lpstr>Spotting – Template Matching</vt:lpstr>
      <vt:lpstr>PowerPoint Presentation</vt:lpstr>
      <vt:lpstr>Basic Idea in Action Bank</vt:lpstr>
      <vt:lpstr>Action Bank Representation</vt:lpstr>
      <vt:lpstr>Building the Bank</vt:lpstr>
      <vt:lpstr>Performance Results of Action Bank</vt:lpstr>
      <vt:lpstr>Large-Scale Results of Action Bank</vt:lpstr>
      <vt:lpstr>PowerPoint Presentation</vt:lpstr>
      <vt:lpstr>Discussion: Semantics Transfer</vt:lpstr>
      <vt:lpstr>Discussion: Does Size Matter?</vt:lpstr>
      <vt:lpstr>Closing Remarks</vt:lpstr>
    </vt:vector>
  </TitlesOfParts>
  <Company>SUNY at Buffalo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Low-Level Features and Descriptors in Video</dc:title>
  <dc:creator>Jason Corso</dc:creator>
  <cp:lastModifiedBy>Institute for Pure and Applied Mathematics, UCLA</cp:lastModifiedBy>
  <cp:revision>69</cp:revision>
  <dcterms:created xsi:type="dcterms:W3CDTF">2013-07-22T19:13:35Z</dcterms:created>
  <dcterms:modified xsi:type="dcterms:W3CDTF">2013-07-25T21:35:54Z</dcterms:modified>
</cp:coreProperties>
</file>