
<file path=[Content_Types].xml><?xml version="1.0" encoding="utf-8"?>
<Types xmlns="http://schemas.openxmlformats.org/package/2006/content-types">
  <Default Extension="xml" ContentType="application/xml"/>
  <Default Extension="tiff" ContentType="image/tiff"/>
  <Default Extension="emf" ContentType="image/x-emf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369" r:id="rId3"/>
    <p:sldId id="357" r:id="rId4"/>
    <p:sldId id="359" r:id="rId5"/>
    <p:sldId id="360" r:id="rId6"/>
    <p:sldId id="362" r:id="rId7"/>
    <p:sldId id="363" r:id="rId8"/>
    <p:sldId id="384" r:id="rId9"/>
    <p:sldId id="365" r:id="rId10"/>
    <p:sldId id="366" r:id="rId11"/>
    <p:sldId id="370" r:id="rId12"/>
    <p:sldId id="371" r:id="rId13"/>
    <p:sldId id="348" r:id="rId14"/>
    <p:sldId id="374" r:id="rId15"/>
    <p:sldId id="389" r:id="rId16"/>
    <p:sldId id="375" r:id="rId17"/>
    <p:sldId id="393" r:id="rId18"/>
    <p:sldId id="373" r:id="rId19"/>
    <p:sldId id="378" r:id="rId20"/>
    <p:sldId id="376" r:id="rId21"/>
    <p:sldId id="377" r:id="rId22"/>
    <p:sldId id="379" r:id="rId23"/>
    <p:sldId id="350" r:id="rId24"/>
    <p:sldId id="349" r:id="rId25"/>
    <p:sldId id="390" r:id="rId26"/>
    <p:sldId id="391" r:id="rId27"/>
    <p:sldId id="380" r:id="rId28"/>
    <p:sldId id="351" r:id="rId29"/>
    <p:sldId id="352" r:id="rId30"/>
    <p:sldId id="353" r:id="rId31"/>
    <p:sldId id="354" r:id="rId32"/>
    <p:sldId id="355" r:id="rId33"/>
    <p:sldId id="381" r:id="rId34"/>
    <p:sldId id="382" r:id="rId35"/>
    <p:sldId id="383" r:id="rId36"/>
    <p:sldId id="385" r:id="rId37"/>
    <p:sldId id="386" r:id="rId38"/>
    <p:sldId id="338" r:id="rId39"/>
    <p:sldId id="387" r:id="rId40"/>
    <p:sldId id="356" r:id="rId4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12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notesMaster" Target="notesMasters/notesMaster1.xml"/><Relationship Id="rId43" Type="http://schemas.openxmlformats.org/officeDocument/2006/relationships/handoutMaster" Target="handoutMasters/handoutMaster1.xml"/><Relationship Id="rId44" Type="http://schemas.openxmlformats.org/officeDocument/2006/relationships/printerSettings" Target="printerSettings/printerSettings1.bin"/><Relationship Id="rId4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409BFE-1543-594E-B2CC-2A44D9297A54}" type="datetimeFigureOut">
              <a:rPr lang="en-US" smtClean="0"/>
              <a:t>1/18/16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6EB9C-2C9C-9A47-AE04-D021AA846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839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888B2-0988-D84A-A4AC-337E75ADCA43}" type="datetimeFigureOut">
              <a:rPr lang="en-US" smtClean="0"/>
              <a:t>1/18/16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79260-9A46-3B43-B96E-BDF3B5A4E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1661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66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358956" indent="-36908660" defTabSz="91466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02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0059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5088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0118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fld id="{FB5C51E1-265E-6148-A252-F2637782E04F}" type="slidenum">
              <a:rPr lang="en-US" sz="1200">
                <a:latin typeface="Arial" charset="0"/>
              </a:rPr>
              <a:pPr/>
              <a:t>5</a:t>
            </a:fld>
            <a:endParaRPr lang="en-US" sz="1200">
              <a:latin typeface="Arial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14E904-E99D-0541-8503-A2BED13C7231}" type="slidenum">
              <a:rPr lang="en-US"/>
              <a:pPr/>
              <a:t>34</a:t>
            </a:fld>
            <a:endParaRPr lang="en-US"/>
          </a:p>
        </p:txBody>
      </p:sp>
      <p:sp>
        <p:nvSpPr>
          <p:cNvPr id="257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D4FCA9-41DD-404D-B3E8-646A761E46C6}" type="slidenum">
              <a:rPr lang="en-US"/>
              <a:pPr/>
              <a:t>35</a:t>
            </a:fld>
            <a:endParaRPr lang="en-US"/>
          </a:p>
        </p:txBody>
      </p:sp>
      <p:sp>
        <p:nvSpPr>
          <p:cNvPr id="416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16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DB68-880C-424A-9EB8-1963E462A9C1}" type="datetime1">
              <a:rPr lang="en-US" smtClean="0"/>
              <a:t>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A4D1F-1D86-E541-A915-CE497469336B}" type="datetime1">
              <a:rPr lang="en-US" smtClean="0"/>
              <a:t>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76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4B5EB-25C0-524E-8E5A-7624B99009DC}" type="datetime1">
              <a:rPr lang="en-US" smtClean="0"/>
              <a:t>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76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3BDC6-43BA-8243-80D6-6B02846DD7AC}" type="datetime1">
              <a:rPr lang="en-US" smtClean="0"/>
              <a:t>1/18/16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818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B1F0C-E5A4-EF41-9F79-8545ED710087}" type="datetime1">
              <a:rPr lang="en-US" smtClean="0"/>
              <a:t>1/18/16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987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684C-C0B8-8844-8E6B-AF2E400204AE}" type="datetime1">
              <a:rPr lang="en-US" smtClean="0"/>
              <a:t>1/18/16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958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16D3-8485-D848-8786-F3FA87C026C0}" type="datetime1">
              <a:rPr lang="en-US" smtClean="0"/>
              <a:t>1/18/16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715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E5CD-EE29-894B-934E-53C377573A0D}" type="datetime1">
              <a:rPr lang="en-US" smtClean="0"/>
              <a:t>1/18/16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3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2A791-B03D-8B45-9318-D6A30469E2AE}" type="datetime1">
              <a:rPr lang="en-US" smtClean="0"/>
              <a:t>1/18/16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602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D7053-E82F-3345-A57A-74A548FF5359}" type="datetime1">
              <a:rPr lang="en-US" smtClean="0"/>
              <a:t>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57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6DAAB-BE9C-4949-9497-A53C45D04B0B}" type="datetime1">
              <a:rPr lang="en-US" smtClean="0"/>
              <a:t>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584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microsoft.com/office/2007/relationships/hdphoto" Target="../media/hdphoto1.wdp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-11044"/>
            <a:ext cx="9144000" cy="310663"/>
          </a:xfrm>
          <a:prstGeom prst="rect">
            <a:avLst/>
          </a:prstGeom>
          <a:solidFill>
            <a:schemeClr val="bg1">
              <a:lumMod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7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C215-F6D7-884C-8FD9-ABBA3200F523}" type="datetime1">
              <a:rPr lang="en-US" smtClean="0"/>
              <a:t>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-5100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6DF6B450-8358-B840-BE7D-A200D730F66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2" descr="[logo] Crest of the University of Wisconsin–Madison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  <a14:imgEffect>
                      <a14:brightnessContrast bright="9000" contrast="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8" y="2"/>
            <a:ext cx="228600" cy="34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Straight Connector 11"/>
          <p:cNvCxnSpPr/>
          <p:nvPr userDrawn="1"/>
        </p:nvCxnSpPr>
        <p:spPr>
          <a:xfrm>
            <a:off x="457200" y="971826"/>
            <a:ext cx="8229600" cy="0"/>
          </a:xfrm>
          <a:prstGeom prst="line">
            <a:avLst/>
          </a:prstGeom>
          <a:ln>
            <a:gradFill flip="none" rotWithShape="1">
              <a:gsLst>
                <a:gs pos="0">
                  <a:schemeClr val="tx1"/>
                </a:gs>
                <a:gs pos="100000">
                  <a:srgbClr val="FFFFFF"/>
                </a:gs>
                <a:gs pos="50000">
                  <a:schemeClr val="accent1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0369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0000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emf"/><Relationship Id="rId3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2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4" Type="http://schemas.openxmlformats.org/officeDocument/2006/relationships/image" Target="../media/image15.emf"/><Relationship Id="rId5" Type="http://schemas.openxmlformats.org/officeDocument/2006/relationships/image" Target="../media/image16.emf"/><Relationship Id="rId6" Type="http://schemas.openxmlformats.org/officeDocument/2006/relationships/image" Target="../media/image17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4" Type="http://schemas.openxmlformats.org/officeDocument/2006/relationships/image" Target="../media/image15.emf"/><Relationship Id="rId5" Type="http://schemas.openxmlformats.org/officeDocument/2006/relationships/image" Target="../media/image16.emf"/><Relationship Id="rId6" Type="http://schemas.openxmlformats.org/officeDocument/2006/relationships/image" Target="../media/image17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4" Type="http://schemas.openxmlformats.org/officeDocument/2006/relationships/image" Target="../media/image16.emf"/><Relationship Id="rId5" Type="http://schemas.openxmlformats.org/officeDocument/2006/relationships/image" Target="../media/image18.emf"/><Relationship Id="rId6" Type="http://schemas.openxmlformats.org/officeDocument/2006/relationships/image" Target="../media/image19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4" Type="http://schemas.openxmlformats.org/officeDocument/2006/relationships/image" Target="../media/image16.emf"/><Relationship Id="rId5" Type="http://schemas.openxmlformats.org/officeDocument/2006/relationships/image" Target="../media/image20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tif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4" Type="http://schemas.openxmlformats.org/officeDocument/2006/relationships/image" Target="../media/image33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emf"/><Relationship Id="rId3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6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38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39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tif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/>
              <a:t>An Elliptical Form for the Power Flow Problem</a:t>
            </a:r>
            <a:br>
              <a:rPr lang="en-US" dirty="0" smtClean="0"/>
            </a:br>
            <a:r>
              <a:rPr lang="en-US" dirty="0" smtClean="0">
                <a:solidFill>
                  <a:srgbClr val="FF6600"/>
                </a:solidFill>
              </a:rPr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4" y="3886200"/>
            <a:ext cx="8557695" cy="17526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Bernie Lesieutre (UW-Madison, LBNL)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89434" y="5738789"/>
            <a:ext cx="66962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Optimization and Equilibrium in Energy Economics,</a:t>
            </a:r>
          </a:p>
          <a:p>
            <a:r>
              <a:rPr lang="en-US" dirty="0" smtClean="0"/>
              <a:t>IPAM, Los Angeles, January 15, 2016. </a:t>
            </a:r>
          </a:p>
          <a:p>
            <a:r>
              <a:rPr lang="en-US" dirty="0"/>
              <a:t>S</a:t>
            </a:r>
            <a:r>
              <a:rPr lang="en-US" dirty="0" smtClean="0"/>
              <a:t>upport from MACS2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949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Picture 1028" descr="TimelinePowerDecis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7600"/>
            <a:ext cx="9144000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Power System Decision Timescales</a:t>
            </a:r>
          </a:p>
        </p:txBody>
      </p:sp>
    </p:spTree>
    <p:extLst>
      <p:ext uri="{BB962C8B-B14F-4D97-AF65-F5344CB8AC3E}">
        <p14:creationId xmlns:p14="http://schemas.microsoft.com/office/powerpoint/2010/main" val="3452352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Life at the Physical Layer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100" y="1491041"/>
            <a:ext cx="4584700" cy="274955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949700" y="2755900"/>
            <a:ext cx="4914900" cy="1663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90500" y="3302000"/>
            <a:ext cx="5194300" cy="3327400"/>
          </a:xfrm>
          <a:prstGeom prst="rect">
            <a:avLst/>
          </a:prstGeom>
          <a:solidFill>
            <a:srgbClr val="FF8000">
              <a:alpha val="4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300" y="3441700"/>
            <a:ext cx="4722861" cy="29972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98262" y="1015067"/>
            <a:ext cx="40055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“Angle” stability problems</a:t>
            </a:r>
            <a:endParaRPr 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5091161" y="5003800"/>
            <a:ext cx="401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Voltage Stability Problems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57320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Power Flow Equations</a:t>
            </a:r>
          </a:p>
        </p:txBody>
      </p:sp>
      <p:sp>
        <p:nvSpPr>
          <p:cNvPr id="30741" name="TextBox 432"/>
          <p:cNvSpPr txBox="1">
            <a:spLocks noChangeArrowheads="1"/>
          </p:cNvSpPr>
          <p:nvPr/>
        </p:nvSpPr>
        <p:spPr bwMode="auto">
          <a:xfrm>
            <a:off x="286433" y="2697540"/>
            <a:ext cx="517997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dirty="0"/>
              <a:t>In terms of elements of the bus admittance matrix, the power flow equations relating injected powers to voltages are</a:t>
            </a:r>
          </a:p>
        </p:txBody>
      </p:sp>
      <p:pic>
        <p:nvPicPr>
          <p:cNvPr id="30742" name="Picture 25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267200"/>
            <a:ext cx="6916738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3" name="TextBox 22"/>
          <p:cNvSpPr txBox="1">
            <a:spLocks noChangeArrowheads="1"/>
          </p:cNvSpPr>
          <p:nvPr/>
        </p:nvSpPr>
        <p:spPr bwMode="auto">
          <a:xfrm>
            <a:off x="3173413" y="6172200"/>
            <a:ext cx="28543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/>
              <a:t>(Polar Coordinates)</a:t>
            </a:r>
          </a:p>
        </p:txBody>
      </p:sp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410" y="1100137"/>
            <a:ext cx="39370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7384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Traditional Power Flow Problem</a:t>
            </a:r>
          </a:p>
        </p:txBody>
      </p:sp>
      <p:sp>
        <p:nvSpPr>
          <p:cNvPr id="67588" name="Text Box 7"/>
          <p:cNvSpPr txBox="1">
            <a:spLocks noChangeArrowheads="1"/>
          </p:cNvSpPr>
          <p:nvPr/>
        </p:nvSpPr>
        <p:spPr bwMode="auto">
          <a:xfrm>
            <a:off x="381000" y="1549400"/>
            <a:ext cx="508541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Arial" pitchFamily="-105" charset="0"/>
                <a:ea typeface="+mn-ea"/>
                <a:cs typeface="+mn-cs"/>
              </a:rPr>
              <a:t>Specify </a:t>
            </a:r>
            <a:endParaRPr lang="en-US" sz="2800" dirty="0" smtClean="0">
              <a:latin typeface="Arial" pitchFamily="-105" charset="0"/>
              <a:ea typeface="+mn-ea"/>
              <a:cs typeface="+mn-cs"/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Load </a:t>
            </a:r>
            <a:r>
              <a:rPr lang="en-US" dirty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Active Power and Load Reactive </a:t>
            </a:r>
            <a:r>
              <a:rPr lang="en-US" dirty="0" smtClean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Power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Generator </a:t>
            </a:r>
            <a:r>
              <a:rPr lang="en-US" dirty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Voltage Magnitude and Active </a:t>
            </a:r>
            <a:r>
              <a:rPr lang="en-US" dirty="0" smtClean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Power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dirty="0" smtClean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One </a:t>
            </a:r>
            <a:r>
              <a:rPr lang="en-US" dirty="0">
                <a:solidFill>
                  <a:schemeClr val="accent2"/>
                </a:solidFill>
                <a:latin typeface="Arial" pitchFamily="-105" charset="0"/>
                <a:ea typeface="+mn-ea"/>
                <a:cs typeface="+mn-cs"/>
              </a:rPr>
              <a:t>“slack bus” with Voltage Magnitude and Angle</a:t>
            </a:r>
          </a:p>
          <a:p>
            <a:pPr marL="514350" indent="-514350">
              <a:defRPr/>
            </a:pPr>
            <a:r>
              <a:rPr lang="en-US" sz="2800" dirty="0">
                <a:latin typeface="Arial" pitchFamily="-105" charset="0"/>
                <a:ea typeface="+mn-ea"/>
                <a:cs typeface="+mn-cs"/>
              </a:rPr>
              <a:t>Solve for </a:t>
            </a:r>
            <a:endParaRPr lang="en-US" sz="2800" dirty="0" smtClean="0">
              <a:latin typeface="Arial" pitchFamily="-105" charset="0"/>
              <a:ea typeface="+mn-ea"/>
              <a:cs typeface="+mn-cs"/>
            </a:endParaRPr>
          </a:p>
          <a:p>
            <a:pPr marL="514350" indent="-514350">
              <a:buFont typeface="Arial"/>
              <a:buChar char="•"/>
              <a:defRPr/>
            </a:pPr>
            <a:r>
              <a:rPr lang="en-US" dirty="0" smtClean="0">
                <a:latin typeface="Arial" pitchFamily="-105" charset="0"/>
                <a:ea typeface="+mn-ea"/>
                <a:cs typeface="+mn-cs"/>
              </a:rPr>
              <a:t>Load </a:t>
            </a:r>
            <a:r>
              <a:rPr lang="en-US" dirty="0">
                <a:latin typeface="Arial" pitchFamily="-105" charset="0"/>
                <a:ea typeface="+mn-ea"/>
                <a:cs typeface="+mn-cs"/>
              </a:rPr>
              <a:t>Voltage Magnitude and </a:t>
            </a:r>
            <a:r>
              <a:rPr lang="en-US" dirty="0" smtClean="0">
                <a:latin typeface="Arial" pitchFamily="-105" charset="0"/>
                <a:ea typeface="+mn-ea"/>
                <a:cs typeface="+mn-cs"/>
              </a:rPr>
              <a:t>Angle</a:t>
            </a:r>
          </a:p>
          <a:p>
            <a:pPr marL="514350" indent="-514350">
              <a:buFont typeface="Arial"/>
              <a:buChar char="•"/>
              <a:defRPr/>
            </a:pPr>
            <a:r>
              <a:rPr lang="en-US" dirty="0" smtClean="0">
                <a:latin typeface="Arial" pitchFamily="-105" charset="0"/>
                <a:ea typeface="+mn-ea"/>
                <a:cs typeface="+mn-cs"/>
              </a:rPr>
              <a:t>Generator </a:t>
            </a:r>
            <a:r>
              <a:rPr lang="en-US" dirty="0">
                <a:latin typeface="Arial" pitchFamily="-105" charset="0"/>
                <a:ea typeface="+mn-ea"/>
                <a:cs typeface="+mn-cs"/>
              </a:rPr>
              <a:t>Reactive Power and </a:t>
            </a:r>
            <a:r>
              <a:rPr lang="en-US" dirty="0" smtClean="0">
                <a:latin typeface="Arial" pitchFamily="-105" charset="0"/>
                <a:ea typeface="+mn-ea"/>
                <a:cs typeface="+mn-cs"/>
              </a:rPr>
              <a:t>Angle</a:t>
            </a:r>
          </a:p>
          <a:p>
            <a:pPr marL="514350" indent="-514350">
              <a:buFont typeface="Arial"/>
              <a:buChar char="•"/>
              <a:defRPr/>
            </a:pPr>
            <a:r>
              <a:rPr lang="en-US" dirty="0" smtClean="0">
                <a:latin typeface="Arial" pitchFamily="-105" charset="0"/>
                <a:ea typeface="+mn-ea"/>
                <a:cs typeface="+mn-cs"/>
              </a:rPr>
              <a:t>Slack </a:t>
            </a:r>
            <a:r>
              <a:rPr lang="en-US" dirty="0">
                <a:latin typeface="Arial" pitchFamily="-105" charset="0"/>
                <a:ea typeface="+mn-ea"/>
                <a:cs typeface="+mn-cs"/>
              </a:rPr>
              <a:t>bus Active and Reactive Power</a:t>
            </a:r>
          </a:p>
        </p:txBody>
      </p:sp>
      <p:sp>
        <p:nvSpPr>
          <p:cNvPr id="31748" name="TextBox 4"/>
          <p:cNvSpPr txBox="1">
            <a:spLocks noChangeArrowheads="1"/>
          </p:cNvSpPr>
          <p:nvPr/>
        </p:nvSpPr>
        <p:spPr bwMode="auto">
          <a:xfrm>
            <a:off x="990600" y="1016000"/>
            <a:ext cx="3219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sz="2800" dirty="0"/>
              <a:t>Textbook approach</a:t>
            </a:r>
          </a:p>
        </p:txBody>
      </p:sp>
      <p:sp>
        <p:nvSpPr>
          <p:cNvPr id="31749" name="TextBox 5"/>
          <p:cNvSpPr txBox="1">
            <a:spLocks noChangeArrowheads="1"/>
          </p:cNvSpPr>
          <p:nvPr/>
        </p:nvSpPr>
        <p:spPr bwMode="auto">
          <a:xfrm>
            <a:off x="457200" y="4622800"/>
            <a:ext cx="7620000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pPr algn="l"/>
            <a:r>
              <a:rPr lang="en-US" sz="2800" dirty="0">
                <a:solidFill>
                  <a:srgbClr val="008000"/>
                </a:solidFill>
              </a:rPr>
              <a:t>Observation:</a:t>
            </a:r>
          </a:p>
          <a:p>
            <a:pPr algn="l"/>
            <a:r>
              <a:rPr lang="en-US" sz="1800" dirty="0">
                <a:solidFill>
                  <a:srgbClr val="008000"/>
                </a:solidFill>
              </a:rPr>
              <a:t>Tight constraints on</a:t>
            </a:r>
          </a:p>
          <a:p>
            <a:pPr marL="285750" indent="-285750" algn="l">
              <a:buFont typeface="Arial"/>
              <a:buChar char="•"/>
            </a:pPr>
            <a:r>
              <a:rPr lang="en-US" sz="1800" dirty="0">
                <a:solidFill>
                  <a:srgbClr val="008000"/>
                </a:solidFill>
              </a:rPr>
              <a:t> load bus powers, gen bus active power and voltage, and slack bus voltage and angle.</a:t>
            </a:r>
          </a:p>
          <a:p>
            <a:pPr algn="l"/>
            <a:r>
              <a:rPr lang="en-US" sz="1800" dirty="0">
                <a:solidFill>
                  <a:srgbClr val="008000"/>
                </a:solidFill>
              </a:rPr>
              <a:t>Loose constraints on</a:t>
            </a:r>
          </a:p>
          <a:p>
            <a:pPr marL="285750" indent="-285750" algn="l">
              <a:buFont typeface="Arial"/>
              <a:buChar char="•"/>
            </a:pPr>
            <a:r>
              <a:rPr lang="en-US" sz="1800" dirty="0">
                <a:solidFill>
                  <a:srgbClr val="008000"/>
                </a:solidFill>
              </a:rPr>
              <a:t> load bus voltages, gen bus reactive power, slack bus active and reactive power, and line flows.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710" y="1976437"/>
            <a:ext cx="39370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3276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Power Flow Extras!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5025" y="1752600"/>
            <a:ext cx="6417141" cy="47089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Other Components:</a:t>
            </a:r>
          </a:p>
          <a:p>
            <a:pPr lvl="1" algn="l"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 </a:t>
            </a:r>
            <a:r>
              <a:rPr lang="en-US" sz="2400" dirty="0" err="1">
                <a:latin typeface="+mn-lt"/>
                <a:ea typeface="+mn-ea"/>
                <a:cs typeface="+mn-cs"/>
              </a:rPr>
              <a:t>LTCs</a:t>
            </a:r>
            <a:r>
              <a:rPr lang="en-US" sz="2400" dirty="0">
                <a:latin typeface="+mn-lt"/>
                <a:ea typeface="+mn-ea"/>
                <a:cs typeface="+mn-cs"/>
              </a:rPr>
              <a:t> 	(  network voltage control)</a:t>
            </a:r>
          </a:p>
          <a:p>
            <a:pPr lvl="1" algn="l"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 </a:t>
            </a:r>
            <a:r>
              <a:rPr lang="en-US" sz="2400" dirty="0" err="1">
                <a:latin typeface="+mn-lt"/>
                <a:ea typeface="+mn-ea"/>
                <a:cs typeface="+mn-cs"/>
              </a:rPr>
              <a:t>SVDs</a:t>
            </a:r>
            <a:r>
              <a:rPr lang="en-US" sz="2400" dirty="0">
                <a:latin typeface="+mn-lt"/>
                <a:ea typeface="+mn-ea"/>
                <a:cs typeface="+mn-cs"/>
              </a:rPr>
              <a:t>	(network voltage control)</a:t>
            </a:r>
          </a:p>
          <a:p>
            <a:pPr lvl="1" algn="l"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 DC lines  ( a few dedicated controllable lines)</a:t>
            </a:r>
          </a:p>
          <a:p>
            <a:pPr lvl="1" algn="l"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 </a:t>
            </a:r>
            <a:r>
              <a:rPr lang="en-US" sz="2400" dirty="0" err="1">
                <a:latin typeface="+mn-lt"/>
                <a:ea typeface="+mn-ea"/>
                <a:cs typeface="+mn-cs"/>
              </a:rPr>
              <a:t>PARs</a:t>
            </a:r>
            <a:r>
              <a:rPr lang="en-US" sz="2400" dirty="0">
                <a:latin typeface="+mn-lt"/>
                <a:ea typeface="+mn-ea"/>
                <a:cs typeface="+mn-cs"/>
              </a:rPr>
              <a:t> 	( ~ network angle control)</a:t>
            </a:r>
          </a:p>
          <a:p>
            <a:pPr lvl="1" algn="l">
              <a:buFont typeface="Arial"/>
              <a:buChar char="•"/>
              <a:defRPr/>
            </a:pPr>
            <a:endParaRPr lang="en-US" sz="2400" dirty="0">
              <a:latin typeface="+mn-lt"/>
              <a:ea typeface="+mn-ea"/>
              <a:cs typeface="+mn-cs"/>
            </a:endParaRPr>
          </a:p>
          <a:p>
            <a:pPr algn="l"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Other Problems</a:t>
            </a:r>
          </a:p>
          <a:p>
            <a:pPr lvl="1" algn="l"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 Multiple solutions ( ~ stability margins)</a:t>
            </a:r>
          </a:p>
          <a:p>
            <a:pPr lvl="1" algn="l"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 Multiple solutions ( bifurcation analysis)</a:t>
            </a:r>
          </a:p>
          <a:p>
            <a:pPr lvl="1" algn="l"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 and, most commonly, </a:t>
            </a:r>
          </a:p>
          <a:p>
            <a:pPr marL="1371600" lvl="2" indent="-457200" algn="l">
              <a:defRPr/>
            </a:pPr>
            <a:endParaRPr lang="en-US" sz="2800" dirty="0">
              <a:solidFill>
                <a:srgbClr val="000090"/>
              </a:solidFill>
              <a:latin typeface="+mn-lt"/>
              <a:ea typeface="+mn-ea"/>
              <a:cs typeface="+mn-cs"/>
            </a:endParaRPr>
          </a:p>
          <a:p>
            <a:pPr marL="1371600" lvl="2" indent="-457200" algn="l">
              <a:defRPr/>
            </a:pPr>
            <a:r>
              <a:rPr lang="en-US" sz="3200" dirty="0">
                <a:solidFill>
                  <a:srgbClr val="000090"/>
                </a:solidFill>
                <a:latin typeface="+mn-lt"/>
                <a:ea typeface="+mn-ea"/>
                <a:cs typeface="+mn-cs"/>
              </a:rPr>
              <a:t>Optimal Power Flow</a:t>
            </a:r>
          </a:p>
        </p:txBody>
      </p:sp>
    </p:spTree>
    <p:extLst>
      <p:ext uri="{BB962C8B-B14F-4D97-AF65-F5344CB8AC3E}">
        <p14:creationId xmlns:p14="http://schemas.microsoft.com/office/powerpoint/2010/main" val="33774904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Basic Optimal Power Flow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1066800"/>
            <a:ext cx="7494588" cy="34163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pPr algn="l"/>
            <a:r>
              <a:rPr lang="en-US">
                <a:latin typeface="Arial" charset="0"/>
              </a:rPr>
              <a:t>Adjust the power flow problem by</a:t>
            </a:r>
          </a:p>
          <a:p>
            <a:pPr algn="l"/>
            <a:r>
              <a:rPr lang="en-US">
                <a:latin typeface="Arial" charset="0"/>
              </a:rPr>
              <a:t>Adding an objective function:</a:t>
            </a:r>
          </a:p>
          <a:p>
            <a:pPr lvl="1" algn="l">
              <a:buFont typeface="Arial" charset="0"/>
              <a:buChar char="•"/>
            </a:pPr>
            <a:r>
              <a:rPr lang="en-US">
                <a:latin typeface="Arial" charset="0"/>
              </a:rPr>
              <a:t> </a:t>
            </a:r>
            <a:r>
              <a:rPr lang="en-US">
                <a:solidFill>
                  <a:srgbClr val="000090"/>
                </a:solidFill>
                <a:latin typeface="Arial" charset="0"/>
              </a:rPr>
              <a:t>minimize dispatch cost</a:t>
            </a:r>
          </a:p>
          <a:p>
            <a:pPr algn="l"/>
            <a:endParaRPr lang="en-US">
              <a:solidFill>
                <a:srgbClr val="000090"/>
              </a:solidFill>
              <a:latin typeface="Arial" charset="0"/>
            </a:endParaRPr>
          </a:p>
          <a:p>
            <a:pPr algn="l"/>
            <a:r>
              <a:rPr lang="en-US">
                <a:latin typeface="Arial" charset="0"/>
              </a:rPr>
              <a:t>Change Constraints:</a:t>
            </a:r>
          </a:p>
          <a:p>
            <a:pPr lvl="1" algn="l">
              <a:buFont typeface="Arial" charset="0"/>
              <a:buChar char="•"/>
            </a:pPr>
            <a:r>
              <a:rPr lang="en-US">
                <a:latin typeface="Arial" charset="0"/>
              </a:rPr>
              <a:t> Tighten voltage constraints at loads</a:t>
            </a:r>
          </a:p>
          <a:p>
            <a:pPr lvl="1" algn="l">
              <a:buFont typeface="Arial" charset="0"/>
              <a:buChar char="•"/>
            </a:pPr>
            <a:r>
              <a:rPr lang="en-US">
                <a:latin typeface="Arial" charset="0"/>
              </a:rPr>
              <a:t> Tighten power flow constraints</a:t>
            </a:r>
          </a:p>
          <a:p>
            <a:pPr lvl="1" algn="l">
              <a:buFont typeface="Arial" charset="0"/>
              <a:buChar char="•"/>
            </a:pPr>
            <a:r>
              <a:rPr lang="en-US">
                <a:latin typeface="Arial" charset="0"/>
              </a:rPr>
              <a:t> Loosen Power injection constraints at generators</a:t>
            </a:r>
          </a:p>
          <a:p>
            <a:pPr lvl="1" algn="l">
              <a:buFont typeface="Arial" charset="0"/>
              <a:buChar char="•"/>
            </a:pP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629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Classical OPF Problem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2362200"/>
            <a:ext cx="35433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2286000"/>
            <a:ext cx="12287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295400"/>
            <a:ext cx="52101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4876800"/>
            <a:ext cx="6943725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 rot="20884769">
            <a:off x="6677025" y="1219200"/>
            <a:ext cx="1060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FF0000"/>
                </a:solidFill>
                <a:latin typeface="Arial Black" charset="0"/>
                <a:cs typeface="Arial Black" charset="0"/>
              </a:rPr>
              <a:t>Cost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 rot="20928642">
            <a:off x="6337300" y="2971800"/>
            <a:ext cx="2290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008000"/>
                </a:solidFill>
                <a:latin typeface="Arial Black" charset="0"/>
                <a:cs typeface="Arial Black" charset="0"/>
              </a:rPr>
              <a:t>Engineering </a:t>
            </a:r>
          </a:p>
          <a:p>
            <a:r>
              <a:rPr lang="en-US" i="1">
                <a:solidFill>
                  <a:srgbClr val="008000"/>
                </a:solidFill>
                <a:latin typeface="Arial Black" charset="0"/>
                <a:cs typeface="Arial Black" charset="0"/>
              </a:rPr>
              <a:t>Constraints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 rot="20988258">
            <a:off x="6270625" y="5170488"/>
            <a:ext cx="2701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0000FF"/>
                </a:solidFill>
                <a:latin typeface="Arial Black" charset="0"/>
                <a:cs typeface="Arial Black" charset="0"/>
              </a:rPr>
              <a:t>Physical Laws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42150" y="4981575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>
                <a:latin typeface="Times New Roman" charset="0"/>
                <a:cs typeface="Times New Roman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081946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OPF Variations . are . numerous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914400"/>
            <a:ext cx="8110538" cy="49545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sz="2800" dirty="0">
                <a:latin typeface="+mn-lt"/>
                <a:ea typeface="+mn-ea"/>
                <a:cs typeface="+mn-cs"/>
              </a:rPr>
              <a:t>Different Objectives:</a:t>
            </a:r>
          </a:p>
          <a:p>
            <a:pPr algn="l"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Traditional variants include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minimize losses  (maximize energy efficiency)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achieve a target voltage profile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include security constraints</a:t>
            </a:r>
          </a:p>
          <a:p>
            <a:pPr algn="l"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Modern Objectives focus on Electricity Markets</a:t>
            </a:r>
          </a:p>
          <a:p>
            <a:pPr algn="l"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Short term - 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Minimize cost for procuring energy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Minimize cost for procuring emergency reserves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Minimize cost for procuring regulation reserves</a:t>
            </a:r>
          </a:p>
          <a:p>
            <a:pPr algn="l"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Long term –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Market for ensuring future generation capacity</a:t>
            </a:r>
          </a:p>
          <a:p>
            <a:pPr lvl="1" algn="l">
              <a:buFont typeface="Arial"/>
              <a:buChar char="•"/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 Market for allocation of Financial Transmission Rights</a:t>
            </a:r>
          </a:p>
        </p:txBody>
      </p:sp>
    </p:spTree>
    <p:extLst>
      <p:ext uri="{BB962C8B-B14F-4D97-AF65-F5344CB8AC3E}">
        <p14:creationId xmlns:p14="http://schemas.microsoft.com/office/powerpoint/2010/main" val="4113279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Market OPFs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… get complicated quickly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5400" y="1447800"/>
            <a:ext cx="6781800" cy="600233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pPr algn="l"/>
            <a:r>
              <a:rPr lang="en-US" dirty="0">
                <a:latin typeface="Arial" charset="0"/>
              </a:rPr>
              <a:t>Multiple short-term timeframes</a:t>
            </a:r>
          </a:p>
          <a:p>
            <a:pPr lvl="1" algn="l">
              <a:buFont typeface="Arial" charset="0"/>
              <a:buChar char="•"/>
            </a:pPr>
            <a:r>
              <a:rPr lang="en-US" dirty="0">
                <a:latin typeface="Arial" charset="0"/>
              </a:rPr>
              <a:t> day-ahead, hourly schedule</a:t>
            </a:r>
          </a:p>
          <a:p>
            <a:pPr lvl="1" algn="l">
              <a:buFont typeface="Arial" charset="0"/>
              <a:buChar char="•"/>
            </a:pPr>
            <a:r>
              <a:rPr lang="en-US" dirty="0">
                <a:latin typeface="Arial" charset="0"/>
              </a:rPr>
              <a:t> real-time adjustments</a:t>
            </a:r>
          </a:p>
          <a:p>
            <a:pPr lvl="1" algn="l">
              <a:buFont typeface="Arial" charset="0"/>
              <a:buChar char="•"/>
            </a:pPr>
            <a:r>
              <a:rPr lang="en-US" dirty="0">
                <a:latin typeface="Arial" charset="0"/>
              </a:rPr>
              <a:t> account for transitions</a:t>
            </a:r>
          </a:p>
          <a:p>
            <a:pPr lvl="1" algn="l"/>
            <a:endParaRPr lang="en-US" dirty="0">
              <a:latin typeface="Arial" charset="0"/>
            </a:endParaRPr>
          </a:p>
          <a:p>
            <a:pPr algn="l"/>
            <a:r>
              <a:rPr lang="en-US" dirty="0">
                <a:latin typeface="Arial" charset="0"/>
              </a:rPr>
              <a:t>Multiple uses for a resources capacity:</a:t>
            </a:r>
          </a:p>
          <a:p>
            <a:pPr lvl="1" algn="l">
              <a:buFont typeface="Arial" charset="0"/>
              <a:buChar char="•"/>
            </a:pPr>
            <a:r>
              <a:rPr lang="en-US" dirty="0">
                <a:latin typeface="Arial" charset="0"/>
              </a:rPr>
              <a:t> energy</a:t>
            </a:r>
          </a:p>
          <a:p>
            <a:pPr lvl="1" algn="l">
              <a:buFont typeface="Arial" charset="0"/>
              <a:buChar char="•"/>
            </a:pPr>
            <a:r>
              <a:rPr lang="en-US" dirty="0">
                <a:latin typeface="Arial" charset="0"/>
              </a:rPr>
              <a:t> reserves</a:t>
            </a:r>
          </a:p>
          <a:p>
            <a:pPr lvl="1" algn="l">
              <a:buFont typeface="Arial" charset="0"/>
              <a:buChar char="•"/>
            </a:pPr>
            <a:r>
              <a:rPr lang="en-US" dirty="0">
                <a:latin typeface="Arial" charset="0"/>
              </a:rPr>
              <a:t> regulation</a:t>
            </a:r>
          </a:p>
          <a:p>
            <a:pPr algn="l"/>
            <a:r>
              <a:rPr lang="en-US" dirty="0">
                <a:solidFill>
                  <a:srgbClr val="0000FF"/>
                </a:solidFill>
                <a:latin typeface="Arial" charset="0"/>
              </a:rPr>
              <a:t>With separate market offers, these markets are </a:t>
            </a:r>
            <a:r>
              <a:rPr lang="ja-JP" altLang="en-US" dirty="0">
                <a:solidFill>
                  <a:srgbClr val="0000FF"/>
                </a:solidFill>
                <a:latin typeface="Arial" charset="0"/>
              </a:rPr>
              <a:t>“</a:t>
            </a:r>
            <a:r>
              <a:rPr lang="en-US" b="1" dirty="0">
                <a:solidFill>
                  <a:srgbClr val="FF6600"/>
                </a:solidFill>
                <a:latin typeface="Arial" charset="0"/>
              </a:rPr>
              <a:t>co-optimized</a:t>
            </a:r>
            <a:r>
              <a:rPr lang="en-US" dirty="0">
                <a:solidFill>
                  <a:srgbClr val="0000FF"/>
                </a:solidFill>
                <a:latin typeface="Arial" charset="0"/>
              </a:rPr>
              <a:t>,</a:t>
            </a:r>
            <a:r>
              <a:rPr lang="ja-JP" altLang="en-US" dirty="0">
                <a:solidFill>
                  <a:srgbClr val="0000FF"/>
                </a:solidFill>
                <a:latin typeface="Arial" charset="0"/>
              </a:rPr>
              <a:t>”</a:t>
            </a:r>
            <a:r>
              <a:rPr lang="en-US" dirty="0">
                <a:solidFill>
                  <a:srgbClr val="0000FF"/>
                </a:solidFill>
                <a:latin typeface="Arial" charset="0"/>
              </a:rPr>
              <a:t> accounting for resource capacity and transition limits, and sometimes with a restriction on simultaneous allocation (disjunctive constraint).</a:t>
            </a:r>
          </a:p>
          <a:p>
            <a:pPr lvl="1" algn="l">
              <a:buFont typeface="Arial" charset="0"/>
              <a:buChar char="•"/>
            </a:pPr>
            <a:endParaRPr lang="en-US" dirty="0">
              <a:latin typeface="Arial" charset="0"/>
            </a:endParaRPr>
          </a:p>
          <a:p>
            <a:pPr lvl="1" algn="l">
              <a:buFont typeface="Arial" charset="0"/>
              <a:buChar char="•"/>
            </a:pP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26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 rot="20301724">
            <a:off x="1576020" y="3119735"/>
            <a:ext cx="6296766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Day Ahead Schedule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Market OPFs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… get complicated quickly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" name="Rectangle 5"/>
          <p:cNvSpPr/>
          <p:nvPr/>
        </p:nvSpPr>
        <p:spPr>
          <a:xfrm rot="1882249">
            <a:off x="1965562" y="4480232"/>
            <a:ext cx="4865447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Hourly Schedule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 rot="886025">
            <a:off x="1708838" y="2967335"/>
            <a:ext cx="5726335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Real-Time Dispatch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rot="196416">
            <a:off x="4006070" y="2078336"/>
            <a:ext cx="3604547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Ramp Rates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 rot="20623891">
            <a:off x="2394520" y="4919182"/>
            <a:ext cx="2145164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Energy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19757669">
            <a:off x="237962" y="3421193"/>
            <a:ext cx="2895541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Reserves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 rot="17803676">
            <a:off x="4609267" y="3967386"/>
            <a:ext cx="3602629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Regulation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12578963">
            <a:off x="2452613" y="2642165"/>
            <a:ext cx="4748132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Co-optimization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 rot="429459">
            <a:off x="5381462" y="5062061"/>
            <a:ext cx="2895541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Capacity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 rot="20238694">
            <a:off x="2237200" y="2988916"/>
            <a:ext cx="4748132" cy="5847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Disjunctive constraint</a:t>
            </a:r>
            <a:endParaRPr lang="en-U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 rot="21217608">
            <a:off x="-110304" y="3009180"/>
            <a:ext cx="3424064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Offers</a:t>
            </a:r>
            <a:endParaRPr lang="en-U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 rot="3161463">
            <a:off x="1651096" y="4960339"/>
            <a:ext cx="4898221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Demand Response</a:t>
            </a:r>
            <a:endParaRPr lang="en-U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 rot="556141">
            <a:off x="4228879" y="3979797"/>
            <a:ext cx="3424064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Bids</a:t>
            </a:r>
            <a:endParaRPr lang="en-U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 rot="15698864">
            <a:off x="2840394" y="4014714"/>
            <a:ext cx="4802982" cy="70788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Opportunity Cost</a:t>
            </a:r>
            <a:endParaRPr lang="en-U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 rot="20312473">
            <a:off x="947675" y="4322893"/>
            <a:ext cx="2895541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OOM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 rot="1556403">
            <a:off x="1100075" y="4475293"/>
            <a:ext cx="2895541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DG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39013" y="1090077"/>
            <a:ext cx="9095121" cy="58293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3572792" y="2967335"/>
            <a:ext cx="19984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YIKES!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80078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00"/>
                            </p:stCondLst>
                            <p:childTnLst>
                              <p:par>
                                <p:cTn id="26" presetID="1" presetClass="entr" presetSubtype="0" fill="hold" grpId="1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" presetClass="entr" presetSubtype="0" fill="hold" grpId="1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00"/>
                            </p:stCondLst>
                            <p:childTnLst>
                              <p:par>
                                <p:cTn id="47" presetID="1" presetClass="entr" presetSubtype="0" fill="hold" grpId="1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4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8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2" grpId="0" animBg="1"/>
      <p:bldP spid="7" grpId="0" animBg="1"/>
      <p:bldP spid="8" grpId="0" animBg="1"/>
      <p:bldP spid="9" grpId="0" animBg="1"/>
      <p:bldP spid="10" grpId="0" animBg="1"/>
      <p:bldP spid="11" grpId="1" animBg="1"/>
      <p:bldP spid="12" grpId="0" animBg="1"/>
      <p:bldP spid="13" grpId="0" animBg="1"/>
      <p:bldP spid="20" grpId="1" animBg="1"/>
      <p:bldP spid="14" grpId="0" animBg="1"/>
      <p:bldP spid="21" grpId="1" animBg="1"/>
      <p:bldP spid="15" grpId="0" animBg="1"/>
      <p:bldP spid="16" grpId="0" animBg="1"/>
      <p:bldP spid="17" grpId="0" animBg="1"/>
      <p:bldP spid="4" grpId="0" animBg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Math Problem du jour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12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1006148"/>
            <a:ext cx="8803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</a:rPr>
              <a:t>Solve the Power Flow Equations… completely.</a:t>
            </a:r>
          </a:p>
        </p:txBody>
      </p:sp>
      <p:pic>
        <p:nvPicPr>
          <p:cNvPr id="5" name="Picture 25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03983"/>
            <a:ext cx="6916738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58189" y="4496205"/>
            <a:ext cx="57643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This has been studied for a long time.</a:t>
            </a:r>
          </a:p>
          <a:p>
            <a:endParaRPr lang="en-US" sz="2800" b="1" dirty="0"/>
          </a:p>
          <a:p>
            <a:r>
              <a:rPr lang="en-US" sz="2800" b="1" dirty="0" smtClean="0"/>
              <a:t>It turns out to be a hard problem…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950124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2476032" y="5631353"/>
            <a:ext cx="2155303" cy="987731"/>
          </a:xfrm>
          <a:custGeom>
            <a:avLst/>
            <a:gdLst>
              <a:gd name="connsiteX0" fmla="*/ 0 w 2155303"/>
              <a:gd name="connsiteY0" fmla="*/ 461796 h 987731"/>
              <a:gd name="connsiteX1" fmla="*/ 795410 w 2155303"/>
              <a:gd name="connsiteY1" fmla="*/ 0 h 987731"/>
              <a:gd name="connsiteX2" fmla="*/ 1654965 w 2155303"/>
              <a:gd name="connsiteY2" fmla="*/ 102621 h 987731"/>
              <a:gd name="connsiteX3" fmla="*/ 2155303 w 2155303"/>
              <a:gd name="connsiteY3" fmla="*/ 474624 h 987731"/>
              <a:gd name="connsiteX4" fmla="*/ 1770427 w 2155303"/>
              <a:gd name="connsiteY4" fmla="*/ 897938 h 987731"/>
              <a:gd name="connsiteX5" fmla="*/ 692776 w 2155303"/>
              <a:gd name="connsiteY5" fmla="*/ 987731 h 987731"/>
              <a:gd name="connsiteX6" fmla="*/ 38488 w 2155303"/>
              <a:gd name="connsiteY6" fmla="*/ 820972 h 987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55303" h="987731">
                <a:moveTo>
                  <a:pt x="0" y="461796"/>
                </a:moveTo>
                <a:lnTo>
                  <a:pt x="795410" y="0"/>
                </a:lnTo>
                <a:lnTo>
                  <a:pt x="1654965" y="102621"/>
                </a:lnTo>
                <a:lnTo>
                  <a:pt x="2155303" y="474624"/>
                </a:lnTo>
                <a:lnTo>
                  <a:pt x="1770427" y="897938"/>
                </a:lnTo>
                <a:lnTo>
                  <a:pt x="692776" y="987731"/>
                </a:lnTo>
                <a:lnTo>
                  <a:pt x="38488" y="820972"/>
                </a:lnTo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Previous 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13</a:t>
            </a:fld>
            <a:endParaRPr lang="en-US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711200" y="1041400"/>
            <a:ext cx="79756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lang="en-US" altLang="zh-CN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18</a:t>
            </a:r>
            <a:r>
              <a:rPr kumimoji="0" lang="en-US" altLang="zh-CN" sz="3200" b="0" i="1" u="none" strike="noStrike" kern="1200" cap="none" spc="0" normalizeH="0" baseline="30000" noProof="0" dirty="0" err="1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  </a:t>
            </a:r>
            <a:r>
              <a:rPr lang="en-US" altLang="zh-CN" sz="2200" b="1" dirty="0" err="1" smtClean="0">
                <a:solidFill>
                  <a:srgbClr val="000000"/>
                </a:solidFill>
                <a:sym typeface="Wingdings" pitchFamily="2" charset="2"/>
              </a:rPr>
              <a:t>Bezout</a:t>
            </a:r>
            <a:r>
              <a:rPr lang="en-US" altLang="zh-CN" sz="2200" b="1" dirty="0" smtClean="0">
                <a:solidFill>
                  <a:srgbClr val="000000"/>
                </a:solidFill>
                <a:sym typeface="Wingdings" pitchFamily="2" charset="2"/>
              </a:rPr>
              <a:t> (1779): </a:t>
            </a:r>
            <a:r>
              <a:rPr lang="en-US" altLang="zh-CN" sz="2200" dirty="0" smtClean="0">
                <a:solidFill>
                  <a:srgbClr val="000000"/>
                </a:solidFill>
                <a:sym typeface="Wingdings" pitchFamily="2" charset="2"/>
              </a:rPr>
              <a:t>Applied to Power Systems </a:t>
            </a:r>
            <a:endParaRPr kumimoji="0" lang="en-US" altLang="zh-CN" sz="22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850" y="1168400"/>
            <a:ext cx="876300" cy="2794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2247173"/>
            <a:ext cx="6943725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78334" y="4238788"/>
            <a:ext cx="77084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rectangular coordinates the power flow equations form coupled quadratic equations.  The number of possible complex solutions are given by </a:t>
            </a:r>
            <a:r>
              <a:rPr lang="en-US" sz="2800" dirty="0" err="1" smtClean="0"/>
              <a:t>Bezout</a:t>
            </a:r>
            <a:r>
              <a:rPr lang="en-US" sz="2800" dirty="0" smtClean="0"/>
              <a:t>: </a:t>
            </a:r>
            <a:endParaRPr lang="en-US" sz="2800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792" y="5896555"/>
            <a:ext cx="1435100" cy="44450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129644" y="2360294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218575" y="2437261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182313" y="2360294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873539" y="2437261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000957" y="2398778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910279" y="2398778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2086506" y="3320839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443086" y="3320839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4296892" y="3320839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5098050" y="3320839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6225468" y="3320839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7134790" y="3320839"/>
            <a:ext cx="449022" cy="448969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322561" y="6054670"/>
            <a:ext cx="2496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That’s a lot of solutions!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053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14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673100" y="1534161"/>
            <a:ext cx="7797800" cy="1398543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300" b="1" dirty="0" err="1" smtClean="0">
                <a:sym typeface="Wingdings" pitchFamily="2" charset="2"/>
              </a:rPr>
              <a:t>Tavora</a:t>
            </a:r>
            <a:r>
              <a:rPr lang="en-US" altLang="zh-CN" sz="3300" b="1" dirty="0" smtClean="0">
                <a:sym typeface="Wingdings" pitchFamily="2" charset="2"/>
              </a:rPr>
              <a:t> &amp; Smith (1972)</a:t>
            </a:r>
            <a:r>
              <a:rPr lang="en-US" altLang="zh-CN" sz="3300" dirty="0" smtClean="0">
                <a:sym typeface="Wingdings" pitchFamily="2" charset="2"/>
              </a:rPr>
              <a:t>: 3-bus example admits 0, 2, 4 &amp; 6 solutions.</a:t>
            </a:r>
          </a:p>
          <a:p>
            <a:pPr marL="0" indent="0">
              <a:buNone/>
            </a:pPr>
            <a:endParaRPr lang="en-US" altLang="zh-CN" sz="110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												    </a:t>
            </a: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037949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93114" y="3643064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421615" y="4308567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2421615" y="2936005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/>
          <p:cNvGrpSpPr/>
          <p:nvPr/>
        </p:nvGrpSpPr>
        <p:grpSpPr>
          <a:xfrm>
            <a:off x="457200" y="3718496"/>
            <a:ext cx="735914" cy="514639"/>
            <a:chOff x="457200" y="3718496"/>
            <a:chExt cx="735914" cy="514639"/>
          </a:xfrm>
          <a:solidFill>
            <a:schemeClr val="accent3">
              <a:lumMod val="75000"/>
            </a:schemeClr>
          </a:solidFill>
        </p:grpSpPr>
        <p:sp>
          <p:nvSpPr>
            <p:cNvPr id="28" name="Oval 27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grp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Connector 33"/>
            <p:cNvCxnSpPr>
              <a:stCxn id="28" idx="6"/>
              <a:endCxn id="25" idx="1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Freeform 34"/>
          <p:cNvSpPr/>
          <p:nvPr/>
        </p:nvSpPr>
        <p:spPr>
          <a:xfrm>
            <a:off x="1270089" y="3091472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 35"/>
          <p:cNvSpPr/>
          <p:nvPr/>
        </p:nvSpPr>
        <p:spPr>
          <a:xfrm flipH="1">
            <a:off x="1202843" y="4233135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 36"/>
          <p:cNvSpPr/>
          <p:nvPr/>
        </p:nvSpPr>
        <p:spPr>
          <a:xfrm>
            <a:off x="2296424" y="3373681"/>
            <a:ext cx="166779" cy="1051870"/>
          </a:xfrm>
          <a:custGeom>
            <a:avLst/>
            <a:gdLst>
              <a:gd name="connsiteX0" fmla="*/ 166779 w 166779"/>
              <a:gd name="connsiteY0" fmla="*/ 12827 h 1051870"/>
              <a:gd name="connsiteX1" fmla="*/ 0 w 166779"/>
              <a:gd name="connsiteY1" fmla="*/ 0 h 1051870"/>
              <a:gd name="connsiteX2" fmla="*/ 0 w 166779"/>
              <a:gd name="connsiteY2" fmla="*/ 1051870 h 1051870"/>
              <a:gd name="connsiteX3" fmla="*/ 166779 w 166779"/>
              <a:gd name="connsiteY3" fmla="*/ 1051870 h 1051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79" h="1051870">
                <a:moveTo>
                  <a:pt x="166779" y="12827"/>
                </a:moveTo>
                <a:lnTo>
                  <a:pt x="0" y="0"/>
                </a:lnTo>
                <a:lnTo>
                  <a:pt x="0" y="1051870"/>
                </a:lnTo>
                <a:lnTo>
                  <a:pt x="166779" y="1051870"/>
                </a:lnTo>
              </a:path>
            </a:pathLst>
          </a:cu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8"/>
          <p:cNvGrpSpPr/>
          <p:nvPr/>
        </p:nvGrpSpPr>
        <p:grpSpPr>
          <a:xfrm flipH="1">
            <a:off x="2495492" y="2987317"/>
            <a:ext cx="735914" cy="514639"/>
            <a:chOff x="457200" y="3718496"/>
            <a:chExt cx="735914" cy="514639"/>
          </a:xfrm>
        </p:grpSpPr>
        <p:sp>
          <p:nvSpPr>
            <p:cNvPr id="40" name="Oval 39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" name="Straight Connector 40"/>
            <p:cNvCxnSpPr>
              <a:stCxn id="40" idx="6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 flipH="1">
            <a:off x="2498590" y="4359880"/>
            <a:ext cx="735914" cy="514639"/>
            <a:chOff x="457200" y="3718496"/>
            <a:chExt cx="735914" cy="514639"/>
          </a:xfrm>
        </p:grpSpPr>
        <p:sp>
          <p:nvSpPr>
            <p:cNvPr id="43" name="Oval 42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" name="Straight Connector 43"/>
            <p:cNvCxnSpPr>
              <a:stCxn id="43" idx="6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3900073" y="2588851"/>
            <a:ext cx="48494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Note:  All three buses are “PV” buses.</a:t>
            </a:r>
          </a:p>
          <a:p>
            <a:r>
              <a:rPr lang="en-US" sz="2400" dirty="0" smtClean="0"/>
              <a:t>Voltage Magnitudes are fixed, voltage angle are unknown except for reference bus.</a:t>
            </a:r>
            <a:endParaRPr lang="en-US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457201" y="5246522"/>
            <a:ext cx="3442872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For lossless system, unloaded conditions, there are 6 solutions</a:t>
            </a:r>
            <a:endParaRPr lang="en-US" sz="2400" dirty="0"/>
          </a:p>
        </p:txBody>
      </p:sp>
      <p:pic>
        <p:nvPicPr>
          <p:cNvPr id="48" name="Picture 47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690" y="4233135"/>
            <a:ext cx="2006600" cy="2019300"/>
          </a:xfrm>
          <a:prstGeom prst="rect">
            <a:avLst/>
          </a:prstGeom>
        </p:spPr>
      </p:pic>
      <p:pic>
        <p:nvPicPr>
          <p:cNvPr id="49" name="Picture 48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14" y="3208325"/>
            <a:ext cx="635000" cy="279400"/>
          </a:xfrm>
          <a:prstGeom prst="rect">
            <a:avLst/>
          </a:prstGeom>
        </p:spPr>
      </p:pic>
      <p:pic>
        <p:nvPicPr>
          <p:cNvPr id="50" name="Picture 49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605" y="2605293"/>
            <a:ext cx="647700" cy="279400"/>
          </a:xfrm>
          <a:prstGeom prst="rect">
            <a:avLst/>
          </a:prstGeom>
        </p:spPr>
      </p:pic>
      <p:pic>
        <p:nvPicPr>
          <p:cNvPr id="51" name="Picture 50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862" y="4914407"/>
            <a:ext cx="647700" cy="279400"/>
          </a:xfrm>
          <a:prstGeom prst="rect">
            <a:avLst/>
          </a:prstGeom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05" y="2588851"/>
            <a:ext cx="1955800" cy="24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767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15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673100" y="1534161"/>
            <a:ext cx="7797800" cy="1398543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300" b="1" dirty="0" err="1" smtClean="0">
                <a:sym typeface="Wingdings" pitchFamily="2" charset="2"/>
              </a:rPr>
              <a:t>Tavora</a:t>
            </a:r>
            <a:r>
              <a:rPr lang="en-US" altLang="zh-CN" sz="3300" b="1" dirty="0" smtClean="0">
                <a:sym typeface="Wingdings" pitchFamily="2" charset="2"/>
              </a:rPr>
              <a:t> &amp; Smith (1972)</a:t>
            </a:r>
            <a:r>
              <a:rPr lang="en-US" altLang="zh-CN" sz="3300" dirty="0" smtClean="0">
                <a:sym typeface="Wingdings" pitchFamily="2" charset="2"/>
              </a:rPr>
              <a:t>: 3-bus example admits 0, 2, 4 &amp; 6 solutions.</a:t>
            </a:r>
          </a:p>
          <a:p>
            <a:pPr marL="0" indent="0">
              <a:buNone/>
            </a:pPr>
            <a:endParaRPr lang="en-US" altLang="zh-CN" sz="110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												    </a:t>
            </a: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037949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93114" y="3643064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421615" y="4308567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2421615" y="2936005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/>
          <p:cNvGrpSpPr/>
          <p:nvPr/>
        </p:nvGrpSpPr>
        <p:grpSpPr>
          <a:xfrm>
            <a:off x="457200" y="3718496"/>
            <a:ext cx="735914" cy="514639"/>
            <a:chOff x="457200" y="3718496"/>
            <a:chExt cx="735914" cy="514639"/>
          </a:xfrm>
          <a:solidFill>
            <a:schemeClr val="accent3">
              <a:lumMod val="75000"/>
            </a:schemeClr>
          </a:solidFill>
        </p:grpSpPr>
        <p:sp>
          <p:nvSpPr>
            <p:cNvPr id="28" name="Oval 27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grp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Connector 33"/>
            <p:cNvCxnSpPr>
              <a:stCxn id="28" idx="6"/>
              <a:endCxn id="25" idx="1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Freeform 34"/>
          <p:cNvSpPr/>
          <p:nvPr/>
        </p:nvSpPr>
        <p:spPr>
          <a:xfrm>
            <a:off x="1270089" y="3091472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 35"/>
          <p:cNvSpPr/>
          <p:nvPr/>
        </p:nvSpPr>
        <p:spPr>
          <a:xfrm flipH="1">
            <a:off x="1202843" y="4233135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 36"/>
          <p:cNvSpPr/>
          <p:nvPr/>
        </p:nvSpPr>
        <p:spPr>
          <a:xfrm>
            <a:off x="2296424" y="3373681"/>
            <a:ext cx="166779" cy="1051870"/>
          </a:xfrm>
          <a:custGeom>
            <a:avLst/>
            <a:gdLst>
              <a:gd name="connsiteX0" fmla="*/ 166779 w 166779"/>
              <a:gd name="connsiteY0" fmla="*/ 12827 h 1051870"/>
              <a:gd name="connsiteX1" fmla="*/ 0 w 166779"/>
              <a:gd name="connsiteY1" fmla="*/ 0 h 1051870"/>
              <a:gd name="connsiteX2" fmla="*/ 0 w 166779"/>
              <a:gd name="connsiteY2" fmla="*/ 1051870 h 1051870"/>
              <a:gd name="connsiteX3" fmla="*/ 166779 w 166779"/>
              <a:gd name="connsiteY3" fmla="*/ 1051870 h 1051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79" h="1051870">
                <a:moveTo>
                  <a:pt x="166779" y="12827"/>
                </a:moveTo>
                <a:lnTo>
                  <a:pt x="0" y="0"/>
                </a:lnTo>
                <a:lnTo>
                  <a:pt x="0" y="1051870"/>
                </a:lnTo>
                <a:lnTo>
                  <a:pt x="166779" y="1051870"/>
                </a:lnTo>
              </a:path>
            </a:pathLst>
          </a:cu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8"/>
          <p:cNvGrpSpPr/>
          <p:nvPr/>
        </p:nvGrpSpPr>
        <p:grpSpPr>
          <a:xfrm flipH="1">
            <a:off x="2495492" y="2987317"/>
            <a:ext cx="735914" cy="514639"/>
            <a:chOff x="457200" y="3718496"/>
            <a:chExt cx="735914" cy="514639"/>
          </a:xfrm>
        </p:grpSpPr>
        <p:sp>
          <p:nvSpPr>
            <p:cNvPr id="40" name="Oval 39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" name="Straight Connector 40"/>
            <p:cNvCxnSpPr>
              <a:stCxn id="40" idx="6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 flipH="1">
            <a:off x="2498590" y="4359880"/>
            <a:ext cx="735914" cy="514639"/>
            <a:chOff x="457200" y="3718496"/>
            <a:chExt cx="735914" cy="514639"/>
          </a:xfrm>
        </p:grpSpPr>
        <p:sp>
          <p:nvSpPr>
            <p:cNvPr id="43" name="Oval 42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" name="Straight Connector 43"/>
            <p:cNvCxnSpPr>
              <a:stCxn id="43" idx="6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3900073" y="2588851"/>
            <a:ext cx="48494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Note:  All three buses are “PV” buses.</a:t>
            </a:r>
          </a:p>
          <a:p>
            <a:r>
              <a:rPr lang="en-US" sz="2400" dirty="0" smtClean="0"/>
              <a:t>Voltage Magnitudes are fixed, voltage angle are unknown except for reference bus.</a:t>
            </a:r>
            <a:endParaRPr lang="en-US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457201" y="5246522"/>
            <a:ext cx="3442872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For lossless system, unloaded conditions, there are 6 solutions</a:t>
            </a:r>
            <a:endParaRPr lang="en-US" sz="2400" dirty="0"/>
          </a:p>
        </p:txBody>
      </p:sp>
      <p:pic>
        <p:nvPicPr>
          <p:cNvPr id="48" name="Picture 47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690" y="4233135"/>
            <a:ext cx="2006600" cy="2019300"/>
          </a:xfrm>
          <a:prstGeom prst="rect">
            <a:avLst/>
          </a:prstGeom>
        </p:spPr>
      </p:pic>
      <p:pic>
        <p:nvPicPr>
          <p:cNvPr id="49" name="Picture 48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14" y="3208325"/>
            <a:ext cx="635000" cy="279400"/>
          </a:xfrm>
          <a:prstGeom prst="rect">
            <a:avLst/>
          </a:prstGeom>
        </p:spPr>
      </p:pic>
      <p:pic>
        <p:nvPicPr>
          <p:cNvPr id="50" name="Picture 49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605" y="2605293"/>
            <a:ext cx="647700" cy="279400"/>
          </a:xfrm>
          <a:prstGeom prst="rect">
            <a:avLst/>
          </a:prstGeom>
        </p:spPr>
      </p:pic>
      <p:pic>
        <p:nvPicPr>
          <p:cNvPr id="51" name="Picture 50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862" y="4914407"/>
            <a:ext cx="647700" cy="279400"/>
          </a:xfrm>
          <a:prstGeom prst="rect">
            <a:avLst/>
          </a:prstGeom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05" y="2588851"/>
            <a:ext cx="1955800" cy="241300"/>
          </a:xfrm>
          <a:prstGeom prst="rect">
            <a:avLst/>
          </a:prstGeom>
        </p:spPr>
      </p:pic>
      <p:sp>
        <p:nvSpPr>
          <p:cNvPr id="8" name="Freeform 7"/>
          <p:cNvSpPr/>
          <p:nvPr/>
        </p:nvSpPr>
        <p:spPr>
          <a:xfrm>
            <a:off x="1685636" y="3509786"/>
            <a:ext cx="488752" cy="843715"/>
          </a:xfrm>
          <a:custGeom>
            <a:avLst/>
            <a:gdLst>
              <a:gd name="connsiteX0" fmla="*/ 0 w 488752"/>
              <a:gd name="connsiteY0" fmla="*/ 415669 h 843715"/>
              <a:gd name="connsiteX1" fmla="*/ 103909 w 488752"/>
              <a:gd name="connsiteY1" fmla="*/ 150123 h 843715"/>
              <a:gd name="connsiteX2" fmla="*/ 288637 w 488752"/>
              <a:gd name="connsiteY2" fmla="*/ 32 h 843715"/>
              <a:gd name="connsiteX3" fmla="*/ 461819 w 488752"/>
              <a:gd name="connsiteY3" fmla="*/ 161669 h 843715"/>
              <a:gd name="connsiteX4" fmla="*/ 461819 w 488752"/>
              <a:gd name="connsiteY4" fmla="*/ 635032 h 843715"/>
              <a:gd name="connsiteX5" fmla="*/ 207819 w 488752"/>
              <a:gd name="connsiteY5" fmla="*/ 842850 h 843715"/>
              <a:gd name="connsiteX6" fmla="*/ 11546 w 488752"/>
              <a:gd name="connsiteY6" fmla="*/ 565759 h 843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8752" h="843715">
                <a:moveTo>
                  <a:pt x="0" y="415669"/>
                </a:moveTo>
                <a:cubicBezTo>
                  <a:pt x="27901" y="317532"/>
                  <a:pt x="55803" y="219396"/>
                  <a:pt x="103909" y="150123"/>
                </a:cubicBezTo>
                <a:cubicBezTo>
                  <a:pt x="152015" y="80850"/>
                  <a:pt x="228985" y="-1892"/>
                  <a:pt x="288637" y="32"/>
                </a:cubicBezTo>
                <a:cubicBezTo>
                  <a:pt x="348289" y="1956"/>
                  <a:pt x="432955" y="55836"/>
                  <a:pt x="461819" y="161669"/>
                </a:cubicBezTo>
                <a:cubicBezTo>
                  <a:pt x="490683" y="267502"/>
                  <a:pt x="504152" y="521502"/>
                  <a:pt x="461819" y="635032"/>
                </a:cubicBezTo>
                <a:cubicBezTo>
                  <a:pt x="419486" y="748562"/>
                  <a:pt x="282864" y="854395"/>
                  <a:pt x="207819" y="842850"/>
                </a:cubicBezTo>
                <a:cubicBezTo>
                  <a:pt x="132774" y="831305"/>
                  <a:pt x="11546" y="565759"/>
                  <a:pt x="11546" y="565759"/>
                </a:cubicBezTo>
              </a:path>
            </a:pathLst>
          </a:custGeom>
          <a:ln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689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658374" y="5708319"/>
            <a:ext cx="2781171" cy="5796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658374" y="4515347"/>
            <a:ext cx="2794000" cy="11929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16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673100" y="1695791"/>
            <a:ext cx="7797800" cy="139854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b="1" dirty="0" smtClean="0">
                <a:sym typeface="Wingdings" pitchFamily="2" charset="2"/>
              </a:rPr>
              <a:t>Similar for PQ buses</a:t>
            </a:r>
            <a:endParaRPr lang="en-US" altLang="zh-CN" sz="280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												    </a:t>
            </a: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164944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93114" y="3643064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421615" y="4308567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2421615" y="2936005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/>
          <p:cNvGrpSpPr/>
          <p:nvPr/>
        </p:nvGrpSpPr>
        <p:grpSpPr>
          <a:xfrm>
            <a:off x="457200" y="3718496"/>
            <a:ext cx="735914" cy="514639"/>
            <a:chOff x="457200" y="3718496"/>
            <a:chExt cx="735914" cy="514639"/>
          </a:xfrm>
          <a:solidFill>
            <a:schemeClr val="accent3">
              <a:lumMod val="75000"/>
            </a:schemeClr>
          </a:solidFill>
        </p:grpSpPr>
        <p:sp>
          <p:nvSpPr>
            <p:cNvPr id="28" name="Oval 27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grp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Connector 33"/>
            <p:cNvCxnSpPr>
              <a:stCxn id="28" idx="6"/>
              <a:endCxn id="25" idx="1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Freeform 34"/>
          <p:cNvSpPr/>
          <p:nvPr/>
        </p:nvSpPr>
        <p:spPr>
          <a:xfrm>
            <a:off x="1270089" y="3091472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 35"/>
          <p:cNvSpPr/>
          <p:nvPr/>
        </p:nvSpPr>
        <p:spPr>
          <a:xfrm flipH="1">
            <a:off x="1202843" y="4233135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 36"/>
          <p:cNvSpPr/>
          <p:nvPr/>
        </p:nvSpPr>
        <p:spPr>
          <a:xfrm>
            <a:off x="2296424" y="3373681"/>
            <a:ext cx="166779" cy="1051870"/>
          </a:xfrm>
          <a:custGeom>
            <a:avLst/>
            <a:gdLst>
              <a:gd name="connsiteX0" fmla="*/ 166779 w 166779"/>
              <a:gd name="connsiteY0" fmla="*/ 12827 h 1051870"/>
              <a:gd name="connsiteX1" fmla="*/ 0 w 166779"/>
              <a:gd name="connsiteY1" fmla="*/ 0 h 1051870"/>
              <a:gd name="connsiteX2" fmla="*/ 0 w 166779"/>
              <a:gd name="connsiteY2" fmla="*/ 1051870 h 1051870"/>
              <a:gd name="connsiteX3" fmla="*/ 166779 w 166779"/>
              <a:gd name="connsiteY3" fmla="*/ 1051870 h 1051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79" h="1051870">
                <a:moveTo>
                  <a:pt x="166779" y="12827"/>
                </a:moveTo>
                <a:lnTo>
                  <a:pt x="0" y="0"/>
                </a:lnTo>
                <a:lnTo>
                  <a:pt x="0" y="1051870"/>
                </a:lnTo>
                <a:lnTo>
                  <a:pt x="166779" y="1051870"/>
                </a:lnTo>
              </a:path>
            </a:pathLst>
          </a:cu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457201" y="5246522"/>
            <a:ext cx="3442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For lossless system, unloaded conditions, reactive </a:t>
            </a:r>
            <a:r>
              <a:rPr lang="en-US" sz="2400" smtClean="0"/>
              <a:t>power support, </a:t>
            </a:r>
            <a:r>
              <a:rPr lang="en-US" sz="2400" dirty="0" smtClean="0"/>
              <a:t>there are 6 solutions</a:t>
            </a:r>
            <a:endParaRPr lang="en-US" sz="2400" dirty="0"/>
          </a:p>
        </p:txBody>
      </p:sp>
      <p:pic>
        <p:nvPicPr>
          <p:cNvPr id="49" name="Picture 4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14" y="3208325"/>
            <a:ext cx="635000" cy="279400"/>
          </a:xfrm>
          <a:prstGeom prst="rect">
            <a:avLst/>
          </a:prstGeom>
        </p:spPr>
      </p:pic>
      <p:pic>
        <p:nvPicPr>
          <p:cNvPr id="50" name="Picture 49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605" y="2605293"/>
            <a:ext cx="647700" cy="279400"/>
          </a:xfrm>
          <a:prstGeom prst="rect">
            <a:avLst/>
          </a:prstGeom>
        </p:spPr>
      </p:pic>
      <p:pic>
        <p:nvPicPr>
          <p:cNvPr id="51" name="Picture 50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862" y="4914407"/>
            <a:ext cx="647700" cy="279400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490802" y="3272465"/>
            <a:ext cx="44708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2488861" y="4643495"/>
            <a:ext cx="44708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545" y="4190647"/>
            <a:ext cx="2794000" cy="2082800"/>
          </a:xfrm>
          <a:prstGeom prst="rect">
            <a:avLst/>
          </a:prstGeom>
        </p:spPr>
      </p:pic>
      <p:sp>
        <p:nvSpPr>
          <p:cNvPr id="29" name="Freeform 28"/>
          <p:cNvSpPr/>
          <p:nvPr/>
        </p:nvSpPr>
        <p:spPr>
          <a:xfrm>
            <a:off x="1685636" y="3509786"/>
            <a:ext cx="488752" cy="843715"/>
          </a:xfrm>
          <a:custGeom>
            <a:avLst/>
            <a:gdLst>
              <a:gd name="connsiteX0" fmla="*/ 0 w 488752"/>
              <a:gd name="connsiteY0" fmla="*/ 415669 h 843715"/>
              <a:gd name="connsiteX1" fmla="*/ 103909 w 488752"/>
              <a:gd name="connsiteY1" fmla="*/ 150123 h 843715"/>
              <a:gd name="connsiteX2" fmla="*/ 288637 w 488752"/>
              <a:gd name="connsiteY2" fmla="*/ 32 h 843715"/>
              <a:gd name="connsiteX3" fmla="*/ 461819 w 488752"/>
              <a:gd name="connsiteY3" fmla="*/ 161669 h 843715"/>
              <a:gd name="connsiteX4" fmla="*/ 461819 w 488752"/>
              <a:gd name="connsiteY4" fmla="*/ 635032 h 843715"/>
              <a:gd name="connsiteX5" fmla="*/ 207819 w 488752"/>
              <a:gd name="connsiteY5" fmla="*/ 842850 h 843715"/>
              <a:gd name="connsiteX6" fmla="*/ 11546 w 488752"/>
              <a:gd name="connsiteY6" fmla="*/ 565759 h 843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8752" h="843715">
                <a:moveTo>
                  <a:pt x="0" y="415669"/>
                </a:moveTo>
                <a:cubicBezTo>
                  <a:pt x="27901" y="317532"/>
                  <a:pt x="55803" y="219396"/>
                  <a:pt x="103909" y="150123"/>
                </a:cubicBezTo>
                <a:cubicBezTo>
                  <a:pt x="152015" y="80850"/>
                  <a:pt x="228985" y="-1892"/>
                  <a:pt x="288637" y="32"/>
                </a:cubicBezTo>
                <a:cubicBezTo>
                  <a:pt x="348289" y="1956"/>
                  <a:pt x="432955" y="55836"/>
                  <a:pt x="461819" y="161669"/>
                </a:cubicBezTo>
                <a:cubicBezTo>
                  <a:pt x="490683" y="267502"/>
                  <a:pt x="504152" y="521502"/>
                  <a:pt x="461819" y="635032"/>
                </a:cubicBezTo>
                <a:cubicBezTo>
                  <a:pt x="419486" y="748562"/>
                  <a:pt x="282864" y="854395"/>
                  <a:pt x="207819" y="842850"/>
                </a:cubicBezTo>
                <a:cubicBezTo>
                  <a:pt x="132774" y="831305"/>
                  <a:pt x="11546" y="565759"/>
                  <a:pt x="11546" y="565759"/>
                </a:cubicBezTo>
              </a:path>
            </a:pathLst>
          </a:custGeom>
          <a:ln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4216400" y="3087799"/>
            <a:ext cx="4581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 Capacitive reactive power support at load buses.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027135" y="6304414"/>
            <a:ext cx="2829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 solution is any vector with </a:t>
            </a:r>
            <a:endParaRPr lang="en-US" dirty="0"/>
          </a:p>
        </p:txBody>
      </p:sp>
      <p:pic>
        <p:nvPicPr>
          <p:cNvPr id="33" name="Picture 32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200" y="6390100"/>
            <a:ext cx="1625600" cy="20320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681116" y="3758292"/>
            <a:ext cx="3954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Inefficient power loop for two solutions.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3389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658374" y="5708319"/>
            <a:ext cx="2781171" cy="5796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658374" y="4515347"/>
            <a:ext cx="2794000" cy="11929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17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673100" y="1695791"/>
            <a:ext cx="7797800" cy="139854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b="1" dirty="0" smtClean="0">
                <a:sym typeface="Wingdings" pitchFamily="2" charset="2"/>
              </a:rPr>
              <a:t>Similar for PQ buses</a:t>
            </a:r>
            <a:endParaRPr lang="en-US" altLang="zh-CN" sz="280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												    </a:t>
            </a: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164944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93114" y="3643064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421615" y="4308567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2421615" y="2936005"/>
            <a:ext cx="102633" cy="66703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/>
          <p:cNvGrpSpPr/>
          <p:nvPr/>
        </p:nvGrpSpPr>
        <p:grpSpPr>
          <a:xfrm>
            <a:off x="457200" y="3718496"/>
            <a:ext cx="735914" cy="514639"/>
            <a:chOff x="457200" y="3718496"/>
            <a:chExt cx="735914" cy="514639"/>
          </a:xfrm>
          <a:solidFill>
            <a:schemeClr val="accent3">
              <a:lumMod val="75000"/>
            </a:schemeClr>
          </a:solidFill>
        </p:grpSpPr>
        <p:sp>
          <p:nvSpPr>
            <p:cNvPr id="28" name="Oval 27"/>
            <p:cNvSpPr/>
            <p:nvPr/>
          </p:nvSpPr>
          <p:spPr>
            <a:xfrm>
              <a:off x="457200" y="3718496"/>
              <a:ext cx="492160" cy="514639"/>
            </a:xfrm>
            <a:prstGeom prst="ellipse">
              <a:avLst/>
            </a:prstGeom>
            <a:grp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Connector 33"/>
            <p:cNvCxnSpPr>
              <a:stCxn id="28" idx="6"/>
              <a:endCxn id="25" idx="1"/>
            </p:cNvCxnSpPr>
            <p:nvPr/>
          </p:nvCxnSpPr>
          <p:spPr>
            <a:xfrm>
              <a:off x="949360" y="3975816"/>
              <a:ext cx="243754" cy="768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Freeform 34"/>
          <p:cNvSpPr/>
          <p:nvPr/>
        </p:nvSpPr>
        <p:spPr>
          <a:xfrm>
            <a:off x="1270089" y="3091472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 35"/>
          <p:cNvSpPr/>
          <p:nvPr/>
        </p:nvSpPr>
        <p:spPr>
          <a:xfrm flipH="1">
            <a:off x="1202843" y="4233135"/>
            <a:ext cx="1218772" cy="641384"/>
          </a:xfrm>
          <a:custGeom>
            <a:avLst/>
            <a:gdLst>
              <a:gd name="connsiteX0" fmla="*/ 0 w 1218772"/>
              <a:gd name="connsiteY0" fmla="*/ 641384 h 641384"/>
              <a:gd name="connsiteX1" fmla="*/ 243755 w 1218772"/>
              <a:gd name="connsiteY1" fmla="*/ 641384 h 641384"/>
              <a:gd name="connsiteX2" fmla="*/ 859555 w 1218772"/>
              <a:gd name="connsiteY2" fmla="*/ 0 h 641384"/>
              <a:gd name="connsiteX3" fmla="*/ 1218772 w 1218772"/>
              <a:gd name="connsiteY3" fmla="*/ 0 h 64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772" h="641384">
                <a:moveTo>
                  <a:pt x="0" y="641384"/>
                </a:moveTo>
                <a:lnTo>
                  <a:pt x="243755" y="641384"/>
                </a:lnTo>
                <a:lnTo>
                  <a:pt x="859555" y="0"/>
                </a:lnTo>
                <a:lnTo>
                  <a:pt x="1218772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 36"/>
          <p:cNvSpPr/>
          <p:nvPr/>
        </p:nvSpPr>
        <p:spPr>
          <a:xfrm>
            <a:off x="2296424" y="3373681"/>
            <a:ext cx="166779" cy="1051870"/>
          </a:xfrm>
          <a:custGeom>
            <a:avLst/>
            <a:gdLst>
              <a:gd name="connsiteX0" fmla="*/ 166779 w 166779"/>
              <a:gd name="connsiteY0" fmla="*/ 12827 h 1051870"/>
              <a:gd name="connsiteX1" fmla="*/ 0 w 166779"/>
              <a:gd name="connsiteY1" fmla="*/ 0 h 1051870"/>
              <a:gd name="connsiteX2" fmla="*/ 0 w 166779"/>
              <a:gd name="connsiteY2" fmla="*/ 1051870 h 1051870"/>
              <a:gd name="connsiteX3" fmla="*/ 166779 w 166779"/>
              <a:gd name="connsiteY3" fmla="*/ 1051870 h 1051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79" h="1051870">
                <a:moveTo>
                  <a:pt x="166779" y="12827"/>
                </a:moveTo>
                <a:lnTo>
                  <a:pt x="0" y="0"/>
                </a:lnTo>
                <a:lnTo>
                  <a:pt x="0" y="1051870"/>
                </a:lnTo>
                <a:lnTo>
                  <a:pt x="166779" y="1051870"/>
                </a:lnTo>
              </a:path>
            </a:pathLst>
          </a:cu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457201" y="5246522"/>
            <a:ext cx="3442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For lossless system, unloaded conditions, reactive </a:t>
            </a:r>
            <a:r>
              <a:rPr lang="en-US" sz="2400" smtClean="0"/>
              <a:t>power support, </a:t>
            </a:r>
            <a:r>
              <a:rPr lang="en-US" sz="2400" dirty="0" smtClean="0"/>
              <a:t>there are 6 solutions</a:t>
            </a:r>
            <a:endParaRPr lang="en-US" sz="2400" dirty="0"/>
          </a:p>
        </p:txBody>
      </p:sp>
      <p:pic>
        <p:nvPicPr>
          <p:cNvPr id="49" name="Picture 4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14" y="3208325"/>
            <a:ext cx="635000" cy="279400"/>
          </a:xfrm>
          <a:prstGeom prst="rect">
            <a:avLst/>
          </a:prstGeom>
        </p:spPr>
      </p:pic>
      <p:pic>
        <p:nvPicPr>
          <p:cNvPr id="50" name="Picture 49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605" y="2605293"/>
            <a:ext cx="647700" cy="279400"/>
          </a:xfrm>
          <a:prstGeom prst="rect">
            <a:avLst/>
          </a:prstGeom>
        </p:spPr>
      </p:pic>
      <p:pic>
        <p:nvPicPr>
          <p:cNvPr id="51" name="Picture 50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862" y="4914407"/>
            <a:ext cx="647700" cy="279400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490802" y="3272465"/>
            <a:ext cx="44708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2488861" y="4643495"/>
            <a:ext cx="44708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Freeform 28"/>
          <p:cNvSpPr/>
          <p:nvPr/>
        </p:nvSpPr>
        <p:spPr>
          <a:xfrm>
            <a:off x="1685636" y="3509786"/>
            <a:ext cx="488752" cy="843715"/>
          </a:xfrm>
          <a:custGeom>
            <a:avLst/>
            <a:gdLst>
              <a:gd name="connsiteX0" fmla="*/ 0 w 488752"/>
              <a:gd name="connsiteY0" fmla="*/ 415669 h 843715"/>
              <a:gd name="connsiteX1" fmla="*/ 103909 w 488752"/>
              <a:gd name="connsiteY1" fmla="*/ 150123 h 843715"/>
              <a:gd name="connsiteX2" fmla="*/ 288637 w 488752"/>
              <a:gd name="connsiteY2" fmla="*/ 32 h 843715"/>
              <a:gd name="connsiteX3" fmla="*/ 461819 w 488752"/>
              <a:gd name="connsiteY3" fmla="*/ 161669 h 843715"/>
              <a:gd name="connsiteX4" fmla="*/ 461819 w 488752"/>
              <a:gd name="connsiteY4" fmla="*/ 635032 h 843715"/>
              <a:gd name="connsiteX5" fmla="*/ 207819 w 488752"/>
              <a:gd name="connsiteY5" fmla="*/ 842850 h 843715"/>
              <a:gd name="connsiteX6" fmla="*/ 11546 w 488752"/>
              <a:gd name="connsiteY6" fmla="*/ 565759 h 843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8752" h="843715">
                <a:moveTo>
                  <a:pt x="0" y="415669"/>
                </a:moveTo>
                <a:cubicBezTo>
                  <a:pt x="27901" y="317532"/>
                  <a:pt x="55803" y="219396"/>
                  <a:pt x="103909" y="150123"/>
                </a:cubicBezTo>
                <a:cubicBezTo>
                  <a:pt x="152015" y="80850"/>
                  <a:pt x="228985" y="-1892"/>
                  <a:pt x="288637" y="32"/>
                </a:cubicBezTo>
                <a:cubicBezTo>
                  <a:pt x="348289" y="1956"/>
                  <a:pt x="432955" y="55836"/>
                  <a:pt x="461819" y="161669"/>
                </a:cubicBezTo>
                <a:cubicBezTo>
                  <a:pt x="490683" y="267502"/>
                  <a:pt x="504152" y="521502"/>
                  <a:pt x="461819" y="635032"/>
                </a:cubicBezTo>
                <a:cubicBezTo>
                  <a:pt x="419486" y="748562"/>
                  <a:pt x="282864" y="854395"/>
                  <a:pt x="207819" y="842850"/>
                </a:cubicBezTo>
                <a:cubicBezTo>
                  <a:pt x="132774" y="831305"/>
                  <a:pt x="11546" y="565759"/>
                  <a:pt x="11546" y="565759"/>
                </a:cubicBezTo>
              </a:path>
            </a:pathLst>
          </a:custGeom>
          <a:ln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4216400" y="3087799"/>
            <a:ext cx="4581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  Fixed reactive power support at load buses. Zero active power load.</a:t>
            </a:r>
            <a:endParaRPr lang="en-US" dirty="0"/>
          </a:p>
        </p:txBody>
      </p:sp>
      <p:pic>
        <p:nvPicPr>
          <p:cNvPr id="39" name="Picture 38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886" y="4198999"/>
            <a:ext cx="2819400" cy="2082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81116" y="3758292"/>
            <a:ext cx="3954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Inefficient power loop for two solutions.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325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18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889000" y="1460600"/>
            <a:ext cx="7797800" cy="418592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CN" sz="110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sz="2800" b="1" dirty="0" err="1" smtClean="0">
                <a:sym typeface="Wingdings" pitchFamily="2" charset="2"/>
              </a:rPr>
              <a:t>Baillieul</a:t>
            </a:r>
            <a:r>
              <a:rPr lang="en-US" altLang="zh-CN" sz="2800" b="1" dirty="0" smtClean="0">
                <a:sym typeface="Wingdings" pitchFamily="2" charset="2"/>
              </a:rPr>
              <a:t> &amp; Byrnes (1982)</a:t>
            </a:r>
            <a:r>
              <a:rPr lang="en-US" altLang="zh-CN" sz="2800" dirty="0" smtClean="0">
                <a:sym typeface="Wingdings" pitchFamily="2" charset="2"/>
              </a:rPr>
              <a:t>: </a:t>
            </a:r>
            <a:r>
              <a:rPr lang="en-US" altLang="zh-CN" dirty="0" smtClean="0">
                <a:sym typeface="Wingdings" pitchFamily="2" charset="2"/>
              </a:rPr>
              <a:t>bound the number of solutions by</a:t>
            </a:r>
          </a:p>
          <a:p>
            <a:pPr marL="0" indent="0">
              <a:buNone/>
            </a:pP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 This is consistent with number of solutions found by </a:t>
            </a:r>
            <a:r>
              <a:rPr lang="en-US" altLang="zh-CN" dirty="0" err="1" smtClean="0">
                <a:sym typeface="Wingdings" pitchFamily="2" charset="2"/>
              </a:rPr>
              <a:t>Tavora</a:t>
            </a:r>
            <a:r>
              <a:rPr lang="en-US" altLang="zh-CN" dirty="0" smtClean="0">
                <a:sym typeface="Wingdings" pitchFamily="2" charset="2"/>
              </a:rPr>
              <a:t> and Smith.</a:t>
            </a:r>
          </a:p>
          <a:p>
            <a:pPr marL="0" indent="0">
              <a:buNone/>
            </a:pPr>
            <a:endParaRPr lang="en-US" altLang="zh-CN" sz="1100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altLang="zh-CN" sz="2800" b="1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														    </a:t>
            </a: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971826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471" y="2427371"/>
            <a:ext cx="1816100" cy="7493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73101" y="4592310"/>
            <a:ext cx="80137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However… these are the number of complex solutions. </a:t>
            </a:r>
          </a:p>
          <a:p>
            <a:r>
              <a:rPr lang="en-US" sz="2400" dirty="0" smtClean="0"/>
              <a:t>Empirically for N&gt;3, the number of real-valued solutions is much, much lower. 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979521" y="2616847"/>
            <a:ext cx="2110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Still a large number.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05853" y="5963340"/>
            <a:ext cx="4957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Knowledge of a bound, doesn’t find the solutions.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7039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19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57200" y="2298700"/>
            <a:ext cx="8331200" cy="41859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b="1" dirty="0" smtClean="0">
                <a:sym typeface="Wingdings" pitchFamily="2" charset="2"/>
              </a:rPr>
              <a:t>Salam (1989)</a:t>
            </a:r>
            <a:r>
              <a:rPr lang="en-US" altLang="zh-CN" sz="2800" dirty="0" smtClean="0">
                <a:sym typeface="Wingdings" pitchFamily="2" charset="2"/>
              </a:rPr>
              <a:t>: </a:t>
            </a:r>
            <a:r>
              <a:rPr lang="en-US" altLang="zh-CN" dirty="0" smtClean="0">
                <a:sym typeface="Wingdings" pitchFamily="2" charset="2"/>
              </a:rPr>
              <a:t>Globally convergent probability– one</a:t>
            </a:r>
            <a:r>
              <a:rPr lang="en-US" altLang="zh-CN" sz="2800" dirty="0" smtClean="0">
                <a:sym typeface="Wingdings" pitchFamily="2" charset="2"/>
              </a:rPr>
              <a:t> </a:t>
            </a:r>
            <a:r>
              <a:rPr lang="en-US" altLang="zh-CN" dirty="0" err="1" smtClean="0">
                <a:sym typeface="Wingdings" pitchFamily="2" charset="2"/>
              </a:rPr>
              <a:t>homotopy</a:t>
            </a:r>
            <a:r>
              <a:rPr lang="en-US" altLang="zh-CN" dirty="0" smtClean="0">
                <a:sym typeface="Wingdings" pitchFamily="2" charset="2"/>
              </a:rPr>
              <a:t> method:</a:t>
            </a:r>
          </a:p>
          <a:p>
            <a:pPr marL="0" indent="0">
              <a:buNone/>
            </a:pP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altLang="zh-CN" dirty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Trace solutions as a function  </a:t>
            </a:r>
            <a:r>
              <a:rPr lang="en-US" sz="2800" dirty="0" err="1" smtClean="0">
                <a:latin typeface="Lucida Grande"/>
                <a:ea typeface="Lucida Grande"/>
                <a:cs typeface="Lucida Grande"/>
              </a:rPr>
              <a:t>λ</a:t>
            </a:r>
            <a:r>
              <a:rPr lang="en-US" dirty="0" smtClean="0">
                <a:latin typeface="Lucida Grande"/>
                <a:ea typeface="Lucida Grande"/>
                <a:cs typeface="Lucida Grande"/>
              </a:rPr>
              <a:t>.</a:t>
            </a:r>
          </a:p>
          <a:p>
            <a:pPr marL="0" indent="0">
              <a:buNone/>
            </a:pPr>
            <a:r>
              <a:rPr lang="en-US" sz="2400" dirty="0" smtClean="0">
                <a:latin typeface="Lucida Grande"/>
                <a:ea typeface="Lucida Grande"/>
                <a:cs typeface="Lucida Grande"/>
              </a:rPr>
              <a:t>A trace is required for each complex solution. Sift for real-valued solutions. </a:t>
            </a:r>
          </a:p>
          <a:p>
            <a:pPr marL="0" indent="0">
              <a:buNone/>
            </a:pPr>
            <a:r>
              <a:rPr lang="en-US" altLang="zh-CN" sz="2400" dirty="0" smtClean="0">
                <a:sym typeface="Wingdings" pitchFamily="2" charset="2"/>
              </a:rPr>
              <a:t>(This must be done carefully, but it does work.)</a:t>
            </a:r>
          </a:p>
          <a:p>
            <a:pPr marL="0" indent="0">
              <a:buNone/>
            </a:pP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altLang="zh-CN" sz="1100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511300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10" name="Picture 9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692" y="3753954"/>
            <a:ext cx="4483100" cy="36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544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20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256584" y="2298700"/>
            <a:ext cx="8531816" cy="41859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b="1" dirty="0" smtClean="0">
                <a:sym typeface="Wingdings" pitchFamily="2" charset="2"/>
              </a:rPr>
              <a:t>Salam (1989)</a:t>
            </a:r>
            <a:r>
              <a:rPr lang="en-US" altLang="zh-CN" sz="2800" dirty="0" smtClean="0">
                <a:sym typeface="Wingdings" pitchFamily="2" charset="2"/>
              </a:rPr>
              <a:t>: Examples:</a:t>
            </a: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5 Bus system:  70 traces,  10 real-valued solutions.</a:t>
            </a: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7 Bus system: 917 traces,   4 real-valued solutions.</a:t>
            </a:r>
          </a:p>
          <a:p>
            <a:pPr marL="0" indent="0">
              <a:buNone/>
            </a:pP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US" altLang="zh-CN" dirty="0" smtClean="0">
                <a:sym typeface="Wingdings" pitchFamily="2" charset="2"/>
              </a:rPr>
              <a:t>Empirically, the number of real-valued solutions appears to be much smaller than the bound. </a:t>
            </a:r>
            <a:endParaRPr lang="en-US" altLang="zh-CN" dirty="0">
              <a:sym typeface="Wingdings" pitchFamily="2" charset="2"/>
            </a:endParaRPr>
          </a:p>
          <a:p>
            <a:pPr marL="0" indent="0">
              <a:buNone/>
            </a:pP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altLang="zh-CN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altLang="zh-CN" sz="1100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511300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953" y="971826"/>
            <a:ext cx="3244848" cy="270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3777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Previous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21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990600" y="2298700"/>
            <a:ext cx="7797800" cy="176045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600" b="1" dirty="0" smtClean="0">
                <a:sym typeface="Wingdings" pitchFamily="2" charset="2"/>
              </a:rPr>
              <a:t>Ma &amp; Thorp (1993)</a:t>
            </a:r>
            <a:r>
              <a:rPr lang="en-US" altLang="zh-CN" dirty="0" smtClean="0">
                <a:sym typeface="Wingdings" pitchFamily="2" charset="2"/>
              </a:rPr>
              <a:t>: </a:t>
            </a:r>
            <a:r>
              <a:rPr lang="en-US" altLang="zh-CN" b="1" dirty="0" smtClean="0">
                <a:solidFill>
                  <a:srgbClr val="FF0000"/>
                </a:solidFill>
                <a:sym typeface="Wingdings" pitchFamily="2" charset="2"/>
              </a:rPr>
              <a:t>Efficient method</a:t>
            </a:r>
            <a:r>
              <a:rPr lang="en-US" altLang="zh-CN" dirty="0" smtClean="0">
                <a:sym typeface="Wingdings" pitchFamily="2" charset="2"/>
              </a:rPr>
              <a:t>,  S*N continuation traces to find all the real-valued solutions.                          														    </a:t>
            </a: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511300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20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389331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Revisit Ma-Thorp Method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22</a:t>
            </a:fld>
            <a:endParaRPr lang="en-US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57200" y="1163370"/>
            <a:ext cx="7063014" cy="760752"/>
          </a:xfrm>
          <a:prstGeom prst="rect">
            <a:avLst/>
          </a:prstGeom>
        </p:spPr>
        <p:txBody>
          <a:bodyPr vert="horz" lIns="0" tIns="0" rIns="0" bIns="0" rtlCol="0">
            <a:normAutofit fontScale="85000" lnSpcReduction="10000"/>
          </a:bodyPr>
          <a:lstStyle/>
          <a:p>
            <a:pPr marL="0" marR="0" lvl="0" indent="-18288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Form traces using power flow  </a:t>
            </a:r>
            <a:r>
              <a:rPr lang="en-US" altLang="zh-CN" sz="3200" dirty="0" smtClean="0">
                <a:solidFill>
                  <a:srgbClr val="0000FF"/>
                </a:solidFill>
                <a:sym typeface="Wingdings" pitchFamily="2" charset="2"/>
              </a:rPr>
              <a:t>active power </a:t>
            </a:r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equations (and possibly reactive power equations)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89998" y="2513353"/>
            <a:ext cx="1885532" cy="1862704"/>
          </a:xfrm>
          <a:prstGeom prst="rect">
            <a:avLst/>
          </a:prstGeom>
          <a:noFill/>
        </p:spPr>
      </p:pic>
      <p:sp>
        <p:nvSpPr>
          <p:cNvPr id="7" name="内容占位符 2"/>
          <p:cNvSpPr txBox="1">
            <a:spLocks/>
          </p:cNvSpPr>
          <p:nvPr/>
        </p:nvSpPr>
        <p:spPr>
          <a:xfrm>
            <a:off x="339728" y="4848038"/>
            <a:ext cx="7922114" cy="1669834"/>
          </a:xfrm>
          <a:prstGeom prst="rect">
            <a:avLst/>
          </a:prstGeom>
        </p:spPr>
        <p:txBody>
          <a:bodyPr vert="horz" lIns="0" tIns="0" rIns="0" bIns="0" rtlCol="0">
            <a:normAutofit fontScale="85000" lnSpcReduction="20000"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tabLst/>
              <a:defRPr/>
            </a:pPr>
            <a:endParaRPr kumimoji="0" lang="en-US" altLang="zh-CN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lvl="0" indent="-182880">
              <a:spcAft>
                <a:spcPts val="1200"/>
              </a:spcAft>
              <a:buClr>
                <a:srgbClr val="7B0000"/>
              </a:buClr>
              <a:buSzPct val="90000"/>
              <a:buFont typeface="Arial" pitchFamily="34" charset="0"/>
              <a:buChar char="•"/>
              <a:defRPr/>
            </a:pP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continuously change 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 α 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</a:t>
            </a:r>
          </a:p>
          <a:p>
            <a:pPr marL="0" marR="0" lvl="0" indent="-18288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lang="en-US" altLang="zh-CN" sz="2000" noProof="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Every Point at which α = 0 is a solution to the power flow equations.</a:t>
            </a:r>
          </a:p>
          <a:p>
            <a:pPr marL="0" marR="0" lvl="0" indent="-18288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US" altLang="zh-CN" sz="2000" b="0" i="0" u="none" strike="noStrike" kern="1200" cap="none" spc="0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They prove that these particular traces are bounded and must form loops.</a:t>
            </a:r>
          </a:p>
          <a:p>
            <a:pPr marL="0" marR="0" lvl="0" indent="-18288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lang="en-US" altLang="zh-CN" sz="2000" noProof="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They prove that all the solutions are connected by these loops.</a:t>
            </a:r>
            <a:endParaRPr kumimoji="0" lang="en-US" altLang="zh-CN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8" name="Picture 5" descr="D:\My Documents\in Madison\Allerton2015\trace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6201" y="1906758"/>
            <a:ext cx="4877799" cy="365324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509933" y="5118986"/>
            <a:ext cx="353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b="1" dirty="0">
                <a:latin typeface="Lucida Grande"/>
                <a:ea typeface="Lucida Grande"/>
                <a:cs typeface="Lucida Grande"/>
              </a:rPr>
              <a:t>α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sym typeface="Wingdings" pitchFamily="2" charset="2"/>
            </a:endParaRP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382499" y="2513353"/>
            <a:ext cx="33855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400" b="1" dirty="0">
                <a:latin typeface="Times New Roman"/>
                <a:ea typeface="Lucida Grande"/>
                <a:cs typeface="Times New Roman"/>
              </a:rPr>
              <a:t>x</a:t>
            </a:r>
            <a:endParaRPr lang="en-US" altLang="zh-CN" sz="24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/>
              <a:cs typeface="Times New Roman"/>
              <a:sym typeface="Wingdings" pitchFamily="2" charset="2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853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Revisit Ma-Thorp Method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23</a:t>
            </a:fld>
            <a:endParaRPr lang="en-US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57200" y="1163370"/>
            <a:ext cx="7063014" cy="760752"/>
          </a:xfrm>
          <a:prstGeom prst="rect">
            <a:avLst/>
          </a:prstGeom>
        </p:spPr>
        <p:txBody>
          <a:bodyPr vert="horz" lIns="0" tIns="0" rIns="0" bIns="0" rtlCol="0">
            <a:normAutofit fontScale="85000" lnSpcReduction="10000"/>
          </a:bodyPr>
          <a:lstStyle/>
          <a:p>
            <a:pPr marL="0" marR="0" lvl="0" indent="-18288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Form traces using power flow  </a:t>
            </a:r>
            <a:r>
              <a:rPr lang="en-US" altLang="zh-CN" sz="3200" dirty="0" smtClean="0">
                <a:solidFill>
                  <a:srgbClr val="0000FF"/>
                </a:solidFill>
                <a:sym typeface="Wingdings" pitchFamily="2" charset="2"/>
              </a:rPr>
              <a:t>active power </a:t>
            </a:r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equations (and possibly reactive power equations)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89998" y="2513353"/>
            <a:ext cx="1885532" cy="1862704"/>
          </a:xfrm>
          <a:prstGeom prst="rect">
            <a:avLst/>
          </a:prstGeom>
          <a:noFill/>
        </p:spPr>
      </p:pic>
      <p:sp>
        <p:nvSpPr>
          <p:cNvPr id="7" name="内容占位符 2"/>
          <p:cNvSpPr txBox="1">
            <a:spLocks/>
          </p:cNvSpPr>
          <p:nvPr/>
        </p:nvSpPr>
        <p:spPr>
          <a:xfrm>
            <a:off x="339728" y="4848038"/>
            <a:ext cx="7922114" cy="166983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tabLst/>
              <a:defRPr/>
            </a:pPr>
            <a:endParaRPr kumimoji="0" lang="en-US" altLang="zh-CN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lvl="0">
              <a:spcAft>
                <a:spcPts val="1200"/>
              </a:spcAft>
              <a:buClr>
                <a:srgbClr val="7B0000"/>
              </a:buClr>
              <a:buSzPct val="90000"/>
              <a:defRPr/>
            </a:pP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sym typeface="Wingdings" pitchFamily="2" charset="2"/>
            </a:endParaRPr>
          </a:p>
          <a:p>
            <a:pPr lvl="0">
              <a:spcAft>
                <a:spcPts val="1200"/>
              </a:spcAft>
              <a:buClr>
                <a:srgbClr val="7B0000"/>
              </a:buClr>
              <a:buSzPct val="90000"/>
              <a:defRPr/>
            </a:pPr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This is spectacularly efficient! 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sym typeface="Wingdings" pitchFamily="2" charset="2"/>
            </a:endParaRPr>
          </a:p>
        </p:txBody>
      </p:sp>
      <p:pic>
        <p:nvPicPr>
          <p:cNvPr id="8" name="Picture 5" descr="D:\My Documents\in Madison\Allerton2015\trace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6201" y="1906758"/>
            <a:ext cx="4877799" cy="365324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509933" y="5053515"/>
            <a:ext cx="353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b="1" dirty="0">
                <a:latin typeface="Lucida Grande"/>
                <a:ea typeface="Lucida Grande"/>
                <a:cs typeface="Lucida Grande"/>
              </a:rPr>
              <a:t>α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sym typeface="Wingdings" pitchFamily="2" charset="2"/>
            </a:endParaRP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382499" y="2513353"/>
            <a:ext cx="33855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400" b="1" dirty="0">
                <a:latin typeface="Times New Roman"/>
                <a:ea typeface="Lucida Grande"/>
                <a:cs typeface="Times New Roman"/>
              </a:rPr>
              <a:t>x</a:t>
            </a:r>
            <a:endParaRPr lang="en-US" altLang="zh-CN" sz="24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/>
              <a:cs typeface="Times New Roman"/>
              <a:sym typeface="Wingdings" pitchFamily="2" charset="2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25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Previous 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24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673100" y="1053010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21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751510"/>
            <a:ext cx="7797800" cy="465727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b="1" dirty="0" err="1" smtClean="0">
                <a:sym typeface="Wingdings" pitchFamily="2" charset="2"/>
              </a:rPr>
              <a:t>Molzahn</a:t>
            </a:r>
            <a:r>
              <a:rPr lang="en-US" altLang="zh-CN" sz="2400" b="1" dirty="0" smtClean="0">
                <a:sym typeface="Wingdings" pitchFamily="2" charset="2"/>
              </a:rPr>
              <a:t>  &amp; Lesieutre (2013)</a:t>
            </a:r>
            <a:r>
              <a:rPr lang="en-US" altLang="zh-CN" sz="2400" dirty="0" smtClean="0">
                <a:sym typeface="Wingdings" pitchFamily="2" charset="2"/>
              </a:rPr>
              <a:t>: 5-bus </a:t>
            </a:r>
            <a:r>
              <a:rPr lang="en-US" altLang="zh-CN" sz="2400" b="1" dirty="0" smtClean="0">
                <a:solidFill>
                  <a:srgbClr val="FF0000"/>
                </a:solidFill>
                <a:sym typeface="Wingdings" pitchFamily="2" charset="2"/>
              </a:rPr>
              <a:t>counter example </a:t>
            </a:r>
            <a:r>
              <a:rPr lang="en-US" altLang="zh-CN" sz="2400" dirty="0" smtClean="0">
                <a:sym typeface="Wingdings" pitchFamily="2" charset="2"/>
              </a:rPr>
              <a:t>to Ma-Thorp method   </a:t>
            </a:r>
            <a:r>
              <a:rPr lang="en-US" altLang="zh-CN" dirty="0" smtClean="0">
                <a:sym typeface="Wingdings" pitchFamily="2" charset="2"/>
              </a:rPr>
              <a:t>						      </a:t>
            </a:r>
          </a:p>
          <a:p>
            <a:endParaRPr lang="en-US" altLang="zh-CN" sz="1100" dirty="0" smtClean="0">
              <a:sym typeface="Wingdings" pitchFamily="2" charset="2"/>
            </a:endParaRPr>
          </a:p>
          <a:p>
            <a:endParaRPr lang="en-US" altLang="zh-CN" sz="1100" dirty="0" smtClean="0">
              <a:sym typeface="Wingdings" pitchFamily="2" charset="2"/>
            </a:endParaRP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2274" y="2421461"/>
            <a:ext cx="3414958" cy="33743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5261" y="3248004"/>
            <a:ext cx="4267013" cy="279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87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FIDVR Cascade: Do All </a:t>
            </a: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M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otors Stall?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5060" name="TextBox 3"/>
          <p:cNvSpPr txBox="1">
            <a:spLocks noChangeArrowheads="1"/>
          </p:cNvSpPr>
          <p:nvPr/>
        </p:nvSpPr>
        <p:spPr bwMode="auto">
          <a:xfrm>
            <a:off x="774700" y="2684463"/>
            <a:ext cx="17176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b="1" i="0">
                <a:solidFill>
                  <a:srgbClr val="FF6600"/>
                </a:solidFill>
              </a:rPr>
              <a:t>Grid Voltage</a:t>
            </a:r>
          </a:p>
          <a:p>
            <a:pPr algn="ctr" eaLnBrk="1" hangingPunct="1"/>
            <a:r>
              <a:rPr lang="en-US" b="1">
                <a:solidFill>
                  <a:srgbClr val="FF6600"/>
                </a:solidFill>
              </a:rPr>
              <a:t>V</a:t>
            </a:r>
          </a:p>
        </p:txBody>
      </p:sp>
      <p:sp>
        <p:nvSpPr>
          <p:cNvPr id="45061" name="TextBox 4"/>
          <p:cNvSpPr txBox="1">
            <a:spLocks noChangeArrowheads="1"/>
          </p:cNvSpPr>
          <p:nvPr/>
        </p:nvSpPr>
        <p:spPr bwMode="auto">
          <a:xfrm>
            <a:off x="191056" y="4932399"/>
            <a:ext cx="86846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i="0" dirty="0"/>
              <a:t>25 Buses, 13 loads, tree distribution network, single connection to the grid.</a:t>
            </a:r>
          </a:p>
        </p:txBody>
      </p:sp>
      <p:sp>
        <p:nvSpPr>
          <p:cNvPr id="45062" name="TextBox 5"/>
          <p:cNvSpPr txBox="1">
            <a:spLocks noChangeArrowheads="1"/>
          </p:cNvSpPr>
          <p:nvPr/>
        </p:nvSpPr>
        <p:spPr bwMode="auto">
          <a:xfrm>
            <a:off x="641350" y="4208463"/>
            <a:ext cx="3135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i="0">
                <a:solidFill>
                  <a:srgbClr val="0000FF"/>
                </a:solidFill>
              </a:rPr>
              <a:t>Loads denoted by arrows.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1874380" y="3264468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600361" y="3264468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254644" y="3264468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874380" y="3392488"/>
            <a:ext cx="1380264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87858" y="2556443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887858" y="3952424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579710" y="3952424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579710" y="2556443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125461" y="2812482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132422" y="1784890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723127" y="1528851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723127" y="2220676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403741" y="1528851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403741" y="2220676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994446" y="1272812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004786" y="1784890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23127" y="2812482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132422" y="4365174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723127" y="4365174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493415" y="3520507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084120" y="3136448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084120" y="3965124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764734" y="3136448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764734" y="3965124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956249" y="3520507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391400" y="3520507"/>
            <a:ext cx="0" cy="256039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Freeform 5"/>
          <p:cNvSpPr/>
          <p:nvPr/>
        </p:nvSpPr>
        <p:spPr>
          <a:xfrm>
            <a:off x="3257550" y="2667000"/>
            <a:ext cx="1327150" cy="641350"/>
          </a:xfrm>
          <a:custGeom>
            <a:avLst/>
            <a:gdLst>
              <a:gd name="connsiteX0" fmla="*/ 0 w 1327150"/>
              <a:gd name="connsiteY0" fmla="*/ 641350 h 641350"/>
              <a:gd name="connsiteX1" fmla="*/ 133350 w 1327150"/>
              <a:gd name="connsiteY1" fmla="*/ 641350 h 641350"/>
              <a:gd name="connsiteX2" fmla="*/ 482600 w 1327150"/>
              <a:gd name="connsiteY2" fmla="*/ 0 h 641350"/>
              <a:gd name="connsiteX3" fmla="*/ 1327150 w 1327150"/>
              <a:gd name="connsiteY3" fmla="*/ 0 h 64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7150" h="641350">
                <a:moveTo>
                  <a:pt x="0" y="641350"/>
                </a:moveTo>
                <a:lnTo>
                  <a:pt x="133350" y="641350"/>
                </a:lnTo>
                <a:lnTo>
                  <a:pt x="482600" y="0"/>
                </a:lnTo>
                <a:lnTo>
                  <a:pt x="1327150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 35"/>
          <p:cNvSpPr/>
          <p:nvPr/>
        </p:nvSpPr>
        <p:spPr>
          <a:xfrm flipV="1">
            <a:off x="3257550" y="3438409"/>
            <a:ext cx="1327150" cy="641350"/>
          </a:xfrm>
          <a:custGeom>
            <a:avLst/>
            <a:gdLst>
              <a:gd name="connsiteX0" fmla="*/ 0 w 1327150"/>
              <a:gd name="connsiteY0" fmla="*/ 641350 h 641350"/>
              <a:gd name="connsiteX1" fmla="*/ 133350 w 1327150"/>
              <a:gd name="connsiteY1" fmla="*/ 641350 h 641350"/>
              <a:gd name="connsiteX2" fmla="*/ 482600 w 1327150"/>
              <a:gd name="connsiteY2" fmla="*/ 0 h 641350"/>
              <a:gd name="connsiteX3" fmla="*/ 1327150 w 1327150"/>
              <a:gd name="connsiteY3" fmla="*/ 0 h 64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7150" h="641350">
                <a:moveTo>
                  <a:pt x="0" y="641350"/>
                </a:moveTo>
                <a:lnTo>
                  <a:pt x="133350" y="641350"/>
                </a:lnTo>
                <a:lnTo>
                  <a:pt x="482600" y="0"/>
                </a:lnTo>
                <a:lnTo>
                  <a:pt x="1327150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4584700" y="1930400"/>
            <a:ext cx="546100" cy="685800"/>
          </a:xfrm>
          <a:custGeom>
            <a:avLst/>
            <a:gdLst>
              <a:gd name="connsiteX0" fmla="*/ 0 w 546100"/>
              <a:gd name="connsiteY0" fmla="*/ 685800 h 685800"/>
              <a:gd name="connsiteX1" fmla="*/ 88900 w 546100"/>
              <a:gd name="connsiteY1" fmla="*/ 679450 h 685800"/>
              <a:gd name="connsiteX2" fmla="*/ 444500 w 546100"/>
              <a:gd name="connsiteY2" fmla="*/ 0 h 685800"/>
              <a:gd name="connsiteX3" fmla="*/ 546100 w 546100"/>
              <a:gd name="connsiteY3" fmla="*/ 0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6100" h="685800">
                <a:moveTo>
                  <a:pt x="0" y="685800"/>
                </a:moveTo>
                <a:lnTo>
                  <a:pt x="88900" y="679450"/>
                </a:lnTo>
                <a:lnTo>
                  <a:pt x="444500" y="0"/>
                </a:lnTo>
                <a:lnTo>
                  <a:pt x="546100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4584700" y="2711450"/>
            <a:ext cx="1130300" cy="254000"/>
          </a:xfrm>
          <a:custGeom>
            <a:avLst/>
            <a:gdLst>
              <a:gd name="connsiteX0" fmla="*/ 0 w 1130300"/>
              <a:gd name="connsiteY0" fmla="*/ 0 h 254000"/>
              <a:gd name="connsiteX1" fmla="*/ 63500 w 1130300"/>
              <a:gd name="connsiteY1" fmla="*/ 6350 h 254000"/>
              <a:gd name="connsiteX2" fmla="*/ 431800 w 1130300"/>
              <a:gd name="connsiteY2" fmla="*/ 247650 h 254000"/>
              <a:gd name="connsiteX3" fmla="*/ 1130300 w 1130300"/>
              <a:gd name="connsiteY3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0300" h="254000">
                <a:moveTo>
                  <a:pt x="0" y="0"/>
                </a:moveTo>
                <a:lnTo>
                  <a:pt x="63500" y="6350"/>
                </a:lnTo>
                <a:lnTo>
                  <a:pt x="431800" y="247650"/>
                </a:lnTo>
                <a:lnTo>
                  <a:pt x="1130300" y="25400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5130800" y="1644650"/>
            <a:ext cx="1270000" cy="215900"/>
          </a:xfrm>
          <a:custGeom>
            <a:avLst/>
            <a:gdLst>
              <a:gd name="connsiteX0" fmla="*/ 0 w 1270000"/>
              <a:gd name="connsiteY0" fmla="*/ 215900 h 215900"/>
              <a:gd name="connsiteX1" fmla="*/ 114300 w 1270000"/>
              <a:gd name="connsiteY1" fmla="*/ 203200 h 215900"/>
              <a:gd name="connsiteX2" fmla="*/ 425450 w 1270000"/>
              <a:gd name="connsiteY2" fmla="*/ 6350 h 215900"/>
              <a:gd name="connsiteX3" fmla="*/ 1270000 w 1270000"/>
              <a:gd name="connsiteY3" fmla="*/ 0 h 21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0000" h="215900">
                <a:moveTo>
                  <a:pt x="0" y="215900"/>
                </a:moveTo>
                <a:lnTo>
                  <a:pt x="114300" y="203200"/>
                </a:lnTo>
                <a:lnTo>
                  <a:pt x="425450" y="6350"/>
                </a:lnTo>
                <a:lnTo>
                  <a:pt x="1270000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56" name="Freeform 45055"/>
          <p:cNvSpPr/>
          <p:nvPr/>
        </p:nvSpPr>
        <p:spPr>
          <a:xfrm>
            <a:off x="5130800" y="1968500"/>
            <a:ext cx="1276350" cy="387350"/>
          </a:xfrm>
          <a:custGeom>
            <a:avLst/>
            <a:gdLst>
              <a:gd name="connsiteX0" fmla="*/ 0 w 1276350"/>
              <a:gd name="connsiteY0" fmla="*/ 0 h 387350"/>
              <a:gd name="connsiteX1" fmla="*/ 101600 w 1276350"/>
              <a:gd name="connsiteY1" fmla="*/ 0 h 387350"/>
              <a:gd name="connsiteX2" fmla="*/ 488950 w 1276350"/>
              <a:gd name="connsiteY2" fmla="*/ 387350 h 387350"/>
              <a:gd name="connsiteX3" fmla="*/ 1276350 w 1276350"/>
              <a:gd name="connsiteY3" fmla="*/ 387350 h 387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6350" h="387350">
                <a:moveTo>
                  <a:pt x="0" y="0"/>
                </a:moveTo>
                <a:lnTo>
                  <a:pt x="101600" y="0"/>
                </a:lnTo>
                <a:lnTo>
                  <a:pt x="488950" y="387350"/>
                </a:lnTo>
                <a:lnTo>
                  <a:pt x="1276350" y="38735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57" name="Freeform 45056"/>
          <p:cNvSpPr/>
          <p:nvPr/>
        </p:nvSpPr>
        <p:spPr>
          <a:xfrm>
            <a:off x="6413500" y="1416050"/>
            <a:ext cx="603250" cy="171450"/>
          </a:xfrm>
          <a:custGeom>
            <a:avLst/>
            <a:gdLst>
              <a:gd name="connsiteX0" fmla="*/ 0 w 603250"/>
              <a:gd name="connsiteY0" fmla="*/ 171450 h 171450"/>
              <a:gd name="connsiteX1" fmla="*/ 114300 w 603250"/>
              <a:gd name="connsiteY1" fmla="*/ 171450 h 171450"/>
              <a:gd name="connsiteX2" fmla="*/ 463550 w 603250"/>
              <a:gd name="connsiteY2" fmla="*/ 0 h 171450"/>
              <a:gd name="connsiteX3" fmla="*/ 603250 w 603250"/>
              <a:gd name="connsiteY3" fmla="*/ 0 h 17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250" h="171450">
                <a:moveTo>
                  <a:pt x="0" y="171450"/>
                </a:moveTo>
                <a:lnTo>
                  <a:pt x="114300" y="171450"/>
                </a:lnTo>
                <a:lnTo>
                  <a:pt x="463550" y="0"/>
                </a:lnTo>
                <a:lnTo>
                  <a:pt x="603250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63" name="Freeform 45062"/>
          <p:cNvSpPr/>
          <p:nvPr/>
        </p:nvSpPr>
        <p:spPr>
          <a:xfrm>
            <a:off x="6407150" y="1708150"/>
            <a:ext cx="603250" cy="177800"/>
          </a:xfrm>
          <a:custGeom>
            <a:avLst/>
            <a:gdLst>
              <a:gd name="connsiteX0" fmla="*/ 0 w 603250"/>
              <a:gd name="connsiteY0" fmla="*/ 0 h 177800"/>
              <a:gd name="connsiteX1" fmla="*/ 120650 w 603250"/>
              <a:gd name="connsiteY1" fmla="*/ 0 h 177800"/>
              <a:gd name="connsiteX2" fmla="*/ 469900 w 603250"/>
              <a:gd name="connsiteY2" fmla="*/ 165100 h 177800"/>
              <a:gd name="connsiteX3" fmla="*/ 603250 w 603250"/>
              <a:gd name="connsiteY3" fmla="*/ 17780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250" h="177800">
                <a:moveTo>
                  <a:pt x="0" y="0"/>
                </a:moveTo>
                <a:lnTo>
                  <a:pt x="120650" y="0"/>
                </a:lnTo>
                <a:lnTo>
                  <a:pt x="469900" y="165100"/>
                </a:lnTo>
                <a:lnTo>
                  <a:pt x="603250" y="17780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65" name="Freeform 45064"/>
          <p:cNvSpPr/>
          <p:nvPr/>
        </p:nvSpPr>
        <p:spPr>
          <a:xfrm>
            <a:off x="4572000" y="4121150"/>
            <a:ext cx="1149350" cy="381000"/>
          </a:xfrm>
          <a:custGeom>
            <a:avLst/>
            <a:gdLst>
              <a:gd name="connsiteX0" fmla="*/ 0 w 1149350"/>
              <a:gd name="connsiteY0" fmla="*/ 0 h 381000"/>
              <a:gd name="connsiteX1" fmla="*/ 107950 w 1149350"/>
              <a:gd name="connsiteY1" fmla="*/ 6350 h 381000"/>
              <a:gd name="connsiteX2" fmla="*/ 457200 w 1149350"/>
              <a:gd name="connsiteY2" fmla="*/ 381000 h 381000"/>
              <a:gd name="connsiteX3" fmla="*/ 1149350 w 1149350"/>
              <a:gd name="connsiteY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9350" h="381000">
                <a:moveTo>
                  <a:pt x="0" y="0"/>
                </a:moveTo>
                <a:lnTo>
                  <a:pt x="107950" y="6350"/>
                </a:lnTo>
                <a:lnTo>
                  <a:pt x="457200" y="381000"/>
                </a:lnTo>
                <a:lnTo>
                  <a:pt x="1149350" y="38100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66" name="Freeform 45065"/>
          <p:cNvSpPr/>
          <p:nvPr/>
        </p:nvSpPr>
        <p:spPr>
          <a:xfrm>
            <a:off x="4591050" y="3638550"/>
            <a:ext cx="914400" cy="374650"/>
          </a:xfrm>
          <a:custGeom>
            <a:avLst/>
            <a:gdLst>
              <a:gd name="connsiteX0" fmla="*/ 0 w 914400"/>
              <a:gd name="connsiteY0" fmla="*/ 368300 h 374650"/>
              <a:gd name="connsiteX1" fmla="*/ 133350 w 914400"/>
              <a:gd name="connsiteY1" fmla="*/ 374650 h 374650"/>
              <a:gd name="connsiteX2" fmla="*/ 698500 w 914400"/>
              <a:gd name="connsiteY2" fmla="*/ 0 h 374650"/>
              <a:gd name="connsiteX3" fmla="*/ 914400 w 914400"/>
              <a:gd name="connsiteY3" fmla="*/ 0 h 37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374650">
                <a:moveTo>
                  <a:pt x="0" y="368300"/>
                </a:moveTo>
                <a:lnTo>
                  <a:pt x="133350" y="374650"/>
                </a:lnTo>
                <a:lnTo>
                  <a:pt x="698500" y="0"/>
                </a:lnTo>
                <a:lnTo>
                  <a:pt x="914400" y="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67" name="Freeform 45066"/>
          <p:cNvSpPr/>
          <p:nvPr/>
        </p:nvSpPr>
        <p:spPr>
          <a:xfrm>
            <a:off x="5499100" y="3244850"/>
            <a:ext cx="1263650" cy="336550"/>
          </a:xfrm>
          <a:custGeom>
            <a:avLst/>
            <a:gdLst>
              <a:gd name="connsiteX0" fmla="*/ 0 w 1263650"/>
              <a:gd name="connsiteY0" fmla="*/ 336550 h 336550"/>
              <a:gd name="connsiteX1" fmla="*/ 114300 w 1263650"/>
              <a:gd name="connsiteY1" fmla="*/ 330200 h 336550"/>
              <a:gd name="connsiteX2" fmla="*/ 488950 w 1263650"/>
              <a:gd name="connsiteY2" fmla="*/ 0 h 336550"/>
              <a:gd name="connsiteX3" fmla="*/ 1263650 w 1263650"/>
              <a:gd name="connsiteY3" fmla="*/ 635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63650" h="336550">
                <a:moveTo>
                  <a:pt x="0" y="336550"/>
                </a:moveTo>
                <a:lnTo>
                  <a:pt x="114300" y="330200"/>
                </a:lnTo>
                <a:lnTo>
                  <a:pt x="488950" y="0"/>
                </a:lnTo>
                <a:lnTo>
                  <a:pt x="1263650" y="635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68" name="Freeform 45067"/>
          <p:cNvSpPr/>
          <p:nvPr/>
        </p:nvSpPr>
        <p:spPr>
          <a:xfrm>
            <a:off x="6083300" y="3308350"/>
            <a:ext cx="1320800" cy="342900"/>
          </a:xfrm>
          <a:custGeom>
            <a:avLst/>
            <a:gdLst>
              <a:gd name="connsiteX0" fmla="*/ 0 w 1320800"/>
              <a:gd name="connsiteY0" fmla="*/ 0 h 342900"/>
              <a:gd name="connsiteX1" fmla="*/ 120650 w 1320800"/>
              <a:gd name="connsiteY1" fmla="*/ 0 h 342900"/>
              <a:gd name="connsiteX2" fmla="*/ 730250 w 1320800"/>
              <a:gd name="connsiteY2" fmla="*/ 342900 h 342900"/>
              <a:gd name="connsiteX3" fmla="*/ 1320800 w 1320800"/>
              <a:gd name="connsiteY3" fmla="*/ 33655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0800" h="342900">
                <a:moveTo>
                  <a:pt x="0" y="0"/>
                </a:moveTo>
                <a:lnTo>
                  <a:pt x="120650" y="0"/>
                </a:lnTo>
                <a:lnTo>
                  <a:pt x="730250" y="342900"/>
                </a:lnTo>
                <a:lnTo>
                  <a:pt x="1320800" y="33655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69" name="Freeform 45068"/>
          <p:cNvSpPr/>
          <p:nvPr/>
        </p:nvSpPr>
        <p:spPr>
          <a:xfrm>
            <a:off x="5499100" y="3708400"/>
            <a:ext cx="1257300" cy="387350"/>
          </a:xfrm>
          <a:custGeom>
            <a:avLst/>
            <a:gdLst>
              <a:gd name="connsiteX0" fmla="*/ 0 w 1257300"/>
              <a:gd name="connsiteY0" fmla="*/ 0 h 387350"/>
              <a:gd name="connsiteX1" fmla="*/ 95250 w 1257300"/>
              <a:gd name="connsiteY1" fmla="*/ 0 h 387350"/>
              <a:gd name="connsiteX2" fmla="*/ 476250 w 1257300"/>
              <a:gd name="connsiteY2" fmla="*/ 387350 h 387350"/>
              <a:gd name="connsiteX3" fmla="*/ 1257300 w 1257300"/>
              <a:gd name="connsiteY3" fmla="*/ 387350 h 387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57300" h="387350">
                <a:moveTo>
                  <a:pt x="0" y="0"/>
                </a:moveTo>
                <a:lnTo>
                  <a:pt x="95250" y="0"/>
                </a:lnTo>
                <a:lnTo>
                  <a:pt x="476250" y="387350"/>
                </a:lnTo>
                <a:lnTo>
                  <a:pt x="1257300" y="387350"/>
                </a:lnTo>
              </a:path>
            </a:pathLst>
          </a:cu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 3"/>
          <p:cNvSpPr/>
          <p:nvPr/>
        </p:nvSpPr>
        <p:spPr>
          <a:xfrm>
            <a:off x="6991350" y="1416050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reeform 47"/>
          <p:cNvSpPr/>
          <p:nvPr/>
        </p:nvSpPr>
        <p:spPr>
          <a:xfrm>
            <a:off x="7004786" y="1885950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reeform 48"/>
          <p:cNvSpPr/>
          <p:nvPr/>
        </p:nvSpPr>
        <p:spPr>
          <a:xfrm flipH="1">
            <a:off x="6273800" y="1708150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Freeform 49"/>
          <p:cNvSpPr/>
          <p:nvPr/>
        </p:nvSpPr>
        <p:spPr>
          <a:xfrm>
            <a:off x="5723127" y="2413000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6413500" y="2353243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 51"/>
          <p:cNvSpPr/>
          <p:nvPr/>
        </p:nvSpPr>
        <p:spPr>
          <a:xfrm>
            <a:off x="5723127" y="2965450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 52"/>
          <p:cNvSpPr/>
          <p:nvPr/>
        </p:nvSpPr>
        <p:spPr>
          <a:xfrm>
            <a:off x="5140549" y="3034848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Freeform 53"/>
          <p:cNvSpPr/>
          <p:nvPr/>
        </p:nvSpPr>
        <p:spPr>
          <a:xfrm>
            <a:off x="5125461" y="4558848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Freeform 54"/>
          <p:cNvSpPr/>
          <p:nvPr/>
        </p:nvSpPr>
        <p:spPr>
          <a:xfrm>
            <a:off x="5723127" y="4502150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 55"/>
          <p:cNvSpPr/>
          <p:nvPr/>
        </p:nvSpPr>
        <p:spPr>
          <a:xfrm>
            <a:off x="6085077" y="4174674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Freeform 56"/>
          <p:cNvSpPr/>
          <p:nvPr/>
        </p:nvSpPr>
        <p:spPr>
          <a:xfrm>
            <a:off x="6756400" y="4092459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Freeform 57"/>
          <p:cNvSpPr/>
          <p:nvPr/>
        </p:nvSpPr>
        <p:spPr>
          <a:xfrm>
            <a:off x="6781800" y="3244850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>
          <a:xfrm>
            <a:off x="6946900" y="3749224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5080" name="Group 45079"/>
          <p:cNvGrpSpPr/>
          <p:nvPr/>
        </p:nvGrpSpPr>
        <p:grpSpPr>
          <a:xfrm>
            <a:off x="3111500" y="3448050"/>
            <a:ext cx="133350" cy="431800"/>
            <a:chOff x="3111500" y="3448050"/>
            <a:chExt cx="133350" cy="431800"/>
          </a:xfrm>
        </p:grpSpPr>
        <p:sp>
          <p:nvSpPr>
            <p:cNvPr id="45070" name="Freeform 45069"/>
            <p:cNvSpPr/>
            <p:nvPr/>
          </p:nvSpPr>
          <p:spPr>
            <a:xfrm>
              <a:off x="3155950" y="3448050"/>
              <a:ext cx="88900" cy="171450"/>
            </a:xfrm>
            <a:custGeom>
              <a:avLst/>
              <a:gdLst>
                <a:gd name="connsiteX0" fmla="*/ 88900 w 88900"/>
                <a:gd name="connsiteY0" fmla="*/ 0 h 171450"/>
                <a:gd name="connsiteX1" fmla="*/ 0 w 88900"/>
                <a:gd name="connsiteY1" fmla="*/ 0 h 171450"/>
                <a:gd name="connsiteX2" fmla="*/ 0 w 88900"/>
                <a:gd name="connsiteY2" fmla="*/ 171450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900" h="171450">
                  <a:moveTo>
                    <a:pt x="88900" y="0"/>
                  </a:moveTo>
                  <a:lnTo>
                    <a:pt x="0" y="0"/>
                  </a:lnTo>
                  <a:lnTo>
                    <a:pt x="0" y="171450"/>
                  </a:lnTo>
                </a:path>
              </a:pathLst>
            </a:cu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5074" name="Straight Connector 45073"/>
            <p:cNvCxnSpPr/>
            <p:nvPr/>
          </p:nvCxnSpPr>
          <p:spPr>
            <a:xfrm flipH="1">
              <a:off x="3111500" y="3625850"/>
              <a:ext cx="914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H="1">
              <a:off x="3111500" y="3670300"/>
              <a:ext cx="914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079" name="Straight Arrow Connector 45078"/>
            <p:cNvCxnSpPr/>
            <p:nvPr/>
          </p:nvCxnSpPr>
          <p:spPr>
            <a:xfrm>
              <a:off x="3155950" y="3670300"/>
              <a:ext cx="0" cy="20955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sm" len="sm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/>
          <p:cNvGrpSpPr/>
          <p:nvPr/>
        </p:nvGrpSpPr>
        <p:grpSpPr>
          <a:xfrm>
            <a:off x="5962650" y="3317424"/>
            <a:ext cx="133350" cy="431800"/>
            <a:chOff x="3111500" y="3448050"/>
            <a:chExt cx="133350" cy="431800"/>
          </a:xfrm>
        </p:grpSpPr>
        <p:sp>
          <p:nvSpPr>
            <p:cNvPr id="75" name="Freeform 74"/>
            <p:cNvSpPr/>
            <p:nvPr/>
          </p:nvSpPr>
          <p:spPr>
            <a:xfrm>
              <a:off x="3155950" y="3448050"/>
              <a:ext cx="88900" cy="171450"/>
            </a:xfrm>
            <a:custGeom>
              <a:avLst/>
              <a:gdLst>
                <a:gd name="connsiteX0" fmla="*/ 88900 w 88900"/>
                <a:gd name="connsiteY0" fmla="*/ 0 h 171450"/>
                <a:gd name="connsiteX1" fmla="*/ 0 w 88900"/>
                <a:gd name="connsiteY1" fmla="*/ 0 h 171450"/>
                <a:gd name="connsiteX2" fmla="*/ 0 w 88900"/>
                <a:gd name="connsiteY2" fmla="*/ 171450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900" h="171450">
                  <a:moveTo>
                    <a:pt x="88900" y="0"/>
                  </a:moveTo>
                  <a:lnTo>
                    <a:pt x="0" y="0"/>
                  </a:lnTo>
                  <a:lnTo>
                    <a:pt x="0" y="171450"/>
                  </a:lnTo>
                </a:path>
              </a:pathLst>
            </a:cu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6" name="Straight Connector 75"/>
            <p:cNvCxnSpPr/>
            <p:nvPr/>
          </p:nvCxnSpPr>
          <p:spPr>
            <a:xfrm flipH="1">
              <a:off x="3111500" y="3625850"/>
              <a:ext cx="914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H="1">
              <a:off x="3111500" y="3670300"/>
              <a:ext cx="914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155950" y="3670300"/>
              <a:ext cx="0" cy="20955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sm" len="sm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oup 78"/>
          <p:cNvGrpSpPr/>
          <p:nvPr/>
        </p:nvGrpSpPr>
        <p:grpSpPr>
          <a:xfrm>
            <a:off x="5581650" y="1701800"/>
            <a:ext cx="133350" cy="431800"/>
            <a:chOff x="3111500" y="3448050"/>
            <a:chExt cx="133350" cy="431800"/>
          </a:xfrm>
        </p:grpSpPr>
        <p:sp>
          <p:nvSpPr>
            <p:cNvPr id="80" name="Freeform 79"/>
            <p:cNvSpPr/>
            <p:nvPr/>
          </p:nvSpPr>
          <p:spPr>
            <a:xfrm>
              <a:off x="3155950" y="3448050"/>
              <a:ext cx="88900" cy="171450"/>
            </a:xfrm>
            <a:custGeom>
              <a:avLst/>
              <a:gdLst>
                <a:gd name="connsiteX0" fmla="*/ 88900 w 88900"/>
                <a:gd name="connsiteY0" fmla="*/ 0 h 171450"/>
                <a:gd name="connsiteX1" fmla="*/ 0 w 88900"/>
                <a:gd name="connsiteY1" fmla="*/ 0 h 171450"/>
                <a:gd name="connsiteX2" fmla="*/ 0 w 88900"/>
                <a:gd name="connsiteY2" fmla="*/ 171450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900" h="171450">
                  <a:moveTo>
                    <a:pt x="88900" y="0"/>
                  </a:moveTo>
                  <a:lnTo>
                    <a:pt x="0" y="0"/>
                  </a:lnTo>
                  <a:lnTo>
                    <a:pt x="0" y="171450"/>
                  </a:lnTo>
                </a:path>
              </a:pathLst>
            </a:cu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1" name="Straight Connector 80"/>
            <p:cNvCxnSpPr/>
            <p:nvPr/>
          </p:nvCxnSpPr>
          <p:spPr>
            <a:xfrm flipH="1">
              <a:off x="3111500" y="3625850"/>
              <a:ext cx="914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flipH="1">
              <a:off x="3111500" y="3670300"/>
              <a:ext cx="914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/>
            <p:cNvCxnSpPr/>
            <p:nvPr/>
          </p:nvCxnSpPr>
          <p:spPr>
            <a:xfrm>
              <a:off x="3155950" y="3670300"/>
              <a:ext cx="0" cy="20955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sm" len="sm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081" name="TextBox 45080"/>
          <p:cNvSpPr txBox="1"/>
          <p:nvPr/>
        </p:nvSpPr>
        <p:spPr>
          <a:xfrm>
            <a:off x="548597" y="5763396"/>
            <a:ext cx="7111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Is it possible for a fraction of motors to stall in this network without stalling them all?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7380046" y="3647624"/>
            <a:ext cx="127000" cy="203200"/>
          </a:xfrm>
          <a:custGeom>
            <a:avLst/>
            <a:gdLst>
              <a:gd name="connsiteX0" fmla="*/ 0 w 127000"/>
              <a:gd name="connsiteY0" fmla="*/ 0 h 203200"/>
              <a:gd name="connsiteX1" fmla="*/ 127000 w 127000"/>
              <a:gd name="connsiteY1" fmla="*/ 0 h 203200"/>
              <a:gd name="connsiteX2" fmla="*/ 127000 w 127000"/>
              <a:gd name="connsiteY2" fmla="*/ 203200 h 20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000" h="203200">
                <a:moveTo>
                  <a:pt x="0" y="0"/>
                </a:moveTo>
                <a:lnTo>
                  <a:pt x="127000" y="0"/>
                </a:lnTo>
                <a:lnTo>
                  <a:pt x="127000" y="20320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788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Bifurcation Diagrams: slip vs. voltage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26</a:t>
            </a:fld>
            <a:endParaRPr lang="en-US"/>
          </a:p>
        </p:txBody>
      </p:sp>
      <p:pic>
        <p:nvPicPr>
          <p:cNvPr id="5" name="Picture 4" descr="Bifurcation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7692"/>
            <a:ext cx="9144000" cy="53140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" y="6311744"/>
            <a:ext cx="7997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Conclusions require confidently knowing that we have tracked </a:t>
            </a:r>
            <a:r>
              <a:rPr lang="en-US" sz="2000" b="1" dirty="0" smtClean="0"/>
              <a:t>all</a:t>
            </a:r>
            <a:r>
              <a:rPr lang="en-US" dirty="0" smtClean="0"/>
              <a:t> </a:t>
            </a:r>
            <a:r>
              <a:rPr lang="en-US" smtClean="0"/>
              <a:t>possible solutions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862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Previous 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27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673100" y="1053010"/>
            <a:ext cx="3543300" cy="6985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21</a:t>
            </a:r>
            <a:r>
              <a:rPr kumimoji="0" lang="en-US" altLang="zh-CN" sz="32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th</a:t>
            </a:r>
            <a:r>
              <a:rPr kumimoji="0" lang="en-US" altLang="zh-CN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Century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73100" y="1751510"/>
            <a:ext cx="7797800" cy="4657275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err="1" smtClean="0">
                <a:sym typeface="Wingdings" pitchFamily="2" charset="2"/>
              </a:rPr>
              <a:t>Molzahn</a:t>
            </a:r>
            <a:r>
              <a:rPr lang="en-US" altLang="zh-CN" b="1" dirty="0" smtClean="0">
                <a:sym typeface="Wingdings" pitchFamily="2" charset="2"/>
              </a:rPr>
              <a:t>  &amp; Lesieutre (2013)</a:t>
            </a:r>
            <a:r>
              <a:rPr lang="en-US" altLang="zh-CN" sz="2800" dirty="0" smtClean="0">
                <a:sym typeface="Wingdings" pitchFamily="2" charset="2"/>
              </a:rPr>
              <a:t>: </a:t>
            </a:r>
            <a:r>
              <a:rPr lang="en-US" altLang="zh-CN" dirty="0" smtClean="0">
                <a:sym typeface="Wingdings" pitchFamily="2" charset="2"/>
              </a:rPr>
              <a:t>5-bus counter example to Ma-Thorp method   						      </a:t>
            </a:r>
          </a:p>
          <a:p>
            <a:endParaRPr lang="en-US" altLang="zh-CN" sz="1100" dirty="0" smtClean="0">
              <a:sym typeface="Wingdings" pitchFamily="2" charset="2"/>
            </a:endParaRPr>
          </a:p>
          <a:p>
            <a:r>
              <a:rPr lang="en-US" altLang="zh-CN" b="1" dirty="0" smtClean="0">
                <a:sym typeface="Wingdings" pitchFamily="2" charset="2"/>
              </a:rPr>
              <a:t>Mehta, Nguyen &amp; </a:t>
            </a:r>
            <a:r>
              <a:rPr lang="en-US" altLang="zh-CN" b="1" dirty="0" err="1" smtClean="0">
                <a:sym typeface="Wingdings" pitchFamily="2" charset="2"/>
              </a:rPr>
              <a:t>Turitsyn</a:t>
            </a:r>
            <a:r>
              <a:rPr lang="en-US" altLang="zh-CN" b="1" dirty="0" smtClean="0">
                <a:sym typeface="Wingdings" pitchFamily="2" charset="2"/>
              </a:rPr>
              <a:t> (2014)</a:t>
            </a:r>
            <a:r>
              <a:rPr lang="en-US" altLang="zh-CN" sz="2800" dirty="0" smtClean="0">
                <a:sym typeface="Wingdings" pitchFamily="2" charset="2"/>
              </a:rPr>
              <a:t>: </a:t>
            </a:r>
            <a:r>
              <a:rPr lang="en-US" altLang="zh-CN" dirty="0" smtClean="0">
                <a:sym typeface="Wingdings" pitchFamily="2" charset="2"/>
              </a:rPr>
              <a:t>trace </a:t>
            </a:r>
            <a:r>
              <a:rPr lang="en-US" altLang="zh-CN" dirty="0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49 Million</a:t>
            </a:r>
            <a:r>
              <a:rPr lang="en-US" altLang="zh-CN" dirty="0" smtClean="0">
                <a:sym typeface="Wingdings" pitchFamily="2" charset="2"/>
              </a:rPr>
              <a:t> </a:t>
            </a:r>
            <a:r>
              <a:rPr lang="en-US" altLang="zh-CN" dirty="0" err="1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homotopies</a:t>
            </a:r>
            <a:r>
              <a:rPr lang="en-US" altLang="zh-CN" dirty="0" smtClean="0">
                <a:sym typeface="Wingdings" pitchFamily="2" charset="2"/>
              </a:rPr>
              <a:t> on IEEE 14-bus to find </a:t>
            </a:r>
            <a:r>
              <a:rPr lang="en-US" altLang="zh-CN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30 real solutions   </a:t>
            </a:r>
            <a:endParaRPr lang="en-US" altLang="zh-CN" dirty="0" smtClean="0">
              <a:solidFill>
                <a:srgbClr val="000000"/>
              </a:solidFill>
              <a:sym typeface="Wingdings" pitchFamily="2" charset="2"/>
            </a:endParaRPr>
          </a:p>
          <a:p>
            <a:r>
              <a:rPr lang="en-US" altLang="zh-CN" b="1" dirty="0" err="1" smtClean="0">
                <a:solidFill>
                  <a:srgbClr val="000000"/>
                </a:solidFill>
                <a:sym typeface="Wingdings" pitchFamily="2" charset="2"/>
              </a:rPr>
              <a:t>Molzahn</a:t>
            </a:r>
            <a:r>
              <a:rPr lang="en-US" altLang="zh-CN" b="1" dirty="0" smtClean="0">
                <a:solidFill>
                  <a:srgbClr val="000000"/>
                </a:solidFill>
                <a:sym typeface="Wingdings" pitchFamily="2" charset="2"/>
              </a:rPr>
              <a:t>, Mehta, &amp; </a:t>
            </a:r>
            <a:r>
              <a:rPr lang="en-US" altLang="zh-CN" b="1" dirty="0" err="1" smtClean="0">
                <a:solidFill>
                  <a:srgbClr val="000000"/>
                </a:solidFill>
                <a:sym typeface="Wingdings" pitchFamily="2" charset="2"/>
              </a:rPr>
              <a:t>Niemerg</a:t>
            </a:r>
            <a:r>
              <a:rPr lang="en-US" altLang="zh-CN" b="1" dirty="0" smtClean="0">
                <a:solidFill>
                  <a:srgbClr val="000000"/>
                </a:solidFill>
                <a:sym typeface="Wingdings" pitchFamily="2" charset="2"/>
              </a:rPr>
              <a:t> (2016):</a:t>
            </a:r>
            <a:r>
              <a:rPr lang="en-US" altLang="zh-CN" dirty="0" smtClean="0">
                <a:solidFill>
                  <a:srgbClr val="000000"/>
                </a:solidFill>
                <a:sym typeface="Wingdings" pitchFamily="2" charset="2"/>
              </a:rPr>
              <a:t> topological influence on number of solutions</a:t>
            </a:r>
            <a:r>
              <a:rPr lang="en-US" altLang="zh-CN" b="1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          </a:t>
            </a:r>
            <a:r>
              <a:rPr lang="en-US" altLang="zh-CN" dirty="0" smtClean="0">
                <a:sym typeface="Wingdings" pitchFamily="2" charset="2"/>
              </a:rPr>
              <a:t>			  				  </a:t>
            </a:r>
          </a:p>
          <a:p>
            <a:endParaRPr lang="en-US" altLang="zh-CN" sz="1100" dirty="0" smtClean="0">
              <a:sym typeface="Wingdings" pitchFamily="2" charset="2"/>
            </a:endParaRPr>
          </a:p>
          <a:p>
            <a:pPr>
              <a:buFont typeface="Arial"/>
              <a:buNone/>
            </a:pPr>
            <a:r>
              <a:rPr lang="en-US" altLang="zh-CN" sz="2800" b="1" dirty="0" smtClean="0">
                <a:solidFill>
                  <a:srgbClr val="000000"/>
                </a:solidFill>
                <a:sym typeface="Wingdings" pitchFamily="2" charset="2"/>
              </a:rPr>
              <a:t>Lesieutre and Wu (2015) </a:t>
            </a:r>
            <a:r>
              <a:rPr lang="en-US" altLang="zh-CN" sz="2800" b="1" dirty="0" smtClean="0">
                <a:solidFill>
                  <a:srgbClr val="FF0000"/>
                </a:solidFill>
                <a:sym typeface="Wingdings" pitchFamily="2" charset="2"/>
              </a:rPr>
              <a:t>locate all the 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30 solutions </a:t>
            </a:r>
            <a:r>
              <a:rPr lang="en-US" altLang="zh-CN" sz="2800" b="1" dirty="0" smtClean="0">
                <a:solidFill>
                  <a:srgbClr val="FF0000"/>
                </a:solidFill>
                <a:sym typeface="Wingdings" pitchFamily="2" charset="2"/>
              </a:rPr>
              <a:t>of IEEE 14-bus system with </a:t>
            </a: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299</a:t>
            </a:r>
            <a:r>
              <a:rPr lang="en-US" altLang="zh-CN" sz="2800" b="1" dirty="0" smtClean="0">
                <a:solidFill>
                  <a:srgbClr val="FF0000"/>
                </a:solidFill>
                <a:sym typeface="Wingdings" pitchFamily="2" charset="2"/>
              </a:rPr>
              <a:t> </a:t>
            </a: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traces</a:t>
            </a:r>
            <a:endParaRPr lang="en-US" altLang="zh-CN" b="1" dirty="0" smtClean="0">
              <a:solidFill>
                <a:srgbClr val="FF0000"/>
              </a:solidFill>
              <a:sym typeface="Wingdings" pitchFamily="2" charset="2"/>
            </a:endParaRPr>
          </a:p>
          <a:p>
            <a:endParaRPr lang="en-US" altLang="zh-CN" sz="1100" dirty="0" smtClean="0">
              <a:sym typeface="Wingdings" pitchFamily="2" charset="2"/>
            </a:endParaRPr>
          </a:p>
          <a:p>
            <a:pPr>
              <a:buFont typeface="Arial"/>
              <a:buNone/>
            </a:pPr>
            <a:endParaRPr lang="en-US" altLang="zh-CN" dirty="0" smtClean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0173955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Extend Ma-Thorp Method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54663" y="1649848"/>
            <a:ext cx="781667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Increase the number of paths to be traveled:</a:t>
            </a:r>
          </a:p>
          <a:p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b="1" dirty="0" smtClean="0">
                <a:solidFill>
                  <a:srgbClr val="FF0000"/>
                </a:solidFill>
              </a:rPr>
              <a:t>Include Voltage Magnitude Equations</a:t>
            </a:r>
          </a:p>
          <a:p>
            <a:pPr marL="457200" indent="-457200">
              <a:buFont typeface="Arial"/>
              <a:buChar char="•"/>
            </a:pPr>
            <a:endParaRPr lang="en-US" sz="2800" b="1" dirty="0">
              <a:solidFill>
                <a:srgbClr val="FF0000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sz="2800" b="1" dirty="0" smtClean="0">
                <a:solidFill>
                  <a:srgbClr val="FF0000"/>
                </a:solidFill>
              </a:rPr>
              <a:t>Represent the Power Flow Equations at Ellipses</a:t>
            </a:r>
          </a:p>
          <a:p>
            <a:pPr marL="457200" indent="-457200">
              <a:buFont typeface="Arial"/>
              <a:buChar char="•"/>
            </a:pPr>
            <a:endParaRPr lang="en-US" sz="2800" b="1" dirty="0">
              <a:solidFill>
                <a:srgbClr val="FF0000"/>
              </a:solidFill>
            </a:endParaRPr>
          </a:p>
          <a:p>
            <a:pPr marL="457200" indent="-457200">
              <a:buFont typeface="Arial"/>
              <a:buChar char="•"/>
            </a:pPr>
            <a:r>
              <a:rPr lang="en-US" sz="2800" b="1" dirty="0" smtClean="0">
                <a:solidFill>
                  <a:srgbClr val="FF0000"/>
                </a:solidFill>
              </a:rPr>
              <a:t>Repeat tracing method</a:t>
            </a:r>
          </a:p>
          <a:p>
            <a:endParaRPr lang="en-US" sz="2800" b="1" dirty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rgbClr val="800000"/>
                </a:solidFill>
              </a:rPr>
              <a:t>Main Result:  </a:t>
            </a:r>
            <a:r>
              <a:rPr lang="en-US" sz="2800" b="1" dirty="0" smtClean="0">
                <a:solidFill>
                  <a:srgbClr val="000000"/>
                </a:solidFill>
              </a:rPr>
              <a:t>the</a:t>
            </a:r>
            <a:r>
              <a:rPr lang="en-US" sz="2800" b="1" dirty="0" smtClean="0">
                <a:solidFill>
                  <a:srgbClr val="3366FF"/>
                </a:solidFill>
              </a:rPr>
              <a:t> Power Flow Equations </a:t>
            </a:r>
            <a:r>
              <a:rPr lang="en-US" sz="2800" b="1" dirty="0" smtClean="0"/>
              <a:t>can be expressed as high dimensional</a:t>
            </a:r>
            <a:r>
              <a:rPr lang="en-US" sz="2800" b="1" dirty="0" smtClean="0">
                <a:solidFill>
                  <a:srgbClr val="3366FF"/>
                </a:solidFill>
              </a:rPr>
              <a:t> ellipses.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87614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971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Power Flow Equations in Rectangular Coordinates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29</a:t>
            </a:fld>
            <a:endParaRPr lang="en-US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217714" y="822727"/>
            <a:ext cx="8763000" cy="12501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000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b="1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79500" y="5245100"/>
            <a:ext cx="5981700" cy="9652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Char char="•"/>
              <a:tabLst/>
              <a:defRPr/>
            </a:pP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8114" y="2035599"/>
            <a:ext cx="2111829" cy="1400405"/>
          </a:xfrm>
          <a:prstGeom prst="rect">
            <a:avLst/>
          </a:prstGeom>
          <a:noFill/>
        </p:spPr>
      </p:pic>
      <p:sp>
        <p:nvSpPr>
          <p:cNvPr id="7" name="内容占位符 2"/>
          <p:cNvSpPr txBox="1">
            <a:spLocks/>
          </p:cNvSpPr>
          <p:nvPr/>
        </p:nvSpPr>
        <p:spPr>
          <a:xfrm>
            <a:off x="678543" y="3283600"/>
            <a:ext cx="7861300" cy="165462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Char char="•"/>
              <a:tabLst/>
              <a:defRPr/>
            </a:pP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where </a:t>
            </a:r>
            <a:r>
              <a:rPr kumimoji="0" lang="en-US" altLang="zh-CN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                       ;   </a:t>
            </a:r>
            <a:r>
              <a:rPr kumimoji="0" lang="en-US" altLang="zh-CN" sz="2400" b="0" i="1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i</a:t>
            </a:r>
            <a:r>
              <a:rPr kumimoji="0" lang="en-US" altLang="zh-CN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 is the index for all the buses excluding the slack bus; </a:t>
            </a:r>
            <a:r>
              <a:rPr kumimoji="0" lang="en-US" altLang="zh-CN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j </a:t>
            </a: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is the index for PQ bus; </a:t>
            </a:r>
            <a:r>
              <a:rPr kumimoji="0" lang="en-US" altLang="zh-CN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k</a:t>
            </a: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is the index for PV bus.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73915" y="3622142"/>
            <a:ext cx="1426485" cy="429664"/>
          </a:xfrm>
          <a:prstGeom prst="rect">
            <a:avLst/>
          </a:prstGeom>
          <a:noFill/>
        </p:spPr>
      </p:pic>
      <p:sp>
        <p:nvSpPr>
          <p:cNvPr id="9" name="内容占位符 2"/>
          <p:cNvSpPr txBox="1">
            <a:spLocks/>
          </p:cNvSpPr>
          <p:nvPr/>
        </p:nvSpPr>
        <p:spPr>
          <a:xfrm>
            <a:off x="602343" y="4522107"/>
            <a:ext cx="8122557" cy="168819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Char char="•"/>
              <a:tabLst/>
              <a:defRPr/>
            </a:pP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lvl="0" indent="-182880">
              <a:spcAft>
                <a:spcPts val="1200"/>
              </a:spcAft>
              <a:buClr>
                <a:srgbClr val="7B0000"/>
              </a:buClr>
              <a:buSzPct val="90000"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                 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are symmetric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rank-4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matrices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with two </a:t>
            </a:r>
            <a:r>
              <a:rPr lang="en-US" altLang="zh-CN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repeated </a:t>
            </a:r>
            <a:r>
              <a:rPr lang="en-US" altLang="zh-CN" sz="2400" b="1" dirty="0" smtClean="0">
                <a:solidFill>
                  <a:schemeClr val="accent6">
                    <a:lumMod val="75000"/>
                  </a:schemeClr>
                </a:solidFill>
                <a:sym typeface="Wingdings" pitchFamily="2" charset="2"/>
              </a:rPr>
              <a:t>positive </a:t>
            </a:r>
            <a:r>
              <a:rPr lang="en-US" altLang="zh-CN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eigenvalues and 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two repeated 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negative 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eigenvalues.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</a:t>
            </a:r>
            <a:r>
              <a:rPr kumimoji="0" lang="en-US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[James Foster‘13]  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NOT ellipses.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tabLst/>
              <a:defRPr/>
            </a:pP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6263" y="4769356"/>
            <a:ext cx="1057272" cy="519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8734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397000" y="2500229"/>
            <a:ext cx="5386857" cy="1201583"/>
          </a:xfrm>
          <a:custGeom>
            <a:avLst/>
            <a:gdLst>
              <a:gd name="connsiteX0" fmla="*/ 277091 w 5386857"/>
              <a:gd name="connsiteY0" fmla="*/ 201407 h 1201583"/>
              <a:gd name="connsiteX1" fmla="*/ 2043545 w 5386857"/>
              <a:gd name="connsiteY1" fmla="*/ 5135 h 1201583"/>
              <a:gd name="connsiteX2" fmla="*/ 3925455 w 5386857"/>
              <a:gd name="connsiteY2" fmla="*/ 85953 h 1201583"/>
              <a:gd name="connsiteX3" fmla="*/ 5357091 w 5386857"/>
              <a:gd name="connsiteY3" fmla="*/ 386135 h 1201583"/>
              <a:gd name="connsiteX4" fmla="*/ 4733636 w 5386857"/>
              <a:gd name="connsiteY4" fmla="*/ 1067316 h 1201583"/>
              <a:gd name="connsiteX5" fmla="*/ 2863273 w 5386857"/>
              <a:gd name="connsiteY5" fmla="*/ 1194316 h 1201583"/>
              <a:gd name="connsiteX6" fmla="*/ 554182 w 5386857"/>
              <a:gd name="connsiteY6" fmla="*/ 951862 h 1201583"/>
              <a:gd name="connsiteX7" fmla="*/ 0 w 5386857"/>
              <a:gd name="connsiteY7" fmla="*/ 570862 h 1201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86857" h="1201583">
                <a:moveTo>
                  <a:pt x="277091" y="201407"/>
                </a:moveTo>
                <a:cubicBezTo>
                  <a:pt x="856287" y="112892"/>
                  <a:pt x="1435484" y="24377"/>
                  <a:pt x="2043545" y="5135"/>
                </a:cubicBezTo>
                <a:cubicBezTo>
                  <a:pt x="2651606" y="-14107"/>
                  <a:pt x="3373197" y="22453"/>
                  <a:pt x="3925455" y="85953"/>
                </a:cubicBezTo>
                <a:cubicBezTo>
                  <a:pt x="4477713" y="149453"/>
                  <a:pt x="5222394" y="222575"/>
                  <a:pt x="5357091" y="386135"/>
                </a:cubicBezTo>
                <a:cubicBezTo>
                  <a:pt x="5491788" y="549695"/>
                  <a:pt x="5149272" y="932619"/>
                  <a:pt x="4733636" y="1067316"/>
                </a:cubicBezTo>
                <a:cubicBezTo>
                  <a:pt x="4318000" y="1202013"/>
                  <a:pt x="3559849" y="1213558"/>
                  <a:pt x="2863273" y="1194316"/>
                </a:cubicBezTo>
                <a:cubicBezTo>
                  <a:pt x="2166697" y="1175074"/>
                  <a:pt x="1031394" y="1055771"/>
                  <a:pt x="554182" y="951862"/>
                </a:cubicBezTo>
                <a:cubicBezTo>
                  <a:pt x="76970" y="847953"/>
                  <a:pt x="0" y="570862"/>
                  <a:pt x="0" y="570862"/>
                </a:cubicBezTo>
              </a:path>
            </a:pathLst>
          </a:custGeom>
          <a:solidFill>
            <a:srgbClr val="FF8000">
              <a:alpha val="65000"/>
            </a:srgbClr>
          </a:solidFill>
          <a:ln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Ellipses!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30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811782" y="1518908"/>
            <a:ext cx="7875018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Linear Combinations of these equations are Ellipses.  In particular</a:t>
            </a:r>
            <a:r>
              <a:rPr lang="en-US" dirty="0" smtClean="0"/>
              <a:t>,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2400" dirty="0" smtClean="0"/>
              <a:t>Define the positive definite matrix  </a:t>
            </a:r>
            <a:r>
              <a:rPr lang="en-US" sz="2400" i="1" dirty="0" smtClean="0">
                <a:latin typeface="Times New Roman"/>
                <a:cs typeface="Times New Roman"/>
              </a:rPr>
              <a:t>T</a:t>
            </a:r>
            <a:r>
              <a:rPr lang="en-US" sz="2400" dirty="0" smtClean="0"/>
              <a:t>  for a base ellipse:</a:t>
            </a:r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/>
              <a:t>a</a:t>
            </a:r>
            <a:r>
              <a:rPr lang="en-US" sz="2400" dirty="0" smtClean="0"/>
              <a:t>nd form power system equations as perturbations of a base ellipse</a:t>
            </a:r>
            <a:endParaRPr lang="en-US" sz="2400" dirty="0"/>
          </a:p>
        </p:txBody>
      </p:sp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615" y="2734592"/>
            <a:ext cx="3962400" cy="711200"/>
          </a:xfrm>
          <a:prstGeom prst="rect">
            <a:avLst/>
          </a:prstGeom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196" y="4494754"/>
            <a:ext cx="3594100" cy="6477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3464" y="6091199"/>
            <a:ext cx="6624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Small Print: may not work for all systems. When in doubt, set up SDP:</a:t>
            </a:r>
            <a:endParaRPr lang="en-US" dirty="0"/>
          </a:p>
        </p:txBody>
      </p:sp>
      <p:pic>
        <p:nvPicPr>
          <p:cNvPr id="10" name="Picture 9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869" y="6471627"/>
            <a:ext cx="30226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41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Power Flow Ellipses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31</a:t>
            </a:fld>
            <a:endParaRPr lang="en-US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874" y="1598912"/>
            <a:ext cx="3086100" cy="1358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8051" y="3116380"/>
            <a:ext cx="51564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Now apply tracing algorithm as used in</a:t>
            </a:r>
          </a:p>
          <a:p>
            <a:r>
              <a:rPr lang="en-US" sz="2400" b="1" dirty="0" smtClean="0"/>
              <a:t>Ma-Thorp Paper</a:t>
            </a:r>
            <a:endParaRPr lang="en-US" sz="2400" b="1" dirty="0"/>
          </a:p>
        </p:txBody>
      </p:sp>
      <p:pic>
        <p:nvPicPr>
          <p:cNvPr id="6" name="Picture 3" descr="D:\My Documents\in Madison\Allerton2015\Ma-Thorp2.8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3162" y="2957812"/>
            <a:ext cx="4054475" cy="3733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6865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13177" y="2762841"/>
            <a:ext cx="8550958" cy="3757988"/>
          </a:xfrm>
          <a:prstGeom prst="roundRect">
            <a:avLst/>
          </a:prstGeom>
          <a:solidFill>
            <a:schemeClr val="accent6">
              <a:lumMod val="60000"/>
              <a:lumOff val="40000"/>
              <a:alpha val="51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32</a:t>
            </a:fld>
            <a:endParaRPr lang="en-US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079500" y="5245100"/>
            <a:ext cx="5981700" cy="9652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Char char="•"/>
              <a:tabLst/>
              <a:defRPr/>
            </a:pP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33625" y="1298345"/>
            <a:ext cx="7861300" cy="188027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Char char="•"/>
              <a:tabLst/>
              <a:defRPr/>
            </a:pP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lvl="0" indent="-182880">
              <a:spcAft>
                <a:spcPts val="1200"/>
              </a:spcAft>
              <a:buClr>
                <a:srgbClr val="7B0000"/>
              </a:buClr>
              <a:buSzPct val="90000"/>
              <a:defRPr/>
            </a:pPr>
            <a:r>
              <a:rPr lang="en-US" altLang="zh-CN" sz="24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Apply the High-Dimensional Elliptical structure to systems whose solution sets are known. </a:t>
            </a:r>
            <a:endParaRPr lang="en-US" altLang="zh-CN" sz="2400" dirty="0" smtClean="0">
              <a:solidFill>
                <a:srgbClr val="FF0000"/>
              </a:solidFill>
              <a:sym typeface="Wingdings" pitchFamily="2" charset="2"/>
            </a:endParaRPr>
          </a:p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sym typeface="Wingdings" pitchFamily="2" charset="2"/>
            </a:endParaRPr>
          </a:p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marL="0" marR="0" lvl="0" indent="-18288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7B0000"/>
              </a:buClr>
              <a:buSzPct val="90000"/>
              <a:buFont typeface="Arial"/>
              <a:buNone/>
              <a:tabLst/>
              <a:defRPr/>
            </a:pP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  <p:graphicFrame>
        <p:nvGraphicFramePr>
          <p:cNvPr id="6" name="表格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761290"/>
              </p:ext>
            </p:extLst>
          </p:nvPr>
        </p:nvGraphicFramePr>
        <p:xfrm>
          <a:off x="633624" y="3052150"/>
          <a:ext cx="7861301" cy="3223466"/>
        </p:xfrm>
        <a:graphic>
          <a:graphicData uri="http://schemas.openxmlformats.org/drawingml/2006/table">
            <a:tbl>
              <a:tblPr/>
              <a:tblGrid>
                <a:gridCol w="2397307"/>
                <a:gridCol w="1447725"/>
                <a:gridCol w="1385457"/>
                <a:gridCol w="1432158"/>
                <a:gridCol w="1198654"/>
              </a:tblGrid>
              <a:tr h="422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Cases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# real solutions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# paths traced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宋体"/>
                        </a:rPr>
                        <a:t>Baillieul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 Bound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宋体"/>
                        </a:rPr>
                        <a:t>Bezout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 Bound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宋体"/>
                        </a:rPr>
                        <a:t>Tavora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 &amp;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Smith 3 bus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6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8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6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16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宋体"/>
                        </a:rPr>
                        <a:t>Baillieul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 &amp; Byrnes 4 bus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12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18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20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64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Wisconsin 5 bus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10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38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256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Salam 5 bus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10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28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256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Salam 7 bus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21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924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4096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IEEE 14 bus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30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299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10400600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67108864</a:t>
                      </a: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83565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 for Optimal Power Flow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33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73545" y="1373908"/>
            <a:ext cx="5028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1. Include “angle” stability in OPF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073727" y="2447636"/>
            <a:ext cx="43043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How is that done now?</a:t>
            </a:r>
          </a:p>
          <a:p>
            <a:r>
              <a:rPr lang="en-US" sz="2800" dirty="0" smtClean="0"/>
              <a:t>By proxy, using </a:t>
            </a:r>
            <a:r>
              <a:rPr lang="en-US" sz="2800" dirty="0" err="1" smtClean="0"/>
              <a:t>nomograms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08313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SCIT Nomogram</a:t>
            </a:r>
          </a:p>
        </p:txBody>
      </p:sp>
      <p:sp>
        <p:nvSpPr>
          <p:cNvPr id="253957" name="Text Box 5"/>
          <p:cNvSpPr txBox="1">
            <a:spLocks noChangeArrowheads="1"/>
          </p:cNvSpPr>
          <p:nvPr/>
        </p:nvSpPr>
        <p:spPr bwMode="auto">
          <a:xfrm>
            <a:off x="4479925" y="1947863"/>
            <a:ext cx="4054475" cy="256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800" i="0" dirty="0"/>
              <a:t>The total import </a:t>
            </a:r>
            <a:r>
              <a:rPr lang="en-US" sz="1800" i="0" dirty="0" err="1"/>
              <a:t>capabililty</a:t>
            </a:r>
            <a:r>
              <a:rPr lang="en-US" sz="1800" i="0" dirty="0"/>
              <a:t> into </a:t>
            </a:r>
            <a:r>
              <a:rPr lang="en-US" sz="1800" i="0" dirty="0" err="1"/>
              <a:t>Soutern</a:t>
            </a:r>
            <a:r>
              <a:rPr lang="en-US" sz="1800" i="0" dirty="0"/>
              <a:t> California limited by flow from </a:t>
            </a:r>
            <a:r>
              <a:rPr lang="ja-JP" altLang="en-US" sz="1800" i="0" dirty="0">
                <a:latin typeface="Arial"/>
              </a:rPr>
              <a:t>“</a:t>
            </a:r>
            <a:r>
              <a:rPr lang="en-US" sz="1800" i="0" dirty="0"/>
              <a:t>East of River</a:t>
            </a:r>
            <a:r>
              <a:rPr lang="ja-JP" altLang="en-US" sz="1800" i="0" dirty="0">
                <a:latin typeface="Arial"/>
              </a:rPr>
              <a:t>”</a:t>
            </a:r>
            <a:r>
              <a:rPr lang="en-US" sz="1800" i="0" dirty="0"/>
              <a:t>, and system inertia.  </a:t>
            </a:r>
          </a:p>
          <a:p>
            <a:pPr eaLnBrk="0" hangingPunct="0"/>
            <a:endParaRPr lang="en-US" sz="1800" i="0" dirty="0"/>
          </a:p>
          <a:p>
            <a:pPr eaLnBrk="0" hangingPunct="0"/>
            <a:r>
              <a:rPr lang="en-US" sz="1800" i="0" dirty="0"/>
              <a:t>Bounds reflect </a:t>
            </a:r>
            <a:r>
              <a:rPr lang="en-US" sz="1800" i="0" dirty="0" smtClean="0"/>
              <a:t>thermal, voltage, </a:t>
            </a:r>
            <a:r>
              <a:rPr lang="en-US" sz="1800" i="0" dirty="0"/>
              <a:t>and stability constraints.</a:t>
            </a:r>
          </a:p>
          <a:p>
            <a:pPr eaLnBrk="0" hangingPunct="0"/>
            <a:endParaRPr lang="en-US" sz="1800" i="0" dirty="0"/>
          </a:p>
          <a:p>
            <a:pPr eaLnBrk="0" hangingPunct="0"/>
            <a:r>
              <a:rPr lang="en-US" sz="1800" i="0" dirty="0"/>
              <a:t>These are determined by numerous off-line studies.</a:t>
            </a:r>
          </a:p>
        </p:txBody>
      </p:sp>
      <p:sp>
        <p:nvSpPr>
          <p:cNvPr id="253958" name="Text Box 6"/>
          <p:cNvSpPr txBox="1">
            <a:spLocks noChangeArrowheads="1"/>
          </p:cNvSpPr>
          <p:nvPr/>
        </p:nvSpPr>
        <p:spPr bwMode="auto">
          <a:xfrm rot="-5400000">
            <a:off x="-984250" y="3879851"/>
            <a:ext cx="3538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800" i="0"/>
              <a:t>Total Southern California Imports</a:t>
            </a:r>
          </a:p>
        </p:txBody>
      </p:sp>
      <p:sp>
        <p:nvSpPr>
          <p:cNvPr id="253959" name="Text Box 7"/>
          <p:cNvSpPr txBox="1">
            <a:spLocks noChangeArrowheads="1"/>
          </p:cNvSpPr>
          <p:nvPr/>
        </p:nvSpPr>
        <p:spPr bwMode="auto">
          <a:xfrm>
            <a:off x="1447800" y="6045200"/>
            <a:ext cx="2190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ja-JP" altLang="en-US" sz="1800" i="0">
                <a:latin typeface="Arial"/>
              </a:rPr>
              <a:t>“</a:t>
            </a:r>
            <a:r>
              <a:rPr lang="en-US" sz="1800" i="0"/>
              <a:t>East of River</a:t>
            </a:r>
            <a:r>
              <a:rPr lang="ja-JP" altLang="en-US" sz="1800" i="0">
                <a:latin typeface="Arial"/>
              </a:rPr>
              <a:t>”</a:t>
            </a:r>
            <a:r>
              <a:rPr lang="en-US" sz="1800" i="0"/>
              <a:t> Flow</a:t>
            </a:r>
          </a:p>
        </p:txBody>
      </p:sp>
      <p:pic>
        <p:nvPicPr>
          <p:cNvPr id="2" name="Picture 1" descr="SCIT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97" y="808327"/>
            <a:ext cx="4467657" cy="578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578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California High Voltage Grid</a:t>
            </a:r>
          </a:p>
        </p:txBody>
      </p:sp>
      <p:pic>
        <p:nvPicPr>
          <p:cNvPr id="314372" name="Picture 4" descr="CAISOgr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106488"/>
            <a:ext cx="4208463" cy="544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026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OPF Problem with stability constraint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36</a:t>
            </a:fld>
            <a:endParaRPr lang="en-US"/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2362200"/>
            <a:ext cx="35433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2286000"/>
            <a:ext cx="12287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295400"/>
            <a:ext cx="52101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4876800"/>
            <a:ext cx="6943725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 rot="20884769">
            <a:off x="6677025" y="1219200"/>
            <a:ext cx="1060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FF0000"/>
                </a:solidFill>
                <a:latin typeface="Arial Black" charset="0"/>
                <a:cs typeface="Arial Black" charset="0"/>
              </a:rPr>
              <a:t>Cost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 rot="20928642">
            <a:off x="6337300" y="2971800"/>
            <a:ext cx="2290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008000"/>
                </a:solidFill>
                <a:latin typeface="Arial Black" charset="0"/>
                <a:cs typeface="Arial Black" charset="0"/>
              </a:rPr>
              <a:t>Engineering </a:t>
            </a:r>
          </a:p>
          <a:p>
            <a:r>
              <a:rPr lang="en-US" i="1">
                <a:solidFill>
                  <a:srgbClr val="008000"/>
                </a:solidFill>
                <a:latin typeface="Arial Black" charset="0"/>
                <a:cs typeface="Arial Black" charset="0"/>
              </a:rPr>
              <a:t>Constraints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 rot="20988258">
            <a:off x="6270625" y="5170488"/>
            <a:ext cx="2701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0000FF"/>
                </a:solidFill>
                <a:latin typeface="Arial Black" charset="0"/>
                <a:cs typeface="Arial Black" charset="0"/>
              </a:rPr>
              <a:t>Physical Laws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42150" y="4981575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>
                <a:latin typeface="Times New Roman" charset="0"/>
                <a:cs typeface="Times New Roman" charset="0"/>
              </a:rPr>
              <a:t>+</a:t>
            </a:r>
          </a:p>
        </p:txBody>
      </p:sp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277" y="4503305"/>
            <a:ext cx="4660900" cy="36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175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OPF Problem with stability constraint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37</a:t>
            </a:fld>
            <a:endParaRPr lang="en-US"/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2362200"/>
            <a:ext cx="35433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2286000"/>
            <a:ext cx="12287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295400"/>
            <a:ext cx="52101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4876800"/>
            <a:ext cx="6943725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 rot="20884769">
            <a:off x="6677025" y="1219200"/>
            <a:ext cx="1060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FF0000"/>
                </a:solidFill>
                <a:latin typeface="Arial Black" charset="0"/>
                <a:cs typeface="Arial Black" charset="0"/>
              </a:rPr>
              <a:t>Cost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 rot="20928642">
            <a:off x="6337300" y="2971800"/>
            <a:ext cx="2290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008000"/>
                </a:solidFill>
                <a:latin typeface="Arial Black" charset="0"/>
                <a:cs typeface="Arial Black" charset="0"/>
              </a:rPr>
              <a:t>Engineering </a:t>
            </a:r>
          </a:p>
          <a:p>
            <a:r>
              <a:rPr lang="en-US" i="1">
                <a:solidFill>
                  <a:srgbClr val="008000"/>
                </a:solidFill>
                <a:latin typeface="Arial Black" charset="0"/>
                <a:cs typeface="Arial Black" charset="0"/>
              </a:rPr>
              <a:t>Constraints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 rot="20988258">
            <a:off x="6270625" y="5170488"/>
            <a:ext cx="2701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 i="1">
                <a:solidFill>
                  <a:srgbClr val="0000FF"/>
                </a:solidFill>
                <a:latin typeface="Arial Black" charset="0"/>
                <a:cs typeface="Arial Black" charset="0"/>
              </a:rPr>
              <a:t>Physical Laws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42150" y="4981575"/>
            <a:ext cx="365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kzidenz-Grotesk BQ Med Ext" charset="0"/>
                <a:ea typeface="ＭＳ Ｐゴシック" charset="0"/>
              </a:defRPr>
            </a:lvl9pPr>
          </a:lstStyle>
          <a:p>
            <a:r>
              <a:rPr lang="en-US">
                <a:latin typeface="Times New Roman" charset="0"/>
                <a:cs typeface="Times New Roman" charset="0"/>
              </a:rPr>
              <a:t>+</a:t>
            </a:r>
          </a:p>
        </p:txBody>
      </p:sp>
      <p:pic>
        <p:nvPicPr>
          <p:cNvPr id="13" name="Picture 12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277" y="4561031"/>
            <a:ext cx="3644900" cy="3683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03200" y="3897094"/>
            <a:ext cx="29674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Dynamic Security Assessment</a:t>
            </a:r>
          </a:p>
          <a:p>
            <a:r>
              <a:rPr lang="en-US" dirty="0" smtClean="0"/>
              <a:t>Is a “Grand Challenge”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259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Power Flow Solutions are Dynamic </a:t>
            </a:r>
            <a:r>
              <a:rPr lang="en-US" dirty="0" err="1" smtClean="0"/>
              <a:t>Equilibria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429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The Power Flow solutions are the dynamic equilibriums: Needed for energy function analysis. 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38</a:t>
            </a:fld>
            <a:endParaRPr lang="en-US"/>
          </a:p>
        </p:txBody>
      </p:sp>
      <p:pic>
        <p:nvPicPr>
          <p:cNvPr id="6" name="Picture 5" descr="EnergyFunctions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14" y="2918365"/>
            <a:ext cx="4572000" cy="2978150"/>
          </a:xfrm>
          <a:prstGeom prst="rect">
            <a:avLst/>
          </a:prstGeom>
        </p:spPr>
      </p:pic>
      <p:sp>
        <p:nvSpPr>
          <p:cNvPr id="8" name="Freeform 7"/>
          <p:cNvSpPr/>
          <p:nvPr/>
        </p:nvSpPr>
        <p:spPr>
          <a:xfrm>
            <a:off x="375835" y="3409950"/>
            <a:ext cx="4229100" cy="2413000"/>
          </a:xfrm>
          <a:custGeom>
            <a:avLst/>
            <a:gdLst>
              <a:gd name="connsiteX0" fmla="*/ 0 w 4229100"/>
              <a:gd name="connsiteY0" fmla="*/ 0 h 2413000"/>
              <a:gd name="connsiteX1" fmla="*/ 6350 w 4229100"/>
              <a:gd name="connsiteY1" fmla="*/ 723900 h 2413000"/>
              <a:gd name="connsiteX2" fmla="*/ 361950 w 4229100"/>
              <a:gd name="connsiteY2" fmla="*/ 1098550 h 2413000"/>
              <a:gd name="connsiteX3" fmla="*/ 685800 w 4229100"/>
              <a:gd name="connsiteY3" fmla="*/ 1498600 h 2413000"/>
              <a:gd name="connsiteX4" fmla="*/ 1060450 w 4229100"/>
              <a:gd name="connsiteY4" fmla="*/ 1924050 h 2413000"/>
              <a:gd name="connsiteX5" fmla="*/ 1485900 w 4229100"/>
              <a:gd name="connsiteY5" fmla="*/ 2286000 h 2413000"/>
              <a:gd name="connsiteX6" fmla="*/ 1657350 w 4229100"/>
              <a:gd name="connsiteY6" fmla="*/ 2406650 h 2413000"/>
              <a:gd name="connsiteX7" fmla="*/ 4229100 w 4229100"/>
              <a:gd name="connsiteY7" fmla="*/ 2413000 h 2413000"/>
              <a:gd name="connsiteX8" fmla="*/ 4229100 w 4229100"/>
              <a:gd name="connsiteY8" fmla="*/ 1771650 h 2413000"/>
              <a:gd name="connsiteX9" fmla="*/ 3898900 w 4229100"/>
              <a:gd name="connsiteY9" fmla="*/ 1403350 h 2413000"/>
              <a:gd name="connsiteX10" fmla="*/ 3644900 w 4229100"/>
              <a:gd name="connsiteY10" fmla="*/ 1098550 h 2413000"/>
              <a:gd name="connsiteX11" fmla="*/ 3314700 w 4229100"/>
              <a:gd name="connsiteY11" fmla="*/ 736600 h 2413000"/>
              <a:gd name="connsiteX12" fmla="*/ 3130550 w 4229100"/>
              <a:gd name="connsiteY12" fmla="*/ 571500 h 2413000"/>
              <a:gd name="connsiteX13" fmla="*/ 2927350 w 4229100"/>
              <a:gd name="connsiteY13" fmla="*/ 387350 h 2413000"/>
              <a:gd name="connsiteX14" fmla="*/ 2774950 w 4229100"/>
              <a:gd name="connsiteY14" fmla="*/ 279400 h 2413000"/>
              <a:gd name="connsiteX15" fmla="*/ 2603500 w 4229100"/>
              <a:gd name="connsiteY15" fmla="*/ 190500 h 2413000"/>
              <a:gd name="connsiteX16" fmla="*/ 2419350 w 4229100"/>
              <a:gd name="connsiteY16" fmla="*/ 107950 h 2413000"/>
              <a:gd name="connsiteX17" fmla="*/ 2197100 w 4229100"/>
              <a:gd name="connsiteY17" fmla="*/ 44450 h 2413000"/>
              <a:gd name="connsiteX18" fmla="*/ 1968500 w 4229100"/>
              <a:gd name="connsiteY18" fmla="*/ 12700 h 2413000"/>
              <a:gd name="connsiteX19" fmla="*/ 1733550 w 4229100"/>
              <a:gd name="connsiteY19" fmla="*/ 6350 h 2413000"/>
              <a:gd name="connsiteX20" fmla="*/ 1555750 w 4229100"/>
              <a:gd name="connsiteY20" fmla="*/ 6350 h 2413000"/>
              <a:gd name="connsiteX21" fmla="*/ 1346200 w 4229100"/>
              <a:gd name="connsiteY21" fmla="*/ 44450 h 2413000"/>
              <a:gd name="connsiteX22" fmla="*/ 1066800 w 4229100"/>
              <a:gd name="connsiteY22" fmla="*/ 120650 h 2413000"/>
              <a:gd name="connsiteX23" fmla="*/ 857250 w 4229100"/>
              <a:gd name="connsiteY23" fmla="*/ 177800 h 2413000"/>
              <a:gd name="connsiteX24" fmla="*/ 622300 w 4229100"/>
              <a:gd name="connsiteY24" fmla="*/ 209550 h 2413000"/>
              <a:gd name="connsiteX25" fmla="*/ 361950 w 4229100"/>
              <a:gd name="connsiteY25" fmla="*/ 165100 h 2413000"/>
              <a:gd name="connsiteX26" fmla="*/ 107950 w 4229100"/>
              <a:gd name="connsiteY26" fmla="*/ 69850 h 2413000"/>
              <a:gd name="connsiteX27" fmla="*/ 0 w 4229100"/>
              <a:gd name="connsiteY27" fmla="*/ 0 h 241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229100" h="2413000">
                <a:moveTo>
                  <a:pt x="0" y="0"/>
                </a:moveTo>
                <a:cubicBezTo>
                  <a:pt x="2117" y="241300"/>
                  <a:pt x="4233" y="482600"/>
                  <a:pt x="6350" y="723900"/>
                </a:cubicBezTo>
                <a:lnTo>
                  <a:pt x="361950" y="1098550"/>
                </a:lnTo>
                <a:lnTo>
                  <a:pt x="685800" y="1498600"/>
                </a:lnTo>
                <a:lnTo>
                  <a:pt x="1060450" y="1924050"/>
                </a:lnTo>
                <a:lnTo>
                  <a:pt x="1485900" y="2286000"/>
                </a:lnTo>
                <a:lnTo>
                  <a:pt x="1657350" y="2406650"/>
                </a:lnTo>
                <a:lnTo>
                  <a:pt x="4229100" y="2413000"/>
                </a:lnTo>
                <a:lnTo>
                  <a:pt x="4229100" y="1771650"/>
                </a:lnTo>
                <a:lnTo>
                  <a:pt x="3898900" y="1403350"/>
                </a:lnTo>
                <a:lnTo>
                  <a:pt x="3644900" y="1098550"/>
                </a:lnTo>
                <a:lnTo>
                  <a:pt x="3314700" y="736600"/>
                </a:lnTo>
                <a:lnTo>
                  <a:pt x="3130550" y="571500"/>
                </a:lnTo>
                <a:lnTo>
                  <a:pt x="2927350" y="387350"/>
                </a:lnTo>
                <a:lnTo>
                  <a:pt x="2774950" y="279400"/>
                </a:lnTo>
                <a:lnTo>
                  <a:pt x="2603500" y="190500"/>
                </a:lnTo>
                <a:lnTo>
                  <a:pt x="2419350" y="107950"/>
                </a:lnTo>
                <a:lnTo>
                  <a:pt x="2197100" y="44450"/>
                </a:lnTo>
                <a:lnTo>
                  <a:pt x="1968500" y="12700"/>
                </a:lnTo>
                <a:lnTo>
                  <a:pt x="1733550" y="6350"/>
                </a:lnTo>
                <a:lnTo>
                  <a:pt x="1555750" y="6350"/>
                </a:lnTo>
                <a:lnTo>
                  <a:pt x="1346200" y="44450"/>
                </a:lnTo>
                <a:lnTo>
                  <a:pt x="1066800" y="120650"/>
                </a:lnTo>
                <a:lnTo>
                  <a:pt x="857250" y="177800"/>
                </a:lnTo>
                <a:lnTo>
                  <a:pt x="622300" y="209550"/>
                </a:lnTo>
                <a:lnTo>
                  <a:pt x="361950" y="165100"/>
                </a:lnTo>
                <a:lnTo>
                  <a:pt x="107950" y="698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20000"/>
            </a:schemeClr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78358" y="5896515"/>
            <a:ext cx="7909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boundary of the region of attraction is the union of stable manifolds of certain</a:t>
            </a:r>
          </a:p>
          <a:p>
            <a:r>
              <a:rPr lang="en-US" dirty="0" smtClean="0"/>
              <a:t> type-1 unstable equilibrium points.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437909" y="4514273"/>
            <a:ext cx="3249548" cy="1154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5738091" y="2505364"/>
            <a:ext cx="0" cy="200890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Freeform 11"/>
          <p:cNvSpPr/>
          <p:nvPr/>
        </p:nvSpPr>
        <p:spPr>
          <a:xfrm>
            <a:off x="5611091" y="2742239"/>
            <a:ext cx="3094182" cy="1529579"/>
          </a:xfrm>
          <a:custGeom>
            <a:avLst/>
            <a:gdLst>
              <a:gd name="connsiteX0" fmla="*/ 0 w 3094182"/>
              <a:gd name="connsiteY0" fmla="*/ 375034 h 1529579"/>
              <a:gd name="connsiteX1" fmla="*/ 346364 w 3094182"/>
              <a:gd name="connsiteY1" fmla="*/ 5579 h 1529579"/>
              <a:gd name="connsiteX2" fmla="*/ 842818 w 3094182"/>
              <a:gd name="connsiteY2" fmla="*/ 629034 h 1529579"/>
              <a:gd name="connsiteX3" fmla="*/ 1408545 w 3094182"/>
              <a:gd name="connsiteY3" fmla="*/ 1356397 h 1529579"/>
              <a:gd name="connsiteX4" fmla="*/ 1881909 w 3094182"/>
              <a:gd name="connsiteY4" fmla="*/ 1437216 h 1529579"/>
              <a:gd name="connsiteX5" fmla="*/ 2389909 w 3094182"/>
              <a:gd name="connsiteY5" fmla="*/ 779125 h 1529579"/>
              <a:gd name="connsiteX6" fmla="*/ 3094182 w 3094182"/>
              <a:gd name="connsiteY6" fmla="*/ 1529579 h 1529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94182" h="1529579">
                <a:moveTo>
                  <a:pt x="0" y="375034"/>
                </a:moveTo>
                <a:cubicBezTo>
                  <a:pt x="102947" y="169140"/>
                  <a:pt x="205894" y="-36754"/>
                  <a:pt x="346364" y="5579"/>
                </a:cubicBezTo>
                <a:cubicBezTo>
                  <a:pt x="486834" y="47912"/>
                  <a:pt x="665788" y="403898"/>
                  <a:pt x="842818" y="629034"/>
                </a:cubicBezTo>
                <a:cubicBezTo>
                  <a:pt x="1019848" y="854170"/>
                  <a:pt x="1235363" y="1221700"/>
                  <a:pt x="1408545" y="1356397"/>
                </a:cubicBezTo>
                <a:cubicBezTo>
                  <a:pt x="1581727" y="1491094"/>
                  <a:pt x="1718348" y="1533428"/>
                  <a:pt x="1881909" y="1437216"/>
                </a:cubicBezTo>
                <a:cubicBezTo>
                  <a:pt x="2045470" y="1341004"/>
                  <a:pt x="2187864" y="763731"/>
                  <a:pt x="2389909" y="779125"/>
                </a:cubicBezTo>
                <a:cubicBezTo>
                  <a:pt x="2591955" y="794519"/>
                  <a:pt x="3094182" y="1529579"/>
                  <a:pt x="3094182" y="1529579"/>
                </a:cubicBezTo>
              </a:path>
            </a:pathLst>
          </a:custGeom>
          <a:ln w="38100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505219" y="2320698"/>
            <a:ext cx="2200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Power Flow Solutions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5934364" y="2505364"/>
            <a:ext cx="570855" cy="18466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7331364" y="2681940"/>
            <a:ext cx="122892" cy="1543698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12" idx="5"/>
          </p:cNvCxnSpPr>
          <p:nvPr/>
        </p:nvCxnSpPr>
        <p:spPr>
          <a:xfrm>
            <a:off x="7758545" y="2690030"/>
            <a:ext cx="242455" cy="831334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227454" y="4248729"/>
            <a:ext cx="1062181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379854" y="3521364"/>
            <a:ext cx="1062181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2" idx="5"/>
          </p:cNvCxnSpPr>
          <p:nvPr/>
        </p:nvCxnSpPr>
        <p:spPr>
          <a:xfrm>
            <a:off x="8001000" y="3521364"/>
            <a:ext cx="0" cy="727365"/>
          </a:xfrm>
          <a:prstGeom prst="straightConnector1">
            <a:avLst/>
          </a:prstGeom>
          <a:ln w="12700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126138" y="5176619"/>
            <a:ext cx="30680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 smtClean="0"/>
              <a:t>Stability Margin</a:t>
            </a:r>
          </a:p>
          <a:p>
            <a:pPr algn="r"/>
            <a:r>
              <a:rPr lang="en-US" dirty="0" smtClean="0"/>
              <a:t>Depends on multiple </a:t>
            </a:r>
            <a:r>
              <a:rPr lang="en-US" dirty="0" err="1" smtClean="0"/>
              <a:t>equilibria</a:t>
            </a:r>
            <a:endParaRPr lang="en-US" dirty="0"/>
          </a:p>
        </p:txBody>
      </p:sp>
      <p:sp>
        <p:nvSpPr>
          <p:cNvPr id="27" name="Freeform 26"/>
          <p:cNvSpPr/>
          <p:nvPr/>
        </p:nvSpPr>
        <p:spPr>
          <a:xfrm>
            <a:off x="7100455" y="3994727"/>
            <a:ext cx="854363" cy="1189182"/>
          </a:xfrm>
          <a:custGeom>
            <a:avLst/>
            <a:gdLst>
              <a:gd name="connsiteX0" fmla="*/ 0 w 854363"/>
              <a:gd name="connsiteY0" fmla="*/ 1189182 h 1189182"/>
              <a:gd name="connsiteX1" fmla="*/ 277090 w 854363"/>
              <a:gd name="connsiteY1" fmla="*/ 611909 h 1189182"/>
              <a:gd name="connsiteX2" fmla="*/ 450272 w 854363"/>
              <a:gd name="connsiteY2" fmla="*/ 750455 h 1189182"/>
              <a:gd name="connsiteX3" fmla="*/ 854363 w 854363"/>
              <a:gd name="connsiteY3" fmla="*/ 0 h 118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4363" h="1189182">
                <a:moveTo>
                  <a:pt x="0" y="1189182"/>
                </a:moveTo>
                <a:cubicBezTo>
                  <a:pt x="101022" y="937106"/>
                  <a:pt x="202045" y="685030"/>
                  <a:pt x="277090" y="611909"/>
                </a:cubicBezTo>
                <a:cubicBezTo>
                  <a:pt x="352135" y="538788"/>
                  <a:pt x="354060" y="852440"/>
                  <a:pt x="450272" y="750455"/>
                </a:cubicBezTo>
                <a:cubicBezTo>
                  <a:pt x="546484" y="648470"/>
                  <a:pt x="854363" y="0"/>
                  <a:pt x="854363" y="0"/>
                </a:cubicBezTo>
              </a:path>
            </a:pathLst>
          </a:custGeom>
          <a:ln>
            <a:solidFill>
              <a:srgbClr val="008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2783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 for Optimal Power Flow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39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73545" y="1373908"/>
            <a:ext cx="770081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 smtClean="0"/>
              <a:t>Include “angle” stability in OPF</a:t>
            </a:r>
          </a:p>
          <a:p>
            <a:pPr marL="514350" indent="-514350">
              <a:buAutoNum type="arabicPeriod"/>
            </a:pPr>
            <a:endParaRPr lang="en-US" sz="2800" dirty="0"/>
          </a:p>
          <a:p>
            <a:pPr marL="514350" indent="-514350">
              <a:buAutoNum type="arabicPeriod"/>
            </a:pPr>
            <a:r>
              <a:rPr lang="en-US" sz="2800" dirty="0" smtClean="0"/>
              <a:t>Other.  Further research into exploiting this form to analyze optimal power flow characteristics. </a:t>
            </a:r>
          </a:p>
          <a:p>
            <a:pPr marL="1371600" lvl="2" indent="-457200">
              <a:buFont typeface="Arial"/>
              <a:buChar char="•"/>
            </a:pPr>
            <a:r>
              <a:rPr lang="en-US" sz="2800" dirty="0" smtClean="0"/>
              <a:t>Optimally solve OPF.  </a:t>
            </a:r>
            <a:r>
              <a:rPr lang="en-US" sz="2800" dirty="0" smtClean="0">
                <a:solidFill>
                  <a:srgbClr val="FF0000"/>
                </a:solidFill>
              </a:rPr>
              <a:t>(skeptical)</a:t>
            </a:r>
          </a:p>
          <a:p>
            <a:pPr marL="1371600" lvl="2" indent="-457200">
              <a:buFont typeface="Arial"/>
              <a:buChar char="•"/>
            </a:pPr>
            <a:r>
              <a:rPr lang="en-US" sz="2800" dirty="0" smtClean="0"/>
              <a:t>Use to identify Redundant constraints. </a:t>
            </a:r>
            <a:r>
              <a:rPr lang="en-US" sz="2800" dirty="0" smtClean="0">
                <a:solidFill>
                  <a:srgbClr val="0000FF"/>
                </a:solidFill>
              </a:rPr>
              <a:t>(maybe)</a:t>
            </a:r>
          </a:p>
          <a:p>
            <a:pPr marL="1371600" lvl="2" indent="-457200">
              <a:buFont typeface="Arial"/>
              <a:buChar char="•"/>
            </a:pPr>
            <a:r>
              <a:rPr lang="en-US" sz="2800" dirty="0" smtClean="0"/>
              <a:t>Use this approach to find multiple local minima.  </a:t>
            </a:r>
            <a:r>
              <a:rPr lang="en-US" sz="2800" dirty="0" smtClean="0">
                <a:solidFill>
                  <a:srgbClr val="008000"/>
                </a:solidFill>
              </a:rPr>
              <a:t>(probable)</a:t>
            </a:r>
            <a:endParaRPr lang="en-US" sz="28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322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50-8358-B840-BE7D-A200D730F663}" type="slidenum">
              <a:rPr lang="en-US" smtClean="0"/>
              <a:t>40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81000" y="1526627"/>
            <a:ext cx="8323168" cy="4832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The power flow equations can be written as ellipses.</a:t>
            </a:r>
          </a:p>
          <a:p>
            <a:pPr marL="457200" indent="-457200">
              <a:buFont typeface="Arial"/>
              <a:buChar char="•"/>
            </a:pPr>
            <a:endParaRPr lang="en-US" sz="2800" dirty="0" smtClean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This form appears to facilitate finding all the solutions… perhaps.  No proof.</a:t>
            </a:r>
          </a:p>
          <a:p>
            <a:pPr marL="457200" indent="-457200">
              <a:buFont typeface="Arial"/>
              <a:buChar char="•"/>
            </a:pPr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The elliptical form of the equations may have other applications.  Various flavors of optimal power flow.</a:t>
            </a:r>
          </a:p>
          <a:p>
            <a:pPr marL="457200" indent="-457200">
              <a:buFont typeface="Arial"/>
              <a:buChar char="•"/>
            </a:pPr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This is a fun problem.</a:t>
            </a:r>
          </a:p>
          <a:p>
            <a:endParaRPr lang="en-US" sz="2800" dirty="0" smtClean="0"/>
          </a:p>
          <a:p>
            <a:pPr marL="457200" indent="-457200">
              <a:buFont typeface="Arial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055313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12158</TotalTime>
  <Words>1676</Words>
  <Application>Microsoft Macintosh PowerPoint</Application>
  <PresentationFormat>On-screen Show (4:3)</PresentationFormat>
  <Paragraphs>358</Paragraphs>
  <Slides>40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An Elliptical Form for the Power Flow Problem   </vt:lpstr>
      <vt:lpstr>Power System Decision Timescales</vt:lpstr>
      <vt:lpstr>Life at the Physical Layer</vt:lpstr>
      <vt:lpstr>Power Flow Equations</vt:lpstr>
      <vt:lpstr>Traditional Power Flow Problem</vt:lpstr>
      <vt:lpstr>Power Flow Extras!</vt:lpstr>
      <vt:lpstr>Basic Optimal Power Flow</vt:lpstr>
      <vt:lpstr>Classical OPF Problem</vt:lpstr>
      <vt:lpstr>OPF Variations . are . numerous </vt:lpstr>
      <vt:lpstr>Market OPFs … get complicated quickly</vt:lpstr>
      <vt:lpstr>Market OPFs … get complicated quickly</vt:lpstr>
      <vt:lpstr>Math Problem du jour</vt:lpstr>
      <vt:lpstr>Previous Work</vt:lpstr>
      <vt:lpstr>Previous Work</vt:lpstr>
      <vt:lpstr>Previous Work</vt:lpstr>
      <vt:lpstr>Previous Work</vt:lpstr>
      <vt:lpstr>Previous Work</vt:lpstr>
      <vt:lpstr>Previous Work</vt:lpstr>
      <vt:lpstr>Previous Work</vt:lpstr>
      <vt:lpstr>Previous Work</vt:lpstr>
      <vt:lpstr>Previous Work</vt:lpstr>
      <vt:lpstr>Revisit Ma-Thorp Method</vt:lpstr>
      <vt:lpstr>Revisit Ma-Thorp Method</vt:lpstr>
      <vt:lpstr>Some Previous Work</vt:lpstr>
      <vt:lpstr>FIDVR Cascade: Do All Motors Stall?</vt:lpstr>
      <vt:lpstr>Bifurcation Diagrams: slip vs. voltage</vt:lpstr>
      <vt:lpstr>Some Previous Work</vt:lpstr>
      <vt:lpstr>Extend Ma-Thorp Method</vt:lpstr>
      <vt:lpstr>The Power Flow Equations in Rectangular Coordinates</vt:lpstr>
      <vt:lpstr>Ellipses!</vt:lpstr>
      <vt:lpstr>Power Flow Ellipses</vt:lpstr>
      <vt:lpstr>Results</vt:lpstr>
      <vt:lpstr>Applications for Optimal Power Flow</vt:lpstr>
      <vt:lpstr>SCIT Nomogram</vt:lpstr>
      <vt:lpstr>California High Voltage Grid</vt:lpstr>
      <vt:lpstr>OPF Problem with stability constraint</vt:lpstr>
      <vt:lpstr>OPF Problem with stability constraint</vt:lpstr>
      <vt:lpstr>Power Flow Solutions are Dynamic Equilibria</vt:lpstr>
      <vt:lpstr>Applications for Optimal Power Flow</vt:lpstr>
      <vt:lpstr>Conclusions</vt:lpstr>
    </vt:vector>
  </TitlesOfParts>
  <Company>University of Wisconsin-Madison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Grid Stability:  The Perils and Potential of  Power Electronic Load</dc:title>
  <dc:creator>J.L. Lagrange</dc:creator>
  <cp:lastModifiedBy>J.L. Lagrange</cp:lastModifiedBy>
  <cp:revision>184</cp:revision>
  <dcterms:created xsi:type="dcterms:W3CDTF">2015-03-29T18:01:51Z</dcterms:created>
  <dcterms:modified xsi:type="dcterms:W3CDTF">2016-01-19T05:56:01Z</dcterms:modified>
</cp:coreProperties>
</file>