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996" r:id="rId1"/>
    <p:sldMasterId id="2147484025" r:id="rId2"/>
    <p:sldMasterId id="2147484027" r:id="rId3"/>
    <p:sldMasterId id="2147484029" r:id="rId4"/>
  </p:sldMasterIdLst>
  <p:notesMasterIdLst>
    <p:notesMasterId r:id="rId39"/>
  </p:notesMasterIdLst>
  <p:handoutMasterIdLst>
    <p:handoutMasterId r:id="rId40"/>
  </p:handoutMasterIdLst>
  <p:sldIdLst>
    <p:sldId id="398" r:id="rId5"/>
    <p:sldId id="433" r:id="rId6"/>
    <p:sldId id="520" r:id="rId7"/>
    <p:sldId id="522" r:id="rId8"/>
    <p:sldId id="523" r:id="rId9"/>
    <p:sldId id="569" r:id="rId10"/>
    <p:sldId id="519" r:id="rId11"/>
    <p:sldId id="536" r:id="rId12"/>
    <p:sldId id="566" r:id="rId13"/>
    <p:sldId id="537" r:id="rId14"/>
    <p:sldId id="538" r:id="rId15"/>
    <p:sldId id="558" r:id="rId16"/>
    <p:sldId id="559" r:id="rId17"/>
    <p:sldId id="539" r:id="rId18"/>
    <p:sldId id="540" r:id="rId19"/>
    <p:sldId id="541" r:id="rId20"/>
    <p:sldId id="542" r:id="rId21"/>
    <p:sldId id="543" r:id="rId22"/>
    <p:sldId id="544" r:id="rId23"/>
    <p:sldId id="545" r:id="rId24"/>
    <p:sldId id="562" r:id="rId25"/>
    <p:sldId id="563" r:id="rId26"/>
    <p:sldId id="564" r:id="rId27"/>
    <p:sldId id="546" r:id="rId28"/>
    <p:sldId id="547" r:id="rId29"/>
    <p:sldId id="548" r:id="rId30"/>
    <p:sldId id="549" r:id="rId31"/>
    <p:sldId id="550" r:id="rId32"/>
    <p:sldId id="570" r:id="rId33"/>
    <p:sldId id="552" r:id="rId34"/>
    <p:sldId id="553" r:id="rId35"/>
    <p:sldId id="572" r:id="rId36"/>
    <p:sldId id="407" r:id="rId37"/>
    <p:sldId id="451" r:id="rId38"/>
  </p:sldIdLst>
  <p:sldSz cx="9144000" cy="6858000" type="screen4x3"/>
  <p:notesSz cx="6858000" cy="9296400"/>
  <p:embeddedFontLst>
    <p:embeddedFont>
      <p:font typeface="Arial Narrow" pitchFamily="34" charset="0"/>
      <p:regular r:id="rId41"/>
      <p:bold r:id="rId42"/>
      <p:italic r:id="rId43"/>
      <p:boldItalic r:id="rId44"/>
    </p:embeddedFont>
    <p:embeddedFont>
      <p:font typeface="Wingdings 3" pitchFamily="18" charset="2"/>
      <p:regular r:id="rId45"/>
    </p:embeddedFont>
    <p:embeddedFont>
      <p:font typeface="CMEX10" pitchFamily="34" charset="0"/>
      <p:regular r:id="rId46"/>
    </p:embeddedFont>
    <p:embeddedFont>
      <p:font typeface="CMMI7" pitchFamily="34" charset="0"/>
      <p:regular r:id="rId47"/>
    </p:embeddedFont>
    <p:embeddedFont>
      <p:font typeface="CMMI10" pitchFamily="34" charset="0"/>
      <p:regular r:id="rId48"/>
    </p:embeddedFont>
    <p:embeddedFont>
      <p:font typeface="CMSY10" pitchFamily="34" charset="0"/>
      <p:regular r:id="rId49"/>
    </p:embeddedFont>
    <p:embeddedFont>
      <p:font typeface="CMSY7" pitchFamily="34" charset="0"/>
      <p:regular r:id="rId50"/>
    </p:embeddedFont>
    <p:embeddedFont>
      <p:font typeface="CMR7" pitchFamily="34" charset="0"/>
      <p:regular r:id="rId51"/>
    </p:embeddedFont>
    <p:embeddedFont>
      <p:font typeface="CMR10" pitchFamily="34" charset="0"/>
      <p:regular r:id="rId52"/>
    </p:embeddedFont>
    <p:embeddedFont>
      <p:font typeface="CMR5" pitchFamily="34" charset="0"/>
      <p:regular r:id="rId53"/>
    </p:embeddedFont>
    <p:embeddedFont>
      <p:font typeface="Monotype Corsiva" pitchFamily="66" charset="0"/>
      <p:italic r:id="rId54"/>
    </p:embeddedFont>
    <p:embeddedFont>
      <p:font typeface="Comic Sans MS" pitchFamily="66" charset="0"/>
      <p:regular r:id="rId55"/>
      <p:bold r:id="rId56"/>
    </p:embeddedFont>
    <p:embeddedFont>
      <p:font typeface="Calibri" pitchFamily="34" charset="0"/>
      <p:regular r:id="rId57"/>
      <p:bold r:id="rId58"/>
      <p:italic r:id="rId59"/>
      <p:boldItalic r:id="rId60"/>
    </p:embeddedFont>
  </p:embeddedFontLst>
  <p:custDataLst>
    <p:tags r:id="rId6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125BC"/>
    <a:srgbClr val="FDF2F1"/>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1429" autoAdjust="0"/>
  </p:normalViewPr>
  <p:slideViewPr>
    <p:cSldViewPr>
      <p:cViewPr>
        <p:scale>
          <a:sx n="80" d="100"/>
          <a:sy n="80" d="100"/>
        </p:scale>
        <p:origin x="-714" y="-186"/>
      </p:cViewPr>
      <p:guideLst>
        <p:guide orient="horz" pos="2160"/>
        <p:guide pos="2880"/>
      </p:guideLst>
    </p:cSldViewPr>
  </p:slideViewPr>
  <p:outlineViewPr>
    <p:cViewPr>
      <p:scale>
        <a:sx n="33" d="100"/>
        <a:sy n="33" d="100"/>
      </p:scale>
      <p:origin x="0" y="804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9.fntdata"/><Relationship Id="rId57" Type="http://schemas.openxmlformats.org/officeDocument/2006/relationships/font" Target="fonts/font17.fntdata"/><Relationship Id="rId61"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1.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6.fntdata"/><Relationship Id="rId59" Type="http://schemas.openxmlformats.org/officeDocument/2006/relationships/font" Target="fonts/font1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7F576CD3-12FC-45AE-84FA-A385EAA20C67}" type="datetimeFigureOut">
              <a:rPr lang="en-US" smtClean="0"/>
              <a:pPr/>
              <a:t>2/23/2010</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A9899AC1-4C5E-4842-83BB-877D4AA1E0A1}"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B50CBB3B-35CB-4BD5-8F77-E55626FE8EA9}" type="datetimeFigureOut">
              <a:rPr lang="en-US" smtClean="0"/>
              <a:pPr/>
              <a:t>2/23/2010</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337C83BB-F4A8-4E53-83DC-0061CCF9309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merriam-webster.com/dictionary/devil" TargetMode="External"/><Relationship Id="rId2" Type="http://schemas.openxmlformats.org/officeDocument/2006/relationships/slide" Target="../slides/slide32.xml"/><Relationship Id="rId1" Type="http://schemas.openxmlformats.org/officeDocument/2006/relationships/notesMaster" Target="../notesMasters/notesMaster1.xml"/><Relationship Id="rId4" Type="http://schemas.openxmlformats.org/officeDocument/2006/relationships/hyperlink" Target="http://www.merriam-webster.com/dictionary/example"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337C83BB-F4A8-4E53-83DC-0061CCF93091}"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400" dirty="0" smtClean="0"/>
              <a:t>Principal component analysis, singular value decomposition, </a:t>
            </a:r>
            <a:r>
              <a:rPr lang="en-US" sz="2400" dirty="0" err="1" smtClean="0"/>
              <a:t>perceptron</a:t>
            </a:r>
            <a:r>
              <a:rPr lang="en-US" sz="2400" dirty="0" smtClean="0"/>
              <a:t>, k-means clustering, ID3, association rules,                       and STAT learning</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sz="2400" dirty="0" smtClean="0"/>
          </a:p>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The distinction between the models is somewhat</a:t>
            </a:r>
            <a:r>
              <a:rPr lang="en-US" baseline="0" dirty="0" smtClean="0"/>
              <a:t> artificial.</a:t>
            </a:r>
          </a:p>
          <a:p>
            <a:r>
              <a:rPr lang="en-US" baseline="0" dirty="0" smtClean="0"/>
              <a:t>All this was before the definition of DP</a:t>
            </a:r>
          </a:p>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Backstrom Dwork Kleinberg www2007</a:t>
            </a:r>
          </a:p>
          <a:p>
            <a:r>
              <a:rPr lang="en-US" dirty="0" smtClean="0"/>
              <a:t>Kumar,</a:t>
            </a:r>
            <a:r>
              <a:rPr lang="en-US" baseline="0" dirty="0" smtClean="0"/>
              <a:t> Novak, Pang, Tomkins www2007</a:t>
            </a:r>
          </a:p>
          <a:p>
            <a:r>
              <a:rPr lang="en-US" baseline="0" dirty="0" err="1" smtClean="0"/>
              <a:t>Machanavajjhala</a:t>
            </a:r>
            <a:r>
              <a:rPr lang="en-US" baseline="0" dirty="0" smtClean="0"/>
              <a:t> </a:t>
            </a:r>
            <a:r>
              <a:rPr lang="en-US" baseline="0" dirty="0" err="1" smtClean="0"/>
              <a:t>Gehrke</a:t>
            </a:r>
            <a:r>
              <a:rPr lang="en-US" baseline="0" dirty="0" smtClean="0"/>
              <a:t> </a:t>
            </a:r>
            <a:r>
              <a:rPr lang="en-US" baseline="0" dirty="0" err="1" smtClean="0"/>
              <a:t>Kifer</a:t>
            </a:r>
            <a:r>
              <a:rPr lang="en-US" baseline="0" dirty="0" smtClean="0"/>
              <a:t> </a:t>
            </a:r>
            <a:r>
              <a:rPr lang="en-US" baseline="0" dirty="0" err="1" smtClean="0"/>
              <a:t>icde</a:t>
            </a:r>
            <a:r>
              <a:rPr lang="en-US" baseline="0" dirty="0" smtClean="0"/>
              <a:t> 2006 L-diversity: at most 1/L in each group can share the same value of the sensitive attribute – so within each group there are L possible values</a:t>
            </a:r>
          </a:p>
          <a:p>
            <a:r>
              <a:rPr lang="en-US" baseline="0" dirty="0" smtClean="0"/>
              <a:t>Xiao Tao </a:t>
            </a:r>
            <a:r>
              <a:rPr lang="en-US" baseline="0" dirty="0" err="1" smtClean="0"/>
              <a:t>Sigmod</a:t>
            </a:r>
            <a:r>
              <a:rPr lang="en-US" baseline="0" dirty="0" smtClean="0"/>
              <a:t> 2007</a:t>
            </a:r>
          </a:p>
          <a:p>
            <a:r>
              <a:rPr lang="en-US" dirty="0" err="1" smtClean="0"/>
              <a:t>Ganta</a:t>
            </a:r>
            <a:r>
              <a:rPr lang="en-US" dirty="0" smtClean="0"/>
              <a:t>-</a:t>
            </a:r>
            <a:r>
              <a:rPr lang="en-US" b="1" dirty="0" err="1" smtClean="0"/>
              <a:t>Kasiviswanathan</a:t>
            </a:r>
            <a:r>
              <a:rPr lang="en-US" dirty="0" smtClean="0"/>
              <a:t>-</a:t>
            </a:r>
            <a:r>
              <a:rPr lang="en-US" b="1" dirty="0" smtClean="0"/>
              <a:t>Smith</a:t>
            </a:r>
            <a:r>
              <a:rPr lang="en-US" dirty="0" smtClean="0"/>
              <a:t>, KDD 2008</a:t>
            </a:r>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12 on </a:t>
            </a:r>
            <a:r>
              <a:rPr lang="en-US" dirty="0" err="1" smtClean="0"/>
              <a:t>gaph</a:t>
            </a:r>
            <a:r>
              <a:rPr lang="en-US" dirty="0" smtClean="0"/>
              <a:t> of 100 million</a:t>
            </a:r>
            <a:r>
              <a:rPr lang="en-US" baseline="0" dirty="0" smtClean="0"/>
              <a:t> nodes</a:t>
            </a:r>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26</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algorithm finds the minimal cuts between any pairs in graph. At the start The algorithm chooses two nodes and calculates the minimal cut between them and the min cut groups. These </a:t>
            </a:r>
            <a:r>
              <a:rPr lang="en-US" dirty="0" err="1" smtClean="0"/>
              <a:t>groupes</a:t>
            </a:r>
            <a:r>
              <a:rPr lang="en-US" dirty="0" smtClean="0"/>
              <a:t> are </a:t>
            </a:r>
            <a:r>
              <a:rPr lang="en-US" dirty="0" err="1" smtClean="0"/>
              <a:t>beeing</a:t>
            </a:r>
            <a:r>
              <a:rPr lang="en-US" dirty="0" smtClean="0"/>
              <a:t> separating into two graphs and the algorithm remembers the minimal cut between them. Now in every iteration the algorithm chooses two nodes from the same group and calculates the minimal cut between them, taking in </a:t>
            </a:r>
            <a:r>
              <a:rPr lang="en-US" dirty="0" err="1" smtClean="0"/>
              <a:t>acount</a:t>
            </a:r>
            <a:r>
              <a:rPr lang="en-US" dirty="0" smtClean="0"/>
              <a:t> the other groups as a single dot (node), which the maximal flow to and from it (dot) is the maximal flow that was found in one of the previous iterations. At the end of the algorithm The </a:t>
            </a:r>
            <a:r>
              <a:rPr lang="en-US" dirty="0" err="1" smtClean="0"/>
              <a:t>Gomory</a:t>
            </a:r>
            <a:r>
              <a:rPr lang="en-US" dirty="0" smtClean="0"/>
              <a:t> - HU tree is built. That tree represent the maximal flow between all two pairs in the graph, which is the minimal edge capacity of the path between those to edges.</a:t>
            </a:r>
          </a:p>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28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Kumar, Novak, Pang, Tomkins www2007</a:t>
            </a:r>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29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A047CD-6E21-4F58-AA2E-EC53769C6377}" type="slidenum">
              <a:rPr lang="en-US"/>
              <a:pPr/>
              <a:t>31</a:t>
            </a:fld>
            <a:endParaRPr lang="en-US"/>
          </a:p>
        </p:txBody>
      </p:sp>
      <p:sp>
        <p:nvSpPr>
          <p:cNvPr id="897026" name="Rectangle 2"/>
          <p:cNvSpPr>
            <a:spLocks noGrp="1" noRot="1" noChangeAspect="1" noChangeArrowheads="1" noTextEdit="1"/>
          </p:cNvSpPr>
          <p:nvPr>
            <p:ph type="sldImg"/>
          </p:nvPr>
        </p:nvSpPr>
        <p:spPr>
          <a:ln/>
        </p:spPr>
      </p:sp>
      <p:sp>
        <p:nvSpPr>
          <p:cNvPr id="89702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Etymology: Middle English, from Anglo-French, from Late Latin </a:t>
            </a:r>
            <a:r>
              <a:rPr lang="en-US" i="1" dirty="0" smtClean="0"/>
              <a:t>parabola,</a:t>
            </a:r>
            <a:r>
              <a:rPr lang="en-US" dirty="0" smtClean="0"/>
              <a:t> from Greek </a:t>
            </a:r>
            <a:r>
              <a:rPr lang="en-US" i="1" dirty="0" err="1" smtClean="0"/>
              <a:t>parabolē</a:t>
            </a:r>
            <a:r>
              <a:rPr lang="en-US" dirty="0" smtClean="0"/>
              <a:t> comparison, from </a:t>
            </a:r>
            <a:r>
              <a:rPr lang="en-US" i="1" dirty="0" err="1" smtClean="0"/>
              <a:t>paraballein</a:t>
            </a:r>
            <a:r>
              <a:rPr lang="en-US" dirty="0" smtClean="0"/>
              <a:t> to compare, from </a:t>
            </a:r>
            <a:r>
              <a:rPr lang="en-US" i="1" dirty="0" err="1" smtClean="0"/>
              <a:t>para</a:t>
            </a:r>
            <a:r>
              <a:rPr lang="en-US" i="1" dirty="0" smtClean="0"/>
              <a:t>-</a:t>
            </a:r>
            <a:r>
              <a:rPr lang="en-US" dirty="0" smtClean="0"/>
              <a:t> + </a:t>
            </a:r>
            <a:r>
              <a:rPr lang="en-US" i="1" dirty="0" err="1" smtClean="0"/>
              <a:t>ballein</a:t>
            </a:r>
            <a:r>
              <a:rPr lang="en-US" dirty="0" smtClean="0"/>
              <a:t> to throw — more at </a:t>
            </a:r>
            <a:r>
              <a:rPr lang="en-US" dirty="0" smtClean="0">
                <a:hlinkClick r:id="rId3" action="ppaction://hlinkfile"/>
              </a:rPr>
              <a:t>devil</a:t>
            </a:r>
            <a:r>
              <a:rPr lang="en-US" dirty="0" smtClean="0"/>
              <a:t> Date: 14th century </a:t>
            </a:r>
            <a:r>
              <a:rPr lang="en-US" b="1" dirty="0" smtClean="0"/>
              <a:t>:</a:t>
            </a:r>
            <a:r>
              <a:rPr lang="en-US" dirty="0" smtClean="0"/>
              <a:t> </a:t>
            </a:r>
            <a:r>
              <a:rPr lang="en-US" dirty="0" smtClean="0">
                <a:hlinkClick r:id="rId4" action="ppaction://hlinkfile"/>
              </a:rPr>
              <a:t>example</a:t>
            </a:r>
            <a:r>
              <a:rPr lang="en-US" dirty="0" smtClean="0"/>
              <a:t>; </a:t>
            </a:r>
            <a:r>
              <a:rPr lang="en-US" i="1" dirty="0" smtClean="0"/>
              <a:t>specifically</a:t>
            </a:r>
            <a:r>
              <a:rPr lang="en-US" dirty="0" smtClean="0"/>
              <a:t> </a:t>
            </a:r>
            <a:r>
              <a:rPr lang="en-US" b="1" dirty="0" smtClean="0"/>
              <a:t>:</a:t>
            </a:r>
            <a:r>
              <a:rPr lang="en-US" dirty="0" smtClean="0"/>
              <a:t> a usually short fictitious story that illustrates a moral attitude or a religious principle</a:t>
            </a:r>
          </a:p>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32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endParaRPr lang="en-US" dirty="0" smtClean="0"/>
          </a:p>
        </p:txBody>
      </p:sp>
      <p:sp>
        <p:nvSpPr>
          <p:cNvPr id="4" name="Slide Number Placeholder 3"/>
          <p:cNvSpPr>
            <a:spLocks noGrp="1"/>
          </p:cNvSpPr>
          <p:nvPr>
            <p:ph type="sldNum" sz="quarter" idx="10"/>
          </p:nvPr>
        </p:nvSpPr>
        <p:spPr/>
        <p:txBody>
          <a:bodyPr/>
          <a:lstStyle/>
          <a:p>
            <a:pPr>
              <a:defRPr/>
            </a:pPr>
            <a:fld id="{5B5B4F4E-3D79-427C-8190-57D3D9206EB1}" type="slidenum">
              <a:rPr lang="en-US" smtClean="0"/>
              <a:pPr>
                <a:defRPr/>
              </a:pPr>
              <a:t>33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dirty="0"/>
          </a:p>
        </p:txBody>
      </p:sp>
      <p:sp>
        <p:nvSpPr>
          <p:cNvPr id="4" name="Slide Number Placeholder 3"/>
          <p:cNvSpPr>
            <a:spLocks noGrp="1"/>
          </p:cNvSpPr>
          <p:nvPr>
            <p:ph type="sldNum" sz="quarter" idx="10"/>
          </p:nvPr>
        </p:nvSpPr>
        <p:spPr/>
        <p:txBody>
          <a:bodyPr/>
          <a:lstStyle/>
          <a:p>
            <a:fld id="{337C83BB-F4A8-4E53-83DC-0061CCF93091}"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0DC9F146-4B0E-4B36-8BFE-D9E1512F14D6}" type="datetimeFigureOut">
              <a:rPr lang="en-US" smtClean="0"/>
              <a:pPr/>
              <a:t>2/23/2010</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13CABE73-C571-4E3B-A5C2-EF5BEB441420}" type="slidenum">
              <a:rPr lang="en-US" smtClean="0"/>
              <a:pPr/>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DC9F146-4B0E-4B36-8BFE-D9E1512F14D6}" type="datetimeFigureOut">
              <a:rPr lang="en-US" smtClean="0"/>
              <a:pPr/>
              <a:t>2/23/2010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ABE73-C571-4E3B-A5C2-EF5BEB441420}" type="slidenum">
              <a:rPr lang="en-US" smtClean="0"/>
              <a:pPr/>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0DC9F146-4B0E-4B36-8BFE-D9E1512F14D6}" type="datetimeFigureOut">
              <a:rPr lang="en-US" smtClean="0"/>
              <a:pPr/>
              <a:t>2/23/2010</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13CABE73-C571-4E3B-A5C2-EF5BEB441420}" type="slidenum">
              <a:rPr lang="en-US" smtClean="0"/>
              <a:pPr/>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DC9F146-4B0E-4B36-8BFE-D9E1512F14D6}" type="datetimeFigureOut">
              <a:rPr lang="en-US" smtClean="0"/>
              <a:pPr/>
              <a:t>2/23/2010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ABE73-C571-4E3B-A5C2-EF5BEB441420}" type="slidenum">
              <a:rPr lang="en-US" smtClean="0"/>
              <a:pPr/>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0DC9F146-4B0E-4B36-8BFE-D9E1512F14D6}" type="datetimeFigureOut">
              <a:rPr lang="en-US" smtClean="0"/>
              <a:pPr/>
              <a:t>2/23/2010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CABE73-C571-4E3B-A5C2-EF5BEB441420}" type="slidenum">
              <a:rPr lang="en-US" smtClean="0"/>
              <a:pPr/>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DC9F146-4B0E-4B36-8BFE-D9E1512F14D6}" type="datetimeFigureOut">
              <a:rPr lang="en-US" smtClean="0"/>
              <a:pPr/>
              <a:t>2/23/2010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CABE73-C571-4E3B-A5C2-EF5BEB441420}" type="slidenum">
              <a:rPr lang="en-US" smtClean="0"/>
              <a:pPr/>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9F146-4B0E-4B36-8BFE-D9E1512F14D6}" type="datetimeFigureOut">
              <a:rPr lang="en-US" smtClean="0"/>
              <a:pPr/>
              <a:t>2/23/2010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CABE73-C571-4E3B-A5C2-EF5BEB441420}" type="slidenum">
              <a:rPr lang="en-US" smtClean="0"/>
              <a:pPr/>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DC9F146-4B0E-4B36-8BFE-D9E1512F14D6}" type="datetimeFigureOut">
              <a:rPr lang="en-US" smtClean="0"/>
              <a:pPr/>
              <a:t>2/23/2010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ABE73-C571-4E3B-A5C2-EF5BEB441420}"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DC9F146-4B0E-4B36-8BFE-D9E1512F14D6}" type="datetimeFigureOut">
              <a:rPr lang="en-US" smtClean="0"/>
              <a:pPr/>
              <a:t>2/23/2010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ABE73-C571-4E3B-A5C2-EF5BEB441420}" type="slidenum">
              <a:rPr lang="en-US" smtClean="0"/>
              <a:pPr/>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DC9F146-4B0E-4B36-8BFE-D9E1512F14D6}" type="datetimeFigureOut">
              <a:rPr lang="en-US" smtClean="0"/>
              <a:pPr/>
              <a:t>2/23/2010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ABE73-C571-4E3B-A5C2-EF5BEB44142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DC9F146-4B0E-4B36-8BFE-D9E1512F14D6}" type="datetimeFigureOut">
              <a:rPr lang="en-US" smtClean="0"/>
              <a:pPr/>
              <a:t>2/23/2010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CABE73-C571-4E3B-A5C2-EF5BEB441420}" type="slidenum">
              <a:rPr lang="en-US" smtClean="0"/>
              <a:pPr/>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5C3F632-AC67-4CBB-A6E6-1F78AE23C38E}"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5C3F632-AC67-4CBB-A6E6-1F78AE23C38E}"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5C3F632-AC67-4CBB-A6E6-1F78AE23C38E}" type="slidenum">
              <a:rPr lang="en-US">
                <a:solidFill>
                  <a:srgbClr val="000000"/>
                </a:solidFill>
              </a:rPr>
              <a:pPr/>
              <a:t>‹#›</a:t>
            </a:fld>
            <a:endParaRPr lang="en-US">
              <a:solidFill>
                <a:srgbClr val="000000"/>
              </a:solidFill>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0DC9F146-4B0E-4B36-8BFE-D9E1512F14D6}" type="datetimeFigureOut">
              <a:rPr lang="en-US" smtClean="0"/>
              <a:pPr/>
              <a:t>2/23/2010</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13CABE73-C571-4E3B-A5C2-EF5BEB441420}" type="slidenum">
              <a:rPr lang="en-US" smtClean="0"/>
              <a:pPr/>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228600" y="50800"/>
            <a:ext cx="8686800" cy="914400"/>
          </a:xfrm>
          <a:prstGeom prst="rect">
            <a:avLst/>
          </a:prstGeom>
          <a:noFill/>
          <a:ln w="12700">
            <a:noFill/>
            <a:miter lim="800000"/>
            <a:headEnd/>
            <a:tailEnd/>
          </a:ln>
          <a:effectLst/>
        </p:spPr>
        <p:txBody>
          <a:bodyPr vert="horz" wrap="square" lIns="50800" tIns="50800" rIns="91440" bIns="50800" numCol="1" anchor="ctr" anchorCtr="0" compatLnSpc="1">
            <a:prstTxWarp prst="textNoShape">
              <a:avLst/>
            </a:prstTxWarp>
          </a:bodyPr>
          <a:lstStyle/>
          <a:p>
            <a:pPr lvl="0"/>
            <a:r>
              <a:rPr lang="en-US" smtClean="0">
                <a:sym typeface="Gill Sans" charset="0"/>
              </a:rPr>
              <a:t>Click to edit Master title style</a:t>
            </a:r>
          </a:p>
        </p:txBody>
      </p:sp>
      <p:sp>
        <p:nvSpPr>
          <p:cNvPr id="3074" name="Rectangle 2"/>
          <p:cNvSpPr>
            <a:spLocks noGrp="1" noChangeArrowheads="1"/>
          </p:cNvSpPr>
          <p:nvPr>
            <p:ph type="body" idx="1"/>
          </p:nvPr>
        </p:nvSpPr>
        <p:spPr bwMode="auto">
          <a:xfrm>
            <a:off x="228600" y="990600"/>
            <a:ext cx="8686800" cy="58674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smtClean="0">
                <a:sym typeface="Gill Sans" charset="0"/>
              </a:rPr>
              <a:t>Click to edit Master text styles</a:t>
            </a:r>
          </a:p>
          <a:p>
            <a:pPr lvl="1"/>
            <a:r>
              <a:rPr lang="en-US" smtClean="0">
                <a:sym typeface="Gill Sans" charset="0"/>
              </a:rPr>
              <a:t>Second level</a:t>
            </a:r>
          </a:p>
          <a:p>
            <a:pPr lvl="2"/>
            <a:r>
              <a:rPr lang="en-US" smtClean="0">
                <a:sym typeface="Gill Sans" charset="0"/>
              </a:rPr>
              <a:t>Third level</a:t>
            </a:r>
          </a:p>
          <a:p>
            <a:pPr lvl="3"/>
            <a:r>
              <a:rPr lang="en-US" smtClean="0">
                <a:sym typeface="Gill Sans" charset="0"/>
              </a:rPr>
              <a:t>Fourth level</a:t>
            </a:r>
          </a:p>
          <a:p>
            <a:pPr lvl="4"/>
            <a:r>
              <a:rPr lang="en-US" smtClean="0">
                <a:sym typeface="Gill Sans" charset="0"/>
              </a:rPr>
              <a:t>Fifth level</a:t>
            </a:r>
          </a:p>
        </p:txBody>
      </p:sp>
      <p:sp>
        <p:nvSpPr>
          <p:cNvPr id="3075" name="Text Box 3"/>
          <p:cNvSpPr txBox="1">
            <a:spLocks noGrp="1" noChangeArrowheads="1"/>
          </p:cNvSpPr>
          <p:nvPr>
            <p:ph type="sldNum" sz="quarter" idx="4"/>
          </p:nvPr>
        </p:nvSpPr>
        <p:spPr bwMode="auto">
          <a:xfrm>
            <a:off x="8890000" y="6604000"/>
            <a:ext cx="279400" cy="292100"/>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bodyPr>
          <a:lstStyle>
            <a:lvl1pPr algn="r">
              <a:defRPr sz="1300">
                <a:solidFill>
                  <a:schemeClr val="tx1"/>
                </a:solidFill>
                <a:latin typeface="Times New Roman" pitchFamily="18" charset="0"/>
                <a:cs typeface="Times New Roman" pitchFamily="18" charset="0"/>
                <a:sym typeface="Times New Roman" pitchFamily="18" charset="0"/>
              </a:defRPr>
            </a:lvl1pPr>
          </a:lstStyle>
          <a:p>
            <a:pPr fontAlgn="base">
              <a:spcBef>
                <a:spcPct val="0"/>
              </a:spcBef>
              <a:spcAft>
                <a:spcPct val="0"/>
              </a:spcAft>
            </a:pPr>
            <a:fld id="{996F3D50-5DCF-4658-85CF-63D6C530350D}" type="slidenum">
              <a:rPr lang="en-US" smtClean="0">
                <a:solidFill>
                  <a:srgbClr val="000000"/>
                </a:solidFill>
              </a:rPr>
              <a:pPr fontAlgn="base">
                <a:spcBef>
                  <a:spcPct val="0"/>
                </a:spcBef>
                <a:spcAft>
                  <a:spcPct val="0"/>
                </a:spcAft>
              </a:pPr>
              <a:t>‹#›</a:t>
            </a:fld>
            <a:endParaRPr lang="en-US" smtClean="0">
              <a:solidFill>
                <a:srgbClr val="000000"/>
              </a:solidFill>
            </a:endParaRPr>
          </a:p>
        </p:txBody>
      </p:sp>
      <p:sp>
        <p:nvSpPr>
          <p:cNvPr id="3076" name="Line 4"/>
          <p:cNvSpPr>
            <a:spLocks noChangeShapeType="1"/>
          </p:cNvSpPr>
          <p:nvPr/>
        </p:nvSpPr>
        <p:spPr bwMode="auto">
          <a:xfrm>
            <a:off x="228600" y="838200"/>
            <a:ext cx="8686800" cy="1588"/>
          </a:xfrm>
          <a:prstGeom prst="line">
            <a:avLst/>
          </a:prstGeom>
          <a:noFill/>
          <a:ln w="76200" cap="flat">
            <a:solidFill>
              <a:srgbClr val="3333CC"/>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Tree>
  </p:cSld>
  <p:clrMap bg1="lt1" tx1="dk1" bg2="lt2" tx2="dk2" accent1="accent1" accent2="accent2" accent3="accent3" accent4="accent4" accent5="accent5" accent6="accent6" hlink="hlink" folHlink="folHlink"/>
  <p:sldLayoutIdLst>
    <p:sldLayoutId id="2147484026" r:id="rId1"/>
  </p:sldLayoutIdLst>
  <p:transition/>
  <p:hf hdr="0" ftr="0" dt="0"/>
  <p:txStyles>
    <p:titleStyle>
      <a:lvl1pPr marL="39688" algn="l" rtl="0" fontAlgn="base">
        <a:spcBef>
          <a:spcPct val="0"/>
        </a:spcBef>
        <a:spcAft>
          <a:spcPct val="0"/>
        </a:spcAft>
        <a:defRPr sz="4000">
          <a:solidFill>
            <a:schemeClr val="tx1"/>
          </a:solidFill>
          <a:latin typeface="+mj-lt"/>
          <a:ea typeface="+mj-ea"/>
          <a:cs typeface="+mj-cs"/>
          <a:sym typeface="Gill Sans" charset="0"/>
        </a:defRPr>
      </a:lvl1pPr>
      <a:lvl2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2pPr>
      <a:lvl3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3pPr>
      <a:lvl4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4pPr>
      <a:lvl5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5pPr>
      <a:lvl6pPr marL="4968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6pPr>
      <a:lvl7pPr marL="9540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7pPr>
      <a:lvl8pPr marL="14112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8pPr>
      <a:lvl9pPr marL="18684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9pPr>
    </p:titleStyle>
    <p:bodyStyle>
      <a:lvl1pPr marL="382588" indent="-342900" algn="l" rtl="0" fontAlgn="base">
        <a:lnSpc>
          <a:spcPct val="130000"/>
        </a:lnSpc>
        <a:spcBef>
          <a:spcPts val="600"/>
        </a:spcBef>
        <a:spcAft>
          <a:spcPct val="0"/>
        </a:spcAft>
        <a:buClr>
          <a:srgbClr val="CC0000"/>
        </a:buClr>
        <a:buSzPct val="100000"/>
        <a:buFont typeface="Arial" charset="0"/>
        <a:buChar char="•"/>
        <a:defRPr sz="2800">
          <a:solidFill>
            <a:schemeClr val="tx1"/>
          </a:solidFill>
          <a:latin typeface="+mn-lt"/>
          <a:ea typeface="+mn-ea"/>
          <a:cs typeface="+mn-cs"/>
          <a:sym typeface="Gill Sans" charset="0"/>
        </a:defRPr>
      </a:lvl1pPr>
      <a:lvl2pPr marL="731838" indent="-285750" algn="l" rtl="0" fontAlgn="base">
        <a:lnSpc>
          <a:spcPct val="130000"/>
        </a:lnSpc>
        <a:spcBef>
          <a:spcPts val="600"/>
        </a:spcBef>
        <a:spcAft>
          <a:spcPct val="0"/>
        </a:spcAft>
        <a:buClr>
          <a:srgbClr val="000000"/>
        </a:buClr>
        <a:buSzPct val="100000"/>
        <a:buFont typeface="Wingdings" pitchFamily="2" charset="2"/>
        <a:buChar char="Ø"/>
        <a:defRPr sz="2400">
          <a:solidFill>
            <a:schemeClr val="tx1"/>
          </a:solidFill>
          <a:latin typeface="+mn-lt"/>
          <a:ea typeface="+mn-ea"/>
          <a:cs typeface="+mn-cs"/>
          <a:sym typeface="Gill Sans" charset="0"/>
        </a:defRPr>
      </a:lvl2pPr>
      <a:lvl3pPr marL="1131888" indent="-228600" algn="l" rtl="0" fontAlgn="base">
        <a:lnSpc>
          <a:spcPct val="130000"/>
        </a:lnSpc>
        <a:spcBef>
          <a:spcPts val="500"/>
        </a:spcBef>
        <a:spcAft>
          <a:spcPct val="0"/>
        </a:spcAft>
        <a:buSzPct val="100000"/>
        <a:buFont typeface="Gill Sans" charset="0"/>
        <a:buChar char="•"/>
        <a:defRPr sz="2000">
          <a:solidFill>
            <a:schemeClr val="tx1"/>
          </a:solidFill>
          <a:latin typeface="+mn-lt"/>
          <a:ea typeface="+mn-ea"/>
          <a:cs typeface="+mn-cs"/>
          <a:sym typeface="Gill Sans" charset="0"/>
        </a:defRPr>
      </a:lvl3pPr>
      <a:lvl4pPr marL="1589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4pPr>
      <a:lvl5pPr marL="20462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5pPr>
      <a:lvl6pPr marL="25034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6pPr>
      <a:lvl7pPr marL="29606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7pPr>
      <a:lvl8pPr marL="34178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8pPr>
      <a:lvl9pPr marL="3875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228600" y="50800"/>
            <a:ext cx="8686800" cy="914400"/>
          </a:xfrm>
          <a:prstGeom prst="rect">
            <a:avLst/>
          </a:prstGeom>
          <a:noFill/>
          <a:ln w="12700">
            <a:noFill/>
            <a:miter lim="800000"/>
            <a:headEnd/>
            <a:tailEnd/>
          </a:ln>
          <a:effectLst/>
        </p:spPr>
        <p:txBody>
          <a:bodyPr vert="horz" wrap="square" lIns="50800" tIns="50800" rIns="91440" bIns="50800" numCol="1" anchor="ctr" anchorCtr="0" compatLnSpc="1">
            <a:prstTxWarp prst="textNoShape">
              <a:avLst/>
            </a:prstTxWarp>
          </a:bodyPr>
          <a:lstStyle/>
          <a:p>
            <a:pPr lvl="0"/>
            <a:r>
              <a:rPr lang="en-US" smtClean="0">
                <a:sym typeface="Gill Sans" charset="0"/>
              </a:rPr>
              <a:t>Click to edit Master title style</a:t>
            </a:r>
          </a:p>
        </p:txBody>
      </p:sp>
      <p:sp>
        <p:nvSpPr>
          <p:cNvPr id="3074" name="Rectangle 2"/>
          <p:cNvSpPr>
            <a:spLocks noGrp="1" noChangeArrowheads="1"/>
          </p:cNvSpPr>
          <p:nvPr>
            <p:ph type="body" idx="1"/>
          </p:nvPr>
        </p:nvSpPr>
        <p:spPr bwMode="auto">
          <a:xfrm>
            <a:off x="228600" y="990600"/>
            <a:ext cx="8686800" cy="58674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smtClean="0">
                <a:sym typeface="Gill Sans" charset="0"/>
              </a:rPr>
              <a:t>Click to edit Master text styles</a:t>
            </a:r>
          </a:p>
          <a:p>
            <a:pPr lvl="1"/>
            <a:r>
              <a:rPr lang="en-US" smtClean="0">
                <a:sym typeface="Gill Sans" charset="0"/>
              </a:rPr>
              <a:t>Second level</a:t>
            </a:r>
          </a:p>
          <a:p>
            <a:pPr lvl="2"/>
            <a:r>
              <a:rPr lang="en-US" smtClean="0">
                <a:sym typeface="Gill Sans" charset="0"/>
              </a:rPr>
              <a:t>Third level</a:t>
            </a:r>
          </a:p>
          <a:p>
            <a:pPr lvl="3"/>
            <a:r>
              <a:rPr lang="en-US" smtClean="0">
                <a:sym typeface="Gill Sans" charset="0"/>
              </a:rPr>
              <a:t>Fourth level</a:t>
            </a:r>
          </a:p>
          <a:p>
            <a:pPr lvl="4"/>
            <a:r>
              <a:rPr lang="en-US" smtClean="0">
                <a:sym typeface="Gill Sans" charset="0"/>
              </a:rPr>
              <a:t>Fifth level</a:t>
            </a:r>
          </a:p>
        </p:txBody>
      </p:sp>
      <p:sp>
        <p:nvSpPr>
          <p:cNvPr id="3075" name="Text Box 3"/>
          <p:cNvSpPr txBox="1">
            <a:spLocks noGrp="1" noChangeArrowheads="1"/>
          </p:cNvSpPr>
          <p:nvPr>
            <p:ph type="sldNum" sz="quarter" idx="4"/>
          </p:nvPr>
        </p:nvSpPr>
        <p:spPr bwMode="auto">
          <a:xfrm>
            <a:off x="8890000" y="6604000"/>
            <a:ext cx="279400" cy="292100"/>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bodyPr>
          <a:lstStyle>
            <a:lvl1pPr algn="r">
              <a:defRPr sz="1300">
                <a:solidFill>
                  <a:schemeClr val="tx1"/>
                </a:solidFill>
                <a:latin typeface="Times New Roman" pitchFamily="18" charset="0"/>
                <a:cs typeface="Times New Roman" pitchFamily="18" charset="0"/>
                <a:sym typeface="Times New Roman" pitchFamily="18" charset="0"/>
              </a:defRPr>
            </a:lvl1pPr>
          </a:lstStyle>
          <a:p>
            <a:pPr fontAlgn="base">
              <a:spcBef>
                <a:spcPct val="0"/>
              </a:spcBef>
              <a:spcAft>
                <a:spcPct val="0"/>
              </a:spcAft>
            </a:pPr>
            <a:fld id="{996F3D50-5DCF-4658-85CF-63D6C530350D}" type="slidenum">
              <a:rPr lang="en-US" smtClean="0">
                <a:solidFill>
                  <a:srgbClr val="000000"/>
                </a:solidFill>
              </a:rPr>
              <a:pPr fontAlgn="base">
                <a:spcBef>
                  <a:spcPct val="0"/>
                </a:spcBef>
                <a:spcAft>
                  <a:spcPct val="0"/>
                </a:spcAft>
              </a:pPr>
              <a:t>‹#›</a:t>
            </a:fld>
            <a:endParaRPr lang="en-US" smtClean="0">
              <a:solidFill>
                <a:srgbClr val="000000"/>
              </a:solidFill>
            </a:endParaRPr>
          </a:p>
        </p:txBody>
      </p:sp>
      <p:sp>
        <p:nvSpPr>
          <p:cNvPr id="3076" name="Line 4"/>
          <p:cNvSpPr>
            <a:spLocks noChangeShapeType="1"/>
          </p:cNvSpPr>
          <p:nvPr/>
        </p:nvSpPr>
        <p:spPr bwMode="auto">
          <a:xfrm>
            <a:off x="228600" y="838200"/>
            <a:ext cx="8686800" cy="1588"/>
          </a:xfrm>
          <a:prstGeom prst="line">
            <a:avLst/>
          </a:prstGeom>
          <a:noFill/>
          <a:ln w="76200" cap="flat">
            <a:solidFill>
              <a:srgbClr val="3333CC"/>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Tree>
  </p:cSld>
  <p:clrMap bg1="lt1" tx1="dk1" bg2="lt2" tx2="dk2" accent1="accent1" accent2="accent2" accent3="accent3" accent4="accent4" accent5="accent5" accent6="accent6" hlink="hlink" folHlink="folHlink"/>
  <p:sldLayoutIdLst>
    <p:sldLayoutId id="2147484028" r:id="rId1"/>
  </p:sldLayoutIdLst>
  <p:transition/>
  <p:hf hdr="0" ftr="0" dt="0"/>
  <p:txStyles>
    <p:titleStyle>
      <a:lvl1pPr marL="39688" algn="l" rtl="0" fontAlgn="base">
        <a:spcBef>
          <a:spcPct val="0"/>
        </a:spcBef>
        <a:spcAft>
          <a:spcPct val="0"/>
        </a:spcAft>
        <a:defRPr sz="4000">
          <a:solidFill>
            <a:schemeClr val="tx1"/>
          </a:solidFill>
          <a:latin typeface="+mj-lt"/>
          <a:ea typeface="+mj-ea"/>
          <a:cs typeface="+mj-cs"/>
          <a:sym typeface="Gill Sans" charset="0"/>
        </a:defRPr>
      </a:lvl1pPr>
      <a:lvl2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2pPr>
      <a:lvl3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3pPr>
      <a:lvl4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4pPr>
      <a:lvl5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5pPr>
      <a:lvl6pPr marL="4968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6pPr>
      <a:lvl7pPr marL="9540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7pPr>
      <a:lvl8pPr marL="14112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8pPr>
      <a:lvl9pPr marL="18684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9pPr>
    </p:titleStyle>
    <p:bodyStyle>
      <a:lvl1pPr marL="382588" indent="-342900" algn="l" rtl="0" fontAlgn="base">
        <a:lnSpc>
          <a:spcPct val="130000"/>
        </a:lnSpc>
        <a:spcBef>
          <a:spcPts val="600"/>
        </a:spcBef>
        <a:spcAft>
          <a:spcPct val="0"/>
        </a:spcAft>
        <a:buClr>
          <a:srgbClr val="CC0000"/>
        </a:buClr>
        <a:buSzPct val="100000"/>
        <a:buFont typeface="Arial" charset="0"/>
        <a:buChar char="•"/>
        <a:defRPr sz="2800">
          <a:solidFill>
            <a:schemeClr val="tx1"/>
          </a:solidFill>
          <a:latin typeface="+mn-lt"/>
          <a:ea typeface="+mn-ea"/>
          <a:cs typeface="+mn-cs"/>
          <a:sym typeface="Gill Sans" charset="0"/>
        </a:defRPr>
      </a:lvl1pPr>
      <a:lvl2pPr marL="731838" indent="-285750" algn="l" rtl="0" fontAlgn="base">
        <a:lnSpc>
          <a:spcPct val="130000"/>
        </a:lnSpc>
        <a:spcBef>
          <a:spcPts val="600"/>
        </a:spcBef>
        <a:spcAft>
          <a:spcPct val="0"/>
        </a:spcAft>
        <a:buClr>
          <a:srgbClr val="000000"/>
        </a:buClr>
        <a:buSzPct val="100000"/>
        <a:buFont typeface="Wingdings" pitchFamily="2" charset="2"/>
        <a:buChar char="Ø"/>
        <a:defRPr sz="2400">
          <a:solidFill>
            <a:schemeClr val="tx1"/>
          </a:solidFill>
          <a:latin typeface="+mn-lt"/>
          <a:ea typeface="+mn-ea"/>
          <a:cs typeface="+mn-cs"/>
          <a:sym typeface="Gill Sans" charset="0"/>
        </a:defRPr>
      </a:lvl2pPr>
      <a:lvl3pPr marL="1131888" indent="-228600" algn="l" rtl="0" fontAlgn="base">
        <a:lnSpc>
          <a:spcPct val="130000"/>
        </a:lnSpc>
        <a:spcBef>
          <a:spcPts val="500"/>
        </a:spcBef>
        <a:spcAft>
          <a:spcPct val="0"/>
        </a:spcAft>
        <a:buSzPct val="100000"/>
        <a:buFont typeface="Gill Sans" charset="0"/>
        <a:buChar char="•"/>
        <a:defRPr sz="2000">
          <a:solidFill>
            <a:schemeClr val="tx1"/>
          </a:solidFill>
          <a:latin typeface="+mn-lt"/>
          <a:ea typeface="+mn-ea"/>
          <a:cs typeface="+mn-cs"/>
          <a:sym typeface="Gill Sans" charset="0"/>
        </a:defRPr>
      </a:lvl3pPr>
      <a:lvl4pPr marL="1589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4pPr>
      <a:lvl5pPr marL="20462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5pPr>
      <a:lvl6pPr marL="25034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6pPr>
      <a:lvl7pPr marL="29606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7pPr>
      <a:lvl8pPr marL="34178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8pPr>
      <a:lvl9pPr marL="3875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228600" y="50800"/>
            <a:ext cx="8686800" cy="914400"/>
          </a:xfrm>
          <a:prstGeom prst="rect">
            <a:avLst/>
          </a:prstGeom>
          <a:noFill/>
          <a:ln w="12700">
            <a:noFill/>
            <a:miter lim="800000"/>
            <a:headEnd/>
            <a:tailEnd/>
          </a:ln>
          <a:effectLst/>
        </p:spPr>
        <p:txBody>
          <a:bodyPr vert="horz" wrap="square" lIns="50800" tIns="50800" rIns="91440" bIns="50800" numCol="1" anchor="ctr" anchorCtr="0" compatLnSpc="1">
            <a:prstTxWarp prst="textNoShape">
              <a:avLst/>
            </a:prstTxWarp>
          </a:bodyPr>
          <a:lstStyle/>
          <a:p>
            <a:pPr lvl="0"/>
            <a:r>
              <a:rPr lang="en-US" smtClean="0">
                <a:sym typeface="Gill Sans" charset="0"/>
              </a:rPr>
              <a:t>Click to edit Master title style</a:t>
            </a:r>
          </a:p>
        </p:txBody>
      </p:sp>
      <p:sp>
        <p:nvSpPr>
          <p:cNvPr id="3074" name="Rectangle 2"/>
          <p:cNvSpPr>
            <a:spLocks noGrp="1" noChangeArrowheads="1"/>
          </p:cNvSpPr>
          <p:nvPr>
            <p:ph type="body" idx="1"/>
          </p:nvPr>
        </p:nvSpPr>
        <p:spPr bwMode="auto">
          <a:xfrm>
            <a:off x="228600" y="990600"/>
            <a:ext cx="8686800" cy="58674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smtClean="0">
                <a:sym typeface="Gill Sans" charset="0"/>
              </a:rPr>
              <a:t>Click to edit Master text styles</a:t>
            </a:r>
          </a:p>
          <a:p>
            <a:pPr lvl="1"/>
            <a:r>
              <a:rPr lang="en-US" smtClean="0">
                <a:sym typeface="Gill Sans" charset="0"/>
              </a:rPr>
              <a:t>Second level</a:t>
            </a:r>
          </a:p>
          <a:p>
            <a:pPr lvl="2"/>
            <a:r>
              <a:rPr lang="en-US" smtClean="0">
                <a:sym typeface="Gill Sans" charset="0"/>
              </a:rPr>
              <a:t>Third level</a:t>
            </a:r>
          </a:p>
          <a:p>
            <a:pPr lvl="3"/>
            <a:r>
              <a:rPr lang="en-US" smtClean="0">
                <a:sym typeface="Gill Sans" charset="0"/>
              </a:rPr>
              <a:t>Fourth level</a:t>
            </a:r>
          </a:p>
          <a:p>
            <a:pPr lvl="4"/>
            <a:r>
              <a:rPr lang="en-US" smtClean="0">
                <a:sym typeface="Gill Sans" charset="0"/>
              </a:rPr>
              <a:t>Fifth level</a:t>
            </a:r>
          </a:p>
        </p:txBody>
      </p:sp>
      <p:sp>
        <p:nvSpPr>
          <p:cNvPr id="3075" name="Text Box 3"/>
          <p:cNvSpPr txBox="1">
            <a:spLocks noGrp="1" noChangeArrowheads="1"/>
          </p:cNvSpPr>
          <p:nvPr>
            <p:ph type="sldNum" sz="quarter" idx="4"/>
          </p:nvPr>
        </p:nvSpPr>
        <p:spPr bwMode="auto">
          <a:xfrm>
            <a:off x="8890000" y="6604000"/>
            <a:ext cx="279400" cy="292100"/>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bodyPr>
          <a:lstStyle>
            <a:lvl1pPr algn="r">
              <a:defRPr sz="1300">
                <a:solidFill>
                  <a:schemeClr val="tx1"/>
                </a:solidFill>
                <a:latin typeface="Times New Roman" pitchFamily="18" charset="0"/>
                <a:cs typeface="Times New Roman" pitchFamily="18" charset="0"/>
                <a:sym typeface="Times New Roman" pitchFamily="18" charset="0"/>
              </a:defRPr>
            </a:lvl1pPr>
          </a:lstStyle>
          <a:p>
            <a:pPr fontAlgn="base">
              <a:spcBef>
                <a:spcPct val="0"/>
              </a:spcBef>
              <a:spcAft>
                <a:spcPct val="0"/>
              </a:spcAft>
            </a:pPr>
            <a:fld id="{996F3D50-5DCF-4658-85CF-63D6C530350D}" type="slidenum">
              <a:rPr lang="en-US" smtClean="0">
                <a:solidFill>
                  <a:srgbClr val="000000"/>
                </a:solidFill>
              </a:rPr>
              <a:pPr fontAlgn="base">
                <a:spcBef>
                  <a:spcPct val="0"/>
                </a:spcBef>
                <a:spcAft>
                  <a:spcPct val="0"/>
                </a:spcAft>
              </a:pPr>
              <a:t>‹#›</a:t>
            </a:fld>
            <a:endParaRPr lang="en-US" smtClean="0">
              <a:solidFill>
                <a:srgbClr val="000000"/>
              </a:solidFill>
            </a:endParaRPr>
          </a:p>
        </p:txBody>
      </p:sp>
      <p:sp>
        <p:nvSpPr>
          <p:cNvPr id="3076" name="Line 4"/>
          <p:cNvSpPr>
            <a:spLocks noChangeShapeType="1"/>
          </p:cNvSpPr>
          <p:nvPr/>
        </p:nvSpPr>
        <p:spPr bwMode="auto">
          <a:xfrm>
            <a:off x="228600" y="838200"/>
            <a:ext cx="8686800" cy="1588"/>
          </a:xfrm>
          <a:prstGeom prst="line">
            <a:avLst/>
          </a:prstGeom>
          <a:noFill/>
          <a:ln w="76200" cap="flat">
            <a:solidFill>
              <a:srgbClr val="3333CC"/>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Tree>
  </p:cSld>
  <p:clrMap bg1="lt1" tx1="dk1" bg2="lt2" tx2="dk2" accent1="accent1" accent2="accent2" accent3="accent3" accent4="accent4" accent5="accent5" accent6="accent6" hlink="hlink" folHlink="folHlink"/>
  <p:sldLayoutIdLst>
    <p:sldLayoutId id="2147484030" r:id="rId1"/>
  </p:sldLayoutIdLst>
  <p:transition/>
  <p:hf hdr="0" ftr="0" dt="0"/>
  <p:txStyles>
    <p:titleStyle>
      <a:lvl1pPr marL="39688" algn="l" rtl="0" fontAlgn="base">
        <a:spcBef>
          <a:spcPct val="0"/>
        </a:spcBef>
        <a:spcAft>
          <a:spcPct val="0"/>
        </a:spcAft>
        <a:defRPr sz="4000">
          <a:solidFill>
            <a:schemeClr val="tx1"/>
          </a:solidFill>
          <a:latin typeface="+mj-lt"/>
          <a:ea typeface="+mj-ea"/>
          <a:cs typeface="+mj-cs"/>
          <a:sym typeface="Gill Sans" charset="0"/>
        </a:defRPr>
      </a:lvl1pPr>
      <a:lvl2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2pPr>
      <a:lvl3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3pPr>
      <a:lvl4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4pPr>
      <a:lvl5pPr marL="396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5pPr>
      <a:lvl6pPr marL="4968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6pPr>
      <a:lvl7pPr marL="9540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7pPr>
      <a:lvl8pPr marL="14112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8pPr>
      <a:lvl9pPr marL="1868488" algn="l" rtl="0" fontAlgn="base">
        <a:spcBef>
          <a:spcPct val="0"/>
        </a:spcBef>
        <a:spcAft>
          <a:spcPct val="0"/>
        </a:spcAft>
        <a:defRPr sz="4000">
          <a:solidFill>
            <a:schemeClr val="tx1"/>
          </a:solidFill>
          <a:latin typeface="Gill Sans" charset="0"/>
          <a:ea typeface="ヒラギノ角ゴ ProN W3" charset="0"/>
          <a:cs typeface="ヒラギノ角ゴ ProN W3" charset="0"/>
          <a:sym typeface="Gill Sans" charset="0"/>
        </a:defRPr>
      </a:lvl9pPr>
    </p:titleStyle>
    <p:bodyStyle>
      <a:lvl1pPr marL="382588" indent="-342900" algn="l" rtl="0" fontAlgn="base">
        <a:lnSpc>
          <a:spcPct val="130000"/>
        </a:lnSpc>
        <a:spcBef>
          <a:spcPts val="600"/>
        </a:spcBef>
        <a:spcAft>
          <a:spcPct val="0"/>
        </a:spcAft>
        <a:buClr>
          <a:srgbClr val="CC0000"/>
        </a:buClr>
        <a:buSzPct val="100000"/>
        <a:buFont typeface="Arial" charset="0"/>
        <a:buChar char="•"/>
        <a:defRPr sz="2800">
          <a:solidFill>
            <a:schemeClr val="tx1"/>
          </a:solidFill>
          <a:latin typeface="+mn-lt"/>
          <a:ea typeface="+mn-ea"/>
          <a:cs typeface="+mn-cs"/>
          <a:sym typeface="Gill Sans" charset="0"/>
        </a:defRPr>
      </a:lvl1pPr>
      <a:lvl2pPr marL="731838" indent="-285750" algn="l" rtl="0" fontAlgn="base">
        <a:lnSpc>
          <a:spcPct val="130000"/>
        </a:lnSpc>
        <a:spcBef>
          <a:spcPts val="600"/>
        </a:spcBef>
        <a:spcAft>
          <a:spcPct val="0"/>
        </a:spcAft>
        <a:buClr>
          <a:srgbClr val="000000"/>
        </a:buClr>
        <a:buSzPct val="100000"/>
        <a:buFont typeface="Wingdings" pitchFamily="2" charset="2"/>
        <a:buChar char="Ø"/>
        <a:defRPr sz="2400">
          <a:solidFill>
            <a:schemeClr val="tx1"/>
          </a:solidFill>
          <a:latin typeface="+mn-lt"/>
          <a:ea typeface="+mn-ea"/>
          <a:cs typeface="+mn-cs"/>
          <a:sym typeface="Gill Sans" charset="0"/>
        </a:defRPr>
      </a:lvl2pPr>
      <a:lvl3pPr marL="1131888" indent="-228600" algn="l" rtl="0" fontAlgn="base">
        <a:lnSpc>
          <a:spcPct val="130000"/>
        </a:lnSpc>
        <a:spcBef>
          <a:spcPts val="500"/>
        </a:spcBef>
        <a:spcAft>
          <a:spcPct val="0"/>
        </a:spcAft>
        <a:buSzPct val="100000"/>
        <a:buFont typeface="Gill Sans" charset="0"/>
        <a:buChar char="•"/>
        <a:defRPr sz="2000">
          <a:solidFill>
            <a:schemeClr val="tx1"/>
          </a:solidFill>
          <a:latin typeface="+mn-lt"/>
          <a:ea typeface="+mn-ea"/>
          <a:cs typeface="+mn-cs"/>
          <a:sym typeface="Gill Sans" charset="0"/>
        </a:defRPr>
      </a:lvl3pPr>
      <a:lvl4pPr marL="1589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4pPr>
      <a:lvl5pPr marL="20462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5pPr>
      <a:lvl6pPr marL="25034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6pPr>
      <a:lvl7pPr marL="29606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7pPr>
      <a:lvl8pPr marL="34178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8pPr>
      <a:lvl9pPr marL="3875088" indent="-228600" algn="l" rtl="0" fontAlgn="base">
        <a:lnSpc>
          <a:spcPct val="130000"/>
        </a:lnSpc>
        <a:spcBef>
          <a:spcPts val="400"/>
        </a:spcBef>
        <a:spcAft>
          <a:spcPct val="0"/>
        </a:spcAft>
        <a:buSzPct val="100000"/>
        <a:buFont typeface="Gill Sans" charset="0"/>
        <a:buChar char="»"/>
        <a:defRPr>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3733800"/>
            <a:ext cx="6858000" cy="1295400"/>
          </a:xfrm>
        </p:spPr>
        <p:txBody>
          <a:bodyPr>
            <a:noAutofit/>
          </a:bodyPr>
          <a:lstStyle/>
          <a:p>
            <a:r>
              <a:rPr lang="en-US" sz="3600" dirty="0" smtClean="0"/>
              <a:t>Differential Privacy Tutorial</a:t>
            </a:r>
            <a:br>
              <a:rPr lang="en-US" sz="3600" dirty="0" smtClean="0"/>
            </a:br>
            <a:r>
              <a:rPr lang="en-US" sz="3600" dirty="0" smtClean="0"/>
              <a:t>Part 1: Motivating the Definition</a:t>
            </a:r>
            <a:endParaRPr lang="en-US" sz="3600" dirty="0"/>
          </a:p>
        </p:txBody>
      </p:sp>
      <p:sp>
        <p:nvSpPr>
          <p:cNvPr id="3" name="Subtitle 2"/>
          <p:cNvSpPr>
            <a:spLocks noGrp="1"/>
          </p:cNvSpPr>
          <p:nvPr>
            <p:ph type="subTitle" idx="1"/>
          </p:nvPr>
        </p:nvSpPr>
        <p:spPr/>
        <p:txBody>
          <a:bodyPr>
            <a:noAutofit/>
          </a:bodyPr>
          <a:lstStyle/>
          <a:p>
            <a:r>
              <a:rPr lang="en-US" sz="3200" dirty="0" smtClean="0">
                <a:solidFill>
                  <a:schemeClr val="tx1"/>
                </a:solidFill>
                <a:latin typeface="+mn-lt"/>
              </a:rPr>
              <a:t>Cynthia Dwork, Microsoft Research  </a:t>
            </a:r>
            <a:endParaRPr lang="en-US" sz="3200" dirty="0">
              <a:solidFill>
                <a:schemeClr val="tx1"/>
              </a:solidFill>
              <a:latin typeface="+mn-lt"/>
            </a:endParaRPr>
          </a:p>
        </p:txBody>
      </p:sp>
      <p:sp>
        <p:nvSpPr>
          <p:cNvPr id="4" name="TextBox 3"/>
          <p:cNvSpPr txBox="1"/>
          <p:nvPr>
            <p:custDataLst>
              <p:tags r:id="rId1"/>
            </p:custDataLst>
          </p:nvPr>
        </p:nvSpPr>
        <p:spPr>
          <a:xfrm>
            <a:off x="0" y="7112000"/>
            <a:ext cx="9144000" cy="646331"/>
          </a:xfrm>
          <a:prstGeom prst="rect">
            <a:avLst/>
          </a:prstGeom>
          <a:noFill/>
        </p:spPr>
        <p:txBody>
          <a:bodyPr vert="horz" rtlCol="0">
            <a:spAutoFit/>
          </a:bodyPr>
          <a:lstStyle/>
          <a:p>
            <a:r>
              <a:rPr lang="en-US" smtClean="0"/>
              <a:t>TexPoint fonts used in EMF. </a:t>
            </a:r>
          </a:p>
          <a:p>
            <a:r>
              <a:rPr lang="en-US" smtClean="0"/>
              <a:t>Read the TexPoint manual before you delete this box.: </a:t>
            </a:r>
            <a:r>
              <a:rPr lang="en-US" smtClean="0">
                <a:latin typeface="CMEX10"/>
              </a:rPr>
              <a:t>A</a:t>
            </a:r>
            <a:r>
              <a:rPr lang="en-US" smtClean="0">
                <a:latin typeface="CMMI7"/>
              </a:rPr>
              <a:t>A</a:t>
            </a:r>
            <a:r>
              <a:rPr lang="en-US" smtClean="0">
                <a:latin typeface="CMMI10"/>
              </a:rPr>
              <a:t>A</a:t>
            </a:r>
            <a:r>
              <a:rPr lang="en-US" smtClean="0">
                <a:latin typeface="CMSY10"/>
              </a:rPr>
              <a:t>A</a:t>
            </a:r>
            <a:r>
              <a:rPr lang="en-US" smtClean="0">
                <a:latin typeface="CMSY7"/>
              </a:rPr>
              <a:t>A</a:t>
            </a:r>
            <a:r>
              <a:rPr lang="en-US" smtClean="0">
                <a:latin typeface="CMR7"/>
              </a:rPr>
              <a:t>A</a:t>
            </a:r>
            <a:r>
              <a:rPr lang="en-US" smtClean="0">
                <a:latin typeface="CMR10"/>
              </a:rPr>
              <a:t>A</a:t>
            </a:r>
            <a:r>
              <a:rPr lang="en-US" smtClean="0">
                <a:latin typeface="CMR5"/>
              </a:rPr>
              <a:t>A</a:t>
            </a: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22" name="Rectangle 2"/>
          <p:cNvSpPr>
            <a:spLocks noGrp="1" noChangeArrowheads="1"/>
          </p:cNvSpPr>
          <p:nvPr>
            <p:ph type="title"/>
          </p:nvPr>
        </p:nvSpPr>
        <p:spPr/>
        <p:txBody>
          <a:bodyPr>
            <a:normAutofit/>
          </a:bodyPr>
          <a:lstStyle/>
          <a:p>
            <a:r>
              <a:rPr lang="en-US" sz="3600" dirty="0" smtClean="0">
                <a:solidFill>
                  <a:schemeClr val="accent1"/>
                </a:solidFill>
              </a:rPr>
              <a:t>A Dream?</a:t>
            </a:r>
            <a:endParaRPr lang="en-US" sz="3600" dirty="0">
              <a:solidFill>
                <a:schemeClr val="accent1"/>
              </a:solidFill>
            </a:endParaRPr>
          </a:p>
        </p:txBody>
      </p:sp>
      <p:grpSp>
        <p:nvGrpSpPr>
          <p:cNvPr id="2" name="Group 3"/>
          <p:cNvGrpSpPr>
            <a:grpSpLocks/>
          </p:cNvGrpSpPr>
          <p:nvPr/>
        </p:nvGrpSpPr>
        <p:grpSpPr bwMode="auto">
          <a:xfrm>
            <a:off x="1600200" y="1828800"/>
            <a:ext cx="1905000" cy="1447800"/>
            <a:chOff x="1152" y="1008"/>
            <a:chExt cx="1200" cy="912"/>
          </a:xfrm>
          <a:solidFill>
            <a:srgbClr val="00B050"/>
          </a:solidFill>
        </p:grpSpPr>
        <p:grpSp>
          <p:nvGrpSpPr>
            <p:cNvPr id="3" name="Group 4"/>
            <p:cNvGrpSpPr>
              <a:grpSpLocks/>
            </p:cNvGrpSpPr>
            <p:nvPr/>
          </p:nvGrpSpPr>
          <p:grpSpPr bwMode="auto">
            <a:xfrm>
              <a:off x="1152" y="1392"/>
              <a:ext cx="1200" cy="528"/>
              <a:chOff x="1152" y="960"/>
              <a:chExt cx="1200" cy="528"/>
            </a:xfrm>
            <a:grpFill/>
          </p:grpSpPr>
          <p:grpSp>
            <p:nvGrpSpPr>
              <p:cNvPr id="4" name="Group 5"/>
              <p:cNvGrpSpPr>
                <a:grpSpLocks/>
              </p:cNvGrpSpPr>
              <p:nvPr/>
            </p:nvGrpSpPr>
            <p:grpSpPr bwMode="auto">
              <a:xfrm>
                <a:off x="1152" y="1152"/>
                <a:ext cx="1200" cy="336"/>
                <a:chOff x="1152" y="1152"/>
                <a:chExt cx="1200" cy="336"/>
              </a:xfrm>
              <a:grpFill/>
            </p:grpSpPr>
            <p:sp>
              <p:nvSpPr>
                <p:cNvPr id="901126" name="Oval 6"/>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27" name="Oval 7"/>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28" name="Oval 8"/>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29" name="Oval 9"/>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nvGrpSpPr>
              <p:cNvPr id="5" name="Group 10"/>
              <p:cNvGrpSpPr>
                <a:grpSpLocks/>
              </p:cNvGrpSpPr>
              <p:nvPr/>
            </p:nvGrpSpPr>
            <p:grpSpPr bwMode="auto">
              <a:xfrm>
                <a:off x="1152" y="960"/>
                <a:ext cx="1200" cy="336"/>
                <a:chOff x="1152" y="1152"/>
                <a:chExt cx="1200" cy="336"/>
              </a:xfrm>
              <a:grpFill/>
            </p:grpSpPr>
            <p:sp>
              <p:nvSpPr>
                <p:cNvPr id="901131" name="Oval 11"/>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32" name="Oval 12"/>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33" name="Oval 13"/>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34" name="Oval 14"/>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grpSp>
          <p:nvGrpSpPr>
            <p:cNvPr id="6" name="Group 15"/>
            <p:cNvGrpSpPr>
              <a:grpSpLocks/>
            </p:cNvGrpSpPr>
            <p:nvPr/>
          </p:nvGrpSpPr>
          <p:grpSpPr bwMode="auto">
            <a:xfrm>
              <a:off x="1152" y="1008"/>
              <a:ext cx="1200" cy="528"/>
              <a:chOff x="1152" y="960"/>
              <a:chExt cx="1200" cy="528"/>
            </a:xfrm>
            <a:grpFill/>
          </p:grpSpPr>
          <p:grpSp>
            <p:nvGrpSpPr>
              <p:cNvPr id="7" name="Group 16"/>
              <p:cNvGrpSpPr>
                <a:grpSpLocks/>
              </p:cNvGrpSpPr>
              <p:nvPr/>
            </p:nvGrpSpPr>
            <p:grpSpPr bwMode="auto">
              <a:xfrm>
                <a:off x="1152" y="1152"/>
                <a:ext cx="1200" cy="336"/>
                <a:chOff x="1152" y="1152"/>
                <a:chExt cx="1200" cy="336"/>
              </a:xfrm>
              <a:grpFill/>
            </p:grpSpPr>
            <p:sp>
              <p:nvSpPr>
                <p:cNvPr id="901137" name="Oval 17"/>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38" name="Oval 18"/>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39" name="Oval 19"/>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40" name="Oval 20"/>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nvGrpSpPr>
              <p:cNvPr id="8" name="Group 21"/>
              <p:cNvGrpSpPr>
                <a:grpSpLocks/>
              </p:cNvGrpSpPr>
              <p:nvPr/>
            </p:nvGrpSpPr>
            <p:grpSpPr bwMode="auto">
              <a:xfrm>
                <a:off x="1152" y="960"/>
                <a:ext cx="1200" cy="336"/>
                <a:chOff x="1152" y="1152"/>
                <a:chExt cx="1200" cy="336"/>
              </a:xfrm>
              <a:grpFill/>
            </p:grpSpPr>
            <p:sp>
              <p:nvSpPr>
                <p:cNvPr id="901142" name="Oval 22"/>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43" name="Oval 23"/>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44" name="Oval 24"/>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901145" name="Oval 25"/>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grpSp>
      <p:sp>
        <p:nvSpPr>
          <p:cNvPr id="901146" name="Text Box 26"/>
          <p:cNvSpPr txBox="1">
            <a:spLocks noChangeArrowheads="1"/>
          </p:cNvSpPr>
          <p:nvPr/>
        </p:nvSpPr>
        <p:spPr bwMode="auto">
          <a:xfrm>
            <a:off x="1219200" y="3810000"/>
            <a:ext cx="2541080" cy="523220"/>
          </a:xfrm>
          <a:prstGeom prst="rect">
            <a:avLst/>
          </a:prstGeom>
          <a:noFill/>
          <a:ln w="25400">
            <a:noFill/>
            <a:miter lim="800000"/>
            <a:headEnd/>
            <a:tailEnd/>
          </a:ln>
          <a:effectLst/>
        </p:spPr>
        <p:txBody>
          <a:bodyPr wrap="none">
            <a:spAutoFit/>
          </a:bodyPr>
          <a:lstStyle/>
          <a:p>
            <a:pPr algn="ctr"/>
            <a:r>
              <a:rPr lang="en-US" sz="2800" dirty="0" smtClean="0"/>
              <a:t>Original Database</a:t>
            </a:r>
            <a:endParaRPr lang="en-US" sz="2800" dirty="0"/>
          </a:p>
        </p:txBody>
      </p:sp>
      <p:sp>
        <p:nvSpPr>
          <p:cNvPr id="901147" name="Text Box 27"/>
          <p:cNvSpPr txBox="1">
            <a:spLocks noChangeArrowheads="1"/>
          </p:cNvSpPr>
          <p:nvPr/>
        </p:nvSpPr>
        <p:spPr bwMode="auto">
          <a:xfrm>
            <a:off x="5988681" y="3810000"/>
            <a:ext cx="1707519" cy="523220"/>
          </a:xfrm>
          <a:prstGeom prst="rect">
            <a:avLst/>
          </a:prstGeom>
          <a:noFill/>
          <a:ln w="25400">
            <a:noFill/>
            <a:miter lim="800000"/>
            <a:headEnd/>
            <a:tailEnd/>
          </a:ln>
          <a:effectLst/>
        </p:spPr>
        <p:txBody>
          <a:bodyPr wrap="none">
            <a:spAutoFit/>
          </a:bodyPr>
          <a:lstStyle/>
          <a:p>
            <a:pPr algn="ctr"/>
            <a:r>
              <a:rPr lang="en-US" sz="2800" dirty="0" smtClean="0"/>
              <a:t>Sanitization</a:t>
            </a:r>
            <a:endParaRPr lang="en-US" sz="2800" dirty="0"/>
          </a:p>
        </p:txBody>
      </p:sp>
      <p:grpSp>
        <p:nvGrpSpPr>
          <p:cNvPr id="9" name="Group 28"/>
          <p:cNvGrpSpPr>
            <a:grpSpLocks/>
          </p:cNvGrpSpPr>
          <p:nvPr/>
        </p:nvGrpSpPr>
        <p:grpSpPr bwMode="auto">
          <a:xfrm>
            <a:off x="6172200" y="1981200"/>
            <a:ext cx="1295400" cy="1066800"/>
            <a:chOff x="3648" y="960"/>
            <a:chExt cx="816" cy="672"/>
          </a:xfrm>
          <a:solidFill>
            <a:srgbClr val="FFFF00"/>
          </a:solidFill>
        </p:grpSpPr>
        <p:grpSp>
          <p:nvGrpSpPr>
            <p:cNvPr id="10" name="Group 29"/>
            <p:cNvGrpSpPr>
              <a:grpSpLocks/>
            </p:cNvGrpSpPr>
            <p:nvPr/>
          </p:nvGrpSpPr>
          <p:grpSpPr bwMode="auto">
            <a:xfrm>
              <a:off x="3648" y="1248"/>
              <a:ext cx="816" cy="384"/>
              <a:chOff x="3648" y="1248"/>
              <a:chExt cx="816" cy="384"/>
            </a:xfrm>
            <a:grpFill/>
          </p:grpSpPr>
          <p:sp>
            <p:nvSpPr>
              <p:cNvPr id="901150" name="Oval 30"/>
              <p:cNvSpPr>
                <a:spLocks noChangeArrowheads="1"/>
              </p:cNvSpPr>
              <p:nvPr/>
            </p:nvSpPr>
            <p:spPr bwMode="auto">
              <a:xfrm>
                <a:off x="3648" y="1440"/>
                <a:ext cx="816" cy="192"/>
              </a:xfrm>
              <a:prstGeom prst="ellipse">
                <a:avLst/>
              </a:prstGeom>
              <a:grpFill/>
              <a:ln w="25400">
                <a:solidFill>
                  <a:schemeClr val="bg1"/>
                </a:solidFill>
                <a:round/>
                <a:headEnd/>
                <a:tailEnd/>
              </a:ln>
              <a:effectLst/>
            </p:spPr>
            <p:txBody>
              <a:bodyPr anchor="ctr">
                <a:spAutoFit/>
              </a:bodyPr>
              <a:lstStyle/>
              <a:p>
                <a:endParaRPr lang="en-US"/>
              </a:p>
            </p:txBody>
          </p:sp>
          <p:sp>
            <p:nvSpPr>
              <p:cNvPr id="901151" name="Oval 31"/>
              <p:cNvSpPr>
                <a:spLocks noChangeArrowheads="1"/>
              </p:cNvSpPr>
              <p:nvPr/>
            </p:nvSpPr>
            <p:spPr bwMode="auto">
              <a:xfrm>
                <a:off x="3648" y="1344"/>
                <a:ext cx="816" cy="192"/>
              </a:xfrm>
              <a:prstGeom prst="ellipse">
                <a:avLst/>
              </a:prstGeom>
              <a:grpFill/>
              <a:ln w="25400">
                <a:solidFill>
                  <a:schemeClr val="bg1"/>
                </a:solidFill>
                <a:round/>
                <a:headEnd/>
                <a:tailEnd/>
              </a:ln>
              <a:effectLst/>
            </p:spPr>
            <p:txBody>
              <a:bodyPr anchor="ctr">
                <a:spAutoFit/>
              </a:bodyPr>
              <a:lstStyle/>
              <a:p>
                <a:endParaRPr lang="en-US"/>
              </a:p>
            </p:txBody>
          </p:sp>
          <p:sp>
            <p:nvSpPr>
              <p:cNvPr id="901152" name="Oval 32"/>
              <p:cNvSpPr>
                <a:spLocks noChangeArrowheads="1"/>
              </p:cNvSpPr>
              <p:nvPr/>
            </p:nvSpPr>
            <p:spPr bwMode="auto">
              <a:xfrm>
                <a:off x="3648" y="1248"/>
                <a:ext cx="816" cy="192"/>
              </a:xfrm>
              <a:prstGeom prst="ellipse">
                <a:avLst/>
              </a:prstGeom>
              <a:grpFill/>
              <a:ln w="25400">
                <a:solidFill>
                  <a:schemeClr val="bg1"/>
                </a:solidFill>
                <a:round/>
                <a:headEnd/>
                <a:tailEnd/>
              </a:ln>
              <a:effectLst/>
            </p:spPr>
            <p:txBody>
              <a:bodyPr anchor="ctr">
                <a:spAutoFit/>
              </a:bodyPr>
              <a:lstStyle/>
              <a:p>
                <a:endParaRPr lang="en-US"/>
              </a:p>
            </p:txBody>
          </p:sp>
        </p:grpSp>
        <p:grpSp>
          <p:nvGrpSpPr>
            <p:cNvPr id="11" name="Group 33"/>
            <p:cNvGrpSpPr>
              <a:grpSpLocks/>
            </p:cNvGrpSpPr>
            <p:nvPr/>
          </p:nvGrpSpPr>
          <p:grpSpPr bwMode="auto">
            <a:xfrm>
              <a:off x="3648" y="960"/>
              <a:ext cx="816" cy="384"/>
              <a:chOff x="3648" y="1248"/>
              <a:chExt cx="816" cy="384"/>
            </a:xfrm>
            <a:grpFill/>
          </p:grpSpPr>
          <p:sp>
            <p:nvSpPr>
              <p:cNvPr id="901154" name="Oval 34"/>
              <p:cNvSpPr>
                <a:spLocks noChangeArrowheads="1"/>
              </p:cNvSpPr>
              <p:nvPr/>
            </p:nvSpPr>
            <p:spPr bwMode="auto">
              <a:xfrm>
                <a:off x="3648" y="1440"/>
                <a:ext cx="816" cy="192"/>
              </a:xfrm>
              <a:prstGeom prst="ellipse">
                <a:avLst/>
              </a:prstGeom>
              <a:grpFill/>
              <a:ln w="25400">
                <a:solidFill>
                  <a:schemeClr val="bg1"/>
                </a:solidFill>
                <a:round/>
                <a:headEnd/>
                <a:tailEnd/>
              </a:ln>
              <a:effectLst/>
            </p:spPr>
            <p:txBody>
              <a:bodyPr anchor="ctr">
                <a:spAutoFit/>
              </a:bodyPr>
              <a:lstStyle/>
              <a:p>
                <a:endParaRPr lang="en-US"/>
              </a:p>
            </p:txBody>
          </p:sp>
          <p:sp>
            <p:nvSpPr>
              <p:cNvPr id="901155" name="Oval 35"/>
              <p:cNvSpPr>
                <a:spLocks noChangeArrowheads="1"/>
              </p:cNvSpPr>
              <p:nvPr/>
            </p:nvSpPr>
            <p:spPr bwMode="auto">
              <a:xfrm>
                <a:off x="3648" y="1344"/>
                <a:ext cx="816" cy="192"/>
              </a:xfrm>
              <a:prstGeom prst="ellipse">
                <a:avLst/>
              </a:prstGeom>
              <a:grpFill/>
              <a:ln w="25400">
                <a:solidFill>
                  <a:schemeClr val="bg1"/>
                </a:solidFill>
                <a:round/>
                <a:headEnd/>
                <a:tailEnd/>
              </a:ln>
              <a:effectLst/>
            </p:spPr>
            <p:txBody>
              <a:bodyPr anchor="ctr">
                <a:spAutoFit/>
              </a:bodyPr>
              <a:lstStyle/>
              <a:p>
                <a:endParaRPr lang="en-US"/>
              </a:p>
            </p:txBody>
          </p:sp>
          <p:sp>
            <p:nvSpPr>
              <p:cNvPr id="901156" name="Oval 36"/>
              <p:cNvSpPr>
                <a:spLocks noChangeArrowheads="1"/>
              </p:cNvSpPr>
              <p:nvPr/>
            </p:nvSpPr>
            <p:spPr bwMode="auto">
              <a:xfrm>
                <a:off x="3648" y="1248"/>
                <a:ext cx="816" cy="192"/>
              </a:xfrm>
              <a:prstGeom prst="ellipse">
                <a:avLst/>
              </a:prstGeom>
              <a:grpFill/>
              <a:ln w="25400">
                <a:solidFill>
                  <a:schemeClr val="bg1"/>
                </a:solidFill>
                <a:round/>
                <a:headEnd/>
                <a:tailEnd/>
              </a:ln>
              <a:effectLst/>
            </p:spPr>
            <p:txBody>
              <a:bodyPr anchor="ctr">
                <a:spAutoFit/>
              </a:bodyPr>
              <a:lstStyle/>
              <a:p>
                <a:endParaRPr lang="en-US"/>
              </a:p>
            </p:txBody>
          </p:sp>
        </p:grpSp>
      </p:grpSp>
      <p:grpSp>
        <p:nvGrpSpPr>
          <p:cNvPr id="12" name="Group 37"/>
          <p:cNvGrpSpPr>
            <a:grpSpLocks/>
          </p:cNvGrpSpPr>
          <p:nvPr/>
        </p:nvGrpSpPr>
        <p:grpSpPr bwMode="auto">
          <a:xfrm>
            <a:off x="7086600" y="2514600"/>
            <a:ext cx="914400" cy="914400"/>
            <a:chOff x="4464" y="1680"/>
            <a:chExt cx="576" cy="576"/>
          </a:xfrm>
          <a:solidFill>
            <a:srgbClr val="0070C0"/>
          </a:solidFill>
        </p:grpSpPr>
        <p:sp>
          <p:nvSpPr>
            <p:cNvPr id="901158" name="Oval 38"/>
            <p:cNvSpPr>
              <a:spLocks noChangeArrowheads="1"/>
            </p:cNvSpPr>
            <p:nvPr/>
          </p:nvSpPr>
          <p:spPr bwMode="auto">
            <a:xfrm>
              <a:off x="4464" y="1680"/>
              <a:ext cx="576" cy="576"/>
            </a:xfrm>
            <a:prstGeom prst="ellipse">
              <a:avLst/>
            </a:prstGeom>
            <a:grpFill/>
            <a:ln w="25400">
              <a:solidFill>
                <a:srgbClr val="36BEC8"/>
              </a:solidFill>
              <a:round/>
              <a:headEnd/>
              <a:tailEnd/>
            </a:ln>
            <a:effectLst/>
          </p:spPr>
          <p:txBody>
            <a:bodyPr wrap="none" anchor="ctr">
              <a:spAutoFit/>
            </a:bodyPr>
            <a:lstStyle/>
            <a:p>
              <a:endParaRPr lang="en-US"/>
            </a:p>
          </p:txBody>
        </p:sp>
        <p:sp>
          <p:nvSpPr>
            <p:cNvPr id="901159" name="Text Box 39"/>
            <p:cNvSpPr txBox="1">
              <a:spLocks noChangeArrowheads="1"/>
            </p:cNvSpPr>
            <p:nvPr/>
          </p:nvSpPr>
          <p:spPr bwMode="auto">
            <a:xfrm>
              <a:off x="4655" y="1824"/>
              <a:ext cx="241" cy="304"/>
            </a:xfrm>
            <a:prstGeom prst="rect">
              <a:avLst/>
            </a:prstGeom>
            <a:grpFill/>
            <a:ln w="25400">
              <a:solidFill>
                <a:srgbClr val="36BEC8"/>
              </a:solidFill>
              <a:miter lim="800000"/>
              <a:headEnd/>
              <a:tailEnd/>
            </a:ln>
            <a:effectLst/>
          </p:spPr>
          <p:txBody>
            <a:bodyPr wrap="none">
              <a:spAutoFit/>
            </a:bodyPr>
            <a:lstStyle/>
            <a:p>
              <a:pPr algn="ctr"/>
              <a:r>
                <a:rPr lang="en-US" sz="2400" b="1">
                  <a:solidFill>
                    <a:schemeClr val="bg1"/>
                  </a:solidFill>
                </a:rPr>
                <a:t>?</a:t>
              </a:r>
            </a:p>
          </p:txBody>
        </p:sp>
      </p:grpSp>
      <p:sp>
        <p:nvSpPr>
          <p:cNvPr id="901160" name="Line 40"/>
          <p:cNvSpPr>
            <a:spLocks noChangeShapeType="1"/>
          </p:cNvSpPr>
          <p:nvPr/>
        </p:nvSpPr>
        <p:spPr bwMode="auto">
          <a:xfrm>
            <a:off x="4876800" y="1447800"/>
            <a:ext cx="0" cy="2362200"/>
          </a:xfrm>
          <a:prstGeom prst="line">
            <a:avLst/>
          </a:prstGeom>
          <a:noFill/>
          <a:ln w="57150">
            <a:solidFill>
              <a:schemeClr val="folHlink"/>
            </a:solidFill>
            <a:prstDash val="sysDot"/>
            <a:round/>
            <a:headEnd/>
            <a:tailEnd/>
          </a:ln>
          <a:effectLst/>
        </p:spPr>
        <p:txBody>
          <a:bodyPr>
            <a:spAutoFit/>
          </a:bodyPr>
          <a:lstStyle/>
          <a:p>
            <a:endParaRPr lang="en-US"/>
          </a:p>
        </p:txBody>
      </p:sp>
      <p:sp>
        <p:nvSpPr>
          <p:cNvPr id="901161" name="Rectangle 41"/>
          <p:cNvSpPr>
            <a:spLocks noChangeArrowheads="1"/>
          </p:cNvSpPr>
          <p:nvPr/>
        </p:nvSpPr>
        <p:spPr bwMode="auto">
          <a:xfrm>
            <a:off x="4343400" y="2209800"/>
            <a:ext cx="1066800" cy="762000"/>
          </a:xfrm>
          <a:prstGeom prst="rect">
            <a:avLst/>
          </a:prstGeom>
          <a:solidFill>
            <a:schemeClr val="tx1"/>
          </a:solidFill>
          <a:ln w="25400">
            <a:solidFill>
              <a:srgbClr val="0000C6"/>
            </a:solidFill>
            <a:miter lim="800000"/>
            <a:headEnd/>
            <a:tailEnd/>
          </a:ln>
          <a:effectLst/>
        </p:spPr>
        <p:txBody>
          <a:bodyPr anchor="ctr">
            <a:spAutoFit/>
          </a:bodyPr>
          <a:lstStyle/>
          <a:p>
            <a:endParaRPr lang="en-US"/>
          </a:p>
        </p:txBody>
      </p:sp>
      <p:sp>
        <p:nvSpPr>
          <p:cNvPr id="901162" name="Line 42"/>
          <p:cNvSpPr>
            <a:spLocks noChangeShapeType="1"/>
          </p:cNvSpPr>
          <p:nvPr/>
        </p:nvSpPr>
        <p:spPr bwMode="auto">
          <a:xfrm>
            <a:off x="3505200" y="2590800"/>
            <a:ext cx="838200" cy="0"/>
          </a:xfrm>
          <a:prstGeom prst="line">
            <a:avLst/>
          </a:prstGeom>
          <a:noFill/>
          <a:ln w="38100">
            <a:solidFill>
              <a:schemeClr val="tx1"/>
            </a:solidFill>
            <a:round/>
            <a:headEnd/>
            <a:tailEnd type="triangle" w="med" len="med"/>
          </a:ln>
          <a:effectLst/>
        </p:spPr>
        <p:txBody>
          <a:bodyPr>
            <a:spAutoFit/>
          </a:bodyPr>
          <a:lstStyle/>
          <a:p>
            <a:endParaRPr lang="en-US"/>
          </a:p>
        </p:txBody>
      </p:sp>
      <p:sp>
        <p:nvSpPr>
          <p:cNvPr id="901163" name="Line 43"/>
          <p:cNvSpPr>
            <a:spLocks noChangeShapeType="1"/>
          </p:cNvSpPr>
          <p:nvPr/>
        </p:nvSpPr>
        <p:spPr bwMode="auto">
          <a:xfrm>
            <a:off x="5410200" y="2590800"/>
            <a:ext cx="838200" cy="0"/>
          </a:xfrm>
          <a:prstGeom prst="line">
            <a:avLst/>
          </a:prstGeom>
          <a:noFill/>
          <a:ln w="38100">
            <a:solidFill>
              <a:schemeClr val="tx1"/>
            </a:solidFill>
            <a:round/>
            <a:headEnd/>
            <a:tailEnd type="triangle" w="med" len="med"/>
          </a:ln>
          <a:effectLst/>
        </p:spPr>
        <p:txBody>
          <a:bodyPr>
            <a:spAutoFit/>
          </a:bodyPr>
          <a:lstStyle/>
          <a:p>
            <a:endParaRPr lang="en-US"/>
          </a:p>
        </p:txBody>
      </p:sp>
      <p:sp>
        <p:nvSpPr>
          <p:cNvPr id="901164" name="Text Box 44"/>
          <p:cNvSpPr txBox="1">
            <a:spLocks noChangeArrowheads="1"/>
          </p:cNvSpPr>
          <p:nvPr/>
        </p:nvSpPr>
        <p:spPr bwMode="auto">
          <a:xfrm>
            <a:off x="4648224" y="2286000"/>
            <a:ext cx="457176" cy="646331"/>
          </a:xfrm>
          <a:prstGeom prst="rect">
            <a:avLst/>
          </a:prstGeom>
          <a:noFill/>
          <a:ln w="25400">
            <a:noFill/>
            <a:miter lim="800000"/>
            <a:headEnd/>
            <a:tailEnd/>
          </a:ln>
          <a:effectLst/>
        </p:spPr>
        <p:txBody>
          <a:bodyPr wrap="none">
            <a:spAutoFit/>
          </a:bodyPr>
          <a:lstStyle/>
          <a:p>
            <a:pPr algn="ctr"/>
            <a:r>
              <a:rPr lang="en-US" sz="3600" dirty="0" smtClean="0">
                <a:solidFill>
                  <a:schemeClr val="bg1"/>
                </a:solidFill>
                <a:latin typeface="+mj-lt"/>
              </a:rPr>
              <a:t>C</a:t>
            </a:r>
            <a:endParaRPr lang="en-US" sz="3600" dirty="0">
              <a:solidFill>
                <a:schemeClr val="bg1"/>
              </a:solidFill>
              <a:latin typeface="+mj-lt"/>
            </a:endParaRPr>
          </a:p>
        </p:txBody>
      </p:sp>
      <p:sp>
        <p:nvSpPr>
          <p:cNvPr id="901165" name="Text Box 45"/>
          <p:cNvSpPr txBox="1">
            <a:spLocks noChangeArrowheads="1"/>
          </p:cNvSpPr>
          <p:nvPr/>
        </p:nvSpPr>
        <p:spPr bwMode="auto">
          <a:xfrm>
            <a:off x="304800" y="5370493"/>
            <a:ext cx="8839279" cy="954107"/>
          </a:xfrm>
          <a:prstGeom prst="rect">
            <a:avLst/>
          </a:prstGeom>
          <a:noFill/>
          <a:ln w="25400">
            <a:noFill/>
            <a:miter lim="800000"/>
            <a:headEnd/>
            <a:tailEnd/>
          </a:ln>
          <a:effectLst/>
        </p:spPr>
        <p:txBody>
          <a:bodyPr wrap="none">
            <a:spAutoFit/>
          </a:bodyPr>
          <a:lstStyle/>
          <a:p>
            <a:r>
              <a:rPr lang="en-US" sz="2800" dirty="0" smtClean="0"/>
              <a:t>Census, medical, educational, financial data, commuting patterns, </a:t>
            </a:r>
          </a:p>
          <a:p>
            <a:r>
              <a:rPr lang="en-US" sz="2800" dirty="0" smtClean="0"/>
              <a:t>web traffic; OTC drug purchases, query logs, social networking, …</a:t>
            </a:r>
          </a:p>
        </p:txBody>
      </p:sp>
      <p:sp>
        <p:nvSpPr>
          <p:cNvPr id="46" name="TextBox 45"/>
          <p:cNvSpPr txBox="1"/>
          <p:nvPr/>
        </p:nvSpPr>
        <p:spPr>
          <a:xfrm>
            <a:off x="2174935" y="4687669"/>
            <a:ext cx="1901674" cy="584775"/>
          </a:xfrm>
          <a:prstGeom prst="rect">
            <a:avLst/>
          </a:prstGeom>
          <a:noFill/>
        </p:spPr>
        <p:txBody>
          <a:bodyPr wrap="none" rtlCol="0">
            <a:spAutoFit/>
          </a:bodyPr>
          <a:lstStyle/>
          <a:p>
            <a:r>
              <a:rPr lang="en-US" sz="3200" dirty="0" smtClean="0"/>
              <a:t>Very Vague</a:t>
            </a:r>
            <a:endParaRPr lang="en-US" sz="3200" dirty="0"/>
          </a:p>
        </p:txBody>
      </p:sp>
      <p:sp>
        <p:nvSpPr>
          <p:cNvPr id="47" name="TextBox 46"/>
          <p:cNvSpPr txBox="1"/>
          <p:nvPr/>
        </p:nvSpPr>
        <p:spPr>
          <a:xfrm>
            <a:off x="4057526" y="4724400"/>
            <a:ext cx="3105274" cy="584775"/>
          </a:xfrm>
          <a:prstGeom prst="rect">
            <a:avLst/>
          </a:prstGeom>
          <a:noFill/>
        </p:spPr>
        <p:txBody>
          <a:bodyPr wrap="none" rtlCol="0">
            <a:spAutoFit/>
          </a:bodyPr>
          <a:lstStyle/>
          <a:p>
            <a:r>
              <a:rPr lang="en-US" sz="3200" dirty="0" smtClean="0"/>
              <a:t>And Very Ambitious</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
                                        <p:tgtEl>
                                          <p:spTgt spid="901162"/>
                                        </p:tgtEl>
                                      </p:cBhvr>
                                    </p:animEffect>
                                    <p:set>
                                      <p:cBhvr>
                                        <p:cTn id="10" dur="1" fill="hold">
                                          <p:stCondLst>
                                            <p:cond delay="499"/>
                                          </p:stCondLst>
                                        </p:cTn>
                                        <p:tgtEl>
                                          <p:spTgt spid="901162"/>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
                                        <p:tgtEl>
                                          <p:spTgt spid="901161"/>
                                        </p:tgtEl>
                                      </p:cBhvr>
                                    </p:animEffect>
                                    <p:set>
                                      <p:cBhvr>
                                        <p:cTn id="13" dur="1" fill="hold">
                                          <p:stCondLst>
                                            <p:cond delay="499"/>
                                          </p:stCondLst>
                                        </p:cTn>
                                        <p:tgtEl>
                                          <p:spTgt spid="901161"/>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
                                        <p:tgtEl>
                                          <p:spTgt spid="901164"/>
                                        </p:tgtEl>
                                      </p:cBhvr>
                                    </p:animEffect>
                                    <p:set>
                                      <p:cBhvr>
                                        <p:cTn id="16" dur="1" fill="hold">
                                          <p:stCondLst>
                                            <p:cond delay="499"/>
                                          </p:stCondLst>
                                        </p:cTn>
                                        <p:tgtEl>
                                          <p:spTgt spid="901164"/>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
                                        <p:tgtEl>
                                          <p:spTgt spid="901163"/>
                                        </p:tgtEl>
                                      </p:cBhvr>
                                    </p:animEffect>
                                    <p:set>
                                      <p:cBhvr>
                                        <p:cTn id="19" dur="1" fill="hold">
                                          <p:stCondLst>
                                            <p:cond delay="499"/>
                                          </p:stCondLst>
                                        </p:cTn>
                                        <p:tgtEl>
                                          <p:spTgt spid="90116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38" presetClass="entr" presetSubtype="0" accel="50000" fill="hold" grpId="2" nodeType="clickEffect">
                                  <p:stCondLst>
                                    <p:cond delay="0"/>
                                  </p:stCondLst>
                                  <p:iterate type="lt">
                                    <p:tmPct val="50000"/>
                                  </p:iterate>
                                  <p:childTnLst>
                                    <p:set>
                                      <p:cBhvr>
                                        <p:cTn id="23" dur="1" fill="hold">
                                          <p:stCondLst>
                                            <p:cond delay="0"/>
                                          </p:stCondLst>
                                        </p:cTn>
                                        <p:tgtEl>
                                          <p:spTgt spid="46"/>
                                        </p:tgtEl>
                                        <p:attrNameLst>
                                          <p:attrName>style.visibility</p:attrName>
                                        </p:attrNameLst>
                                      </p:cBhvr>
                                      <p:to>
                                        <p:strVal val="visible"/>
                                      </p:to>
                                    </p:set>
                                    <p:set>
                                      <p:cBhvr>
                                        <p:cTn id="24" dur="228" fill="hold">
                                          <p:stCondLst>
                                            <p:cond delay="0"/>
                                          </p:stCondLst>
                                        </p:cTn>
                                        <p:tgtEl>
                                          <p:spTgt spid="46"/>
                                        </p:tgtEl>
                                        <p:attrNameLst>
                                          <p:attrName>style.rotation</p:attrName>
                                        </p:attrNameLst>
                                      </p:cBhvr>
                                      <p:to>
                                        <p:strVal val="-45.0"/>
                                      </p:to>
                                    </p:set>
                                    <p:anim calcmode="lin" valueType="num">
                                      <p:cBhvr>
                                        <p:cTn id="25" dur="228" fill="hold">
                                          <p:stCondLst>
                                            <p:cond delay="228"/>
                                          </p:stCondLst>
                                        </p:cTn>
                                        <p:tgtEl>
                                          <p:spTgt spid="46"/>
                                        </p:tgtEl>
                                        <p:attrNameLst>
                                          <p:attrName>style.rotation</p:attrName>
                                        </p:attrNameLst>
                                      </p:cBhvr>
                                      <p:tavLst>
                                        <p:tav tm="0">
                                          <p:val>
                                            <p:fltVal val="-45"/>
                                          </p:val>
                                        </p:tav>
                                        <p:tav tm="69900">
                                          <p:val>
                                            <p:fltVal val="45"/>
                                          </p:val>
                                        </p:tav>
                                        <p:tav tm="100000">
                                          <p:val>
                                            <p:fltVal val="0"/>
                                          </p:val>
                                        </p:tav>
                                      </p:tavLst>
                                    </p:anim>
                                    <p:anim calcmode="lin" valueType="num">
                                      <p:cBhvr>
                                        <p:cTn id="26" dur="228" fill="hold">
                                          <p:stCondLst>
                                            <p:cond delay="0"/>
                                          </p:stCondLst>
                                        </p:cTn>
                                        <p:tgtEl>
                                          <p:spTgt spid="46"/>
                                        </p:tgtEl>
                                        <p:attrNameLst>
                                          <p:attrName>ppt_y</p:attrName>
                                        </p:attrNameLst>
                                      </p:cBhvr>
                                      <p:tavLst>
                                        <p:tav tm="0">
                                          <p:val>
                                            <p:strVal val="#ppt_y-1"/>
                                          </p:val>
                                        </p:tav>
                                        <p:tav tm="100000">
                                          <p:val>
                                            <p:strVal val="#ppt_y-(0.354*#ppt_w-0.172*#ppt_h)"/>
                                          </p:val>
                                        </p:tav>
                                      </p:tavLst>
                                    </p:anim>
                                    <p:anim calcmode="lin" valueType="num">
                                      <p:cBhvr>
                                        <p:cTn id="27" dur="78" decel="50000" autoRev="1" fill="hold">
                                          <p:stCondLst>
                                            <p:cond delay="228"/>
                                          </p:stCondLst>
                                        </p:cTn>
                                        <p:tgtEl>
                                          <p:spTgt spid="46"/>
                                        </p:tgtEl>
                                        <p:attrNameLst>
                                          <p:attrName>ppt_y</p:attrName>
                                        </p:attrNameLst>
                                      </p:cBhvr>
                                      <p:tavLst>
                                        <p:tav tm="0">
                                          <p:val>
                                            <p:strVal val="#ppt_y-(0.354*#ppt_w-0.172*#ppt_h)"/>
                                          </p:val>
                                        </p:tav>
                                        <p:tav tm="100000">
                                          <p:val>
                                            <p:strVal val="#ppt_y-(0.354*#ppt_w-0.172*#ppt_h)-#ppt_h/2"/>
                                          </p:val>
                                        </p:tav>
                                      </p:tavLst>
                                    </p:anim>
                                    <p:anim calcmode="lin" valueType="num">
                                      <p:cBhvr>
                                        <p:cTn id="28" dur="68" fill="hold">
                                          <p:stCondLst>
                                            <p:cond delay="432"/>
                                          </p:stCondLst>
                                        </p:cTn>
                                        <p:tgtEl>
                                          <p:spTgt spid="46"/>
                                        </p:tgtEl>
                                        <p:attrNameLst>
                                          <p:attrName>ppt_y</p:attrName>
                                        </p:attrNameLst>
                                      </p:cBhvr>
                                      <p:tavLst>
                                        <p:tav tm="0">
                                          <p:val>
                                            <p:strVal val="#ppt_y-(0.354*#ppt_w-0.172*#ppt_h)"/>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4" presetClass="entr" presetSubtype="0" fill="hold" grpId="1" nodeType="clickEffect">
                                  <p:stCondLst>
                                    <p:cond delay="0"/>
                                  </p:stCondLst>
                                  <p:childTnLst>
                                    <p:set>
                                      <p:cBhvr>
                                        <p:cTn id="32" dur="1" fill="hold">
                                          <p:stCondLst>
                                            <p:cond delay="0"/>
                                          </p:stCondLst>
                                        </p:cTn>
                                        <p:tgtEl>
                                          <p:spTgt spid="47"/>
                                        </p:tgtEl>
                                        <p:attrNameLst>
                                          <p:attrName>style.visibility</p:attrName>
                                        </p:attrNameLst>
                                      </p:cBhvr>
                                      <p:to>
                                        <p:strVal val="visible"/>
                                      </p:to>
                                    </p:set>
                                    <p:anim from="(-#ppt_w/2)" to="(#ppt_x)" calcmode="lin" valueType="num">
                                      <p:cBhvr>
                                        <p:cTn id="33" dur="600" fill="hold">
                                          <p:stCondLst>
                                            <p:cond delay="0"/>
                                          </p:stCondLst>
                                        </p:cTn>
                                        <p:tgtEl>
                                          <p:spTgt spid="47"/>
                                        </p:tgtEl>
                                        <p:attrNameLst>
                                          <p:attrName>ppt_x</p:attrName>
                                        </p:attrNameLst>
                                      </p:cBhvr>
                                    </p:anim>
                                    <p:anim from="0" to="-1.0" calcmode="lin" valueType="num">
                                      <p:cBhvr>
                                        <p:cTn id="34" dur="200" decel="50000" autoRev="1" fill="hold">
                                          <p:stCondLst>
                                            <p:cond delay="600"/>
                                          </p:stCondLst>
                                        </p:cTn>
                                        <p:tgtEl>
                                          <p:spTgt spid="47"/>
                                        </p:tgtEl>
                                        <p:attrNameLst>
                                          <p:attrName>xshear</p:attrName>
                                        </p:attrNameLst>
                                      </p:cBhvr>
                                    </p:anim>
                                    <p:animScale>
                                      <p:cBhvr>
                                        <p:cTn id="35" dur="200" decel="100000" autoRev="1" fill="hold">
                                          <p:stCondLst>
                                            <p:cond delay="600"/>
                                          </p:stCondLst>
                                        </p:cTn>
                                        <p:tgtEl>
                                          <p:spTgt spid="47"/>
                                        </p:tgtEl>
                                      </p:cBhvr>
                                      <p:from x="100000" y="100000"/>
                                      <p:to x="80000" y="100000"/>
                                    </p:animScale>
                                    <p:anim by="(#ppt_h/3+#ppt_w*0.1)" calcmode="lin" valueType="num">
                                      <p:cBhvr additive="sum">
                                        <p:cTn id="36" dur="200" decel="100000" autoRev="1" fill="hold">
                                          <p:stCondLst>
                                            <p:cond delay="600"/>
                                          </p:stCondLst>
                                        </p:cTn>
                                        <p:tgtEl>
                                          <p:spTgt spid="47"/>
                                        </p:tgtEl>
                                        <p:attrNameLst>
                                          <p:attrName>ppt_x</p:attrName>
                                        </p:attrNameLst>
                                      </p:cBhvr>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9011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1" grpId="0" animBg="1"/>
      <p:bldP spid="901162" grpId="0" animBg="1"/>
      <p:bldP spid="901163" grpId="0" animBg="1"/>
      <p:bldP spid="901164" grpId="0"/>
      <p:bldP spid="901165" grpId="0"/>
      <p:bldP spid="46" grpId="2"/>
      <p:bldP spid="47"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534EEBFF-5F8A-4561-8DA1-E1E6FFDC429A}" type="slidenum">
              <a:rPr lang="en-US"/>
              <a:pPr/>
              <a:t>3</a:t>
            </a:fld>
            <a:endParaRPr lang="en-US"/>
          </a:p>
        </p:txBody>
      </p:sp>
      <p:sp>
        <p:nvSpPr>
          <p:cNvPr id="688130" name="Rectangle 2"/>
          <p:cNvSpPr>
            <a:spLocks noGrp="1" noChangeArrowheads="1"/>
          </p:cNvSpPr>
          <p:nvPr>
            <p:ph type="title"/>
          </p:nvPr>
        </p:nvSpPr>
        <p:spPr/>
        <p:txBody>
          <a:bodyPr>
            <a:normAutofit/>
          </a:bodyPr>
          <a:lstStyle/>
          <a:p>
            <a:r>
              <a:rPr lang="en-US" sz="4000" dirty="0" smtClean="0">
                <a:solidFill>
                  <a:schemeClr val="accent1"/>
                </a:solidFill>
              </a:rPr>
              <a:t>Reality: Sanitization Can’t be Too Accurate </a:t>
            </a:r>
            <a:endParaRPr lang="en-US" sz="4000" dirty="0"/>
          </a:p>
        </p:txBody>
      </p:sp>
      <p:sp>
        <p:nvSpPr>
          <p:cNvPr id="688131" name="Rectangle 3"/>
          <p:cNvSpPr>
            <a:spLocks noGrp="1" noChangeArrowheads="1"/>
          </p:cNvSpPr>
          <p:nvPr>
            <p:ph type="body" idx="1"/>
          </p:nvPr>
        </p:nvSpPr>
        <p:spPr>
          <a:xfrm>
            <a:off x="609600" y="1143000"/>
            <a:ext cx="8305800" cy="4953000"/>
          </a:xfrm>
        </p:spPr>
        <p:txBody>
          <a:bodyPr>
            <a:noAutofit/>
          </a:bodyPr>
          <a:lstStyle/>
          <a:p>
            <a:pPr>
              <a:buFont typeface="Wingdings" pitchFamily="2" charset="2"/>
              <a:buNone/>
            </a:pPr>
            <a:r>
              <a:rPr lang="en-US" sz="2800" dirty="0" err="1"/>
              <a:t>Dinur</a:t>
            </a:r>
            <a:r>
              <a:rPr lang="en-US" sz="2800" dirty="0"/>
              <a:t>, </a:t>
            </a:r>
            <a:r>
              <a:rPr lang="en-US" sz="2800" dirty="0" err="1"/>
              <a:t>Nissim</a:t>
            </a:r>
            <a:r>
              <a:rPr lang="en-US" sz="2800" dirty="0"/>
              <a:t> </a:t>
            </a:r>
            <a:r>
              <a:rPr lang="en-US" sz="2400" dirty="0"/>
              <a:t>[2003]</a:t>
            </a:r>
          </a:p>
          <a:p>
            <a:pPr lvl="1"/>
            <a:r>
              <a:rPr lang="en-US" sz="2400" dirty="0"/>
              <a:t>Assume each record has highly private </a:t>
            </a:r>
            <a:r>
              <a:rPr lang="en-US" sz="2400" dirty="0" smtClean="0"/>
              <a:t>bi (</a:t>
            </a:r>
            <a:r>
              <a:rPr lang="en-US" dirty="0" smtClean="0"/>
              <a:t>Sickle </a:t>
            </a:r>
            <a:r>
              <a:rPr lang="en-US" dirty="0"/>
              <a:t>cell trait, </a:t>
            </a:r>
            <a:r>
              <a:rPr lang="en-US" dirty="0" smtClean="0"/>
              <a:t>BC1, </a:t>
            </a:r>
            <a:r>
              <a:rPr lang="en-US" dirty="0"/>
              <a:t>etc</a:t>
            </a:r>
            <a:r>
              <a:rPr lang="en-US" dirty="0" smtClean="0"/>
              <a:t>.)  </a:t>
            </a:r>
            <a:endParaRPr lang="en-US" dirty="0"/>
          </a:p>
          <a:p>
            <a:pPr lvl="2"/>
            <a:r>
              <a:rPr lang="en-US" sz="2400" dirty="0" smtClean="0"/>
              <a:t>Query: Q </a:t>
            </a:r>
            <a:r>
              <a:rPr lang="en-US" sz="2400" dirty="0" smtClean="0">
                <a:latin typeface="cmsy10"/>
              </a:rPr>
              <a:t>µ</a:t>
            </a:r>
            <a:r>
              <a:rPr lang="en-US" sz="2400" dirty="0" smtClean="0"/>
              <a:t> [n]</a:t>
            </a:r>
          </a:p>
          <a:p>
            <a:pPr lvl="2"/>
            <a:r>
              <a:rPr lang="en-US" sz="2400" dirty="0" smtClean="0">
                <a:solidFill>
                  <a:schemeClr val="accent1"/>
                </a:solidFill>
              </a:rPr>
              <a:t>Answer</a:t>
            </a:r>
            <a:r>
              <a:rPr lang="en-US" sz="2400" dirty="0" smtClean="0"/>
              <a:t> = </a:t>
            </a:r>
            <a:r>
              <a:rPr lang="en-US" sz="2400" dirty="0" smtClean="0">
                <a:latin typeface="Symbol"/>
                <a:sym typeface="Symbol"/>
              </a:rPr>
              <a:t></a:t>
            </a:r>
            <a:r>
              <a:rPr lang="en-US" sz="2400" baseline="-25000" dirty="0" err="1" smtClean="0">
                <a:sym typeface="Symbol"/>
              </a:rPr>
              <a:t>i</a:t>
            </a:r>
            <a:r>
              <a:rPr lang="en-US" sz="2400" baseline="-25000" dirty="0" smtClean="0">
                <a:latin typeface="Symbol"/>
                <a:sym typeface="Symbol"/>
              </a:rPr>
              <a:t> </a:t>
            </a:r>
            <a:r>
              <a:rPr lang="en-US" sz="2400" baseline="-25000" dirty="0" smtClean="0">
                <a:latin typeface="cmsy10"/>
                <a:sym typeface="Symbol"/>
              </a:rPr>
              <a:t>2 </a:t>
            </a:r>
            <a:r>
              <a:rPr lang="en-US" sz="2400" baseline="-25000" dirty="0" smtClean="0">
                <a:sym typeface="Symbol"/>
              </a:rPr>
              <a:t>Q</a:t>
            </a:r>
            <a:r>
              <a:rPr lang="en-US" sz="2400" dirty="0" smtClean="0"/>
              <a:t> </a:t>
            </a:r>
            <a:r>
              <a:rPr lang="en-US" sz="2400" dirty="0" err="1" smtClean="0">
                <a:latin typeface="Arial Narrow"/>
              </a:rPr>
              <a:t>d</a:t>
            </a:r>
            <a:r>
              <a:rPr lang="en-US" sz="2400" baseline="-25000" dirty="0" err="1" smtClean="0">
                <a:latin typeface="Arial Narrow"/>
              </a:rPr>
              <a:t>i</a:t>
            </a:r>
            <a:r>
              <a:rPr lang="en-US" sz="2400" dirty="0" smtClean="0"/>
              <a:t>    </a:t>
            </a:r>
            <a:r>
              <a:rPr lang="en-US" sz="2400" dirty="0" smtClean="0">
                <a:solidFill>
                  <a:schemeClr val="accent1"/>
                </a:solidFill>
              </a:rPr>
              <a:t>Response</a:t>
            </a:r>
            <a:r>
              <a:rPr lang="en-US" sz="2400" dirty="0" smtClean="0"/>
              <a:t> = Answer + noise</a:t>
            </a:r>
            <a:endParaRPr lang="en-US" sz="2400" dirty="0"/>
          </a:p>
          <a:p>
            <a:pPr lvl="1">
              <a:buFont typeface="Wingdings" pitchFamily="2" charset="2"/>
              <a:buNone/>
            </a:pPr>
            <a:endParaRPr lang="en-US" sz="2400" dirty="0" smtClean="0">
              <a:solidFill>
                <a:schemeClr val="folHlink"/>
              </a:solidFill>
            </a:endParaRPr>
          </a:p>
          <a:p>
            <a:pPr lvl="1">
              <a:buFont typeface="Wingdings" pitchFamily="2" charset="2"/>
              <a:buNone/>
            </a:pPr>
            <a:r>
              <a:rPr lang="en-US" sz="2400" dirty="0" smtClean="0">
                <a:solidFill>
                  <a:schemeClr val="folHlink"/>
                </a:solidFill>
              </a:rPr>
              <a:t>Blatant </a:t>
            </a:r>
            <a:r>
              <a:rPr lang="en-US" sz="2400" dirty="0">
                <a:solidFill>
                  <a:schemeClr val="folHlink"/>
                </a:solidFill>
              </a:rPr>
              <a:t>Non-Privacy:  Adversary Guesses 99% bits </a:t>
            </a:r>
          </a:p>
          <a:p>
            <a:pPr lvl="1">
              <a:buFont typeface="Wingdings" pitchFamily="2" charset="2"/>
              <a:buNone/>
            </a:pPr>
            <a:r>
              <a:rPr lang="en-US" sz="2400" dirty="0">
                <a:solidFill>
                  <a:schemeClr val="tx2"/>
                </a:solidFill>
              </a:rPr>
              <a:t>Theorem: If all </a:t>
            </a:r>
            <a:r>
              <a:rPr lang="en-US" sz="2400" dirty="0" smtClean="0">
                <a:solidFill>
                  <a:schemeClr val="tx2"/>
                </a:solidFill>
              </a:rPr>
              <a:t>responses are </a:t>
            </a:r>
            <a:r>
              <a:rPr lang="en-US" sz="2400" dirty="0">
                <a:solidFill>
                  <a:schemeClr val="tx2"/>
                </a:solidFill>
              </a:rPr>
              <a:t>within </a:t>
            </a:r>
            <a:r>
              <a:rPr lang="en-US" sz="2400" dirty="0" smtClean="0">
                <a:solidFill>
                  <a:schemeClr val="tx2"/>
                </a:solidFill>
              </a:rPr>
              <a:t>o(n) </a:t>
            </a:r>
            <a:r>
              <a:rPr lang="en-US" sz="2400" dirty="0">
                <a:solidFill>
                  <a:schemeClr val="tx2"/>
                </a:solidFill>
              </a:rPr>
              <a:t>of the true answer, then the algorithm is blatantly non-private.</a:t>
            </a:r>
          </a:p>
          <a:p>
            <a:pPr lvl="1">
              <a:buFont typeface="Wingdings" pitchFamily="2" charset="2"/>
              <a:buNone/>
            </a:pPr>
            <a:endParaRPr lang="en-US" sz="2400" dirty="0">
              <a:solidFill>
                <a:schemeClr val="tx2"/>
              </a:solidFill>
            </a:endParaRPr>
          </a:p>
          <a:p>
            <a:pPr lvl="1">
              <a:buFont typeface="Wingdings" pitchFamily="2" charset="2"/>
              <a:buNone/>
            </a:pPr>
            <a:r>
              <a:rPr lang="en-US" sz="2400" dirty="0">
                <a:solidFill>
                  <a:schemeClr val="tx2"/>
                </a:solidFill>
              </a:rPr>
              <a:t>Theorem: If all </a:t>
            </a:r>
            <a:r>
              <a:rPr lang="en-US" sz="2400" dirty="0" smtClean="0">
                <a:solidFill>
                  <a:schemeClr val="tx2"/>
                </a:solidFill>
              </a:rPr>
              <a:t>responses are </a:t>
            </a:r>
            <a:r>
              <a:rPr lang="en-US" sz="2400" dirty="0">
                <a:solidFill>
                  <a:schemeClr val="tx2"/>
                </a:solidFill>
              </a:rPr>
              <a:t>within o(√n) of the true answer, then the algorithm is blatantly non-private even against a polynomial time adversary </a:t>
            </a:r>
            <a:r>
              <a:rPr lang="en-US" sz="2400">
                <a:solidFill>
                  <a:schemeClr val="tx2"/>
                </a:solidFill>
              </a:rPr>
              <a:t>making </a:t>
            </a:r>
            <a:r>
              <a:rPr lang="en-US" sz="2400" smtClean="0">
                <a:solidFill>
                  <a:schemeClr val="tx2"/>
                </a:solidFill>
                <a:latin typeface="Arial Narrow"/>
              </a:rPr>
              <a:t>n</a:t>
            </a:r>
            <a:r>
              <a:rPr lang="en-US" sz="2400" smtClean="0">
                <a:solidFill>
                  <a:schemeClr val="tx2"/>
                </a:solidFill>
              </a:rPr>
              <a:t> log</a:t>
            </a:r>
            <a:r>
              <a:rPr lang="en-US" sz="2400" baseline="30000" smtClean="0"/>
              <a:t>2</a:t>
            </a:r>
            <a:r>
              <a:rPr lang="en-US" sz="2400" smtClean="0">
                <a:solidFill>
                  <a:schemeClr val="tx2"/>
                </a:solidFill>
              </a:rPr>
              <a:t> </a:t>
            </a:r>
            <a:r>
              <a:rPr lang="en-US" sz="2400" dirty="0" smtClean="0">
                <a:solidFill>
                  <a:schemeClr val="tx2"/>
                </a:solidFill>
              </a:rPr>
              <a:t>n queries </a:t>
            </a:r>
            <a:r>
              <a:rPr lang="en-US" sz="2400" dirty="0">
                <a:solidFill>
                  <a:schemeClr val="tx2"/>
                </a:solidFill>
              </a:rPr>
              <a:t>at random.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88131">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88131">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881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4"/>
          <p:cNvSpPr>
            <a:spLocks noGrp="1"/>
          </p:cNvSpPr>
          <p:nvPr>
            <p:ph type="sldNum" sz="quarter" idx="11"/>
          </p:nvPr>
        </p:nvSpPr>
        <p:spPr/>
        <p:txBody>
          <a:bodyPr/>
          <a:lstStyle/>
          <a:p>
            <a:fld id="{68B75F80-362A-480C-9061-8E49DCD112E8}" type="slidenum">
              <a:rPr lang="en-US"/>
              <a:pPr/>
              <a:t>4</a:t>
            </a:fld>
            <a:endParaRPr lang="en-US"/>
          </a:p>
        </p:txBody>
      </p:sp>
      <p:sp>
        <p:nvSpPr>
          <p:cNvPr id="681986" name="Rectangle 2"/>
          <p:cNvSpPr>
            <a:spLocks noGrp="1" noChangeArrowheads="1"/>
          </p:cNvSpPr>
          <p:nvPr>
            <p:ph type="title"/>
          </p:nvPr>
        </p:nvSpPr>
        <p:spPr/>
        <p:txBody>
          <a:bodyPr>
            <a:normAutofit/>
          </a:bodyPr>
          <a:lstStyle/>
          <a:p>
            <a:r>
              <a:rPr lang="en-US" sz="4000" dirty="0">
                <a:solidFill>
                  <a:schemeClr val="accent1"/>
                </a:solidFill>
              </a:rPr>
              <a:t>Proof: Exponential Adversary</a:t>
            </a:r>
          </a:p>
        </p:txBody>
      </p:sp>
      <p:sp>
        <p:nvSpPr>
          <p:cNvPr id="681987" name="Rectangle 3"/>
          <p:cNvSpPr>
            <a:spLocks noGrp="1" noChangeArrowheads="1"/>
          </p:cNvSpPr>
          <p:nvPr>
            <p:ph type="body" idx="1"/>
          </p:nvPr>
        </p:nvSpPr>
        <p:spPr/>
        <p:txBody>
          <a:bodyPr>
            <a:normAutofit/>
          </a:bodyPr>
          <a:lstStyle/>
          <a:p>
            <a:r>
              <a:rPr lang="en-US" sz="2800" dirty="0"/>
              <a:t>Focus on Column Containing Super Private </a:t>
            </a:r>
            <a:r>
              <a:rPr lang="en-US" sz="2800" dirty="0" smtClean="0"/>
              <a:t>Bit</a:t>
            </a:r>
          </a:p>
          <a:p>
            <a:endParaRPr lang="en-US" sz="2800" dirty="0" smtClean="0"/>
          </a:p>
          <a:p>
            <a:endParaRPr lang="en-US" sz="2800" dirty="0" smtClean="0"/>
          </a:p>
          <a:p>
            <a:endParaRPr lang="en-US" sz="2800" dirty="0" smtClean="0"/>
          </a:p>
          <a:p>
            <a:endParaRPr lang="en-US" sz="2800" dirty="0" smtClean="0"/>
          </a:p>
          <a:p>
            <a:endParaRPr lang="en-US" sz="2800" dirty="0" smtClean="0"/>
          </a:p>
          <a:p>
            <a:endParaRPr lang="en-US" sz="2800" dirty="0" smtClean="0"/>
          </a:p>
          <a:p>
            <a:endParaRPr lang="en-US" sz="2800" dirty="0" smtClean="0"/>
          </a:p>
          <a:p>
            <a:r>
              <a:rPr lang="en-US" sz="2800" dirty="0" smtClean="0"/>
              <a:t>Assume all answers are within error bound  E.  </a:t>
            </a:r>
            <a:endParaRPr lang="en-US" sz="2800" dirty="0"/>
          </a:p>
        </p:txBody>
      </p:sp>
      <p:grpSp>
        <p:nvGrpSpPr>
          <p:cNvPr id="2" name="Group 17"/>
          <p:cNvGrpSpPr>
            <a:grpSpLocks/>
          </p:cNvGrpSpPr>
          <p:nvPr/>
        </p:nvGrpSpPr>
        <p:grpSpPr bwMode="auto">
          <a:xfrm>
            <a:off x="4000500" y="2016125"/>
            <a:ext cx="338138" cy="2606675"/>
            <a:chOff x="846" y="1810"/>
            <a:chExt cx="213" cy="1642"/>
          </a:xfrm>
        </p:grpSpPr>
        <p:grpSp>
          <p:nvGrpSpPr>
            <p:cNvPr id="3" name="Group 4"/>
            <p:cNvGrpSpPr>
              <a:grpSpLocks/>
            </p:cNvGrpSpPr>
            <p:nvPr/>
          </p:nvGrpSpPr>
          <p:grpSpPr bwMode="auto">
            <a:xfrm>
              <a:off x="846" y="1810"/>
              <a:ext cx="213" cy="1642"/>
              <a:chOff x="1677" y="1813"/>
              <a:chExt cx="213" cy="1642"/>
            </a:xfrm>
          </p:grpSpPr>
          <p:sp>
            <p:nvSpPr>
              <p:cNvPr id="681989" name="Line 5"/>
              <p:cNvSpPr>
                <a:spLocks noChangeShapeType="1"/>
              </p:cNvSpPr>
              <p:nvPr/>
            </p:nvSpPr>
            <p:spPr bwMode="auto">
              <a:xfrm>
                <a:off x="1677" y="1813"/>
                <a:ext cx="9" cy="1636"/>
              </a:xfrm>
              <a:prstGeom prst="line">
                <a:avLst/>
              </a:prstGeom>
              <a:noFill/>
              <a:ln w="25400">
                <a:solidFill>
                  <a:srgbClr val="FF3300"/>
                </a:solidFill>
                <a:round/>
                <a:headEnd/>
                <a:tailEnd/>
              </a:ln>
              <a:effectLst/>
            </p:spPr>
            <p:txBody>
              <a:bodyPr>
                <a:spAutoFit/>
              </a:bodyPr>
              <a:lstStyle/>
              <a:p>
                <a:endParaRPr lang="en-US"/>
              </a:p>
            </p:txBody>
          </p:sp>
          <p:sp>
            <p:nvSpPr>
              <p:cNvPr id="681990" name="Line 6"/>
              <p:cNvSpPr>
                <a:spLocks noChangeShapeType="1"/>
              </p:cNvSpPr>
              <p:nvPr/>
            </p:nvSpPr>
            <p:spPr bwMode="auto">
              <a:xfrm>
                <a:off x="1881" y="1819"/>
                <a:ext cx="9" cy="1636"/>
              </a:xfrm>
              <a:prstGeom prst="line">
                <a:avLst/>
              </a:prstGeom>
              <a:noFill/>
              <a:ln w="25400">
                <a:solidFill>
                  <a:srgbClr val="FF3300"/>
                </a:solidFill>
                <a:round/>
                <a:headEnd/>
                <a:tailEnd/>
              </a:ln>
              <a:effectLst/>
            </p:spPr>
            <p:txBody>
              <a:bodyPr>
                <a:spAutoFit/>
              </a:bodyPr>
              <a:lstStyle/>
              <a:p>
                <a:endParaRPr lang="en-US"/>
              </a:p>
            </p:txBody>
          </p:sp>
          <p:sp>
            <p:nvSpPr>
              <p:cNvPr id="681991" name="Line 7"/>
              <p:cNvSpPr>
                <a:spLocks noChangeShapeType="1"/>
              </p:cNvSpPr>
              <p:nvPr/>
            </p:nvSpPr>
            <p:spPr bwMode="auto">
              <a:xfrm flipH="1">
                <a:off x="1686" y="3446"/>
                <a:ext cx="195" cy="0"/>
              </a:xfrm>
              <a:prstGeom prst="line">
                <a:avLst/>
              </a:prstGeom>
              <a:noFill/>
              <a:ln w="25400">
                <a:solidFill>
                  <a:srgbClr val="FF3300"/>
                </a:solidFill>
                <a:round/>
                <a:headEnd/>
                <a:tailEnd/>
              </a:ln>
              <a:effectLst/>
            </p:spPr>
            <p:txBody>
              <a:bodyPr>
                <a:spAutoFit/>
              </a:bodyPr>
              <a:lstStyle/>
              <a:p>
                <a:endParaRPr lang="en-US"/>
              </a:p>
            </p:txBody>
          </p:sp>
        </p:grpSp>
        <p:sp>
          <p:nvSpPr>
            <p:cNvPr id="681992" name="Line 8"/>
            <p:cNvSpPr>
              <a:spLocks noChangeShapeType="1"/>
            </p:cNvSpPr>
            <p:nvPr/>
          </p:nvSpPr>
          <p:spPr bwMode="auto">
            <a:xfrm flipH="1">
              <a:off x="852" y="1820"/>
              <a:ext cx="195" cy="0"/>
            </a:xfrm>
            <a:prstGeom prst="line">
              <a:avLst/>
            </a:prstGeom>
            <a:noFill/>
            <a:ln w="25400">
              <a:solidFill>
                <a:srgbClr val="FF3300"/>
              </a:solidFill>
              <a:round/>
              <a:headEnd/>
              <a:tailEnd/>
            </a:ln>
            <a:effectLst/>
          </p:spPr>
          <p:txBody>
            <a:bodyPr>
              <a:spAutoFit/>
            </a:bodyPr>
            <a:lstStyle/>
            <a:p>
              <a:endParaRPr lang="en-US"/>
            </a:p>
          </p:txBody>
        </p:sp>
        <p:sp>
          <p:nvSpPr>
            <p:cNvPr id="681993" name="Line 9"/>
            <p:cNvSpPr>
              <a:spLocks noChangeShapeType="1"/>
            </p:cNvSpPr>
            <p:nvPr/>
          </p:nvSpPr>
          <p:spPr bwMode="auto">
            <a:xfrm flipH="1">
              <a:off x="849" y="2042"/>
              <a:ext cx="195" cy="0"/>
            </a:xfrm>
            <a:prstGeom prst="line">
              <a:avLst/>
            </a:prstGeom>
            <a:noFill/>
            <a:ln w="25400">
              <a:solidFill>
                <a:srgbClr val="FF3300"/>
              </a:solidFill>
              <a:round/>
              <a:headEnd/>
              <a:tailEnd/>
            </a:ln>
            <a:effectLst/>
          </p:spPr>
          <p:txBody>
            <a:bodyPr>
              <a:spAutoFit/>
            </a:bodyPr>
            <a:lstStyle/>
            <a:p>
              <a:endParaRPr lang="en-US"/>
            </a:p>
          </p:txBody>
        </p:sp>
        <p:sp>
          <p:nvSpPr>
            <p:cNvPr id="681994" name="Line 10"/>
            <p:cNvSpPr>
              <a:spLocks noChangeShapeType="1"/>
            </p:cNvSpPr>
            <p:nvPr/>
          </p:nvSpPr>
          <p:spPr bwMode="auto">
            <a:xfrm flipH="1">
              <a:off x="855" y="2273"/>
              <a:ext cx="195" cy="0"/>
            </a:xfrm>
            <a:prstGeom prst="line">
              <a:avLst/>
            </a:prstGeom>
            <a:noFill/>
            <a:ln w="25400">
              <a:solidFill>
                <a:srgbClr val="FF3300"/>
              </a:solidFill>
              <a:round/>
              <a:headEnd/>
              <a:tailEnd/>
            </a:ln>
            <a:effectLst/>
          </p:spPr>
          <p:txBody>
            <a:bodyPr>
              <a:spAutoFit/>
            </a:bodyPr>
            <a:lstStyle/>
            <a:p>
              <a:endParaRPr lang="en-US"/>
            </a:p>
          </p:txBody>
        </p:sp>
        <p:sp>
          <p:nvSpPr>
            <p:cNvPr id="681995" name="Line 11"/>
            <p:cNvSpPr>
              <a:spLocks noChangeShapeType="1"/>
            </p:cNvSpPr>
            <p:nvPr/>
          </p:nvSpPr>
          <p:spPr bwMode="auto">
            <a:xfrm flipH="1">
              <a:off x="852" y="2486"/>
              <a:ext cx="195" cy="0"/>
            </a:xfrm>
            <a:prstGeom prst="line">
              <a:avLst/>
            </a:prstGeom>
            <a:noFill/>
            <a:ln w="25400">
              <a:solidFill>
                <a:srgbClr val="FF3300"/>
              </a:solidFill>
              <a:round/>
              <a:headEnd/>
              <a:tailEnd/>
            </a:ln>
            <a:effectLst/>
          </p:spPr>
          <p:txBody>
            <a:bodyPr>
              <a:spAutoFit/>
            </a:bodyPr>
            <a:lstStyle/>
            <a:p>
              <a:endParaRPr lang="en-US"/>
            </a:p>
          </p:txBody>
        </p:sp>
        <p:sp>
          <p:nvSpPr>
            <p:cNvPr id="681996" name="Line 12"/>
            <p:cNvSpPr>
              <a:spLocks noChangeShapeType="1"/>
            </p:cNvSpPr>
            <p:nvPr/>
          </p:nvSpPr>
          <p:spPr bwMode="auto">
            <a:xfrm flipH="1">
              <a:off x="858" y="2699"/>
              <a:ext cx="195" cy="0"/>
            </a:xfrm>
            <a:prstGeom prst="line">
              <a:avLst/>
            </a:prstGeom>
            <a:noFill/>
            <a:ln w="25400">
              <a:solidFill>
                <a:srgbClr val="FF3300"/>
              </a:solidFill>
              <a:round/>
              <a:headEnd/>
              <a:tailEnd/>
            </a:ln>
            <a:effectLst/>
          </p:spPr>
          <p:txBody>
            <a:bodyPr>
              <a:spAutoFit/>
            </a:bodyPr>
            <a:lstStyle/>
            <a:p>
              <a:endParaRPr lang="en-US"/>
            </a:p>
          </p:txBody>
        </p:sp>
        <p:sp>
          <p:nvSpPr>
            <p:cNvPr id="681997" name="Line 13"/>
            <p:cNvSpPr>
              <a:spLocks noChangeShapeType="1"/>
            </p:cNvSpPr>
            <p:nvPr/>
          </p:nvSpPr>
          <p:spPr bwMode="auto">
            <a:xfrm flipH="1">
              <a:off x="855" y="2930"/>
              <a:ext cx="195" cy="0"/>
            </a:xfrm>
            <a:prstGeom prst="line">
              <a:avLst/>
            </a:prstGeom>
            <a:noFill/>
            <a:ln w="25400">
              <a:solidFill>
                <a:srgbClr val="FF3300"/>
              </a:solidFill>
              <a:round/>
              <a:headEnd/>
              <a:tailEnd/>
            </a:ln>
            <a:effectLst/>
          </p:spPr>
          <p:txBody>
            <a:bodyPr>
              <a:spAutoFit/>
            </a:bodyPr>
            <a:lstStyle/>
            <a:p>
              <a:endParaRPr lang="en-US"/>
            </a:p>
          </p:txBody>
        </p:sp>
        <p:sp>
          <p:nvSpPr>
            <p:cNvPr id="681998" name="Line 14"/>
            <p:cNvSpPr>
              <a:spLocks noChangeShapeType="1"/>
            </p:cNvSpPr>
            <p:nvPr/>
          </p:nvSpPr>
          <p:spPr bwMode="auto">
            <a:xfrm flipH="1">
              <a:off x="861" y="3188"/>
              <a:ext cx="195" cy="0"/>
            </a:xfrm>
            <a:prstGeom prst="line">
              <a:avLst/>
            </a:prstGeom>
            <a:noFill/>
            <a:ln w="25400">
              <a:solidFill>
                <a:srgbClr val="FF3300"/>
              </a:solidFill>
              <a:round/>
              <a:headEnd/>
              <a:tailEnd/>
            </a:ln>
            <a:effectLst/>
          </p:spPr>
          <p:txBody>
            <a:bodyPr>
              <a:spAutoFit/>
            </a:bodyPr>
            <a:lstStyle/>
            <a:p>
              <a:endParaRPr lang="en-US"/>
            </a:p>
          </p:txBody>
        </p:sp>
      </p:grpSp>
      <p:sp>
        <p:nvSpPr>
          <p:cNvPr id="682002" name="Text Box 18"/>
          <p:cNvSpPr txBox="1">
            <a:spLocks noChangeArrowheads="1"/>
          </p:cNvSpPr>
          <p:nvPr/>
        </p:nvSpPr>
        <p:spPr bwMode="auto">
          <a:xfrm>
            <a:off x="5242343" y="2654300"/>
            <a:ext cx="2178802" cy="523220"/>
          </a:xfrm>
          <a:prstGeom prst="rect">
            <a:avLst/>
          </a:prstGeom>
          <a:noFill/>
          <a:ln w="25400">
            <a:noFill/>
            <a:miter lim="800000"/>
            <a:headEnd/>
            <a:tailEnd/>
          </a:ln>
          <a:effectLst/>
        </p:spPr>
        <p:txBody>
          <a:bodyPr wrap="none">
            <a:spAutoFit/>
          </a:bodyPr>
          <a:lstStyle/>
          <a:p>
            <a:pPr algn="ctr"/>
            <a:r>
              <a:rPr lang="en-US" sz="2800" dirty="0"/>
              <a:t>“The database”</a:t>
            </a:r>
          </a:p>
        </p:txBody>
      </p:sp>
      <p:sp>
        <p:nvSpPr>
          <p:cNvPr id="682003" name="Text Box 19"/>
          <p:cNvSpPr txBox="1">
            <a:spLocks noChangeArrowheads="1"/>
          </p:cNvSpPr>
          <p:nvPr/>
        </p:nvSpPr>
        <p:spPr bwMode="auto">
          <a:xfrm>
            <a:off x="4004322" y="4708525"/>
            <a:ext cx="325731" cy="461665"/>
          </a:xfrm>
          <a:prstGeom prst="rect">
            <a:avLst/>
          </a:prstGeom>
          <a:noFill/>
          <a:ln w="25400">
            <a:noFill/>
            <a:miter lim="800000"/>
            <a:headEnd/>
            <a:tailEnd/>
          </a:ln>
          <a:effectLst/>
        </p:spPr>
        <p:txBody>
          <a:bodyPr wrap="none">
            <a:spAutoFit/>
          </a:bodyPr>
          <a:lstStyle/>
          <a:p>
            <a:pPr algn="ctr"/>
            <a:r>
              <a:rPr lang="en-US" sz="2400" dirty="0">
                <a:solidFill>
                  <a:schemeClr val="folHlink"/>
                </a:solidFill>
              </a:rPr>
              <a:t>d</a:t>
            </a:r>
          </a:p>
        </p:txBody>
      </p:sp>
      <p:sp>
        <p:nvSpPr>
          <p:cNvPr id="682004" name="Text Box 20"/>
          <p:cNvSpPr txBox="1">
            <a:spLocks noChangeArrowheads="1"/>
          </p:cNvSpPr>
          <p:nvPr/>
        </p:nvSpPr>
        <p:spPr bwMode="auto">
          <a:xfrm>
            <a:off x="3968750" y="2700338"/>
            <a:ext cx="369888" cy="457200"/>
          </a:xfrm>
          <a:prstGeom prst="rect">
            <a:avLst/>
          </a:prstGeom>
          <a:noFill/>
          <a:ln w="25400">
            <a:noFill/>
            <a:miter lim="800000"/>
            <a:headEnd/>
            <a:tailEnd/>
          </a:ln>
          <a:effectLst/>
        </p:spPr>
        <p:txBody>
          <a:bodyPr wrap="none">
            <a:spAutoFit/>
          </a:bodyPr>
          <a:lstStyle/>
          <a:p>
            <a:pPr algn="ctr"/>
            <a:r>
              <a:rPr lang="en-US" sz="2400"/>
              <a:t>0</a:t>
            </a:r>
          </a:p>
        </p:txBody>
      </p:sp>
      <p:sp>
        <p:nvSpPr>
          <p:cNvPr id="682007" name="Text Box 23"/>
          <p:cNvSpPr txBox="1">
            <a:spLocks noChangeArrowheads="1"/>
          </p:cNvSpPr>
          <p:nvPr/>
        </p:nvSpPr>
        <p:spPr bwMode="auto">
          <a:xfrm>
            <a:off x="4005263" y="3786188"/>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682008" name="Text Box 24"/>
          <p:cNvSpPr txBox="1">
            <a:spLocks noChangeArrowheads="1"/>
          </p:cNvSpPr>
          <p:nvPr/>
        </p:nvSpPr>
        <p:spPr bwMode="auto">
          <a:xfrm>
            <a:off x="3983038" y="1993900"/>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682009" name="Text Box 25"/>
          <p:cNvSpPr txBox="1">
            <a:spLocks noChangeArrowheads="1"/>
          </p:cNvSpPr>
          <p:nvPr/>
        </p:nvSpPr>
        <p:spPr bwMode="auto">
          <a:xfrm>
            <a:off x="3990975" y="4178300"/>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682010" name="Text Box 26"/>
          <p:cNvSpPr txBox="1">
            <a:spLocks noChangeArrowheads="1"/>
          </p:cNvSpPr>
          <p:nvPr/>
        </p:nvSpPr>
        <p:spPr bwMode="auto">
          <a:xfrm>
            <a:off x="3997325" y="3024188"/>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682011" name="Text Box 27"/>
          <p:cNvSpPr txBox="1">
            <a:spLocks noChangeArrowheads="1"/>
          </p:cNvSpPr>
          <p:nvPr/>
        </p:nvSpPr>
        <p:spPr bwMode="auto">
          <a:xfrm>
            <a:off x="3960813" y="2316163"/>
            <a:ext cx="369887" cy="457200"/>
          </a:xfrm>
          <a:prstGeom prst="rect">
            <a:avLst/>
          </a:prstGeom>
          <a:noFill/>
          <a:ln w="25400">
            <a:noFill/>
            <a:miter lim="800000"/>
            <a:headEnd/>
            <a:tailEnd/>
          </a:ln>
          <a:effectLst/>
        </p:spPr>
        <p:txBody>
          <a:bodyPr wrap="none">
            <a:spAutoFit/>
          </a:bodyPr>
          <a:lstStyle/>
          <a:p>
            <a:pPr algn="ctr"/>
            <a:r>
              <a:rPr lang="en-US" sz="2400"/>
              <a:t>0</a:t>
            </a:r>
          </a:p>
        </p:txBody>
      </p:sp>
      <p:sp>
        <p:nvSpPr>
          <p:cNvPr id="682012" name="Text Box 28"/>
          <p:cNvSpPr txBox="1">
            <a:spLocks noChangeArrowheads="1"/>
          </p:cNvSpPr>
          <p:nvPr/>
        </p:nvSpPr>
        <p:spPr bwMode="auto">
          <a:xfrm>
            <a:off x="3997325" y="3381375"/>
            <a:ext cx="369888" cy="457200"/>
          </a:xfrm>
          <a:prstGeom prst="rect">
            <a:avLst/>
          </a:prstGeom>
          <a:noFill/>
          <a:ln w="25400">
            <a:noFill/>
            <a:miter lim="800000"/>
            <a:headEnd/>
            <a:tailEnd/>
          </a:ln>
          <a:effectLst/>
        </p:spPr>
        <p:txBody>
          <a:bodyPr wrap="none">
            <a:spAutoFit/>
          </a:bodyPr>
          <a:lstStyle/>
          <a:p>
            <a:pPr algn="ctr"/>
            <a:r>
              <a:rPr lang="en-US" sz="2400"/>
              <a:t>0</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BA1417EB-8332-4FD8-8271-6B98C448B99F}" type="slidenum">
              <a:rPr lang="en-US"/>
              <a:pPr/>
              <a:t>5</a:t>
            </a:fld>
            <a:endParaRPr lang="en-US"/>
          </a:p>
        </p:txBody>
      </p:sp>
      <p:sp>
        <p:nvSpPr>
          <p:cNvPr id="675842" name="Rectangle 2"/>
          <p:cNvSpPr>
            <a:spLocks noGrp="1" noChangeArrowheads="1"/>
          </p:cNvSpPr>
          <p:nvPr>
            <p:ph type="title"/>
          </p:nvPr>
        </p:nvSpPr>
        <p:spPr/>
        <p:txBody>
          <a:bodyPr>
            <a:normAutofit/>
          </a:bodyPr>
          <a:lstStyle/>
          <a:p>
            <a:r>
              <a:rPr lang="en-US" sz="4000" dirty="0">
                <a:solidFill>
                  <a:schemeClr val="accent1"/>
                </a:solidFill>
              </a:rPr>
              <a:t>Proof: Exponential Adversary</a:t>
            </a:r>
          </a:p>
        </p:txBody>
      </p:sp>
      <p:sp>
        <p:nvSpPr>
          <p:cNvPr id="675843" name="Rectangle 3"/>
          <p:cNvSpPr>
            <a:spLocks noGrp="1" noChangeArrowheads="1"/>
          </p:cNvSpPr>
          <p:nvPr>
            <p:ph type="body" idx="1"/>
          </p:nvPr>
        </p:nvSpPr>
        <p:spPr>
          <a:xfrm>
            <a:off x="623888" y="1143000"/>
            <a:ext cx="8331200" cy="4953000"/>
          </a:xfrm>
        </p:spPr>
        <p:txBody>
          <a:bodyPr>
            <a:normAutofit/>
          </a:bodyPr>
          <a:lstStyle/>
          <a:p>
            <a:r>
              <a:rPr lang="en-US" sz="3200" dirty="0"/>
              <a:t>Estimate #1’s in All Possible Sets</a:t>
            </a:r>
          </a:p>
          <a:p>
            <a:pPr lvl="1"/>
            <a:r>
              <a:rPr lang="en-US" sz="2800" dirty="0"/>
              <a:t> </a:t>
            </a:r>
            <a:r>
              <a:rPr lang="en-US" sz="2800" dirty="0">
                <a:latin typeface="CMSY10" pitchFamily="34" charset="0"/>
              </a:rPr>
              <a:t>8</a:t>
            </a:r>
            <a:r>
              <a:rPr lang="en-US" sz="2800" dirty="0"/>
              <a:t> S </a:t>
            </a:r>
            <a:r>
              <a:rPr lang="en-US" sz="2800" dirty="0">
                <a:latin typeface="CMSY10" pitchFamily="34" charset="0"/>
              </a:rPr>
              <a:t>µ</a:t>
            </a:r>
            <a:r>
              <a:rPr lang="en-US" sz="2800" dirty="0"/>
              <a:t> [n]: |</a:t>
            </a:r>
            <a:r>
              <a:rPr lang="en-US" sz="3600" b="1" dirty="0">
                <a:latin typeface="Monotype Corsiva" pitchFamily="66" charset="0"/>
              </a:rPr>
              <a:t>K</a:t>
            </a:r>
            <a:r>
              <a:rPr lang="en-US" sz="2800" dirty="0"/>
              <a:t> (S) – </a:t>
            </a:r>
            <a:r>
              <a:rPr lang="en-US" sz="2800" dirty="0">
                <a:latin typeface="Symbol" pitchFamily="18" charset="2"/>
                <a:sym typeface="Symbol" pitchFamily="18" charset="2"/>
              </a:rPr>
              <a:t></a:t>
            </a:r>
            <a:r>
              <a:rPr lang="en-US" sz="2800" baseline="-25000" dirty="0" err="1">
                <a:sym typeface="Symbol" pitchFamily="18" charset="2"/>
              </a:rPr>
              <a:t>i</a:t>
            </a:r>
            <a:r>
              <a:rPr lang="en-US" sz="2800" baseline="-25000" dirty="0">
                <a:sym typeface="Symbol" pitchFamily="18" charset="2"/>
              </a:rPr>
              <a:t> </a:t>
            </a:r>
            <a:r>
              <a:rPr lang="en-US" sz="2800" baseline="-25000" dirty="0">
                <a:latin typeface="CMSY10" pitchFamily="34" charset="0"/>
                <a:sym typeface="Symbol" pitchFamily="18" charset="2"/>
              </a:rPr>
              <a:t>2</a:t>
            </a:r>
            <a:r>
              <a:rPr lang="en-US" sz="2800" baseline="-25000" dirty="0">
                <a:sym typeface="Symbol" pitchFamily="18" charset="2"/>
              </a:rPr>
              <a:t> S</a:t>
            </a:r>
            <a:r>
              <a:rPr lang="en-US" sz="2800" dirty="0"/>
              <a:t> </a:t>
            </a:r>
            <a:r>
              <a:rPr lang="en-US" sz="2800" dirty="0" err="1"/>
              <a:t>d</a:t>
            </a:r>
            <a:r>
              <a:rPr lang="en-US" sz="2800" baseline="-25000" dirty="0" err="1"/>
              <a:t>i</a:t>
            </a:r>
            <a:r>
              <a:rPr lang="en-US" sz="2800" baseline="-25000" dirty="0"/>
              <a:t> </a:t>
            </a:r>
            <a:r>
              <a:rPr lang="en-US" sz="2800" dirty="0"/>
              <a:t>| ≤ E  </a:t>
            </a:r>
          </a:p>
          <a:p>
            <a:pPr lvl="1"/>
            <a:endParaRPr lang="en-US" sz="2800" dirty="0"/>
          </a:p>
          <a:p>
            <a:r>
              <a:rPr lang="en-US" sz="3200" dirty="0"/>
              <a:t>Weed Out “Distant” DBs</a:t>
            </a:r>
          </a:p>
          <a:p>
            <a:pPr lvl="1"/>
            <a:r>
              <a:rPr lang="en-US" sz="2800" dirty="0"/>
              <a:t>For each possible candidate database c:</a:t>
            </a:r>
          </a:p>
          <a:p>
            <a:pPr lvl="2">
              <a:buFont typeface="Wingdings" pitchFamily="2" charset="2"/>
              <a:buNone/>
            </a:pPr>
            <a:r>
              <a:rPr lang="en-US" sz="3200" dirty="0"/>
              <a:t>If, for any S, |</a:t>
            </a:r>
            <a:r>
              <a:rPr lang="en-US" sz="3200" dirty="0">
                <a:latin typeface="Symbol" pitchFamily="18" charset="2"/>
                <a:sym typeface="Symbol" pitchFamily="18" charset="2"/>
              </a:rPr>
              <a:t></a:t>
            </a:r>
            <a:r>
              <a:rPr lang="en-US" sz="3200" baseline="-25000" dirty="0" err="1">
                <a:sym typeface="Symbol" pitchFamily="18" charset="2"/>
              </a:rPr>
              <a:t>i</a:t>
            </a:r>
            <a:r>
              <a:rPr lang="en-US" sz="3200" baseline="-25000" dirty="0">
                <a:sym typeface="Symbol" pitchFamily="18" charset="2"/>
              </a:rPr>
              <a:t> </a:t>
            </a:r>
            <a:r>
              <a:rPr lang="en-US" sz="3200" baseline="-25000" dirty="0">
                <a:latin typeface="CMSY10" pitchFamily="34" charset="0"/>
                <a:sym typeface="Symbol" pitchFamily="18" charset="2"/>
              </a:rPr>
              <a:t>2</a:t>
            </a:r>
            <a:r>
              <a:rPr lang="en-US" sz="3200" baseline="-25000" dirty="0">
                <a:sym typeface="Symbol" pitchFamily="18" charset="2"/>
              </a:rPr>
              <a:t> S</a:t>
            </a:r>
            <a:r>
              <a:rPr lang="en-US" sz="3200" dirty="0"/>
              <a:t> </a:t>
            </a:r>
            <a:r>
              <a:rPr lang="en-US" sz="3200" dirty="0" err="1"/>
              <a:t>c</a:t>
            </a:r>
            <a:r>
              <a:rPr lang="en-US" sz="3200" baseline="-25000" dirty="0" err="1"/>
              <a:t>i</a:t>
            </a:r>
            <a:r>
              <a:rPr lang="en-US" sz="3200" dirty="0"/>
              <a:t> – </a:t>
            </a:r>
            <a:r>
              <a:rPr lang="en-US" sz="3600" dirty="0">
                <a:latin typeface="Monotype Corsiva" pitchFamily="66" charset="0"/>
              </a:rPr>
              <a:t>K</a:t>
            </a:r>
            <a:r>
              <a:rPr lang="en-US" sz="3200" dirty="0"/>
              <a:t> (S)| &gt; E, then rule out c.</a:t>
            </a:r>
          </a:p>
          <a:p>
            <a:pPr lvl="2">
              <a:buFont typeface="Wingdings" pitchFamily="2" charset="2"/>
              <a:buNone/>
            </a:pPr>
            <a:r>
              <a:rPr lang="en-US" sz="3200" dirty="0"/>
              <a:t>If c not ruled out, halt and output c</a:t>
            </a:r>
          </a:p>
          <a:p>
            <a:pPr lvl="1"/>
            <a:r>
              <a:rPr lang="en-US" sz="2800" dirty="0"/>
              <a:t>Real database, d, won’t be ruled </a:t>
            </a:r>
            <a:r>
              <a:rPr lang="en-US" sz="2800" dirty="0" smtClean="0"/>
              <a:t>out</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4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7584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7584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7584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7584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2"/>
          <p:cNvSpPr>
            <a:spLocks noGrp="1" noChangeArrowheads="1"/>
          </p:cNvSpPr>
          <p:nvPr>
            <p:ph type="title"/>
          </p:nvPr>
        </p:nvSpPr>
        <p:spPr/>
        <p:txBody>
          <a:bodyPr>
            <a:normAutofit/>
          </a:bodyPr>
          <a:lstStyle/>
          <a:p>
            <a:r>
              <a:rPr lang="en-US" sz="4000" dirty="0">
                <a:solidFill>
                  <a:schemeClr val="accent1"/>
                </a:solidFill>
              </a:rPr>
              <a:t>Proof: Exponential Adversary</a:t>
            </a:r>
          </a:p>
        </p:txBody>
      </p:sp>
      <p:sp>
        <p:nvSpPr>
          <p:cNvPr id="678915" name="Rectangle 3"/>
          <p:cNvSpPr>
            <a:spLocks noGrp="1" noChangeArrowheads="1"/>
          </p:cNvSpPr>
          <p:nvPr>
            <p:ph type="body" idx="1"/>
          </p:nvPr>
        </p:nvSpPr>
        <p:spPr>
          <a:xfrm>
            <a:off x="457200" y="1143000"/>
            <a:ext cx="8229600" cy="4937760"/>
          </a:xfrm>
        </p:spPr>
        <p:txBody>
          <a:bodyPr/>
          <a:lstStyle/>
          <a:p>
            <a:r>
              <a:rPr lang="en-US" sz="3200" b="1" dirty="0" smtClean="0">
                <a:latin typeface="CMSY10" pitchFamily="34" charset="0"/>
              </a:rPr>
              <a:t>8</a:t>
            </a:r>
            <a:r>
              <a:rPr lang="en-US" sz="3200" dirty="0" smtClean="0"/>
              <a:t> S, |</a:t>
            </a:r>
            <a:r>
              <a:rPr lang="en-US" sz="3200" dirty="0" smtClean="0">
                <a:latin typeface="Symbol" pitchFamily="18" charset="2"/>
                <a:sym typeface="Symbol" pitchFamily="18" charset="2"/>
              </a:rPr>
              <a:t></a:t>
            </a:r>
            <a:r>
              <a:rPr lang="en-US" sz="3200" baseline="-25000" dirty="0" err="1" smtClean="0">
                <a:sym typeface="Symbol" pitchFamily="18" charset="2"/>
              </a:rPr>
              <a:t>i</a:t>
            </a:r>
            <a:r>
              <a:rPr lang="en-US" sz="3200" dirty="0" smtClean="0">
                <a:sym typeface="Symbol" pitchFamily="18" charset="2"/>
              </a:rPr>
              <a:t> </a:t>
            </a:r>
            <a:r>
              <a:rPr lang="en-US" sz="3200" baseline="-25000" dirty="0" smtClean="0">
                <a:latin typeface="CMSY10" pitchFamily="34" charset="0"/>
                <a:sym typeface="Symbol" pitchFamily="18" charset="2"/>
              </a:rPr>
              <a:t>2</a:t>
            </a:r>
            <a:r>
              <a:rPr lang="en-US" sz="3200" baseline="-25000" dirty="0" smtClean="0">
                <a:sym typeface="Symbol" pitchFamily="18" charset="2"/>
              </a:rPr>
              <a:t> S</a:t>
            </a:r>
            <a:r>
              <a:rPr lang="en-US" sz="3200" dirty="0" smtClean="0"/>
              <a:t> </a:t>
            </a:r>
            <a:r>
              <a:rPr lang="en-US" sz="3200" dirty="0" err="1" smtClean="0"/>
              <a:t>c</a:t>
            </a:r>
            <a:r>
              <a:rPr lang="en-US" sz="3200" baseline="-25000" dirty="0" err="1" smtClean="0"/>
              <a:t>i</a:t>
            </a:r>
            <a:r>
              <a:rPr lang="en-US" sz="3200" dirty="0" smtClean="0"/>
              <a:t> – </a:t>
            </a:r>
            <a:r>
              <a:rPr lang="en-US" sz="3600" dirty="0" smtClean="0">
                <a:latin typeface="Monotype Corsiva" pitchFamily="66" charset="0"/>
              </a:rPr>
              <a:t>K</a:t>
            </a:r>
            <a:r>
              <a:rPr lang="en-US" sz="3200" dirty="0" smtClean="0"/>
              <a:t> (S)| ≤ E.  </a:t>
            </a:r>
          </a:p>
          <a:p>
            <a:r>
              <a:rPr lang="en-US" sz="3200" dirty="0" smtClean="0"/>
              <a:t>Claim</a:t>
            </a:r>
            <a:r>
              <a:rPr lang="en-US" sz="3200" dirty="0"/>
              <a:t>: Hamming distance (</a:t>
            </a:r>
            <a:r>
              <a:rPr lang="en-US" sz="3200" dirty="0" err="1"/>
              <a:t>c,d</a:t>
            </a:r>
            <a:r>
              <a:rPr lang="en-US" sz="3200" dirty="0"/>
              <a:t>)  ≤ 4E </a:t>
            </a:r>
          </a:p>
          <a:p>
            <a:pPr lvl="1"/>
            <a:endParaRPr lang="en-US" dirty="0"/>
          </a:p>
        </p:txBody>
      </p:sp>
      <p:grpSp>
        <p:nvGrpSpPr>
          <p:cNvPr id="2" name="Group 4"/>
          <p:cNvGrpSpPr>
            <a:grpSpLocks/>
          </p:cNvGrpSpPr>
          <p:nvPr/>
        </p:nvGrpSpPr>
        <p:grpSpPr bwMode="auto">
          <a:xfrm>
            <a:off x="2662238" y="2878138"/>
            <a:ext cx="338137" cy="2606675"/>
            <a:chOff x="1677" y="1813"/>
            <a:chExt cx="213" cy="1642"/>
          </a:xfrm>
        </p:grpSpPr>
        <p:sp>
          <p:nvSpPr>
            <p:cNvPr id="678917" name="Line 5"/>
            <p:cNvSpPr>
              <a:spLocks noChangeShapeType="1"/>
            </p:cNvSpPr>
            <p:nvPr/>
          </p:nvSpPr>
          <p:spPr bwMode="auto">
            <a:xfrm>
              <a:off x="1677" y="1813"/>
              <a:ext cx="9" cy="1636"/>
            </a:xfrm>
            <a:prstGeom prst="line">
              <a:avLst/>
            </a:prstGeom>
            <a:noFill/>
            <a:ln w="25400">
              <a:solidFill>
                <a:srgbClr val="FF3300"/>
              </a:solidFill>
              <a:round/>
              <a:headEnd/>
              <a:tailEnd/>
            </a:ln>
            <a:effectLst/>
          </p:spPr>
          <p:txBody>
            <a:bodyPr>
              <a:spAutoFit/>
            </a:bodyPr>
            <a:lstStyle/>
            <a:p>
              <a:endParaRPr lang="en-US"/>
            </a:p>
          </p:txBody>
        </p:sp>
        <p:sp>
          <p:nvSpPr>
            <p:cNvPr id="678918" name="Line 6"/>
            <p:cNvSpPr>
              <a:spLocks noChangeShapeType="1"/>
            </p:cNvSpPr>
            <p:nvPr/>
          </p:nvSpPr>
          <p:spPr bwMode="auto">
            <a:xfrm>
              <a:off x="1881" y="1819"/>
              <a:ext cx="9" cy="1636"/>
            </a:xfrm>
            <a:prstGeom prst="line">
              <a:avLst/>
            </a:prstGeom>
            <a:noFill/>
            <a:ln w="25400">
              <a:solidFill>
                <a:srgbClr val="FF3300"/>
              </a:solidFill>
              <a:round/>
              <a:headEnd/>
              <a:tailEnd/>
            </a:ln>
            <a:effectLst/>
          </p:spPr>
          <p:txBody>
            <a:bodyPr>
              <a:spAutoFit/>
            </a:bodyPr>
            <a:lstStyle/>
            <a:p>
              <a:endParaRPr lang="en-US"/>
            </a:p>
          </p:txBody>
        </p:sp>
        <p:sp>
          <p:nvSpPr>
            <p:cNvPr id="678919" name="Line 7"/>
            <p:cNvSpPr>
              <a:spLocks noChangeShapeType="1"/>
            </p:cNvSpPr>
            <p:nvPr/>
          </p:nvSpPr>
          <p:spPr bwMode="auto">
            <a:xfrm flipH="1">
              <a:off x="1686" y="3446"/>
              <a:ext cx="195" cy="0"/>
            </a:xfrm>
            <a:prstGeom prst="line">
              <a:avLst/>
            </a:prstGeom>
            <a:noFill/>
            <a:ln w="25400">
              <a:solidFill>
                <a:srgbClr val="FF3300"/>
              </a:solidFill>
              <a:round/>
              <a:headEnd/>
              <a:tailEnd/>
            </a:ln>
            <a:effectLst/>
          </p:spPr>
          <p:txBody>
            <a:bodyPr>
              <a:spAutoFit/>
            </a:bodyPr>
            <a:lstStyle/>
            <a:p>
              <a:endParaRPr lang="en-US"/>
            </a:p>
          </p:txBody>
        </p:sp>
      </p:grpSp>
      <p:sp>
        <p:nvSpPr>
          <p:cNvPr id="678920" name="Line 8"/>
          <p:cNvSpPr>
            <a:spLocks noChangeShapeType="1"/>
          </p:cNvSpPr>
          <p:nvPr/>
        </p:nvSpPr>
        <p:spPr bwMode="auto">
          <a:xfrm flipH="1">
            <a:off x="2700338" y="4191000"/>
            <a:ext cx="309562" cy="0"/>
          </a:xfrm>
          <a:prstGeom prst="line">
            <a:avLst/>
          </a:prstGeom>
          <a:noFill/>
          <a:ln w="25400">
            <a:solidFill>
              <a:srgbClr val="FF3300"/>
            </a:solidFill>
            <a:round/>
            <a:headEnd/>
            <a:tailEnd/>
          </a:ln>
          <a:effectLst/>
        </p:spPr>
        <p:txBody>
          <a:bodyPr>
            <a:spAutoFit/>
          </a:bodyPr>
          <a:lstStyle/>
          <a:p>
            <a:endParaRPr lang="en-US"/>
          </a:p>
        </p:txBody>
      </p:sp>
      <p:sp>
        <p:nvSpPr>
          <p:cNvPr id="678921" name="Line 9"/>
          <p:cNvSpPr>
            <a:spLocks noChangeShapeType="1"/>
          </p:cNvSpPr>
          <p:nvPr/>
        </p:nvSpPr>
        <p:spPr bwMode="auto">
          <a:xfrm flipH="1">
            <a:off x="2667000" y="2889250"/>
            <a:ext cx="309563" cy="0"/>
          </a:xfrm>
          <a:prstGeom prst="line">
            <a:avLst/>
          </a:prstGeom>
          <a:noFill/>
          <a:ln w="25400">
            <a:solidFill>
              <a:srgbClr val="FF3300"/>
            </a:solidFill>
            <a:round/>
            <a:headEnd/>
            <a:tailEnd/>
          </a:ln>
          <a:effectLst/>
        </p:spPr>
        <p:txBody>
          <a:bodyPr>
            <a:spAutoFit/>
          </a:bodyPr>
          <a:lstStyle/>
          <a:p>
            <a:endParaRPr lang="en-US"/>
          </a:p>
        </p:txBody>
      </p:sp>
      <p:grpSp>
        <p:nvGrpSpPr>
          <p:cNvPr id="3" name="Group 10"/>
          <p:cNvGrpSpPr>
            <a:grpSpLocks/>
          </p:cNvGrpSpPr>
          <p:nvPr/>
        </p:nvGrpSpPr>
        <p:grpSpPr bwMode="auto">
          <a:xfrm>
            <a:off x="1343025" y="2873375"/>
            <a:ext cx="338138" cy="2606675"/>
            <a:chOff x="1677" y="1813"/>
            <a:chExt cx="213" cy="1642"/>
          </a:xfrm>
        </p:grpSpPr>
        <p:sp>
          <p:nvSpPr>
            <p:cNvPr id="678923" name="Line 11"/>
            <p:cNvSpPr>
              <a:spLocks noChangeShapeType="1"/>
            </p:cNvSpPr>
            <p:nvPr/>
          </p:nvSpPr>
          <p:spPr bwMode="auto">
            <a:xfrm>
              <a:off x="1677" y="1813"/>
              <a:ext cx="9" cy="1636"/>
            </a:xfrm>
            <a:prstGeom prst="line">
              <a:avLst/>
            </a:prstGeom>
            <a:noFill/>
            <a:ln w="25400">
              <a:solidFill>
                <a:srgbClr val="FF3300"/>
              </a:solidFill>
              <a:round/>
              <a:headEnd/>
              <a:tailEnd/>
            </a:ln>
            <a:effectLst/>
          </p:spPr>
          <p:txBody>
            <a:bodyPr>
              <a:spAutoFit/>
            </a:bodyPr>
            <a:lstStyle/>
            <a:p>
              <a:endParaRPr lang="en-US"/>
            </a:p>
          </p:txBody>
        </p:sp>
        <p:sp>
          <p:nvSpPr>
            <p:cNvPr id="678924" name="Line 12"/>
            <p:cNvSpPr>
              <a:spLocks noChangeShapeType="1"/>
            </p:cNvSpPr>
            <p:nvPr/>
          </p:nvSpPr>
          <p:spPr bwMode="auto">
            <a:xfrm>
              <a:off x="1881" y="1819"/>
              <a:ext cx="9" cy="1636"/>
            </a:xfrm>
            <a:prstGeom prst="line">
              <a:avLst/>
            </a:prstGeom>
            <a:noFill/>
            <a:ln w="25400">
              <a:solidFill>
                <a:srgbClr val="FF3300"/>
              </a:solidFill>
              <a:round/>
              <a:headEnd/>
              <a:tailEnd/>
            </a:ln>
            <a:effectLst/>
          </p:spPr>
          <p:txBody>
            <a:bodyPr>
              <a:spAutoFit/>
            </a:bodyPr>
            <a:lstStyle/>
            <a:p>
              <a:endParaRPr lang="en-US"/>
            </a:p>
          </p:txBody>
        </p:sp>
        <p:sp>
          <p:nvSpPr>
            <p:cNvPr id="678925" name="Line 13"/>
            <p:cNvSpPr>
              <a:spLocks noChangeShapeType="1"/>
            </p:cNvSpPr>
            <p:nvPr/>
          </p:nvSpPr>
          <p:spPr bwMode="auto">
            <a:xfrm flipH="1">
              <a:off x="1686" y="3446"/>
              <a:ext cx="195" cy="0"/>
            </a:xfrm>
            <a:prstGeom prst="line">
              <a:avLst/>
            </a:prstGeom>
            <a:noFill/>
            <a:ln w="25400">
              <a:solidFill>
                <a:srgbClr val="FF3300"/>
              </a:solidFill>
              <a:round/>
              <a:headEnd/>
              <a:tailEnd/>
            </a:ln>
            <a:effectLst/>
          </p:spPr>
          <p:txBody>
            <a:bodyPr>
              <a:spAutoFit/>
            </a:bodyPr>
            <a:lstStyle/>
            <a:p>
              <a:endParaRPr lang="en-US"/>
            </a:p>
          </p:txBody>
        </p:sp>
      </p:grpSp>
      <p:sp>
        <p:nvSpPr>
          <p:cNvPr id="678926" name="Line 14"/>
          <p:cNvSpPr>
            <a:spLocks noChangeShapeType="1"/>
          </p:cNvSpPr>
          <p:nvPr/>
        </p:nvSpPr>
        <p:spPr bwMode="auto">
          <a:xfrm flipH="1">
            <a:off x="1352550" y="4160838"/>
            <a:ext cx="309563" cy="0"/>
          </a:xfrm>
          <a:prstGeom prst="line">
            <a:avLst/>
          </a:prstGeom>
          <a:noFill/>
          <a:ln w="25400">
            <a:solidFill>
              <a:srgbClr val="FF3300"/>
            </a:solidFill>
            <a:round/>
            <a:headEnd/>
            <a:tailEnd/>
          </a:ln>
          <a:effectLst/>
        </p:spPr>
        <p:txBody>
          <a:bodyPr>
            <a:spAutoFit/>
          </a:bodyPr>
          <a:lstStyle/>
          <a:p>
            <a:endParaRPr lang="en-US"/>
          </a:p>
        </p:txBody>
      </p:sp>
      <p:sp>
        <p:nvSpPr>
          <p:cNvPr id="678927" name="Line 15"/>
          <p:cNvSpPr>
            <a:spLocks noChangeShapeType="1"/>
          </p:cNvSpPr>
          <p:nvPr/>
        </p:nvSpPr>
        <p:spPr bwMode="auto">
          <a:xfrm flipH="1">
            <a:off x="1352550" y="2903538"/>
            <a:ext cx="309563" cy="0"/>
          </a:xfrm>
          <a:prstGeom prst="line">
            <a:avLst/>
          </a:prstGeom>
          <a:noFill/>
          <a:ln w="25400">
            <a:solidFill>
              <a:srgbClr val="FF3300"/>
            </a:solidFill>
            <a:round/>
            <a:headEnd/>
            <a:tailEnd/>
          </a:ln>
          <a:effectLst/>
        </p:spPr>
        <p:txBody>
          <a:bodyPr>
            <a:spAutoFit/>
          </a:bodyPr>
          <a:lstStyle/>
          <a:p>
            <a:endParaRPr lang="en-US"/>
          </a:p>
        </p:txBody>
      </p:sp>
      <p:sp>
        <p:nvSpPr>
          <p:cNvPr id="678928" name="Text Box 16"/>
          <p:cNvSpPr txBox="1">
            <a:spLocks noChangeArrowheads="1"/>
          </p:cNvSpPr>
          <p:nvPr/>
        </p:nvSpPr>
        <p:spPr bwMode="auto">
          <a:xfrm>
            <a:off x="1284288" y="3298825"/>
            <a:ext cx="431800" cy="579438"/>
          </a:xfrm>
          <a:prstGeom prst="rect">
            <a:avLst/>
          </a:prstGeom>
          <a:noFill/>
          <a:ln w="25400">
            <a:noFill/>
            <a:miter lim="800000"/>
            <a:headEnd/>
            <a:tailEnd/>
          </a:ln>
          <a:effectLst/>
        </p:spPr>
        <p:txBody>
          <a:bodyPr wrap="none">
            <a:spAutoFit/>
          </a:bodyPr>
          <a:lstStyle/>
          <a:p>
            <a:pPr algn="ctr"/>
            <a:r>
              <a:rPr lang="en-US"/>
              <a:t>0</a:t>
            </a:r>
          </a:p>
        </p:txBody>
      </p:sp>
      <p:sp>
        <p:nvSpPr>
          <p:cNvPr id="678930" name="Text Box 18"/>
          <p:cNvSpPr txBox="1">
            <a:spLocks noChangeArrowheads="1"/>
          </p:cNvSpPr>
          <p:nvPr/>
        </p:nvSpPr>
        <p:spPr bwMode="auto">
          <a:xfrm>
            <a:off x="1336675" y="4687888"/>
            <a:ext cx="366713" cy="579437"/>
          </a:xfrm>
          <a:prstGeom prst="rect">
            <a:avLst/>
          </a:prstGeom>
          <a:noFill/>
          <a:ln w="25400">
            <a:noFill/>
            <a:miter lim="800000"/>
            <a:headEnd/>
            <a:tailEnd/>
          </a:ln>
          <a:effectLst/>
        </p:spPr>
        <p:txBody>
          <a:bodyPr wrap="none">
            <a:spAutoFit/>
          </a:bodyPr>
          <a:lstStyle/>
          <a:p>
            <a:pPr algn="ctr"/>
            <a:r>
              <a:rPr lang="en-US"/>
              <a:t>1</a:t>
            </a:r>
          </a:p>
        </p:txBody>
      </p:sp>
      <p:sp>
        <p:nvSpPr>
          <p:cNvPr id="678931" name="Text Box 19"/>
          <p:cNvSpPr txBox="1">
            <a:spLocks noChangeArrowheads="1"/>
          </p:cNvSpPr>
          <p:nvPr/>
        </p:nvSpPr>
        <p:spPr bwMode="auto">
          <a:xfrm>
            <a:off x="2632075" y="4697413"/>
            <a:ext cx="366713" cy="579437"/>
          </a:xfrm>
          <a:prstGeom prst="rect">
            <a:avLst/>
          </a:prstGeom>
          <a:noFill/>
          <a:ln w="25400">
            <a:noFill/>
            <a:miter lim="800000"/>
            <a:headEnd/>
            <a:tailEnd/>
          </a:ln>
          <a:effectLst/>
        </p:spPr>
        <p:txBody>
          <a:bodyPr wrap="none">
            <a:spAutoFit/>
          </a:bodyPr>
          <a:lstStyle/>
          <a:p>
            <a:pPr algn="ctr"/>
            <a:r>
              <a:rPr lang="en-US" dirty="0"/>
              <a:t>1</a:t>
            </a:r>
          </a:p>
        </p:txBody>
      </p:sp>
      <p:sp>
        <p:nvSpPr>
          <p:cNvPr id="678932" name="Text Box 20"/>
          <p:cNvSpPr txBox="1">
            <a:spLocks noChangeArrowheads="1"/>
          </p:cNvSpPr>
          <p:nvPr/>
        </p:nvSpPr>
        <p:spPr bwMode="auto">
          <a:xfrm>
            <a:off x="693586" y="3282950"/>
            <a:ext cx="490840" cy="523220"/>
          </a:xfrm>
          <a:prstGeom prst="rect">
            <a:avLst/>
          </a:prstGeom>
          <a:noFill/>
          <a:ln w="25400">
            <a:noFill/>
            <a:miter lim="800000"/>
            <a:headEnd/>
            <a:tailEnd/>
          </a:ln>
          <a:effectLst/>
        </p:spPr>
        <p:txBody>
          <a:bodyPr wrap="none">
            <a:spAutoFit/>
          </a:bodyPr>
          <a:lstStyle/>
          <a:p>
            <a:pPr algn="ctr"/>
            <a:r>
              <a:rPr lang="en-US" sz="2800" dirty="0">
                <a:solidFill>
                  <a:schemeClr val="folHlink"/>
                </a:solidFill>
              </a:rPr>
              <a:t>S</a:t>
            </a:r>
            <a:r>
              <a:rPr lang="en-US" sz="2800" baseline="-25000" dirty="0">
                <a:solidFill>
                  <a:schemeClr val="folHlink"/>
                </a:solidFill>
              </a:rPr>
              <a:t>0</a:t>
            </a:r>
          </a:p>
        </p:txBody>
      </p:sp>
      <p:sp>
        <p:nvSpPr>
          <p:cNvPr id="678933" name="Text Box 21"/>
          <p:cNvSpPr txBox="1">
            <a:spLocks noChangeArrowheads="1"/>
          </p:cNvSpPr>
          <p:nvPr/>
        </p:nvSpPr>
        <p:spPr bwMode="auto">
          <a:xfrm>
            <a:off x="688030" y="4492625"/>
            <a:ext cx="490840" cy="523220"/>
          </a:xfrm>
          <a:prstGeom prst="rect">
            <a:avLst/>
          </a:prstGeom>
          <a:noFill/>
          <a:ln w="25400">
            <a:noFill/>
            <a:miter lim="800000"/>
            <a:headEnd/>
            <a:tailEnd/>
          </a:ln>
          <a:effectLst/>
        </p:spPr>
        <p:txBody>
          <a:bodyPr wrap="none">
            <a:spAutoFit/>
          </a:bodyPr>
          <a:lstStyle/>
          <a:p>
            <a:pPr algn="ctr"/>
            <a:r>
              <a:rPr lang="en-US" sz="2800" dirty="0">
                <a:solidFill>
                  <a:schemeClr val="folHlink"/>
                </a:solidFill>
              </a:rPr>
              <a:t>S</a:t>
            </a:r>
            <a:r>
              <a:rPr lang="en-US" sz="2800" baseline="-25000" dirty="0">
                <a:solidFill>
                  <a:schemeClr val="folHlink"/>
                </a:solidFill>
              </a:rPr>
              <a:t>1</a:t>
            </a:r>
          </a:p>
        </p:txBody>
      </p:sp>
      <p:sp>
        <p:nvSpPr>
          <p:cNvPr id="678934" name="Text Box 22"/>
          <p:cNvSpPr txBox="1">
            <a:spLocks noChangeArrowheads="1"/>
          </p:cNvSpPr>
          <p:nvPr/>
        </p:nvSpPr>
        <p:spPr bwMode="auto">
          <a:xfrm>
            <a:off x="3781425" y="2971800"/>
            <a:ext cx="5282215" cy="1815882"/>
          </a:xfrm>
          <a:prstGeom prst="rect">
            <a:avLst/>
          </a:prstGeom>
          <a:noFill/>
          <a:ln w="25400">
            <a:noFill/>
            <a:miter lim="800000"/>
            <a:headEnd/>
            <a:tailEnd/>
          </a:ln>
          <a:effectLst/>
        </p:spPr>
        <p:txBody>
          <a:bodyPr wrap="none">
            <a:spAutoFit/>
          </a:bodyPr>
          <a:lstStyle/>
          <a:p>
            <a:r>
              <a:rPr lang="en-US" sz="2800" dirty="0" smtClean="0"/>
              <a:t>|</a:t>
            </a:r>
            <a:r>
              <a:rPr lang="en-US" sz="2800" dirty="0" smtClean="0">
                <a:latin typeface="Monotype Corsiva" pitchFamily="66" charset="0"/>
              </a:rPr>
              <a:t>K</a:t>
            </a:r>
            <a:r>
              <a:rPr lang="en-US" sz="2800" dirty="0" smtClean="0"/>
              <a:t>(S</a:t>
            </a:r>
            <a:r>
              <a:rPr lang="en-US" sz="2800" baseline="-25000" dirty="0" smtClean="0"/>
              <a:t>0</a:t>
            </a:r>
            <a:r>
              <a:rPr lang="en-US" sz="2800" dirty="0" smtClean="0"/>
              <a:t>) - </a:t>
            </a:r>
            <a:r>
              <a:rPr lang="en-US" sz="2800" dirty="0" smtClean="0">
                <a:latin typeface="Symbol" pitchFamily="18" charset="2"/>
                <a:sym typeface="Symbol" pitchFamily="18" charset="2"/>
              </a:rPr>
              <a:t></a:t>
            </a:r>
            <a:r>
              <a:rPr lang="en-US" sz="2800" baseline="-25000" dirty="0" err="1" smtClean="0">
                <a:sym typeface="Symbol" pitchFamily="18" charset="2"/>
              </a:rPr>
              <a:t>i</a:t>
            </a:r>
            <a:r>
              <a:rPr lang="en-US" sz="2800" baseline="-25000" dirty="0" smtClean="0">
                <a:sym typeface="Symbol" pitchFamily="18" charset="2"/>
              </a:rPr>
              <a:t> </a:t>
            </a:r>
            <a:r>
              <a:rPr lang="en-US" sz="2800" baseline="-25000" dirty="0" smtClean="0">
                <a:latin typeface="CMSY10" pitchFamily="34" charset="0"/>
                <a:sym typeface="Symbol" pitchFamily="18" charset="2"/>
              </a:rPr>
              <a:t>2</a:t>
            </a:r>
            <a:r>
              <a:rPr lang="en-US" sz="2800" baseline="-25000" dirty="0" smtClean="0">
                <a:sym typeface="Symbol" pitchFamily="18" charset="2"/>
              </a:rPr>
              <a:t> S0</a:t>
            </a:r>
            <a:r>
              <a:rPr lang="en-US" sz="2800" dirty="0" smtClean="0"/>
              <a:t> </a:t>
            </a:r>
            <a:r>
              <a:rPr lang="en-US" sz="2800" dirty="0" err="1" smtClean="0"/>
              <a:t>c</a:t>
            </a:r>
            <a:r>
              <a:rPr lang="en-US" sz="2800" baseline="-25000" dirty="0" err="1" smtClean="0"/>
              <a:t>i</a:t>
            </a:r>
            <a:r>
              <a:rPr lang="en-US" sz="2800" dirty="0" smtClean="0"/>
              <a:t> | ≤ E  (c not ruled out)</a:t>
            </a:r>
          </a:p>
          <a:p>
            <a:r>
              <a:rPr lang="en-US" sz="2800" dirty="0" smtClean="0"/>
              <a:t>|</a:t>
            </a:r>
            <a:r>
              <a:rPr lang="en-US" sz="2800" dirty="0" smtClean="0">
                <a:latin typeface="Monotype Corsiva" pitchFamily="66" charset="0"/>
              </a:rPr>
              <a:t>K</a:t>
            </a:r>
            <a:r>
              <a:rPr lang="en-US" sz="2800" dirty="0" smtClean="0"/>
              <a:t>(S</a:t>
            </a:r>
            <a:r>
              <a:rPr lang="en-US" sz="2800" baseline="-25000" dirty="0" smtClean="0"/>
              <a:t>0</a:t>
            </a:r>
            <a:r>
              <a:rPr lang="en-US" sz="2800" dirty="0" smtClean="0"/>
              <a:t>) - </a:t>
            </a:r>
            <a:r>
              <a:rPr lang="en-US" sz="2800" dirty="0" smtClean="0">
                <a:latin typeface="Symbol" pitchFamily="18" charset="2"/>
                <a:sym typeface="Symbol" pitchFamily="18" charset="2"/>
              </a:rPr>
              <a:t></a:t>
            </a:r>
            <a:r>
              <a:rPr lang="en-US" sz="2800" baseline="-25000" dirty="0" err="1" smtClean="0">
                <a:sym typeface="Symbol" pitchFamily="18" charset="2"/>
              </a:rPr>
              <a:t>i</a:t>
            </a:r>
            <a:r>
              <a:rPr lang="en-US" sz="2800" baseline="-25000" dirty="0" smtClean="0">
                <a:sym typeface="Symbol" pitchFamily="18" charset="2"/>
              </a:rPr>
              <a:t> </a:t>
            </a:r>
            <a:r>
              <a:rPr lang="en-US" sz="2800" baseline="-25000" dirty="0" smtClean="0">
                <a:latin typeface="CMSY10" pitchFamily="34" charset="0"/>
                <a:sym typeface="Symbol" pitchFamily="18" charset="2"/>
              </a:rPr>
              <a:t>2</a:t>
            </a:r>
            <a:r>
              <a:rPr lang="en-US" sz="2800" baseline="-25000" dirty="0" smtClean="0">
                <a:sym typeface="Symbol" pitchFamily="18" charset="2"/>
              </a:rPr>
              <a:t> S0</a:t>
            </a:r>
            <a:r>
              <a:rPr lang="en-US" sz="2800" dirty="0" smtClean="0"/>
              <a:t> </a:t>
            </a:r>
            <a:r>
              <a:rPr lang="en-US" sz="2800" dirty="0" err="1" smtClean="0"/>
              <a:t>d</a:t>
            </a:r>
            <a:r>
              <a:rPr lang="en-US" sz="2800" baseline="-25000" dirty="0" err="1" smtClean="0"/>
              <a:t>i</a:t>
            </a:r>
            <a:r>
              <a:rPr lang="en-US" sz="2800" baseline="-25000" dirty="0" smtClean="0"/>
              <a:t> </a:t>
            </a:r>
            <a:r>
              <a:rPr lang="en-US" sz="2800" dirty="0" smtClean="0"/>
              <a:t>| ≤ E   </a:t>
            </a:r>
          </a:p>
          <a:p>
            <a:r>
              <a:rPr lang="en-US" sz="2800" dirty="0" smtClean="0"/>
              <a:t>|</a:t>
            </a:r>
            <a:r>
              <a:rPr lang="en-US" sz="2800" dirty="0" smtClean="0">
                <a:latin typeface="Monotype Corsiva" pitchFamily="66" charset="0"/>
              </a:rPr>
              <a:t>K</a:t>
            </a:r>
            <a:r>
              <a:rPr lang="en-US" sz="2800" dirty="0" smtClean="0"/>
              <a:t>(S</a:t>
            </a:r>
            <a:r>
              <a:rPr lang="en-US" sz="2800" baseline="-25000" dirty="0" smtClean="0"/>
              <a:t>1</a:t>
            </a:r>
            <a:r>
              <a:rPr lang="en-US" sz="2800" dirty="0" smtClean="0"/>
              <a:t>) - </a:t>
            </a:r>
            <a:r>
              <a:rPr lang="en-US" sz="2800" dirty="0" smtClean="0">
                <a:latin typeface="Symbol" pitchFamily="18" charset="2"/>
                <a:sym typeface="Symbol" pitchFamily="18" charset="2"/>
              </a:rPr>
              <a:t></a:t>
            </a:r>
            <a:r>
              <a:rPr lang="en-US" sz="2800" baseline="-25000" dirty="0" err="1" smtClean="0">
                <a:sym typeface="Symbol" pitchFamily="18" charset="2"/>
              </a:rPr>
              <a:t>i</a:t>
            </a:r>
            <a:r>
              <a:rPr lang="en-US" sz="2800" baseline="-25000" dirty="0" smtClean="0">
                <a:sym typeface="Symbol" pitchFamily="18" charset="2"/>
              </a:rPr>
              <a:t> </a:t>
            </a:r>
            <a:r>
              <a:rPr lang="en-US" sz="2800" baseline="-25000" dirty="0" smtClean="0">
                <a:latin typeface="CMSY10" pitchFamily="34" charset="0"/>
                <a:sym typeface="Symbol" pitchFamily="18" charset="2"/>
              </a:rPr>
              <a:t>2</a:t>
            </a:r>
            <a:r>
              <a:rPr lang="en-US" sz="2800" baseline="-25000" dirty="0" smtClean="0">
                <a:sym typeface="Symbol" pitchFamily="18" charset="2"/>
              </a:rPr>
              <a:t> S1</a:t>
            </a:r>
            <a:r>
              <a:rPr lang="en-US" sz="2800" dirty="0" smtClean="0"/>
              <a:t> </a:t>
            </a:r>
            <a:r>
              <a:rPr lang="en-US" sz="2800" dirty="0" err="1" smtClean="0"/>
              <a:t>c</a:t>
            </a:r>
            <a:r>
              <a:rPr lang="en-US" sz="2800" baseline="-25000" dirty="0" err="1" smtClean="0"/>
              <a:t>i</a:t>
            </a:r>
            <a:r>
              <a:rPr lang="en-US" sz="2800" dirty="0" smtClean="0"/>
              <a:t> | ≤ E  (c not ruled out)</a:t>
            </a:r>
          </a:p>
          <a:p>
            <a:r>
              <a:rPr lang="en-US" sz="2800" dirty="0" smtClean="0"/>
              <a:t>|</a:t>
            </a:r>
            <a:r>
              <a:rPr lang="en-US" sz="2800" dirty="0" smtClean="0">
                <a:latin typeface="Monotype Corsiva" pitchFamily="66" charset="0"/>
              </a:rPr>
              <a:t>K</a:t>
            </a:r>
            <a:r>
              <a:rPr lang="en-US" sz="2800" dirty="0" smtClean="0"/>
              <a:t>(S</a:t>
            </a:r>
            <a:r>
              <a:rPr lang="en-US" sz="2800" baseline="-25000" dirty="0" smtClean="0"/>
              <a:t>1</a:t>
            </a:r>
            <a:r>
              <a:rPr lang="en-US" sz="2800" dirty="0" smtClean="0"/>
              <a:t>) - </a:t>
            </a:r>
            <a:r>
              <a:rPr lang="en-US" sz="2800" dirty="0" smtClean="0">
                <a:latin typeface="Symbol" pitchFamily="18" charset="2"/>
                <a:sym typeface="Symbol" pitchFamily="18" charset="2"/>
              </a:rPr>
              <a:t></a:t>
            </a:r>
            <a:r>
              <a:rPr lang="en-US" sz="2800" baseline="-25000" dirty="0" err="1" smtClean="0">
                <a:sym typeface="Symbol" pitchFamily="18" charset="2"/>
              </a:rPr>
              <a:t>i</a:t>
            </a:r>
            <a:r>
              <a:rPr lang="en-US" sz="2800" baseline="-25000" dirty="0" smtClean="0">
                <a:sym typeface="Symbol" pitchFamily="18" charset="2"/>
              </a:rPr>
              <a:t> </a:t>
            </a:r>
            <a:r>
              <a:rPr lang="en-US" sz="2800" baseline="-25000" dirty="0" smtClean="0">
                <a:latin typeface="CMSY10" pitchFamily="34" charset="0"/>
                <a:sym typeface="Symbol" pitchFamily="18" charset="2"/>
              </a:rPr>
              <a:t>2</a:t>
            </a:r>
            <a:r>
              <a:rPr lang="en-US" sz="2800" baseline="-25000" dirty="0" smtClean="0">
                <a:sym typeface="Symbol" pitchFamily="18" charset="2"/>
              </a:rPr>
              <a:t> S1</a:t>
            </a:r>
            <a:r>
              <a:rPr lang="en-US" sz="2800" dirty="0" smtClean="0"/>
              <a:t> </a:t>
            </a:r>
            <a:r>
              <a:rPr lang="en-US" sz="2800" dirty="0" err="1" smtClean="0"/>
              <a:t>d</a:t>
            </a:r>
            <a:r>
              <a:rPr lang="en-US" sz="2800" baseline="-25000" dirty="0" err="1" smtClean="0"/>
              <a:t>i</a:t>
            </a:r>
            <a:r>
              <a:rPr lang="en-US" sz="2800" baseline="-25000" dirty="0" smtClean="0"/>
              <a:t> </a:t>
            </a:r>
            <a:r>
              <a:rPr lang="en-US" sz="2800" dirty="0" smtClean="0"/>
              <a:t>| ≤ E   </a:t>
            </a:r>
          </a:p>
        </p:txBody>
      </p:sp>
      <p:sp>
        <p:nvSpPr>
          <p:cNvPr id="678935" name="Text Box 23"/>
          <p:cNvSpPr txBox="1">
            <a:spLocks noChangeArrowheads="1"/>
          </p:cNvSpPr>
          <p:nvPr/>
        </p:nvSpPr>
        <p:spPr bwMode="auto">
          <a:xfrm>
            <a:off x="1321340" y="5562600"/>
            <a:ext cx="348172" cy="523220"/>
          </a:xfrm>
          <a:prstGeom prst="rect">
            <a:avLst/>
          </a:prstGeom>
          <a:noFill/>
          <a:ln w="25400">
            <a:noFill/>
            <a:miter lim="800000"/>
            <a:headEnd/>
            <a:tailEnd/>
          </a:ln>
          <a:effectLst/>
        </p:spPr>
        <p:txBody>
          <a:bodyPr wrap="none">
            <a:spAutoFit/>
          </a:bodyPr>
          <a:lstStyle/>
          <a:p>
            <a:pPr algn="ctr"/>
            <a:r>
              <a:rPr lang="en-US" sz="2800" dirty="0">
                <a:solidFill>
                  <a:schemeClr val="folHlink"/>
                </a:solidFill>
              </a:rPr>
              <a:t>d</a:t>
            </a:r>
          </a:p>
        </p:txBody>
      </p:sp>
      <p:sp>
        <p:nvSpPr>
          <p:cNvPr id="678936" name="Text Box 24"/>
          <p:cNvSpPr txBox="1">
            <a:spLocks noChangeArrowheads="1"/>
          </p:cNvSpPr>
          <p:nvPr/>
        </p:nvSpPr>
        <p:spPr bwMode="auto">
          <a:xfrm>
            <a:off x="2619992" y="5562600"/>
            <a:ext cx="332142" cy="523220"/>
          </a:xfrm>
          <a:prstGeom prst="rect">
            <a:avLst/>
          </a:prstGeom>
          <a:noFill/>
          <a:ln w="25400">
            <a:noFill/>
            <a:miter lim="800000"/>
            <a:headEnd/>
            <a:tailEnd/>
          </a:ln>
          <a:effectLst/>
        </p:spPr>
        <p:txBody>
          <a:bodyPr wrap="none">
            <a:spAutoFit/>
          </a:bodyPr>
          <a:lstStyle/>
          <a:p>
            <a:pPr algn="ctr"/>
            <a:r>
              <a:rPr lang="en-US" sz="2800" dirty="0">
                <a:solidFill>
                  <a:schemeClr val="folHlink"/>
                </a:solidFill>
              </a:rPr>
              <a:t>c</a:t>
            </a:r>
          </a:p>
        </p:txBody>
      </p:sp>
      <p:sp>
        <p:nvSpPr>
          <p:cNvPr id="25" name="Text Box 17"/>
          <p:cNvSpPr txBox="1">
            <a:spLocks noChangeArrowheads="1"/>
          </p:cNvSpPr>
          <p:nvPr/>
        </p:nvSpPr>
        <p:spPr bwMode="auto">
          <a:xfrm>
            <a:off x="2616200" y="3535363"/>
            <a:ext cx="431800" cy="579437"/>
          </a:xfrm>
          <a:prstGeom prst="rect">
            <a:avLst/>
          </a:prstGeom>
          <a:noFill/>
          <a:ln w="25400">
            <a:noFill/>
            <a:miter lim="800000"/>
            <a:headEnd/>
            <a:tailEnd/>
          </a:ln>
          <a:effectLst/>
        </p:spPr>
        <p:txBody>
          <a:bodyPr wrap="none">
            <a:spAutoFit/>
          </a:bodyPr>
          <a:lstStyle/>
          <a:p>
            <a:pPr algn="ctr"/>
            <a:r>
              <a:rPr lang="en-US" dirty="0"/>
              <a:t>0</a:t>
            </a:r>
          </a:p>
        </p:txBody>
      </p:sp>
      <p:sp>
        <p:nvSpPr>
          <p:cNvPr id="26" name="Text Box 17"/>
          <p:cNvSpPr txBox="1">
            <a:spLocks noChangeArrowheads="1"/>
          </p:cNvSpPr>
          <p:nvPr/>
        </p:nvSpPr>
        <p:spPr bwMode="auto">
          <a:xfrm>
            <a:off x="2616200" y="2925763"/>
            <a:ext cx="431800" cy="579437"/>
          </a:xfrm>
          <a:prstGeom prst="rect">
            <a:avLst/>
          </a:prstGeom>
          <a:noFill/>
          <a:ln w="25400">
            <a:noFill/>
            <a:miter lim="800000"/>
            <a:headEnd/>
            <a:tailEnd/>
          </a:ln>
          <a:effectLst/>
        </p:spPr>
        <p:txBody>
          <a:bodyPr wrap="none">
            <a:spAutoFit/>
          </a:bodyPr>
          <a:lstStyle/>
          <a:p>
            <a:pPr algn="ctr"/>
            <a:r>
              <a:rPr lang="en-US" dirty="0"/>
              <a:t>0</a:t>
            </a:r>
          </a:p>
        </p:txBody>
      </p:sp>
      <p:sp>
        <p:nvSpPr>
          <p:cNvPr id="27" name="Text Box 17"/>
          <p:cNvSpPr txBox="1">
            <a:spLocks noChangeArrowheads="1"/>
          </p:cNvSpPr>
          <p:nvPr/>
        </p:nvSpPr>
        <p:spPr bwMode="auto">
          <a:xfrm>
            <a:off x="2590800" y="4221163"/>
            <a:ext cx="431800" cy="579437"/>
          </a:xfrm>
          <a:prstGeom prst="rect">
            <a:avLst/>
          </a:prstGeom>
          <a:noFill/>
          <a:ln w="25400">
            <a:noFill/>
            <a:miter lim="800000"/>
            <a:headEnd/>
            <a:tailEnd/>
          </a:ln>
          <a:effectLst/>
        </p:spPr>
        <p:txBody>
          <a:bodyPr wrap="none">
            <a:spAutoFit/>
          </a:bodyPr>
          <a:lstStyle/>
          <a:p>
            <a:pPr algn="ctr"/>
            <a:r>
              <a:rPr lang="en-US" dirty="0"/>
              <a:t>0</a:t>
            </a:r>
          </a:p>
        </p:txBody>
      </p:sp>
      <p:sp>
        <p:nvSpPr>
          <p:cNvPr id="28" name="Text Box 17"/>
          <p:cNvSpPr txBox="1">
            <a:spLocks noChangeArrowheads="1"/>
          </p:cNvSpPr>
          <p:nvPr/>
        </p:nvSpPr>
        <p:spPr bwMode="auto">
          <a:xfrm>
            <a:off x="2681336" y="3810000"/>
            <a:ext cx="290464" cy="369332"/>
          </a:xfrm>
          <a:prstGeom prst="rect">
            <a:avLst/>
          </a:prstGeom>
          <a:noFill/>
          <a:ln w="25400">
            <a:noFill/>
            <a:miter lim="800000"/>
            <a:headEnd/>
            <a:tailEnd/>
          </a:ln>
          <a:effectLst/>
        </p:spPr>
        <p:txBody>
          <a:bodyPr wrap="none">
            <a:spAutoFit/>
          </a:bodyPr>
          <a:lstStyle/>
          <a:p>
            <a:pPr algn="ctr"/>
            <a:r>
              <a:rPr lang="en-US" dirty="0"/>
              <a:t>1</a:t>
            </a:r>
          </a:p>
        </p:txBody>
      </p:sp>
      <p:sp>
        <p:nvSpPr>
          <p:cNvPr id="29" name="Text Box 17"/>
          <p:cNvSpPr txBox="1">
            <a:spLocks noChangeArrowheads="1"/>
          </p:cNvSpPr>
          <p:nvPr/>
        </p:nvSpPr>
        <p:spPr bwMode="auto">
          <a:xfrm>
            <a:off x="2681336" y="3276600"/>
            <a:ext cx="290464" cy="369332"/>
          </a:xfrm>
          <a:prstGeom prst="rect">
            <a:avLst/>
          </a:prstGeom>
          <a:noFill/>
          <a:ln w="25400">
            <a:noFill/>
            <a:miter lim="800000"/>
            <a:headEnd/>
            <a:tailEnd/>
          </a:ln>
          <a:effectLst/>
        </p:spPr>
        <p:txBody>
          <a:bodyPr wrap="none">
            <a:spAutoFit/>
          </a:bodyPr>
          <a:lstStyle/>
          <a:p>
            <a:pPr algn="ctr"/>
            <a:r>
              <a:rPr lang="en-US" dirty="0" smtClean="0"/>
              <a:t>0</a:t>
            </a:r>
            <a:endParaRPr lang="en-US" dirty="0"/>
          </a:p>
        </p:txBody>
      </p:sp>
      <p:sp>
        <p:nvSpPr>
          <p:cNvPr id="30" name="Text Box 17"/>
          <p:cNvSpPr txBox="1">
            <a:spLocks noChangeArrowheads="1"/>
          </p:cNvSpPr>
          <p:nvPr/>
        </p:nvSpPr>
        <p:spPr bwMode="auto">
          <a:xfrm>
            <a:off x="2667000" y="4431268"/>
            <a:ext cx="290464" cy="369332"/>
          </a:xfrm>
          <a:prstGeom prst="rect">
            <a:avLst/>
          </a:prstGeom>
          <a:noFill/>
          <a:ln w="25400">
            <a:noFill/>
            <a:miter lim="800000"/>
            <a:headEnd/>
            <a:tailEnd/>
          </a:ln>
          <a:effectLst/>
        </p:spPr>
        <p:txBody>
          <a:bodyPr wrap="none">
            <a:spAutoFit/>
          </a:bodyPr>
          <a:lstStyle/>
          <a:p>
            <a:pPr algn="ctr"/>
            <a:r>
              <a:rPr lang="en-US" dirty="0"/>
              <a:t>1</a:t>
            </a:r>
          </a:p>
        </p:txBody>
      </p:sp>
      <p:sp>
        <p:nvSpPr>
          <p:cNvPr id="31" name="Text Box 17"/>
          <p:cNvSpPr txBox="1">
            <a:spLocks noChangeArrowheads="1"/>
          </p:cNvSpPr>
          <p:nvPr/>
        </p:nvSpPr>
        <p:spPr bwMode="auto">
          <a:xfrm>
            <a:off x="2667000" y="5040868"/>
            <a:ext cx="290464" cy="369332"/>
          </a:xfrm>
          <a:prstGeom prst="rect">
            <a:avLst/>
          </a:prstGeom>
          <a:noFill/>
          <a:ln w="25400">
            <a:noFill/>
            <a:miter lim="800000"/>
            <a:headEnd/>
            <a:tailEnd/>
          </a:ln>
          <a:effectLst/>
        </p:spPr>
        <p:txBody>
          <a:bodyPr wrap="none">
            <a:spAutoFit/>
          </a:bodyPr>
          <a:lstStyle/>
          <a:p>
            <a:pPr algn="ctr"/>
            <a:r>
              <a:rPr lang="en-US" dirty="0"/>
              <a:t>1</a:t>
            </a:r>
          </a:p>
        </p:txBody>
      </p:sp>
      <p:sp>
        <p:nvSpPr>
          <p:cNvPr id="32" name="Text Box 17"/>
          <p:cNvSpPr txBox="1">
            <a:spLocks noChangeArrowheads="1"/>
          </p:cNvSpPr>
          <p:nvPr/>
        </p:nvSpPr>
        <p:spPr bwMode="auto">
          <a:xfrm>
            <a:off x="2833736" y="3962400"/>
            <a:ext cx="290464" cy="369332"/>
          </a:xfrm>
          <a:prstGeom prst="rect">
            <a:avLst/>
          </a:prstGeom>
          <a:noFill/>
          <a:ln w="25400">
            <a:noFill/>
            <a:miter lim="800000"/>
            <a:headEnd/>
            <a:tailEnd/>
          </a:ln>
          <a:effectLst/>
        </p:spPr>
        <p:txBody>
          <a:bodyPr wrap="none">
            <a:spAutoFit/>
          </a:bodyPr>
          <a:lstStyle/>
          <a:p>
            <a:pPr algn="ctr"/>
            <a:r>
              <a:rPr lang="en-US" dirty="0"/>
              <a:t>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7893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7893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7893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7893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a:bodyPr>
          <a:lstStyle/>
          <a:p>
            <a:r>
              <a:rPr lang="en-US" sz="4000" dirty="0" smtClean="0">
                <a:solidFill>
                  <a:schemeClr val="accent1"/>
                </a:solidFill>
              </a:rPr>
              <a:t>Reality: Sanitization Can’t be </a:t>
            </a:r>
            <a:r>
              <a:rPr lang="en-US" sz="4000" dirty="0">
                <a:solidFill>
                  <a:schemeClr val="accent1"/>
                </a:solidFill>
              </a:rPr>
              <a:t>Too </a:t>
            </a:r>
            <a:r>
              <a:rPr lang="en-US" sz="4000" dirty="0" smtClean="0">
                <a:solidFill>
                  <a:schemeClr val="accent1"/>
                </a:solidFill>
              </a:rPr>
              <a:t>Accurate  </a:t>
            </a:r>
            <a:endParaRPr lang="en-US" sz="3600" dirty="0">
              <a:solidFill>
                <a:schemeClr val="accent1"/>
              </a:solidFill>
            </a:endParaRPr>
          </a:p>
        </p:txBody>
      </p:sp>
      <p:sp>
        <p:nvSpPr>
          <p:cNvPr id="17411" name="Rectangle 3"/>
          <p:cNvSpPr>
            <a:spLocks noGrp="1" noChangeArrowheads="1"/>
          </p:cNvSpPr>
          <p:nvPr>
            <p:ph type="body" idx="1"/>
          </p:nvPr>
        </p:nvSpPr>
        <p:spPr>
          <a:xfrm>
            <a:off x="228600" y="1828800"/>
            <a:ext cx="8229600" cy="457200"/>
          </a:xfrm>
        </p:spPr>
        <p:txBody>
          <a:bodyPr>
            <a:noAutofit/>
          </a:bodyPr>
          <a:lstStyle/>
          <a:p>
            <a:pPr lvl="1">
              <a:lnSpc>
                <a:spcPct val="90000"/>
              </a:lnSpc>
              <a:buFontTx/>
              <a:buNone/>
            </a:pPr>
            <a:r>
              <a:rPr lang="en-US" sz="3200" dirty="0" smtClean="0">
                <a:solidFill>
                  <a:srgbClr val="FF0000"/>
                </a:solidFill>
              </a:rPr>
              <a:t>Extensions of [DiNi03]</a:t>
            </a:r>
          </a:p>
          <a:p>
            <a:pPr lvl="2">
              <a:lnSpc>
                <a:spcPct val="90000"/>
              </a:lnSpc>
              <a:buNone/>
            </a:pPr>
            <a:endParaRPr lang="en-US" sz="2400" dirty="0" smtClean="0">
              <a:solidFill>
                <a:srgbClr val="FF0000"/>
              </a:solidFill>
            </a:endParaRPr>
          </a:p>
        </p:txBody>
      </p:sp>
      <p:grpSp>
        <p:nvGrpSpPr>
          <p:cNvPr id="2" name="Group 3"/>
          <p:cNvGrpSpPr/>
          <p:nvPr/>
        </p:nvGrpSpPr>
        <p:grpSpPr>
          <a:xfrm>
            <a:off x="8153400" y="1143000"/>
            <a:ext cx="406400" cy="2641600"/>
            <a:chOff x="3960813" y="1993900"/>
            <a:chExt cx="406400" cy="2641600"/>
          </a:xfrm>
        </p:grpSpPr>
        <p:sp>
          <p:nvSpPr>
            <p:cNvPr id="5" name="Text Box 20"/>
            <p:cNvSpPr txBox="1">
              <a:spLocks noChangeArrowheads="1"/>
            </p:cNvSpPr>
            <p:nvPr/>
          </p:nvSpPr>
          <p:spPr bwMode="auto">
            <a:xfrm>
              <a:off x="3968750" y="2700338"/>
              <a:ext cx="369888" cy="457200"/>
            </a:xfrm>
            <a:prstGeom prst="rect">
              <a:avLst/>
            </a:prstGeom>
            <a:noFill/>
            <a:ln w="25400">
              <a:noFill/>
              <a:miter lim="800000"/>
              <a:headEnd/>
              <a:tailEnd/>
            </a:ln>
            <a:effectLst/>
          </p:spPr>
          <p:txBody>
            <a:bodyPr wrap="none">
              <a:spAutoFit/>
            </a:bodyPr>
            <a:lstStyle/>
            <a:p>
              <a:pPr algn="ctr"/>
              <a:r>
                <a:rPr lang="en-US" sz="2400"/>
                <a:t>0</a:t>
              </a:r>
            </a:p>
          </p:txBody>
        </p:sp>
        <p:sp>
          <p:nvSpPr>
            <p:cNvPr id="6" name="Text Box 23"/>
            <p:cNvSpPr txBox="1">
              <a:spLocks noChangeArrowheads="1"/>
            </p:cNvSpPr>
            <p:nvPr/>
          </p:nvSpPr>
          <p:spPr bwMode="auto">
            <a:xfrm>
              <a:off x="4005263" y="3786188"/>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7" name="Text Box 24"/>
            <p:cNvSpPr txBox="1">
              <a:spLocks noChangeArrowheads="1"/>
            </p:cNvSpPr>
            <p:nvPr/>
          </p:nvSpPr>
          <p:spPr bwMode="auto">
            <a:xfrm>
              <a:off x="3983038" y="1993900"/>
              <a:ext cx="320675" cy="457200"/>
            </a:xfrm>
            <a:prstGeom prst="rect">
              <a:avLst/>
            </a:prstGeom>
            <a:noFill/>
            <a:ln w="25400">
              <a:noFill/>
              <a:miter lim="800000"/>
              <a:headEnd/>
              <a:tailEnd/>
            </a:ln>
            <a:effectLst/>
          </p:spPr>
          <p:txBody>
            <a:bodyPr wrap="none">
              <a:spAutoFit/>
            </a:bodyPr>
            <a:lstStyle/>
            <a:p>
              <a:pPr algn="ctr"/>
              <a:r>
                <a:rPr lang="en-US" sz="2400"/>
                <a:t>1</a:t>
              </a:r>
            </a:p>
          </p:txBody>
        </p:sp>
        <p:sp>
          <p:nvSpPr>
            <p:cNvPr id="8" name="Text Box 25"/>
            <p:cNvSpPr txBox="1">
              <a:spLocks noChangeArrowheads="1"/>
            </p:cNvSpPr>
            <p:nvPr/>
          </p:nvSpPr>
          <p:spPr bwMode="auto">
            <a:xfrm>
              <a:off x="3990975" y="4178300"/>
              <a:ext cx="320675" cy="457200"/>
            </a:xfrm>
            <a:prstGeom prst="rect">
              <a:avLst/>
            </a:prstGeom>
            <a:noFill/>
            <a:ln w="25400">
              <a:noFill/>
              <a:miter lim="800000"/>
              <a:headEnd/>
              <a:tailEnd/>
            </a:ln>
            <a:effectLst/>
          </p:spPr>
          <p:txBody>
            <a:bodyPr wrap="none">
              <a:spAutoFit/>
            </a:bodyPr>
            <a:lstStyle/>
            <a:p>
              <a:pPr algn="ctr"/>
              <a:r>
                <a:rPr lang="en-US" sz="2400" dirty="0"/>
                <a:t>1</a:t>
              </a:r>
            </a:p>
          </p:txBody>
        </p:sp>
        <p:sp>
          <p:nvSpPr>
            <p:cNvPr id="9" name="Text Box 26"/>
            <p:cNvSpPr txBox="1">
              <a:spLocks noChangeArrowheads="1"/>
            </p:cNvSpPr>
            <p:nvPr/>
          </p:nvSpPr>
          <p:spPr bwMode="auto">
            <a:xfrm>
              <a:off x="3997325" y="3024188"/>
              <a:ext cx="320675" cy="457200"/>
            </a:xfrm>
            <a:prstGeom prst="rect">
              <a:avLst/>
            </a:prstGeom>
            <a:noFill/>
            <a:ln w="25400">
              <a:noFill/>
              <a:miter lim="800000"/>
              <a:headEnd/>
              <a:tailEnd/>
            </a:ln>
            <a:effectLst/>
          </p:spPr>
          <p:txBody>
            <a:bodyPr wrap="none">
              <a:spAutoFit/>
            </a:bodyPr>
            <a:lstStyle/>
            <a:p>
              <a:pPr algn="ctr"/>
              <a:r>
                <a:rPr lang="en-US" sz="2400" dirty="0"/>
                <a:t>1</a:t>
              </a:r>
            </a:p>
          </p:txBody>
        </p:sp>
        <p:sp>
          <p:nvSpPr>
            <p:cNvPr id="10" name="Text Box 27"/>
            <p:cNvSpPr txBox="1">
              <a:spLocks noChangeArrowheads="1"/>
            </p:cNvSpPr>
            <p:nvPr/>
          </p:nvSpPr>
          <p:spPr bwMode="auto">
            <a:xfrm>
              <a:off x="3960813" y="2316163"/>
              <a:ext cx="369887" cy="457200"/>
            </a:xfrm>
            <a:prstGeom prst="rect">
              <a:avLst/>
            </a:prstGeom>
            <a:noFill/>
            <a:ln w="25400">
              <a:noFill/>
              <a:miter lim="800000"/>
              <a:headEnd/>
              <a:tailEnd/>
            </a:ln>
            <a:effectLst/>
          </p:spPr>
          <p:txBody>
            <a:bodyPr wrap="none">
              <a:spAutoFit/>
            </a:bodyPr>
            <a:lstStyle/>
            <a:p>
              <a:pPr algn="ctr"/>
              <a:r>
                <a:rPr lang="en-US" sz="2400"/>
                <a:t>0</a:t>
              </a:r>
            </a:p>
          </p:txBody>
        </p:sp>
        <p:sp>
          <p:nvSpPr>
            <p:cNvPr id="11" name="Text Box 28"/>
            <p:cNvSpPr txBox="1">
              <a:spLocks noChangeArrowheads="1"/>
            </p:cNvSpPr>
            <p:nvPr/>
          </p:nvSpPr>
          <p:spPr bwMode="auto">
            <a:xfrm>
              <a:off x="3997325" y="3381375"/>
              <a:ext cx="369888" cy="457200"/>
            </a:xfrm>
            <a:prstGeom prst="rect">
              <a:avLst/>
            </a:prstGeom>
            <a:noFill/>
            <a:ln w="25400">
              <a:noFill/>
              <a:miter lim="800000"/>
              <a:headEnd/>
              <a:tailEnd/>
            </a:ln>
            <a:effectLst/>
          </p:spPr>
          <p:txBody>
            <a:bodyPr wrap="none">
              <a:spAutoFit/>
            </a:bodyPr>
            <a:lstStyle/>
            <a:p>
              <a:pPr algn="ctr"/>
              <a:r>
                <a:rPr lang="en-US" sz="2400"/>
                <a:t>0</a:t>
              </a:r>
            </a:p>
          </p:txBody>
        </p:sp>
      </p:grpSp>
      <p:grpSp>
        <p:nvGrpSpPr>
          <p:cNvPr id="3" name="Group 17"/>
          <p:cNvGrpSpPr>
            <a:grpSpLocks/>
          </p:cNvGrpSpPr>
          <p:nvPr/>
        </p:nvGrpSpPr>
        <p:grpSpPr bwMode="auto">
          <a:xfrm>
            <a:off x="8196262" y="1143000"/>
            <a:ext cx="338138" cy="2606675"/>
            <a:chOff x="846" y="1810"/>
            <a:chExt cx="213" cy="1642"/>
          </a:xfrm>
        </p:grpSpPr>
        <p:grpSp>
          <p:nvGrpSpPr>
            <p:cNvPr id="4" name="Group 4"/>
            <p:cNvGrpSpPr>
              <a:grpSpLocks/>
            </p:cNvGrpSpPr>
            <p:nvPr/>
          </p:nvGrpSpPr>
          <p:grpSpPr bwMode="auto">
            <a:xfrm>
              <a:off x="846" y="1810"/>
              <a:ext cx="213" cy="1642"/>
              <a:chOff x="1677" y="1813"/>
              <a:chExt cx="213" cy="1642"/>
            </a:xfrm>
          </p:grpSpPr>
          <p:sp>
            <p:nvSpPr>
              <p:cNvPr id="21" name="Line 5"/>
              <p:cNvSpPr>
                <a:spLocks noChangeShapeType="1"/>
              </p:cNvSpPr>
              <p:nvPr/>
            </p:nvSpPr>
            <p:spPr bwMode="auto">
              <a:xfrm>
                <a:off x="1677" y="1813"/>
                <a:ext cx="9" cy="1636"/>
              </a:xfrm>
              <a:prstGeom prst="line">
                <a:avLst/>
              </a:prstGeom>
              <a:noFill/>
              <a:ln w="25400">
                <a:solidFill>
                  <a:srgbClr val="FF3300"/>
                </a:solidFill>
                <a:round/>
                <a:headEnd/>
                <a:tailEnd/>
              </a:ln>
              <a:effectLst/>
            </p:spPr>
            <p:txBody>
              <a:bodyPr>
                <a:spAutoFit/>
              </a:bodyPr>
              <a:lstStyle/>
              <a:p>
                <a:endParaRPr lang="en-US"/>
              </a:p>
            </p:txBody>
          </p:sp>
          <p:sp>
            <p:nvSpPr>
              <p:cNvPr id="22" name="Line 6"/>
              <p:cNvSpPr>
                <a:spLocks noChangeShapeType="1"/>
              </p:cNvSpPr>
              <p:nvPr/>
            </p:nvSpPr>
            <p:spPr bwMode="auto">
              <a:xfrm>
                <a:off x="1881" y="1819"/>
                <a:ext cx="9" cy="1636"/>
              </a:xfrm>
              <a:prstGeom prst="line">
                <a:avLst/>
              </a:prstGeom>
              <a:noFill/>
              <a:ln w="25400">
                <a:solidFill>
                  <a:srgbClr val="FF3300"/>
                </a:solidFill>
                <a:round/>
                <a:headEnd/>
                <a:tailEnd/>
              </a:ln>
              <a:effectLst/>
            </p:spPr>
            <p:txBody>
              <a:bodyPr>
                <a:spAutoFit/>
              </a:bodyPr>
              <a:lstStyle/>
              <a:p>
                <a:endParaRPr lang="en-US"/>
              </a:p>
            </p:txBody>
          </p:sp>
          <p:sp>
            <p:nvSpPr>
              <p:cNvPr id="23" name="Line 7"/>
              <p:cNvSpPr>
                <a:spLocks noChangeShapeType="1"/>
              </p:cNvSpPr>
              <p:nvPr/>
            </p:nvSpPr>
            <p:spPr bwMode="auto">
              <a:xfrm flipH="1">
                <a:off x="1686" y="3446"/>
                <a:ext cx="195" cy="0"/>
              </a:xfrm>
              <a:prstGeom prst="line">
                <a:avLst/>
              </a:prstGeom>
              <a:noFill/>
              <a:ln w="25400">
                <a:solidFill>
                  <a:srgbClr val="FF3300"/>
                </a:solidFill>
                <a:round/>
                <a:headEnd/>
                <a:tailEnd/>
              </a:ln>
              <a:effectLst/>
            </p:spPr>
            <p:txBody>
              <a:bodyPr>
                <a:spAutoFit/>
              </a:bodyPr>
              <a:lstStyle/>
              <a:p>
                <a:endParaRPr lang="en-US"/>
              </a:p>
            </p:txBody>
          </p:sp>
        </p:grpSp>
        <p:sp>
          <p:nvSpPr>
            <p:cNvPr id="14" name="Line 8"/>
            <p:cNvSpPr>
              <a:spLocks noChangeShapeType="1"/>
            </p:cNvSpPr>
            <p:nvPr/>
          </p:nvSpPr>
          <p:spPr bwMode="auto">
            <a:xfrm flipH="1">
              <a:off x="852" y="1820"/>
              <a:ext cx="195" cy="0"/>
            </a:xfrm>
            <a:prstGeom prst="line">
              <a:avLst/>
            </a:prstGeom>
            <a:noFill/>
            <a:ln w="25400">
              <a:solidFill>
                <a:srgbClr val="FF3300"/>
              </a:solidFill>
              <a:round/>
              <a:headEnd/>
              <a:tailEnd/>
            </a:ln>
            <a:effectLst/>
          </p:spPr>
          <p:txBody>
            <a:bodyPr>
              <a:spAutoFit/>
            </a:bodyPr>
            <a:lstStyle/>
            <a:p>
              <a:endParaRPr lang="en-US"/>
            </a:p>
          </p:txBody>
        </p:sp>
        <p:sp>
          <p:nvSpPr>
            <p:cNvPr id="15" name="Line 9"/>
            <p:cNvSpPr>
              <a:spLocks noChangeShapeType="1"/>
            </p:cNvSpPr>
            <p:nvPr/>
          </p:nvSpPr>
          <p:spPr bwMode="auto">
            <a:xfrm flipH="1">
              <a:off x="849" y="2042"/>
              <a:ext cx="195" cy="0"/>
            </a:xfrm>
            <a:prstGeom prst="line">
              <a:avLst/>
            </a:prstGeom>
            <a:noFill/>
            <a:ln w="25400">
              <a:solidFill>
                <a:srgbClr val="FF3300"/>
              </a:solidFill>
              <a:round/>
              <a:headEnd/>
              <a:tailEnd/>
            </a:ln>
            <a:effectLst/>
          </p:spPr>
          <p:txBody>
            <a:bodyPr>
              <a:spAutoFit/>
            </a:bodyPr>
            <a:lstStyle/>
            <a:p>
              <a:endParaRPr lang="en-US"/>
            </a:p>
          </p:txBody>
        </p:sp>
        <p:sp>
          <p:nvSpPr>
            <p:cNvPr id="16" name="Line 10"/>
            <p:cNvSpPr>
              <a:spLocks noChangeShapeType="1"/>
            </p:cNvSpPr>
            <p:nvPr/>
          </p:nvSpPr>
          <p:spPr bwMode="auto">
            <a:xfrm flipH="1">
              <a:off x="855" y="2273"/>
              <a:ext cx="195" cy="0"/>
            </a:xfrm>
            <a:prstGeom prst="line">
              <a:avLst/>
            </a:prstGeom>
            <a:noFill/>
            <a:ln w="25400">
              <a:solidFill>
                <a:srgbClr val="FF3300"/>
              </a:solidFill>
              <a:round/>
              <a:headEnd/>
              <a:tailEnd/>
            </a:ln>
            <a:effectLst/>
          </p:spPr>
          <p:txBody>
            <a:bodyPr>
              <a:spAutoFit/>
            </a:bodyPr>
            <a:lstStyle/>
            <a:p>
              <a:endParaRPr lang="en-US"/>
            </a:p>
          </p:txBody>
        </p:sp>
        <p:sp>
          <p:nvSpPr>
            <p:cNvPr id="17" name="Line 11"/>
            <p:cNvSpPr>
              <a:spLocks noChangeShapeType="1"/>
            </p:cNvSpPr>
            <p:nvPr/>
          </p:nvSpPr>
          <p:spPr bwMode="auto">
            <a:xfrm flipH="1">
              <a:off x="852" y="2486"/>
              <a:ext cx="195" cy="0"/>
            </a:xfrm>
            <a:prstGeom prst="line">
              <a:avLst/>
            </a:prstGeom>
            <a:noFill/>
            <a:ln w="25400">
              <a:solidFill>
                <a:srgbClr val="FF3300"/>
              </a:solidFill>
              <a:round/>
              <a:headEnd/>
              <a:tailEnd/>
            </a:ln>
            <a:effectLst/>
          </p:spPr>
          <p:txBody>
            <a:bodyPr>
              <a:spAutoFit/>
            </a:bodyPr>
            <a:lstStyle/>
            <a:p>
              <a:endParaRPr lang="en-US"/>
            </a:p>
          </p:txBody>
        </p:sp>
        <p:sp>
          <p:nvSpPr>
            <p:cNvPr id="18" name="Line 12"/>
            <p:cNvSpPr>
              <a:spLocks noChangeShapeType="1"/>
            </p:cNvSpPr>
            <p:nvPr/>
          </p:nvSpPr>
          <p:spPr bwMode="auto">
            <a:xfrm flipH="1">
              <a:off x="858" y="2699"/>
              <a:ext cx="195" cy="0"/>
            </a:xfrm>
            <a:prstGeom prst="line">
              <a:avLst/>
            </a:prstGeom>
            <a:noFill/>
            <a:ln w="25400">
              <a:solidFill>
                <a:srgbClr val="FF3300"/>
              </a:solidFill>
              <a:round/>
              <a:headEnd/>
              <a:tailEnd/>
            </a:ln>
            <a:effectLst/>
          </p:spPr>
          <p:txBody>
            <a:bodyPr>
              <a:spAutoFit/>
            </a:bodyPr>
            <a:lstStyle/>
            <a:p>
              <a:endParaRPr lang="en-US"/>
            </a:p>
          </p:txBody>
        </p:sp>
        <p:sp>
          <p:nvSpPr>
            <p:cNvPr id="19" name="Line 13"/>
            <p:cNvSpPr>
              <a:spLocks noChangeShapeType="1"/>
            </p:cNvSpPr>
            <p:nvPr/>
          </p:nvSpPr>
          <p:spPr bwMode="auto">
            <a:xfrm flipH="1">
              <a:off x="855" y="2930"/>
              <a:ext cx="195" cy="0"/>
            </a:xfrm>
            <a:prstGeom prst="line">
              <a:avLst/>
            </a:prstGeom>
            <a:noFill/>
            <a:ln w="25400">
              <a:solidFill>
                <a:srgbClr val="FF3300"/>
              </a:solidFill>
              <a:round/>
              <a:headEnd/>
              <a:tailEnd/>
            </a:ln>
            <a:effectLst/>
          </p:spPr>
          <p:txBody>
            <a:bodyPr>
              <a:spAutoFit/>
            </a:bodyPr>
            <a:lstStyle/>
            <a:p>
              <a:endParaRPr lang="en-US"/>
            </a:p>
          </p:txBody>
        </p:sp>
        <p:sp>
          <p:nvSpPr>
            <p:cNvPr id="20" name="Line 14"/>
            <p:cNvSpPr>
              <a:spLocks noChangeShapeType="1"/>
            </p:cNvSpPr>
            <p:nvPr/>
          </p:nvSpPr>
          <p:spPr bwMode="auto">
            <a:xfrm flipH="1">
              <a:off x="861" y="3188"/>
              <a:ext cx="195" cy="0"/>
            </a:xfrm>
            <a:prstGeom prst="line">
              <a:avLst/>
            </a:prstGeom>
            <a:noFill/>
            <a:ln w="25400">
              <a:solidFill>
                <a:srgbClr val="FF3300"/>
              </a:solidFill>
              <a:round/>
              <a:headEnd/>
              <a:tailEnd/>
            </a:ln>
            <a:effectLst/>
          </p:spPr>
          <p:txBody>
            <a:bodyPr>
              <a:spAutoFit/>
            </a:bodyPr>
            <a:lstStyle/>
            <a:p>
              <a:endParaRPr lang="en-US"/>
            </a:p>
          </p:txBody>
        </p:sp>
      </p:grpSp>
      <p:sp>
        <p:nvSpPr>
          <p:cNvPr id="24" name="Rectangle 23"/>
          <p:cNvSpPr/>
          <p:nvPr/>
        </p:nvSpPr>
        <p:spPr>
          <a:xfrm>
            <a:off x="381000" y="2438401"/>
            <a:ext cx="8382000" cy="3610219"/>
          </a:xfrm>
          <a:prstGeom prst="rect">
            <a:avLst/>
          </a:prstGeom>
        </p:spPr>
        <p:txBody>
          <a:bodyPr wrap="square">
            <a:spAutoFit/>
          </a:bodyPr>
          <a:lstStyle/>
          <a:p>
            <a:pPr lvl="1">
              <a:lnSpc>
                <a:spcPct val="90000"/>
              </a:lnSpc>
              <a:buFontTx/>
              <a:buNone/>
            </a:pPr>
            <a:r>
              <a:rPr lang="en-US" sz="2400" dirty="0" smtClean="0"/>
              <a:t>Blatant non-privacy if</a:t>
            </a:r>
            <a:r>
              <a:rPr lang="en-US" sz="2400" dirty="0" smtClean="0">
                <a:solidFill>
                  <a:schemeClr val="tx2"/>
                </a:solidFill>
                <a:latin typeface="Comic Sans MS" pitchFamily="66" charset="0"/>
              </a:rPr>
              <a:t>:</a:t>
            </a:r>
            <a:endParaRPr lang="en-US" sz="2000" dirty="0" smtClean="0">
              <a:solidFill>
                <a:schemeClr val="tx2"/>
              </a:solidFill>
              <a:latin typeface="Comic Sans MS" pitchFamily="66" charset="0"/>
            </a:endParaRPr>
          </a:p>
          <a:p>
            <a:pPr lvl="1">
              <a:lnSpc>
                <a:spcPct val="90000"/>
              </a:lnSpc>
              <a:buFontTx/>
              <a:buNone/>
            </a:pPr>
            <a:r>
              <a:rPr lang="en-US" sz="2800" dirty="0" smtClean="0">
                <a:solidFill>
                  <a:schemeClr val="tx2"/>
                </a:solidFill>
                <a:latin typeface="Comic Sans MS" pitchFamily="66" charset="0"/>
              </a:rPr>
              <a:t>                  </a:t>
            </a:r>
            <a:r>
              <a:rPr lang="en-US" sz="2400" dirty="0" smtClean="0">
                <a:solidFill>
                  <a:srgbClr val="FF0066"/>
                </a:solidFill>
                <a:latin typeface="Comic Sans MS" pitchFamily="66" charset="0"/>
              </a:rPr>
              <a:t>all  </a:t>
            </a:r>
            <a:r>
              <a:rPr lang="en-US" sz="2400" dirty="0" smtClean="0">
                <a:latin typeface="Comic Sans MS" pitchFamily="66" charset="0"/>
              </a:rPr>
              <a:t>/</a:t>
            </a:r>
            <a:r>
              <a:rPr lang="en-US" sz="2400" dirty="0" smtClean="0">
                <a:solidFill>
                  <a:srgbClr val="FF0066"/>
                </a:solidFill>
                <a:latin typeface="Comic Sans MS" pitchFamily="66" charset="0"/>
              </a:rPr>
              <a:t>     </a:t>
            </a:r>
            <a:r>
              <a:rPr lang="en-US" sz="2400" dirty="0" smtClean="0">
                <a:solidFill>
                  <a:schemeClr val="accent1"/>
                </a:solidFill>
                <a:latin typeface="Symbol" pitchFamily="18" charset="2"/>
                <a:sym typeface="Symbol" pitchFamily="18" charset="2"/>
              </a:rPr>
              <a:t>0.761</a:t>
            </a:r>
            <a:r>
              <a:rPr lang="en-US" sz="2400" dirty="0" smtClean="0">
                <a:solidFill>
                  <a:schemeClr val="accent1"/>
                </a:solidFill>
                <a:latin typeface="Comic Sans MS" pitchFamily="66" charset="0"/>
                <a:sym typeface="Symbol" pitchFamily="18" charset="2"/>
              </a:rPr>
              <a:t>cn    </a:t>
            </a:r>
            <a:r>
              <a:rPr lang="en-US" sz="2400" dirty="0" smtClean="0">
                <a:solidFill>
                  <a:schemeClr val="tx2"/>
                </a:solidFill>
                <a:latin typeface="Comic Sans MS" pitchFamily="66" charset="0"/>
              </a:rPr>
              <a:t>  </a:t>
            </a:r>
            <a:r>
              <a:rPr lang="en-US" sz="2400" dirty="0" smtClean="0">
                <a:latin typeface="Comic Sans MS" pitchFamily="66" charset="0"/>
              </a:rPr>
              <a:t>/  </a:t>
            </a:r>
            <a:r>
              <a:rPr lang="en-US" sz="2400" dirty="0" smtClean="0">
                <a:solidFill>
                  <a:schemeClr val="tx2"/>
                </a:solidFill>
                <a:latin typeface="Comic Sans MS" pitchFamily="66" charset="0"/>
              </a:rPr>
              <a:t>  </a:t>
            </a:r>
            <a:r>
              <a:rPr lang="en-US" sz="2400" dirty="0" smtClean="0">
                <a:latin typeface="Comic Sans MS" pitchFamily="66" charset="0"/>
              </a:rPr>
              <a:t>(1/2 + </a:t>
            </a:r>
            <a:r>
              <a:rPr lang="en-US" sz="2400" dirty="0" smtClean="0">
                <a:latin typeface="Symbol" pitchFamily="18" charset="2"/>
                <a:sym typeface="Symbol" pitchFamily="18" charset="2"/>
              </a:rPr>
              <a:t></a:t>
            </a:r>
            <a:r>
              <a:rPr lang="en-US" sz="2400" dirty="0" smtClean="0">
                <a:latin typeface="Comic Sans MS" pitchFamily="66" charset="0"/>
              </a:rPr>
              <a:t>) </a:t>
            </a:r>
            <a:r>
              <a:rPr lang="en-US" sz="2400" dirty="0" err="1" smtClean="0">
                <a:latin typeface="Comic Sans MS" pitchFamily="66" charset="0"/>
              </a:rPr>
              <a:t>c’n</a:t>
            </a:r>
            <a:endParaRPr lang="en-US" sz="2400" dirty="0" smtClean="0">
              <a:latin typeface="Comic Sans MS" pitchFamily="66" charset="0"/>
            </a:endParaRPr>
          </a:p>
          <a:p>
            <a:pPr lvl="1">
              <a:lnSpc>
                <a:spcPct val="90000"/>
              </a:lnSpc>
              <a:buFontTx/>
              <a:buNone/>
            </a:pPr>
            <a:r>
              <a:rPr lang="en-US" sz="2400" dirty="0" smtClean="0">
                <a:solidFill>
                  <a:schemeClr val="tx2"/>
                </a:solidFill>
              </a:rPr>
              <a:t> answers are within  </a:t>
            </a:r>
            <a:r>
              <a:rPr lang="en-US" sz="2800" dirty="0" smtClean="0">
                <a:solidFill>
                  <a:schemeClr val="tx2"/>
                </a:solidFill>
              </a:rPr>
              <a:t>o(√n)  </a:t>
            </a:r>
            <a:r>
              <a:rPr lang="en-US" sz="2400" dirty="0" smtClean="0">
                <a:solidFill>
                  <a:schemeClr val="tx2"/>
                </a:solidFill>
              </a:rPr>
              <a:t>of the true answer,            </a:t>
            </a:r>
          </a:p>
          <a:p>
            <a:pPr lvl="1">
              <a:lnSpc>
                <a:spcPct val="90000"/>
              </a:lnSpc>
              <a:buFontTx/>
              <a:buNone/>
            </a:pPr>
            <a:r>
              <a:rPr lang="en-US" sz="2400" dirty="0" smtClean="0">
                <a:solidFill>
                  <a:schemeClr val="tx2"/>
                </a:solidFill>
              </a:rPr>
              <a:t>           </a:t>
            </a:r>
            <a:r>
              <a:rPr lang="en-US" sz="2400" dirty="0" smtClean="0"/>
              <a:t>e</a:t>
            </a:r>
            <a:r>
              <a:rPr lang="en-US" sz="2400" dirty="0" smtClean="0">
                <a:solidFill>
                  <a:schemeClr val="tx2"/>
                </a:solidFill>
              </a:rPr>
              <a:t>ven against an adversary restricted to</a:t>
            </a:r>
            <a:r>
              <a:rPr lang="en-US" sz="2800" dirty="0" smtClean="0">
                <a:solidFill>
                  <a:schemeClr val="tx2"/>
                </a:solidFill>
              </a:rPr>
              <a:t>   </a:t>
            </a:r>
          </a:p>
          <a:p>
            <a:pPr lvl="1">
              <a:lnSpc>
                <a:spcPct val="90000"/>
              </a:lnSpc>
              <a:buFontTx/>
              <a:buNone/>
            </a:pPr>
            <a:r>
              <a:rPr lang="en-US" sz="2800" dirty="0" smtClean="0">
                <a:solidFill>
                  <a:schemeClr val="tx2"/>
                </a:solidFill>
                <a:latin typeface="Comic Sans MS" pitchFamily="66" charset="0"/>
              </a:rPr>
              <a:t>queries       </a:t>
            </a:r>
            <a:r>
              <a:rPr lang="en-US" sz="2400" dirty="0" smtClean="0">
                <a:solidFill>
                  <a:srgbClr val="FF0066"/>
                </a:solidFill>
                <a:latin typeface="Comic Sans MS" pitchFamily="66" charset="0"/>
              </a:rPr>
              <a:t>n    </a:t>
            </a:r>
            <a:r>
              <a:rPr lang="en-US" sz="2400" dirty="0" smtClean="0">
                <a:latin typeface="Comic Sans MS" pitchFamily="66" charset="0"/>
              </a:rPr>
              <a:t>/</a:t>
            </a:r>
            <a:r>
              <a:rPr lang="en-US" sz="2400" dirty="0" smtClean="0">
                <a:solidFill>
                  <a:schemeClr val="tx2"/>
                </a:solidFill>
                <a:latin typeface="Comic Sans MS" pitchFamily="66" charset="0"/>
              </a:rPr>
              <a:t>       </a:t>
            </a:r>
            <a:r>
              <a:rPr lang="en-US" sz="2400" dirty="0" smtClean="0">
                <a:solidFill>
                  <a:schemeClr val="accent1"/>
                </a:solidFill>
                <a:latin typeface="Comic Sans MS" pitchFamily="66" charset="0"/>
              </a:rPr>
              <a:t> </a:t>
            </a:r>
            <a:r>
              <a:rPr lang="en-US" sz="2400" dirty="0" err="1" smtClean="0">
                <a:solidFill>
                  <a:schemeClr val="accent1"/>
                </a:solidFill>
                <a:latin typeface="Comic Sans MS" pitchFamily="66" charset="0"/>
              </a:rPr>
              <a:t>cn</a:t>
            </a:r>
            <a:r>
              <a:rPr lang="en-US" sz="2400" dirty="0" smtClean="0">
                <a:solidFill>
                  <a:schemeClr val="accent1"/>
                </a:solidFill>
                <a:latin typeface="Comic Sans MS" pitchFamily="66" charset="0"/>
              </a:rPr>
              <a:t>          </a:t>
            </a:r>
            <a:r>
              <a:rPr lang="en-US" sz="2400" dirty="0" smtClean="0">
                <a:latin typeface="Comic Sans MS" pitchFamily="66" charset="0"/>
              </a:rPr>
              <a:t>/</a:t>
            </a:r>
            <a:r>
              <a:rPr lang="en-US" sz="2400" dirty="0" smtClean="0">
                <a:solidFill>
                  <a:schemeClr val="tx2"/>
                </a:solidFill>
                <a:latin typeface="Comic Sans MS" pitchFamily="66" charset="0"/>
              </a:rPr>
              <a:t>   </a:t>
            </a:r>
            <a:r>
              <a:rPr lang="en-US" sz="2400" dirty="0" err="1" smtClean="0">
                <a:latin typeface="Comic Sans MS" pitchFamily="66" charset="0"/>
              </a:rPr>
              <a:t>c’n</a:t>
            </a:r>
            <a:r>
              <a:rPr lang="en-US" sz="2400" dirty="0" smtClean="0">
                <a:solidFill>
                  <a:schemeClr val="tx2"/>
                </a:solidFill>
                <a:latin typeface="Comic Sans MS" pitchFamily="66" charset="0"/>
              </a:rPr>
              <a:t>  </a:t>
            </a:r>
          </a:p>
          <a:p>
            <a:pPr lvl="1">
              <a:lnSpc>
                <a:spcPct val="90000"/>
              </a:lnSpc>
              <a:buFontTx/>
              <a:buNone/>
            </a:pPr>
            <a:r>
              <a:rPr lang="en-US" sz="2800" dirty="0" smtClean="0">
                <a:latin typeface="Comic Sans MS" pitchFamily="66" charset="0"/>
              </a:rPr>
              <a:t>comp   </a:t>
            </a:r>
            <a:r>
              <a:rPr lang="en-US" sz="2400" dirty="0" smtClean="0">
                <a:latin typeface="Comic Sans MS" pitchFamily="66" charset="0"/>
              </a:rPr>
              <a:t> </a:t>
            </a:r>
            <a:r>
              <a:rPr lang="en-US" sz="2400" dirty="0" smtClean="0">
                <a:solidFill>
                  <a:srgbClr val="FF0066"/>
                </a:solidFill>
                <a:latin typeface="Comic Sans MS" pitchFamily="66" charset="0"/>
              </a:rPr>
              <a:t>poly(n)   </a:t>
            </a:r>
            <a:r>
              <a:rPr lang="en-US" sz="2400" dirty="0" smtClean="0">
                <a:latin typeface="Comic Sans MS" pitchFamily="66" charset="0"/>
              </a:rPr>
              <a:t>/</a:t>
            </a:r>
            <a:r>
              <a:rPr lang="en-US" sz="2400" dirty="0" smtClean="0">
                <a:solidFill>
                  <a:schemeClr val="tx2"/>
                </a:solidFill>
                <a:latin typeface="Comic Sans MS" pitchFamily="66" charset="0"/>
              </a:rPr>
              <a:t>      </a:t>
            </a:r>
            <a:r>
              <a:rPr lang="en-US" sz="2400" dirty="0" smtClean="0">
                <a:solidFill>
                  <a:schemeClr val="accent1"/>
                </a:solidFill>
                <a:latin typeface="Comic Sans MS" pitchFamily="66" charset="0"/>
              </a:rPr>
              <a:t>poly(n)     </a:t>
            </a:r>
            <a:r>
              <a:rPr lang="en-US" sz="2400" dirty="0" smtClean="0">
                <a:latin typeface="Comic Sans MS" pitchFamily="66" charset="0"/>
              </a:rPr>
              <a:t>/  </a:t>
            </a:r>
            <a:r>
              <a:rPr lang="en-US" sz="2400" dirty="0" smtClean="0">
                <a:solidFill>
                  <a:schemeClr val="hlink"/>
                </a:solidFill>
                <a:latin typeface="Comic Sans MS" pitchFamily="66" charset="0"/>
              </a:rPr>
              <a:t> </a:t>
            </a:r>
            <a:r>
              <a:rPr lang="en-US" sz="2400" dirty="0" smtClean="0">
                <a:latin typeface="Comic Sans MS" pitchFamily="66" charset="0"/>
              </a:rPr>
              <a:t>exp(n) </a:t>
            </a:r>
            <a:endParaRPr lang="en-US" sz="2400" dirty="0" smtClean="0">
              <a:solidFill>
                <a:schemeClr val="tx2"/>
              </a:solidFill>
              <a:latin typeface="Comic Sans MS" pitchFamily="66" charset="0"/>
            </a:endParaRPr>
          </a:p>
          <a:p>
            <a:pPr lvl="1">
              <a:lnSpc>
                <a:spcPct val="90000"/>
              </a:lnSpc>
              <a:buFontTx/>
              <a:buNone/>
            </a:pPr>
            <a:r>
              <a:rPr lang="en-US" sz="2400" dirty="0" smtClean="0">
                <a:latin typeface="Comic Sans MS" pitchFamily="66" charset="0"/>
              </a:rPr>
              <a:t>              </a:t>
            </a:r>
            <a:r>
              <a:rPr lang="en-US" sz="2000" dirty="0" smtClean="0">
                <a:solidFill>
                  <a:srgbClr val="FF0066"/>
                </a:solidFill>
                <a:latin typeface="Comic Sans MS" pitchFamily="66" charset="0"/>
              </a:rPr>
              <a:t>[DY08]     </a:t>
            </a:r>
            <a:r>
              <a:rPr lang="en-US" sz="2000" dirty="0" smtClean="0">
                <a:latin typeface="Comic Sans MS" pitchFamily="66" charset="0"/>
              </a:rPr>
              <a:t>/</a:t>
            </a:r>
            <a:r>
              <a:rPr lang="en-US" sz="2000" dirty="0" smtClean="0">
                <a:solidFill>
                  <a:srgbClr val="FF0066"/>
                </a:solidFill>
                <a:latin typeface="Comic Sans MS" pitchFamily="66" charset="0"/>
              </a:rPr>
              <a:t>     </a:t>
            </a:r>
            <a:r>
              <a:rPr lang="en-US" sz="2000" dirty="0" smtClean="0">
                <a:solidFill>
                  <a:schemeClr val="accent1"/>
                </a:solidFill>
                <a:latin typeface="Comic Sans MS" pitchFamily="66" charset="0"/>
              </a:rPr>
              <a:t>[DMT07]       </a:t>
            </a:r>
            <a:r>
              <a:rPr lang="en-US" sz="2000" dirty="0" smtClean="0">
                <a:latin typeface="Comic Sans MS" pitchFamily="66" charset="0"/>
              </a:rPr>
              <a:t>/</a:t>
            </a:r>
            <a:r>
              <a:rPr lang="en-US" sz="2000" dirty="0" smtClean="0">
                <a:solidFill>
                  <a:srgbClr val="9FB8CD"/>
                </a:solidFill>
                <a:latin typeface="Comic Sans MS" pitchFamily="66" charset="0"/>
              </a:rPr>
              <a:t>   </a:t>
            </a:r>
            <a:r>
              <a:rPr lang="en-US" sz="2000" dirty="0" smtClean="0">
                <a:latin typeface="Comic Sans MS" pitchFamily="66" charset="0"/>
              </a:rPr>
              <a:t>[DMT07]</a:t>
            </a:r>
          </a:p>
          <a:p>
            <a:pPr lvl="1">
              <a:lnSpc>
                <a:spcPct val="90000"/>
              </a:lnSpc>
              <a:buFontTx/>
              <a:buNone/>
            </a:pPr>
            <a:endParaRPr lang="en-US" dirty="0" smtClean="0">
              <a:solidFill>
                <a:schemeClr val="tx2"/>
              </a:solidFill>
              <a:latin typeface="Comic Sans MS" pitchFamily="66" charset="0"/>
            </a:endParaRPr>
          </a:p>
          <a:p>
            <a:pPr lvl="1">
              <a:lnSpc>
                <a:spcPct val="90000"/>
              </a:lnSpc>
              <a:buFontTx/>
              <a:buNone/>
            </a:pPr>
            <a:r>
              <a:rPr lang="en-US" sz="2400" dirty="0" smtClean="0"/>
              <a:t>Results are independent of how noise is distributed.</a:t>
            </a:r>
          </a:p>
          <a:p>
            <a:pPr lvl="1">
              <a:lnSpc>
                <a:spcPct val="90000"/>
              </a:lnSpc>
              <a:buFontTx/>
              <a:buNone/>
            </a:pPr>
            <a:r>
              <a:rPr lang="en-US" sz="2400" dirty="0" smtClean="0"/>
              <a:t>A variant model permits poly(n) computation in the final case [DY08].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A48A2CE5-AF8D-480E-A56D-6924FAD495BC}" type="slidenum">
              <a:rPr lang="en-US"/>
              <a:pPr/>
              <a:t>8</a:t>
            </a:fld>
            <a:endParaRPr lang="en-US"/>
          </a:p>
        </p:txBody>
      </p:sp>
      <p:sp>
        <p:nvSpPr>
          <p:cNvPr id="618498" name="Rectangle 2"/>
          <p:cNvSpPr>
            <a:spLocks noGrp="1" noChangeArrowheads="1"/>
          </p:cNvSpPr>
          <p:nvPr>
            <p:ph type="title"/>
          </p:nvPr>
        </p:nvSpPr>
        <p:spPr/>
        <p:txBody>
          <a:bodyPr/>
          <a:lstStyle/>
          <a:p>
            <a:r>
              <a:rPr lang="en-US" sz="3200" dirty="0"/>
              <a:t>What if We Restrict the Total # </a:t>
            </a:r>
            <a:r>
              <a:rPr lang="en-US" sz="3200" dirty="0" smtClean="0"/>
              <a:t>of Sum Queries</a:t>
            </a:r>
            <a:r>
              <a:rPr lang="en-US" sz="3200" dirty="0"/>
              <a:t>?</a:t>
            </a:r>
          </a:p>
        </p:txBody>
      </p:sp>
      <p:sp>
        <p:nvSpPr>
          <p:cNvPr id="618499" name="Rectangle 3"/>
          <p:cNvSpPr>
            <a:spLocks noGrp="1" noChangeArrowheads="1"/>
          </p:cNvSpPr>
          <p:nvPr>
            <p:ph type="body" idx="1"/>
          </p:nvPr>
        </p:nvSpPr>
        <p:spPr>
          <a:xfrm>
            <a:off x="420688" y="1143000"/>
            <a:ext cx="8596312" cy="4953000"/>
          </a:xfrm>
        </p:spPr>
        <p:txBody>
          <a:bodyPr>
            <a:normAutofit/>
          </a:bodyPr>
          <a:lstStyle/>
          <a:p>
            <a:r>
              <a:rPr lang="en-US" sz="2800" dirty="0"/>
              <a:t>This Works.</a:t>
            </a:r>
          </a:p>
          <a:p>
            <a:r>
              <a:rPr lang="en-US" sz="2800" dirty="0"/>
              <a:t>Sufficient: </a:t>
            </a:r>
            <a:r>
              <a:rPr lang="en-US" sz="2800" dirty="0" smtClean="0"/>
              <a:t>noise depends on number of queries</a:t>
            </a:r>
            <a:endParaRPr lang="en-US" sz="2800" dirty="0"/>
          </a:p>
          <a:p>
            <a:pPr lvl="1"/>
            <a:r>
              <a:rPr lang="en-US" sz="2400" dirty="0"/>
              <a:t>Independent of database, its size, the actual query</a:t>
            </a:r>
          </a:p>
          <a:p>
            <a:pPr lvl="1"/>
            <a:r>
              <a:rPr lang="en-US" sz="2400" dirty="0"/>
              <a:t>MSN daily user logs: millions of records, &lt;300 queries</a:t>
            </a:r>
          </a:p>
          <a:p>
            <a:pPr lvl="1"/>
            <a:r>
              <a:rPr lang="en-US" sz="2400" dirty="0">
                <a:solidFill>
                  <a:schemeClr val="folHlink"/>
                </a:solidFill>
              </a:rPr>
              <a:t>Privacy Noise &lt;&lt; sampling error </a:t>
            </a:r>
          </a:p>
          <a:p>
            <a:r>
              <a:rPr lang="en-US" sz="2800" dirty="0"/>
              <a:t>Sums are Powerful!</a:t>
            </a:r>
          </a:p>
          <a:p>
            <a:pPr lvl="1"/>
            <a:r>
              <a:rPr lang="en-US" sz="2400" dirty="0"/>
              <a:t>Principal component analysis, singular value decomposition, </a:t>
            </a:r>
            <a:r>
              <a:rPr lang="en-US" sz="2400" dirty="0" err="1"/>
              <a:t>perceptron</a:t>
            </a:r>
            <a:r>
              <a:rPr lang="en-US" sz="2400" dirty="0"/>
              <a:t>, k-means clustering, ID3, association rules, </a:t>
            </a:r>
            <a:r>
              <a:rPr lang="en-US" sz="2400" dirty="0" smtClean="0"/>
              <a:t>                      and </a:t>
            </a:r>
            <a:r>
              <a:rPr lang="en-US" sz="2400" dirty="0"/>
              <a:t>STAT learning</a:t>
            </a:r>
          </a:p>
          <a:p>
            <a:pPr lvl="1"/>
            <a:r>
              <a:rPr lang="en-US" sz="2400" dirty="0"/>
              <a:t>Provably private, high quality </a:t>
            </a:r>
            <a:r>
              <a:rPr lang="en-US" sz="2400" dirty="0" smtClean="0"/>
              <a:t>approximations (for large n) </a:t>
            </a:r>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849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849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849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18499">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1849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18499">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18499">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184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0" name="Rectangle 2"/>
          <p:cNvSpPr>
            <a:spLocks noGrp="1" noChangeArrowheads="1"/>
          </p:cNvSpPr>
          <p:nvPr>
            <p:ph type="title"/>
          </p:nvPr>
        </p:nvSpPr>
        <p:spPr>
          <a:xfrm>
            <a:off x="457200" y="152400"/>
            <a:ext cx="8305800" cy="990600"/>
          </a:xfrm>
        </p:spPr>
        <p:txBody>
          <a:bodyPr>
            <a:normAutofit/>
          </a:bodyPr>
          <a:lstStyle/>
          <a:p>
            <a:r>
              <a:rPr lang="en-US" sz="4000" dirty="0" smtClean="0">
                <a:solidFill>
                  <a:schemeClr val="accent1"/>
                </a:solidFill>
              </a:rPr>
              <a:t>Limiting the Number of Sum Queries </a:t>
            </a:r>
            <a:r>
              <a:rPr lang="en-US" sz="2700" dirty="0" smtClean="0">
                <a:solidFill>
                  <a:schemeClr val="accent1"/>
                </a:solidFill>
              </a:rPr>
              <a:t>[DwNi04]</a:t>
            </a:r>
            <a:endParaRPr lang="en-US" sz="3600" dirty="0">
              <a:solidFill>
                <a:schemeClr val="accent1"/>
              </a:solidFill>
            </a:endParaRPr>
          </a:p>
        </p:txBody>
      </p:sp>
      <p:sp>
        <p:nvSpPr>
          <p:cNvPr id="616494" name="Text Box 46"/>
          <p:cNvSpPr txBox="1">
            <a:spLocks noChangeArrowheads="1"/>
          </p:cNvSpPr>
          <p:nvPr/>
        </p:nvSpPr>
        <p:spPr bwMode="auto">
          <a:xfrm>
            <a:off x="2002872" y="3352800"/>
            <a:ext cx="5769528" cy="1077218"/>
          </a:xfrm>
          <a:prstGeom prst="rect">
            <a:avLst/>
          </a:prstGeom>
          <a:noFill/>
          <a:ln w="25400">
            <a:noFill/>
            <a:miter lim="800000"/>
            <a:headEnd/>
            <a:tailEnd/>
          </a:ln>
          <a:effectLst/>
        </p:spPr>
        <p:txBody>
          <a:bodyPr wrap="none">
            <a:spAutoFit/>
          </a:bodyPr>
          <a:lstStyle/>
          <a:p>
            <a:pPr algn="ctr"/>
            <a:r>
              <a:rPr lang="en-US" sz="3200" dirty="0" smtClean="0"/>
              <a:t>Multiple </a:t>
            </a:r>
            <a:r>
              <a:rPr lang="en-US" sz="3200" dirty="0"/>
              <a:t>Queries, Adaptively </a:t>
            </a:r>
            <a:r>
              <a:rPr lang="en-US" sz="3200" dirty="0" smtClean="0"/>
              <a:t>Chosen</a:t>
            </a:r>
          </a:p>
          <a:p>
            <a:pPr algn="ctr"/>
            <a:r>
              <a:rPr lang="en-US" sz="3200" dirty="0" smtClean="0">
                <a:solidFill>
                  <a:srgbClr val="0033CC"/>
                </a:solidFill>
              </a:rPr>
              <a:t>e.g. n/</a:t>
            </a:r>
            <a:r>
              <a:rPr lang="en-US" sz="3200" dirty="0" err="1" smtClean="0">
                <a:solidFill>
                  <a:srgbClr val="0033CC"/>
                </a:solidFill>
              </a:rPr>
              <a:t>polylog</a:t>
            </a:r>
            <a:r>
              <a:rPr lang="en-US" sz="3200" dirty="0" smtClean="0">
                <a:solidFill>
                  <a:srgbClr val="0033CC"/>
                </a:solidFill>
              </a:rPr>
              <a:t>(n), noise o(</a:t>
            </a:r>
            <a:r>
              <a:rPr lang="en-US" sz="3200" dirty="0" smtClean="0">
                <a:solidFill>
                  <a:srgbClr val="0033CC"/>
                </a:solidFill>
                <a:latin typeface="Comic Sans MS"/>
              </a:rPr>
              <a:t>√n</a:t>
            </a:r>
            <a:r>
              <a:rPr lang="en-US" sz="3200" dirty="0" smtClean="0">
                <a:solidFill>
                  <a:srgbClr val="0033CC"/>
                </a:solidFill>
              </a:rPr>
              <a:t>) </a:t>
            </a:r>
            <a:endParaRPr lang="en-US" sz="3200" dirty="0">
              <a:solidFill>
                <a:srgbClr val="0033CC"/>
              </a:solidFill>
            </a:endParaRPr>
          </a:p>
        </p:txBody>
      </p:sp>
      <p:grpSp>
        <p:nvGrpSpPr>
          <p:cNvPr id="2" name="Group 67"/>
          <p:cNvGrpSpPr/>
          <p:nvPr/>
        </p:nvGrpSpPr>
        <p:grpSpPr>
          <a:xfrm>
            <a:off x="1600200" y="1143000"/>
            <a:ext cx="5562600" cy="2362200"/>
            <a:chOff x="1600200" y="1447800"/>
            <a:chExt cx="5562600" cy="2362200"/>
          </a:xfrm>
        </p:grpSpPr>
        <p:grpSp>
          <p:nvGrpSpPr>
            <p:cNvPr id="3" name="Group 3"/>
            <p:cNvGrpSpPr>
              <a:grpSpLocks/>
            </p:cNvGrpSpPr>
            <p:nvPr/>
          </p:nvGrpSpPr>
          <p:grpSpPr bwMode="auto">
            <a:xfrm>
              <a:off x="1600200" y="1828800"/>
              <a:ext cx="1905000" cy="1447800"/>
              <a:chOff x="1152" y="1008"/>
              <a:chExt cx="1200" cy="912"/>
            </a:xfrm>
            <a:solidFill>
              <a:srgbClr val="00B050"/>
            </a:solidFill>
          </p:grpSpPr>
          <p:grpSp>
            <p:nvGrpSpPr>
              <p:cNvPr id="4" name="Group 4"/>
              <p:cNvGrpSpPr>
                <a:grpSpLocks/>
              </p:cNvGrpSpPr>
              <p:nvPr/>
            </p:nvGrpSpPr>
            <p:grpSpPr bwMode="auto">
              <a:xfrm>
                <a:off x="1152" y="1392"/>
                <a:ext cx="1200" cy="528"/>
                <a:chOff x="1152" y="960"/>
                <a:chExt cx="1200" cy="528"/>
              </a:xfrm>
              <a:grpFill/>
            </p:grpSpPr>
            <p:grpSp>
              <p:nvGrpSpPr>
                <p:cNvPr id="5" name="Group 5"/>
                <p:cNvGrpSpPr>
                  <a:grpSpLocks/>
                </p:cNvGrpSpPr>
                <p:nvPr/>
              </p:nvGrpSpPr>
              <p:grpSpPr bwMode="auto">
                <a:xfrm>
                  <a:off x="1152" y="1152"/>
                  <a:ext cx="1200" cy="336"/>
                  <a:chOff x="1152" y="1152"/>
                  <a:chExt cx="1200" cy="336"/>
                </a:xfrm>
                <a:grpFill/>
              </p:grpSpPr>
              <p:sp>
                <p:nvSpPr>
                  <p:cNvPr id="616454" name="Oval 6"/>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55" name="Oval 7"/>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56" name="Oval 8"/>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57" name="Oval 9"/>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nvGrpSpPr>
                <p:cNvPr id="6" name="Group 10"/>
                <p:cNvGrpSpPr>
                  <a:grpSpLocks/>
                </p:cNvGrpSpPr>
                <p:nvPr/>
              </p:nvGrpSpPr>
              <p:grpSpPr bwMode="auto">
                <a:xfrm>
                  <a:off x="1152" y="960"/>
                  <a:ext cx="1200" cy="336"/>
                  <a:chOff x="1152" y="1152"/>
                  <a:chExt cx="1200" cy="336"/>
                </a:xfrm>
                <a:grpFill/>
              </p:grpSpPr>
              <p:sp>
                <p:nvSpPr>
                  <p:cNvPr id="616459" name="Oval 11"/>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0" name="Oval 12"/>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1" name="Oval 13"/>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2" name="Oval 14"/>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grpSp>
            <p:nvGrpSpPr>
              <p:cNvPr id="7" name="Group 15"/>
              <p:cNvGrpSpPr>
                <a:grpSpLocks/>
              </p:cNvGrpSpPr>
              <p:nvPr/>
            </p:nvGrpSpPr>
            <p:grpSpPr bwMode="auto">
              <a:xfrm>
                <a:off x="1152" y="1008"/>
                <a:ext cx="1200" cy="528"/>
                <a:chOff x="1152" y="960"/>
                <a:chExt cx="1200" cy="528"/>
              </a:xfrm>
              <a:grpFill/>
            </p:grpSpPr>
            <p:grpSp>
              <p:nvGrpSpPr>
                <p:cNvPr id="8" name="Group 16"/>
                <p:cNvGrpSpPr>
                  <a:grpSpLocks/>
                </p:cNvGrpSpPr>
                <p:nvPr/>
              </p:nvGrpSpPr>
              <p:grpSpPr bwMode="auto">
                <a:xfrm>
                  <a:off x="1152" y="1152"/>
                  <a:ext cx="1200" cy="336"/>
                  <a:chOff x="1152" y="1152"/>
                  <a:chExt cx="1200" cy="336"/>
                </a:xfrm>
                <a:grpFill/>
              </p:grpSpPr>
              <p:sp>
                <p:nvSpPr>
                  <p:cNvPr id="616465" name="Oval 17"/>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6" name="Oval 18"/>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7" name="Oval 19"/>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68" name="Oval 20"/>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nvGrpSpPr>
                <p:cNvPr id="9" name="Group 21"/>
                <p:cNvGrpSpPr>
                  <a:grpSpLocks/>
                </p:cNvGrpSpPr>
                <p:nvPr/>
              </p:nvGrpSpPr>
              <p:grpSpPr bwMode="auto">
                <a:xfrm>
                  <a:off x="1152" y="960"/>
                  <a:ext cx="1200" cy="336"/>
                  <a:chOff x="1152" y="1152"/>
                  <a:chExt cx="1200" cy="336"/>
                </a:xfrm>
                <a:grpFill/>
              </p:grpSpPr>
              <p:sp>
                <p:nvSpPr>
                  <p:cNvPr id="616470" name="Oval 22"/>
                  <p:cNvSpPr>
                    <a:spLocks noChangeArrowheads="1"/>
                  </p:cNvSpPr>
                  <p:nvPr/>
                </p:nvSpPr>
                <p:spPr bwMode="auto">
                  <a:xfrm>
                    <a:off x="1152" y="1296"/>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71" name="Oval 23"/>
                  <p:cNvSpPr>
                    <a:spLocks noChangeArrowheads="1"/>
                  </p:cNvSpPr>
                  <p:nvPr/>
                </p:nvSpPr>
                <p:spPr bwMode="auto">
                  <a:xfrm>
                    <a:off x="1152" y="1248"/>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72" name="Oval 24"/>
                  <p:cNvSpPr>
                    <a:spLocks noChangeArrowheads="1"/>
                  </p:cNvSpPr>
                  <p:nvPr/>
                </p:nvSpPr>
                <p:spPr bwMode="auto">
                  <a:xfrm>
                    <a:off x="1152" y="1200"/>
                    <a:ext cx="1200" cy="192"/>
                  </a:xfrm>
                  <a:prstGeom prst="ellipse">
                    <a:avLst/>
                  </a:prstGeom>
                  <a:grpFill/>
                  <a:ln w="25400">
                    <a:solidFill>
                      <a:schemeClr val="bg1"/>
                    </a:solidFill>
                    <a:round/>
                    <a:headEnd/>
                    <a:tailEnd/>
                  </a:ln>
                  <a:effectLst/>
                </p:spPr>
                <p:txBody>
                  <a:bodyPr anchor="ctr">
                    <a:spAutoFit/>
                  </a:bodyPr>
                  <a:lstStyle/>
                  <a:p>
                    <a:endParaRPr lang="en-US"/>
                  </a:p>
                </p:txBody>
              </p:sp>
              <p:sp>
                <p:nvSpPr>
                  <p:cNvPr id="616473" name="Oval 25"/>
                  <p:cNvSpPr>
                    <a:spLocks noChangeArrowheads="1"/>
                  </p:cNvSpPr>
                  <p:nvPr/>
                </p:nvSpPr>
                <p:spPr bwMode="auto">
                  <a:xfrm>
                    <a:off x="1152" y="1152"/>
                    <a:ext cx="1200" cy="192"/>
                  </a:xfrm>
                  <a:prstGeom prst="ellipse">
                    <a:avLst/>
                  </a:prstGeom>
                  <a:grpFill/>
                  <a:ln w="25400">
                    <a:solidFill>
                      <a:schemeClr val="bg1"/>
                    </a:solidFill>
                    <a:round/>
                    <a:headEnd/>
                    <a:tailEnd/>
                  </a:ln>
                  <a:effectLst/>
                </p:spPr>
                <p:txBody>
                  <a:bodyPr anchor="ctr">
                    <a:spAutoFit/>
                  </a:bodyPr>
                  <a:lstStyle/>
                  <a:p>
                    <a:endParaRPr lang="en-US"/>
                  </a:p>
                </p:txBody>
              </p:sp>
            </p:grpSp>
          </p:grpSp>
        </p:grpSp>
        <p:grpSp>
          <p:nvGrpSpPr>
            <p:cNvPr id="10" name="Group 38"/>
            <p:cNvGrpSpPr>
              <a:grpSpLocks/>
            </p:cNvGrpSpPr>
            <p:nvPr/>
          </p:nvGrpSpPr>
          <p:grpSpPr bwMode="auto">
            <a:xfrm>
              <a:off x="6248400" y="2133600"/>
              <a:ext cx="914400" cy="914400"/>
              <a:chOff x="4464" y="1680"/>
              <a:chExt cx="576" cy="576"/>
            </a:xfrm>
            <a:solidFill>
              <a:srgbClr val="0070C0"/>
            </a:solidFill>
          </p:grpSpPr>
          <p:sp>
            <p:nvSpPr>
              <p:cNvPr id="616487" name="Oval 39"/>
              <p:cNvSpPr>
                <a:spLocks noChangeArrowheads="1"/>
              </p:cNvSpPr>
              <p:nvPr/>
            </p:nvSpPr>
            <p:spPr bwMode="auto">
              <a:xfrm>
                <a:off x="4464" y="1680"/>
                <a:ext cx="576" cy="576"/>
              </a:xfrm>
              <a:prstGeom prst="ellipse">
                <a:avLst/>
              </a:prstGeom>
              <a:grpFill/>
              <a:ln w="25400">
                <a:solidFill>
                  <a:srgbClr val="36BEC8"/>
                </a:solidFill>
                <a:round/>
                <a:headEnd/>
                <a:tailEnd/>
              </a:ln>
              <a:effectLst/>
            </p:spPr>
            <p:txBody>
              <a:bodyPr wrap="none" anchor="ctr">
                <a:spAutoFit/>
              </a:bodyPr>
              <a:lstStyle/>
              <a:p>
                <a:endParaRPr lang="en-US"/>
              </a:p>
            </p:txBody>
          </p:sp>
          <p:sp>
            <p:nvSpPr>
              <p:cNvPr id="616488" name="Text Box 40"/>
              <p:cNvSpPr txBox="1">
                <a:spLocks noChangeArrowheads="1"/>
              </p:cNvSpPr>
              <p:nvPr/>
            </p:nvSpPr>
            <p:spPr bwMode="auto">
              <a:xfrm>
                <a:off x="4655" y="1824"/>
                <a:ext cx="241" cy="304"/>
              </a:xfrm>
              <a:prstGeom prst="rect">
                <a:avLst/>
              </a:prstGeom>
              <a:grpFill/>
              <a:ln w="25400">
                <a:solidFill>
                  <a:srgbClr val="36BEC8"/>
                </a:solidFill>
                <a:miter lim="800000"/>
                <a:headEnd/>
                <a:tailEnd/>
              </a:ln>
              <a:effectLst/>
            </p:spPr>
            <p:txBody>
              <a:bodyPr wrap="none">
                <a:spAutoFit/>
              </a:bodyPr>
              <a:lstStyle/>
              <a:p>
                <a:pPr algn="ctr"/>
                <a:r>
                  <a:rPr lang="en-US" sz="2400" b="1">
                    <a:solidFill>
                      <a:schemeClr val="bg1"/>
                    </a:solidFill>
                  </a:rPr>
                  <a:t>?</a:t>
                </a:r>
              </a:p>
            </p:txBody>
          </p:sp>
        </p:grpSp>
        <p:sp>
          <p:nvSpPr>
            <p:cNvPr id="616489" name="Line 41"/>
            <p:cNvSpPr>
              <a:spLocks noChangeShapeType="1"/>
            </p:cNvSpPr>
            <p:nvPr/>
          </p:nvSpPr>
          <p:spPr bwMode="auto">
            <a:xfrm>
              <a:off x="4876800" y="1447800"/>
              <a:ext cx="0" cy="2362200"/>
            </a:xfrm>
            <a:prstGeom prst="line">
              <a:avLst/>
            </a:prstGeom>
            <a:noFill/>
            <a:ln w="57150">
              <a:solidFill>
                <a:schemeClr val="folHlink"/>
              </a:solidFill>
              <a:prstDash val="sysDot"/>
              <a:round/>
              <a:headEnd/>
              <a:tailEnd/>
            </a:ln>
            <a:effectLst/>
          </p:spPr>
          <p:txBody>
            <a:bodyPr>
              <a:spAutoFit/>
            </a:bodyPr>
            <a:lstStyle/>
            <a:p>
              <a:endParaRPr lang="en-US"/>
            </a:p>
          </p:txBody>
        </p:sp>
        <p:sp>
          <p:nvSpPr>
            <p:cNvPr id="616490" name="Rectangle 42"/>
            <p:cNvSpPr>
              <a:spLocks noChangeArrowheads="1"/>
            </p:cNvSpPr>
            <p:nvPr/>
          </p:nvSpPr>
          <p:spPr bwMode="auto">
            <a:xfrm>
              <a:off x="4343400" y="2209800"/>
              <a:ext cx="1066800" cy="762000"/>
            </a:xfrm>
            <a:prstGeom prst="rect">
              <a:avLst/>
            </a:prstGeom>
            <a:solidFill>
              <a:schemeClr val="tx1"/>
            </a:solidFill>
            <a:ln w="25400">
              <a:solidFill>
                <a:srgbClr val="0000C6"/>
              </a:solidFill>
              <a:miter lim="800000"/>
              <a:headEnd/>
              <a:tailEnd/>
            </a:ln>
            <a:effectLst/>
          </p:spPr>
          <p:txBody>
            <a:bodyPr anchor="ctr">
              <a:spAutoFit/>
            </a:bodyPr>
            <a:lstStyle/>
            <a:p>
              <a:endParaRPr lang="en-US"/>
            </a:p>
          </p:txBody>
        </p:sp>
        <p:sp>
          <p:nvSpPr>
            <p:cNvPr id="616493" name="Text Box 45"/>
            <p:cNvSpPr txBox="1">
              <a:spLocks noChangeArrowheads="1"/>
            </p:cNvSpPr>
            <p:nvPr/>
          </p:nvSpPr>
          <p:spPr bwMode="auto">
            <a:xfrm>
              <a:off x="4648224" y="2286000"/>
              <a:ext cx="457176" cy="646331"/>
            </a:xfrm>
            <a:prstGeom prst="rect">
              <a:avLst/>
            </a:prstGeom>
            <a:noFill/>
            <a:ln w="25400">
              <a:noFill/>
              <a:miter lim="800000"/>
              <a:headEnd/>
              <a:tailEnd/>
            </a:ln>
            <a:effectLst/>
          </p:spPr>
          <p:txBody>
            <a:bodyPr wrap="none">
              <a:spAutoFit/>
            </a:bodyPr>
            <a:lstStyle/>
            <a:p>
              <a:pPr algn="ctr"/>
              <a:r>
                <a:rPr lang="en-US" sz="3600" dirty="0" smtClean="0">
                  <a:solidFill>
                    <a:schemeClr val="bg1"/>
                  </a:solidFill>
                  <a:latin typeface="+mj-lt"/>
                </a:rPr>
                <a:t>C</a:t>
              </a:r>
              <a:endParaRPr lang="en-US" sz="3600" dirty="0">
                <a:solidFill>
                  <a:schemeClr val="bg1"/>
                </a:solidFill>
                <a:latin typeface="+mj-lt"/>
              </a:endParaRPr>
            </a:p>
          </p:txBody>
        </p:sp>
        <p:sp>
          <p:nvSpPr>
            <p:cNvPr id="616491" name="Line 43"/>
            <p:cNvSpPr>
              <a:spLocks noChangeShapeType="1"/>
            </p:cNvSpPr>
            <p:nvPr/>
          </p:nvSpPr>
          <p:spPr bwMode="auto">
            <a:xfrm>
              <a:off x="3505200" y="2438400"/>
              <a:ext cx="838200"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sp>
          <p:nvSpPr>
            <p:cNvPr id="616495" name="Line 47"/>
            <p:cNvSpPr>
              <a:spLocks noChangeShapeType="1"/>
            </p:cNvSpPr>
            <p:nvPr/>
          </p:nvSpPr>
          <p:spPr bwMode="auto">
            <a:xfrm>
              <a:off x="3505200" y="2590800"/>
              <a:ext cx="838200"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sp>
          <p:nvSpPr>
            <p:cNvPr id="616496" name="Line 48"/>
            <p:cNvSpPr>
              <a:spLocks noChangeShapeType="1"/>
            </p:cNvSpPr>
            <p:nvPr/>
          </p:nvSpPr>
          <p:spPr bwMode="auto">
            <a:xfrm>
              <a:off x="3505200" y="2743200"/>
              <a:ext cx="838200"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grpSp>
          <p:nvGrpSpPr>
            <p:cNvPr id="11" name="Group 52"/>
            <p:cNvGrpSpPr>
              <a:grpSpLocks/>
            </p:cNvGrpSpPr>
            <p:nvPr/>
          </p:nvGrpSpPr>
          <p:grpSpPr bwMode="auto">
            <a:xfrm>
              <a:off x="5410200" y="2438400"/>
              <a:ext cx="838200" cy="304800"/>
              <a:chOff x="3408" y="1632"/>
              <a:chExt cx="528" cy="192"/>
            </a:xfrm>
          </p:grpSpPr>
          <p:sp>
            <p:nvSpPr>
              <p:cNvPr id="616492" name="Line 44"/>
              <p:cNvSpPr>
                <a:spLocks noChangeShapeType="1"/>
              </p:cNvSpPr>
              <p:nvPr/>
            </p:nvSpPr>
            <p:spPr bwMode="auto">
              <a:xfrm>
                <a:off x="3408" y="1632"/>
                <a:ext cx="528"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sp>
            <p:nvSpPr>
              <p:cNvPr id="616498" name="Line 50"/>
              <p:cNvSpPr>
                <a:spLocks noChangeShapeType="1"/>
              </p:cNvSpPr>
              <p:nvPr/>
            </p:nvSpPr>
            <p:spPr bwMode="auto">
              <a:xfrm>
                <a:off x="3408" y="1728"/>
                <a:ext cx="528"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sp>
            <p:nvSpPr>
              <p:cNvPr id="616499" name="Line 51"/>
              <p:cNvSpPr>
                <a:spLocks noChangeShapeType="1"/>
              </p:cNvSpPr>
              <p:nvPr/>
            </p:nvSpPr>
            <p:spPr bwMode="auto">
              <a:xfrm>
                <a:off x="3408" y="1824"/>
                <a:ext cx="528" cy="0"/>
              </a:xfrm>
              <a:prstGeom prst="line">
                <a:avLst/>
              </a:prstGeom>
              <a:noFill/>
              <a:ln w="38100">
                <a:solidFill>
                  <a:schemeClr val="folHlink"/>
                </a:solidFill>
                <a:round/>
                <a:headEnd type="triangle" w="med" len="med"/>
                <a:tailEnd type="triangle" w="med" len="med"/>
              </a:ln>
              <a:effectLst/>
            </p:spPr>
            <p:txBody>
              <a:bodyPr>
                <a:spAutoFit/>
              </a:bodyPr>
              <a:lstStyle/>
              <a:p>
                <a:endParaRPr lang="en-US"/>
              </a:p>
            </p:txBody>
          </p:sp>
        </p:grpSp>
      </p:grpSp>
      <p:sp>
        <p:nvSpPr>
          <p:cNvPr id="67" name="TextBox 66"/>
          <p:cNvSpPr txBox="1"/>
          <p:nvPr/>
        </p:nvSpPr>
        <p:spPr>
          <a:xfrm>
            <a:off x="1260774" y="4482405"/>
            <a:ext cx="7125860" cy="1754326"/>
          </a:xfrm>
          <a:prstGeom prst="rect">
            <a:avLst/>
          </a:prstGeom>
          <a:noFill/>
          <a:ln>
            <a:solidFill>
              <a:schemeClr val="tx1"/>
            </a:solidFill>
          </a:ln>
        </p:spPr>
        <p:txBody>
          <a:bodyPr wrap="none" rtlCol="0">
            <a:spAutoFit/>
          </a:bodyPr>
          <a:lstStyle/>
          <a:p>
            <a:pPr algn="ctr"/>
            <a:r>
              <a:rPr lang="en-US" sz="2800" dirty="0" smtClean="0"/>
              <a:t>Accuracy eventually deteriorates as # queries grows</a:t>
            </a:r>
          </a:p>
          <a:p>
            <a:pPr algn="ctr"/>
            <a:r>
              <a:rPr lang="en-US" sz="2800" dirty="0" smtClean="0"/>
              <a:t>Has also led to intriguing non-interactive results</a:t>
            </a:r>
          </a:p>
          <a:p>
            <a:pPr algn="ctr"/>
            <a:r>
              <a:rPr lang="en-US" sz="2800" dirty="0" smtClean="0"/>
              <a:t>Sums are Powerful </a:t>
            </a:r>
            <a:r>
              <a:rPr lang="en-US" sz="2400" dirty="0" smtClean="0"/>
              <a:t>[BDMN05]</a:t>
            </a:r>
          </a:p>
          <a:p>
            <a:pPr algn="ctr"/>
            <a:r>
              <a:rPr lang="en-US" sz="2400" dirty="0" smtClean="0"/>
              <a:t>(Pre-DP. Now know achieved a version of Differential Privacy)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649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
                                            <p:bg/>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7">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7">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Auxiliary Information</a:t>
            </a:r>
            <a:endParaRPr lang="en-US" sz="4000" dirty="0">
              <a:solidFill>
                <a:schemeClr val="accent1"/>
              </a:solidFill>
            </a:endParaRPr>
          </a:p>
        </p:txBody>
      </p:sp>
      <p:sp>
        <p:nvSpPr>
          <p:cNvPr id="3" name="Content Placeholder 2"/>
          <p:cNvSpPr>
            <a:spLocks noGrp="1"/>
          </p:cNvSpPr>
          <p:nvPr>
            <p:ph sz="quarter" idx="1"/>
          </p:nvPr>
        </p:nvSpPr>
        <p:spPr/>
        <p:txBody>
          <a:bodyPr/>
          <a:lstStyle/>
          <a:p>
            <a:r>
              <a:rPr lang="en-US" dirty="0" smtClean="0"/>
              <a:t>Information from any source </a:t>
            </a:r>
            <a:r>
              <a:rPr lang="en-US" i="1" dirty="0" smtClean="0"/>
              <a:t>other</a:t>
            </a:r>
            <a:r>
              <a:rPr lang="en-US" dirty="0" smtClean="0"/>
              <a:t> than the statistical database</a:t>
            </a:r>
          </a:p>
          <a:p>
            <a:pPr lvl="1"/>
            <a:r>
              <a:rPr lang="en-US" dirty="0" smtClean="0"/>
              <a:t>Other databases, including old releases of this one</a:t>
            </a:r>
          </a:p>
          <a:p>
            <a:pPr lvl="1"/>
            <a:r>
              <a:rPr lang="en-US" dirty="0" smtClean="0"/>
              <a:t>Newspapers</a:t>
            </a:r>
          </a:p>
          <a:p>
            <a:pPr lvl="1"/>
            <a:r>
              <a:rPr lang="en-US" dirty="0" smtClean="0"/>
              <a:t>General comments from insiders</a:t>
            </a:r>
          </a:p>
          <a:p>
            <a:pPr lvl="1"/>
            <a:r>
              <a:rPr lang="en-US" dirty="0" smtClean="0"/>
              <a:t>Government reports, census website</a:t>
            </a:r>
          </a:p>
          <a:p>
            <a:pPr lvl="1"/>
            <a:r>
              <a:rPr lang="en-US" dirty="0" smtClean="0"/>
              <a:t>Inside information from a </a:t>
            </a:r>
            <a:r>
              <a:rPr lang="en-US" i="1" dirty="0" smtClean="0"/>
              <a:t>different  </a:t>
            </a:r>
            <a:r>
              <a:rPr lang="en-US" dirty="0" smtClean="0"/>
              <a:t>organization</a:t>
            </a:r>
          </a:p>
          <a:p>
            <a:pPr lvl="2"/>
            <a:r>
              <a:rPr lang="en-US" dirty="0" err="1" smtClean="0"/>
              <a:t>Eg</a:t>
            </a:r>
            <a:r>
              <a:rPr lang="en-US" dirty="0" smtClean="0"/>
              <a:t>, Google’s view, if the attacker/user is a Google employee</a:t>
            </a:r>
          </a:p>
          <a:p>
            <a:pPr lvl="1"/>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Linkage Attacks: Malicious Use of Aux Info</a:t>
            </a:r>
            <a:endParaRPr lang="en-US" sz="3600" dirty="0">
              <a:solidFill>
                <a:schemeClr val="accent1"/>
              </a:solidFill>
            </a:endParaRPr>
          </a:p>
        </p:txBody>
      </p:sp>
      <p:sp>
        <p:nvSpPr>
          <p:cNvPr id="3" name="Content Placeholder 2"/>
          <p:cNvSpPr>
            <a:spLocks noGrp="1"/>
          </p:cNvSpPr>
          <p:nvPr>
            <p:ph sz="quarter" idx="1"/>
          </p:nvPr>
        </p:nvSpPr>
        <p:spPr/>
        <p:txBody>
          <a:bodyPr/>
          <a:lstStyle/>
          <a:p>
            <a:r>
              <a:rPr lang="en-US" dirty="0" smtClean="0"/>
              <a:t>Using “innocuous” data in one dataset to identify a record in a different dataset containing both innocuous and sensitive data</a:t>
            </a:r>
          </a:p>
          <a:p>
            <a:r>
              <a:rPr lang="en-US" dirty="0" smtClean="0"/>
              <a:t>Motivated the voluminous research on hiding small cell counts in tabular data release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379A2691-7E19-4337-B617-61BF5D1CD1EA}" type="slidenum">
              <a:rPr lang="en-US"/>
              <a:pPr/>
              <a:t>12</a:t>
            </a:fld>
            <a:endParaRPr lang="en-US"/>
          </a:p>
        </p:txBody>
      </p:sp>
      <p:sp>
        <p:nvSpPr>
          <p:cNvPr id="19457" name="Rectangle 1"/>
          <p:cNvSpPr>
            <a:spLocks noGrp="1" noChangeArrowheads="1"/>
          </p:cNvSpPr>
          <p:nvPr>
            <p:ph type="title"/>
          </p:nvPr>
        </p:nvSpPr>
        <p:spPr>
          <a:xfrm>
            <a:off x="304800" y="228600"/>
            <a:ext cx="8305800" cy="685800"/>
          </a:xfrm>
          <a:ln/>
        </p:spPr>
        <p:txBody>
          <a:bodyPr lIns="38100" tIns="38100" rIns="78740" bIns="38100"/>
          <a:lstStyle/>
          <a:p>
            <a:pPr marL="1588"/>
            <a:r>
              <a:rPr lang="en-US"/>
              <a:t>AOL Search History Release (2006)</a:t>
            </a:r>
          </a:p>
        </p:txBody>
      </p:sp>
      <p:sp>
        <p:nvSpPr>
          <p:cNvPr id="19458" name="Rectangle 2"/>
          <p:cNvSpPr>
            <a:spLocks noGrp="1" noChangeArrowheads="1"/>
          </p:cNvSpPr>
          <p:nvPr>
            <p:ph type="body" idx="1"/>
          </p:nvPr>
        </p:nvSpPr>
        <p:spPr>
          <a:ln/>
        </p:spPr>
        <p:txBody>
          <a:bodyPr rIns="132080"/>
          <a:lstStyle/>
          <a:p>
            <a:r>
              <a:rPr lang="en-US"/>
              <a:t>650,000 users, 20 Million queries, 3 months</a:t>
            </a:r>
          </a:p>
          <a:p>
            <a:r>
              <a:rPr lang="en-US" b="1"/>
              <a:t>AOL’s goal</a:t>
            </a:r>
            <a:r>
              <a:rPr lang="en-US"/>
              <a:t>: </a:t>
            </a:r>
          </a:p>
          <a:p>
            <a:pPr lvl="1"/>
            <a:r>
              <a:rPr lang="en-US"/>
              <a:t>provide real query logs from real users</a:t>
            </a:r>
          </a:p>
          <a:p>
            <a:r>
              <a:rPr lang="en-US"/>
              <a:t>Privacy?</a:t>
            </a:r>
          </a:p>
          <a:p>
            <a:pPr lvl="1"/>
            <a:r>
              <a:rPr lang="en-US"/>
              <a:t>“Identifying information” replaced with random identifiers</a:t>
            </a:r>
          </a:p>
          <a:p>
            <a:pPr lvl="1"/>
            <a:r>
              <a:rPr lang="en-US" b="1"/>
              <a:t>But:</a:t>
            </a:r>
            <a:r>
              <a:rPr lang="en-US"/>
              <a:t> different searches by the same user still linked</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p:txBody>
          <a:bodyPr/>
          <a:lstStyle/>
          <a:p>
            <a:fld id="{652C838F-51C9-486E-A893-1B8BF8EA2FC2}" type="slidenum">
              <a:rPr lang="en-US"/>
              <a:pPr/>
              <a:t>13</a:t>
            </a:fld>
            <a:endParaRPr lang="en-US"/>
          </a:p>
        </p:txBody>
      </p:sp>
      <p:pic>
        <p:nvPicPr>
          <p:cNvPr id="20481" name="Picture 1"/>
          <p:cNvPicPr>
            <a:picLocks noChangeAspect="1" noChangeArrowheads="1"/>
          </p:cNvPicPr>
          <p:nvPr/>
        </p:nvPicPr>
        <p:blipFill>
          <a:blip r:embed="rId2" cstate="print"/>
          <a:srcRect/>
          <a:stretch>
            <a:fillRect/>
          </a:stretch>
        </p:blipFill>
        <p:spPr bwMode="auto">
          <a:xfrm>
            <a:off x="254000" y="914400"/>
            <a:ext cx="9144000" cy="4224338"/>
          </a:xfrm>
          <a:prstGeom prst="rect">
            <a:avLst/>
          </a:prstGeom>
          <a:noFill/>
          <a:ln w="12700" cap="flat">
            <a:noFill/>
            <a:round/>
            <a:headEnd/>
            <a:tailEnd/>
          </a:ln>
        </p:spPr>
      </p:pic>
      <p:sp>
        <p:nvSpPr>
          <p:cNvPr id="20482" name="Rectangle 2"/>
          <p:cNvSpPr>
            <a:spLocks/>
          </p:cNvSpPr>
          <p:nvPr/>
        </p:nvSpPr>
        <p:spPr bwMode="auto">
          <a:xfrm>
            <a:off x="352425" y="5191125"/>
            <a:ext cx="2933700" cy="1524000"/>
          </a:xfrm>
          <a:prstGeom prst="rect">
            <a:avLst/>
          </a:prstGeom>
          <a:noFill/>
          <a:ln w="12700" cap="flat">
            <a:noFill/>
            <a:miter lim="800000"/>
            <a:headEnd type="none" w="med" len="med"/>
            <a:tailEnd type="none" w="med" len="med"/>
          </a:ln>
        </p:spPr>
        <p:txBody>
          <a:bodyPr wrap="none" lIns="0" tIns="0" rIns="40639" bIns="0">
            <a:spAutoFit/>
          </a:bodyPr>
          <a:lstStyle/>
          <a:p>
            <a:pPr marL="39688"/>
            <a:r>
              <a:rPr lang="en-US">
                <a:solidFill>
                  <a:schemeClr val="tx1"/>
                </a:solidFill>
                <a:ea typeface="Gill Sans" charset="0"/>
                <a:cs typeface="Gill Sans" charset="0"/>
              </a:rPr>
              <a:t>Name: Thelma Arnold</a:t>
            </a:r>
          </a:p>
          <a:p>
            <a:pPr marL="39688"/>
            <a:r>
              <a:rPr lang="en-US">
                <a:solidFill>
                  <a:schemeClr val="tx1"/>
                </a:solidFill>
                <a:ea typeface="Gill Sans" charset="0"/>
                <a:cs typeface="Gill Sans" charset="0"/>
              </a:rPr>
              <a:t>Age: 62</a:t>
            </a:r>
          </a:p>
          <a:p>
            <a:pPr marL="39688"/>
            <a:r>
              <a:rPr lang="en-US">
                <a:solidFill>
                  <a:schemeClr val="tx1"/>
                </a:solidFill>
                <a:ea typeface="Gill Sans" charset="0"/>
                <a:cs typeface="Gill Sans" charset="0"/>
              </a:rPr>
              <a:t>Widow</a:t>
            </a:r>
          </a:p>
          <a:p>
            <a:pPr marL="39688"/>
            <a:r>
              <a:rPr lang="en-US">
                <a:solidFill>
                  <a:schemeClr val="tx1"/>
                </a:solidFill>
                <a:ea typeface="Gill Sans" charset="0"/>
                <a:cs typeface="Gill Sans" charset="0"/>
              </a:rPr>
              <a:t>Residence: Lilburn, GA</a:t>
            </a:r>
          </a:p>
        </p:txBody>
      </p:sp>
      <p:pic>
        <p:nvPicPr>
          <p:cNvPr id="20483" name="Picture 3"/>
          <p:cNvPicPr>
            <a:picLocks noChangeAspect="1" noChangeArrowheads="1"/>
          </p:cNvPicPr>
          <p:nvPr/>
        </p:nvPicPr>
        <p:blipFill>
          <a:blip r:embed="rId3" cstate="print"/>
          <a:srcRect/>
          <a:stretch>
            <a:fillRect/>
          </a:stretch>
        </p:blipFill>
        <p:spPr bwMode="auto">
          <a:xfrm>
            <a:off x="3619500" y="1689100"/>
            <a:ext cx="1457325" cy="219075"/>
          </a:xfrm>
          <a:prstGeom prst="rect">
            <a:avLst/>
          </a:prstGeom>
          <a:noFill/>
          <a:ln w="12700" cap="flat">
            <a:noFill/>
            <a:round/>
            <a:headEnd/>
            <a:tailEnd/>
          </a:ln>
        </p:spPr>
      </p:pic>
      <p:sp>
        <p:nvSpPr>
          <p:cNvPr id="20484" name="Rectangle 4"/>
          <p:cNvSpPr>
            <a:spLocks noGrp="1" noChangeArrowheads="1"/>
          </p:cNvSpPr>
          <p:nvPr>
            <p:ph type="title"/>
          </p:nvPr>
        </p:nvSpPr>
        <p:spPr>
          <a:ln/>
        </p:spPr>
        <p:txBody>
          <a:bodyPr rIns="132080"/>
          <a:lstStyle/>
          <a:p>
            <a:r>
              <a:rPr lang="en-US"/>
              <a:t>AOL Search History Release (2006)</a:t>
            </a:r>
          </a:p>
        </p:txBody>
      </p:sp>
      <p:sp>
        <p:nvSpPr>
          <p:cNvPr id="20485" name="Rectangle 5"/>
          <p:cNvSpPr>
            <a:spLocks/>
          </p:cNvSpPr>
          <p:nvPr/>
        </p:nvSpPr>
        <p:spPr bwMode="auto">
          <a:xfrm>
            <a:off x="5130800" y="4775200"/>
            <a:ext cx="1943100" cy="292100"/>
          </a:xfrm>
          <a:prstGeom prst="rect">
            <a:avLst/>
          </a:prstGeom>
          <a:noFill/>
          <a:ln w="12700" cap="flat">
            <a:solidFill>
              <a:srgbClr val="CC0000"/>
            </a:solidFill>
            <a:prstDash val="solid"/>
            <a:round/>
            <a:headEnd type="none" w="med" len="med"/>
            <a:tailEnd type="none" w="med" len="med"/>
          </a:ln>
        </p:spPr>
        <p:txBody>
          <a:bodyPr lIns="0" tIns="0" rIns="0" bIns="0"/>
          <a:lstStyle/>
          <a:p>
            <a:endParaRPr lang="en-US"/>
          </a:p>
        </p:txBody>
      </p:sp>
      <p:sp>
        <p:nvSpPr>
          <p:cNvPr id="20486" name="Rectangle 6"/>
          <p:cNvSpPr>
            <a:spLocks/>
          </p:cNvSpPr>
          <p:nvPr/>
        </p:nvSpPr>
        <p:spPr bwMode="auto">
          <a:xfrm>
            <a:off x="5245100" y="4457700"/>
            <a:ext cx="1308100" cy="279400"/>
          </a:xfrm>
          <a:prstGeom prst="rect">
            <a:avLst/>
          </a:prstGeom>
          <a:noFill/>
          <a:ln w="12700" cap="flat">
            <a:solidFill>
              <a:srgbClr val="CC0000"/>
            </a:solidFill>
            <a:prstDash val="solid"/>
            <a:round/>
            <a:headEnd type="none" w="med" len="med"/>
            <a:tailEnd type="none" w="med" len="med"/>
          </a:ln>
        </p:spPr>
        <p:txBody>
          <a:bodyPr lIns="0" tIns="0" rIns="0" bIns="0"/>
          <a:lstStyle/>
          <a:p>
            <a:endParaRPr lang="en-US"/>
          </a:p>
        </p:txBody>
      </p:sp>
      <p:sp>
        <p:nvSpPr>
          <p:cNvPr id="20487" name="Rectangle 7"/>
          <p:cNvSpPr>
            <a:spLocks/>
          </p:cNvSpPr>
          <p:nvPr/>
        </p:nvSpPr>
        <p:spPr bwMode="auto">
          <a:xfrm>
            <a:off x="3378200" y="4775200"/>
            <a:ext cx="1308100" cy="292100"/>
          </a:xfrm>
          <a:prstGeom prst="rect">
            <a:avLst/>
          </a:prstGeom>
          <a:noFill/>
          <a:ln w="12700" cap="flat">
            <a:solidFill>
              <a:srgbClr val="CC0000"/>
            </a:solidFill>
            <a:prstDash val="solid"/>
            <a:round/>
            <a:headEnd type="none" w="med" len="med"/>
            <a:tailEnd type="none" w="med" len="med"/>
          </a:ln>
        </p:spPr>
        <p:txBody>
          <a:bodyPr lIns="0" tIns="0" rIns="0" bIns="0"/>
          <a:lstStyle/>
          <a:p>
            <a:endParaRPr lang="en-US"/>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endParaRPr lang="en-US" smtClean="0"/>
          </a:p>
        </p:txBody>
      </p:sp>
      <p:sp>
        <p:nvSpPr>
          <p:cNvPr id="2051" name="Rectangle 3"/>
          <p:cNvSpPr>
            <a:spLocks noGrp="1" noChangeArrowheads="1"/>
          </p:cNvSpPr>
          <p:nvPr>
            <p:ph type="subTitle" idx="1"/>
          </p:nvPr>
        </p:nvSpPr>
        <p:spPr/>
        <p:txBody>
          <a:bodyPr/>
          <a:lstStyle/>
          <a:p>
            <a:pPr eaLnBrk="1" hangingPunct="1"/>
            <a:endParaRPr lang="en-US" smtClean="0"/>
          </a:p>
        </p:txBody>
      </p:sp>
      <p:pic>
        <p:nvPicPr>
          <p:cNvPr id="2052" name="Picture 4"/>
          <p:cNvPicPr>
            <a:picLocks noChangeAspect="1" noChangeArrowheads="1"/>
          </p:cNvPicPr>
          <p:nvPr/>
        </p:nvPicPr>
        <p:blipFill>
          <a:blip r:embed="rId2" cstate="print"/>
          <a:srcRect/>
          <a:stretch>
            <a:fillRect/>
          </a:stretch>
        </p:blipFill>
        <p:spPr bwMode="auto">
          <a:xfrm>
            <a:off x="-685800" y="-381000"/>
            <a:ext cx="12192000" cy="9753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The Netflix Prize</a:t>
            </a:r>
            <a:endParaRPr lang="en-US" sz="3600" dirty="0">
              <a:solidFill>
                <a:schemeClr val="accent1"/>
              </a:solidFill>
            </a:endParaRPr>
          </a:p>
        </p:txBody>
      </p:sp>
      <p:sp>
        <p:nvSpPr>
          <p:cNvPr id="3" name="Content Placeholder 2"/>
          <p:cNvSpPr>
            <a:spLocks noGrp="1"/>
          </p:cNvSpPr>
          <p:nvPr>
            <p:ph sz="quarter" idx="1"/>
          </p:nvPr>
        </p:nvSpPr>
        <p:spPr/>
        <p:txBody>
          <a:bodyPr/>
          <a:lstStyle/>
          <a:p>
            <a:r>
              <a:rPr lang="en-US" dirty="0" smtClean="0"/>
              <a:t>Netflix Recommends Movies to its Subscribers</a:t>
            </a:r>
          </a:p>
          <a:p>
            <a:pPr lvl="1"/>
            <a:r>
              <a:rPr lang="en-US" dirty="0" smtClean="0"/>
              <a:t>Seeks improved recommendation system</a:t>
            </a:r>
          </a:p>
          <a:p>
            <a:pPr lvl="1"/>
            <a:r>
              <a:rPr lang="en-US" dirty="0" smtClean="0"/>
              <a:t>Offers $1,000,000 for 10% improvement</a:t>
            </a:r>
          </a:p>
          <a:p>
            <a:pPr lvl="2"/>
            <a:r>
              <a:rPr lang="en-US" dirty="0" smtClean="0"/>
              <a:t>Not concerned here with how this is measured</a:t>
            </a:r>
          </a:p>
          <a:p>
            <a:pPr lvl="1"/>
            <a:r>
              <a:rPr lang="en-US" dirty="0" smtClean="0"/>
              <a:t>Publishes training data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From the Netflix Prize Rules Page…</a:t>
            </a:r>
            <a:endParaRPr lang="en-US" sz="4000" dirty="0">
              <a:solidFill>
                <a:schemeClr val="accent1"/>
              </a:solidFill>
            </a:endParaRPr>
          </a:p>
        </p:txBody>
      </p:sp>
      <p:sp>
        <p:nvSpPr>
          <p:cNvPr id="3" name="Content Placeholder 2"/>
          <p:cNvSpPr>
            <a:spLocks noGrp="1"/>
          </p:cNvSpPr>
          <p:nvPr>
            <p:ph sz="quarter" idx="1"/>
          </p:nvPr>
        </p:nvSpPr>
        <p:spPr/>
        <p:txBody>
          <a:bodyPr/>
          <a:lstStyle/>
          <a:p>
            <a:r>
              <a:rPr lang="en-US" dirty="0" smtClean="0"/>
              <a:t>“The training data set consists of more than 100 million ratings from over 480 thousand randomly-chosen, anonymous customers on nearly 18 thousand movie titles.”</a:t>
            </a:r>
          </a:p>
          <a:p>
            <a:r>
              <a:rPr lang="en-US" dirty="0" smtClean="0"/>
              <a:t>“The ratings are on a scale from 1 to 5 (integral) stars. To protect customer privacy, all personal information identifying individual customers has been removed and all customer ids have been replaced by randomly-assigned ids. The date of each rating and the title and year of release for each movie are provided.”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From the Netflix Prize Rules Page…</a:t>
            </a:r>
            <a:endParaRPr lang="en-US" sz="4000" dirty="0">
              <a:solidFill>
                <a:schemeClr val="accent1"/>
              </a:solidFill>
            </a:endParaRPr>
          </a:p>
        </p:txBody>
      </p:sp>
      <p:sp>
        <p:nvSpPr>
          <p:cNvPr id="3" name="Content Placeholder 2"/>
          <p:cNvSpPr>
            <a:spLocks noGrp="1"/>
          </p:cNvSpPr>
          <p:nvPr>
            <p:ph sz="quarter" idx="1"/>
          </p:nvPr>
        </p:nvSpPr>
        <p:spPr/>
        <p:txBody>
          <a:bodyPr/>
          <a:lstStyle/>
          <a:p>
            <a:r>
              <a:rPr lang="en-US" dirty="0" smtClean="0"/>
              <a:t>“The training data set consists of more than 100 million ratings from over 480 thousand randomly-chosen, anonymous customers on nearly 18 thousand movie titles.”</a:t>
            </a:r>
          </a:p>
          <a:p>
            <a:r>
              <a:rPr lang="en-US" dirty="0" smtClean="0"/>
              <a:t>“The ratings are on a scale from 1 to 5 (integral) stars. </a:t>
            </a:r>
            <a:r>
              <a:rPr lang="en-US" dirty="0" smtClean="0">
                <a:solidFill>
                  <a:srgbClr val="C00000"/>
                </a:solidFill>
              </a:rPr>
              <a:t>To protect customer privacy, all personal information identifying individual customers has been removed and all customer ids have been replaced by randomly-assigned ids. </a:t>
            </a:r>
            <a:r>
              <a:rPr lang="en-US" dirty="0" smtClean="0"/>
              <a:t>The date of each rating and the title and year of release for each movie are provided.”</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A Source of Auxiliary Information</a:t>
            </a:r>
            <a:endParaRPr lang="en-US" sz="4000" dirty="0">
              <a:solidFill>
                <a:schemeClr val="accent1"/>
              </a:solidFill>
            </a:endParaRPr>
          </a:p>
        </p:txBody>
      </p:sp>
      <p:sp>
        <p:nvSpPr>
          <p:cNvPr id="3" name="Content Placeholder 2"/>
          <p:cNvSpPr>
            <a:spLocks noGrp="1"/>
          </p:cNvSpPr>
          <p:nvPr>
            <p:ph sz="quarter" idx="1"/>
          </p:nvPr>
        </p:nvSpPr>
        <p:spPr/>
        <p:txBody>
          <a:bodyPr/>
          <a:lstStyle/>
          <a:p>
            <a:r>
              <a:rPr lang="en-US" dirty="0" smtClean="0"/>
              <a:t>Internet Movie Database (</a:t>
            </a:r>
            <a:r>
              <a:rPr lang="en-US" dirty="0" err="1" smtClean="0"/>
              <a:t>IMDb</a:t>
            </a:r>
            <a:r>
              <a:rPr lang="en-US" dirty="0" smtClean="0"/>
              <a:t>)</a:t>
            </a:r>
          </a:p>
          <a:p>
            <a:pPr lvl="1"/>
            <a:r>
              <a:rPr lang="en-US" dirty="0" smtClean="0"/>
              <a:t>Individuals may register for an account and rate movies</a:t>
            </a:r>
          </a:p>
          <a:p>
            <a:pPr lvl="1"/>
            <a:r>
              <a:rPr lang="en-US" dirty="0" smtClean="0"/>
              <a:t>Need not be anonymous</a:t>
            </a:r>
          </a:p>
          <a:p>
            <a:pPr lvl="1"/>
            <a:r>
              <a:rPr lang="en-US" dirty="0" smtClean="0"/>
              <a:t>Visible material includes ratings, dates, comments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686800" cy="990600"/>
          </a:xfrm>
        </p:spPr>
        <p:txBody>
          <a:bodyPr>
            <a:normAutofit fontScale="90000"/>
          </a:bodyPr>
          <a:lstStyle/>
          <a:p>
            <a:r>
              <a:rPr lang="en-US" sz="4000" dirty="0" smtClean="0">
                <a:solidFill>
                  <a:schemeClr val="accent1"/>
                </a:solidFill>
              </a:rPr>
              <a:t>A Linkage Attack on the Netflix Prize Dataset </a:t>
            </a:r>
            <a:r>
              <a:rPr lang="en-US" sz="3100" dirty="0" smtClean="0">
                <a:solidFill>
                  <a:schemeClr val="accent1"/>
                </a:solidFill>
              </a:rPr>
              <a:t>[NS06]</a:t>
            </a:r>
            <a:endParaRPr lang="en-US" dirty="0">
              <a:solidFill>
                <a:schemeClr val="tx1"/>
              </a:solidFill>
              <a:latin typeface="+mn-lt"/>
            </a:endParaRPr>
          </a:p>
        </p:txBody>
      </p:sp>
      <p:sp>
        <p:nvSpPr>
          <p:cNvPr id="3" name="Content Placeholder 2"/>
          <p:cNvSpPr>
            <a:spLocks noGrp="1"/>
          </p:cNvSpPr>
          <p:nvPr>
            <p:ph sz="quarter" idx="1"/>
          </p:nvPr>
        </p:nvSpPr>
        <p:spPr/>
        <p:txBody>
          <a:bodyPr>
            <a:normAutofit/>
          </a:bodyPr>
          <a:lstStyle/>
          <a:p>
            <a:r>
              <a:rPr lang="en-US" dirty="0" smtClean="0"/>
              <a:t>“With 8 movie ratings (of which we allow 2 to be completely wrong) and dates that may have a 3-day error, 96% of Netflix subscribers whose records have been released can be uniquely identified in the dataset.”</a:t>
            </a:r>
          </a:p>
          <a:p>
            <a:r>
              <a:rPr lang="en-US" dirty="0" smtClean="0"/>
              <a:t>“For 89%, 2 ratings and dates are enough to reduce the set of plausible records to 8 out of almost 500,000, which can then be inspected by a human for further </a:t>
            </a:r>
            <a:r>
              <a:rPr lang="en-US" dirty="0" err="1" smtClean="0"/>
              <a:t>deanonymization</a:t>
            </a:r>
            <a:r>
              <a:rPr lang="en-US" dirty="0" smtClean="0"/>
              <a:t>.”</a:t>
            </a:r>
          </a:p>
          <a:p>
            <a:r>
              <a:rPr lang="en-US" dirty="0" smtClean="0"/>
              <a:t>Attack prosecuted successfully using the </a:t>
            </a:r>
            <a:r>
              <a:rPr lang="en-US" dirty="0" err="1" smtClean="0"/>
              <a:t>IMDb</a:t>
            </a:r>
            <a:r>
              <a:rPr lang="en-US" dirty="0" smtClean="0"/>
              <a:t>.</a:t>
            </a:r>
          </a:p>
          <a:p>
            <a:pPr lvl="1"/>
            <a:r>
              <a:rPr lang="en-US" dirty="0" smtClean="0"/>
              <a:t>NS draw conclusions about user.  </a:t>
            </a:r>
          </a:p>
          <a:p>
            <a:pPr lvl="1"/>
            <a:r>
              <a:rPr lang="en-US" dirty="0" smtClean="0">
                <a:solidFill>
                  <a:srgbClr val="00B0F0"/>
                </a:solidFill>
              </a:rPr>
              <a:t>May be wrong, may be right.  User harmed either way.</a:t>
            </a:r>
          </a:p>
          <a:p>
            <a:pPr lvl="2"/>
            <a:r>
              <a:rPr lang="en-US" dirty="0" err="1" smtClean="0"/>
              <a:t>Gavison</a:t>
            </a:r>
            <a:r>
              <a:rPr lang="en-US" dirty="0" smtClean="0"/>
              <a:t>: Protection from being brought to the attention of others</a:t>
            </a:r>
          </a:p>
          <a:p>
            <a:pPr lvl="2">
              <a:buNone/>
            </a:pPr>
            <a:endParaRPr lang="en-US" dirty="0" smtClean="0"/>
          </a:p>
          <a:p>
            <a:endParaRPr lang="en-US" dirty="0" smtClean="0"/>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chemeClr val="accent1"/>
                </a:solidFill>
              </a:rPr>
              <a:t>Other Successful Attacks </a:t>
            </a:r>
            <a:endParaRPr lang="en-US" sz="4000" dirty="0">
              <a:solidFill>
                <a:schemeClr val="accent1"/>
              </a:solidFill>
            </a:endParaRPr>
          </a:p>
        </p:txBody>
      </p:sp>
      <p:sp>
        <p:nvSpPr>
          <p:cNvPr id="3" name="Content Placeholder 2"/>
          <p:cNvSpPr>
            <a:spLocks noGrp="1"/>
          </p:cNvSpPr>
          <p:nvPr>
            <p:ph sz="quarter" idx="1"/>
          </p:nvPr>
        </p:nvSpPr>
        <p:spPr>
          <a:xfrm>
            <a:off x="457200" y="1219200"/>
            <a:ext cx="8458200" cy="4937760"/>
          </a:xfrm>
        </p:spPr>
        <p:txBody>
          <a:bodyPr>
            <a:normAutofit/>
          </a:bodyPr>
          <a:lstStyle/>
          <a:p>
            <a:pPr>
              <a:defRPr/>
            </a:pPr>
            <a:endParaRPr lang="en-US" dirty="0" smtClean="0"/>
          </a:p>
          <a:p>
            <a:pPr>
              <a:defRPr/>
            </a:pPr>
            <a:r>
              <a:rPr lang="en-US" dirty="0" smtClean="0"/>
              <a:t>Against </a:t>
            </a:r>
            <a:r>
              <a:rPr lang="en-US" dirty="0" err="1" smtClean="0"/>
              <a:t>anonymized</a:t>
            </a:r>
            <a:r>
              <a:rPr lang="en-US" dirty="0" smtClean="0"/>
              <a:t> HMO records </a:t>
            </a:r>
            <a:r>
              <a:rPr lang="en-US" sz="2000" dirty="0" smtClean="0"/>
              <a:t>[S98]</a:t>
            </a:r>
            <a:endParaRPr lang="en-US" dirty="0" smtClean="0"/>
          </a:p>
          <a:p>
            <a:pPr lvl="1">
              <a:defRPr/>
            </a:pPr>
            <a:r>
              <a:rPr lang="en-US" dirty="0" smtClean="0"/>
              <a:t>Proposed K-anonymity</a:t>
            </a:r>
          </a:p>
          <a:p>
            <a:pPr lvl="1">
              <a:defRPr/>
            </a:pPr>
            <a:endParaRPr lang="en-US" dirty="0" smtClean="0"/>
          </a:p>
          <a:p>
            <a:pPr>
              <a:defRPr/>
            </a:pPr>
            <a:r>
              <a:rPr lang="en-US" dirty="0" smtClean="0"/>
              <a:t>Against K-anonymity  </a:t>
            </a:r>
            <a:r>
              <a:rPr lang="en-US" sz="2000" dirty="0" smtClean="0"/>
              <a:t>[MGK06]</a:t>
            </a:r>
            <a:endParaRPr lang="en-US" dirty="0" smtClean="0"/>
          </a:p>
          <a:p>
            <a:pPr lvl="1">
              <a:defRPr/>
            </a:pPr>
            <a:r>
              <a:rPr lang="en-US" dirty="0" smtClean="0"/>
              <a:t>Proposed L-diversity</a:t>
            </a:r>
          </a:p>
          <a:p>
            <a:pPr>
              <a:defRPr/>
            </a:pPr>
            <a:endParaRPr lang="en-US" dirty="0" smtClean="0"/>
          </a:p>
          <a:p>
            <a:pPr>
              <a:defRPr/>
            </a:pPr>
            <a:r>
              <a:rPr lang="en-US" dirty="0" smtClean="0"/>
              <a:t>Against L-diversity  </a:t>
            </a:r>
            <a:r>
              <a:rPr lang="en-US" sz="2000" dirty="0" smtClean="0"/>
              <a:t>[XT07]</a:t>
            </a:r>
            <a:endParaRPr lang="en-US" dirty="0" smtClean="0"/>
          </a:p>
          <a:p>
            <a:pPr lvl="1">
              <a:defRPr/>
            </a:pPr>
            <a:r>
              <a:rPr lang="en-US" dirty="0" smtClean="0"/>
              <a:t>Proposed M-Invariance</a:t>
            </a:r>
          </a:p>
          <a:p>
            <a:pPr lvl="1">
              <a:defRPr/>
            </a:pPr>
            <a:endParaRPr lang="en-US" dirty="0" smtClean="0"/>
          </a:p>
          <a:p>
            <a:pPr>
              <a:defRPr/>
            </a:pPr>
            <a:r>
              <a:rPr lang="en-US" dirty="0" smtClean="0">
                <a:solidFill>
                  <a:srgbClr val="FF0000"/>
                </a:solidFill>
              </a:rPr>
              <a:t>Against all of the above </a:t>
            </a:r>
            <a:r>
              <a:rPr lang="en-US" sz="2000" dirty="0" smtClean="0">
                <a:solidFill>
                  <a:srgbClr val="FF0000"/>
                </a:solidFill>
              </a:rPr>
              <a:t>[GKS08]</a:t>
            </a:r>
            <a:endParaRPr lang="en-US" dirty="0" smtClean="0">
              <a:solidFill>
                <a:srgbClr val="FF0000"/>
              </a:solidFill>
            </a:endParaRPr>
          </a:p>
          <a:p>
            <a:pPr>
              <a:defRPr/>
            </a:pPr>
            <a:endParaRPr lang="en-US" dirty="0" smtClean="0">
              <a:solidFill>
                <a:srgbClr val="FF0000"/>
              </a:solidFill>
            </a:endParaRPr>
          </a:p>
          <a:p>
            <a:pPr>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228600" y="3581400"/>
            <a:ext cx="8686800" cy="3276600"/>
          </a:xfrm>
          <a:ln/>
        </p:spPr>
        <p:txBody>
          <a:bodyPr rIns="132080"/>
          <a:lstStyle/>
          <a:p>
            <a:pPr>
              <a:lnSpc>
                <a:spcPct val="100000"/>
              </a:lnSpc>
              <a:spcBef>
                <a:spcPct val="0"/>
              </a:spcBef>
            </a:pPr>
            <a:r>
              <a:rPr lang="en-US" sz="2600" dirty="0">
                <a:solidFill>
                  <a:srgbClr val="CC0000"/>
                </a:solidFill>
              </a:rPr>
              <a:t>Example: </a:t>
            </a:r>
            <a:r>
              <a:rPr lang="en-US" sz="2600" dirty="0"/>
              <a:t>two hospitals serve overlapping populations</a:t>
            </a:r>
          </a:p>
          <a:p>
            <a:pPr lvl="1">
              <a:lnSpc>
                <a:spcPct val="100000"/>
              </a:lnSpc>
              <a:spcBef>
                <a:spcPts val="900"/>
              </a:spcBef>
            </a:pPr>
            <a:r>
              <a:rPr lang="en-US" sz="2200" dirty="0"/>
              <a:t>What if they </a:t>
            </a:r>
            <a:r>
              <a:rPr lang="en-US" sz="2200" dirty="0">
                <a:solidFill>
                  <a:srgbClr val="CC0000"/>
                </a:solidFill>
              </a:rPr>
              <a:t>independently</a:t>
            </a:r>
            <a:r>
              <a:rPr lang="en-US" sz="2200" dirty="0"/>
              <a:t> release “</a:t>
            </a:r>
            <a:r>
              <a:rPr lang="en-US" sz="2200" dirty="0" err="1"/>
              <a:t>anonymized</a:t>
            </a:r>
            <a:r>
              <a:rPr lang="en-US" sz="2200" dirty="0"/>
              <a:t>” statistics?</a:t>
            </a:r>
          </a:p>
          <a:p>
            <a:pPr>
              <a:lnSpc>
                <a:spcPct val="100000"/>
              </a:lnSpc>
              <a:spcBef>
                <a:spcPts val="900"/>
              </a:spcBef>
            </a:pPr>
            <a:r>
              <a:rPr lang="en-US" sz="2600" dirty="0">
                <a:solidFill>
                  <a:srgbClr val="CC0000"/>
                </a:solidFill>
              </a:rPr>
              <a:t>Composition attack:</a:t>
            </a:r>
            <a:r>
              <a:rPr lang="en-US" sz="2200" dirty="0">
                <a:solidFill>
                  <a:srgbClr val="CC0000"/>
                </a:solidFill>
              </a:rPr>
              <a:t> </a:t>
            </a:r>
            <a:r>
              <a:rPr lang="en-US" sz="2600" dirty="0"/>
              <a:t>Combine independent releases </a:t>
            </a:r>
            <a:endParaRPr lang="en-US" sz="2200" dirty="0">
              <a:solidFill>
                <a:srgbClr val="CC0000"/>
              </a:solidFill>
            </a:endParaRPr>
          </a:p>
        </p:txBody>
      </p:sp>
      <p:sp>
        <p:nvSpPr>
          <p:cNvPr id="58" name="Slide Number Placeholder 3"/>
          <p:cNvSpPr>
            <a:spLocks noGrp="1"/>
          </p:cNvSpPr>
          <p:nvPr>
            <p:ph type="sldNum" sz="quarter" idx="10"/>
          </p:nvPr>
        </p:nvSpPr>
        <p:spPr/>
        <p:txBody>
          <a:bodyPr/>
          <a:lstStyle/>
          <a:p>
            <a:fld id="{A0BC0C23-3948-43A9-BD4A-3047D2FD7191}" type="slidenum">
              <a:rPr lang="en-US">
                <a:solidFill>
                  <a:srgbClr val="000000"/>
                </a:solidFill>
              </a:rPr>
              <a:pPr/>
              <a:t>21</a:t>
            </a:fld>
            <a:endParaRPr lang="en-US">
              <a:solidFill>
                <a:srgbClr val="000000"/>
              </a:solidFill>
            </a:endParaRPr>
          </a:p>
        </p:txBody>
      </p:sp>
      <p:sp>
        <p:nvSpPr>
          <p:cNvPr id="25602" name="Rectangle 2"/>
          <p:cNvSpPr>
            <a:spLocks noGrp="1" noChangeArrowheads="1"/>
          </p:cNvSpPr>
          <p:nvPr>
            <p:ph type="title"/>
          </p:nvPr>
        </p:nvSpPr>
        <p:spPr>
          <a:ln/>
        </p:spPr>
        <p:txBody>
          <a:bodyPr rIns="132080"/>
          <a:lstStyle/>
          <a:p>
            <a:r>
              <a:rPr lang="en-US" sz="2800"/>
              <a:t>“Composition” Attacks</a:t>
            </a:r>
            <a:r>
              <a:rPr lang="en-US" sz="2800">
                <a:solidFill>
                  <a:srgbClr val="CC0000"/>
                </a:solidFill>
              </a:rPr>
              <a:t> </a:t>
            </a:r>
            <a:r>
              <a:rPr lang="en-US" sz="2000">
                <a:solidFill>
                  <a:srgbClr val="CC0000"/>
                </a:solidFill>
              </a:rPr>
              <a:t>[Ganta-Kasiviswanathan-Smith, KDD 2008]</a:t>
            </a:r>
          </a:p>
        </p:txBody>
      </p:sp>
      <p:sp>
        <p:nvSpPr>
          <p:cNvPr id="25604" name="Rectangle 4"/>
          <p:cNvSpPr>
            <a:spLocks/>
          </p:cNvSpPr>
          <p:nvPr/>
        </p:nvSpPr>
        <p:spPr bwMode="auto">
          <a:xfrm>
            <a:off x="649288" y="835025"/>
            <a:ext cx="1587500" cy="4572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Individuals</a:t>
            </a:r>
          </a:p>
        </p:txBody>
      </p:sp>
      <p:sp>
        <p:nvSpPr>
          <p:cNvPr id="25605" name="Rectangle 5"/>
          <p:cNvSpPr>
            <a:spLocks/>
          </p:cNvSpPr>
          <p:nvPr/>
        </p:nvSpPr>
        <p:spPr bwMode="auto">
          <a:xfrm>
            <a:off x="3381375" y="2481263"/>
            <a:ext cx="1147763" cy="803275"/>
          </a:xfrm>
          <a:prstGeom prst="rect">
            <a:avLst/>
          </a:prstGeom>
          <a:noFill/>
          <a:ln w="25400" cap="flat">
            <a:solidFill>
              <a:schemeClr val="tx1"/>
            </a:solidFill>
            <a:prstDash val="solid"/>
            <a:miter lim="800000"/>
            <a:headEnd type="none" w="med" len="med"/>
            <a:tailEnd type="none" w="med" len="med"/>
          </a:ln>
          <a:effectLst>
            <a:outerShdw dist="38099" dir="2700000" algn="ctr" rotWithShape="0">
              <a:schemeClr val="bg2">
                <a:alpha val="75000"/>
              </a:schemeClr>
            </a:outerShdw>
          </a:effectLst>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06" name="Rectangle 6"/>
          <p:cNvSpPr>
            <a:spLocks/>
          </p:cNvSpPr>
          <p:nvPr/>
        </p:nvSpPr>
        <p:spPr bwMode="auto">
          <a:xfrm>
            <a:off x="3379788" y="2473325"/>
            <a:ext cx="1130300" cy="822325"/>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100" smtClean="0">
                <a:solidFill>
                  <a:srgbClr val="000000"/>
                </a:solidFill>
                <a:ea typeface="Gill Sans" charset="0"/>
                <a:cs typeface="Gill Sans" charset="0"/>
                <a:sym typeface="Gill Sans" charset="0"/>
              </a:rPr>
              <a:t>Hospital B</a:t>
            </a:r>
          </a:p>
        </p:txBody>
      </p:sp>
      <p:sp>
        <p:nvSpPr>
          <p:cNvPr id="25607" name="Line 7"/>
          <p:cNvSpPr>
            <a:spLocks noChangeShapeType="1"/>
          </p:cNvSpPr>
          <p:nvPr/>
        </p:nvSpPr>
        <p:spPr bwMode="auto">
          <a:xfrm flipH="1">
            <a:off x="4587875" y="2587625"/>
            <a:ext cx="1266825" cy="304800"/>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08" name="Rectangle 8"/>
          <p:cNvSpPr>
            <a:spLocks/>
          </p:cNvSpPr>
          <p:nvPr/>
        </p:nvSpPr>
        <p:spPr bwMode="auto">
          <a:xfrm>
            <a:off x="4768850" y="2692400"/>
            <a:ext cx="889000" cy="376238"/>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stats</a:t>
            </a:r>
            <a:r>
              <a:rPr lang="en-US" sz="2400" baseline="-6000" smtClean="0">
                <a:solidFill>
                  <a:srgbClr val="000000"/>
                </a:solidFill>
                <a:ea typeface="Gill Sans" charset="0"/>
                <a:cs typeface="Gill Sans" charset="0"/>
                <a:sym typeface="Gill Sans" charset="0"/>
              </a:rPr>
              <a:t>B</a:t>
            </a:r>
          </a:p>
        </p:txBody>
      </p:sp>
      <p:sp>
        <p:nvSpPr>
          <p:cNvPr id="25609" name="Rectangle 9"/>
          <p:cNvSpPr>
            <a:spLocks/>
          </p:cNvSpPr>
          <p:nvPr/>
        </p:nvSpPr>
        <p:spPr bwMode="auto">
          <a:xfrm>
            <a:off x="3368675" y="1423988"/>
            <a:ext cx="1147763" cy="803275"/>
          </a:xfrm>
          <a:prstGeom prst="rect">
            <a:avLst/>
          </a:prstGeom>
          <a:noFill/>
          <a:ln w="25400" cap="flat">
            <a:solidFill>
              <a:schemeClr val="tx1"/>
            </a:solidFill>
            <a:prstDash val="solid"/>
            <a:miter lim="800000"/>
            <a:headEnd type="none" w="med" len="med"/>
            <a:tailEnd type="none" w="med" len="med"/>
          </a:ln>
          <a:effectLst>
            <a:outerShdw dist="38099" dir="2700000" algn="ctr" rotWithShape="0">
              <a:schemeClr val="bg2">
                <a:alpha val="75000"/>
              </a:schemeClr>
            </a:outerShdw>
          </a:effectLst>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0" name="Line 10"/>
          <p:cNvSpPr>
            <a:spLocks noChangeShapeType="1"/>
          </p:cNvSpPr>
          <p:nvPr/>
        </p:nvSpPr>
        <p:spPr bwMode="auto">
          <a:xfrm rot="10800000">
            <a:off x="4598988" y="1835150"/>
            <a:ext cx="1266825" cy="300038"/>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1" name="Rectangle 11"/>
          <p:cNvSpPr>
            <a:spLocks/>
          </p:cNvSpPr>
          <p:nvPr/>
        </p:nvSpPr>
        <p:spPr bwMode="auto">
          <a:xfrm>
            <a:off x="4768850" y="1509713"/>
            <a:ext cx="889000" cy="398462"/>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stats</a:t>
            </a:r>
            <a:r>
              <a:rPr lang="en-US" sz="2400" baseline="-6000" smtClean="0">
                <a:solidFill>
                  <a:srgbClr val="000000"/>
                </a:solidFill>
                <a:ea typeface="Gill Sans" charset="0"/>
                <a:cs typeface="Gill Sans" charset="0"/>
                <a:sym typeface="Gill Sans" charset="0"/>
              </a:rPr>
              <a:t>A</a:t>
            </a:r>
          </a:p>
        </p:txBody>
      </p:sp>
      <p:sp>
        <p:nvSpPr>
          <p:cNvPr id="25612" name="Rectangle 12"/>
          <p:cNvSpPr>
            <a:spLocks/>
          </p:cNvSpPr>
          <p:nvPr/>
        </p:nvSpPr>
        <p:spPr bwMode="auto">
          <a:xfrm>
            <a:off x="3379788" y="1417638"/>
            <a:ext cx="1130300" cy="820737"/>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100" smtClean="0">
                <a:solidFill>
                  <a:srgbClr val="000000"/>
                </a:solidFill>
                <a:ea typeface="Gill Sans" charset="0"/>
                <a:cs typeface="Gill Sans" charset="0"/>
                <a:sym typeface="Gill Sans" charset="0"/>
              </a:rPr>
              <a:t>Hospital A</a:t>
            </a:r>
          </a:p>
        </p:txBody>
      </p:sp>
      <p:sp>
        <p:nvSpPr>
          <p:cNvPr id="25613" name="Line 13"/>
          <p:cNvSpPr>
            <a:spLocks noChangeShapeType="1"/>
          </p:cNvSpPr>
          <p:nvPr/>
        </p:nvSpPr>
        <p:spPr bwMode="auto">
          <a:xfrm flipH="1">
            <a:off x="1644650" y="1849438"/>
            <a:ext cx="1649413" cy="168275"/>
          </a:xfrm>
          <a:prstGeom prst="line">
            <a:avLst/>
          </a:prstGeom>
          <a:noFill/>
          <a:ln w="38100" cap="flat">
            <a:solidFill>
              <a:srgbClr val="CC0000"/>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4" name="Line 14"/>
          <p:cNvSpPr>
            <a:spLocks noChangeShapeType="1"/>
          </p:cNvSpPr>
          <p:nvPr/>
        </p:nvSpPr>
        <p:spPr bwMode="auto">
          <a:xfrm flipH="1">
            <a:off x="1643063" y="1976438"/>
            <a:ext cx="1633537" cy="911225"/>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5" name="Line 15"/>
          <p:cNvSpPr>
            <a:spLocks noChangeShapeType="1"/>
          </p:cNvSpPr>
          <p:nvPr/>
        </p:nvSpPr>
        <p:spPr bwMode="auto">
          <a:xfrm rot="10800000">
            <a:off x="1595438" y="1631950"/>
            <a:ext cx="1692275" cy="107950"/>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nvGrpSpPr>
          <p:cNvPr id="2" name="Group 16"/>
          <p:cNvGrpSpPr>
            <a:grpSpLocks/>
          </p:cNvGrpSpPr>
          <p:nvPr/>
        </p:nvGrpSpPr>
        <p:grpSpPr bwMode="auto">
          <a:xfrm>
            <a:off x="1385888" y="1446213"/>
            <a:ext cx="180975" cy="300037"/>
            <a:chOff x="0" y="0"/>
            <a:chExt cx="114" cy="189"/>
          </a:xfrm>
        </p:grpSpPr>
        <p:sp>
          <p:nvSpPr>
            <p:cNvPr id="25617" name="Line 17"/>
            <p:cNvSpPr>
              <a:spLocks noChangeShapeType="1"/>
            </p:cNvSpPr>
            <p:nvPr/>
          </p:nvSpPr>
          <p:spPr bwMode="auto">
            <a:xfrm flipH="1">
              <a:off x="54" y="41"/>
              <a:ext cx="0" cy="9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8" name="Line 18"/>
            <p:cNvSpPr>
              <a:spLocks noChangeShapeType="1"/>
            </p:cNvSpPr>
            <p:nvPr/>
          </p:nvSpPr>
          <p:spPr bwMode="auto">
            <a:xfrm>
              <a:off x="52" y="126"/>
              <a:ext cx="62" cy="63"/>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19" name="Line 19"/>
            <p:cNvSpPr>
              <a:spLocks noChangeShapeType="1"/>
            </p:cNvSpPr>
            <p:nvPr/>
          </p:nvSpPr>
          <p:spPr bwMode="auto">
            <a:xfrm flipH="1">
              <a:off x="0" y="130"/>
              <a:ext cx="52" cy="59"/>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0" name="Line 20"/>
            <p:cNvSpPr>
              <a:spLocks noChangeShapeType="1"/>
            </p:cNvSpPr>
            <p:nvPr/>
          </p:nvSpPr>
          <p:spPr bwMode="auto">
            <a:xfrm>
              <a:off x="0" y="47"/>
              <a:ext cx="50" cy="21"/>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1" name="Oval 21"/>
            <p:cNvSpPr>
              <a:spLocks/>
            </p:cNvSpPr>
            <p:nvPr/>
          </p:nvSpPr>
          <p:spPr bwMode="auto">
            <a:xfrm>
              <a:off x="30" y="0"/>
              <a:ext cx="48" cy="41"/>
            </a:xfrm>
            <a:prstGeom prst="ellipse">
              <a:avLst/>
            </a:prstGeom>
            <a:noFill/>
            <a:ln w="254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2" name="Line 22"/>
            <p:cNvSpPr>
              <a:spLocks noChangeShapeType="1"/>
            </p:cNvSpPr>
            <p:nvPr/>
          </p:nvSpPr>
          <p:spPr bwMode="auto">
            <a:xfrm rot="10800000" flipH="1">
              <a:off x="56" y="51"/>
              <a:ext cx="50" cy="1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sp>
        <p:nvSpPr>
          <p:cNvPr id="25623" name="Line 23"/>
          <p:cNvSpPr>
            <a:spLocks noChangeShapeType="1"/>
          </p:cNvSpPr>
          <p:nvPr/>
        </p:nvSpPr>
        <p:spPr bwMode="auto">
          <a:xfrm flipH="1">
            <a:off x="1473200" y="1920875"/>
            <a:ext cx="0" cy="155575"/>
          </a:xfrm>
          <a:prstGeom prst="line">
            <a:avLst/>
          </a:prstGeom>
          <a:noFill/>
          <a:ln w="381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4" name="Line 24"/>
          <p:cNvSpPr>
            <a:spLocks noChangeShapeType="1"/>
          </p:cNvSpPr>
          <p:nvPr/>
        </p:nvSpPr>
        <p:spPr bwMode="auto">
          <a:xfrm>
            <a:off x="1470025" y="2057400"/>
            <a:ext cx="98425" cy="100013"/>
          </a:xfrm>
          <a:prstGeom prst="line">
            <a:avLst/>
          </a:prstGeom>
          <a:noFill/>
          <a:ln w="381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5" name="Line 25"/>
          <p:cNvSpPr>
            <a:spLocks noChangeShapeType="1"/>
          </p:cNvSpPr>
          <p:nvPr/>
        </p:nvSpPr>
        <p:spPr bwMode="auto">
          <a:xfrm flipH="1">
            <a:off x="1387475" y="2062163"/>
            <a:ext cx="82550" cy="95250"/>
          </a:xfrm>
          <a:prstGeom prst="line">
            <a:avLst/>
          </a:prstGeom>
          <a:noFill/>
          <a:ln w="381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6" name="Line 26"/>
          <p:cNvSpPr>
            <a:spLocks noChangeShapeType="1"/>
          </p:cNvSpPr>
          <p:nvPr/>
        </p:nvSpPr>
        <p:spPr bwMode="auto">
          <a:xfrm>
            <a:off x="1387475" y="1931988"/>
            <a:ext cx="79375" cy="31750"/>
          </a:xfrm>
          <a:prstGeom prst="line">
            <a:avLst/>
          </a:prstGeom>
          <a:noFill/>
          <a:ln w="381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7" name="Oval 27"/>
          <p:cNvSpPr>
            <a:spLocks/>
          </p:cNvSpPr>
          <p:nvPr/>
        </p:nvSpPr>
        <p:spPr bwMode="auto">
          <a:xfrm>
            <a:off x="1435100" y="1855788"/>
            <a:ext cx="76200" cy="65087"/>
          </a:xfrm>
          <a:prstGeom prst="ellipse">
            <a:avLst/>
          </a:prstGeom>
          <a:noFill/>
          <a:ln w="254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28" name="Line 28"/>
          <p:cNvSpPr>
            <a:spLocks noChangeShapeType="1"/>
          </p:cNvSpPr>
          <p:nvPr/>
        </p:nvSpPr>
        <p:spPr bwMode="auto">
          <a:xfrm rot="10800000" flipH="1">
            <a:off x="1476375" y="1936750"/>
            <a:ext cx="79375" cy="26988"/>
          </a:xfrm>
          <a:prstGeom prst="line">
            <a:avLst/>
          </a:prstGeom>
          <a:noFill/>
          <a:ln w="38100" cap="flat">
            <a:solidFill>
              <a:srgbClr val="CC0000"/>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nvGrpSpPr>
          <p:cNvPr id="3" name="Group 29"/>
          <p:cNvGrpSpPr>
            <a:grpSpLocks/>
          </p:cNvGrpSpPr>
          <p:nvPr/>
        </p:nvGrpSpPr>
        <p:grpSpPr bwMode="auto">
          <a:xfrm>
            <a:off x="1385888" y="2676525"/>
            <a:ext cx="180975" cy="300038"/>
            <a:chOff x="0" y="0"/>
            <a:chExt cx="114" cy="189"/>
          </a:xfrm>
        </p:grpSpPr>
        <p:sp>
          <p:nvSpPr>
            <p:cNvPr id="25630" name="Line 30"/>
            <p:cNvSpPr>
              <a:spLocks noChangeShapeType="1"/>
            </p:cNvSpPr>
            <p:nvPr/>
          </p:nvSpPr>
          <p:spPr bwMode="auto">
            <a:xfrm flipH="1">
              <a:off x="54" y="41"/>
              <a:ext cx="0" cy="9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1" name="Line 31"/>
            <p:cNvSpPr>
              <a:spLocks noChangeShapeType="1"/>
            </p:cNvSpPr>
            <p:nvPr/>
          </p:nvSpPr>
          <p:spPr bwMode="auto">
            <a:xfrm>
              <a:off x="52" y="126"/>
              <a:ext cx="62" cy="63"/>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2" name="Line 32"/>
            <p:cNvSpPr>
              <a:spLocks noChangeShapeType="1"/>
            </p:cNvSpPr>
            <p:nvPr/>
          </p:nvSpPr>
          <p:spPr bwMode="auto">
            <a:xfrm flipH="1">
              <a:off x="0" y="130"/>
              <a:ext cx="52" cy="59"/>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3" name="Line 33"/>
            <p:cNvSpPr>
              <a:spLocks noChangeShapeType="1"/>
            </p:cNvSpPr>
            <p:nvPr/>
          </p:nvSpPr>
          <p:spPr bwMode="auto">
            <a:xfrm>
              <a:off x="0" y="47"/>
              <a:ext cx="50" cy="21"/>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4" name="Oval 34"/>
            <p:cNvSpPr>
              <a:spLocks/>
            </p:cNvSpPr>
            <p:nvPr/>
          </p:nvSpPr>
          <p:spPr bwMode="auto">
            <a:xfrm>
              <a:off x="30" y="0"/>
              <a:ext cx="48" cy="41"/>
            </a:xfrm>
            <a:prstGeom prst="ellipse">
              <a:avLst/>
            </a:prstGeom>
            <a:noFill/>
            <a:ln w="254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5" name="Line 35"/>
            <p:cNvSpPr>
              <a:spLocks noChangeShapeType="1"/>
            </p:cNvSpPr>
            <p:nvPr/>
          </p:nvSpPr>
          <p:spPr bwMode="auto">
            <a:xfrm rot="10800000" flipH="1">
              <a:off x="56" y="51"/>
              <a:ext cx="50" cy="1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grpSp>
        <p:nvGrpSpPr>
          <p:cNvPr id="4" name="Group 36"/>
          <p:cNvGrpSpPr>
            <a:grpSpLocks/>
          </p:cNvGrpSpPr>
          <p:nvPr/>
        </p:nvGrpSpPr>
        <p:grpSpPr bwMode="auto">
          <a:xfrm>
            <a:off x="1385888" y="2263775"/>
            <a:ext cx="180975" cy="301625"/>
            <a:chOff x="0" y="0"/>
            <a:chExt cx="114" cy="189"/>
          </a:xfrm>
        </p:grpSpPr>
        <p:sp>
          <p:nvSpPr>
            <p:cNvPr id="25637" name="Line 37"/>
            <p:cNvSpPr>
              <a:spLocks noChangeShapeType="1"/>
            </p:cNvSpPr>
            <p:nvPr/>
          </p:nvSpPr>
          <p:spPr bwMode="auto">
            <a:xfrm flipH="1">
              <a:off x="54" y="41"/>
              <a:ext cx="0" cy="9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8" name="Line 38"/>
            <p:cNvSpPr>
              <a:spLocks noChangeShapeType="1"/>
            </p:cNvSpPr>
            <p:nvPr/>
          </p:nvSpPr>
          <p:spPr bwMode="auto">
            <a:xfrm>
              <a:off x="52" y="126"/>
              <a:ext cx="62" cy="63"/>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39" name="Line 39"/>
            <p:cNvSpPr>
              <a:spLocks noChangeShapeType="1"/>
            </p:cNvSpPr>
            <p:nvPr/>
          </p:nvSpPr>
          <p:spPr bwMode="auto">
            <a:xfrm flipH="1">
              <a:off x="0" y="130"/>
              <a:ext cx="52" cy="59"/>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0" name="Line 40"/>
            <p:cNvSpPr>
              <a:spLocks noChangeShapeType="1"/>
            </p:cNvSpPr>
            <p:nvPr/>
          </p:nvSpPr>
          <p:spPr bwMode="auto">
            <a:xfrm>
              <a:off x="0" y="47"/>
              <a:ext cx="50" cy="21"/>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1" name="Oval 41"/>
            <p:cNvSpPr>
              <a:spLocks/>
            </p:cNvSpPr>
            <p:nvPr/>
          </p:nvSpPr>
          <p:spPr bwMode="auto">
            <a:xfrm>
              <a:off x="30" y="0"/>
              <a:ext cx="48" cy="41"/>
            </a:xfrm>
            <a:prstGeom prst="ellipse">
              <a:avLst/>
            </a:prstGeom>
            <a:noFill/>
            <a:ln w="254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2" name="Line 42"/>
            <p:cNvSpPr>
              <a:spLocks noChangeShapeType="1"/>
            </p:cNvSpPr>
            <p:nvPr/>
          </p:nvSpPr>
          <p:spPr bwMode="auto">
            <a:xfrm rot="10800000" flipH="1">
              <a:off x="56" y="51"/>
              <a:ext cx="50" cy="1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grpSp>
        <p:nvGrpSpPr>
          <p:cNvPr id="5" name="Group 43"/>
          <p:cNvGrpSpPr>
            <a:grpSpLocks/>
          </p:cNvGrpSpPr>
          <p:nvPr/>
        </p:nvGrpSpPr>
        <p:grpSpPr bwMode="auto">
          <a:xfrm>
            <a:off x="1385888" y="3087688"/>
            <a:ext cx="180975" cy="301625"/>
            <a:chOff x="0" y="0"/>
            <a:chExt cx="114" cy="189"/>
          </a:xfrm>
        </p:grpSpPr>
        <p:sp>
          <p:nvSpPr>
            <p:cNvPr id="25644" name="Line 44"/>
            <p:cNvSpPr>
              <a:spLocks noChangeShapeType="1"/>
            </p:cNvSpPr>
            <p:nvPr/>
          </p:nvSpPr>
          <p:spPr bwMode="auto">
            <a:xfrm flipH="1">
              <a:off x="54" y="41"/>
              <a:ext cx="0" cy="9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5" name="Line 45"/>
            <p:cNvSpPr>
              <a:spLocks noChangeShapeType="1"/>
            </p:cNvSpPr>
            <p:nvPr/>
          </p:nvSpPr>
          <p:spPr bwMode="auto">
            <a:xfrm>
              <a:off x="52" y="126"/>
              <a:ext cx="62" cy="63"/>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6" name="Line 46"/>
            <p:cNvSpPr>
              <a:spLocks noChangeShapeType="1"/>
            </p:cNvSpPr>
            <p:nvPr/>
          </p:nvSpPr>
          <p:spPr bwMode="auto">
            <a:xfrm flipH="1">
              <a:off x="0" y="130"/>
              <a:ext cx="52" cy="59"/>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7" name="Line 47"/>
            <p:cNvSpPr>
              <a:spLocks noChangeShapeType="1"/>
            </p:cNvSpPr>
            <p:nvPr/>
          </p:nvSpPr>
          <p:spPr bwMode="auto">
            <a:xfrm>
              <a:off x="0" y="47"/>
              <a:ext cx="50" cy="21"/>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8" name="Oval 48"/>
            <p:cNvSpPr>
              <a:spLocks/>
            </p:cNvSpPr>
            <p:nvPr/>
          </p:nvSpPr>
          <p:spPr bwMode="auto">
            <a:xfrm>
              <a:off x="30" y="0"/>
              <a:ext cx="48" cy="41"/>
            </a:xfrm>
            <a:prstGeom prst="ellipse">
              <a:avLst/>
            </a:prstGeom>
            <a:noFill/>
            <a:ln w="254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49" name="Line 49"/>
            <p:cNvSpPr>
              <a:spLocks noChangeShapeType="1"/>
            </p:cNvSpPr>
            <p:nvPr/>
          </p:nvSpPr>
          <p:spPr bwMode="auto">
            <a:xfrm rot="10800000" flipH="1">
              <a:off x="56" y="51"/>
              <a:ext cx="50" cy="17"/>
            </a:xfrm>
            <a:prstGeom prst="line">
              <a:avLst/>
            </a:prstGeom>
            <a:noFill/>
            <a:ln w="38100" cap="flat">
              <a:solidFill>
                <a:schemeClr val="tx1"/>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grpSp>
      <p:sp>
        <p:nvSpPr>
          <p:cNvPr id="25650" name="Line 50"/>
          <p:cNvSpPr>
            <a:spLocks noChangeShapeType="1"/>
          </p:cNvSpPr>
          <p:nvPr/>
        </p:nvSpPr>
        <p:spPr bwMode="auto">
          <a:xfrm flipH="1">
            <a:off x="1644650" y="2927350"/>
            <a:ext cx="1677988" cy="312738"/>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51" name="Line 51"/>
          <p:cNvSpPr>
            <a:spLocks noChangeShapeType="1"/>
          </p:cNvSpPr>
          <p:nvPr/>
        </p:nvSpPr>
        <p:spPr bwMode="auto">
          <a:xfrm rot="10800000">
            <a:off x="1631950" y="2417763"/>
            <a:ext cx="1690688" cy="430212"/>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52" name="Line 52"/>
          <p:cNvSpPr>
            <a:spLocks noChangeShapeType="1"/>
          </p:cNvSpPr>
          <p:nvPr/>
        </p:nvSpPr>
        <p:spPr bwMode="auto">
          <a:xfrm rot="10800000">
            <a:off x="1644650" y="2028825"/>
            <a:ext cx="1655763" cy="728663"/>
          </a:xfrm>
          <a:prstGeom prst="line">
            <a:avLst/>
          </a:prstGeom>
          <a:noFill/>
          <a:ln w="38100" cap="flat">
            <a:solidFill>
              <a:srgbClr val="CC0000"/>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53" name="Rectangle 53"/>
          <p:cNvSpPr>
            <a:spLocks/>
          </p:cNvSpPr>
          <p:nvPr/>
        </p:nvSpPr>
        <p:spPr bwMode="auto">
          <a:xfrm>
            <a:off x="2765425" y="835025"/>
            <a:ext cx="2373313" cy="4699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Curators</a:t>
            </a:r>
          </a:p>
        </p:txBody>
      </p:sp>
      <p:sp>
        <p:nvSpPr>
          <p:cNvPr id="25654" name="Oval 54"/>
          <p:cNvSpPr>
            <a:spLocks/>
          </p:cNvSpPr>
          <p:nvPr/>
        </p:nvSpPr>
        <p:spPr bwMode="auto">
          <a:xfrm>
            <a:off x="5880100" y="1739900"/>
            <a:ext cx="1270000" cy="1270000"/>
          </a:xfrm>
          <a:prstGeom prst="ellipse">
            <a:avLst/>
          </a:prstGeom>
          <a:gradFill rotWithShape="0">
            <a:gsLst>
              <a:gs pos="0">
                <a:srgbClr val="E6E6E6">
                  <a:alpha val="67000"/>
                </a:srgbClr>
              </a:gs>
              <a:gs pos="100000">
                <a:srgbClr val="7F7F7F"/>
              </a:gs>
            </a:gsLst>
            <a:lin ang="5340000" scaled="1"/>
          </a:gradFill>
          <a:ln w="12700" cap="flat">
            <a:solidFill>
              <a:schemeClr val="tx1"/>
            </a:solidFill>
            <a:prstDash val="solid"/>
            <a:round/>
            <a:headEnd type="none" w="med" len="med"/>
            <a:tailEnd type="none" w="med" len="med"/>
          </a:ln>
        </p:spPr>
        <p:txBody>
          <a:bodyPr lIns="0" tIns="0" rIns="40639" bIns="0" anchor="ctr"/>
          <a:lstStyle/>
          <a:p>
            <a:pPr marL="39688" algn="ctr" fontAlgn="base">
              <a:spcBef>
                <a:spcPct val="0"/>
              </a:spcBef>
              <a:spcAft>
                <a:spcPct val="0"/>
              </a:spcAft>
            </a:pPr>
            <a:r>
              <a:rPr lang="en-US" sz="2400" dirty="0" smtClean="0">
                <a:solidFill>
                  <a:srgbClr val="000000"/>
                </a:solidFill>
                <a:ea typeface="Gill Sans" charset="0"/>
                <a:cs typeface="Gill Sans" charset="0"/>
                <a:sym typeface="Gill Sans" charset="0"/>
              </a:rPr>
              <a:t>Attacker</a:t>
            </a:r>
          </a:p>
        </p:txBody>
      </p:sp>
      <p:sp>
        <p:nvSpPr>
          <p:cNvPr id="25655" name="Line 55"/>
          <p:cNvSpPr>
            <a:spLocks noChangeShapeType="1"/>
          </p:cNvSpPr>
          <p:nvPr/>
        </p:nvSpPr>
        <p:spPr bwMode="auto">
          <a:xfrm rot="10800000">
            <a:off x="7151688" y="2368550"/>
            <a:ext cx="374650" cy="0"/>
          </a:xfrm>
          <a:prstGeom prst="line">
            <a:avLst/>
          </a:prstGeom>
          <a:noFill/>
          <a:ln w="38100" cap="flat">
            <a:solidFill>
              <a:schemeClr val="tx1"/>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5656" name="Rectangle 56"/>
          <p:cNvSpPr>
            <a:spLocks/>
          </p:cNvSpPr>
          <p:nvPr/>
        </p:nvSpPr>
        <p:spPr bwMode="auto">
          <a:xfrm>
            <a:off x="7423150" y="1968500"/>
            <a:ext cx="1536700" cy="838200"/>
          </a:xfrm>
          <a:prstGeom prst="rect">
            <a:avLst/>
          </a:prstGeom>
          <a:noFill/>
          <a:ln w="12700" cap="flat">
            <a:noFill/>
            <a:miter lim="800000"/>
            <a:headEnd type="none" w="med" len="med"/>
            <a:tailEnd type="none" w="med" len="med"/>
          </a:ln>
        </p:spPr>
        <p:txBody>
          <a:bodyPr lIns="38100" tIns="38100" rIns="38100" bIns="38100" anchor="ctr"/>
          <a:lstStyle/>
          <a:p>
            <a:pPr algn="ctr" fontAlgn="base">
              <a:lnSpc>
                <a:spcPct val="90000"/>
              </a:lnSpc>
              <a:spcBef>
                <a:spcPct val="0"/>
              </a:spcBef>
              <a:spcAft>
                <a:spcPct val="0"/>
              </a:spcAft>
            </a:pPr>
            <a:r>
              <a:rPr lang="en-US" sz="2200" smtClean="0">
                <a:solidFill>
                  <a:srgbClr val="000000"/>
                </a:solidFill>
                <a:ea typeface="Gill Sans" charset="0"/>
                <a:cs typeface="Gill Sans" charset="0"/>
                <a:sym typeface="Gill Sans" charset="0"/>
              </a:rPr>
              <a:t>sensitive information</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Rectangle 5"/>
          <p:cNvSpPr>
            <a:spLocks noGrp="1" noChangeArrowheads="1"/>
          </p:cNvSpPr>
          <p:nvPr>
            <p:ph type="body" idx="1"/>
          </p:nvPr>
        </p:nvSpPr>
        <p:spPr>
          <a:xfrm>
            <a:off x="228600" y="3581400"/>
            <a:ext cx="8686800" cy="3276600"/>
          </a:xfrm>
          <a:ln/>
        </p:spPr>
        <p:txBody>
          <a:bodyPr rIns="132080"/>
          <a:lstStyle/>
          <a:p>
            <a:pPr>
              <a:lnSpc>
                <a:spcPct val="100000"/>
              </a:lnSpc>
              <a:spcBef>
                <a:spcPct val="0"/>
              </a:spcBef>
            </a:pPr>
            <a:r>
              <a:rPr lang="en-US" sz="2600" dirty="0">
                <a:solidFill>
                  <a:srgbClr val="CC0000"/>
                </a:solidFill>
              </a:rPr>
              <a:t>Example: </a:t>
            </a:r>
            <a:r>
              <a:rPr lang="en-US" sz="2600" dirty="0"/>
              <a:t>two hospitals serve overlapping populations</a:t>
            </a:r>
          </a:p>
          <a:p>
            <a:pPr lvl="1">
              <a:lnSpc>
                <a:spcPct val="100000"/>
              </a:lnSpc>
              <a:spcBef>
                <a:spcPts val="900"/>
              </a:spcBef>
            </a:pPr>
            <a:r>
              <a:rPr lang="en-US" sz="2200" dirty="0"/>
              <a:t>What if they </a:t>
            </a:r>
            <a:r>
              <a:rPr lang="en-US" sz="2200" dirty="0">
                <a:solidFill>
                  <a:srgbClr val="CC0000"/>
                </a:solidFill>
              </a:rPr>
              <a:t>independently</a:t>
            </a:r>
            <a:r>
              <a:rPr lang="en-US" sz="2200" dirty="0"/>
              <a:t> release “</a:t>
            </a:r>
            <a:r>
              <a:rPr lang="en-US" sz="2200" dirty="0" err="1"/>
              <a:t>anonymized</a:t>
            </a:r>
            <a:r>
              <a:rPr lang="en-US" sz="2200" dirty="0"/>
              <a:t>” statistics?</a:t>
            </a:r>
          </a:p>
          <a:p>
            <a:pPr>
              <a:lnSpc>
                <a:spcPct val="100000"/>
              </a:lnSpc>
              <a:spcBef>
                <a:spcPts val="900"/>
              </a:spcBef>
            </a:pPr>
            <a:r>
              <a:rPr lang="en-US" sz="2600" dirty="0">
                <a:solidFill>
                  <a:srgbClr val="CC0000"/>
                </a:solidFill>
              </a:rPr>
              <a:t>Composition attack:</a:t>
            </a:r>
            <a:r>
              <a:rPr lang="en-US" sz="2200" dirty="0">
                <a:solidFill>
                  <a:srgbClr val="CC0000"/>
                </a:solidFill>
              </a:rPr>
              <a:t> </a:t>
            </a:r>
            <a:r>
              <a:rPr lang="en-US" sz="2600" dirty="0"/>
              <a:t>Combine independent releases </a:t>
            </a:r>
            <a:endParaRPr lang="en-US" sz="2200" dirty="0">
              <a:solidFill>
                <a:srgbClr val="CC0000"/>
              </a:solidFill>
            </a:endParaRPr>
          </a:p>
        </p:txBody>
      </p:sp>
      <p:sp>
        <p:nvSpPr>
          <p:cNvPr id="58" name="Slide Number Placeholder 3"/>
          <p:cNvSpPr>
            <a:spLocks noGrp="1"/>
          </p:cNvSpPr>
          <p:nvPr>
            <p:ph type="sldNum" sz="quarter" idx="10"/>
          </p:nvPr>
        </p:nvSpPr>
        <p:spPr/>
        <p:txBody>
          <a:bodyPr/>
          <a:lstStyle/>
          <a:p>
            <a:fld id="{0FA8D40E-B040-4209-B6C8-32AB558AD0CB}" type="slidenum">
              <a:rPr lang="en-US">
                <a:solidFill>
                  <a:srgbClr val="000000"/>
                </a:solidFill>
              </a:rPr>
              <a:pPr/>
              <a:t>22</a:t>
            </a:fld>
            <a:endParaRPr lang="en-US">
              <a:solidFill>
                <a:srgbClr val="000000"/>
              </a:solidFill>
            </a:endParaRPr>
          </a:p>
        </p:txBody>
      </p:sp>
      <p:sp>
        <p:nvSpPr>
          <p:cNvPr id="26626" name="Freeform 2"/>
          <p:cNvSpPr>
            <a:spLocks/>
          </p:cNvSpPr>
          <p:nvPr/>
        </p:nvSpPr>
        <p:spPr bwMode="auto">
          <a:xfrm rot="10778626" flipH="1">
            <a:off x="5264150" y="895350"/>
            <a:ext cx="3797300" cy="812800"/>
          </a:xfrm>
          <a:custGeom>
            <a:avLst/>
            <a:gdLst/>
            <a:ahLst/>
            <a:cxnLst>
              <a:cxn ang="0">
                <a:pos x="0" y="4133"/>
              </a:cxn>
              <a:cxn ang="0">
                <a:pos x="2649" y="9184"/>
              </a:cxn>
              <a:cxn ang="0">
                <a:pos x="5213" y="17333"/>
              </a:cxn>
              <a:cxn ang="0">
                <a:pos x="17074" y="19696"/>
              </a:cxn>
              <a:cxn ang="0">
                <a:pos x="20700" y="14744"/>
              </a:cxn>
              <a:cxn ang="0">
                <a:pos x="20687" y="6221"/>
              </a:cxn>
              <a:cxn ang="0">
                <a:pos x="17048" y="1282"/>
              </a:cxn>
              <a:cxn ang="0">
                <a:pos x="11984" y="294"/>
              </a:cxn>
              <a:cxn ang="0">
                <a:pos x="7177" y="1282"/>
              </a:cxn>
              <a:cxn ang="0">
                <a:pos x="2649" y="6221"/>
              </a:cxn>
              <a:cxn ang="0">
                <a:pos x="0" y="4133"/>
              </a:cxn>
              <a:cxn ang="0">
                <a:pos x="0" y="4133"/>
              </a:cxn>
            </a:cxnLst>
            <a:rect l="0" t="0" r="r" b="b"/>
            <a:pathLst>
              <a:path w="21236" h="20247">
                <a:moveTo>
                  <a:pt x="0" y="4133"/>
                </a:moveTo>
                <a:lnTo>
                  <a:pt x="2649" y="9184"/>
                </a:lnTo>
                <a:cubicBezTo>
                  <a:pt x="2649" y="9184"/>
                  <a:pt x="3093" y="14362"/>
                  <a:pt x="5213" y="17333"/>
                </a:cubicBezTo>
                <a:cubicBezTo>
                  <a:pt x="7404" y="20404"/>
                  <a:pt x="14572" y="20781"/>
                  <a:pt x="17074" y="19696"/>
                </a:cubicBezTo>
                <a:cubicBezTo>
                  <a:pt x="19793" y="18517"/>
                  <a:pt x="19800" y="16967"/>
                  <a:pt x="20700" y="14744"/>
                </a:cubicBezTo>
                <a:cubicBezTo>
                  <a:pt x="21600" y="12522"/>
                  <a:pt x="21233" y="9461"/>
                  <a:pt x="20687" y="6221"/>
                </a:cubicBezTo>
                <a:cubicBezTo>
                  <a:pt x="20140" y="2980"/>
                  <a:pt x="18353" y="2300"/>
                  <a:pt x="17048" y="1282"/>
                </a:cubicBezTo>
                <a:cubicBezTo>
                  <a:pt x="15742" y="263"/>
                  <a:pt x="13633" y="294"/>
                  <a:pt x="11984" y="294"/>
                </a:cubicBezTo>
                <a:cubicBezTo>
                  <a:pt x="10336" y="294"/>
                  <a:pt x="10577" y="-819"/>
                  <a:pt x="7177" y="1282"/>
                </a:cubicBezTo>
                <a:cubicBezTo>
                  <a:pt x="3600" y="3492"/>
                  <a:pt x="2649" y="6221"/>
                  <a:pt x="2649" y="6221"/>
                </a:cubicBezTo>
                <a:lnTo>
                  <a:pt x="0" y="4133"/>
                </a:lnTo>
                <a:close/>
                <a:moveTo>
                  <a:pt x="0" y="4133"/>
                </a:moveTo>
              </a:path>
            </a:pathLst>
          </a:custGeom>
          <a:solidFill>
            <a:srgbClr val="FFFF66"/>
          </a:solidFill>
          <a:ln w="12700" cap="flat">
            <a:solidFill>
              <a:schemeClr val="tx1"/>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27" name="Freeform 3"/>
          <p:cNvSpPr>
            <a:spLocks/>
          </p:cNvSpPr>
          <p:nvPr/>
        </p:nvSpPr>
        <p:spPr bwMode="auto">
          <a:xfrm>
            <a:off x="5238750" y="2917825"/>
            <a:ext cx="3479800" cy="812800"/>
          </a:xfrm>
          <a:custGeom>
            <a:avLst/>
            <a:gdLst/>
            <a:ahLst/>
            <a:cxnLst>
              <a:cxn ang="0">
                <a:pos x="0" y="4133"/>
              </a:cxn>
              <a:cxn ang="0">
                <a:pos x="2649" y="9184"/>
              </a:cxn>
              <a:cxn ang="0">
                <a:pos x="5213" y="17333"/>
              </a:cxn>
              <a:cxn ang="0">
                <a:pos x="17074" y="19696"/>
              </a:cxn>
              <a:cxn ang="0">
                <a:pos x="20700" y="14744"/>
              </a:cxn>
              <a:cxn ang="0">
                <a:pos x="20687" y="6221"/>
              </a:cxn>
              <a:cxn ang="0">
                <a:pos x="17048" y="1282"/>
              </a:cxn>
              <a:cxn ang="0">
                <a:pos x="11984" y="294"/>
              </a:cxn>
              <a:cxn ang="0">
                <a:pos x="7177" y="1282"/>
              </a:cxn>
              <a:cxn ang="0">
                <a:pos x="2649" y="6221"/>
              </a:cxn>
              <a:cxn ang="0">
                <a:pos x="0" y="4133"/>
              </a:cxn>
              <a:cxn ang="0">
                <a:pos x="0" y="4133"/>
              </a:cxn>
            </a:cxnLst>
            <a:rect l="0" t="0" r="r" b="b"/>
            <a:pathLst>
              <a:path w="21236" h="20247">
                <a:moveTo>
                  <a:pt x="0" y="4133"/>
                </a:moveTo>
                <a:lnTo>
                  <a:pt x="2649" y="9184"/>
                </a:lnTo>
                <a:cubicBezTo>
                  <a:pt x="2649" y="9184"/>
                  <a:pt x="3093" y="14362"/>
                  <a:pt x="5213" y="17333"/>
                </a:cubicBezTo>
                <a:cubicBezTo>
                  <a:pt x="7404" y="20404"/>
                  <a:pt x="14572" y="20781"/>
                  <a:pt x="17074" y="19696"/>
                </a:cubicBezTo>
                <a:cubicBezTo>
                  <a:pt x="19793" y="18517"/>
                  <a:pt x="19800" y="16967"/>
                  <a:pt x="20700" y="14744"/>
                </a:cubicBezTo>
                <a:cubicBezTo>
                  <a:pt x="21600" y="12522"/>
                  <a:pt x="21233" y="9461"/>
                  <a:pt x="20687" y="6221"/>
                </a:cubicBezTo>
                <a:cubicBezTo>
                  <a:pt x="20140" y="2980"/>
                  <a:pt x="18353" y="2300"/>
                  <a:pt x="17048" y="1282"/>
                </a:cubicBezTo>
                <a:cubicBezTo>
                  <a:pt x="15742" y="263"/>
                  <a:pt x="13633" y="294"/>
                  <a:pt x="11984" y="294"/>
                </a:cubicBezTo>
                <a:cubicBezTo>
                  <a:pt x="10336" y="294"/>
                  <a:pt x="10577" y="-819"/>
                  <a:pt x="7177" y="1282"/>
                </a:cubicBezTo>
                <a:cubicBezTo>
                  <a:pt x="3600" y="3492"/>
                  <a:pt x="2649" y="6221"/>
                  <a:pt x="2649" y="6221"/>
                </a:cubicBezTo>
                <a:lnTo>
                  <a:pt x="0" y="4133"/>
                </a:lnTo>
                <a:close/>
                <a:moveTo>
                  <a:pt x="0" y="4133"/>
                </a:moveTo>
              </a:path>
            </a:pathLst>
          </a:custGeom>
          <a:solidFill>
            <a:srgbClr val="FFFF66"/>
          </a:solidFill>
          <a:ln w="12700" cap="flat">
            <a:solidFill>
              <a:schemeClr val="tx1"/>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28" name="Rectangle 4"/>
          <p:cNvSpPr>
            <a:spLocks noGrp="1" noChangeArrowheads="1"/>
          </p:cNvSpPr>
          <p:nvPr>
            <p:ph type="title"/>
          </p:nvPr>
        </p:nvSpPr>
        <p:spPr>
          <a:ln/>
        </p:spPr>
        <p:txBody>
          <a:bodyPr rIns="132080"/>
          <a:lstStyle/>
          <a:p>
            <a:r>
              <a:rPr lang="en-US" sz="2800"/>
              <a:t>“Composition” Attacks</a:t>
            </a:r>
            <a:r>
              <a:rPr lang="en-US" sz="2800">
                <a:solidFill>
                  <a:srgbClr val="CC0000"/>
                </a:solidFill>
              </a:rPr>
              <a:t> </a:t>
            </a:r>
            <a:r>
              <a:rPr lang="en-US" sz="2000">
                <a:solidFill>
                  <a:srgbClr val="CC0000"/>
                </a:solidFill>
              </a:rPr>
              <a:t>[Ganta-Kasiviswanathan-Smith, KDD 2008]</a:t>
            </a:r>
          </a:p>
        </p:txBody>
      </p:sp>
      <p:sp>
        <p:nvSpPr>
          <p:cNvPr id="26630" name="Rectangle 6"/>
          <p:cNvSpPr>
            <a:spLocks/>
          </p:cNvSpPr>
          <p:nvPr/>
        </p:nvSpPr>
        <p:spPr bwMode="auto">
          <a:xfrm>
            <a:off x="649288" y="835025"/>
            <a:ext cx="1587500" cy="4572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Individuals</a:t>
            </a:r>
          </a:p>
        </p:txBody>
      </p:sp>
      <p:sp>
        <p:nvSpPr>
          <p:cNvPr id="26631" name="Rectangle 7"/>
          <p:cNvSpPr>
            <a:spLocks/>
          </p:cNvSpPr>
          <p:nvPr/>
        </p:nvSpPr>
        <p:spPr bwMode="auto">
          <a:xfrm>
            <a:off x="3381375" y="2481263"/>
            <a:ext cx="1147763" cy="803275"/>
          </a:xfrm>
          <a:prstGeom prst="rect">
            <a:avLst/>
          </a:prstGeom>
          <a:noFill/>
          <a:ln w="25400" cap="flat">
            <a:solidFill>
              <a:schemeClr val="tx1">
                <a:alpha val="48999"/>
              </a:schemeClr>
            </a:solidFill>
            <a:prstDash val="solid"/>
            <a:miter lim="800000"/>
            <a:headEnd type="none" w="med" len="med"/>
            <a:tailEnd type="none" w="med" len="med"/>
          </a:ln>
          <a:effectLst>
            <a:outerShdw dist="38099" dir="2700000" algn="ctr" rotWithShape="0">
              <a:schemeClr val="bg2">
                <a:alpha val="75000"/>
              </a:schemeClr>
            </a:outerShdw>
          </a:effectLst>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32" name="Rectangle 8"/>
          <p:cNvSpPr>
            <a:spLocks/>
          </p:cNvSpPr>
          <p:nvPr/>
        </p:nvSpPr>
        <p:spPr bwMode="auto">
          <a:xfrm>
            <a:off x="3379788" y="2473325"/>
            <a:ext cx="1130300" cy="822325"/>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100" smtClean="0">
                <a:solidFill>
                  <a:srgbClr val="000000"/>
                </a:solidFill>
                <a:ea typeface="Gill Sans" charset="0"/>
                <a:cs typeface="Gill Sans" charset="0"/>
                <a:sym typeface="Gill Sans" charset="0"/>
              </a:rPr>
              <a:t>Hospital B</a:t>
            </a:r>
          </a:p>
        </p:txBody>
      </p:sp>
      <p:sp>
        <p:nvSpPr>
          <p:cNvPr id="26633" name="Line 9"/>
          <p:cNvSpPr>
            <a:spLocks noChangeShapeType="1"/>
          </p:cNvSpPr>
          <p:nvPr/>
        </p:nvSpPr>
        <p:spPr bwMode="auto">
          <a:xfrm flipH="1">
            <a:off x="4587875" y="2587625"/>
            <a:ext cx="1266825" cy="304800"/>
          </a:xfrm>
          <a:prstGeom prst="line">
            <a:avLst/>
          </a:prstGeom>
          <a:noFill/>
          <a:ln w="38100" cap="flat">
            <a:solidFill>
              <a:schemeClr val="tx1">
                <a:alpha val="48999"/>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34" name="Rectangle 10"/>
          <p:cNvSpPr>
            <a:spLocks/>
          </p:cNvSpPr>
          <p:nvPr/>
        </p:nvSpPr>
        <p:spPr bwMode="auto">
          <a:xfrm>
            <a:off x="4768850" y="2692400"/>
            <a:ext cx="889000" cy="376238"/>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stats</a:t>
            </a:r>
            <a:r>
              <a:rPr lang="en-US" sz="2400" baseline="-6000" smtClean="0">
                <a:solidFill>
                  <a:srgbClr val="000000"/>
                </a:solidFill>
                <a:ea typeface="Gill Sans" charset="0"/>
                <a:cs typeface="Gill Sans" charset="0"/>
                <a:sym typeface="Gill Sans" charset="0"/>
              </a:rPr>
              <a:t>B</a:t>
            </a:r>
          </a:p>
        </p:txBody>
      </p:sp>
      <p:sp>
        <p:nvSpPr>
          <p:cNvPr id="26635" name="Rectangle 11"/>
          <p:cNvSpPr>
            <a:spLocks/>
          </p:cNvSpPr>
          <p:nvPr/>
        </p:nvSpPr>
        <p:spPr bwMode="auto">
          <a:xfrm>
            <a:off x="3368675" y="1423988"/>
            <a:ext cx="1147763" cy="803275"/>
          </a:xfrm>
          <a:prstGeom prst="rect">
            <a:avLst/>
          </a:prstGeom>
          <a:noFill/>
          <a:ln w="25400" cap="flat">
            <a:solidFill>
              <a:schemeClr val="tx1">
                <a:alpha val="48999"/>
              </a:schemeClr>
            </a:solidFill>
            <a:prstDash val="solid"/>
            <a:miter lim="800000"/>
            <a:headEnd type="none" w="med" len="med"/>
            <a:tailEnd type="none" w="med" len="med"/>
          </a:ln>
          <a:effectLst>
            <a:outerShdw dist="38099" dir="2700000" algn="ctr" rotWithShape="0">
              <a:schemeClr val="bg2">
                <a:alpha val="75000"/>
              </a:schemeClr>
            </a:outerShdw>
          </a:effectLst>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36" name="Line 12"/>
          <p:cNvSpPr>
            <a:spLocks noChangeShapeType="1"/>
          </p:cNvSpPr>
          <p:nvPr/>
        </p:nvSpPr>
        <p:spPr bwMode="auto">
          <a:xfrm rot="10800000">
            <a:off x="4598988" y="1835150"/>
            <a:ext cx="1266825" cy="300038"/>
          </a:xfrm>
          <a:prstGeom prst="line">
            <a:avLst/>
          </a:prstGeom>
          <a:noFill/>
          <a:ln w="38100" cap="flat">
            <a:solidFill>
              <a:schemeClr val="tx1">
                <a:alpha val="48999"/>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37" name="Rectangle 13"/>
          <p:cNvSpPr>
            <a:spLocks/>
          </p:cNvSpPr>
          <p:nvPr/>
        </p:nvSpPr>
        <p:spPr bwMode="auto">
          <a:xfrm>
            <a:off x="5556250" y="900113"/>
            <a:ext cx="3517900" cy="8128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1900" smtClean="0">
                <a:solidFill>
                  <a:srgbClr val="000000"/>
                </a:solidFill>
                <a:ea typeface="Gill Sans" charset="0"/>
                <a:cs typeface="Gill Sans" charset="0"/>
                <a:sym typeface="Gill Sans" charset="0"/>
              </a:rPr>
              <a:t>“Adam has either diabetes </a:t>
            </a:r>
            <a:br>
              <a:rPr lang="en-US" sz="1900" smtClean="0">
                <a:solidFill>
                  <a:srgbClr val="000000"/>
                </a:solidFill>
                <a:ea typeface="Gill Sans" charset="0"/>
                <a:cs typeface="Gill Sans" charset="0"/>
                <a:sym typeface="Gill Sans" charset="0"/>
              </a:rPr>
            </a:br>
            <a:r>
              <a:rPr lang="en-US" sz="1900" smtClean="0">
                <a:solidFill>
                  <a:srgbClr val="000000"/>
                </a:solidFill>
                <a:ea typeface="Gill Sans" charset="0"/>
                <a:cs typeface="Gill Sans" charset="0"/>
                <a:sym typeface="Gill Sans" charset="0"/>
              </a:rPr>
              <a:t>or high blood pressure”</a:t>
            </a:r>
          </a:p>
        </p:txBody>
      </p:sp>
      <p:sp>
        <p:nvSpPr>
          <p:cNvPr id="26638" name="Rectangle 14"/>
          <p:cNvSpPr>
            <a:spLocks/>
          </p:cNvSpPr>
          <p:nvPr/>
        </p:nvSpPr>
        <p:spPr bwMode="auto">
          <a:xfrm>
            <a:off x="3379788" y="1417638"/>
            <a:ext cx="1130300" cy="820737"/>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100" smtClean="0">
                <a:solidFill>
                  <a:srgbClr val="000000"/>
                </a:solidFill>
                <a:ea typeface="Gill Sans" charset="0"/>
                <a:cs typeface="Gill Sans" charset="0"/>
                <a:sym typeface="Gill Sans" charset="0"/>
              </a:rPr>
              <a:t>Hospital A</a:t>
            </a:r>
          </a:p>
        </p:txBody>
      </p:sp>
      <p:sp>
        <p:nvSpPr>
          <p:cNvPr id="26639" name="Line 15"/>
          <p:cNvSpPr>
            <a:spLocks noChangeShapeType="1"/>
          </p:cNvSpPr>
          <p:nvPr/>
        </p:nvSpPr>
        <p:spPr bwMode="auto">
          <a:xfrm flipH="1">
            <a:off x="1644650" y="1849438"/>
            <a:ext cx="1649413" cy="168275"/>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0" name="Line 16"/>
          <p:cNvSpPr>
            <a:spLocks noChangeShapeType="1"/>
          </p:cNvSpPr>
          <p:nvPr/>
        </p:nvSpPr>
        <p:spPr bwMode="auto">
          <a:xfrm flipH="1">
            <a:off x="1643063" y="1976438"/>
            <a:ext cx="1633537" cy="911225"/>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1" name="Line 17"/>
          <p:cNvSpPr>
            <a:spLocks noChangeShapeType="1"/>
          </p:cNvSpPr>
          <p:nvPr/>
        </p:nvSpPr>
        <p:spPr bwMode="auto">
          <a:xfrm rot="10800000">
            <a:off x="1595438" y="1631950"/>
            <a:ext cx="1692275" cy="107950"/>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2" name="Line 18"/>
          <p:cNvSpPr>
            <a:spLocks noChangeShapeType="1"/>
          </p:cNvSpPr>
          <p:nvPr/>
        </p:nvSpPr>
        <p:spPr bwMode="auto">
          <a:xfrm flipH="1">
            <a:off x="1471613" y="1511300"/>
            <a:ext cx="0" cy="153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3" name="Line 19"/>
          <p:cNvSpPr>
            <a:spLocks noChangeShapeType="1"/>
          </p:cNvSpPr>
          <p:nvPr/>
        </p:nvSpPr>
        <p:spPr bwMode="auto">
          <a:xfrm>
            <a:off x="1468438" y="1646238"/>
            <a:ext cx="98425" cy="100012"/>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4" name="Line 20"/>
          <p:cNvSpPr>
            <a:spLocks noChangeShapeType="1"/>
          </p:cNvSpPr>
          <p:nvPr/>
        </p:nvSpPr>
        <p:spPr bwMode="auto">
          <a:xfrm flipH="1">
            <a:off x="1385888" y="1652588"/>
            <a:ext cx="82550" cy="93662"/>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5" name="Line 21"/>
          <p:cNvSpPr>
            <a:spLocks noChangeShapeType="1"/>
          </p:cNvSpPr>
          <p:nvPr/>
        </p:nvSpPr>
        <p:spPr bwMode="auto">
          <a:xfrm>
            <a:off x="1385888" y="1520825"/>
            <a:ext cx="79375" cy="3333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6" name="Oval 22"/>
          <p:cNvSpPr>
            <a:spLocks/>
          </p:cNvSpPr>
          <p:nvPr/>
        </p:nvSpPr>
        <p:spPr bwMode="auto">
          <a:xfrm>
            <a:off x="1433513" y="1446213"/>
            <a:ext cx="76200" cy="65087"/>
          </a:xfrm>
          <a:prstGeom prst="ellipse">
            <a:avLst/>
          </a:prstGeom>
          <a:noFill/>
          <a:ln w="254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7" name="Line 23"/>
          <p:cNvSpPr>
            <a:spLocks noChangeShapeType="1"/>
          </p:cNvSpPr>
          <p:nvPr/>
        </p:nvSpPr>
        <p:spPr bwMode="auto">
          <a:xfrm rot="10800000" flipH="1">
            <a:off x="1474788" y="1527175"/>
            <a:ext cx="79375" cy="26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8" name="Line 24"/>
          <p:cNvSpPr>
            <a:spLocks noChangeShapeType="1"/>
          </p:cNvSpPr>
          <p:nvPr/>
        </p:nvSpPr>
        <p:spPr bwMode="auto">
          <a:xfrm flipH="1">
            <a:off x="1473200" y="1920875"/>
            <a:ext cx="0" cy="155575"/>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49" name="Line 25"/>
          <p:cNvSpPr>
            <a:spLocks noChangeShapeType="1"/>
          </p:cNvSpPr>
          <p:nvPr/>
        </p:nvSpPr>
        <p:spPr bwMode="auto">
          <a:xfrm>
            <a:off x="1470025" y="2057400"/>
            <a:ext cx="98425" cy="100013"/>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0" name="Line 26"/>
          <p:cNvSpPr>
            <a:spLocks noChangeShapeType="1"/>
          </p:cNvSpPr>
          <p:nvPr/>
        </p:nvSpPr>
        <p:spPr bwMode="auto">
          <a:xfrm flipH="1">
            <a:off x="1387475" y="2062163"/>
            <a:ext cx="82550" cy="9525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1" name="Line 27"/>
          <p:cNvSpPr>
            <a:spLocks noChangeShapeType="1"/>
          </p:cNvSpPr>
          <p:nvPr/>
        </p:nvSpPr>
        <p:spPr bwMode="auto">
          <a:xfrm>
            <a:off x="1387475" y="1931988"/>
            <a:ext cx="79375" cy="3175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2" name="Oval 28"/>
          <p:cNvSpPr>
            <a:spLocks/>
          </p:cNvSpPr>
          <p:nvPr/>
        </p:nvSpPr>
        <p:spPr bwMode="auto">
          <a:xfrm>
            <a:off x="1435100" y="1855788"/>
            <a:ext cx="76200" cy="65087"/>
          </a:xfrm>
          <a:prstGeom prst="ellipse">
            <a:avLst/>
          </a:prstGeom>
          <a:noFill/>
          <a:ln w="254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3" name="Line 29"/>
          <p:cNvSpPr>
            <a:spLocks noChangeShapeType="1"/>
          </p:cNvSpPr>
          <p:nvPr/>
        </p:nvSpPr>
        <p:spPr bwMode="auto">
          <a:xfrm rot="10800000" flipH="1">
            <a:off x="1476375" y="1936750"/>
            <a:ext cx="79375" cy="26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4" name="Line 30"/>
          <p:cNvSpPr>
            <a:spLocks noChangeShapeType="1"/>
          </p:cNvSpPr>
          <p:nvPr/>
        </p:nvSpPr>
        <p:spPr bwMode="auto">
          <a:xfrm flipH="1">
            <a:off x="1471613" y="2741613"/>
            <a:ext cx="0" cy="153987"/>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5" name="Line 31"/>
          <p:cNvSpPr>
            <a:spLocks noChangeShapeType="1"/>
          </p:cNvSpPr>
          <p:nvPr/>
        </p:nvSpPr>
        <p:spPr bwMode="auto">
          <a:xfrm>
            <a:off x="1468438" y="2876550"/>
            <a:ext cx="98425" cy="100013"/>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6" name="Line 32"/>
          <p:cNvSpPr>
            <a:spLocks noChangeShapeType="1"/>
          </p:cNvSpPr>
          <p:nvPr/>
        </p:nvSpPr>
        <p:spPr bwMode="auto">
          <a:xfrm flipH="1">
            <a:off x="1385888" y="2882900"/>
            <a:ext cx="82550" cy="93663"/>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7" name="Line 33"/>
          <p:cNvSpPr>
            <a:spLocks noChangeShapeType="1"/>
          </p:cNvSpPr>
          <p:nvPr/>
        </p:nvSpPr>
        <p:spPr bwMode="auto">
          <a:xfrm>
            <a:off x="1385888" y="2751138"/>
            <a:ext cx="79375" cy="33337"/>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8" name="Oval 34"/>
          <p:cNvSpPr>
            <a:spLocks/>
          </p:cNvSpPr>
          <p:nvPr/>
        </p:nvSpPr>
        <p:spPr bwMode="auto">
          <a:xfrm>
            <a:off x="1433513" y="2676525"/>
            <a:ext cx="76200" cy="65088"/>
          </a:xfrm>
          <a:prstGeom prst="ellipse">
            <a:avLst/>
          </a:prstGeom>
          <a:noFill/>
          <a:ln w="254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59" name="Line 35"/>
          <p:cNvSpPr>
            <a:spLocks noChangeShapeType="1"/>
          </p:cNvSpPr>
          <p:nvPr/>
        </p:nvSpPr>
        <p:spPr bwMode="auto">
          <a:xfrm rot="10800000" flipH="1">
            <a:off x="1474788" y="2757488"/>
            <a:ext cx="79375" cy="26987"/>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0" name="Line 36"/>
          <p:cNvSpPr>
            <a:spLocks noChangeShapeType="1"/>
          </p:cNvSpPr>
          <p:nvPr/>
        </p:nvSpPr>
        <p:spPr bwMode="auto">
          <a:xfrm flipH="1">
            <a:off x="1471613" y="2328863"/>
            <a:ext cx="0" cy="155575"/>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1" name="Line 37"/>
          <p:cNvSpPr>
            <a:spLocks noChangeShapeType="1"/>
          </p:cNvSpPr>
          <p:nvPr/>
        </p:nvSpPr>
        <p:spPr bwMode="auto">
          <a:xfrm>
            <a:off x="1468438" y="2465388"/>
            <a:ext cx="98425" cy="100012"/>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2" name="Line 38"/>
          <p:cNvSpPr>
            <a:spLocks noChangeShapeType="1"/>
          </p:cNvSpPr>
          <p:nvPr/>
        </p:nvSpPr>
        <p:spPr bwMode="auto">
          <a:xfrm flipH="1">
            <a:off x="1385888" y="2470150"/>
            <a:ext cx="82550" cy="9525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3" name="Line 39"/>
          <p:cNvSpPr>
            <a:spLocks noChangeShapeType="1"/>
          </p:cNvSpPr>
          <p:nvPr/>
        </p:nvSpPr>
        <p:spPr bwMode="auto">
          <a:xfrm>
            <a:off x="1385888" y="2339975"/>
            <a:ext cx="79375" cy="3333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4" name="Oval 40"/>
          <p:cNvSpPr>
            <a:spLocks/>
          </p:cNvSpPr>
          <p:nvPr/>
        </p:nvSpPr>
        <p:spPr bwMode="auto">
          <a:xfrm>
            <a:off x="1433513" y="2263775"/>
            <a:ext cx="76200" cy="65088"/>
          </a:xfrm>
          <a:prstGeom prst="ellipse">
            <a:avLst/>
          </a:prstGeom>
          <a:noFill/>
          <a:ln w="254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5" name="Line 41"/>
          <p:cNvSpPr>
            <a:spLocks noChangeShapeType="1"/>
          </p:cNvSpPr>
          <p:nvPr/>
        </p:nvSpPr>
        <p:spPr bwMode="auto">
          <a:xfrm rot="10800000" flipH="1">
            <a:off x="1474788" y="2346325"/>
            <a:ext cx="79375" cy="26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6" name="Line 42"/>
          <p:cNvSpPr>
            <a:spLocks noChangeShapeType="1"/>
          </p:cNvSpPr>
          <p:nvPr/>
        </p:nvSpPr>
        <p:spPr bwMode="auto">
          <a:xfrm flipH="1">
            <a:off x="1471613" y="3152775"/>
            <a:ext cx="0" cy="153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7" name="Line 43"/>
          <p:cNvSpPr>
            <a:spLocks noChangeShapeType="1"/>
          </p:cNvSpPr>
          <p:nvPr/>
        </p:nvSpPr>
        <p:spPr bwMode="auto">
          <a:xfrm>
            <a:off x="1468438" y="3287713"/>
            <a:ext cx="98425" cy="10160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8" name="Line 44"/>
          <p:cNvSpPr>
            <a:spLocks noChangeShapeType="1"/>
          </p:cNvSpPr>
          <p:nvPr/>
        </p:nvSpPr>
        <p:spPr bwMode="auto">
          <a:xfrm flipH="1">
            <a:off x="1385888" y="3294063"/>
            <a:ext cx="82550" cy="9525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69" name="Line 45"/>
          <p:cNvSpPr>
            <a:spLocks noChangeShapeType="1"/>
          </p:cNvSpPr>
          <p:nvPr/>
        </p:nvSpPr>
        <p:spPr bwMode="auto">
          <a:xfrm>
            <a:off x="1385888" y="3163888"/>
            <a:ext cx="79375" cy="31750"/>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0" name="Oval 46"/>
          <p:cNvSpPr>
            <a:spLocks/>
          </p:cNvSpPr>
          <p:nvPr/>
        </p:nvSpPr>
        <p:spPr bwMode="auto">
          <a:xfrm>
            <a:off x="1433513" y="3087688"/>
            <a:ext cx="76200" cy="65087"/>
          </a:xfrm>
          <a:prstGeom prst="ellipse">
            <a:avLst/>
          </a:prstGeom>
          <a:noFill/>
          <a:ln w="254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1" name="Line 47"/>
          <p:cNvSpPr>
            <a:spLocks noChangeShapeType="1"/>
          </p:cNvSpPr>
          <p:nvPr/>
        </p:nvSpPr>
        <p:spPr bwMode="auto">
          <a:xfrm rot="10800000" flipH="1">
            <a:off x="1474788" y="3168650"/>
            <a:ext cx="79375" cy="26988"/>
          </a:xfrm>
          <a:prstGeom prst="line">
            <a:avLst/>
          </a:prstGeom>
          <a:noFill/>
          <a:ln w="38100" cap="flat">
            <a:solidFill>
              <a:schemeClr val="tx1">
                <a:alpha val="50000"/>
              </a:schemeClr>
            </a:solidFill>
            <a:prstDash val="solid"/>
            <a:miter lim="800000"/>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2" name="Line 48"/>
          <p:cNvSpPr>
            <a:spLocks noChangeShapeType="1"/>
          </p:cNvSpPr>
          <p:nvPr/>
        </p:nvSpPr>
        <p:spPr bwMode="auto">
          <a:xfrm flipH="1">
            <a:off x="1644650" y="2927350"/>
            <a:ext cx="1677988" cy="312738"/>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3" name="Line 49"/>
          <p:cNvSpPr>
            <a:spLocks noChangeShapeType="1"/>
          </p:cNvSpPr>
          <p:nvPr/>
        </p:nvSpPr>
        <p:spPr bwMode="auto">
          <a:xfrm rot="10800000">
            <a:off x="1631950" y="2417763"/>
            <a:ext cx="1690688" cy="430212"/>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4" name="Line 50"/>
          <p:cNvSpPr>
            <a:spLocks noChangeShapeType="1"/>
          </p:cNvSpPr>
          <p:nvPr/>
        </p:nvSpPr>
        <p:spPr bwMode="auto">
          <a:xfrm rot="10800000">
            <a:off x="1644650" y="2028825"/>
            <a:ext cx="1655763" cy="728663"/>
          </a:xfrm>
          <a:prstGeom prst="line">
            <a:avLst/>
          </a:prstGeom>
          <a:noFill/>
          <a:ln w="38100" cap="flat">
            <a:solidFill>
              <a:schemeClr val="tx1">
                <a:alpha val="50000"/>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5" name="Rectangle 51"/>
          <p:cNvSpPr>
            <a:spLocks/>
          </p:cNvSpPr>
          <p:nvPr/>
        </p:nvSpPr>
        <p:spPr bwMode="auto">
          <a:xfrm>
            <a:off x="2765425" y="835025"/>
            <a:ext cx="2373313" cy="4699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Curators</a:t>
            </a:r>
          </a:p>
        </p:txBody>
      </p:sp>
      <p:sp>
        <p:nvSpPr>
          <p:cNvPr id="26676" name="Oval 52"/>
          <p:cNvSpPr>
            <a:spLocks/>
          </p:cNvSpPr>
          <p:nvPr/>
        </p:nvSpPr>
        <p:spPr bwMode="auto">
          <a:xfrm>
            <a:off x="5880100" y="1739900"/>
            <a:ext cx="1270000" cy="1270000"/>
          </a:xfrm>
          <a:prstGeom prst="ellipse">
            <a:avLst/>
          </a:prstGeom>
          <a:gradFill rotWithShape="0">
            <a:gsLst>
              <a:gs pos="0">
                <a:srgbClr val="E6E6E6">
                  <a:alpha val="67000"/>
                </a:srgbClr>
              </a:gs>
              <a:gs pos="100000">
                <a:srgbClr val="7F7F7F"/>
              </a:gs>
            </a:gsLst>
            <a:lin ang="5340000" scaled="1"/>
          </a:gradFill>
          <a:ln w="12700" cap="flat">
            <a:solidFill>
              <a:schemeClr val="tx1">
                <a:alpha val="48999"/>
              </a:schemeClr>
            </a:solidFill>
            <a:prstDash val="solid"/>
            <a:round/>
            <a:headEnd type="none" w="med" len="med"/>
            <a:tailEnd type="none" w="med" len="med"/>
          </a:ln>
        </p:spPr>
        <p:txBody>
          <a:bodyPr lIns="0" tIns="0" rIns="40639" bIns="0" anchor="ctr"/>
          <a:lstStyle/>
          <a:p>
            <a:pPr marL="39688" algn="ctr" fontAlgn="base">
              <a:spcBef>
                <a:spcPct val="0"/>
              </a:spcBef>
              <a:spcAft>
                <a:spcPct val="0"/>
              </a:spcAft>
            </a:pPr>
            <a:r>
              <a:rPr lang="en-US" sz="2400" smtClean="0">
                <a:solidFill>
                  <a:srgbClr val="000000"/>
                </a:solidFill>
                <a:ea typeface="Gill Sans" charset="0"/>
                <a:cs typeface="Gill Sans" charset="0"/>
                <a:sym typeface="Gill Sans" charset="0"/>
              </a:rPr>
              <a:t>Attacker</a:t>
            </a:r>
          </a:p>
        </p:txBody>
      </p:sp>
      <p:sp>
        <p:nvSpPr>
          <p:cNvPr id="26677" name="Line 53"/>
          <p:cNvSpPr>
            <a:spLocks noChangeShapeType="1"/>
          </p:cNvSpPr>
          <p:nvPr/>
        </p:nvSpPr>
        <p:spPr bwMode="auto">
          <a:xfrm rot="10800000">
            <a:off x="7151688" y="2368550"/>
            <a:ext cx="374650" cy="0"/>
          </a:xfrm>
          <a:prstGeom prst="line">
            <a:avLst/>
          </a:prstGeom>
          <a:noFill/>
          <a:ln w="38100" cap="flat">
            <a:solidFill>
              <a:schemeClr val="tx1">
                <a:alpha val="48999"/>
              </a:schemeClr>
            </a:solidFill>
            <a:prstDash val="solid"/>
            <a:miter lim="800000"/>
            <a:headEnd type="stealth"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
        <p:nvSpPr>
          <p:cNvPr id="26678" name="Rectangle 54"/>
          <p:cNvSpPr>
            <a:spLocks/>
          </p:cNvSpPr>
          <p:nvPr/>
        </p:nvSpPr>
        <p:spPr bwMode="auto">
          <a:xfrm>
            <a:off x="7423150" y="1968500"/>
            <a:ext cx="1536700" cy="838200"/>
          </a:xfrm>
          <a:prstGeom prst="rect">
            <a:avLst/>
          </a:prstGeom>
          <a:noFill/>
          <a:ln w="12700" cap="flat">
            <a:noFill/>
            <a:miter lim="800000"/>
            <a:headEnd type="none" w="med" len="med"/>
            <a:tailEnd type="none" w="med" len="med"/>
          </a:ln>
        </p:spPr>
        <p:txBody>
          <a:bodyPr lIns="38100" tIns="38100" rIns="38100" bIns="38100" anchor="ctr"/>
          <a:lstStyle/>
          <a:p>
            <a:pPr algn="ctr" fontAlgn="base">
              <a:lnSpc>
                <a:spcPct val="90000"/>
              </a:lnSpc>
              <a:spcBef>
                <a:spcPct val="0"/>
              </a:spcBef>
              <a:spcAft>
                <a:spcPct val="0"/>
              </a:spcAft>
            </a:pPr>
            <a:r>
              <a:rPr lang="en-US" sz="2200" smtClean="0">
                <a:solidFill>
                  <a:srgbClr val="000000"/>
                </a:solidFill>
                <a:ea typeface="Gill Sans" charset="0"/>
                <a:cs typeface="Gill Sans" charset="0"/>
                <a:sym typeface="Gill Sans" charset="0"/>
              </a:rPr>
              <a:t>sensitive information</a:t>
            </a:r>
          </a:p>
        </p:txBody>
      </p:sp>
      <p:sp>
        <p:nvSpPr>
          <p:cNvPr id="26679" name="Rectangle 55"/>
          <p:cNvSpPr>
            <a:spLocks/>
          </p:cNvSpPr>
          <p:nvPr/>
        </p:nvSpPr>
        <p:spPr bwMode="auto">
          <a:xfrm>
            <a:off x="4768850" y="1524000"/>
            <a:ext cx="889000" cy="376238"/>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2400" smtClean="0">
                <a:solidFill>
                  <a:srgbClr val="000000"/>
                </a:solidFill>
                <a:ea typeface="Gill Sans" charset="0"/>
                <a:cs typeface="Gill Sans" charset="0"/>
                <a:sym typeface="Gill Sans" charset="0"/>
              </a:rPr>
              <a:t>stats</a:t>
            </a:r>
            <a:r>
              <a:rPr lang="en-US" sz="2400" baseline="-6000" smtClean="0">
                <a:solidFill>
                  <a:srgbClr val="000000"/>
                </a:solidFill>
                <a:ea typeface="Gill Sans" charset="0"/>
                <a:cs typeface="Gill Sans" charset="0"/>
                <a:sym typeface="Gill Sans" charset="0"/>
              </a:rPr>
              <a:t>A</a:t>
            </a:r>
          </a:p>
        </p:txBody>
      </p:sp>
      <p:sp>
        <p:nvSpPr>
          <p:cNvPr id="26680" name="Rectangle 56"/>
          <p:cNvSpPr>
            <a:spLocks/>
          </p:cNvSpPr>
          <p:nvPr/>
        </p:nvSpPr>
        <p:spPr bwMode="auto">
          <a:xfrm>
            <a:off x="5391150" y="3046413"/>
            <a:ext cx="3517900" cy="584200"/>
          </a:xfrm>
          <a:prstGeom prst="rect">
            <a:avLst/>
          </a:prstGeom>
          <a:noFill/>
          <a:ln w="12700" cap="flat">
            <a:noFill/>
            <a:miter lim="800000"/>
            <a:headEnd type="none" w="med" len="med"/>
            <a:tailEnd type="none" w="med" len="med"/>
          </a:ln>
        </p:spPr>
        <p:txBody>
          <a:bodyPr lIns="38100" tIns="38100" rIns="38100" bIns="38100" anchor="ctr"/>
          <a:lstStyle/>
          <a:p>
            <a:pPr algn="ctr" fontAlgn="base">
              <a:spcBef>
                <a:spcPct val="0"/>
              </a:spcBef>
              <a:spcAft>
                <a:spcPct val="0"/>
              </a:spcAft>
            </a:pPr>
            <a:r>
              <a:rPr lang="en-US" sz="1900" smtClean="0">
                <a:solidFill>
                  <a:srgbClr val="000000"/>
                </a:solidFill>
                <a:ea typeface="Gill Sans" charset="0"/>
                <a:cs typeface="Gill Sans" charset="0"/>
                <a:sym typeface="Gill Sans" charset="0"/>
              </a:rPr>
              <a:t>“Adam has either diabetes </a:t>
            </a:r>
            <a:br>
              <a:rPr lang="en-US" sz="1900" smtClean="0">
                <a:solidFill>
                  <a:srgbClr val="000000"/>
                </a:solidFill>
                <a:ea typeface="Gill Sans" charset="0"/>
                <a:cs typeface="Gill Sans" charset="0"/>
                <a:sym typeface="Gill Sans" charset="0"/>
              </a:rPr>
            </a:br>
            <a:r>
              <a:rPr lang="en-US" sz="1900" smtClean="0">
                <a:solidFill>
                  <a:srgbClr val="000000"/>
                </a:solidFill>
                <a:ea typeface="Gill Sans" charset="0"/>
                <a:cs typeface="Gill Sans" charset="0"/>
                <a:sym typeface="Gill Sans" charset="0"/>
              </a:rPr>
              <a:t>or emphyzema”</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fld id="{868FC185-7F49-4A1C-834B-DE02C3AB0EE1}" type="slidenum">
              <a:rPr lang="en-US">
                <a:solidFill>
                  <a:srgbClr val="000000"/>
                </a:solidFill>
              </a:rPr>
              <a:pPr/>
              <a:t>23</a:t>
            </a:fld>
            <a:endParaRPr lang="en-US">
              <a:solidFill>
                <a:srgbClr val="000000"/>
              </a:solidFill>
            </a:endParaRPr>
          </a:p>
        </p:txBody>
      </p:sp>
      <p:sp>
        <p:nvSpPr>
          <p:cNvPr id="27649" name="Rectangle 1"/>
          <p:cNvSpPr>
            <a:spLocks noGrp="1" noChangeArrowheads="1"/>
          </p:cNvSpPr>
          <p:nvPr>
            <p:ph type="title"/>
          </p:nvPr>
        </p:nvSpPr>
        <p:spPr>
          <a:ln/>
        </p:spPr>
        <p:txBody>
          <a:bodyPr rIns="132080"/>
          <a:lstStyle/>
          <a:p>
            <a:r>
              <a:rPr lang="en-US" sz="2800"/>
              <a:t>“Composition” Attacks</a:t>
            </a:r>
            <a:r>
              <a:rPr lang="en-US" sz="2800">
                <a:solidFill>
                  <a:srgbClr val="CC0000"/>
                </a:solidFill>
              </a:rPr>
              <a:t> </a:t>
            </a:r>
            <a:r>
              <a:rPr lang="en-US" sz="2000">
                <a:solidFill>
                  <a:srgbClr val="CC0000"/>
                </a:solidFill>
              </a:rPr>
              <a:t>[Ganta-Kasiviswanathan-Smith, KDD 2008]</a:t>
            </a:r>
          </a:p>
        </p:txBody>
      </p:sp>
      <p:sp>
        <p:nvSpPr>
          <p:cNvPr id="27650" name="Rectangle 2"/>
          <p:cNvSpPr>
            <a:spLocks noGrp="1" noChangeArrowheads="1"/>
          </p:cNvSpPr>
          <p:nvPr>
            <p:ph type="body" idx="1"/>
          </p:nvPr>
        </p:nvSpPr>
        <p:spPr>
          <a:xfrm>
            <a:off x="228600" y="939800"/>
            <a:ext cx="8686800" cy="1092200"/>
          </a:xfrm>
          <a:ln/>
        </p:spPr>
        <p:txBody>
          <a:bodyPr rIns="132080"/>
          <a:lstStyle/>
          <a:p>
            <a:r>
              <a:rPr lang="en-US"/>
              <a:t>“IPUMS” census data set. 70,000 people, randomly split into 2 pieces with overlap 5,000. </a:t>
            </a:r>
          </a:p>
        </p:txBody>
      </p:sp>
      <p:pic>
        <p:nvPicPr>
          <p:cNvPr id="27651" name="Picture 3"/>
          <p:cNvPicPr>
            <a:picLocks noChangeAspect="1" noChangeArrowheads="1"/>
          </p:cNvPicPr>
          <p:nvPr/>
        </p:nvPicPr>
        <p:blipFill>
          <a:blip r:embed="rId2" cstate="print"/>
          <a:srcRect/>
          <a:stretch>
            <a:fillRect/>
          </a:stretch>
        </p:blipFill>
        <p:spPr bwMode="auto">
          <a:xfrm>
            <a:off x="825500" y="1927225"/>
            <a:ext cx="7035800" cy="4859338"/>
          </a:xfrm>
          <a:prstGeom prst="rect">
            <a:avLst/>
          </a:prstGeom>
          <a:noFill/>
          <a:ln w="12700" cap="flat">
            <a:noFill/>
            <a:round/>
            <a:headEnd/>
            <a:tailEnd/>
          </a:ln>
        </p:spPr>
      </p:pic>
      <p:sp>
        <p:nvSpPr>
          <p:cNvPr id="27652" name="Rectangle 4"/>
          <p:cNvSpPr>
            <a:spLocks/>
          </p:cNvSpPr>
          <p:nvPr/>
        </p:nvSpPr>
        <p:spPr bwMode="auto">
          <a:xfrm>
            <a:off x="4699000" y="2095500"/>
            <a:ext cx="3670300" cy="2260600"/>
          </a:xfrm>
          <a:prstGeom prst="rect">
            <a:avLst/>
          </a:prstGeom>
          <a:solidFill>
            <a:srgbClr val="FFFF00"/>
          </a:solidFill>
          <a:ln w="12700" cap="flat">
            <a:solidFill>
              <a:schemeClr val="tx1"/>
            </a:solidFill>
            <a:prstDash val="solid"/>
            <a:miter lim="800000"/>
            <a:headEnd type="none" w="med" len="med"/>
            <a:tailEnd type="none" w="med" len="med"/>
          </a:ln>
          <a:effectLst>
            <a:outerShdw dist="25399" dir="2700000" algn="ctr" rotWithShape="0">
              <a:schemeClr val="bg2">
                <a:alpha val="39999"/>
              </a:schemeClr>
            </a:outerShdw>
          </a:effectLst>
        </p:spPr>
        <p:txBody>
          <a:bodyPr lIns="0" tIns="0" rIns="40639" bIns="0"/>
          <a:lstStyle/>
          <a:p>
            <a:pPr marL="39688" fontAlgn="base">
              <a:spcBef>
                <a:spcPct val="0"/>
              </a:spcBef>
              <a:spcAft>
                <a:spcPct val="0"/>
              </a:spcAft>
            </a:pPr>
            <a:r>
              <a:rPr lang="en-US" sz="2400" smtClean="0">
                <a:solidFill>
                  <a:srgbClr val="000000"/>
                </a:solidFill>
                <a:ea typeface="Gill Sans" charset="0"/>
                <a:cs typeface="Gill Sans" charset="0"/>
                <a:sym typeface="Gill Sans" charset="0"/>
              </a:rPr>
              <a:t>With popular technique </a:t>
            </a:r>
            <a:br>
              <a:rPr lang="en-US" sz="2400" smtClean="0">
                <a:solidFill>
                  <a:srgbClr val="000000"/>
                </a:solidFill>
                <a:ea typeface="Gill Sans" charset="0"/>
                <a:cs typeface="Gill Sans" charset="0"/>
                <a:sym typeface="Gill Sans" charset="0"/>
              </a:rPr>
            </a:br>
            <a:r>
              <a:rPr lang="en-US" sz="2400" smtClean="0">
                <a:solidFill>
                  <a:srgbClr val="000000"/>
                </a:solidFill>
                <a:ea typeface="Gill Sans" charset="0"/>
                <a:cs typeface="Gill Sans" charset="0"/>
                <a:sym typeface="Gill Sans" charset="0"/>
              </a:rPr>
              <a:t>(k-anonymity, k=30) </a:t>
            </a:r>
            <a:br>
              <a:rPr lang="en-US" sz="2400" smtClean="0">
                <a:solidFill>
                  <a:srgbClr val="000000"/>
                </a:solidFill>
                <a:ea typeface="Gill Sans" charset="0"/>
                <a:cs typeface="Gill Sans" charset="0"/>
                <a:sym typeface="Gill Sans" charset="0"/>
              </a:rPr>
            </a:br>
            <a:r>
              <a:rPr lang="en-US" sz="2400" smtClean="0">
                <a:solidFill>
                  <a:srgbClr val="000000"/>
                </a:solidFill>
                <a:ea typeface="Gill Sans" charset="0"/>
                <a:cs typeface="Gill Sans" charset="0"/>
                <a:sym typeface="Gill Sans" charset="0"/>
              </a:rPr>
              <a:t>for each database, </a:t>
            </a:r>
            <a:br>
              <a:rPr lang="en-US" sz="2400" smtClean="0">
                <a:solidFill>
                  <a:srgbClr val="000000"/>
                </a:solidFill>
                <a:ea typeface="Gill Sans" charset="0"/>
                <a:cs typeface="Gill Sans" charset="0"/>
                <a:sym typeface="Gill Sans" charset="0"/>
              </a:rPr>
            </a:br>
            <a:r>
              <a:rPr lang="en-US" sz="2400" smtClean="0">
                <a:solidFill>
                  <a:srgbClr val="000000"/>
                </a:solidFill>
                <a:ea typeface="Gill Sans" charset="0"/>
                <a:cs typeface="Gill Sans" charset="0"/>
                <a:sym typeface="Gill Sans" charset="0"/>
              </a:rPr>
              <a:t>can learn “sensitive” variable for 40% of individuals</a:t>
            </a:r>
          </a:p>
        </p:txBody>
      </p:sp>
      <p:sp>
        <p:nvSpPr>
          <p:cNvPr id="27653" name="Oval 5"/>
          <p:cNvSpPr>
            <a:spLocks/>
          </p:cNvSpPr>
          <p:nvPr/>
        </p:nvSpPr>
        <p:spPr bwMode="auto">
          <a:xfrm>
            <a:off x="6972300" y="4927600"/>
            <a:ext cx="304800" cy="635000"/>
          </a:xfrm>
          <a:prstGeom prst="ellipse">
            <a:avLst/>
          </a:prstGeom>
          <a:noFill/>
          <a:ln w="25400" cap="flat">
            <a:solidFill>
              <a:srgbClr val="CC0000"/>
            </a:solidFill>
            <a:prstDash val="solid"/>
            <a:round/>
            <a:headEnd type="none" w="med" len="med"/>
            <a:tailEnd type="none" w="med" len="med"/>
          </a:ln>
        </p:spPr>
        <p:txBody>
          <a:bodyPr lIns="0" tIns="0" rIns="0" bIns="0"/>
          <a:lstStyle/>
          <a:p>
            <a:pPr fontAlgn="base">
              <a:spcBef>
                <a:spcPct val="0"/>
              </a:spcBef>
              <a:spcAft>
                <a:spcPct val="0"/>
              </a:spcAft>
            </a:pPr>
            <a:endParaRPr lang="en-US" sz="2400" smtClean="0">
              <a:solidFill>
                <a:srgbClr val="000000"/>
              </a:solidFill>
              <a:sym typeface="Gill Sans" charset="0"/>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7030A0"/>
                </a:solidFill>
              </a:rPr>
              <a:t>Analysis of Social Network Graphs</a:t>
            </a:r>
            <a:endParaRPr lang="en-US" sz="3600" dirty="0">
              <a:solidFill>
                <a:srgbClr val="7030A0"/>
              </a:solidFill>
            </a:endParaRPr>
          </a:p>
        </p:txBody>
      </p:sp>
      <p:sp>
        <p:nvSpPr>
          <p:cNvPr id="3" name="Content Placeholder 2"/>
          <p:cNvSpPr>
            <a:spLocks noGrp="1"/>
          </p:cNvSpPr>
          <p:nvPr>
            <p:ph sz="quarter" idx="1"/>
          </p:nvPr>
        </p:nvSpPr>
        <p:spPr/>
        <p:txBody>
          <a:bodyPr/>
          <a:lstStyle/>
          <a:p>
            <a:r>
              <a:rPr lang="en-US" dirty="0" smtClean="0"/>
              <a:t>“Friendship” Graph</a:t>
            </a:r>
          </a:p>
          <a:p>
            <a:pPr lvl="1"/>
            <a:r>
              <a:rPr lang="en-US" dirty="0" smtClean="0"/>
              <a:t>Nodes correspond to users</a:t>
            </a:r>
          </a:p>
          <a:p>
            <a:pPr lvl="1"/>
            <a:r>
              <a:rPr lang="en-US" dirty="0" smtClean="0"/>
              <a:t>Users may list others as “friend,” creating an edge</a:t>
            </a:r>
          </a:p>
          <a:p>
            <a:pPr lvl="2"/>
            <a:r>
              <a:rPr lang="en-US" dirty="0" smtClean="0"/>
              <a:t>Edges are annotated with directional information</a:t>
            </a:r>
          </a:p>
          <a:p>
            <a:pPr lvl="2"/>
            <a:endParaRPr lang="en-US" dirty="0" smtClean="0"/>
          </a:p>
          <a:p>
            <a:r>
              <a:rPr lang="en-US" dirty="0" smtClean="0"/>
              <a:t>Hypothetical Research Question</a:t>
            </a:r>
          </a:p>
          <a:p>
            <a:pPr lvl="1"/>
            <a:r>
              <a:rPr lang="en-US" dirty="0" smtClean="0"/>
              <a:t>How frequently is the “friend” designation reciprocated?</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err="1" smtClean="0">
                <a:solidFill>
                  <a:srgbClr val="7030A0"/>
                </a:solidFill>
              </a:rPr>
              <a:t>Anonymization</a:t>
            </a:r>
            <a:r>
              <a:rPr lang="en-US" sz="3600" dirty="0" smtClean="0">
                <a:solidFill>
                  <a:srgbClr val="7030A0"/>
                </a:solidFill>
              </a:rPr>
              <a:t> of Social Networks</a:t>
            </a:r>
            <a:endParaRPr lang="en-US" sz="3600" dirty="0">
              <a:solidFill>
                <a:srgbClr val="7030A0"/>
              </a:solidFill>
            </a:endParaRPr>
          </a:p>
        </p:txBody>
      </p:sp>
      <p:sp>
        <p:nvSpPr>
          <p:cNvPr id="3" name="Content Placeholder 2"/>
          <p:cNvSpPr>
            <a:spLocks noGrp="1"/>
          </p:cNvSpPr>
          <p:nvPr>
            <p:ph sz="quarter" idx="1"/>
          </p:nvPr>
        </p:nvSpPr>
        <p:spPr/>
        <p:txBody>
          <a:bodyPr/>
          <a:lstStyle/>
          <a:p>
            <a:r>
              <a:rPr lang="en-US" dirty="0" smtClean="0"/>
              <a:t>Replace node names/labels with random identifiers</a:t>
            </a:r>
          </a:p>
          <a:p>
            <a:r>
              <a:rPr lang="en-US" dirty="0" smtClean="0"/>
              <a:t>Permits analysis of the structure of the graph</a:t>
            </a:r>
          </a:p>
          <a:p>
            <a:r>
              <a:rPr lang="en-US" dirty="0" smtClean="0"/>
              <a:t>Privacy hope: randomized identifiers make it hard/impossible to identify nodes with specific individuals, thereby hiding the privacy of who is connected to whom </a:t>
            </a:r>
          </a:p>
          <a:p>
            <a:r>
              <a:rPr lang="en-US" dirty="0" smtClean="0"/>
              <a:t>Disastrous! </a:t>
            </a:r>
            <a:r>
              <a:rPr lang="en-US" sz="2400" dirty="0" smtClean="0"/>
              <a:t>[BDK07]</a:t>
            </a:r>
            <a:endParaRPr lang="en-US" dirty="0" smtClean="0"/>
          </a:p>
          <a:p>
            <a:pPr lvl="1"/>
            <a:r>
              <a:rPr lang="en-US" dirty="0" smtClean="0"/>
              <a:t>Vulnerable to active and passive attacks</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7030A0"/>
                </a:solidFill>
              </a:rPr>
              <a:t>Flavor of Active Attack</a:t>
            </a:r>
            <a:endParaRPr lang="en-US" sz="3600" dirty="0">
              <a:solidFill>
                <a:srgbClr val="7030A0"/>
              </a:solidFill>
            </a:endParaRPr>
          </a:p>
        </p:txBody>
      </p:sp>
      <p:sp>
        <p:nvSpPr>
          <p:cNvPr id="3" name="Content Placeholder 2"/>
          <p:cNvSpPr>
            <a:spLocks noGrp="1"/>
          </p:cNvSpPr>
          <p:nvPr>
            <p:ph sz="quarter" idx="1"/>
          </p:nvPr>
        </p:nvSpPr>
        <p:spPr/>
        <p:txBody>
          <a:bodyPr/>
          <a:lstStyle/>
          <a:p>
            <a:r>
              <a:rPr lang="en-US" dirty="0" smtClean="0"/>
              <a:t>Prior to release, create </a:t>
            </a:r>
            <a:r>
              <a:rPr lang="en-US" dirty="0" err="1" smtClean="0"/>
              <a:t>subgraph</a:t>
            </a:r>
            <a:r>
              <a:rPr lang="en-US" dirty="0" smtClean="0"/>
              <a:t> of special structure</a:t>
            </a:r>
          </a:p>
          <a:p>
            <a:pPr lvl="1"/>
            <a:r>
              <a:rPr lang="en-US" dirty="0" smtClean="0"/>
              <a:t>Very small: circa √(log n) nodes</a:t>
            </a:r>
          </a:p>
          <a:p>
            <a:pPr lvl="1"/>
            <a:r>
              <a:rPr lang="en-US" dirty="0" smtClean="0"/>
              <a:t>Highly internally connected</a:t>
            </a:r>
          </a:p>
          <a:p>
            <a:pPr lvl="1"/>
            <a:r>
              <a:rPr lang="en-US" dirty="0" smtClean="0"/>
              <a:t>Lightly connected to the rest of the graph</a:t>
            </a:r>
            <a:endParaRPr lang="en-US" dirty="0"/>
          </a:p>
        </p:txBody>
      </p:sp>
      <p:grpSp>
        <p:nvGrpSpPr>
          <p:cNvPr id="4" name="Group 7"/>
          <p:cNvGrpSpPr/>
          <p:nvPr/>
        </p:nvGrpSpPr>
        <p:grpSpPr>
          <a:xfrm>
            <a:off x="210127" y="3084946"/>
            <a:ext cx="6881091" cy="3318163"/>
            <a:chOff x="210127" y="3084946"/>
            <a:chExt cx="6881091" cy="3318163"/>
          </a:xfrm>
        </p:grpSpPr>
        <p:sp>
          <p:nvSpPr>
            <p:cNvPr id="5" name="Freeform 4"/>
            <p:cNvSpPr/>
            <p:nvPr/>
          </p:nvSpPr>
          <p:spPr>
            <a:xfrm>
              <a:off x="210127" y="3084946"/>
              <a:ext cx="5140037" cy="3318163"/>
            </a:xfrm>
            <a:custGeom>
              <a:avLst/>
              <a:gdLst>
                <a:gd name="connsiteX0" fmla="*/ 11546 w 5140037"/>
                <a:gd name="connsiteY0" fmla="*/ 475672 h 3318163"/>
                <a:gd name="connsiteX1" fmla="*/ 828964 w 5140037"/>
                <a:gd name="connsiteY1" fmla="*/ 73890 h 3318163"/>
                <a:gd name="connsiteX2" fmla="*/ 1480128 w 5140037"/>
                <a:gd name="connsiteY2" fmla="*/ 198581 h 3318163"/>
                <a:gd name="connsiteX3" fmla="*/ 2131291 w 5140037"/>
                <a:gd name="connsiteY3" fmla="*/ 434109 h 3318163"/>
                <a:gd name="connsiteX4" fmla="*/ 3031837 w 5140037"/>
                <a:gd name="connsiteY4" fmla="*/ 489527 h 3318163"/>
                <a:gd name="connsiteX5" fmla="*/ 3405909 w 5140037"/>
                <a:gd name="connsiteY5" fmla="*/ 87745 h 3318163"/>
                <a:gd name="connsiteX6" fmla="*/ 3876964 w 5140037"/>
                <a:gd name="connsiteY6" fmla="*/ 115454 h 3318163"/>
                <a:gd name="connsiteX7" fmla="*/ 4278746 w 5140037"/>
                <a:gd name="connsiteY7" fmla="*/ 780472 h 3318163"/>
                <a:gd name="connsiteX8" fmla="*/ 4098637 w 5140037"/>
                <a:gd name="connsiteY8" fmla="*/ 1736436 h 3318163"/>
                <a:gd name="connsiteX9" fmla="*/ 4985328 w 5140037"/>
                <a:gd name="connsiteY9" fmla="*/ 2609272 h 3318163"/>
                <a:gd name="connsiteX10" fmla="*/ 3170382 w 5140037"/>
                <a:gd name="connsiteY10" fmla="*/ 3177309 h 3318163"/>
                <a:gd name="connsiteX11" fmla="*/ 2048164 w 5140037"/>
                <a:gd name="connsiteY11" fmla="*/ 2733963 h 3318163"/>
                <a:gd name="connsiteX12" fmla="*/ 1230746 w 5140037"/>
                <a:gd name="connsiteY12" fmla="*/ 3315854 h 3318163"/>
                <a:gd name="connsiteX13" fmla="*/ 538018 w 5140037"/>
                <a:gd name="connsiteY13" fmla="*/ 2747818 h 3318163"/>
                <a:gd name="connsiteX14" fmla="*/ 898237 w 5140037"/>
                <a:gd name="connsiteY14" fmla="*/ 1542472 h 3318163"/>
                <a:gd name="connsiteX15" fmla="*/ 11546 w 5140037"/>
                <a:gd name="connsiteY15" fmla="*/ 475672 h 331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40037" h="3318163">
                  <a:moveTo>
                    <a:pt x="11546" y="475672"/>
                  </a:moveTo>
                  <a:cubicBezTo>
                    <a:pt x="0" y="230908"/>
                    <a:pt x="584200" y="120072"/>
                    <a:pt x="828964" y="73890"/>
                  </a:cubicBezTo>
                  <a:cubicBezTo>
                    <a:pt x="1073728" y="27708"/>
                    <a:pt x="1263074" y="138545"/>
                    <a:pt x="1480128" y="198581"/>
                  </a:cubicBezTo>
                  <a:cubicBezTo>
                    <a:pt x="1697182" y="258617"/>
                    <a:pt x="1872673" y="385618"/>
                    <a:pt x="2131291" y="434109"/>
                  </a:cubicBezTo>
                  <a:cubicBezTo>
                    <a:pt x="2389909" y="482600"/>
                    <a:pt x="2819401" y="547254"/>
                    <a:pt x="3031837" y="489527"/>
                  </a:cubicBezTo>
                  <a:cubicBezTo>
                    <a:pt x="3244273" y="431800"/>
                    <a:pt x="3265054" y="150091"/>
                    <a:pt x="3405909" y="87745"/>
                  </a:cubicBezTo>
                  <a:cubicBezTo>
                    <a:pt x="3546764" y="25399"/>
                    <a:pt x="3731491" y="0"/>
                    <a:pt x="3876964" y="115454"/>
                  </a:cubicBezTo>
                  <a:cubicBezTo>
                    <a:pt x="4022437" y="230908"/>
                    <a:pt x="4241801" y="510309"/>
                    <a:pt x="4278746" y="780472"/>
                  </a:cubicBezTo>
                  <a:cubicBezTo>
                    <a:pt x="4315691" y="1050635"/>
                    <a:pt x="3980873" y="1431636"/>
                    <a:pt x="4098637" y="1736436"/>
                  </a:cubicBezTo>
                  <a:cubicBezTo>
                    <a:pt x="4216401" y="2041236"/>
                    <a:pt x="5140037" y="2369127"/>
                    <a:pt x="4985328" y="2609272"/>
                  </a:cubicBezTo>
                  <a:cubicBezTo>
                    <a:pt x="4830619" y="2849417"/>
                    <a:pt x="3659909" y="3156527"/>
                    <a:pt x="3170382" y="3177309"/>
                  </a:cubicBezTo>
                  <a:cubicBezTo>
                    <a:pt x="2680855" y="3198091"/>
                    <a:pt x="2371437" y="2710872"/>
                    <a:pt x="2048164" y="2733963"/>
                  </a:cubicBezTo>
                  <a:cubicBezTo>
                    <a:pt x="1724891" y="2757054"/>
                    <a:pt x="1482437" y="3313545"/>
                    <a:pt x="1230746" y="3315854"/>
                  </a:cubicBezTo>
                  <a:cubicBezTo>
                    <a:pt x="979055" y="3318163"/>
                    <a:pt x="593436" y="3043382"/>
                    <a:pt x="538018" y="2747818"/>
                  </a:cubicBezTo>
                  <a:cubicBezTo>
                    <a:pt x="482600" y="2452254"/>
                    <a:pt x="981364" y="1921163"/>
                    <a:pt x="898237" y="1542472"/>
                  </a:cubicBezTo>
                  <a:cubicBezTo>
                    <a:pt x="815110" y="1163781"/>
                    <a:pt x="23092" y="720436"/>
                    <a:pt x="11546" y="475672"/>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6190673" y="3620654"/>
              <a:ext cx="900545" cy="895928"/>
            </a:xfrm>
            <a:custGeom>
              <a:avLst/>
              <a:gdLst>
                <a:gd name="connsiteX0" fmla="*/ 196272 w 900545"/>
                <a:gd name="connsiteY0" fmla="*/ 217055 h 895928"/>
                <a:gd name="connsiteX1" fmla="*/ 556491 w 900545"/>
                <a:gd name="connsiteY1" fmla="*/ 23091 h 895928"/>
                <a:gd name="connsiteX2" fmla="*/ 847436 w 900545"/>
                <a:gd name="connsiteY2" fmla="*/ 355601 h 895928"/>
                <a:gd name="connsiteX3" fmla="*/ 819727 w 900545"/>
                <a:gd name="connsiteY3" fmla="*/ 729673 h 895928"/>
                <a:gd name="connsiteX4" fmla="*/ 362527 w 900545"/>
                <a:gd name="connsiteY4" fmla="*/ 868219 h 895928"/>
                <a:gd name="connsiteX5" fmla="*/ 30018 w 900545"/>
                <a:gd name="connsiteY5" fmla="*/ 563419 h 895928"/>
                <a:gd name="connsiteX6" fmla="*/ 196272 w 900545"/>
                <a:gd name="connsiteY6" fmla="*/ 217055 h 89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0545" h="895928">
                  <a:moveTo>
                    <a:pt x="196272" y="217055"/>
                  </a:moveTo>
                  <a:cubicBezTo>
                    <a:pt x="284018" y="127000"/>
                    <a:pt x="447964" y="0"/>
                    <a:pt x="556491" y="23091"/>
                  </a:cubicBezTo>
                  <a:cubicBezTo>
                    <a:pt x="665018" y="46182"/>
                    <a:pt x="803563" y="237837"/>
                    <a:pt x="847436" y="355601"/>
                  </a:cubicBezTo>
                  <a:cubicBezTo>
                    <a:pt x="891309" y="473365"/>
                    <a:pt x="900545" y="644237"/>
                    <a:pt x="819727" y="729673"/>
                  </a:cubicBezTo>
                  <a:cubicBezTo>
                    <a:pt x="738909" y="815109"/>
                    <a:pt x="494145" y="895928"/>
                    <a:pt x="362527" y="868219"/>
                  </a:cubicBezTo>
                  <a:cubicBezTo>
                    <a:pt x="230909" y="840510"/>
                    <a:pt x="60036" y="669637"/>
                    <a:pt x="30018" y="563419"/>
                  </a:cubicBezTo>
                  <a:cubicBezTo>
                    <a:pt x="0" y="457201"/>
                    <a:pt x="108527" y="307110"/>
                    <a:pt x="196272" y="217055"/>
                  </a:cubicBezTo>
                  <a:close/>
                </a:path>
              </a:pathLst>
            </a:cu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6" name="Straight Connector 15"/>
          <p:cNvCxnSpPr/>
          <p:nvPr/>
        </p:nvCxnSpPr>
        <p:spPr>
          <a:xfrm flipH="1">
            <a:off x="4447309" y="4038600"/>
            <a:ext cx="1801091" cy="83127"/>
          </a:xfrm>
          <a:prstGeom prst="line">
            <a:avLst/>
          </a:prstGeom>
          <a:ln w="34925">
            <a:solidFill>
              <a:srgbClr val="00B050"/>
            </a:solidFill>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69273" y="2964873"/>
            <a:ext cx="8007927" cy="3856182"/>
          </a:xfrm>
          <a:custGeom>
            <a:avLst/>
            <a:gdLst>
              <a:gd name="connsiteX0" fmla="*/ 6664036 w 8007927"/>
              <a:gd name="connsiteY0" fmla="*/ 69272 h 3856182"/>
              <a:gd name="connsiteX1" fmla="*/ 7869382 w 8007927"/>
              <a:gd name="connsiteY1" fmla="*/ 748145 h 3856182"/>
              <a:gd name="connsiteX2" fmla="*/ 7495309 w 8007927"/>
              <a:gd name="connsiteY2" fmla="*/ 2632363 h 3856182"/>
              <a:gd name="connsiteX3" fmla="*/ 5043054 w 8007927"/>
              <a:gd name="connsiteY3" fmla="*/ 3560618 h 3856182"/>
              <a:gd name="connsiteX4" fmla="*/ 2673927 w 8007927"/>
              <a:gd name="connsiteY4" fmla="*/ 3616036 h 3856182"/>
              <a:gd name="connsiteX5" fmla="*/ 748145 w 8007927"/>
              <a:gd name="connsiteY5" fmla="*/ 3602182 h 3856182"/>
              <a:gd name="connsiteX6" fmla="*/ 277091 w 8007927"/>
              <a:gd name="connsiteY6" fmla="*/ 2092036 h 3856182"/>
              <a:gd name="connsiteX7" fmla="*/ 27709 w 8007927"/>
              <a:gd name="connsiteY7" fmla="*/ 789709 h 3856182"/>
              <a:gd name="connsiteX8" fmla="*/ 443345 w 8007927"/>
              <a:gd name="connsiteY8" fmla="*/ 96982 h 3856182"/>
              <a:gd name="connsiteX9" fmla="*/ 2424545 w 8007927"/>
              <a:gd name="connsiteY9" fmla="*/ 207818 h 3856182"/>
              <a:gd name="connsiteX10" fmla="*/ 3422072 w 8007927"/>
              <a:gd name="connsiteY10" fmla="*/ 41563 h 3856182"/>
              <a:gd name="connsiteX11" fmla="*/ 4890654 w 8007927"/>
              <a:gd name="connsiteY11" fmla="*/ 41563 h 3856182"/>
              <a:gd name="connsiteX12" fmla="*/ 6664036 w 8007927"/>
              <a:gd name="connsiteY12" fmla="*/ 69272 h 3856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07927" h="3856182">
                <a:moveTo>
                  <a:pt x="6664036" y="69272"/>
                </a:moveTo>
                <a:cubicBezTo>
                  <a:pt x="7197436" y="195117"/>
                  <a:pt x="7730837" y="320963"/>
                  <a:pt x="7869382" y="748145"/>
                </a:cubicBezTo>
                <a:cubicBezTo>
                  <a:pt x="8007927" y="1175327"/>
                  <a:pt x="7966363" y="2163618"/>
                  <a:pt x="7495309" y="2632363"/>
                </a:cubicBezTo>
                <a:cubicBezTo>
                  <a:pt x="7024255" y="3101108"/>
                  <a:pt x="5846618" y="3396673"/>
                  <a:pt x="5043054" y="3560618"/>
                </a:cubicBezTo>
                <a:cubicBezTo>
                  <a:pt x="4239490" y="3724564"/>
                  <a:pt x="2673927" y="3616036"/>
                  <a:pt x="2673927" y="3616036"/>
                </a:cubicBezTo>
                <a:cubicBezTo>
                  <a:pt x="1958109" y="3622963"/>
                  <a:pt x="1147618" y="3856182"/>
                  <a:pt x="748145" y="3602182"/>
                </a:cubicBezTo>
                <a:cubicBezTo>
                  <a:pt x="348672" y="3348182"/>
                  <a:pt x="397164" y="2560781"/>
                  <a:pt x="277091" y="2092036"/>
                </a:cubicBezTo>
                <a:cubicBezTo>
                  <a:pt x="157018" y="1623291"/>
                  <a:pt x="0" y="1122218"/>
                  <a:pt x="27709" y="789709"/>
                </a:cubicBezTo>
                <a:cubicBezTo>
                  <a:pt x="55418" y="457200"/>
                  <a:pt x="43872" y="193964"/>
                  <a:pt x="443345" y="96982"/>
                </a:cubicBezTo>
                <a:cubicBezTo>
                  <a:pt x="842818" y="0"/>
                  <a:pt x="1928091" y="217054"/>
                  <a:pt x="2424545" y="207818"/>
                </a:cubicBezTo>
                <a:cubicBezTo>
                  <a:pt x="2920999" y="198582"/>
                  <a:pt x="3011054" y="69272"/>
                  <a:pt x="3422072" y="41563"/>
                </a:cubicBezTo>
                <a:cubicBezTo>
                  <a:pt x="3833090" y="13854"/>
                  <a:pt x="4890654" y="41563"/>
                  <a:pt x="4890654" y="41563"/>
                </a:cubicBezTo>
                <a:lnTo>
                  <a:pt x="6664036" y="69272"/>
                </a:lnTo>
                <a:close/>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7030A0"/>
                </a:solidFill>
              </a:rPr>
              <a:t>Flavor of Active Attack</a:t>
            </a:r>
            <a:endParaRPr lang="en-US" sz="3600" dirty="0">
              <a:solidFill>
                <a:srgbClr val="7030A0"/>
              </a:solidFill>
            </a:endParaRPr>
          </a:p>
        </p:txBody>
      </p:sp>
      <p:sp>
        <p:nvSpPr>
          <p:cNvPr id="3" name="Content Placeholder 2"/>
          <p:cNvSpPr>
            <a:spLocks noGrp="1"/>
          </p:cNvSpPr>
          <p:nvPr>
            <p:ph sz="quarter" idx="1"/>
          </p:nvPr>
        </p:nvSpPr>
        <p:spPr/>
        <p:txBody>
          <a:bodyPr/>
          <a:lstStyle/>
          <a:p>
            <a:r>
              <a:rPr lang="en-US" dirty="0" smtClean="0"/>
              <a:t>Connections:</a:t>
            </a:r>
          </a:p>
          <a:p>
            <a:pPr lvl="1"/>
            <a:r>
              <a:rPr lang="en-US" dirty="0" smtClean="0"/>
              <a:t>Victims: Steve and Jerry</a:t>
            </a:r>
          </a:p>
          <a:p>
            <a:pPr lvl="1"/>
            <a:r>
              <a:rPr lang="en-US" dirty="0" smtClean="0"/>
              <a:t>Attack Contacts: A and B</a:t>
            </a:r>
          </a:p>
          <a:p>
            <a:pPr lvl="1"/>
            <a:r>
              <a:rPr lang="en-US" dirty="0" smtClean="0"/>
              <a:t>Finding A and B allows finding Steve and Jerry</a:t>
            </a:r>
            <a:endParaRPr lang="en-US" dirty="0"/>
          </a:p>
        </p:txBody>
      </p:sp>
      <p:grpSp>
        <p:nvGrpSpPr>
          <p:cNvPr id="4" name="Group 10"/>
          <p:cNvGrpSpPr/>
          <p:nvPr/>
        </p:nvGrpSpPr>
        <p:grpSpPr>
          <a:xfrm>
            <a:off x="210127" y="3084946"/>
            <a:ext cx="6881091" cy="3318163"/>
            <a:chOff x="210127" y="3084946"/>
            <a:chExt cx="6881091" cy="3318163"/>
          </a:xfrm>
        </p:grpSpPr>
        <p:grpSp>
          <p:nvGrpSpPr>
            <p:cNvPr id="6" name="Group 7"/>
            <p:cNvGrpSpPr/>
            <p:nvPr/>
          </p:nvGrpSpPr>
          <p:grpSpPr>
            <a:xfrm>
              <a:off x="210127" y="3084946"/>
              <a:ext cx="6881091" cy="3318163"/>
              <a:chOff x="210127" y="3084946"/>
              <a:chExt cx="6881091" cy="3318163"/>
            </a:xfrm>
          </p:grpSpPr>
          <p:sp>
            <p:nvSpPr>
              <p:cNvPr id="5" name="Freeform 4"/>
              <p:cNvSpPr/>
              <p:nvPr/>
            </p:nvSpPr>
            <p:spPr>
              <a:xfrm>
                <a:off x="210127" y="3084946"/>
                <a:ext cx="5140037" cy="3318163"/>
              </a:xfrm>
              <a:custGeom>
                <a:avLst/>
                <a:gdLst>
                  <a:gd name="connsiteX0" fmla="*/ 11546 w 5140037"/>
                  <a:gd name="connsiteY0" fmla="*/ 475672 h 3318163"/>
                  <a:gd name="connsiteX1" fmla="*/ 828964 w 5140037"/>
                  <a:gd name="connsiteY1" fmla="*/ 73890 h 3318163"/>
                  <a:gd name="connsiteX2" fmla="*/ 1480128 w 5140037"/>
                  <a:gd name="connsiteY2" fmla="*/ 198581 h 3318163"/>
                  <a:gd name="connsiteX3" fmla="*/ 2131291 w 5140037"/>
                  <a:gd name="connsiteY3" fmla="*/ 434109 h 3318163"/>
                  <a:gd name="connsiteX4" fmla="*/ 3031837 w 5140037"/>
                  <a:gd name="connsiteY4" fmla="*/ 489527 h 3318163"/>
                  <a:gd name="connsiteX5" fmla="*/ 3405909 w 5140037"/>
                  <a:gd name="connsiteY5" fmla="*/ 87745 h 3318163"/>
                  <a:gd name="connsiteX6" fmla="*/ 3876964 w 5140037"/>
                  <a:gd name="connsiteY6" fmla="*/ 115454 h 3318163"/>
                  <a:gd name="connsiteX7" fmla="*/ 4278746 w 5140037"/>
                  <a:gd name="connsiteY7" fmla="*/ 780472 h 3318163"/>
                  <a:gd name="connsiteX8" fmla="*/ 4098637 w 5140037"/>
                  <a:gd name="connsiteY8" fmla="*/ 1736436 h 3318163"/>
                  <a:gd name="connsiteX9" fmla="*/ 4985328 w 5140037"/>
                  <a:gd name="connsiteY9" fmla="*/ 2609272 h 3318163"/>
                  <a:gd name="connsiteX10" fmla="*/ 3170382 w 5140037"/>
                  <a:gd name="connsiteY10" fmla="*/ 3177309 h 3318163"/>
                  <a:gd name="connsiteX11" fmla="*/ 2048164 w 5140037"/>
                  <a:gd name="connsiteY11" fmla="*/ 2733963 h 3318163"/>
                  <a:gd name="connsiteX12" fmla="*/ 1230746 w 5140037"/>
                  <a:gd name="connsiteY12" fmla="*/ 3315854 h 3318163"/>
                  <a:gd name="connsiteX13" fmla="*/ 538018 w 5140037"/>
                  <a:gd name="connsiteY13" fmla="*/ 2747818 h 3318163"/>
                  <a:gd name="connsiteX14" fmla="*/ 898237 w 5140037"/>
                  <a:gd name="connsiteY14" fmla="*/ 1542472 h 3318163"/>
                  <a:gd name="connsiteX15" fmla="*/ 11546 w 5140037"/>
                  <a:gd name="connsiteY15" fmla="*/ 475672 h 331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40037" h="3318163">
                    <a:moveTo>
                      <a:pt x="11546" y="475672"/>
                    </a:moveTo>
                    <a:cubicBezTo>
                      <a:pt x="0" y="230908"/>
                      <a:pt x="584200" y="120072"/>
                      <a:pt x="828964" y="73890"/>
                    </a:cubicBezTo>
                    <a:cubicBezTo>
                      <a:pt x="1073728" y="27708"/>
                      <a:pt x="1263074" y="138545"/>
                      <a:pt x="1480128" y="198581"/>
                    </a:cubicBezTo>
                    <a:cubicBezTo>
                      <a:pt x="1697182" y="258617"/>
                      <a:pt x="1872673" y="385618"/>
                      <a:pt x="2131291" y="434109"/>
                    </a:cubicBezTo>
                    <a:cubicBezTo>
                      <a:pt x="2389909" y="482600"/>
                      <a:pt x="2819401" y="547254"/>
                      <a:pt x="3031837" y="489527"/>
                    </a:cubicBezTo>
                    <a:cubicBezTo>
                      <a:pt x="3244273" y="431800"/>
                      <a:pt x="3265054" y="150091"/>
                      <a:pt x="3405909" y="87745"/>
                    </a:cubicBezTo>
                    <a:cubicBezTo>
                      <a:pt x="3546764" y="25399"/>
                      <a:pt x="3731491" y="0"/>
                      <a:pt x="3876964" y="115454"/>
                    </a:cubicBezTo>
                    <a:cubicBezTo>
                      <a:pt x="4022437" y="230908"/>
                      <a:pt x="4241801" y="510309"/>
                      <a:pt x="4278746" y="780472"/>
                    </a:cubicBezTo>
                    <a:cubicBezTo>
                      <a:pt x="4315691" y="1050635"/>
                      <a:pt x="3980873" y="1431636"/>
                      <a:pt x="4098637" y="1736436"/>
                    </a:cubicBezTo>
                    <a:cubicBezTo>
                      <a:pt x="4216401" y="2041236"/>
                      <a:pt x="5140037" y="2369127"/>
                      <a:pt x="4985328" y="2609272"/>
                    </a:cubicBezTo>
                    <a:cubicBezTo>
                      <a:pt x="4830619" y="2849417"/>
                      <a:pt x="3659909" y="3156527"/>
                      <a:pt x="3170382" y="3177309"/>
                    </a:cubicBezTo>
                    <a:cubicBezTo>
                      <a:pt x="2680855" y="3198091"/>
                      <a:pt x="2371437" y="2710872"/>
                      <a:pt x="2048164" y="2733963"/>
                    </a:cubicBezTo>
                    <a:cubicBezTo>
                      <a:pt x="1724891" y="2757054"/>
                      <a:pt x="1482437" y="3313545"/>
                      <a:pt x="1230746" y="3315854"/>
                    </a:cubicBezTo>
                    <a:cubicBezTo>
                      <a:pt x="979055" y="3318163"/>
                      <a:pt x="593436" y="3043382"/>
                      <a:pt x="538018" y="2747818"/>
                    </a:cubicBezTo>
                    <a:cubicBezTo>
                      <a:pt x="482600" y="2452254"/>
                      <a:pt x="981364" y="1921163"/>
                      <a:pt x="898237" y="1542472"/>
                    </a:cubicBezTo>
                    <a:cubicBezTo>
                      <a:pt x="815110" y="1163781"/>
                      <a:pt x="23092" y="720436"/>
                      <a:pt x="11546" y="475672"/>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6190673" y="3620654"/>
                <a:ext cx="900545" cy="895928"/>
              </a:xfrm>
              <a:custGeom>
                <a:avLst/>
                <a:gdLst>
                  <a:gd name="connsiteX0" fmla="*/ 196272 w 900545"/>
                  <a:gd name="connsiteY0" fmla="*/ 217055 h 895928"/>
                  <a:gd name="connsiteX1" fmla="*/ 556491 w 900545"/>
                  <a:gd name="connsiteY1" fmla="*/ 23091 h 895928"/>
                  <a:gd name="connsiteX2" fmla="*/ 847436 w 900545"/>
                  <a:gd name="connsiteY2" fmla="*/ 355601 h 895928"/>
                  <a:gd name="connsiteX3" fmla="*/ 819727 w 900545"/>
                  <a:gd name="connsiteY3" fmla="*/ 729673 h 895928"/>
                  <a:gd name="connsiteX4" fmla="*/ 362527 w 900545"/>
                  <a:gd name="connsiteY4" fmla="*/ 868219 h 895928"/>
                  <a:gd name="connsiteX5" fmla="*/ 30018 w 900545"/>
                  <a:gd name="connsiteY5" fmla="*/ 563419 h 895928"/>
                  <a:gd name="connsiteX6" fmla="*/ 196272 w 900545"/>
                  <a:gd name="connsiteY6" fmla="*/ 217055 h 89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0545" h="895928">
                    <a:moveTo>
                      <a:pt x="196272" y="217055"/>
                    </a:moveTo>
                    <a:cubicBezTo>
                      <a:pt x="284018" y="127000"/>
                      <a:pt x="447964" y="0"/>
                      <a:pt x="556491" y="23091"/>
                    </a:cubicBezTo>
                    <a:cubicBezTo>
                      <a:pt x="665018" y="46182"/>
                      <a:pt x="803563" y="237837"/>
                      <a:pt x="847436" y="355601"/>
                    </a:cubicBezTo>
                    <a:cubicBezTo>
                      <a:pt x="891309" y="473365"/>
                      <a:pt x="900545" y="644237"/>
                      <a:pt x="819727" y="729673"/>
                    </a:cubicBezTo>
                    <a:cubicBezTo>
                      <a:pt x="738909" y="815109"/>
                      <a:pt x="494145" y="895928"/>
                      <a:pt x="362527" y="868219"/>
                    </a:cubicBezTo>
                    <a:cubicBezTo>
                      <a:pt x="230909" y="840510"/>
                      <a:pt x="60036" y="669637"/>
                      <a:pt x="30018" y="563419"/>
                    </a:cubicBezTo>
                    <a:cubicBezTo>
                      <a:pt x="0" y="457201"/>
                      <a:pt x="108527" y="307110"/>
                      <a:pt x="196272" y="217055"/>
                    </a:cubicBezTo>
                    <a:close/>
                  </a:path>
                </a:pathLst>
              </a:cu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Oval 8"/>
            <p:cNvSpPr/>
            <p:nvPr/>
          </p:nvSpPr>
          <p:spPr>
            <a:xfrm>
              <a:off x="6477000" y="3733800"/>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6553200" y="4343400"/>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Oval 12"/>
          <p:cNvSpPr/>
          <p:nvPr/>
        </p:nvSpPr>
        <p:spPr>
          <a:xfrm>
            <a:off x="2971800" y="533400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38400" y="373380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Box 45"/>
          <p:cNvSpPr txBox="1">
            <a:spLocks noChangeArrowheads="1"/>
          </p:cNvSpPr>
          <p:nvPr/>
        </p:nvSpPr>
        <p:spPr bwMode="auto">
          <a:xfrm>
            <a:off x="1981201" y="3429000"/>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S</a:t>
            </a:r>
            <a:endParaRPr lang="en-US" sz="3600" dirty="0">
              <a:solidFill>
                <a:srgbClr val="002060"/>
              </a:solidFill>
            </a:endParaRPr>
          </a:p>
        </p:txBody>
      </p:sp>
      <p:sp>
        <p:nvSpPr>
          <p:cNvPr id="15" name="Text Box 45"/>
          <p:cNvSpPr txBox="1">
            <a:spLocks noChangeArrowheads="1"/>
          </p:cNvSpPr>
          <p:nvPr/>
        </p:nvSpPr>
        <p:spPr bwMode="auto">
          <a:xfrm>
            <a:off x="2438400" y="5068669"/>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J</a:t>
            </a:r>
            <a:endParaRPr lang="en-US" sz="3600" dirty="0">
              <a:solidFill>
                <a:srgbClr val="002060"/>
              </a:solidFill>
            </a:endParaRPr>
          </a:p>
        </p:txBody>
      </p:sp>
      <p:sp>
        <p:nvSpPr>
          <p:cNvPr id="16" name="Text Box 45"/>
          <p:cNvSpPr txBox="1">
            <a:spLocks noChangeArrowheads="1"/>
          </p:cNvSpPr>
          <p:nvPr/>
        </p:nvSpPr>
        <p:spPr bwMode="auto">
          <a:xfrm>
            <a:off x="6172200" y="3200400"/>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A</a:t>
            </a:r>
            <a:endParaRPr lang="en-US" sz="3600" dirty="0">
              <a:solidFill>
                <a:srgbClr val="002060"/>
              </a:solidFill>
            </a:endParaRPr>
          </a:p>
        </p:txBody>
      </p:sp>
      <p:sp>
        <p:nvSpPr>
          <p:cNvPr id="17" name="Text Box 45"/>
          <p:cNvSpPr txBox="1">
            <a:spLocks noChangeArrowheads="1"/>
          </p:cNvSpPr>
          <p:nvPr/>
        </p:nvSpPr>
        <p:spPr bwMode="auto">
          <a:xfrm>
            <a:off x="6248400" y="4382869"/>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B</a:t>
            </a:r>
            <a:endParaRPr lang="en-US" sz="3600" dirty="0">
              <a:solidFill>
                <a:srgbClr val="002060"/>
              </a:solidFill>
            </a:endParaRPr>
          </a:p>
        </p:txBody>
      </p:sp>
      <p:cxnSp>
        <p:nvCxnSpPr>
          <p:cNvPr id="22" name="Curved Connector 21"/>
          <p:cNvCxnSpPr/>
          <p:nvPr/>
        </p:nvCxnSpPr>
        <p:spPr>
          <a:xfrm rot="10800000" flipV="1">
            <a:off x="2514600" y="3810000"/>
            <a:ext cx="3984718" cy="53882"/>
          </a:xfrm>
          <a:prstGeom prst="curvedConnector4">
            <a:avLst>
              <a:gd name="adj1" fmla="val 49720"/>
              <a:gd name="adj2" fmla="val -539967"/>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5" name="Curved Connector 24"/>
          <p:cNvCxnSpPr>
            <a:endCxn id="13" idx="6"/>
          </p:cNvCxnSpPr>
          <p:nvPr/>
        </p:nvCxnSpPr>
        <p:spPr>
          <a:xfrm rot="10800000" flipV="1">
            <a:off x="3124200" y="4419600"/>
            <a:ext cx="3505200" cy="990600"/>
          </a:xfrm>
          <a:prstGeom prst="curvedConnector3">
            <a:avLst>
              <a:gd name="adj1" fmla="val 50000"/>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2" name="Curved Connector 31"/>
          <p:cNvCxnSpPr>
            <a:stCxn id="14" idx="4"/>
            <a:endCxn id="13" idx="0"/>
          </p:cNvCxnSpPr>
          <p:nvPr/>
        </p:nvCxnSpPr>
        <p:spPr>
          <a:xfrm rot="16200000" flipH="1">
            <a:off x="2057400" y="4343400"/>
            <a:ext cx="1447800" cy="533400"/>
          </a:xfrm>
          <a:prstGeom prst="curvedConnector3">
            <a:avLst>
              <a:gd name="adj1" fmla="val 50000"/>
            </a:avLst>
          </a:prstGeom>
          <a:ln w="38100">
            <a:solidFill>
              <a:srgbClr val="FFFF00"/>
            </a:solidFill>
            <a:prstDash val="dashDot"/>
          </a:ln>
        </p:spPr>
        <p:style>
          <a:lnRef idx="1">
            <a:schemeClr val="accent1"/>
          </a:lnRef>
          <a:fillRef idx="0">
            <a:schemeClr val="accent1"/>
          </a:fillRef>
          <a:effectRef idx="0">
            <a:schemeClr val="accent1"/>
          </a:effectRef>
          <a:fontRef idx="minor">
            <a:schemeClr val="tx1"/>
          </a:fontRef>
        </p:style>
      </p:cxnSp>
      <p:sp>
        <p:nvSpPr>
          <p:cNvPr id="19" name="Freeform 18"/>
          <p:cNvSpPr/>
          <p:nvPr/>
        </p:nvSpPr>
        <p:spPr>
          <a:xfrm>
            <a:off x="69273" y="2964873"/>
            <a:ext cx="8007927" cy="3856182"/>
          </a:xfrm>
          <a:custGeom>
            <a:avLst/>
            <a:gdLst>
              <a:gd name="connsiteX0" fmla="*/ 6664036 w 8007927"/>
              <a:gd name="connsiteY0" fmla="*/ 69272 h 3856182"/>
              <a:gd name="connsiteX1" fmla="*/ 7869382 w 8007927"/>
              <a:gd name="connsiteY1" fmla="*/ 748145 h 3856182"/>
              <a:gd name="connsiteX2" fmla="*/ 7495309 w 8007927"/>
              <a:gd name="connsiteY2" fmla="*/ 2632363 h 3856182"/>
              <a:gd name="connsiteX3" fmla="*/ 5043054 w 8007927"/>
              <a:gd name="connsiteY3" fmla="*/ 3560618 h 3856182"/>
              <a:gd name="connsiteX4" fmla="*/ 2673927 w 8007927"/>
              <a:gd name="connsiteY4" fmla="*/ 3616036 h 3856182"/>
              <a:gd name="connsiteX5" fmla="*/ 748145 w 8007927"/>
              <a:gd name="connsiteY5" fmla="*/ 3602182 h 3856182"/>
              <a:gd name="connsiteX6" fmla="*/ 277091 w 8007927"/>
              <a:gd name="connsiteY6" fmla="*/ 2092036 h 3856182"/>
              <a:gd name="connsiteX7" fmla="*/ 27709 w 8007927"/>
              <a:gd name="connsiteY7" fmla="*/ 789709 h 3856182"/>
              <a:gd name="connsiteX8" fmla="*/ 443345 w 8007927"/>
              <a:gd name="connsiteY8" fmla="*/ 96982 h 3856182"/>
              <a:gd name="connsiteX9" fmla="*/ 2424545 w 8007927"/>
              <a:gd name="connsiteY9" fmla="*/ 207818 h 3856182"/>
              <a:gd name="connsiteX10" fmla="*/ 3422072 w 8007927"/>
              <a:gd name="connsiteY10" fmla="*/ 41563 h 3856182"/>
              <a:gd name="connsiteX11" fmla="*/ 4890654 w 8007927"/>
              <a:gd name="connsiteY11" fmla="*/ 41563 h 3856182"/>
              <a:gd name="connsiteX12" fmla="*/ 6664036 w 8007927"/>
              <a:gd name="connsiteY12" fmla="*/ 69272 h 3856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07927" h="3856182">
                <a:moveTo>
                  <a:pt x="6664036" y="69272"/>
                </a:moveTo>
                <a:cubicBezTo>
                  <a:pt x="7197436" y="195117"/>
                  <a:pt x="7730837" y="320963"/>
                  <a:pt x="7869382" y="748145"/>
                </a:cubicBezTo>
                <a:cubicBezTo>
                  <a:pt x="8007927" y="1175327"/>
                  <a:pt x="7966363" y="2163618"/>
                  <a:pt x="7495309" y="2632363"/>
                </a:cubicBezTo>
                <a:cubicBezTo>
                  <a:pt x="7024255" y="3101108"/>
                  <a:pt x="5846618" y="3396673"/>
                  <a:pt x="5043054" y="3560618"/>
                </a:cubicBezTo>
                <a:cubicBezTo>
                  <a:pt x="4239490" y="3724564"/>
                  <a:pt x="2673927" y="3616036"/>
                  <a:pt x="2673927" y="3616036"/>
                </a:cubicBezTo>
                <a:cubicBezTo>
                  <a:pt x="1958109" y="3622963"/>
                  <a:pt x="1147618" y="3856182"/>
                  <a:pt x="748145" y="3602182"/>
                </a:cubicBezTo>
                <a:cubicBezTo>
                  <a:pt x="348672" y="3348182"/>
                  <a:pt x="397164" y="2560781"/>
                  <a:pt x="277091" y="2092036"/>
                </a:cubicBezTo>
                <a:cubicBezTo>
                  <a:pt x="157018" y="1623291"/>
                  <a:pt x="0" y="1122218"/>
                  <a:pt x="27709" y="789709"/>
                </a:cubicBezTo>
                <a:cubicBezTo>
                  <a:pt x="55418" y="457200"/>
                  <a:pt x="43872" y="193964"/>
                  <a:pt x="443345" y="96982"/>
                </a:cubicBezTo>
                <a:cubicBezTo>
                  <a:pt x="842818" y="0"/>
                  <a:pt x="1928091" y="217054"/>
                  <a:pt x="2424545" y="207818"/>
                </a:cubicBezTo>
                <a:cubicBezTo>
                  <a:pt x="2920999" y="198582"/>
                  <a:pt x="3011054" y="69272"/>
                  <a:pt x="3422072" y="41563"/>
                </a:cubicBezTo>
                <a:cubicBezTo>
                  <a:pt x="3833090" y="13854"/>
                  <a:pt x="4890654" y="41563"/>
                  <a:pt x="4890654" y="41563"/>
                </a:cubicBezTo>
                <a:lnTo>
                  <a:pt x="6664036" y="69272"/>
                </a:lnTo>
                <a:close/>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7030A0"/>
                </a:solidFill>
              </a:rPr>
              <a:t>Flavor of Active Attack</a:t>
            </a:r>
            <a:endParaRPr lang="en-US" sz="3600" dirty="0">
              <a:solidFill>
                <a:srgbClr val="7030A0"/>
              </a:solidFill>
            </a:endParaRPr>
          </a:p>
        </p:txBody>
      </p:sp>
      <p:sp>
        <p:nvSpPr>
          <p:cNvPr id="3" name="Content Placeholder 2"/>
          <p:cNvSpPr>
            <a:spLocks noGrp="1"/>
          </p:cNvSpPr>
          <p:nvPr>
            <p:ph sz="quarter" idx="1"/>
          </p:nvPr>
        </p:nvSpPr>
        <p:spPr/>
        <p:txBody>
          <a:bodyPr/>
          <a:lstStyle/>
          <a:p>
            <a:r>
              <a:rPr lang="en-US" dirty="0" smtClean="0"/>
              <a:t>Magic Step</a:t>
            </a:r>
          </a:p>
          <a:p>
            <a:pPr lvl="1"/>
            <a:r>
              <a:rPr lang="en-US" dirty="0" smtClean="0"/>
              <a:t>Isolate lightly linked-in </a:t>
            </a:r>
            <a:r>
              <a:rPr lang="en-US" dirty="0" err="1" smtClean="0"/>
              <a:t>subgraphs</a:t>
            </a:r>
            <a:r>
              <a:rPr lang="en-US" dirty="0" smtClean="0"/>
              <a:t> from rest of graph </a:t>
            </a:r>
          </a:p>
          <a:p>
            <a:r>
              <a:rPr lang="en-US" dirty="0" smtClean="0"/>
              <a:t>Special structure of </a:t>
            </a:r>
            <a:r>
              <a:rPr lang="en-US" dirty="0" err="1" smtClean="0"/>
              <a:t>subgraph</a:t>
            </a:r>
            <a:r>
              <a:rPr lang="en-US" dirty="0" smtClean="0"/>
              <a:t> permits finding A, B</a:t>
            </a:r>
          </a:p>
        </p:txBody>
      </p:sp>
      <p:grpSp>
        <p:nvGrpSpPr>
          <p:cNvPr id="4" name="Group 10"/>
          <p:cNvGrpSpPr/>
          <p:nvPr/>
        </p:nvGrpSpPr>
        <p:grpSpPr>
          <a:xfrm>
            <a:off x="210127" y="3084946"/>
            <a:ext cx="6881091" cy="3318163"/>
            <a:chOff x="210127" y="3084946"/>
            <a:chExt cx="6881091" cy="3318163"/>
          </a:xfrm>
        </p:grpSpPr>
        <p:grpSp>
          <p:nvGrpSpPr>
            <p:cNvPr id="6" name="Group 7"/>
            <p:cNvGrpSpPr/>
            <p:nvPr/>
          </p:nvGrpSpPr>
          <p:grpSpPr>
            <a:xfrm>
              <a:off x="210127" y="3084946"/>
              <a:ext cx="6881091" cy="3318163"/>
              <a:chOff x="210127" y="3084946"/>
              <a:chExt cx="6881091" cy="3318163"/>
            </a:xfrm>
          </p:grpSpPr>
          <p:sp>
            <p:nvSpPr>
              <p:cNvPr id="5" name="Freeform 4"/>
              <p:cNvSpPr/>
              <p:nvPr/>
            </p:nvSpPr>
            <p:spPr>
              <a:xfrm>
                <a:off x="210127" y="3084946"/>
                <a:ext cx="5140037" cy="3318163"/>
              </a:xfrm>
              <a:custGeom>
                <a:avLst/>
                <a:gdLst>
                  <a:gd name="connsiteX0" fmla="*/ 11546 w 5140037"/>
                  <a:gd name="connsiteY0" fmla="*/ 475672 h 3318163"/>
                  <a:gd name="connsiteX1" fmla="*/ 828964 w 5140037"/>
                  <a:gd name="connsiteY1" fmla="*/ 73890 h 3318163"/>
                  <a:gd name="connsiteX2" fmla="*/ 1480128 w 5140037"/>
                  <a:gd name="connsiteY2" fmla="*/ 198581 h 3318163"/>
                  <a:gd name="connsiteX3" fmla="*/ 2131291 w 5140037"/>
                  <a:gd name="connsiteY3" fmla="*/ 434109 h 3318163"/>
                  <a:gd name="connsiteX4" fmla="*/ 3031837 w 5140037"/>
                  <a:gd name="connsiteY4" fmla="*/ 489527 h 3318163"/>
                  <a:gd name="connsiteX5" fmla="*/ 3405909 w 5140037"/>
                  <a:gd name="connsiteY5" fmla="*/ 87745 h 3318163"/>
                  <a:gd name="connsiteX6" fmla="*/ 3876964 w 5140037"/>
                  <a:gd name="connsiteY6" fmla="*/ 115454 h 3318163"/>
                  <a:gd name="connsiteX7" fmla="*/ 4278746 w 5140037"/>
                  <a:gd name="connsiteY7" fmla="*/ 780472 h 3318163"/>
                  <a:gd name="connsiteX8" fmla="*/ 4098637 w 5140037"/>
                  <a:gd name="connsiteY8" fmla="*/ 1736436 h 3318163"/>
                  <a:gd name="connsiteX9" fmla="*/ 4985328 w 5140037"/>
                  <a:gd name="connsiteY9" fmla="*/ 2609272 h 3318163"/>
                  <a:gd name="connsiteX10" fmla="*/ 3170382 w 5140037"/>
                  <a:gd name="connsiteY10" fmla="*/ 3177309 h 3318163"/>
                  <a:gd name="connsiteX11" fmla="*/ 2048164 w 5140037"/>
                  <a:gd name="connsiteY11" fmla="*/ 2733963 h 3318163"/>
                  <a:gd name="connsiteX12" fmla="*/ 1230746 w 5140037"/>
                  <a:gd name="connsiteY12" fmla="*/ 3315854 h 3318163"/>
                  <a:gd name="connsiteX13" fmla="*/ 538018 w 5140037"/>
                  <a:gd name="connsiteY13" fmla="*/ 2747818 h 3318163"/>
                  <a:gd name="connsiteX14" fmla="*/ 898237 w 5140037"/>
                  <a:gd name="connsiteY14" fmla="*/ 1542472 h 3318163"/>
                  <a:gd name="connsiteX15" fmla="*/ 11546 w 5140037"/>
                  <a:gd name="connsiteY15" fmla="*/ 475672 h 331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40037" h="3318163">
                    <a:moveTo>
                      <a:pt x="11546" y="475672"/>
                    </a:moveTo>
                    <a:cubicBezTo>
                      <a:pt x="0" y="230908"/>
                      <a:pt x="584200" y="120072"/>
                      <a:pt x="828964" y="73890"/>
                    </a:cubicBezTo>
                    <a:cubicBezTo>
                      <a:pt x="1073728" y="27708"/>
                      <a:pt x="1263074" y="138545"/>
                      <a:pt x="1480128" y="198581"/>
                    </a:cubicBezTo>
                    <a:cubicBezTo>
                      <a:pt x="1697182" y="258617"/>
                      <a:pt x="1872673" y="385618"/>
                      <a:pt x="2131291" y="434109"/>
                    </a:cubicBezTo>
                    <a:cubicBezTo>
                      <a:pt x="2389909" y="482600"/>
                      <a:pt x="2819401" y="547254"/>
                      <a:pt x="3031837" y="489527"/>
                    </a:cubicBezTo>
                    <a:cubicBezTo>
                      <a:pt x="3244273" y="431800"/>
                      <a:pt x="3265054" y="150091"/>
                      <a:pt x="3405909" y="87745"/>
                    </a:cubicBezTo>
                    <a:cubicBezTo>
                      <a:pt x="3546764" y="25399"/>
                      <a:pt x="3731491" y="0"/>
                      <a:pt x="3876964" y="115454"/>
                    </a:cubicBezTo>
                    <a:cubicBezTo>
                      <a:pt x="4022437" y="230908"/>
                      <a:pt x="4241801" y="510309"/>
                      <a:pt x="4278746" y="780472"/>
                    </a:cubicBezTo>
                    <a:cubicBezTo>
                      <a:pt x="4315691" y="1050635"/>
                      <a:pt x="3980873" y="1431636"/>
                      <a:pt x="4098637" y="1736436"/>
                    </a:cubicBezTo>
                    <a:cubicBezTo>
                      <a:pt x="4216401" y="2041236"/>
                      <a:pt x="5140037" y="2369127"/>
                      <a:pt x="4985328" y="2609272"/>
                    </a:cubicBezTo>
                    <a:cubicBezTo>
                      <a:pt x="4830619" y="2849417"/>
                      <a:pt x="3659909" y="3156527"/>
                      <a:pt x="3170382" y="3177309"/>
                    </a:cubicBezTo>
                    <a:cubicBezTo>
                      <a:pt x="2680855" y="3198091"/>
                      <a:pt x="2371437" y="2710872"/>
                      <a:pt x="2048164" y="2733963"/>
                    </a:cubicBezTo>
                    <a:cubicBezTo>
                      <a:pt x="1724891" y="2757054"/>
                      <a:pt x="1482437" y="3313545"/>
                      <a:pt x="1230746" y="3315854"/>
                    </a:cubicBezTo>
                    <a:cubicBezTo>
                      <a:pt x="979055" y="3318163"/>
                      <a:pt x="593436" y="3043382"/>
                      <a:pt x="538018" y="2747818"/>
                    </a:cubicBezTo>
                    <a:cubicBezTo>
                      <a:pt x="482600" y="2452254"/>
                      <a:pt x="981364" y="1921163"/>
                      <a:pt x="898237" y="1542472"/>
                    </a:cubicBezTo>
                    <a:cubicBezTo>
                      <a:pt x="815110" y="1163781"/>
                      <a:pt x="23092" y="720436"/>
                      <a:pt x="11546" y="475672"/>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6190673" y="3620654"/>
                <a:ext cx="900545" cy="895928"/>
              </a:xfrm>
              <a:custGeom>
                <a:avLst/>
                <a:gdLst>
                  <a:gd name="connsiteX0" fmla="*/ 196272 w 900545"/>
                  <a:gd name="connsiteY0" fmla="*/ 217055 h 895928"/>
                  <a:gd name="connsiteX1" fmla="*/ 556491 w 900545"/>
                  <a:gd name="connsiteY1" fmla="*/ 23091 h 895928"/>
                  <a:gd name="connsiteX2" fmla="*/ 847436 w 900545"/>
                  <a:gd name="connsiteY2" fmla="*/ 355601 h 895928"/>
                  <a:gd name="connsiteX3" fmla="*/ 819727 w 900545"/>
                  <a:gd name="connsiteY3" fmla="*/ 729673 h 895928"/>
                  <a:gd name="connsiteX4" fmla="*/ 362527 w 900545"/>
                  <a:gd name="connsiteY4" fmla="*/ 868219 h 895928"/>
                  <a:gd name="connsiteX5" fmla="*/ 30018 w 900545"/>
                  <a:gd name="connsiteY5" fmla="*/ 563419 h 895928"/>
                  <a:gd name="connsiteX6" fmla="*/ 196272 w 900545"/>
                  <a:gd name="connsiteY6" fmla="*/ 217055 h 895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0545" h="895928">
                    <a:moveTo>
                      <a:pt x="196272" y="217055"/>
                    </a:moveTo>
                    <a:cubicBezTo>
                      <a:pt x="284018" y="127000"/>
                      <a:pt x="447964" y="0"/>
                      <a:pt x="556491" y="23091"/>
                    </a:cubicBezTo>
                    <a:cubicBezTo>
                      <a:pt x="665018" y="46182"/>
                      <a:pt x="803563" y="237837"/>
                      <a:pt x="847436" y="355601"/>
                    </a:cubicBezTo>
                    <a:cubicBezTo>
                      <a:pt x="891309" y="473365"/>
                      <a:pt x="900545" y="644237"/>
                      <a:pt x="819727" y="729673"/>
                    </a:cubicBezTo>
                    <a:cubicBezTo>
                      <a:pt x="738909" y="815109"/>
                      <a:pt x="494145" y="895928"/>
                      <a:pt x="362527" y="868219"/>
                    </a:cubicBezTo>
                    <a:cubicBezTo>
                      <a:pt x="230909" y="840510"/>
                      <a:pt x="60036" y="669637"/>
                      <a:pt x="30018" y="563419"/>
                    </a:cubicBezTo>
                    <a:cubicBezTo>
                      <a:pt x="0" y="457201"/>
                      <a:pt x="108527" y="307110"/>
                      <a:pt x="196272" y="217055"/>
                    </a:cubicBezTo>
                    <a:close/>
                  </a:path>
                </a:pathLst>
              </a:cu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Oval 8"/>
            <p:cNvSpPr/>
            <p:nvPr/>
          </p:nvSpPr>
          <p:spPr>
            <a:xfrm>
              <a:off x="6477000" y="3733800"/>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6553200" y="4343400"/>
              <a:ext cx="152400" cy="1524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Oval 12"/>
          <p:cNvSpPr/>
          <p:nvPr/>
        </p:nvSpPr>
        <p:spPr>
          <a:xfrm>
            <a:off x="2971800" y="533400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38400" y="373380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Box 45"/>
          <p:cNvSpPr txBox="1">
            <a:spLocks noChangeArrowheads="1"/>
          </p:cNvSpPr>
          <p:nvPr/>
        </p:nvSpPr>
        <p:spPr bwMode="auto">
          <a:xfrm>
            <a:off x="1981201" y="3429000"/>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S</a:t>
            </a:r>
            <a:endParaRPr lang="en-US" sz="3600" dirty="0">
              <a:solidFill>
                <a:srgbClr val="002060"/>
              </a:solidFill>
            </a:endParaRPr>
          </a:p>
        </p:txBody>
      </p:sp>
      <p:sp>
        <p:nvSpPr>
          <p:cNvPr id="15" name="Text Box 45"/>
          <p:cNvSpPr txBox="1">
            <a:spLocks noChangeArrowheads="1"/>
          </p:cNvSpPr>
          <p:nvPr/>
        </p:nvSpPr>
        <p:spPr bwMode="auto">
          <a:xfrm>
            <a:off x="2438400" y="5068669"/>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J</a:t>
            </a:r>
            <a:endParaRPr lang="en-US" sz="3600" dirty="0">
              <a:solidFill>
                <a:srgbClr val="002060"/>
              </a:solidFill>
            </a:endParaRPr>
          </a:p>
        </p:txBody>
      </p:sp>
      <p:sp>
        <p:nvSpPr>
          <p:cNvPr id="16" name="Text Box 45"/>
          <p:cNvSpPr txBox="1">
            <a:spLocks noChangeArrowheads="1"/>
          </p:cNvSpPr>
          <p:nvPr/>
        </p:nvSpPr>
        <p:spPr bwMode="auto">
          <a:xfrm>
            <a:off x="6172200" y="3200400"/>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A</a:t>
            </a:r>
            <a:endParaRPr lang="en-US" sz="3600" dirty="0">
              <a:solidFill>
                <a:srgbClr val="002060"/>
              </a:solidFill>
            </a:endParaRPr>
          </a:p>
        </p:txBody>
      </p:sp>
      <p:sp>
        <p:nvSpPr>
          <p:cNvPr id="17" name="Text Box 45"/>
          <p:cNvSpPr txBox="1">
            <a:spLocks noChangeArrowheads="1"/>
          </p:cNvSpPr>
          <p:nvPr/>
        </p:nvSpPr>
        <p:spPr bwMode="auto">
          <a:xfrm>
            <a:off x="6248400" y="4382869"/>
            <a:ext cx="381000" cy="646331"/>
          </a:xfrm>
          <a:prstGeom prst="rect">
            <a:avLst/>
          </a:prstGeom>
          <a:noFill/>
          <a:ln w="25400">
            <a:noFill/>
            <a:miter lim="800000"/>
            <a:headEnd/>
            <a:tailEnd/>
          </a:ln>
          <a:effectLst/>
        </p:spPr>
        <p:txBody>
          <a:bodyPr wrap="square">
            <a:spAutoFit/>
          </a:bodyPr>
          <a:lstStyle/>
          <a:p>
            <a:pPr algn="ctr"/>
            <a:r>
              <a:rPr lang="en-US" sz="3600" dirty="0" smtClean="0">
                <a:solidFill>
                  <a:srgbClr val="002060"/>
                </a:solidFill>
              </a:rPr>
              <a:t>B</a:t>
            </a:r>
            <a:endParaRPr lang="en-US" sz="3600" dirty="0">
              <a:solidFill>
                <a:srgbClr val="002060"/>
              </a:solidFill>
            </a:endParaRPr>
          </a:p>
        </p:txBody>
      </p:sp>
      <p:cxnSp>
        <p:nvCxnSpPr>
          <p:cNvPr id="25" name="Curved Connector 24"/>
          <p:cNvCxnSpPr>
            <a:endCxn id="13" idx="6"/>
          </p:cNvCxnSpPr>
          <p:nvPr/>
        </p:nvCxnSpPr>
        <p:spPr>
          <a:xfrm rot="10800000" flipV="1">
            <a:off x="3124200" y="4419600"/>
            <a:ext cx="3505200" cy="990600"/>
          </a:xfrm>
          <a:prstGeom prst="curvedConnector3">
            <a:avLst>
              <a:gd name="adj1" fmla="val 50000"/>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Freeform 17"/>
          <p:cNvSpPr/>
          <p:nvPr/>
        </p:nvSpPr>
        <p:spPr>
          <a:xfrm>
            <a:off x="69273" y="2964873"/>
            <a:ext cx="8007927" cy="3856182"/>
          </a:xfrm>
          <a:custGeom>
            <a:avLst/>
            <a:gdLst>
              <a:gd name="connsiteX0" fmla="*/ 6664036 w 8007927"/>
              <a:gd name="connsiteY0" fmla="*/ 69272 h 3856182"/>
              <a:gd name="connsiteX1" fmla="*/ 7869382 w 8007927"/>
              <a:gd name="connsiteY1" fmla="*/ 748145 h 3856182"/>
              <a:gd name="connsiteX2" fmla="*/ 7495309 w 8007927"/>
              <a:gd name="connsiteY2" fmla="*/ 2632363 h 3856182"/>
              <a:gd name="connsiteX3" fmla="*/ 5043054 w 8007927"/>
              <a:gd name="connsiteY3" fmla="*/ 3560618 h 3856182"/>
              <a:gd name="connsiteX4" fmla="*/ 2673927 w 8007927"/>
              <a:gd name="connsiteY4" fmla="*/ 3616036 h 3856182"/>
              <a:gd name="connsiteX5" fmla="*/ 748145 w 8007927"/>
              <a:gd name="connsiteY5" fmla="*/ 3602182 h 3856182"/>
              <a:gd name="connsiteX6" fmla="*/ 277091 w 8007927"/>
              <a:gd name="connsiteY6" fmla="*/ 2092036 h 3856182"/>
              <a:gd name="connsiteX7" fmla="*/ 27709 w 8007927"/>
              <a:gd name="connsiteY7" fmla="*/ 789709 h 3856182"/>
              <a:gd name="connsiteX8" fmla="*/ 443345 w 8007927"/>
              <a:gd name="connsiteY8" fmla="*/ 96982 h 3856182"/>
              <a:gd name="connsiteX9" fmla="*/ 2424545 w 8007927"/>
              <a:gd name="connsiteY9" fmla="*/ 207818 h 3856182"/>
              <a:gd name="connsiteX10" fmla="*/ 3422072 w 8007927"/>
              <a:gd name="connsiteY10" fmla="*/ 41563 h 3856182"/>
              <a:gd name="connsiteX11" fmla="*/ 4890654 w 8007927"/>
              <a:gd name="connsiteY11" fmla="*/ 41563 h 3856182"/>
              <a:gd name="connsiteX12" fmla="*/ 6664036 w 8007927"/>
              <a:gd name="connsiteY12" fmla="*/ 69272 h 3856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07927" h="3856182">
                <a:moveTo>
                  <a:pt x="6664036" y="69272"/>
                </a:moveTo>
                <a:cubicBezTo>
                  <a:pt x="7197436" y="195117"/>
                  <a:pt x="7730837" y="320963"/>
                  <a:pt x="7869382" y="748145"/>
                </a:cubicBezTo>
                <a:cubicBezTo>
                  <a:pt x="8007927" y="1175327"/>
                  <a:pt x="7966363" y="2163618"/>
                  <a:pt x="7495309" y="2632363"/>
                </a:cubicBezTo>
                <a:cubicBezTo>
                  <a:pt x="7024255" y="3101108"/>
                  <a:pt x="5846618" y="3396673"/>
                  <a:pt x="5043054" y="3560618"/>
                </a:cubicBezTo>
                <a:cubicBezTo>
                  <a:pt x="4239490" y="3724564"/>
                  <a:pt x="2673927" y="3616036"/>
                  <a:pt x="2673927" y="3616036"/>
                </a:cubicBezTo>
                <a:cubicBezTo>
                  <a:pt x="1958109" y="3622963"/>
                  <a:pt x="1147618" y="3856182"/>
                  <a:pt x="748145" y="3602182"/>
                </a:cubicBezTo>
                <a:cubicBezTo>
                  <a:pt x="348672" y="3348182"/>
                  <a:pt x="397164" y="2560781"/>
                  <a:pt x="277091" y="2092036"/>
                </a:cubicBezTo>
                <a:cubicBezTo>
                  <a:pt x="157018" y="1623291"/>
                  <a:pt x="0" y="1122218"/>
                  <a:pt x="27709" y="789709"/>
                </a:cubicBezTo>
                <a:cubicBezTo>
                  <a:pt x="55418" y="457200"/>
                  <a:pt x="43872" y="193964"/>
                  <a:pt x="443345" y="96982"/>
                </a:cubicBezTo>
                <a:cubicBezTo>
                  <a:pt x="842818" y="0"/>
                  <a:pt x="1928091" y="217054"/>
                  <a:pt x="2424545" y="207818"/>
                </a:cubicBezTo>
                <a:cubicBezTo>
                  <a:pt x="2920999" y="198582"/>
                  <a:pt x="3011054" y="69272"/>
                  <a:pt x="3422072" y="41563"/>
                </a:cubicBezTo>
                <a:cubicBezTo>
                  <a:pt x="3833090" y="13854"/>
                  <a:pt x="4890654" y="41563"/>
                  <a:pt x="4890654" y="41563"/>
                </a:cubicBezTo>
                <a:lnTo>
                  <a:pt x="6664036" y="69272"/>
                </a:lnTo>
                <a:close/>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Curved Connector 21"/>
          <p:cNvCxnSpPr/>
          <p:nvPr/>
        </p:nvCxnSpPr>
        <p:spPr>
          <a:xfrm rot="10800000" flipV="1">
            <a:off x="2514600" y="3810000"/>
            <a:ext cx="3984718" cy="53882"/>
          </a:xfrm>
          <a:prstGeom prst="curvedConnector4">
            <a:avLst>
              <a:gd name="adj1" fmla="val 49720"/>
              <a:gd name="adj2" fmla="val -539967"/>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0" name="Curved Connector 19"/>
          <p:cNvCxnSpPr/>
          <p:nvPr/>
        </p:nvCxnSpPr>
        <p:spPr>
          <a:xfrm rot="16200000" flipH="1">
            <a:off x="2057400" y="4343400"/>
            <a:ext cx="1447800" cy="533400"/>
          </a:xfrm>
          <a:prstGeom prst="curvedConnector3">
            <a:avLst>
              <a:gd name="adj1" fmla="val 50000"/>
            </a:avLst>
          </a:prstGeom>
          <a:ln w="38100">
            <a:solidFill>
              <a:srgbClr val="FFFF00"/>
            </a:solidFill>
            <a:prstDash val="dashDot"/>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Anonymizing</a:t>
            </a:r>
            <a:r>
              <a:rPr lang="en-US" dirty="0" smtClean="0"/>
              <a:t> Query Logs via Token-Based Hashing </a:t>
            </a:r>
            <a:endParaRPr lang="en-US" dirty="0"/>
          </a:p>
        </p:txBody>
      </p:sp>
      <p:sp>
        <p:nvSpPr>
          <p:cNvPr id="3" name="Content Placeholder 2"/>
          <p:cNvSpPr>
            <a:spLocks noGrp="1"/>
          </p:cNvSpPr>
          <p:nvPr>
            <p:ph sz="quarter" idx="1"/>
          </p:nvPr>
        </p:nvSpPr>
        <p:spPr>
          <a:xfrm>
            <a:off x="304800" y="1219200"/>
            <a:ext cx="8686800" cy="4937760"/>
          </a:xfrm>
        </p:spPr>
        <p:txBody>
          <a:bodyPr/>
          <a:lstStyle/>
          <a:p>
            <a:r>
              <a:rPr lang="en-US" dirty="0" smtClean="0"/>
              <a:t>Proposal: token-based hashing</a:t>
            </a:r>
          </a:p>
          <a:p>
            <a:pPr lvl="1"/>
            <a:r>
              <a:rPr lang="en-US" dirty="0" smtClean="0"/>
              <a:t>Search string tokenized; tokens hashed to identifiers</a:t>
            </a:r>
          </a:p>
          <a:p>
            <a:pPr lvl="1"/>
            <a:endParaRPr lang="en-US" dirty="0" smtClean="0"/>
          </a:p>
          <a:p>
            <a:r>
              <a:rPr lang="en-US" dirty="0" smtClean="0"/>
              <a:t>Successfully attacked </a:t>
            </a:r>
            <a:r>
              <a:rPr lang="en-US" sz="2000" dirty="0" smtClean="0"/>
              <a:t>[KNPT07]</a:t>
            </a:r>
            <a:endParaRPr lang="en-US" sz="2400" dirty="0" smtClean="0"/>
          </a:p>
          <a:p>
            <a:pPr lvl="1"/>
            <a:r>
              <a:rPr lang="en-US" dirty="0" smtClean="0"/>
              <a:t>Requires as auxiliary information some reference query log, </a:t>
            </a:r>
            <a:r>
              <a:rPr lang="en-US" dirty="0" err="1" smtClean="0"/>
              <a:t>eg</a:t>
            </a:r>
            <a:r>
              <a:rPr lang="en-US" dirty="0" smtClean="0"/>
              <a:t>, the published AOL query log</a:t>
            </a:r>
          </a:p>
          <a:p>
            <a:pPr lvl="1"/>
            <a:r>
              <a:rPr lang="en-US" dirty="0" smtClean="0"/>
              <a:t>Exploits co-occurrence information in the reference log to guess hash pre-images</a:t>
            </a:r>
          </a:p>
          <a:p>
            <a:pPr lvl="1"/>
            <a:r>
              <a:rPr lang="en-US" dirty="0" smtClean="0"/>
              <a:t>Finds non-star names, companies, places, “revealing” terms</a:t>
            </a:r>
          </a:p>
          <a:p>
            <a:pPr lvl="1"/>
            <a:r>
              <a:rPr lang="en-US" dirty="0" smtClean="0"/>
              <a:t>Finds non-star  name + {company, place, revealing term}</a:t>
            </a:r>
          </a:p>
          <a:p>
            <a:pPr lvl="1"/>
            <a:r>
              <a:rPr lang="en-US" dirty="0" smtClean="0"/>
              <a:t>Fact: frequency statistics alone don’t work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7030A0"/>
                </a:solidFill>
              </a:rPr>
              <a:t>Definitional Failures</a:t>
            </a:r>
            <a:endParaRPr lang="en-US" sz="3600" dirty="0">
              <a:solidFill>
                <a:srgbClr val="7030A0"/>
              </a:solidFill>
            </a:endParaRPr>
          </a:p>
        </p:txBody>
      </p:sp>
      <p:sp>
        <p:nvSpPr>
          <p:cNvPr id="3" name="Content Placeholder 2"/>
          <p:cNvSpPr>
            <a:spLocks noGrp="1"/>
          </p:cNvSpPr>
          <p:nvPr>
            <p:ph sz="quarter" idx="1"/>
          </p:nvPr>
        </p:nvSpPr>
        <p:spPr/>
        <p:txBody>
          <a:bodyPr>
            <a:normAutofit/>
          </a:bodyPr>
          <a:lstStyle/>
          <a:p>
            <a:r>
              <a:rPr lang="en-US" dirty="0" smtClean="0"/>
              <a:t>Guarantees are Syntactic, not Semantic</a:t>
            </a:r>
          </a:p>
          <a:p>
            <a:pPr lvl="1"/>
            <a:r>
              <a:rPr lang="en-US" dirty="0" smtClean="0"/>
              <a:t>k, l, m</a:t>
            </a:r>
          </a:p>
          <a:p>
            <a:pPr lvl="1"/>
            <a:r>
              <a:rPr lang="en-US" dirty="0" smtClean="0"/>
              <a:t>Names, terms replaced with random strings</a:t>
            </a:r>
          </a:p>
          <a:p>
            <a:pPr>
              <a:buNone/>
            </a:pPr>
            <a:endParaRPr lang="en-US" dirty="0" smtClean="0"/>
          </a:p>
          <a:p>
            <a:r>
              <a:rPr lang="en-US" dirty="0" smtClean="0"/>
              <a:t>Ad Hoc!</a:t>
            </a:r>
          </a:p>
          <a:p>
            <a:pPr lvl="1"/>
            <a:r>
              <a:rPr lang="en-US" dirty="0" smtClean="0"/>
              <a:t>Privacy compromise defined to be a certain set of undesirable outcomes</a:t>
            </a:r>
          </a:p>
          <a:p>
            <a:pPr lvl="1"/>
            <a:r>
              <a:rPr lang="en-US" dirty="0" smtClean="0"/>
              <a:t>No argument that this set is exhaustive or completely captures privacy</a:t>
            </a:r>
          </a:p>
          <a:p>
            <a:pPr lvl="1"/>
            <a:endParaRPr lang="en-US" dirty="0" smtClean="0"/>
          </a:p>
          <a:p>
            <a:r>
              <a:rPr lang="en-US" dirty="0" smtClean="0"/>
              <a:t>Auxiliary information not reckoned with</a:t>
            </a:r>
          </a:p>
          <a:p>
            <a:pPr lvl="1"/>
            <a:r>
              <a:rPr lang="en-US" i="1" dirty="0" smtClean="0"/>
              <a:t>In vitro </a:t>
            </a:r>
            <a:r>
              <a:rPr lang="en-US" dirty="0" smtClean="0"/>
              <a:t>vs </a:t>
            </a:r>
            <a:r>
              <a:rPr lang="en-US" i="1" dirty="0" smtClean="0"/>
              <a:t>in vivo</a:t>
            </a:r>
          </a:p>
          <a:p>
            <a:pPr lvl="1"/>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1F19EE56-EB49-42C1-AAAE-795593AFBDBA}" type="slidenum">
              <a:rPr lang="en-US"/>
              <a:pPr/>
              <a:t>31</a:t>
            </a:fld>
            <a:endParaRPr lang="en-US"/>
          </a:p>
        </p:txBody>
      </p:sp>
      <p:sp>
        <p:nvSpPr>
          <p:cNvPr id="896002" name="Rectangle 2"/>
          <p:cNvSpPr>
            <a:spLocks noGrp="1" noChangeArrowheads="1"/>
          </p:cNvSpPr>
          <p:nvPr>
            <p:ph type="title"/>
          </p:nvPr>
        </p:nvSpPr>
        <p:spPr/>
        <p:txBody>
          <a:bodyPr>
            <a:normAutofit/>
          </a:bodyPr>
          <a:lstStyle/>
          <a:p>
            <a:r>
              <a:rPr lang="en-US" sz="3600" dirty="0" smtClean="0">
                <a:solidFill>
                  <a:srgbClr val="7030A0"/>
                </a:solidFill>
              </a:rPr>
              <a:t>Why Settle for Ad Hoc Notions of Privacy?                               </a:t>
            </a:r>
            <a:endParaRPr lang="en-US" sz="3600" dirty="0">
              <a:solidFill>
                <a:srgbClr val="7030A0"/>
              </a:solidFill>
            </a:endParaRPr>
          </a:p>
        </p:txBody>
      </p:sp>
      <p:sp>
        <p:nvSpPr>
          <p:cNvPr id="896003" name="Rectangle 3"/>
          <p:cNvSpPr>
            <a:spLocks noGrp="1" noChangeArrowheads="1"/>
          </p:cNvSpPr>
          <p:nvPr>
            <p:ph type="body" idx="1"/>
          </p:nvPr>
        </p:nvSpPr>
        <p:spPr>
          <a:xfrm>
            <a:off x="609600" y="1143000"/>
            <a:ext cx="8345488" cy="4953000"/>
          </a:xfrm>
        </p:spPr>
        <p:txBody>
          <a:bodyPr>
            <a:normAutofit/>
          </a:bodyPr>
          <a:lstStyle/>
          <a:p>
            <a:r>
              <a:rPr lang="en-US" sz="2400" dirty="0" smtClean="0"/>
              <a:t>Dalenius, 1977</a:t>
            </a:r>
          </a:p>
          <a:p>
            <a:pPr lvl="1"/>
            <a:r>
              <a:rPr lang="en-US" dirty="0" smtClean="0"/>
              <a:t>Anything </a:t>
            </a:r>
            <a:r>
              <a:rPr lang="en-US" dirty="0"/>
              <a:t>that can be learned about a respondent from the statistical database can be learned without access to the </a:t>
            </a:r>
            <a:r>
              <a:rPr lang="en-US" dirty="0" smtClean="0"/>
              <a:t>database</a:t>
            </a:r>
          </a:p>
          <a:p>
            <a:pPr lvl="1"/>
            <a:r>
              <a:rPr lang="en-US" dirty="0" smtClean="0"/>
              <a:t>An ad </a:t>
            </a:r>
            <a:r>
              <a:rPr lang="en-US" dirty="0" err="1" smtClean="0"/>
              <a:t>omnia</a:t>
            </a:r>
            <a:r>
              <a:rPr lang="en-US" dirty="0" smtClean="0"/>
              <a:t> guarantee</a:t>
            </a:r>
          </a:p>
          <a:p>
            <a:pPr lvl="1"/>
            <a:endParaRPr lang="en-US" sz="2100" dirty="0"/>
          </a:p>
          <a:p>
            <a:r>
              <a:rPr lang="en-US" sz="2400" dirty="0" smtClean="0"/>
              <a:t>Popular Intuition: prior and posterior views about an individual shouldn’t change “too much”.</a:t>
            </a:r>
          </a:p>
          <a:p>
            <a:pPr lvl="1"/>
            <a:r>
              <a:rPr lang="en-US" dirty="0" smtClean="0"/>
              <a:t>Clearly Silly</a:t>
            </a:r>
          </a:p>
          <a:p>
            <a:pPr lvl="2"/>
            <a:r>
              <a:rPr lang="en-US" dirty="0" smtClean="0"/>
              <a:t>My (incorrect) prior is that everyone has 2 left feet.</a:t>
            </a:r>
          </a:p>
          <a:p>
            <a:pPr lvl="2"/>
            <a:endParaRPr lang="en-US" dirty="0" smtClean="0"/>
          </a:p>
          <a:p>
            <a:r>
              <a:rPr lang="en-US" dirty="0" smtClean="0"/>
              <a:t>Unachievable  </a:t>
            </a:r>
            <a:r>
              <a:rPr lang="en-US" sz="2000" dirty="0" smtClean="0"/>
              <a:t>[DN06]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600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600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9600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9600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9600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403336" cy="990600"/>
          </a:xfrm>
        </p:spPr>
        <p:txBody>
          <a:bodyPr>
            <a:normAutofit/>
          </a:bodyPr>
          <a:lstStyle/>
          <a:p>
            <a:r>
              <a:rPr lang="en-US" sz="3600" dirty="0" smtClean="0">
                <a:solidFill>
                  <a:srgbClr val="7030A0"/>
                </a:solidFill>
              </a:rPr>
              <a:t>Why is </a:t>
            </a:r>
            <a:r>
              <a:rPr lang="en-US" sz="3600" dirty="0" err="1" smtClean="0">
                <a:solidFill>
                  <a:srgbClr val="7030A0"/>
                </a:solidFill>
              </a:rPr>
              <a:t>Daelnius</a:t>
            </a:r>
            <a:r>
              <a:rPr lang="en-US" sz="3600" dirty="0" smtClean="0">
                <a:solidFill>
                  <a:srgbClr val="7030A0"/>
                </a:solidFill>
              </a:rPr>
              <a:t>’ Goal Unachievable?</a:t>
            </a:r>
            <a:endParaRPr lang="en-US" sz="3600" dirty="0">
              <a:solidFill>
                <a:srgbClr val="7030A0"/>
              </a:solidFill>
            </a:endParaRPr>
          </a:p>
        </p:txBody>
      </p:sp>
      <p:sp>
        <p:nvSpPr>
          <p:cNvPr id="3" name="Content Placeholder 2"/>
          <p:cNvSpPr>
            <a:spLocks noGrp="1"/>
          </p:cNvSpPr>
          <p:nvPr>
            <p:ph sz="quarter" idx="1"/>
          </p:nvPr>
        </p:nvSpPr>
        <p:spPr>
          <a:xfrm>
            <a:off x="457200" y="1219200"/>
            <a:ext cx="8382000" cy="4937760"/>
          </a:xfrm>
        </p:spPr>
        <p:txBody>
          <a:bodyPr>
            <a:normAutofit/>
          </a:bodyPr>
          <a:lstStyle/>
          <a:p>
            <a:r>
              <a:rPr lang="en-US" dirty="0" smtClean="0"/>
              <a:t>The Proof Told as a Parable</a:t>
            </a:r>
          </a:p>
          <a:p>
            <a:pPr lvl="1"/>
            <a:r>
              <a:rPr lang="en-US" dirty="0" smtClean="0"/>
              <a:t>Database teaches smoking causes cancer</a:t>
            </a:r>
          </a:p>
          <a:p>
            <a:pPr lvl="1"/>
            <a:r>
              <a:rPr lang="en-US" dirty="0" smtClean="0"/>
              <a:t>I smoke in public</a:t>
            </a:r>
          </a:p>
          <a:p>
            <a:pPr lvl="1"/>
            <a:r>
              <a:rPr lang="en-US" dirty="0" smtClean="0"/>
              <a:t>Access to DB teaches that I am at increased risk for cancer</a:t>
            </a:r>
          </a:p>
          <a:p>
            <a:r>
              <a:rPr lang="en-US" dirty="0" smtClean="0"/>
              <a:t>Proof extends to “any” notion of privacy breach. </a:t>
            </a:r>
          </a:p>
          <a:p>
            <a:pPr lvl="1"/>
            <a:endParaRPr lang="en-US" dirty="0" smtClean="0"/>
          </a:p>
          <a:p>
            <a:r>
              <a:rPr lang="en-US" dirty="0" smtClean="0">
                <a:solidFill>
                  <a:srgbClr val="FF0000"/>
                </a:solidFill>
              </a:rPr>
              <a:t>Attack Works Even if I am Not in DB!</a:t>
            </a:r>
          </a:p>
          <a:p>
            <a:pPr lvl="1"/>
            <a:r>
              <a:rPr lang="en-US" dirty="0" smtClean="0">
                <a:solidFill>
                  <a:schemeClr val="tx1"/>
                </a:solidFill>
              </a:rPr>
              <a:t>Suggests new notion of privacy: risk incurred by joining DB</a:t>
            </a:r>
          </a:p>
          <a:p>
            <a:pPr lvl="2"/>
            <a:r>
              <a:rPr lang="en-US" dirty="0" smtClean="0"/>
              <a:t>“Differential Privacy”</a:t>
            </a:r>
          </a:p>
          <a:p>
            <a:pPr lvl="1"/>
            <a:r>
              <a:rPr lang="en-US" dirty="0" smtClean="0">
                <a:solidFill>
                  <a:schemeClr val="tx1"/>
                </a:solidFill>
              </a:rPr>
              <a:t>Before/After interacting   vs  Risk when in/not in DB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dissolve">
                                      <p:cBhvr>
                                        <p:cTn id="23" dur="500"/>
                                        <p:tgtEl>
                                          <p:spTgt spid="3">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solidFill>
                  <a:schemeClr val="accent1"/>
                </a:solidFill>
              </a:rPr>
              <a:t>Differential Privacy is …</a:t>
            </a:r>
            <a:endParaRPr lang="en-US" sz="2800" dirty="0">
              <a:solidFill>
                <a:schemeClr val="accent1"/>
              </a:solidFill>
            </a:endParaRPr>
          </a:p>
        </p:txBody>
      </p:sp>
      <p:sp>
        <p:nvSpPr>
          <p:cNvPr id="3" name="Content Placeholder 2"/>
          <p:cNvSpPr>
            <a:spLocks noGrp="1"/>
          </p:cNvSpPr>
          <p:nvPr>
            <p:ph sz="quarter" idx="1"/>
          </p:nvPr>
        </p:nvSpPr>
        <p:spPr>
          <a:xfrm>
            <a:off x="457200" y="1219200"/>
            <a:ext cx="8305800" cy="4937760"/>
          </a:xfrm>
        </p:spPr>
        <p:txBody>
          <a:bodyPr>
            <a:normAutofit/>
          </a:bodyPr>
          <a:lstStyle/>
          <a:p>
            <a:r>
              <a:rPr lang="en-US" dirty="0" smtClean="0"/>
              <a:t>… a guarantee intended to encourage individuals to permit their data to be included in socially useful statistical studies</a:t>
            </a:r>
          </a:p>
          <a:p>
            <a:pPr lvl="1"/>
            <a:r>
              <a:rPr lang="en-US" dirty="0" smtClean="0"/>
              <a:t>The behavior of the system  --  probability distribution on outputs -- is essentially unchanged, independent of whether any individual opts in or opts out of the dataset.</a:t>
            </a:r>
          </a:p>
          <a:p>
            <a:r>
              <a:rPr lang="en-US" dirty="0" smtClean="0"/>
              <a:t>… a type of </a:t>
            </a:r>
            <a:r>
              <a:rPr lang="en-US" dirty="0" err="1" smtClean="0"/>
              <a:t>indistinguishability</a:t>
            </a:r>
            <a:r>
              <a:rPr lang="en-US" dirty="0" smtClean="0"/>
              <a:t> of behavior on neighboring inputs</a:t>
            </a:r>
          </a:p>
          <a:p>
            <a:pPr lvl="1"/>
            <a:r>
              <a:rPr lang="en-US" dirty="0" smtClean="0"/>
              <a:t>Suggests other applications:</a:t>
            </a:r>
          </a:p>
          <a:p>
            <a:pPr lvl="2"/>
            <a:r>
              <a:rPr lang="en-US" dirty="0" smtClean="0"/>
              <a:t>Approximate truthfulness as an economics solution concept [MT07, GLMRT]</a:t>
            </a:r>
          </a:p>
          <a:p>
            <a:pPr lvl="2"/>
            <a:r>
              <a:rPr lang="en-US" dirty="0" smtClean="0"/>
              <a:t>As alternative to functional privacy [GLMRT]</a:t>
            </a:r>
          </a:p>
          <a:p>
            <a:r>
              <a:rPr lang="en-US" dirty="0" smtClean="0"/>
              <a:t>… useless without utility guarantees</a:t>
            </a:r>
          </a:p>
          <a:p>
            <a:pPr lvl="1"/>
            <a:r>
              <a:rPr lang="en-US" dirty="0" smtClean="0"/>
              <a:t>Typically, “one size fits all” measure of utility </a:t>
            </a:r>
          </a:p>
          <a:p>
            <a:pPr lvl="1"/>
            <a:r>
              <a:rPr lang="en-US" smtClean="0"/>
              <a:t>Simultaneously optimal for different priors</a:t>
            </a:r>
            <a:r>
              <a:rPr lang="en-US" dirty="0" smtClean="0"/>
              <a:t>, loss functions </a:t>
            </a:r>
            <a:r>
              <a:rPr lang="en-US" sz="2000" dirty="0" smtClean="0"/>
              <a:t>[GRS09]</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4"/>
          <p:cNvSpPr>
            <a:spLocks noGrp="1"/>
          </p:cNvSpPr>
          <p:nvPr>
            <p:ph type="sldNum" sz="quarter" idx="11"/>
          </p:nvPr>
        </p:nvSpPr>
        <p:spPr/>
        <p:txBody>
          <a:bodyPr/>
          <a:lstStyle/>
          <a:p>
            <a:fld id="{E9F30F4E-EAE8-4D72-BB5A-B2BFF6170210}" type="slidenum">
              <a:rPr lang="en-US"/>
              <a:pPr/>
              <a:t>34</a:t>
            </a:fld>
            <a:endParaRPr lang="en-US"/>
          </a:p>
        </p:txBody>
      </p:sp>
      <p:sp>
        <p:nvSpPr>
          <p:cNvPr id="782338" name="Rectangle 2"/>
          <p:cNvSpPr>
            <a:spLocks noGrp="1" noChangeArrowheads="1"/>
          </p:cNvSpPr>
          <p:nvPr>
            <p:ph type="title"/>
          </p:nvPr>
        </p:nvSpPr>
        <p:spPr/>
        <p:txBody>
          <a:bodyPr>
            <a:normAutofit/>
          </a:bodyPr>
          <a:lstStyle/>
          <a:p>
            <a:r>
              <a:rPr lang="en-US" sz="3600" dirty="0">
                <a:solidFill>
                  <a:schemeClr val="accent1"/>
                </a:solidFill>
              </a:rPr>
              <a:t>Differential </a:t>
            </a:r>
            <a:r>
              <a:rPr lang="en-US" sz="3600" dirty="0" smtClean="0">
                <a:solidFill>
                  <a:schemeClr val="accent1"/>
                </a:solidFill>
              </a:rPr>
              <a:t>Privacy </a:t>
            </a:r>
            <a:r>
              <a:rPr lang="en-US" sz="2800" dirty="0" smtClean="0">
                <a:solidFill>
                  <a:schemeClr val="accent1"/>
                </a:solidFill>
              </a:rPr>
              <a:t>[DMNS06] </a:t>
            </a:r>
            <a:r>
              <a:rPr lang="en-US" sz="2000" dirty="0" smtClean="0">
                <a:solidFill>
                  <a:schemeClr val="accent1"/>
                </a:solidFill>
              </a:rPr>
              <a:t> </a:t>
            </a:r>
            <a:endParaRPr lang="en-US" sz="3600" dirty="0">
              <a:solidFill>
                <a:schemeClr val="accent1"/>
              </a:solidFill>
            </a:endParaRPr>
          </a:p>
        </p:txBody>
      </p:sp>
      <p:sp>
        <p:nvSpPr>
          <p:cNvPr id="782339" name="Rectangle 3"/>
          <p:cNvSpPr>
            <a:spLocks noGrp="1" noChangeArrowheads="1"/>
          </p:cNvSpPr>
          <p:nvPr>
            <p:ph type="body" idx="1"/>
          </p:nvPr>
        </p:nvSpPr>
        <p:spPr>
          <a:xfrm>
            <a:off x="609600" y="1295400"/>
            <a:ext cx="8458200" cy="4953000"/>
          </a:xfrm>
        </p:spPr>
        <p:txBody>
          <a:bodyPr/>
          <a:lstStyle/>
          <a:p>
            <a:pPr>
              <a:buNone/>
            </a:pPr>
            <a:endParaRPr lang="en-US" sz="2400" dirty="0" smtClean="0"/>
          </a:p>
          <a:p>
            <a:endParaRPr lang="en-US" sz="2400" dirty="0" smtClean="0">
              <a:solidFill>
                <a:schemeClr val="folHlink"/>
              </a:solidFill>
            </a:endParaRPr>
          </a:p>
        </p:txBody>
      </p:sp>
      <p:grpSp>
        <p:nvGrpSpPr>
          <p:cNvPr id="2" name="Group 12"/>
          <p:cNvGrpSpPr>
            <a:grpSpLocks/>
          </p:cNvGrpSpPr>
          <p:nvPr/>
        </p:nvGrpSpPr>
        <p:grpSpPr bwMode="auto">
          <a:xfrm>
            <a:off x="609600" y="3749675"/>
            <a:ext cx="5638800" cy="2532063"/>
            <a:chOff x="384" y="2533"/>
            <a:chExt cx="3552" cy="1595"/>
          </a:xfrm>
        </p:grpSpPr>
        <p:sp>
          <p:nvSpPr>
            <p:cNvPr id="782349" name="Freeform 13"/>
            <p:cNvSpPr>
              <a:spLocks/>
            </p:cNvSpPr>
            <p:nvPr/>
          </p:nvSpPr>
          <p:spPr bwMode="auto">
            <a:xfrm>
              <a:off x="3552" y="3456"/>
              <a:ext cx="384" cy="288"/>
            </a:xfrm>
            <a:custGeom>
              <a:avLst/>
              <a:gdLst/>
              <a:ahLst/>
              <a:cxnLst>
                <a:cxn ang="0">
                  <a:pos x="0" y="288"/>
                </a:cxn>
                <a:cxn ang="0">
                  <a:pos x="0" y="0"/>
                </a:cxn>
                <a:cxn ang="0">
                  <a:pos x="96" y="48"/>
                </a:cxn>
                <a:cxn ang="0">
                  <a:pos x="240" y="96"/>
                </a:cxn>
                <a:cxn ang="0">
                  <a:pos x="384" y="144"/>
                </a:cxn>
                <a:cxn ang="0">
                  <a:pos x="384" y="288"/>
                </a:cxn>
                <a:cxn ang="0">
                  <a:pos x="0" y="288"/>
                </a:cxn>
              </a:cxnLst>
              <a:rect l="0" t="0" r="r" b="b"/>
              <a:pathLst>
                <a:path w="384" h="288">
                  <a:moveTo>
                    <a:pt x="0" y="288"/>
                  </a:moveTo>
                  <a:lnTo>
                    <a:pt x="0" y="0"/>
                  </a:lnTo>
                  <a:lnTo>
                    <a:pt x="96" y="48"/>
                  </a:lnTo>
                  <a:lnTo>
                    <a:pt x="240" y="96"/>
                  </a:lnTo>
                  <a:lnTo>
                    <a:pt x="384" y="144"/>
                  </a:lnTo>
                  <a:lnTo>
                    <a:pt x="384" y="288"/>
                  </a:lnTo>
                  <a:lnTo>
                    <a:pt x="0" y="288"/>
                  </a:lnTo>
                  <a:close/>
                </a:path>
              </a:pathLst>
            </a:custGeom>
            <a:solidFill>
              <a:srgbClr val="FF3300"/>
            </a:solidFill>
            <a:ln w="25400" cap="flat" cmpd="sng">
              <a:solidFill>
                <a:schemeClr val="hlink"/>
              </a:solidFill>
              <a:prstDash val="solid"/>
              <a:round/>
              <a:headEnd type="none" w="med" len="med"/>
              <a:tailEnd type="none" w="med" len="med"/>
            </a:ln>
            <a:effectLst/>
          </p:spPr>
          <p:txBody>
            <a:bodyPr>
              <a:spAutoFit/>
            </a:bodyPr>
            <a:lstStyle/>
            <a:p>
              <a:endParaRPr lang="en-US"/>
            </a:p>
          </p:txBody>
        </p:sp>
        <p:sp>
          <p:nvSpPr>
            <p:cNvPr id="782350" name="Freeform 14"/>
            <p:cNvSpPr>
              <a:spLocks/>
            </p:cNvSpPr>
            <p:nvPr/>
          </p:nvSpPr>
          <p:spPr bwMode="auto">
            <a:xfrm>
              <a:off x="3552" y="3504"/>
              <a:ext cx="384" cy="240"/>
            </a:xfrm>
            <a:custGeom>
              <a:avLst/>
              <a:gdLst/>
              <a:ahLst/>
              <a:cxnLst>
                <a:cxn ang="0">
                  <a:pos x="0" y="240"/>
                </a:cxn>
                <a:cxn ang="0">
                  <a:pos x="0" y="0"/>
                </a:cxn>
                <a:cxn ang="0">
                  <a:pos x="336" y="96"/>
                </a:cxn>
                <a:cxn ang="0">
                  <a:pos x="384" y="144"/>
                </a:cxn>
                <a:cxn ang="0">
                  <a:pos x="384" y="240"/>
                </a:cxn>
                <a:cxn ang="0">
                  <a:pos x="0" y="240"/>
                </a:cxn>
              </a:cxnLst>
              <a:rect l="0" t="0" r="r" b="b"/>
              <a:pathLst>
                <a:path w="384" h="240">
                  <a:moveTo>
                    <a:pt x="0" y="240"/>
                  </a:moveTo>
                  <a:lnTo>
                    <a:pt x="0" y="0"/>
                  </a:lnTo>
                  <a:lnTo>
                    <a:pt x="336" y="96"/>
                  </a:lnTo>
                  <a:lnTo>
                    <a:pt x="384" y="144"/>
                  </a:lnTo>
                  <a:lnTo>
                    <a:pt x="384" y="240"/>
                  </a:lnTo>
                  <a:lnTo>
                    <a:pt x="0" y="240"/>
                  </a:lnTo>
                  <a:close/>
                </a:path>
              </a:pathLst>
            </a:custGeom>
            <a:solidFill>
              <a:srgbClr val="FBBA6B"/>
            </a:solidFill>
            <a:ln w="28575" cap="flat" cmpd="sng">
              <a:solidFill>
                <a:schemeClr val="hlink"/>
              </a:solidFill>
              <a:prstDash val="solid"/>
              <a:round/>
              <a:headEnd type="none" w="med" len="med"/>
              <a:tailEnd type="none" w="med" len="med"/>
            </a:ln>
            <a:effectLst/>
          </p:spPr>
          <p:txBody>
            <a:bodyPr>
              <a:spAutoFit/>
            </a:bodyPr>
            <a:lstStyle/>
            <a:p>
              <a:endParaRPr lang="en-US"/>
            </a:p>
          </p:txBody>
        </p:sp>
        <p:sp>
          <p:nvSpPr>
            <p:cNvPr id="782351" name="Freeform 15"/>
            <p:cNvSpPr>
              <a:spLocks/>
            </p:cNvSpPr>
            <p:nvPr/>
          </p:nvSpPr>
          <p:spPr bwMode="auto">
            <a:xfrm>
              <a:off x="2400" y="2533"/>
              <a:ext cx="240" cy="1211"/>
            </a:xfrm>
            <a:custGeom>
              <a:avLst/>
              <a:gdLst/>
              <a:ahLst/>
              <a:cxnLst>
                <a:cxn ang="0">
                  <a:pos x="0" y="1211"/>
                </a:cxn>
                <a:cxn ang="0">
                  <a:pos x="0" y="11"/>
                </a:cxn>
                <a:cxn ang="0">
                  <a:pos x="6" y="2"/>
                </a:cxn>
                <a:cxn ang="0">
                  <a:pos x="36" y="2"/>
                </a:cxn>
                <a:cxn ang="0">
                  <a:pos x="96" y="11"/>
                </a:cxn>
                <a:cxn ang="0">
                  <a:pos x="240" y="155"/>
                </a:cxn>
                <a:cxn ang="0">
                  <a:pos x="240" y="1211"/>
                </a:cxn>
                <a:cxn ang="0">
                  <a:pos x="0" y="1211"/>
                </a:cxn>
              </a:cxnLst>
              <a:rect l="0" t="0" r="r" b="b"/>
              <a:pathLst>
                <a:path w="240" h="1211">
                  <a:moveTo>
                    <a:pt x="0" y="1211"/>
                  </a:moveTo>
                  <a:lnTo>
                    <a:pt x="0" y="11"/>
                  </a:lnTo>
                  <a:cubicBezTo>
                    <a:pt x="2" y="8"/>
                    <a:pt x="3" y="4"/>
                    <a:pt x="6" y="2"/>
                  </a:cubicBezTo>
                  <a:cubicBezTo>
                    <a:pt x="9" y="0"/>
                    <a:pt x="21" y="1"/>
                    <a:pt x="36" y="2"/>
                  </a:cubicBezTo>
                  <a:lnTo>
                    <a:pt x="96" y="11"/>
                  </a:lnTo>
                  <a:lnTo>
                    <a:pt x="240" y="155"/>
                  </a:lnTo>
                  <a:lnTo>
                    <a:pt x="240" y="1211"/>
                  </a:lnTo>
                  <a:lnTo>
                    <a:pt x="0" y="1211"/>
                  </a:lnTo>
                  <a:close/>
                </a:path>
              </a:pathLst>
            </a:custGeom>
            <a:solidFill>
              <a:srgbClr val="FF3300"/>
            </a:solidFill>
            <a:ln w="25400" cap="flat" cmpd="sng">
              <a:solidFill>
                <a:schemeClr val="hlink"/>
              </a:solidFill>
              <a:prstDash val="solid"/>
              <a:round/>
              <a:headEnd type="none" w="med" len="med"/>
              <a:tailEnd type="none" w="med" len="med"/>
            </a:ln>
            <a:effectLst/>
          </p:spPr>
          <p:txBody>
            <a:bodyPr>
              <a:spAutoFit/>
            </a:bodyPr>
            <a:lstStyle/>
            <a:p>
              <a:endParaRPr lang="en-US"/>
            </a:p>
          </p:txBody>
        </p:sp>
        <p:sp>
          <p:nvSpPr>
            <p:cNvPr id="782352" name="Freeform 16"/>
            <p:cNvSpPr>
              <a:spLocks/>
            </p:cNvSpPr>
            <p:nvPr/>
          </p:nvSpPr>
          <p:spPr bwMode="auto">
            <a:xfrm>
              <a:off x="1584" y="2985"/>
              <a:ext cx="144" cy="768"/>
            </a:xfrm>
            <a:custGeom>
              <a:avLst/>
              <a:gdLst/>
              <a:ahLst/>
              <a:cxnLst>
                <a:cxn ang="0">
                  <a:pos x="0" y="768"/>
                </a:cxn>
                <a:cxn ang="0">
                  <a:pos x="0" y="192"/>
                </a:cxn>
                <a:cxn ang="0">
                  <a:pos x="144" y="0"/>
                </a:cxn>
                <a:cxn ang="0">
                  <a:pos x="144" y="768"/>
                </a:cxn>
                <a:cxn ang="0">
                  <a:pos x="0" y="768"/>
                </a:cxn>
              </a:cxnLst>
              <a:rect l="0" t="0" r="r" b="b"/>
              <a:pathLst>
                <a:path w="144" h="768">
                  <a:moveTo>
                    <a:pt x="0" y="768"/>
                  </a:moveTo>
                  <a:lnTo>
                    <a:pt x="0" y="192"/>
                  </a:lnTo>
                  <a:lnTo>
                    <a:pt x="144" y="0"/>
                  </a:lnTo>
                  <a:lnTo>
                    <a:pt x="144" y="768"/>
                  </a:lnTo>
                  <a:lnTo>
                    <a:pt x="0" y="768"/>
                  </a:lnTo>
                  <a:close/>
                </a:path>
              </a:pathLst>
            </a:custGeom>
            <a:solidFill>
              <a:srgbClr val="FF0000"/>
            </a:solidFill>
            <a:ln w="25400" cap="flat" cmpd="sng">
              <a:solidFill>
                <a:schemeClr val="hlink"/>
              </a:solidFill>
              <a:prstDash val="solid"/>
              <a:round/>
              <a:headEnd type="none" w="med" len="med"/>
              <a:tailEnd type="none" w="med" len="med"/>
            </a:ln>
            <a:effectLst/>
          </p:spPr>
          <p:txBody>
            <a:bodyPr>
              <a:spAutoFit/>
            </a:bodyPr>
            <a:lstStyle/>
            <a:p>
              <a:endParaRPr lang="en-US"/>
            </a:p>
          </p:txBody>
        </p:sp>
        <p:sp>
          <p:nvSpPr>
            <p:cNvPr id="782353" name="Freeform 17"/>
            <p:cNvSpPr>
              <a:spLocks/>
            </p:cNvSpPr>
            <p:nvPr/>
          </p:nvSpPr>
          <p:spPr bwMode="auto">
            <a:xfrm>
              <a:off x="1584" y="3321"/>
              <a:ext cx="144" cy="432"/>
            </a:xfrm>
            <a:custGeom>
              <a:avLst/>
              <a:gdLst/>
              <a:ahLst/>
              <a:cxnLst>
                <a:cxn ang="0">
                  <a:pos x="0" y="432"/>
                </a:cxn>
                <a:cxn ang="0">
                  <a:pos x="0" y="96"/>
                </a:cxn>
                <a:cxn ang="0">
                  <a:pos x="144" y="0"/>
                </a:cxn>
                <a:cxn ang="0">
                  <a:pos x="144" y="432"/>
                </a:cxn>
                <a:cxn ang="0">
                  <a:pos x="0" y="432"/>
                </a:cxn>
              </a:cxnLst>
              <a:rect l="0" t="0" r="r" b="b"/>
              <a:pathLst>
                <a:path w="144" h="432">
                  <a:moveTo>
                    <a:pt x="0" y="432"/>
                  </a:moveTo>
                  <a:lnTo>
                    <a:pt x="0" y="96"/>
                  </a:lnTo>
                  <a:lnTo>
                    <a:pt x="144" y="0"/>
                  </a:lnTo>
                  <a:lnTo>
                    <a:pt x="144" y="432"/>
                  </a:lnTo>
                  <a:lnTo>
                    <a:pt x="0" y="432"/>
                  </a:lnTo>
                  <a:close/>
                </a:path>
              </a:pathLst>
            </a:custGeom>
            <a:solidFill>
              <a:srgbClr val="FBBA6B"/>
            </a:solidFill>
            <a:ln w="25400" cap="flat" cmpd="sng">
              <a:solidFill>
                <a:schemeClr val="hlink"/>
              </a:solidFill>
              <a:prstDash val="solid"/>
              <a:round/>
              <a:headEnd type="none" w="med" len="med"/>
              <a:tailEnd type="none" w="med" len="med"/>
            </a:ln>
            <a:effectLst/>
          </p:spPr>
          <p:txBody>
            <a:bodyPr>
              <a:spAutoFit/>
            </a:bodyPr>
            <a:lstStyle/>
            <a:p>
              <a:endParaRPr lang="en-US"/>
            </a:p>
          </p:txBody>
        </p:sp>
        <p:sp>
          <p:nvSpPr>
            <p:cNvPr id="782354" name="Freeform 18"/>
            <p:cNvSpPr>
              <a:spLocks/>
            </p:cNvSpPr>
            <p:nvPr/>
          </p:nvSpPr>
          <p:spPr bwMode="auto">
            <a:xfrm>
              <a:off x="2400" y="2640"/>
              <a:ext cx="240" cy="1104"/>
            </a:xfrm>
            <a:custGeom>
              <a:avLst/>
              <a:gdLst/>
              <a:ahLst/>
              <a:cxnLst>
                <a:cxn ang="0">
                  <a:pos x="0" y="1104"/>
                </a:cxn>
                <a:cxn ang="0">
                  <a:pos x="0" y="0"/>
                </a:cxn>
                <a:cxn ang="0">
                  <a:pos x="240" y="336"/>
                </a:cxn>
                <a:cxn ang="0">
                  <a:pos x="240" y="1104"/>
                </a:cxn>
                <a:cxn ang="0">
                  <a:pos x="0" y="1104"/>
                </a:cxn>
              </a:cxnLst>
              <a:rect l="0" t="0" r="r" b="b"/>
              <a:pathLst>
                <a:path w="240" h="1104">
                  <a:moveTo>
                    <a:pt x="0" y="1104"/>
                  </a:moveTo>
                  <a:lnTo>
                    <a:pt x="0" y="0"/>
                  </a:lnTo>
                  <a:lnTo>
                    <a:pt x="240" y="336"/>
                  </a:lnTo>
                  <a:lnTo>
                    <a:pt x="240" y="1104"/>
                  </a:lnTo>
                  <a:lnTo>
                    <a:pt x="0" y="1104"/>
                  </a:lnTo>
                  <a:close/>
                </a:path>
              </a:pathLst>
            </a:custGeom>
            <a:solidFill>
              <a:srgbClr val="FBBA6B"/>
            </a:solidFill>
            <a:ln w="25400" cap="flat" cmpd="sng">
              <a:solidFill>
                <a:schemeClr val="hlink"/>
              </a:solidFill>
              <a:prstDash val="solid"/>
              <a:round/>
              <a:headEnd type="none" w="med" len="med"/>
              <a:tailEnd type="none" w="med" len="med"/>
            </a:ln>
            <a:effectLst/>
          </p:spPr>
          <p:txBody>
            <a:bodyPr>
              <a:spAutoFit/>
            </a:bodyPr>
            <a:lstStyle/>
            <a:p>
              <a:endParaRPr lang="en-US"/>
            </a:p>
          </p:txBody>
        </p:sp>
        <p:grpSp>
          <p:nvGrpSpPr>
            <p:cNvPr id="3" name="Group 19"/>
            <p:cNvGrpSpPr>
              <a:grpSpLocks/>
            </p:cNvGrpSpPr>
            <p:nvPr/>
          </p:nvGrpSpPr>
          <p:grpSpPr bwMode="auto">
            <a:xfrm>
              <a:off x="384" y="3792"/>
              <a:ext cx="3552" cy="336"/>
              <a:chOff x="384" y="3792"/>
              <a:chExt cx="3552" cy="336"/>
            </a:xfrm>
          </p:grpSpPr>
          <p:sp>
            <p:nvSpPr>
              <p:cNvPr id="782356" name="Text Box 20"/>
              <p:cNvSpPr txBox="1">
                <a:spLocks noChangeArrowheads="1"/>
              </p:cNvSpPr>
              <p:nvPr/>
            </p:nvSpPr>
            <p:spPr bwMode="auto">
              <a:xfrm>
                <a:off x="384" y="3849"/>
                <a:ext cx="1181" cy="231"/>
              </a:xfrm>
              <a:prstGeom prst="rect">
                <a:avLst/>
              </a:prstGeom>
              <a:noFill/>
              <a:ln w="25400">
                <a:noFill/>
                <a:miter lim="800000"/>
                <a:headEnd/>
                <a:tailEnd/>
              </a:ln>
              <a:effectLst/>
            </p:spPr>
            <p:txBody>
              <a:bodyPr wrap="none">
                <a:spAutoFit/>
              </a:bodyPr>
              <a:lstStyle/>
              <a:p>
                <a:r>
                  <a:rPr lang="en-US" sz="1800">
                    <a:solidFill>
                      <a:schemeClr val="folHlink"/>
                    </a:solidFill>
                  </a:rPr>
                  <a:t>Bad Responses:</a:t>
                </a:r>
                <a:r>
                  <a:rPr lang="en-US" sz="1800"/>
                  <a:t> </a:t>
                </a:r>
              </a:p>
            </p:txBody>
          </p:sp>
          <p:sp>
            <p:nvSpPr>
              <p:cNvPr id="782357" name="Text Box 21"/>
              <p:cNvSpPr txBox="1">
                <a:spLocks noChangeArrowheads="1"/>
              </p:cNvSpPr>
              <p:nvPr/>
            </p:nvSpPr>
            <p:spPr bwMode="auto">
              <a:xfrm>
                <a:off x="2400" y="3840"/>
                <a:ext cx="255" cy="288"/>
              </a:xfrm>
              <a:prstGeom prst="rect">
                <a:avLst/>
              </a:prstGeom>
              <a:noFill/>
              <a:ln w="25400">
                <a:noFill/>
                <a:miter lim="800000"/>
                <a:headEnd/>
                <a:tailEnd/>
              </a:ln>
              <a:effectLst/>
            </p:spPr>
            <p:txBody>
              <a:bodyPr wrap="none">
                <a:spAutoFit/>
              </a:bodyPr>
              <a:lstStyle/>
              <a:p>
                <a:pPr algn="ctr"/>
                <a:r>
                  <a:rPr lang="en-US" sz="2400">
                    <a:solidFill>
                      <a:schemeClr val="folHlink"/>
                    </a:solidFill>
                  </a:rPr>
                  <a:t>X</a:t>
                </a:r>
              </a:p>
            </p:txBody>
          </p:sp>
          <p:sp>
            <p:nvSpPr>
              <p:cNvPr id="782358" name="Text Box 22"/>
              <p:cNvSpPr txBox="1">
                <a:spLocks noChangeArrowheads="1"/>
              </p:cNvSpPr>
              <p:nvPr/>
            </p:nvSpPr>
            <p:spPr bwMode="auto">
              <a:xfrm>
                <a:off x="3633" y="3840"/>
                <a:ext cx="255" cy="288"/>
              </a:xfrm>
              <a:prstGeom prst="rect">
                <a:avLst/>
              </a:prstGeom>
              <a:noFill/>
              <a:ln w="25400">
                <a:noFill/>
                <a:miter lim="800000"/>
                <a:headEnd/>
                <a:tailEnd/>
              </a:ln>
              <a:effectLst/>
            </p:spPr>
            <p:txBody>
              <a:bodyPr wrap="none">
                <a:spAutoFit/>
              </a:bodyPr>
              <a:lstStyle/>
              <a:p>
                <a:pPr algn="ctr"/>
                <a:r>
                  <a:rPr lang="en-US" sz="2400">
                    <a:solidFill>
                      <a:schemeClr val="folHlink"/>
                    </a:solidFill>
                  </a:rPr>
                  <a:t>X</a:t>
                </a:r>
              </a:p>
            </p:txBody>
          </p:sp>
          <p:sp>
            <p:nvSpPr>
              <p:cNvPr id="782359" name="Text Box 23"/>
              <p:cNvSpPr txBox="1">
                <a:spLocks noChangeArrowheads="1"/>
              </p:cNvSpPr>
              <p:nvPr/>
            </p:nvSpPr>
            <p:spPr bwMode="auto">
              <a:xfrm>
                <a:off x="1536" y="3840"/>
                <a:ext cx="255" cy="288"/>
              </a:xfrm>
              <a:prstGeom prst="rect">
                <a:avLst/>
              </a:prstGeom>
              <a:noFill/>
              <a:ln w="25400">
                <a:noFill/>
                <a:miter lim="800000"/>
                <a:headEnd/>
                <a:tailEnd/>
              </a:ln>
              <a:effectLst/>
            </p:spPr>
            <p:txBody>
              <a:bodyPr wrap="none">
                <a:spAutoFit/>
              </a:bodyPr>
              <a:lstStyle/>
              <a:p>
                <a:pPr algn="ctr"/>
                <a:r>
                  <a:rPr lang="en-US" sz="2400">
                    <a:solidFill>
                      <a:schemeClr val="folHlink"/>
                    </a:solidFill>
                  </a:rPr>
                  <a:t>X</a:t>
                </a:r>
              </a:p>
            </p:txBody>
          </p:sp>
          <p:sp>
            <p:nvSpPr>
              <p:cNvPr id="782360" name="Line 24"/>
              <p:cNvSpPr>
                <a:spLocks noChangeShapeType="1"/>
              </p:cNvSpPr>
              <p:nvPr/>
            </p:nvSpPr>
            <p:spPr bwMode="auto">
              <a:xfrm>
                <a:off x="1584" y="3792"/>
                <a:ext cx="144" cy="0"/>
              </a:xfrm>
              <a:prstGeom prst="line">
                <a:avLst/>
              </a:prstGeom>
              <a:noFill/>
              <a:ln w="76200">
                <a:solidFill>
                  <a:schemeClr val="hlink"/>
                </a:solidFill>
                <a:round/>
                <a:headEnd/>
                <a:tailEnd/>
              </a:ln>
              <a:effectLst/>
            </p:spPr>
            <p:txBody>
              <a:bodyPr>
                <a:spAutoFit/>
              </a:bodyPr>
              <a:lstStyle/>
              <a:p>
                <a:endParaRPr lang="en-US"/>
              </a:p>
            </p:txBody>
          </p:sp>
          <p:sp>
            <p:nvSpPr>
              <p:cNvPr id="782361" name="Line 25"/>
              <p:cNvSpPr>
                <a:spLocks noChangeShapeType="1"/>
              </p:cNvSpPr>
              <p:nvPr/>
            </p:nvSpPr>
            <p:spPr bwMode="auto">
              <a:xfrm>
                <a:off x="2400" y="3792"/>
                <a:ext cx="240" cy="0"/>
              </a:xfrm>
              <a:prstGeom prst="line">
                <a:avLst/>
              </a:prstGeom>
              <a:noFill/>
              <a:ln w="76200">
                <a:solidFill>
                  <a:schemeClr val="hlink"/>
                </a:solidFill>
                <a:round/>
                <a:headEnd/>
                <a:tailEnd/>
              </a:ln>
              <a:effectLst/>
            </p:spPr>
            <p:txBody>
              <a:bodyPr>
                <a:spAutoFit/>
              </a:bodyPr>
              <a:lstStyle/>
              <a:p>
                <a:endParaRPr lang="en-US"/>
              </a:p>
            </p:txBody>
          </p:sp>
          <p:sp>
            <p:nvSpPr>
              <p:cNvPr id="782362" name="Line 26"/>
              <p:cNvSpPr>
                <a:spLocks noChangeShapeType="1"/>
              </p:cNvSpPr>
              <p:nvPr/>
            </p:nvSpPr>
            <p:spPr bwMode="auto">
              <a:xfrm>
                <a:off x="3552" y="3792"/>
                <a:ext cx="384" cy="0"/>
              </a:xfrm>
              <a:prstGeom prst="line">
                <a:avLst/>
              </a:prstGeom>
              <a:noFill/>
              <a:ln w="76200">
                <a:solidFill>
                  <a:schemeClr val="hlink"/>
                </a:solidFill>
                <a:round/>
                <a:headEnd/>
                <a:tailEnd/>
              </a:ln>
              <a:effectLst/>
            </p:spPr>
            <p:txBody>
              <a:bodyPr>
                <a:spAutoFit/>
              </a:bodyPr>
              <a:lstStyle/>
              <a:p>
                <a:endParaRPr lang="en-US"/>
              </a:p>
            </p:txBody>
          </p:sp>
        </p:grpSp>
      </p:grpSp>
      <p:grpSp>
        <p:nvGrpSpPr>
          <p:cNvPr id="4" name="Group 31"/>
          <p:cNvGrpSpPr/>
          <p:nvPr/>
        </p:nvGrpSpPr>
        <p:grpSpPr>
          <a:xfrm>
            <a:off x="914400" y="3441700"/>
            <a:ext cx="7696200" cy="2349500"/>
            <a:chOff x="914400" y="3409949"/>
            <a:chExt cx="7696200" cy="2349500"/>
          </a:xfrm>
        </p:grpSpPr>
        <p:grpSp>
          <p:nvGrpSpPr>
            <p:cNvPr id="5" name="Group 5"/>
            <p:cNvGrpSpPr>
              <a:grpSpLocks/>
            </p:cNvGrpSpPr>
            <p:nvPr/>
          </p:nvGrpSpPr>
          <p:grpSpPr bwMode="auto">
            <a:xfrm>
              <a:off x="914400" y="3409949"/>
              <a:ext cx="7696200" cy="2349500"/>
              <a:chOff x="576" y="1968"/>
              <a:chExt cx="4848" cy="1480"/>
            </a:xfrm>
          </p:grpSpPr>
          <p:sp>
            <p:nvSpPr>
              <p:cNvPr id="782342" name="Line 6"/>
              <p:cNvSpPr>
                <a:spLocks noChangeShapeType="1"/>
              </p:cNvSpPr>
              <p:nvPr/>
            </p:nvSpPr>
            <p:spPr bwMode="auto">
              <a:xfrm flipV="1">
                <a:off x="576" y="1968"/>
                <a:ext cx="0" cy="1152"/>
              </a:xfrm>
              <a:prstGeom prst="line">
                <a:avLst/>
              </a:prstGeom>
              <a:noFill/>
              <a:ln w="25400">
                <a:solidFill>
                  <a:schemeClr val="tx1"/>
                </a:solidFill>
                <a:round/>
                <a:headEnd/>
                <a:tailEnd type="triangle" w="med" len="med"/>
              </a:ln>
              <a:effectLst/>
            </p:spPr>
            <p:txBody>
              <a:bodyPr>
                <a:spAutoFit/>
              </a:bodyPr>
              <a:lstStyle/>
              <a:p>
                <a:endParaRPr lang="en-US"/>
              </a:p>
            </p:txBody>
          </p:sp>
          <p:sp>
            <p:nvSpPr>
              <p:cNvPr id="782343" name="Freeform 7"/>
              <p:cNvSpPr>
                <a:spLocks/>
              </p:cNvSpPr>
              <p:nvPr/>
            </p:nvSpPr>
            <p:spPr bwMode="auto">
              <a:xfrm>
                <a:off x="576" y="2120"/>
                <a:ext cx="4608" cy="1288"/>
              </a:xfrm>
              <a:custGeom>
                <a:avLst/>
                <a:gdLst/>
                <a:ahLst/>
                <a:cxnLst>
                  <a:cxn ang="0">
                    <a:pos x="0" y="1096"/>
                  </a:cxn>
                  <a:cxn ang="0">
                    <a:pos x="528" y="1048"/>
                  </a:cxn>
                  <a:cxn ang="0">
                    <a:pos x="864" y="856"/>
                  </a:cxn>
                  <a:cxn ang="0">
                    <a:pos x="1152" y="520"/>
                  </a:cxn>
                  <a:cxn ang="0">
                    <a:pos x="1440" y="136"/>
                  </a:cxn>
                  <a:cxn ang="0">
                    <a:pos x="1680" y="40"/>
                  </a:cxn>
                  <a:cxn ang="0">
                    <a:pos x="1968" y="376"/>
                  </a:cxn>
                  <a:cxn ang="0">
                    <a:pos x="2064" y="520"/>
                  </a:cxn>
                  <a:cxn ang="0">
                    <a:pos x="2208" y="712"/>
                  </a:cxn>
                  <a:cxn ang="0">
                    <a:pos x="2544" y="856"/>
                  </a:cxn>
                  <a:cxn ang="0">
                    <a:pos x="2832" y="1000"/>
                  </a:cxn>
                  <a:cxn ang="0">
                    <a:pos x="3312" y="1144"/>
                  </a:cxn>
                  <a:cxn ang="0">
                    <a:pos x="3792" y="1240"/>
                  </a:cxn>
                  <a:cxn ang="0">
                    <a:pos x="4608" y="1288"/>
                  </a:cxn>
                </a:cxnLst>
                <a:rect l="0" t="0" r="r" b="b"/>
                <a:pathLst>
                  <a:path w="4608" h="1288">
                    <a:moveTo>
                      <a:pt x="0" y="1096"/>
                    </a:moveTo>
                    <a:cubicBezTo>
                      <a:pt x="192" y="1092"/>
                      <a:pt x="384" y="1088"/>
                      <a:pt x="528" y="1048"/>
                    </a:cubicBezTo>
                    <a:cubicBezTo>
                      <a:pt x="672" y="1008"/>
                      <a:pt x="760" y="944"/>
                      <a:pt x="864" y="856"/>
                    </a:cubicBezTo>
                    <a:cubicBezTo>
                      <a:pt x="968" y="768"/>
                      <a:pt x="1056" y="640"/>
                      <a:pt x="1152" y="520"/>
                    </a:cubicBezTo>
                    <a:cubicBezTo>
                      <a:pt x="1248" y="400"/>
                      <a:pt x="1352" y="216"/>
                      <a:pt x="1440" y="136"/>
                    </a:cubicBezTo>
                    <a:cubicBezTo>
                      <a:pt x="1528" y="56"/>
                      <a:pt x="1592" y="0"/>
                      <a:pt x="1680" y="40"/>
                    </a:cubicBezTo>
                    <a:cubicBezTo>
                      <a:pt x="1768" y="80"/>
                      <a:pt x="1904" y="296"/>
                      <a:pt x="1968" y="376"/>
                    </a:cubicBezTo>
                    <a:cubicBezTo>
                      <a:pt x="2032" y="456"/>
                      <a:pt x="2024" y="464"/>
                      <a:pt x="2064" y="520"/>
                    </a:cubicBezTo>
                    <a:cubicBezTo>
                      <a:pt x="2104" y="576"/>
                      <a:pt x="2128" y="656"/>
                      <a:pt x="2208" y="712"/>
                    </a:cubicBezTo>
                    <a:cubicBezTo>
                      <a:pt x="2288" y="768"/>
                      <a:pt x="2440" y="808"/>
                      <a:pt x="2544" y="856"/>
                    </a:cubicBezTo>
                    <a:cubicBezTo>
                      <a:pt x="2648" y="904"/>
                      <a:pt x="2704" y="952"/>
                      <a:pt x="2832" y="1000"/>
                    </a:cubicBezTo>
                    <a:cubicBezTo>
                      <a:pt x="2960" y="1048"/>
                      <a:pt x="3152" y="1104"/>
                      <a:pt x="3312" y="1144"/>
                    </a:cubicBezTo>
                    <a:cubicBezTo>
                      <a:pt x="3472" y="1184"/>
                      <a:pt x="3576" y="1216"/>
                      <a:pt x="3792" y="1240"/>
                    </a:cubicBezTo>
                    <a:cubicBezTo>
                      <a:pt x="4008" y="1264"/>
                      <a:pt x="4472" y="1280"/>
                      <a:pt x="4608" y="1288"/>
                    </a:cubicBezTo>
                  </a:path>
                </a:pathLst>
              </a:custGeom>
              <a:noFill/>
              <a:ln w="25400" cap="flat" cmpd="sng">
                <a:solidFill>
                  <a:schemeClr val="tx2"/>
                </a:solidFill>
                <a:prstDash val="solid"/>
                <a:round/>
                <a:headEnd type="none" w="med" len="med"/>
                <a:tailEnd type="none" w="med" len="med"/>
              </a:ln>
              <a:effectLst/>
            </p:spPr>
            <p:txBody>
              <a:bodyPr>
                <a:spAutoFit/>
              </a:bodyPr>
              <a:lstStyle/>
              <a:p>
                <a:endParaRPr lang="en-US"/>
              </a:p>
            </p:txBody>
          </p:sp>
          <p:sp>
            <p:nvSpPr>
              <p:cNvPr id="782344" name="Freeform 8"/>
              <p:cNvSpPr>
                <a:spLocks/>
              </p:cNvSpPr>
              <p:nvPr/>
            </p:nvSpPr>
            <p:spPr bwMode="auto">
              <a:xfrm>
                <a:off x="816" y="2160"/>
                <a:ext cx="4608" cy="1288"/>
              </a:xfrm>
              <a:custGeom>
                <a:avLst/>
                <a:gdLst/>
                <a:ahLst/>
                <a:cxnLst>
                  <a:cxn ang="0">
                    <a:pos x="0" y="1096"/>
                  </a:cxn>
                  <a:cxn ang="0">
                    <a:pos x="528" y="1048"/>
                  </a:cxn>
                  <a:cxn ang="0">
                    <a:pos x="864" y="856"/>
                  </a:cxn>
                  <a:cxn ang="0">
                    <a:pos x="1152" y="520"/>
                  </a:cxn>
                  <a:cxn ang="0">
                    <a:pos x="1440" y="136"/>
                  </a:cxn>
                  <a:cxn ang="0">
                    <a:pos x="1680" y="40"/>
                  </a:cxn>
                  <a:cxn ang="0">
                    <a:pos x="1968" y="376"/>
                  </a:cxn>
                  <a:cxn ang="0">
                    <a:pos x="2064" y="520"/>
                  </a:cxn>
                  <a:cxn ang="0">
                    <a:pos x="2208" y="712"/>
                  </a:cxn>
                  <a:cxn ang="0">
                    <a:pos x="2544" y="856"/>
                  </a:cxn>
                  <a:cxn ang="0">
                    <a:pos x="2832" y="1000"/>
                  </a:cxn>
                  <a:cxn ang="0">
                    <a:pos x="3312" y="1144"/>
                  </a:cxn>
                  <a:cxn ang="0">
                    <a:pos x="3792" y="1240"/>
                  </a:cxn>
                  <a:cxn ang="0">
                    <a:pos x="4608" y="1288"/>
                  </a:cxn>
                </a:cxnLst>
                <a:rect l="0" t="0" r="r" b="b"/>
                <a:pathLst>
                  <a:path w="4608" h="1288">
                    <a:moveTo>
                      <a:pt x="0" y="1096"/>
                    </a:moveTo>
                    <a:cubicBezTo>
                      <a:pt x="192" y="1092"/>
                      <a:pt x="384" y="1088"/>
                      <a:pt x="528" y="1048"/>
                    </a:cubicBezTo>
                    <a:cubicBezTo>
                      <a:pt x="672" y="1008"/>
                      <a:pt x="760" y="944"/>
                      <a:pt x="864" y="856"/>
                    </a:cubicBezTo>
                    <a:cubicBezTo>
                      <a:pt x="968" y="768"/>
                      <a:pt x="1056" y="640"/>
                      <a:pt x="1152" y="520"/>
                    </a:cubicBezTo>
                    <a:cubicBezTo>
                      <a:pt x="1248" y="400"/>
                      <a:pt x="1352" y="216"/>
                      <a:pt x="1440" y="136"/>
                    </a:cubicBezTo>
                    <a:cubicBezTo>
                      <a:pt x="1528" y="56"/>
                      <a:pt x="1592" y="0"/>
                      <a:pt x="1680" y="40"/>
                    </a:cubicBezTo>
                    <a:cubicBezTo>
                      <a:pt x="1768" y="80"/>
                      <a:pt x="1904" y="296"/>
                      <a:pt x="1968" y="376"/>
                    </a:cubicBezTo>
                    <a:cubicBezTo>
                      <a:pt x="2032" y="456"/>
                      <a:pt x="2024" y="464"/>
                      <a:pt x="2064" y="520"/>
                    </a:cubicBezTo>
                    <a:cubicBezTo>
                      <a:pt x="2104" y="576"/>
                      <a:pt x="2128" y="656"/>
                      <a:pt x="2208" y="712"/>
                    </a:cubicBezTo>
                    <a:cubicBezTo>
                      <a:pt x="2288" y="768"/>
                      <a:pt x="2440" y="808"/>
                      <a:pt x="2544" y="856"/>
                    </a:cubicBezTo>
                    <a:cubicBezTo>
                      <a:pt x="2648" y="904"/>
                      <a:pt x="2704" y="952"/>
                      <a:pt x="2832" y="1000"/>
                    </a:cubicBezTo>
                    <a:cubicBezTo>
                      <a:pt x="2960" y="1048"/>
                      <a:pt x="3152" y="1104"/>
                      <a:pt x="3312" y="1144"/>
                    </a:cubicBezTo>
                    <a:cubicBezTo>
                      <a:pt x="3472" y="1184"/>
                      <a:pt x="3576" y="1216"/>
                      <a:pt x="3792" y="1240"/>
                    </a:cubicBezTo>
                    <a:cubicBezTo>
                      <a:pt x="4008" y="1264"/>
                      <a:pt x="4472" y="1280"/>
                      <a:pt x="4608" y="1288"/>
                    </a:cubicBezTo>
                  </a:path>
                </a:pathLst>
              </a:custGeom>
              <a:noFill/>
              <a:ln w="25400" cap="flat" cmpd="sng">
                <a:solidFill>
                  <a:srgbClr val="FF3300"/>
                </a:solidFill>
                <a:prstDash val="solid"/>
                <a:round/>
                <a:headEnd type="none" w="med" len="med"/>
                <a:tailEnd type="none" w="med" len="med"/>
              </a:ln>
              <a:effectLst/>
            </p:spPr>
            <p:txBody>
              <a:bodyPr>
                <a:spAutoFit/>
              </a:bodyPr>
              <a:lstStyle/>
              <a:p>
                <a:endParaRPr lang="en-US"/>
              </a:p>
            </p:txBody>
          </p:sp>
          <p:sp>
            <p:nvSpPr>
              <p:cNvPr id="782347" name="Text Box 11"/>
              <p:cNvSpPr txBox="1">
                <a:spLocks noChangeArrowheads="1"/>
              </p:cNvSpPr>
              <p:nvPr/>
            </p:nvSpPr>
            <p:spPr bwMode="auto">
              <a:xfrm>
                <a:off x="578" y="2330"/>
                <a:ext cx="1006" cy="231"/>
              </a:xfrm>
              <a:prstGeom prst="rect">
                <a:avLst/>
              </a:prstGeom>
              <a:noFill/>
              <a:ln w="25400">
                <a:noFill/>
                <a:miter lim="800000"/>
                <a:headEnd/>
                <a:tailEnd/>
              </a:ln>
              <a:effectLst/>
            </p:spPr>
            <p:txBody>
              <a:bodyPr wrap="none">
                <a:spAutoFit/>
              </a:bodyPr>
              <a:lstStyle/>
              <a:p>
                <a:r>
                  <a:rPr lang="en-US" sz="1800"/>
                  <a:t>Pr [response]</a:t>
                </a:r>
              </a:p>
            </p:txBody>
          </p:sp>
        </p:grpSp>
        <p:cxnSp>
          <p:nvCxnSpPr>
            <p:cNvPr id="31" name="Straight Arrow Connector 30"/>
            <p:cNvCxnSpPr/>
            <p:nvPr/>
          </p:nvCxnSpPr>
          <p:spPr>
            <a:xfrm>
              <a:off x="914400" y="5713412"/>
              <a:ext cx="6172200" cy="1588"/>
            </a:xfrm>
            <a:prstGeom prst="straightConnector1">
              <a:avLst/>
            </a:prstGeom>
            <a:ln w="25400">
              <a:tailEnd type="arrow"/>
            </a:ln>
          </p:spPr>
          <p:style>
            <a:lnRef idx="1">
              <a:schemeClr val="dk1"/>
            </a:lnRef>
            <a:fillRef idx="0">
              <a:schemeClr val="dk1"/>
            </a:fillRef>
            <a:effectRef idx="0">
              <a:schemeClr val="dk1"/>
            </a:effectRef>
            <a:fontRef idx="minor">
              <a:schemeClr val="tx1"/>
            </a:fontRef>
          </p:style>
        </p:cxnSp>
      </p:grpSp>
      <p:grpSp>
        <p:nvGrpSpPr>
          <p:cNvPr id="6" name="Group 29"/>
          <p:cNvGrpSpPr/>
          <p:nvPr/>
        </p:nvGrpSpPr>
        <p:grpSpPr>
          <a:xfrm>
            <a:off x="4495800" y="3364468"/>
            <a:ext cx="2873738" cy="2350532"/>
            <a:chOff x="4495800" y="3593068"/>
            <a:chExt cx="2873738" cy="2350532"/>
          </a:xfrm>
        </p:grpSpPr>
        <p:grpSp>
          <p:nvGrpSpPr>
            <p:cNvPr id="7" name="Group 14"/>
            <p:cNvGrpSpPr/>
            <p:nvPr/>
          </p:nvGrpSpPr>
          <p:grpSpPr>
            <a:xfrm>
              <a:off x="4495800" y="3658394"/>
              <a:ext cx="1425938" cy="2285206"/>
              <a:chOff x="4724400" y="3810794"/>
              <a:chExt cx="1425938" cy="2285206"/>
            </a:xfrm>
          </p:grpSpPr>
          <p:cxnSp>
            <p:nvCxnSpPr>
              <p:cNvPr id="32" name="Straight Connector 31"/>
              <p:cNvCxnSpPr/>
              <p:nvPr/>
            </p:nvCxnSpPr>
            <p:spPr>
              <a:xfrm rot="5400000">
                <a:off x="3582194" y="4953000"/>
                <a:ext cx="2285206" cy="79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10800000" flipV="1">
                <a:off x="4724400" y="4038600"/>
                <a:ext cx="1425938" cy="762000"/>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rot="10800000" flipV="1">
                <a:off x="4724400" y="4038600"/>
                <a:ext cx="1425938" cy="1219200"/>
              </a:xfrm>
              <a:prstGeom prst="straightConnector1">
                <a:avLst/>
              </a:prstGeom>
              <a:ln>
                <a:solidFill>
                  <a:srgbClr val="464653"/>
                </a:solidFill>
                <a:tailEnd type="arrow"/>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5742169" y="3593068"/>
              <a:ext cx="1627369" cy="369332"/>
            </a:xfrm>
            <a:prstGeom prst="rect">
              <a:avLst/>
            </a:prstGeom>
            <a:noFill/>
          </p:spPr>
          <p:txBody>
            <a:bodyPr wrap="none" rtlCol="0">
              <a:spAutoFit/>
            </a:bodyPr>
            <a:lstStyle/>
            <a:p>
              <a:r>
                <a:rPr lang="en-US" dirty="0" smtClean="0"/>
                <a:t>ratio bounded</a:t>
              </a:r>
              <a:endParaRPr lang="en-US" dirty="0"/>
            </a:p>
          </p:txBody>
        </p:sp>
      </p:grpSp>
      <p:sp>
        <p:nvSpPr>
          <p:cNvPr id="35" name="Rectangle 34"/>
          <p:cNvSpPr/>
          <p:nvPr/>
        </p:nvSpPr>
        <p:spPr>
          <a:xfrm>
            <a:off x="609599" y="1498937"/>
            <a:ext cx="8255431" cy="913070"/>
          </a:xfrm>
          <a:prstGeom prst="rect">
            <a:avLst/>
          </a:prstGeom>
        </p:spPr>
        <p:txBody>
          <a:bodyPr wrap="square">
            <a:spAutoFit/>
          </a:bodyPr>
          <a:lstStyle/>
          <a:p>
            <a:r>
              <a:rPr lang="en-US" sz="2400" dirty="0" smtClean="0">
                <a:latin typeface="Monotype Corsiva" pitchFamily="66" charset="0"/>
              </a:rPr>
              <a:t>K </a:t>
            </a:r>
            <a:r>
              <a:rPr lang="en-US" sz="2400" dirty="0" smtClean="0"/>
              <a:t> gives </a:t>
            </a:r>
            <a:r>
              <a:rPr lang="en-US" sz="2400" b="1" dirty="0" smtClean="0">
                <a:solidFill>
                  <a:schemeClr val="folHlink"/>
                </a:solidFill>
                <a:latin typeface="Symbol" pitchFamily="18" charset="2"/>
                <a:sym typeface="Symbol" pitchFamily="18" charset="2"/>
              </a:rPr>
              <a:t></a:t>
            </a:r>
            <a:r>
              <a:rPr lang="en-US" sz="2400" dirty="0" smtClean="0"/>
              <a:t> </a:t>
            </a:r>
            <a:r>
              <a:rPr lang="en-US" sz="2400" dirty="0" smtClean="0">
                <a:solidFill>
                  <a:schemeClr val="folHlink"/>
                </a:solidFill>
              </a:rPr>
              <a:t>-</a:t>
            </a:r>
            <a:r>
              <a:rPr lang="en-US" sz="2400" b="1" dirty="0" smtClean="0">
                <a:solidFill>
                  <a:schemeClr val="folHlink"/>
                </a:solidFill>
                <a:latin typeface="Symbol" pitchFamily="18" charset="2"/>
                <a:sym typeface="Symbol" pitchFamily="18" charset="2"/>
              </a:rPr>
              <a:t> </a:t>
            </a:r>
            <a:r>
              <a:rPr lang="en-US" sz="2400" dirty="0" smtClean="0">
                <a:solidFill>
                  <a:schemeClr val="folHlink"/>
                </a:solidFill>
              </a:rPr>
              <a:t>differential privacy</a:t>
            </a:r>
            <a:r>
              <a:rPr lang="en-US" sz="2400" dirty="0" smtClean="0"/>
              <a:t> if for all neighboring D1 and D2,  and all C  </a:t>
            </a:r>
            <a:r>
              <a:rPr lang="en-US" sz="2400" dirty="0" smtClean="0">
                <a:latin typeface="cmsy10"/>
              </a:rPr>
              <a:t>µ</a:t>
            </a:r>
            <a:r>
              <a:rPr lang="en-US" sz="2400" dirty="0" smtClean="0"/>
              <a:t> range(</a:t>
            </a:r>
            <a:r>
              <a:rPr lang="en-US" sz="2400" dirty="0" smtClean="0">
                <a:latin typeface="Monotype Corsiva" pitchFamily="66" charset="0"/>
              </a:rPr>
              <a:t>K </a:t>
            </a:r>
            <a:r>
              <a:rPr lang="en-US" sz="2400" dirty="0" smtClean="0"/>
              <a:t>): </a:t>
            </a:r>
            <a:r>
              <a:rPr lang="en-US" sz="2400" dirty="0" smtClean="0">
                <a:solidFill>
                  <a:schemeClr val="tx2"/>
                </a:solidFill>
              </a:rPr>
              <a:t>Pr[ </a:t>
            </a:r>
            <a:r>
              <a:rPr lang="en-US" sz="2800" dirty="0" smtClean="0">
                <a:solidFill>
                  <a:schemeClr val="tx2"/>
                </a:solidFill>
                <a:latin typeface="Monotype Corsiva" pitchFamily="66" charset="0"/>
              </a:rPr>
              <a:t>K</a:t>
            </a:r>
            <a:r>
              <a:rPr lang="en-US" sz="2400" dirty="0" smtClean="0">
                <a:solidFill>
                  <a:schemeClr val="tx2"/>
                </a:solidFill>
              </a:rPr>
              <a:t> (D1) </a:t>
            </a:r>
            <a:r>
              <a:rPr lang="en-US" sz="2400" dirty="0" smtClean="0">
                <a:solidFill>
                  <a:schemeClr val="tx2"/>
                </a:solidFill>
                <a:latin typeface="cmsy10"/>
              </a:rPr>
              <a:t>2</a:t>
            </a:r>
            <a:r>
              <a:rPr lang="en-US" sz="2400" dirty="0" smtClean="0">
                <a:solidFill>
                  <a:schemeClr val="tx2"/>
                </a:solidFill>
              </a:rPr>
              <a:t> C]  </a:t>
            </a:r>
            <a:r>
              <a:rPr lang="en-US" sz="2400" dirty="0" smtClean="0"/>
              <a:t>≤</a:t>
            </a:r>
            <a:r>
              <a:rPr lang="en-US" sz="2400" dirty="0" smtClean="0">
                <a:latin typeface="cmsy10" pitchFamily="34" charset="0"/>
              </a:rPr>
              <a:t> </a:t>
            </a:r>
            <a:r>
              <a:rPr lang="en-US" sz="2400" dirty="0" smtClean="0"/>
              <a:t>e</a:t>
            </a:r>
            <a:r>
              <a:rPr lang="en-US" sz="4400" baseline="30000" dirty="0" smtClean="0">
                <a:latin typeface="Symbol" pitchFamily="18" charset="2"/>
              </a:rPr>
              <a:t> </a:t>
            </a:r>
            <a:r>
              <a:rPr lang="en-US" sz="2400" dirty="0" smtClean="0">
                <a:solidFill>
                  <a:srgbClr val="FF3300"/>
                </a:solidFill>
              </a:rPr>
              <a:t>Pr[ </a:t>
            </a:r>
            <a:r>
              <a:rPr lang="en-US" sz="2800" dirty="0" smtClean="0">
                <a:solidFill>
                  <a:srgbClr val="FF3300"/>
                </a:solidFill>
                <a:latin typeface="Monotype Corsiva" pitchFamily="66" charset="0"/>
              </a:rPr>
              <a:t>K</a:t>
            </a:r>
            <a:r>
              <a:rPr lang="en-US" sz="2400" dirty="0" smtClean="0">
                <a:solidFill>
                  <a:srgbClr val="FF3300"/>
                </a:solidFill>
              </a:rPr>
              <a:t> (D2)  </a:t>
            </a:r>
            <a:r>
              <a:rPr lang="en-US" sz="2400" dirty="0" smtClean="0">
                <a:solidFill>
                  <a:srgbClr val="FF0000"/>
                </a:solidFill>
                <a:latin typeface="cmsy10"/>
              </a:rPr>
              <a:t>2</a:t>
            </a:r>
            <a:r>
              <a:rPr lang="en-US" sz="2400" dirty="0" smtClean="0">
                <a:solidFill>
                  <a:srgbClr val="FF0000"/>
                </a:solidFill>
              </a:rPr>
              <a:t> C</a:t>
            </a:r>
            <a:r>
              <a:rPr lang="en-US" sz="2400" dirty="0" smtClean="0">
                <a:solidFill>
                  <a:srgbClr val="FF3300"/>
                </a:solidFill>
              </a:rPr>
              <a:t>]</a:t>
            </a:r>
          </a:p>
        </p:txBody>
      </p:sp>
      <p:sp>
        <p:nvSpPr>
          <p:cNvPr id="36" name="Rectangle 35"/>
          <p:cNvSpPr/>
          <p:nvPr/>
        </p:nvSpPr>
        <p:spPr>
          <a:xfrm>
            <a:off x="609600" y="2401669"/>
            <a:ext cx="6553200" cy="830997"/>
          </a:xfrm>
          <a:prstGeom prst="rect">
            <a:avLst/>
          </a:prstGeom>
        </p:spPr>
        <p:txBody>
          <a:bodyPr wrap="square">
            <a:spAutoFit/>
          </a:bodyPr>
          <a:lstStyle/>
          <a:p>
            <a:r>
              <a:rPr lang="en-US" sz="2400" dirty="0" smtClean="0">
                <a:solidFill>
                  <a:schemeClr val="folHlink"/>
                </a:solidFill>
              </a:rPr>
              <a:t>Neutralizes all linkage attacks.</a:t>
            </a:r>
          </a:p>
          <a:p>
            <a:r>
              <a:rPr lang="en-US" sz="2400" dirty="0" smtClean="0">
                <a:solidFill>
                  <a:schemeClr val="folHlink"/>
                </a:solidFill>
              </a:rPr>
              <a:t>Composes unconditionally and automatically:  </a:t>
            </a:r>
            <a:r>
              <a:rPr lang="el-GR" sz="2400" dirty="0" smtClean="0">
                <a:solidFill>
                  <a:schemeClr val="folHlink"/>
                </a:solidFill>
                <a:latin typeface="Comic Sans MS"/>
              </a:rPr>
              <a:t>Σ</a:t>
            </a:r>
            <a:r>
              <a:rPr lang="en-US" sz="2400" baseline="-25000" dirty="0" err="1" smtClean="0">
                <a:solidFill>
                  <a:schemeClr val="folHlink"/>
                </a:solidFill>
                <a:latin typeface="Comic Sans MS"/>
              </a:rPr>
              <a:t>i</a:t>
            </a:r>
            <a:r>
              <a:rPr lang="en-US" sz="2400" dirty="0" smtClean="0">
                <a:solidFill>
                  <a:schemeClr val="folHlink"/>
                </a:solidFill>
              </a:rPr>
              <a:t> </a:t>
            </a:r>
            <a:r>
              <a:rPr lang="en-US" sz="2400" b="1" dirty="0" smtClean="0">
                <a:solidFill>
                  <a:schemeClr val="folHlink"/>
                </a:solidFill>
                <a:latin typeface="Symbol" pitchFamily="18" charset="2"/>
                <a:sym typeface="Symbol" pitchFamily="18" charset="2"/>
              </a:rPr>
              <a:t></a:t>
            </a:r>
            <a:r>
              <a:rPr lang="en-US" sz="2400" baseline="-25000" dirty="0" smtClean="0">
                <a:solidFill>
                  <a:schemeClr val="folHlink"/>
                </a:solidFill>
                <a:latin typeface="Comic Sans MS"/>
              </a:rPr>
              <a:t> </a:t>
            </a:r>
            <a:r>
              <a:rPr lang="en-US" sz="2400" baseline="-25000" dirty="0" err="1" smtClean="0">
                <a:solidFill>
                  <a:schemeClr val="folHlink"/>
                </a:solidFill>
                <a:latin typeface="Comic Sans MS"/>
              </a:rPr>
              <a:t>i</a:t>
            </a:r>
            <a:r>
              <a:rPr lang="en-US" sz="2400" dirty="0" smtClean="0">
                <a:solidFill>
                  <a:schemeClr val="folHlink"/>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tags/tag1.xml><?xml version="1.0" encoding="utf-8"?>
<p:tagLst xmlns:a="http://schemas.openxmlformats.org/drawingml/2006/main" xmlns:r="http://schemas.openxmlformats.org/officeDocument/2006/relationships" xmlns:p="http://schemas.openxmlformats.org/presentationml/2006/main">
  <p:tag name="FIRSTCYNTHIA@YFUTMJSFUVWYY57I" val="3666"/>
</p:tagLst>
</file>

<file path=ppt/tags/tag2.xml><?xml version="1.0" encoding="utf-8"?>
<p:tagLst xmlns:a="http://schemas.openxmlformats.org/drawingml/2006/main" xmlns:r="http://schemas.openxmlformats.org/officeDocument/2006/relationships" xmlns:p="http://schemas.openxmlformats.org/presentationml/2006/main">
  <p:tag name="HIDDENFONTSHAPE" val="tru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Custom 3">
      <a:majorFont>
        <a:latin typeface="Arial Narrow"/>
        <a:ea typeface=""/>
        <a:cs typeface=""/>
      </a:majorFont>
      <a:minorFont>
        <a:latin typeface="Arial Narrow"/>
        <a:ea typeface=""/>
        <a:cs typeface=""/>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Title &amp; Bullets">
  <a:themeElements>
    <a:clrScheme name="">
      <a:dk1>
        <a:srgbClr val="000000"/>
      </a:dk1>
      <a:lt1>
        <a:srgbClr val="FFFFFF"/>
      </a:lt1>
      <a:dk2>
        <a:srgbClr val="000000"/>
      </a:dk2>
      <a:lt2>
        <a:srgbClr val="000000"/>
      </a:lt2>
      <a:accent1>
        <a:srgbClr val="00CC99"/>
      </a:accent1>
      <a:accent2>
        <a:srgbClr val="333399"/>
      </a:accent2>
      <a:accent3>
        <a:srgbClr val="FFFFFF"/>
      </a:accent3>
      <a:accent4>
        <a:srgbClr val="000000"/>
      </a:accent4>
      <a:accent5>
        <a:srgbClr val="AAE2CA"/>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itle &amp; Bullets">
  <a:themeElements>
    <a:clrScheme name="">
      <a:dk1>
        <a:srgbClr val="000000"/>
      </a:dk1>
      <a:lt1>
        <a:srgbClr val="FFFFFF"/>
      </a:lt1>
      <a:dk2>
        <a:srgbClr val="000000"/>
      </a:dk2>
      <a:lt2>
        <a:srgbClr val="000000"/>
      </a:lt2>
      <a:accent1>
        <a:srgbClr val="00CC99"/>
      </a:accent1>
      <a:accent2>
        <a:srgbClr val="333399"/>
      </a:accent2>
      <a:accent3>
        <a:srgbClr val="FFFFFF"/>
      </a:accent3>
      <a:accent4>
        <a:srgbClr val="000000"/>
      </a:accent4>
      <a:accent5>
        <a:srgbClr val="AAE2CA"/>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Title &amp; Bullets">
  <a:themeElements>
    <a:clrScheme name="">
      <a:dk1>
        <a:srgbClr val="000000"/>
      </a:dk1>
      <a:lt1>
        <a:srgbClr val="FFFFFF"/>
      </a:lt1>
      <a:dk2>
        <a:srgbClr val="000000"/>
      </a:dk2>
      <a:lt2>
        <a:srgbClr val="000000"/>
      </a:lt2>
      <a:accent1>
        <a:srgbClr val="00CC99"/>
      </a:accent1>
      <a:accent2>
        <a:srgbClr val="333399"/>
      </a:accent2>
      <a:accent3>
        <a:srgbClr val="FFFFFF"/>
      </a:accent3>
      <a:accent4>
        <a:srgbClr val="000000"/>
      </a:accent4>
      <a:accent5>
        <a:srgbClr val="AAE2CA"/>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00CC99"/>
        </a:solidFill>
        <a:ln w="127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20529</TotalTime>
  <Words>2326</Words>
  <Application>Microsoft Office PowerPoint</Application>
  <PresentationFormat>On-screen Show (4:3)</PresentationFormat>
  <Paragraphs>333</Paragraphs>
  <Slides>34</Slides>
  <Notes>13</Notes>
  <HiddenSlides>3</HiddenSlides>
  <MMClips>0</MMClips>
  <ScaleCrop>false</ScaleCrop>
  <HeadingPairs>
    <vt:vector size="6" baseType="variant">
      <vt:variant>
        <vt:lpstr>Fonts Used</vt:lpstr>
      </vt:variant>
      <vt:variant>
        <vt:i4>19</vt:i4>
      </vt:variant>
      <vt:variant>
        <vt:lpstr>Theme</vt:lpstr>
      </vt:variant>
      <vt:variant>
        <vt:i4>4</vt:i4>
      </vt:variant>
      <vt:variant>
        <vt:lpstr>Slide Titles</vt:lpstr>
      </vt:variant>
      <vt:variant>
        <vt:i4>34</vt:i4>
      </vt:variant>
    </vt:vector>
  </HeadingPairs>
  <TitlesOfParts>
    <vt:vector size="57" baseType="lpstr">
      <vt:lpstr>Arial</vt:lpstr>
      <vt:lpstr>Arial Narrow</vt:lpstr>
      <vt:lpstr>Wingdings 3</vt:lpstr>
      <vt:lpstr>CMEX10</vt:lpstr>
      <vt:lpstr>CMMI7</vt:lpstr>
      <vt:lpstr>CMMI10</vt:lpstr>
      <vt:lpstr>CMSY10</vt:lpstr>
      <vt:lpstr>CMSY7</vt:lpstr>
      <vt:lpstr>CMR7</vt:lpstr>
      <vt:lpstr>CMR10</vt:lpstr>
      <vt:lpstr>CMR5</vt:lpstr>
      <vt:lpstr>Symbol</vt:lpstr>
      <vt:lpstr>Wingdings</vt:lpstr>
      <vt:lpstr>Monotype Corsiva</vt:lpstr>
      <vt:lpstr>Comic Sans MS</vt:lpstr>
      <vt:lpstr>Gill Sans</vt:lpstr>
      <vt:lpstr>ヒラギノ角ゴ ProN W3</vt:lpstr>
      <vt:lpstr>Times New Roman</vt:lpstr>
      <vt:lpstr>Calibri</vt:lpstr>
      <vt:lpstr>Origin</vt:lpstr>
      <vt:lpstr>Title &amp; Bullets</vt:lpstr>
      <vt:lpstr>1_Title &amp; Bullets</vt:lpstr>
      <vt:lpstr>2_Title &amp; Bullets</vt:lpstr>
      <vt:lpstr>Differential Privacy Tutorial Part 1: Motivating the Definition</vt:lpstr>
      <vt:lpstr>A Dream?</vt:lpstr>
      <vt:lpstr>Reality: Sanitization Can’t be Too Accurate </vt:lpstr>
      <vt:lpstr>Proof: Exponential Adversary</vt:lpstr>
      <vt:lpstr>Proof: Exponential Adversary</vt:lpstr>
      <vt:lpstr>Proof: Exponential Adversary</vt:lpstr>
      <vt:lpstr>Reality: Sanitization Can’t be Too Accurate  </vt:lpstr>
      <vt:lpstr>What if We Restrict the Total # of Sum Queries?</vt:lpstr>
      <vt:lpstr>Limiting the Number of Sum Queries [DwNi04]</vt:lpstr>
      <vt:lpstr>Auxiliary Information</vt:lpstr>
      <vt:lpstr>Linkage Attacks: Malicious Use of Aux Info</vt:lpstr>
      <vt:lpstr>AOL Search History Release (2006)</vt:lpstr>
      <vt:lpstr>AOL Search History Release (2006)</vt:lpstr>
      <vt:lpstr>Slide 14</vt:lpstr>
      <vt:lpstr>The Netflix Prize</vt:lpstr>
      <vt:lpstr>From the Netflix Prize Rules Page…</vt:lpstr>
      <vt:lpstr>From the Netflix Prize Rules Page…</vt:lpstr>
      <vt:lpstr>A Source of Auxiliary Information</vt:lpstr>
      <vt:lpstr>A Linkage Attack on the Netflix Prize Dataset [NS06]</vt:lpstr>
      <vt:lpstr>Other Successful Attacks </vt:lpstr>
      <vt:lpstr>“Composition” Attacks [Ganta-Kasiviswanathan-Smith, KDD 2008]</vt:lpstr>
      <vt:lpstr>“Composition” Attacks [Ganta-Kasiviswanathan-Smith, KDD 2008]</vt:lpstr>
      <vt:lpstr>“Composition” Attacks [Ganta-Kasiviswanathan-Smith, KDD 2008]</vt:lpstr>
      <vt:lpstr>Analysis of Social Network Graphs</vt:lpstr>
      <vt:lpstr>Anonymization of Social Networks</vt:lpstr>
      <vt:lpstr>Flavor of Active Attack</vt:lpstr>
      <vt:lpstr>Flavor of Active Attack</vt:lpstr>
      <vt:lpstr>Flavor of Active Attack</vt:lpstr>
      <vt:lpstr>Anonymizing Query Logs via Token-Based Hashing </vt:lpstr>
      <vt:lpstr>Definitional Failures</vt:lpstr>
      <vt:lpstr>Why Settle for Ad Hoc Notions of Privacy?                               </vt:lpstr>
      <vt:lpstr>Why is Daelnius’ Goal Unachievable?</vt:lpstr>
      <vt:lpstr>Differential Privacy is …</vt:lpstr>
      <vt:lpstr>Differential Privacy [DMNS06]  </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Ad Omnia Approach to Defining and Achieving Private Data Analysis</dc:title>
  <dc:creator>Cynthia Dwork</dc:creator>
  <cp:lastModifiedBy>Cynthia Dwork</cp:lastModifiedBy>
  <cp:revision>513</cp:revision>
  <dcterms:created xsi:type="dcterms:W3CDTF">2007-08-06T16:56:23Z</dcterms:created>
  <dcterms:modified xsi:type="dcterms:W3CDTF">2010-02-23T16:14:44Z</dcterms:modified>
</cp:coreProperties>
</file>