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5" r:id="rId1"/>
  </p:sldMasterIdLst>
  <p:notesMasterIdLst>
    <p:notesMasterId r:id="rId60"/>
  </p:notesMasterIdLst>
  <p:handoutMasterIdLst>
    <p:handoutMasterId r:id="rId61"/>
  </p:handoutMasterIdLst>
  <p:sldIdLst>
    <p:sldId id="373" r:id="rId2"/>
    <p:sldId id="374" r:id="rId3"/>
    <p:sldId id="529" r:id="rId4"/>
    <p:sldId id="440" r:id="rId5"/>
    <p:sldId id="433" r:id="rId6"/>
    <p:sldId id="530" r:id="rId7"/>
    <p:sldId id="531" r:id="rId8"/>
    <p:sldId id="492" r:id="rId9"/>
    <p:sldId id="494" r:id="rId10"/>
    <p:sldId id="442" r:id="rId11"/>
    <p:sldId id="447" r:id="rId12"/>
    <p:sldId id="443" r:id="rId13"/>
    <p:sldId id="451" r:id="rId14"/>
    <p:sldId id="501" r:id="rId15"/>
    <p:sldId id="448" r:id="rId16"/>
    <p:sldId id="444" r:id="rId17"/>
    <p:sldId id="421" r:id="rId18"/>
    <p:sldId id="449" r:id="rId19"/>
    <p:sldId id="439" r:id="rId20"/>
    <p:sldId id="452" r:id="rId21"/>
    <p:sldId id="532" r:id="rId22"/>
    <p:sldId id="534" r:id="rId23"/>
    <p:sldId id="541" r:id="rId24"/>
    <p:sldId id="479" r:id="rId25"/>
    <p:sldId id="478" r:id="rId26"/>
    <p:sldId id="542" r:id="rId27"/>
    <p:sldId id="483" r:id="rId28"/>
    <p:sldId id="484" r:id="rId29"/>
    <p:sldId id="488" r:id="rId30"/>
    <p:sldId id="495" r:id="rId31"/>
    <p:sldId id="496" r:id="rId32"/>
    <p:sldId id="497" r:id="rId33"/>
    <p:sldId id="498" r:id="rId34"/>
    <p:sldId id="499" r:id="rId35"/>
    <p:sldId id="416" r:id="rId36"/>
    <p:sldId id="502" r:id="rId37"/>
    <p:sldId id="503" r:id="rId38"/>
    <p:sldId id="504" r:id="rId39"/>
    <p:sldId id="505" r:id="rId40"/>
    <p:sldId id="507" r:id="rId41"/>
    <p:sldId id="508" r:id="rId42"/>
    <p:sldId id="509" r:id="rId43"/>
    <p:sldId id="510" r:id="rId44"/>
    <p:sldId id="511" r:id="rId45"/>
    <p:sldId id="512" r:id="rId46"/>
    <p:sldId id="466" r:id="rId47"/>
    <p:sldId id="470" r:id="rId48"/>
    <p:sldId id="519" r:id="rId49"/>
    <p:sldId id="520" r:id="rId50"/>
    <p:sldId id="521" r:id="rId51"/>
    <p:sldId id="522" r:id="rId52"/>
    <p:sldId id="523" r:id="rId53"/>
    <p:sldId id="524" r:id="rId54"/>
    <p:sldId id="525" r:id="rId55"/>
    <p:sldId id="526" r:id="rId56"/>
    <p:sldId id="527" r:id="rId57"/>
    <p:sldId id="430" r:id="rId58"/>
    <p:sldId id="491" r:id="rId59"/>
  </p:sldIdLst>
  <p:sldSz cx="9144000" cy="6858000" type="screen4x3"/>
  <p:notesSz cx="9448800" cy="7188200"/>
  <p:embeddedFontLst>
    <p:embeddedFont>
      <p:font typeface="Arial Narrow" pitchFamily="34" charset="0"/>
      <p:regular r:id="rId62"/>
      <p:bold r:id="rId63"/>
      <p:italic r:id="rId64"/>
      <p:boldItalic r:id="rId65"/>
    </p:embeddedFont>
    <p:embeddedFont>
      <p:font typeface="Comic Sans MS" pitchFamily="66" charset="0"/>
      <p:regular r:id="rId66"/>
      <p:bold r:id="rId67"/>
    </p:embeddedFont>
    <p:embeddedFont>
      <p:font typeface="Georgia" pitchFamily="18" charset="0"/>
      <p:regular r:id="rId68"/>
      <p:bold r:id="rId69"/>
      <p:italic r:id="rId70"/>
      <p:boldItalic r:id="rId71"/>
    </p:embeddedFont>
    <p:embeddedFont>
      <p:font typeface="Mathematica1"/>
      <p:regular r:id="rId72"/>
      <p:bold r:id="rId73"/>
    </p:embeddedFont>
    <p:embeddedFont>
      <p:font typeface="cmsy10" pitchFamily="34" charset="0"/>
      <p:regular r:id="rId74"/>
    </p:embeddedFont>
    <p:embeddedFont>
      <p:font typeface="MT Extra" pitchFamily="18" charset="2"/>
      <p:regular r:id="rId75"/>
    </p:embeddedFont>
    <p:embeddedFont>
      <p:font typeface="Calibri" pitchFamily="34" charset="0"/>
      <p:regular r:id="rId76"/>
      <p:bold r:id="rId77"/>
      <p:italic r:id="rId78"/>
      <p:boldItalic r:id="rId79"/>
    </p:embeddedFont>
  </p:embeddedFontLst>
  <p:custDataLst>
    <p:tags r:id="rId80"/>
  </p:custDataLst>
  <p:defaultTextStyle>
    <a:defPPr>
      <a:defRPr lang="en-US"/>
    </a:defPPr>
    <a:lvl1pPr algn="r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r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r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r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r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</p:showPr>
  <p:clrMru>
    <a:srgbClr val="9E5ECE"/>
    <a:srgbClr val="FFCCFF"/>
    <a:srgbClr val="FF9900"/>
    <a:srgbClr val="FF0000"/>
    <a:srgbClr val="0000FF"/>
    <a:srgbClr val="009900"/>
    <a:srgbClr val="FF3300"/>
    <a:srgbClr val="00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87000" autoAdjust="0"/>
  </p:normalViewPr>
  <p:slideViewPr>
    <p:cSldViewPr>
      <p:cViewPr>
        <p:scale>
          <a:sx n="84" d="100"/>
          <a:sy n="84" d="100"/>
        </p:scale>
        <p:origin x="-64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4" d="100"/>
        <a:sy n="94" d="100"/>
      </p:scale>
      <p:origin x="0" y="10638"/>
    </p:cViewPr>
  </p:sorterViewPr>
  <p:notesViewPr>
    <p:cSldViewPr>
      <p:cViewPr varScale="1">
        <p:scale>
          <a:sx n="71" d="100"/>
          <a:sy n="71" d="100"/>
        </p:scale>
        <p:origin x="-960" y="-108"/>
      </p:cViewPr>
      <p:guideLst>
        <p:guide orient="horz" pos="2264"/>
        <p:guide pos="2976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6" Type="http://schemas.openxmlformats.org/officeDocument/2006/relationships/font" Target="fonts/font15.fntdata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74" Type="http://schemas.openxmlformats.org/officeDocument/2006/relationships/font" Target="fonts/font13.fntdata"/><Relationship Id="rId79" Type="http://schemas.openxmlformats.org/officeDocument/2006/relationships/font" Target="fonts/font18.fntdata"/><Relationship Id="rId5" Type="http://schemas.openxmlformats.org/officeDocument/2006/relationships/slide" Target="slides/slide4.xml"/><Relationship Id="rId61" Type="http://schemas.openxmlformats.org/officeDocument/2006/relationships/handoutMaster" Target="handoutMasters/handoutMaster1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78" Type="http://schemas.openxmlformats.org/officeDocument/2006/relationships/font" Target="fonts/font17.fntdata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font" Target="fonts/font16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1.fntdata"/><Relationship Id="rId80" Type="http://schemas.openxmlformats.org/officeDocument/2006/relationships/tags" Target="tags/tag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font" Target="fonts/font14.fntdata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354638" y="0"/>
            <a:ext cx="4094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t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50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4094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t" anchorCtr="0" compatLnSpc="1">
            <a:prstTxWarp prst="textNoShape">
              <a:avLst/>
            </a:prstTxWarp>
          </a:bodyPr>
          <a:lstStyle>
            <a:lvl1pPr algn="l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50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354638" y="6826250"/>
            <a:ext cx="4094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b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50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6826250"/>
            <a:ext cx="4094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b" anchorCtr="0" compatLnSpc="1">
            <a:prstTxWarp prst="textNoShape">
              <a:avLst/>
            </a:prstTxWarp>
          </a:bodyPr>
          <a:lstStyle>
            <a:lvl1pPr algn="l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55BDA817-7105-4E84-B3D0-CA97E4F077A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941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t" anchorCtr="0" compatLnSpc="1">
            <a:prstTxWarp prst="textNoShape">
              <a:avLst/>
            </a:prstTxWarp>
          </a:bodyPr>
          <a:lstStyle>
            <a:lvl1pPr algn="l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53050" y="0"/>
            <a:ext cx="40941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t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03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925763" y="538163"/>
            <a:ext cx="3594100" cy="2695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3414713"/>
            <a:ext cx="7558088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826250"/>
            <a:ext cx="40941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b" anchorCtr="0" compatLnSpc="1">
            <a:prstTxWarp prst="textNoShape">
              <a:avLst/>
            </a:prstTxWarp>
          </a:bodyPr>
          <a:lstStyle>
            <a:lvl1pPr algn="l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53050" y="6826250"/>
            <a:ext cx="40941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0" tIns="47165" rIns="94330" bIns="47165" numCol="1" anchor="b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0C13CE2A-50DE-4691-A43A-EDFF0409207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27350" y="539750"/>
            <a:ext cx="3594100" cy="2695575"/>
          </a:xfrm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3414713"/>
            <a:ext cx="7556500" cy="3233737"/>
          </a:xfrm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27350" y="539750"/>
            <a:ext cx="3594100" cy="2695575"/>
          </a:xfrm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3414713"/>
            <a:ext cx="7556500" cy="3233737"/>
          </a:xfrm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mtClean="0"/>
              <a:t>Generally think of these are one-pass streaming algorithms (and mention that there is a literature on these, in the non-private world).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mtClean="0"/>
              <a:t>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Main idea: only a few events where input items effect output, so don’t need to worry about too many instances where input effects output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6E32F2-3A2F-4266-AD81-34BB83D7D196}" type="slidenum">
              <a:rPr lang="ar-SA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208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1E5ABE-3A84-4E96-AB4B-EF3AF9DAD91A}" type="slidenum">
              <a:rPr lang="ar-SA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Hannan in the 50’s, Littlestone and Warmuth in CS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Usually privacy literature considers static DBs</a:t>
            </a:r>
          </a:p>
          <a:p>
            <a:pPr algn="l" rtl="0"/>
            <a:r>
              <a:rPr lang="en-US" smtClean="0"/>
              <a:t>subpoenas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Talk about difficulty:</a:t>
            </a:r>
            <a:br>
              <a:rPr lang="en-US" smtClean="0"/>
            </a:br>
            <a:r>
              <a:rPr lang="en-US" smtClean="0"/>
              <a:t>can’t keep track of whether user appeared or not. But first appearance has effect, second and on do not.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one intrusion doable, two are impossible. 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mtClean="0"/>
              <a:t>CHALLENGE: each data item effects many of the outputs, even if each output individually is private, the collection might not be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r>
              <a:rPr lang="en-US" smtClean="0"/>
              <a:t>Main idea: only a few events where input items effect output, so don’t need to worry about too many instances where input effects output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l" rtl="0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9E4C5-65C8-4B02-A605-22B4942A347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D1CD2-C578-431C-8702-9FCA309600B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97727-6519-4BAD-9881-E8D13E07D9A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47399-8B0F-455F-A866-A5687A09488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B534E-4840-4CA2-BCB8-041A88F40D3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7B46C-3D7D-4898-A2FE-0D24517C32B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90270-183F-4EE5-BFC8-06452C33861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7136A-796F-4B5E-BADC-89AAD838BA4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65409-3B95-464A-89FF-3C123EC85FC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4796A-97A4-4BF3-8E9E-EAF46CDF1C0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CF00D-DA46-43CA-9E6D-7A957AF7F81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6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FontTx/>
              <a:buNone/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6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6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latin typeface="Arial" charset="0"/>
              </a:defRPr>
            </a:lvl1pPr>
          </a:lstStyle>
          <a:p>
            <a:pPr>
              <a:defRPr/>
            </a:pPr>
            <a:fld id="{23EBD68D-E9DD-42A5-92E5-5AA8D8C3DD8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FF0000"/>
          </a:solidFill>
          <a:latin typeface="Arial Narrow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8"/>
          <p:cNvSpPr txBox="1">
            <a:spLocks noChangeArrowheads="1"/>
          </p:cNvSpPr>
          <p:nvPr/>
        </p:nvSpPr>
        <p:spPr bwMode="auto">
          <a:xfrm>
            <a:off x="0" y="152400"/>
            <a:ext cx="91440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en-US" altLang="he-IL" sz="1800" b="1">
                <a:solidFill>
                  <a:srgbClr val="FF0000"/>
                </a:solidFill>
                <a:latin typeface="Arial" charset="0"/>
              </a:rPr>
              <a:t/>
            </a:r>
            <a:br>
              <a:rPr lang="en-US" altLang="he-IL" sz="1800" b="1">
                <a:solidFill>
                  <a:srgbClr val="FF0000"/>
                </a:solidFill>
                <a:latin typeface="Arial" charset="0"/>
              </a:rPr>
            </a:br>
            <a:r>
              <a:rPr lang="en-US" sz="4600" b="1">
                <a:solidFill>
                  <a:srgbClr val="FF0000"/>
                </a:solidFill>
              </a:rPr>
              <a:t>Privacy of Dynamic Data: Continual Observation and Pan Privacy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2185988" y="4267200"/>
            <a:ext cx="5175250" cy="1598613"/>
          </a:xfrm>
          <a:prstGeom prst="rect">
            <a:avLst/>
          </a:prstGeom>
          <a:noFill/>
          <a:ln w="50800" algn="ctr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  <a:buFontTx/>
              <a:buNone/>
            </a:pPr>
            <a:r>
              <a:rPr lang="en-US" sz="2800"/>
              <a:t>Weizmann Institute of Science</a:t>
            </a:r>
          </a:p>
          <a:p>
            <a:pPr algn="ctr" eaLnBrk="0" hangingPunct="0">
              <a:spcBef>
                <a:spcPct val="50000"/>
              </a:spcBef>
              <a:buFontTx/>
              <a:buNone/>
            </a:pPr>
            <a:r>
              <a:rPr lang="en-US" sz="2800"/>
              <a:t>(visiting Princeton)</a:t>
            </a:r>
            <a:br>
              <a:rPr lang="en-US" sz="2800"/>
            </a:br>
            <a:endParaRPr lang="en-US" sz="2800"/>
          </a:p>
        </p:txBody>
      </p:sp>
      <p:sp>
        <p:nvSpPr>
          <p:cNvPr id="2052" name="Text Box 10"/>
          <p:cNvSpPr txBox="1">
            <a:spLocks noChangeArrowheads="1"/>
          </p:cNvSpPr>
          <p:nvPr/>
        </p:nvSpPr>
        <p:spPr bwMode="auto">
          <a:xfrm>
            <a:off x="0" y="228600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en-US" sz="3600" b="1">
                <a:solidFill>
                  <a:srgbClr val="0000FF"/>
                </a:solidFill>
              </a:rPr>
              <a:t>Moni Naor</a:t>
            </a:r>
          </a:p>
        </p:txBody>
      </p:sp>
      <p:pic>
        <p:nvPicPr>
          <p:cNvPr id="2053" name="Picture 5" descr="tr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6825" y="3124200"/>
            <a:ext cx="1298575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76200" y="5627688"/>
            <a:ext cx="8991600" cy="1077912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/>
              <a:t>Based on joint papers with: Cynthia Dwork, Toni Pitassi, Guy Rothblum and Sergey Yekhanin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Sources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5344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 smtClean="0"/>
              <a:t>Based on</a:t>
            </a:r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Cynthia </a:t>
            </a:r>
            <a:r>
              <a:rPr lang="en-US" dirty="0" err="1" smtClean="0"/>
              <a:t>Dwork</a:t>
            </a:r>
            <a:r>
              <a:rPr lang="en-US" dirty="0" smtClean="0"/>
              <a:t>, </a:t>
            </a:r>
            <a:r>
              <a:rPr lang="en-US" dirty="0" err="1" smtClean="0"/>
              <a:t>Moni</a:t>
            </a:r>
            <a:r>
              <a:rPr lang="en-US" dirty="0" smtClean="0"/>
              <a:t> Naor, Toni </a:t>
            </a:r>
            <a:r>
              <a:rPr lang="en-US" dirty="0" err="1" smtClean="0"/>
              <a:t>Pitassi</a:t>
            </a:r>
            <a:r>
              <a:rPr lang="en-US" dirty="0" smtClean="0"/>
              <a:t>, Guy </a:t>
            </a:r>
            <a:r>
              <a:rPr lang="en-US" dirty="0" err="1" smtClean="0"/>
              <a:t>Rothblum</a:t>
            </a:r>
            <a:r>
              <a:rPr lang="en-US" dirty="0" smtClean="0"/>
              <a:t> and Sergey </a:t>
            </a:r>
            <a:r>
              <a:rPr lang="en-US" dirty="0" err="1" smtClean="0"/>
              <a:t>Yekhanin</a:t>
            </a:r>
            <a:r>
              <a:rPr lang="en-US" dirty="0" smtClean="0"/>
              <a:t>, </a:t>
            </a:r>
            <a:r>
              <a:rPr lang="en-US" b="1" dirty="0" smtClean="0"/>
              <a:t>Pan-private streaming algorithms, </a:t>
            </a:r>
            <a:r>
              <a:rPr lang="en-US" dirty="0" smtClean="0"/>
              <a:t>ICS 2010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Cynthia </a:t>
            </a:r>
            <a:r>
              <a:rPr lang="en-US" dirty="0" err="1" smtClean="0"/>
              <a:t>Dwork</a:t>
            </a:r>
            <a:r>
              <a:rPr lang="en-US" dirty="0" smtClean="0"/>
              <a:t>, </a:t>
            </a:r>
            <a:r>
              <a:rPr lang="en-US" dirty="0" err="1" smtClean="0"/>
              <a:t>Moni</a:t>
            </a:r>
            <a:r>
              <a:rPr lang="en-US" dirty="0" smtClean="0"/>
              <a:t> Naor, Toni </a:t>
            </a:r>
            <a:r>
              <a:rPr lang="en-US" dirty="0" err="1" smtClean="0"/>
              <a:t>Pitassi</a:t>
            </a:r>
            <a:r>
              <a:rPr lang="en-US" dirty="0" smtClean="0"/>
              <a:t> and Guy </a:t>
            </a:r>
            <a:r>
              <a:rPr lang="en-US" dirty="0" err="1" smtClean="0"/>
              <a:t>Rothblum</a:t>
            </a:r>
            <a:r>
              <a:rPr lang="en-US" dirty="0" smtClean="0"/>
              <a:t>,</a:t>
            </a:r>
            <a:r>
              <a:rPr lang="en-US" b="1" dirty="0" smtClean="0"/>
              <a:t> Differential Privacy Under Continual Observation, </a:t>
            </a:r>
            <a:r>
              <a:rPr lang="en-US" dirty="0" smtClean="0"/>
              <a:t>STOC 2010</a:t>
            </a:r>
            <a:r>
              <a:rPr lang="en-US" b="1" dirty="0" smtClean="0"/>
              <a:t>.</a:t>
            </a:r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066800"/>
          </a:xfrm>
        </p:spPr>
        <p:txBody>
          <a:bodyPr/>
          <a:lstStyle/>
          <a:p>
            <a:r>
              <a:rPr lang="en-US" smtClean="0"/>
              <a:t>Talk Plan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229600" cy="5943600"/>
          </a:xfrm>
        </p:spPr>
        <p:txBody>
          <a:bodyPr/>
          <a:lstStyle/>
          <a:p>
            <a:r>
              <a:rPr lang="en-US" sz="2800" dirty="0" smtClean="0"/>
              <a:t>Dealing with dynamic data</a:t>
            </a:r>
          </a:p>
          <a:p>
            <a:r>
              <a:rPr lang="en-US" sz="2800" dirty="0" smtClean="0"/>
              <a:t>Three new issues/concepts:</a:t>
            </a:r>
          </a:p>
          <a:p>
            <a:pPr lvl="1"/>
            <a:r>
              <a:rPr lang="en-US" sz="2400" dirty="0" smtClean="0"/>
              <a:t>Continual Observation</a:t>
            </a:r>
          </a:p>
          <a:p>
            <a:pPr lvl="1"/>
            <a:r>
              <a:rPr lang="en-US" sz="2400" dirty="0" smtClean="0"/>
              <a:t>Pan Privacy</a:t>
            </a:r>
          </a:p>
          <a:p>
            <a:pPr lvl="1"/>
            <a:r>
              <a:rPr lang="en-US" sz="2400" dirty="0" smtClean="0"/>
              <a:t>User vs. Event Level Protection</a:t>
            </a:r>
          </a:p>
          <a:p>
            <a:r>
              <a:rPr lang="en-US" sz="2800" dirty="0" smtClean="0"/>
              <a:t>Continual Output: Counter</a:t>
            </a:r>
          </a:p>
          <a:p>
            <a:pPr lvl="1"/>
            <a:r>
              <a:rPr lang="en-US" sz="2400" dirty="0" smtClean="0"/>
              <a:t>Algorithm</a:t>
            </a:r>
          </a:p>
          <a:p>
            <a:pPr lvl="1"/>
            <a:r>
              <a:rPr lang="en-US" sz="2400" dirty="0" smtClean="0"/>
              <a:t>Lower bound</a:t>
            </a:r>
          </a:p>
          <a:p>
            <a:pPr lvl="1"/>
            <a:r>
              <a:rPr lang="en-US" sz="2400" dirty="0" smtClean="0"/>
              <a:t>Applications of Counters: Combining Expert Advice</a:t>
            </a:r>
          </a:p>
          <a:p>
            <a:r>
              <a:rPr lang="en-US" sz="2800" dirty="0" smtClean="0"/>
              <a:t>Pan Privacy</a:t>
            </a:r>
          </a:p>
          <a:p>
            <a:pPr lvl="1"/>
            <a:r>
              <a:rPr lang="en-US" sz="2400" dirty="0" smtClean="0"/>
              <a:t>Pan Private Density Estimation</a:t>
            </a:r>
          </a:p>
          <a:p>
            <a:pPr lvl="1"/>
            <a:r>
              <a:rPr lang="en-US" sz="2400" dirty="0" smtClean="0"/>
              <a:t>Pan Private Incidence Counter</a:t>
            </a:r>
          </a:p>
          <a:p>
            <a:r>
              <a:rPr lang="en-US" sz="2800" dirty="0" smtClean="0"/>
              <a:t>General Transformation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Useful Data</a:t>
            </a:r>
          </a:p>
        </p:txBody>
      </p:sp>
      <p:pic>
        <p:nvPicPr>
          <p:cNvPr id="7171" name="Picture 2" descr="643px-Snow-cholera-map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43000"/>
            <a:ext cx="58801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019800" y="4114800"/>
            <a:ext cx="3352800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 </a:t>
            </a:r>
            <a:r>
              <a:rPr lang="en-US" sz="2800"/>
              <a:t>John Snow’s map </a:t>
            </a:r>
          </a:p>
          <a:p>
            <a:pPr lvl="1" algn="l">
              <a:buFontTx/>
              <a:buNone/>
            </a:pPr>
            <a:r>
              <a:rPr lang="en-US" sz="2800"/>
              <a:t>Cholera cases in  London 1854 epidemic   </a:t>
            </a:r>
          </a:p>
        </p:txBody>
      </p:sp>
      <p:sp>
        <p:nvSpPr>
          <p:cNvPr id="5" name="Rounded Rectangular Callout 4"/>
          <p:cNvSpPr/>
          <p:nvPr/>
        </p:nvSpPr>
        <p:spPr bwMode="auto">
          <a:xfrm>
            <a:off x="7239000" y="1828800"/>
            <a:ext cx="1600200" cy="1143000"/>
          </a:xfrm>
          <a:prstGeom prst="wedgeRoundRectCallout">
            <a:avLst>
              <a:gd name="adj1" fmla="val -282561"/>
              <a:gd name="adj2" fmla="val 106033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42900" indent="-342900" algn="l">
              <a:buFontTx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Suspected</a:t>
            </a:r>
          </a:p>
          <a:p>
            <a:pPr marL="342900" indent="-342900" algn="l">
              <a:buFontTx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pump</a:t>
            </a:r>
          </a:p>
        </p:txBody>
      </p:sp>
      <p:sp>
        <p:nvSpPr>
          <p:cNvPr id="6" name="Rounded Rectangular Callout 5"/>
          <p:cNvSpPr/>
          <p:nvPr/>
        </p:nvSpPr>
        <p:spPr bwMode="auto">
          <a:xfrm>
            <a:off x="7315200" y="228600"/>
            <a:ext cx="1600200" cy="1143000"/>
          </a:xfrm>
          <a:prstGeom prst="wedgeRoundRectCallout">
            <a:avLst>
              <a:gd name="adj1" fmla="val -292438"/>
              <a:gd name="adj2" fmla="val 263070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42900" indent="-342900" algn="l">
              <a:buFontTx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Cholera cases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/>
              <a:t>Differential Privacy</a:t>
            </a:r>
            <a:endParaRPr lang="en-US" dirty="0" smtClean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610600" cy="52578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b="1" dirty="0" smtClean="0">
                <a:solidFill>
                  <a:schemeClr val="accent2"/>
                </a:solidFill>
              </a:rPr>
              <a:t>Protect </a:t>
            </a:r>
            <a:r>
              <a:rPr lang="en-US" b="1" i="1" dirty="0" smtClean="0">
                <a:solidFill>
                  <a:schemeClr val="accent2"/>
                </a:solidFill>
              </a:rPr>
              <a:t>individual</a:t>
            </a:r>
            <a:r>
              <a:rPr lang="en-US" b="1" dirty="0" smtClean="0">
                <a:solidFill>
                  <a:schemeClr val="accent2"/>
                </a:solidFill>
              </a:rPr>
              <a:t> participants:</a:t>
            </a:r>
          </a:p>
          <a:p>
            <a:pPr>
              <a:buFontTx/>
              <a:buNone/>
              <a:defRPr/>
            </a:pPr>
            <a:endParaRPr lang="en-US" b="1" u="sng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buFontTx/>
              <a:buNone/>
              <a:defRPr/>
            </a:pPr>
            <a:endParaRPr lang="en-US" b="1" dirty="0" smtClean="0"/>
          </a:p>
        </p:txBody>
      </p:sp>
      <p:grpSp>
        <p:nvGrpSpPr>
          <p:cNvPr id="11" name="Group 43"/>
          <p:cNvGrpSpPr>
            <a:grpSpLocks/>
          </p:cNvGrpSpPr>
          <p:nvPr/>
        </p:nvGrpSpPr>
        <p:grpSpPr bwMode="auto">
          <a:xfrm>
            <a:off x="6781800" y="2667000"/>
            <a:ext cx="1295400" cy="1066800"/>
            <a:chOff x="3648" y="960"/>
            <a:chExt cx="816" cy="672"/>
          </a:xfrm>
          <a:solidFill>
            <a:srgbClr val="009900"/>
          </a:solidFill>
        </p:grpSpPr>
        <p:grpSp>
          <p:nvGrpSpPr>
            <p:cNvPr id="12" name="Group 44"/>
            <p:cNvGrpSpPr>
              <a:grpSpLocks/>
            </p:cNvGrpSpPr>
            <p:nvPr/>
          </p:nvGrpSpPr>
          <p:grpSpPr bwMode="auto">
            <a:xfrm>
              <a:off x="3648" y="1248"/>
              <a:ext cx="816" cy="384"/>
              <a:chOff x="3648" y="1248"/>
              <a:chExt cx="816" cy="384"/>
            </a:xfrm>
            <a:grpFill/>
          </p:grpSpPr>
          <p:sp>
            <p:nvSpPr>
              <p:cNvPr id="17" name="Oval 45"/>
              <p:cNvSpPr>
                <a:spLocks noChangeArrowheads="1"/>
              </p:cNvSpPr>
              <p:nvPr/>
            </p:nvSpPr>
            <p:spPr bwMode="auto">
              <a:xfrm>
                <a:off x="3648" y="1440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8" name="Oval 46"/>
              <p:cNvSpPr>
                <a:spLocks noChangeArrowheads="1"/>
              </p:cNvSpPr>
              <p:nvPr/>
            </p:nvSpPr>
            <p:spPr bwMode="auto">
              <a:xfrm>
                <a:off x="3648" y="1344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9" name="Oval 47"/>
              <p:cNvSpPr>
                <a:spLocks noChangeArrowheads="1"/>
              </p:cNvSpPr>
              <p:nvPr/>
            </p:nvSpPr>
            <p:spPr bwMode="auto">
              <a:xfrm>
                <a:off x="3648" y="1248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13" name="Group 48"/>
            <p:cNvGrpSpPr>
              <a:grpSpLocks/>
            </p:cNvGrpSpPr>
            <p:nvPr/>
          </p:nvGrpSpPr>
          <p:grpSpPr bwMode="auto">
            <a:xfrm>
              <a:off x="3648" y="960"/>
              <a:ext cx="816" cy="384"/>
              <a:chOff x="3648" y="1248"/>
              <a:chExt cx="816" cy="384"/>
            </a:xfrm>
            <a:grpFill/>
          </p:grpSpPr>
          <p:sp>
            <p:nvSpPr>
              <p:cNvPr id="14" name="Oval 49"/>
              <p:cNvSpPr>
                <a:spLocks noChangeArrowheads="1"/>
              </p:cNvSpPr>
              <p:nvPr/>
            </p:nvSpPr>
            <p:spPr bwMode="auto">
              <a:xfrm>
                <a:off x="3648" y="1440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Oval 50"/>
              <p:cNvSpPr>
                <a:spLocks noChangeArrowheads="1"/>
              </p:cNvSpPr>
              <p:nvPr/>
            </p:nvSpPr>
            <p:spPr bwMode="auto">
              <a:xfrm>
                <a:off x="3648" y="1344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Oval 51"/>
              <p:cNvSpPr>
                <a:spLocks noChangeArrowheads="1"/>
              </p:cNvSpPr>
              <p:nvPr/>
            </p:nvSpPr>
            <p:spPr bwMode="auto">
              <a:xfrm>
                <a:off x="3648" y="1248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20" name="Line 40"/>
          <p:cNvSpPr>
            <a:spLocks noChangeShapeType="1"/>
          </p:cNvSpPr>
          <p:nvPr/>
        </p:nvSpPr>
        <p:spPr bwMode="auto">
          <a:xfrm>
            <a:off x="4876800" y="1981200"/>
            <a:ext cx="0" cy="2362200"/>
          </a:xfrm>
          <a:prstGeom prst="line">
            <a:avLst/>
          </a:prstGeom>
          <a:noFill/>
          <a:ln w="57150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21" name="Group 3"/>
          <p:cNvGrpSpPr>
            <a:grpSpLocks/>
          </p:cNvGrpSpPr>
          <p:nvPr/>
        </p:nvGrpSpPr>
        <p:grpSpPr bwMode="auto">
          <a:xfrm>
            <a:off x="1371600" y="2139950"/>
            <a:ext cx="1905000" cy="1822450"/>
            <a:chOff x="1152" y="945"/>
            <a:chExt cx="1200" cy="1039"/>
          </a:xfrm>
        </p:grpSpPr>
        <p:grpSp>
          <p:nvGrpSpPr>
            <p:cNvPr id="22" name="Group 4"/>
            <p:cNvGrpSpPr>
              <a:grpSpLocks/>
            </p:cNvGrpSpPr>
            <p:nvPr/>
          </p:nvGrpSpPr>
          <p:grpSpPr bwMode="auto">
            <a:xfrm>
              <a:off x="1152" y="1329"/>
              <a:ext cx="1200" cy="655"/>
              <a:chOff x="1152" y="897"/>
              <a:chExt cx="1200" cy="655"/>
            </a:xfrm>
          </p:grpSpPr>
          <p:grpSp>
            <p:nvGrpSpPr>
              <p:cNvPr id="34" name="Group 5"/>
              <p:cNvGrpSpPr>
                <a:grpSpLocks/>
              </p:cNvGrpSpPr>
              <p:nvPr/>
            </p:nvGrpSpPr>
            <p:grpSpPr bwMode="auto">
              <a:xfrm>
                <a:off x="1152" y="1089"/>
                <a:ext cx="1200" cy="463"/>
                <a:chOff x="1152" y="1089"/>
                <a:chExt cx="1200" cy="463"/>
              </a:xfrm>
            </p:grpSpPr>
            <p:sp>
              <p:nvSpPr>
                <p:cNvPr id="40" name="Oval 6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41" name="Oval 7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42" name="Oval 8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43" name="Oval 9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  <p:grpSp>
            <p:nvGrpSpPr>
              <p:cNvPr id="35" name="Group 10"/>
              <p:cNvGrpSpPr>
                <a:grpSpLocks/>
              </p:cNvGrpSpPr>
              <p:nvPr/>
            </p:nvGrpSpPr>
            <p:grpSpPr bwMode="auto">
              <a:xfrm>
                <a:off x="1152" y="897"/>
                <a:ext cx="1200" cy="463"/>
                <a:chOff x="1152" y="1089"/>
                <a:chExt cx="1200" cy="463"/>
              </a:xfrm>
            </p:grpSpPr>
            <p:sp>
              <p:nvSpPr>
                <p:cNvPr id="36" name="Oval 11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7" name="Oval 12"/>
                <p:cNvSpPr>
                  <a:spLocks noChangeArrowheads="1"/>
                </p:cNvSpPr>
                <p:nvPr/>
              </p:nvSpPr>
              <p:spPr bwMode="auto">
                <a:xfrm>
                  <a:off x="1152" y="119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8" name="Oval 13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9" name="Oval 14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</p:grpSp>
        <p:grpSp>
          <p:nvGrpSpPr>
            <p:cNvPr id="23" name="Group 15"/>
            <p:cNvGrpSpPr>
              <a:grpSpLocks/>
            </p:cNvGrpSpPr>
            <p:nvPr/>
          </p:nvGrpSpPr>
          <p:grpSpPr bwMode="auto">
            <a:xfrm>
              <a:off x="1152" y="945"/>
              <a:ext cx="1200" cy="655"/>
              <a:chOff x="1152" y="897"/>
              <a:chExt cx="1200" cy="655"/>
            </a:xfrm>
          </p:grpSpPr>
          <p:grpSp>
            <p:nvGrpSpPr>
              <p:cNvPr id="24" name="Group 16"/>
              <p:cNvGrpSpPr>
                <a:grpSpLocks/>
              </p:cNvGrpSpPr>
              <p:nvPr/>
            </p:nvGrpSpPr>
            <p:grpSpPr bwMode="auto">
              <a:xfrm>
                <a:off x="1152" y="1089"/>
                <a:ext cx="1200" cy="463"/>
                <a:chOff x="1152" y="1089"/>
                <a:chExt cx="1200" cy="463"/>
              </a:xfrm>
            </p:grpSpPr>
            <p:sp>
              <p:nvSpPr>
                <p:cNvPr id="30" name="Oval 17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1" name="Oval 18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2" name="Oval 19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33" name="Oval 20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  <p:grpSp>
            <p:nvGrpSpPr>
              <p:cNvPr id="25" name="Group 21"/>
              <p:cNvGrpSpPr>
                <a:grpSpLocks/>
              </p:cNvGrpSpPr>
              <p:nvPr/>
            </p:nvGrpSpPr>
            <p:grpSpPr bwMode="auto">
              <a:xfrm>
                <a:off x="1152" y="897"/>
                <a:ext cx="1200" cy="463"/>
                <a:chOff x="1152" y="1089"/>
                <a:chExt cx="1200" cy="463"/>
              </a:xfrm>
            </p:grpSpPr>
            <p:sp>
              <p:nvSpPr>
                <p:cNvPr id="26" name="Oval 22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27" name="Oval 23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28" name="Oval 24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29" name="Oval 25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</p:grpSp>
      </p:grpSp>
      <p:sp>
        <p:nvSpPr>
          <p:cNvPr id="44" name="Line 42"/>
          <p:cNvSpPr>
            <a:spLocks noChangeShapeType="1"/>
          </p:cNvSpPr>
          <p:nvPr/>
        </p:nvSpPr>
        <p:spPr bwMode="auto">
          <a:xfrm>
            <a:off x="3352800" y="312420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4191000" y="2667000"/>
            <a:ext cx="1371600" cy="920750"/>
          </a:xfrm>
          <a:prstGeom prst="rect">
            <a:avLst/>
          </a:prstGeom>
          <a:solidFill>
            <a:schemeClr val="accent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buFontTx/>
              <a:buNone/>
            </a:pPr>
            <a:r>
              <a:rPr lang="en-US" sz="2800" dirty="0"/>
              <a:t>Curator/</a:t>
            </a:r>
          </a:p>
          <a:p>
            <a:pPr marL="342900" indent="-342900" algn="ctr">
              <a:buFontTx/>
              <a:buNone/>
            </a:pPr>
            <a:r>
              <a:rPr lang="en-US" sz="2800" dirty="0"/>
              <a:t>Sanitizer</a:t>
            </a:r>
          </a:p>
        </p:txBody>
      </p:sp>
      <p:sp>
        <p:nvSpPr>
          <p:cNvPr id="46" name="Line 43"/>
          <p:cNvSpPr>
            <a:spLocks noChangeShapeType="1"/>
          </p:cNvSpPr>
          <p:nvPr/>
        </p:nvSpPr>
        <p:spPr bwMode="auto">
          <a:xfrm>
            <a:off x="5715000" y="31242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cxnSp>
        <p:nvCxnSpPr>
          <p:cNvPr id="50" name="Straight Arrow Connector 49"/>
          <p:cNvCxnSpPr>
            <a:stCxn id="93187" idx="1"/>
          </p:cNvCxnSpPr>
          <p:nvPr/>
        </p:nvCxnSpPr>
        <p:spPr bwMode="auto">
          <a:xfrm>
            <a:off x="304800" y="3810000"/>
            <a:ext cx="914400" cy="9144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>
            <a:off x="304800" y="4495800"/>
            <a:ext cx="8305800" cy="0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4" name="Group 43"/>
          <p:cNvGrpSpPr>
            <a:grpSpLocks/>
          </p:cNvGrpSpPr>
          <p:nvPr/>
        </p:nvGrpSpPr>
        <p:grpSpPr bwMode="auto">
          <a:xfrm>
            <a:off x="6781800" y="5257800"/>
            <a:ext cx="1295400" cy="1066800"/>
            <a:chOff x="3648" y="960"/>
            <a:chExt cx="816" cy="672"/>
          </a:xfrm>
          <a:solidFill>
            <a:srgbClr val="92D050"/>
          </a:solidFill>
        </p:grpSpPr>
        <p:grpSp>
          <p:nvGrpSpPr>
            <p:cNvPr id="55" name="Group 44"/>
            <p:cNvGrpSpPr>
              <a:grpSpLocks/>
            </p:cNvGrpSpPr>
            <p:nvPr/>
          </p:nvGrpSpPr>
          <p:grpSpPr bwMode="auto">
            <a:xfrm>
              <a:off x="3648" y="1248"/>
              <a:ext cx="816" cy="384"/>
              <a:chOff x="3648" y="1248"/>
              <a:chExt cx="816" cy="384"/>
            </a:xfrm>
            <a:grpFill/>
          </p:grpSpPr>
          <p:sp>
            <p:nvSpPr>
              <p:cNvPr id="60" name="Oval 45"/>
              <p:cNvSpPr>
                <a:spLocks noChangeArrowheads="1"/>
              </p:cNvSpPr>
              <p:nvPr/>
            </p:nvSpPr>
            <p:spPr bwMode="auto">
              <a:xfrm>
                <a:off x="3648" y="1440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Oval 46"/>
              <p:cNvSpPr>
                <a:spLocks noChangeArrowheads="1"/>
              </p:cNvSpPr>
              <p:nvPr/>
            </p:nvSpPr>
            <p:spPr bwMode="auto">
              <a:xfrm>
                <a:off x="3648" y="1344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Oval 47"/>
              <p:cNvSpPr>
                <a:spLocks noChangeArrowheads="1"/>
              </p:cNvSpPr>
              <p:nvPr/>
            </p:nvSpPr>
            <p:spPr bwMode="auto">
              <a:xfrm>
                <a:off x="3648" y="1248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56" name="Group 48"/>
            <p:cNvGrpSpPr>
              <a:grpSpLocks/>
            </p:cNvGrpSpPr>
            <p:nvPr/>
          </p:nvGrpSpPr>
          <p:grpSpPr bwMode="auto">
            <a:xfrm>
              <a:off x="3648" y="960"/>
              <a:ext cx="816" cy="384"/>
              <a:chOff x="3648" y="1248"/>
              <a:chExt cx="816" cy="384"/>
            </a:xfrm>
            <a:grpFill/>
          </p:grpSpPr>
          <p:sp>
            <p:nvSpPr>
              <p:cNvPr id="57" name="Oval 49"/>
              <p:cNvSpPr>
                <a:spLocks noChangeArrowheads="1"/>
              </p:cNvSpPr>
              <p:nvPr/>
            </p:nvSpPr>
            <p:spPr bwMode="auto">
              <a:xfrm>
                <a:off x="3648" y="1440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Oval 50"/>
              <p:cNvSpPr>
                <a:spLocks noChangeArrowheads="1"/>
              </p:cNvSpPr>
              <p:nvPr/>
            </p:nvSpPr>
            <p:spPr bwMode="auto">
              <a:xfrm>
                <a:off x="3648" y="1344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Oval 51"/>
              <p:cNvSpPr>
                <a:spLocks noChangeArrowheads="1"/>
              </p:cNvSpPr>
              <p:nvPr/>
            </p:nvSpPr>
            <p:spPr bwMode="auto">
              <a:xfrm>
                <a:off x="3648" y="1248"/>
                <a:ext cx="816" cy="192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63" name="Line 40"/>
          <p:cNvSpPr>
            <a:spLocks noChangeShapeType="1"/>
          </p:cNvSpPr>
          <p:nvPr/>
        </p:nvSpPr>
        <p:spPr bwMode="auto">
          <a:xfrm>
            <a:off x="4876800" y="4572000"/>
            <a:ext cx="0" cy="2362200"/>
          </a:xfrm>
          <a:prstGeom prst="line">
            <a:avLst/>
          </a:prstGeom>
          <a:noFill/>
          <a:ln w="57150">
            <a:solidFill>
              <a:schemeClr val="folHlink"/>
            </a:solidFill>
            <a:prstDash val="sys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64" name="Group 3"/>
          <p:cNvGrpSpPr>
            <a:grpSpLocks/>
          </p:cNvGrpSpPr>
          <p:nvPr/>
        </p:nvGrpSpPr>
        <p:grpSpPr bwMode="auto">
          <a:xfrm>
            <a:off x="1371600" y="4730750"/>
            <a:ext cx="1905000" cy="1822450"/>
            <a:chOff x="1152" y="945"/>
            <a:chExt cx="1200" cy="1039"/>
          </a:xfrm>
        </p:grpSpPr>
        <p:grpSp>
          <p:nvGrpSpPr>
            <p:cNvPr id="65" name="Group 4"/>
            <p:cNvGrpSpPr>
              <a:grpSpLocks/>
            </p:cNvGrpSpPr>
            <p:nvPr/>
          </p:nvGrpSpPr>
          <p:grpSpPr bwMode="auto">
            <a:xfrm>
              <a:off x="1152" y="1329"/>
              <a:ext cx="1200" cy="655"/>
              <a:chOff x="1152" y="897"/>
              <a:chExt cx="1200" cy="655"/>
            </a:xfrm>
          </p:grpSpPr>
          <p:grpSp>
            <p:nvGrpSpPr>
              <p:cNvPr id="77" name="Group 5"/>
              <p:cNvGrpSpPr>
                <a:grpSpLocks/>
              </p:cNvGrpSpPr>
              <p:nvPr/>
            </p:nvGrpSpPr>
            <p:grpSpPr bwMode="auto">
              <a:xfrm>
                <a:off x="1152" y="1089"/>
                <a:ext cx="1200" cy="463"/>
                <a:chOff x="1152" y="1089"/>
                <a:chExt cx="1200" cy="463"/>
              </a:xfrm>
            </p:grpSpPr>
            <p:sp>
              <p:nvSpPr>
                <p:cNvPr id="83" name="Oval 6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4" name="Oval 7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5" name="Oval 8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6" name="Oval 9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  <p:grpSp>
            <p:nvGrpSpPr>
              <p:cNvPr id="78" name="Group 10"/>
              <p:cNvGrpSpPr>
                <a:grpSpLocks/>
              </p:cNvGrpSpPr>
              <p:nvPr/>
            </p:nvGrpSpPr>
            <p:grpSpPr bwMode="auto">
              <a:xfrm>
                <a:off x="1152" y="897"/>
                <a:ext cx="1200" cy="463"/>
                <a:chOff x="1152" y="1089"/>
                <a:chExt cx="1200" cy="463"/>
              </a:xfrm>
            </p:grpSpPr>
            <p:sp>
              <p:nvSpPr>
                <p:cNvPr id="79" name="Oval 11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0" name="Oval 12"/>
                <p:cNvSpPr>
                  <a:spLocks noChangeArrowheads="1"/>
                </p:cNvSpPr>
                <p:nvPr/>
              </p:nvSpPr>
              <p:spPr bwMode="auto">
                <a:xfrm>
                  <a:off x="1152" y="119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1" name="Oval 13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82" name="Oval 14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</p:grpSp>
        <p:grpSp>
          <p:nvGrpSpPr>
            <p:cNvPr id="66" name="Group 15"/>
            <p:cNvGrpSpPr>
              <a:grpSpLocks/>
            </p:cNvGrpSpPr>
            <p:nvPr/>
          </p:nvGrpSpPr>
          <p:grpSpPr bwMode="auto">
            <a:xfrm>
              <a:off x="1152" y="945"/>
              <a:ext cx="1200" cy="655"/>
              <a:chOff x="1152" y="897"/>
              <a:chExt cx="1200" cy="655"/>
            </a:xfrm>
          </p:grpSpPr>
          <p:grpSp>
            <p:nvGrpSpPr>
              <p:cNvPr id="67" name="Group 16"/>
              <p:cNvGrpSpPr>
                <a:grpSpLocks/>
              </p:cNvGrpSpPr>
              <p:nvPr/>
            </p:nvGrpSpPr>
            <p:grpSpPr bwMode="auto">
              <a:xfrm>
                <a:off x="1152" y="1089"/>
                <a:ext cx="1200" cy="463"/>
                <a:chOff x="1152" y="1089"/>
                <a:chExt cx="1200" cy="463"/>
              </a:xfrm>
            </p:grpSpPr>
            <p:sp>
              <p:nvSpPr>
                <p:cNvPr id="73" name="Oval 17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4" name="Oval 18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5" name="Oval 19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6" name="Oval 20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  <p:grpSp>
            <p:nvGrpSpPr>
              <p:cNvPr id="68" name="Group 21"/>
              <p:cNvGrpSpPr>
                <a:grpSpLocks/>
              </p:cNvGrpSpPr>
              <p:nvPr/>
            </p:nvGrpSpPr>
            <p:grpSpPr bwMode="auto">
              <a:xfrm>
                <a:off x="1152" y="897"/>
                <a:ext cx="1200" cy="463"/>
                <a:chOff x="1152" y="1089"/>
                <a:chExt cx="1200" cy="463"/>
              </a:xfrm>
            </p:grpSpPr>
            <p:sp>
              <p:nvSpPr>
                <p:cNvPr id="69" name="Oval 22"/>
                <p:cNvSpPr>
                  <a:spLocks noChangeArrowheads="1"/>
                </p:cNvSpPr>
                <p:nvPr/>
              </p:nvSpPr>
              <p:spPr bwMode="auto">
                <a:xfrm>
                  <a:off x="1152" y="1233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0" name="Oval 23"/>
                <p:cNvSpPr>
                  <a:spLocks noChangeArrowheads="1"/>
                </p:cNvSpPr>
                <p:nvPr/>
              </p:nvSpPr>
              <p:spPr bwMode="auto">
                <a:xfrm>
                  <a:off x="1152" y="1185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1" name="Oval 24"/>
                <p:cNvSpPr>
                  <a:spLocks noChangeArrowheads="1"/>
                </p:cNvSpPr>
                <p:nvPr/>
              </p:nvSpPr>
              <p:spPr bwMode="auto">
                <a:xfrm>
                  <a:off x="1152" y="1137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  <p:sp>
              <p:nvSpPr>
                <p:cNvPr id="72" name="Oval 25"/>
                <p:cNvSpPr>
                  <a:spLocks noChangeArrowheads="1"/>
                </p:cNvSpPr>
                <p:nvPr/>
              </p:nvSpPr>
              <p:spPr bwMode="auto">
                <a:xfrm>
                  <a:off x="1152" y="1089"/>
                  <a:ext cx="1200" cy="319"/>
                </a:xfrm>
                <a:prstGeom prst="ellipse">
                  <a:avLst/>
                </a:prstGeom>
                <a:solidFill>
                  <a:srgbClr val="FF0000"/>
                </a:solidFill>
                <a:ln w="254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pPr algn="l">
                    <a:spcBef>
                      <a:spcPct val="0"/>
                    </a:spcBef>
                    <a:buFontTx/>
                    <a:buNone/>
                  </a:pPr>
                  <a:endParaRPr lang="en-US" sz="1800">
                    <a:latin typeface="Georgia" pitchFamily="18" charset="0"/>
                  </a:endParaRPr>
                </a:p>
              </p:txBody>
            </p:sp>
          </p:grpSp>
        </p:grpSp>
      </p:grpSp>
      <p:sp>
        <p:nvSpPr>
          <p:cNvPr id="87" name="Line 42"/>
          <p:cNvSpPr>
            <a:spLocks noChangeShapeType="1"/>
          </p:cNvSpPr>
          <p:nvPr/>
        </p:nvSpPr>
        <p:spPr bwMode="auto">
          <a:xfrm>
            <a:off x="3352800" y="571500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88" name="Rectangle 41"/>
          <p:cNvSpPr>
            <a:spLocks noChangeArrowheads="1"/>
          </p:cNvSpPr>
          <p:nvPr/>
        </p:nvSpPr>
        <p:spPr bwMode="auto">
          <a:xfrm>
            <a:off x="4191000" y="5257800"/>
            <a:ext cx="1371600" cy="920750"/>
          </a:xfrm>
          <a:prstGeom prst="rect">
            <a:avLst/>
          </a:prstGeom>
          <a:solidFill>
            <a:schemeClr val="accent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buFontTx/>
              <a:buNone/>
            </a:pPr>
            <a:r>
              <a:rPr lang="en-US" sz="2800" dirty="0"/>
              <a:t>Curator/</a:t>
            </a:r>
          </a:p>
          <a:p>
            <a:pPr marL="342900" indent="-342900" algn="ctr">
              <a:buFontTx/>
              <a:buNone/>
            </a:pPr>
            <a:r>
              <a:rPr lang="en-US" sz="2800" dirty="0"/>
              <a:t>Sanitizer</a:t>
            </a:r>
          </a:p>
        </p:txBody>
      </p:sp>
      <p:sp>
        <p:nvSpPr>
          <p:cNvPr id="89" name="Line 43"/>
          <p:cNvSpPr>
            <a:spLocks noChangeShapeType="1"/>
          </p:cNvSpPr>
          <p:nvPr/>
        </p:nvSpPr>
        <p:spPr bwMode="auto">
          <a:xfrm>
            <a:off x="5715000" y="57150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0" name="Oval 89"/>
          <p:cNvSpPr/>
          <p:nvPr/>
        </p:nvSpPr>
        <p:spPr bwMode="auto">
          <a:xfrm>
            <a:off x="228600" y="5029200"/>
            <a:ext cx="685800" cy="762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914400" y="52578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92" name="Rounded Rectangular Callout 91"/>
          <p:cNvSpPr/>
          <p:nvPr/>
        </p:nvSpPr>
        <p:spPr bwMode="auto">
          <a:xfrm>
            <a:off x="5943600" y="152400"/>
            <a:ext cx="3048000" cy="1752600"/>
          </a:xfrm>
          <a:prstGeom prst="wedgeRoundRectCallout">
            <a:avLst>
              <a:gd name="adj1" fmla="val -84537"/>
              <a:gd name="adj2" fmla="val -16727"/>
              <a:gd name="adj3" fmla="val 16667"/>
            </a:avLst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lang="en-US" dirty="0" err="1" smtClean="0"/>
              <a:t>Dwork</a:t>
            </a:r>
            <a:r>
              <a:rPr lang="en-US" dirty="0" smtClean="0"/>
              <a:t>, </a:t>
            </a:r>
            <a:r>
              <a:rPr lang="en-US" dirty="0" err="1" smtClean="0"/>
              <a:t>McSherry</a:t>
            </a:r>
            <a:r>
              <a:rPr lang="en-US" dirty="0" smtClean="0"/>
              <a:t> </a:t>
            </a:r>
            <a:r>
              <a:rPr lang="en-US" dirty="0" err="1" smtClean="0"/>
              <a:t>Nissim</a:t>
            </a:r>
            <a:r>
              <a:rPr lang="en-US" dirty="0" smtClean="0"/>
              <a:t> &amp; Smith 2006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advTm="214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build="p"/>
      <p:bldP spid="90" grpId="0" animBg="1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715000" y="2971800"/>
            <a:ext cx="3276600" cy="1219200"/>
          </a:xfrm>
          <a:prstGeom prst="wedgeRoundRectCallout">
            <a:avLst>
              <a:gd name="adj1" fmla="val -105841"/>
              <a:gd name="adj2" fmla="val 153472"/>
              <a:gd name="adj3" fmla="val 16667"/>
            </a:avLst>
          </a:prstGeom>
          <a:solidFill>
            <a:schemeClr val="accent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 b="1" dirty="0" smtClean="0"/>
              <a:t>Adjacency: 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D+Me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b="1" dirty="0" smtClean="0">
                <a:latin typeface="+mj-lt"/>
              </a:rPr>
              <a:t>and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D-Me</a:t>
            </a:r>
            <a:endParaRPr lang="en-US" sz="2800" b="1" dirty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Differential Privacy </a:t>
            </a:r>
            <a:r>
              <a:rPr lang="en-US" smtClean="0"/>
              <a:t>[DwMcNiSm06]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610600" cy="52578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Protect individual participants:</a:t>
            </a:r>
          </a:p>
          <a:p>
            <a:pPr lvl="1">
              <a:buFontTx/>
              <a:buNone/>
              <a:defRPr/>
            </a:pPr>
            <a:r>
              <a:rPr lang="en-US" dirty="0" smtClean="0"/>
              <a:t>Probability of every bad event - or any event - </a:t>
            </a:r>
            <a:r>
              <a:rPr lang="en-US" b="1" dirty="0" smtClean="0"/>
              <a:t>increases only by </a:t>
            </a:r>
            <a:r>
              <a:rPr lang="en-US" b="1" dirty="0" smtClean="0">
                <a:solidFill>
                  <a:srgbClr val="0000FF"/>
                </a:solidFill>
              </a:rPr>
              <a:t>small multiplicative factor</a:t>
            </a:r>
            <a:r>
              <a:rPr lang="en-US" b="1" dirty="0" smtClean="0"/>
              <a:t> when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b="1" dirty="0" smtClean="0"/>
              <a:t> enter the DB.</a:t>
            </a:r>
          </a:p>
          <a:p>
            <a:pPr lvl="1">
              <a:buFontTx/>
              <a:buNone/>
              <a:defRPr/>
            </a:pPr>
            <a:r>
              <a:rPr lang="en-US" dirty="0" smtClean="0"/>
              <a:t>May as well participate in DB…</a:t>
            </a:r>
          </a:p>
          <a:p>
            <a:pPr>
              <a:buFontTx/>
              <a:buNone/>
              <a:defRPr/>
            </a:pPr>
            <a:endParaRPr lang="en-US" b="1" u="sng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buFontTx/>
              <a:buNone/>
              <a:defRPr/>
            </a:pPr>
            <a:r>
              <a:rPr lang="el-G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ε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-differentially private sanitizer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</a:p>
          <a:p>
            <a:pPr>
              <a:buFontTx/>
              <a:buNone/>
              <a:defRPr/>
            </a:pPr>
            <a:r>
              <a:rPr lang="en-US" dirty="0" smtClean="0"/>
              <a:t>For </a:t>
            </a:r>
            <a:r>
              <a:rPr lang="en-US" b="1" dirty="0" smtClean="0"/>
              <a:t>all</a:t>
            </a:r>
            <a:r>
              <a:rPr lang="en-US" dirty="0" smtClean="0"/>
              <a:t> DBs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D,</a:t>
            </a:r>
            <a:r>
              <a:rPr lang="en-US" dirty="0" smtClean="0"/>
              <a:t> all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Me </a:t>
            </a:r>
            <a:r>
              <a:rPr lang="en-US" dirty="0" smtClean="0"/>
              <a:t>and </a:t>
            </a:r>
            <a:r>
              <a:rPr lang="en-US" b="1" dirty="0" smtClean="0"/>
              <a:t>all</a:t>
            </a:r>
            <a:r>
              <a:rPr lang="en-US" dirty="0" smtClean="0"/>
              <a:t> events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</a:p>
          <a:p>
            <a:pPr>
              <a:buFontTx/>
              <a:buNone/>
              <a:defRPr/>
            </a:pPr>
            <a:endParaRPr lang="en-US" b="1" dirty="0" smtClean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1752600" y="5440363"/>
            <a:ext cx="3505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 dirty="0" err="1">
                <a:solidFill>
                  <a:srgbClr val="0000FF"/>
                </a:solidFill>
                <a:latin typeface="Comic Sans MS" pitchFamily="66" charset="0"/>
              </a:rPr>
              <a:t>Pr</a:t>
            </a:r>
            <a:r>
              <a:rPr lang="en-US" b="1" baseline="-25000" dirty="0" err="1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[A(</a:t>
            </a:r>
            <a:r>
              <a:rPr lang="en-US" b="1" dirty="0" err="1">
                <a:solidFill>
                  <a:srgbClr val="0000FF"/>
                </a:solidFill>
                <a:latin typeface="Comic Sans MS" pitchFamily="66" charset="0"/>
              </a:rPr>
              <a:t>D+Me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  <a:sym typeface="Mathematica1" pitchFamily="2" charset="2"/>
              </a:rPr>
              <a:t>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T]</a:t>
            </a: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752600" y="6202363"/>
            <a:ext cx="3505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Pr</a:t>
            </a:r>
            <a:r>
              <a:rPr lang="en-US" b="1" baseline="-2500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[A(D-Me)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  <a:sym typeface="Mathematica1" pitchFamily="2" charset="2"/>
              </a:rPr>
              <a:t>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T]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6096000" y="5821363"/>
            <a:ext cx="2362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latin typeface="Comic Sans MS" pitchFamily="66" charset="0"/>
              </a:rPr>
              <a:t>≤ 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l-GR" b="1" baseline="30000">
                <a:solidFill>
                  <a:srgbClr val="FF0000"/>
                </a:solidFill>
              </a:rPr>
              <a:t>ε</a:t>
            </a:r>
            <a:r>
              <a:rPr lang="en-US" b="1" baseline="30000">
                <a:solidFill>
                  <a:srgbClr val="FF0000"/>
                </a:solidFill>
              </a:rPr>
              <a:t> </a:t>
            </a:r>
            <a:r>
              <a:rPr lang="el-GR" b="1"/>
              <a:t>≈</a:t>
            </a:r>
            <a:r>
              <a:rPr lang="en-US" b="1"/>
              <a:t> 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1+</a:t>
            </a:r>
            <a:r>
              <a:rPr lang="el-GR" b="1">
                <a:solidFill>
                  <a:srgbClr val="FF0000"/>
                </a:solidFill>
              </a:rPr>
              <a:t>ε</a:t>
            </a:r>
            <a:r>
              <a:rPr lang="en-US"/>
              <a:t> </a:t>
            </a:r>
          </a:p>
        </p:txBody>
      </p:sp>
      <p:sp>
        <p:nvSpPr>
          <p:cNvPr id="93197" name="Line 13"/>
          <p:cNvSpPr>
            <a:spLocks noChangeShapeType="1"/>
          </p:cNvSpPr>
          <p:nvPr/>
        </p:nvSpPr>
        <p:spPr bwMode="auto">
          <a:xfrm>
            <a:off x="1524000" y="6126163"/>
            <a:ext cx="419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198" name="Text Box 14"/>
          <p:cNvSpPr txBox="1">
            <a:spLocks noChangeArrowheads="1"/>
          </p:cNvSpPr>
          <p:nvPr/>
        </p:nvSpPr>
        <p:spPr bwMode="auto">
          <a:xfrm>
            <a:off x="381000" y="5851525"/>
            <a:ext cx="12192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n-US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l-GR" b="1" baseline="30000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/>
              <a:t> </a:t>
            </a:r>
            <a:r>
              <a:rPr lang="en-US" b="1">
                <a:latin typeface="Comic Sans MS" pitchFamily="66" charset="0"/>
              </a:rPr>
              <a:t>≤</a:t>
            </a:r>
          </a:p>
        </p:txBody>
      </p:sp>
      <p:sp>
        <p:nvSpPr>
          <p:cNvPr id="93199" name="AutoShape 15"/>
          <p:cNvSpPr>
            <a:spLocks noChangeArrowheads="1"/>
          </p:cNvSpPr>
          <p:nvPr/>
        </p:nvSpPr>
        <p:spPr bwMode="auto">
          <a:xfrm>
            <a:off x="6934200" y="4419600"/>
            <a:ext cx="2209800" cy="1219200"/>
          </a:xfrm>
          <a:prstGeom prst="wedgeRoundRectCallout">
            <a:avLst>
              <a:gd name="adj1" fmla="val -107255"/>
              <a:gd name="adj2" fmla="val 22917"/>
              <a:gd name="adj3" fmla="val 16667"/>
            </a:avLst>
          </a:prstGeom>
          <a:solidFill>
            <a:schemeClr val="accent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buFontTx/>
              <a:buNone/>
            </a:pPr>
            <a:r>
              <a:rPr lang="en-US" sz="2800" b="1"/>
              <a:t>Handles aux input</a:t>
            </a:r>
          </a:p>
        </p:txBody>
      </p:sp>
    </p:spTree>
    <p:custDataLst>
      <p:tags r:id="rId1"/>
    </p:custDataLst>
  </p:cSld>
  <p:clrMapOvr>
    <a:masterClrMapping/>
  </p:clrMapOvr>
  <p:transition advTm="214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3187" grpId="0" build="p"/>
      <p:bldP spid="93191" grpId="0"/>
      <p:bldP spid="93192" grpId="0"/>
      <p:bldP spid="93193" grpId="0"/>
      <p:bldP spid="93197" grpId="0" animBg="1"/>
      <p:bldP spid="93198" grpId="0"/>
      <p:bldP spid="931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What if the data is dynamic?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8229600" cy="4525963"/>
          </a:xfrm>
        </p:spPr>
        <p:txBody>
          <a:bodyPr/>
          <a:lstStyle/>
          <a:p>
            <a:r>
              <a:rPr lang="en-US" dirty="0" smtClean="0"/>
              <a:t>Want to handle situations where the data </a:t>
            </a:r>
            <a:r>
              <a:rPr lang="en-US" b="1" dirty="0" smtClean="0"/>
              <a:t>keeps changing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Not all data is available at the time of sanitization</a:t>
            </a:r>
          </a:p>
          <a:p>
            <a:pPr>
              <a:buFontTx/>
              <a:buNone/>
            </a:pPr>
            <a:r>
              <a:rPr lang="en-US" dirty="0" smtClean="0"/>
              <a:t> </a:t>
            </a:r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36" name="Line 42"/>
          <p:cNvSpPr>
            <a:spLocks noChangeShapeType="1"/>
          </p:cNvSpPr>
          <p:nvPr/>
        </p:nvSpPr>
        <p:spPr bwMode="auto">
          <a:xfrm>
            <a:off x="3352800" y="449580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4191000" y="4267200"/>
            <a:ext cx="1371600" cy="920750"/>
          </a:xfrm>
          <a:prstGeom prst="rect">
            <a:avLst/>
          </a:prstGeom>
          <a:solidFill>
            <a:schemeClr val="accent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buFontTx/>
              <a:buNone/>
            </a:pPr>
            <a:r>
              <a:rPr lang="en-US" sz="2800" dirty="0"/>
              <a:t>Curator/</a:t>
            </a:r>
          </a:p>
          <a:p>
            <a:pPr marL="342900" indent="-342900" algn="ctr">
              <a:buFontTx/>
              <a:buNone/>
            </a:pPr>
            <a:r>
              <a:rPr lang="en-US" sz="2800" dirty="0"/>
              <a:t>Sanitizer</a:t>
            </a:r>
          </a:p>
        </p:txBody>
      </p:sp>
      <p:sp>
        <p:nvSpPr>
          <p:cNvPr id="38" name="Line 43"/>
          <p:cNvSpPr>
            <a:spLocks noChangeShapeType="1"/>
          </p:cNvSpPr>
          <p:nvPr/>
        </p:nvSpPr>
        <p:spPr bwMode="auto">
          <a:xfrm>
            <a:off x="5676900" y="44958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9" name="Oval 38"/>
          <p:cNvSpPr/>
          <p:nvPr/>
        </p:nvSpPr>
        <p:spPr bwMode="auto">
          <a:xfrm>
            <a:off x="2133600" y="3886200"/>
            <a:ext cx="1066800" cy="762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41" name="Line 42"/>
          <p:cNvSpPr>
            <a:spLocks noChangeShapeType="1"/>
          </p:cNvSpPr>
          <p:nvPr/>
        </p:nvSpPr>
        <p:spPr bwMode="auto">
          <a:xfrm>
            <a:off x="3352800" y="480060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2" name="Line 42"/>
          <p:cNvSpPr>
            <a:spLocks noChangeShapeType="1"/>
          </p:cNvSpPr>
          <p:nvPr/>
        </p:nvSpPr>
        <p:spPr bwMode="auto">
          <a:xfrm>
            <a:off x="3352800" y="510540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3" name="Line 43"/>
          <p:cNvSpPr>
            <a:spLocks noChangeShapeType="1"/>
          </p:cNvSpPr>
          <p:nvPr/>
        </p:nvSpPr>
        <p:spPr bwMode="auto">
          <a:xfrm>
            <a:off x="5676900" y="48006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" name="Line 43"/>
          <p:cNvSpPr>
            <a:spLocks noChangeShapeType="1"/>
          </p:cNvSpPr>
          <p:nvPr/>
        </p:nvSpPr>
        <p:spPr bwMode="auto">
          <a:xfrm>
            <a:off x="5676900" y="51054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5" name="Oval 44"/>
          <p:cNvSpPr/>
          <p:nvPr/>
        </p:nvSpPr>
        <p:spPr bwMode="auto">
          <a:xfrm>
            <a:off x="7010400" y="3962400"/>
            <a:ext cx="685800" cy="762000"/>
          </a:xfrm>
          <a:prstGeom prst="ellipse">
            <a:avLst/>
          </a:prstGeom>
          <a:solidFill>
            <a:srgbClr val="0099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2133600" y="4191000"/>
            <a:ext cx="1066800" cy="762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2133600" y="4419600"/>
            <a:ext cx="1066800" cy="762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7010400" y="4267200"/>
            <a:ext cx="685800" cy="762000"/>
          </a:xfrm>
          <a:prstGeom prst="ellipse">
            <a:avLst/>
          </a:prstGeom>
          <a:solidFill>
            <a:srgbClr val="0099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/>
            <a:endParaRPr lang="en-US" dirty="0"/>
          </a:p>
        </p:txBody>
      </p:sp>
      <p:sp>
        <p:nvSpPr>
          <p:cNvPr id="50" name="Oval 49"/>
          <p:cNvSpPr/>
          <p:nvPr/>
        </p:nvSpPr>
        <p:spPr bwMode="auto">
          <a:xfrm>
            <a:off x="2133600" y="4724400"/>
            <a:ext cx="1066800" cy="762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7010400" y="4572000"/>
            <a:ext cx="685800" cy="762000"/>
          </a:xfrm>
          <a:prstGeom prst="ellipse">
            <a:avLst/>
          </a:prstGeom>
          <a:solidFill>
            <a:srgbClr val="009900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1Top"/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1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9200"/>
            <a:ext cx="4919663" cy="5638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28600" y="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Google </a:t>
            </a:r>
            <a:r>
              <a:rPr lang="en-US" sz="3600" b="1" dirty="0">
                <a:solidFill>
                  <a:srgbClr val="FF0000"/>
                </a:solidFill>
              </a:rPr>
              <a:t>Flu Trends</a:t>
            </a:r>
            <a:endParaRPr lang="en-US" sz="3600" b="1" i="1" dirty="0">
              <a:solidFill>
                <a:srgbClr val="FF0000"/>
              </a:solidFill>
            </a:endParaRPr>
          </a:p>
        </p:txBody>
      </p:sp>
      <p:sp>
        <p:nvSpPr>
          <p:cNvPr id="204806" name="Rectangle 3"/>
          <p:cNvSpPr>
            <a:spLocks noChangeArrowheads="1"/>
          </p:cNvSpPr>
          <p:nvPr/>
        </p:nvSpPr>
        <p:spPr bwMode="auto">
          <a:xfrm>
            <a:off x="4724400" y="1524000"/>
            <a:ext cx="4419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r>
              <a:rPr lang="en-US" sz="3600" b="1"/>
              <a:t>“</a:t>
            </a:r>
            <a:r>
              <a:rPr lang="en-US" b="1"/>
              <a:t>We've found that certain search terms are good indicators of flu activity. </a:t>
            </a:r>
          </a:p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 sz="2800" b="1"/>
          </a:p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r>
              <a:rPr lang="en-US" b="1"/>
              <a:t>Google Flu Trends uses aggregated Google search data to estimate current flu activity around the world in near real-time.”</a:t>
            </a:r>
            <a:endParaRPr lang="en-US" sz="2800"/>
          </a:p>
        </p:txBody>
      </p:sp>
    </p:spTree>
  </p:cSld>
  <p:clrMapOvr>
    <a:masterClrMapping/>
  </p:clrMapOvr>
  <p:transition advTm="4056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28600" y="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3600" b="1">
                <a:solidFill>
                  <a:srgbClr val="FF0000"/>
                </a:solidFill>
              </a:rPr>
              <a:t>Example of Utility: Google Flu Trends</a:t>
            </a:r>
            <a:endParaRPr lang="en-US" sz="3600" b="1" i="1">
              <a:solidFill>
                <a:srgbClr val="FF0000"/>
              </a:solidFill>
            </a:endParaRPr>
          </a:p>
        </p:txBody>
      </p:sp>
      <p:pic>
        <p:nvPicPr>
          <p:cNvPr id="21507" name="Picture 5" descr="grap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82800"/>
            <a:ext cx="91440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56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What if the data is dynamic?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en-US" dirty="0" smtClean="0"/>
              <a:t>Want to handle situations where the data </a:t>
            </a:r>
            <a:r>
              <a:rPr lang="en-US" b="1" dirty="0" smtClean="0"/>
              <a:t>keeps changing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Not all data is available at the time of sanitization</a:t>
            </a:r>
          </a:p>
          <a:p>
            <a:pPr>
              <a:buFontTx/>
              <a:buNone/>
            </a:pPr>
            <a:r>
              <a:rPr lang="en-US" dirty="0" smtClean="0"/>
              <a:t> Issues</a:t>
            </a:r>
          </a:p>
          <a:p>
            <a:r>
              <a:rPr lang="en-US" b="1" dirty="0" smtClean="0"/>
              <a:t>When</a:t>
            </a:r>
            <a:r>
              <a:rPr lang="en-US" dirty="0" smtClean="0"/>
              <a:t> does the algorithm make an output?</a:t>
            </a:r>
          </a:p>
          <a:p>
            <a:r>
              <a:rPr lang="en-US" b="1" dirty="0" smtClean="0"/>
              <a:t>What </a:t>
            </a:r>
            <a:r>
              <a:rPr lang="en-US" dirty="0" smtClean="0"/>
              <a:t>does the adversary get to examine?</a:t>
            </a:r>
          </a:p>
          <a:p>
            <a:r>
              <a:rPr lang="en-US" dirty="0" smtClean="0"/>
              <a:t>How do we define an </a:t>
            </a:r>
            <a:r>
              <a:rPr lang="en-US" b="1" dirty="0" smtClean="0"/>
              <a:t>individual</a:t>
            </a:r>
            <a:r>
              <a:rPr lang="en-US" dirty="0" smtClean="0"/>
              <a:t> which we should protect? </a:t>
            </a:r>
            <a:r>
              <a:rPr lang="en-US" b="1" dirty="0" err="1" smtClean="0">
                <a:solidFill>
                  <a:srgbClr val="0000FF"/>
                </a:solidFill>
                <a:latin typeface="Comic Sans MS" pitchFamily="66" charset="0"/>
              </a:rPr>
              <a:t>D+Me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Efficiency measures of the sanitizer</a:t>
            </a:r>
          </a:p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r>
              <a:rPr lang="en-US" sz="4000" b="1" smtClean="0"/>
              <a:t>Data</a:t>
            </a:r>
            <a:r>
              <a:rPr lang="en-US" sz="3600" b="1" smtClean="0"/>
              <a:t> </a:t>
            </a:r>
            <a:r>
              <a:rPr lang="en-US" sz="4000" b="1" smtClean="0"/>
              <a:t>Streams</a:t>
            </a:r>
            <a:endParaRPr lang="en-US" sz="3600" b="1" i="1" smtClean="0"/>
          </a:p>
        </p:txBody>
      </p:sp>
      <p:sp>
        <p:nvSpPr>
          <p:cNvPr id="482308" name="Rectangle 4"/>
          <p:cNvSpPr>
            <a:spLocks noChangeArrowheads="1"/>
          </p:cNvSpPr>
          <p:nvPr/>
        </p:nvSpPr>
        <p:spPr bwMode="auto">
          <a:xfrm>
            <a:off x="304800" y="1219200"/>
            <a:ext cx="845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</a:pPr>
            <a:r>
              <a:rPr lang="en-US"/>
              <a:t>Data is a </a:t>
            </a:r>
            <a:r>
              <a:rPr lang="en-US" b="1">
                <a:solidFill>
                  <a:srgbClr val="0000FF"/>
                </a:solidFill>
              </a:rPr>
              <a:t>stream</a:t>
            </a:r>
            <a:r>
              <a:rPr lang="en-US"/>
              <a:t> of items 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/>
              <a:t>Sanitizer sees each item and updates internal state.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/>
              <a:t>Produces output: either on-the-fly or at the end</a:t>
            </a:r>
          </a:p>
        </p:txBody>
      </p:sp>
      <p:sp>
        <p:nvSpPr>
          <p:cNvPr id="482310" name="Rectangle 6"/>
          <p:cNvSpPr>
            <a:spLocks noChangeArrowheads="1"/>
          </p:cNvSpPr>
          <p:nvPr/>
        </p:nvSpPr>
        <p:spPr bwMode="auto">
          <a:xfrm>
            <a:off x="609600" y="54864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1" name="Rectangle 7"/>
          <p:cNvSpPr>
            <a:spLocks noChangeArrowheads="1"/>
          </p:cNvSpPr>
          <p:nvPr/>
        </p:nvSpPr>
        <p:spPr bwMode="auto">
          <a:xfrm>
            <a:off x="1981200" y="54864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3" name="Rectangle 9"/>
          <p:cNvSpPr>
            <a:spLocks noChangeArrowheads="1"/>
          </p:cNvSpPr>
          <p:nvPr/>
        </p:nvSpPr>
        <p:spPr bwMode="auto">
          <a:xfrm>
            <a:off x="1295400" y="54864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4" name="Rectangle 10"/>
          <p:cNvSpPr>
            <a:spLocks noChangeArrowheads="1"/>
          </p:cNvSpPr>
          <p:nvPr/>
        </p:nvSpPr>
        <p:spPr bwMode="auto">
          <a:xfrm>
            <a:off x="2667000" y="54864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5" name="Rectangle 11"/>
          <p:cNvSpPr>
            <a:spLocks noChangeArrowheads="1"/>
          </p:cNvSpPr>
          <p:nvPr/>
        </p:nvSpPr>
        <p:spPr bwMode="auto">
          <a:xfrm>
            <a:off x="3352800" y="54864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6" name="Rectangle 12"/>
          <p:cNvSpPr>
            <a:spLocks noChangeArrowheads="1"/>
          </p:cNvSpPr>
          <p:nvPr/>
        </p:nvSpPr>
        <p:spPr bwMode="auto">
          <a:xfrm>
            <a:off x="4038600" y="54864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7" name="Rectangle 13"/>
          <p:cNvSpPr>
            <a:spLocks noChangeArrowheads="1"/>
          </p:cNvSpPr>
          <p:nvPr/>
        </p:nvSpPr>
        <p:spPr bwMode="auto">
          <a:xfrm>
            <a:off x="4724400" y="54864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8" name="Rectangle 14"/>
          <p:cNvSpPr>
            <a:spLocks noChangeArrowheads="1"/>
          </p:cNvSpPr>
          <p:nvPr/>
        </p:nvSpPr>
        <p:spPr bwMode="auto">
          <a:xfrm>
            <a:off x="5410200" y="54864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9" name="Rectangle 15"/>
          <p:cNvSpPr>
            <a:spLocks noChangeArrowheads="1"/>
          </p:cNvSpPr>
          <p:nvPr/>
        </p:nvSpPr>
        <p:spPr bwMode="auto">
          <a:xfrm>
            <a:off x="6096000" y="54864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0" name="Rectangle 16"/>
          <p:cNvSpPr>
            <a:spLocks noChangeArrowheads="1"/>
          </p:cNvSpPr>
          <p:nvPr/>
        </p:nvSpPr>
        <p:spPr bwMode="auto">
          <a:xfrm>
            <a:off x="6781800" y="54864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1" name="Rectangle 17"/>
          <p:cNvSpPr>
            <a:spLocks noChangeArrowheads="1"/>
          </p:cNvSpPr>
          <p:nvPr/>
        </p:nvSpPr>
        <p:spPr bwMode="auto">
          <a:xfrm>
            <a:off x="7467600" y="54864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2" name="Rectangle 18"/>
          <p:cNvSpPr>
            <a:spLocks noChangeArrowheads="1"/>
          </p:cNvSpPr>
          <p:nvPr/>
        </p:nvSpPr>
        <p:spPr bwMode="auto">
          <a:xfrm>
            <a:off x="8153400" y="54864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81000" y="4419600"/>
            <a:ext cx="1295400" cy="1066800"/>
            <a:chOff x="960" y="1056"/>
            <a:chExt cx="816" cy="672"/>
          </a:xfrm>
        </p:grpSpPr>
        <p:grpSp>
          <p:nvGrpSpPr>
            <p:cNvPr id="23577" name="Group 24"/>
            <p:cNvGrpSpPr>
              <a:grpSpLocks/>
            </p:cNvGrpSpPr>
            <p:nvPr/>
          </p:nvGrpSpPr>
          <p:grpSpPr bwMode="auto">
            <a:xfrm>
              <a:off x="960" y="1056"/>
              <a:ext cx="816" cy="384"/>
              <a:chOff x="960" y="1056"/>
              <a:chExt cx="816" cy="384"/>
            </a:xfrm>
          </p:grpSpPr>
          <p:sp>
            <p:nvSpPr>
              <p:cNvPr id="23579" name="Oval 23"/>
              <p:cNvSpPr>
                <a:spLocks noChangeArrowheads="1"/>
              </p:cNvSpPr>
              <p:nvPr/>
            </p:nvSpPr>
            <p:spPr bwMode="auto">
              <a:xfrm>
                <a:off x="960" y="1056"/>
                <a:ext cx="768" cy="384"/>
              </a:xfrm>
              <a:prstGeom prst="ellipse">
                <a:avLst/>
              </a:prstGeom>
              <a:gradFill rotWithShape="1">
                <a:gsLst>
                  <a:gs pos="0">
                    <a:srgbClr val="FF8080"/>
                  </a:gs>
                  <a:gs pos="50000">
                    <a:srgbClr val="FFB3B3"/>
                  </a:gs>
                  <a:gs pos="100000">
                    <a:srgbClr val="FFDADA"/>
                  </a:gs>
                </a:gsLst>
                <a:lin ang="2700000" scaled="1"/>
              </a:gra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580" name="Text Box 22"/>
              <p:cNvSpPr txBox="1">
                <a:spLocks noChangeArrowheads="1"/>
              </p:cNvSpPr>
              <p:nvPr/>
            </p:nvSpPr>
            <p:spPr bwMode="auto">
              <a:xfrm>
                <a:off x="960" y="1056"/>
                <a:ext cx="816" cy="3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 algn="l">
                  <a:spcBef>
                    <a:spcPct val="50000"/>
                  </a:spcBef>
                  <a:buFontTx/>
                  <a:buNone/>
                </a:pPr>
                <a:r>
                  <a:rPr lang="en-US">
                    <a:latin typeface="Comic Sans MS" pitchFamily="66" charset="0"/>
                  </a:rPr>
                  <a:t>state</a:t>
                </a:r>
              </a:p>
            </p:txBody>
          </p:sp>
        </p:grpSp>
        <p:sp>
          <p:nvSpPr>
            <p:cNvPr id="23578" name="Line 25"/>
            <p:cNvSpPr>
              <a:spLocks noChangeShapeType="1"/>
            </p:cNvSpPr>
            <p:nvPr/>
          </p:nvSpPr>
          <p:spPr bwMode="auto">
            <a:xfrm>
              <a:off x="1344" y="1440"/>
              <a:ext cx="0" cy="2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2341" name="Rectangle 37"/>
          <p:cNvSpPr>
            <a:spLocks noChangeArrowheads="1"/>
          </p:cNvSpPr>
          <p:nvPr/>
        </p:nvSpPr>
        <p:spPr bwMode="auto">
          <a:xfrm>
            <a:off x="381000" y="46482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/>
          </a:p>
        </p:txBody>
      </p:sp>
      <p:sp>
        <p:nvSpPr>
          <p:cNvPr id="20498" name="TextBox 23"/>
          <p:cNvSpPr txBox="1">
            <a:spLocks noChangeArrowheads="1"/>
          </p:cNvSpPr>
          <p:nvPr/>
        </p:nvSpPr>
        <p:spPr bwMode="auto">
          <a:xfrm>
            <a:off x="6553200" y="4445000"/>
            <a:ext cx="243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Sanitizer</a:t>
            </a:r>
          </a:p>
        </p:txBody>
      </p:sp>
      <p:sp>
        <p:nvSpPr>
          <p:cNvPr id="20499" name="TextBox 24"/>
          <p:cNvSpPr txBox="1">
            <a:spLocks noChangeArrowheads="1"/>
          </p:cNvSpPr>
          <p:nvPr/>
        </p:nvSpPr>
        <p:spPr bwMode="auto">
          <a:xfrm>
            <a:off x="3962400" y="6197600"/>
            <a:ext cx="243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Data Stream</a:t>
            </a:r>
          </a:p>
        </p:txBody>
      </p:sp>
      <p:sp>
        <p:nvSpPr>
          <p:cNvPr id="24" name="Cloud 23"/>
          <p:cNvSpPr/>
          <p:nvPr/>
        </p:nvSpPr>
        <p:spPr bwMode="auto">
          <a:xfrm>
            <a:off x="5867400" y="3429000"/>
            <a:ext cx="2362200" cy="762000"/>
          </a:xfrm>
          <a:prstGeom prst="cloud">
            <a:avLst/>
          </a:prstGeom>
          <a:noFill/>
          <a:ln w="1905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 algn="l">
              <a:buFontTx/>
              <a:buNone/>
              <a:defRPr/>
            </a:pPr>
            <a:r>
              <a:rPr lang="en-US" dirty="0"/>
              <a:t>output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1447800" y="3581400"/>
            <a:ext cx="533400" cy="609600"/>
          </a:xfrm>
          <a:prstGeom prst="rect">
            <a:avLst/>
          </a:prstGeom>
          <a:solidFill>
            <a:srgbClr val="C000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981200" y="35814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2514600" y="35814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3048000" y="3581400"/>
            <a:ext cx="533400" cy="609600"/>
          </a:xfrm>
          <a:prstGeom prst="rect">
            <a:avLst/>
          </a:prstGeom>
          <a:solidFill>
            <a:srgbClr val="FF99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</p:spTree>
    <p:custDataLst>
      <p:tags r:id="rId1"/>
    </p:custDataLst>
  </p:cSld>
  <p:clrMapOvr>
    <a:masterClrMapping/>
  </p:clrMapOvr>
  <p:transition advTm="11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8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8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8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8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8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50867E-6 L 0.07084 -4.50867E-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-4.50867E-6 L 0.1375 -4.50867E-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5 -4.50867E-6 L 0.22084 -4.50867E-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310" grpId="0" animBg="1"/>
      <p:bldP spid="482310" grpId="1" animBg="1"/>
      <p:bldP spid="482311" grpId="0" animBg="1"/>
      <p:bldP spid="482311" grpId="1" animBg="1"/>
      <p:bldP spid="482313" grpId="0" animBg="1"/>
      <p:bldP spid="482313" grpId="1" animBg="1"/>
      <p:bldP spid="482314" grpId="0" animBg="1"/>
      <p:bldP spid="482315" grpId="0" animBg="1"/>
      <p:bldP spid="482316" grpId="0" animBg="1"/>
      <p:bldP spid="482317" grpId="0" animBg="1"/>
      <p:bldP spid="482318" grpId="0" animBg="1"/>
      <p:bldP spid="482319" grpId="0" animBg="1"/>
      <p:bldP spid="482320" grpId="0" animBg="1"/>
      <p:bldP spid="482321" grpId="0" animBg="1"/>
      <p:bldP spid="482322" grpId="0" animBg="1"/>
      <p:bldP spid="20498" grpId="0"/>
      <p:bldP spid="20499" grpId="0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Three new issues/concepts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525963"/>
          </a:xfrm>
        </p:spPr>
        <p:txBody>
          <a:bodyPr/>
          <a:lstStyle/>
          <a:p>
            <a:r>
              <a:rPr lang="en-US" b="1" smtClean="0"/>
              <a:t>Continual Observation</a:t>
            </a:r>
          </a:p>
          <a:p>
            <a:pPr lvl="1"/>
            <a:r>
              <a:rPr lang="en-US" smtClean="0"/>
              <a:t>The adversary gets to examine the </a:t>
            </a:r>
            <a:r>
              <a:rPr lang="en-US" b="1" smtClean="0"/>
              <a:t>output </a:t>
            </a:r>
            <a:r>
              <a:rPr lang="en-US" smtClean="0"/>
              <a:t>of the sanitizer </a:t>
            </a:r>
            <a:r>
              <a:rPr lang="en-US" b="1" smtClean="0"/>
              <a:t>all the time</a:t>
            </a:r>
          </a:p>
          <a:p>
            <a:endParaRPr lang="en-US" smtClean="0"/>
          </a:p>
          <a:p>
            <a:r>
              <a:rPr lang="en-US" b="1" smtClean="0"/>
              <a:t>Pan Privacy</a:t>
            </a:r>
          </a:p>
          <a:p>
            <a:pPr lvl="1"/>
            <a:r>
              <a:rPr lang="en-US" smtClean="0"/>
              <a:t>The adversary gets to examine the </a:t>
            </a:r>
            <a:r>
              <a:rPr lang="en-US" b="1" smtClean="0"/>
              <a:t>internal state </a:t>
            </a:r>
            <a:r>
              <a:rPr lang="en-US" smtClean="0"/>
              <a:t>of the sanitizer. Once? Several times? All the time?</a:t>
            </a:r>
          </a:p>
          <a:p>
            <a:pPr lvl="1"/>
            <a:endParaRPr lang="en-US" smtClean="0"/>
          </a:p>
          <a:p>
            <a:r>
              <a:rPr lang="en-US" b="1" smtClean="0"/>
              <a:t>“User” vs. “Event” Level Protection</a:t>
            </a:r>
          </a:p>
          <a:p>
            <a:pPr lvl="1"/>
            <a:r>
              <a:rPr lang="en-US" smtClean="0"/>
              <a:t>Are the items “singletons” or are they related 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mtClean="0"/>
              <a:t>Randomized Response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en-US" smtClean="0"/>
              <a:t>Randomized Response Technique [Warner 1965]</a:t>
            </a:r>
          </a:p>
          <a:p>
            <a:pPr lvl="1"/>
            <a:r>
              <a:rPr lang="en-US" sz="2400" smtClean="0"/>
              <a:t>Method for polling stigmatizing questions</a:t>
            </a:r>
          </a:p>
          <a:p>
            <a:pPr lvl="1"/>
            <a:r>
              <a:rPr lang="en-US" sz="2400" smtClean="0"/>
              <a:t>Idea: Lie with known probability. </a:t>
            </a:r>
          </a:p>
          <a:p>
            <a:pPr lvl="2"/>
            <a:r>
              <a:rPr lang="en-US" smtClean="0"/>
              <a:t>Specific answers are deniable</a:t>
            </a:r>
          </a:p>
          <a:p>
            <a:pPr lvl="2"/>
            <a:r>
              <a:rPr lang="en-US" smtClean="0"/>
              <a:t>Aggregate results are still valid</a:t>
            </a:r>
          </a:p>
          <a:p>
            <a:r>
              <a:rPr lang="en-US" smtClean="0"/>
              <a:t>The data is never stored “in the plain”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14400" y="4267200"/>
            <a:ext cx="457200" cy="533400"/>
          </a:xfrm>
          <a:prstGeom prst="rect">
            <a:avLst/>
          </a:prstGeom>
          <a:noFill/>
          <a:ln w="19050" algn="ctr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1</a:t>
            </a:r>
          </a:p>
        </p:txBody>
      </p:sp>
      <p:sp>
        <p:nvSpPr>
          <p:cNvPr id="6" name="Flowchart: Punched Tape 5"/>
          <p:cNvSpPr>
            <a:spLocks noChangeArrowheads="1"/>
          </p:cNvSpPr>
          <p:nvPr/>
        </p:nvSpPr>
        <p:spPr bwMode="auto">
          <a:xfrm>
            <a:off x="609600" y="50292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14400" y="4673600"/>
            <a:ext cx="30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11" name="Up Arrow 10"/>
          <p:cNvSpPr>
            <a:spLocks noChangeArrowheads="1"/>
          </p:cNvSpPr>
          <p:nvPr/>
        </p:nvSpPr>
        <p:spPr bwMode="auto">
          <a:xfrm rot="10800000">
            <a:off x="914400" y="58674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914400" y="6248400"/>
            <a:ext cx="457200" cy="533400"/>
          </a:xfrm>
          <a:prstGeom prst="rect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590800" y="4267200"/>
            <a:ext cx="457200" cy="533400"/>
          </a:xfrm>
          <a:prstGeom prst="rect">
            <a:avLst/>
          </a:prstGeom>
          <a:noFill/>
          <a:ln w="19050" algn="ctr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0</a:t>
            </a:r>
          </a:p>
        </p:txBody>
      </p:sp>
      <p:sp>
        <p:nvSpPr>
          <p:cNvPr id="14" name="Flowchart: Punched Tape 13"/>
          <p:cNvSpPr>
            <a:spLocks noChangeArrowheads="1"/>
          </p:cNvSpPr>
          <p:nvPr/>
        </p:nvSpPr>
        <p:spPr bwMode="auto">
          <a:xfrm>
            <a:off x="2286000" y="50292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90800" y="4673600"/>
            <a:ext cx="30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16" name="Up Arrow 15"/>
          <p:cNvSpPr>
            <a:spLocks noChangeArrowheads="1"/>
          </p:cNvSpPr>
          <p:nvPr/>
        </p:nvSpPr>
        <p:spPr bwMode="auto">
          <a:xfrm rot="10800000">
            <a:off x="2590800" y="58674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2590800" y="6248400"/>
            <a:ext cx="457200" cy="533400"/>
          </a:xfrm>
          <a:prstGeom prst="rect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6324600" y="4267200"/>
            <a:ext cx="457200" cy="533400"/>
          </a:xfrm>
          <a:prstGeom prst="rect">
            <a:avLst/>
          </a:prstGeom>
          <a:noFill/>
          <a:ln w="19050" algn="ctr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1</a:t>
            </a:r>
          </a:p>
        </p:txBody>
      </p:sp>
      <p:sp>
        <p:nvSpPr>
          <p:cNvPr id="19" name="Flowchart: Punched Tape 18"/>
          <p:cNvSpPr>
            <a:spLocks noChangeArrowheads="1"/>
          </p:cNvSpPr>
          <p:nvPr/>
        </p:nvSpPr>
        <p:spPr bwMode="auto">
          <a:xfrm>
            <a:off x="6019800" y="50292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324600" y="4673600"/>
            <a:ext cx="30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21" name="Up Arrow 20"/>
          <p:cNvSpPr>
            <a:spLocks noChangeArrowheads="1"/>
          </p:cNvSpPr>
          <p:nvPr/>
        </p:nvSpPr>
        <p:spPr bwMode="auto">
          <a:xfrm rot="10800000">
            <a:off x="6324600" y="58674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6324600" y="6248400"/>
            <a:ext cx="457200" cy="533400"/>
          </a:xfrm>
          <a:prstGeom prst="rect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67200" y="5105400"/>
            <a:ext cx="914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en-US" sz="3600">
                <a:latin typeface="Comic Sans MS" pitchFamily="66" charset="0"/>
              </a:rPr>
              <a:t>…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6248400" y="2286000"/>
            <a:ext cx="2206625" cy="584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l" eaLnBrk="0" hangingPunct="0">
              <a:buFontTx/>
              <a:buNone/>
            </a:pPr>
            <a:r>
              <a:rPr lang="en-US"/>
              <a:t>“trust no-one”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724400" y="4191000"/>
            <a:ext cx="4191000" cy="1766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Popular in DB literature</a:t>
            </a:r>
          </a:p>
          <a:p>
            <a:pPr algn="l"/>
            <a:r>
              <a:rPr lang="en-US"/>
              <a:t>Mishra and Sandler.</a:t>
            </a:r>
          </a:p>
          <a:p>
            <a:pPr algn="l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11" grpId="0" animBg="1"/>
      <p:bldP spid="12" grpId="0" animBg="1"/>
      <p:bldP spid="13" grpId="0" animBg="1"/>
      <p:bldP spid="14" grpId="0" animBg="1"/>
      <p:bldP spid="15" grpId="0"/>
      <p:bldP spid="16" grpId="0" animBg="1"/>
      <p:bldP spid="17" grpId="0" animBg="1"/>
      <p:bldP spid="18" grpId="0" animBg="1"/>
      <p:bldP spid="19" grpId="0" animBg="1"/>
      <p:bldP spid="20" grpId="0"/>
      <p:bldP spid="21" grpId="0" animBg="1"/>
      <p:bldP spid="22" grpId="0" animBg="1"/>
      <p:bldP spid="23" grpId="0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 idx="4294967295"/>
          </p:nvPr>
        </p:nvSpPr>
        <p:spPr>
          <a:xfrm>
            <a:off x="838200" y="304800"/>
            <a:ext cx="8229600" cy="1143000"/>
          </a:xfrm>
        </p:spPr>
        <p:txBody>
          <a:bodyPr/>
          <a:lstStyle/>
          <a:p>
            <a:r>
              <a:rPr lang="en-US" dirty="0" smtClean="0"/>
              <a:t>The Dynamic Privacy Zoo</a:t>
            </a:r>
          </a:p>
        </p:txBody>
      </p:sp>
      <p:sp>
        <p:nvSpPr>
          <p:cNvPr id="25603" name="Rounded Rectangle 2"/>
          <p:cNvSpPr>
            <a:spLocks noChangeArrowheads="1"/>
          </p:cNvSpPr>
          <p:nvPr/>
        </p:nvSpPr>
        <p:spPr bwMode="auto">
          <a:xfrm>
            <a:off x="1676400" y="2133600"/>
            <a:ext cx="4572000" cy="3810000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0" name="Oval 3"/>
          <p:cNvSpPr>
            <a:spLocks noChangeArrowheads="1"/>
          </p:cNvSpPr>
          <p:nvPr/>
        </p:nvSpPr>
        <p:spPr bwMode="auto">
          <a:xfrm>
            <a:off x="3733800" y="2667000"/>
            <a:ext cx="990600" cy="289560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1" name="Oval 4"/>
          <p:cNvSpPr>
            <a:spLocks noChangeArrowheads="1"/>
          </p:cNvSpPr>
          <p:nvPr/>
        </p:nvSpPr>
        <p:spPr bwMode="auto">
          <a:xfrm rot="5400000">
            <a:off x="3276600" y="2133600"/>
            <a:ext cx="990600" cy="3581400"/>
          </a:xfrm>
          <a:prstGeom prst="ellipse">
            <a:avLst/>
          </a:prstGeom>
          <a:noFill/>
          <a:ln w="28575" algn="ctr">
            <a:solidFill>
              <a:srgbClr val="00B050"/>
            </a:solidFill>
            <a:round/>
            <a:headEnd/>
            <a:tailEnd/>
          </a:ln>
        </p:spPr>
        <p:txBody>
          <a:bodyPr rot="10800000" vert="eaVert"/>
          <a:lstStyle/>
          <a:p>
            <a:pPr marL="342900" indent="-342900" algn="l"/>
            <a:endParaRPr lang="en-US"/>
          </a:p>
        </p:txBody>
      </p:sp>
      <p:sp>
        <p:nvSpPr>
          <p:cNvPr id="55302" name="Oval 5"/>
          <p:cNvSpPr>
            <a:spLocks noChangeArrowheads="1"/>
          </p:cNvSpPr>
          <p:nvPr/>
        </p:nvSpPr>
        <p:spPr bwMode="auto">
          <a:xfrm rot="2080266">
            <a:off x="3581400" y="2514600"/>
            <a:ext cx="990600" cy="3100388"/>
          </a:xfrm>
          <a:prstGeom prst="ellipse">
            <a:avLst/>
          </a:prstGeom>
          <a:noFill/>
          <a:ln w="28575" algn="ctr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5607" name="Rounded Rectangular Callout 6"/>
          <p:cNvSpPr>
            <a:spLocks noChangeArrowheads="1"/>
          </p:cNvSpPr>
          <p:nvPr/>
        </p:nvSpPr>
        <p:spPr bwMode="auto">
          <a:xfrm>
            <a:off x="6705600" y="2667000"/>
            <a:ext cx="2362200" cy="914400"/>
          </a:xfrm>
          <a:prstGeom prst="wedgeRoundRectCallout">
            <a:avLst>
              <a:gd name="adj1" fmla="val -72648"/>
              <a:gd name="adj2" fmla="val 27431"/>
              <a:gd name="adj3" fmla="val 16667"/>
            </a:avLst>
          </a:prstGeom>
          <a:solidFill>
            <a:schemeClr val="bg1"/>
          </a:solidFill>
          <a:ln w="19050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Differentially Private</a:t>
            </a:r>
          </a:p>
        </p:txBody>
      </p:sp>
      <p:sp>
        <p:nvSpPr>
          <p:cNvPr id="55304" name="Rounded Rectangular Callout 7"/>
          <p:cNvSpPr>
            <a:spLocks noChangeArrowheads="1"/>
          </p:cNvSpPr>
          <p:nvPr/>
        </p:nvSpPr>
        <p:spPr bwMode="auto">
          <a:xfrm>
            <a:off x="6553200" y="4267200"/>
            <a:ext cx="2362200" cy="914400"/>
          </a:xfrm>
          <a:prstGeom prst="wedgeRoundRectCallout">
            <a:avLst>
              <a:gd name="adj1" fmla="val -94894"/>
              <a:gd name="adj2" fmla="val -70662"/>
              <a:gd name="adj3" fmla="val 16667"/>
            </a:avLst>
          </a:prstGeom>
          <a:solidFill>
            <a:schemeClr val="bg1"/>
          </a:solidFill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 dirty="0"/>
              <a:t>Continual Observation</a:t>
            </a:r>
          </a:p>
        </p:txBody>
      </p:sp>
      <p:sp>
        <p:nvSpPr>
          <p:cNvPr id="55305" name="Rounded Rectangular Callout 8"/>
          <p:cNvSpPr>
            <a:spLocks noChangeArrowheads="1"/>
          </p:cNvSpPr>
          <p:nvPr/>
        </p:nvSpPr>
        <p:spPr bwMode="auto">
          <a:xfrm>
            <a:off x="6705600" y="5486400"/>
            <a:ext cx="2362200" cy="609600"/>
          </a:xfrm>
          <a:prstGeom prst="wedgeRoundRectCallout">
            <a:avLst>
              <a:gd name="adj1" fmla="val -146037"/>
              <a:gd name="adj2" fmla="val -107292"/>
              <a:gd name="adj3" fmla="val 16667"/>
            </a:avLst>
          </a:prstGeom>
          <a:solidFill>
            <a:schemeClr val="bg1"/>
          </a:solidFill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Pan Private</a:t>
            </a:r>
          </a:p>
        </p:txBody>
      </p:sp>
      <p:sp>
        <p:nvSpPr>
          <p:cNvPr id="55306" name="Rounded Rectangular Callout 9"/>
          <p:cNvSpPr>
            <a:spLocks noChangeArrowheads="1"/>
          </p:cNvSpPr>
          <p:nvPr/>
        </p:nvSpPr>
        <p:spPr bwMode="auto">
          <a:xfrm>
            <a:off x="4267200" y="6172200"/>
            <a:ext cx="2819400" cy="533400"/>
          </a:xfrm>
          <a:prstGeom prst="wedgeRoundRectCallout">
            <a:avLst>
              <a:gd name="adj1" fmla="val -77588"/>
              <a:gd name="adj2" fmla="val -218454"/>
              <a:gd name="adj3" fmla="val 16667"/>
            </a:avLst>
          </a:prstGeom>
          <a:solidFill>
            <a:schemeClr val="bg1"/>
          </a:solidFill>
          <a:ln w="19050" algn="ctr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User level Private</a:t>
            </a:r>
          </a:p>
        </p:txBody>
      </p:sp>
      <p:sp>
        <p:nvSpPr>
          <p:cNvPr id="55307" name="Oval 10"/>
          <p:cNvSpPr>
            <a:spLocks noChangeArrowheads="1"/>
          </p:cNvSpPr>
          <p:nvPr/>
        </p:nvSpPr>
        <p:spPr bwMode="auto">
          <a:xfrm>
            <a:off x="3733800" y="3429000"/>
            <a:ext cx="914400" cy="990600"/>
          </a:xfrm>
          <a:prstGeom prst="ellipse">
            <a:avLst/>
          </a:prstGeom>
          <a:noFill/>
          <a:ln w="28575" algn="ctr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8" name="Rounded Rectangular Callout 11"/>
          <p:cNvSpPr>
            <a:spLocks noChangeArrowheads="1"/>
          </p:cNvSpPr>
          <p:nvPr/>
        </p:nvSpPr>
        <p:spPr bwMode="auto">
          <a:xfrm>
            <a:off x="228600" y="1295400"/>
            <a:ext cx="2743200" cy="1219200"/>
          </a:xfrm>
          <a:prstGeom prst="wedgeRoundRectCallout">
            <a:avLst>
              <a:gd name="adj1" fmla="val 84259"/>
              <a:gd name="adj2" fmla="val 137500"/>
              <a:gd name="adj3" fmla="val 16667"/>
            </a:avLst>
          </a:prstGeom>
          <a:solidFill>
            <a:schemeClr val="bg1"/>
          </a:solidFill>
          <a:ln w="19050" algn="ctr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User-Level Continual Observation Pan Private</a:t>
            </a:r>
          </a:p>
        </p:txBody>
      </p:sp>
      <p:sp>
        <p:nvSpPr>
          <p:cNvPr id="25613" name="Left Brace 18"/>
          <p:cNvSpPr>
            <a:spLocks/>
          </p:cNvSpPr>
          <p:nvPr/>
        </p:nvSpPr>
        <p:spPr bwMode="auto">
          <a:xfrm rot="16200000">
            <a:off x="6515100" y="-144463"/>
            <a:ext cx="457200" cy="1295400"/>
          </a:xfrm>
          <a:prstGeom prst="leftBrace">
            <a:avLst>
              <a:gd name="adj1" fmla="val 10113"/>
              <a:gd name="adj2" fmla="val 50000"/>
            </a:avLst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vert="eaVert"/>
          <a:lstStyle/>
          <a:p>
            <a:pPr marL="342900" indent="-342900" algn="l"/>
            <a:endParaRPr lang="en-US"/>
          </a:p>
        </p:txBody>
      </p:sp>
      <p:sp>
        <p:nvSpPr>
          <p:cNvPr id="25614" name="TextBox 19"/>
          <p:cNvSpPr txBox="1">
            <a:spLocks noChangeArrowheads="1"/>
          </p:cNvSpPr>
          <p:nvPr/>
        </p:nvSpPr>
        <p:spPr bwMode="auto">
          <a:xfrm>
            <a:off x="6019800" y="0"/>
            <a:ext cx="1371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b="1">
                <a:solidFill>
                  <a:srgbClr val="FF0000"/>
                </a:solidFill>
              </a:rPr>
              <a:t>Petting</a:t>
            </a:r>
          </a:p>
        </p:txBody>
      </p:sp>
      <p:sp>
        <p:nvSpPr>
          <p:cNvPr id="17" name="Rounded Rectangular Callout 11"/>
          <p:cNvSpPr>
            <a:spLocks noChangeArrowheads="1"/>
          </p:cNvSpPr>
          <p:nvPr/>
        </p:nvSpPr>
        <p:spPr bwMode="auto">
          <a:xfrm>
            <a:off x="228600" y="5943600"/>
            <a:ext cx="2362200" cy="914400"/>
          </a:xfrm>
          <a:prstGeom prst="wedgeRoundRectCallout">
            <a:avLst>
              <a:gd name="adj1" fmla="val 114111"/>
              <a:gd name="adj2" fmla="val -259028"/>
              <a:gd name="adj3" fmla="val 16667"/>
            </a:avLst>
          </a:prstGeom>
          <a:solidFill>
            <a:schemeClr val="bg1"/>
          </a:solidFill>
          <a:ln w="19050" algn="ctr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Randomized Response</a:t>
            </a:r>
          </a:p>
        </p:txBody>
      </p:sp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4038600" y="2819400"/>
            <a:ext cx="382588" cy="2362200"/>
          </a:xfrm>
          <a:prstGeom prst="ellipse">
            <a:avLst/>
          </a:prstGeom>
          <a:noFill/>
          <a:ln w="28575" algn="ctr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  <p:bldP spid="55300" grpId="0" animBg="1"/>
      <p:bldP spid="55301" grpId="0" animBg="1"/>
      <p:bldP spid="55302" grpId="0" animBg="1"/>
      <p:bldP spid="25607" grpId="0" animBg="1"/>
      <p:bldP spid="55304" grpId="0" animBg="1"/>
      <p:bldP spid="55304" grpId="1" animBg="1"/>
      <p:bldP spid="55305" grpId="0" animBg="1"/>
      <p:bldP spid="55306" grpId="0" animBg="1"/>
      <p:bldP spid="55307" grpId="0" animBg="1"/>
      <p:bldP spid="55308" grpId="0" animBg="1"/>
      <p:bldP spid="25613" grpId="0" animBg="1"/>
      <p:bldP spid="25614" grpId="0"/>
      <p:bldP spid="17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b="1" smtClean="0"/>
              <a:t>Continual Output Observation</a:t>
            </a:r>
            <a:endParaRPr lang="en-US" sz="4000" b="1" i="1" smtClean="0"/>
          </a:p>
        </p:txBody>
      </p:sp>
      <p:sp>
        <p:nvSpPr>
          <p:cNvPr id="482308" name="Rectangle 4"/>
          <p:cNvSpPr>
            <a:spLocks noChangeArrowheads="1"/>
          </p:cNvSpPr>
          <p:nvPr/>
        </p:nvSpPr>
        <p:spPr bwMode="auto">
          <a:xfrm>
            <a:off x="304800" y="1524000"/>
            <a:ext cx="845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</a:pPr>
            <a:r>
              <a:rPr lang="en-US"/>
              <a:t>Data is a </a:t>
            </a:r>
            <a:r>
              <a:rPr lang="en-US" b="1">
                <a:solidFill>
                  <a:srgbClr val="0000FF"/>
                </a:solidFill>
              </a:rPr>
              <a:t>stream</a:t>
            </a:r>
            <a:r>
              <a:rPr lang="en-US"/>
              <a:t> of items 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/>
              <a:t>Sanitizer sees each item, updates internal state.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>
                <a:solidFill>
                  <a:srgbClr val="0000FF"/>
                </a:solidFill>
              </a:rPr>
              <a:t>Produces an output </a:t>
            </a:r>
            <a:r>
              <a:rPr lang="en-US" b="1">
                <a:solidFill>
                  <a:srgbClr val="0000FF"/>
                </a:solidFill>
              </a:rPr>
              <a:t>observable </a:t>
            </a:r>
            <a:r>
              <a:rPr lang="en-US">
                <a:solidFill>
                  <a:srgbClr val="0000FF"/>
                </a:solidFill>
              </a:rPr>
              <a:t>to the adversary</a:t>
            </a:r>
          </a:p>
        </p:txBody>
      </p:sp>
      <p:sp>
        <p:nvSpPr>
          <p:cNvPr id="482310" name="Rectangle 6"/>
          <p:cNvSpPr>
            <a:spLocks noChangeArrowheads="1"/>
          </p:cNvSpPr>
          <p:nvPr/>
        </p:nvSpPr>
        <p:spPr bwMode="auto">
          <a:xfrm>
            <a:off x="609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1" name="Rectangle 7"/>
          <p:cNvSpPr>
            <a:spLocks noChangeArrowheads="1"/>
          </p:cNvSpPr>
          <p:nvPr/>
        </p:nvSpPr>
        <p:spPr bwMode="auto">
          <a:xfrm>
            <a:off x="19812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3" name="Rectangle 9"/>
          <p:cNvSpPr>
            <a:spLocks noChangeArrowheads="1"/>
          </p:cNvSpPr>
          <p:nvPr/>
        </p:nvSpPr>
        <p:spPr bwMode="auto">
          <a:xfrm>
            <a:off x="1295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4" name="Rectangle 10"/>
          <p:cNvSpPr>
            <a:spLocks noChangeArrowheads="1"/>
          </p:cNvSpPr>
          <p:nvPr/>
        </p:nvSpPr>
        <p:spPr bwMode="auto">
          <a:xfrm>
            <a:off x="26670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5" name="Rectangle 11"/>
          <p:cNvSpPr>
            <a:spLocks noChangeArrowheads="1"/>
          </p:cNvSpPr>
          <p:nvPr/>
        </p:nvSpPr>
        <p:spPr bwMode="auto">
          <a:xfrm>
            <a:off x="33528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6" name="Rectangle 12"/>
          <p:cNvSpPr>
            <a:spLocks noChangeArrowheads="1"/>
          </p:cNvSpPr>
          <p:nvPr/>
        </p:nvSpPr>
        <p:spPr bwMode="auto">
          <a:xfrm>
            <a:off x="40386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7" name="Rectangle 13"/>
          <p:cNvSpPr>
            <a:spLocks noChangeArrowheads="1"/>
          </p:cNvSpPr>
          <p:nvPr/>
        </p:nvSpPr>
        <p:spPr bwMode="auto">
          <a:xfrm>
            <a:off x="4724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8" name="Rectangle 14"/>
          <p:cNvSpPr>
            <a:spLocks noChangeArrowheads="1"/>
          </p:cNvSpPr>
          <p:nvPr/>
        </p:nvSpPr>
        <p:spPr bwMode="auto">
          <a:xfrm>
            <a:off x="54102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19" name="Rectangle 15"/>
          <p:cNvSpPr>
            <a:spLocks noChangeArrowheads="1"/>
          </p:cNvSpPr>
          <p:nvPr/>
        </p:nvSpPr>
        <p:spPr bwMode="auto">
          <a:xfrm>
            <a:off x="60960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0" name="Rectangle 16"/>
          <p:cNvSpPr>
            <a:spLocks noChangeArrowheads="1"/>
          </p:cNvSpPr>
          <p:nvPr/>
        </p:nvSpPr>
        <p:spPr bwMode="auto">
          <a:xfrm>
            <a:off x="67818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1" name="Rectangle 17"/>
          <p:cNvSpPr>
            <a:spLocks noChangeArrowheads="1"/>
          </p:cNvSpPr>
          <p:nvPr/>
        </p:nvSpPr>
        <p:spPr bwMode="auto">
          <a:xfrm>
            <a:off x="7467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2322" name="Rectangle 18"/>
          <p:cNvSpPr>
            <a:spLocks noChangeArrowheads="1"/>
          </p:cNvSpPr>
          <p:nvPr/>
        </p:nvSpPr>
        <p:spPr bwMode="auto">
          <a:xfrm>
            <a:off x="81534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81000" y="4495800"/>
            <a:ext cx="1295400" cy="1066800"/>
            <a:chOff x="960" y="1056"/>
            <a:chExt cx="816" cy="672"/>
          </a:xfrm>
        </p:grpSpPr>
        <p:grpSp>
          <p:nvGrpSpPr>
            <p:cNvPr id="26648" name="Group 24"/>
            <p:cNvGrpSpPr>
              <a:grpSpLocks/>
            </p:cNvGrpSpPr>
            <p:nvPr/>
          </p:nvGrpSpPr>
          <p:grpSpPr bwMode="auto">
            <a:xfrm>
              <a:off x="960" y="1056"/>
              <a:ext cx="816" cy="384"/>
              <a:chOff x="960" y="1056"/>
              <a:chExt cx="816" cy="384"/>
            </a:xfrm>
          </p:grpSpPr>
          <p:sp>
            <p:nvSpPr>
              <p:cNvPr id="26650" name="Oval 23"/>
              <p:cNvSpPr>
                <a:spLocks noChangeArrowheads="1"/>
              </p:cNvSpPr>
              <p:nvPr/>
            </p:nvSpPr>
            <p:spPr bwMode="auto">
              <a:xfrm>
                <a:off x="960" y="1056"/>
                <a:ext cx="768" cy="384"/>
              </a:xfrm>
              <a:prstGeom prst="ellipse">
                <a:avLst/>
              </a:prstGeom>
              <a:gradFill rotWithShape="1">
                <a:gsLst>
                  <a:gs pos="0">
                    <a:srgbClr val="FF8080"/>
                  </a:gs>
                  <a:gs pos="50000">
                    <a:srgbClr val="FFB3B3"/>
                  </a:gs>
                  <a:gs pos="100000">
                    <a:srgbClr val="FFDADA"/>
                  </a:gs>
                </a:gsLst>
                <a:lin ang="2700000" scaled="1"/>
              </a:gra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51" name="Text Box 22"/>
              <p:cNvSpPr txBox="1">
                <a:spLocks noChangeArrowheads="1"/>
              </p:cNvSpPr>
              <p:nvPr/>
            </p:nvSpPr>
            <p:spPr bwMode="auto">
              <a:xfrm>
                <a:off x="960" y="1056"/>
                <a:ext cx="816" cy="3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 algn="l">
                  <a:spcBef>
                    <a:spcPct val="50000"/>
                  </a:spcBef>
                  <a:buFontTx/>
                  <a:buNone/>
                </a:pPr>
                <a:r>
                  <a:rPr lang="en-US">
                    <a:latin typeface="Comic Sans MS" pitchFamily="66" charset="0"/>
                  </a:rPr>
                  <a:t>state</a:t>
                </a:r>
              </a:p>
            </p:txBody>
          </p:sp>
        </p:grpSp>
        <p:sp>
          <p:nvSpPr>
            <p:cNvPr id="26649" name="Line 25"/>
            <p:cNvSpPr>
              <a:spLocks noChangeShapeType="1"/>
            </p:cNvSpPr>
            <p:nvPr/>
          </p:nvSpPr>
          <p:spPr bwMode="auto">
            <a:xfrm>
              <a:off x="1344" y="1440"/>
              <a:ext cx="0" cy="2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2341" name="Rectangle 37"/>
          <p:cNvSpPr>
            <a:spLocks noChangeArrowheads="1"/>
          </p:cNvSpPr>
          <p:nvPr/>
        </p:nvSpPr>
        <p:spPr bwMode="auto">
          <a:xfrm>
            <a:off x="381000" y="46482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143000" y="3733800"/>
            <a:ext cx="533400" cy="609600"/>
          </a:xfrm>
          <a:prstGeom prst="rect">
            <a:avLst/>
          </a:prstGeom>
          <a:solidFill>
            <a:srgbClr val="C000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676400" y="37338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209800" y="37338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743200" y="3733800"/>
            <a:ext cx="533400" cy="609600"/>
          </a:xfrm>
          <a:prstGeom prst="rect">
            <a:avLst/>
          </a:prstGeom>
          <a:solidFill>
            <a:srgbClr val="FF99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2550" name="TextBox 25"/>
          <p:cNvSpPr txBox="1">
            <a:spLocks noChangeArrowheads="1"/>
          </p:cNvSpPr>
          <p:nvPr/>
        </p:nvSpPr>
        <p:spPr bwMode="auto">
          <a:xfrm>
            <a:off x="6248400" y="3810000"/>
            <a:ext cx="243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Output</a:t>
            </a:r>
          </a:p>
        </p:txBody>
      </p:sp>
      <p:sp>
        <p:nvSpPr>
          <p:cNvPr id="22551" name="TextBox 26"/>
          <p:cNvSpPr txBox="1">
            <a:spLocks noChangeArrowheads="1"/>
          </p:cNvSpPr>
          <p:nvPr/>
        </p:nvSpPr>
        <p:spPr bwMode="auto">
          <a:xfrm>
            <a:off x="6324600" y="4521200"/>
            <a:ext cx="243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Sanitizer</a:t>
            </a:r>
          </a:p>
        </p:txBody>
      </p:sp>
    </p:spTree>
    <p:custDataLst>
      <p:tags r:id="rId1"/>
    </p:custDataLst>
  </p:cSld>
  <p:clrMapOvr>
    <a:masterClrMapping/>
  </p:clrMapOvr>
  <p:transition advTm="11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8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8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8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8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8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8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8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50867E-6 L 0.07084 -4.50867E-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-4.50867E-6 L 0.1375 -4.50867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5 -4.50867E-6 L 0.22084 -4.50867E-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310" grpId="0" animBg="1"/>
      <p:bldP spid="482310" grpId="1" animBg="1"/>
      <p:bldP spid="482311" grpId="0" animBg="1"/>
      <p:bldP spid="482311" grpId="1" animBg="1"/>
      <p:bldP spid="482313" grpId="0" animBg="1"/>
      <p:bldP spid="482313" grpId="1" animBg="1"/>
      <p:bldP spid="482314" grpId="0" animBg="1"/>
      <p:bldP spid="482315" grpId="0" animBg="1"/>
      <p:bldP spid="482316" grpId="0" animBg="1"/>
      <p:bldP spid="482317" grpId="0" animBg="1"/>
      <p:bldP spid="482318" grpId="0" animBg="1"/>
      <p:bldP spid="482319" grpId="0" animBg="1"/>
      <p:bldP spid="482320" grpId="0" animBg="1"/>
      <p:bldP spid="482321" grpId="0" animBg="1"/>
      <p:bldP spid="482322" grpId="0" animBg="1"/>
      <p:bldP spid="22" grpId="0" animBg="1"/>
      <p:bldP spid="23" grpId="0" animBg="1"/>
      <p:bldP spid="24" grpId="0" animBg="1"/>
      <p:bldP spid="25" grpId="0" animBg="1"/>
      <p:bldP spid="25" grpId="1" animBg="1"/>
      <p:bldP spid="22550" grpId="0"/>
      <p:bldP spid="225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/>
          <a:lstStyle/>
          <a:p>
            <a:r>
              <a:rPr lang="en-US" dirty="0" smtClean="0"/>
              <a:t>Continual Observation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Alg</a:t>
            </a:r>
            <a:r>
              <a:rPr lang="en-US" dirty="0" smtClean="0"/>
              <a:t> - algorithm working on a stream of data</a:t>
            </a:r>
          </a:p>
          <a:p>
            <a:pPr lvl="1"/>
            <a:r>
              <a:rPr lang="en-US" dirty="0" smtClean="0"/>
              <a:t>Mapping prefixes of data streams to outputs</a:t>
            </a:r>
          </a:p>
          <a:p>
            <a:pPr lvl="1"/>
            <a:r>
              <a:rPr lang="en-US" dirty="0" smtClean="0"/>
              <a:t>Step </a:t>
            </a:r>
            <a:r>
              <a:rPr lang="en-US" dirty="0" err="1" smtClean="0"/>
              <a:t>i</a:t>
            </a:r>
            <a:r>
              <a:rPr lang="en-US" dirty="0" smtClean="0"/>
              <a:t> output </a:t>
            </a:r>
            <a:r>
              <a:rPr lang="en-US" dirty="0" smtClean="0">
                <a:latin typeface="Comic Sans MS" pitchFamily="66" charset="0"/>
                <a:sym typeface="Symbol" pitchFamily="18" charset="2"/>
              </a:rPr>
              <a:t></a:t>
            </a:r>
            <a:r>
              <a:rPr lang="en-US" baseline="-25000" dirty="0" err="1" smtClean="0">
                <a:latin typeface="Comic Sans MS" pitchFamily="66" charset="0"/>
                <a:sym typeface="Symbol" pitchFamily="18" charset="2"/>
              </a:rPr>
              <a:t>i</a:t>
            </a:r>
            <a:endParaRPr lang="en-US" dirty="0" smtClean="0">
              <a:latin typeface="Comic Sans MS" pitchFamily="66" charset="0"/>
            </a:endParaRPr>
          </a:p>
          <a:p>
            <a:endParaRPr lang="en-US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Alg</a:t>
            </a:r>
            <a:r>
              <a:rPr lang="en-US" dirty="0" smtClean="0"/>
              <a:t> is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l-GR" b="1" dirty="0" smtClean="0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 dirty="0" smtClean="0">
                <a:solidFill>
                  <a:srgbClr val="0000FF"/>
                </a:solidFill>
              </a:rPr>
              <a:t>-differentially private against continual observation </a:t>
            </a:r>
            <a:r>
              <a:rPr lang="en-US" dirty="0" smtClean="0"/>
              <a:t>if for all </a:t>
            </a:r>
          </a:p>
          <a:p>
            <a:pPr lvl="1"/>
            <a:r>
              <a:rPr lang="en-US" dirty="0" smtClean="0"/>
              <a:t>adjacent data streams </a:t>
            </a:r>
            <a:r>
              <a:rPr lang="en-US" dirty="0" smtClean="0">
                <a:latin typeface="Comic Sans MS" pitchFamily="66" charset="0"/>
              </a:rPr>
              <a:t>S</a:t>
            </a:r>
            <a:r>
              <a:rPr lang="en-US" dirty="0" smtClean="0"/>
              <a:t> and </a:t>
            </a:r>
            <a:r>
              <a:rPr lang="en-US" dirty="0" smtClean="0">
                <a:latin typeface="Comic Sans MS" pitchFamily="66" charset="0"/>
              </a:rPr>
              <a:t>S’</a:t>
            </a:r>
            <a:endParaRPr lang="en-US" dirty="0" smtClean="0"/>
          </a:p>
          <a:p>
            <a:pPr lvl="1"/>
            <a:r>
              <a:rPr lang="en-US" dirty="0" smtClean="0"/>
              <a:t>for all prefixes</a:t>
            </a:r>
            <a:r>
              <a:rPr lang="en-US" dirty="0" smtClean="0">
                <a:latin typeface="Comic Sans MS" pitchFamily="66" charset="0"/>
              </a:rPr>
              <a:t> t </a:t>
            </a:r>
            <a:r>
              <a:rPr lang="en-US" dirty="0" smtClean="0"/>
              <a:t>outputs </a:t>
            </a:r>
            <a:r>
              <a:rPr lang="en-US" dirty="0" smtClean="0">
                <a:sym typeface="Symbol" pitchFamily="18" charset="2"/>
              </a:rPr>
              <a:t></a:t>
            </a:r>
            <a:r>
              <a:rPr lang="en-US" baseline="-25000" dirty="0" smtClean="0">
                <a:latin typeface="Comic Sans MS" pitchFamily="66" charset="0"/>
                <a:sym typeface="Symbol" pitchFamily="18" charset="2"/>
              </a:rPr>
              <a:t>1</a:t>
            </a:r>
            <a:r>
              <a:rPr lang="en-US" dirty="0" smtClean="0">
                <a:sym typeface="Symbol" pitchFamily="18" charset="2"/>
              </a:rPr>
              <a:t> </a:t>
            </a:r>
            <a:r>
              <a:rPr lang="en-US" baseline="-25000" dirty="0" smtClean="0">
                <a:latin typeface="Comic Sans MS" pitchFamily="66" charset="0"/>
                <a:sym typeface="Symbol" pitchFamily="18" charset="2"/>
              </a:rPr>
              <a:t>2</a:t>
            </a:r>
            <a:r>
              <a:rPr lang="en-US" dirty="0" smtClean="0">
                <a:sym typeface="Symbol" pitchFamily="18" charset="2"/>
              </a:rPr>
              <a:t> … </a:t>
            </a:r>
            <a:r>
              <a:rPr lang="en-US" baseline="-25000" dirty="0" smtClean="0">
                <a:latin typeface="Comic Sans MS" pitchFamily="66" charset="0"/>
                <a:sym typeface="Symbol" pitchFamily="18" charset="2"/>
              </a:rPr>
              <a:t>t</a:t>
            </a:r>
            <a:endParaRPr lang="en-US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dirty="0" smtClean="0"/>
              <a:t> 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524000" y="5440363"/>
            <a:ext cx="51054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Pr[Alg(S)=</a:t>
            </a:r>
            <a:r>
              <a:rPr lang="en-US">
                <a:sym typeface="Symbol" pitchFamily="18" charset="2"/>
              </a:rPr>
              <a:t>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1</a:t>
            </a:r>
            <a:r>
              <a:rPr lang="en-US">
                <a:sym typeface="Symbol" pitchFamily="18" charset="2"/>
              </a:rPr>
              <a:t> 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2</a:t>
            </a:r>
            <a:r>
              <a:rPr lang="en-US">
                <a:sym typeface="Symbol" pitchFamily="18" charset="2"/>
              </a:rPr>
              <a:t> … 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t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]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524000" y="6202363"/>
            <a:ext cx="46482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Pr[Alg(S’)=</a:t>
            </a:r>
            <a:r>
              <a:rPr lang="en-US">
                <a:sym typeface="Symbol" pitchFamily="18" charset="2"/>
              </a:rPr>
              <a:t>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1</a:t>
            </a:r>
            <a:r>
              <a:rPr lang="en-US">
                <a:sym typeface="Symbol" pitchFamily="18" charset="2"/>
              </a:rPr>
              <a:t> 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2</a:t>
            </a:r>
            <a:r>
              <a:rPr lang="en-US">
                <a:sym typeface="Symbol" pitchFamily="18" charset="2"/>
              </a:rPr>
              <a:t> … </a:t>
            </a:r>
            <a:r>
              <a:rPr lang="en-US" baseline="-25000">
                <a:latin typeface="Comic Sans MS" pitchFamily="66" charset="0"/>
                <a:sym typeface="Symbol" pitchFamily="18" charset="2"/>
              </a:rPr>
              <a:t>t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]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096000" y="5821363"/>
            <a:ext cx="2362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 dirty="0">
                <a:latin typeface="Comic Sans MS" pitchFamily="66" charset="0"/>
              </a:rPr>
              <a:t>≤ </a:t>
            </a:r>
            <a:r>
              <a:rPr lang="en-US" b="1" dirty="0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l-GR" b="1" baseline="30000" dirty="0">
                <a:solidFill>
                  <a:srgbClr val="FF0000"/>
                </a:solidFill>
              </a:rPr>
              <a:t>ε</a:t>
            </a:r>
            <a:r>
              <a:rPr lang="en-US" b="1" baseline="30000" dirty="0">
                <a:solidFill>
                  <a:srgbClr val="FF0000"/>
                </a:solidFill>
              </a:rPr>
              <a:t> </a:t>
            </a:r>
            <a:r>
              <a:rPr lang="el-GR" b="1" dirty="0"/>
              <a:t>≈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  <a:latin typeface="Comic Sans MS" pitchFamily="66" charset="0"/>
              </a:rPr>
              <a:t>1+</a:t>
            </a:r>
            <a:r>
              <a:rPr lang="el-GR" b="1" dirty="0">
                <a:solidFill>
                  <a:srgbClr val="FF0000"/>
                </a:solidFill>
              </a:rPr>
              <a:t>ε</a:t>
            </a:r>
            <a:r>
              <a:rPr lang="en-US" dirty="0"/>
              <a:t> </a:t>
            </a: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1524000" y="6126163"/>
            <a:ext cx="419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381000" y="5851525"/>
            <a:ext cx="12192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n-US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l-GR" b="1" baseline="30000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/>
              <a:t> </a:t>
            </a:r>
            <a:r>
              <a:rPr lang="en-US" b="1"/>
              <a:t>≤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9000" y="2286000"/>
            <a:ext cx="5715000" cy="95410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sz="2800" b="1" dirty="0" smtClean="0"/>
              <a:t>Adjacent data streams</a:t>
            </a:r>
            <a:r>
              <a:rPr lang="en-US" sz="2800" dirty="0" smtClean="0"/>
              <a:t>: can get from one to the other by changing one element 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648200" y="3886200"/>
            <a:ext cx="4267200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S= </a:t>
            </a:r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acgtb</a:t>
            </a:r>
            <a:r>
              <a:rPr lang="en-US" b="1" dirty="0" err="1" smtClean="0">
                <a:latin typeface="Comic Sans MS" pitchFamily="66" charset="0"/>
              </a:rPr>
              <a:t>x</a:t>
            </a:r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cde</a:t>
            </a:r>
            <a:r>
              <a:rPr lang="en-US" b="1" dirty="0" smtClean="0">
                <a:latin typeface="Comic Sans MS" pitchFamily="66" charset="0"/>
              </a:rPr>
              <a:t> </a:t>
            </a:r>
          </a:p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S’= </a:t>
            </a:r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acgtb</a:t>
            </a:r>
            <a:r>
              <a:rPr lang="en-US" b="1" dirty="0" err="1" smtClean="0">
                <a:latin typeface="Comic Sans MS" pitchFamily="66" charset="0"/>
              </a:rPr>
              <a:t>y</a:t>
            </a:r>
            <a:r>
              <a:rPr lang="en-US" b="1" dirty="0" err="1" smtClean="0">
                <a:solidFill>
                  <a:srgbClr val="FF0000"/>
                </a:solidFill>
                <a:latin typeface="Comic Sans MS" pitchFamily="66" charset="0"/>
              </a:rPr>
              <a:t>cde</a:t>
            </a:r>
            <a:r>
              <a:rPr lang="en-US" b="1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 animBg="1"/>
      <p:bldP spid="8" grpId="0"/>
      <p:bldP spid="10" grpId="0" animBg="1"/>
      <p:bldP spid="11" grpId="0"/>
      <p:bldP spid="1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792162"/>
          </a:xfrm>
        </p:spPr>
        <p:txBody>
          <a:bodyPr/>
          <a:lstStyle/>
          <a:p>
            <a:r>
              <a:rPr lang="en-US" dirty="0" smtClean="0"/>
              <a:t>The Counter Problem</a:t>
            </a:r>
            <a:endParaRPr lang="en-US" b="1" i="1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504836" name="Rectangle 4"/>
          <p:cNvSpPr>
            <a:spLocks noChangeArrowheads="1"/>
          </p:cNvSpPr>
          <p:nvPr/>
        </p:nvSpPr>
        <p:spPr bwMode="auto">
          <a:xfrm>
            <a:off x="381000" y="17526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/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0/1</a:t>
            </a:r>
            <a:r>
              <a:rPr lang="en-US" sz="2800" dirty="0"/>
              <a:t> input stream </a:t>
            </a:r>
          </a:p>
          <a:p>
            <a:pPr marL="342900" indent="-342900" algn="ctr" eaLnBrk="0" hangingPunct="0">
              <a:buFontTx/>
              <a:buNone/>
            </a:pPr>
            <a:r>
              <a:rPr lang="en-US" sz="2800" dirty="0"/>
              <a:t> 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011001000100000011000000100101</a:t>
            </a:r>
            <a:endParaRPr lang="en-US" sz="2800" dirty="0"/>
          </a:p>
          <a:p>
            <a:pPr marL="342900" indent="-342900" algn="l" eaLnBrk="0" hangingPunct="0"/>
            <a:r>
              <a:rPr lang="en-US" sz="2800" dirty="0"/>
              <a:t>Goal :</a:t>
            </a:r>
            <a:r>
              <a:rPr lang="en-US" sz="2800" b="1" dirty="0"/>
              <a:t>a publicly observable </a:t>
            </a:r>
            <a:r>
              <a:rPr lang="en-US" sz="2800" dirty="0" smtClean="0"/>
              <a:t>counter, approximating the </a:t>
            </a:r>
            <a:r>
              <a:rPr lang="en-US" sz="2800" dirty="0"/>
              <a:t>total number of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 dirty="0"/>
              <a:t>’s so far</a:t>
            </a:r>
            <a:endParaRPr lang="en-US" sz="2800" b="1" dirty="0">
              <a:solidFill>
                <a:srgbClr val="0000FF"/>
              </a:solidFill>
            </a:endParaRPr>
          </a:p>
          <a:p>
            <a:pPr marL="342900" indent="-342900" algn="l" eaLnBrk="0" hangingPunct="0">
              <a:buFontTx/>
              <a:buNone/>
            </a:pPr>
            <a:endParaRPr lang="en-US" sz="2800" b="1" dirty="0">
              <a:solidFill>
                <a:srgbClr val="0000FF"/>
              </a:solidFill>
            </a:endParaRPr>
          </a:p>
          <a:p>
            <a:pPr marL="342900" indent="-342900" algn="l" eaLnBrk="0" hangingPunct="0">
              <a:buFontTx/>
              <a:buNone/>
            </a:pPr>
            <a:r>
              <a:rPr lang="en-US" sz="2800" b="1" dirty="0">
                <a:solidFill>
                  <a:srgbClr val="0000FF"/>
                </a:solidFill>
              </a:rPr>
              <a:t>Continual output:</a:t>
            </a:r>
            <a:r>
              <a:rPr lang="en-US" sz="2800" b="1" dirty="0"/>
              <a:t> </a:t>
            </a:r>
            <a:r>
              <a:rPr lang="en-US" sz="2800" dirty="0"/>
              <a:t>each time period, output total number of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 dirty="0"/>
              <a:t>’s</a:t>
            </a:r>
          </a:p>
          <a:p>
            <a:pPr marL="342900" indent="-342900" algn="l" eaLnBrk="0" hangingPunct="0">
              <a:buFontTx/>
              <a:buNone/>
            </a:pPr>
            <a:endParaRPr lang="en-US" sz="2800" dirty="0"/>
          </a:p>
          <a:p>
            <a:pPr marL="342900" indent="-342900" algn="l" eaLnBrk="0" hangingPunct="0">
              <a:buFontTx/>
              <a:buNone/>
            </a:pPr>
            <a:r>
              <a:rPr lang="en-US" sz="2800" b="1" dirty="0"/>
              <a:t>Want  to hide individual increments while providing reasonable accuracy 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b="1" dirty="0" smtClean="0"/>
              <a:t>Counters w. Continual Output Observation</a:t>
            </a:r>
            <a:endParaRPr lang="en-US" sz="4000" b="1" i="1" dirty="0" smtClean="0"/>
          </a:p>
        </p:txBody>
      </p:sp>
      <p:sp>
        <p:nvSpPr>
          <p:cNvPr id="482308" name="Rectangle 4"/>
          <p:cNvSpPr>
            <a:spLocks noChangeArrowheads="1"/>
          </p:cNvSpPr>
          <p:nvPr/>
        </p:nvSpPr>
        <p:spPr bwMode="auto">
          <a:xfrm>
            <a:off x="304800" y="1524000"/>
            <a:ext cx="845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</a:pPr>
            <a:r>
              <a:rPr lang="en-US" dirty="0"/>
              <a:t>Data is a </a:t>
            </a:r>
            <a:r>
              <a:rPr lang="en-US" b="1" dirty="0">
                <a:solidFill>
                  <a:srgbClr val="0000FF"/>
                </a:solidFill>
              </a:rPr>
              <a:t>stream</a:t>
            </a:r>
            <a:r>
              <a:rPr lang="en-US" dirty="0"/>
              <a:t> of 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0/1</a:t>
            </a:r>
            <a:r>
              <a:rPr lang="en-US" dirty="0"/>
              <a:t> 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 dirty="0"/>
              <a:t>Sanitizer sees each </a:t>
            </a:r>
            <a:r>
              <a:rPr lang="en-US" dirty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baseline="-25000" dirty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dirty="0"/>
              <a:t>, updates internal state.</a:t>
            </a:r>
          </a:p>
          <a:p>
            <a:pPr marL="800100" lvl="1" indent="-342900" algn="l" eaLnBrk="0" hangingPunct="0">
              <a:lnSpc>
                <a:spcPct val="90000"/>
              </a:lnSpc>
            </a:pPr>
            <a:r>
              <a:rPr lang="en-US" dirty="0">
                <a:solidFill>
                  <a:srgbClr val="0000FF"/>
                </a:solidFill>
              </a:rPr>
              <a:t>Produces </a:t>
            </a:r>
            <a:r>
              <a:rPr lang="en-US" dirty="0" smtClean="0">
                <a:solidFill>
                  <a:srgbClr val="0000FF"/>
                </a:solidFill>
              </a:rPr>
              <a:t>a </a:t>
            </a:r>
            <a:r>
              <a:rPr lang="en-US" b="1" dirty="0">
                <a:solidFill>
                  <a:srgbClr val="0000FF"/>
                </a:solidFill>
              </a:rPr>
              <a:t>counter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observable </a:t>
            </a:r>
            <a:r>
              <a:rPr lang="en-US" dirty="0">
                <a:solidFill>
                  <a:srgbClr val="0000FF"/>
                </a:solidFill>
              </a:rPr>
              <a:t>to the adversary</a:t>
            </a:r>
          </a:p>
        </p:txBody>
      </p:sp>
      <p:sp>
        <p:nvSpPr>
          <p:cNvPr id="482310" name="Rectangle 6"/>
          <p:cNvSpPr>
            <a:spLocks noChangeArrowheads="1"/>
          </p:cNvSpPr>
          <p:nvPr/>
        </p:nvSpPr>
        <p:spPr bwMode="auto">
          <a:xfrm>
            <a:off x="609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82311" name="Rectangle 7"/>
          <p:cNvSpPr>
            <a:spLocks noChangeArrowheads="1"/>
          </p:cNvSpPr>
          <p:nvPr/>
        </p:nvSpPr>
        <p:spPr bwMode="auto">
          <a:xfrm>
            <a:off x="19812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13" name="Rectangle 9"/>
          <p:cNvSpPr>
            <a:spLocks noChangeArrowheads="1"/>
          </p:cNvSpPr>
          <p:nvPr/>
        </p:nvSpPr>
        <p:spPr bwMode="auto">
          <a:xfrm>
            <a:off x="1295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14" name="Rectangle 10"/>
          <p:cNvSpPr>
            <a:spLocks noChangeArrowheads="1"/>
          </p:cNvSpPr>
          <p:nvPr/>
        </p:nvSpPr>
        <p:spPr bwMode="auto">
          <a:xfrm>
            <a:off x="26670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82315" name="Rectangle 11"/>
          <p:cNvSpPr>
            <a:spLocks noChangeArrowheads="1"/>
          </p:cNvSpPr>
          <p:nvPr/>
        </p:nvSpPr>
        <p:spPr bwMode="auto">
          <a:xfrm>
            <a:off x="33528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16" name="Rectangle 12"/>
          <p:cNvSpPr>
            <a:spLocks noChangeArrowheads="1"/>
          </p:cNvSpPr>
          <p:nvPr/>
        </p:nvSpPr>
        <p:spPr bwMode="auto">
          <a:xfrm>
            <a:off x="40386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17" name="Rectangle 13"/>
          <p:cNvSpPr>
            <a:spLocks noChangeArrowheads="1"/>
          </p:cNvSpPr>
          <p:nvPr/>
        </p:nvSpPr>
        <p:spPr bwMode="auto">
          <a:xfrm>
            <a:off x="4724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82318" name="Rectangle 14"/>
          <p:cNvSpPr>
            <a:spLocks noChangeArrowheads="1"/>
          </p:cNvSpPr>
          <p:nvPr/>
        </p:nvSpPr>
        <p:spPr bwMode="auto">
          <a:xfrm>
            <a:off x="54102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82319" name="Rectangle 15"/>
          <p:cNvSpPr>
            <a:spLocks noChangeArrowheads="1"/>
          </p:cNvSpPr>
          <p:nvPr/>
        </p:nvSpPr>
        <p:spPr bwMode="auto">
          <a:xfrm>
            <a:off x="60960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20" name="Rectangle 16"/>
          <p:cNvSpPr>
            <a:spLocks noChangeArrowheads="1"/>
          </p:cNvSpPr>
          <p:nvPr/>
        </p:nvSpPr>
        <p:spPr bwMode="auto">
          <a:xfrm>
            <a:off x="67818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21" name="Rectangle 17"/>
          <p:cNvSpPr>
            <a:spLocks noChangeArrowheads="1"/>
          </p:cNvSpPr>
          <p:nvPr/>
        </p:nvSpPr>
        <p:spPr bwMode="auto">
          <a:xfrm>
            <a:off x="7467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22" name="Rectangle 18"/>
          <p:cNvSpPr>
            <a:spLocks noChangeArrowheads="1"/>
          </p:cNvSpPr>
          <p:nvPr/>
        </p:nvSpPr>
        <p:spPr bwMode="auto">
          <a:xfrm>
            <a:off x="81534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81000" y="4495800"/>
            <a:ext cx="1295400" cy="1066800"/>
            <a:chOff x="960" y="1056"/>
            <a:chExt cx="816" cy="672"/>
          </a:xfrm>
        </p:grpSpPr>
        <p:grpSp>
          <p:nvGrpSpPr>
            <p:cNvPr id="29720" name="Group 24"/>
            <p:cNvGrpSpPr>
              <a:grpSpLocks/>
            </p:cNvGrpSpPr>
            <p:nvPr/>
          </p:nvGrpSpPr>
          <p:grpSpPr bwMode="auto">
            <a:xfrm>
              <a:off x="960" y="1056"/>
              <a:ext cx="816" cy="384"/>
              <a:chOff x="960" y="1056"/>
              <a:chExt cx="816" cy="384"/>
            </a:xfrm>
          </p:grpSpPr>
          <p:sp>
            <p:nvSpPr>
              <p:cNvPr id="29722" name="Oval 23"/>
              <p:cNvSpPr>
                <a:spLocks noChangeArrowheads="1"/>
              </p:cNvSpPr>
              <p:nvPr/>
            </p:nvSpPr>
            <p:spPr bwMode="auto">
              <a:xfrm>
                <a:off x="960" y="1056"/>
                <a:ext cx="768" cy="384"/>
              </a:xfrm>
              <a:prstGeom prst="ellipse">
                <a:avLst/>
              </a:prstGeom>
              <a:gradFill rotWithShape="1">
                <a:gsLst>
                  <a:gs pos="0">
                    <a:srgbClr val="FF8080"/>
                  </a:gs>
                  <a:gs pos="50000">
                    <a:srgbClr val="FFB3B3"/>
                  </a:gs>
                  <a:gs pos="100000">
                    <a:srgbClr val="FFDADA"/>
                  </a:gs>
                </a:gsLst>
                <a:lin ang="2700000" scaled="1"/>
              </a:gra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723" name="Text Box 22"/>
              <p:cNvSpPr txBox="1">
                <a:spLocks noChangeArrowheads="1"/>
              </p:cNvSpPr>
              <p:nvPr/>
            </p:nvSpPr>
            <p:spPr bwMode="auto">
              <a:xfrm>
                <a:off x="960" y="1056"/>
                <a:ext cx="816" cy="3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 algn="l">
                  <a:spcBef>
                    <a:spcPct val="50000"/>
                  </a:spcBef>
                  <a:buFontTx/>
                  <a:buNone/>
                </a:pPr>
                <a:r>
                  <a:rPr lang="en-US">
                    <a:latin typeface="Comic Sans MS" pitchFamily="66" charset="0"/>
                  </a:rPr>
                  <a:t>state</a:t>
                </a:r>
              </a:p>
            </p:txBody>
          </p:sp>
        </p:grpSp>
        <p:sp>
          <p:nvSpPr>
            <p:cNvPr id="29721" name="Line 25"/>
            <p:cNvSpPr>
              <a:spLocks noChangeShapeType="1"/>
            </p:cNvSpPr>
            <p:nvPr/>
          </p:nvSpPr>
          <p:spPr bwMode="auto">
            <a:xfrm>
              <a:off x="1344" y="1440"/>
              <a:ext cx="0" cy="2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82341" name="Rectangle 37"/>
          <p:cNvSpPr>
            <a:spLocks noChangeArrowheads="1"/>
          </p:cNvSpPr>
          <p:nvPr/>
        </p:nvSpPr>
        <p:spPr bwMode="auto">
          <a:xfrm>
            <a:off x="381000" y="46482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143000" y="3733800"/>
            <a:ext cx="533400" cy="609600"/>
          </a:xfrm>
          <a:prstGeom prst="rect">
            <a:avLst/>
          </a:prstGeom>
          <a:solidFill>
            <a:srgbClr val="C000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676400" y="37338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209800" y="37338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743200" y="3733800"/>
            <a:ext cx="533400" cy="609600"/>
          </a:xfrm>
          <a:prstGeom prst="rect">
            <a:avLst/>
          </a:prstGeom>
          <a:solidFill>
            <a:srgbClr val="FF99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2</a:t>
            </a:r>
          </a:p>
        </p:txBody>
      </p:sp>
      <p:sp>
        <p:nvSpPr>
          <p:cNvPr id="29718" name="TextBox 25"/>
          <p:cNvSpPr txBox="1">
            <a:spLocks noChangeArrowheads="1"/>
          </p:cNvSpPr>
          <p:nvPr/>
        </p:nvSpPr>
        <p:spPr bwMode="auto">
          <a:xfrm>
            <a:off x="6324600" y="3810000"/>
            <a:ext cx="2438400" cy="584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Output</a:t>
            </a:r>
          </a:p>
        </p:txBody>
      </p:sp>
      <p:sp>
        <p:nvSpPr>
          <p:cNvPr id="29719" name="TextBox 26"/>
          <p:cNvSpPr txBox="1">
            <a:spLocks noChangeArrowheads="1"/>
          </p:cNvSpPr>
          <p:nvPr/>
        </p:nvSpPr>
        <p:spPr bwMode="auto">
          <a:xfrm>
            <a:off x="6324600" y="4521200"/>
            <a:ext cx="2438400" cy="584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Sanitizer</a:t>
            </a:r>
          </a:p>
        </p:txBody>
      </p:sp>
    </p:spTree>
    <p:custDataLst>
      <p:tags r:id="rId1"/>
    </p:custDataLst>
  </p:cSld>
  <p:clrMapOvr>
    <a:masterClrMapping/>
  </p:clrMapOvr>
  <p:transition advTm="11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8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8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8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8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8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8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8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50867E-6 L 0.07084 -4.50867E-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48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-4.50867E-6 L 0.1375 -4.50867E-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482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5 -4.50867E-6 L 0.22084 -4.50867E-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48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310" grpId="0" animBg="1"/>
      <p:bldP spid="482310" grpId="1" animBg="1"/>
      <p:bldP spid="482311" grpId="0" animBg="1"/>
      <p:bldP spid="482311" grpId="1" animBg="1"/>
      <p:bldP spid="482313" grpId="0" animBg="1"/>
      <p:bldP spid="482313" grpId="1" animBg="1"/>
      <p:bldP spid="482314" grpId="0" animBg="1"/>
      <p:bldP spid="482315" grpId="0" animBg="1"/>
      <p:bldP spid="482316" grpId="0" animBg="1"/>
      <p:bldP spid="482317" grpId="0" animBg="1"/>
      <p:bldP spid="482318" grpId="0" animBg="1"/>
      <p:bldP spid="482319" grpId="0" animBg="1"/>
      <p:bldP spid="482320" grpId="0" animBg="1"/>
      <p:bldP spid="482321" grpId="0" animBg="1"/>
      <p:bldP spid="482322" grpId="0" animBg="1"/>
      <p:bldP spid="22" grpId="0" animBg="1"/>
      <p:bldP spid="23" grpId="0" animBg="1"/>
      <p:bldP spid="24" grpId="0" animBg="1"/>
      <p:bldP spid="25" grpId="0" animBg="1"/>
      <p:bldP spid="2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792162"/>
          </a:xfrm>
        </p:spPr>
        <p:txBody>
          <a:bodyPr/>
          <a:lstStyle/>
          <a:p>
            <a:r>
              <a:rPr lang="en-US" sz="4000" b="1" dirty="0" smtClean="0"/>
              <a:t>Counters w. Continual Output Observation</a:t>
            </a:r>
            <a:endParaRPr lang="en-US" sz="4000" b="1" i="1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504836" name="Rectangle 4"/>
          <p:cNvSpPr>
            <a:spLocks noChangeArrowheads="1"/>
          </p:cNvSpPr>
          <p:nvPr/>
        </p:nvSpPr>
        <p:spPr bwMode="auto">
          <a:xfrm>
            <a:off x="304800" y="6096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 sz="2800" b="1" dirty="0">
              <a:solidFill>
                <a:srgbClr val="0000FF"/>
              </a:solidFill>
            </a:endParaRPr>
          </a:p>
          <a:p>
            <a:pPr marL="342900" indent="-342900" algn="l" eaLnBrk="0" hangingPunct="0">
              <a:buFontTx/>
              <a:buNone/>
            </a:pPr>
            <a:r>
              <a:rPr lang="en-US" sz="2800" b="1" dirty="0">
                <a:solidFill>
                  <a:srgbClr val="0000FF"/>
                </a:solidFill>
              </a:rPr>
              <a:t>Continual output:</a:t>
            </a:r>
            <a:r>
              <a:rPr lang="en-US" sz="2800" b="1" dirty="0"/>
              <a:t> </a:t>
            </a:r>
            <a:r>
              <a:rPr lang="en-US" sz="2800" dirty="0"/>
              <a:t>each time period, output total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 dirty="0"/>
              <a:t>’s</a:t>
            </a:r>
          </a:p>
          <a:p>
            <a:pPr marL="342900" indent="-342900" algn="l" eaLnBrk="0" hangingPunct="0">
              <a:buFontTx/>
              <a:buNone/>
            </a:pPr>
            <a:r>
              <a:rPr lang="en-US" sz="2800" b="1" dirty="0"/>
              <a:t>Initial idea:</a:t>
            </a:r>
            <a:r>
              <a:rPr lang="en-US" sz="2800" dirty="0"/>
              <a:t> at each time period , on input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 baseline="-25000" dirty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 {0,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1}</a:t>
            </a:r>
            <a:endParaRPr lang="en-US" sz="2800" dirty="0"/>
          </a:p>
          <a:p>
            <a:pPr marL="800100" lvl="1" indent="-342900" algn="l" eaLnBrk="0" hangingPunct="0"/>
            <a:r>
              <a:rPr lang="en-US" sz="2800" dirty="0"/>
              <a:t>Update counter by input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 baseline="-25000" dirty="0">
                <a:solidFill>
                  <a:srgbClr val="0000FF"/>
                </a:solidFill>
                <a:latin typeface="Comic Sans MS" pitchFamily="66" charset="0"/>
              </a:rPr>
              <a:t>i</a:t>
            </a:r>
            <a:endParaRPr lang="en-US" sz="2800" dirty="0"/>
          </a:p>
          <a:p>
            <a:pPr marL="800100" lvl="1" indent="-342900" algn="l" eaLnBrk="0" hangingPunct="0"/>
            <a:r>
              <a:rPr lang="en-US" sz="2800" dirty="0"/>
              <a:t>Add </a:t>
            </a:r>
            <a:r>
              <a:rPr lang="en-US" sz="2800" b="1" dirty="0"/>
              <a:t>independent</a:t>
            </a:r>
            <a:r>
              <a:rPr lang="en-US" sz="2800" dirty="0"/>
              <a:t> Laplace noise with magnitude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1/</a:t>
            </a:r>
            <a:r>
              <a:rPr lang="el-GR" sz="2800" b="1" dirty="0">
                <a:solidFill>
                  <a:srgbClr val="0000FF"/>
                </a:solidFill>
                <a:latin typeface="Comic Sans MS" pitchFamily="66" charset="0"/>
              </a:rPr>
              <a:t>ε</a:t>
            </a:r>
          </a:p>
          <a:p>
            <a:pPr marL="342900" indent="-342900" algn="l" eaLnBrk="0" hangingPunct="0">
              <a:buFontTx/>
              <a:buNone/>
            </a:pPr>
            <a:endParaRPr lang="en-US" sz="2800" b="1" dirty="0" smtClean="0"/>
          </a:p>
          <a:p>
            <a:pPr marL="342900" indent="-342900" algn="l" eaLnBrk="0" hangingPunct="0">
              <a:buFontTx/>
              <a:buNone/>
            </a:pPr>
            <a:endParaRPr lang="en-US" sz="2800" b="1" dirty="0" smtClean="0"/>
          </a:p>
          <a:p>
            <a:pPr marL="342900" indent="-342900" algn="l" eaLnBrk="0" hangingPunct="0">
              <a:buFontTx/>
              <a:buNone/>
            </a:pPr>
            <a:r>
              <a:rPr lang="en-US" sz="2800" b="1" dirty="0" smtClean="0"/>
              <a:t>Privacy</a:t>
            </a:r>
            <a:r>
              <a:rPr lang="en-US" sz="2800" b="1" dirty="0"/>
              <a:t>: </a:t>
            </a:r>
            <a:r>
              <a:rPr lang="en-US" sz="2800" dirty="0"/>
              <a:t>since each increment protected by Laplace noise – differentially private whether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 baseline="-25000" dirty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dirty="0"/>
              <a:t>is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 0 </a:t>
            </a:r>
            <a:r>
              <a:rPr lang="en-US" sz="2800" dirty="0"/>
              <a:t>or 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1</a:t>
            </a:r>
            <a:endParaRPr lang="en-US" sz="2800" dirty="0"/>
          </a:p>
          <a:p>
            <a:pPr marL="342900" indent="-342900" algn="l" eaLnBrk="0" hangingPunct="0">
              <a:buFontTx/>
              <a:buNone/>
            </a:pPr>
            <a:r>
              <a:rPr lang="en-US" sz="2800" b="1" dirty="0"/>
              <a:t>Accuracy:</a:t>
            </a:r>
            <a:r>
              <a:rPr lang="en-US" sz="2800" dirty="0"/>
              <a:t> noise cancels out, error </a:t>
            </a:r>
            <a:r>
              <a:rPr lang="en-US" sz="2800" b="1" dirty="0">
                <a:solidFill>
                  <a:srgbClr val="0000FF"/>
                </a:solidFill>
              </a:rPr>
              <a:t>Õ(</a:t>
            </a:r>
            <a:r>
              <a:rPr lang="en-US" b="1" dirty="0">
                <a:solidFill>
                  <a:srgbClr val="0000FF"/>
                </a:solidFill>
              </a:rPr>
              <a:t>√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dirty="0">
                <a:solidFill>
                  <a:srgbClr val="0000FF"/>
                </a:solidFill>
              </a:rPr>
              <a:t>)</a:t>
            </a:r>
            <a:endParaRPr lang="en-US" sz="2800" dirty="0"/>
          </a:p>
          <a:p>
            <a:pPr marL="342900" indent="-342900" algn="l" eaLnBrk="0" hangingPunct="0">
              <a:buFontTx/>
              <a:buNone/>
            </a:pPr>
            <a:endParaRPr lang="en-US" sz="2800" b="1" dirty="0"/>
          </a:p>
          <a:p>
            <a:pPr marL="342900" indent="-342900" algn="l" eaLnBrk="0" hangingPunct="0">
              <a:buFontTx/>
              <a:buNone/>
            </a:pPr>
            <a:r>
              <a:rPr lang="en-US" sz="2800" b="1" dirty="0"/>
              <a:t>For sparse streams: this error </a:t>
            </a:r>
            <a:r>
              <a:rPr lang="en-US" sz="2800" b="1" dirty="0" smtClean="0"/>
              <a:t>too </a:t>
            </a:r>
            <a:r>
              <a:rPr lang="en-US" sz="2800" b="1" dirty="0"/>
              <a:t>high.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29400" y="4876800"/>
            <a:ext cx="2362200" cy="1384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algn="l">
              <a:buFontTx/>
              <a:buNone/>
              <a:defRPr/>
            </a:pP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/>
              <a:t> – total number of time periods</a:t>
            </a:r>
          </a:p>
        </p:txBody>
      </p:sp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2209800" y="3133725"/>
            <a:ext cx="5943600" cy="1057275"/>
            <a:chOff x="609600" y="4276725"/>
            <a:chExt cx="8382000" cy="1819275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1295400" y="4276725"/>
              <a:ext cx="3124200" cy="1143000"/>
            </a:xfrm>
            <a:custGeom>
              <a:avLst/>
              <a:gdLst>
                <a:gd name="T0" fmla="*/ 0 w 1968"/>
                <a:gd name="T1" fmla="*/ 2147483647 h 720"/>
                <a:gd name="T2" fmla="*/ 2147483647 w 1968"/>
                <a:gd name="T3" fmla="*/ 2147483647 h 720"/>
                <a:gd name="T4" fmla="*/ 2147483647 w 1968"/>
                <a:gd name="T5" fmla="*/ 2147483647 h 720"/>
                <a:gd name="T6" fmla="*/ 2147483647 w 1968"/>
                <a:gd name="T7" fmla="*/ 0 h 7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68"/>
                <a:gd name="T13" fmla="*/ 0 h 720"/>
                <a:gd name="T14" fmla="*/ 1968 w 1968"/>
                <a:gd name="T15" fmla="*/ 720 h 7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68" h="720">
                  <a:moveTo>
                    <a:pt x="0" y="720"/>
                  </a:moveTo>
                  <a:cubicBezTo>
                    <a:pt x="328" y="720"/>
                    <a:pt x="656" y="720"/>
                    <a:pt x="912" y="672"/>
                  </a:cubicBezTo>
                  <a:cubicBezTo>
                    <a:pt x="1168" y="624"/>
                    <a:pt x="1360" y="544"/>
                    <a:pt x="1536" y="432"/>
                  </a:cubicBezTo>
                  <a:cubicBezTo>
                    <a:pt x="1712" y="320"/>
                    <a:pt x="1896" y="72"/>
                    <a:pt x="1968" y="0"/>
                  </a:cubicBezTo>
                </a:path>
              </a:pathLst>
            </a:custGeom>
            <a:noFill/>
            <a:ln w="2540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 flipH="1">
              <a:off x="4419600" y="4276725"/>
              <a:ext cx="3124200" cy="1143000"/>
            </a:xfrm>
            <a:custGeom>
              <a:avLst/>
              <a:gdLst>
                <a:gd name="T0" fmla="*/ 0 w 1968"/>
                <a:gd name="T1" fmla="*/ 2147483647 h 720"/>
                <a:gd name="T2" fmla="*/ 2147483647 w 1968"/>
                <a:gd name="T3" fmla="*/ 2147483647 h 720"/>
                <a:gd name="T4" fmla="*/ 2147483647 w 1968"/>
                <a:gd name="T5" fmla="*/ 2147483647 h 720"/>
                <a:gd name="T6" fmla="*/ 2147483647 w 1968"/>
                <a:gd name="T7" fmla="*/ 0 h 7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68"/>
                <a:gd name="T13" fmla="*/ 0 h 720"/>
                <a:gd name="T14" fmla="*/ 1968 w 1968"/>
                <a:gd name="T15" fmla="*/ 720 h 7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68" h="720">
                  <a:moveTo>
                    <a:pt x="0" y="720"/>
                  </a:moveTo>
                  <a:cubicBezTo>
                    <a:pt x="328" y="720"/>
                    <a:pt x="656" y="720"/>
                    <a:pt x="912" y="672"/>
                  </a:cubicBezTo>
                  <a:cubicBezTo>
                    <a:pt x="1168" y="624"/>
                    <a:pt x="1360" y="544"/>
                    <a:pt x="1536" y="432"/>
                  </a:cubicBezTo>
                  <a:cubicBezTo>
                    <a:pt x="1712" y="320"/>
                    <a:pt x="1896" y="72"/>
                    <a:pt x="1968" y="0"/>
                  </a:cubicBezTo>
                </a:path>
              </a:pathLst>
            </a:custGeom>
            <a:noFill/>
            <a:ln w="2540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609600" y="5572125"/>
              <a:ext cx="8382000" cy="0"/>
              <a:chOff x="288" y="2832"/>
              <a:chExt cx="5280" cy="0"/>
            </a:xfrm>
          </p:grpSpPr>
          <p:sp>
            <p:nvSpPr>
              <p:cNvPr id="20" name="Line 10"/>
              <p:cNvSpPr>
                <a:spLocks noChangeShapeType="1"/>
              </p:cNvSpPr>
              <p:nvPr/>
            </p:nvSpPr>
            <p:spPr bwMode="auto">
              <a:xfrm>
                <a:off x="768" y="2832"/>
                <a:ext cx="480" cy="0"/>
              </a:xfrm>
              <a:prstGeom prst="line">
                <a:avLst/>
              </a:prstGeom>
              <a:noFill/>
              <a:ln w="762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1" name="Line 11"/>
              <p:cNvSpPr>
                <a:spLocks noChangeShapeType="1"/>
              </p:cNvSpPr>
              <p:nvPr/>
            </p:nvSpPr>
            <p:spPr bwMode="auto">
              <a:xfrm>
                <a:off x="124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2" name="Line 12"/>
              <p:cNvSpPr>
                <a:spLocks noChangeShapeType="1"/>
              </p:cNvSpPr>
              <p:nvPr/>
            </p:nvSpPr>
            <p:spPr bwMode="auto">
              <a:xfrm>
                <a:off x="1728" y="2832"/>
                <a:ext cx="480" cy="0"/>
              </a:xfrm>
              <a:prstGeom prst="line">
                <a:avLst/>
              </a:prstGeom>
              <a:noFill/>
              <a:ln w="762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3" name="Line 13"/>
              <p:cNvSpPr>
                <a:spLocks noChangeShapeType="1"/>
              </p:cNvSpPr>
              <p:nvPr/>
            </p:nvSpPr>
            <p:spPr bwMode="auto">
              <a:xfrm>
                <a:off x="220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4" name="Line 14"/>
              <p:cNvSpPr>
                <a:spLocks noChangeShapeType="1"/>
              </p:cNvSpPr>
              <p:nvPr/>
            </p:nvSpPr>
            <p:spPr bwMode="auto">
              <a:xfrm>
                <a:off x="2688" y="2832"/>
                <a:ext cx="480" cy="0"/>
              </a:xfrm>
              <a:prstGeom prst="line">
                <a:avLst/>
              </a:prstGeom>
              <a:noFill/>
              <a:ln w="762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5" name="Line 15"/>
              <p:cNvSpPr>
                <a:spLocks noChangeShapeType="1"/>
              </p:cNvSpPr>
              <p:nvPr/>
            </p:nvSpPr>
            <p:spPr bwMode="auto">
              <a:xfrm>
                <a:off x="316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6" name="Line 16"/>
              <p:cNvSpPr>
                <a:spLocks noChangeShapeType="1"/>
              </p:cNvSpPr>
              <p:nvPr/>
            </p:nvSpPr>
            <p:spPr bwMode="auto">
              <a:xfrm>
                <a:off x="412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7" name="Line 17"/>
              <p:cNvSpPr>
                <a:spLocks noChangeShapeType="1"/>
              </p:cNvSpPr>
              <p:nvPr/>
            </p:nvSpPr>
            <p:spPr bwMode="auto">
              <a:xfrm>
                <a:off x="508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8" name="Line 18"/>
              <p:cNvSpPr>
                <a:spLocks noChangeShapeType="1"/>
              </p:cNvSpPr>
              <p:nvPr/>
            </p:nvSpPr>
            <p:spPr bwMode="auto">
              <a:xfrm>
                <a:off x="288" y="2832"/>
                <a:ext cx="480" cy="0"/>
              </a:xfrm>
              <a:prstGeom prst="line">
                <a:avLst/>
              </a:prstGeom>
              <a:noFill/>
              <a:ln w="76200">
                <a:pattFill prst="wdUpDiag">
                  <a:fgClr>
                    <a:schemeClr val="hlink"/>
                  </a:fgClr>
                  <a:bgClr>
                    <a:srgbClr val="FFFFFF"/>
                  </a:bgClr>
                </a:patt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9" name="Line 19"/>
              <p:cNvSpPr>
                <a:spLocks noChangeShapeType="1"/>
              </p:cNvSpPr>
              <p:nvPr/>
            </p:nvSpPr>
            <p:spPr bwMode="auto">
              <a:xfrm>
                <a:off x="3648" y="2832"/>
                <a:ext cx="480" cy="0"/>
              </a:xfrm>
              <a:prstGeom prst="line">
                <a:avLst/>
              </a:prstGeom>
              <a:noFill/>
              <a:ln w="762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0" name="Line 20"/>
              <p:cNvSpPr>
                <a:spLocks noChangeShapeType="1"/>
              </p:cNvSpPr>
              <p:nvPr/>
            </p:nvSpPr>
            <p:spPr bwMode="auto">
              <a:xfrm>
                <a:off x="4608" y="2832"/>
                <a:ext cx="480" cy="0"/>
              </a:xfrm>
              <a:prstGeom prst="line">
                <a:avLst/>
              </a:prstGeom>
              <a:noFill/>
              <a:ln w="762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0" name="Text Box 21"/>
            <p:cNvSpPr txBox="1">
              <a:spLocks noChangeArrowheads="1"/>
            </p:cNvSpPr>
            <p:nvPr/>
          </p:nvSpPr>
          <p:spPr bwMode="auto">
            <a:xfrm>
              <a:off x="4248150" y="5665788"/>
              <a:ext cx="339725" cy="39687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0</a:t>
              </a:r>
            </a:p>
          </p:txBody>
        </p:sp>
        <p:sp>
          <p:nvSpPr>
            <p:cNvPr id="11" name="Text Box 22"/>
            <p:cNvSpPr txBox="1">
              <a:spLocks noChangeArrowheads="1"/>
            </p:cNvSpPr>
            <p:nvPr/>
          </p:nvSpPr>
          <p:spPr bwMode="auto">
            <a:xfrm>
              <a:off x="5046663" y="5695950"/>
              <a:ext cx="293687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1</a:t>
              </a:r>
            </a:p>
          </p:txBody>
        </p:sp>
        <p:sp>
          <p:nvSpPr>
            <p:cNvPr id="12" name="Text Box 23"/>
            <p:cNvSpPr txBox="1">
              <a:spLocks noChangeArrowheads="1"/>
            </p:cNvSpPr>
            <p:nvPr/>
          </p:nvSpPr>
          <p:spPr bwMode="auto">
            <a:xfrm>
              <a:off x="5743575" y="5695950"/>
              <a:ext cx="328613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2</a:t>
              </a:r>
            </a:p>
          </p:txBody>
        </p:sp>
        <p:sp>
          <p:nvSpPr>
            <p:cNvPr id="13" name="Text Box 24"/>
            <p:cNvSpPr txBox="1">
              <a:spLocks noChangeArrowheads="1"/>
            </p:cNvSpPr>
            <p:nvPr/>
          </p:nvSpPr>
          <p:spPr bwMode="auto">
            <a:xfrm>
              <a:off x="6565900" y="5695950"/>
              <a:ext cx="325438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3</a:t>
              </a:r>
            </a:p>
          </p:txBody>
        </p:sp>
        <p:sp>
          <p:nvSpPr>
            <p:cNvPr id="14" name="Text Box 25"/>
            <p:cNvSpPr txBox="1">
              <a:spLocks noChangeArrowheads="1"/>
            </p:cNvSpPr>
            <p:nvPr/>
          </p:nvSpPr>
          <p:spPr bwMode="auto">
            <a:xfrm>
              <a:off x="7326313" y="5695950"/>
              <a:ext cx="328612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4</a:t>
              </a:r>
            </a:p>
          </p:txBody>
        </p:sp>
        <p:sp>
          <p:nvSpPr>
            <p:cNvPr id="15" name="Text Box 26"/>
            <p:cNvSpPr txBox="1">
              <a:spLocks noChangeArrowheads="1"/>
            </p:cNvSpPr>
            <p:nvPr/>
          </p:nvSpPr>
          <p:spPr bwMode="auto">
            <a:xfrm>
              <a:off x="8091488" y="5695950"/>
              <a:ext cx="322262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5</a:t>
              </a:r>
            </a:p>
          </p:txBody>
        </p:sp>
        <p:sp>
          <p:nvSpPr>
            <p:cNvPr id="16" name="Text Box 27"/>
            <p:cNvSpPr txBox="1">
              <a:spLocks noChangeArrowheads="1"/>
            </p:cNvSpPr>
            <p:nvPr/>
          </p:nvSpPr>
          <p:spPr bwMode="auto">
            <a:xfrm>
              <a:off x="3436938" y="5695950"/>
              <a:ext cx="390525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-1</a:t>
              </a:r>
            </a:p>
          </p:txBody>
        </p:sp>
        <p:sp>
          <p:nvSpPr>
            <p:cNvPr id="17" name="Text Box 28"/>
            <p:cNvSpPr txBox="1">
              <a:spLocks noChangeArrowheads="1"/>
            </p:cNvSpPr>
            <p:nvPr/>
          </p:nvSpPr>
          <p:spPr bwMode="auto">
            <a:xfrm>
              <a:off x="2708275" y="5695950"/>
              <a:ext cx="422275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-2</a:t>
              </a:r>
            </a:p>
          </p:txBody>
        </p:sp>
        <p:sp>
          <p:nvSpPr>
            <p:cNvPr id="18" name="Text Box 29"/>
            <p:cNvSpPr txBox="1">
              <a:spLocks noChangeArrowheads="1"/>
            </p:cNvSpPr>
            <p:nvPr/>
          </p:nvSpPr>
          <p:spPr bwMode="auto">
            <a:xfrm>
              <a:off x="1974850" y="5695950"/>
              <a:ext cx="422275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-3</a:t>
              </a:r>
            </a:p>
          </p:txBody>
        </p:sp>
        <p:sp>
          <p:nvSpPr>
            <p:cNvPr id="19" name="Text Box 30"/>
            <p:cNvSpPr txBox="1">
              <a:spLocks noChangeArrowheads="1"/>
            </p:cNvSpPr>
            <p:nvPr/>
          </p:nvSpPr>
          <p:spPr bwMode="auto">
            <a:xfrm>
              <a:off x="1182688" y="5695950"/>
              <a:ext cx="425450" cy="4000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/>
                <a:t>-4</a:t>
              </a:r>
            </a:p>
          </p:txBody>
        </p:sp>
      </p:grpSp>
    </p:spTree>
    <p:custDataLst>
      <p:tags r:id="rId1"/>
    </p:custDataLst>
  </p:cSld>
  <p:clrMapOvr>
    <a:masterClrMapping/>
  </p:clrMapOvr>
  <p:transition advTm="168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Why </a:t>
            </a:r>
            <a:r>
              <a:rPr lang="en-US" i="1" dirty="0" smtClean="0"/>
              <a:t>So</a:t>
            </a:r>
            <a:r>
              <a:rPr lang="en-US" dirty="0" smtClean="0"/>
              <a:t> Inaccurate?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4525963"/>
          </a:xfrm>
        </p:spPr>
        <p:txBody>
          <a:bodyPr/>
          <a:lstStyle/>
          <a:p>
            <a:r>
              <a:rPr lang="en-US" dirty="0" smtClean="0"/>
              <a:t>Operate essentially as in </a:t>
            </a:r>
            <a:r>
              <a:rPr lang="en-US" b="1" dirty="0" smtClean="0"/>
              <a:t>randomized response</a:t>
            </a:r>
          </a:p>
          <a:p>
            <a:pPr lvl="1"/>
            <a:r>
              <a:rPr lang="en-US" b="1" dirty="0" smtClean="0">
                <a:solidFill>
                  <a:schemeClr val="accent2"/>
                </a:solidFill>
              </a:rPr>
              <a:t>No utilization of the state</a:t>
            </a:r>
          </a:p>
          <a:p>
            <a:r>
              <a:rPr lang="en-US" dirty="0" smtClean="0"/>
              <a:t>Problem: we do the same operations when the stream is </a:t>
            </a:r>
            <a:r>
              <a:rPr lang="en-US" b="1" dirty="0" smtClean="0"/>
              <a:t>sparse </a:t>
            </a:r>
            <a:r>
              <a:rPr lang="en-US" dirty="0" smtClean="0"/>
              <a:t>as when it is </a:t>
            </a:r>
            <a:r>
              <a:rPr lang="en-US" b="1" dirty="0" smtClean="0"/>
              <a:t>dense</a:t>
            </a:r>
          </a:p>
          <a:p>
            <a:pPr lvl="1"/>
            <a:r>
              <a:rPr lang="en-US" dirty="0" smtClean="0"/>
              <a:t>Want to act </a:t>
            </a:r>
            <a:r>
              <a:rPr lang="en-US" b="1" dirty="0" smtClean="0"/>
              <a:t>differently</a:t>
            </a:r>
            <a:r>
              <a:rPr lang="en-US" dirty="0" smtClean="0"/>
              <a:t> when the stream is dense </a:t>
            </a:r>
          </a:p>
          <a:p>
            <a:r>
              <a:rPr lang="en-US" dirty="0" smtClean="0"/>
              <a:t>The times where the counter is updated are </a:t>
            </a:r>
            <a:r>
              <a:rPr lang="en-US" b="1" dirty="0" smtClean="0"/>
              <a:t>potential</a:t>
            </a:r>
            <a:r>
              <a:rPr lang="en-US" dirty="0" smtClean="0"/>
              <a:t> leakage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81923" name="Rectangle 4"/>
          <p:cNvSpPr>
            <a:spLocks noChangeArrowheads="1"/>
          </p:cNvSpPr>
          <p:nvPr/>
        </p:nvSpPr>
        <p:spPr bwMode="auto">
          <a:xfrm>
            <a:off x="381000" y="20574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 sz="2800"/>
          </a:p>
        </p:txBody>
      </p:sp>
      <p:sp>
        <p:nvSpPr>
          <p:cNvPr id="3" name="Content Placeholder 2"/>
          <p:cNvSpPr>
            <a:spLocks/>
          </p:cNvSpPr>
          <p:nvPr/>
        </p:nvSpPr>
        <p:spPr bwMode="auto">
          <a:xfrm>
            <a:off x="457200" y="11430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>
              <a:buFontTx/>
              <a:buNone/>
            </a:pPr>
            <a:r>
              <a:rPr lang="en-US" b="1" dirty="0" smtClean="0">
                <a:solidFill>
                  <a:srgbClr val="0000FF"/>
                </a:solidFill>
              </a:rPr>
              <a:t>Main </a:t>
            </a:r>
            <a:r>
              <a:rPr lang="en-US" b="1" dirty="0">
                <a:solidFill>
                  <a:srgbClr val="0000FF"/>
                </a:solidFill>
              </a:rPr>
              <a:t>idea:</a:t>
            </a:r>
            <a:r>
              <a:rPr lang="en-US" dirty="0"/>
              <a:t> </a:t>
            </a:r>
            <a:r>
              <a:rPr lang="en-US" dirty="0" smtClean="0"/>
              <a:t>update </a:t>
            </a:r>
            <a:r>
              <a:rPr lang="en-US" dirty="0"/>
              <a:t>output value only </a:t>
            </a:r>
            <a:r>
              <a:rPr lang="en-US" dirty="0" smtClean="0"/>
              <a:t>when </a:t>
            </a:r>
            <a:r>
              <a:rPr lang="en-US" dirty="0"/>
              <a:t>large gap between </a:t>
            </a:r>
            <a:r>
              <a:rPr lang="en-US" b="1" dirty="0" smtClean="0"/>
              <a:t>actual count  </a:t>
            </a:r>
            <a:r>
              <a:rPr lang="en-US" dirty="0" smtClean="0"/>
              <a:t>and </a:t>
            </a:r>
            <a:r>
              <a:rPr lang="en-US" b="1" dirty="0" smtClean="0"/>
              <a:t>output</a:t>
            </a:r>
            <a:endParaRPr lang="en-US" dirty="0" smtClean="0"/>
          </a:p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>
              <a:buNone/>
            </a:pPr>
            <a:r>
              <a:rPr lang="en-US" dirty="0"/>
              <a:t>H</a:t>
            </a:r>
            <a:r>
              <a:rPr lang="en-US" dirty="0" smtClean="0"/>
              <a:t>ave a good way of outputting value of counter once: the actual counter +  noise. </a:t>
            </a:r>
          </a:p>
          <a:p>
            <a:pPr marL="609600" indent="-609600" algn="l" eaLnBrk="0" hangingPunct="0">
              <a:buNone/>
            </a:pPr>
            <a:endParaRPr lang="en-US" dirty="0"/>
          </a:p>
          <a:p>
            <a:pPr marL="609600" indent="-609600" algn="l" eaLnBrk="0" hangingPunct="0">
              <a:buNone/>
            </a:pPr>
            <a:r>
              <a:rPr lang="en-US" dirty="0" smtClean="0"/>
              <a:t>Maintain </a:t>
            </a:r>
          </a:p>
          <a:p>
            <a:pPr marL="609600" indent="-609600" algn="l" eaLnBrk="0" hangingPunct="0"/>
            <a:r>
              <a:rPr lang="en-US" dirty="0" smtClean="0"/>
              <a:t>Actual count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A</a:t>
            </a:r>
            <a:r>
              <a:rPr lang="en-US" b="1" baseline="-25000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 </a:t>
            </a:r>
            <a:r>
              <a:rPr lang="en-US" b="1" dirty="0" smtClean="0">
                <a:latin typeface="Comic Sans MS" pitchFamily="66" charset="0"/>
              </a:rPr>
              <a:t>(+ </a:t>
            </a:r>
            <a:r>
              <a:rPr lang="en-US" b="1" dirty="0" smtClean="0">
                <a:solidFill>
                  <a:srgbClr val="00B050"/>
                </a:solidFill>
                <a:latin typeface="Comic Sans MS" pitchFamily="66" charset="0"/>
              </a:rPr>
              <a:t>noise</a:t>
            </a:r>
            <a:r>
              <a:rPr lang="en-US" b="1" baseline="-250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</a:rPr>
              <a:t>)</a:t>
            </a:r>
            <a:endParaRPr lang="en-US" dirty="0" smtClean="0"/>
          </a:p>
          <a:p>
            <a:pPr marL="609600" indent="-609600" algn="l" eaLnBrk="0" hangingPunct="0"/>
            <a:r>
              <a:rPr lang="en-US" dirty="0"/>
              <a:t>C</a:t>
            </a:r>
            <a:r>
              <a:rPr lang="en-US" dirty="0" smtClean="0"/>
              <a:t>urrent output </a:t>
            </a:r>
            <a:r>
              <a:rPr lang="en-US" b="1" dirty="0" err="1" smtClean="0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b="1" baseline="-250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  <a:sym typeface="Wingdings" pitchFamily="2" charset="2"/>
              </a:rPr>
              <a:t>(+ </a:t>
            </a:r>
            <a:r>
              <a:rPr lang="en-US" b="1" dirty="0" smtClean="0">
                <a:solidFill>
                  <a:srgbClr val="7030A0"/>
                </a:solidFill>
                <a:latin typeface="Comic Sans MS" pitchFamily="66" charset="0"/>
                <a:sym typeface="Wingdings" pitchFamily="2" charset="2"/>
              </a:rPr>
              <a:t>noise</a:t>
            </a:r>
            <a:r>
              <a:rPr lang="en-US" b="1" dirty="0" smtClean="0">
                <a:latin typeface="Comic Sans MS" pitchFamily="66" charset="0"/>
              </a:rPr>
              <a:t>)</a:t>
            </a:r>
            <a:endParaRPr lang="en-US" dirty="0" smtClean="0"/>
          </a:p>
          <a:p>
            <a:pPr marL="609600" indent="-609600" algn="l" eaLnBrk="0" hangingPunct="0">
              <a:buNone/>
            </a:pPr>
            <a:endParaRPr lang="en-US" b="1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/>
            <a:endParaRPr lang="en-US" dirty="0"/>
          </a:p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/>
            <a:endParaRPr lang="en-US" dirty="0"/>
          </a:p>
        </p:txBody>
      </p:sp>
      <p:sp>
        <p:nvSpPr>
          <p:cNvPr id="81925" name="Rectangle 2"/>
          <p:cNvSpPr>
            <a:spLocks noChangeArrowheads="1"/>
          </p:cNvSpPr>
          <p:nvPr/>
        </p:nvSpPr>
        <p:spPr bwMode="auto">
          <a:xfrm>
            <a:off x="228600" y="427038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Delayed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Updates</a:t>
            </a:r>
            <a:endParaRPr lang="en-US" sz="40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4800" y="4810780"/>
            <a:ext cx="454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sz="2800" dirty="0" smtClean="0">
                <a:latin typeface="Comic Sans MS" pitchFamily="66" charset="0"/>
              </a:rPr>
              <a:t>D </a:t>
            </a:r>
            <a:r>
              <a:rPr lang="en-US" sz="2800" dirty="0" smtClean="0"/>
              <a:t>– update threshold</a:t>
            </a:r>
            <a:endParaRPr lang="en-US" sz="2800" dirty="0"/>
          </a:p>
        </p:txBody>
      </p:sp>
    </p:spTree>
    <p:custDataLst>
      <p:tags r:id="rId1"/>
    </p:custDataLst>
  </p:cSld>
  <p:clrMapOvr>
    <a:masterClrMapping/>
  </p:clrMapOvr>
  <p:transition advTm="5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04800" y="1143000"/>
            <a:ext cx="8229600" cy="259080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dirty="0" smtClean="0"/>
              <a:t>- current output </a:t>
            </a:r>
            <a:endParaRPr lang="en-US" sz="2800" b="1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 smtClean="0"/>
              <a:t>  - count since last update.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 smtClean="0"/>
              <a:t>  - noisy threshold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If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– 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&gt; </a:t>
            </a:r>
            <a:r>
              <a:rPr lang="en-US" sz="2800" b="1" dirty="0" smtClean="0">
                <a:solidFill>
                  <a:srgbClr val="00B050"/>
                </a:solidFill>
                <a:latin typeface="Comic Sans MS" pitchFamily="66" charset="0"/>
              </a:rPr>
              <a:t>fresh noise</a:t>
            </a:r>
            <a:r>
              <a:rPr lang="en-US" sz="2800" dirty="0" smtClean="0"/>
              <a:t> then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 Out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t+1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 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O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ut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+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 + </a:t>
            </a:r>
            <a:r>
              <a:rPr lang="en-US" sz="2800" b="1" dirty="0" smtClean="0">
                <a:solidFill>
                  <a:srgbClr val="9E5ECE"/>
                </a:solidFill>
                <a:latin typeface="Comic Sans MS" pitchFamily="66" charset="0"/>
                <a:sym typeface="Wingdings" pitchFamily="2" charset="2"/>
              </a:rPr>
              <a:t>fresh noise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7030A0"/>
                </a:solidFill>
                <a:latin typeface="Comic Sans MS" pitchFamily="66" charset="0"/>
                <a:sym typeface="Wingdings" pitchFamily="2" charset="2"/>
              </a:rPr>
              <a:t> 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t+1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  0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 D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t+1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  D + </a:t>
            </a:r>
            <a:r>
              <a:rPr lang="en-US" sz="2800" b="1" dirty="0" smtClean="0">
                <a:solidFill>
                  <a:srgbClr val="FF9900"/>
                </a:solidFill>
                <a:latin typeface="Comic Sans MS" pitchFamily="66" charset="0"/>
                <a:sym typeface="Wingdings" pitchFamily="2" charset="2"/>
              </a:rPr>
              <a:t>fresh noise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Noise: </a:t>
            </a:r>
            <a:r>
              <a:rPr lang="en-US" sz="2800" b="1" dirty="0" smtClean="0"/>
              <a:t>independent</a:t>
            </a:r>
            <a:r>
              <a:rPr lang="en-US" sz="2800" dirty="0" smtClean="0"/>
              <a:t> Laplace noise with magnitude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1/</a:t>
            </a:r>
            <a:r>
              <a:rPr lang="el-GR" sz="2800" b="1" dirty="0" smtClean="0">
                <a:solidFill>
                  <a:srgbClr val="0000FF"/>
                </a:solidFill>
                <a:latin typeface="Comic Sans MS" pitchFamily="66" charset="0"/>
              </a:rPr>
              <a:t>ε</a:t>
            </a:r>
            <a:endParaRPr lang="en-US" sz="28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Accuracy: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For threshold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dirty="0" smtClean="0"/>
              <a:t>: </a:t>
            </a:r>
            <a:r>
              <a:rPr lang="en-US" sz="2800" dirty="0" err="1" smtClean="0"/>
              <a:t>w.h.p</a:t>
            </a:r>
            <a:r>
              <a:rPr lang="en-US" sz="2800" dirty="0" smtClean="0"/>
              <a:t> update about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N/D</a:t>
            </a:r>
            <a:r>
              <a:rPr lang="en-US" sz="2800" dirty="0" smtClean="0"/>
              <a:t> times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Total error: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(N/D)</a:t>
            </a:r>
            <a:r>
              <a:rPr lang="en-US" sz="2800" b="1" baseline="30000" dirty="0" smtClean="0">
                <a:solidFill>
                  <a:srgbClr val="0000FF"/>
                </a:solidFill>
                <a:latin typeface="Comic Sans MS"/>
              </a:rPr>
              <a:t>1/2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Comic Sans MS" pitchFamily="66" charset="0"/>
                <a:sym typeface="Wingdings" pitchFamily="2" charset="2"/>
              </a:rPr>
              <a:t>noise 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+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D 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+</a:t>
            </a:r>
            <a:r>
              <a:rPr lang="en-US" sz="2800" b="1" dirty="0" smtClean="0">
                <a:solidFill>
                  <a:srgbClr val="00B050"/>
                </a:solidFill>
                <a:latin typeface="Comic Sans MS" pitchFamily="66" charset="0"/>
              </a:rPr>
              <a:t> noise </a:t>
            </a:r>
            <a:r>
              <a:rPr lang="en-US" sz="2800" b="1" dirty="0" smtClean="0">
                <a:latin typeface="Comic Sans MS" pitchFamily="66" charset="0"/>
              </a:rPr>
              <a:t>+</a:t>
            </a:r>
            <a:r>
              <a:rPr lang="en-US" sz="2800" b="1" dirty="0" smtClean="0">
                <a:solidFill>
                  <a:srgbClr val="FF9900"/>
                </a:solidFill>
                <a:latin typeface="Comic Sans MS" pitchFamily="66" charset="0"/>
                <a:sym typeface="Wingdings" pitchFamily="2" charset="2"/>
              </a:rPr>
              <a:t> noise</a:t>
            </a:r>
            <a:endParaRPr lang="en-US" sz="2800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US" sz="2800" dirty="0" smtClean="0"/>
              <a:t>Set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D = N</a:t>
            </a:r>
            <a:r>
              <a:rPr lang="en-US" sz="2800" b="1" baseline="30000" dirty="0" smtClean="0">
                <a:solidFill>
                  <a:srgbClr val="0000FF"/>
                </a:solidFill>
                <a:latin typeface="Comic Sans MS"/>
              </a:rPr>
              <a:t>1/3 </a:t>
            </a:r>
            <a:r>
              <a:rPr lang="en-US" sz="2800" dirty="0" smtClean="0">
                <a:sym typeface="MT Extra"/>
              </a:rPr>
              <a:t></a:t>
            </a:r>
            <a:r>
              <a:rPr lang="en-US" sz="2800" dirty="0" smtClean="0"/>
              <a:t> accuracy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~ N</a:t>
            </a:r>
            <a:r>
              <a:rPr lang="en-US" sz="2800" b="1" baseline="30000" dirty="0" smtClean="0">
                <a:solidFill>
                  <a:srgbClr val="0000FF"/>
                </a:solidFill>
                <a:latin typeface="Comic Sans MS"/>
              </a:rPr>
              <a:t>1/3 </a:t>
            </a:r>
            <a:endParaRPr lang="en-US" sz="2800" b="1" dirty="0" smtClean="0">
              <a:solidFill>
                <a:srgbClr val="7030A0"/>
              </a:solidFill>
              <a:latin typeface="Comic Sans MS" pitchFamily="66" charset="0"/>
              <a:sym typeface="Wingdings" pitchFamily="2" charset="2"/>
            </a:endParaRPr>
          </a:p>
          <a:p>
            <a:pPr>
              <a:lnSpc>
                <a:spcPct val="80000"/>
              </a:lnSpc>
              <a:buNone/>
            </a:pPr>
            <a:endParaRPr lang="en-US" sz="2800" dirty="0" smtClean="0"/>
          </a:p>
          <a:p>
            <a:pPr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>
              <a:lnSpc>
                <a:spcPct val="80000"/>
              </a:lnSpc>
            </a:pPr>
            <a:endParaRPr lang="en-US" sz="2200" dirty="0" smtClean="0"/>
          </a:p>
        </p:txBody>
      </p:sp>
      <p:sp>
        <p:nvSpPr>
          <p:cNvPr id="83991" name="Title 1"/>
          <p:cNvSpPr>
            <a:spLocks/>
          </p:cNvSpPr>
          <p:nvPr/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 dirty="0">
                <a:solidFill>
                  <a:srgbClr val="FF0000"/>
                </a:solidFill>
              </a:rPr>
              <a:t>D</a:t>
            </a:r>
            <a:r>
              <a:rPr lang="en-US" sz="4400" dirty="0" smtClean="0">
                <a:solidFill>
                  <a:srgbClr val="FF0000"/>
                </a:solidFill>
              </a:rPr>
              <a:t>elayed Output Counter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724400" y="5715000"/>
            <a:ext cx="3886200" cy="609600"/>
          </a:xfrm>
          <a:prstGeom prst="ellipse">
            <a:avLst/>
          </a:prstGeom>
          <a:noFill/>
          <a:ln w="1905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43800" y="4953000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dirty="0" smtClean="0">
                <a:solidFill>
                  <a:srgbClr val="C00000"/>
                </a:solidFill>
              </a:rPr>
              <a:t>delay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Privacy of Delayed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Protect: </a:t>
            </a:r>
            <a:r>
              <a:rPr lang="en-US" b="1" dirty="0" smtClean="0"/>
              <a:t>update time </a:t>
            </a:r>
            <a:r>
              <a:rPr lang="en-US" dirty="0" smtClean="0"/>
              <a:t>and </a:t>
            </a:r>
            <a:r>
              <a:rPr lang="en-US" b="1" dirty="0" smtClean="0"/>
              <a:t>update value</a:t>
            </a:r>
          </a:p>
          <a:p>
            <a:pPr>
              <a:buNone/>
            </a:pPr>
            <a:r>
              <a:rPr lang="en-US" dirty="0" smtClean="0"/>
              <a:t>For any two adjacent sequences</a:t>
            </a:r>
          </a:p>
          <a:p>
            <a:pPr algn="ctr">
              <a:buNone/>
            </a:pPr>
            <a:r>
              <a:rPr lang="en-US" b="1" dirty="0" smtClean="0">
                <a:latin typeface="Comic Sans MS" pitchFamily="66" charset="0"/>
              </a:rPr>
              <a:t>101101</a:t>
            </a: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1</a:t>
            </a:r>
            <a:r>
              <a:rPr lang="en-US" b="1" dirty="0" smtClean="0">
                <a:latin typeface="Comic Sans MS" pitchFamily="66" charset="0"/>
              </a:rPr>
              <a:t>10001</a:t>
            </a:r>
          </a:p>
          <a:p>
            <a:pPr algn="ctr">
              <a:buNone/>
            </a:pPr>
            <a:r>
              <a:rPr lang="en-US" b="1" dirty="0" smtClean="0">
                <a:latin typeface="Comic Sans MS" pitchFamily="66" charset="0"/>
              </a:rPr>
              <a:t>101101</a:t>
            </a: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r>
              <a:rPr lang="en-US" b="1" dirty="0" smtClean="0">
                <a:latin typeface="Comic Sans MS" pitchFamily="66" charset="0"/>
              </a:rPr>
              <a:t>10001</a:t>
            </a:r>
          </a:p>
          <a:p>
            <a:pPr>
              <a:buNone/>
            </a:pPr>
            <a:r>
              <a:rPr lang="en-US" dirty="0" smtClean="0"/>
              <a:t>Can pair up </a:t>
            </a:r>
            <a:r>
              <a:rPr lang="en-US" b="1" dirty="0" smtClean="0">
                <a:solidFill>
                  <a:srgbClr val="00B050"/>
                </a:solidFill>
              </a:rPr>
              <a:t>noise vectors</a:t>
            </a:r>
          </a:p>
          <a:p>
            <a:pPr algn="ctr">
              <a:buNone/>
            </a:pP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1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2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k-1</a:t>
            </a:r>
            <a:r>
              <a:rPr lang="en-US" dirty="0" smtClean="0">
                <a:latin typeface="Comic Sans MS" pitchFamily="66" charset="0"/>
                <a:sym typeface="Symbol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k 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k+1</a:t>
            </a:r>
          </a:p>
          <a:p>
            <a:pPr algn="ctr">
              <a:buNone/>
            </a:pP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1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2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k-1</a:t>
            </a:r>
            <a:r>
              <a:rPr lang="en-US" dirty="0" smtClean="0">
                <a:latin typeface="Comic Sans MS" pitchFamily="66" charset="0"/>
                <a:sym typeface="Symbol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’</a:t>
            </a:r>
            <a:r>
              <a:rPr lang="en-US" baseline="-25000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k </a:t>
            </a:r>
            <a:r>
              <a:rPr lang="en-US" dirty="0" smtClean="0">
                <a:latin typeface="Comic Sans MS" pitchFamily="66" charset="0"/>
                <a:sym typeface="Symbol"/>
              </a:rPr>
              <a:t></a:t>
            </a:r>
            <a:r>
              <a:rPr lang="en-US" baseline="-25000" dirty="0" smtClean="0">
                <a:latin typeface="Comic Sans MS" pitchFamily="66" charset="0"/>
                <a:sym typeface="Symbol"/>
              </a:rPr>
              <a:t>k+1</a:t>
            </a:r>
            <a:endParaRPr lang="en-US" baseline="-25000" dirty="0" smtClean="0"/>
          </a:p>
          <a:p>
            <a:pPr>
              <a:buNone/>
            </a:pPr>
            <a:r>
              <a:rPr lang="en-US" b="1" dirty="0" smtClean="0"/>
              <a:t>Identical </a:t>
            </a:r>
            <a:r>
              <a:rPr lang="en-US" dirty="0" smtClean="0"/>
              <a:t>in all locations except one</a:t>
            </a:r>
          </a:p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’</a:t>
            </a:r>
            <a:r>
              <a:rPr lang="en-US" baseline="-25000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k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 = </a:t>
            </a:r>
            <a:r>
              <a:rPr lang="en-US" baseline="-25000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k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+1</a:t>
            </a:r>
            <a:r>
              <a:rPr lang="en-US" baseline="-25000" dirty="0" smtClean="0">
                <a:solidFill>
                  <a:srgbClr val="FF0000"/>
                </a:solidFill>
                <a:latin typeface="Comic Sans MS" pitchFamily="66" charset="0"/>
                <a:sym typeface="Symbol"/>
              </a:rPr>
              <a:t>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4" name="Rounded Rectangular Callout 3"/>
          <p:cNvSpPr/>
          <p:nvPr/>
        </p:nvSpPr>
        <p:spPr bwMode="auto">
          <a:xfrm>
            <a:off x="6477000" y="2819400"/>
            <a:ext cx="2667000" cy="1981200"/>
          </a:xfrm>
          <a:prstGeom prst="wedgeRoundRectCallout">
            <a:avLst>
              <a:gd name="adj1" fmla="val -107182"/>
              <a:gd name="adj2" fmla="val 31663"/>
              <a:gd name="adj3" fmla="val 16667"/>
            </a:avLst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cs typeface="Arial" charset="0"/>
              </a:rPr>
              <a:t>Where first update after difference occurred</a:t>
            </a:r>
          </a:p>
        </p:txBody>
      </p:sp>
      <p:sp>
        <p:nvSpPr>
          <p:cNvPr id="5" name="Rounded Rectangular Callout 4"/>
          <p:cNvSpPr/>
          <p:nvPr/>
        </p:nvSpPr>
        <p:spPr bwMode="auto">
          <a:xfrm>
            <a:off x="6477000" y="6019800"/>
            <a:ext cx="2667000" cy="685800"/>
          </a:xfrm>
          <a:prstGeom prst="wedgeRoundRectCallout">
            <a:avLst>
              <a:gd name="adj1" fmla="val -88981"/>
              <a:gd name="adj2" fmla="val 10580"/>
              <a:gd name="adj3" fmla="val 16667"/>
            </a:avLst>
          </a:prstGeom>
          <a:solidFill>
            <a:srgbClr val="FF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cs typeface="Arial" charset="0"/>
              </a:rPr>
              <a:t>Prob</a:t>
            </a:r>
            <a:r>
              <a:rPr lang="en-US" sz="2800" dirty="0" smtClean="0"/>
              <a:t>  </a:t>
            </a:r>
            <a:r>
              <a:rPr lang="el-GR" sz="2800" b="1" dirty="0" smtClean="0"/>
              <a:t>≈</a:t>
            </a:r>
            <a:r>
              <a:rPr lang="en-US" sz="2800" b="1" dirty="0" smtClean="0"/>
              <a:t>  </a:t>
            </a:r>
            <a:r>
              <a:rPr lang="en-US" sz="2800" b="1" dirty="0" smtClean="0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l-GR" sz="2800" b="1" baseline="30000" dirty="0" smtClean="0">
                <a:solidFill>
                  <a:srgbClr val="FF0000"/>
                </a:solidFill>
              </a:rPr>
              <a:t>ε</a:t>
            </a:r>
            <a:r>
              <a:rPr lang="en-US" sz="2800" b="1" baseline="30000" dirty="0" smtClean="0">
                <a:solidFill>
                  <a:srgbClr val="FF0000"/>
                </a:solidFill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6" name="Rounded Rectangular Callout 5"/>
          <p:cNvSpPr/>
          <p:nvPr/>
        </p:nvSpPr>
        <p:spPr bwMode="auto">
          <a:xfrm>
            <a:off x="3733800" y="914400"/>
            <a:ext cx="5410200" cy="457200"/>
          </a:xfrm>
          <a:prstGeom prst="wedgeRoundRectCallout">
            <a:avLst>
              <a:gd name="adj1" fmla="val -20624"/>
              <a:gd name="adj2" fmla="val 99537"/>
              <a:gd name="adj3" fmla="val 16667"/>
            </a:avLst>
          </a:prstGeom>
          <a:noFill/>
          <a:ln w="19050" cap="flat" cmpd="sng" algn="ctr">
            <a:solidFill>
              <a:srgbClr val="9E5ECE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t+1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O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ut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+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r>
              <a:rPr lang="en-US" sz="2800" b="1" dirty="0" smtClean="0">
                <a:latin typeface="Comic Sans MS" pitchFamily="66" charset="0"/>
                <a:sym typeface="Wingdings" pitchFamily="2" charset="2"/>
              </a:rPr>
              <a:t>+ </a:t>
            </a:r>
            <a:r>
              <a:rPr lang="en-US" sz="2800" b="1" dirty="0" smtClean="0">
                <a:solidFill>
                  <a:srgbClr val="9E5ECE"/>
                </a:solidFill>
                <a:latin typeface="Comic Sans MS" pitchFamily="66" charset="0"/>
                <a:sym typeface="Wingdings" pitchFamily="2" charset="2"/>
              </a:rPr>
              <a:t>fresh noise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7" name="Rounded Rectangular Callout 6"/>
          <p:cNvSpPr/>
          <p:nvPr/>
        </p:nvSpPr>
        <p:spPr bwMode="auto">
          <a:xfrm>
            <a:off x="609600" y="914400"/>
            <a:ext cx="8229600" cy="457200"/>
          </a:xfrm>
          <a:prstGeom prst="wedgeRoundRectCallout">
            <a:avLst>
              <a:gd name="adj1" fmla="val -20624"/>
              <a:gd name="adj2" fmla="val 99537"/>
              <a:gd name="adj3" fmla="val 16667"/>
            </a:avLst>
          </a:prstGeom>
          <a:noFill/>
          <a:ln w="1905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– 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&gt; </a:t>
            </a:r>
            <a:r>
              <a:rPr lang="en-US" sz="2800" b="1" dirty="0" smtClean="0">
                <a:solidFill>
                  <a:srgbClr val="00B050"/>
                </a:solidFill>
                <a:latin typeface="Comic Sans MS" pitchFamily="66" charset="0"/>
              </a:rPr>
              <a:t>fresh noise,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t+1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  D + </a:t>
            </a:r>
            <a:r>
              <a:rPr lang="en-US" sz="2800" b="1" dirty="0" smtClean="0">
                <a:solidFill>
                  <a:srgbClr val="FF9900"/>
                </a:solidFill>
                <a:latin typeface="Comic Sans MS" pitchFamily="66" charset="0"/>
                <a:sym typeface="Wingdings" pitchFamily="2" charset="2"/>
              </a:rPr>
              <a:t>fresh noise</a:t>
            </a:r>
            <a:r>
              <a:rPr lang="en-US" sz="2800" dirty="0" smtClean="0"/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00" y="4495800"/>
            <a:ext cx="91440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sz="2800" b="1" dirty="0" err="1" smtClean="0">
                <a:solidFill>
                  <a:srgbClr val="FFC000"/>
                </a:solidFill>
                <a:latin typeface="Comic Sans MS" pitchFamily="66" charset="0"/>
              </a:rPr>
              <a:t>D</a:t>
            </a:r>
            <a:r>
              <a:rPr lang="en-US" sz="2800" b="1" baseline="-25000" dirty="0" err="1" smtClean="0">
                <a:solidFill>
                  <a:srgbClr val="FFC000"/>
                </a:solidFill>
                <a:latin typeface="Comic Sans MS" pitchFamily="66" charset="0"/>
              </a:rPr>
              <a:t>t</a:t>
            </a:r>
            <a:r>
              <a:rPr lang="en-US" sz="2800" b="1" baseline="-25000" dirty="0" smtClean="0">
                <a:solidFill>
                  <a:srgbClr val="FFC000"/>
                </a:solidFill>
                <a:latin typeface="Comic Sans MS" pitchFamily="66" charset="0"/>
              </a:rPr>
              <a:t>      </a:t>
            </a:r>
            <a:r>
              <a:rPr lang="en-US" sz="2800" b="1" dirty="0" err="1" smtClean="0">
                <a:solidFill>
                  <a:srgbClr val="FFC000"/>
                </a:solidFill>
                <a:latin typeface="Comic Sans MS" pitchFamily="66" charset="0"/>
              </a:rPr>
              <a:t>D’</a:t>
            </a:r>
            <a:r>
              <a:rPr lang="en-US" sz="2800" b="1" baseline="-25000" dirty="0" err="1" smtClean="0">
                <a:solidFill>
                  <a:srgbClr val="FFC000"/>
                </a:solidFill>
                <a:latin typeface="Comic Sans MS" pitchFamily="66" charset="0"/>
              </a:rPr>
              <a:t>t</a:t>
            </a:r>
            <a:endParaRPr lang="en-US" sz="2800" b="1" baseline="-25000" dirty="0" smtClean="0">
              <a:solidFill>
                <a:srgbClr val="FFC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 animBg="1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-304800" y="-76200"/>
            <a:ext cx="8229600" cy="1143000"/>
          </a:xfrm>
        </p:spPr>
        <p:txBody>
          <a:bodyPr/>
          <a:lstStyle/>
          <a:p>
            <a:r>
              <a:rPr lang="en-US" dirty="0" smtClean="0"/>
              <a:t>Dynamic from Static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90600"/>
            <a:ext cx="8229600" cy="4525963"/>
          </a:xfrm>
        </p:spPr>
        <p:txBody>
          <a:bodyPr/>
          <a:lstStyle/>
          <a:p>
            <a:r>
              <a:rPr lang="en-US" dirty="0" smtClean="0"/>
              <a:t>Run many </a:t>
            </a:r>
            <a:r>
              <a:rPr lang="en-US" dirty="0" smtClean="0">
                <a:solidFill>
                  <a:schemeClr val="accent2"/>
                </a:solidFill>
              </a:rPr>
              <a:t>accumulators</a:t>
            </a:r>
            <a:r>
              <a:rPr lang="en-US" dirty="0" smtClean="0"/>
              <a:t> in parallel: </a:t>
            </a:r>
          </a:p>
          <a:p>
            <a:pPr lvl="1"/>
            <a:r>
              <a:rPr lang="en-US" dirty="0" smtClean="0"/>
              <a:t>each </a:t>
            </a:r>
            <a:r>
              <a:rPr lang="en-US" dirty="0" smtClean="0">
                <a:solidFill>
                  <a:schemeClr val="accent2"/>
                </a:solidFill>
              </a:rPr>
              <a:t>accumulator</a:t>
            </a:r>
            <a:r>
              <a:rPr lang="en-US" dirty="0" smtClean="0"/>
              <a:t>: counts number of 1's in a fixed segment of time plus noise. </a:t>
            </a:r>
          </a:p>
          <a:p>
            <a:pPr lvl="1">
              <a:buFontTx/>
              <a:buNone/>
            </a:pPr>
            <a:endParaRPr lang="en-US" dirty="0" smtClean="0"/>
          </a:p>
          <a:p>
            <a:pPr lvl="1"/>
            <a:r>
              <a:rPr lang="en-US" dirty="0" smtClean="0"/>
              <a:t>Value of the output counter at any point in time</a:t>
            </a:r>
            <a:r>
              <a:rPr lang="en-US" b="1" dirty="0" smtClean="0"/>
              <a:t>: sum of the </a:t>
            </a:r>
            <a:r>
              <a:rPr lang="en-US" b="1" dirty="0" smtClean="0">
                <a:solidFill>
                  <a:schemeClr val="accent2"/>
                </a:solidFill>
              </a:rPr>
              <a:t>accumulators</a:t>
            </a:r>
            <a:r>
              <a:rPr lang="en-US" b="1" dirty="0" smtClean="0"/>
              <a:t> of  few segments </a:t>
            </a:r>
          </a:p>
          <a:p>
            <a:endParaRPr lang="en-US" dirty="0" smtClean="0"/>
          </a:p>
          <a:p>
            <a:r>
              <a:rPr lang="en-US" dirty="0" smtClean="0"/>
              <a:t>Accuracy: depends on number of segments in </a:t>
            </a:r>
            <a:r>
              <a:rPr lang="en-US" b="1" dirty="0" smtClean="0"/>
              <a:t>summation</a:t>
            </a:r>
            <a:r>
              <a:rPr lang="en-US" dirty="0" smtClean="0"/>
              <a:t> and the accuracy of </a:t>
            </a:r>
            <a:r>
              <a:rPr lang="en-US" dirty="0" smtClean="0">
                <a:solidFill>
                  <a:schemeClr val="accent2"/>
                </a:solidFill>
              </a:rPr>
              <a:t>accumulators</a:t>
            </a:r>
          </a:p>
          <a:p>
            <a:r>
              <a:rPr lang="en-US" dirty="0" smtClean="0"/>
              <a:t>Privacy: depends on the number of </a:t>
            </a:r>
            <a:r>
              <a:rPr lang="en-US" dirty="0" smtClean="0">
                <a:solidFill>
                  <a:schemeClr val="accent2"/>
                </a:solidFill>
              </a:rPr>
              <a:t>accumulators</a:t>
            </a:r>
            <a:r>
              <a:rPr lang="en-US" dirty="0" smtClean="0"/>
              <a:t>  that a point </a:t>
            </a:r>
            <a:r>
              <a:rPr lang="en-US" b="1" dirty="0" smtClean="0"/>
              <a:t>influences</a:t>
            </a:r>
          </a:p>
        </p:txBody>
      </p:sp>
      <p:cxnSp>
        <p:nvCxnSpPr>
          <p:cNvPr id="34820" name="Straight Arrow Connector 8"/>
          <p:cNvCxnSpPr>
            <a:cxnSpLocks noChangeShapeType="1"/>
          </p:cNvCxnSpPr>
          <p:nvPr/>
        </p:nvCxnSpPr>
        <p:spPr bwMode="auto">
          <a:xfrm>
            <a:off x="7772400" y="3048000"/>
            <a:ext cx="914400" cy="914400"/>
          </a:xfrm>
          <a:prstGeom prst="straightConnector1">
            <a:avLst/>
          </a:prstGeom>
          <a:noFill/>
          <a:ln w="9525" algn="ctr">
            <a:noFill/>
            <a:round/>
            <a:headEnd/>
            <a:tailEnd type="arrow" w="med" len="med"/>
          </a:ln>
        </p:spPr>
      </p:cxnSp>
      <p:cxnSp>
        <p:nvCxnSpPr>
          <p:cNvPr id="11" name="Straight Arrow Connector 10"/>
          <p:cNvCxnSpPr>
            <a:cxnSpLocks noChangeShapeType="1"/>
          </p:cNvCxnSpPr>
          <p:nvPr/>
        </p:nvCxnSpPr>
        <p:spPr bwMode="auto">
          <a:xfrm>
            <a:off x="762000" y="2819400"/>
            <a:ext cx="7162800" cy="1588"/>
          </a:xfrm>
          <a:prstGeom prst="straightConnector1">
            <a:avLst/>
          </a:prstGeom>
          <a:noFill/>
          <a:ln w="28575" algn="ctr">
            <a:solidFill>
              <a:srgbClr val="FF9900"/>
            </a:solidFill>
            <a:round/>
            <a:headEnd/>
            <a:tailEnd type="arrow" w="med" len="med"/>
          </a:ln>
        </p:spPr>
      </p:cxnSp>
      <p:cxnSp>
        <p:nvCxnSpPr>
          <p:cNvPr id="14" name="Straight Connector 6"/>
          <p:cNvCxnSpPr>
            <a:cxnSpLocks noChangeShapeType="1"/>
          </p:cNvCxnSpPr>
          <p:nvPr/>
        </p:nvCxnSpPr>
        <p:spPr bwMode="auto">
          <a:xfrm>
            <a:off x="2362200" y="2743200"/>
            <a:ext cx="2209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8382000" y="2209800"/>
            <a:ext cx="381000" cy="1143000"/>
          </a:xfrm>
          <a:prstGeom prst="rect">
            <a:avLst/>
          </a:prstGeom>
          <a:noFill/>
          <a:ln w="38100" algn="ctr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Rounded Rectangular Callout 15"/>
          <p:cNvSpPr>
            <a:spLocks noChangeArrowheads="1"/>
          </p:cNvSpPr>
          <p:nvPr/>
        </p:nvSpPr>
        <p:spPr bwMode="auto">
          <a:xfrm>
            <a:off x="6019800" y="304800"/>
            <a:ext cx="3048000" cy="1219200"/>
          </a:xfrm>
          <a:prstGeom prst="wedgeRoundRectCallout">
            <a:avLst>
              <a:gd name="adj1" fmla="val 34894"/>
              <a:gd name="adj2" fmla="val 101500"/>
              <a:gd name="adj3" fmla="val 16667"/>
            </a:avLst>
          </a:prstGeom>
          <a:noFill/>
          <a:ln w="19050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Accumulator measured when stream is in the time frame</a:t>
            </a:r>
          </a:p>
        </p:txBody>
      </p:sp>
      <p:sp>
        <p:nvSpPr>
          <p:cNvPr id="17" name="Rounded Rectangular Callout 16"/>
          <p:cNvSpPr>
            <a:spLocks noChangeArrowheads="1"/>
          </p:cNvSpPr>
          <p:nvPr/>
        </p:nvSpPr>
        <p:spPr bwMode="auto">
          <a:xfrm>
            <a:off x="5943600" y="3733800"/>
            <a:ext cx="3048000" cy="838200"/>
          </a:xfrm>
          <a:prstGeom prst="wedgeRoundRectCallout">
            <a:avLst>
              <a:gd name="adj1" fmla="val 23782"/>
              <a:gd name="adj2" fmla="val 47796"/>
              <a:gd name="adj3" fmla="val 16667"/>
            </a:avLst>
          </a:prstGeom>
          <a:noFill/>
          <a:ln w="19050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Only finished segments used </a:t>
            </a:r>
          </a:p>
        </p:txBody>
      </p:sp>
      <p:cxnSp>
        <p:nvCxnSpPr>
          <p:cNvPr id="18" name="Straight Connector 6"/>
          <p:cNvCxnSpPr>
            <a:cxnSpLocks noChangeShapeType="1"/>
          </p:cNvCxnSpPr>
          <p:nvPr/>
        </p:nvCxnSpPr>
        <p:spPr bwMode="auto">
          <a:xfrm>
            <a:off x="6553200" y="5715000"/>
            <a:ext cx="762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1" name="Straight Connector 6"/>
          <p:cNvCxnSpPr>
            <a:cxnSpLocks noChangeShapeType="1"/>
          </p:cNvCxnSpPr>
          <p:nvPr/>
        </p:nvCxnSpPr>
        <p:spPr bwMode="auto">
          <a:xfrm>
            <a:off x="7391400" y="5715000"/>
            <a:ext cx="304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4" name="Straight Connector 6"/>
          <p:cNvCxnSpPr>
            <a:cxnSpLocks noChangeShapeType="1"/>
          </p:cNvCxnSpPr>
          <p:nvPr/>
        </p:nvCxnSpPr>
        <p:spPr bwMode="auto">
          <a:xfrm>
            <a:off x="4572000" y="5715000"/>
            <a:ext cx="1905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7" name="Straight Arrow Connector 26"/>
          <p:cNvCxnSpPr>
            <a:cxnSpLocks noChangeShapeType="1"/>
          </p:cNvCxnSpPr>
          <p:nvPr/>
        </p:nvCxnSpPr>
        <p:spPr bwMode="auto">
          <a:xfrm>
            <a:off x="5105400" y="6707188"/>
            <a:ext cx="3886200" cy="1587"/>
          </a:xfrm>
          <a:prstGeom prst="straightConnector1">
            <a:avLst/>
          </a:prstGeom>
          <a:noFill/>
          <a:ln w="28575" algn="ctr">
            <a:solidFill>
              <a:srgbClr val="FF9900"/>
            </a:solidFill>
            <a:round/>
            <a:headEnd/>
            <a:tailEnd type="arrow" w="med" len="med"/>
          </a:ln>
        </p:spPr>
      </p:cxnSp>
      <p:cxnSp>
        <p:nvCxnSpPr>
          <p:cNvPr id="28" name="Straight Connector 6"/>
          <p:cNvCxnSpPr>
            <a:cxnSpLocks noChangeShapeType="1"/>
          </p:cNvCxnSpPr>
          <p:nvPr/>
        </p:nvCxnSpPr>
        <p:spPr bwMode="auto">
          <a:xfrm>
            <a:off x="5715000" y="6400800"/>
            <a:ext cx="2209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1" name="Straight Connector 6"/>
          <p:cNvCxnSpPr>
            <a:cxnSpLocks noChangeShapeType="1"/>
          </p:cNvCxnSpPr>
          <p:nvPr/>
        </p:nvCxnSpPr>
        <p:spPr bwMode="auto">
          <a:xfrm>
            <a:off x="5791200" y="6324600"/>
            <a:ext cx="1219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3" name="Straight Connector 6"/>
          <p:cNvCxnSpPr>
            <a:cxnSpLocks noChangeShapeType="1"/>
          </p:cNvCxnSpPr>
          <p:nvPr/>
        </p:nvCxnSpPr>
        <p:spPr bwMode="auto">
          <a:xfrm>
            <a:off x="5410200" y="6248400"/>
            <a:ext cx="1219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34" name="Flowchart: Connector 33"/>
          <p:cNvSpPr>
            <a:spLocks noChangeArrowheads="1"/>
          </p:cNvSpPr>
          <p:nvPr/>
        </p:nvSpPr>
        <p:spPr bwMode="auto">
          <a:xfrm>
            <a:off x="6172200" y="6629400"/>
            <a:ext cx="46038" cy="76200"/>
          </a:xfrm>
          <a:prstGeom prst="flowChartConnector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638800" y="6248400"/>
            <a:ext cx="609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400">
                <a:latin typeface="Comic Sans MS" pitchFamily="66" charset="0"/>
              </a:rPr>
              <a:t>x</a:t>
            </a:r>
            <a:r>
              <a:rPr lang="en-US" sz="2400" baseline="-25000">
                <a:latin typeface="Comic Sans MS" pitchFamily="66" charset="0"/>
              </a:rPr>
              <a:t>t</a:t>
            </a:r>
            <a:endParaRPr lang="en-US" sz="2800" baseline="-25000">
              <a:latin typeface="Comic Sans MS" pitchFamily="66" charset="0"/>
            </a:endParaRPr>
          </a:p>
        </p:txBody>
      </p:sp>
      <p:sp>
        <p:nvSpPr>
          <p:cNvPr id="34835" name="TextBox 18"/>
          <p:cNvSpPr txBox="1">
            <a:spLocks noChangeArrowheads="1"/>
          </p:cNvSpPr>
          <p:nvPr/>
        </p:nvSpPr>
        <p:spPr bwMode="auto">
          <a:xfrm>
            <a:off x="685800" y="1981200"/>
            <a:ext cx="8153400" cy="225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US" dirty="0" smtClean="0"/>
              <a:t>Idea: apply conversion of static algorithms into dynamic ones</a:t>
            </a:r>
          </a:p>
          <a:p>
            <a:pPr algn="l"/>
            <a:r>
              <a:rPr lang="en-US" dirty="0" smtClean="0"/>
              <a:t>Bentley-Saxe 1980</a:t>
            </a:r>
          </a:p>
          <a:p>
            <a:pPr algn="l">
              <a:buFontTx/>
              <a:buNone/>
            </a:pPr>
            <a:endParaRPr lang="en-US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838200" y="4038600"/>
            <a:ext cx="6705600" cy="2948499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b="1" dirty="0" smtClean="0"/>
              <a:t>With a little help from my friends</a:t>
            </a:r>
          </a:p>
          <a:p>
            <a:pPr algn="l"/>
            <a:r>
              <a:rPr lang="en-US" dirty="0" err="1" smtClean="0"/>
              <a:t>Ilya</a:t>
            </a:r>
            <a:r>
              <a:rPr lang="en-US" dirty="0" smtClean="0"/>
              <a:t> </a:t>
            </a:r>
            <a:r>
              <a:rPr lang="en-US" dirty="0" err="1" smtClean="0"/>
              <a:t>Mironov</a:t>
            </a:r>
            <a:endParaRPr lang="en-US" dirty="0" smtClean="0"/>
          </a:p>
          <a:p>
            <a:pPr algn="l"/>
            <a:r>
              <a:rPr lang="en-US" dirty="0" err="1" smtClean="0"/>
              <a:t>Kobbi</a:t>
            </a:r>
            <a:r>
              <a:rPr lang="en-US" dirty="0" smtClean="0"/>
              <a:t> </a:t>
            </a:r>
            <a:r>
              <a:rPr lang="en-US" dirty="0" err="1" smtClean="0"/>
              <a:t>Nissim</a:t>
            </a:r>
            <a:endParaRPr lang="en-US" dirty="0" smtClean="0"/>
          </a:p>
          <a:p>
            <a:pPr algn="l"/>
            <a:r>
              <a:rPr lang="en-US" dirty="0" smtClean="0"/>
              <a:t>Adam Smith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4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4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" grpId="0" animBg="1"/>
      <p:bldP spid="15" grpId="1" animBg="1"/>
      <p:bldP spid="16" grpId="0" animBg="1"/>
      <p:bldP spid="17" grpId="0" animBg="1"/>
      <p:bldP spid="34" grpId="0" animBg="1"/>
      <p:bldP spid="35" grpId="0"/>
      <p:bldP spid="34835" grpId="0" build="allAtOnce"/>
      <p:bldP spid="34835" grpId="1" build="allAtOnce"/>
      <p:bldP spid="20" grpId="0" animBg="1"/>
      <p:bldP spid="2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Segment Construction</a:t>
            </a:r>
          </a:p>
        </p:txBody>
      </p:sp>
      <p:cxnSp>
        <p:nvCxnSpPr>
          <p:cNvPr id="50179" name="Straight Connector 3"/>
          <p:cNvCxnSpPr>
            <a:cxnSpLocks noChangeShapeType="1"/>
          </p:cNvCxnSpPr>
          <p:nvPr/>
        </p:nvCxnSpPr>
        <p:spPr bwMode="auto">
          <a:xfrm>
            <a:off x="2133600" y="4419600"/>
            <a:ext cx="4572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0" name="Straight Connector 6"/>
          <p:cNvCxnSpPr>
            <a:cxnSpLocks noChangeShapeType="1"/>
          </p:cNvCxnSpPr>
          <p:nvPr/>
        </p:nvCxnSpPr>
        <p:spPr bwMode="auto">
          <a:xfrm>
            <a:off x="2133600" y="4216400"/>
            <a:ext cx="2209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1" name="Straight Connector 8"/>
          <p:cNvCxnSpPr>
            <a:cxnSpLocks noChangeShapeType="1"/>
          </p:cNvCxnSpPr>
          <p:nvPr/>
        </p:nvCxnSpPr>
        <p:spPr bwMode="auto">
          <a:xfrm>
            <a:off x="4495800" y="4216400"/>
            <a:ext cx="2209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2" name="Straight Connector 10"/>
          <p:cNvCxnSpPr>
            <a:cxnSpLocks noChangeShapeType="1"/>
          </p:cNvCxnSpPr>
          <p:nvPr/>
        </p:nvCxnSpPr>
        <p:spPr bwMode="auto">
          <a:xfrm>
            <a:off x="2133600" y="4013200"/>
            <a:ext cx="9906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3" name="Straight Connector 12"/>
          <p:cNvCxnSpPr>
            <a:cxnSpLocks noChangeShapeType="1"/>
          </p:cNvCxnSpPr>
          <p:nvPr/>
        </p:nvCxnSpPr>
        <p:spPr bwMode="auto">
          <a:xfrm>
            <a:off x="3251200" y="4013200"/>
            <a:ext cx="1066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4" name="Straight Connector 13"/>
          <p:cNvCxnSpPr>
            <a:cxnSpLocks noChangeShapeType="1"/>
          </p:cNvCxnSpPr>
          <p:nvPr/>
        </p:nvCxnSpPr>
        <p:spPr bwMode="auto">
          <a:xfrm>
            <a:off x="4495800" y="4013200"/>
            <a:ext cx="1066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5" name="Straight Connector 14"/>
          <p:cNvCxnSpPr>
            <a:cxnSpLocks noChangeShapeType="1"/>
          </p:cNvCxnSpPr>
          <p:nvPr/>
        </p:nvCxnSpPr>
        <p:spPr bwMode="auto">
          <a:xfrm>
            <a:off x="5638800" y="4013200"/>
            <a:ext cx="1066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6" name="Straight Connector 18"/>
          <p:cNvCxnSpPr>
            <a:cxnSpLocks noChangeShapeType="1"/>
          </p:cNvCxnSpPr>
          <p:nvPr/>
        </p:nvCxnSpPr>
        <p:spPr bwMode="auto">
          <a:xfrm>
            <a:off x="21336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7" name="Straight Connector 20"/>
          <p:cNvCxnSpPr>
            <a:cxnSpLocks noChangeShapeType="1"/>
          </p:cNvCxnSpPr>
          <p:nvPr/>
        </p:nvCxnSpPr>
        <p:spPr bwMode="auto">
          <a:xfrm>
            <a:off x="26670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8" name="Straight Connector 22"/>
          <p:cNvCxnSpPr>
            <a:cxnSpLocks noChangeShapeType="1"/>
          </p:cNvCxnSpPr>
          <p:nvPr/>
        </p:nvCxnSpPr>
        <p:spPr bwMode="auto">
          <a:xfrm>
            <a:off x="32766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89" name="Straight Connector 23"/>
          <p:cNvCxnSpPr>
            <a:cxnSpLocks noChangeShapeType="1"/>
          </p:cNvCxnSpPr>
          <p:nvPr/>
        </p:nvCxnSpPr>
        <p:spPr bwMode="auto">
          <a:xfrm>
            <a:off x="38100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0" name="Straight Connector 24"/>
          <p:cNvCxnSpPr>
            <a:cxnSpLocks noChangeShapeType="1"/>
          </p:cNvCxnSpPr>
          <p:nvPr/>
        </p:nvCxnSpPr>
        <p:spPr bwMode="auto">
          <a:xfrm>
            <a:off x="44958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1" name="Straight Connector 25"/>
          <p:cNvCxnSpPr>
            <a:cxnSpLocks noChangeShapeType="1"/>
          </p:cNvCxnSpPr>
          <p:nvPr/>
        </p:nvCxnSpPr>
        <p:spPr bwMode="auto">
          <a:xfrm>
            <a:off x="50292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2" name="Straight Connector 26"/>
          <p:cNvCxnSpPr>
            <a:cxnSpLocks noChangeShapeType="1"/>
          </p:cNvCxnSpPr>
          <p:nvPr/>
        </p:nvCxnSpPr>
        <p:spPr bwMode="auto">
          <a:xfrm>
            <a:off x="57150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3" name="Straight Connector 27"/>
          <p:cNvCxnSpPr>
            <a:cxnSpLocks noChangeShapeType="1"/>
          </p:cNvCxnSpPr>
          <p:nvPr/>
        </p:nvCxnSpPr>
        <p:spPr bwMode="auto">
          <a:xfrm>
            <a:off x="6248400" y="3810000"/>
            <a:ext cx="457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4" name="Straight Connector 28"/>
          <p:cNvCxnSpPr>
            <a:cxnSpLocks noChangeShapeType="1"/>
          </p:cNvCxnSpPr>
          <p:nvPr/>
        </p:nvCxnSpPr>
        <p:spPr bwMode="auto">
          <a:xfrm>
            <a:off x="21336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5" name="Straight Connector 30"/>
          <p:cNvCxnSpPr>
            <a:cxnSpLocks noChangeShapeType="1"/>
          </p:cNvCxnSpPr>
          <p:nvPr/>
        </p:nvCxnSpPr>
        <p:spPr bwMode="auto">
          <a:xfrm>
            <a:off x="24384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6" name="Straight Connector 36"/>
          <p:cNvCxnSpPr>
            <a:cxnSpLocks noChangeShapeType="1"/>
          </p:cNvCxnSpPr>
          <p:nvPr/>
        </p:nvCxnSpPr>
        <p:spPr bwMode="auto">
          <a:xfrm>
            <a:off x="26670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7" name="Straight Connector 37"/>
          <p:cNvCxnSpPr>
            <a:cxnSpLocks noChangeShapeType="1"/>
          </p:cNvCxnSpPr>
          <p:nvPr/>
        </p:nvCxnSpPr>
        <p:spPr bwMode="auto">
          <a:xfrm>
            <a:off x="29718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8" name="Straight Connector 38"/>
          <p:cNvCxnSpPr>
            <a:cxnSpLocks noChangeShapeType="1"/>
          </p:cNvCxnSpPr>
          <p:nvPr/>
        </p:nvCxnSpPr>
        <p:spPr bwMode="auto">
          <a:xfrm>
            <a:off x="32766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199" name="Straight Connector 39"/>
          <p:cNvCxnSpPr>
            <a:cxnSpLocks noChangeShapeType="1"/>
          </p:cNvCxnSpPr>
          <p:nvPr/>
        </p:nvCxnSpPr>
        <p:spPr bwMode="auto">
          <a:xfrm>
            <a:off x="35814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0" name="Straight Connector 40"/>
          <p:cNvCxnSpPr>
            <a:cxnSpLocks noChangeShapeType="1"/>
          </p:cNvCxnSpPr>
          <p:nvPr/>
        </p:nvCxnSpPr>
        <p:spPr bwMode="auto">
          <a:xfrm>
            <a:off x="38100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1" name="Straight Connector 41"/>
          <p:cNvCxnSpPr>
            <a:cxnSpLocks noChangeShapeType="1"/>
          </p:cNvCxnSpPr>
          <p:nvPr/>
        </p:nvCxnSpPr>
        <p:spPr bwMode="auto">
          <a:xfrm>
            <a:off x="41148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2" name="Straight Connector 44"/>
          <p:cNvCxnSpPr>
            <a:cxnSpLocks noChangeShapeType="1"/>
          </p:cNvCxnSpPr>
          <p:nvPr/>
        </p:nvCxnSpPr>
        <p:spPr bwMode="auto">
          <a:xfrm>
            <a:off x="45720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3" name="Straight Connector 45"/>
          <p:cNvCxnSpPr>
            <a:cxnSpLocks noChangeShapeType="1"/>
          </p:cNvCxnSpPr>
          <p:nvPr/>
        </p:nvCxnSpPr>
        <p:spPr bwMode="auto">
          <a:xfrm>
            <a:off x="48768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4" name="Straight Connector 46"/>
          <p:cNvCxnSpPr>
            <a:cxnSpLocks noChangeShapeType="1"/>
          </p:cNvCxnSpPr>
          <p:nvPr/>
        </p:nvCxnSpPr>
        <p:spPr bwMode="auto">
          <a:xfrm>
            <a:off x="51054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5" name="Straight Connector 47"/>
          <p:cNvCxnSpPr>
            <a:cxnSpLocks noChangeShapeType="1"/>
          </p:cNvCxnSpPr>
          <p:nvPr/>
        </p:nvCxnSpPr>
        <p:spPr bwMode="auto">
          <a:xfrm>
            <a:off x="54102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6" name="Straight Connector 48"/>
          <p:cNvCxnSpPr>
            <a:cxnSpLocks noChangeShapeType="1"/>
          </p:cNvCxnSpPr>
          <p:nvPr/>
        </p:nvCxnSpPr>
        <p:spPr bwMode="auto">
          <a:xfrm>
            <a:off x="57150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7" name="Straight Connector 49"/>
          <p:cNvCxnSpPr>
            <a:cxnSpLocks noChangeShapeType="1"/>
          </p:cNvCxnSpPr>
          <p:nvPr/>
        </p:nvCxnSpPr>
        <p:spPr bwMode="auto">
          <a:xfrm>
            <a:off x="60198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8" name="Straight Connector 50"/>
          <p:cNvCxnSpPr>
            <a:cxnSpLocks noChangeShapeType="1"/>
          </p:cNvCxnSpPr>
          <p:nvPr/>
        </p:nvCxnSpPr>
        <p:spPr bwMode="auto">
          <a:xfrm>
            <a:off x="62484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209" name="Straight Connector 51"/>
          <p:cNvCxnSpPr>
            <a:cxnSpLocks noChangeShapeType="1"/>
          </p:cNvCxnSpPr>
          <p:nvPr/>
        </p:nvCxnSpPr>
        <p:spPr bwMode="auto">
          <a:xfrm>
            <a:off x="6553200" y="3581400"/>
            <a:ext cx="152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35874" name="TextBox 33"/>
          <p:cNvSpPr txBox="1">
            <a:spLocks noChangeArrowheads="1"/>
          </p:cNvSpPr>
          <p:nvPr/>
        </p:nvSpPr>
        <p:spPr bwMode="auto">
          <a:xfrm>
            <a:off x="838200" y="1371600"/>
            <a:ext cx="76962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 dirty="0"/>
              <a:t>Based on bit representation:</a:t>
            </a:r>
          </a:p>
          <a:p>
            <a:pPr algn="l"/>
            <a:r>
              <a:rPr lang="en-US" dirty="0"/>
              <a:t>Each point </a:t>
            </a:r>
            <a:r>
              <a:rPr lang="en-US" dirty="0">
                <a:latin typeface="Comic Sans MS" pitchFamily="66" charset="0"/>
              </a:rPr>
              <a:t>t</a:t>
            </a:r>
            <a:r>
              <a:rPr lang="en-US" dirty="0"/>
              <a:t> is in </a:t>
            </a:r>
            <a:r>
              <a:rPr lang="en-US" dirty="0" err="1">
                <a:latin typeface="cmsy10" pitchFamily="34" charset="0"/>
              </a:rPr>
              <a:t>d</a:t>
            </a:r>
            <a:r>
              <a:rPr lang="en-US" dirty="0" err="1">
                <a:latin typeface="Comic Sans MS" pitchFamily="66" charset="0"/>
              </a:rPr>
              <a:t>log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t</a:t>
            </a:r>
            <a:r>
              <a:rPr lang="en-US" dirty="0" err="1">
                <a:latin typeface="cmsy10" pitchFamily="34" charset="0"/>
              </a:rPr>
              <a:t>e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/>
              <a:t>segments</a:t>
            </a:r>
          </a:p>
          <a:p>
            <a:pPr algn="l"/>
            <a:r>
              <a:rPr lang="en-US" dirty="0">
                <a:latin typeface="Comic Sans MS" pitchFamily="66" charset="0"/>
                <a:sym typeface="Symbol" pitchFamily="18" charset="2"/>
              </a:rPr>
              <a:t></a:t>
            </a:r>
            <a:r>
              <a:rPr lang="en-US" baseline="-25000" dirty="0" err="1">
                <a:latin typeface="Comic Sans MS" pitchFamily="66" charset="0"/>
                <a:sym typeface="Symbol" pitchFamily="18" charset="2"/>
              </a:rPr>
              <a:t>i</a:t>
            </a:r>
            <a:r>
              <a:rPr lang="en-US" baseline="-25000" dirty="0">
                <a:latin typeface="Comic Sans MS" pitchFamily="66" charset="0"/>
                <a:sym typeface="Symbol" pitchFamily="18" charset="2"/>
              </a:rPr>
              <a:t>=1</a:t>
            </a:r>
            <a:r>
              <a:rPr lang="en-US" sz="3600" baseline="60000" dirty="0">
                <a:latin typeface="Comic Sans MS" pitchFamily="66" charset="0"/>
                <a:sym typeface="Symbol" pitchFamily="18" charset="2"/>
              </a:rPr>
              <a:t>t</a:t>
            </a:r>
            <a:r>
              <a:rPr lang="en-US" dirty="0">
                <a:latin typeface="Comic Sans MS" pitchFamily="66" charset="0"/>
              </a:rPr>
              <a:t> x</a:t>
            </a:r>
            <a:r>
              <a:rPr lang="en-US" baseline="-25000" dirty="0">
                <a:latin typeface="Comic Sans MS" pitchFamily="66" charset="0"/>
              </a:rPr>
              <a:t>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/>
              <a:t>- Sum of at most </a:t>
            </a:r>
            <a:r>
              <a:rPr lang="en-US" dirty="0">
                <a:latin typeface="Comic Sans MS" pitchFamily="66" charset="0"/>
              </a:rPr>
              <a:t>log t </a:t>
            </a:r>
            <a:r>
              <a:rPr lang="en-US" dirty="0"/>
              <a:t>accumulators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4800" y="4886325"/>
            <a:ext cx="8839200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l" eaLnBrk="0" hangingPunct="0">
              <a:buFontTx/>
              <a:buNone/>
              <a:defRPr/>
            </a:pPr>
            <a:r>
              <a:rPr lang="en-US" sz="2800" b="1" dirty="0"/>
              <a:t>By setting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’ </a:t>
            </a:r>
            <a:r>
              <a:rPr lang="en-US" sz="2800" b="1" dirty="0">
                <a:solidFill>
                  <a:srgbClr val="0000FF"/>
                </a:solidFill>
                <a:latin typeface="cmsy10" pitchFamily="34" charset="0"/>
                <a:sym typeface="Symbol" pitchFamily="18" charset="2"/>
              </a:rPr>
              <a:t>¼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  / log T </a:t>
            </a:r>
            <a:r>
              <a:rPr lang="en-US" sz="2800" b="1" dirty="0"/>
              <a:t>can get the desired privacy</a:t>
            </a:r>
          </a:p>
          <a:p>
            <a:pPr marL="342900" indent="-342900" algn="l" eaLnBrk="0" hangingPunct="0">
              <a:buFontTx/>
              <a:buNone/>
              <a:defRPr/>
            </a:pPr>
            <a:r>
              <a:rPr lang="en-US" sz="2800" b="1" dirty="0"/>
              <a:t>Accuracy:</a:t>
            </a:r>
            <a:r>
              <a:rPr lang="en-US" sz="2800" dirty="0"/>
              <a:t>  With all but negligible in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/>
              <a:t> probability the error at every step </a:t>
            </a:r>
            <a:r>
              <a:rPr lang="en-US" sz="2800" dirty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/>
              <a:t> is at most  </a:t>
            </a:r>
            <a:r>
              <a:rPr lang="en-US" sz="2800" b="1" dirty="0">
                <a:solidFill>
                  <a:srgbClr val="0000FF"/>
                </a:solidFill>
              </a:rPr>
              <a:t>O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((</a:t>
            </a:r>
            <a:r>
              <a:rPr lang="en-US" b="1" dirty="0">
                <a:solidFill>
                  <a:srgbClr val="0000FF"/>
                </a:solidFill>
              </a:rPr>
              <a:t>log</a:t>
            </a:r>
            <a:r>
              <a:rPr lang="en-US" b="1" baseline="30000" dirty="0">
                <a:solidFill>
                  <a:srgbClr val="0000FF"/>
                </a:solidFill>
                <a:latin typeface="Comic Sans MS" pitchFamily="66" charset="0"/>
              </a:rPr>
              <a:t>1.5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T)/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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))</a:t>
            </a:r>
            <a:r>
              <a:rPr lang="en-US" sz="2800" dirty="0"/>
              <a:t>. </a:t>
            </a:r>
            <a:endParaRPr lang="en-US" sz="28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l">
              <a:buFontTx/>
              <a:buNone/>
              <a:defRPr/>
            </a:pPr>
            <a:endParaRPr lang="en-US" dirty="0"/>
          </a:p>
        </p:txBody>
      </p:sp>
      <p:cxnSp>
        <p:nvCxnSpPr>
          <p:cNvPr id="36" name="Straight Arrow Connector 35"/>
          <p:cNvCxnSpPr>
            <a:cxnSpLocks noChangeShapeType="1"/>
          </p:cNvCxnSpPr>
          <p:nvPr/>
        </p:nvCxnSpPr>
        <p:spPr bwMode="auto">
          <a:xfrm>
            <a:off x="2133600" y="4648200"/>
            <a:ext cx="4648200" cy="1588"/>
          </a:xfrm>
          <a:prstGeom prst="straightConnector1">
            <a:avLst/>
          </a:prstGeom>
          <a:noFill/>
          <a:ln w="28575" algn="ctr">
            <a:solidFill>
              <a:srgbClr val="FF9900"/>
            </a:solidFill>
            <a:round/>
            <a:headEnd/>
            <a:tailEnd type="arrow" w="med" len="med"/>
          </a:ln>
        </p:spPr>
      </p:cxnSp>
      <p:sp>
        <p:nvSpPr>
          <p:cNvPr id="39" name="Rounded Rectangular Callout 38"/>
          <p:cNvSpPr>
            <a:spLocks noChangeArrowheads="1"/>
          </p:cNvSpPr>
          <p:nvPr/>
        </p:nvSpPr>
        <p:spPr bwMode="auto">
          <a:xfrm>
            <a:off x="7086600" y="5943600"/>
            <a:ext cx="1828800" cy="609600"/>
          </a:xfrm>
          <a:prstGeom prst="wedgeRoundRectCallout">
            <a:avLst>
              <a:gd name="adj1" fmla="val -152185"/>
              <a:gd name="adj2" fmla="val -50958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canceling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Synthetic Counter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Can make the counter synthetic</a:t>
            </a:r>
          </a:p>
          <a:p>
            <a:r>
              <a:rPr lang="en-US" dirty="0" smtClean="0"/>
              <a:t>Monotone</a:t>
            </a:r>
          </a:p>
          <a:p>
            <a:r>
              <a:rPr lang="en-US" dirty="0" smtClean="0"/>
              <a:t>Each round counter goes up by at most </a:t>
            </a:r>
            <a:r>
              <a:rPr lang="en-US" dirty="0" smtClean="0">
                <a:latin typeface="Comic Sans MS" pitchFamily="66" charset="0"/>
              </a:rPr>
              <a:t>1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Apply to any monotone function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Lower Bound on Accuracy 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 smtClean="0"/>
              <a:t>Theorem</a:t>
            </a:r>
            <a:r>
              <a:rPr lang="en-US" dirty="0" smtClean="0"/>
              <a:t>: additive inaccuracy of </a:t>
            </a:r>
            <a:r>
              <a:rPr lang="en-US" dirty="0" smtClean="0">
                <a:latin typeface="Comic Sans MS" pitchFamily="66" charset="0"/>
              </a:rPr>
              <a:t>log T</a:t>
            </a:r>
            <a:r>
              <a:rPr lang="en-US" dirty="0" smtClean="0"/>
              <a:t> is essential for </a:t>
            </a:r>
            <a:r>
              <a:rPr lang="en-US" dirty="0" smtClean="0">
                <a:sym typeface="Symbol" pitchFamily="18" charset="2"/>
              </a:rPr>
              <a:t></a:t>
            </a:r>
            <a:r>
              <a:rPr lang="en-US" dirty="0" smtClean="0"/>
              <a:t>-differential privacy, </a:t>
            </a:r>
            <a:r>
              <a:rPr lang="en-US" i="1" dirty="0" smtClean="0"/>
              <a:t>even for </a:t>
            </a:r>
            <a:r>
              <a:rPr lang="en-US" i="1" dirty="0" smtClean="0">
                <a:sym typeface="Symbol" pitchFamily="18" charset="2"/>
              </a:rPr>
              <a:t></a:t>
            </a:r>
            <a:r>
              <a:rPr lang="en-US" i="1" dirty="0" smtClean="0"/>
              <a:t>=1 </a:t>
            </a:r>
          </a:p>
          <a:p>
            <a:r>
              <a:rPr lang="en-US" dirty="0" smtClean="0"/>
              <a:t>Consider: the stream </a:t>
            </a:r>
            <a:r>
              <a:rPr lang="en-US" dirty="0" smtClean="0">
                <a:latin typeface="Comic Sans MS" pitchFamily="66" charset="0"/>
              </a:rPr>
              <a:t>0</a:t>
            </a:r>
            <a:r>
              <a:rPr lang="en-US" baseline="30000" dirty="0" smtClean="0">
                <a:latin typeface="Comic Sans MS" pitchFamily="66" charset="0"/>
              </a:rPr>
              <a:t>T</a:t>
            </a:r>
            <a:r>
              <a:rPr lang="en-US" dirty="0" smtClean="0"/>
              <a:t> compared to collection of </a:t>
            </a:r>
            <a:r>
              <a:rPr lang="en-US" dirty="0" smtClean="0">
                <a:latin typeface="Comic Sans MS" pitchFamily="66" charset="0"/>
              </a:rPr>
              <a:t>T/b</a:t>
            </a:r>
            <a:r>
              <a:rPr lang="en-US" dirty="0" smtClean="0"/>
              <a:t> streams of the form </a:t>
            </a:r>
            <a:r>
              <a:rPr lang="en-US" dirty="0" smtClean="0">
                <a:latin typeface="Comic Sans MS" pitchFamily="66" charset="0"/>
              </a:rPr>
              <a:t>0</a:t>
            </a:r>
            <a:r>
              <a:rPr lang="en-US" baseline="30000" dirty="0" smtClean="0">
                <a:latin typeface="Comic Sans MS" pitchFamily="66" charset="0"/>
              </a:rPr>
              <a:t>jb</a:t>
            </a:r>
            <a:r>
              <a:rPr lang="en-US" dirty="0" smtClean="0">
                <a:latin typeface="Comic Sans MS" pitchFamily="66" charset="0"/>
              </a:rPr>
              <a:t>1</a:t>
            </a:r>
            <a:r>
              <a:rPr lang="en-US" baseline="30000" dirty="0" smtClean="0">
                <a:latin typeface="Comic Sans MS" pitchFamily="66" charset="0"/>
              </a:rPr>
              <a:t>b</a:t>
            </a:r>
            <a:r>
              <a:rPr lang="en-US" dirty="0" smtClean="0">
                <a:latin typeface="Comic Sans MS" pitchFamily="66" charset="0"/>
              </a:rPr>
              <a:t>0</a:t>
            </a:r>
            <a:r>
              <a:rPr lang="en-US" baseline="30000" dirty="0" smtClean="0">
                <a:latin typeface="Comic Sans MS" pitchFamily="66" charset="0"/>
              </a:rPr>
              <a:t>T-(j+1)b</a:t>
            </a:r>
            <a:r>
              <a:rPr lang="en-US" dirty="0" smtClean="0">
                <a:latin typeface="Comic Sans MS" pitchFamily="66" charset="0"/>
              </a:rPr>
              <a:t> </a:t>
            </a:r>
          </a:p>
          <a:p>
            <a:pPr algn="ctr">
              <a:buFontTx/>
              <a:buNone/>
            </a:pPr>
            <a:endParaRPr lang="en-US" b="1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en-US" b="1" dirty="0" err="1" smtClean="0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j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 = 000000001111000000000000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ounded Rectangular Callout 3"/>
          <p:cNvSpPr>
            <a:spLocks noChangeArrowheads="1"/>
          </p:cNvSpPr>
          <p:nvPr/>
        </p:nvSpPr>
        <p:spPr bwMode="auto">
          <a:xfrm>
            <a:off x="609600" y="5486400"/>
            <a:ext cx="6705600" cy="1524000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/>
            <a:r>
              <a:rPr lang="en-US"/>
              <a:t>Call output sequence </a:t>
            </a:r>
            <a:r>
              <a:rPr lang="en-US" b="1"/>
              <a:t>correct:</a:t>
            </a:r>
            <a:r>
              <a:rPr lang="en-US"/>
              <a:t> if a </a:t>
            </a:r>
            <a:r>
              <a:rPr lang="en-US">
                <a:latin typeface="Comic Sans MS" pitchFamily="66" charset="0"/>
              </a:rPr>
              <a:t>b/3</a:t>
            </a:r>
            <a:r>
              <a:rPr lang="en-US"/>
              <a:t> approximation for all points in time</a:t>
            </a:r>
          </a:p>
        </p:txBody>
      </p:sp>
      <p:sp>
        <p:nvSpPr>
          <p:cNvPr id="5" name="Right Brace 4"/>
          <p:cNvSpPr>
            <a:spLocks/>
          </p:cNvSpPr>
          <p:nvPr/>
        </p:nvSpPr>
        <p:spPr bwMode="auto">
          <a:xfrm rot="5400000">
            <a:off x="4160837" y="4313238"/>
            <a:ext cx="517525" cy="914400"/>
          </a:xfrm>
          <a:prstGeom prst="rightBrace">
            <a:avLst>
              <a:gd name="adj1" fmla="val 8344"/>
              <a:gd name="adj2" fmla="val 53528"/>
            </a:avLst>
          </a:prstGeom>
          <a:noFill/>
          <a:ln w="19050" algn="ctr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14800" y="4953000"/>
            <a:ext cx="68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>
                <a:latin typeface="Comic Sans MS" pitchFamily="66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90800" y="6019800"/>
            <a:ext cx="3657600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400">
                <a:latin typeface="Comic Sans MS" pitchFamily="66" charset="0"/>
                <a:sym typeface="Symbol" pitchFamily="18" charset="2"/>
              </a:rPr>
              <a:t>b=1/2log T</a:t>
            </a:r>
            <a:r>
              <a:rPr lang="en-US" sz="2400">
                <a:sym typeface="Symbol" pitchFamily="18" charset="2"/>
              </a:rPr>
              <a:t>,  =1/2 </a:t>
            </a:r>
            <a:endParaRPr lang="en-US" sz="2400"/>
          </a:p>
        </p:txBody>
      </p:sp>
      <p:sp>
        <p:nvSpPr>
          <p:cNvPr id="37891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mtClean="0"/>
              <a:t>…Lower Bound on Accuracy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76200" y="1447800"/>
            <a:ext cx="87630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smtClean="0"/>
              <a:t>Important properties</a:t>
            </a:r>
          </a:p>
          <a:p>
            <a:r>
              <a:rPr lang="en-US" smtClean="0"/>
              <a:t>For any output, ratio of probabilities under stream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b="1" baseline="-25000" smtClean="0">
                <a:solidFill>
                  <a:srgbClr val="0000FF"/>
                </a:solidFill>
                <a:latin typeface="Comic Sans MS" pitchFamily="66" charset="0"/>
              </a:rPr>
              <a:t>j</a:t>
            </a:r>
            <a:r>
              <a:rPr lang="en-US" smtClean="0"/>
              <a:t> and </a:t>
            </a:r>
            <a:r>
              <a:rPr lang="en-US" smtClean="0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baseline="30000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mtClean="0"/>
              <a:t> should be at least 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e</a:t>
            </a:r>
            <a:r>
              <a:rPr lang="en-US" b="1" baseline="30000" smtClean="0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-b</a:t>
            </a:r>
            <a:endParaRPr lang="en-US" b="1" smtClean="0">
              <a:solidFill>
                <a:srgbClr val="0000FF"/>
              </a:solidFill>
            </a:endParaRPr>
          </a:p>
          <a:p>
            <a:pPr lvl="1"/>
            <a:r>
              <a:rPr lang="en-US" smtClean="0"/>
              <a:t>Hybrid argument from differential privacy</a:t>
            </a:r>
          </a:p>
          <a:p>
            <a:r>
              <a:rPr lang="en-US" smtClean="0"/>
              <a:t>Any output sequence </a:t>
            </a:r>
            <a:r>
              <a:rPr lang="en-US" b="1" smtClean="0"/>
              <a:t>correct</a:t>
            </a:r>
            <a:r>
              <a:rPr lang="en-US" smtClean="0"/>
              <a:t> for at most one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b="1" baseline="-25000" smtClean="0">
                <a:solidFill>
                  <a:srgbClr val="0000FF"/>
                </a:solidFill>
                <a:latin typeface="Comic Sans MS" pitchFamily="66" charset="0"/>
              </a:rPr>
              <a:t>j</a:t>
            </a:r>
            <a:r>
              <a:rPr lang="en-US" smtClean="0"/>
              <a:t> or </a:t>
            </a:r>
            <a:r>
              <a:rPr lang="en-US" smtClean="0">
                <a:latin typeface="Comic Sans MS" pitchFamily="66" charset="0"/>
              </a:rPr>
              <a:t>0</a:t>
            </a:r>
            <a:r>
              <a:rPr lang="en-US" baseline="30000" smtClean="0">
                <a:latin typeface="Comic Sans MS" pitchFamily="66" charset="0"/>
              </a:rPr>
              <a:t>T </a:t>
            </a:r>
            <a:r>
              <a:rPr lang="en-US" smtClean="0"/>
              <a:t> </a:t>
            </a:r>
          </a:p>
          <a:p>
            <a:pPr lvl="1"/>
            <a:r>
              <a:rPr lang="en-US" smtClean="0"/>
              <a:t>Say probability of a good output sequence is at least </a:t>
            </a:r>
            <a:r>
              <a:rPr lang="en-US" smtClean="0">
                <a:sym typeface="Symbol" pitchFamily="18" charset="2"/>
              </a:rPr>
              <a:t></a:t>
            </a:r>
            <a:endParaRPr lang="en-US" smtClean="0"/>
          </a:p>
        </p:txBody>
      </p:sp>
      <p:sp>
        <p:nvSpPr>
          <p:cNvPr id="37893" name="TextBox 3"/>
          <p:cNvSpPr txBox="1">
            <a:spLocks noChangeArrowheads="1"/>
          </p:cNvSpPr>
          <p:nvPr/>
        </p:nvSpPr>
        <p:spPr bwMode="auto">
          <a:xfrm>
            <a:off x="3810000" y="1295400"/>
            <a:ext cx="5334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=000000001111000000000000</a:t>
            </a:r>
            <a:endParaRPr lang="en-US" sz="2400"/>
          </a:p>
          <a:p>
            <a:pPr algn="l"/>
            <a:endParaRPr lang="en-US" sz="2400"/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914400" y="4902200"/>
            <a:ext cx="2743200" cy="1143000"/>
          </a:xfrm>
          <a:prstGeom prst="ellipse">
            <a:avLst/>
          </a:prstGeom>
          <a:noFill/>
          <a:ln w="1905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1828800" y="4978400"/>
            <a:ext cx="914400" cy="381000"/>
          </a:xfrm>
          <a:prstGeom prst="ellipse">
            <a:avLst/>
          </a:prstGeom>
          <a:noFill/>
          <a:ln w="19050" algn="ctr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2286000" y="5359400"/>
            <a:ext cx="914400" cy="3810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1143000" y="5283200"/>
            <a:ext cx="914400" cy="381000"/>
          </a:xfrm>
          <a:prstGeom prst="ellipse">
            <a:avLst/>
          </a:prstGeom>
          <a:noFill/>
          <a:ln w="19050" algn="ctr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1600200" y="5664200"/>
            <a:ext cx="914400" cy="38100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10" name="Rounded Rectangular Callout 9"/>
          <p:cNvSpPr>
            <a:spLocks noChangeArrowheads="1"/>
          </p:cNvSpPr>
          <p:nvPr/>
        </p:nvSpPr>
        <p:spPr bwMode="auto">
          <a:xfrm>
            <a:off x="4876800" y="4749800"/>
            <a:ext cx="2438400" cy="609600"/>
          </a:xfrm>
          <a:prstGeom prst="wedgeRoundRectCallout">
            <a:avLst>
              <a:gd name="adj1" fmla="val -121074"/>
              <a:gd name="adj2" fmla="val 58796"/>
              <a:gd name="adj3" fmla="val 16667"/>
            </a:avLst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Good for </a:t>
            </a:r>
            <a:r>
              <a:rPr lang="en-US">
                <a:latin typeface="Comic Sans MS" pitchFamily="66" charset="0"/>
              </a:rPr>
              <a:t>S</a:t>
            </a:r>
            <a:r>
              <a:rPr lang="en-US" baseline="-25000">
                <a:latin typeface="Comic Sans MS" pitchFamily="66" charset="0"/>
              </a:rPr>
              <a:t>j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191000" y="5486400"/>
            <a:ext cx="4724400" cy="584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Prob under</a:t>
            </a:r>
            <a:r>
              <a:rPr lang="en-US">
                <a:latin typeface="Comic Sans MS" pitchFamily="66" charset="0"/>
              </a:rPr>
              <a:t> 0</a:t>
            </a:r>
            <a:r>
              <a:rPr lang="en-US" baseline="30000">
                <a:latin typeface="Comic Sans MS" pitchFamily="66" charset="0"/>
              </a:rPr>
              <a:t>T</a:t>
            </a:r>
            <a:r>
              <a:rPr lang="en-US"/>
              <a:t>: at least </a:t>
            </a:r>
            <a:r>
              <a:rPr lang="en-US">
                <a:sym typeface="Symbol" pitchFamily="18" charset="2"/>
              </a:rPr>
              <a:t></a:t>
            </a:r>
            <a:r>
              <a:rPr lang="en-US">
                <a:latin typeface="Comic Sans MS" pitchFamily="66" charset="0"/>
              </a:rPr>
              <a:t>e</a:t>
            </a:r>
            <a:r>
              <a:rPr lang="en-US" baseline="30000">
                <a:latin typeface="Comic Sans MS" pitchFamily="66" charset="0"/>
                <a:sym typeface="Symbol" pitchFamily="18" charset="2"/>
              </a:rPr>
              <a:t>-b</a:t>
            </a: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57200" y="6273800"/>
            <a:ext cx="2971800" cy="5842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  <a:sym typeface="Symbol" pitchFamily="18" charset="2"/>
              </a:rPr>
              <a:t>T/b</a:t>
            </a:r>
            <a:r>
              <a:rPr lang="en-US">
                <a:sym typeface="Symbol" pitchFamily="18" charset="2"/>
              </a:rPr>
              <a:t> </a:t>
            </a:r>
            <a:r>
              <a:rPr lang="en-US">
                <a:latin typeface="Comic Sans MS" pitchFamily="66" charset="0"/>
              </a:rPr>
              <a:t>e</a:t>
            </a:r>
            <a:r>
              <a:rPr lang="en-US" baseline="30000">
                <a:latin typeface="Comic Sans MS" pitchFamily="66" charset="0"/>
                <a:sym typeface="Symbol" pitchFamily="18" charset="2"/>
              </a:rPr>
              <a:t>-b</a:t>
            </a:r>
            <a:r>
              <a:rPr lang="en-US">
                <a:sym typeface="Symbol" pitchFamily="18" charset="2"/>
              </a:rPr>
              <a:t> </a:t>
            </a:r>
            <a:r>
              <a:rPr lang="en-US">
                <a:latin typeface="cmsy10" pitchFamily="34" charset="0"/>
                <a:sym typeface="Symbol" pitchFamily="18" charset="2"/>
              </a:rPr>
              <a:t>·</a:t>
            </a:r>
            <a:r>
              <a:rPr lang="en-US">
                <a:sym typeface="Symbol" pitchFamily="18" charset="2"/>
              </a:rPr>
              <a:t>  </a:t>
            </a:r>
            <a:endParaRPr lang="en-US"/>
          </a:p>
        </p:txBody>
      </p:sp>
      <p:sp>
        <p:nvSpPr>
          <p:cNvPr id="13" name="Right Arrow 12"/>
          <p:cNvSpPr>
            <a:spLocks noChangeArrowheads="1"/>
          </p:cNvSpPr>
          <p:nvPr/>
        </p:nvSpPr>
        <p:spPr bwMode="auto">
          <a:xfrm>
            <a:off x="3657600" y="6477000"/>
            <a:ext cx="1143000" cy="304800"/>
          </a:xfrm>
          <a:prstGeom prst="rightArrow">
            <a:avLst>
              <a:gd name="adj1" fmla="val 50000"/>
              <a:gd name="adj2" fmla="val 50000"/>
            </a:avLst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876800" y="6396038"/>
            <a:ext cx="2209800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400">
                <a:latin typeface="Comic Sans MS" pitchFamily="66" charset="0"/>
                <a:sym typeface="Symbol" pitchFamily="18" charset="2"/>
              </a:rPr>
              <a:t>contradiction</a:t>
            </a:r>
            <a:endParaRPr lang="en-US" sz="2400"/>
          </a:p>
        </p:txBody>
      </p:sp>
      <p:sp>
        <p:nvSpPr>
          <p:cNvPr id="16" name="Rounded Rectangular Callout 15"/>
          <p:cNvSpPr/>
          <p:nvPr/>
        </p:nvSpPr>
        <p:spPr bwMode="auto">
          <a:xfrm>
            <a:off x="6324600" y="2590800"/>
            <a:ext cx="2819400" cy="990600"/>
          </a:xfrm>
          <a:prstGeom prst="wedgeRoundRectCallout">
            <a:avLst>
              <a:gd name="adj1" fmla="val -112903"/>
              <a:gd name="adj2" fmla="val 85998"/>
              <a:gd name="adj3" fmla="val 16667"/>
            </a:avLst>
          </a:prstGeom>
          <a:noFill/>
          <a:ln w="1905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 algn="l">
              <a:defRPr/>
            </a:pPr>
            <a:r>
              <a:rPr lang="en-US" sz="2400" dirty="0">
                <a:latin typeface="Comic Sans MS" pitchFamily="66" charset="0"/>
              </a:rPr>
              <a:t>b/3</a:t>
            </a:r>
            <a:r>
              <a:rPr lang="en-US" sz="2400" dirty="0"/>
              <a:t> approximation for all points in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5" grpId="0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Hybrid Proof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3820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smtClean="0"/>
              <a:t>Want to show that for any event </a:t>
            </a:r>
            <a:r>
              <a:rPr lang="en-US" smtClean="0">
                <a:latin typeface="Comic Sans MS" pitchFamily="66" charset="0"/>
              </a:rPr>
              <a:t>B</a:t>
            </a:r>
          </a:p>
        </p:txBody>
      </p:sp>
      <p:sp>
        <p:nvSpPr>
          <p:cNvPr id="38916" name="Text Box 8"/>
          <p:cNvSpPr txBox="1">
            <a:spLocks noChangeArrowheads="1"/>
          </p:cNvSpPr>
          <p:nvPr/>
        </p:nvSpPr>
        <p:spPr bwMode="auto">
          <a:xfrm>
            <a:off x="1524000" y="3073400"/>
            <a:ext cx="46482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baseline="-25000">
                <a:solidFill>
                  <a:srgbClr val="0000FF"/>
                </a:solidFill>
                <a:latin typeface="Comic Sans MS" pitchFamily="66" charset="0"/>
              </a:rPr>
              <a:t>j</a:t>
            </a:r>
            <a:r>
              <a:rPr lang="en-US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b="1">
                <a:solidFill>
                  <a:srgbClr val="0000FF"/>
                </a:solidFill>
                <a:latin typeface="cmsy10" pitchFamily="34" charset="0"/>
              </a:rPr>
              <a:t> 2 </a:t>
            </a:r>
            <a:r>
              <a:rPr lang="en-US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]</a:t>
            </a:r>
          </a:p>
        </p:txBody>
      </p:sp>
      <p:sp>
        <p:nvSpPr>
          <p:cNvPr id="38917" name="Line 13"/>
          <p:cNvSpPr>
            <a:spLocks noChangeShapeType="1"/>
          </p:cNvSpPr>
          <p:nvPr/>
        </p:nvSpPr>
        <p:spPr bwMode="auto">
          <a:xfrm flipV="1">
            <a:off x="1524000" y="2971800"/>
            <a:ext cx="2895600" cy="2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918" name="Text Box 14"/>
          <p:cNvSpPr txBox="1">
            <a:spLocks noChangeArrowheads="1"/>
          </p:cNvSpPr>
          <p:nvPr/>
        </p:nvSpPr>
        <p:spPr bwMode="auto">
          <a:xfrm>
            <a:off x="381000" y="2722563"/>
            <a:ext cx="1219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n-US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l-GR" b="1" baseline="30000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 b="1" baseline="30000">
                <a:solidFill>
                  <a:srgbClr val="FF0000"/>
                </a:solidFill>
                <a:latin typeface="Comic Sans MS" pitchFamily="66" charset="0"/>
              </a:rPr>
              <a:t>b</a:t>
            </a:r>
            <a:r>
              <a:rPr lang="en-US"/>
              <a:t> </a:t>
            </a:r>
            <a:r>
              <a:rPr lang="en-US" b="1"/>
              <a:t>≤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1524000" y="2311400"/>
            <a:ext cx="51054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Pr[A(0</a:t>
            </a:r>
            <a:r>
              <a:rPr lang="en-US" b="1" baseline="3000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 B]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524000" y="4749800"/>
            <a:ext cx="46482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>
                <a:solidFill>
                  <a:srgbClr val="0000FF"/>
                </a:solidFill>
                <a:latin typeface="Comic Sans MS" pitchFamily="66" charset="0"/>
              </a:rPr>
              <a:t>Pr[A(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ji+1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9" name="Line 13"/>
          <p:cNvSpPr>
            <a:spLocks noChangeShapeType="1"/>
          </p:cNvSpPr>
          <p:nvPr/>
        </p:nvSpPr>
        <p:spPr bwMode="auto">
          <a:xfrm flipV="1">
            <a:off x="457200" y="6096000"/>
            <a:ext cx="1981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381000" y="4398963"/>
            <a:ext cx="12192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e</a:t>
            </a:r>
            <a:r>
              <a:rPr lang="en-US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l-GR" b="1" baseline="30000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/>
              <a:t> </a:t>
            </a:r>
            <a:r>
              <a:rPr lang="en-US" b="1"/>
              <a:t>≤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1524000" y="3987800"/>
            <a:ext cx="51054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ji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 </a:t>
            </a:r>
            <a:r>
              <a:rPr lang="en-US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 B]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7400" y="2362200"/>
            <a:ext cx="3886200" cy="2074863"/>
          </a:xfrm>
          <a:prstGeom prst="rect">
            <a:avLst/>
          </a:prstGeom>
          <a:solidFill>
            <a:srgbClr val="FFCCFF"/>
          </a:solidFill>
        </p:spPr>
        <p:txBody>
          <a:bodyPr>
            <a:spAutoFit/>
          </a:bodyPr>
          <a:lstStyle/>
          <a:p>
            <a:pPr algn="l">
              <a:buFontTx/>
              <a:buNone/>
              <a:defRPr/>
            </a:pPr>
            <a:r>
              <a:rPr lang="en-US" sz="2800" b="1" dirty="0">
                <a:solidFill>
                  <a:srgbClr val="0000FF"/>
                </a:solidFill>
                <a:latin typeface="+mn-lt"/>
              </a:rPr>
              <a:t>Let</a:t>
            </a:r>
          </a:p>
          <a:p>
            <a:pPr algn="l">
              <a:buFontTx/>
              <a:buNone/>
              <a:defRPr/>
            </a:pPr>
            <a:r>
              <a:rPr lang="en-US" sz="2800" b="1" dirty="0" err="1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sz="2800" b="1" baseline="-25000" dirty="0" err="1">
                <a:solidFill>
                  <a:srgbClr val="0000FF"/>
                </a:solidFill>
                <a:latin typeface="Comic Sans MS"/>
              </a:rPr>
              <a:t>ji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=</a:t>
            </a:r>
            <a:r>
              <a:rPr lang="en-US" sz="2800" dirty="0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sz="2800" b="1" baseline="30000" dirty="0">
                <a:solidFill>
                  <a:srgbClr val="0000FF"/>
                </a:solidFill>
                <a:latin typeface="Comic Sans MS" pitchFamily="66" charset="0"/>
              </a:rPr>
              <a:t>jb</a:t>
            </a:r>
            <a:r>
              <a:rPr lang="en-US" sz="2800" dirty="0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 b="1" baseline="30000" dirty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800" dirty="0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sz="2800" b="1" baseline="30000" dirty="0">
                <a:solidFill>
                  <a:srgbClr val="0000FF"/>
                </a:solidFill>
                <a:latin typeface="Comic Sans MS" pitchFamily="66" charset="0"/>
              </a:rPr>
              <a:t>T-jb-i</a:t>
            </a:r>
            <a:endParaRPr lang="en-US" sz="2800" dirty="0">
              <a:solidFill>
                <a:srgbClr val="0000FF"/>
              </a:solidFill>
            </a:endParaRPr>
          </a:p>
          <a:p>
            <a:pPr algn="l">
              <a:defRPr/>
            </a:pP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sz="2800" b="1" baseline="-25000" dirty="0">
                <a:solidFill>
                  <a:srgbClr val="0000FF"/>
                </a:solidFill>
                <a:latin typeface="Comic Sans MS"/>
              </a:rPr>
              <a:t>j0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=0</a:t>
            </a:r>
            <a:r>
              <a:rPr lang="en-US" sz="2800" b="1" baseline="30000" dirty="0">
                <a:solidFill>
                  <a:srgbClr val="0000FF"/>
                </a:solidFill>
                <a:latin typeface="Comic Sans MS"/>
              </a:rPr>
              <a:t>T</a:t>
            </a:r>
          </a:p>
          <a:p>
            <a:pPr algn="l">
              <a:defRPr/>
            </a:pPr>
            <a:r>
              <a:rPr lang="en-US" sz="2800" b="1" dirty="0" err="1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sz="2800" b="1" baseline="-25000" dirty="0" err="1">
                <a:solidFill>
                  <a:srgbClr val="0000FF"/>
                </a:solidFill>
                <a:latin typeface="Comic Sans MS"/>
              </a:rPr>
              <a:t>jb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=</a:t>
            </a:r>
            <a:r>
              <a:rPr lang="en-US" sz="2800" b="1" dirty="0" err="1">
                <a:solidFill>
                  <a:srgbClr val="0000FF"/>
                </a:solidFill>
                <a:latin typeface="Comic Sans MS" pitchFamily="66" charset="0"/>
              </a:rPr>
              <a:t>S</a:t>
            </a:r>
            <a:r>
              <a:rPr lang="en-US" sz="2800" b="1" baseline="-25000" dirty="0" err="1">
                <a:solidFill>
                  <a:srgbClr val="0000FF"/>
                </a:solidFill>
                <a:latin typeface="Comic Sans MS"/>
              </a:rPr>
              <a:t>j</a:t>
            </a:r>
            <a:endParaRPr lang="en-US" sz="2800" dirty="0"/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57200" y="6243638"/>
            <a:ext cx="4648200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jb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7848600" y="5892800"/>
            <a:ext cx="12192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cmsy10" pitchFamily="34" charset="0"/>
              </a:rPr>
              <a:t>¸</a:t>
            </a:r>
            <a:r>
              <a:rPr lang="en-US" sz="2400" b="1">
                <a:solidFill>
                  <a:srgbClr val="FF0000"/>
                </a:solidFill>
                <a:latin typeface="Comic Sans MS" pitchFamily="66" charset="0"/>
              </a:rPr>
              <a:t> e</a:t>
            </a:r>
            <a:r>
              <a:rPr lang="en-US" sz="2400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l-GR" sz="2400" b="1" baseline="30000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 sz="2400" b="1" baseline="30000">
                <a:solidFill>
                  <a:srgbClr val="FF0000"/>
                </a:solidFill>
                <a:latin typeface="Comic Sans MS" pitchFamily="66" charset="0"/>
              </a:rPr>
              <a:t>b</a:t>
            </a:r>
            <a:r>
              <a:rPr lang="en-US" sz="2400"/>
              <a:t> </a:t>
            </a:r>
            <a:endParaRPr lang="en-US" sz="2400" b="1"/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57200" y="5481638"/>
            <a:ext cx="5105400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j0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2438400" y="5867400"/>
            <a:ext cx="3810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/>
              <a:t>=</a:t>
            </a:r>
            <a:endParaRPr lang="en-US" sz="2400" b="1"/>
          </a:p>
        </p:txBody>
      </p:sp>
      <p:sp>
        <p:nvSpPr>
          <p:cNvPr id="23" name="Line 13"/>
          <p:cNvSpPr>
            <a:spLocks noChangeShapeType="1"/>
          </p:cNvSpPr>
          <p:nvPr/>
        </p:nvSpPr>
        <p:spPr bwMode="auto">
          <a:xfrm flipV="1">
            <a:off x="2819400" y="6096000"/>
            <a:ext cx="2057400" cy="47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895600" y="6248400"/>
            <a:ext cx="46482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j1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2895600" y="5486400"/>
            <a:ext cx="51054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j0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26" name="Line 13"/>
          <p:cNvSpPr>
            <a:spLocks noChangeShapeType="1"/>
          </p:cNvSpPr>
          <p:nvPr/>
        </p:nvSpPr>
        <p:spPr bwMode="auto">
          <a:xfrm flipV="1">
            <a:off x="5715000" y="6096000"/>
            <a:ext cx="1981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5715000" y="6248400"/>
            <a:ext cx="46482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jb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5715000" y="5486400"/>
            <a:ext cx="5105400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Pr[A(S</a:t>
            </a:r>
            <a:r>
              <a:rPr lang="en-US" sz="2400" b="1" baseline="-25000">
                <a:solidFill>
                  <a:srgbClr val="0000FF"/>
                </a:solidFill>
                <a:latin typeface="Comic Sans MS" pitchFamily="66" charset="0"/>
              </a:rPr>
              <a:t>jb-1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sz="2400" b="1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400" b="1">
                <a:solidFill>
                  <a:srgbClr val="0000FF"/>
                </a:solidFill>
                <a:latin typeface="Comic Sans MS" pitchFamily="66" charset="0"/>
              </a:rPr>
              <a:t>B]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953000" y="5664200"/>
            <a:ext cx="53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…</a:t>
            </a:r>
          </a:p>
        </p:txBody>
      </p:sp>
      <p:sp>
        <p:nvSpPr>
          <p:cNvPr id="30" name="Line 13"/>
          <p:cNvSpPr>
            <a:spLocks noChangeShapeType="1"/>
          </p:cNvSpPr>
          <p:nvPr/>
        </p:nvSpPr>
        <p:spPr bwMode="auto">
          <a:xfrm flipV="1">
            <a:off x="1600200" y="4699000"/>
            <a:ext cx="2895600" cy="2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4572000" y="5664200"/>
            <a:ext cx="53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.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5257800" y="5664200"/>
            <a:ext cx="53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6" grpId="0" animBg="1"/>
      <p:bldP spid="17" grpId="0"/>
      <p:bldP spid="18" grpId="0"/>
      <p:bldP spid="19" grpId="0"/>
      <p:bldP spid="20" grpId="0"/>
      <p:bldP spid="23" grpId="0" animBg="1"/>
      <p:bldP spid="24" grpId="0"/>
      <p:bldP spid="25" grpId="0"/>
      <p:bldP spid="26" grpId="0" animBg="1"/>
      <p:bldP spid="27" grpId="0"/>
      <p:bldP spid="28" grpId="0"/>
      <p:bldP spid="29" grpId="0"/>
      <p:bldP spid="30" grpId="0" animBg="1"/>
      <p:bldP spid="32" grpId="0"/>
      <p:bldP spid="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0" y="4724400"/>
            <a:ext cx="9144000" cy="2133600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What shall we do with the counter?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mtClean="0"/>
              <a:t>Privacy-preserving counting is a basic building block in more complex environments</a:t>
            </a:r>
            <a:br>
              <a:rPr lang="en-US" smtClean="0"/>
            </a:br>
            <a:endParaRPr lang="en-US" smtClean="0"/>
          </a:p>
          <a:p>
            <a:pPr>
              <a:buFontTx/>
              <a:buNone/>
            </a:pPr>
            <a:r>
              <a:rPr lang="en-US" b="1" smtClean="0">
                <a:solidFill>
                  <a:srgbClr val="0000FF"/>
                </a:solidFill>
              </a:rPr>
              <a:t>General characterizations and transformations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Event-level pan-private continual-output algorithm for </a:t>
            </a:r>
            <a:r>
              <a:rPr lang="en-US" b="1" smtClean="0"/>
              <a:t>any low sensitivity function</a:t>
            </a:r>
          </a:p>
          <a:p>
            <a:pPr>
              <a:buFontTx/>
              <a:buNone/>
            </a:pPr>
            <a:r>
              <a:rPr lang="en-US" b="1" smtClean="0">
                <a:solidFill>
                  <a:srgbClr val="0000FF"/>
                </a:solidFill>
              </a:rPr>
              <a:t>Following expert advice privately</a:t>
            </a:r>
            <a:br>
              <a:rPr lang="en-US" b="1" smtClean="0">
                <a:solidFill>
                  <a:srgbClr val="0000FF"/>
                </a:solidFill>
              </a:rPr>
            </a:br>
            <a:r>
              <a:rPr lang="en-US" smtClean="0"/>
              <a:t>Track experts over time, choose who to follow</a:t>
            </a:r>
            <a:br>
              <a:rPr lang="en-US" smtClean="0"/>
            </a:br>
            <a:r>
              <a:rPr lang="en-US" smtClean="0"/>
              <a:t>Need to track </a:t>
            </a:r>
            <a:r>
              <a:rPr lang="en-US" b="1" smtClean="0"/>
              <a:t>how many times each expert was correct</a:t>
            </a:r>
            <a:endParaRPr lang="en-US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4000" dirty="0" smtClean="0"/>
              <a:t>Following Expert Advice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4294967295"/>
          </p:nvPr>
        </p:nvSpPr>
        <p:spPr>
          <a:xfrm>
            <a:off x="457200" y="1447800"/>
            <a:ext cx="8229600" cy="2362200"/>
          </a:xfrm>
        </p:spPr>
        <p:txBody>
          <a:bodyPr/>
          <a:lstStyle/>
          <a:p>
            <a:pPr>
              <a:buFontTx/>
              <a:buNone/>
            </a:pP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n</a:t>
            </a:r>
            <a:r>
              <a:rPr lang="en-US" smtClean="0"/>
              <a:t> experts, in every time period each gives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0/1</a:t>
            </a:r>
            <a:r>
              <a:rPr lang="en-US" smtClean="0"/>
              <a:t> advice</a:t>
            </a:r>
          </a:p>
          <a:p>
            <a:r>
              <a:rPr lang="en-US" smtClean="0"/>
              <a:t>pick which expert to follow</a:t>
            </a:r>
          </a:p>
          <a:p>
            <a:r>
              <a:rPr lang="en-US" smtClean="0"/>
              <a:t>then learn correct answer, say in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0/1</a:t>
            </a:r>
          </a:p>
          <a:p>
            <a:pPr>
              <a:buFontTx/>
              <a:buNone/>
            </a:pPr>
            <a:r>
              <a:rPr lang="en-US" b="1" smtClean="0"/>
              <a:t>Goal:</a:t>
            </a:r>
            <a:r>
              <a:rPr lang="en-US" smtClean="0"/>
              <a:t> </a:t>
            </a:r>
            <a:r>
              <a:rPr lang="en-US" sz="2800" smtClean="0"/>
              <a:t>over time, competitive with </a:t>
            </a:r>
            <a:r>
              <a:rPr lang="en-US" sz="2800" b="1" smtClean="0"/>
              <a:t>best</a:t>
            </a:r>
            <a:r>
              <a:rPr lang="en-US" sz="2800" smtClean="0"/>
              <a:t> </a:t>
            </a:r>
            <a:r>
              <a:rPr lang="en-US" sz="2800" b="1" smtClean="0"/>
              <a:t>expert in hindsight</a:t>
            </a:r>
          </a:p>
          <a:p>
            <a:pPr>
              <a:buFontTx/>
              <a:buNone/>
            </a:pPr>
            <a:endParaRPr lang="en-US" b="1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154629" name="Line 5"/>
          <p:cNvSpPr>
            <a:spLocks noChangeShapeType="1"/>
          </p:cNvSpPr>
          <p:nvPr/>
        </p:nvSpPr>
        <p:spPr bwMode="auto">
          <a:xfrm>
            <a:off x="1828800" y="5791200"/>
            <a:ext cx="71628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82310" name="Rectangle 6"/>
          <p:cNvSpPr>
            <a:spLocks noChangeArrowheads="1"/>
          </p:cNvSpPr>
          <p:nvPr/>
        </p:nvSpPr>
        <p:spPr bwMode="auto">
          <a:xfrm>
            <a:off x="24384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82311" name="Rectangle 7"/>
          <p:cNvSpPr>
            <a:spLocks noChangeArrowheads="1"/>
          </p:cNvSpPr>
          <p:nvPr/>
        </p:nvSpPr>
        <p:spPr bwMode="auto">
          <a:xfrm>
            <a:off x="24384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82313" name="Rectangle 9"/>
          <p:cNvSpPr>
            <a:spLocks noChangeArrowheads="1"/>
          </p:cNvSpPr>
          <p:nvPr/>
        </p:nvSpPr>
        <p:spPr bwMode="auto">
          <a:xfrm>
            <a:off x="24384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31242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31242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1242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100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8100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4958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4958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4958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80010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80010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80010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24384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154647" name="TextBox 25"/>
          <p:cNvSpPr txBox="1">
            <a:spLocks noChangeArrowheads="1"/>
          </p:cNvSpPr>
          <p:nvPr/>
        </p:nvSpPr>
        <p:spPr bwMode="auto">
          <a:xfrm>
            <a:off x="609600" y="38100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1</a:t>
            </a:r>
          </a:p>
        </p:txBody>
      </p:sp>
      <p:sp>
        <p:nvSpPr>
          <p:cNvPr id="154648" name="TextBox 25"/>
          <p:cNvSpPr txBox="1">
            <a:spLocks noChangeArrowheads="1"/>
          </p:cNvSpPr>
          <p:nvPr/>
        </p:nvSpPr>
        <p:spPr bwMode="auto">
          <a:xfrm>
            <a:off x="609600" y="44196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2</a:t>
            </a:r>
          </a:p>
        </p:txBody>
      </p:sp>
      <p:sp>
        <p:nvSpPr>
          <p:cNvPr id="154649" name="TextBox 25"/>
          <p:cNvSpPr txBox="1">
            <a:spLocks noChangeArrowheads="1"/>
          </p:cNvSpPr>
          <p:nvPr/>
        </p:nvSpPr>
        <p:spPr bwMode="auto">
          <a:xfrm>
            <a:off x="609600" y="6126163"/>
            <a:ext cx="2438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Correct</a:t>
            </a:r>
          </a:p>
        </p:txBody>
      </p:sp>
      <p:sp>
        <p:nvSpPr>
          <p:cNvPr id="154650" name="TextBox 25"/>
          <p:cNvSpPr txBox="1">
            <a:spLocks noChangeArrowheads="1"/>
          </p:cNvSpPr>
          <p:nvPr/>
        </p:nvSpPr>
        <p:spPr bwMode="auto">
          <a:xfrm>
            <a:off x="609600" y="50292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3</a:t>
            </a: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31242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38100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44958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80010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154655" name="Oval 31"/>
          <p:cNvSpPr>
            <a:spLocks noChangeArrowheads="1"/>
          </p:cNvSpPr>
          <p:nvPr/>
        </p:nvSpPr>
        <p:spPr bwMode="auto">
          <a:xfrm>
            <a:off x="58674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656" name="Oval 32"/>
          <p:cNvSpPr>
            <a:spLocks noChangeArrowheads="1"/>
          </p:cNvSpPr>
          <p:nvPr/>
        </p:nvSpPr>
        <p:spPr bwMode="auto">
          <a:xfrm>
            <a:off x="64008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657" name="Oval 33"/>
          <p:cNvSpPr>
            <a:spLocks noChangeArrowheads="1"/>
          </p:cNvSpPr>
          <p:nvPr/>
        </p:nvSpPr>
        <p:spPr bwMode="auto">
          <a:xfrm>
            <a:off x="69342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658" name="Oval 34"/>
          <p:cNvSpPr>
            <a:spLocks noChangeArrowheads="1"/>
          </p:cNvSpPr>
          <p:nvPr/>
        </p:nvSpPr>
        <p:spPr bwMode="auto">
          <a:xfrm>
            <a:off x="58674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659" name="Oval 35"/>
          <p:cNvSpPr>
            <a:spLocks noChangeArrowheads="1"/>
          </p:cNvSpPr>
          <p:nvPr/>
        </p:nvSpPr>
        <p:spPr bwMode="auto">
          <a:xfrm>
            <a:off x="64008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660" name="Oval 36"/>
          <p:cNvSpPr>
            <a:spLocks noChangeArrowheads="1"/>
          </p:cNvSpPr>
          <p:nvPr/>
        </p:nvSpPr>
        <p:spPr bwMode="auto">
          <a:xfrm>
            <a:off x="69342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9" name="Group 46"/>
          <p:cNvGrpSpPr>
            <a:grpSpLocks/>
          </p:cNvGrpSpPr>
          <p:nvPr/>
        </p:nvGrpSpPr>
        <p:grpSpPr bwMode="auto">
          <a:xfrm>
            <a:off x="2438400" y="3810000"/>
            <a:ext cx="304800" cy="228600"/>
            <a:chOff x="144" y="2544"/>
            <a:chExt cx="192" cy="144"/>
          </a:xfrm>
        </p:grpSpPr>
        <p:sp>
          <p:nvSpPr>
            <p:cNvPr id="44080" name="Line 47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81" name="Line 48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49"/>
          <p:cNvGrpSpPr>
            <a:grpSpLocks/>
          </p:cNvGrpSpPr>
          <p:nvPr/>
        </p:nvGrpSpPr>
        <p:grpSpPr bwMode="auto">
          <a:xfrm>
            <a:off x="3124200" y="5029200"/>
            <a:ext cx="304800" cy="228600"/>
            <a:chOff x="144" y="2544"/>
            <a:chExt cx="192" cy="144"/>
          </a:xfrm>
        </p:grpSpPr>
        <p:sp>
          <p:nvSpPr>
            <p:cNvPr id="44078" name="Line 50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79" name="Line 51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55"/>
          <p:cNvGrpSpPr>
            <a:grpSpLocks/>
          </p:cNvGrpSpPr>
          <p:nvPr/>
        </p:nvGrpSpPr>
        <p:grpSpPr bwMode="auto">
          <a:xfrm>
            <a:off x="4495800" y="5029200"/>
            <a:ext cx="304800" cy="228600"/>
            <a:chOff x="144" y="2544"/>
            <a:chExt cx="192" cy="144"/>
          </a:xfrm>
        </p:grpSpPr>
        <p:sp>
          <p:nvSpPr>
            <p:cNvPr id="44076" name="Line 56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77" name="Line 57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58"/>
          <p:cNvGrpSpPr>
            <a:grpSpLocks/>
          </p:cNvGrpSpPr>
          <p:nvPr/>
        </p:nvGrpSpPr>
        <p:grpSpPr bwMode="auto">
          <a:xfrm>
            <a:off x="8001000" y="3810000"/>
            <a:ext cx="304800" cy="228600"/>
            <a:chOff x="144" y="2544"/>
            <a:chExt cx="192" cy="144"/>
          </a:xfrm>
        </p:grpSpPr>
        <p:sp>
          <p:nvSpPr>
            <p:cNvPr id="44074" name="Line 59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75" name="Line 60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61"/>
          <p:cNvGrpSpPr>
            <a:grpSpLocks/>
          </p:cNvGrpSpPr>
          <p:nvPr/>
        </p:nvGrpSpPr>
        <p:grpSpPr bwMode="auto">
          <a:xfrm>
            <a:off x="8001000" y="5029200"/>
            <a:ext cx="304800" cy="228600"/>
            <a:chOff x="144" y="2544"/>
            <a:chExt cx="192" cy="144"/>
          </a:xfrm>
        </p:grpSpPr>
        <p:sp>
          <p:nvSpPr>
            <p:cNvPr id="44072" name="Line 62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73" name="Line 63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0" name="Rounded Rectangular Callout 49"/>
          <p:cNvSpPr/>
          <p:nvPr/>
        </p:nvSpPr>
        <p:spPr bwMode="auto">
          <a:xfrm>
            <a:off x="6858000" y="304800"/>
            <a:ext cx="2286000" cy="1219200"/>
          </a:xfrm>
          <a:prstGeom prst="wedgeRoundRectCallout">
            <a:avLst>
              <a:gd name="adj1" fmla="val -80970"/>
              <a:gd name="adj2" fmla="val -17500"/>
              <a:gd name="adj3" fmla="val 16667"/>
            </a:avLst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lang="en-US" sz="2400" dirty="0" err="1" smtClean="0"/>
              <a:t>Hannan</a:t>
            </a:r>
            <a:r>
              <a:rPr lang="en-US" sz="2400" dirty="0" smtClean="0"/>
              <a:t> 1957</a:t>
            </a:r>
            <a:br>
              <a:rPr lang="en-US" sz="2400" dirty="0" smtClean="0"/>
            </a:br>
            <a:r>
              <a:rPr lang="en-US" sz="2400" dirty="0" err="1" smtClean="0"/>
              <a:t>Littlestone</a:t>
            </a:r>
            <a:r>
              <a:rPr lang="en-US" sz="2400" dirty="0" smtClean="0"/>
              <a:t> </a:t>
            </a:r>
            <a:r>
              <a:rPr lang="en-US" sz="2400" dirty="0" err="1" smtClean="0"/>
              <a:t>Warmuth</a:t>
            </a:r>
            <a:r>
              <a:rPr lang="en-US" sz="2400" dirty="0" smtClean="0"/>
              <a:t> 1989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9" grpId="0" animBg="1"/>
      <p:bldP spid="482310" grpId="0" animBg="1"/>
      <p:bldP spid="482311" grpId="0" animBg="1"/>
      <p:bldP spid="482313" grpId="0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4647" grpId="0"/>
      <p:bldP spid="154648" grpId="0"/>
      <p:bldP spid="154649" grpId="0"/>
      <p:bldP spid="154650" grpId="0"/>
      <p:bldP spid="15" grpId="0" animBg="1"/>
      <p:bldP spid="16" grpId="0" animBg="1"/>
      <p:bldP spid="17" grpId="0" animBg="1"/>
      <p:bldP spid="18" grpId="0" animBg="1"/>
      <p:bldP spid="154655" grpId="0" animBg="1"/>
      <p:bldP spid="154656" grpId="0" animBg="1"/>
      <p:bldP spid="154657" grpId="0" animBg="1"/>
      <p:bldP spid="154658" grpId="0" animBg="1"/>
      <p:bldP spid="154659" grpId="0" animBg="1"/>
      <p:bldP spid="15466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Line 4"/>
          <p:cNvSpPr>
            <a:spLocks noChangeShapeType="1"/>
          </p:cNvSpPr>
          <p:nvPr/>
        </p:nvSpPr>
        <p:spPr bwMode="auto">
          <a:xfrm>
            <a:off x="1828800" y="5791200"/>
            <a:ext cx="71628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5059" name="Rectangle 6"/>
          <p:cNvSpPr>
            <a:spLocks noChangeArrowheads="1"/>
          </p:cNvSpPr>
          <p:nvPr/>
        </p:nvSpPr>
        <p:spPr bwMode="auto">
          <a:xfrm>
            <a:off x="24384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0" name="Rectangle 7"/>
          <p:cNvSpPr>
            <a:spLocks noChangeArrowheads="1"/>
          </p:cNvSpPr>
          <p:nvPr/>
        </p:nvSpPr>
        <p:spPr bwMode="auto">
          <a:xfrm>
            <a:off x="24384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61" name="Rectangle 9"/>
          <p:cNvSpPr>
            <a:spLocks noChangeArrowheads="1"/>
          </p:cNvSpPr>
          <p:nvPr/>
        </p:nvSpPr>
        <p:spPr bwMode="auto">
          <a:xfrm>
            <a:off x="24384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31242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31242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64" name="Rectangle 9"/>
          <p:cNvSpPr>
            <a:spLocks noChangeArrowheads="1"/>
          </p:cNvSpPr>
          <p:nvPr/>
        </p:nvSpPr>
        <p:spPr bwMode="auto">
          <a:xfrm>
            <a:off x="31242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5" name="Rectangle 6"/>
          <p:cNvSpPr>
            <a:spLocks noChangeArrowheads="1"/>
          </p:cNvSpPr>
          <p:nvPr/>
        </p:nvSpPr>
        <p:spPr bwMode="auto">
          <a:xfrm>
            <a:off x="38100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6" name="Rectangle 7"/>
          <p:cNvSpPr>
            <a:spLocks noChangeArrowheads="1"/>
          </p:cNvSpPr>
          <p:nvPr/>
        </p:nvSpPr>
        <p:spPr bwMode="auto">
          <a:xfrm>
            <a:off x="38100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7" name="Rectangle 9"/>
          <p:cNvSpPr>
            <a:spLocks noChangeArrowheads="1"/>
          </p:cNvSpPr>
          <p:nvPr/>
        </p:nvSpPr>
        <p:spPr bwMode="auto">
          <a:xfrm>
            <a:off x="38100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68" name="Rectangle 6"/>
          <p:cNvSpPr>
            <a:spLocks noChangeArrowheads="1"/>
          </p:cNvSpPr>
          <p:nvPr/>
        </p:nvSpPr>
        <p:spPr bwMode="auto">
          <a:xfrm>
            <a:off x="44958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69" name="Rectangle 7"/>
          <p:cNvSpPr>
            <a:spLocks noChangeArrowheads="1"/>
          </p:cNvSpPr>
          <p:nvPr/>
        </p:nvSpPr>
        <p:spPr bwMode="auto">
          <a:xfrm>
            <a:off x="44958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70" name="Rectangle 9"/>
          <p:cNvSpPr>
            <a:spLocks noChangeArrowheads="1"/>
          </p:cNvSpPr>
          <p:nvPr/>
        </p:nvSpPr>
        <p:spPr bwMode="auto">
          <a:xfrm>
            <a:off x="44958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71" name="Rectangle 6"/>
          <p:cNvSpPr>
            <a:spLocks noChangeArrowheads="1"/>
          </p:cNvSpPr>
          <p:nvPr/>
        </p:nvSpPr>
        <p:spPr bwMode="auto">
          <a:xfrm>
            <a:off x="8001000" y="38100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72" name="Rectangle 7"/>
          <p:cNvSpPr>
            <a:spLocks noChangeArrowheads="1"/>
          </p:cNvSpPr>
          <p:nvPr/>
        </p:nvSpPr>
        <p:spPr bwMode="auto">
          <a:xfrm>
            <a:off x="8001000" y="5029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73" name="Rectangle 9"/>
          <p:cNvSpPr>
            <a:spLocks noChangeArrowheads="1"/>
          </p:cNvSpPr>
          <p:nvPr/>
        </p:nvSpPr>
        <p:spPr bwMode="auto">
          <a:xfrm>
            <a:off x="8001000" y="4419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74" name="Rectangle 7"/>
          <p:cNvSpPr>
            <a:spLocks noChangeArrowheads="1"/>
          </p:cNvSpPr>
          <p:nvPr/>
        </p:nvSpPr>
        <p:spPr bwMode="auto">
          <a:xfrm>
            <a:off x="24384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75" name="TextBox 25"/>
          <p:cNvSpPr txBox="1">
            <a:spLocks noChangeArrowheads="1"/>
          </p:cNvSpPr>
          <p:nvPr/>
        </p:nvSpPr>
        <p:spPr bwMode="auto">
          <a:xfrm>
            <a:off x="609600" y="38100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1</a:t>
            </a:r>
          </a:p>
        </p:txBody>
      </p:sp>
      <p:sp>
        <p:nvSpPr>
          <p:cNvPr id="45076" name="TextBox 25"/>
          <p:cNvSpPr txBox="1">
            <a:spLocks noChangeArrowheads="1"/>
          </p:cNvSpPr>
          <p:nvPr/>
        </p:nvSpPr>
        <p:spPr bwMode="auto">
          <a:xfrm>
            <a:off x="609600" y="44196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2</a:t>
            </a:r>
          </a:p>
        </p:txBody>
      </p:sp>
      <p:sp>
        <p:nvSpPr>
          <p:cNvPr id="45077" name="TextBox 25"/>
          <p:cNvSpPr txBox="1">
            <a:spLocks noChangeArrowheads="1"/>
          </p:cNvSpPr>
          <p:nvPr/>
        </p:nvSpPr>
        <p:spPr bwMode="auto">
          <a:xfrm>
            <a:off x="609600" y="6126163"/>
            <a:ext cx="2438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Correct</a:t>
            </a:r>
          </a:p>
        </p:txBody>
      </p:sp>
      <p:sp>
        <p:nvSpPr>
          <p:cNvPr id="45078" name="TextBox 25"/>
          <p:cNvSpPr txBox="1">
            <a:spLocks noChangeArrowheads="1"/>
          </p:cNvSpPr>
          <p:nvPr/>
        </p:nvSpPr>
        <p:spPr bwMode="auto">
          <a:xfrm>
            <a:off x="609600" y="50292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Expert 3</a:t>
            </a:r>
          </a:p>
        </p:txBody>
      </p:sp>
      <p:sp>
        <p:nvSpPr>
          <p:cNvPr id="45079" name="Rectangle 7"/>
          <p:cNvSpPr>
            <a:spLocks noChangeArrowheads="1"/>
          </p:cNvSpPr>
          <p:nvPr/>
        </p:nvSpPr>
        <p:spPr bwMode="auto">
          <a:xfrm>
            <a:off x="31242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80" name="Rectangle 7"/>
          <p:cNvSpPr>
            <a:spLocks noChangeArrowheads="1"/>
          </p:cNvSpPr>
          <p:nvPr/>
        </p:nvSpPr>
        <p:spPr bwMode="auto">
          <a:xfrm>
            <a:off x="38100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1</a:t>
            </a:r>
          </a:p>
        </p:txBody>
      </p:sp>
      <p:sp>
        <p:nvSpPr>
          <p:cNvPr id="45081" name="Rectangle 7"/>
          <p:cNvSpPr>
            <a:spLocks noChangeArrowheads="1"/>
          </p:cNvSpPr>
          <p:nvPr/>
        </p:nvSpPr>
        <p:spPr bwMode="auto">
          <a:xfrm>
            <a:off x="44958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82" name="Rectangle 7"/>
          <p:cNvSpPr>
            <a:spLocks noChangeArrowheads="1"/>
          </p:cNvSpPr>
          <p:nvPr/>
        </p:nvSpPr>
        <p:spPr bwMode="auto">
          <a:xfrm>
            <a:off x="8001000" y="60198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en-US">
                <a:latin typeface="Comic Sans MS" pitchFamily="66" charset="0"/>
              </a:rPr>
              <a:t>0</a:t>
            </a:r>
          </a:p>
        </p:txBody>
      </p:sp>
      <p:sp>
        <p:nvSpPr>
          <p:cNvPr id="45083" name="Oval 29"/>
          <p:cNvSpPr>
            <a:spLocks noChangeArrowheads="1"/>
          </p:cNvSpPr>
          <p:nvPr/>
        </p:nvSpPr>
        <p:spPr bwMode="auto">
          <a:xfrm>
            <a:off x="58674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4" name="Oval 30"/>
          <p:cNvSpPr>
            <a:spLocks noChangeArrowheads="1"/>
          </p:cNvSpPr>
          <p:nvPr/>
        </p:nvSpPr>
        <p:spPr bwMode="auto">
          <a:xfrm>
            <a:off x="64008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5" name="Oval 31"/>
          <p:cNvSpPr>
            <a:spLocks noChangeArrowheads="1"/>
          </p:cNvSpPr>
          <p:nvPr/>
        </p:nvSpPr>
        <p:spPr bwMode="auto">
          <a:xfrm>
            <a:off x="69342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6" name="Oval 32"/>
          <p:cNvSpPr>
            <a:spLocks noChangeArrowheads="1"/>
          </p:cNvSpPr>
          <p:nvPr/>
        </p:nvSpPr>
        <p:spPr bwMode="auto">
          <a:xfrm>
            <a:off x="58674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7" name="Oval 33"/>
          <p:cNvSpPr>
            <a:spLocks noChangeArrowheads="1"/>
          </p:cNvSpPr>
          <p:nvPr/>
        </p:nvSpPr>
        <p:spPr bwMode="auto">
          <a:xfrm>
            <a:off x="64008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8" name="Oval 34"/>
          <p:cNvSpPr>
            <a:spLocks noChangeArrowheads="1"/>
          </p:cNvSpPr>
          <p:nvPr/>
        </p:nvSpPr>
        <p:spPr bwMode="auto">
          <a:xfrm>
            <a:off x="6934200" y="62484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89" name="Oval 40"/>
          <p:cNvSpPr>
            <a:spLocks noChangeArrowheads="1"/>
          </p:cNvSpPr>
          <p:nvPr/>
        </p:nvSpPr>
        <p:spPr bwMode="auto">
          <a:xfrm>
            <a:off x="58674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90" name="Oval 41"/>
          <p:cNvSpPr>
            <a:spLocks noChangeArrowheads="1"/>
          </p:cNvSpPr>
          <p:nvPr/>
        </p:nvSpPr>
        <p:spPr bwMode="auto">
          <a:xfrm>
            <a:off x="64008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91" name="Oval 42"/>
          <p:cNvSpPr>
            <a:spLocks noChangeArrowheads="1"/>
          </p:cNvSpPr>
          <p:nvPr/>
        </p:nvSpPr>
        <p:spPr bwMode="auto">
          <a:xfrm>
            <a:off x="6934200" y="4648200"/>
            <a:ext cx="152400" cy="152400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5092" name="Group 43"/>
          <p:cNvGrpSpPr>
            <a:grpSpLocks/>
          </p:cNvGrpSpPr>
          <p:nvPr/>
        </p:nvGrpSpPr>
        <p:grpSpPr bwMode="auto">
          <a:xfrm>
            <a:off x="3124200" y="5029200"/>
            <a:ext cx="304800" cy="228600"/>
            <a:chOff x="144" y="2544"/>
            <a:chExt cx="192" cy="144"/>
          </a:xfrm>
        </p:grpSpPr>
        <p:sp>
          <p:nvSpPr>
            <p:cNvPr id="45108" name="Line 44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109" name="Line 45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093" name="Group 46"/>
          <p:cNvGrpSpPr>
            <a:grpSpLocks/>
          </p:cNvGrpSpPr>
          <p:nvPr/>
        </p:nvGrpSpPr>
        <p:grpSpPr bwMode="auto">
          <a:xfrm>
            <a:off x="8001000" y="5029200"/>
            <a:ext cx="304800" cy="228600"/>
            <a:chOff x="144" y="2544"/>
            <a:chExt cx="192" cy="144"/>
          </a:xfrm>
        </p:grpSpPr>
        <p:sp>
          <p:nvSpPr>
            <p:cNvPr id="45106" name="Line 47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107" name="Line 48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094" name="Group 49"/>
          <p:cNvGrpSpPr>
            <a:grpSpLocks/>
          </p:cNvGrpSpPr>
          <p:nvPr/>
        </p:nvGrpSpPr>
        <p:grpSpPr bwMode="auto">
          <a:xfrm>
            <a:off x="4495800" y="5029200"/>
            <a:ext cx="304800" cy="228600"/>
            <a:chOff x="144" y="2544"/>
            <a:chExt cx="192" cy="144"/>
          </a:xfrm>
        </p:grpSpPr>
        <p:sp>
          <p:nvSpPr>
            <p:cNvPr id="45104" name="Line 50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105" name="Line 51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095" name="Group 52"/>
          <p:cNvGrpSpPr>
            <a:grpSpLocks/>
          </p:cNvGrpSpPr>
          <p:nvPr/>
        </p:nvGrpSpPr>
        <p:grpSpPr bwMode="auto">
          <a:xfrm>
            <a:off x="2438400" y="3810000"/>
            <a:ext cx="304800" cy="228600"/>
            <a:chOff x="144" y="2544"/>
            <a:chExt cx="192" cy="144"/>
          </a:xfrm>
        </p:grpSpPr>
        <p:sp>
          <p:nvSpPr>
            <p:cNvPr id="45102" name="Line 53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103" name="Line 54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096" name="Group 55"/>
          <p:cNvGrpSpPr>
            <a:grpSpLocks/>
          </p:cNvGrpSpPr>
          <p:nvPr/>
        </p:nvGrpSpPr>
        <p:grpSpPr bwMode="auto">
          <a:xfrm>
            <a:off x="8001000" y="3810000"/>
            <a:ext cx="304800" cy="228600"/>
            <a:chOff x="144" y="2544"/>
            <a:chExt cx="192" cy="144"/>
          </a:xfrm>
        </p:grpSpPr>
        <p:sp>
          <p:nvSpPr>
            <p:cNvPr id="45100" name="Line 56"/>
            <p:cNvSpPr>
              <a:spLocks noChangeShapeType="1"/>
            </p:cNvSpPr>
            <p:nvPr/>
          </p:nvSpPr>
          <p:spPr bwMode="auto">
            <a:xfrm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101" name="Line 57"/>
            <p:cNvSpPr>
              <a:spLocks noChangeShapeType="1"/>
            </p:cNvSpPr>
            <p:nvPr/>
          </p:nvSpPr>
          <p:spPr bwMode="auto">
            <a:xfrm flipV="1">
              <a:off x="144" y="2544"/>
              <a:ext cx="192" cy="1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097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000" dirty="0">
                <a:solidFill>
                  <a:srgbClr val="FF0000"/>
                </a:solidFill>
              </a:rPr>
              <a:t>Following Expert </a:t>
            </a:r>
            <a:r>
              <a:rPr lang="en-US" sz="4000" dirty="0" smtClean="0">
                <a:solidFill>
                  <a:srgbClr val="FF0000"/>
                </a:solidFill>
              </a:rPr>
              <a:t>Advice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45098" name="Content Placeholder 2"/>
          <p:cNvSpPr>
            <a:spLocks/>
          </p:cNvSpPr>
          <p:nvPr/>
        </p:nvSpPr>
        <p:spPr bwMode="auto">
          <a:xfrm>
            <a:off x="457200" y="1447800"/>
            <a:ext cx="822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n</a:t>
            </a:r>
            <a:r>
              <a:rPr lang="en-US"/>
              <a:t> experts, in every time period each gives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0/1</a:t>
            </a:r>
            <a:r>
              <a:rPr lang="en-US"/>
              <a:t> advice</a:t>
            </a:r>
          </a:p>
          <a:p>
            <a:pPr marL="342900" indent="-342900" algn="l" eaLnBrk="0" hangingPunct="0"/>
            <a:r>
              <a:rPr lang="en-US"/>
              <a:t>pick which expert to follow</a:t>
            </a:r>
          </a:p>
          <a:p>
            <a:pPr marL="342900" indent="-342900" algn="l" eaLnBrk="0" hangingPunct="0"/>
            <a:r>
              <a:rPr lang="en-US"/>
              <a:t>then learn correct answer, say in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0/1</a:t>
            </a:r>
          </a:p>
          <a:p>
            <a:pPr marL="342900" indent="-342900" algn="l" eaLnBrk="0" hangingPunct="0">
              <a:buFontTx/>
              <a:buNone/>
            </a:pPr>
            <a:r>
              <a:rPr lang="en-US" b="1"/>
              <a:t>Goal:</a:t>
            </a:r>
            <a:r>
              <a:rPr lang="en-US"/>
              <a:t> </a:t>
            </a:r>
            <a:r>
              <a:rPr lang="en-US" sz="2800"/>
              <a:t>over time, competitive with </a:t>
            </a:r>
            <a:r>
              <a:rPr lang="en-US" sz="2800" b="1"/>
              <a:t>best</a:t>
            </a:r>
            <a:r>
              <a:rPr lang="en-US" sz="2800"/>
              <a:t> </a:t>
            </a:r>
            <a:r>
              <a:rPr lang="en-US" sz="2800" b="1"/>
              <a:t>expert in hindsight</a:t>
            </a:r>
          </a:p>
          <a:p>
            <a:pPr marL="342900" indent="-342900" algn="l" eaLnBrk="0" hangingPunct="0">
              <a:buFontTx/>
              <a:buNone/>
            </a:pPr>
            <a:endParaRPr lang="en-US" b="1"/>
          </a:p>
          <a:p>
            <a:pPr marL="342900" indent="-342900" algn="l" eaLnBrk="0" hangingPunct="0">
              <a:buFontTx/>
              <a:buNone/>
            </a:pPr>
            <a:endParaRPr lang="en-US"/>
          </a:p>
          <a:p>
            <a:pPr marL="342900" indent="-342900" algn="l" eaLnBrk="0" hangingPunct="0">
              <a:buFontTx/>
              <a:buNone/>
            </a:pPr>
            <a:endParaRPr lang="en-US"/>
          </a:p>
        </p:txBody>
      </p:sp>
      <p:sp>
        <p:nvSpPr>
          <p:cNvPr id="155683" name="Content Placeholder 2"/>
          <p:cNvSpPr>
            <a:spLocks/>
          </p:cNvSpPr>
          <p:nvPr/>
        </p:nvSpPr>
        <p:spPr bwMode="auto">
          <a:xfrm>
            <a:off x="304800" y="1447800"/>
            <a:ext cx="8610600" cy="22098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 b="1"/>
              <a:t>Goal:</a:t>
            </a:r>
            <a:br>
              <a:rPr lang="en-US" b="1"/>
            </a:br>
            <a:r>
              <a:rPr lang="en-US"/>
              <a:t>#mistakes of </a:t>
            </a:r>
            <a:r>
              <a:rPr lang="en-US" b="1">
                <a:solidFill>
                  <a:srgbClr val="FF0000"/>
                </a:solidFill>
              </a:rPr>
              <a:t>chosen</a:t>
            </a:r>
            <a:r>
              <a:rPr lang="en-US"/>
              <a:t> experts ≈</a:t>
            </a:r>
            <a:br>
              <a:rPr lang="en-US"/>
            </a:br>
            <a:r>
              <a:rPr lang="en-US"/>
              <a:t>#mistakes made by </a:t>
            </a:r>
            <a:r>
              <a:rPr lang="en-US" b="1">
                <a:solidFill>
                  <a:srgbClr val="FF0000"/>
                </a:solidFill>
              </a:rPr>
              <a:t>best</a:t>
            </a:r>
            <a:r>
              <a:rPr lang="en-US"/>
              <a:t> expert </a:t>
            </a:r>
            <a:r>
              <a:rPr lang="en-US" b="1"/>
              <a:t>in hindsight</a:t>
            </a:r>
          </a:p>
          <a:p>
            <a:pPr marL="342900" indent="-342900" algn="l" eaLnBrk="0" hangingPunct="0">
              <a:buFontTx/>
              <a:buNone/>
            </a:pPr>
            <a:r>
              <a:rPr lang="en-US"/>
              <a:t>Want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1+o(1)</a:t>
            </a:r>
            <a:r>
              <a:rPr lang="en-US"/>
              <a:t> approximation</a:t>
            </a:r>
          </a:p>
          <a:p>
            <a:pPr marL="342900" indent="-342900" algn="l" eaLnBrk="0" hangingPunct="0">
              <a:buFontTx/>
              <a:buNone/>
            </a:pPr>
            <a:endParaRPr lang="en-US"/>
          </a:p>
          <a:p>
            <a:pPr marL="342900" indent="-342900" algn="l" eaLnBrk="0" hangingPunct="0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5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8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295400"/>
            <a:ext cx="8229600" cy="5257800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n</a:t>
            </a:r>
            <a:r>
              <a:rPr lang="en-US" dirty="0" smtClean="0"/>
              <a:t> experts, in every time period each gives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0/1</a:t>
            </a:r>
            <a:r>
              <a:rPr lang="en-US" dirty="0" smtClean="0"/>
              <a:t> advice</a:t>
            </a:r>
          </a:p>
          <a:p>
            <a:r>
              <a:rPr lang="en-US" dirty="0" smtClean="0"/>
              <a:t>pick which expert to follow</a:t>
            </a:r>
          </a:p>
          <a:p>
            <a:r>
              <a:rPr lang="en-US" dirty="0" smtClean="0"/>
              <a:t>then learn correct answer, say in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0/1</a:t>
            </a:r>
          </a:p>
          <a:p>
            <a:pPr>
              <a:buFontTx/>
              <a:buNone/>
            </a:pPr>
            <a:r>
              <a:rPr lang="en-US" b="1" dirty="0" smtClean="0"/>
              <a:t>Goal:</a:t>
            </a:r>
            <a:r>
              <a:rPr lang="en-US" dirty="0" smtClean="0"/>
              <a:t> </a:t>
            </a:r>
            <a:r>
              <a:rPr lang="en-US" sz="2800" dirty="0" smtClean="0"/>
              <a:t>over time, competitive with </a:t>
            </a:r>
            <a:r>
              <a:rPr lang="en-US" sz="2800" b="1" dirty="0" smtClean="0"/>
              <a:t>best</a:t>
            </a:r>
            <a:r>
              <a:rPr lang="en-US" sz="2800" dirty="0" smtClean="0"/>
              <a:t> </a:t>
            </a:r>
            <a:r>
              <a:rPr lang="en-US" sz="2800" b="1" dirty="0" smtClean="0"/>
              <a:t>expert in hindsight</a:t>
            </a:r>
          </a:p>
          <a:p>
            <a:pPr>
              <a:buFontTx/>
              <a:buNone/>
            </a:pPr>
            <a:r>
              <a:rPr lang="en-US" b="1" dirty="0" smtClean="0"/>
              <a:t>New concern:</a:t>
            </a:r>
            <a:r>
              <a:rPr lang="en-US" dirty="0" smtClean="0"/>
              <a:t> </a:t>
            </a:r>
          </a:p>
          <a:p>
            <a:pPr lvl="1">
              <a:buFontTx/>
              <a:buNone/>
            </a:pPr>
            <a:r>
              <a:rPr lang="en-US" dirty="0" smtClean="0"/>
              <a:t>protect </a:t>
            </a:r>
            <a:r>
              <a:rPr lang="en-US" b="1" dirty="0" smtClean="0">
                <a:solidFill>
                  <a:srgbClr val="FF0000"/>
                </a:solidFill>
              </a:rPr>
              <a:t>privacy</a:t>
            </a:r>
            <a:r>
              <a:rPr lang="en-US" dirty="0" smtClean="0"/>
              <a:t> of experts’ opinions and outcomes</a:t>
            </a:r>
          </a:p>
          <a:p>
            <a:pPr>
              <a:buFontTx/>
              <a:buNone/>
            </a:pPr>
            <a:r>
              <a:rPr lang="en-US" b="1" dirty="0" smtClean="0">
                <a:solidFill>
                  <a:srgbClr val="0000FF"/>
                </a:solidFill>
              </a:rPr>
              <a:t>User-level privacy</a:t>
            </a:r>
            <a:br>
              <a:rPr lang="en-US" b="1" dirty="0" smtClean="0">
                <a:solidFill>
                  <a:srgbClr val="0000FF"/>
                </a:solidFill>
              </a:rPr>
            </a:br>
            <a:r>
              <a:rPr lang="en-US" dirty="0" smtClean="0"/>
              <a:t>Lower bound, no non-trivial algorithm</a:t>
            </a:r>
          </a:p>
          <a:p>
            <a:pPr>
              <a:buFontTx/>
              <a:buNone/>
            </a:pPr>
            <a:r>
              <a:rPr lang="en-US" b="1" dirty="0" smtClean="0">
                <a:solidFill>
                  <a:srgbClr val="0000FF"/>
                </a:solidFill>
              </a:rPr>
              <a:t>Event-level privacy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> counting gives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1+o(1)</a:t>
            </a:r>
            <a:r>
              <a:rPr lang="en-US" dirty="0" smtClean="0"/>
              <a:t>-competitive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145412" name="Line 4"/>
          <p:cNvSpPr>
            <a:spLocks noChangeShapeType="1"/>
          </p:cNvSpPr>
          <p:nvPr/>
        </p:nvSpPr>
        <p:spPr bwMode="auto">
          <a:xfrm>
            <a:off x="0" y="3733800"/>
            <a:ext cx="914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4" name="Title 1"/>
          <p:cNvSpPr>
            <a:spLocks/>
          </p:cNvSpPr>
          <p:nvPr/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000" dirty="0">
                <a:solidFill>
                  <a:srgbClr val="FF0000"/>
                </a:solidFill>
              </a:rPr>
              <a:t>Following Expert Advice, Privately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62400" y="4724400"/>
            <a:ext cx="44958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800" dirty="0" smtClean="0"/>
              <a:t>Was the expert consulted at all?</a:t>
            </a:r>
            <a:endParaRPr lang="en-US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2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Algorithm for Following Expert Advice</a:t>
            </a:r>
          </a:p>
        </p:txBody>
      </p:sp>
      <p:sp>
        <p:nvSpPr>
          <p:cNvPr id="159747" name="Content Placeholder 2"/>
          <p:cNvSpPr>
            <a:spLocks noGrp="1"/>
          </p:cNvSpPr>
          <p:nvPr>
            <p:ph idx="4294967295"/>
          </p:nvPr>
        </p:nvSpPr>
        <p:spPr>
          <a:xfrm>
            <a:off x="457200" y="1524000"/>
            <a:ext cx="8229600" cy="5257800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 smtClean="0"/>
              <a:t>Follow perturbed leader [</a:t>
            </a:r>
            <a:r>
              <a:rPr lang="en-US" b="1" dirty="0" err="1" smtClean="0"/>
              <a:t>Kalai</a:t>
            </a:r>
            <a:r>
              <a:rPr lang="en-US" b="1" dirty="0" smtClean="0"/>
              <a:t> </a:t>
            </a:r>
            <a:r>
              <a:rPr lang="en-US" b="1" dirty="0" err="1" smtClean="0"/>
              <a:t>Vempala</a:t>
            </a:r>
            <a:r>
              <a:rPr lang="en-US" b="1" dirty="0" smtClean="0"/>
              <a:t>]</a:t>
            </a:r>
            <a:br>
              <a:rPr lang="en-US" b="1" dirty="0" smtClean="0"/>
            </a:br>
            <a:r>
              <a:rPr lang="en-US" dirty="0" smtClean="0"/>
              <a:t>For each expert: keep </a:t>
            </a:r>
            <a:r>
              <a:rPr lang="en-US" b="1" dirty="0" smtClean="0">
                <a:solidFill>
                  <a:srgbClr val="0000FF"/>
                </a:solidFill>
              </a:rPr>
              <a:t>perturbed #mistakes</a:t>
            </a:r>
            <a:br>
              <a:rPr lang="en-US" b="1" dirty="0" smtClean="0">
                <a:solidFill>
                  <a:srgbClr val="0000FF"/>
                </a:solidFill>
              </a:rPr>
            </a:br>
            <a:r>
              <a:rPr lang="en-US" b="1" dirty="0" smtClean="0"/>
              <a:t>follow expert with lowest perturbed count</a:t>
            </a:r>
          </a:p>
          <a:p>
            <a:pPr>
              <a:buFontTx/>
              <a:buNone/>
            </a:pPr>
            <a:r>
              <a:rPr lang="en-US" b="1" dirty="0" smtClean="0"/>
              <a:t>Idea:</a:t>
            </a:r>
            <a:r>
              <a:rPr lang="en-US" dirty="0" smtClean="0"/>
              <a:t> use counter, count privacy-preserving #mistakes</a:t>
            </a:r>
          </a:p>
          <a:p>
            <a:pPr>
              <a:buFontTx/>
              <a:buNone/>
            </a:pPr>
            <a:r>
              <a:rPr lang="en-US" b="1" dirty="0" smtClean="0"/>
              <a:t>Problem:</a:t>
            </a:r>
            <a:r>
              <a:rPr lang="en-US" dirty="0" smtClean="0"/>
              <a:t> not every perturbation works</a:t>
            </a:r>
            <a:br>
              <a:rPr lang="en-US" dirty="0" smtClean="0"/>
            </a:br>
            <a:r>
              <a:rPr lang="en-US" dirty="0" smtClean="0"/>
              <a:t>need counter with </a:t>
            </a:r>
            <a:r>
              <a:rPr lang="en-US" b="1" dirty="0" smtClean="0">
                <a:solidFill>
                  <a:srgbClr val="0000FF"/>
                </a:solidFill>
              </a:rPr>
              <a:t>well-behaved noise</a:t>
            </a:r>
            <a:r>
              <a:rPr lang="en-US" dirty="0" smtClean="0"/>
              <a:t> distribution</a:t>
            </a:r>
            <a:br>
              <a:rPr lang="en-US" dirty="0" smtClean="0"/>
            </a:br>
            <a:endParaRPr lang="en-US" dirty="0" smtClean="0"/>
          </a:p>
          <a:p>
            <a:pPr>
              <a:buFontTx/>
              <a:buNone/>
            </a:pPr>
            <a:r>
              <a:rPr lang="en-US" b="1" dirty="0" smtClean="0">
                <a:solidFill>
                  <a:srgbClr val="FF0000"/>
                </a:solidFill>
              </a:rPr>
              <a:t>Theorem </a:t>
            </a:r>
            <a:r>
              <a:rPr lang="en-US" dirty="0" smtClean="0"/>
              <a:t>[Follow the Privacy-Perturbed Leader]</a:t>
            </a:r>
            <a:br>
              <a:rPr lang="en-US" dirty="0" smtClean="0"/>
            </a:br>
            <a:r>
              <a:rPr lang="en-US" dirty="0" smtClean="0"/>
              <a:t>For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n</a:t>
            </a:r>
            <a:r>
              <a:rPr lang="en-US" dirty="0" smtClean="0"/>
              <a:t> experts, over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dirty="0" smtClean="0"/>
              <a:t> time periods, # mistakes is within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≈ poly(log </a:t>
            </a:r>
            <a:r>
              <a:rPr lang="en-US" b="1" dirty="0" err="1" smtClean="0">
                <a:solidFill>
                  <a:srgbClr val="0000FF"/>
                </a:solidFill>
                <a:latin typeface="Comic Sans MS" pitchFamily="66" charset="0"/>
              </a:rPr>
              <a:t>n,log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 T,1/</a:t>
            </a:r>
            <a:r>
              <a:rPr lang="el-GR" b="1" dirty="0" smtClean="0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)</a:t>
            </a:r>
            <a:r>
              <a:rPr lang="en-US" dirty="0" smtClean="0"/>
              <a:t> of best expert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dirty="0" smtClean="0"/>
              <a:t>Pan-Privacy</a:t>
            </a:r>
            <a:endParaRPr lang="en-US" i="1" dirty="0" smtClean="0"/>
          </a:p>
        </p:txBody>
      </p:sp>
      <p:sp>
        <p:nvSpPr>
          <p:cNvPr id="476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382000" cy="53340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sz="2800" dirty="0" smtClean="0"/>
              <a:t>In privacy literature: data curator trusted</a:t>
            </a:r>
          </a:p>
          <a:p>
            <a:pPr>
              <a:buFontTx/>
              <a:buNone/>
              <a:defRPr/>
            </a:pPr>
            <a:r>
              <a:rPr lang="en-US" sz="2800" dirty="0" smtClean="0"/>
              <a:t>In reality: </a:t>
            </a:r>
          </a:p>
          <a:p>
            <a:pPr lvl="1">
              <a:buFontTx/>
              <a:buNone/>
              <a:defRPr/>
            </a:pPr>
            <a:r>
              <a:rPr lang="en-US" sz="2400" dirty="0" smtClean="0"/>
              <a:t>even well-intentioned curator subject to </a:t>
            </a:r>
            <a:r>
              <a:rPr lang="en-US" sz="2400" b="1" dirty="0" smtClean="0">
                <a:solidFill>
                  <a:srgbClr val="0000FF"/>
                </a:solidFill>
              </a:rPr>
              <a:t>mission creep, </a:t>
            </a:r>
            <a:r>
              <a:rPr lang="en-US" sz="2400" dirty="0" smtClean="0"/>
              <a:t>subpoena, security breach…</a:t>
            </a:r>
          </a:p>
          <a:p>
            <a:pPr lvl="1">
              <a:defRPr/>
            </a:pPr>
            <a:r>
              <a:rPr lang="en-US" sz="2400" dirty="0" smtClean="0"/>
              <a:t>Pro baseball anonymous drug tests</a:t>
            </a:r>
          </a:p>
          <a:p>
            <a:pPr lvl="1">
              <a:defRPr/>
            </a:pPr>
            <a:r>
              <a:rPr lang="en-US" sz="2400" dirty="0" err="1" smtClean="0"/>
              <a:t>Facebook</a:t>
            </a:r>
            <a:r>
              <a:rPr lang="en-US" sz="2400" dirty="0" smtClean="0"/>
              <a:t> policies to protect users from application developers</a:t>
            </a:r>
          </a:p>
          <a:p>
            <a:pPr lvl="1">
              <a:defRPr/>
            </a:pPr>
            <a:r>
              <a:rPr lang="en-US" sz="2400" dirty="0" smtClean="0"/>
              <a:t>Google accounts hacked</a:t>
            </a:r>
            <a:endParaRPr lang="en-US" sz="2000" b="1" dirty="0" smtClean="0"/>
          </a:p>
          <a:p>
            <a:pPr>
              <a:buFontTx/>
              <a:buNone/>
              <a:defRPr/>
            </a:pPr>
            <a:r>
              <a:rPr lang="en-US" sz="2800" b="1" dirty="0" smtClean="0">
                <a:solidFill>
                  <a:srgbClr val="0000FF"/>
                </a:solidFill>
              </a:rPr>
              <a:t>Goal:</a:t>
            </a:r>
            <a:r>
              <a:rPr lang="en-US" sz="2800" dirty="0" smtClean="0"/>
              <a:t> curator </a:t>
            </a:r>
            <a:r>
              <a:rPr lang="en-US" sz="2800" b="1" dirty="0" smtClean="0">
                <a:solidFill>
                  <a:srgbClr val="FF0000"/>
                </a:solidFill>
              </a:rPr>
              <a:t>accumulates</a:t>
            </a:r>
            <a:r>
              <a:rPr lang="en-US" sz="2800" dirty="0" smtClean="0"/>
              <a:t> statistical information,</a:t>
            </a:r>
            <a:br>
              <a:rPr lang="en-US" sz="2800" dirty="0" smtClean="0"/>
            </a:br>
            <a:r>
              <a:rPr lang="en-US" sz="2800" dirty="0" smtClean="0"/>
              <a:t>but </a:t>
            </a:r>
            <a:r>
              <a:rPr lang="en-US" sz="2800" b="1" dirty="0" smtClean="0">
                <a:solidFill>
                  <a:srgbClr val="FF0000"/>
                </a:solidFill>
              </a:rPr>
              <a:t>never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stores</a:t>
            </a:r>
            <a:r>
              <a:rPr lang="en-US" sz="2800" b="1" dirty="0" smtClean="0">
                <a:solidFill>
                  <a:srgbClr val="FF0000"/>
                </a:solidFill>
              </a:rPr>
              <a:t> sensitive data</a:t>
            </a:r>
            <a:r>
              <a:rPr lang="en-US" sz="2800" dirty="0" smtClean="0"/>
              <a:t> about individuals</a:t>
            </a:r>
            <a:br>
              <a:rPr lang="en-US" sz="2800" dirty="0" smtClean="0"/>
            </a:br>
            <a:endParaRPr lang="en-US" sz="2800" dirty="0" smtClean="0"/>
          </a:p>
          <a:p>
            <a:pPr>
              <a:buFontTx/>
              <a:buNone/>
              <a:defRPr/>
            </a:pPr>
            <a:r>
              <a:rPr lang="en-US" sz="2800" b="1" dirty="0" smtClean="0">
                <a:solidFill>
                  <a:srgbClr val="0000FF"/>
                </a:solidFill>
              </a:rPr>
              <a:t>Pan-privacy:</a:t>
            </a:r>
            <a:r>
              <a:rPr lang="en-US" sz="2800" dirty="0" smtClean="0"/>
              <a:t> </a:t>
            </a:r>
            <a:r>
              <a:rPr lang="en-US" sz="2800" b="1" dirty="0" smtClean="0"/>
              <a:t>algorithm private </a:t>
            </a:r>
            <a:r>
              <a:rPr lang="en-US" sz="2800" b="1" dirty="0" smtClean="0">
                <a:solidFill>
                  <a:srgbClr val="0000FF"/>
                </a:solidFill>
              </a:rPr>
              <a:t>inside and out</a:t>
            </a:r>
            <a:endParaRPr lang="en-US" sz="2800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en-US" sz="2800" b="1" dirty="0" smtClean="0"/>
              <a:t>internal state is privacy-preserving</a:t>
            </a:r>
            <a:r>
              <a:rPr lang="en-US" sz="2800" dirty="0" smtClean="0"/>
              <a:t>.</a:t>
            </a:r>
          </a:p>
        </p:txBody>
      </p:sp>
      <p:sp>
        <p:nvSpPr>
          <p:cNvPr id="4" name="Rounded Rectangular Callout 3"/>
          <p:cNvSpPr/>
          <p:nvPr/>
        </p:nvSpPr>
        <p:spPr bwMode="auto">
          <a:xfrm>
            <a:off x="6096000" y="762000"/>
            <a:ext cx="3505200" cy="914400"/>
          </a:xfrm>
          <a:prstGeom prst="wedgeRoundRectCallout">
            <a:avLst>
              <a:gd name="adj1" fmla="val -41124"/>
              <a:gd name="adj2" fmla="val 126698"/>
              <a:gd name="adj3" fmla="val 16667"/>
            </a:avLst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buNone/>
            </a:pPr>
            <a:r>
              <a:rPr lang="en-US" sz="2800" kern="0" dirty="0" smtClean="0">
                <a:solidFill>
                  <a:srgbClr val="000000"/>
                </a:solidFill>
                <a:latin typeface="Arial Narrow"/>
                <a:cs typeface="Arial"/>
              </a:rPr>
              <a:t>“think </a:t>
            </a:r>
            <a:r>
              <a:rPr lang="en-US" sz="2800" kern="0" dirty="0">
                <a:solidFill>
                  <a:srgbClr val="000000"/>
                </a:solidFill>
                <a:latin typeface="Arial Narrow"/>
                <a:cs typeface="Arial"/>
              </a:rPr>
              <a:t>of the children</a:t>
            </a:r>
            <a:r>
              <a:rPr lang="en-US" sz="2800" kern="0" dirty="0" smtClean="0">
                <a:solidFill>
                  <a:srgbClr val="000000"/>
                </a:solidFill>
                <a:latin typeface="Arial Narrow"/>
                <a:cs typeface="Arial"/>
              </a:rPr>
              <a:t>”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advTm="137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6163" grpId="0" uiExpand="1" build="p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mtClean="0"/>
              <a:t>Randomized Response [Warner 1965]</a:t>
            </a:r>
          </a:p>
        </p:txBody>
      </p:sp>
      <p:sp>
        <p:nvSpPr>
          <p:cNvPr id="5837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smtClean="0"/>
              <a:t>Method for polling stigmatizing questions</a:t>
            </a:r>
          </a:p>
          <a:p>
            <a:pPr>
              <a:buFontTx/>
              <a:buNone/>
            </a:pPr>
            <a:r>
              <a:rPr lang="en-US" sz="2800" smtClean="0"/>
              <a:t>Idea: participants lie with known probability. </a:t>
            </a:r>
          </a:p>
          <a:p>
            <a:pPr lvl="1"/>
            <a:r>
              <a:rPr lang="en-US" smtClean="0"/>
              <a:t>Specific answers are deniable</a:t>
            </a:r>
          </a:p>
          <a:p>
            <a:pPr lvl="1"/>
            <a:r>
              <a:rPr lang="en-US" smtClean="0"/>
              <a:t>Aggregate results are still valid</a:t>
            </a:r>
          </a:p>
          <a:p>
            <a:pPr>
              <a:buFontTx/>
              <a:buNone/>
            </a:pPr>
            <a:r>
              <a:rPr lang="en-US" sz="2800" smtClean="0"/>
              <a:t>Data never stored “in the clear”</a:t>
            </a:r>
            <a:br>
              <a:rPr lang="en-US" sz="2800" smtClean="0"/>
            </a:br>
            <a:r>
              <a:rPr lang="en-US" sz="2800" smtClean="0"/>
              <a:t>popular in DB literature [MiSa06]</a:t>
            </a:r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914400" y="6248400"/>
            <a:ext cx="457200" cy="5334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1</a:t>
            </a:r>
          </a:p>
        </p:txBody>
      </p:sp>
      <p:sp>
        <p:nvSpPr>
          <p:cNvPr id="58373" name="Flowchart: Punched Tape 5"/>
          <p:cNvSpPr>
            <a:spLocks noChangeArrowheads="1"/>
          </p:cNvSpPr>
          <p:nvPr/>
        </p:nvSpPr>
        <p:spPr bwMode="auto">
          <a:xfrm>
            <a:off x="762000" y="51816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58374" name="TextBox 6"/>
          <p:cNvSpPr txBox="1">
            <a:spLocks noChangeArrowheads="1"/>
          </p:cNvSpPr>
          <p:nvPr/>
        </p:nvSpPr>
        <p:spPr bwMode="auto">
          <a:xfrm>
            <a:off x="914400" y="57912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58375" name="Up Arrow 10"/>
          <p:cNvSpPr>
            <a:spLocks noChangeArrowheads="1"/>
          </p:cNvSpPr>
          <p:nvPr/>
        </p:nvSpPr>
        <p:spPr bwMode="auto">
          <a:xfrm rot="10800000" flipV="1">
            <a:off x="914400" y="49530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8376" name="Rectangle 11"/>
          <p:cNvSpPr>
            <a:spLocks noChangeArrowheads="1"/>
          </p:cNvSpPr>
          <p:nvPr/>
        </p:nvSpPr>
        <p:spPr bwMode="auto">
          <a:xfrm>
            <a:off x="914400" y="4343400"/>
            <a:ext cx="457200" cy="533400"/>
          </a:xfrm>
          <a:prstGeom prst="rect">
            <a:avLst/>
          </a:prstGeom>
          <a:noFill/>
          <a:ln w="3810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58377" name="Rectangle 12"/>
          <p:cNvSpPr>
            <a:spLocks noChangeArrowheads="1"/>
          </p:cNvSpPr>
          <p:nvPr/>
        </p:nvSpPr>
        <p:spPr bwMode="auto">
          <a:xfrm>
            <a:off x="2590800" y="6248400"/>
            <a:ext cx="457200" cy="5334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0</a:t>
            </a:r>
          </a:p>
        </p:txBody>
      </p:sp>
      <p:sp>
        <p:nvSpPr>
          <p:cNvPr id="58378" name="Flowchart: Punched Tape 13"/>
          <p:cNvSpPr>
            <a:spLocks noChangeArrowheads="1"/>
          </p:cNvSpPr>
          <p:nvPr/>
        </p:nvSpPr>
        <p:spPr bwMode="auto">
          <a:xfrm>
            <a:off x="2438400" y="51816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58379" name="TextBox 14"/>
          <p:cNvSpPr txBox="1">
            <a:spLocks noChangeArrowheads="1"/>
          </p:cNvSpPr>
          <p:nvPr/>
        </p:nvSpPr>
        <p:spPr bwMode="auto">
          <a:xfrm>
            <a:off x="2590800" y="57912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58380" name="Up Arrow 15"/>
          <p:cNvSpPr>
            <a:spLocks noChangeArrowheads="1"/>
          </p:cNvSpPr>
          <p:nvPr/>
        </p:nvSpPr>
        <p:spPr bwMode="auto">
          <a:xfrm>
            <a:off x="2590800" y="49530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8381" name="Rectangle 16"/>
          <p:cNvSpPr>
            <a:spLocks noChangeArrowheads="1"/>
          </p:cNvSpPr>
          <p:nvPr/>
        </p:nvSpPr>
        <p:spPr bwMode="auto">
          <a:xfrm>
            <a:off x="2590800" y="4343400"/>
            <a:ext cx="457200" cy="533400"/>
          </a:xfrm>
          <a:prstGeom prst="rect">
            <a:avLst/>
          </a:prstGeom>
          <a:noFill/>
          <a:ln w="3810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58382" name="Rectangle 17"/>
          <p:cNvSpPr>
            <a:spLocks noChangeArrowheads="1"/>
          </p:cNvSpPr>
          <p:nvPr/>
        </p:nvSpPr>
        <p:spPr bwMode="auto">
          <a:xfrm>
            <a:off x="6324600" y="6248400"/>
            <a:ext cx="457200" cy="5334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1</a:t>
            </a:r>
          </a:p>
        </p:txBody>
      </p:sp>
      <p:sp>
        <p:nvSpPr>
          <p:cNvPr id="58383" name="Flowchart: Punched Tape 18"/>
          <p:cNvSpPr>
            <a:spLocks noChangeArrowheads="1"/>
          </p:cNvSpPr>
          <p:nvPr/>
        </p:nvSpPr>
        <p:spPr bwMode="auto">
          <a:xfrm>
            <a:off x="6172200" y="5181600"/>
            <a:ext cx="1143000" cy="762000"/>
          </a:xfrm>
          <a:prstGeom prst="flowChartPunchedTape">
            <a:avLst/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>
                <a:latin typeface="Comic Sans MS" pitchFamily="66" charset="0"/>
              </a:rPr>
              <a:t>noise</a:t>
            </a:r>
          </a:p>
        </p:txBody>
      </p:sp>
      <p:sp>
        <p:nvSpPr>
          <p:cNvPr id="58384" name="TextBox 19"/>
          <p:cNvSpPr txBox="1">
            <a:spLocks noChangeArrowheads="1"/>
          </p:cNvSpPr>
          <p:nvPr/>
        </p:nvSpPr>
        <p:spPr bwMode="auto">
          <a:xfrm>
            <a:off x="6324600" y="57912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latin typeface="Comic Sans MS" pitchFamily="66" charset="0"/>
              </a:rPr>
              <a:t>+</a:t>
            </a:r>
          </a:p>
        </p:txBody>
      </p:sp>
      <p:sp>
        <p:nvSpPr>
          <p:cNvPr id="58385" name="Up Arrow 20"/>
          <p:cNvSpPr>
            <a:spLocks noChangeArrowheads="1"/>
          </p:cNvSpPr>
          <p:nvPr/>
        </p:nvSpPr>
        <p:spPr bwMode="auto">
          <a:xfrm>
            <a:off x="6324600" y="4953000"/>
            <a:ext cx="381000" cy="304800"/>
          </a:xfrm>
          <a:prstGeom prst="upArrow">
            <a:avLst>
              <a:gd name="adj1" fmla="val 50000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8386" name="Rectangle 21"/>
          <p:cNvSpPr>
            <a:spLocks noChangeArrowheads="1"/>
          </p:cNvSpPr>
          <p:nvPr/>
        </p:nvSpPr>
        <p:spPr bwMode="auto">
          <a:xfrm>
            <a:off x="6324600" y="4343400"/>
            <a:ext cx="457200" cy="533400"/>
          </a:xfrm>
          <a:prstGeom prst="rect">
            <a:avLst/>
          </a:prstGeom>
          <a:noFill/>
          <a:ln w="3810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endParaRPr lang="en-US"/>
          </a:p>
        </p:txBody>
      </p:sp>
      <p:sp>
        <p:nvSpPr>
          <p:cNvPr id="58387" name="TextBox 22"/>
          <p:cNvSpPr txBox="1">
            <a:spLocks noChangeArrowheads="1"/>
          </p:cNvSpPr>
          <p:nvPr/>
        </p:nvSpPr>
        <p:spPr bwMode="auto">
          <a:xfrm>
            <a:off x="4419600" y="5257800"/>
            <a:ext cx="91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en-US" sz="3600">
                <a:latin typeface="Comic Sans MS" pitchFamily="66" charset="0"/>
              </a:rPr>
              <a:t>…</a:t>
            </a:r>
          </a:p>
        </p:txBody>
      </p:sp>
      <p:sp>
        <p:nvSpPr>
          <p:cNvPr id="58388" name="TextBox 25"/>
          <p:cNvSpPr txBox="1">
            <a:spLocks noChangeArrowheads="1"/>
          </p:cNvSpPr>
          <p:nvPr/>
        </p:nvSpPr>
        <p:spPr bwMode="auto">
          <a:xfrm>
            <a:off x="7239000" y="62484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User Data</a:t>
            </a:r>
          </a:p>
        </p:txBody>
      </p:sp>
      <p:sp>
        <p:nvSpPr>
          <p:cNvPr id="58389" name="TextBox 25"/>
          <p:cNvSpPr txBox="1">
            <a:spLocks noChangeArrowheads="1"/>
          </p:cNvSpPr>
          <p:nvPr/>
        </p:nvSpPr>
        <p:spPr bwMode="auto">
          <a:xfrm>
            <a:off x="7239000" y="4114800"/>
            <a:ext cx="2438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User Response</a:t>
            </a: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304800" y="228600"/>
            <a:ext cx="8229600" cy="2667000"/>
          </a:xfrm>
          <a:prstGeom prst="wedgeRoundRectCallout">
            <a:avLst>
              <a:gd name="adj1" fmla="val 639"/>
              <a:gd name="adj2" fmla="val 111069"/>
              <a:gd name="adj3" fmla="val 16667"/>
            </a:avLst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Strong guarantee: </a:t>
            </a:r>
            <a:r>
              <a:rPr lang="en-US" sz="2800" b="1">
                <a:solidFill>
                  <a:srgbClr val="0000FF"/>
                </a:solidFill>
              </a:rPr>
              <a:t>no trust in curator</a:t>
            </a:r>
          </a:p>
          <a:p>
            <a:pPr marL="342900" indent="-342900" algn="l">
              <a:buFontTx/>
              <a:buNone/>
            </a:pPr>
            <a:r>
              <a:rPr lang="en-US" sz="2800"/>
              <a:t>Makes sense when each user’s data appears only once,</a:t>
            </a:r>
            <a:br>
              <a:rPr lang="en-US" sz="2800"/>
            </a:br>
            <a:r>
              <a:rPr lang="en-US" sz="2800"/>
              <a:t>otherwise </a:t>
            </a:r>
            <a:r>
              <a:rPr lang="en-US" sz="2800" b="1"/>
              <a:t>limited utility</a:t>
            </a:r>
          </a:p>
          <a:p>
            <a:pPr marL="342900" indent="-342900" algn="l">
              <a:buFontTx/>
              <a:buNone/>
            </a:pPr>
            <a:r>
              <a:rPr lang="en-US" sz="2800" b="1"/>
              <a:t>New idea:</a:t>
            </a:r>
            <a:r>
              <a:rPr lang="en-US" sz="2800"/>
              <a:t> curator </a:t>
            </a:r>
            <a:r>
              <a:rPr lang="en-US" sz="2800" b="1">
                <a:solidFill>
                  <a:srgbClr val="FF0000"/>
                </a:solidFill>
              </a:rPr>
              <a:t>aggregates</a:t>
            </a:r>
            <a:r>
              <a:rPr lang="en-US" sz="2800"/>
              <a:t> statistical information,</a:t>
            </a:r>
            <a:br>
              <a:rPr lang="en-US" sz="2800"/>
            </a:br>
            <a:r>
              <a:rPr lang="en-US" sz="2800"/>
              <a:t>but </a:t>
            </a:r>
            <a:r>
              <a:rPr lang="en-US" sz="2800" b="1">
                <a:solidFill>
                  <a:srgbClr val="FF0000"/>
                </a:solidFill>
              </a:rPr>
              <a:t>never stores sensitive data</a:t>
            </a:r>
            <a:r>
              <a:rPr lang="en-US" sz="2800"/>
              <a:t> about individuals</a:t>
            </a:r>
          </a:p>
          <a:p>
            <a:pPr marL="342900" indent="-342900" algn="l"/>
            <a:endParaRPr lang="en-US" sz="2800"/>
          </a:p>
        </p:txBody>
      </p:sp>
    </p:spTree>
  </p:cSld>
  <p:clrMapOvr>
    <a:masterClrMapping/>
  </p:clrMapOvr>
  <p:transition advTm="117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9144000" cy="1143000"/>
          </a:xfrm>
        </p:spPr>
        <p:txBody>
          <a:bodyPr/>
          <a:lstStyle/>
          <a:p>
            <a:r>
              <a:rPr lang="en-US" sz="3600" b="1" dirty="0" smtClean="0"/>
              <a:t>Aggregation Without Storing Sensitive Data?</a:t>
            </a:r>
            <a:endParaRPr lang="en-US" sz="3600" b="1" i="1" dirty="0" smtClean="0"/>
          </a:p>
        </p:txBody>
      </p:sp>
      <p:sp>
        <p:nvSpPr>
          <p:cNvPr id="476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600200"/>
            <a:ext cx="8382000" cy="53340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0000FF"/>
                </a:solidFill>
              </a:rPr>
              <a:t>Streaming algorithms: </a:t>
            </a:r>
            <a:r>
              <a:rPr lang="en-US" dirty="0" smtClean="0"/>
              <a:t>small storage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Information stored can still be sensitive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“My data”: many appearances, arbitrarily interleaved with those of others</a:t>
            </a:r>
            <a:br>
              <a:rPr lang="en-US" sz="3200" dirty="0" smtClean="0"/>
            </a:br>
            <a:endParaRPr lang="en-US" sz="32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FF0000"/>
                </a:solidFill>
              </a:rPr>
              <a:t>Pan-Private Algorithm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Private “inside and out” 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Even internal state </a:t>
            </a:r>
            <a:r>
              <a:rPr lang="en-US" sz="3200" b="1" dirty="0" smtClean="0"/>
              <a:t>completely hides the appearance pattern</a:t>
            </a:r>
            <a:r>
              <a:rPr lang="en-US" sz="3200" dirty="0" smtClean="0"/>
              <a:t> of any individual:</a:t>
            </a:r>
            <a:br>
              <a:rPr lang="en-US" sz="3200" dirty="0" smtClean="0"/>
            </a:br>
            <a:r>
              <a:rPr lang="en-US" sz="3200" dirty="0" smtClean="0"/>
              <a:t>presence, absence, frequency, etc.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b="1" dirty="0" smtClean="0">
              <a:solidFill>
                <a:srgbClr val="0000FF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 bwMode="auto">
          <a:xfrm>
            <a:off x="6477000" y="3657600"/>
            <a:ext cx="2133600" cy="762000"/>
          </a:xfrm>
          <a:prstGeom prst="wedgeRoundRectCallout">
            <a:avLst>
              <a:gd name="adj1" fmla="val -81150"/>
              <a:gd name="adj2" fmla="val -76759"/>
              <a:gd name="adj3" fmla="val 16667"/>
            </a:avLst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cs typeface="Arial" charset="0"/>
              </a:rPr>
              <a:t>“User level”</a:t>
            </a:r>
          </a:p>
        </p:txBody>
      </p:sp>
    </p:spTree>
    <p:custDataLst>
      <p:tags r:id="rId1"/>
    </p:custDataLst>
  </p:cSld>
  <p:clrMapOvr>
    <a:masterClrMapping/>
  </p:clrMapOvr>
  <p:transition advTm="9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6163" grpId="0" uiExpand="1" build="p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ular Callout 24"/>
          <p:cNvSpPr>
            <a:spLocks noChangeArrowheads="1"/>
          </p:cNvSpPr>
          <p:nvPr/>
        </p:nvSpPr>
        <p:spPr bwMode="auto">
          <a:xfrm>
            <a:off x="4800600" y="4572000"/>
            <a:ext cx="3886200" cy="838200"/>
          </a:xfrm>
          <a:prstGeom prst="wedgeRoundRectCallout">
            <a:avLst>
              <a:gd name="adj1" fmla="val 7254"/>
              <a:gd name="adj2" fmla="val 118616"/>
              <a:gd name="adj3" fmla="val 16667"/>
            </a:avLst>
          </a:prstGeom>
          <a:solidFill>
            <a:srgbClr val="FF99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 b="1" dirty="0"/>
              <a:t>Can also consider multiple intrusions</a:t>
            </a: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r>
              <a:rPr lang="en-US" sz="3600" b="1" smtClean="0"/>
              <a:t>Pan-Privacy Model</a:t>
            </a:r>
            <a:endParaRPr lang="en-US" sz="3600" b="1" i="1" smtClean="0"/>
          </a:p>
        </p:txBody>
      </p:sp>
      <p:sp>
        <p:nvSpPr>
          <p:cNvPr id="482308" name="Rectangle 4"/>
          <p:cNvSpPr>
            <a:spLocks noChangeArrowheads="1"/>
          </p:cNvSpPr>
          <p:nvPr/>
        </p:nvSpPr>
        <p:spPr bwMode="auto">
          <a:xfrm>
            <a:off x="304800" y="1219200"/>
            <a:ext cx="883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r>
              <a:rPr lang="en-US"/>
              <a:t>Data is </a:t>
            </a:r>
            <a:r>
              <a:rPr lang="en-US" b="1">
                <a:solidFill>
                  <a:srgbClr val="0000FF"/>
                </a:solidFill>
              </a:rPr>
              <a:t>stream</a:t>
            </a:r>
            <a:r>
              <a:rPr lang="en-US"/>
              <a:t> of items, each item belongs to a user</a:t>
            </a:r>
          </a:p>
          <a:p>
            <a:pPr marL="342900" indent="-342900" algn="l" eaLnBrk="0" hangingPunct="0">
              <a:lnSpc>
                <a:spcPct val="90000"/>
              </a:lnSpc>
            </a:pPr>
            <a:r>
              <a:rPr lang="en-US" sz="2800"/>
              <a:t>Data of different users interleaved arbitrarily</a:t>
            </a:r>
          </a:p>
          <a:p>
            <a:pPr marL="342900" indent="-342900" algn="l" eaLnBrk="0" hangingPunct="0">
              <a:lnSpc>
                <a:spcPct val="90000"/>
              </a:lnSpc>
            </a:pPr>
            <a:r>
              <a:rPr lang="en-US" sz="2800"/>
              <a:t>Curator sees items, updates internal state, output at stream end</a:t>
            </a:r>
          </a:p>
        </p:txBody>
      </p:sp>
      <p:sp>
        <p:nvSpPr>
          <p:cNvPr id="482341" name="Rectangle 37"/>
          <p:cNvSpPr>
            <a:spLocks noChangeArrowheads="1"/>
          </p:cNvSpPr>
          <p:nvPr/>
        </p:nvSpPr>
        <p:spPr bwMode="auto">
          <a:xfrm>
            <a:off x="381000" y="48768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r>
              <a:rPr lang="en-US" b="1" dirty="0"/>
              <a:t>Pan-Privacy</a:t>
            </a:r>
            <a:r>
              <a:rPr lang="en-US" dirty="0"/>
              <a:t> </a:t>
            </a: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>For every possible behavior of user in stream, joint distribution of </a:t>
            </a:r>
            <a:r>
              <a:rPr lang="en-US" b="1" dirty="0">
                <a:solidFill>
                  <a:srgbClr val="0000FF"/>
                </a:solidFill>
              </a:rPr>
              <a:t>the internal state</a:t>
            </a:r>
            <a:r>
              <a:rPr lang="en-US" dirty="0"/>
              <a:t> at any single point in time and </a:t>
            </a:r>
            <a:r>
              <a:rPr lang="en-US" b="1" dirty="0">
                <a:solidFill>
                  <a:srgbClr val="0000FF"/>
                </a:solidFill>
              </a:rPr>
              <a:t>the final output</a:t>
            </a:r>
            <a:r>
              <a:rPr lang="en-US" dirty="0"/>
              <a:t> is differentially private</a:t>
            </a:r>
          </a:p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 dirty="0"/>
          </a:p>
        </p:txBody>
      </p:sp>
      <p:sp>
        <p:nvSpPr>
          <p:cNvPr id="48152" name="Rectangle 24"/>
          <p:cNvSpPr>
            <a:spLocks noChangeArrowheads="1"/>
          </p:cNvSpPr>
          <p:nvPr/>
        </p:nvSpPr>
        <p:spPr bwMode="auto">
          <a:xfrm>
            <a:off x="381000" y="38862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3" name="Rectangle 25"/>
          <p:cNvSpPr>
            <a:spLocks noChangeArrowheads="1"/>
          </p:cNvSpPr>
          <p:nvPr/>
        </p:nvSpPr>
        <p:spPr bwMode="auto">
          <a:xfrm>
            <a:off x="1752600" y="3886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4" name="Rectangle 26"/>
          <p:cNvSpPr>
            <a:spLocks noChangeArrowheads="1"/>
          </p:cNvSpPr>
          <p:nvPr/>
        </p:nvSpPr>
        <p:spPr bwMode="auto">
          <a:xfrm>
            <a:off x="1066800" y="38862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5" name="Rectangle 27"/>
          <p:cNvSpPr>
            <a:spLocks noChangeArrowheads="1"/>
          </p:cNvSpPr>
          <p:nvPr/>
        </p:nvSpPr>
        <p:spPr bwMode="auto">
          <a:xfrm>
            <a:off x="2438400" y="38862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6" name="Rectangle 28"/>
          <p:cNvSpPr>
            <a:spLocks noChangeArrowheads="1"/>
          </p:cNvSpPr>
          <p:nvPr/>
        </p:nvSpPr>
        <p:spPr bwMode="auto">
          <a:xfrm>
            <a:off x="3124200" y="38862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7" name="Rectangle 29"/>
          <p:cNvSpPr>
            <a:spLocks noChangeArrowheads="1"/>
          </p:cNvSpPr>
          <p:nvPr/>
        </p:nvSpPr>
        <p:spPr bwMode="auto">
          <a:xfrm>
            <a:off x="3810000" y="38862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8" name="Rectangle 30"/>
          <p:cNvSpPr>
            <a:spLocks noChangeArrowheads="1"/>
          </p:cNvSpPr>
          <p:nvPr/>
        </p:nvSpPr>
        <p:spPr bwMode="auto">
          <a:xfrm>
            <a:off x="4495800" y="38862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59" name="Rectangle 31"/>
          <p:cNvSpPr>
            <a:spLocks noChangeArrowheads="1"/>
          </p:cNvSpPr>
          <p:nvPr/>
        </p:nvSpPr>
        <p:spPr bwMode="auto">
          <a:xfrm>
            <a:off x="5181600" y="38862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60" name="Rectangle 32"/>
          <p:cNvSpPr>
            <a:spLocks noChangeArrowheads="1"/>
          </p:cNvSpPr>
          <p:nvPr/>
        </p:nvSpPr>
        <p:spPr bwMode="auto">
          <a:xfrm>
            <a:off x="5867400" y="38862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61" name="Rectangle 33"/>
          <p:cNvSpPr>
            <a:spLocks noChangeArrowheads="1"/>
          </p:cNvSpPr>
          <p:nvPr/>
        </p:nvSpPr>
        <p:spPr bwMode="auto">
          <a:xfrm>
            <a:off x="6553200" y="38862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62" name="Rectangle 34"/>
          <p:cNvSpPr>
            <a:spLocks noChangeArrowheads="1"/>
          </p:cNvSpPr>
          <p:nvPr/>
        </p:nvSpPr>
        <p:spPr bwMode="auto">
          <a:xfrm>
            <a:off x="7239000" y="38862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63" name="Rectangle 35"/>
          <p:cNvSpPr>
            <a:spLocks noChangeArrowheads="1"/>
          </p:cNvSpPr>
          <p:nvPr/>
        </p:nvSpPr>
        <p:spPr bwMode="auto">
          <a:xfrm>
            <a:off x="7924800" y="38862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152400" y="2819400"/>
            <a:ext cx="1295400" cy="1066800"/>
            <a:chOff x="960" y="1056"/>
            <a:chExt cx="816" cy="672"/>
          </a:xfrm>
        </p:grpSpPr>
        <p:grpSp>
          <p:nvGrpSpPr>
            <p:cNvPr id="60437" name="Group 37"/>
            <p:cNvGrpSpPr>
              <a:grpSpLocks/>
            </p:cNvGrpSpPr>
            <p:nvPr/>
          </p:nvGrpSpPr>
          <p:grpSpPr bwMode="auto">
            <a:xfrm>
              <a:off x="960" y="1056"/>
              <a:ext cx="816" cy="384"/>
              <a:chOff x="960" y="1056"/>
              <a:chExt cx="816" cy="384"/>
            </a:xfrm>
          </p:grpSpPr>
          <p:sp>
            <p:nvSpPr>
              <p:cNvPr id="60439" name="Oval 38"/>
              <p:cNvSpPr>
                <a:spLocks noChangeArrowheads="1"/>
              </p:cNvSpPr>
              <p:nvPr/>
            </p:nvSpPr>
            <p:spPr bwMode="auto">
              <a:xfrm>
                <a:off x="960" y="1056"/>
                <a:ext cx="768" cy="384"/>
              </a:xfrm>
              <a:prstGeom prst="ellipse">
                <a:avLst/>
              </a:prstGeom>
              <a:solidFill>
                <a:srgbClr val="FF9900"/>
              </a:soli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440" name="Text Box 39"/>
              <p:cNvSpPr txBox="1">
                <a:spLocks noChangeArrowheads="1"/>
              </p:cNvSpPr>
              <p:nvPr/>
            </p:nvSpPr>
            <p:spPr bwMode="auto">
              <a:xfrm>
                <a:off x="960" y="1056"/>
                <a:ext cx="816" cy="3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 algn="l">
                  <a:spcBef>
                    <a:spcPct val="50000"/>
                  </a:spcBef>
                  <a:buFontTx/>
                  <a:buNone/>
                </a:pPr>
                <a:r>
                  <a:rPr lang="en-US">
                    <a:latin typeface="Comic Sans MS" pitchFamily="66" charset="0"/>
                  </a:rPr>
                  <a:t>state</a:t>
                </a:r>
              </a:p>
            </p:txBody>
          </p:sp>
        </p:grpSp>
        <p:sp>
          <p:nvSpPr>
            <p:cNvPr id="60438" name="Line 40"/>
            <p:cNvSpPr>
              <a:spLocks noChangeShapeType="1"/>
            </p:cNvSpPr>
            <p:nvPr/>
          </p:nvSpPr>
          <p:spPr bwMode="auto">
            <a:xfrm>
              <a:off x="1344" y="1440"/>
              <a:ext cx="0" cy="2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6"/>
          <p:cNvGrpSpPr>
            <a:grpSpLocks/>
          </p:cNvGrpSpPr>
          <p:nvPr/>
        </p:nvGrpSpPr>
        <p:grpSpPr bwMode="auto">
          <a:xfrm>
            <a:off x="7620000" y="3886200"/>
            <a:ext cx="1524000" cy="609600"/>
            <a:chOff x="4320" y="480"/>
            <a:chExt cx="960" cy="384"/>
          </a:xfrm>
        </p:grpSpPr>
        <p:sp>
          <p:nvSpPr>
            <p:cNvPr id="60435" name="Oval 43"/>
            <p:cNvSpPr>
              <a:spLocks noChangeArrowheads="1"/>
            </p:cNvSpPr>
            <p:nvPr/>
          </p:nvSpPr>
          <p:spPr bwMode="auto">
            <a:xfrm>
              <a:off x="4320" y="480"/>
              <a:ext cx="904" cy="384"/>
            </a:xfrm>
            <a:prstGeom prst="ellipse">
              <a:avLst/>
            </a:prstGeom>
            <a:solidFill>
              <a:schemeClr val="accent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6" name="Text Box 44"/>
            <p:cNvSpPr txBox="1">
              <a:spLocks noChangeArrowheads="1"/>
            </p:cNvSpPr>
            <p:nvPr/>
          </p:nvSpPr>
          <p:spPr bwMode="auto">
            <a:xfrm>
              <a:off x="4320" y="480"/>
              <a:ext cx="96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l">
                <a:spcBef>
                  <a:spcPct val="50000"/>
                </a:spcBef>
                <a:buFontTx/>
                <a:buNone/>
              </a:pPr>
              <a:r>
                <a:rPr lang="en-US">
                  <a:latin typeface="Comic Sans MS" pitchFamily="66" charset="0"/>
                </a:rPr>
                <a:t>output</a:t>
              </a:r>
            </a:p>
          </p:txBody>
        </p:sp>
      </p:grpSp>
    </p:spTree>
    <p:custDataLst>
      <p:tags r:id="rId1"/>
    </p:custDataLst>
  </p:cSld>
  <p:clrMapOvr>
    <a:masterClrMapping/>
  </p:clrMapOvr>
  <p:transition advTm="67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50867E-6 L 0.07084 -4.50867E-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-4.50867E-6 L 0.1375 -4.50867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5 -4.50867E-6 L 0.22084 -4.50867E-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84 -4.50867E-6 L 0.82917 -4.50867E-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48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48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48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48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48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48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8" dur="500"/>
                                        <p:tgtEl>
                                          <p:spTgt spid="48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48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48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8152" grpId="0" animBg="1"/>
      <p:bldP spid="48152" grpId="1" animBg="1"/>
      <p:bldP spid="48153" grpId="0" animBg="1"/>
      <p:bldP spid="48153" grpId="1" animBg="1"/>
      <p:bldP spid="48154" grpId="0" animBg="1"/>
      <p:bldP spid="48154" grpId="1" animBg="1"/>
      <p:bldP spid="48155" grpId="0" animBg="1"/>
      <p:bldP spid="48155" grpId="1" animBg="1"/>
      <p:bldP spid="48156" grpId="0" animBg="1"/>
      <p:bldP spid="48156" grpId="1" animBg="1"/>
      <p:bldP spid="48157" grpId="0" animBg="1"/>
      <p:bldP spid="48157" grpId="1" animBg="1"/>
      <p:bldP spid="48158" grpId="0" animBg="1"/>
      <p:bldP spid="48158" grpId="1" animBg="1"/>
      <p:bldP spid="48159" grpId="0" animBg="1"/>
      <p:bldP spid="48159" grpId="1" animBg="1"/>
      <p:bldP spid="48160" grpId="0" animBg="1"/>
      <p:bldP spid="48160" grpId="1" animBg="1"/>
      <p:bldP spid="48161" grpId="0" animBg="1"/>
      <p:bldP spid="48161" grpId="1" animBg="1"/>
      <p:bldP spid="48162" grpId="0" animBg="1"/>
      <p:bldP spid="48162" grpId="1" animBg="1"/>
      <p:bldP spid="48163" grpId="0" animBg="1"/>
      <p:bldP spid="4816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5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57200" y="1447800"/>
            <a:ext cx="8686800" cy="4937125"/>
          </a:xfrm>
        </p:spPr>
        <p:txBody>
          <a:bodyPr/>
          <a:lstStyle/>
          <a:p>
            <a:pPr marL="273050" indent="-273050">
              <a:buFontTx/>
              <a:buNone/>
            </a:pPr>
            <a:r>
              <a:rPr lang="en-US" sz="3000" dirty="0" smtClean="0"/>
              <a:t>Universe </a:t>
            </a:r>
            <a:r>
              <a:rPr lang="en-US" sz="3000" b="1" dirty="0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z="3000" dirty="0" smtClean="0"/>
              <a:t> of users whose data in the stream; </a:t>
            </a:r>
            <a:r>
              <a:rPr lang="en-US" sz="3000" b="1" dirty="0" smtClean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3000" dirty="0" smtClean="0"/>
              <a:t> </a:t>
            </a:r>
            <a:r>
              <a:rPr lang="en-US" sz="3000" b="1" dirty="0" smtClean="0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3000" dirty="0" smtClean="0"/>
              <a:t> </a:t>
            </a:r>
            <a:r>
              <a:rPr lang="en-US" sz="3000" b="1" dirty="0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endParaRPr lang="en-US" sz="3000" dirty="0" smtClean="0"/>
          </a:p>
          <a:p>
            <a:pPr marL="273050" indent="-273050"/>
            <a:r>
              <a:rPr lang="en-US" sz="2800" dirty="0" smtClean="0"/>
              <a:t>Streams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 dirty="0" smtClean="0">
                <a:solidFill>
                  <a:srgbClr val="0000FF"/>
                </a:solidFill>
              </a:rPr>
              <a:t>-adjacent</a:t>
            </a:r>
            <a:r>
              <a:rPr lang="en-US" sz="2800" dirty="0" smtClean="0">
                <a:solidFill>
                  <a:srgbClr val="3C6D84"/>
                </a:solidFill>
              </a:rPr>
              <a:t> </a:t>
            </a:r>
            <a:r>
              <a:rPr lang="en-US" sz="2800" dirty="0" smtClean="0"/>
              <a:t>if same projections of users onto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U\{x}</a:t>
            </a:r>
            <a:endParaRPr lang="en-US" sz="2800" dirty="0" smtClean="0"/>
          </a:p>
          <a:p>
            <a:pPr marL="273050" indent="-273050">
              <a:buFontTx/>
              <a:buNone/>
            </a:pPr>
            <a:r>
              <a:rPr lang="en-US" sz="3000" dirty="0" smtClean="0"/>
              <a:t>	</a:t>
            </a:r>
            <a:r>
              <a:rPr lang="en-US" sz="2800" dirty="0" smtClean="0"/>
              <a:t>Example: </a:t>
            </a:r>
            <a:r>
              <a:rPr lang="en-US" sz="2800" b="1" dirty="0" err="1" smtClean="0">
                <a:solidFill>
                  <a:srgbClr val="FF0000"/>
                </a:solidFill>
              </a:rPr>
              <a:t>a</a:t>
            </a:r>
            <a:r>
              <a:rPr lang="en-US" sz="2800" b="1" dirty="0" err="1" smtClean="0"/>
              <a:t>x</a:t>
            </a:r>
            <a:r>
              <a:rPr lang="en-US" sz="2800" b="1" dirty="0" err="1" smtClean="0">
                <a:solidFill>
                  <a:srgbClr val="FF0000"/>
                </a:solidFill>
              </a:rPr>
              <a:t>b</a:t>
            </a:r>
            <a:r>
              <a:rPr lang="en-US" sz="2800" b="1" dirty="0" err="1" smtClean="0"/>
              <a:t>x</a:t>
            </a:r>
            <a:r>
              <a:rPr lang="en-US" sz="2800" b="1" dirty="0" err="1" smtClean="0">
                <a:solidFill>
                  <a:srgbClr val="FF0000"/>
                </a:solidFill>
              </a:rPr>
              <a:t>c</a:t>
            </a:r>
            <a:r>
              <a:rPr lang="en-US" sz="2800" b="1" dirty="0" err="1" smtClean="0"/>
              <a:t>x</a:t>
            </a:r>
            <a:r>
              <a:rPr lang="en-US" sz="2800" b="1" dirty="0" err="1" smtClean="0">
                <a:solidFill>
                  <a:srgbClr val="FF0000"/>
                </a:solidFill>
              </a:rPr>
              <a:t>d</a:t>
            </a:r>
            <a:r>
              <a:rPr lang="en-US" sz="2800" b="1" dirty="0" err="1" smtClean="0"/>
              <a:t>xxx</a:t>
            </a:r>
            <a:r>
              <a:rPr lang="en-US" sz="2800" b="1" dirty="0" err="1" smtClean="0">
                <a:solidFill>
                  <a:srgbClr val="FF0000"/>
                </a:solidFill>
              </a:rPr>
              <a:t>e</a:t>
            </a:r>
            <a:r>
              <a:rPr lang="en-US" sz="2800" b="1" dirty="0" err="1" smtClean="0"/>
              <a:t>x</a:t>
            </a:r>
            <a:r>
              <a:rPr lang="en-US" sz="2800" b="1" dirty="0" smtClean="0"/>
              <a:t> </a:t>
            </a:r>
            <a:r>
              <a:rPr lang="en-US" sz="2800" dirty="0" smtClean="0"/>
              <a:t>and </a:t>
            </a:r>
            <a:r>
              <a:rPr lang="en-US" sz="2800" b="1" dirty="0" err="1" smtClean="0">
                <a:solidFill>
                  <a:srgbClr val="FF0000"/>
                </a:solidFill>
              </a:rPr>
              <a:t>abcd</a:t>
            </a:r>
            <a:r>
              <a:rPr lang="en-US" sz="2800" b="1" dirty="0" err="1" smtClean="0"/>
              <a:t>x</a:t>
            </a:r>
            <a:r>
              <a:rPr lang="en-US" sz="2800" b="1" dirty="0" err="1" smtClean="0">
                <a:solidFill>
                  <a:srgbClr val="FF0000"/>
                </a:solidFill>
              </a:rPr>
              <a:t>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are x-adjacent</a:t>
            </a:r>
            <a:r>
              <a:rPr lang="en-US" dirty="0" smtClean="0"/>
              <a:t> </a:t>
            </a:r>
          </a:p>
          <a:p>
            <a:pPr marL="822325" lvl="2"/>
            <a:r>
              <a:rPr lang="en-US" sz="2800" dirty="0" smtClean="0"/>
              <a:t>Both project to </a:t>
            </a:r>
            <a:r>
              <a:rPr lang="en-US" sz="2800" b="1" dirty="0" err="1" smtClean="0">
                <a:solidFill>
                  <a:srgbClr val="FF0000"/>
                </a:solidFill>
              </a:rPr>
              <a:t>abcde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marL="822325" lvl="2"/>
            <a:r>
              <a:rPr lang="en-US" sz="2800" dirty="0" smtClean="0"/>
              <a:t>Notion of “corresponding locations” in </a:t>
            </a:r>
            <a:r>
              <a:rPr lang="en-US" sz="3000" b="1" dirty="0" smtClean="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dirty="0" smtClean="0"/>
              <a:t>-adjacent streams</a:t>
            </a:r>
          </a:p>
          <a:p>
            <a:pPr marL="273050" indent="-273050"/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z="2800" dirty="0" smtClean="0"/>
              <a:t> -adjacent:  </a:t>
            </a:r>
            <a:r>
              <a:rPr lang="en-US" sz="2800" b="1" dirty="0" smtClean="0">
                <a:solidFill>
                  <a:srgbClr val="0000FF"/>
                </a:solidFill>
                <a:latin typeface="cmsy10" pitchFamily="34" charset="0"/>
              </a:rPr>
              <a:t>9</a:t>
            </a:r>
            <a:r>
              <a:rPr lang="en-US" sz="2800" b="1" dirty="0" smtClean="0">
                <a:latin typeface="cmsy10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x </a:t>
            </a:r>
            <a:r>
              <a:rPr lang="en-US" sz="2800" b="1" dirty="0" smtClean="0">
                <a:solidFill>
                  <a:srgbClr val="0000FF"/>
                </a:solidFill>
                <a:latin typeface="cmsy10" pitchFamily="34" charset="0"/>
              </a:rPr>
              <a:t>2</a:t>
            </a:r>
            <a:r>
              <a:rPr lang="en-US" sz="2800" b="1" dirty="0" smtClean="0">
                <a:latin typeface="cmsy10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z="2800" dirty="0" smtClean="0"/>
              <a:t> for which they are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x</a:t>
            </a:r>
            <a:r>
              <a:rPr lang="en-US" sz="2800" dirty="0" smtClean="0"/>
              <a:t>-adjacent</a:t>
            </a:r>
          </a:p>
          <a:p>
            <a:pPr marL="547688" lvl="1" indent="-273050"/>
            <a:r>
              <a:rPr lang="en-US" dirty="0" smtClean="0"/>
              <a:t>Simply “adjacent,” if </a:t>
            </a:r>
            <a:r>
              <a:rPr lang="en-US" sz="3000" b="1" dirty="0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dirty="0" smtClean="0"/>
              <a:t> is understood</a:t>
            </a:r>
          </a:p>
          <a:p>
            <a:pPr marL="547688" lvl="1" indent="-273050"/>
            <a:endParaRPr lang="en-US" dirty="0" smtClean="0"/>
          </a:p>
          <a:p>
            <a:pPr marL="273050" indent="-273050">
              <a:buFontTx/>
              <a:buNone/>
            </a:pPr>
            <a:r>
              <a:rPr lang="en-US" sz="3000" b="1" dirty="0" smtClean="0">
                <a:solidFill>
                  <a:srgbClr val="0000FF"/>
                </a:solidFill>
              </a:rPr>
              <a:t>Note:</a:t>
            </a:r>
            <a:r>
              <a:rPr lang="en-US" sz="3000" dirty="0" smtClean="0"/>
              <a:t> Streams of different lengths can be adjacent</a:t>
            </a:r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228600" y="152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Adjacency: User Level</a:t>
            </a:r>
            <a:endParaRPr lang="en-US" sz="36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3600" smtClean="0"/>
              <a:t>Example: Stream Density or # Distinct Elements</a:t>
            </a:r>
            <a:endParaRPr lang="en-US" sz="3600" b="1" i="1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r>
              <a:rPr lang="en-US" smtClean="0"/>
              <a:t>Universe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mtClean="0"/>
              <a:t> of users, estimate how many distinct users in </a:t>
            </a:r>
            <a:r>
              <a:rPr lang="en-US" b="1" smtClean="0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mtClean="0"/>
              <a:t> appear in data stream</a:t>
            </a:r>
          </a:p>
          <a:p>
            <a:pPr>
              <a:buFontTx/>
              <a:buNone/>
            </a:pPr>
            <a:r>
              <a:rPr lang="en-US" b="1" smtClean="0"/>
              <a:t>Application:</a:t>
            </a:r>
            <a:r>
              <a:rPr lang="en-US" smtClean="0"/>
              <a:t> # distinct users who searched for “flu”</a:t>
            </a:r>
            <a:br>
              <a:rPr lang="en-US" smtClean="0"/>
            </a:br>
            <a:endParaRPr lang="en-US" smtClean="0"/>
          </a:p>
          <a:p>
            <a:pPr>
              <a:buFontTx/>
              <a:buNone/>
            </a:pPr>
            <a:r>
              <a:rPr lang="en-US" b="1" smtClean="0">
                <a:solidFill>
                  <a:srgbClr val="FF0000"/>
                </a:solidFill>
              </a:rPr>
              <a:t>Ideas that don’t work:</a:t>
            </a:r>
          </a:p>
          <a:p>
            <a:r>
              <a:rPr lang="en-US" b="1" smtClean="0">
                <a:solidFill>
                  <a:srgbClr val="0000FF"/>
                </a:solidFill>
              </a:rPr>
              <a:t>Naïve</a:t>
            </a:r>
            <a:br>
              <a:rPr lang="en-US" b="1" smtClean="0">
                <a:solidFill>
                  <a:srgbClr val="0000FF"/>
                </a:solidFill>
              </a:rPr>
            </a:br>
            <a:r>
              <a:rPr lang="en-US" sz="2800" smtClean="0"/>
              <a:t>Keep list of users  that appeared (bad privacy and space)</a:t>
            </a:r>
          </a:p>
          <a:p>
            <a:r>
              <a:rPr lang="en-US" b="1" smtClean="0">
                <a:solidFill>
                  <a:srgbClr val="0000FF"/>
                </a:solidFill>
              </a:rPr>
              <a:t>Streaming</a:t>
            </a:r>
          </a:p>
          <a:p>
            <a:pPr lvl="1"/>
            <a:r>
              <a:rPr lang="en-US" smtClean="0"/>
              <a:t>Track random sub-sample of users (bad privacy)</a:t>
            </a:r>
          </a:p>
          <a:p>
            <a:pPr lvl="1"/>
            <a:r>
              <a:rPr lang="en-US" smtClean="0"/>
              <a:t>Hash each user, track minimal hash (bad privacy)</a:t>
            </a:r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</p:spTree>
    <p:custDataLst>
      <p:tags r:id="rId1"/>
    </p:custDataLst>
  </p:cSld>
  <p:clrMapOvr>
    <a:masterClrMapping/>
  </p:clrMapOvr>
  <p:transition advTm="108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686800" cy="1143000"/>
          </a:xfrm>
        </p:spPr>
        <p:txBody>
          <a:bodyPr/>
          <a:lstStyle/>
          <a:p>
            <a:r>
              <a:rPr lang="en-US" sz="3600" b="1" smtClean="0"/>
              <a:t>Pan-Private Density Estimator</a:t>
            </a:r>
            <a:endParaRPr lang="en-US" sz="3600" b="1" i="1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381000" y="12192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 sz="2800"/>
              <a:t>Inspired by randomized response.</a:t>
            </a:r>
          </a:p>
          <a:p>
            <a:pPr marL="342900" indent="-342900" algn="l" eaLnBrk="0" hangingPunct="0">
              <a:buFontTx/>
              <a:buNone/>
            </a:pPr>
            <a:r>
              <a:rPr lang="en-US" sz="2800"/>
              <a:t>Store for each user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  <a:sym typeface="Mathematica1" pitchFamily="2" charset="2"/>
              </a:rPr>
              <a:t>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z="2800"/>
              <a:t> a single bit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</a:p>
          <a:p>
            <a:pPr marL="342900" indent="-342900" algn="l" eaLnBrk="0" hangingPunct="0"/>
            <a:r>
              <a:rPr lang="en-US" sz="2800"/>
              <a:t>Initially all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 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sz="2800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		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</a:t>
            </a:r>
          </a:p>
          <a:p>
            <a:pPr marL="342900" indent="-342900" algn="l" eaLnBrk="0" hangingPunct="0"/>
            <a:r>
              <a:rPr lang="en-US" sz="2800"/>
              <a:t>When encountering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 redraw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½-</a:t>
            </a:r>
            <a:r>
              <a:rPr lang="el-GR" sz="2800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/>
              <a:t/>
            </a:r>
            <a:br>
              <a:rPr lang="en-US"/>
            </a:br>
            <a:r>
              <a:rPr lang="en-US"/>
              <a:t>		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½+</a:t>
            </a:r>
            <a:r>
              <a:rPr lang="el-GR" sz="2800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endParaRPr lang="en-US" sz="2800" b="1">
              <a:solidFill>
                <a:srgbClr val="0000FF"/>
              </a:solidFill>
              <a:latin typeface="Comic Sans MS" pitchFamily="66" charset="0"/>
            </a:endParaRPr>
          </a:p>
          <a:p>
            <a:pPr marL="342900" indent="-342900" algn="l" eaLnBrk="0" hangingPunct="0"/>
            <a:r>
              <a:rPr lang="en-US" sz="2800"/>
              <a:t>Final output: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[(</a:t>
            </a:r>
            <a:r>
              <a:rPr lang="en-US" sz="2800"/>
              <a:t>fraction of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/>
              <a:t>’s in table -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½</a:t>
            </a:r>
            <a:r>
              <a:rPr lang="en-US" b="1">
                <a:solidFill>
                  <a:srgbClr val="0000FF"/>
                </a:solidFill>
              </a:rPr>
              <a:t>)/</a:t>
            </a:r>
            <a:r>
              <a:rPr lang="el-GR" b="1">
                <a:solidFill>
                  <a:srgbClr val="0000FF"/>
                </a:solidFill>
              </a:rPr>
              <a:t>ε</a:t>
            </a:r>
            <a:r>
              <a:rPr lang="en-US" b="1">
                <a:solidFill>
                  <a:srgbClr val="0000FF"/>
                </a:solidFill>
              </a:rPr>
              <a:t>]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+ noise</a:t>
            </a:r>
          </a:p>
        </p:txBody>
      </p:sp>
      <p:sp>
        <p:nvSpPr>
          <p:cNvPr id="64517" name="Left Brace 18"/>
          <p:cNvSpPr>
            <a:spLocks/>
          </p:cNvSpPr>
          <p:nvPr/>
        </p:nvSpPr>
        <p:spPr bwMode="auto">
          <a:xfrm rot="10800000" flipH="1">
            <a:off x="5638800" y="2247900"/>
            <a:ext cx="266700" cy="800100"/>
          </a:xfrm>
          <a:prstGeom prst="leftBrace">
            <a:avLst>
              <a:gd name="adj1" fmla="val 10708"/>
              <a:gd name="adj2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marL="342900" indent="-342900" algn="l"/>
            <a:endParaRPr lang="en-US"/>
          </a:p>
        </p:txBody>
      </p:sp>
      <p:sp>
        <p:nvSpPr>
          <p:cNvPr id="64518" name="Left Brace 18"/>
          <p:cNvSpPr>
            <a:spLocks/>
          </p:cNvSpPr>
          <p:nvPr/>
        </p:nvSpPr>
        <p:spPr bwMode="auto">
          <a:xfrm rot="10800000" flipH="1">
            <a:off x="5638800" y="3352800"/>
            <a:ext cx="266700" cy="800100"/>
          </a:xfrm>
          <a:prstGeom prst="leftBrace">
            <a:avLst>
              <a:gd name="adj1" fmla="val 10708"/>
              <a:gd name="adj2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marL="342900" indent="-342900" algn="l"/>
            <a:endParaRPr 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57200" y="49530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 b="1"/>
              <a:t>Pan-Privacy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If user never appeared: entry drawn from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If user appeared </a:t>
            </a:r>
            <a:r>
              <a:rPr lang="en-US" sz="2800" b="1"/>
              <a:t>any # of times</a:t>
            </a:r>
            <a:r>
              <a:rPr lang="en-US" sz="2800"/>
              <a:t>: entry drawn from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/>
              <a:t/>
            </a:r>
            <a:br>
              <a:rPr lang="en-US" sz="2800"/>
            </a:br>
            <a:r>
              <a:rPr lang="en-US" sz="2800" b="1">
                <a:solidFill>
                  <a:srgbClr val="FF0000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FF0000"/>
                </a:solidFill>
                <a:latin typeface="Comic Sans MS" pitchFamily="66" charset="0"/>
              </a:rPr>
              <a:t>0</a:t>
            </a:r>
            <a:r>
              <a:rPr lang="en-US" sz="2800">
                <a:solidFill>
                  <a:srgbClr val="FF0000"/>
                </a:solidFill>
              </a:rPr>
              <a:t> and </a:t>
            </a:r>
            <a:r>
              <a:rPr lang="en-US" sz="2800" b="1">
                <a:solidFill>
                  <a:srgbClr val="FF0000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FF0000"/>
                </a:solidFill>
                <a:latin typeface="Comic Sans MS" pitchFamily="66" charset="0"/>
              </a:rPr>
              <a:t>1</a:t>
            </a:r>
            <a:r>
              <a:rPr lang="en-US" sz="2800">
                <a:solidFill>
                  <a:srgbClr val="FF0000"/>
                </a:solidFill>
              </a:rPr>
              <a:t> are </a:t>
            </a:r>
            <a:r>
              <a:rPr lang="en-US" sz="2800" b="1">
                <a:solidFill>
                  <a:srgbClr val="FF0000"/>
                </a:solidFill>
                <a:latin typeface="Comic Sans MS" pitchFamily="66" charset="0"/>
              </a:rPr>
              <a:t>4</a:t>
            </a:r>
            <a:r>
              <a:rPr lang="el-GR" sz="2800" b="1">
                <a:solidFill>
                  <a:srgbClr val="FF0000"/>
                </a:solidFill>
                <a:latin typeface="Comic Sans MS" pitchFamily="66" charset="0"/>
              </a:rPr>
              <a:t>ε</a:t>
            </a:r>
            <a:r>
              <a:rPr lang="en-US" sz="2800">
                <a:solidFill>
                  <a:srgbClr val="FF0000"/>
                </a:solidFill>
              </a:rPr>
              <a:t>-differentially private</a:t>
            </a:r>
          </a:p>
        </p:txBody>
      </p:sp>
      <p:sp>
        <p:nvSpPr>
          <p:cNvPr id="12299" name="AutoShape 11"/>
          <p:cNvSpPr>
            <a:spLocks noChangeArrowheads="1"/>
          </p:cNvSpPr>
          <p:nvPr/>
        </p:nvSpPr>
        <p:spPr bwMode="auto">
          <a:xfrm>
            <a:off x="2819400" y="2590800"/>
            <a:ext cx="2362200" cy="533400"/>
          </a:xfrm>
          <a:prstGeom prst="wedgeRoundRectCallout">
            <a:avLst>
              <a:gd name="adj1" fmla="val 70764"/>
              <a:gd name="adj2" fmla="val -18750"/>
              <a:gd name="adj3" fmla="val 16667"/>
            </a:avLst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Distribution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0</a:t>
            </a:r>
          </a:p>
          <a:p>
            <a:pPr marL="342900" indent="-342900" algn="l"/>
            <a:endParaRPr lang="en-US" sz="28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2300" name="AutoShape 12"/>
          <p:cNvSpPr>
            <a:spLocks noChangeArrowheads="1"/>
          </p:cNvSpPr>
          <p:nvPr/>
        </p:nvSpPr>
        <p:spPr bwMode="auto">
          <a:xfrm>
            <a:off x="2743200" y="3810000"/>
            <a:ext cx="2362200" cy="533400"/>
          </a:xfrm>
          <a:prstGeom prst="wedgeRoundRectCallout">
            <a:avLst>
              <a:gd name="adj1" fmla="val 69824"/>
              <a:gd name="adj2" fmla="val -32736"/>
              <a:gd name="adj3" fmla="val 16667"/>
            </a:avLst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800"/>
              <a:t>Distribution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1</a:t>
            </a:r>
          </a:p>
          <a:p>
            <a:pPr marL="342900" indent="-342900" algn="l"/>
            <a:endParaRPr lang="en-US" sz="28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00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2299" grpId="0" animBg="1"/>
      <p:bldP spid="12299" grpId="1" animBg="1"/>
      <p:bldP spid="12300" grpId="0" animBg="1"/>
      <p:bldP spid="12300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76200"/>
            <a:ext cx="8686800" cy="1143000"/>
          </a:xfrm>
        </p:spPr>
        <p:txBody>
          <a:bodyPr/>
          <a:lstStyle/>
          <a:p>
            <a:r>
              <a:rPr lang="en-US" sz="3600" b="1" smtClean="0"/>
              <a:t>Pan-Private Density Estimator</a:t>
            </a:r>
            <a:endParaRPr lang="en-US" sz="3600" b="1" i="1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65540" name="Left Brace 18"/>
          <p:cNvSpPr>
            <a:spLocks/>
          </p:cNvSpPr>
          <p:nvPr/>
        </p:nvSpPr>
        <p:spPr bwMode="auto">
          <a:xfrm rot="10800000" flipH="1">
            <a:off x="5638800" y="2247900"/>
            <a:ext cx="266700" cy="800100"/>
          </a:xfrm>
          <a:prstGeom prst="leftBrace">
            <a:avLst>
              <a:gd name="adj1" fmla="val 10708"/>
              <a:gd name="adj2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marL="342900" indent="-342900" algn="l"/>
            <a:endParaRPr lang="en-US"/>
          </a:p>
        </p:txBody>
      </p:sp>
      <p:sp>
        <p:nvSpPr>
          <p:cNvPr id="65541" name="Left Brace 18"/>
          <p:cNvSpPr>
            <a:spLocks/>
          </p:cNvSpPr>
          <p:nvPr/>
        </p:nvSpPr>
        <p:spPr bwMode="auto">
          <a:xfrm rot="10800000" flipH="1">
            <a:off x="5638800" y="3352800"/>
            <a:ext cx="266700" cy="800100"/>
          </a:xfrm>
          <a:prstGeom prst="leftBrace">
            <a:avLst>
              <a:gd name="adj1" fmla="val 10708"/>
              <a:gd name="adj2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marL="342900" indent="-342900" algn="l"/>
            <a:endParaRPr lang="en-US"/>
          </a:p>
        </p:txBody>
      </p:sp>
      <p:sp>
        <p:nvSpPr>
          <p:cNvPr id="486404" name="Rectangle 4"/>
          <p:cNvSpPr>
            <a:spLocks noChangeArrowheads="1"/>
          </p:cNvSpPr>
          <p:nvPr/>
        </p:nvSpPr>
        <p:spPr bwMode="auto">
          <a:xfrm>
            <a:off x="457200" y="49530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b="1"/>
              <a:t>Improved accuracy and Storage</a:t>
            </a:r>
          </a:p>
          <a:p>
            <a:pPr marL="342900" indent="-342900" algn="l"/>
            <a:r>
              <a:rPr lang="en-US" b="1">
                <a:solidFill>
                  <a:srgbClr val="FF0000"/>
                </a:solidFill>
              </a:rPr>
              <a:t>Multiplicative accuracy</a:t>
            </a:r>
            <a:r>
              <a:rPr lang="en-US"/>
              <a:t> using hashing </a:t>
            </a:r>
          </a:p>
          <a:p>
            <a:pPr marL="342900" indent="-342900" algn="l"/>
            <a:r>
              <a:rPr lang="en-US" b="1">
                <a:solidFill>
                  <a:srgbClr val="FF0000"/>
                </a:solidFill>
              </a:rPr>
              <a:t>Small storage</a:t>
            </a:r>
            <a:r>
              <a:rPr lang="en-US"/>
              <a:t> using sub-sampling</a:t>
            </a:r>
          </a:p>
        </p:txBody>
      </p:sp>
      <p:sp>
        <p:nvSpPr>
          <p:cNvPr id="65543" name="Rectangle 4"/>
          <p:cNvSpPr>
            <a:spLocks noChangeArrowheads="1"/>
          </p:cNvSpPr>
          <p:nvPr/>
        </p:nvSpPr>
        <p:spPr bwMode="auto">
          <a:xfrm>
            <a:off x="381000" y="12192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 sz="2800"/>
              <a:t>Inspired by randomized response.</a:t>
            </a:r>
          </a:p>
          <a:p>
            <a:pPr marL="342900" indent="-342900" algn="l" eaLnBrk="0" hangingPunct="0">
              <a:buFontTx/>
              <a:buNone/>
            </a:pPr>
            <a:r>
              <a:rPr lang="en-US" sz="2800"/>
              <a:t>Store for each user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  <a:sym typeface="Mathematica1" pitchFamily="2" charset="2"/>
              </a:rPr>
              <a:t>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U</a:t>
            </a:r>
            <a:r>
              <a:rPr lang="en-US" sz="2800"/>
              <a:t> a single bit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</a:p>
          <a:p>
            <a:pPr marL="342900" indent="-342900" algn="l" eaLnBrk="0" hangingPunct="0"/>
            <a:r>
              <a:rPr lang="en-US" sz="2800"/>
              <a:t>Initially all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 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 sz="2800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		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</a:t>
            </a:r>
          </a:p>
          <a:p>
            <a:pPr marL="342900" indent="-342900" algn="l" eaLnBrk="0" hangingPunct="0"/>
            <a:r>
              <a:rPr lang="en-US" sz="2800"/>
              <a:t>When encountering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 redraw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b</a:t>
            </a:r>
            <a:r>
              <a:rPr lang="en-US" sz="2800" b="1" baseline="-25000">
                <a:solidFill>
                  <a:srgbClr val="0000FF"/>
                </a:solidFill>
                <a:latin typeface="Comic Sans MS" pitchFamily="66" charset="0"/>
              </a:rPr>
              <a:t>x</a:t>
            </a:r>
            <a:r>
              <a:rPr lang="en-US" sz="2800"/>
              <a:t>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0</a:t>
            </a:r>
            <a:r>
              <a:rPr lang="en-US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½-</a:t>
            </a:r>
            <a:r>
              <a:rPr lang="el-GR" sz="2800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/>
              <a:t/>
            </a:r>
            <a:br>
              <a:rPr lang="en-US"/>
            </a:br>
            <a:r>
              <a:rPr lang="en-US"/>
              <a:t>						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/>
              <a:t> w.p.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½+</a:t>
            </a:r>
            <a:r>
              <a:rPr lang="el-GR" sz="2800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endParaRPr lang="en-US" sz="2800" b="1">
              <a:solidFill>
                <a:srgbClr val="0000FF"/>
              </a:solidFill>
              <a:latin typeface="Comic Sans MS" pitchFamily="66" charset="0"/>
            </a:endParaRPr>
          </a:p>
          <a:p>
            <a:pPr marL="342900" indent="-342900" algn="l" eaLnBrk="0" hangingPunct="0"/>
            <a:r>
              <a:rPr lang="en-US" sz="2800"/>
              <a:t>Final output: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[(</a:t>
            </a:r>
            <a:r>
              <a:rPr lang="en-US" sz="2800"/>
              <a:t>fraction of </a:t>
            </a: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1</a:t>
            </a:r>
            <a:r>
              <a:rPr lang="en-US" sz="2800"/>
              <a:t>’s in table -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½</a:t>
            </a:r>
            <a:r>
              <a:rPr lang="en-US" b="1">
                <a:solidFill>
                  <a:srgbClr val="0000FF"/>
                </a:solidFill>
              </a:rPr>
              <a:t>)/</a:t>
            </a:r>
            <a:r>
              <a:rPr lang="el-GR" b="1">
                <a:solidFill>
                  <a:srgbClr val="0000FF"/>
                </a:solidFill>
              </a:rPr>
              <a:t>ε</a:t>
            </a:r>
            <a:r>
              <a:rPr lang="en-US" b="1">
                <a:solidFill>
                  <a:srgbClr val="0000FF"/>
                </a:solidFill>
              </a:rPr>
              <a:t>]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+ noise</a:t>
            </a:r>
          </a:p>
        </p:txBody>
      </p:sp>
    </p:spTree>
  </p:cSld>
  <p:clrMapOvr>
    <a:masterClrMapping/>
  </p:clrMapOvr>
  <p:transition advTm="45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0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268" name="Rectangle 4"/>
          <p:cNvSpPr>
            <a:spLocks noChangeArrowheads="1"/>
          </p:cNvSpPr>
          <p:nvPr/>
        </p:nvSpPr>
        <p:spPr bwMode="auto">
          <a:xfrm>
            <a:off x="381000" y="21336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/>
          </a:p>
          <a:p>
            <a:pPr marL="342900" indent="-342900" algn="l" eaLnBrk="0" hangingPunct="0">
              <a:buFontTx/>
              <a:buNone/>
            </a:pPr>
            <a:r>
              <a:rPr lang="en-US" b="1">
                <a:solidFill>
                  <a:srgbClr val="FF0000"/>
                </a:solidFill>
              </a:rPr>
              <a:t>Theorem </a:t>
            </a:r>
            <a:r>
              <a:rPr lang="en-US"/>
              <a:t>[density estimation streaming algorithm]</a:t>
            </a:r>
          </a:p>
          <a:p>
            <a:pPr marL="342900" indent="-342900" algn="l" eaLnBrk="0" hangingPunct="0">
              <a:buFontTx/>
              <a:buNone/>
            </a:pPr>
            <a:r>
              <a:rPr lang="en-US" b="1">
                <a:solidFill>
                  <a:srgbClr val="0000FF"/>
                </a:solidFill>
              </a:rPr>
              <a:t>	</a:t>
            </a:r>
            <a:r>
              <a:rPr lang="el-GR" b="1">
                <a:solidFill>
                  <a:srgbClr val="0000FF"/>
                </a:solidFill>
              </a:rPr>
              <a:t>ε</a:t>
            </a:r>
            <a:r>
              <a:rPr lang="en-US"/>
              <a:t> pan-privacy, multiplicative error </a:t>
            </a:r>
            <a:r>
              <a:rPr lang="el-GR" b="1">
                <a:solidFill>
                  <a:srgbClr val="0000FF"/>
                </a:solidFill>
              </a:rPr>
              <a:t>α</a:t>
            </a:r>
            <a:endParaRPr lang="en-US"/>
          </a:p>
          <a:p>
            <a:pPr marL="342900" indent="-342900" algn="l" eaLnBrk="0" hangingPunct="0">
              <a:buFontTx/>
              <a:buNone/>
            </a:pPr>
            <a:r>
              <a:rPr lang="en-US"/>
              <a:t>	space is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poly(1/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α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,1/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66563" name="Rectangle 2"/>
          <p:cNvSpPr>
            <a:spLocks noChangeArrowheads="1"/>
          </p:cNvSpPr>
          <p:nvPr/>
        </p:nvSpPr>
        <p:spPr bwMode="auto">
          <a:xfrm>
            <a:off x="228600" y="762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3600" b="1">
                <a:solidFill>
                  <a:srgbClr val="FF0000"/>
                </a:solidFill>
              </a:rPr>
              <a:t>Pan-Private Density Estimator</a:t>
            </a:r>
            <a:endParaRPr lang="en-US" sz="36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8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dirty="0" smtClean="0"/>
              <a:t>Density Estimation with Multiple Intrusions</a:t>
            </a:r>
            <a:endParaRPr lang="en-US" sz="4000" b="1" i="1" dirty="0" smtClean="0"/>
          </a:p>
        </p:txBody>
      </p:sp>
      <p:sp>
        <p:nvSpPr>
          <p:cNvPr id="515076" name="Rectangle 4"/>
          <p:cNvSpPr>
            <a:spLocks noChangeArrowheads="1"/>
          </p:cNvSpPr>
          <p:nvPr/>
        </p:nvSpPr>
        <p:spPr bwMode="auto">
          <a:xfrm>
            <a:off x="381000" y="1066800"/>
            <a:ext cx="8763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 eaLnBrk="0" hangingPunct="0">
              <a:buFontTx/>
              <a:buNone/>
            </a:pPr>
            <a:endParaRPr lang="en-US" sz="2800" dirty="0"/>
          </a:p>
          <a:p>
            <a:pPr marL="609600" indent="-609600" algn="l" eaLnBrk="0" hangingPunct="0">
              <a:buFontTx/>
              <a:buNone/>
            </a:pPr>
            <a:r>
              <a:rPr lang="en-US" sz="2800" dirty="0"/>
              <a:t>If intrusions are </a:t>
            </a:r>
            <a:r>
              <a:rPr lang="en-US" sz="2800" b="1" dirty="0">
                <a:solidFill>
                  <a:srgbClr val="0000FF"/>
                </a:solidFill>
              </a:rPr>
              <a:t>announced</a:t>
            </a:r>
            <a:r>
              <a:rPr lang="en-US" sz="2800" dirty="0"/>
              <a:t>, can handle multiple intrusions</a:t>
            </a:r>
            <a:br>
              <a:rPr lang="en-US" sz="2800" dirty="0"/>
            </a:br>
            <a:r>
              <a:rPr lang="en-US" sz="2800" dirty="0"/>
              <a:t>accuracy degrades exponentially in # of intrusions</a:t>
            </a:r>
          </a:p>
          <a:p>
            <a:pPr marL="609600" indent="-609600" algn="l" eaLnBrk="0" hangingPunct="0">
              <a:buFontTx/>
              <a:buNone/>
            </a:pPr>
            <a:endParaRPr lang="en-US" sz="2800" dirty="0"/>
          </a:p>
          <a:p>
            <a:pPr marL="609600" indent="-609600" algn="l" eaLnBrk="0" hangingPunct="0">
              <a:buFontTx/>
              <a:buNone/>
            </a:pPr>
            <a:r>
              <a:rPr lang="en-US" sz="2800" dirty="0"/>
              <a:t>Can we do better?</a:t>
            </a:r>
          </a:p>
          <a:p>
            <a:pPr marL="609600" indent="-609600" algn="l" eaLnBrk="0" hangingPunct="0">
              <a:buFontTx/>
              <a:buNone/>
            </a:pPr>
            <a:endParaRPr lang="en-US" sz="2800" dirty="0"/>
          </a:p>
          <a:p>
            <a:pPr marL="609600" indent="-609600" algn="l" eaLnBrk="0" hangingPunct="0">
              <a:buFontTx/>
              <a:buNone/>
            </a:pPr>
            <a:r>
              <a:rPr lang="en-US" sz="2800" b="1" dirty="0">
                <a:solidFill>
                  <a:srgbClr val="FF0000"/>
                </a:solidFill>
              </a:rPr>
              <a:t>Theorem</a:t>
            </a:r>
            <a:r>
              <a:rPr lang="en-US" sz="2800" dirty="0"/>
              <a:t> [</a:t>
            </a:r>
            <a:r>
              <a:rPr lang="en-US" sz="2800" b="1" dirty="0"/>
              <a:t>multiple intrusion lower bounds</a:t>
            </a:r>
            <a:r>
              <a:rPr lang="en-US" sz="2800" dirty="0"/>
              <a:t>]</a:t>
            </a:r>
          </a:p>
          <a:p>
            <a:pPr marL="609600" indent="-609600" algn="l" eaLnBrk="0" hangingPunct="0">
              <a:buFontTx/>
              <a:buNone/>
            </a:pPr>
            <a:r>
              <a:rPr lang="en-US" sz="2800" dirty="0"/>
              <a:t>If there are either:</a:t>
            </a:r>
          </a:p>
          <a:p>
            <a:pPr marL="609600" indent="-609600" algn="l" eaLnBrk="0" hangingPunct="0">
              <a:buFontTx/>
              <a:buAutoNum type="arabicPeriod"/>
            </a:pPr>
            <a:r>
              <a:rPr lang="en-US" sz="2800" b="1" dirty="0">
                <a:solidFill>
                  <a:srgbClr val="0000FF"/>
                </a:solidFill>
              </a:rPr>
              <a:t>Two unannounced</a:t>
            </a:r>
            <a:r>
              <a:rPr lang="en-US" sz="2800" dirty="0"/>
              <a:t> intrusions (for </a:t>
            </a:r>
            <a:r>
              <a:rPr lang="en-US" sz="2800" b="1" dirty="0"/>
              <a:t>finite-state</a:t>
            </a:r>
            <a:r>
              <a:rPr lang="en-US" sz="2800" dirty="0"/>
              <a:t> algorithms)</a:t>
            </a:r>
          </a:p>
          <a:p>
            <a:pPr marL="609600" indent="-609600" algn="l" eaLnBrk="0" hangingPunct="0">
              <a:buFontTx/>
              <a:buAutoNum type="arabicPeriod"/>
            </a:pPr>
            <a:r>
              <a:rPr lang="en-US" sz="2800" b="1" dirty="0">
                <a:solidFill>
                  <a:srgbClr val="0000FF"/>
                </a:solidFill>
              </a:rPr>
              <a:t>Non-stop</a:t>
            </a:r>
            <a:r>
              <a:rPr lang="en-US" sz="2800" dirty="0"/>
              <a:t> intrusions (for </a:t>
            </a:r>
            <a:r>
              <a:rPr lang="en-US" sz="2800" b="1" dirty="0"/>
              <a:t>any</a:t>
            </a:r>
            <a:r>
              <a:rPr lang="en-US" sz="2800" dirty="0"/>
              <a:t> algorithm)</a:t>
            </a:r>
          </a:p>
          <a:p>
            <a:pPr marL="609600" indent="-609600" algn="l" eaLnBrk="0" hangingPunct="0">
              <a:buFontTx/>
              <a:buNone/>
            </a:pPr>
            <a:r>
              <a:rPr lang="en-US" sz="2800" dirty="0"/>
              <a:t>then additive accuracy cannot be better than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Ω(n)</a:t>
            </a:r>
            <a:endParaRPr lang="en-US" sz="2800" dirty="0"/>
          </a:p>
        </p:txBody>
      </p:sp>
    </p:spTree>
    <p:custDataLst>
      <p:tags r:id="rId1"/>
    </p:custDataLst>
  </p:cSld>
  <p:clrMapOvr>
    <a:masterClrMapping/>
  </p:clrMapOvr>
  <p:transition advTm="113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3600" smtClean="0"/>
              <a:t>What other statistics have pan-private algorithms?</a:t>
            </a:r>
            <a:endParaRPr lang="en-US" sz="3600" b="1" i="1" smtClean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382000" cy="5867400"/>
          </a:xfrm>
        </p:spPr>
        <p:txBody>
          <a:bodyPr/>
          <a:lstStyle/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68613" name="Rectangle 4"/>
          <p:cNvSpPr>
            <a:spLocks noChangeArrowheads="1"/>
          </p:cNvSpPr>
          <p:nvPr/>
        </p:nvSpPr>
        <p:spPr bwMode="auto">
          <a:xfrm>
            <a:off x="381000" y="22860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/>
            <a:r>
              <a:rPr lang="en-US" sz="2800" b="1" dirty="0"/>
              <a:t>Density</a:t>
            </a:r>
            <a:r>
              <a:rPr lang="en-US" sz="2800" dirty="0"/>
              <a:t>: # of users appeared at least once</a:t>
            </a:r>
          </a:p>
          <a:p>
            <a:pPr marL="342900" indent="-342900" algn="l" eaLnBrk="0" hangingPunct="0"/>
            <a:r>
              <a:rPr lang="en-US" sz="2800" b="1" dirty="0"/>
              <a:t>Incidence counts</a:t>
            </a:r>
            <a:r>
              <a:rPr lang="en-US" sz="2800" dirty="0"/>
              <a:t>: # of users appearing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k</a:t>
            </a:r>
            <a:r>
              <a:rPr lang="en-US" sz="2800" dirty="0"/>
              <a:t> times exactly</a:t>
            </a:r>
          </a:p>
          <a:p>
            <a:pPr marL="342900" indent="-342900" algn="l" eaLnBrk="0" hangingPunct="0"/>
            <a:r>
              <a:rPr lang="en-US" sz="2800" b="1" dirty="0"/>
              <a:t>Cropped means</a:t>
            </a:r>
            <a:r>
              <a:rPr lang="en-US" sz="2800" dirty="0"/>
              <a:t>: mean, over users, of </a:t>
            </a:r>
            <a:r>
              <a:rPr lang="en-US" sz="2800" dirty="0">
                <a:latin typeface="Comic Sans MS" pitchFamily="66" charset="0"/>
              </a:rPr>
              <a:t>min(</a:t>
            </a:r>
            <a:r>
              <a:rPr lang="en-US" sz="2800" b="1" dirty="0" err="1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 err="1">
                <a:latin typeface="Comic Sans MS" pitchFamily="66" charset="0"/>
              </a:rPr>
              <a:t>,#appearances</a:t>
            </a:r>
            <a:r>
              <a:rPr lang="en-US" sz="2800" dirty="0">
                <a:latin typeface="Comic Sans MS" pitchFamily="66" charset="0"/>
              </a:rPr>
              <a:t>)</a:t>
            </a:r>
          </a:p>
          <a:p>
            <a:pPr marL="342900" indent="-342900" algn="l" eaLnBrk="0" hangingPunct="0"/>
            <a:r>
              <a:rPr lang="en-US" sz="2800" b="1" dirty="0"/>
              <a:t>Heavy-hitters</a:t>
            </a:r>
            <a:r>
              <a:rPr lang="en-US" sz="2800" dirty="0"/>
              <a:t>: users appearing at least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k</a:t>
            </a:r>
            <a:r>
              <a:rPr lang="en-US" sz="2800" dirty="0"/>
              <a:t> times</a:t>
            </a:r>
          </a:p>
        </p:txBody>
      </p:sp>
    </p:spTree>
    <p:custDataLst>
      <p:tags r:id="rId1"/>
    </p:custDataLst>
  </p:cSld>
  <p:clrMapOvr>
    <a:masterClrMapping/>
  </p:clrMapOvr>
  <p:transition advTm="178265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Counters and Pan Privacy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 smtClean="0"/>
              <a:t>Is the counter algorithm pan private?</a:t>
            </a:r>
          </a:p>
          <a:p>
            <a:r>
              <a:rPr lang="en-US" dirty="0" smtClean="0"/>
              <a:t>No: the internal counts accurately reflect what happened since last update</a:t>
            </a:r>
          </a:p>
          <a:p>
            <a:r>
              <a:rPr lang="en-US" dirty="0" smtClean="0"/>
              <a:t>Easy to correct: store them together with noise:</a:t>
            </a:r>
          </a:p>
          <a:p>
            <a:r>
              <a:rPr lang="en-US" dirty="0" smtClean="0"/>
              <a:t>Add 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</a:rPr>
              <a:t>(1/</a:t>
            </a:r>
            <a:r>
              <a:rPr lang="en-US" b="1" dirty="0" smtClean="0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)-</a:t>
            </a:r>
            <a:r>
              <a:rPr lang="en-US" dirty="0" err="1" smtClean="0"/>
              <a:t>Laplacian</a:t>
            </a:r>
            <a:r>
              <a:rPr lang="en-US" dirty="0" smtClean="0"/>
              <a:t> noise to all accumulators</a:t>
            </a:r>
          </a:p>
          <a:p>
            <a:pPr lvl="1"/>
            <a:r>
              <a:rPr lang="en-US" dirty="0" smtClean="0"/>
              <a:t>Both </a:t>
            </a:r>
            <a:r>
              <a:rPr lang="en-US" b="1" dirty="0" smtClean="0"/>
              <a:t>at storage </a:t>
            </a:r>
            <a:r>
              <a:rPr lang="en-US" dirty="0" smtClean="0"/>
              <a:t>and </a:t>
            </a:r>
            <a:r>
              <a:rPr lang="en-US" b="1" dirty="0" smtClean="0"/>
              <a:t>when added</a:t>
            </a:r>
          </a:p>
          <a:p>
            <a:pPr lvl="1"/>
            <a:r>
              <a:rPr lang="en-US" dirty="0" smtClean="0"/>
              <a:t>At most doubles the noise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5943600" y="6248400"/>
            <a:ext cx="914400" cy="304800"/>
          </a:xfrm>
          <a:prstGeom prst="rect">
            <a:avLst/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5943600" y="5943600"/>
            <a:ext cx="914400" cy="15240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5943600" y="5791200"/>
            <a:ext cx="914400" cy="15240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endParaRPr lang="en-US" b="1"/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5943600" y="6096000"/>
            <a:ext cx="914400" cy="15240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5943600" y="4876800"/>
            <a:ext cx="914400" cy="16764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8077200" y="6248400"/>
            <a:ext cx="762000" cy="304800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477000" y="6172200"/>
            <a:ext cx="1447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400"/>
              <a:t>noise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8077200" y="5791200"/>
            <a:ext cx="762000" cy="3048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77000" y="5715000"/>
            <a:ext cx="1447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400"/>
              <a:t>count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276600" y="6019800"/>
            <a:ext cx="2286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2800" b="1"/>
              <a:t>accumulator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17" grpId="0" animBg="1"/>
      <p:bldP spid="19" grpId="0" animBg="1"/>
      <p:bldP spid="20" grpId="0"/>
      <p:bldP spid="21" grpId="0" animBg="1"/>
      <p:bldP spid="22" grpId="0"/>
      <p:bldP spid="2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Continual Intrusion</a:t>
            </a:r>
          </a:p>
        </p:txBody>
      </p:sp>
      <p:sp>
        <p:nvSpPr>
          <p:cNvPr id="78851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830763"/>
          </a:xfrm>
        </p:spPr>
        <p:txBody>
          <a:bodyPr/>
          <a:lstStyle/>
          <a:p>
            <a:pPr>
              <a:buFontTx/>
              <a:buNone/>
            </a:pPr>
            <a:r>
              <a:rPr lang="en-US" dirty="0" smtClean="0"/>
              <a:t>Consider multiple intrusions</a:t>
            </a:r>
          </a:p>
          <a:p>
            <a:r>
              <a:rPr lang="en-US" dirty="0" smtClean="0"/>
              <a:t>Most desirable: resistance to continual intrusion</a:t>
            </a:r>
          </a:p>
          <a:p>
            <a:r>
              <a:rPr lang="en-US" dirty="0" smtClean="0"/>
              <a:t>Adversary can continually examine the internal state of the algorithm</a:t>
            </a:r>
          </a:p>
          <a:p>
            <a:pPr lvl="1"/>
            <a:r>
              <a:rPr lang="en-US" dirty="0" smtClean="0"/>
              <a:t>Implies also continual observation</a:t>
            </a:r>
          </a:p>
          <a:p>
            <a:pPr lvl="1"/>
            <a:r>
              <a:rPr lang="en-US" dirty="0" smtClean="0"/>
              <a:t>Something can be done: randomized response</a:t>
            </a:r>
          </a:p>
          <a:p>
            <a:pPr lvl="1">
              <a:buFontTx/>
              <a:buNone/>
            </a:pPr>
            <a:r>
              <a:rPr lang="en-US" dirty="0" smtClean="0"/>
              <a:t>But:</a:t>
            </a:r>
          </a:p>
          <a:p>
            <a:pPr>
              <a:buFontTx/>
              <a:buNone/>
            </a:pPr>
            <a:r>
              <a:rPr lang="en-US" b="1" dirty="0" smtClean="0"/>
              <a:t>Theorem</a:t>
            </a:r>
            <a:r>
              <a:rPr lang="en-US" dirty="0" smtClean="0"/>
              <a:t>: any counter that is </a:t>
            </a:r>
            <a:r>
              <a:rPr lang="en-US" i="1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ε-pan-private </a:t>
            </a:r>
            <a:r>
              <a:rPr lang="en-US" dirty="0" smtClean="0">
                <a:solidFill>
                  <a:srgbClr val="0000FF"/>
                </a:solidFill>
              </a:rPr>
              <a:t>under </a:t>
            </a:r>
            <a:r>
              <a:rPr lang="en-US" b="1" dirty="0" smtClean="0">
                <a:solidFill>
                  <a:srgbClr val="0000FF"/>
                </a:solidFill>
              </a:rPr>
              <a:t>continual observation </a:t>
            </a:r>
            <a:r>
              <a:rPr lang="en-US" dirty="0" smtClean="0">
                <a:solidFill>
                  <a:srgbClr val="0000FF"/>
                </a:solidFill>
              </a:rPr>
              <a:t>and with </a:t>
            </a:r>
            <a:r>
              <a:rPr lang="en-US" dirty="0" smtClean="0">
                <a:solidFill>
                  <a:srgbClr val="0000FF"/>
                </a:solidFill>
                <a:latin typeface="Comic Sans MS" pitchFamily="66" charset="0"/>
              </a:rPr>
              <a:t>m</a:t>
            </a:r>
            <a:r>
              <a:rPr lang="en-US" dirty="0" smtClean="0">
                <a:solidFill>
                  <a:srgbClr val="0000FF"/>
                </a:solidFill>
              </a:rPr>
              <a:t> intrusions </a:t>
            </a:r>
            <a:r>
              <a:rPr lang="en-US" dirty="0" smtClean="0"/>
              <a:t>must have additive error </a:t>
            </a:r>
            <a:r>
              <a:rPr lang="en-US" dirty="0" smtClean="0">
                <a:sym typeface="Symbol" pitchFamily="18" charset="2"/>
              </a:rPr>
              <a:t></a:t>
            </a:r>
            <a:r>
              <a:rPr lang="en-US" dirty="0" smtClean="0">
                <a:latin typeface="Comic Sans MS" pitchFamily="66" charset="0"/>
              </a:rPr>
              <a:t>(√</a:t>
            </a:r>
            <a:r>
              <a:rPr lang="en-US" dirty="0" smtClean="0">
                <a:solidFill>
                  <a:srgbClr val="0000FF"/>
                </a:solidFill>
                <a:latin typeface="Comic Sans MS" pitchFamily="66" charset="0"/>
              </a:rPr>
              <a:t>m</a:t>
            </a:r>
            <a:r>
              <a:rPr lang="en-US" dirty="0" smtClean="0">
                <a:latin typeface="Comic Sans MS" pitchFamily="66" charset="0"/>
              </a:rPr>
              <a:t>) </a:t>
            </a:r>
            <a:r>
              <a:rPr lang="en-US" dirty="0" smtClean="0"/>
              <a:t>with constant probability.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b="1" smtClean="0"/>
              <a:t>Pan Privacy under Continual Observation</a:t>
            </a:r>
            <a:endParaRPr lang="en-US" sz="4000" b="1" i="1" smtClean="0"/>
          </a:p>
        </p:txBody>
      </p:sp>
      <p:sp>
        <p:nvSpPr>
          <p:cNvPr id="80899" name="Rectangle 6"/>
          <p:cNvSpPr>
            <a:spLocks noChangeArrowheads="1"/>
          </p:cNvSpPr>
          <p:nvPr/>
        </p:nvSpPr>
        <p:spPr bwMode="auto">
          <a:xfrm>
            <a:off x="609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0" name="Rectangle 7"/>
          <p:cNvSpPr>
            <a:spLocks noChangeArrowheads="1"/>
          </p:cNvSpPr>
          <p:nvPr/>
        </p:nvSpPr>
        <p:spPr bwMode="auto">
          <a:xfrm>
            <a:off x="19812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1" name="Rectangle 9"/>
          <p:cNvSpPr>
            <a:spLocks noChangeArrowheads="1"/>
          </p:cNvSpPr>
          <p:nvPr/>
        </p:nvSpPr>
        <p:spPr bwMode="auto">
          <a:xfrm>
            <a:off x="1295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2" name="Rectangle 10"/>
          <p:cNvSpPr>
            <a:spLocks noChangeArrowheads="1"/>
          </p:cNvSpPr>
          <p:nvPr/>
        </p:nvSpPr>
        <p:spPr bwMode="auto">
          <a:xfrm>
            <a:off x="26670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3" name="Rectangle 11"/>
          <p:cNvSpPr>
            <a:spLocks noChangeArrowheads="1"/>
          </p:cNvSpPr>
          <p:nvPr/>
        </p:nvSpPr>
        <p:spPr bwMode="auto">
          <a:xfrm>
            <a:off x="33528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4" name="Rectangle 12"/>
          <p:cNvSpPr>
            <a:spLocks noChangeArrowheads="1"/>
          </p:cNvSpPr>
          <p:nvPr/>
        </p:nvSpPr>
        <p:spPr bwMode="auto">
          <a:xfrm>
            <a:off x="40386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5" name="Rectangle 13"/>
          <p:cNvSpPr>
            <a:spLocks noChangeArrowheads="1"/>
          </p:cNvSpPr>
          <p:nvPr/>
        </p:nvSpPr>
        <p:spPr bwMode="auto">
          <a:xfrm>
            <a:off x="4724400" y="5562600"/>
            <a:ext cx="685800" cy="609600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6" name="Rectangle 14"/>
          <p:cNvSpPr>
            <a:spLocks noChangeArrowheads="1"/>
          </p:cNvSpPr>
          <p:nvPr/>
        </p:nvSpPr>
        <p:spPr bwMode="auto">
          <a:xfrm>
            <a:off x="54102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7" name="Rectangle 15"/>
          <p:cNvSpPr>
            <a:spLocks noChangeArrowheads="1"/>
          </p:cNvSpPr>
          <p:nvPr/>
        </p:nvSpPr>
        <p:spPr bwMode="auto">
          <a:xfrm>
            <a:off x="6096000" y="5562600"/>
            <a:ext cx="685800" cy="609600"/>
          </a:xfrm>
          <a:prstGeom prst="rect">
            <a:avLst/>
          </a:prstGeom>
          <a:solidFill>
            <a:srgbClr val="0000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8" name="Rectangle 16"/>
          <p:cNvSpPr>
            <a:spLocks noChangeArrowheads="1"/>
          </p:cNvSpPr>
          <p:nvPr/>
        </p:nvSpPr>
        <p:spPr bwMode="auto">
          <a:xfrm>
            <a:off x="67818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09" name="Rectangle 17"/>
          <p:cNvSpPr>
            <a:spLocks noChangeArrowheads="1"/>
          </p:cNvSpPr>
          <p:nvPr/>
        </p:nvSpPr>
        <p:spPr bwMode="auto">
          <a:xfrm>
            <a:off x="7467600" y="5562600"/>
            <a:ext cx="685800" cy="609600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910" name="Rectangle 18"/>
          <p:cNvSpPr>
            <a:spLocks noChangeArrowheads="1"/>
          </p:cNvSpPr>
          <p:nvPr/>
        </p:nvSpPr>
        <p:spPr bwMode="auto">
          <a:xfrm>
            <a:off x="8153400" y="5562600"/>
            <a:ext cx="685800" cy="609600"/>
          </a:xfrm>
          <a:prstGeom prst="rect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0911" name="Group 26"/>
          <p:cNvGrpSpPr>
            <a:grpSpLocks/>
          </p:cNvGrpSpPr>
          <p:nvPr/>
        </p:nvGrpSpPr>
        <p:grpSpPr bwMode="auto">
          <a:xfrm>
            <a:off x="381000" y="4495800"/>
            <a:ext cx="1295400" cy="1066800"/>
            <a:chOff x="960" y="1056"/>
            <a:chExt cx="816" cy="672"/>
          </a:xfrm>
        </p:grpSpPr>
        <p:grpSp>
          <p:nvGrpSpPr>
            <p:cNvPr id="80919" name="Group 24"/>
            <p:cNvGrpSpPr>
              <a:grpSpLocks/>
            </p:cNvGrpSpPr>
            <p:nvPr/>
          </p:nvGrpSpPr>
          <p:grpSpPr bwMode="auto">
            <a:xfrm>
              <a:off x="960" y="1056"/>
              <a:ext cx="816" cy="384"/>
              <a:chOff x="960" y="1056"/>
              <a:chExt cx="816" cy="384"/>
            </a:xfrm>
          </p:grpSpPr>
          <p:sp>
            <p:nvSpPr>
              <p:cNvPr id="80921" name="Oval 23"/>
              <p:cNvSpPr>
                <a:spLocks noChangeArrowheads="1"/>
              </p:cNvSpPr>
              <p:nvPr/>
            </p:nvSpPr>
            <p:spPr bwMode="auto">
              <a:xfrm>
                <a:off x="960" y="1056"/>
                <a:ext cx="768" cy="384"/>
              </a:xfrm>
              <a:prstGeom prst="ellipse">
                <a:avLst/>
              </a:prstGeom>
              <a:gradFill rotWithShape="1">
                <a:gsLst>
                  <a:gs pos="0">
                    <a:srgbClr val="FF8080"/>
                  </a:gs>
                  <a:gs pos="50000">
                    <a:srgbClr val="FFB3B3"/>
                  </a:gs>
                  <a:gs pos="100000">
                    <a:srgbClr val="FFDADA"/>
                  </a:gs>
                </a:gsLst>
                <a:lin ang="2700000" scaled="1"/>
              </a:gra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0922" name="Text Box 22"/>
              <p:cNvSpPr txBox="1">
                <a:spLocks noChangeArrowheads="1"/>
              </p:cNvSpPr>
              <p:nvPr/>
            </p:nvSpPr>
            <p:spPr bwMode="auto">
              <a:xfrm>
                <a:off x="960" y="1056"/>
                <a:ext cx="816" cy="3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 algn="l">
                  <a:spcBef>
                    <a:spcPct val="50000"/>
                  </a:spcBef>
                  <a:buFontTx/>
                  <a:buNone/>
                </a:pPr>
                <a:r>
                  <a:rPr lang="en-US">
                    <a:latin typeface="Comic Sans MS" pitchFamily="66" charset="0"/>
                  </a:rPr>
                  <a:t>state</a:t>
                </a:r>
              </a:p>
            </p:txBody>
          </p:sp>
        </p:grpSp>
        <p:sp>
          <p:nvSpPr>
            <p:cNvPr id="80920" name="Line 25"/>
            <p:cNvSpPr>
              <a:spLocks noChangeShapeType="1"/>
            </p:cNvSpPr>
            <p:nvPr/>
          </p:nvSpPr>
          <p:spPr bwMode="auto">
            <a:xfrm>
              <a:off x="1344" y="1440"/>
              <a:ext cx="0" cy="28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0912" name="Rectangle 37"/>
          <p:cNvSpPr>
            <a:spLocks noChangeArrowheads="1"/>
          </p:cNvSpPr>
          <p:nvPr/>
        </p:nvSpPr>
        <p:spPr bwMode="auto">
          <a:xfrm>
            <a:off x="381000" y="46482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/>
          </a:p>
        </p:txBody>
      </p:sp>
      <p:sp>
        <p:nvSpPr>
          <p:cNvPr id="80913" name="Rectangle 21"/>
          <p:cNvSpPr>
            <a:spLocks noChangeArrowheads="1"/>
          </p:cNvSpPr>
          <p:nvPr/>
        </p:nvSpPr>
        <p:spPr bwMode="auto">
          <a:xfrm>
            <a:off x="1143000" y="3733800"/>
            <a:ext cx="533400" cy="609600"/>
          </a:xfrm>
          <a:prstGeom prst="rect">
            <a:avLst/>
          </a:prstGeom>
          <a:solidFill>
            <a:srgbClr val="C000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80914" name="Rectangle 22"/>
          <p:cNvSpPr>
            <a:spLocks noChangeArrowheads="1"/>
          </p:cNvSpPr>
          <p:nvPr/>
        </p:nvSpPr>
        <p:spPr bwMode="auto">
          <a:xfrm>
            <a:off x="1676400" y="3733800"/>
            <a:ext cx="533400" cy="609600"/>
          </a:xfrm>
          <a:prstGeom prst="rect">
            <a:avLst/>
          </a:prstGeom>
          <a:solidFill>
            <a:srgbClr val="FF33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80915" name="Rectangle 24"/>
          <p:cNvSpPr>
            <a:spLocks noChangeArrowheads="1"/>
          </p:cNvSpPr>
          <p:nvPr/>
        </p:nvSpPr>
        <p:spPr bwMode="auto">
          <a:xfrm>
            <a:off x="2209800" y="3733800"/>
            <a:ext cx="533400" cy="609600"/>
          </a:xfrm>
          <a:prstGeom prst="rect">
            <a:avLst/>
          </a:prstGeom>
          <a:solidFill>
            <a:srgbClr val="FF99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80916" name="TextBox 25"/>
          <p:cNvSpPr txBox="1">
            <a:spLocks noChangeArrowheads="1"/>
          </p:cNvSpPr>
          <p:nvPr/>
        </p:nvSpPr>
        <p:spPr bwMode="auto">
          <a:xfrm>
            <a:off x="6248400" y="3810000"/>
            <a:ext cx="243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Output</a:t>
            </a:r>
          </a:p>
        </p:txBody>
      </p:sp>
      <p:sp>
        <p:nvSpPr>
          <p:cNvPr id="80917" name="TextBox 26"/>
          <p:cNvSpPr txBox="1">
            <a:spLocks noChangeArrowheads="1"/>
          </p:cNvSpPr>
          <p:nvPr/>
        </p:nvSpPr>
        <p:spPr bwMode="auto">
          <a:xfrm>
            <a:off x="6248400" y="44958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None/>
            </a:pPr>
            <a:r>
              <a:rPr lang="en-US"/>
              <a:t>Internal state</a:t>
            </a:r>
          </a:p>
        </p:txBody>
      </p:sp>
      <p:sp>
        <p:nvSpPr>
          <p:cNvPr id="3" name="Rectangle 37"/>
          <p:cNvSpPr>
            <a:spLocks noChangeArrowheads="1"/>
          </p:cNvSpPr>
          <p:nvPr/>
        </p:nvSpPr>
        <p:spPr bwMode="auto">
          <a:xfrm>
            <a:off x="304800" y="1371600"/>
            <a:ext cx="8229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r>
              <a:rPr lang="en-US" b="1">
                <a:sym typeface="Mathematica1" pitchFamily="2" charset="2"/>
              </a:rPr>
              <a:t>Definition</a:t>
            </a:r>
            <a:br>
              <a:rPr lang="en-US" b="1">
                <a:sym typeface="Mathematica1" pitchFamily="2" charset="2"/>
              </a:rPr>
            </a:br>
            <a:r>
              <a:rPr lang="en-US">
                <a:solidFill>
                  <a:srgbClr val="0000FF"/>
                </a:solidFill>
                <a:latin typeface="Comic Sans MS" pitchFamily="66" charset="0"/>
                <a:sym typeface="Mathematica1" pitchFamily="2" charset="2"/>
              </a:rPr>
              <a:t></a:t>
            </a:r>
            <a:r>
              <a:rPr lang="en-US">
                <a:solidFill>
                  <a:srgbClr val="0000FF"/>
                </a:solidFill>
                <a:latin typeface="Comic Sans MS" pitchFamily="66" charset="0"/>
              </a:rPr>
              <a:t> U</a:t>
            </a:r>
            <a:r>
              <a:rPr lang="en-US"/>
              <a:t>-adjacent streams </a:t>
            </a:r>
            <a:r>
              <a:rPr lang="en-US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S</a:t>
            </a:r>
            <a:r>
              <a:rPr lang="en-US"/>
              <a:t> and </a:t>
            </a:r>
            <a:r>
              <a:rPr lang="en-US">
                <a:solidFill>
                  <a:srgbClr val="0000FF"/>
                </a:solidFill>
                <a:latin typeface="Comic Sans MS" pitchFamily="66" charset="0"/>
                <a:sym typeface="Symbol" pitchFamily="18" charset="2"/>
              </a:rPr>
              <a:t>S’</a:t>
            </a:r>
            <a:r>
              <a:rPr lang="en-US"/>
              <a:t>, joint distribution on internal state at any single location and </a:t>
            </a:r>
            <a:r>
              <a:rPr lang="en-US" b="1"/>
              <a:t>sequence of all outputs</a:t>
            </a:r>
            <a:r>
              <a:rPr lang="en-US"/>
              <a:t> is differentially private.</a:t>
            </a:r>
          </a:p>
          <a:p>
            <a:pPr marL="342900" indent="-342900" algn="l" eaLnBrk="0" hangingPunct="0">
              <a:lnSpc>
                <a:spcPct val="90000"/>
              </a:lnSpc>
              <a:buFontTx/>
              <a:buNone/>
            </a:pPr>
            <a:endParaRPr lang="en-US"/>
          </a:p>
        </p:txBody>
      </p:sp>
    </p:spTree>
  </p:cSld>
  <p:clrMapOvr>
    <a:masterClrMapping/>
  </p:clrMapOvr>
  <p:transition advTm="35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81923" name="Rectangle 4"/>
          <p:cNvSpPr>
            <a:spLocks noChangeArrowheads="1"/>
          </p:cNvSpPr>
          <p:nvPr/>
        </p:nvSpPr>
        <p:spPr bwMode="auto">
          <a:xfrm>
            <a:off x="381000" y="20574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 sz="2800"/>
          </a:p>
        </p:txBody>
      </p:sp>
      <p:sp>
        <p:nvSpPr>
          <p:cNvPr id="3" name="Content Placeholder 2"/>
          <p:cNvSpPr>
            <a:spLocks/>
          </p:cNvSpPr>
          <p:nvPr/>
        </p:nvSpPr>
        <p:spPr bwMode="auto">
          <a:xfrm>
            <a:off x="457200" y="11430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>
              <a:buFontTx/>
              <a:buNone/>
            </a:pPr>
            <a:r>
              <a:rPr lang="en-US" dirty="0"/>
              <a:t>Transform any static algorithm </a:t>
            </a:r>
            <a:r>
              <a:rPr lang="en-US" b="1" dirty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dirty="0"/>
              <a:t> to continual output, maintain:</a:t>
            </a:r>
          </a:p>
          <a:p>
            <a:pPr marL="609600" indent="-609600" algn="l" eaLnBrk="0" hangingPunct="0">
              <a:buFontTx/>
              <a:buAutoNum type="arabicPeriod"/>
            </a:pPr>
            <a:r>
              <a:rPr lang="en-US" dirty="0"/>
              <a:t>Pan-privacy</a:t>
            </a:r>
          </a:p>
          <a:p>
            <a:pPr marL="609600" indent="-609600" algn="l" eaLnBrk="0" hangingPunct="0">
              <a:buFontTx/>
              <a:buAutoNum type="arabicPeriod"/>
            </a:pPr>
            <a:r>
              <a:rPr lang="en-US" dirty="0"/>
              <a:t>Storage size</a:t>
            </a:r>
          </a:p>
          <a:p>
            <a:pPr marL="609600" indent="-609600" algn="l" eaLnBrk="0" hangingPunct="0">
              <a:buFontTx/>
              <a:buNone/>
            </a:pPr>
            <a:r>
              <a:rPr lang="en-US" dirty="0" smtClean="0"/>
              <a:t>Hit in accuracy </a:t>
            </a:r>
            <a:r>
              <a:rPr lang="en-US" dirty="0"/>
              <a:t>low for large classes of algorithms</a:t>
            </a:r>
            <a:br>
              <a:rPr lang="en-US" dirty="0"/>
            </a:br>
            <a:endParaRPr lang="en-US" dirty="0"/>
          </a:p>
          <a:p>
            <a:pPr marL="609600" indent="-609600" algn="l" eaLnBrk="0" hangingPunct="0">
              <a:buFontTx/>
              <a:buNone/>
            </a:pPr>
            <a:r>
              <a:rPr lang="en-US" b="1" dirty="0">
                <a:solidFill>
                  <a:srgbClr val="0000FF"/>
                </a:solidFill>
              </a:rPr>
              <a:t>Main idea:</a:t>
            </a:r>
            <a:r>
              <a:rPr lang="en-US" dirty="0"/>
              <a:t> delayed updates</a:t>
            </a:r>
            <a:br>
              <a:rPr lang="en-US" dirty="0"/>
            </a:br>
            <a:r>
              <a:rPr lang="en-US" dirty="0"/>
              <a:t>Update output value only rarely, when large gap between </a:t>
            </a:r>
            <a:r>
              <a:rPr lang="en-US" b="1" dirty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dirty="0"/>
              <a:t>’s  current estimate and output</a:t>
            </a:r>
          </a:p>
          <a:p>
            <a:pPr marL="609600" indent="-609600" algn="l" eaLnBrk="0" hangingPunct="0"/>
            <a:endParaRPr lang="en-US" dirty="0"/>
          </a:p>
          <a:p>
            <a:pPr marL="609600" indent="-609600" algn="l" eaLnBrk="0" hangingPunct="0">
              <a:buFontTx/>
              <a:buNone/>
            </a:pPr>
            <a:endParaRPr lang="en-US" dirty="0"/>
          </a:p>
          <a:p>
            <a:pPr marL="609600" indent="-609600" algn="l" eaLnBrk="0" hangingPunct="0"/>
            <a:endParaRPr lang="en-US" dirty="0"/>
          </a:p>
        </p:txBody>
      </p:sp>
      <p:sp>
        <p:nvSpPr>
          <p:cNvPr id="81925" name="Rectangle 2"/>
          <p:cNvSpPr>
            <a:spLocks noChangeArrowheads="1"/>
          </p:cNvSpPr>
          <p:nvPr/>
        </p:nvSpPr>
        <p:spPr bwMode="auto">
          <a:xfrm>
            <a:off x="228600" y="427038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000" b="1">
                <a:solidFill>
                  <a:srgbClr val="FF0000"/>
                </a:solidFill>
              </a:rPr>
              <a:t>A General Transformation</a:t>
            </a:r>
            <a:endParaRPr lang="en-US" sz="4000" b="1" i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5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b="1" smtClean="0"/>
              <a:t>Theorem [General Transformation]</a:t>
            </a:r>
            <a:endParaRPr lang="en-US" sz="4000" b="1" i="1" smtClean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381000" y="20574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 sz="2800"/>
          </a:p>
        </p:txBody>
      </p:sp>
      <p:sp>
        <p:nvSpPr>
          <p:cNvPr id="3" name="Content Placeholder 2"/>
          <p:cNvSpPr>
            <a:spLocks/>
          </p:cNvSpPr>
          <p:nvPr/>
        </p:nvSpPr>
        <p:spPr bwMode="auto">
          <a:xfrm>
            <a:off x="533400" y="15240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 dirty="0"/>
              <a:t>Transform any algorithm </a:t>
            </a:r>
            <a:r>
              <a:rPr lang="en-US" b="1" dirty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 dirty="0"/>
              <a:t> for </a:t>
            </a:r>
            <a:r>
              <a:rPr lang="en-US" b="1" dirty="0"/>
              <a:t>monotone</a:t>
            </a:r>
            <a:r>
              <a:rPr lang="en-US" dirty="0"/>
              <a:t> function 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f</a:t>
            </a:r>
            <a:r>
              <a:rPr lang="en-US" dirty="0"/>
              <a:t> with error </a:t>
            </a:r>
            <a:r>
              <a:rPr lang="el-GR" b="1" dirty="0">
                <a:solidFill>
                  <a:srgbClr val="0000FF"/>
                </a:solidFill>
                <a:latin typeface="Comic Sans MS" pitchFamily="66" charset="0"/>
              </a:rPr>
              <a:t>α</a:t>
            </a:r>
            <a:r>
              <a:rPr lang="en-US" dirty="0"/>
              <a:t>, sensitivity </a:t>
            </a:r>
            <a:r>
              <a:rPr lang="en-US" b="1" dirty="0" err="1">
                <a:solidFill>
                  <a:srgbClr val="0000FF"/>
                </a:solidFill>
                <a:latin typeface="Comic Sans MS" pitchFamily="66" charset="0"/>
              </a:rPr>
              <a:t>sens</a:t>
            </a:r>
            <a:r>
              <a:rPr lang="en-US" b="1" baseline="-25000" dirty="0" err="1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dirty="0"/>
              <a:t>, maximum value 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  <a:p>
            <a:pPr marL="342900" indent="-342900" algn="l" eaLnBrk="0" hangingPunct="0">
              <a:buFontTx/>
              <a:buNone/>
            </a:pPr>
            <a:endParaRPr lang="en-US" dirty="0" smtClean="0"/>
          </a:p>
          <a:p>
            <a:pPr marL="342900" indent="-342900" algn="l" eaLnBrk="0" hangingPunct="0">
              <a:buFontTx/>
              <a:buNone/>
            </a:pPr>
            <a:r>
              <a:rPr lang="en-US" dirty="0" smtClean="0"/>
              <a:t>New </a:t>
            </a:r>
            <a:r>
              <a:rPr lang="en-US" dirty="0"/>
              <a:t>algorithm has </a:t>
            </a:r>
            <a:r>
              <a:rPr lang="el-GR" b="1" dirty="0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dirty="0"/>
              <a:t>-privacy under continual observation, maintains 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dirty="0"/>
              <a:t>’s pan-privacy and storage</a:t>
            </a:r>
          </a:p>
          <a:p>
            <a:pPr marL="342900" indent="-342900" algn="l" eaLnBrk="0" hangingPunct="0">
              <a:buFontTx/>
              <a:buNone/>
            </a:pPr>
            <a:r>
              <a:rPr lang="en-US" dirty="0"/>
              <a:t>Error is 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Õ(</a:t>
            </a:r>
            <a:r>
              <a:rPr lang="el-GR" b="1" dirty="0">
                <a:solidFill>
                  <a:srgbClr val="0000FF"/>
                </a:solidFill>
                <a:latin typeface="Comic Sans MS" pitchFamily="66" charset="0"/>
              </a:rPr>
              <a:t>α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+√N*</a:t>
            </a:r>
            <a:r>
              <a:rPr lang="en-US" b="1" dirty="0" err="1">
                <a:solidFill>
                  <a:srgbClr val="0000FF"/>
                </a:solidFill>
                <a:latin typeface="Comic Sans MS" pitchFamily="66" charset="0"/>
              </a:rPr>
              <a:t>sens</a:t>
            </a:r>
            <a:r>
              <a:rPr lang="en-US" b="1" baseline="-25000" dirty="0" err="1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/</a:t>
            </a:r>
            <a:r>
              <a:rPr lang="el-GR" b="1" dirty="0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 dirty="0">
                <a:solidFill>
                  <a:srgbClr val="0000FF"/>
                </a:solidFill>
                <a:latin typeface="Comic Sans MS" pitchFamily="66" charset="0"/>
              </a:rPr>
              <a:t>)</a:t>
            </a:r>
            <a:br>
              <a:rPr lang="en-US" b="1" dirty="0">
                <a:solidFill>
                  <a:srgbClr val="0000FF"/>
                </a:solidFill>
                <a:latin typeface="Comic Sans MS" pitchFamily="66" charset="0"/>
              </a:rPr>
            </a:br>
            <a:endParaRPr lang="en-US" b="1" dirty="0">
              <a:solidFill>
                <a:srgbClr val="0000FF"/>
              </a:solidFill>
              <a:latin typeface="Comic Sans MS" pitchFamily="66" charset="0"/>
            </a:endParaRPr>
          </a:p>
          <a:p>
            <a:pPr marL="342900" indent="-342900" algn="l" eaLnBrk="0" hangingPunct="0">
              <a:buFontTx/>
              <a:buNone/>
            </a:pPr>
            <a:endParaRPr lang="en-US" dirty="0"/>
          </a:p>
          <a:p>
            <a:pPr marL="342900" indent="-342900" algn="l" eaLnBrk="0" hangingPunct="0"/>
            <a:endParaRPr lang="en-US" dirty="0"/>
          </a:p>
        </p:txBody>
      </p:sp>
      <p:sp>
        <p:nvSpPr>
          <p:cNvPr id="49154" name="Rounded Rectangular Callout 4"/>
          <p:cNvSpPr>
            <a:spLocks noChangeArrowheads="1"/>
          </p:cNvSpPr>
          <p:nvPr/>
        </p:nvSpPr>
        <p:spPr bwMode="auto">
          <a:xfrm>
            <a:off x="2514600" y="152400"/>
            <a:ext cx="3962400" cy="1219200"/>
          </a:xfrm>
          <a:prstGeom prst="wedgeRoundRectCallout">
            <a:avLst>
              <a:gd name="adj1" fmla="val -16028"/>
              <a:gd name="adj2" fmla="val 107815"/>
              <a:gd name="adj3" fmla="val 16667"/>
            </a:avLst>
          </a:prstGeom>
          <a:solidFill>
            <a:schemeClr val="accent1"/>
          </a:solidFill>
          <a:ln w="38100" algn="ctr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Max output difference on adjacent streams</a:t>
            </a:r>
          </a:p>
        </p:txBody>
      </p:sp>
    </p:spTree>
    <p:custDataLst>
      <p:tags r:id="rId1"/>
    </p:custDataLst>
  </p:cSld>
  <p:clrMapOvr>
    <a:masterClrMapping/>
  </p:clrMapOvr>
  <p:transition advTm="169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915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3124200" y="2590800"/>
            <a:ext cx="914400" cy="762000"/>
            <a:chOff x="3124200" y="2590800"/>
            <a:chExt cx="914400" cy="762000"/>
          </a:xfrm>
        </p:grpSpPr>
        <p:sp>
          <p:nvSpPr>
            <p:cNvPr id="83996" name="Rectangle 22"/>
            <p:cNvSpPr>
              <a:spLocks noChangeArrowheads="1"/>
            </p:cNvSpPr>
            <p:nvPr/>
          </p:nvSpPr>
          <p:spPr bwMode="auto">
            <a:xfrm>
              <a:off x="3124200" y="31623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3997" name="Rectangle 28"/>
            <p:cNvSpPr>
              <a:spLocks noChangeArrowheads="1"/>
            </p:cNvSpPr>
            <p:nvPr/>
          </p:nvSpPr>
          <p:spPr bwMode="auto">
            <a:xfrm>
              <a:off x="3124200" y="25908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3998" name="Rectangle 30"/>
            <p:cNvSpPr>
              <a:spLocks noChangeArrowheads="1"/>
            </p:cNvSpPr>
            <p:nvPr/>
          </p:nvSpPr>
          <p:spPr bwMode="auto">
            <a:xfrm>
              <a:off x="3124200" y="27813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3999" name="Rectangle 31"/>
            <p:cNvSpPr>
              <a:spLocks noChangeArrowheads="1"/>
            </p:cNvSpPr>
            <p:nvPr/>
          </p:nvSpPr>
          <p:spPr bwMode="auto">
            <a:xfrm>
              <a:off x="3124200" y="29718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</p:grpSp>
      <p:sp>
        <p:nvSpPr>
          <p:cNvPr id="83971" name="Rectangle 5"/>
          <p:cNvSpPr>
            <a:spLocks noChangeArrowheads="1"/>
          </p:cNvSpPr>
          <p:nvPr/>
        </p:nvSpPr>
        <p:spPr bwMode="auto">
          <a:xfrm>
            <a:off x="3124200" y="1676400"/>
            <a:ext cx="914400" cy="16764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3972" name="Rectangle 5"/>
          <p:cNvSpPr>
            <a:spLocks noChangeArrowheads="1"/>
          </p:cNvSpPr>
          <p:nvPr/>
        </p:nvSpPr>
        <p:spPr bwMode="auto">
          <a:xfrm>
            <a:off x="990600" y="1676400"/>
            <a:ext cx="914400" cy="16764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3973" name="Rectangle 7"/>
          <p:cNvSpPr>
            <a:spLocks noChangeArrowheads="1"/>
          </p:cNvSpPr>
          <p:nvPr/>
        </p:nvSpPr>
        <p:spPr bwMode="auto">
          <a:xfrm>
            <a:off x="5421313" y="1562100"/>
            <a:ext cx="2762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sz="2800">
                <a:latin typeface="Calibri" pitchFamily="34" charset="0"/>
              </a:rPr>
              <a:t>input:	</a:t>
            </a:r>
            <a:r>
              <a:rPr lang="en-US" sz="2800" b="1">
                <a:latin typeface="Comic Sans MS" pitchFamily="66" charset="0"/>
              </a:rPr>
              <a:t>a0bcbbde</a:t>
            </a:r>
            <a:endParaRPr lang="en-US" sz="2800">
              <a:latin typeface="Calibri" pitchFamily="34" charset="0"/>
            </a:endParaRPr>
          </a:p>
        </p:txBody>
      </p:sp>
      <p:sp>
        <p:nvSpPr>
          <p:cNvPr id="9" name="AutoShape 43"/>
          <p:cNvSpPr>
            <a:spLocks noChangeArrowheads="1"/>
          </p:cNvSpPr>
          <p:nvPr/>
        </p:nvSpPr>
        <p:spPr bwMode="auto">
          <a:xfrm>
            <a:off x="64389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0" name="AutoShape 43"/>
          <p:cNvSpPr>
            <a:spLocks noChangeArrowheads="1"/>
          </p:cNvSpPr>
          <p:nvPr/>
        </p:nvSpPr>
        <p:spPr bwMode="auto">
          <a:xfrm>
            <a:off x="66675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1" name="AutoShape 43"/>
          <p:cNvSpPr>
            <a:spLocks noChangeArrowheads="1"/>
          </p:cNvSpPr>
          <p:nvPr/>
        </p:nvSpPr>
        <p:spPr bwMode="auto">
          <a:xfrm>
            <a:off x="68961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3" name="AutoShape 43"/>
          <p:cNvSpPr>
            <a:spLocks noChangeArrowheads="1"/>
          </p:cNvSpPr>
          <p:nvPr/>
        </p:nvSpPr>
        <p:spPr bwMode="auto">
          <a:xfrm>
            <a:off x="70866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4" name="AutoShape 43"/>
          <p:cNvSpPr>
            <a:spLocks noChangeArrowheads="1"/>
          </p:cNvSpPr>
          <p:nvPr/>
        </p:nvSpPr>
        <p:spPr bwMode="auto">
          <a:xfrm>
            <a:off x="72771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5" name="AutoShape 43"/>
          <p:cNvSpPr>
            <a:spLocks noChangeArrowheads="1"/>
          </p:cNvSpPr>
          <p:nvPr/>
        </p:nvSpPr>
        <p:spPr bwMode="auto">
          <a:xfrm>
            <a:off x="74676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6" name="AutoShape 43"/>
          <p:cNvSpPr>
            <a:spLocks noChangeArrowheads="1"/>
          </p:cNvSpPr>
          <p:nvPr/>
        </p:nvSpPr>
        <p:spPr bwMode="auto">
          <a:xfrm>
            <a:off x="76962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7" name="AutoShape 43"/>
          <p:cNvSpPr>
            <a:spLocks noChangeArrowheads="1"/>
          </p:cNvSpPr>
          <p:nvPr/>
        </p:nvSpPr>
        <p:spPr bwMode="auto">
          <a:xfrm>
            <a:off x="79248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990600" y="31623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990600" y="30099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990600" y="28194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990600" y="26289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990600" y="24384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3987" name="Text Box 46"/>
          <p:cNvSpPr txBox="1">
            <a:spLocks noChangeArrowheads="1"/>
          </p:cNvSpPr>
          <p:nvPr/>
        </p:nvSpPr>
        <p:spPr bwMode="auto">
          <a:xfrm>
            <a:off x="1257300" y="3390900"/>
            <a:ext cx="4191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A</a:t>
            </a:r>
            <a:endParaRPr lang="en-US" sz="1800" b="1" baseline="-250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8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57200" y="4267200"/>
            <a:ext cx="8229600" cy="2590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Assume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dirty="0" smtClean="0"/>
              <a:t> is a </a:t>
            </a:r>
            <a:r>
              <a:rPr lang="en-US" sz="2800" b="1" dirty="0" smtClean="0"/>
              <a:t>pan-private estimator </a:t>
            </a:r>
            <a:r>
              <a:rPr lang="en-US" sz="2800" dirty="0" smtClean="0"/>
              <a:t>for monotone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f </a:t>
            </a:r>
            <a:r>
              <a:rPr lang="en-US" sz="2800" b="1" dirty="0" smtClean="0">
                <a:solidFill>
                  <a:srgbClr val="0000FF"/>
                </a:solidFill>
                <a:latin typeface="Arial" charset="0"/>
              </a:rPr>
              <a:t>≤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 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If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|A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– out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t-1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| &gt; D</a:t>
            </a:r>
            <a:r>
              <a:rPr lang="en-US" sz="2800" dirty="0" smtClean="0"/>
              <a:t> then </a:t>
            </a:r>
            <a:r>
              <a:rPr lang="en-US" sz="2800" b="1" dirty="0" err="1" smtClean="0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sz="2800" b="1" baseline="-25000" dirty="0" err="1" smtClean="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 A</a:t>
            </a:r>
            <a:r>
              <a:rPr lang="en-US" sz="2800" b="1" baseline="-25000" dirty="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endParaRPr lang="en-US" sz="2800" b="1" dirty="0" smtClean="0">
              <a:solidFill>
                <a:srgbClr val="0000FF"/>
              </a:solidFill>
              <a:latin typeface="Comic Sans MS" pitchFamily="66" charset="0"/>
              <a:sym typeface="Wingdings" pitchFamily="2" charset="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sz="2800" b="1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dirty="0" smtClean="0"/>
              <a:t>For threshold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dirty="0" smtClean="0"/>
              <a:t>: </a:t>
            </a:r>
            <a:r>
              <a:rPr lang="en-US" sz="2800" dirty="0" err="1" smtClean="0"/>
              <a:t>w.h.p</a:t>
            </a:r>
            <a:r>
              <a:rPr lang="en-US" sz="2800" dirty="0" smtClean="0"/>
              <a:t> update about </a:t>
            </a:r>
            <a:r>
              <a:rPr lang="en-US" sz="2800" b="1" dirty="0" smtClean="0">
                <a:solidFill>
                  <a:srgbClr val="0000FF"/>
                </a:solidFill>
                <a:latin typeface="Comic Sans MS" pitchFamily="66" charset="0"/>
              </a:rPr>
              <a:t>N/D</a:t>
            </a:r>
            <a:r>
              <a:rPr lang="en-US" sz="2800" dirty="0" smtClean="0"/>
              <a:t> times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>
              <a:lnSpc>
                <a:spcPct val="80000"/>
              </a:lnSpc>
            </a:pPr>
            <a:endParaRPr lang="en-US" sz="2200" dirty="0" smtClean="0"/>
          </a:p>
        </p:txBody>
      </p:sp>
      <p:sp>
        <p:nvSpPr>
          <p:cNvPr id="83989" name="Text Box 46"/>
          <p:cNvSpPr txBox="1">
            <a:spLocks noChangeArrowheads="1"/>
          </p:cNvSpPr>
          <p:nvPr/>
        </p:nvSpPr>
        <p:spPr bwMode="auto">
          <a:xfrm>
            <a:off x="3238500" y="3390900"/>
            <a:ext cx="8001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800" b="1">
                <a:solidFill>
                  <a:srgbClr val="FF0000"/>
                </a:solidFill>
                <a:latin typeface="Comic Sans MS" pitchFamily="66" charset="0"/>
              </a:rPr>
              <a:t>out</a:t>
            </a:r>
            <a:endParaRPr lang="en-US" sz="1800" b="1" baseline="-25000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1905000" y="2628900"/>
            <a:ext cx="1143000" cy="725488"/>
            <a:chOff x="1905001" y="2628900"/>
            <a:chExt cx="1142999" cy="725488"/>
          </a:xfrm>
        </p:grpSpPr>
        <p:sp>
          <p:nvSpPr>
            <p:cNvPr id="83992" name="Text Box 46"/>
            <p:cNvSpPr txBox="1">
              <a:spLocks noChangeArrowheads="1"/>
            </p:cNvSpPr>
            <p:nvPr/>
          </p:nvSpPr>
          <p:spPr bwMode="auto">
            <a:xfrm>
              <a:off x="2247901" y="2830513"/>
              <a:ext cx="457199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l">
                <a:spcBef>
                  <a:spcPct val="50000"/>
                </a:spcBef>
                <a:buFontTx/>
                <a:buNone/>
              </a:pPr>
              <a:r>
                <a:rPr lang="en-US" sz="1800" b="1">
                  <a:latin typeface="Comic Sans MS" pitchFamily="66" charset="0"/>
                </a:rPr>
                <a:t>D</a:t>
              </a:r>
            </a:p>
          </p:txBody>
        </p:sp>
        <p:cxnSp>
          <p:nvCxnSpPr>
            <p:cNvPr id="35" name="Straight Arrow Connector 34"/>
            <p:cNvCxnSpPr/>
            <p:nvPr/>
          </p:nvCxnSpPr>
          <p:spPr>
            <a:xfrm>
              <a:off x="2514600" y="3352800"/>
              <a:ext cx="533400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rot="10800000">
              <a:off x="1905001" y="2628900"/>
              <a:ext cx="609599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rot="5400000">
              <a:off x="2228851" y="2990850"/>
              <a:ext cx="646112" cy="1587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991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>
                <a:solidFill>
                  <a:srgbClr val="FF0000"/>
                </a:solidFill>
              </a:rPr>
              <a:t>General Transformation: Main Idea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994" name="Group 33"/>
          <p:cNvGrpSpPr>
            <a:grpSpLocks/>
          </p:cNvGrpSpPr>
          <p:nvPr/>
        </p:nvGrpSpPr>
        <p:grpSpPr bwMode="auto">
          <a:xfrm>
            <a:off x="3124200" y="2590800"/>
            <a:ext cx="914400" cy="762000"/>
            <a:chOff x="3124200" y="2590800"/>
            <a:chExt cx="914400" cy="762000"/>
          </a:xfrm>
        </p:grpSpPr>
        <p:sp>
          <p:nvSpPr>
            <p:cNvPr id="85015" name="Rectangle 22"/>
            <p:cNvSpPr>
              <a:spLocks noChangeArrowheads="1"/>
            </p:cNvSpPr>
            <p:nvPr/>
          </p:nvSpPr>
          <p:spPr bwMode="auto">
            <a:xfrm>
              <a:off x="3124200" y="31623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5016" name="Rectangle 28"/>
            <p:cNvSpPr>
              <a:spLocks noChangeArrowheads="1"/>
            </p:cNvSpPr>
            <p:nvPr/>
          </p:nvSpPr>
          <p:spPr bwMode="auto">
            <a:xfrm>
              <a:off x="3124200" y="25908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5017" name="Rectangle 30"/>
            <p:cNvSpPr>
              <a:spLocks noChangeArrowheads="1"/>
            </p:cNvSpPr>
            <p:nvPr/>
          </p:nvSpPr>
          <p:spPr bwMode="auto">
            <a:xfrm>
              <a:off x="3124200" y="27813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  <p:sp>
          <p:nvSpPr>
            <p:cNvPr id="85018" name="Rectangle 31"/>
            <p:cNvSpPr>
              <a:spLocks noChangeArrowheads="1"/>
            </p:cNvSpPr>
            <p:nvPr/>
          </p:nvSpPr>
          <p:spPr bwMode="auto">
            <a:xfrm>
              <a:off x="3124200" y="2971800"/>
              <a:ext cx="914400" cy="1905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42900" indent="-342900" algn="l">
                <a:spcBef>
                  <a:spcPct val="0"/>
                </a:spcBef>
                <a:buFontTx/>
                <a:buNone/>
              </a:pPr>
              <a:endParaRPr lang="en-US" sz="1800">
                <a:latin typeface="Calibri" pitchFamily="34" charset="0"/>
              </a:endParaRPr>
            </a:p>
          </p:txBody>
        </p:sp>
      </p:grpSp>
      <p:sp>
        <p:nvSpPr>
          <p:cNvPr id="84995" name="Rectangle 5"/>
          <p:cNvSpPr>
            <a:spLocks noChangeArrowheads="1"/>
          </p:cNvSpPr>
          <p:nvPr/>
        </p:nvSpPr>
        <p:spPr bwMode="auto">
          <a:xfrm>
            <a:off x="3124200" y="1676400"/>
            <a:ext cx="914400" cy="16764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4996" name="Rectangle 5"/>
          <p:cNvSpPr>
            <a:spLocks noChangeArrowheads="1"/>
          </p:cNvSpPr>
          <p:nvPr/>
        </p:nvSpPr>
        <p:spPr bwMode="auto">
          <a:xfrm>
            <a:off x="990600" y="1676400"/>
            <a:ext cx="914400" cy="16764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4997" name="Rectangle 7"/>
          <p:cNvSpPr>
            <a:spLocks noChangeArrowheads="1"/>
          </p:cNvSpPr>
          <p:nvPr/>
        </p:nvSpPr>
        <p:spPr bwMode="auto">
          <a:xfrm>
            <a:off x="5421313" y="1562100"/>
            <a:ext cx="2762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sz="2800">
                <a:latin typeface="Calibri" pitchFamily="34" charset="0"/>
              </a:rPr>
              <a:t>input:	</a:t>
            </a:r>
            <a:r>
              <a:rPr lang="en-US" sz="2800" b="1">
                <a:latin typeface="Comic Sans MS" pitchFamily="66" charset="0"/>
              </a:rPr>
              <a:t>a0bcbbde</a:t>
            </a:r>
            <a:endParaRPr lang="en-US" sz="2800">
              <a:latin typeface="Calibri" pitchFamily="34" charset="0"/>
            </a:endParaRPr>
          </a:p>
        </p:txBody>
      </p:sp>
      <p:sp>
        <p:nvSpPr>
          <p:cNvPr id="84998" name="AutoShape 43"/>
          <p:cNvSpPr>
            <a:spLocks noChangeArrowheads="1"/>
          </p:cNvSpPr>
          <p:nvPr/>
        </p:nvSpPr>
        <p:spPr bwMode="auto">
          <a:xfrm>
            <a:off x="64389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4999" name="AutoShape 43"/>
          <p:cNvSpPr>
            <a:spLocks noChangeArrowheads="1"/>
          </p:cNvSpPr>
          <p:nvPr/>
        </p:nvSpPr>
        <p:spPr bwMode="auto">
          <a:xfrm>
            <a:off x="66675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0" name="AutoShape 43"/>
          <p:cNvSpPr>
            <a:spLocks noChangeArrowheads="1"/>
          </p:cNvSpPr>
          <p:nvPr/>
        </p:nvSpPr>
        <p:spPr bwMode="auto">
          <a:xfrm>
            <a:off x="68961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1" name="AutoShape 43"/>
          <p:cNvSpPr>
            <a:spLocks noChangeArrowheads="1"/>
          </p:cNvSpPr>
          <p:nvPr/>
        </p:nvSpPr>
        <p:spPr bwMode="auto">
          <a:xfrm>
            <a:off x="70866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2" name="AutoShape 43"/>
          <p:cNvSpPr>
            <a:spLocks noChangeArrowheads="1"/>
          </p:cNvSpPr>
          <p:nvPr/>
        </p:nvSpPr>
        <p:spPr bwMode="auto">
          <a:xfrm>
            <a:off x="72771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3" name="AutoShape 43"/>
          <p:cNvSpPr>
            <a:spLocks noChangeArrowheads="1"/>
          </p:cNvSpPr>
          <p:nvPr/>
        </p:nvSpPr>
        <p:spPr bwMode="auto">
          <a:xfrm>
            <a:off x="74676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4" name="AutoShape 43"/>
          <p:cNvSpPr>
            <a:spLocks noChangeArrowheads="1"/>
          </p:cNvSpPr>
          <p:nvPr/>
        </p:nvSpPr>
        <p:spPr bwMode="auto">
          <a:xfrm>
            <a:off x="76962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5" name="AutoShape 43"/>
          <p:cNvSpPr>
            <a:spLocks noChangeArrowheads="1"/>
          </p:cNvSpPr>
          <p:nvPr/>
        </p:nvSpPr>
        <p:spPr bwMode="auto">
          <a:xfrm>
            <a:off x="7924800" y="1981200"/>
            <a:ext cx="152400" cy="304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6" name="Rectangle 18"/>
          <p:cNvSpPr>
            <a:spLocks noChangeArrowheads="1"/>
          </p:cNvSpPr>
          <p:nvPr/>
        </p:nvSpPr>
        <p:spPr bwMode="auto">
          <a:xfrm>
            <a:off x="990600" y="31623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7" name="Rectangle 19"/>
          <p:cNvSpPr>
            <a:spLocks noChangeArrowheads="1"/>
          </p:cNvSpPr>
          <p:nvPr/>
        </p:nvSpPr>
        <p:spPr bwMode="auto">
          <a:xfrm>
            <a:off x="990600" y="30099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8" name="Rectangle 20"/>
          <p:cNvSpPr>
            <a:spLocks noChangeArrowheads="1"/>
          </p:cNvSpPr>
          <p:nvPr/>
        </p:nvSpPr>
        <p:spPr bwMode="auto">
          <a:xfrm>
            <a:off x="990600" y="28194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09" name="Rectangle 21"/>
          <p:cNvSpPr>
            <a:spLocks noChangeArrowheads="1"/>
          </p:cNvSpPr>
          <p:nvPr/>
        </p:nvSpPr>
        <p:spPr bwMode="auto">
          <a:xfrm>
            <a:off x="990600" y="26289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10" name="Rectangle 23"/>
          <p:cNvSpPr>
            <a:spLocks noChangeArrowheads="1"/>
          </p:cNvSpPr>
          <p:nvPr/>
        </p:nvSpPr>
        <p:spPr bwMode="auto">
          <a:xfrm>
            <a:off x="990600" y="2438400"/>
            <a:ext cx="914400" cy="190500"/>
          </a:xfrm>
          <a:prstGeom prst="rect">
            <a:avLst/>
          </a:prstGeom>
          <a:solidFill>
            <a:srgbClr val="0000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0"/>
              </a:spcBef>
              <a:buFontTx/>
              <a:buNone/>
            </a:pPr>
            <a:endParaRPr lang="en-US" sz="1800">
              <a:latin typeface="Calibri" pitchFamily="34" charset="0"/>
            </a:endParaRPr>
          </a:p>
        </p:txBody>
      </p:sp>
      <p:sp>
        <p:nvSpPr>
          <p:cNvPr id="85011" name="Text Box 46"/>
          <p:cNvSpPr txBox="1">
            <a:spLocks noChangeArrowheads="1"/>
          </p:cNvSpPr>
          <p:nvPr/>
        </p:nvSpPr>
        <p:spPr bwMode="auto">
          <a:xfrm>
            <a:off x="1257300" y="3390900"/>
            <a:ext cx="4191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800" b="1">
                <a:solidFill>
                  <a:srgbClr val="0000FF"/>
                </a:solidFill>
                <a:latin typeface="Comic Sans MS" pitchFamily="66" charset="0"/>
              </a:rPr>
              <a:t>A</a:t>
            </a:r>
            <a:endParaRPr lang="en-US" sz="1800" b="1" baseline="-250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0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57200" y="4267200"/>
            <a:ext cx="8229600" cy="2590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800" smtClean="0"/>
              <a:t>Assume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sz="2800" smtClean="0"/>
              <a:t> is a pan-private estimator for monotone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f </a:t>
            </a:r>
            <a:r>
              <a:rPr lang="en-US" sz="2800" b="1" smtClean="0">
                <a:solidFill>
                  <a:srgbClr val="0000FF"/>
                </a:solidFill>
                <a:latin typeface="Arial" charset="0"/>
              </a:rPr>
              <a:t>≤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 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	A</a:t>
            </a:r>
            <a:r>
              <a:rPr lang="en-US" sz="2800" smtClean="0"/>
              <a:t>’s</a:t>
            </a:r>
            <a:r>
              <a:rPr lang="en-US" sz="2800" smtClean="0">
                <a:solidFill>
                  <a:srgbClr val="0033CC"/>
                </a:solidFill>
              </a:rPr>
              <a:t> </a:t>
            </a:r>
            <a:r>
              <a:rPr lang="en-US" sz="2800" b="1" smtClean="0"/>
              <a:t>output</a:t>
            </a:r>
            <a:r>
              <a:rPr lang="en-US" sz="2800" smtClean="0">
                <a:solidFill>
                  <a:srgbClr val="0033CC"/>
                </a:solidFill>
              </a:rPr>
              <a:t> </a:t>
            </a:r>
            <a:r>
              <a:rPr lang="en-US" sz="2800" smtClean="0"/>
              <a:t>may not be monotonic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smtClean="0"/>
              <a:t>If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|A</a:t>
            </a:r>
            <a:r>
              <a:rPr lang="en-US" sz="2800" b="1" baseline="-2500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– out</a:t>
            </a:r>
            <a:r>
              <a:rPr lang="en-US" sz="2800" b="1" baseline="-25000" smtClean="0">
                <a:solidFill>
                  <a:srgbClr val="0000FF"/>
                </a:solidFill>
                <a:latin typeface="Comic Sans MS" pitchFamily="66" charset="0"/>
              </a:rPr>
              <a:t>t-1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| &gt; D</a:t>
            </a:r>
            <a:r>
              <a:rPr lang="en-US" sz="2800" smtClean="0"/>
              <a:t> then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sz="2800" b="1" baseline="-25000" smtClean="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 A</a:t>
            </a:r>
            <a:r>
              <a:rPr lang="en-US" sz="2800" b="1" baseline="-25000" smtClean="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endParaRPr lang="en-US" sz="2800" b="1" smtClean="0">
              <a:solidFill>
                <a:srgbClr val="0000FF"/>
              </a:solidFill>
              <a:latin typeface="Comic Sans MS" pitchFamily="66" charset="0"/>
              <a:sym typeface="Wingdings" pitchFamily="2" charset="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	</a:t>
            </a:r>
            <a:r>
              <a:rPr lang="en-US" sz="2800" smtClean="0"/>
              <a:t>What about privacy? Update times, update values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smtClean="0"/>
              <a:t>For threshold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D</a:t>
            </a:r>
            <a:r>
              <a:rPr lang="en-US" sz="2800" smtClean="0"/>
              <a:t>: w.h.p update about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N/D</a:t>
            </a:r>
            <a:r>
              <a:rPr lang="en-US" sz="2800" smtClean="0"/>
              <a:t> times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smtClean="0"/>
              <a:t>	 Quit if #updates exceeds </a:t>
            </a:r>
            <a:r>
              <a:rPr lang="en-US" sz="2800" b="1" smtClean="0">
                <a:solidFill>
                  <a:srgbClr val="0000FF"/>
                </a:solidFill>
                <a:latin typeface="Comic Sans MS" pitchFamily="66" charset="0"/>
              </a:rPr>
              <a:t>Bound ≈ N/D</a:t>
            </a:r>
            <a:endParaRPr lang="en-US" sz="2800" smtClean="0"/>
          </a:p>
          <a:p>
            <a:pPr>
              <a:lnSpc>
                <a:spcPct val="80000"/>
              </a:lnSpc>
              <a:buFontTx/>
              <a:buNone/>
            </a:pPr>
            <a:endParaRPr lang="en-US" sz="2800" smtClean="0"/>
          </a:p>
          <a:p>
            <a:pPr>
              <a:lnSpc>
                <a:spcPct val="80000"/>
              </a:lnSpc>
            </a:pPr>
            <a:endParaRPr lang="en-US" sz="2200" smtClean="0"/>
          </a:p>
        </p:txBody>
      </p:sp>
      <p:sp>
        <p:nvSpPr>
          <p:cNvPr id="85013" name="Text Box 46"/>
          <p:cNvSpPr txBox="1">
            <a:spLocks noChangeArrowheads="1"/>
          </p:cNvSpPr>
          <p:nvPr/>
        </p:nvSpPr>
        <p:spPr bwMode="auto">
          <a:xfrm>
            <a:off x="3238500" y="3390900"/>
            <a:ext cx="8001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None/>
            </a:pPr>
            <a:r>
              <a:rPr lang="en-US" sz="2800" b="1">
                <a:solidFill>
                  <a:srgbClr val="FF0000"/>
                </a:solidFill>
                <a:latin typeface="Comic Sans MS" pitchFamily="66" charset="0"/>
              </a:rPr>
              <a:t>out</a:t>
            </a:r>
            <a:endParaRPr lang="en-US" sz="1800" b="1" baseline="-25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5014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>
                <a:solidFill>
                  <a:srgbClr val="FF0000"/>
                </a:solidFill>
              </a:rPr>
              <a:t>General Transformation: Main Idea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>
                <a:solidFill>
                  <a:srgbClr val="FF0000"/>
                </a:solidFill>
              </a:rPr>
              <a:t>General Transformation: Privacy</a:t>
            </a:r>
          </a:p>
        </p:txBody>
      </p:sp>
      <p:sp>
        <p:nvSpPr>
          <p:cNvPr id="86019" name="Content Placeholder 2"/>
          <p:cNvSpPr>
            <a:spLocks/>
          </p:cNvSpPr>
          <p:nvPr/>
        </p:nvSpPr>
        <p:spPr bwMode="auto">
          <a:xfrm>
            <a:off x="533400" y="15240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/>
              <a:t>If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|A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– out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t-1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| &gt; D</a:t>
            </a:r>
            <a:r>
              <a:rPr lang="en-US"/>
              <a:t> then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 A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endParaRPr lang="en-US" b="1">
              <a:solidFill>
                <a:srgbClr val="0000FF"/>
              </a:solidFill>
              <a:latin typeface="Comic Sans MS" pitchFamily="66" charset="0"/>
              <a:sym typeface="Wingdings" pitchFamily="2" charset="2"/>
            </a:endParaRPr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	</a:t>
            </a:r>
            <a:r>
              <a:rPr lang="en-US"/>
              <a:t>What about privacy? Update times, update values</a:t>
            </a:r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endParaRPr lang="en-US"/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 b="1"/>
              <a:t>Add noise</a:t>
            </a: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en-US"/>
              <a:t>Noisy threshold test </a:t>
            </a:r>
            <a:r>
              <a:rPr lang="en-US">
                <a:sym typeface="Mathematica1" pitchFamily="2" charset="2"/>
              </a:rPr>
              <a:t></a:t>
            </a:r>
            <a:br>
              <a:rPr lang="en-US">
                <a:sym typeface="Mathematica1" pitchFamily="2" charset="2"/>
              </a:rPr>
            </a:br>
            <a:r>
              <a:rPr lang="en-US">
                <a:sym typeface="Mathematica1" pitchFamily="2" charset="2"/>
              </a:rPr>
              <a:t>	</a:t>
            </a:r>
            <a:r>
              <a:rPr lang="en-US"/>
              <a:t>privacy-preserving update </a:t>
            </a:r>
            <a:r>
              <a:rPr lang="en-US" b="1">
                <a:solidFill>
                  <a:srgbClr val="FF0000"/>
                </a:solidFill>
              </a:rPr>
              <a:t>times</a:t>
            </a: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en-US"/>
              <a:t>Noisy update </a:t>
            </a:r>
            <a:r>
              <a:rPr lang="en-US">
                <a:sym typeface="Mathematica1" pitchFamily="2" charset="2"/>
              </a:rPr>
              <a:t></a:t>
            </a:r>
            <a:r>
              <a:rPr lang="en-US"/>
              <a:t> </a:t>
            </a:r>
            <a:br>
              <a:rPr lang="en-US"/>
            </a:br>
            <a:r>
              <a:rPr lang="en-US"/>
              <a:t>	privacy preserving update </a:t>
            </a:r>
            <a:r>
              <a:rPr lang="en-US" b="1">
                <a:solidFill>
                  <a:srgbClr val="FF0000"/>
                </a:solidFill>
              </a:rPr>
              <a:t>values</a:t>
            </a:r>
            <a:endParaRPr lang="en-U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US" sz="4400">
                <a:solidFill>
                  <a:srgbClr val="FF0000"/>
                </a:solidFill>
              </a:rPr>
              <a:t>General Transformation: Privacy</a:t>
            </a:r>
          </a:p>
        </p:txBody>
      </p:sp>
      <p:sp>
        <p:nvSpPr>
          <p:cNvPr id="3" name="Content Placeholder 2"/>
          <p:cNvSpPr>
            <a:spLocks/>
          </p:cNvSpPr>
          <p:nvPr/>
        </p:nvSpPr>
        <p:spPr bwMode="auto">
          <a:xfrm>
            <a:off x="533400" y="1524000"/>
            <a:ext cx="8610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/>
              <a:t>If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|A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 – out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t-1 </a:t>
            </a:r>
            <a:r>
              <a:rPr lang="en-US" b="1">
                <a:latin typeface="Comic Sans MS" pitchFamily="66" charset="0"/>
              </a:rPr>
              <a:t>+</a:t>
            </a:r>
            <a:r>
              <a:rPr lang="en-US" b="1">
                <a:solidFill>
                  <a:srgbClr val="00B050"/>
                </a:solidFill>
                <a:latin typeface="Comic Sans MS" pitchFamily="66" charset="0"/>
              </a:rPr>
              <a:t>noise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| &gt; D</a:t>
            </a:r>
            <a:endParaRPr lang="en-US"/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/>
              <a:t>				then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out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 A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t</a:t>
            </a:r>
            <a:r>
              <a:rPr lang="en-US" b="1">
                <a:latin typeface="Comic Sans MS" pitchFamily="66" charset="0"/>
                <a:sym typeface="Wingdings" pitchFamily="2" charset="2"/>
              </a:rPr>
              <a:t>+ </a:t>
            </a:r>
            <a:r>
              <a:rPr lang="en-US" b="1">
                <a:solidFill>
                  <a:srgbClr val="7030A0"/>
                </a:solidFill>
                <a:latin typeface="Comic Sans MS" pitchFamily="66" charset="0"/>
                <a:sym typeface="Wingdings" pitchFamily="2" charset="2"/>
              </a:rPr>
              <a:t>noise</a:t>
            </a:r>
            <a:endParaRPr lang="en-US">
              <a:solidFill>
                <a:srgbClr val="7030A0"/>
              </a:solidFill>
              <a:sym typeface="Wingdings" pitchFamily="2" charset="2"/>
            </a:endParaRPr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endParaRPr lang="en-US">
              <a:solidFill>
                <a:srgbClr val="7030A0"/>
              </a:solidFill>
              <a:sym typeface="Wingdings" pitchFamily="2" charset="2"/>
            </a:endParaRPr>
          </a:p>
          <a:p>
            <a:pPr marL="342900" indent="-342900" algn="l" eaLnBrk="0" hangingPunct="0">
              <a:lnSpc>
                <a:spcPct val="80000"/>
              </a:lnSpc>
              <a:buFontTx/>
              <a:buNone/>
            </a:pPr>
            <a:r>
              <a:rPr lang="en-US">
                <a:sym typeface="Wingdings" pitchFamily="2" charset="2"/>
              </a:rPr>
              <a:t>Scale </a:t>
            </a:r>
            <a:r>
              <a:rPr lang="en-US" b="1">
                <a:latin typeface="Comic Sans MS" pitchFamily="66" charset="0"/>
                <a:sym typeface="Wingdings" pitchFamily="2" charset="2"/>
              </a:rPr>
              <a:t>noise</a:t>
            </a:r>
            <a:r>
              <a:rPr lang="en-US">
                <a:sym typeface="Wingdings" pitchFamily="2" charset="2"/>
              </a:rPr>
              <a:t>(s) to [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Bound·sens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A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/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ε</a:t>
            </a:r>
            <a:r>
              <a:rPr lang="en-US">
                <a:solidFill>
                  <a:srgbClr val="00B050"/>
                </a:solidFill>
                <a:sym typeface="Wingdings" pitchFamily="2" charset="2"/>
              </a:rPr>
              <a:t> </a:t>
            </a:r>
            <a:r>
              <a:rPr lang="en-US">
                <a:sym typeface="Wingdings" pitchFamily="2" charset="2"/>
              </a:rPr>
              <a:t>]</a:t>
            </a:r>
            <a:endParaRPr lang="en-US"/>
          </a:p>
          <a:p>
            <a:pPr marL="342900" indent="-342900" algn="l" eaLnBrk="0" hangingPunct="0">
              <a:buFontTx/>
              <a:buNone/>
            </a:pPr>
            <a:r>
              <a:rPr lang="en-US">
                <a:sym typeface="Wingdings" pitchFamily="2" charset="2"/>
              </a:rPr>
              <a:t>Yields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(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ε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,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δ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)</a:t>
            </a:r>
            <a:r>
              <a:rPr lang="en-US">
                <a:sym typeface="Wingdings" pitchFamily="2" charset="2"/>
              </a:rPr>
              <a:t>-diff. privacy:</a:t>
            </a:r>
            <a:br>
              <a:rPr lang="en-US">
                <a:sym typeface="Wingdings" pitchFamily="2" charset="2"/>
              </a:rPr>
            </a:b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Pr[z|S] </a:t>
            </a:r>
            <a:r>
              <a:rPr lang="en-US" b="1">
                <a:solidFill>
                  <a:srgbClr val="0000FF"/>
                </a:solidFill>
                <a:latin typeface="Arial" charset="0"/>
                <a:sym typeface="Wingdings" pitchFamily="2" charset="2"/>
              </a:rPr>
              <a:t>≤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e</a:t>
            </a:r>
            <a:r>
              <a:rPr lang="el-GR" b="1" baseline="30000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ε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·Pr[z|S’]+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δ</a:t>
            </a:r>
            <a:r>
              <a:rPr lang="en-US">
                <a:sym typeface="Wingdings" pitchFamily="2" charset="2"/>
              </a:rPr>
              <a:t> </a:t>
            </a:r>
          </a:p>
          <a:p>
            <a:pPr marL="742950" lvl="1" indent="-285750" algn="l" eaLnBrk="0" hangingPunct="0">
              <a:buFontTx/>
              <a:buChar char="–"/>
            </a:pPr>
            <a:r>
              <a:rPr lang="en-US">
                <a:sym typeface="Wingdings" pitchFamily="2" charset="2"/>
              </a:rPr>
              <a:t>Proof pairs noise vectors that are “far” from causing quitting on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S</a:t>
            </a:r>
            <a:r>
              <a:rPr lang="en-US">
                <a:sym typeface="Wingdings" pitchFamily="2" charset="2"/>
              </a:rPr>
              <a:t>, with noise vectors for which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S’</a:t>
            </a:r>
            <a:r>
              <a:rPr lang="en-US">
                <a:sym typeface="Wingdings" pitchFamily="2" charset="2"/>
              </a:rPr>
              <a:t> has exact same </a:t>
            </a:r>
            <a:r>
              <a:rPr lang="en-US" b="1">
                <a:sym typeface="Wingdings" pitchFamily="2" charset="2"/>
              </a:rPr>
              <a:t>update times</a:t>
            </a:r>
          </a:p>
          <a:p>
            <a:pPr marL="742950" lvl="1" indent="-285750" algn="l" eaLnBrk="0" hangingPunct="0">
              <a:buFontTx/>
              <a:buChar char="–"/>
            </a:pPr>
            <a:r>
              <a:rPr lang="en-US">
                <a:sym typeface="Wingdings" pitchFamily="2" charset="2"/>
              </a:rPr>
              <a:t>Few noise vectors bad; paired vectors “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  <a:sym typeface="Wingdings" pitchFamily="2" charset="2"/>
              </a:rPr>
              <a:t>ε</a:t>
            </a:r>
            <a:r>
              <a:rPr lang="en-US">
                <a:sym typeface="Wingdings" pitchFamily="2" charset="2"/>
              </a:rPr>
              <a:t>-private”</a:t>
            </a:r>
            <a:endParaRPr lang="en-US" sz="2800"/>
          </a:p>
        </p:txBody>
      </p:sp>
      <p:sp>
        <p:nvSpPr>
          <p:cNvPr id="49154" name="Rounded Rectangular Callout 4"/>
          <p:cNvSpPr>
            <a:spLocks noChangeArrowheads="1"/>
          </p:cNvSpPr>
          <p:nvPr/>
        </p:nvSpPr>
        <p:spPr bwMode="auto">
          <a:xfrm>
            <a:off x="4800600" y="152400"/>
            <a:ext cx="4191000" cy="1371600"/>
          </a:xfrm>
          <a:prstGeom prst="wedgeRoundRectCallout">
            <a:avLst>
              <a:gd name="adj1" fmla="val -60037"/>
              <a:gd name="adj2" fmla="val 164005"/>
              <a:gd name="adj3" fmla="val 16667"/>
            </a:avLst>
          </a:prstGeom>
          <a:solidFill>
            <a:schemeClr val="accent1"/>
          </a:solidFill>
          <a:ln w="38100" algn="ctr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/>
              <a:t>Error:</a:t>
            </a:r>
          </a:p>
          <a:p>
            <a:pPr marL="342900" indent="-342900" algn="l">
              <a:buFontTx/>
              <a:buNone/>
            </a:pP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Õ[D+(s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*N)/(D*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)]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4000" b="1" smtClean="0"/>
              <a:t>Theorem [General Transformation]</a:t>
            </a:r>
            <a:endParaRPr lang="en-US" sz="4000" b="1" i="1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381000" y="20574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endParaRPr lang="en-US" sz="2800"/>
          </a:p>
        </p:txBody>
      </p:sp>
      <p:sp>
        <p:nvSpPr>
          <p:cNvPr id="3" name="Content Placeholder 2"/>
          <p:cNvSpPr>
            <a:spLocks/>
          </p:cNvSpPr>
          <p:nvPr/>
        </p:nvSpPr>
        <p:spPr bwMode="auto">
          <a:xfrm>
            <a:off x="533400" y="15240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buFontTx/>
              <a:buNone/>
            </a:pPr>
            <a:r>
              <a:rPr lang="en-US"/>
              <a:t>Transform any algorithm </a:t>
            </a:r>
            <a:r>
              <a:rPr lang="en-US" b="1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US"/>
              <a:t> for </a:t>
            </a:r>
            <a:r>
              <a:rPr lang="en-US" b="1"/>
              <a:t>monotone</a:t>
            </a:r>
            <a:r>
              <a:rPr lang="en-US"/>
              <a:t> function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f</a:t>
            </a:r>
            <a:r>
              <a:rPr lang="en-US"/>
              <a:t> with error 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α</a:t>
            </a:r>
            <a:r>
              <a:rPr lang="en-US"/>
              <a:t>, sensitivity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sens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/>
              <a:t>, maximum value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N</a:t>
            </a:r>
          </a:p>
          <a:p>
            <a:pPr marL="342900" indent="-342900" algn="l" eaLnBrk="0" hangingPunct="0">
              <a:buFontTx/>
              <a:buNone/>
            </a:pPr>
            <a:r>
              <a:rPr lang="en-US"/>
              <a:t>New algorithm has 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/>
              <a:t>-privacy under continual observation, maintains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/>
              <a:t>’s pan-privacy and storage</a:t>
            </a:r>
          </a:p>
          <a:p>
            <a:pPr marL="342900" indent="-342900" algn="l" eaLnBrk="0" hangingPunct="0">
              <a:buFontTx/>
              <a:buNone/>
            </a:pPr>
            <a:r>
              <a:rPr lang="en-US"/>
              <a:t>Error is 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Õ(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α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+√N*sens</a:t>
            </a:r>
            <a:r>
              <a:rPr lang="en-US" b="1" baseline="-25000">
                <a:solidFill>
                  <a:srgbClr val="0000FF"/>
                </a:solidFill>
                <a:latin typeface="Comic Sans MS" pitchFamily="66" charset="0"/>
              </a:rPr>
              <a:t>A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/</a:t>
            </a:r>
            <a:r>
              <a:rPr lang="el-GR" b="1">
                <a:solidFill>
                  <a:srgbClr val="0000FF"/>
                </a:solidFill>
                <a:latin typeface="Comic Sans MS" pitchFamily="66" charset="0"/>
              </a:rPr>
              <a:t>ε</a:t>
            </a:r>
            <a:r>
              <a:rPr lang="en-US" b="1">
                <a:solidFill>
                  <a:srgbClr val="0000FF"/>
                </a:solidFill>
                <a:latin typeface="Comic Sans MS" pitchFamily="66" charset="0"/>
              </a:rPr>
              <a:t>)</a:t>
            </a:r>
            <a:br>
              <a:rPr lang="en-US" b="1">
                <a:solidFill>
                  <a:srgbClr val="0000FF"/>
                </a:solidFill>
                <a:latin typeface="Comic Sans MS" pitchFamily="66" charset="0"/>
              </a:rPr>
            </a:br>
            <a:endParaRPr lang="en-US" b="1">
              <a:solidFill>
                <a:srgbClr val="0000FF"/>
              </a:solidFill>
              <a:latin typeface="Comic Sans MS" pitchFamily="66" charset="0"/>
            </a:endParaRPr>
          </a:p>
          <a:p>
            <a:pPr marL="342900" indent="-342900" algn="l" eaLnBrk="0" hangingPunct="0">
              <a:buFontTx/>
              <a:buNone/>
            </a:pPr>
            <a:r>
              <a:rPr lang="en-US"/>
              <a:t>Extends from </a:t>
            </a:r>
            <a:r>
              <a:rPr lang="en-US" b="1"/>
              <a:t>monotone</a:t>
            </a:r>
            <a:r>
              <a:rPr lang="en-US"/>
              <a:t> to “</a:t>
            </a:r>
            <a:r>
              <a:rPr lang="en-US" b="1"/>
              <a:t>stable</a:t>
            </a:r>
            <a:r>
              <a:rPr lang="en-US"/>
              <a:t>” functions</a:t>
            </a:r>
          </a:p>
          <a:p>
            <a:pPr marL="342900" indent="-342900" algn="l" eaLnBrk="0" hangingPunct="0">
              <a:buFontTx/>
              <a:buNone/>
            </a:pPr>
            <a:r>
              <a:rPr lang="en-US"/>
              <a:t>Loose </a:t>
            </a:r>
            <a:r>
              <a:rPr lang="en-US" b="1">
                <a:solidFill>
                  <a:srgbClr val="0000FF"/>
                </a:solidFill>
              </a:rPr>
              <a:t>characterization</a:t>
            </a:r>
            <a:r>
              <a:rPr lang="en-US"/>
              <a:t> of functions that can be computed privately under continual observation </a:t>
            </a:r>
            <a:r>
              <a:rPr lang="en-US" b="1"/>
              <a:t>without pan-privacy</a:t>
            </a:r>
          </a:p>
          <a:p>
            <a:pPr marL="342900" indent="-342900" algn="l" eaLnBrk="0" hangingPunct="0">
              <a:buFontTx/>
              <a:buNone/>
            </a:pPr>
            <a:endParaRPr lang="en-US"/>
          </a:p>
          <a:p>
            <a:pPr marL="342900" indent="-342900" algn="l" eaLnBrk="0" hangingPunct="0"/>
            <a:endParaRPr lang="en-US"/>
          </a:p>
        </p:txBody>
      </p:sp>
    </p:spTree>
    <p:custDataLst>
      <p:tags r:id="rId1"/>
    </p:custDataLst>
  </p:cSld>
  <p:clrMapOvr>
    <a:masterClrMapping/>
  </p:clrMapOvr>
  <p:transition advTm="169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mtClean="0"/>
              <a:t>Pan-private Algorithms</a:t>
            </a:r>
            <a:endParaRPr lang="en-US" b="1" i="1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5867400"/>
          </a:xfrm>
        </p:spPr>
        <p:txBody>
          <a:bodyPr/>
          <a:lstStyle/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2579688" y="1219200"/>
            <a:ext cx="4202112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 sz="3600" b="1"/>
              <a:t>Continual Observation</a:t>
            </a:r>
          </a:p>
        </p:txBody>
      </p:sp>
      <p:sp>
        <p:nvSpPr>
          <p:cNvPr id="19" name="Left Brace 18"/>
          <p:cNvSpPr>
            <a:spLocks/>
          </p:cNvSpPr>
          <p:nvPr/>
        </p:nvSpPr>
        <p:spPr bwMode="auto">
          <a:xfrm rot="-5400000" flipH="1" flipV="1">
            <a:off x="4419600" y="-762000"/>
            <a:ext cx="457200" cy="4114800"/>
          </a:xfrm>
          <a:prstGeom prst="leftBrace">
            <a:avLst>
              <a:gd name="adj1" fmla="val 32125"/>
              <a:gd name="adj2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 rot="10800000" vert="eaVert"/>
          <a:lstStyle/>
          <a:p>
            <a:pPr marL="342900" indent="-342900" algn="l">
              <a:buFontTx/>
              <a:buNone/>
            </a:pPr>
            <a:endParaRPr lang="en-US">
              <a:solidFill>
                <a:srgbClr val="FF33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52400" y="2209800"/>
            <a:ext cx="304800" cy="609600"/>
            <a:chOff x="1392" y="3264"/>
            <a:chExt cx="192" cy="384"/>
          </a:xfrm>
        </p:grpSpPr>
        <p:sp>
          <p:nvSpPr>
            <p:cNvPr id="89105" name="Line 9"/>
            <p:cNvSpPr>
              <a:spLocks noChangeShapeType="1"/>
            </p:cNvSpPr>
            <p:nvPr/>
          </p:nvSpPr>
          <p:spPr bwMode="auto">
            <a:xfrm>
              <a:off x="1392" y="3456"/>
              <a:ext cx="48" cy="192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106" name="Line 10"/>
            <p:cNvSpPr>
              <a:spLocks noChangeShapeType="1"/>
            </p:cNvSpPr>
            <p:nvPr/>
          </p:nvSpPr>
          <p:spPr bwMode="auto">
            <a:xfrm flipV="1">
              <a:off x="1440" y="3264"/>
              <a:ext cx="144" cy="384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52400" y="2743200"/>
            <a:ext cx="304800" cy="609600"/>
            <a:chOff x="1392" y="3264"/>
            <a:chExt cx="192" cy="384"/>
          </a:xfrm>
        </p:grpSpPr>
        <p:sp>
          <p:nvSpPr>
            <p:cNvPr id="89103" name="Line 12"/>
            <p:cNvSpPr>
              <a:spLocks noChangeShapeType="1"/>
            </p:cNvSpPr>
            <p:nvPr/>
          </p:nvSpPr>
          <p:spPr bwMode="auto">
            <a:xfrm>
              <a:off x="1392" y="3456"/>
              <a:ext cx="48" cy="192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104" name="Line 13"/>
            <p:cNvSpPr>
              <a:spLocks noChangeShapeType="1"/>
            </p:cNvSpPr>
            <p:nvPr/>
          </p:nvSpPr>
          <p:spPr bwMode="auto">
            <a:xfrm flipV="1">
              <a:off x="1440" y="3264"/>
              <a:ext cx="144" cy="384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152400" y="3200400"/>
            <a:ext cx="304800" cy="609600"/>
            <a:chOff x="1392" y="3264"/>
            <a:chExt cx="192" cy="384"/>
          </a:xfrm>
        </p:grpSpPr>
        <p:sp>
          <p:nvSpPr>
            <p:cNvPr id="89101" name="Line 15"/>
            <p:cNvSpPr>
              <a:spLocks noChangeShapeType="1"/>
            </p:cNvSpPr>
            <p:nvPr/>
          </p:nvSpPr>
          <p:spPr bwMode="auto">
            <a:xfrm>
              <a:off x="1392" y="3456"/>
              <a:ext cx="48" cy="192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102" name="Line 16"/>
            <p:cNvSpPr>
              <a:spLocks noChangeShapeType="1"/>
            </p:cNvSpPr>
            <p:nvPr/>
          </p:nvSpPr>
          <p:spPr bwMode="auto">
            <a:xfrm flipV="1">
              <a:off x="1440" y="3264"/>
              <a:ext cx="144" cy="384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152400" y="3733800"/>
            <a:ext cx="304800" cy="609600"/>
            <a:chOff x="1392" y="3264"/>
            <a:chExt cx="192" cy="384"/>
          </a:xfrm>
        </p:grpSpPr>
        <p:sp>
          <p:nvSpPr>
            <p:cNvPr id="89099" name="Line 18"/>
            <p:cNvSpPr>
              <a:spLocks noChangeShapeType="1"/>
            </p:cNvSpPr>
            <p:nvPr/>
          </p:nvSpPr>
          <p:spPr bwMode="auto">
            <a:xfrm>
              <a:off x="1392" y="3456"/>
              <a:ext cx="48" cy="192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100" name="Line 19"/>
            <p:cNvSpPr>
              <a:spLocks noChangeShapeType="1"/>
            </p:cNvSpPr>
            <p:nvPr/>
          </p:nvSpPr>
          <p:spPr bwMode="auto">
            <a:xfrm flipV="1">
              <a:off x="1440" y="3264"/>
              <a:ext cx="144" cy="384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9098" name="Rectangle 4"/>
          <p:cNvSpPr>
            <a:spLocks noChangeArrowheads="1"/>
          </p:cNvSpPr>
          <p:nvPr/>
        </p:nvSpPr>
        <p:spPr bwMode="auto">
          <a:xfrm>
            <a:off x="381000" y="2286000"/>
            <a:ext cx="8458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/>
            <a:r>
              <a:rPr lang="en-US" sz="2800" b="1" dirty="0"/>
              <a:t>Density:</a:t>
            </a:r>
            <a:r>
              <a:rPr lang="en-US" sz="2800" dirty="0"/>
              <a:t> # of users appeared at least once</a:t>
            </a:r>
          </a:p>
          <a:p>
            <a:pPr marL="342900" indent="-342900" algn="l" eaLnBrk="0" hangingPunct="0"/>
            <a:r>
              <a:rPr lang="en-US" sz="2800" b="1" dirty="0"/>
              <a:t>Incidence </a:t>
            </a:r>
            <a:r>
              <a:rPr lang="en-US" sz="2800" b="1" dirty="0" smtClean="0"/>
              <a:t>counts</a:t>
            </a:r>
            <a:r>
              <a:rPr lang="en-US" sz="2800" dirty="0" smtClean="0"/>
              <a:t>: </a:t>
            </a:r>
            <a:r>
              <a:rPr lang="en-US" sz="2800" dirty="0"/>
              <a:t># of users appearing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k</a:t>
            </a:r>
            <a:r>
              <a:rPr lang="en-US" sz="2800" dirty="0"/>
              <a:t> times exactly</a:t>
            </a:r>
          </a:p>
          <a:p>
            <a:pPr marL="342900" indent="-342900" algn="l" eaLnBrk="0" hangingPunct="0"/>
            <a:r>
              <a:rPr lang="en-US" sz="2800" b="1" dirty="0"/>
              <a:t>Cropped means</a:t>
            </a:r>
            <a:r>
              <a:rPr lang="en-US" sz="2800" dirty="0"/>
              <a:t>: mean, over users, of </a:t>
            </a:r>
            <a:r>
              <a:rPr lang="en-US" sz="2800" dirty="0">
                <a:latin typeface="Comic Sans MS" pitchFamily="66" charset="0"/>
              </a:rPr>
              <a:t>min(</a:t>
            </a:r>
            <a:r>
              <a:rPr lang="en-US" sz="2800" b="1" dirty="0" err="1">
                <a:solidFill>
                  <a:srgbClr val="0000FF"/>
                </a:solidFill>
                <a:latin typeface="Comic Sans MS" pitchFamily="66" charset="0"/>
              </a:rPr>
              <a:t>t</a:t>
            </a:r>
            <a:r>
              <a:rPr lang="en-US" sz="2800" dirty="0" err="1">
                <a:latin typeface="Comic Sans MS" pitchFamily="66" charset="0"/>
              </a:rPr>
              <a:t>,#appearances</a:t>
            </a:r>
            <a:r>
              <a:rPr lang="en-US" sz="2800" dirty="0">
                <a:latin typeface="Comic Sans MS" pitchFamily="66" charset="0"/>
              </a:rPr>
              <a:t>)</a:t>
            </a:r>
          </a:p>
          <a:p>
            <a:pPr marL="342900" indent="-342900" algn="l" eaLnBrk="0" hangingPunct="0"/>
            <a:r>
              <a:rPr lang="en-US" sz="2800" b="1" dirty="0"/>
              <a:t>Heavy-hitters</a:t>
            </a:r>
            <a:r>
              <a:rPr lang="en-US" sz="2800" dirty="0"/>
              <a:t>: users appearing at least </a:t>
            </a:r>
            <a:r>
              <a:rPr lang="en-US" sz="2800" b="1" dirty="0">
                <a:solidFill>
                  <a:srgbClr val="0000FF"/>
                </a:solidFill>
                <a:latin typeface="Comic Sans MS" pitchFamily="66" charset="0"/>
              </a:rPr>
              <a:t>k</a:t>
            </a:r>
            <a:r>
              <a:rPr lang="en-US" sz="2800" dirty="0"/>
              <a:t> times</a:t>
            </a:r>
          </a:p>
        </p:txBody>
      </p:sp>
    </p:spTree>
    <p:custDataLst>
      <p:tags r:id="rId1"/>
    </p:custDataLst>
  </p:cSld>
  <p:clrMapOvr>
    <a:masterClrMapping/>
  </p:clrMapOvr>
  <p:transition advTm="3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6" grpId="0"/>
      <p:bldP spid="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le 1"/>
          <p:cNvSpPr>
            <a:spLocks noGrp="1"/>
          </p:cNvSpPr>
          <p:nvPr>
            <p:ph type="title"/>
          </p:nvPr>
        </p:nvSpPr>
        <p:spPr>
          <a:xfrm>
            <a:off x="838200" y="381000"/>
            <a:ext cx="8229600" cy="1143000"/>
          </a:xfrm>
        </p:spPr>
        <p:txBody>
          <a:bodyPr/>
          <a:lstStyle/>
          <a:p>
            <a:r>
              <a:rPr lang="en-US" smtClean="0"/>
              <a:t>The Dynamic Privacy Zoo</a:t>
            </a:r>
          </a:p>
        </p:txBody>
      </p:sp>
      <p:sp>
        <p:nvSpPr>
          <p:cNvPr id="97283" name="Rounded Rectangle 2"/>
          <p:cNvSpPr>
            <a:spLocks noChangeArrowheads="1"/>
          </p:cNvSpPr>
          <p:nvPr/>
        </p:nvSpPr>
        <p:spPr bwMode="auto">
          <a:xfrm>
            <a:off x="1676400" y="2209800"/>
            <a:ext cx="4572000" cy="3810000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0" name="Oval 3"/>
          <p:cNvSpPr>
            <a:spLocks noChangeArrowheads="1"/>
          </p:cNvSpPr>
          <p:nvPr/>
        </p:nvSpPr>
        <p:spPr bwMode="auto">
          <a:xfrm>
            <a:off x="3733800" y="2743200"/>
            <a:ext cx="990600" cy="289560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1" name="Oval 4"/>
          <p:cNvSpPr>
            <a:spLocks noChangeArrowheads="1"/>
          </p:cNvSpPr>
          <p:nvPr/>
        </p:nvSpPr>
        <p:spPr bwMode="auto">
          <a:xfrm rot="5400000">
            <a:off x="3276600" y="2209800"/>
            <a:ext cx="990600" cy="3581400"/>
          </a:xfrm>
          <a:prstGeom prst="ellipse">
            <a:avLst/>
          </a:prstGeom>
          <a:noFill/>
          <a:ln w="28575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2" name="Oval 5"/>
          <p:cNvSpPr>
            <a:spLocks noChangeArrowheads="1"/>
          </p:cNvSpPr>
          <p:nvPr/>
        </p:nvSpPr>
        <p:spPr bwMode="auto">
          <a:xfrm rot="2080266">
            <a:off x="3748088" y="2901950"/>
            <a:ext cx="990600" cy="3100388"/>
          </a:xfrm>
          <a:prstGeom prst="ellipse">
            <a:avLst/>
          </a:prstGeom>
          <a:noFill/>
          <a:ln w="28575" algn="ctr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97287" name="Rounded Rectangular Callout 6"/>
          <p:cNvSpPr>
            <a:spLocks noChangeArrowheads="1"/>
          </p:cNvSpPr>
          <p:nvPr/>
        </p:nvSpPr>
        <p:spPr bwMode="auto">
          <a:xfrm>
            <a:off x="6705600" y="2743200"/>
            <a:ext cx="2362200" cy="914400"/>
          </a:xfrm>
          <a:prstGeom prst="wedgeRoundRectCallout">
            <a:avLst>
              <a:gd name="adj1" fmla="val -66662"/>
              <a:gd name="adj2" fmla="val 25718"/>
              <a:gd name="adj3" fmla="val 16667"/>
            </a:avLst>
          </a:prstGeom>
          <a:noFill/>
          <a:ln w="19050" algn="ctr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Differentially Private Outputs</a:t>
            </a:r>
          </a:p>
        </p:txBody>
      </p:sp>
      <p:sp>
        <p:nvSpPr>
          <p:cNvPr id="55304" name="Rounded Rectangular Callout 7"/>
          <p:cNvSpPr>
            <a:spLocks noChangeArrowheads="1"/>
          </p:cNvSpPr>
          <p:nvPr/>
        </p:nvSpPr>
        <p:spPr bwMode="auto">
          <a:xfrm>
            <a:off x="6705600" y="3962400"/>
            <a:ext cx="2362200" cy="1371600"/>
          </a:xfrm>
          <a:prstGeom prst="wedgeRoundRectCallout">
            <a:avLst>
              <a:gd name="adj1" fmla="val -101366"/>
              <a:gd name="adj2" fmla="val -35968"/>
              <a:gd name="adj3" fmla="val 16667"/>
            </a:avLst>
          </a:prstGeom>
          <a:noFill/>
          <a:ln w="19050" algn="ctr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Privacy under Continual Observation</a:t>
            </a:r>
          </a:p>
        </p:txBody>
      </p:sp>
      <p:sp>
        <p:nvSpPr>
          <p:cNvPr id="55305" name="Rounded Rectangular Callout 8"/>
          <p:cNvSpPr>
            <a:spLocks noChangeArrowheads="1"/>
          </p:cNvSpPr>
          <p:nvPr/>
        </p:nvSpPr>
        <p:spPr bwMode="auto">
          <a:xfrm>
            <a:off x="6705600" y="5638800"/>
            <a:ext cx="2362200" cy="609600"/>
          </a:xfrm>
          <a:prstGeom prst="wedgeRoundRectCallout">
            <a:avLst>
              <a:gd name="adj1" fmla="val -140079"/>
              <a:gd name="adj2" fmla="val -94588"/>
              <a:gd name="adj3" fmla="val 16667"/>
            </a:avLst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Pan Privacy</a:t>
            </a:r>
          </a:p>
        </p:txBody>
      </p:sp>
      <p:sp>
        <p:nvSpPr>
          <p:cNvPr id="55306" name="Rounded Rectangular Callout 9"/>
          <p:cNvSpPr>
            <a:spLocks noChangeArrowheads="1"/>
          </p:cNvSpPr>
          <p:nvPr/>
        </p:nvSpPr>
        <p:spPr bwMode="auto">
          <a:xfrm>
            <a:off x="4267200" y="6248400"/>
            <a:ext cx="2362200" cy="533400"/>
          </a:xfrm>
          <a:prstGeom prst="wedgeRoundRectCallout">
            <a:avLst>
              <a:gd name="adj1" fmla="val -71556"/>
              <a:gd name="adj2" fmla="val -153472"/>
              <a:gd name="adj3" fmla="val 16667"/>
            </a:avLst>
          </a:prstGeom>
          <a:noFill/>
          <a:ln w="19050" algn="ctr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User level Privacy</a:t>
            </a:r>
          </a:p>
        </p:txBody>
      </p:sp>
      <p:sp>
        <p:nvSpPr>
          <p:cNvPr id="55307" name="Oval 10"/>
          <p:cNvSpPr>
            <a:spLocks noChangeArrowheads="1"/>
          </p:cNvSpPr>
          <p:nvPr/>
        </p:nvSpPr>
        <p:spPr bwMode="auto">
          <a:xfrm>
            <a:off x="3733800" y="3505200"/>
            <a:ext cx="914400" cy="990600"/>
          </a:xfrm>
          <a:prstGeom prst="ellipse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55308" name="Rounded Rectangular Callout 11"/>
          <p:cNvSpPr>
            <a:spLocks noChangeArrowheads="1"/>
          </p:cNvSpPr>
          <p:nvPr/>
        </p:nvSpPr>
        <p:spPr bwMode="auto">
          <a:xfrm>
            <a:off x="228600" y="1447800"/>
            <a:ext cx="2362200" cy="914400"/>
          </a:xfrm>
          <a:prstGeom prst="wedgeRoundRectCallout">
            <a:avLst>
              <a:gd name="adj1" fmla="val 109912"/>
              <a:gd name="adj2" fmla="val 206944"/>
              <a:gd name="adj3" fmla="val 16667"/>
            </a:avLst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Continual Pan Privacy</a:t>
            </a:r>
          </a:p>
        </p:txBody>
      </p:sp>
      <p:sp>
        <p:nvSpPr>
          <p:cNvPr id="55309" name="Oval 13"/>
          <p:cNvSpPr>
            <a:spLocks noChangeArrowheads="1"/>
          </p:cNvSpPr>
          <p:nvPr/>
        </p:nvSpPr>
        <p:spPr bwMode="auto">
          <a:xfrm>
            <a:off x="3733800" y="3505200"/>
            <a:ext cx="838200" cy="914400"/>
          </a:xfrm>
          <a:prstGeom prst="ellipse">
            <a:avLst/>
          </a:prstGeom>
          <a:noFill/>
          <a:ln w="28575" algn="ctr">
            <a:solidFill>
              <a:srgbClr val="92D050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19" name="Left Brace 18"/>
          <p:cNvSpPr>
            <a:spLocks/>
          </p:cNvSpPr>
          <p:nvPr/>
        </p:nvSpPr>
        <p:spPr bwMode="auto">
          <a:xfrm rot="-5400000">
            <a:off x="6477000" y="152400"/>
            <a:ext cx="457200" cy="1066800"/>
          </a:xfrm>
          <a:prstGeom prst="leftBrace">
            <a:avLst>
              <a:gd name="adj1" fmla="val 8329"/>
              <a:gd name="adj2" fmla="val 50000"/>
            </a:avLst>
          </a:prstGeom>
          <a:noFill/>
          <a:ln w="19050" algn="ctr">
            <a:solidFill>
              <a:srgbClr val="003300"/>
            </a:solidFill>
            <a:round/>
            <a:headEnd/>
            <a:tailEnd/>
          </a:ln>
        </p:spPr>
        <p:txBody>
          <a:bodyPr/>
          <a:lstStyle/>
          <a:p>
            <a:pPr marL="342900" indent="-342900" algn="l"/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943600" y="-76200"/>
            <a:ext cx="1371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>
                <a:solidFill>
                  <a:srgbClr val="FF0000"/>
                </a:solidFill>
              </a:rPr>
              <a:t>Petting</a:t>
            </a:r>
          </a:p>
        </p:txBody>
      </p:sp>
      <p:sp>
        <p:nvSpPr>
          <p:cNvPr id="17" name="Rounded Rectangular Callout 11"/>
          <p:cNvSpPr>
            <a:spLocks noChangeArrowheads="1"/>
          </p:cNvSpPr>
          <p:nvPr/>
        </p:nvSpPr>
        <p:spPr bwMode="auto">
          <a:xfrm>
            <a:off x="76200" y="6096000"/>
            <a:ext cx="2362200" cy="685800"/>
          </a:xfrm>
          <a:prstGeom prst="wedgeRoundRectCallout">
            <a:avLst>
              <a:gd name="adj1" fmla="val 115171"/>
              <a:gd name="adj2" fmla="val -383593"/>
              <a:gd name="adj3" fmla="val 16667"/>
            </a:avLst>
          </a:prstGeom>
          <a:noFill/>
          <a:ln w="19050" algn="ctr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pPr marL="342900" indent="-342900" algn="l">
              <a:buFontTx/>
              <a:buNone/>
            </a:pPr>
            <a:r>
              <a:rPr lang="en-US" sz="2400"/>
              <a:t>Sketch vs. Stream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nimBg="1"/>
      <p:bldP spid="55301" grpId="0" animBg="1"/>
      <p:bldP spid="55302" grpId="0" animBg="1"/>
      <p:bldP spid="55304" grpId="0" animBg="1"/>
      <p:bldP spid="55305" grpId="0" animBg="1"/>
      <p:bldP spid="55306" grpId="0" animBg="1"/>
      <p:bldP spid="55307" grpId="0" animBg="1"/>
      <p:bldP spid="55308" grpId="0" animBg="1"/>
      <p:bldP spid="55309" grpId="0" animBg="1"/>
      <p:bldP spid="19" grpId="0" animBg="1"/>
      <p:bldP spid="1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/>
          <a:lstStyle/>
          <a:p>
            <a:r>
              <a:rPr lang="en-US" dirty="0" smtClean="0"/>
              <a:t>Future Work </a:t>
            </a:r>
          </a:p>
        </p:txBody>
      </p:sp>
      <p:sp>
        <p:nvSpPr>
          <p:cNvPr id="99331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763000" cy="4876800"/>
          </a:xfrm>
        </p:spPr>
        <p:txBody>
          <a:bodyPr/>
          <a:lstStyle/>
          <a:p>
            <a:r>
              <a:rPr lang="en-US" dirty="0" smtClean="0"/>
              <a:t>Map-Reduce style computation?</a:t>
            </a:r>
          </a:p>
          <a:p>
            <a:r>
              <a:rPr lang="en-US" dirty="0" smtClean="0"/>
              <a:t>Connection to Competitive Analysis of Online Computation</a:t>
            </a:r>
          </a:p>
          <a:p>
            <a:r>
              <a:rPr lang="en-US" dirty="0" smtClean="0"/>
              <a:t>General characterization of Pan Privacy?</a:t>
            </a:r>
          </a:p>
          <a:p>
            <a:pPr lvl="1"/>
            <a:r>
              <a:rPr lang="en-US" dirty="0" smtClean="0"/>
              <a:t>Multiple intrusions?</a:t>
            </a:r>
          </a:p>
          <a:p>
            <a:r>
              <a:rPr lang="en-US" dirty="0" smtClean="0"/>
              <a:t>Connection between secure computation and pan privacy</a:t>
            </a:r>
          </a:p>
          <a:p>
            <a:pPr lvl="1">
              <a:buFontTx/>
              <a:buNone/>
            </a:pPr>
            <a:r>
              <a:rPr lang="en-US" dirty="0" smtClean="0"/>
              <a:t>A pan private algorithm is also a secure computation on a line </a:t>
            </a:r>
          </a:p>
          <a:p>
            <a:pPr lvl="2">
              <a:buFontTx/>
              <a:buNone/>
            </a:pPr>
            <a:r>
              <a:rPr lang="en-US" dirty="0" smtClean="0"/>
              <a:t>Immune to a single fault</a:t>
            </a:r>
          </a:p>
          <a:p>
            <a:pPr lvl="2">
              <a:buFontTx/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GOD@EJRDJGSSUVWXY5ML" val="2887"/>
  <p:tag name="ACCESSLIST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5|41.9|17.7|22.4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5|41.9|17.7|22.4|1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0.8|8.1|4.7|3.4|1.7|1.5|3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0.8|8.1|4.7|3.4|1.7|1.5|3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0.8|8.1|4.7|3.4|1.7|1.5|3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|6.4|1.8|2|7.6|2.6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6.1|10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2|38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.7|3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4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8|3.1|5|2.8|3|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1|5.4|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3|6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153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2.8|2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2.8|2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5|0.3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 Narrow"/>
        <a:ea typeface=""/>
        <a:cs typeface="Arial"/>
      </a:majorFont>
      <a:minorFont>
        <a:latin typeface="Arial Narrow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Narrow" pitchFamily="34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273116</TotalTime>
  <Words>2670</Words>
  <Application>Microsoft Office PowerPoint</Application>
  <PresentationFormat>On-screen Show (4:3)</PresentationFormat>
  <Paragraphs>621</Paragraphs>
  <Slides>58</Slides>
  <Notes>28</Notes>
  <HiddenSlides>2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9" baseType="lpstr">
      <vt:lpstr>Arial</vt:lpstr>
      <vt:lpstr>Arial Narrow</vt:lpstr>
      <vt:lpstr>Comic Sans MS</vt:lpstr>
      <vt:lpstr>Georgia</vt:lpstr>
      <vt:lpstr>Mathematica1</vt:lpstr>
      <vt:lpstr>Symbol</vt:lpstr>
      <vt:lpstr>cmsy10</vt:lpstr>
      <vt:lpstr>Wingdings</vt:lpstr>
      <vt:lpstr>MT Extra</vt:lpstr>
      <vt:lpstr>Calibri</vt:lpstr>
      <vt:lpstr>Default Design</vt:lpstr>
      <vt:lpstr>Slide 1</vt:lpstr>
      <vt:lpstr>Sources</vt:lpstr>
      <vt:lpstr>Talk Plan</vt:lpstr>
      <vt:lpstr>Useful Data</vt:lpstr>
      <vt:lpstr>Differential Privacy</vt:lpstr>
      <vt:lpstr>Differential Privacy [DwMcNiSm06]</vt:lpstr>
      <vt:lpstr>What if the data is dynamic?</vt:lpstr>
      <vt:lpstr>Slide 8</vt:lpstr>
      <vt:lpstr>Slide 9</vt:lpstr>
      <vt:lpstr>What if the data is dynamic?</vt:lpstr>
      <vt:lpstr>Data Streams</vt:lpstr>
      <vt:lpstr>Three new issues/concepts</vt:lpstr>
      <vt:lpstr>Randomized Response</vt:lpstr>
      <vt:lpstr>The Dynamic Privacy Zoo</vt:lpstr>
      <vt:lpstr>Continual Output Observation</vt:lpstr>
      <vt:lpstr>Continual Observation</vt:lpstr>
      <vt:lpstr>The Counter Problem</vt:lpstr>
      <vt:lpstr>Counters w. Continual Output Observation</vt:lpstr>
      <vt:lpstr>Counters w. Continual Output Observation</vt:lpstr>
      <vt:lpstr>Why So Inaccurate?</vt:lpstr>
      <vt:lpstr>Slide 21</vt:lpstr>
      <vt:lpstr>Slide 22</vt:lpstr>
      <vt:lpstr>Privacy of Delayed Output</vt:lpstr>
      <vt:lpstr>Dynamic from Static</vt:lpstr>
      <vt:lpstr>The Segment Construction</vt:lpstr>
      <vt:lpstr>Synthetic Counter</vt:lpstr>
      <vt:lpstr>Lower Bound on Accuracy </vt:lpstr>
      <vt:lpstr>…Lower Bound on Accuracy</vt:lpstr>
      <vt:lpstr>Hybrid Proof</vt:lpstr>
      <vt:lpstr>What shall we do with the counter?</vt:lpstr>
      <vt:lpstr>Following Expert Advice</vt:lpstr>
      <vt:lpstr>Slide 32</vt:lpstr>
      <vt:lpstr>Slide 33</vt:lpstr>
      <vt:lpstr>Algorithm for Following Expert Advice</vt:lpstr>
      <vt:lpstr>Pan-Privacy</vt:lpstr>
      <vt:lpstr>Randomized Response [Warner 1965]</vt:lpstr>
      <vt:lpstr>Aggregation Without Storing Sensitive Data?</vt:lpstr>
      <vt:lpstr>Pan-Privacy Model</vt:lpstr>
      <vt:lpstr>Slide 39</vt:lpstr>
      <vt:lpstr>Example: Stream Density or # Distinct Elements</vt:lpstr>
      <vt:lpstr>Pan-Private Density Estimator</vt:lpstr>
      <vt:lpstr>Pan-Private Density Estimator</vt:lpstr>
      <vt:lpstr>Slide 43</vt:lpstr>
      <vt:lpstr>Density Estimation with Multiple Intrusions</vt:lpstr>
      <vt:lpstr>What other statistics have pan-private algorithms?</vt:lpstr>
      <vt:lpstr>Counters and Pan Privacy</vt:lpstr>
      <vt:lpstr>Continual Intrusion</vt:lpstr>
      <vt:lpstr>Pan Privacy under Continual Observation</vt:lpstr>
      <vt:lpstr>Slide 49</vt:lpstr>
      <vt:lpstr>Theorem [General Transformation]</vt:lpstr>
      <vt:lpstr>Slide 51</vt:lpstr>
      <vt:lpstr>Slide 52</vt:lpstr>
      <vt:lpstr>Slide 53</vt:lpstr>
      <vt:lpstr>Slide 54</vt:lpstr>
      <vt:lpstr>Theorem [General Transformation]</vt:lpstr>
      <vt:lpstr>Pan-private Algorithms</vt:lpstr>
      <vt:lpstr>The Dynamic Privacy Zoo</vt:lpstr>
      <vt:lpstr>Future Work </vt:lpstr>
    </vt:vector>
  </TitlesOfParts>
  <Company>weizmann institute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Foundations of Cryptography  Lecture 2</dc:title>
  <dc:creator>Administrator</dc:creator>
  <cp:lastModifiedBy> </cp:lastModifiedBy>
  <cp:revision>3628</cp:revision>
  <dcterms:created xsi:type="dcterms:W3CDTF">2003-10-31T10:32:22Z</dcterms:created>
  <dcterms:modified xsi:type="dcterms:W3CDTF">2010-02-26T22:28:36Z</dcterms:modified>
</cp:coreProperties>
</file>