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tags/tag140.xml" ContentType="application/vnd.openxmlformats-officedocument.presentationml.tags+xml"/>
  <Override PartName="/ppt/tags/tag238.xml" ContentType="application/vnd.openxmlformats-officedocument.presentationml.tags+xml"/>
  <Override PartName="/ppt/slides/slide36.xml" ContentType="application/vnd.openxmlformats-officedocument.presentationml.slide+xml"/>
  <Override PartName="/ppt/tags/tag227.xml" ContentType="application/vnd.openxmlformats-officedocument.presentationml.tags+xml"/>
  <Override PartName="/ppt/tags/tag274.xml" ContentType="application/vnd.openxmlformats-officedocument.presentationml.tag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Override PartName="/ppt/tags/tag205.xml" ContentType="application/vnd.openxmlformats-officedocument.presentationml.tags+xml"/>
  <Override PartName="/ppt/tags/tag216.xml" ContentType="application/vnd.openxmlformats-officedocument.presentationml.tags+xml"/>
  <Override PartName="/ppt/tags/tag252.xml" ContentType="application/vnd.openxmlformats-officedocument.presentationml.tags+xml"/>
  <Override PartName="/ppt/tags/tag263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tags/tag189.xml" ContentType="application/vnd.openxmlformats-officedocument.presentationml.tags+xml"/>
  <Override PartName="/ppt/notesSlides/notesSlide16.xml" ContentType="application/vnd.openxmlformats-officedocument.presentationml.notesSlide+xml"/>
  <Override PartName="/ppt/tags/tag241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178.xml" ContentType="application/vnd.openxmlformats-officedocument.presentationml.tags+xml"/>
  <Override PartName="/ppt/tags/tag230.xml" ContentType="application/vnd.openxmlformats-officedocument.presentationml.tags+xml"/>
  <Override PartName="/ppt/tags/tag52.xml" ContentType="application/vnd.openxmlformats-officedocument.presentationml.tags+xml"/>
  <Override PartName="/ppt/tags/tag109.xml" ContentType="application/vnd.openxmlformats-officedocument.presentationml.tags+xml"/>
  <Override PartName="/ppt/tags/tag156.xml" ContentType="application/vnd.openxmlformats-officedocument.presentationml.tags+xml"/>
  <Override PartName="/ppt/tags/tag167.xml" ContentType="application/vnd.openxmlformats-officedocument.presentationml.tags+xml"/>
  <Override PartName="/ppt/tags/tag41.xml" ContentType="application/vnd.openxmlformats-officedocument.presentationml.tags+xml"/>
  <Override PartName="/ppt/notesSlides/notesSlide7.xml" ContentType="application/vnd.openxmlformats-officedocument.presentationml.notesSlide+xml"/>
  <Override PartName="/ppt/tags/tag145.xml" ContentType="application/vnd.openxmlformats-officedocument.presentationml.tags+xml"/>
  <Override PartName="/ppt/tags/tag192.xml" ContentType="application/vnd.openxmlformats-officedocument.presentationml.tags+xml"/>
  <Override PartName="/ppt/tags/tag279.xml" ContentType="application/vnd.openxmlformats-officedocument.presentationml.tags+xml"/>
  <Override PartName="/ppt/tags/tag30.xml" ContentType="application/vnd.openxmlformats-officedocument.presentationml.tags+xml"/>
  <Override PartName="/ppt/tags/tag134.xml" ContentType="application/vnd.openxmlformats-officedocument.presentationml.tags+xml"/>
  <Override PartName="/ppt/tags/tag181.xml" ContentType="application/vnd.openxmlformats-officedocument.presentationml.tags+xml"/>
  <Override PartName="/ppt/tags/tag268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tags/tag170.xml" ContentType="application/vnd.openxmlformats-officedocument.presentationml.tags+xml"/>
  <Override PartName="/ppt/tags/tag257.xml" ContentType="application/vnd.openxmlformats-officedocument.presentationml.tags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tags/tag246.xml" ContentType="application/vnd.openxmlformats-officedocument.presentationml.tags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tags/tag68.xml" ContentType="application/vnd.openxmlformats-officedocument.presentationml.tags+xml"/>
  <Override PartName="/ppt/tags/tag224.xml" ContentType="application/vnd.openxmlformats-officedocument.presentationml.tags+xml"/>
  <Override PartName="/ppt/tags/tag235.xml" ContentType="application/vnd.openxmlformats-officedocument.presentationml.tags+xml"/>
  <Override PartName="/ppt/tags/tag271.xml" ContentType="application/vnd.openxmlformats-officedocument.presentationml.tags+xml"/>
  <Override PartName="/ppt/tags/tag282.xml" ContentType="application/vnd.openxmlformats-officedocument.presentationml.tags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tags/tag57.xml" ContentType="application/vnd.openxmlformats-officedocument.presentationml.tags+xml"/>
  <Override PartName="/ppt/tags/tag213.xml" ContentType="application/vnd.openxmlformats-officedocument.presentationml.tags+xml"/>
  <Override PartName="/ppt/tags/tag260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tags/tag139.xml" ContentType="application/vnd.openxmlformats-officedocument.presentationml.tags+xml"/>
  <Override PartName="/ppt/notesSlides/notesSlide13.xml" ContentType="application/vnd.openxmlformats-officedocument.presentationml.notesSlide+xml"/>
  <Override PartName="/ppt/tags/tag186.xml" ContentType="application/vnd.openxmlformats-officedocument.presentationml.tags+xml"/>
  <Override PartName="/ppt/tags/tag197.xml" ContentType="application/vnd.openxmlformats-officedocument.presentationml.tags+xml"/>
  <Override PartName="/ppt/tags/tag202.xml" ContentType="application/vnd.openxmlformats-officedocument.presentationml.tags+xml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28.xml" ContentType="application/vnd.openxmlformats-officedocument.presentationml.tags+xml"/>
  <Override PartName="/ppt/tags/tag175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164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tags/tag142.xml" ContentType="application/vnd.openxmlformats-officedocument.presentationml.tags+xml"/>
  <Override PartName="/ppt/tags/tag153.xml" ContentType="application/vnd.openxmlformats-officedocument.presentationml.tags+xml"/>
  <Override PartName="/ppt/slides/slide38.xml" ContentType="application/vnd.openxmlformats-officedocument.presentationml.slide+xml"/>
  <Override PartName="/ppt/tags/tag131.xml" ContentType="application/vnd.openxmlformats-officedocument.presentationml.tags+xml"/>
  <Override PartName="/ppt/tags/tag229.xml" ContentType="application/vnd.openxmlformats-officedocument.presentationml.tags+xml"/>
  <Override PartName="/ppt/tags/tag276.xml" ContentType="application/vnd.openxmlformats-officedocument.presentationml.tag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ags/tag120.xml" ContentType="application/vnd.openxmlformats-officedocument.presentationml.tags+xml"/>
  <Override PartName="/ppt/tags/tag207.xml" ContentType="application/vnd.openxmlformats-officedocument.presentationml.tags+xml"/>
  <Override PartName="/ppt/tags/tag218.xml" ContentType="application/vnd.openxmlformats-officedocument.presentationml.tags+xml"/>
  <Override PartName="/ppt/tags/tag254.xml" ContentType="application/vnd.openxmlformats-officedocument.presentationml.tags+xml"/>
  <Override PartName="/ppt/tags/tag265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tags/tag87.xml" ContentType="application/vnd.openxmlformats-officedocument.presentationml.tags+xml"/>
  <Override PartName="/ppt/notesSlides/notesSlide18.xml" ContentType="application/vnd.openxmlformats-officedocument.presentationml.notesSlide+xml"/>
  <Override PartName="/ppt/tags/tag243.xml" ContentType="application/vnd.openxmlformats-officedocument.presentationml.tags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76.xml" ContentType="application/vnd.openxmlformats-officedocument.presentationml.tags+xml"/>
  <Override PartName="/ppt/tags/tag232.xml" ContentType="application/vnd.openxmlformats-officedocument.presentationml.tags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58.xml" ContentType="application/vnd.openxmlformats-officedocument.presentationml.tags+xml"/>
  <Override PartName="/ppt/tags/tag169.xml" ContentType="application/vnd.openxmlformats-officedocument.presentationml.tags+xml"/>
  <Override PartName="/ppt/tags/tag210.xml" ContentType="application/vnd.openxmlformats-officedocument.presentationml.tags+xml"/>
  <Override PartName="/ppt/tags/tag221.xml" ContentType="application/vnd.openxmlformats-officedocument.presentationml.tags+xml"/>
  <Override PartName="/ppt/tags/tag43.xml" ContentType="application/vnd.openxmlformats-officedocument.presentationml.tags+xml"/>
  <Override PartName="/ppt/notesSlides/notesSlide9.xml" ContentType="application/vnd.openxmlformats-officedocument.presentationml.notesSlide+xml"/>
  <Override PartName="/ppt/tags/tag90.xml" ContentType="application/vnd.openxmlformats-officedocument.presentationml.tags+xml"/>
  <Override PartName="/ppt/tags/tag147.xml" ContentType="application/vnd.openxmlformats-officedocument.presentationml.tags+xml"/>
  <Override PartName="/ppt/tags/tag194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notesSlides/notesSlide10.xml" ContentType="application/vnd.openxmlformats-officedocument.presentationml.notesSlide+xml"/>
  <Override PartName="/ppt/tags/tag136.xml" ContentType="application/vnd.openxmlformats-officedocument.presentationml.tags+xml"/>
  <Override PartName="/ppt/tags/tag183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tags/tag161.xml" ContentType="application/vnd.openxmlformats-officedocument.presentationml.tags+xml"/>
  <Override PartName="/ppt/tags/tag172.xml" ContentType="application/vnd.openxmlformats-officedocument.presentationml.tags+xml"/>
  <Override PartName="/ppt/tags/tag259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103.xml" ContentType="application/vnd.openxmlformats-officedocument.presentationml.tags+xml"/>
  <Override PartName="/ppt/tags/tag150.xml" ContentType="application/vnd.openxmlformats-officedocument.presentationml.tags+xml"/>
  <Override PartName="/ppt/tags/tag248.xml" ContentType="application/vnd.openxmlformats-officedocument.presentationml.tags+xml"/>
  <Override PartName="/ppt/slides/slide46.xml" ContentType="application/vnd.openxmlformats-officedocument.presentationml.slide+xml"/>
  <Override PartName="/ppt/tags/tag226.xml" ContentType="application/vnd.openxmlformats-officedocument.presentationml.tags+xml"/>
  <Override PartName="/ppt/tags/tag237.xml" ContentType="application/vnd.openxmlformats-officedocument.presentationml.tags+xml"/>
  <Override PartName="/ppt/tags/tag273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tags/tag59.xml" ContentType="application/vnd.openxmlformats-officedocument.presentationml.tags+xml"/>
  <Override PartName="/ppt/tags/tag215.xml" ContentType="application/vnd.openxmlformats-officedocument.presentationml.tags+xml"/>
  <Override PartName="/ppt/tags/tag262.xml" ContentType="application/vnd.openxmlformats-officedocument.presentationml.tags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tags/tag188.xml" ContentType="application/vnd.openxmlformats-officedocument.presentationml.tags+xml"/>
  <Override PartName="/ppt/tags/tag199.xml" ContentType="application/vnd.openxmlformats-officedocument.presentationml.tags+xml"/>
  <Override PartName="/ppt/notesSlides/notesSlide15.xml" ContentType="application/vnd.openxmlformats-officedocument.presentationml.notesSlide+xml"/>
  <Override PartName="/ppt/tags/tag204.xml" ContentType="application/vnd.openxmlformats-officedocument.presentationml.tags+xml"/>
  <Override PartName="/ppt/tags/tag251.xml" ContentType="application/vnd.openxmlformats-officedocument.presentationml.tags+xml"/>
  <Override PartName="/ppt/notesSlides/notesSlide26.xml" ContentType="application/vnd.openxmlformats-officedocument.presentationml.notesSlide+xml"/>
  <Override PartName="/ppt/tags/tag26.xml" ContentType="application/vnd.openxmlformats-officedocument.presentationml.tags+xml"/>
  <Override PartName="/ppt/tags/tag73.xml" ContentType="application/vnd.openxmlformats-officedocument.presentationml.tags+xml"/>
  <Override PartName="/ppt/tags/tag177.xml" ContentType="application/vnd.openxmlformats-officedocument.presentationml.tags+xml"/>
  <Override PartName="/ppt/tags/tag240.xml" ContentType="application/vnd.openxmlformats-officedocument.presentationml.tags+xml"/>
  <Override PartName="/ppt/tags/tag15.xml" ContentType="application/vnd.openxmlformats-officedocument.presentationml.tags+xml"/>
  <Override PartName="/ppt/tags/tag62.xml" ContentType="application/vnd.openxmlformats-officedocument.presentationml.tags+xml"/>
  <Override PartName="/ppt/tags/tag119.xml" ContentType="application/vnd.openxmlformats-officedocument.presentationml.tags+xml"/>
  <Override PartName="/ppt/tags/tag166.xml" ContentType="application/vnd.openxmlformats-officedocument.presentationml.tags+xml"/>
  <Override PartName="/ppt/tags/tag40.xml" ContentType="application/vnd.openxmlformats-officedocument.presentationml.tags+xml"/>
  <Override PartName="/ppt/notesSlides/notesSlide6.xml" ContentType="application/vnd.openxmlformats-officedocument.presentationml.notesSlide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tags/tag155.xml" ContentType="application/vnd.openxmlformats-officedocument.presentationml.tags+xml"/>
  <Override PartName="/ppt/tags/tag133.xml" ContentType="application/vnd.openxmlformats-officedocument.presentationml.tags+xml"/>
  <Override PartName="/ppt/tags/tag144.xml" ContentType="application/vnd.openxmlformats-officedocument.presentationml.tags+xml"/>
  <Override PartName="/ppt/tags/tag180.xml" ContentType="application/vnd.openxmlformats-officedocument.presentationml.tags+xml"/>
  <Override PartName="/ppt/tags/tag191.xml" ContentType="application/vnd.openxmlformats-officedocument.presentationml.tags+xml"/>
  <Override PartName="/ppt/tags/tag278.xml" ContentType="application/vnd.openxmlformats-officedocument.presentationml.tags+xml"/>
  <Override PartName="/ppt/slides/slide29.xml" ContentType="application/vnd.openxmlformats-officedocument.presentationml.slide+xml"/>
  <Override PartName="/ppt/tags/tag122.xml" ContentType="application/vnd.openxmlformats-officedocument.presentationml.tags+xml"/>
  <Override PartName="/ppt/tags/tag209.xml" ContentType="application/vnd.openxmlformats-officedocument.presentationml.tags+xml"/>
  <Override PartName="/ppt/tags/tag256.xml" ContentType="application/vnd.openxmlformats-officedocument.presentationml.tags+xml"/>
  <Override PartName="/ppt/tags/tag267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tags/tag245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tags/tag234.xml" ContentType="application/vnd.openxmlformats-officedocument.presentationml.tags+xml"/>
  <Override PartName="/ppt/tags/tag281.xml" ContentType="application/vnd.openxmlformats-officedocument.presentationml.tags+xml"/>
  <Override PartName="/ppt/slides/slide32.xml" ContentType="application/vnd.openxmlformats-officedocument.presentationml.slide+xml"/>
  <Default Extension="fntdata" ContentType="application/x-fontdata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223.xml" ContentType="application/vnd.openxmlformats-officedocument.presentationml.tags+xml"/>
  <Override PartName="/ppt/tags/tag270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gs/tag45.xml" ContentType="application/vnd.openxmlformats-officedocument.presentationml.tags+xml"/>
  <Override PartName="/ppt/tags/tag92.xml" ContentType="application/vnd.openxmlformats-officedocument.presentationml.tags+xml"/>
  <Override PartName="/ppt/tags/tag149.xml" ContentType="application/vnd.openxmlformats-officedocument.presentationml.tags+xml"/>
  <Override PartName="/ppt/tags/tag196.xml" ContentType="application/vnd.openxmlformats-officedocument.presentationml.tags+xml"/>
  <Override PartName="/ppt/tags/tag201.xml" ContentType="application/vnd.openxmlformats-officedocument.presentationml.tags+xml"/>
  <Override PartName="/ppt/tags/tag212.xml" ContentType="application/vnd.openxmlformats-officedocument.presentationml.tags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notesSlides/notesSlide12.xml" ContentType="application/vnd.openxmlformats-officedocument.presentationml.notesSlide+xml"/>
  <Override PartName="/ppt/tags/tag138.xml" ContentType="application/vnd.openxmlformats-officedocument.presentationml.tags+xml"/>
  <Override PartName="/ppt/tags/tag18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tags/tag127.xml" ContentType="application/vnd.openxmlformats-officedocument.presentationml.tags+xml"/>
  <Override PartName="/ppt/tags/tag163.xml" ContentType="application/vnd.openxmlformats-officedocument.presentationml.tags+xml"/>
  <Override PartName="/ppt/tags/tag174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tags/tag152.xml" ContentType="application/vnd.openxmlformats-officedocument.presentationml.tags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Override PartName="/ppt/tags/tag141.xml" ContentType="application/vnd.openxmlformats-officedocument.presentationml.tags+xml"/>
  <Override PartName="/ppt/tags/tag228.xml" ContentType="application/vnd.openxmlformats-officedocument.presentationml.tags+xml"/>
  <Override PartName="/ppt/tags/tag239.xml" ContentType="application/vnd.openxmlformats-officedocument.presentationml.tags+xml"/>
  <Override PartName="/ppt/tags/tag275.xml" ContentType="application/vnd.openxmlformats-officedocument.presentationml.tag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ags/tag130.xml" ContentType="application/vnd.openxmlformats-officedocument.presentationml.tags+xml"/>
  <Override PartName="/ppt/tags/tag217.xml" ContentType="application/vnd.openxmlformats-officedocument.presentationml.tags+xml"/>
  <Override PartName="/ppt/tags/tag264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tags/tag206.xml" ContentType="application/vnd.openxmlformats-officedocument.presentationml.tags+xml"/>
  <Override PartName="/ppt/notesSlides/notesSlide17.xml" ContentType="application/vnd.openxmlformats-officedocument.presentationml.notesSlide+xml"/>
  <Override PartName="/ppt/tags/tag253.xml" ContentType="application/vnd.openxmlformats-officedocument.presentationml.tags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tags/tag179.xml" ContentType="application/vnd.openxmlformats-officedocument.presentationml.tags+xml"/>
  <Override PartName="/ppt/tags/tag231.xml" ContentType="application/vnd.openxmlformats-officedocument.presentationml.tags+xml"/>
  <Override PartName="/ppt/tags/tag242.xml" ContentType="application/vnd.openxmlformats-officedocument.presentationml.tags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64.xml" ContentType="application/vnd.openxmlformats-officedocument.presentationml.tags+xml"/>
  <Override PartName="/ppt/tags/tag168.xml" ContentType="application/vnd.openxmlformats-officedocument.presentationml.tags+xml"/>
  <Override PartName="/ppt/tags/tag220.xml" ContentType="application/vnd.openxmlformats-officedocument.presentationml.tags+xml"/>
  <Override PartName="/ppt/tags/tag53.xml" ContentType="application/vnd.openxmlformats-officedocument.presentationml.tags+xml"/>
  <Override PartName="/ppt/notesSlides/notesSlide8.xml" ContentType="application/vnd.openxmlformats-officedocument.presentationml.notesSlide+xml"/>
  <Override PartName="/ppt/tags/tag157.xml" ContentType="application/vnd.openxmlformats-officedocument.presentationml.tags+xml"/>
  <Override PartName="/ppt/notesSlides/notesSlide20.xml" ContentType="application/vnd.openxmlformats-officedocument.presentationml.notesSlide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135.xml" ContentType="application/vnd.openxmlformats-officedocument.presentationml.tags+xml"/>
  <Override PartName="/ppt/tags/tag146.xml" ContentType="application/vnd.openxmlformats-officedocument.presentationml.tags+xml"/>
  <Override PartName="/ppt/tags/tag182.xml" ContentType="application/vnd.openxmlformats-officedocument.presentationml.tags+xml"/>
  <Override PartName="/ppt/tags/tag193.xml" ContentType="application/vnd.openxmlformats-officedocument.presentationml.tags+xml"/>
  <Override PartName="/ppt/tags/tag20.xml" ContentType="application/vnd.openxmlformats-officedocument.presentationml.tags+xml"/>
  <Override PartName="/ppt/tags/tag124.xml" ContentType="application/vnd.openxmlformats-officedocument.presentationml.tags+xml"/>
  <Override PartName="/ppt/tags/tag171.xml" ContentType="application/vnd.openxmlformats-officedocument.presentationml.tags+xml"/>
  <Override PartName="/ppt/tags/tag269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tags/tag160.xml" ContentType="application/vnd.openxmlformats-officedocument.presentationml.tags+xml"/>
  <Override PartName="/ppt/tags/tag247.xml" ContentType="application/vnd.openxmlformats-officedocument.presentationml.tags+xml"/>
  <Override PartName="/ppt/tags/tag25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ags/tag102.xml" ContentType="application/vnd.openxmlformats-officedocument.presentationml.tags+xml"/>
  <Override PartName="/ppt/tags/tag236.xml" ContentType="application/vnd.openxmlformats-officedocument.presentationml.tags+xml"/>
  <Override PartName="/ppt/slides/slide34.xml" ContentType="application/vnd.openxmlformats-officedocument.presentationml.slide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225.xml" ContentType="application/vnd.openxmlformats-officedocument.presentationml.tags+xml"/>
  <Override PartName="/ppt/tags/tag272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47.xml" ContentType="application/vnd.openxmlformats-officedocument.presentationml.tags+xml"/>
  <Override PartName="/ppt/tags/tag94.xml" ContentType="application/vnd.openxmlformats-officedocument.presentationml.tags+xml"/>
  <Override PartName="/ppt/tags/tag198.xml" ContentType="application/vnd.openxmlformats-officedocument.presentationml.tags+xml"/>
  <Override PartName="/ppt/tags/tag203.xml" ContentType="application/vnd.openxmlformats-officedocument.presentationml.tags+xml"/>
  <Override PartName="/ppt/tags/tag214.xml" ContentType="application/vnd.openxmlformats-officedocument.presentationml.tags+xml"/>
  <Override PartName="/ppt/tags/tag250.xml" ContentType="application/vnd.openxmlformats-officedocument.presentationml.tags+xml"/>
  <Override PartName="/ppt/tags/tag261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36.xml" ContentType="application/vnd.openxmlformats-officedocument.presentationml.tags+xml"/>
  <Override PartName="/ppt/tags/tag83.xml" ContentType="application/vnd.openxmlformats-officedocument.presentationml.tags+xml"/>
  <Override PartName="/ppt/notesSlides/notesSlide14.xml" ContentType="application/vnd.openxmlformats-officedocument.presentationml.notesSlide+xml"/>
  <Override PartName="/ppt/tags/tag18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118.xml" ContentType="application/vnd.openxmlformats-officedocument.presentationml.tags+xml"/>
  <Override PartName="/ppt/tags/tag129.xml" ContentType="application/vnd.openxmlformats-officedocument.presentationml.tags+xml"/>
  <Override PartName="/ppt/tags/tag165.xml" ContentType="application/vnd.openxmlformats-officedocument.presentationml.tags+xml"/>
  <Override PartName="/ppt/tags/tag176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tags/tag154.xml" ContentType="application/vnd.openxmlformats-officedocument.presentationml.tags+xml"/>
  <Override PartName="/ppt/notesSlides/notesSlide5.xml" ContentType="application/vnd.openxmlformats-officedocument.presentationml.notesSlide+xml"/>
  <Override PartName="/ppt/tags/tag143.xml" ContentType="application/vnd.openxmlformats-officedocument.presentationml.tags+xml"/>
  <Override PartName="/ppt/tags/tag190.xml" ContentType="application/vnd.openxmlformats-officedocument.presentationml.tags+xml"/>
  <Override PartName="/ppt/tags/tag277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ags/tag132.xml" ContentType="application/vnd.openxmlformats-officedocument.presentationml.tags+xml"/>
  <Override PartName="/ppt/tags/tag219.xml" ContentType="application/vnd.openxmlformats-officedocument.presentationml.tags+xml"/>
  <Override PartName="/ppt/tags/tag266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tags/tag208.xml" ContentType="application/vnd.openxmlformats-officedocument.presentationml.tags+xml"/>
  <Override PartName="/ppt/notesSlides/notesSlide19.xml" ContentType="application/vnd.openxmlformats-officedocument.presentationml.notesSlide+xml"/>
  <Override PartName="/ppt/tags/tag255.xml" ContentType="application/vnd.openxmlformats-officedocument.presentationml.tags+xml"/>
  <Override PartName="/ppt/slides/slide53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tags/tag233.xml" ContentType="application/vnd.openxmlformats-officedocument.presentationml.tags+xml"/>
  <Override PartName="/ppt/tags/tag244.xml" ContentType="application/vnd.openxmlformats-officedocument.presentationml.tags+xml"/>
  <Override PartName="/ppt/tags/tag280.xml" ContentType="application/vnd.openxmlformats-officedocument.presentationml.tags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tags/tag19.xml" ContentType="application/vnd.openxmlformats-officedocument.presentationml.tags+xml"/>
  <Override PartName="/ppt/tags/tag66.xml" ContentType="application/vnd.openxmlformats-officedocument.presentationml.tags+xml"/>
  <Override PartName="/ppt/tags/tag222.xml" ContentType="application/vnd.openxmlformats-officedocument.presentationml.tags+xml"/>
  <Override PartName="/ppt/slides/slide20.xml" ContentType="application/vnd.openxmlformats-officedocument.presentationml.slide+xml"/>
  <Override PartName="/ppt/tags/tag55.xml" ContentType="application/vnd.openxmlformats-officedocument.presentationml.tags+xml"/>
  <Override PartName="/ppt/tags/tag159.xml" ContentType="application/vnd.openxmlformats-officedocument.presentationml.tags+xml"/>
  <Override PartName="/ppt/tags/tag211.xml" ContentType="application/vnd.openxmlformats-officedocument.presentationml.tags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notesSlides/notesSlide11.xml" ContentType="application/vnd.openxmlformats-officedocument.presentationml.notesSlide+xml"/>
  <Override PartName="/ppt/tags/tag137.xml" ContentType="application/vnd.openxmlformats-officedocument.presentationml.tags+xml"/>
  <Override PartName="/ppt/tags/tag148.xml" ContentType="application/vnd.openxmlformats-officedocument.presentationml.tags+xml"/>
  <Override PartName="/ppt/tags/tag184.xml" ContentType="application/vnd.openxmlformats-officedocument.presentationml.tags+xml"/>
  <Override PartName="/ppt/tags/tag195.xml" ContentType="application/vnd.openxmlformats-officedocument.presentationml.tags+xml"/>
  <Override PartName="/ppt/tags/tag200.xml" ContentType="application/vnd.openxmlformats-officedocument.presentationml.tags+xml"/>
  <Override PartName="/ppt/tags/tag22.xml" ContentType="application/vnd.openxmlformats-officedocument.presentationml.tags+xml"/>
  <Override PartName="/ppt/tags/tag126.xml" ContentType="application/vnd.openxmlformats-officedocument.presentationml.tags+xml"/>
  <Override PartName="/ppt/tags/tag173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tags/tag162.xml" ContentType="application/vnd.openxmlformats-officedocument.presentationml.tags+xml"/>
  <Override PartName="/ppt/tags/tag249.xml" ContentType="application/vnd.openxmlformats-officedocument.presentationml.tags+xml"/>
  <Override PartName="/ppt/notesSlides/notesSlide2.xml" ContentType="application/vnd.openxmlformats-officedocument.presentationml.notesSlide+xml"/>
  <Override PartName="/ppt/tags/tag104.xml" ContentType="application/vnd.openxmlformats-officedocument.presentationml.tags+xml"/>
  <Override PartName="/ppt/tags/tag15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8"/>
  </p:notesMasterIdLst>
  <p:sldIdLst>
    <p:sldId id="256" r:id="rId2"/>
    <p:sldId id="257" r:id="rId3"/>
    <p:sldId id="263" r:id="rId4"/>
    <p:sldId id="364" r:id="rId5"/>
    <p:sldId id="283" r:id="rId6"/>
    <p:sldId id="282" r:id="rId7"/>
    <p:sldId id="550" r:id="rId8"/>
    <p:sldId id="643" r:id="rId9"/>
    <p:sldId id="552" r:id="rId10"/>
    <p:sldId id="549" r:id="rId11"/>
    <p:sldId id="633" r:id="rId12"/>
    <p:sldId id="639" r:id="rId13"/>
    <p:sldId id="640" r:id="rId14"/>
    <p:sldId id="641" r:id="rId15"/>
    <p:sldId id="274" r:id="rId16"/>
    <p:sldId id="632" r:id="rId17"/>
    <p:sldId id="646" r:id="rId18"/>
    <p:sldId id="648" r:id="rId19"/>
    <p:sldId id="473" r:id="rId20"/>
    <p:sldId id="474" r:id="rId21"/>
    <p:sldId id="475" r:id="rId22"/>
    <p:sldId id="307" r:id="rId23"/>
    <p:sldId id="631" r:id="rId24"/>
    <p:sldId id="512" r:id="rId25"/>
    <p:sldId id="650" r:id="rId26"/>
    <p:sldId id="584" r:id="rId27"/>
    <p:sldId id="642" r:id="rId28"/>
    <p:sldId id="649" r:id="rId29"/>
    <p:sldId id="630" r:id="rId30"/>
    <p:sldId id="314" r:id="rId31"/>
    <p:sldId id="499" r:id="rId32"/>
    <p:sldId id="518" r:id="rId33"/>
    <p:sldId id="644" r:id="rId34"/>
    <p:sldId id="629" r:id="rId35"/>
    <p:sldId id="618" r:id="rId36"/>
    <p:sldId id="605" r:id="rId37"/>
    <p:sldId id="606" r:id="rId38"/>
    <p:sldId id="607" r:id="rId39"/>
    <p:sldId id="608" r:id="rId40"/>
    <p:sldId id="620" r:id="rId41"/>
    <p:sldId id="628" r:id="rId42"/>
    <p:sldId id="621" r:id="rId43"/>
    <p:sldId id="622" r:id="rId44"/>
    <p:sldId id="611" r:id="rId45"/>
    <p:sldId id="624" r:id="rId46"/>
    <p:sldId id="625" r:id="rId47"/>
    <p:sldId id="627" r:id="rId48"/>
    <p:sldId id="500" r:id="rId49"/>
    <p:sldId id="634" r:id="rId50"/>
    <p:sldId id="354" r:id="rId51"/>
    <p:sldId id="635" r:id="rId52"/>
    <p:sldId id="615" r:id="rId53"/>
    <p:sldId id="617" r:id="rId54"/>
    <p:sldId id="626" r:id="rId55"/>
    <p:sldId id="310" r:id="rId56"/>
    <p:sldId id="645" r:id="rId57"/>
  </p:sldIdLst>
  <p:sldSz cx="9144000" cy="6858000" type="screen4x3"/>
  <p:notesSz cx="6858000" cy="9144000"/>
  <p:embeddedFontLst>
    <p:embeddedFont>
      <p:font typeface="Calibri" pitchFamily="34" charset="0"/>
      <p:regular r:id="rId59"/>
      <p:bold r:id="rId60"/>
      <p:italic r:id="rId61"/>
      <p:boldItalic r:id="rId62"/>
    </p:embeddedFont>
    <p:embeddedFont>
      <p:font typeface="cmmi10" pitchFamily="34" charset="0"/>
      <p:regular r:id="rId63"/>
    </p:embeddedFont>
    <p:embeddedFont>
      <p:font typeface="cmsy10" pitchFamily="34" charset="0"/>
      <p:regular r:id="rId64"/>
    </p:embeddedFont>
  </p:embeddedFontLst>
  <p:custDataLst>
    <p:tags r:id="rId6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E40"/>
    <a:srgbClr val="FF66CC"/>
    <a:srgbClr val="FF0000"/>
    <a:srgbClr val="B2B2B2"/>
    <a:srgbClr val="FD00E0"/>
    <a:srgbClr val="00FF00"/>
    <a:srgbClr val="F313C3"/>
    <a:srgbClr val="00B050"/>
    <a:srgbClr val="A4262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78" autoAdjust="0"/>
    <p:restoredTop sz="82218" autoAdjust="0"/>
  </p:normalViewPr>
  <p:slideViewPr>
    <p:cSldViewPr>
      <p:cViewPr varScale="1">
        <p:scale>
          <a:sx n="57" d="100"/>
          <a:sy n="57" d="100"/>
        </p:scale>
        <p:origin x="-40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5.fntdata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66E83-7A15-4ABF-9B9B-C201AB263DBA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36AC2-2067-42E2-9A5D-1460F5A7A7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Data are vectors in Euclidean space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We are not just interested in predicting the training points well, but there is some underlying distribution over examples. What we want is a vector that predicts well </a:t>
            </a:r>
            <a:r>
              <a:rPr lang="en-US" baseline="0" dirty="0" err="1" smtClean="0"/>
              <a:t>wrt</a:t>
            </a:r>
            <a:r>
              <a:rPr lang="en-US" baseline="0" dirty="0" smtClean="0"/>
              <a:t> the whole distribution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F6EA5-93D0-47BB-93AC-08CD369CEA4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mention Logistic regression and support vector machines?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AC697-4F87-4783-B87F-5F07EFE68D4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Remind ERM + SVM</a:t>
            </a:r>
            <a:r>
              <a:rPr lang="en-US" baseline="0" dirty="0" smtClean="0"/>
              <a:t> (one slide)</a:t>
            </a:r>
          </a:p>
          <a:p>
            <a:r>
              <a:rPr lang="en-US" baseline="0" dirty="0" smtClean="0"/>
              <a:t>(Tell them that this is all you need to remember…)</a:t>
            </a:r>
          </a:p>
          <a:p>
            <a:r>
              <a:rPr lang="en-US" baseline="0" dirty="0" smtClean="0"/>
              <a:t>Full thing (not acronyms)</a:t>
            </a:r>
          </a:p>
          <a:p>
            <a:r>
              <a:rPr lang="en-US" dirty="0" smtClean="0"/>
              <a:t>Click – </a:t>
            </a:r>
            <a:r>
              <a:rPr lang="en-US" dirty="0" err="1" smtClean="0"/>
              <a:t>sv</a:t>
            </a:r>
            <a:r>
              <a:rPr lang="en-US" dirty="0" smtClean="0"/>
              <a:t> bold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Should I delete this one and the last slide? (if not enough</a:t>
            </a:r>
            <a:r>
              <a:rPr lang="en-US" baseline="0" dirty="0" smtClean="0"/>
              <a:t> time…)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Have things come</a:t>
            </a:r>
            <a:r>
              <a:rPr lang="en-US" baseline="0" dirty="0" smtClean="0"/>
              <a:t> in one by one</a:t>
            </a:r>
          </a:p>
          <a:p>
            <a:r>
              <a:rPr lang="en-US" baseline="0" dirty="0" smtClean="0"/>
              <a:t>Animation – sphere. Random point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F6EA5-93D0-47BB-93AC-08CD369CEA4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How to explain what is private </a:t>
            </a:r>
            <a:r>
              <a:rPr lang="en-US" b="1" smtClean="0"/>
              <a:t>generalization error</a:t>
            </a:r>
          </a:p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ADD8B-1284-4CDF-A26B-143AE531448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ADD8B-1284-4CDF-A26B-143AE531448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F6EA5-93D0-47BB-93AC-08CD369CEA4A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5F6EA5-93D0-47BB-93AC-08CD369CEA4A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ADD8B-1284-4CDF-A26B-143AE5314483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6AC2-2067-42E2-9A5D-1460F5A7A76C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Check # for training +</a:t>
            </a:r>
            <a:r>
              <a:rPr lang="en-US" b="1" baseline="0" dirty="0" smtClean="0"/>
              <a:t> testing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ADD8B-1284-4CDF-A26B-143AE5314483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AC697-4F87-4783-B87F-5F07EFE68D4F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ounded Rectangle 6"/>
          <p:cNvSpPr/>
          <p:nvPr userDrawn="1"/>
        </p:nvSpPr>
        <p:spPr>
          <a:xfrm>
            <a:off x="685800" y="1752600"/>
            <a:ext cx="7772400" cy="1752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ounded Rectangle 6"/>
          <p:cNvSpPr/>
          <p:nvPr userDrawn="1"/>
        </p:nvSpPr>
        <p:spPr>
          <a:xfrm>
            <a:off x="457200" y="381000"/>
            <a:ext cx="822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36340-06BC-443D-96FD-93D537A5C9A6}" type="datetimeFigureOut">
              <a:rPr lang="en-US" smtClean="0"/>
              <a:pPr/>
              <a:t>4/14/2010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39451-61E3-447C-8645-AFDADA05D7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image" Target="../media/image2.jpeg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8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5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10" Type="http://schemas.openxmlformats.org/officeDocument/2006/relationships/notesSlide" Target="../notesSlides/notesSlide6.xml"/><Relationship Id="rId4" Type="http://schemas.openxmlformats.org/officeDocument/2006/relationships/tags" Target="../tags/tag41.xml"/><Relationship Id="rId9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2" Type="http://schemas.openxmlformats.org/officeDocument/2006/relationships/tags" Target="../tags/tag51.xml"/><Relationship Id="rId16" Type="http://schemas.openxmlformats.org/officeDocument/2006/relationships/notesSlide" Target="../notesSlides/notesSlide8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59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tags" Target="../tags/tag6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9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5" Type="http://schemas.openxmlformats.org/officeDocument/2006/relationships/image" Target="../media/image7.png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13" Type="http://schemas.openxmlformats.org/officeDocument/2006/relationships/tags" Target="../tags/tag91.xml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12" Type="http://schemas.openxmlformats.org/officeDocument/2006/relationships/tags" Target="../tags/tag90.xml"/><Relationship Id="rId17" Type="http://schemas.openxmlformats.org/officeDocument/2006/relationships/image" Target="../media/image7.png"/><Relationship Id="rId2" Type="http://schemas.openxmlformats.org/officeDocument/2006/relationships/tags" Target="../tags/tag80.xml"/><Relationship Id="rId16" Type="http://schemas.openxmlformats.org/officeDocument/2006/relationships/image" Target="../media/image6.png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tags" Target="../tags/tag89.xml"/><Relationship Id="rId5" Type="http://schemas.openxmlformats.org/officeDocument/2006/relationships/tags" Target="../tags/tag83.xml"/><Relationship Id="rId15" Type="http://schemas.openxmlformats.org/officeDocument/2006/relationships/notesSlide" Target="../notesSlides/notesSlide10.xml"/><Relationship Id="rId10" Type="http://schemas.openxmlformats.org/officeDocument/2006/relationships/tags" Target="../tags/tag88.xml"/><Relationship Id="rId4" Type="http://schemas.openxmlformats.org/officeDocument/2006/relationships/tags" Target="../tags/tag82.xml"/><Relationship Id="rId9" Type="http://schemas.openxmlformats.org/officeDocument/2006/relationships/tags" Target="../tags/tag87.xml"/><Relationship Id="rId1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94.xml"/><Relationship Id="rId7" Type="http://schemas.openxmlformats.org/officeDocument/2006/relationships/tags" Target="../tags/tag98.xml"/><Relationship Id="rId12" Type="http://schemas.openxmlformats.org/officeDocument/2006/relationships/tags" Target="../tags/tag103.xml"/><Relationship Id="rId2" Type="http://schemas.openxmlformats.org/officeDocument/2006/relationships/tags" Target="../tags/tag93.xml"/><Relationship Id="rId16" Type="http://schemas.openxmlformats.org/officeDocument/2006/relationships/image" Target="../media/image6.png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11" Type="http://schemas.openxmlformats.org/officeDocument/2006/relationships/tags" Target="../tags/tag102.xml"/><Relationship Id="rId5" Type="http://schemas.openxmlformats.org/officeDocument/2006/relationships/tags" Target="../tags/tag96.xml"/><Relationship Id="rId15" Type="http://schemas.openxmlformats.org/officeDocument/2006/relationships/image" Target="../media/image7.png"/><Relationship Id="rId10" Type="http://schemas.openxmlformats.org/officeDocument/2006/relationships/tags" Target="../tags/tag101.xml"/><Relationship Id="rId4" Type="http://schemas.openxmlformats.org/officeDocument/2006/relationships/tags" Target="../tags/tag95.xml"/><Relationship Id="rId9" Type="http://schemas.openxmlformats.org/officeDocument/2006/relationships/tags" Target="../tags/tag100.xml"/><Relationship Id="rId14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8.xml"/><Relationship Id="rId1" Type="http://schemas.openxmlformats.org/officeDocument/2006/relationships/tags" Target="../tags/tag10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0.xml"/><Relationship Id="rId1" Type="http://schemas.openxmlformats.org/officeDocument/2006/relationships/tags" Target="../tags/tag10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18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113.xml"/><Relationship Id="rId7" Type="http://schemas.openxmlformats.org/officeDocument/2006/relationships/tags" Target="../tags/tag117.xml"/><Relationship Id="rId12" Type="http://schemas.openxmlformats.org/officeDocument/2006/relationships/tags" Target="../tags/tag122.xml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tags" Target="../tags/tag116.xml"/><Relationship Id="rId11" Type="http://schemas.openxmlformats.org/officeDocument/2006/relationships/tags" Target="../tags/tag121.xml"/><Relationship Id="rId5" Type="http://schemas.openxmlformats.org/officeDocument/2006/relationships/tags" Target="../tags/tag115.xml"/><Relationship Id="rId10" Type="http://schemas.openxmlformats.org/officeDocument/2006/relationships/tags" Target="../tags/tag120.xml"/><Relationship Id="rId4" Type="http://schemas.openxmlformats.org/officeDocument/2006/relationships/tags" Target="../tags/tag114.xml"/><Relationship Id="rId9" Type="http://schemas.openxmlformats.org/officeDocument/2006/relationships/tags" Target="../tags/tag119.xml"/><Relationship Id="rId14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9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38.xml"/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9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3" Type="http://schemas.openxmlformats.org/officeDocument/2006/relationships/tags" Target="../tags/tag141.xml"/><Relationship Id="rId7" Type="http://schemas.openxmlformats.org/officeDocument/2006/relationships/tags" Target="../tags/tag145.xml"/><Relationship Id="rId2" Type="http://schemas.openxmlformats.org/officeDocument/2006/relationships/tags" Target="../tags/tag140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10" Type="http://schemas.openxmlformats.org/officeDocument/2006/relationships/notesSlide" Target="../notesSlides/notesSlide13.xml"/><Relationship Id="rId4" Type="http://schemas.openxmlformats.org/officeDocument/2006/relationships/tags" Target="../tags/tag142.xml"/><Relationship Id="rId9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9.xml"/><Relationship Id="rId1" Type="http://schemas.openxmlformats.org/officeDocument/2006/relationships/tags" Target="../tags/tag148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57.xml"/><Relationship Id="rId13" Type="http://schemas.openxmlformats.org/officeDocument/2006/relationships/tags" Target="../tags/tag162.xml"/><Relationship Id="rId18" Type="http://schemas.openxmlformats.org/officeDocument/2006/relationships/tags" Target="../tags/tag167.xml"/><Relationship Id="rId26" Type="http://schemas.openxmlformats.org/officeDocument/2006/relationships/slideLayout" Target="../slideLayouts/slideLayout2.xml"/><Relationship Id="rId3" Type="http://schemas.openxmlformats.org/officeDocument/2006/relationships/tags" Target="../tags/tag152.xml"/><Relationship Id="rId21" Type="http://schemas.openxmlformats.org/officeDocument/2006/relationships/tags" Target="../tags/tag170.xml"/><Relationship Id="rId7" Type="http://schemas.openxmlformats.org/officeDocument/2006/relationships/tags" Target="../tags/tag156.xml"/><Relationship Id="rId12" Type="http://schemas.openxmlformats.org/officeDocument/2006/relationships/tags" Target="../tags/tag161.xml"/><Relationship Id="rId17" Type="http://schemas.openxmlformats.org/officeDocument/2006/relationships/tags" Target="../tags/tag166.xml"/><Relationship Id="rId25" Type="http://schemas.openxmlformats.org/officeDocument/2006/relationships/tags" Target="../tags/tag174.xml"/><Relationship Id="rId2" Type="http://schemas.openxmlformats.org/officeDocument/2006/relationships/tags" Target="../tags/tag151.xml"/><Relationship Id="rId16" Type="http://schemas.openxmlformats.org/officeDocument/2006/relationships/tags" Target="../tags/tag165.xml"/><Relationship Id="rId20" Type="http://schemas.openxmlformats.org/officeDocument/2006/relationships/tags" Target="../tags/tag169.xml"/><Relationship Id="rId1" Type="http://schemas.openxmlformats.org/officeDocument/2006/relationships/tags" Target="../tags/tag150.xml"/><Relationship Id="rId6" Type="http://schemas.openxmlformats.org/officeDocument/2006/relationships/tags" Target="../tags/tag155.xml"/><Relationship Id="rId11" Type="http://schemas.openxmlformats.org/officeDocument/2006/relationships/tags" Target="../tags/tag160.xml"/><Relationship Id="rId24" Type="http://schemas.openxmlformats.org/officeDocument/2006/relationships/tags" Target="../tags/tag173.xml"/><Relationship Id="rId5" Type="http://schemas.openxmlformats.org/officeDocument/2006/relationships/tags" Target="../tags/tag154.xml"/><Relationship Id="rId15" Type="http://schemas.openxmlformats.org/officeDocument/2006/relationships/tags" Target="../tags/tag164.xml"/><Relationship Id="rId23" Type="http://schemas.openxmlformats.org/officeDocument/2006/relationships/tags" Target="../tags/tag172.xml"/><Relationship Id="rId10" Type="http://schemas.openxmlformats.org/officeDocument/2006/relationships/tags" Target="../tags/tag159.xml"/><Relationship Id="rId19" Type="http://schemas.openxmlformats.org/officeDocument/2006/relationships/tags" Target="../tags/tag168.xml"/><Relationship Id="rId4" Type="http://schemas.openxmlformats.org/officeDocument/2006/relationships/tags" Target="../tags/tag153.xml"/><Relationship Id="rId9" Type="http://schemas.openxmlformats.org/officeDocument/2006/relationships/tags" Target="../tags/tag158.xml"/><Relationship Id="rId14" Type="http://schemas.openxmlformats.org/officeDocument/2006/relationships/tags" Target="../tags/tag163.xml"/><Relationship Id="rId22" Type="http://schemas.openxmlformats.org/officeDocument/2006/relationships/tags" Target="../tags/tag17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tags" Target="../tags/tag187.xml"/><Relationship Id="rId18" Type="http://schemas.openxmlformats.org/officeDocument/2006/relationships/tags" Target="../tags/tag192.xml"/><Relationship Id="rId26" Type="http://schemas.openxmlformats.org/officeDocument/2006/relationships/slideLayout" Target="../slideLayouts/slideLayout2.xml"/><Relationship Id="rId3" Type="http://schemas.openxmlformats.org/officeDocument/2006/relationships/tags" Target="../tags/tag177.xml"/><Relationship Id="rId21" Type="http://schemas.openxmlformats.org/officeDocument/2006/relationships/tags" Target="../tags/tag195.xml"/><Relationship Id="rId7" Type="http://schemas.openxmlformats.org/officeDocument/2006/relationships/tags" Target="../tags/tag181.xml"/><Relationship Id="rId12" Type="http://schemas.openxmlformats.org/officeDocument/2006/relationships/tags" Target="../tags/tag186.xml"/><Relationship Id="rId17" Type="http://schemas.openxmlformats.org/officeDocument/2006/relationships/tags" Target="../tags/tag191.xml"/><Relationship Id="rId25" Type="http://schemas.openxmlformats.org/officeDocument/2006/relationships/tags" Target="../tags/tag199.xml"/><Relationship Id="rId2" Type="http://schemas.openxmlformats.org/officeDocument/2006/relationships/tags" Target="../tags/tag176.xml"/><Relationship Id="rId16" Type="http://schemas.openxmlformats.org/officeDocument/2006/relationships/tags" Target="../tags/tag190.xml"/><Relationship Id="rId20" Type="http://schemas.openxmlformats.org/officeDocument/2006/relationships/tags" Target="../tags/tag194.xml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11" Type="http://schemas.openxmlformats.org/officeDocument/2006/relationships/tags" Target="../tags/tag185.xml"/><Relationship Id="rId24" Type="http://schemas.openxmlformats.org/officeDocument/2006/relationships/tags" Target="../tags/tag198.xml"/><Relationship Id="rId5" Type="http://schemas.openxmlformats.org/officeDocument/2006/relationships/tags" Target="../tags/tag179.xml"/><Relationship Id="rId15" Type="http://schemas.openxmlformats.org/officeDocument/2006/relationships/tags" Target="../tags/tag189.xml"/><Relationship Id="rId23" Type="http://schemas.openxmlformats.org/officeDocument/2006/relationships/tags" Target="../tags/tag197.xml"/><Relationship Id="rId10" Type="http://schemas.openxmlformats.org/officeDocument/2006/relationships/tags" Target="../tags/tag184.xml"/><Relationship Id="rId19" Type="http://schemas.openxmlformats.org/officeDocument/2006/relationships/tags" Target="../tags/tag193.xml"/><Relationship Id="rId4" Type="http://schemas.openxmlformats.org/officeDocument/2006/relationships/tags" Target="../tags/tag178.xml"/><Relationship Id="rId9" Type="http://schemas.openxmlformats.org/officeDocument/2006/relationships/tags" Target="../tags/tag183.xml"/><Relationship Id="rId14" Type="http://schemas.openxmlformats.org/officeDocument/2006/relationships/tags" Target="../tags/tag188.xml"/><Relationship Id="rId22" Type="http://schemas.openxmlformats.org/officeDocument/2006/relationships/tags" Target="../tags/tag19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203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202.xml"/><Relationship Id="rId1" Type="http://schemas.openxmlformats.org/officeDocument/2006/relationships/tags" Target="../tags/tag20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05.xml"/><Relationship Id="rId4" Type="http://schemas.openxmlformats.org/officeDocument/2006/relationships/tags" Target="../tags/tag20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tags" Target="../tags/tag208.xml"/><Relationship Id="rId7" Type="http://schemas.openxmlformats.org/officeDocument/2006/relationships/image" Target="../media/image8.png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0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1.xml"/><Relationship Id="rId1" Type="http://schemas.openxmlformats.org/officeDocument/2006/relationships/tags" Target="../tags/tag210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1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13.xml"/><Relationship Id="rId1" Type="http://schemas.openxmlformats.org/officeDocument/2006/relationships/tags" Target="../tags/tag212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220.xml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228.xml"/><Relationship Id="rId13" Type="http://schemas.openxmlformats.org/officeDocument/2006/relationships/notesSlide" Target="../notesSlides/notesSlide20.xml"/><Relationship Id="rId3" Type="http://schemas.openxmlformats.org/officeDocument/2006/relationships/tags" Target="../tags/tag223.xml"/><Relationship Id="rId7" Type="http://schemas.openxmlformats.org/officeDocument/2006/relationships/tags" Target="../tags/tag227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222.xml"/><Relationship Id="rId1" Type="http://schemas.openxmlformats.org/officeDocument/2006/relationships/tags" Target="../tags/tag221.xml"/><Relationship Id="rId6" Type="http://schemas.openxmlformats.org/officeDocument/2006/relationships/tags" Target="../tags/tag226.xml"/><Relationship Id="rId11" Type="http://schemas.openxmlformats.org/officeDocument/2006/relationships/tags" Target="../tags/tag231.xml"/><Relationship Id="rId5" Type="http://schemas.openxmlformats.org/officeDocument/2006/relationships/tags" Target="../tags/tag225.xml"/><Relationship Id="rId10" Type="http://schemas.openxmlformats.org/officeDocument/2006/relationships/tags" Target="../tags/tag230.xml"/><Relationship Id="rId4" Type="http://schemas.openxmlformats.org/officeDocument/2006/relationships/tags" Target="../tags/tag224.xml"/><Relationship Id="rId9" Type="http://schemas.openxmlformats.org/officeDocument/2006/relationships/tags" Target="../tags/tag229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13" Type="http://schemas.openxmlformats.org/officeDocument/2006/relationships/tags" Target="../tags/tag244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12" Type="http://schemas.openxmlformats.org/officeDocument/2006/relationships/tags" Target="../tags/tag24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233.xml"/><Relationship Id="rId16" Type="http://schemas.openxmlformats.org/officeDocument/2006/relationships/tags" Target="../tags/tag247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11" Type="http://schemas.openxmlformats.org/officeDocument/2006/relationships/tags" Target="../tags/tag242.xml"/><Relationship Id="rId5" Type="http://schemas.openxmlformats.org/officeDocument/2006/relationships/tags" Target="../tags/tag236.xml"/><Relationship Id="rId15" Type="http://schemas.openxmlformats.org/officeDocument/2006/relationships/tags" Target="../tags/tag246.xml"/><Relationship Id="rId10" Type="http://schemas.openxmlformats.org/officeDocument/2006/relationships/tags" Target="../tags/tag241.xml"/><Relationship Id="rId4" Type="http://schemas.openxmlformats.org/officeDocument/2006/relationships/tags" Target="../tags/tag235.xml"/><Relationship Id="rId9" Type="http://schemas.openxmlformats.org/officeDocument/2006/relationships/tags" Target="../tags/tag240.xml"/><Relationship Id="rId14" Type="http://schemas.openxmlformats.org/officeDocument/2006/relationships/tags" Target="../tags/tag24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9.xml"/><Relationship Id="rId1" Type="http://schemas.openxmlformats.org/officeDocument/2006/relationships/tags" Target="../tags/tag24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" Type="http://schemas.openxmlformats.org/officeDocument/2006/relationships/tags" Target="../tags/tag250.xml"/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tags" Target="../tags/tag255.xml"/><Relationship Id="rId2" Type="http://schemas.openxmlformats.org/officeDocument/2006/relationships/tags" Target="../tags/tag254.xml"/><Relationship Id="rId1" Type="http://schemas.openxmlformats.org/officeDocument/2006/relationships/tags" Target="../tags/tag253.xml"/><Relationship Id="rId4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tags" Target="../tags/tag258.xml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4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tags" Target="../tags/tag261.xml"/><Relationship Id="rId2" Type="http://schemas.openxmlformats.org/officeDocument/2006/relationships/tags" Target="../tags/tag260.xml"/><Relationship Id="rId1" Type="http://schemas.openxmlformats.org/officeDocument/2006/relationships/tags" Target="../tags/tag259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63.xml"/><Relationship Id="rId4" Type="http://schemas.openxmlformats.org/officeDocument/2006/relationships/tags" Target="../tags/tag26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tags" Target="../tags/tag266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4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tags" Target="../tags/tag269.xml"/><Relationship Id="rId2" Type="http://schemas.openxmlformats.org/officeDocument/2006/relationships/tags" Target="../tags/tag268.xml"/><Relationship Id="rId1" Type="http://schemas.openxmlformats.org/officeDocument/2006/relationships/tags" Target="../tags/tag267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1.xml"/><Relationship Id="rId1" Type="http://schemas.openxmlformats.org/officeDocument/2006/relationships/tags" Target="../tags/tag27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3.xml"/><Relationship Id="rId1" Type="http://schemas.openxmlformats.org/officeDocument/2006/relationships/tags" Target="../tags/tag27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tags" Target="../tags/tag276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tags" Target="../tags/tag279.xml"/><Relationship Id="rId2" Type="http://schemas.openxmlformats.org/officeDocument/2006/relationships/tags" Target="../tags/tag278.xml"/><Relationship Id="rId1" Type="http://schemas.openxmlformats.org/officeDocument/2006/relationships/tags" Target="../tags/tag277.xml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1.xml"/><Relationship Id="rId1" Type="http://schemas.openxmlformats.org/officeDocument/2006/relationships/tags" Target="../tags/tag28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1905000"/>
            <a:ext cx="7772400" cy="1470025"/>
          </a:xfrm>
        </p:spPr>
        <p:txBody>
          <a:bodyPr>
            <a:noAutofit/>
          </a:bodyPr>
          <a:lstStyle/>
          <a:p>
            <a:r>
              <a:rPr lang="en-US" sz="4800" dirty="0" smtClean="0"/>
              <a:t>Privacy-Preserving Classification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685800" y="4191000"/>
            <a:ext cx="8382000" cy="2362200"/>
          </a:xfrm>
        </p:spPr>
        <p:txBody>
          <a:bodyPr>
            <a:normAutofit/>
          </a:bodyPr>
          <a:lstStyle/>
          <a:p>
            <a:pPr algn="l"/>
            <a:r>
              <a:rPr lang="en-US" sz="3600" dirty="0" err="1" smtClean="0">
                <a:solidFill>
                  <a:srgbClr val="0000FF"/>
                </a:solidFill>
              </a:rPr>
              <a:t>Kamalika</a:t>
            </a:r>
            <a:r>
              <a:rPr lang="en-US" sz="3600" dirty="0" smtClean="0">
                <a:solidFill>
                  <a:srgbClr val="0000FF"/>
                </a:solidFill>
              </a:rPr>
              <a:t> </a:t>
            </a:r>
            <a:r>
              <a:rPr lang="en-US" sz="3600" dirty="0" err="1" smtClean="0">
                <a:solidFill>
                  <a:srgbClr val="0000FF"/>
                </a:solidFill>
              </a:rPr>
              <a:t>Chaudhuri</a:t>
            </a:r>
            <a:r>
              <a:rPr lang="en-US" sz="3600" dirty="0" smtClean="0">
                <a:solidFill>
                  <a:srgbClr val="0000FF"/>
                </a:solidFill>
              </a:rPr>
              <a:t>	UC San Diego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Claire </a:t>
            </a:r>
            <a:r>
              <a:rPr lang="en-US" sz="3600" dirty="0" err="1" smtClean="0">
                <a:solidFill>
                  <a:schemeClr val="tx1"/>
                </a:solidFill>
              </a:rPr>
              <a:t>Monteleoni</a:t>
            </a:r>
            <a:r>
              <a:rPr lang="en-US" sz="3600" dirty="0" smtClean="0">
                <a:solidFill>
                  <a:schemeClr val="tx1"/>
                </a:solidFill>
              </a:rPr>
              <a:t> 		CCLS, Columbia</a:t>
            </a:r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Anand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Sarwate</a:t>
            </a:r>
            <a:r>
              <a:rPr lang="en-US" sz="3600" dirty="0" smtClean="0">
                <a:solidFill>
                  <a:schemeClr val="tx1"/>
                </a:solidFill>
              </a:rPr>
              <a:t>		ITA, UC San Diego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Sensitive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485900"/>
            <a:ext cx="4114800" cy="99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Medical Records</a:t>
            </a:r>
            <a:endParaRPr lang="en-US" sz="3600" dirty="0"/>
          </a:p>
        </p:txBody>
      </p:sp>
      <p:sp>
        <p:nvSpPr>
          <p:cNvPr id="4" name="Content Placeholder 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57200" y="2895600"/>
            <a:ext cx="41148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Genetic Data</a:t>
            </a:r>
          </a:p>
        </p:txBody>
      </p:sp>
      <p:sp>
        <p:nvSpPr>
          <p:cNvPr id="5" name="Content Placeholder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57200" y="4305300"/>
            <a:ext cx="41148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Financial Data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457200" y="5715000"/>
            <a:ext cx="41148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Search Logs</a:t>
            </a:r>
          </a:p>
        </p:txBody>
      </p:sp>
      <p:pic>
        <p:nvPicPr>
          <p:cNvPr id="7" name="Picture 6" descr="ist2_3174859-medical-records-stethoscope.jp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5105400" y="1409700"/>
            <a:ext cx="2514600" cy="1143000"/>
          </a:xfrm>
          <a:prstGeom prst="rect">
            <a:avLst/>
          </a:prstGeom>
        </p:spPr>
      </p:pic>
      <p:pic>
        <p:nvPicPr>
          <p:cNvPr id="8" name="Picture 7" descr="images11.jp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5105400" y="2895600"/>
            <a:ext cx="2514600" cy="990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05400" y="5600700"/>
            <a:ext cx="2514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kamalika\Desktop\Chase Platinum MasterCard.jpg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05401" y="4191000"/>
            <a:ext cx="2514600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>
            <p:custDataLst>
              <p:tags r:id="rId1"/>
            </p:custDataLst>
          </p:nvPr>
        </p:nvSpPr>
        <p:spPr>
          <a:xfrm>
            <a:off x="685800" y="2744450"/>
            <a:ext cx="7772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How to </a:t>
            </a:r>
            <a:r>
              <a:rPr lang="en-US" sz="4400" b="1" dirty="0" smtClean="0"/>
              <a:t>learn</a:t>
            </a:r>
            <a:r>
              <a:rPr lang="en-US" sz="4400" dirty="0" smtClean="0"/>
              <a:t> from </a:t>
            </a:r>
            <a:r>
              <a:rPr lang="en-US" sz="4400" b="1" dirty="0" smtClean="0"/>
              <a:t>sensitive</a:t>
            </a:r>
            <a:r>
              <a:rPr lang="en-US" sz="4400" dirty="0" smtClean="0">
                <a:solidFill>
                  <a:srgbClr val="0000FF"/>
                </a:solidFill>
              </a:rPr>
              <a:t> </a:t>
            </a:r>
            <a:r>
              <a:rPr lang="en-US" sz="4400" dirty="0" smtClean="0"/>
              <a:t>data </a:t>
            </a:r>
          </a:p>
          <a:p>
            <a:pPr algn="ctr"/>
            <a:r>
              <a:rPr lang="en-US" sz="4400" dirty="0" smtClean="0"/>
              <a:t>While preserving </a:t>
            </a:r>
            <a:r>
              <a:rPr lang="en-US" sz="4400" b="1" dirty="0" smtClean="0"/>
              <a:t>privacy</a:t>
            </a:r>
            <a:r>
              <a:rPr lang="en-US" sz="4400" dirty="0" smtClean="0"/>
              <a:t>?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A Learning Problem: Flu Test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  <p:custDataLst>
              <p:tags r:id="rId2"/>
            </p:custDataLst>
          </p:nvPr>
        </p:nvPicPr>
        <p:blipFill>
          <a:blip r:embed="rId6" cstate="print"/>
          <a:srcRect l="8728" t="37628" r="10454" b="30899"/>
          <a:stretch>
            <a:fillRect/>
          </a:stretch>
        </p:blipFill>
        <p:spPr bwMode="auto">
          <a:xfrm>
            <a:off x="533400" y="1371600"/>
            <a:ext cx="8077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>
            <p:custDataLst>
              <p:tags r:id="rId3"/>
            </p:custDataLst>
          </p:nvPr>
        </p:nvSpPr>
        <p:spPr>
          <a:xfrm>
            <a:off x="685800" y="4867870"/>
            <a:ext cx="800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Predicts</a:t>
            </a:r>
            <a:r>
              <a:rPr lang="en-US" sz="3600" dirty="0" smtClean="0"/>
              <a:t> flu or not, based on </a:t>
            </a:r>
            <a:r>
              <a:rPr lang="en-US" sz="3600" b="1" dirty="0" smtClean="0"/>
              <a:t>symptoms</a:t>
            </a:r>
          </a:p>
          <a:p>
            <a:endParaRPr lang="en-US" sz="3600" dirty="0" smtClean="0"/>
          </a:p>
          <a:p>
            <a:endParaRPr lang="en-US" dirty="0"/>
          </a:p>
        </p:txBody>
      </p:sp>
      <p:sp>
        <p:nvSpPr>
          <p:cNvPr id="5" name="TextBox 4"/>
          <p:cNvSpPr txBox="1"/>
          <p:nvPr>
            <p:custDataLst>
              <p:tags r:id="rId4"/>
            </p:custDataLst>
          </p:nvPr>
        </p:nvSpPr>
        <p:spPr>
          <a:xfrm>
            <a:off x="685800" y="5553670"/>
            <a:ext cx="800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Trained</a:t>
            </a:r>
            <a:r>
              <a:rPr lang="en-US" sz="3600" dirty="0" smtClean="0"/>
              <a:t> on sensitive patient data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From Attributes to Labeled Data</a:t>
            </a:r>
            <a:endParaRPr lang="en-US" dirty="0"/>
          </a:p>
        </p:txBody>
      </p:sp>
      <p:sp>
        <p:nvSpPr>
          <p:cNvPr id="5" name="Rectangle 4"/>
          <p:cNvSpPr/>
          <p:nvPr>
            <p:custDataLst>
              <p:tags r:id="rId2"/>
            </p:custDataLst>
          </p:nvPr>
        </p:nvSpPr>
        <p:spPr>
          <a:xfrm>
            <a:off x="1219200" y="1828800"/>
            <a:ext cx="1676400" cy="609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Yes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>
            <p:custDataLst>
              <p:tags r:id="rId3"/>
            </p:custDataLst>
          </p:nvPr>
        </p:nvSpPr>
        <p:spPr>
          <a:xfrm>
            <a:off x="2895600" y="1828800"/>
            <a:ext cx="1676400" cy="609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No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>
            <p:custDataLst>
              <p:tags r:id="rId4"/>
            </p:custDataLst>
          </p:nvPr>
        </p:nvSpPr>
        <p:spPr>
          <a:xfrm>
            <a:off x="4572000" y="1828800"/>
            <a:ext cx="1676400" cy="609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99F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>
            <p:custDataLst>
              <p:tags r:id="rId5"/>
            </p:custDataLst>
          </p:nvPr>
        </p:nvSpPr>
        <p:spPr>
          <a:xfrm>
            <a:off x="6477000" y="1828800"/>
            <a:ext cx="1676400" cy="609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No</a:t>
            </a:r>
            <a:endParaRPr lang="en-US" sz="2800" b="1" dirty="0">
              <a:solidFill>
                <a:schemeClr val="tx1"/>
              </a:solidFill>
            </a:endParaRPr>
          </a:p>
        </p:txBody>
      </p:sp>
      <p:grpSp>
        <p:nvGrpSpPr>
          <p:cNvPr id="17" name="Group 16"/>
          <p:cNvGrpSpPr/>
          <p:nvPr>
            <p:custDataLst>
              <p:tags r:id="rId6"/>
            </p:custDataLst>
          </p:nvPr>
        </p:nvGrpSpPr>
        <p:grpSpPr>
          <a:xfrm>
            <a:off x="1447800" y="2590800"/>
            <a:ext cx="7620000" cy="954107"/>
            <a:chOff x="1066800" y="2590800"/>
            <a:chExt cx="7620000" cy="954107"/>
          </a:xfrm>
        </p:grpSpPr>
        <p:sp>
          <p:nvSpPr>
            <p:cNvPr id="11" name="TextBox 10"/>
            <p:cNvSpPr txBox="1"/>
            <p:nvPr/>
          </p:nvSpPr>
          <p:spPr>
            <a:xfrm>
              <a:off x="1066800" y="2590800"/>
              <a:ext cx="13716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Sore </a:t>
              </a:r>
            </a:p>
            <a:p>
              <a:r>
                <a:rPr lang="en-US" sz="2800" dirty="0" smtClean="0"/>
                <a:t>Throat</a:t>
              </a:r>
              <a:endParaRPr lang="en-US" sz="28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19400" y="2590800"/>
              <a:ext cx="1371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Fever</a:t>
              </a:r>
              <a:endParaRPr lang="en-US" sz="28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38600" y="2590800"/>
              <a:ext cx="2057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Temperature</a:t>
              </a:r>
              <a:endParaRPr lang="en-US" sz="28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629400" y="2590800"/>
              <a:ext cx="2057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Flu</a:t>
              </a:r>
              <a:endParaRPr lang="en-US" sz="2800" dirty="0"/>
            </a:p>
          </p:txBody>
        </p:sp>
      </p:grpSp>
      <p:sp>
        <p:nvSpPr>
          <p:cNvPr id="18" name="Down Arrow 17"/>
          <p:cNvSpPr/>
          <p:nvPr>
            <p:custDataLst>
              <p:tags r:id="rId7"/>
            </p:custDataLst>
          </p:nvPr>
        </p:nvSpPr>
        <p:spPr>
          <a:xfrm>
            <a:off x="3886200" y="3505200"/>
            <a:ext cx="838200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/>
          <p:cNvGrpSpPr/>
          <p:nvPr>
            <p:custDataLst>
              <p:tags r:id="rId8"/>
            </p:custDataLst>
          </p:nvPr>
        </p:nvGrpSpPr>
        <p:grpSpPr>
          <a:xfrm>
            <a:off x="2209800" y="4648200"/>
            <a:ext cx="4724400" cy="838200"/>
            <a:chOff x="1524000" y="4724400"/>
            <a:chExt cx="4724400" cy="838200"/>
          </a:xfrm>
        </p:grpSpPr>
        <p:sp>
          <p:nvSpPr>
            <p:cNvPr id="20" name="Rectangle 19"/>
            <p:cNvSpPr/>
            <p:nvPr/>
          </p:nvSpPr>
          <p:spPr>
            <a:xfrm>
              <a:off x="1524000" y="4724400"/>
              <a:ext cx="1066800" cy="83820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tx1"/>
                  </a:solidFill>
                </a:rPr>
                <a:t>1</a:t>
              </a:r>
              <a:endParaRPr lang="en-US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590800" y="4724400"/>
              <a:ext cx="1066800" cy="83820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tx1"/>
                  </a:solidFill>
                </a:rPr>
                <a:t>0</a:t>
              </a:r>
              <a:endParaRPr lang="en-US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657600" y="4724400"/>
              <a:ext cx="1066800" cy="83820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tx1"/>
                  </a:solidFill>
                </a:rPr>
                <a:t>99</a:t>
              </a:r>
              <a:endParaRPr lang="en-US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181600" y="4724400"/>
              <a:ext cx="1066800" cy="838200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800" b="1" dirty="0" smtClean="0">
                  <a:solidFill>
                    <a:srgbClr val="00B050"/>
                  </a:solidFill>
                </a:rPr>
                <a:t>-</a:t>
              </a:r>
              <a:r>
                <a:rPr lang="en-US" sz="3600" b="1" dirty="0" err="1" smtClean="0">
                  <a:solidFill>
                    <a:srgbClr val="00B050"/>
                  </a:solidFill>
                </a:rPr>
                <a:t>ve</a:t>
              </a:r>
              <a:endParaRPr lang="en-US" sz="3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9" name="TextBox 18"/>
          <p:cNvSpPr txBox="1"/>
          <p:nvPr>
            <p:custDataLst>
              <p:tags r:id="rId9"/>
            </p:custDataLst>
          </p:nvPr>
        </p:nvSpPr>
        <p:spPr>
          <a:xfrm>
            <a:off x="3276600" y="56388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Data</a:t>
            </a:r>
            <a:endParaRPr lang="en-US" sz="3600" dirty="0"/>
          </a:p>
        </p:txBody>
      </p:sp>
      <p:sp>
        <p:nvSpPr>
          <p:cNvPr id="21" name="TextBox 20"/>
          <p:cNvSpPr txBox="1"/>
          <p:nvPr>
            <p:custDataLst>
              <p:tags r:id="rId10"/>
            </p:custDataLst>
          </p:nvPr>
        </p:nvSpPr>
        <p:spPr>
          <a:xfrm>
            <a:off x="5791200" y="56388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Label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8" grpId="0" animBg="1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Classifying Sensitive Data</a:t>
            </a:r>
            <a:endParaRPr lang="en-US" dirty="0"/>
          </a:p>
        </p:txBody>
      </p:sp>
      <p:sp>
        <p:nvSpPr>
          <p:cNvPr id="6" name="Right Arrow 5"/>
          <p:cNvSpPr/>
          <p:nvPr>
            <p:custDataLst>
              <p:tags r:id="rId2"/>
            </p:custDataLst>
          </p:nvPr>
        </p:nvSpPr>
        <p:spPr>
          <a:xfrm>
            <a:off x="2971800" y="2891925"/>
            <a:ext cx="5334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>
            <p:custDataLst>
              <p:tags r:id="rId3"/>
            </p:custDataLst>
          </p:nvPr>
        </p:nvSpPr>
        <p:spPr>
          <a:xfrm>
            <a:off x="3657600" y="2615687"/>
            <a:ext cx="1905000" cy="1066800"/>
          </a:xfrm>
          <a:prstGeom prst="round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Learner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8" name="Right Arrow 7"/>
          <p:cNvSpPr/>
          <p:nvPr>
            <p:custDataLst>
              <p:tags r:id="rId4"/>
            </p:custDataLst>
          </p:nvPr>
        </p:nvSpPr>
        <p:spPr>
          <a:xfrm>
            <a:off x="5715000" y="2891925"/>
            <a:ext cx="5334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>
            <p:custDataLst>
              <p:tags r:id="rId5"/>
            </p:custDataLst>
          </p:nvPr>
        </p:nvGrpSpPr>
        <p:grpSpPr>
          <a:xfrm>
            <a:off x="6477000" y="2271418"/>
            <a:ext cx="1143000" cy="1396663"/>
            <a:chOff x="7162800" y="2590800"/>
            <a:chExt cx="1143000" cy="1396663"/>
          </a:xfrm>
        </p:grpSpPr>
        <p:cxnSp>
          <p:nvCxnSpPr>
            <p:cNvPr id="10" name="Straight Arrow Connector 9"/>
            <p:cNvCxnSpPr/>
            <p:nvPr/>
          </p:nvCxnSpPr>
          <p:spPr>
            <a:xfrm rot="10800000">
              <a:off x="7162800" y="2819400"/>
              <a:ext cx="1066802" cy="1057998"/>
            </a:xfrm>
            <a:prstGeom prst="straightConnector1">
              <a:avLst/>
            </a:prstGeom>
            <a:ln w="5715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7162800" y="2971800"/>
              <a:ext cx="6096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b="1" dirty="0" smtClean="0">
                  <a:solidFill>
                    <a:srgbClr val="FF0000"/>
                  </a:solidFill>
                </a:rPr>
                <a:t>+</a:t>
              </a:r>
              <a:endParaRPr lang="en-US" sz="60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696200" y="2590800"/>
              <a:ext cx="6096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b="1" dirty="0" smtClean="0">
                  <a:solidFill>
                    <a:srgbClr val="00B050"/>
                  </a:solidFill>
                </a:rPr>
                <a:t>-</a:t>
              </a:r>
              <a:endParaRPr lang="en-US" sz="66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3" name="TextBox 12"/>
          <p:cNvSpPr txBox="1"/>
          <p:nvPr>
            <p:custDataLst>
              <p:tags r:id="rId6"/>
            </p:custDataLst>
          </p:nvPr>
        </p:nvSpPr>
        <p:spPr>
          <a:xfrm>
            <a:off x="5943600" y="3752671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Public</a:t>
            </a:r>
          </a:p>
          <a:p>
            <a:pPr algn="ctr"/>
            <a:r>
              <a:rPr lang="en-US" sz="3600" b="1" dirty="0" smtClean="0"/>
              <a:t>Classifier</a:t>
            </a:r>
            <a:endParaRPr lang="en-US" sz="3600" b="1" dirty="0"/>
          </a:p>
        </p:txBody>
      </p:sp>
      <p:grpSp>
        <p:nvGrpSpPr>
          <p:cNvPr id="22" name="Group 21"/>
          <p:cNvGrpSpPr/>
          <p:nvPr>
            <p:custDataLst>
              <p:tags r:id="rId7"/>
            </p:custDataLst>
          </p:nvPr>
        </p:nvGrpSpPr>
        <p:grpSpPr>
          <a:xfrm>
            <a:off x="762000" y="1995556"/>
            <a:ext cx="1447800" cy="1600200"/>
            <a:chOff x="1371600" y="2286000"/>
            <a:chExt cx="1447800" cy="1600200"/>
          </a:xfrm>
        </p:grpSpPr>
        <p:sp>
          <p:nvSpPr>
            <p:cNvPr id="25" name="TextBox 24"/>
            <p:cNvSpPr txBox="1"/>
            <p:nvPr/>
          </p:nvSpPr>
          <p:spPr>
            <a:xfrm>
              <a:off x="1600200" y="2286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752600" y="2463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71600" y="23622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524000" y="2667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828800" y="27680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981200" y="30728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133600" y="33014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600200" y="2971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33600" y="2590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362200" y="2844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5" name="Group 34"/>
          <p:cNvGrpSpPr/>
          <p:nvPr>
            <p:custDataLst>
              <p:tags r:id="rId8"/>
            </p:custDataLst>
          </p:nvPr>
        </p:nvGrpSpPr>
        <p:grpSpPr>
          <a:xfrm>
            <a:off x="1447800" y="1995556"/>
            <a:ext cx="1524000" cy="1760041"/>
            <a:chOff x="1905000" y="2286000"/>
            <a:chExt cx="1524000" cy="1760041"/>
          </a:xfrm>
        </p:grpSpPr>
        <p:sp>
          <p:nvSpPr>
            <p:cNvPr id="36" name="TextBox 35"/>
            <p:cNvSpPr txBox="1"/>
            <p:nvPr/>
          </p:nvSpPr>
          <p:spPr>
            <a:xfrm>
              <a:off x="2971800" y="3276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37" name="Group 77"/>
            <p:cNvGrpSpPr/>
            <p:nvPr/>
          </p:nvGrpSpPr>
          <p:grpSpPr>
            <a:xfrm>
              <a:off x="1905000" y="2286000"/>
              <a:ext cx="1524000" cy="1531441"/>
              <a:chOff x="6477000" y="2743200"/>
              <a:chExt cx="1524000" cy="1531441"/>
            </a:xfrm>
          </p:grpSpPr>
          <p:grpSp>
            <p:nvGrpSpPr>
              <p:cNvPr id="38" name="Group 74"/>
              <p:cNvGrpSpPr/>
              <p:nvPr/>
            </p:nvGrpSpPr>
            <p:grpSpPr>
              <a:xfrm>
                <a:off x="7010400" y="3200400"/>
                <a:ext cx="990600" cy="1074241"/>
                <a:chOff x="7543800" y="3048000"/>
                <a:chExt cx="990600" cy="1074241"/>
              </a:xfrm>
            </p:grpSpPr>
            <p:sp>
              <p:nvSpPr>
                <p:cNvPr id="41" name="TextBox 40"/>
                <p:cNvSpPr txBox="1"/>
                <p:nvPr/>
              </p:nvSpPr>
              <p:spPr>
                <a:xfrm>
                  <a:off x="75438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76962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43" name="TextBox 42"/>
                <p:cNvSpPr txBox="1"/>
                <p:nvPr/>
              </p:nvSpPr>
              <p:spPr>
                <a:xfrm>
                  <a:off x="7848600" y="33528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81534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78486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39" name="TextBox 38"/>
              <p:cNvSpPr txBox="1"/>
              <p:nvPr/>
            </p:nvSpPr>
            <p:spPr>
              <a:xfrm>
                <a:off x="7086600" y="28956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6477000" y="27432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p:grpSp>
      </p:grpSp>
      <p:sp>
        <p:nvSpPr>
          <p:cNvPr id="46" name="Content Placeholder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990600" y="5410200"/>
            <a:ext cx="8001000" cy="76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800" b="1" dirty="0" smtClean="0"/>
              <a:t>Goals: Privacy and Accuracy</a:t>
            </a:r>
          </a:p>
        </p:txBody>
      </p:sp>
      <p:sp>
        <p:nvSpPr>
          <p:cNvPr id="48" name="TextBox 47"/>
          <p:cNvSpPr txBox="1"/>
          <p:nvPr>
            <p:custDataLst>
              <p:tags r:id="rId10"/>
            </p:custDataLst>
          </p:nvPr>
        </p:nvSpPr>
        <p:spPr>
          <a:xfrm>
            <a:off x="838200" y="3744258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Private</a:t>
            </a:r>
          </a:p>
          <a:p>
            <a:pPr algn="ctr"/>
            <a:r>
              <a:rPr lang="en-US" sz="3600" b="1" dirty="0" smtClean="0"/>
              <a:t>Data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762000" y="4419600"/>
            <a:ext cx="807720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Goal:     Find </a:t>
            </a:r>
            <a:r>
              <a:rPr lang="en-US" b="1" dirty="0" smtClean="0"/>
              <a:t>Vector w</a:t>
            </a:r>
            <a:r>
              <a:rPr lang="en-US" b="1" dirty="0" smtClean="0">
                <a:solidFill>
                  <a:schemeClr val="accent6"/>
                </a:solidFill>
              </a:rPr>
              <a:t> </a:t>
            </a:r>
            <a:r>
              <a:rPr lang="en-US" dirty="0" smtClean="0"/>
              <a:t>that separates </a:t>
            </a:r>
            <a:r>
              <a:rPr lang="en-US" b="1" dirty="0" smtClean="0">
                <a:solidFill>
                  <a:srgbClr val="FF0000"/>
                </a:solidFill>
              </a:rPr>
              <a:t>+</a:t>
            </a:r>
            <a:r>
              <a:rPr lang="en-US" dirty="0" smtClean="0"/>
              <a:t> from </a:t>
            </a:r>
            <a:r>
              <a:rPr lang="en-US" b="1" dirty="0" smtClean="0">
                <a:solidFill>
                  <a:srgbClr val="00B050"/>
                </a:solidFill>
              </a:rPr>
              <a:t>–</a:t>
            </a:r>
            <a:r>
              <a:rPr lang="en-US" dirty="0" smtClean="0"/>
              <a:t>,</a:t>
            </a:r>
          </a:p>
          <a:p>
            <a:pPr>
              <a:buNone/>
            </a:pPr>
            <a:r>
              <a:rPr lang="en-US" b="1" dirty="0" smtClean="0">
                <a:solidFill>
                  <a:srgbClr val="00B050"/>
                </a:solidFill>
              </a:rPr>
              <a:t>		    </a:t>
            </a:r>
            <a:r>
              <a:rPr lang="en-US" dirty="0" smtClean="0"/>
              <a:t>for points from P</a:t>
            </a:r>
          </a:p>
          <a:p>
            <a:pPr>
              <a:buNone/>
            </a:pPr>
            <a:r>
              <a:rPr lang="en-US" dirty="0" smtClean="0"/>
              <a:t>Key:	    Find a </a:t>
            </a:r>
            <a:r>
              <a:rPr lang="en-US" b="1" dirty="0" smtClean="0"/>
              <a:t>simple</a:t>
            </a:r>
            <a:r>
              <a:rPr lang="en-US" dirty="0" smtClean="0"/>
              <a:t> model to </a:t>
            </a:r>
            <a:r>
              <a:rPr lang="en-US" b="1" dirty="0" smtClean="0"/>
              <a:t>fit</a:t>
            </a:r>
            <a:r>
              <a:rPr lang="en-US" dirty="0" smtClean="0"/>
              <a:t> samples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Linear Classification 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" name="TextBox 29"/>
          <p:cNvSpPr txBox="1"/>
          <p:nvPr>
            <p:custDataLst>
              <p:tags r:id="rId3"/>
            </p:custDataLst>
          </p:nvPr>
        </p:nvSpPr>
        <p:spPr>
          <a:xfrm>
            <a:off x="4419600" y="2405694"/>
            <a:ext cx="4495800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200" dirty="0" smtClean="0"/>
              <a:t>Distribution P over </a:t>
            </a:r>
          </a:p>
          <a:p>
            <a:pPr marL="342900" lvl="0" indent="-342900">
              <a:spcBef>
                <a:spcPct val="20000"/>
              </a:spcBef>
            </a:pPr>
            <a:r>
              <a:rPr lang="en-US" sz="3200" dirty="0" smtClean="0"/>
              <a:t>labeled examples</a:t>
            </a:r>
          </a:p>
        </p:txBody>
      </p:sp>
      <p:grpSp>
        <p:nvGrpSpPr>
          <p:cNvPr id="2" name="Group 40"/>
          <p:cNvGrpSpPr/>
          <p:nvPr>
            <p:custDataLst>
              <p:tags r:id="rId4"/>
            </p:custDataLst>
          </p:nvPr>
        </p:nvGrpSpPr>
        <p:grpSpPr>
          <a:xfrm>
            <a:off x="762000" y="1905001"/>
            <a:ext cx="3124200" cy="2209800"/>
            <a:chOff x="914400" y="2057400"/>
            <a:chExt cx="2971800" cy="1905000"/>
          </a:xfrm>
        </p:grpSpPr>
        <p:grpSp>
          <p:nvGrpSpPr>
            <p:cNvPr id="5" name="Group 35"/>
            <p:cNvGrpSpPr/>
            <p:nvPr/>
          </p:nvGrpSpPr>
          <p:grpSpPr>
            <a:xfrm>
              <a:off x="914400" y="2057400"/>
              <a:ext cx="2286000" cy="1905000"/>
              <a:chOff x="838200" y="2209800"/>
              <a:chExt cx="1981200" cy="1676400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838200" y="2209800"/>
                <a:ext cx="990600" cy="1676400"/>
              </a:xfrm>
              <a:prstGeom prst="rect">
                <a:avLst/>
              </a:prstGeom>
              <a:solidFill>
                <a:srgbClr val="FF000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ight Triangle 26"/>
              <p:cNvSpPr/>
              <p:nvPr/>
            </p:nvSpPr>
            <p:spPr>
              <a:xfrm>
                <a:off x="1828800" y="2209800"/>
                <a:ext cx="990600" cy="1676400"/>
              </a:xfrm>
              <a:prstGeom prst="rtTriangle">
                <a:avLst/>
              </a:prstGeom>
              <a:solidFill>
                <a:srgbClr val="FF000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7"/>
            <p:cNvGrpSpPr/>
            <p:nvPr/>
          </p:nvGrpSpPr>
          <p:grpSpPr>
            <a:xfrm>
              <a:off x="1600200" y="2057400"/>
              <a:ext cx="2286000" cy="1905000"/>
              <a:chOff x="2667000" y="2209800"/>
              <a:chExt cx="1981200" cy="1676400"/>
            </a:xfrm>
          </p:grpSpPr>
          <p:sp>
            <p:nvSpPr>
              <p:cNvPr id="31" name="Rectangle 30"/>
              <p:cNvSpPr/>
              <p:nvPr/>
            </p:nvSpPr>
            <p:spPr>
              <a:xfrm>
                <a:off x="3657600" y="2209800"/>
                <a:ext cx="990600" cy="1676400"/>
              </a:xfrm>
              <a:prstGeom prst="rect">
                <a:avLst/>
              </a:prstGeom>
              <a:solidFill>
                <a:srgbClr val="00B05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ight Triangle 31"/>
              <p:cNvSpPr/>
              <p:nvPr/>
            </p:nvSpPr>
            <p:spPr>
              <a:xfrm flipH="1" flipV="1">
                <a:off x="2667000" y="2209800"/>
                <a:ext cx="990600" cy="1676400"/>
              </a:xfrm>
              <a:prstGeom prst="rtTriangle">
                <a:avLst/>
              </a:prstGeom>
              <a:solidFill>
                <a:srgbClr val="00B05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7" name="Group 56"/>
          <p:cNvGrpSpPr/>
          <p:nvPr>
            <p:custDataLst>
              <p:tags r:id="rId5"/>
            </p:custDataLst>
          </p:nvPr>
        </p:nvGrpSpPr>
        <p:grpSpPr>
          <a:xfrm>
            <a:off x="1219200" y="2133601"/>
            <a:ext cx="1447800" cy="1600200"/>
            <a:chOff x="1371600" y="2286000"/>
            <a:chExt cx="1447800" cy="1600200"/>
          </a:xfrm>
        </p:grpSpPr>
        <p:sp>
          <p:nvSpPr>
            <p:cNvPr id="43" name="TextBox 42"/>
            <p:cNvSpPr txBox="1"/>
            <p:nvPr/>
          </p:nvSpPr>
          <p:spPr>
            <a:xfrm>
              <a:off x="1600200" y="2286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752600" y="2463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371600" y="23622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524000" y="2667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28800" y="27680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981200" y="30728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133600" y="33014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600200" y="2971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133600" y="2590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362200" y="2844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Group 78"/>
          <p:cNvGrpSpPr/>
          <p:nvPr>
            <p:custDataLst>
              <p:tags r:id="rId6"/>
            </p:custDataLst>
          </p:nvPr>
        </p:nvGrpSpPr>
        <p:grpSpPr>
          <a:xfrm>
            <a:off x="1905000" y="2133601"/>
            <a:ext cx="1524000" cy="1760041"/>
            <a:chOff x="1905000" y="2286000"/>
            <a:chExt cx="1524000" cy="1760041"/>
          </a:xfrm>
        </p:grpSpPr>
        <p:sp>
          <p:nvSpPr>
            <p:cNvPr id="72" name="TextBox 71"/>
            <p:cNvSpPr txBox="1"/>
            <p:nvPr/>
          </p:nvSpPr>
          <p:spPr>
            <a:xfrm>
              <a:off x="2971800" y="3276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9" name="Group 77"/>
            <p:cNvGrpSpPr/>
            <p:nvPr/>
          </p:nvGrpSpPr>
          <p:grpSpPr>
            <a:xfrm>
              <a:off x="1905000" y="2286000"/>
              <a:ext cx="1524000" cy="1531441"/>
              <a:chOff x="6477000" y="2743200"/>
              <a:chExt cx="1524000" cy="1531441"/>
            </a:xfrm>
          </p:grpSpPr>
          <p:grpSp>
            <p:nvGrpSpPr>
              <p:cNvPr id="10" name="Group 74"/>
              <p:cNvGrpSpPr/>
              <p:nvPr/>
            </p:nvGrpSpPr>
            <p:grpSpPr>
              <a:xfrm>
                <a:off x="7010400" y="3200400"/>
                <a:ext cx="990600" cy="1074241"/>
                <a:chOff x="7543800" y="3048000"/>
                <a:chExt cx="990600" cy="1074241"/>
              </a:xfrm>
            </p:grpSpPr>
            <p:sp>
              <p:nvSpPr>
                <p:cNvPr id="69" name="TextBox 68"/>
                <p:cNvSpPr txBox="1"/>
                <p:nvPr/>
              </p:nvSpPr>
              <p:spPr>
                <a:xfrm>
                  <a:off x="75438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70" name="TextBox 69"/>
                <p:cNvSpPr txBox="1"/>
                <p:nvPr/>
              </p:nvSpPr>
              <p:spPr>
                <a:xfrm>
                  <a:off x="76962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71" name="TextBox 70"/>
                <p:cNvSpPr txBox="1"/>
                <p:nvPr/>
              </p:nvSpPr>
              <p:spPr>
                <a:xfrm>
                  <a:off x="7848600" y="33528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1534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74" name="TextBox 73"/>
                <p:cNvSpPr txBox="1"/>
                <p:nvPr/>
              </p:nvSpPr>
              <p:spPr>
                <a:xfrm>
                  <a:off x="78486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76" name="TextBox 75"/>
              <p:cNvSpPr txBox="1"/>
              <p:nvPr/>
            </p:nvSpPr>
            <p:spPr>
              <a:xfrm>
                <a:off x="7086600" y="28956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6477000" y="27432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p:grpSp>
      </p:grpSp>
      <p:cxnSp>
        <p:nvCxnSpPr>
          <p:cNvPr id="81" name="Straight Connector 80"/>
          <p:cNvCxnSpPr/>
          <p:nvPr>
            <p:custDataLst>
              <p:tags r:id="rId7"/>
            </p:custDataLst>
          </p:nvPr>
        </p:nvCxnSpPr>
        <p:spPr>
          <a:xfrm rot="16200000" flipH="1">
            <a:off x="1066800" y="2362201"/>
            <a:ext cx="2209800" cy="1295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>
            <p:custDataLst>
              <p:tags r:id="rId8"/>
            </p:custDataLst>
          </p:nvPr>
        </p:nvSpPr>
        <p:spPr>
          <a:xfrm>
            <a:off x="1328853" y="1501698"/>
            <a:ext cx="4138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w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Empirical Risk Minimization (ERM)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838200" y="1979474"/>
            <a:ext cx="7620000" cy="2514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>
              <a:spcBef>
                <a:spcPct val="20000"/>
              </a:spcBef>
              <a:defRPr/>
            </a:pPr>
            <a:r>
              <a:rPr lang="en-US" sz="4000" dirty="0" smtClean="0">
                <a:solidFill>
                  <a:prstClr val="black"/>
                </a:solidFill>
              </a:rPr>
              <a:t>Given:  Labeled data (x</a:t>
            </a:r>
            <a:r>
              <a:rPr lang="en-US" sz="4000" baseline="-25000" dirty="0" smtClean="0">
                <a:solidFill>
                  <a:prstClr val="black"/>
                </a:solidFill>
              </a:rPr>
              <a:t>i</a:t>
            </a:r>
            <a:r>
              <a:rPr lang="en-US" sz="4000" dirty="0" smtClean="0">
                <a:solidFill>
                  <a:prstClr val="black"/>
                </a:solidFill>
              </a:rPr>
              <a:t>, </a:t>
            </a:r>
            <a:r>
              <a:rPr lang="en-US" sz="4000" dirty="0" err="1" smtClean="0">
                <a:solidFill>
                  <a:prstClr val="black"/>
                </a:solidFill>
              </a:rPr>
              <a:t>y</a:t>
            </a:r>
            <a:r>
              <a:rPr lang="en-US" sz="4000" baseline="-25000" dirty="0" err="1" smtClean="0">
                <a:solidFill>
                  <a:prstClr val="black"/>
                </a:solidFill>
              </a:rPr>
              <a:t>i</a:t>
            </a:r>
            <a:r>
              <a:rPr lang="en-US" sz="4000" dirty="0" smtClean="0">
                <a:solidFill>
                  <a:prstClr val="black"/>
                </a:solidFill>
              </a:rPr>
              <a:t>)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Find </a:t>
            </a:r>
            <a:r>
              <a:rPr kumimoji="0" 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minimizing: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½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mmi10"/>
                <a:ea typeface="+mn-ea"/>
                <a:cs typeface="+mn-cs"/>
              </a:rPr>
              <a:t>¸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|w|</a:t>
            </a:r>
            <a:r>
              <a:rPr kumimoji="0" lang="en-US" sz="4000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lang="en-US" sz="4000" b="1" dirty="0" smtClean="0">
                <a:solidFill>
                  <a:srgbClr val="0000FF"/>
                </a:solidFill>
              </a:rPr>
              <a:t>   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   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ymbol"/>
                <a:ea typeface="+mn-ea"/>
                <a:cs typeface="+mn-cs"/>
                <a:sym typeface="Symbol"/>
              </a:rPr>
              <a:t></a:t>
            </a:r>
            <a:r>
              <a:rPr kumimoji="0" lang="en-US" sz="4000" b="1" i="0" u="none" strike="noStrike" kern="1200" cap="none" spc="0" normalizeH="0" baseline="-25000" noProof="0" dirty="0" err="1" smtClean="0">
                <a:ln>
                  <a:noFill/>
                </a:ln>
                <a:effectLst/>
                <a:uLnTx/>
                <a:uFillTx/>
                <a:ea typeface="+mn-ea"/>
                <a:cs typeface="+mn-cs"/>
                <a:sym typeface="Symbol"/>
              </a:rPr>
              <a:t>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L(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kumimoji="0" lang="en-US" sz="4000" b="1" i="0" u="none" strike="noStrike" kern="1200" cap="none" spc="0" normalizeH="0" baseline="-2500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w</a:t>
            </a:r>
            <a:r>
              <a:rPr kumimoji="0" lang="en-US" sz="4000" b="1" i="0" u="none" strike="noStrike" kern="1200" cap="none" spc="0" normalizeH="0" baseline="1500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x</a:t>
            </a:r>
            <a:r>
              <a:rPr kumimoji="0" lang="en-US" sz="4000" b="1" i="0" u="none" strike="noStrike" kern="120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635925" y="4265474"/>
            <a:ext cx="411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00FF"/>
                </a:solidFill>
              </a:rPr>
              <a:t>Regularizer</a:t>
            </a:r>
            <a:endParaRPr lang="en-US" sz="3600" b="1" dirty="0" smtClean="0">
              <a:solidFill>
                <a:srgbClr val="0000FF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(Model Complexity)</a:t>
            </a:r>
          </a:p>
          <a:p>
            <a:endParaRPr lang="en-US" sz="3600" dirty="0"/>
          </a:p>
        </p:txBody>
      </p:sp>
      <p:sp>
        <p:nvSpPr>
          <p:cNvPr id="10" name="TextBox 9"/>
          <p:cNvSpPr txBox="1"/>
          <p:nvPr>
            <p:custDataLst>
              <p:tags r:id="rId4"/>
            </p:custDataLst>
          </p:nvPr>
        </p:nvSpPr>
        <p:spPr>
          <a:xfrm>
            <a:off x="4724400" y="4265474"/>
            <a:ext cx="3048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Risk</a:t>
            </a:r>
          </a:p>
          <a:p>
            <a:pPr algn="ctr"/>
            <a:r>
              <a:rPr lang="en-US" sz="3600" b="1" dirty="0" smtClean="0"/>
              <a:t>(Training Error)</a:t>
            </a:r>
          </a:p>
          <a:p>
            <a:endParaRPr lang="en-US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r>
              <a:rPr lang="en-US" dirty="0" smtClean="0"/>
              <a:t>Empirical Risk Minimization (ERM)</a:t>
            </a:r>
            <a:endParaRPr lang="en-US" dirty="0"/>
          </a:p>
        </p:txBody>
      </p:sp>
      <p:grpSp>
        <p:nvGrpSpPr>
          <p:cNvPr id="3" name="Group 13"/>
          <p:cNvGrpSpPr/>
          <p:nvPr>
            <p:custDataLst>
              <p:tags r:id="rId2"/>
            </p:custDataLst>
          </p:nvPr>
        </p:nvGrpSpPr>
        <p:grpSpPr>
          <a:xfrm>
            <a:off x="3505200" y="1981199"/>
            <a:ext cx="1447800" cy="1600200"/>
            <a:chOff x="1371600" y="2286000"/>
            <a:chExt cx="1447800" cy="1600200"/>
          </a:xfrm>
        </p:grpSpPr>
        <p:sp>
          <p:nvSpPr>
            <p:cNvPr id="15" name="TextBox 14"/>
            <p:cNvSpPr txBox="1"/>
            <p:nvPr/>
          </p:nvSpPr>
          <p:spPr>
            <a:xfrm>
              <a:off x="1600200" y="2286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752600" y="2463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371600" y="23622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24000" y="2667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828800" y="27680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81200" y="30728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133600" y="33014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600200" y="2971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33600" y="25908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62200" y="2844225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Group 24"/>
          <p:cNvGrpSpPr/>
          <p:nvPr>
            <p:custDataLst>
              <p:tags r:id="rId3"/>
            </p:custDataLst>
          </p:nvPr>
        </p:nvGrpSpPr>
        <p:grpSpPr>
          <a:xfrm>
            <a:off x="4191000" y="1981199"/>
            <a:ext cx="1524000" cy="1760041"/>
            <a:chOff x="1905000" y="2286000"/>
            <a:chExt cx="1524000" cy="1760041"/>
          </a:xfrm>
        </p:grpSpPr>
        <p:sp>
          <p:nvSpPr>
            <p:cNvPr id="26" name="TextBox 25"/>
            <p:cNvSpPr txBox="1"/>
            <p:nvPr/>
          </p:nvSpPr>
          <p:spPr>
            <a:xfrm>
              <a:off x="2971800" y="3276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5" name="Group 77"/>
            <p:cNvGrpSpPr/>
            <p:nvPr/>
          </p:nvGrpSpPr>
          <p:grpSpPr>
            <a:xfrm>
              <a:off x="1905000" y="2286000"/>
              <a:ext cx="1524000" cy="1531441"/>
              <a:chOff x="6477000" y="2743200"/>
              <a:chExt cx="1524000" cy="1531441"/>
            </a:xfrm>
          </p:grpSpPr>
          <p:grpSp>
            <p:nvGrpSpPr>
              <p:cNvPr id="6" name="Group 74"/>
              <p:cNvGrpSpPr/>
              <p:nvPr/>
            </p:nvGrpSpPr>
            <p:grpSpPr>
              <a:xfrm>
                <a:off x="7010400" y="3200400"/>
                <a:ext cx="990600" cy="1074241"/>
                <a:chOff x="7543800" y="3048000"/>
                <a:chExt cx="990600" cy="1074241"/>
              </a:xfrm>
            </p:grpSpPr>
            <p:sp>
              <p:nvSpPr>
                <p:cNvPr id="31" name="TextBox 30"/>
                <p:cNvSpPr txBox="1"/>
                <p:nvPr/>
              </p:nvSpPr>
              <p:spPr>
                <a:xfrm>
                  <a:off x="75438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76962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7848600" y="33528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8153400" y="32004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7848600" y="3048000"/>
                  <a:ext cx="381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4400" b="1" dirty="0" smtClean="0">
                      <a:solidFill>
                        <a:srgbClr val="00B050"/>
                      </a:solidFill>
                    </a:rPr>
                    <a:t>-</a:t>
                  </a:r>
                  <a:endParaRPr lang="en-US" sz="4400" b="1" dirty="0">
                    <a:solidFill>
                      <a:srgbClr val="00B050"/>
                    </a:solidFill>
                  </a:endParaRPr>
                </a:p>
              </p:txBody>
            </p:sp>
          </p:grpSp>
          <p:sp>
            <p:nvSpPr>
              <p:cNvPr id="29" name="TextBox 28"/>
              <p:cNvSpPr txBox="1"/>
              <p:nvPr/>
            </p:nvSpPr>
            <p:spPr>
              <a:xfrm>
                <a:off x="7086600" y="28956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6477000" y="2743200"/>
                <a:ext cx="3810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p:grpSp>
      </p:grpSp>
      <p:grpSp>
        <p:nvGrpSpPr>
          <p:cNvPr id="7" name="Group 36"/>
          <p:cNvGrpSpPr/>
          <p:nvPr>
            <p:custDataLst>
              <p:tags r:id="rId4"/>
            </p:custDataLst>
          </p:nvPr>
        </p:nvGrpSpPr>
        <p:grpSpPr>
          <a:xfrm>
            <a:off x="3048000" y="1752599"/>
            <a:ext cx="3124200" cy="2209800"/>
            <a:chOff x="914400" y="2057400"/>
            <a:chExt cx="2971800" cy="1905000"/>
          </a:xfrm>
        </p:grpSpPr>
        <p:grpSp>
          <p:nvGrpSpPr>
            <p:cNvPr id="8" name="Group 35"/>
            <p:cNvGrpSpPr/>
            <p:nvPr/>
          </p:nvGrpSpPr>
          <p:grpSpPr>
            <a:xfrm>
              <a:off x="914400" y="2057400"/>
              <a:ext cx="2286000" cy="1905000"/>
              <a:chOff x="838200" y="2209800"/>
              <a:chExt cx="1981200" cy="1676400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838200" y="2209800"/>
                <a:ext cx="990600" cy="1676400"/>
              </a:xfrm>
              <a:prstGeom prst="rect">
                <a:avLst/>
              </a:prstGeom>
              <a:solidFill>
                <a:srgbClr val="FF000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Right Triangle 42"/>
              <p:cNvSpPr/>
              <p:nvPr/>
            </p:nvSpPr>
            <p:spPr>
              <a:xfrm>
                <a:off x="1828800" y="2209800"/>
                <a:ext cx="990600" cy="1676400"/>
              </a:xfrm>
              <a:prstGeom prst="rtTriangle">
                <a:avLst/>
              </a:prstGeom>
              <a:solidFill>
                <a:srgbClr val="FF000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37"/>
            <p:cNvGrpSpPr/>
            <p:nvPr/>
          </p:nvGrpSpPr>
          <p:grpSpPr>
            <a:xfrm>
              <a:off x="1600200" y="2057400"/>
              <a:ext cx="2286000" cy="1905000"/>
              <a:chOff x="2667000" y="2209800"/>
              <a:chExt cx="1981200" cy="1676400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3657600" y="2209800"/>
                <a:ext cx="990600" cy="1676400"/>
              </a:xfrm>
              <a:prstGeom prst="rect">
                <a:avLst/>
              </a:prstGeom>
              <a:solidFill>
                <a:srgbClr val="00B05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Right Triangle 40"/>
              <p:cNvSpPr/>
              <p:nvPr/>
            </p:nvSpPr>
            <p:spPr>
              <a:xfrm flipH="1" flipV="1">
                <a:off x="2667000" y="2209800"/>
                <a:ext cx="990600" cy="1676400"/>
              </a:xfrm>
              <a:prstGeom prst="rtTriangle">
                <a:avLst/>
              </a:prstGeom>
              <a:solidFill>
                <a:srgbClr val="00B050">
                  <a:alpha val="2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9" name="Content Placeholder 2"/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990600" y="4202151"/>
            <a:ext cx="7239000" cy="1905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600" dirty="0" smtClean="0"/>
              <a:t>Given:  Labeled data (x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, y</a:t>
            </a:r>
            <a:r>
              <a:rPr lang="en-US" sz="3600" baseline="-25000" dirty="0" smtClean="0"/>
              <a:t>1</a:t>
            </a:r>
            <a:r>
              <a:rPr lang="en-US" sz="3600" dirty="0" smtClean="0"/>
              <a:t>),…,(</a:t>
            </a:r>
            <a:r>
              <a:rPr lang="en-US" sz="3600" dirty="0" err="1" smtClean="0"/>
              <a:t>x</a:t>
            </a:r>
            <a:r>
              <a:rPr lang="en-US" sz="3600" baseline="-25000" dirty="0" err="1" smtClean="0"/>
              <a:t>n</a:t>
            </a:r>
            <a:r>
              <a:rPr lang="en-US" sz="3600" dirty="0" smtClean="0"/>
              <a:t>, </a:t>
            </a:r>
            <a:r>
              <a:rPr lang="en-US" sz="3600" dirty="0" err="1" smtClean="0"/>
              <a:t>y</a:t>
            </a:r>
            <a:r>
              <a:rPr lang="en-US" sz="3600" baseline="-25000" dirty="0" err="1" smtClean="0"/>
              <a:t>n</a:t>
            </a:r>
            <a:r>
              <a:rPr lang="en-US" sz="3600" dirty="0" smtClean="0"/>
              <a:t>)</a:t>
            </a:r>
          </a:p>
          <a:p>
            <a:pPr>
              <a:buNone/>
            </a:pPr>
            <a:r>
              <a:rPr lang="en-US" sz="3600" dirty="0" smtClean="0"/>
              <a:t>Find:  </a:t>
            </a:r>
            <a:r>
              <a:rPr lang="en-US" sz="3600" b="1" dirty="0" smtClean="0"/>
              <a:t>Vector w</a:t>
            </a:r>
            <a:r>
              <a:rPr lang="en-US" sz="3600" dirty="0" smtClean="0"/>
              <a:t> that </a:t>
            </a:r>
            <a:r>
              <a:rPr lang="en-US" sz="3600" dirty="0" smtClean="0">
                <a:solidFill>
                  <a:srgbClr val="0000FF"/>
                </a:solidFill>
              </a:rPr>
              <a:t>minimizes:</a:t>
            </a:r>
          </a:p>
          <a:p>
            <a:pPr>
              <a:buNone/>
            </a:pPr>
            <a:r>
              <a:rPr lang="en-US" sz="3600" dirty="0" smtClean="0">
                <a:latin typeface="cmmi10"/>
              </a:rPr>
              <a:t>	       </a:t>
            </a:r>
            <a:r>
              <a:rPr lang="en-US" sz="3600" dirty="0" smtClean="0"/>
              <a:t>½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|</a:t>
            </a:r>
            <a:r>
              <a:rPr lang="en-US" sz="3600" b="1" dirty="0" smtClean="0">
                <a:latin typeface="Calibri"/>
              </a:rPr>
              <a:t>w</a:t>
            </a:r>
            <a:r>
              <a:rPr lang="en-US" sz="3600" dirty="0" smtClean="0">
                <a:latin typeface="Calibri"/>
              </a:rPr>
              <a:t>|</a:t>
            </a:r>
            <a:r>
              <a:rPr lang="en-US" sz="3600" baseline="30000" dirty="0" smtClean="0">
                <a:latin typeface="Calibri"/>
              </a:rPr>
              <a:t>2</a:t>
            </a:r>
            <a:r>
              <a:rPr lang="en-US" sz="3600" dirty="0" smtClean="0"/>
              <a:t> + </a:t>
            </a:r>
            <a:r>
              <a:rPr lang="en-US" sz="36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latin typeface="+mj-lt"/>
                <a:sym typeface="Symbol"/>
              </a:rPr>
              <a:t>i</a:t>
            </a:r>
            <a:r>
              <a:rPr lang="en-US" sz="3600" dirty="0" smtClean="0"/>
              <a:t> </a:t>
            </a:r>
            <a:r>
              <a:rPr lang="en-US" sz="3600" dirty="0" smtClean="0">
                <a:latin typeface="Calibri"/>
              </a:rPr>
              <a:t>L(</a:t>
            </a:r>
            <a:r>
              <a:rPr lang="en-US" sz="3600" dirty="0" err="1" smtClean="0">
                <a:latin typeface="Calibri"/>
              </a:rPr>
              <a:t>y</a:t>
            </a:r>
            <a:r>
              <a:rPr lang="en-US" sz="3600" baseline="-25000" dirty="0" err="1" smtClean="0">
                <a:latin typeface="Calibri"/>
              </a:rPr>
              <a:t>i</a:t>
            </a:r>
            <a:r>
              <a:rPr lang="en-US" sz="3600" dirty="0" smtClean="0"/>
              <a:t> </a:t>
            </a:r>
            <a:r>
              <a:rPr lang="en-US" sz="3600" b="1" dirty="0" err="1" smtClean="0">
                <a:latin typeface="Calibri"/>
              </a:rPr>
              <a:t>w</a:t>
            </a:r>
            <a:r>
              <a:rPr lang="en-US" sz="3600" baseline="15000" dirty="0" err="1" smtClean="0">
                <a:latin typeface="Calibri"/>
              </a:rPr>
              <a:t>T</a:t>
            </a:r>
            <a:r>
              <a:rPr lang="en-US" sz="3600" dirty="0" smtClean="0"/>
              <a:t> </a:t>
            </a:r>
            <a:r>
              <a:rPr lang="en-US" sz="3600" dirty="0" smtClean="0">
                <a:latin typeface="Calibri"/>
              </a:rPr>
              <a:t>x</a:t>
            </a:r>
            <a:r>
              <a:rPr lang="en-US" sz="3600" baseline="-25000" dirty="0" smtClean="0">
                <a:latin typeface="Calibri"/>
              </a:rPr>
              <a:t>i</a:t>
            </a:r>
            <a:r>
              <a:rPr lang="en-US" sz="3600" dirty="0" smtClean="0"/>
              <a:t>)</a:t>
            </a:r>
            <a:endParaRPr lang="en-US" sz="3600" baseline="-250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9" name="TextBox 48"/>
          <p:cNvSpPr txBox="1"/>
          <p:nvPr>
            <p:custDataLst>
              <p:tags r:id="rId6"/>
            </p:custDataLst>
          </p:nvPr>
        </p:nvSpPr>
        <p:spPr>
          <a:xfrm>
            <a:off x="2057400" y="6270702"/>
            <a:ext cx="20239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Regularizer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0" name="Left Brace 49"/>
          <p:cNvSpPr/>
          <p:nvPr>
            <p:custDataLst>
              <p:tags r:id="rId7"/>
            </p:custDataLst>
          </p:nvPr>
        </p:nvSpPr>
        <p:spPr>
          <a:xfrm rot="16200000">
            <a:off x="5524500" y="5240146"/>
            <a:ext cx="304800" cy="1752600"/>
          </a:xfrm>
          <a:prstGeom prst="leftBrace">
            <a:avLst>
              <a:gd name="adj1" fmla="val 8333"/>
              <a:gd name="adj2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Left Brace 50"/>
          <p:cNvSpPr/>
          <p:nvPr>
            <p:custDataLst>
              <p:tags r:id="rId8"/>
            </p:custDataLst>
          </p:nvPr>
        </p:nvSpPr>
        <p:spPr>
          <a:xfrm rot="16200000">
            <a:off x="2862147" y="5497553"/>
            <a:ext cx="304802" cy="1219200"/>
          </a:xfrm>
          <a:prstGeom prst="leftBrace">
            <a:avLst>
              <a:gd name="adj1" fmla="val 10162"/>
              <a:gd name="adj2" fmla="val 5000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>
            <p:custDataLst>
              <p:tags r:id="rId9"/>
            </p:custDataLst>
          </p:nvPr>
        </p:nvSpPr>
        <p:spPr>
          <a:xfrm>
            <a:off x="5267092" y="6273225"/>
            <a:ext cx="91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Risk 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55" name="Rectangle 54"/>
          <p:cNvSpPr/>
          <p:nvPr>
            <p:custDataLst>
              <p:tags r:id="rId10"/>
            </p:custDataLst>
          </p:nvPr>
        </p:nvSpPr>
        <p:spPr>
          <a:xfrm>
            <a:off x="3624704" y="1371600"/>
            <a:ext cx="4138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w</a:t>
            </a:r>
            <a:endParaRPr lang="en-US" sz="2400" dirty="0"/>
          </a:p>
        </p:txBody>
      </p:sp>
      <p:cxnSp>
        <p:nvCxnSpPr>
          <p:cNvPr id="36" name="Straight Connector 35"/>
          <p:cNvCxnSpPr/>
          <p:nvPr>
            <p:custDataLst>
              <p:tags r:id="rId11"/>
            </p:custDataLst>
          </p:nvPr>
        </p:nvCxnSpPr>
        <p:spPr>
          <a:xfrm rot="16200000" flipH="1">
            <a:off x="3352800" y="2209799"/>
            <a:ext cx="2209800" cy="1295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>
            <p:custDataLst>
              <p:tags r:id="rId12"/>
            </p:custDataLst>
          </p:nvPr>
        </p:nvSpPr>
        <p:spPr>
          <a:xfrm>
            <a:off x="685800" y="4114800"/>
            <a:ext cx="7696200" cy="2743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Content Placeholder 2"/>
          <p:cNvSpPr txBox="1">
            <a:spLocks/>
          </p:cNvSpPr>
          <p:nvPr>
            <p:custDataLst>
              <p:tags r:id="rId13"/>
            </p:custDataLst>
          </p:nvPr>
        </p:nvSpPr>
        <p:spPr>
          <a:xfrm>
            <a:off x="1295400" y="4114800"/>
            <a:ext cx="7391400" cy="14478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Risk</a:t>
            </a:r>
            <a:r>
              <a:rPr lang="en-US" sz="3200" b="1" dirty="0" smtClean="0"/>
              <a:t> </a:t>
            </a:r>
            <a:r>
              <a:rPr lang="en-US" sz="3200" dirty="0" smtClean="0"/>
              <a:t>Hinge-Loss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b="1" baseline="0" dirty="0" smtClean="0"/>
              <a:t>Optimizer</a:t>
            </a:r>
            <a:r>
              <a:rPr lang="en-US" sz="3200" b="1" dirty="0" smtClean="0"/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Support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Vector Machines (SVM)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Content Placeholder 2"/>
          <p:cNvSpPr txBox="1">
            <a:spLocks/>
          </p:cNvSpPr>
          <p:nvPr>
            <p:custDataLst>
              <p:tags r:id="rId14"/>
            </p:custDataLst>
          </p:nvPr>
        </p:nvSpPr>
        <p:spPr>
          <a:xfrm>
            <a:off x="1295400" y="5562600"/>
            <a:ext cx="7391400" cy="14478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Risk</a:t>
            </a:r>
            <a:r>
              <a:rPr lang="en-US" sz="3200" b="1" dirty="0" smtClean="0"/>
              <a:t> </a:t>
            </a:r>
            <a:r>
              <a:rPr lang="en-US" sz="3200" dirty="0" smtClean="0"/>
              <a:t>Logistic-Loss</a:t>
            </a:r>
            <a:endParaRPr kumimoji="0" lang="en-US" sz="32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b="1" baseline="0" dirty="0" smtClean="0"/>
              <a:t>Optimizer</a:t>
            </a:r>
            <a:r>
              <a:rPr lang="en-US" sz="3200" b="1" dirty="0" smtClean="0"/>
              <a:t> </a:t>
            </a:r>
            <a:r>
              <a:rPr lang="en-US" sz="3200" dirty="0" smtClean="0"/>
              <a:t>Logistic Regression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ERM with Privacy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914400" y="1600200"/>
            <a:ext cx="7924800" cy="5257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Given:  Labeled data (x</a:t>
            </a:r>
            <a:r>
              <a:rPr lang="en-US" baseline="-25000" dirty="0" smtClean="0"/>
              <a:t>i</a:t>
            </a:r>
            <a:r>
              <a:rPr lang="en-US" dirty="0" smtClean="0"/>
              <a:t>, </a:t>
            </a:r>
            <a:r>
              <a:rPr lang="en-US" dirty="0" err="1" smtClean="0"/>
              <a:t>y</a:t>
            </a:r>
            <a:r>
              <a:rPr lang="en-US" baseline="-25000" dirty="0" err="1" smtClean="0"/>
              <a:t>i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Find </a:t>
            </a:r>
            <a:r>
              <a:rPr lang="en-US" b="1" dirty="0" smtClean="0"/>
              <a:t>Vector w</a:t>
            </a:r>
            <a:r>
              <a:rPr lang="en-US" dirty="0" smtClean="0"/>
              <a:t> that: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b="1" dirty="0" smtClean="0"/>
              <a:t>(Private)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Is </a:t>
            </a:r>
            <a:r>
              <a:rPr lang="en-US" b="1" dirty="0" smtClean="0"/>
              <a:t>private</a:t>
            </a:r>
            <a:r>
              <a:rPr lang="en-US" dirty="0" smtClean="0"/>
              <a:t> </a:t>
            </a:r>
            <a:r>
              <a:rPr lang="en-US" dirty="0" err="1" smtClean="0"/>
              <a:t>w.r.t</a:t>
            </a:r>
            <a:r>
              <a:rPr lang="en-US" dirty="0" smtClean="0"/>
              <a:t>. training data 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b="1" dirty="0" smtClean="0"/>
              <a:t>(Accurate)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Approximately </a:t>
            </a:r>
            <a:r>
              <a:rPr lang="en-US" b="1" dirty="0" smtClean="0"/>
              <a:t>minimizes</a:t>
            </a:r>
            <a:r>
              <a:rPr lang="en-US" dirty="0" smtClean="0"/>
              <a:t> </a:t>
            </a:r>
            <a:r>
              <a:rPr lang="en-US" dirty="0" err="1" smtClean="0"/>
              <a:t>Regularizer</a:t>
            </a:r>
            <a:r>
              <a:rPr lang="en-US" dirty="0" smtClean="0"/>
              <a:t> + Risk</a:t>
            </a:r>
            <a:endParaRPr lang="en-US" baseline="-250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b="1" dirty="0" smtClean="0"/>
              <a:t>How to define Privacy?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Differential Privacy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0" y="5791200"/>
            <a:ext cx="9144000" cy="68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/>
              <a:t>Participation of a person doesn’t change output</a:t>
            </a:r>
            <a:endParaRPr lang="en-US" sz="3600" dirty="0"/>
          </a:p>
        </p:txBody>
      </p:sp>
      <p:sp>
        <p:nvSpPr>
          <p:cNvPr id="54" name="Right Arrow 53"/>
          <p:cNvSpPr/>
          <p:nvPr>
            <p:custDataLst>
              <p:tags r:id="rId3"/>
            </p:custDataLst>
          </p:nvPr>
        </p:nvSpPr>
        <p:spPr>
          <a:xfrm>
            <a:off x="3440151" y="2067975"/>
            <a:ext cx="609600" cy="44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ight Arrow 55"/>
          <p:cNvSpPr/>
          <p:nvPr>
            <p:custDataLst>
              <p:tags r:id="rId4"/>
            </p:custDataLst>
          </p:nvPr>
        </p:nvSpPr>
        <p:spPr>
          <a:xfrm flipV="1">
            <a:off x="3440151" y="4396722"/>
            <a:ext cx="609600" cy="44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ight Arrow 56"/>
          <p:cNvSpPr/>
          <p:nvPr>
            <p:custDataLst>
              <p:tags r:id="rId5"/>
            </p:custDataLst>
          </p:nvPr>
        </p:nvSpPr>
        <p:spPr>
          <a:xfrm flipV="1">
            <a:off x="6216804" y="2057400"/>
            <a:ext cx="609600" cy="44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ight Arrow 57"/>
          <p:cNvSpPr/>
          <p:nvPr>
            <p:custDataLst>
              <p:tags r:id="rId6"/>
            </p:custDataLst>
          </p:nvPr>
        </p:nvSpPr>
        <p:spPr>
          <a:xfrm>
            <a:off x="6216804" y="4396722"/>
            <a:ext cx="609600" cy="44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25"/>
          <p:cNvGrpSpPr/>
          <p:nvPr>
            <p:custDataLst>
              <p:tags r:id="rId7"/>
            </p:custDataLst>
          </p:nvPr>
        </p:nvGrpSpPr>
        <p:grpSpPr>
          <a:xfrm>
            <a:off x="6781800" y="1676400"/>
            <a:ext cx="2057400" cy="999392"/>
            <a:chOff x="738554" y="2362200"/>
            <a:chExt cx="4319954" cy="1608992"/>
          </a:xfrm>
        </p:grpSpPr>
        <p:sp>
          <p:nvSpPr>
            <p:cNvPr id="62" name="Freeform 61"/>
            <p:cNvSpPr/>
            <p:nvPr/>
          </p:nvSpPr>
          <p:spPr>
            <a:xfrm>
              <a:off x="738554" y="2391508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flipH="1">
              <a:off x="2895600" y="2362200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0"/>
          <p:cNvGrpSpPr/>
          <p:nvPr>
            <p:custDataLst>
              <p:tags r:id="rId8"/>
            </p:custDataLst>
          </p:nvPr>
        </p:nvGrpSpPr>
        <p:grpSpPr>
          <a:xfrm>
            <a:off x="6705600" y="4258408"/>
            <a:ext cx="2057400" cy="999392"/>
            <a:chOff x="738554" y="2362200"/>
            <a:chExt cx="4319954" cy="1608992"/>
          </a:xfrm>
        </p:grpSpPr>
        <p:sp>
          <p:nvSpPr>
            <p:cNvPr id="65" name="Freeform 64"/>
            <p:cNvSpPr/>
            <p:nvPr/>
          </p:nvSpPr>
          <p:spPr>
            <a:xfrm>
              <a:off x="738554" y="2391508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Freeform 65"/>
            <p:cNvSpPr/>
            <p:nvPr/>
          </p:nvSpPr>
          <p:spPr>
            <a:xfrm flipH="1">
              <a:off x="2895600" y="2362200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7" name="TextBox 66"/>
          <p:cNvSpPr txBox="1"/>
          <p:nvPr>
            <p:custDataLst>
              <p:tags r:id="rId9"/>
            </p:custDataLst>
          </p:nvPr>
        </p:nvSpPr>
        <p:spPr>
          <a:xfrm>
            <a:off x="6967653" y="3179955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“similar”</a:t>
            </a:r>
            <a:endParaRPr lang="en-US" sz="3200" b="1" dirty="0"/>
          </a:p>
        </p:txBody>
      </p:sp>
      <p:sp>
        <p:nvSpPr>
          <p:cNvPr id="68" name="Rounded Rectangle 67"/>
          <p:cNvSpPr/>
          <p:nvPr>
            <p:custDataLst>
              <p:tags r:id="rId10"/>
            </p:custDataLst>
          </p:nvPr>
        </p:nvSpPr>
        <p:spPr>
          <a:xfrm>
            <a:off x="4157547" y="1732155"/>
            <a:ext cx="1905000" cy="1066800"/>
          </a:xfrm>
          <a:prstGeom prst="round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Randomized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 Learner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9" name="Rounded Rectangle 68"/>
          <p:cNvSpPr/>
          <p:nvPr>
            <p:custDataLst>
              <p:tags r:id="rId11"/>
            </p:custDataLst>
          </p:nvPr>
        </p:nvSpPr>
        <p:spPr>
          <a:xfrm>
            <a:off x="4157547" y="4038600"/>
            <a:ext cx="1905000" cy="1066800"/>
          </a:xfrm>
          <a:prstGeom prst="round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Randomized 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Learner</a:t>
            </a:r>
            <a:endParaRPr lang="en-US" b="1" dirty="0">
              <a:solidFill>
                <a:schemeClr val="tx1"/>
              </a:solidFill>
            </a:endParaRPr>
          </a:p>
        </p:txBody>
      </p:sp>
      <p:grpSp>
        <p:nvGrpSpPr>
          <p:cNvPr id="6" name="Group 70"/>
          <p:cNvGrpSpPr/>
          <p:nvPr/>
        </p:nvGrpSpPr>
        <p:grpSpPr>
          <a:xfrm>
            <a:off x="457200" y="1447800"/>
            <a:ext cx="2862532" cy="1752600"/>
            <a:chOff x="457200" y="1447800"/>
            <a:chExt cx="2862532" cy="17526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600200" y="1447800"/>
              <a:ext cx="1719532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" name="TextBox 63"/>
            <p:cNvSpPr txBox="1"/>
            <p:nvPr/>
          </p:nvSpPr>
          <p:spPr>
            <a:xfrm>
              <a:off x="457200" y="1991380"/>
              <a:ext cx="1371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Data  +</a:t>
              </a:r>
              <a:endParaRPr lang="en-US" sz="3200" b="1" dirty="0"/>
            </a:p>
          </p:txBody>
        </p:sp>
      </p:grpSp>
      <p:grpSp>
        <p:nvGrpSpPr>
          <p:cNvPr id="7" name="Group 71"/>
          <p:cNvGrpSpPr/>
          <p:nvPr/>
        </p:nvGrpSpPr>
        <p:grpSpPr>
          <a:xfrm>
            <a:off x="457200" y="3505200"/>
            <a:ext cx="2971800" cy="2209800"/>
            <a:chOff x="457200" y="3505200"/>
            <a:chExt cx="2971800" cy="220980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828800" y="3505200"/>
              <a:ext cx="1600200" cy="220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0" name="TextBox 69"/>
            <p:cNvSpPr txBox="1"/>
            <p:nvPr/>
          </p:nvSpPr>
          <p:spPr>
            <a:xfrm>
              <a:off x="457200" y="4343400"/>
              <a:ext cx="1371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Data  +</a:t>
              </a:r>
              <a:endParaRPr lang="en-US" sz="3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 animBg="1"/>
      <p:bldP spid="57" grpId="0" animBg="1"/>
      <p:bldP spid="58" grpId="0" animBg="1"/>
      <p:bldP spid="67" grpId="0"/>
      <p:bldP spid="68" grpId="0" animBg="1"/>
      <p:bldP spid="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50902"/>
            <a:ext cx="8229600" cy="1143000"/>
          </a:xfrm>
        </p:spPr>
        <p:txBody>
          <a:bodyPr/>
          <a:lstStyle/>
          <a:p>
            <a:r>
              <a:rPr lang="en-US" dirty="0" smtClean="0"/>
              <a:t>Differential Privacy: Attacker’s View</a:t>
            </a:r>
            <a:endParaRPr lang="en-US" dirty="0"/>
          </a:p>
        </p:txBody>
      </p:sp>
      <p:sp>
        <p:nvSpPr>
          <p:cNvPr id="72" name="TextBox 71"/>
          <p:cNvSpPr txBox="1"/>
          <p:nvPr>
            <p:custDataLst>
              <p:tags r:id="rId2"/>
            </p:custDataLst>
          </p:nvPr>
        </p:nvSpPr>
        <p:spPr>
          <a:xfrm>
            <a:off x="2667000" y="2667000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+</a:t>
            </a:r>
            <a:endParaRPr lang="en-US" sz="4400" dirty="0"/>
          </a:p>
        </p:txBody>
      </p:sp>
      <p:sp>
        <p:nvSpPr>
          <p:cNvPr id="28" name="Right Arrow 27"/>
          <p:cNvSpPr/>
          <p:nvPr>
            <p:custDataLst>
              <p:tags r:id="rId3"/>
            </p:custDataLst>
          </p:nvPr>
        </p:nvSpPr>
        <p:spPr>
          <a:xfrm>
            <a:off x="6210300" y="2743200"/>
            <a:ext cx="6096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>
            <p:custDataLst>
              <p:tags r:id="rId4"/>
            </p:custDataLst>
          </p:nvPr>
        </p:nvSpPr>
        <p:spPr>
          <a:xfrm>
            <a:off x="6210300" y="5410200"/>
            <a:ext cx="609600" cy="609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41"/>
          <p:cNvGrpSpPr/>
          <p:nvPr/>
        </p:nvGrpSpPr>
        <p:grpSpPr>
          <a:xfrm>
            <a:off x="6553200" y="1981200"/>
            <a:ext cx="2362200" cy="1905000"/>
            <a:chOff x="6553200" y="1676400"/>
            <a:chExt cx="2362200" cy="1905000"/>
          </a:xfrm>
        </p:grpSpPr>
        <p:sp>
          <p:nvSpPr>
            <p:cNvPr id="80" name="TextBox 79"/>
            <p:cNvSpPr txBox="1"/>
            <p:nvPr>
              <p:custDataLst>
                <p:tags r:id="rId13"/>
              </p:custDataLst>
            </p:nvPr>
          </p:nvSpPr>
          <p:spPr>
            <a:xfrm>
              <a:off x="6553200" y="1676400"/>
              <a:ext cx="2362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Conclusion on</a:t>
              </a:r>
              <a:endParaRPr lang="en-US" sz="2800" b="1" dirty="0"/>
            </a:p>
          </p:txBody>
        </p:sp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7098821" y="2286000"/>
              <a:ext cx="1270958" cy="129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9" name="TextBox 38"/>
          <p:cNvSpPr txBox="1"/>
          <p:nvPr>
            <p:custDataLst>
              <p:tags r:id="rId5"/>
            </p:custDataLst>
          </p:nvPr>
        </p:nvSpPr>
        <p:spPr>
          <a:xfrm>
            <a:off x="609600" y="2504182"/>
            <a:ext cx="2209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Prior Knowledge</a:t>
            </a:r>
            <a:endParaRPr lang="en-US" sz="3200" b="1" dirty="0"/>
          </a:p>
        </p:txBody>
      </p:sp>
      <p:grpSp>
        <p:nvGrpSpPr>
          <p:cNvPr id="4" name="Group 19"/>
          <p:cNvGrpSpPr/>
          <p:nvPr/>
        </p:nvGrpSpPr>
        <p:grpSpPr>
          <a:xfrm>
            <a:off x="3352800" y="1610380"/>
            <a:ext cx="2286000" cy="2275820"/>
            <a:chOff x="3581400" y="1371600"/>
            <a:chExt cx="2286000" cy="2275820"/>
          </a:xfrm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444042" y="2352020"/>
              <a:ext cx="1270958" cy="129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" name="TextBox 76"/>
            <p:cNvSpPr txBox="1"/>
            <p:nvPr>
              <p:custDataLst>
                <p:tags r:id="rId11"/>
              </p:custDataLst>
            </p:nvPr>
          </p:nvSpPr>
          <p:spPr>
            <a:xfrm>
              <a:off x="3657600" y="1905000"/>
              <a:ext cx="22098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Trained on</a:t>
              </a:r>
              <a:endParaRPr lang="en-US" sz="3200" dirty="0"/>
            </a:p>
          </p:txBody>
        </p:sp>
        <p:sp>
          <p:nvSpPr>
            <p:cNvPr id="93" name="TextBox 92"/>
            <p:cNvSpPr txBox="1"/>
            <p:nvPr>
              <p:custDataLst>
                <p:tags r:id="rId12"/>
              </p:custDataLst>
            </p:nvPr>
          </p:nvSpPr>
          <p:spPr>
            <a:xfrm>
              <a:off x="3581400" y="2733020"/>
              <a:ext cx="1600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Data &amp;</a:t>
              </a:r>
              <a:endParaRPr lang="en-US" sz="28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657600" y="1371600"/>
              <a:ext cx="171713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/>
                <a:t>Classifier</a:t>
              </a:r>
              <a:endParaRPr lang="en-US" sz="3200" b="1" dirty="0"/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3352800" y="4353580"/>
            <a:ext cx="2286000" cy="2399645"/>
            <a:chOff x="3352800" y="4353580"/>
            <a:chExt cx="2286000" cy="2399645"/>
          </a:xfrm>
        </p:grpSpPr>
        <p:pic>
          <p:nvPicPr>
            <p:cNvPr id="34" name="Picture 4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400550" y="5305425"/>
              <a:ext cx="1143000" cy="144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" name="Group 20"/>
            <p:cNvGrpSpPr/>
            <p:nvPr/>
          </p:nvGrpSpPr>
          <p:grpSpPr>
            <a:xfrm>
              <a:off x="3352800" y="4353580"/>
              <a:ext cx="2286000" cy="1884640"/>
              <a:chOff x="3581400" y="1371600"/>
              <a:chExt cx="2286000" cy="1884640"/>
            </a:xfrm>
          </p:grpSpPr>
          <p:sp>
            <p:nvSpPr>
              <p:cNvPr id="23" name="TextBox 22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657600" y="1905000"/>
                <a:ext cx="2209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Trained on</a:t>
                </a:r>
                <a:endParaRPr lang="en-US" sz="3200" dirty="0"/>
              </a:p>
            </p:txBody>
          </p:sp>
          <p:sp>
            <p:nvSpPr>
              <p:cNvPr id="24" name="TextBox 23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3581400" y="2733020"/>
                <a:ext cx="1600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Data &amp;</a:t>
                </a:r>
                <a:endParaRPr lang="en-US" sz="2800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3657600" y="1371600"/>
                <a:ext cx="171713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b="1" dirty="0" smtClean="0"/>
                  <a:t>Classifier</a:t>
                </a:r>
                <a:endParaRPr lang="en-US" sz="3200" b="1" dirty="0"/>
              </a:p>
            </p:txBody>
          </p:sp>
        </p:grpSp>
      </p:grpSp>
      <p:sp>
        <p:nvSpPr>
          <p:cNvPr id="37" name="TextBox 36"/>
          <p:cNvSpPr txBox="1"/>
          <p:nvPr>
            <p:custDataLst>
              <p:tags r:id="rId6"/>
            </p:custDataLst>
          </p:nvPr>
        </p:nvSpPr>
        <p:spPr>
          <a:xfrm>
            <a:off x="2743200" y="5268218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+</a:t>
            </a:r>
            <a:endParaRPr lang="en-US" sz="4400" dirty="0"/>
          </a:p>
        </p:txBody>
      </p:sp>
      <p:sp>
        <p:nvSpPr>
          <p:cNvPr id="38" name="TextBox 37"/>
          <p:cNvSpPr txBox="1"/>
          <p:nvPr>
            <p:custDataLst>
              <p:tags r:id="rId7"/>
            </p:custDataLst>
          </p:nvPr>
        </p:nvSpPr>
        <p:spPr>
          <a:xfrm>
            <a:off x="685800" y="5105400"/>
            <a:ext cx="2209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Prior Knowledge</a:t>
            </a:r>
            <a:endParaRPr lang="en-US" sz="3200" b="1" dirty="0"/>
          </a:p>
        </p:txBody>
      </p:sp>
      <p:grpSp>
        <p:nvGrpSpPr>
          <p:cNvPr id="7" name="Group 42"/>
          <p:cNvGrpSpPr/>
          <p:nvPr/>
        </p:nvGrpSpPr>
        <p:grpSpPr>
          <a:xfrm>
            <a:off x="6553200" y="4648200"/>
            <a:ext cx="2362200" cy="1905000"/>
            <a:chOff x="6553200" y="1676400"/>
            <a:chExt cx="2362200" cy="1905000"/>
          </a:xfrm>
        </p:grpSpPr>
        <p:sp>
          <p:nvSpPr>
            <p:cNvPr id="44" name="TextBox 43"/>
            <p:cNvSpPr txBox="1"/>
            <p:nvPr>
              <p:custDataLst>
                <p:tags r:id="rId8"/>
              </p:custDataLst>
            </p:nvPr>
          </p:nvSpPr>
          <p:spPr>
            <a:xfrm>
              <a:off x="6553200" y="1676400"/>
              <a:ext cx="2362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Conclusion on</a:t>
              </a:r>
              <a:endParaRPr lang="en-US" sz="2800" b="1" dirty="0"/>
            </a:p>
          </p:txBody>
        </p:sp>
        <p:pic>
          <p:nvPicPr>
            <p:cNvPr id="45" name="Picture 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7098821" y="2286000"/>
              <a:ext cx="1270958" cy="129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6" name="TextBox 45"/>
          <p:cNvSpPr txBox="1"/>
          <p:nvPr/>
        </p:nvSpPr>
        <p:spPr>
          <a:xfrm>
            <a:off x="7543800" y="3886200"/>
            <a:ext cx="38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=</a:t>
            </a:r>
            <a:endParaRPr lang="en-US" sz="4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28" grpId="0" animBg="1"/>
      <p:bldP spid="29" grpId="0" animBg="1"/>
      <p:bldP spid="39" grpId="0"/>
      <p:bldP spid="37" grpId="0"/>
      <p:bldP spid="38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638800" y="1981200"/>
            <a:ext cx="1371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371600" y="2362200"/>
            <a:ext cx="127095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Differential Privacy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7200" y="4495800"/>
            <a:ext cx="8763000" cy="1905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all D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that differ by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one person’s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value: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 A = 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mmi10"/>
                <a:ea typeface="+mn-ea"/>
                <a:cs typeface="+mn-cs"/>
              </a:rPr>
              <a:t>²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-private randomized algorithm,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h=density,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msy10"/>
                <a:ea typeface="+mn-ea"/>
                <a:cs typeface="+mn-cs"/>
              </a:rPr>
              <a:t>8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t, </a:t>
            </a:r>
            <a:r>
              <a:rPr lang="en-US" sz="3200" dirty="0" smtClean="0"/>
              <a:t>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[A(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= 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≤ (1 +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mmi10"/>
                <a:ea typeface="+mn-ea"/>
                <a:cs typeface="+mn-cs"/>
              </a:rPr>
              <a:t>²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</a:t>
            </a:r>
            <a:r>
              <a:rPr lang="en-US" sz="3200" dirty="0" smtClean="0">
                <a:latin typeface="Calibri"/>
              </a:rPr>
              <a:t>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[A(D</a:t>
            </a:r>
            <a:r>
              <a:rPr kumimoji="0" lang="en-US" sz="32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= 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Straight Connector 5"/>
          <p:cNvCxnSpPr/>
          <p:nvPr>
            <p:custDataLst>
              <p:tags r:id="rId3"/>
            </p:custDataLst>
          </p:nvPr>
        </p:nvCxnSpPr>
        <p:spPr>
          <a:xfrm>
            <a:off x="685800" y="4038600"/>
            <a:ext cx="7543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9"/>
          <p:cNvGrpSpPr/>
          <p:nvPr>
            <p:custDataLst>
              <p:tags r:id="rId4"/>
            </p:custDataLst>
          </p:nvPr>
        </p:nvGrpSpPr>
        <p:grpSpPr>
          <a:xfrm>
            <a:off x="1143000" y="2362200"/>
            <a:ext cx="5287108" cy="1608992"/>
            <a:chOff x="738554" y="2362200"/>
            <a:chExt cx="4319954" cy="1608992"/>
          </a:xfrm>
        </p:grpSpPr>
        <p:sp>
          <p:nvSpPr>
            <p:cNvPr id="8" name="Freeform 7"/>
            <p:cNvSpPr/>
            <p:nvPr/>
          </p:nvSpPr>
          <p:spPr>
            <a:xfrm>
              <a:off x="738554" y="2391508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 flipH="1">
              <a:off x="2895600" y="2362200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11"/>
          <p:cNvGrpSpPr/>
          <p:nvPr>
            <p:custDataLst>
              <p:tags r:id="rId5"/>
            </p:custDataLst>
          </p:nvPr>
        </p:nvGrpSpPr>
        <p:grpSpPr>
          <a:xfrm>
            <a:off x="1647092" y="2362200"/>
            <a:ext cx="5287108" cy="1608992"/>
            <a:chOff x="738554" y="2362200"/>
            <a:chExt cx="4319954" cy="1608992"/>
          </a:xfrm>
        </p:grpSpPr>
        <p:sp>
          <p:nvSpPr>
            <p:cNvPr id="13" name="Freeform 12"/>
            <p:cNvSpPr/>
            <p:nvPr/>
          </p:nvSpPr>
          <p:spPr>
            <a:xfrm>
              <a:off x="738554" y="2391508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 13"/>
            <p:cNvSpPr/>
            <p:nvPr/>
          </p:nvSpPr>
          <p:spPr>
            <a:xfrm flipH="1">
              <a:off x="2895600" y="2362200"/>
              <a:ext cx="2162908" cy="1579684"/>
            </a:xfrm>
            <a:custGeom>
              <a:avLst/>
              <a:gdLst>
                <a:gd name="connsiteX0" fmla="*/ 0 w 2162908"/>
                <a:gd name="connsiteY0" fmla="*/ 1565030 h 1579684"/>
                <a:gd name="connsiteX1" fmla="*/ 967154 w 2162908"/>
                <a:gd name="connsiteY1" fmla="*/ 1459523 h 1579684"/>
                <a:gd name="connsiteX2" fmla="*/ 1723292 w 2162908"/>
                <a:gd name="connsiteY2" fmla="*/ 844061 h 1579684"/>
                <a:gd name="connsiteX3" fmla="*/ 2162908 w 2162908"/>
                <a:gd name="connsiteY3" fmla="*/ 0 h 1579684"/>
                <a:gd name="connsiteX4" fmla="*/ 2162908 w 2162908"/>
                <a:gd name="connsiteY4" fmla="*/ 0 h 1579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2908" h="1579684">
                  <a:moveTo>
                    <a:pt x="0" y="1565030"/>
                  </a:moveTo>
                  <a:cubicBezTo>
                    <a:pt x="339969" y="1572357"/>
                    <a:pt x="679939" y="1579684"/>
                    <a:pt x="967154" y="1459523"/>
                  </a:cubicBezTo>
                  <a:cubicBezTo>
                    <a:pt x="1254369" y="1339362"/>
                    <a:pt x="1524000" y="1087315"/>
                    <a:pt x="1723292" y="844061"/>
                  </a:cubicBezTo>
                  <a:cubicBezTo>
                    <a:pt x="1922584" y="600807"/>
                    <a:pt x="2162908" y="0"/>
                    <a:pt x="2162908" y="0"/>
                  </a:cubicBezTo>
                  <a:lnTo>
                    <a:pt x="2162908" y="0"/>
                  </a:lnTo>
                </a:path>
              </a:pathLst>
            </a:custGeom>
            <a:ln w="571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Group 21"/>
          <p:cNvGrpSpPr/>
          <p:nvPr>
            <p:custDataLst>
              <p:tags r:id="rId6"/>
            </p:custDataLst>
          </p:nvPr>
        </p:nvGrpSpPr>
        <p:grpSpPr>
          <a:xfrm>
            <a:off x="4648200" y="1524000"/>
            <a:ext cx="609600" cy="2514600"/>
            <a:chOff x="4648200" y="1524000"/>
            <a:chExt cx="609600" cy="2514600"/>
          </a:xfrm>
        </p:grpSpPr>
        <p:cxnSp>
          <p:nvCxnSpPr>
            <p:cNvPr id="19" name="Straight Connector 18"/>
            <p:cNvCxnSpPr/>
            <p:nvPr/>
          </p:nvCxnSpPr>
          <p:spPr>
            <a:xfrm rot="5400000">
              <a:off x="3810000" y="3048000"/>
              <a:ext cx="19812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648200" y="15240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/>
                <a:t>t</a:t>
              </a:r>
              <a:endParaRPr lang="en-US" sz="3200" dirty="0"/>
            </a:p>
          </p:txBody>
        </p:sp>
      </p:grpSp>
      <p:sp>
        <p:nvSpPr>
          <p:cNvPr id="18" name="TextBox 17"/>
          <p:cNvSpPr txBox="1"/>
          <p:nvPr>
            <p:custDataLst>
              <p:tags r:id="rId7"/>
            </p:custDataLst>
          </p:nvPr>
        </p:nvSpPr>
        <p:spPr>
          <a:xfrm>
            <a:off x="2590800" y="2706469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/>
                </a:solidFill>
              </a:rPr>
              <a:t>D</a:t>
            </a:r>
            <a:r>
              <a:rPr lang="en-US" sz="3600" b="1" baseline="-25000" dirty="0" smtClean="0">
                <a:solidFill>
                  <a:schemeClr val="accent1"/>
                </a:solidFill>
              </a:rPr>
              <a:t>1</a:t>
            </a:r>
            <a:endParaRPr lang="en-US" sz="3600" b="1" baseline="-25000" dirty="0">
              <a:solidFill>
                <a:schemeClr val="accent1"/>
              </a:solidFill>
            </a:endParaRPr>
          </a:p>
        </p:txBody>
      </p:sp>
      <p:sp>
        <p:nvSpPr>
          <p:cNvPr id="20" name="TextBox 19"/>
          <p:cNvSpPr txBox="1"/>
          <p:nvPr>
            <p:custDataLst>
              <p:tags r:id="rId8"/>
            </p:custDataLst>
          </p:nvPr>
        </p:nvSpPr>
        <p:spPr>
          <a:xfrm>
            <a:off x="5029200" y="2706469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2"/>
                </a:solidFill>
              </a:rPr>
              <a:t>D</a:t>
            </a:r>
            <a:r>
              <a:rPr lang="en-US" sz="3600" b="1" baseline="-25000" dirty="0" smtClean="0">
                <a:solidFill>
                  <a:schemeClr val="accent2"/>
                </a:solidFill>
              </a:rPr>
              <a:t>2</a:t>
            </a:r>
            <a:endParaRPr lang="en-US" sz="3600" b="1" baseline="-25000" dirty="0">
              <a:solidFill>
                <a:schemeClr val="accent2"/>
              </a:solidFill>
            </a:endParaRPr>
          </a:p>
        </p:txBody>
      </p:sp>
      <p:sp>
        <p:nvSpPr>
          <p:cNvPr id="22" name="Right Brace 21"/>
          <p:cNvSpPr/>
          <p:nvPr>
            <p:custDataLst>
              <p:tags r:id="rId9"/>
            </p:custDataLst>
          </p:nvPr>
        </p:nvSpPr>
        <p:spPr>
          <a:xfrm>
            <a:off x="4876800" y="3352800"/>
            <a:ext cx="381000" cy="609600"/>
          </a:xfrm>
          <a:prstGeom prst="rightBrac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Left Brace 22"/>
          <p:cNvSpPr/>
          <p:nvPr>
            <p:custDataLst>
              <p:tags r:id="rId10"/>
            </p:custDataLst>
          </p:nvPr>
        </p:nvSpPr>
        <p:spPr>
          <a:xfrm>
            <a:off x="4419600" y="3581400"/>
            <a:ext cx="304800" cy="381000"/>
          </a:xfrm>
          <a:prstGeom prst="leftBrac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>
            <p:custDataLst>
              <p:tags r:id="rId11"/>
            </p:custDataLst>
          </p:nvPr>
        </p:nvSpPr>
        <p:spPr>
          <a:xfrm>
            <a:off x="1828800" y="3352800"/>
            <a:ext cx="2514600" cy="6858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prstClr val="black"/>
                </a:solidFill>
              </a:rPr>
              <a:t>h[A(D</a:t>
            </a:r>
            <a:r>
              <a:rPr lang="en-US" sz="3200" baseline="-25000" dirty="0" smtClean="0">
                <a:solidFill>
                  <a:prstClr val="black"/>
                </a:solidFill>
              </a:rPr>
              <a:t>1</a:t>
            </a:r>
            <a:r>
              <a:rPr lang="en-US" sz="3200" dirty="0" smtClean="0">
                <a:solidFill>
                  <a:prstClr val="black"/>
                </a:solidFill>
              </a:rPr>
              <a:t>) = t] </a:t>
            </a:r>
            <a:endParaRPr lang="en-US" dirty="0"/>
          </a:p>
        </p:txBody>
      </p:sp>
      <p:sp>
        <p:nvSpPr>
          <p:cNvPr id="26" name="Rounded Rectangle 25"/>
          <p:cNvSpPr/>
          <p:nvPr>
            <p:custDataLst>
              <p:tags r:id="rId12"/>
            </p:custDataLst>
          </p:nvPr>
        </p:nvSpPr>
        <p:spPr>
          <a:xfrm>
            <a:off x="5486400" y="3352800"/>
            <a:ext cx="2514600" cy="685800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prstClr val="black"/>
                </a:solidFill>
              </a:rPr>
              <a:t>h[A(D</a:t>
            </a:r>
            <a:r>
              <a:rPr lang="en-US" sz="3200" baseline="-25000" dirty="0" smtClean="0">
                <a:solidFill>
                  <a:prstClr val="black"/>
                </a:solidFill>
              </a:rPr>
              <a:t>2</a:t>
            </a:r>
            <a:r>
              <a:rPr lang="en-US" sz="3200" dirty="0" smtClean="0">
                <a:solidFill>
                  <a:prstClr val="black"/>
                </a:solidFill>
              </a:rPr>
              <a:t>) =</a:t>
            </a:r>
            <a:r>
              <a:rPr lang="en-US" sz="3200" dirty="0" smtClean="0">
                <a:solidFill>
                  <a:prstClr val="black"/>
                </a:solidFill>
                <a:latin typeface="cmsy10"/>
              </a:rPr>
              <a:t> </a:t>
            </a:r>
            <a:r>
              <a:rPr lang="en-US" sz="3200" dirty="0" smtClean="0">
                <a:solidFill>
                  <a:prstClr val="black"/>
                </a:solidFill>
              </a:rPr>
              <a:t>t]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2" grpId="0" animBg="1"/>
      <p:bldP spid="23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Differential Privacy: Facts </a:t>
            </a:r>
            <a:endParaRPr lang="en-US" dirty="0"/>
          </a:p>
        </p:txBody>
      </p:sp>
      <p:sp>
        <p:nvSpPr>
          <p:cNvPr id="4" name="TextBox 3"/>
          <p:cNvSpPr txBox="1"/>
          <p:nvPr>
            <p:custDataLst>
              <p:tags r:id="rId2"/>
            </p:custDataLst>
          </p:nvPr>
        </p:nvSpPr>
        <p:spPr>
          <a:xfrm>
            <a:off x="304800" y="1600200"/>
            <a:ext cx="868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sz="3200" b="1" dirty="0" smtClean="0"/>
              <a:t>1. Provably strong notion of privacy </a:t>
            </a:r>
            <a:endParaRPr lang="en-US" b="1" dirty="0" smtClean="0"/>
          </a:p>
          <a:p>
            <a:pPr marL="342900" indent="-342900">
              <a:lnSpc>
                <a:spcPct val="150000"/>
              </a:lnSpc>
            </a:pPr>
            <a:r>
              <a:rPr lang="en-US" sz="3200" dirty="0" smtClean="0">
                <a:solidFill>
                  <a:srgbClr val="FF3300"/>
                </a:solidFill>
              </a:rPr>
              <a:t>	</a:t>
            </a:r>
            <a:r>
              <a:rPr lang="en-US" sz="3200" dirty="0" smtClean="0"/>
              <a:t>Adversary knows all values in D except one</a:t>
            </a:r>
          </a:p>
          <a:p>
            <a:pPr marL="342900" indent="-342900">
              <a:lnSpc>
                <a:spcPct val="150000"/>
              </a:lnSpc>
            </a:pPr>
            <a:r>
              <a:rPr lang="en-US" sz="3200" dirty="0" smtClean="0"/>
              <a:t>    Cannot gain confidence on last value from A(D)</a:t>
            </a:r>
          </a:p>
        </p:txBody>
      </p:sp>
      <p:sp>
        <p:nvSpPr>
          <p:cNvPr id="5" name="TextBox 4"/>
          <p:cNvSpPr txBox="1"/>
          <p:nvPr>
            <p:custDataLst>
              <p:tags r:id="rId3"/>
            </p:custDataLst>
          </p:nvPr>
        </p:nvSpPr>
        <p:spPr>
          <a:xfrm>
            <a:off x="304800" y="4173141"/>
            <a:ext cx="8991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sz="3200" b="1" dirty="0" smtClean="0"/>
              <a:t>2. Good private approximations for many functions</a:t>
            </a:r>
          </a:p>
          <a:p>
            <a:pPr marL="342900" indent="-342900">
              <a:lnSpc>
                <a:spcPct val="150000"/>
              </a:lnSpc>
            </a:pPr>
            <a:r>
              <a:rPr lang="en-US" sz="3200" dirty="0" smtClean="0">
                <a:solidFill>
                  <a:srgbClr val="FF0000"/>
                </a:solidFill>
              </a:rPr>
              <a:t>    </a:t>
            </a:r>
            <a:r>
              <a:rPr lang="en-US" sz="3200" dirty="0" smtClean="0"/>
              <a:t>E.g. mean, histograms, contingency tables,...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b="1" dirty="0" smtClean="0"/>
              <a:t>ERM with Privacy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ERM with Privacy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914400" y="1295400"/>
            <a:ext cx="7467600" cy="5257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Given:  Labeled data (x</a:t>
            </a:r>
            <a:r>
              <a:rPr lang="en-US" baseline="-25000" dirty="0" smtClean="0"/>
              <a:t>i</a:t>
            </a:r>
            <a:r>
              <a:rPr lang="en-US" dirty="0" smtClean="0"/>
              <a:t>, </a:t>
            </a:r>
            <a:r>
              <a:rPr lang="en-US" dirty="0" err="1" smtClean="0"/>
              <a:t>y</a:t>
            </a:r>
            <a:r>
              <a:rPr lang="en-US" baseline="-25000" dirty="0" err="1" smtClean="0"/>
              <a:t>i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Find </a:t>
            </a:r>
            <a:r>
              <a:rPr lang="en-US" b="1" dirty="0" smtClean="0"/>
              <a:t>Vector w</a:t>
            </a:r>
            <a:r>
              <a:rPr lang="en-US" dirty="0" smtClean="0"/>
              <a:t> that: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b="1" dirty="0" smtClean="0"/>
              <a:t>(Private)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Is </a:t>
            </a:r>
            <a:r>
              <a:rPr lang="en-US" b="1" dirty="0" smtClean="0"/>
              <a:t>private</a:t>
            </a:r>
            <a:r>
              <a:rPr lang="en-US" dirty="0" smtClean="0"/>
              <a:t> </a:t>
            </a:r>
            <a:r>
              <a:rPr lang="en-US" dirty="0" err="1" smtClean="0"/>
              <a:t>w.r.t</a:t>
            </a:r>
            <a:r>
              <a:rPr lang="en-US" dirty="0" smtClean="0"/>
              <a:t>. training data 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b="1" dirty="0" smtClean="0"/>
              <a:t>(Accurate)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Approximately </a:t>
            </a:r>
            <a:r>
              <a:rPr lang="en-US" b="1" dirty="0" smtClean="0"/>
              <a:t>minimizes</a:t>
            </a:r>
            <a:r>
              <a:rPr lang="en-US" dirty="0" smtClean="0"/>
              <a:t> </a:t>
            </a:r>
            <a:r>
              <a:rPr lang="en-US" dirty="0" err="1" smtClean="0"/>
              <a:t>Regularizer</a:t>
            </a:r>
            <a:r>
              <a:rPr lang="en-US" dirty="0" smtClean="0"/>
              <a:t> + Risk</a:t>
            </a:r>
          </a:p>
          <a:p>
            <a:pPr>
              <a:buNone/>
            </a:pPr>
            <a:endParaRPr lang="en-US" sz="500" dirty="0" smtClean="0"/>
          </a:p>
          <a:p>
            <a:pPr>
              <a:buNone/>
            </a:pPr>
            <a:r>
              <a:rPr lang="en-US" b="1" dirty="0" smtClean="0"/>
              <a:t>Examples</a:t>
            </a:r>
          </a:p>
          <a:p>
            <a:pPr>
              <a:buNone/>
            </a:pPr>
            <a:r>
              <a:rPr lang="en-US" dirty="0" smtClean="0"/>
              <a:t>Private Logistic Regression, Private SVM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58"/>
          <p:cNvGrpSpPr/>
          <p:nvPr/>
        </p:nvGrpSpPr>
        <p:grpSpPr>
          <a:xfrm>
            <a:off x="2514600" y="3143621"/>
            <a:ext cx="3886199" cy="524813"/>
            <a:chOff x="499595" y="3014193"/>
            <a:chExt cx="3886199" cy="524813"/>
          </a:xfrm>
        </p:grpSpPr>
        <p:cxnSp>
          <p:nvCxnSpPr>
            <p:cNvPr id="63" name="Straight Connector 62"/>
            <p:cNvCxnSpPr/>
            <p:nvPr>
              <p:custDataLst>
                <p:tags r:id="rId10"/>
              </p:custDataLst>
            </p:nvPr>
          </p:nvCxnSpPr>
          <p:spPr>
            <a:xfrm rot="8100000">
              <a:off x="1032994" y="3539006"/>
              <a:ext cx="33528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>
              <p:custDataLst>
                <p:tags r:id="rId11"/>
              </p:custDataLst>
            </p:nvPr>
          </p:nvCxnSpPr>
          <p:spPr>
            <a:xfrm rot="8100000">
              <a:off x="499595" y="3014193"/>
              <a:ext cx="33528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>
              <p:custDataLst>
                <p:tags r:id="rId12"/>
              </p:custDataLst>
            </p:nvPr>
          </p:nvCxnSpPr>
          <p:spPr>
            <a:xfrm rot="8100000">
              <a:off x="728194" y="3318994"/>
              <a:ext cx="33528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57"/>
          <p:cNvGrpSpPr/>
          <p:nvPr/>
        </p:nvGrpSpPr>
        <p:grpSpPr>
          <a:xfrm>
            <a:off x="3810000" y="1371600"/>
            <a:ext cx="914400" cy="3886200"/>
            <a:chOff x="6019800" y="1254801"/>
            <a:chExt cx="914400" cy="3886200"/>
          </a:xfrm>
        </p:grpSpPr>
        <p:cxnSp>
          <p:nvCxnSpPr>
            <p:cNvPr id="71" name="Straight Connector 70"/>
            <p:cNvCxnSpPr/>
            <p:nvPr>
              <p:custDataLst>
                <p:tags r:id="rId7"/>
              </p:custDataLst>
            </p:nvPr>
          </p:nvCxnSpPr>
          <p:spPr>
            <a:xfrm rot="7200000">
              <a:off x="4343400" y="2931201"/>
              <a:ext cx="33528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>
              <p:custDataLst>
                <p:tags r:id="rId8"/>
              </p:custDataLst>
            </p:nvPr>
          </p:nvCxnSpPr>
          <p:spPr>
            <a:xfrm rot="7200000">
              <a:off x="5257800" y="3464601"/>
              <a:ext cx="33528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>
              <p:custDataLst>
                <p:tags r:id="rId9"/>
              </p:custDataLst>
            </p:nvPr>
          </p:nvCxnSpPr>
          <p:spPr>
            <a:xfrm rot="7200000">
              <a:off x="4789449" y="3204405"/>
              <a:ext cx="33528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Why is ERM not private for SVM?</a:t>
            </a:r>
            <a:endParaRPr lang="en-US" dirty="0"/>
          </a:p>
        </p:txBody>
      </p:sp>
      <p:grpSp>
        <p:nvGrpSpPr>
          <p:cNvPr id="3" name="Group 56"/>
          <p:cNvGrpSpPr/>
          <p:nvPr>
            <p:custDataLst>
              <p:tags r:id="rId2"/>
            </p:custDataLst>
          </p:nvPr>
        </p:nvGrpSpPr>
        <p:grpSpPr>
          <a:xfrm>
            <a:off x="2916397" y="1981200"/>
            <a:ext cx="1994208" cy="2110628"/>
            <a:chOff x="596592" y="2352906"/>
            <a:chExt cx="1994208" cy="2110628"/>
          </a:xfrm>
        </p:grpSpPr>
        <p:grpSp>
          <p:nvGrpSpPr>
            <p:cNvPr id="4" name="Group 41"/>
            <p:cNvGrpSpPr/>
            <p:nvPr/>
          </p:nvGrpSpPr>
          <p:grpSpPr>
            <a:xfrm>
              <a:off x="596592" y="2360559"/>
              <a:ext cx="1731803" cy="2102975"/>
              <a:chOff x="596592" y="2360559"/>
              <a:chExt cx="1731803" cy="2102975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1219200" y="23622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490195" y="28194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076094" y="3308196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914400" y="2797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596592" y="3940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609600" y="3309082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609600" y="2360559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1752600" y="2352906"/>
              <a:ext cx="838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+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0" name="TextBox 39"/>
          <p:cNvSpPr txBox="1"/>
          <p:nvPr>
            <p:custDataLst>
              <p:tags r:id="rId3"/>
            </p:custDataLst>
          </p:nvPr>
        </p:nvSpPr>
        <p:spPr>
          <a:xfrm>
            <a:off x="4191000" y="2590800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+</a:t>
            </a:r>
            <a:endParaRPr lang="en-US" sz="3600" dirty="0"/>
          </a:p>
        </p:txBody>
      </p:sp>
      <p:sp>
        <p:nvSpPr>
          <p:cNvPr id="46" name="TextBox 45"/>
          <p:cNvSpPr txBox="1"/>
          <p:nvPr/>
        </p:nvSpPr>
        <p:spPr>
          <a:xfrm>
            <a:off x="3920005" y="4168028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24805" y="3641831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693156" y="3881582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74209" y="3193925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70074" y="3524741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92744" y="3034322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66307" y="2588273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B050"/>
                </a:solidFill>
              </a:rPr>
              <a:t>-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99" name="TextBox 98"/>
          <p:cNvSpPr txBox="1"/>
          <p:nvPr>
            <p:custDataLst>
              <p:tags r:id="rId4"/>
            </p:custDataLst>
          </p:nvPr>
        </p:nvSpPr>
        <p:spPr>
          <a:xfrm>
            <a:off x="4191000" y="1447800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+</a:t>
            </a:r>
            <a:endParaRPr lang="en-US" sz="3600" b="1" dirty="0"/>
          </a:p>
        </p:txBody>
      </p:sp>
      <p:sp>
        <p:nvSpPr>
          <p:cNvPr id="74" name="TextBox 73"/>
          <p:cNvSpPr txBox="1"/>
          <p:nvPr>
            <p:custDataLst>
              <p:tags r:id="rId5"/>
            </p:custDataLst>
          </p:nvPr>
        </p:nvSpPr>
        <p:spPr>
          <a:xfrm>
            <a:off x="304800" y="5130225"/>
            <a:ext cx="876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SVM </a:t>
            </a:r>
            <a:r>
              <a:rPr lang="en-US" sz="3200" b="1" dirty="0" smtClean="0"/>
              <a:t>solution</a:t>
            </a:r>
            <a:r>
              <a:rPr lang="en-US" sz="3200" dirty="0" smtClean="0"/>
              <a:t> is a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smtClean="0"/>
              <a:t>combination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smtClean="0"/>
              <a:t>of support vectors </a:t>
            </a:r>
            <a:endParaRPr lang="en-US" sz="3200" dirty="0" smtClean="0">
              <a:solidFill>
                <a:srgbClr val="0000FF"/>
              </a:solidFill>
            </a:endParaRPr>
          </a:p>
        </p:txBody>
      </p:sp>
      <p:sp>
        <p:nvSpPr>
          <p:cNvPr id="75" name="TextBox 74"/>
          <p:cNvSpPr txBox="1"/>
          <p:nvPr>
            <p:custDataLst>
              <p:tags r:id="rId6"/>
            </p:custDataLst>
          </p:nvPr>
        </p:nvSpPr>
        <p:spPr>
          <a:xfrm>
            <a:off x="838200" y="57150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 smtClean="0">
                <a:solidFill>
                  <a:prstClr val="black"/>
                </a:solidFill>
              </a:rPr>
              <a:t>If a support vector moves, </a:t>
            </a:r>
            <a:r>
              <a:rPr lang="en-US" sz="3200" b="1" dirty="0" smtClean="0"/>
              <a:t>solution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smtClean="0"/>
              <a:t>changes</a:t>
            </a:r>
          </a:p>
        </p:txBody>
      </p:sp>
      <p:sp>
        <p:nvSpPr>
          <p:cNvPr id="42" name="Oval 41"/>
          <p:cNvSpPr/>
          <p:nvPr/>
        </p:nvSpPr>
        <p:spPr>
          <a:xfrm>
            <a:off x="4210050" y="2743200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3914775" y="4429125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4219575" y="3905250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4572000" y="3467100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4057650" y="2066925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/>
          <p:cNvSpPr/>
          <p:nvPr/>
        </p:nvSpPr>
        <p:spPr>
          <a:xfrm>
            <a:off x="3810000" y="2543175"/>
            <a:ext cx="381000" cy="381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allAtOnce"/>
      <p:bldP spid="99" grpId="0"/>
      <p:bldP spid="74" grpId="0"/>
      <p:bldP spid="42" grpId="0" animBg="1"/>
      <p:bldP spid="42" grpId="1" animBg="1"/>
      <p:bldP spid="43" grpId="0" animBg="1"/>
      <p:bldP spid="50" grpId="2" animBg="1"/>
      <p:bldP spid="51" grpId="0" animBg="1"/>
      <p:bldP spid="51" grpId="1" animBg="1"/>
      <p:bldP spid="52" grpId="0" animBg="1"/>
      <p:bldP spid="5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110"/>
          <p:cNvSpPr/>
          <p:nvPr>
            <p:custDataLst>
              <p:tags r:id="rId1"/>
            </p:custDataLst>
          </p:nvPr>
        </p:nvSpPr>
        <p:spPr>
          <a:xfrm rot="18900000">
            <a:off x="3114151" y="2919023"/>
            <a:ext cx="3368254" cy="75697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alpha val="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make ERM private? </a:t>
            </a:r>
            <a:endParaRPr lang="en-US" dirty="0"/>
          </a:p>
        </p:txBody>
      </p:sp>
      <p:sp>
        <p:nvSpPr>
          <p:cNvPr id="74" name="TextBox 73"/>
          <p:cNvSpPr txBox="1"/>
          <p:nvPr>
            <p:custDataLst>
              <p:tags r:id="rId3"/>
            </p:custDataLst>
          </p:nvPr>
        </p:nvSpPr>
        <p:spPr>
          <a:xfrm>
            <a:off x="304800" y="5358825"/>
            <a:ext cx="868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Pick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w</a:t>
            </a:r>
            <a:r>
              <a:rPr lang="en-US" sz="3600" dirty="0" smtClean="0"/>
              <a:t> from distribution around opt solution</a:t>
            </a:r>
          </a:p>
        </p:txBody>
      </p:sp>
      <p:grpSp>
        <p:nvGrpSpPr>
          <p:cNvPr id="77" name="Group 76"/>
          <p:cNvGrpSpPr/>
          <p:nvPr>
            <p:custDataLst>
              <p:tags r:id="rId4"/>
            </p:custDataLst>
          </p:nvPr>
        </p:nvGrpSpPr>
        <p:grpSpPr>
          <a:xfrm>
            <a:off x="3276600" y="1851772"/>
            <a:ext cx="1994208" cy="2110628"/>
            <a:chOff x="596592" y="2352906"/>
            <a:chExt cx="1994208" cy="2110628"/>
          </a:xfrm>
        </p:grpSpPr>
        <p:grpSp>
          <p:nvGrpSpPr>
            <p:cNvPr id="78" name="Group 41"/>
            <p:cNvGrpSpPr/>
            <p:nvPr/>
          </p:nvGrpSpPr>
          <p:grpSpPr>
            <a:xfrm>
              <a:off x="596592" y="2360559"/>
              <a:ext cx="1689408" cy="2102975"/>
              <a:chOff x="596592" y="2360559"/>
              <a:chExt cx="1689408" cy="2102975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1219200" y="23622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1447800" y="28194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076094" y="3308196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914400" y="2797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596592" y="3940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609600" y="3309082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609600" y="2360559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79" name="TextBox 78"/>
            <p:cNvSpPr txBox="1"/>
            <p:nvPr/>
          </p:nvSpPr>
          <p:spPr>
            <a:xfrm>
              <a:off x="1752600" y="2352906"/>
              <a:ext cx="838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+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7" name="TextBox 86"/>
          <p:cNvSpPr txBox="1"/>
          <p:nvPr>
            <p:custDataLst>
              <p:tags r:id="rId5"/>
            </p:custDataLst>
          </p:nvPr>
        </p:nvSpPr>
        <p:spPr>
          <a:xfrm>
            <a:off x="4280208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+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pSp>
        <p:nvGrpSpPr>
          <p:cNvPr id="88" name="Group 87"/>
          <p:cNvGrpSpPr/>
          <p:nvPr>
            <p:custDataLst>
              <p:tags r:id="rId6"/>
            </p:custDataLst>
          </p:nvPr>
        </p:nvGrpSpPr>
        <p:grpSpPr>
          <a:xfrm>
            <a:off x="4280208" y="2458845"/>
            <a:ext cx="2384502" cy="2410752"/>
            <a:chOff x="1905000" y="3068445"/>
            <a:chExt cx="2384502" cy="2410752"/>
          </a:xfrm>
        </p:grpSpPr>
        <p:sp>
          <p:nvSpPr>
            <p:cNvPr id="102" name="TextBox 101"/>
            <p:cNvSpPr txBox="1"/>
            <p:nvPr/>
          </p:nvSpPr>
          <p:spPr>
            <a:xfrm>
              <a:off x="1905000" y="4648200"/>
              <a:ext cx="8382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b="1" dirty="0" smtClean="0">
                  <a:solidFill>
                    <a:srgbClr val="00B050"/>
                  </a:solidFill>
                </a:rPr>
                <a:t>-</a:t>
              </a:r>
              <a:endParaRPr lang="en-US" sz="40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103" name="Group 79"/>
            <p:cNvGrpSpPr/>
            <p:nvPr/>
          </p:nvGrpSpPr>
          <p:grpSpPr>
            <a:xfrm>
              <a:off x="2209800" y="3068445"/>
              <a:ext cx="2079702" cy="2124306"/>
              <a:chOff x="2362200" y="2839845"/>
              <a:chExt cx="2079702" cy="2124306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2362200" y="389340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2830551" y="413315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2711604" y="3445497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3107469" y="377631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230139" y="328589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3603702" y="2839845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</p:grpSp>
      </p:grpSp>
      <p:cxnSp>
        <p:nvCxnSpPr>
          <p:cNvPr id="110" name="Straight Connector 109"/>
          <p:cNvCxnSpPr/>
          <p:nvPr>
            <p:custDataLst>
              <p:tags r:id="rId7"/>
            </p:custDataLst>
          </p:nvPr>
        </p:nvCxnSpPr>
        <p:spPr>
          <a:xfrm rot="8100000">
            <a:off x="3125704" y="3296692"/>
            <a:ext cx="33528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>
            <p:custDataLst>
              <p:tags r:id="rId8"/>
            </p:custDataLst>
          </p:nvPr>
        </p:nvCxnSpPr>
        <p:spPr>
          <a:xfrm rot="5400000">
            <a:off x="3429000" y="2286000"/>
            <a:ext cx="2743200" cy="198120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110"/>
          <p:cNvSpPr/>
          <p:nvPr>
            <p:custDataLst>
              <p:tags r:id="rId1"/>
            </p:custDataLst>
          </p:nvPr>
        </p:nvSpPr>
        <p:spPr>
          <a:xfrm rot="18900000">
            <a:off x="3113222" y="3109607"/>
            <a:ext cx="3368254" cy="407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alpha val="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make ERM private? </a:t>
            </a:r>
            <a:endParaRPr lang="en-US" dirty="0"/>
          </a:p>
        </p:txBody>
      </p:sp>
      <p:sp>
        <p:nvSpPr>
          <p:cNvPr id="87" name="TextBox 86"/>
          <p:cNvSpPr txBox="1"/>
          <p:nvPr>
            <p:custDataLst>
              <p:tags r:id="rId3"/>
            </p:custDataLst>
          </p:nvPr>
        </p:nvSpPr>
        <p:spPr>
          <a:xfrm>
            <a:off x="4280208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+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10" name="Straight Connector 109"/>
          <p:cNvCxnSpPr/>
          <p:nvPr>
            <p:custDataLst>
              <p:tags r:id="rId4"/>
            </p:custDataLst>
          </p:nvPr>
        </p:nvCxnSpPr>
        <p:spPr>
          <a:xfrm rot="8100000">
            <a:off x="3125704" y="3296692"/>
            <a:ext cx="33528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>
            <p:custDataLst>
              <p:tags r:id="rId5"/>
            </p:custDataLst>
          </p:nvPr>
        </p:nvSpPr>
        <p:spPr>
          <a:xfrm>
            <a:off x="381000" y="54102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Too concentrated </a:t>
            </a:r>
            <a:r>
              <a:rPr lang="en-US" sz="4000" dirty="0" smtClean="0"/>
              <a:t>implies </a:t>
            </a:r>
            <a:r>
              <a:rPr lang="en-US" sz="4000" b="1" dirty="0" smtClean="0"/>
              <a:t>poor privacy</a:t>
            </a:r>
          </a:p>
        </p:txBody>
      </p:sp>
      <p:cxnSp>
        <p:nvCxnSpPr>
          <p:cNvPr id="55" name="Straight Connector 54"/>
          <p:cNvCxnSpPr/>
          <p:nvPr>
            <p:custDataLst>
              <p:tags r:id="rId6"/>
            </p:custDataLst>
          </p:nvPr>
        </p:nvCxnSpPr>
        <p:spPr>
          <a:xfrm rot="5400000">
            <a:off x="3529361" y="2180063"/>
            <a:ext cx="2509024" cy="2207942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76"/>
          <p:cNvGrpSpPr/>
          <p:nvPr>
            <p:custDataLst>
              <p:tags r:id="rId7"/>
            </p:custDataLst>
          </p:nvPr>
        </p:nvGrpSpPr>
        <p:grpSpPr>
          <a:xfrm>
            <a:off x="3276600" y="1851772"/>
            <a:ext cx="2590800" cy="2110628"/>
            <a:chOff x="596592" y="2352906"/>
            <a:chExt cx="2590800" cy="2110628"/>
          </a:xfrm>
        </p:grpSpPr>
        <p:grpSp>
          <p:nvGrpSpPr>
            <p:cNvPr id="34" name="Group 41"/>
            <p:cNvGrpSpPr/>
            <p:nvPr/>
          </p:nvGrpSpPr>
          <p:grpSpPr>
            <a:xfrm>
              <a:off x="596592" y="2360559"/>
              <a:ext cx="1990494" cy="2102975"/>
              <a:chOff x="596592" y="2360559"/>
              <a:chExt cx="1990494" cy="2102975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1219200" y="23622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1748886" y="236338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587192" y="290696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129992" y="34069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96592" y="3940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609600" y="3104942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09600" y="2360559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>
              <a:off x="2349192" y="2352906"/>
              <a:ext cx="838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+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3" name="Group 87"/>
          <p:cNvGrpSpPr/>
          <p:nvPr>
            <p:custDataLst>
              <p:tags r:id="rId8"/>
            </p:custDataLst>
          </p:nvPr>
        </p:nvGrpSpPr>
        <p:grpSpPr>
          <a:xfrm>
            <a:off x="4038600" y="2458845"/>
            <a:ext cx="2626110" cy="2410752"/>
            <a:chOff x="1663392" y="3068445"/>
            <a:chExt cx="2626110" cy="2410752"/>
          </a:xfrm>
        </p:grpSpPr>
        <p:sp>
          <p:nvSpPr>
            <p:cNvPr id="44" name="TextBox 43"/>
            <p:cNvSpPr txBox="1"/>
            <p:nvPr/>
          </p:nvSpPr>
          <p:spPr>
            <a:xfrm>
              <a:off x="1663392" y="4648200"/>
              <a:ext cx="8382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b="1" dirty="0" smtClean="0">
                  <a:solidFill>
                    <a:srgbClr val="00B050"/>
                  </a:solidFill>
                </a:rPr>
                <a:t>-</a:t>
              </a:r>
              <a:endParaRPr lang="en-US" sz="40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45" name="Group 79"/>
            <p:cNvGrpSpPr/>
            <p:nvPr/>
          </p:nvGrpSpPr>
          <p:grpSpPr>
            <a:xfrm>
              <a:off x="2209800" y="3068445"/>
              <a:ext cx="2079702" cy="2124306"/>
              <a:chOff x="2362200" y="2839845"/>
              <a:chExt cx="2079702" cy="2124306"/>
            </a:xfrm>
          </p:grpSpPr>
          <p:sp>
            <p:nvSpPr>
              <p:cNvPr id="46" name="TextBox 45"/>
              <p:cNvSpPr txBox="1"/>
              <p:nvPr/>
            </p:nvSpPr>
            <p:spPr>
              <a:xfrm>
                <a:off x="2362200" y="389340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2830551" y="413315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2711604" y="3445497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107469" y="377631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3230139" y="328589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3603702" y="2839845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110"/>
          <p:cNvSpPr/>
          <p:nvPr>
            <p:custDataLst>
              <p:tags r:id="rId1"/>
            </p:custDataLst>
          </p:nvPr>
        </p:nvSpPr>
        <p:spPr>
          <a:xfrm rot="18900000">
            <a:off x="3096494" y="2218948"/>
            <a:ext cx="3368254" cy="215526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alpha val="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make ERM private? </a:t>
            </a:r>
            <a:endParaRPr lang="en-US" dirty="0"/>
          </a:p>
        </p:txBody>
      </p:sp>
      <p:grpSp>
        <p:nvGrpSpPr>
          <p:cNvPr id="3" name="Group 76"/>
          <p:cNvGrpSpPr/>
          <p:nvPr>
            <p:custDataLst>
              <p:tags r:id="rId3"/>
            </p:custDataLst>
          </p:nvPr>
        </p:nvGrpSpPr>
        <p:grpSpPr>
          <a:xfrm>
            <a:off x="3276600" y="1851772"/>
            <a:ext cx="2590800" cy="2110628"/>
            <a:chOff x="596592" y="2352906"/>
            <a:chExt cx="2590800" cy="2110628"/>
          </a:xfrm>
        </p:grpSpPr>
        <p:grpSp>
          <p:nvGrpSpPr>
            <p:cNvPr id="4" name="Group 41"/>
            <p:cNvGrpSpPr/>
            <p:nvPr/>
          </p:nvGrpSpPr>
          <p:grpSpPr>
            <a:xfrm>
              <a:off x="596592" y="2360559"/>
              <a:ext cx="1990494" cy="2102975"/>
              <a:chOff x="596592" y="2360559"/>
              <a:chExt cx="1990494" cy="2102975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1219200" y="23622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1748886" y="236338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587192" y="290696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129992" y="34069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596592" y="3940314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609600" y="3104942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609600" y="2360559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79" name="TextBox 78"/>
            <p:cNvSpPr txBox="1"/>
            <p:nvPr/>
          </p:nvSpPr>
          <p:spPr>
            <a:xfrm>
              <a:off x="2349192" y="2352906"/>
              <a:ext cx="838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+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7" name="TextBox 86"/>
          <p:cNvSpPr txBox="1"/>
          <p:nvPr>
            <p:custDataLst>
              <p:tags r:id="rId4"/>
            </p:custDataLst>
          </p:nvPr>
        </p:nvSpPr>
        <p:spPr>
          <a:xfrm>
            <a:off x="4280208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+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pSp>
        <p:nvGrpSpPr>
          <p:cNvPr id="5" name="Group 87"/>
          <p:cNvGrpSpPr/>
          <p:nvPr>
            <p:custDataLst>
              <p:tags r:id="rId5"/>
            </p:custDataLst>
          </p:nvPr>
        </p:nvGrpSpPr>
        <p:grpSpPr>
          <a:xfrm>
            <a:off x="4038600" y="2458845"/>
            <a:ext cx="2626110" cy="2410752"/>
            <a:chOff x="1663392" y="3068445"/>
            <a:chExt cx="2626110" cy="2410752"/>
          </a:xfrm>
        </p:grpSpPr>
        <p:sp>
          <p:nvSpPr>
            <p:cNvPr id="102" name="TextBox 101"/>
            <p:cNvSpPr txBox="1"/>
            <p:nvPr/>
          </p:nvSpPr>
          <p:spPr>
            <a:xfrm>
              <a:off x="1663392" y="4648200"/>
              <a:ext cx="8382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800" b="1" dirty="0" smtClean="0">
                  <a:solidFill>
                    <a:srgbClr val="00B050"/>
                  </a:solidFill>
                </a:rPr>
                <a:t>-</a:t>
              </a:r>
              <a:endParaRPr lang="en-US" sz="40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6" name="Group 79"/>
            <p:cNvGrpSpPr/>
            <p:nvPr/>
          </p:nvGrpSpPr>
          <p:grpSpPr>
            <a:xfrm>
              <a:off x="2209800" y="3068445"/>
              <a:ext cx="2079702" cy="2124306"/>
              <a:chOff x="2362200" y="2839845"/>
              <a:chExt cx="2079702" cy="2124306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2362200" y="389340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2830551" y="413315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2711604" y="3445497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3107469" y="3776313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230139" y="3285894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3603702" y="2839845"/>
                <a:ext cx="8382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b="1" dirty="0" smtClean="0">
                    <a:solidFill>
                      <a:srgbClr val="00B050"/>
                    </a:solidFill>
                  </a:rPr>
                  <a:t>-</a:t>
                </a:r>
                <a:endParaRPr lang="en-US" sz="4000" b="1" dirty="0">
                  <a:solidFill>
                    <a:srgbClr val="00B050"/>
                  </a:solidFill>
                </a:endParaRPr>
              </a:p>
            </p:txBody>
          </p:sp>
        </p:grpSp>
      </p:grpSp>
      <p:cxnSp>
        <p:nvCxnSpPr>
          <p:cNvPr id="110" name="Straight Connector 109"/>
          <p:cNvCxnSpPr/>
          <p:nvPr>
            <p:custDataLst>
              <p:tags r:id="rId6"/>
            </p:custDataLst>
          </p:nvPr>
        </p:nvCxnSpPr>
        <p:spPr>
          <a:xfrm rot="8100000">
            <a:off x="3125704" y="3296692"/>
            <a:ext cx="33528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>
            <p:custDataLst>
              <p:tags r:id="rId7"/>
            </p:custDataLst>
          </p:nvPr>
        </p:nvSpPr>
        <p:spPr>
          <a:xfrm>
            <a:off x="381000" y="54102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Too smooth </a:t>
            </a:r>
            <a:r>
              <a:rPr lang="en-US" sz="4000" dirty="0" smtClean="0"/>
              <a:t>implies </a:t>
            </a:r>
            <a:r>
              <a:rPr lang="en-US" sz="4000" b="1" dirty="0" smtClean="0"/>
              <a:t>poor accuracy</a:t>
            </a:r>
          </a:p>
        </p:txBody>
      </p:sp>
      <p:cxnSp>
        <p:nvCxnSpPr>
          <p:cNvPr id="55" name="Straight Connector 54"/>
          <p:cNvCxnSpPr/>
          <p:nvPr>
            <p:custDataLst>
              <p:tags r:id="rId8"/>
            </p:custDataLst>
          </p:nvPr>
        </p:nvCxnSpPr>
        <p:spPr>
          <a:xfrm rot="5400000">
            <a:off x="2895600" y="2895600"/>
            <a:ext cx="3733800" cy="83820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  <p:custDataLst>
              <p:tags r:id="rId1"/>
            </p:custDataLst>
          </p:nvPr>
        </p:nvSpPr>
        <p:spPr>
          <a:xfrm>
            <a:off x="304800" y="1951038"/>
            <a:ext cx="8229600" cy="4525962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4400" dirty="0" smtClean="0"/>
          </a:p>
          <a:p>
            <a:pPr algn="ctr">
              <a:buNone/>
            </a:pPr>
            <a:r>
              <a:rPr lang="en-US" sz="4400" dirty="0" smtClean="0"/>
              <a:t>Pick distribution that gives</a:t>
            </a:r>
          </a:p>
          <a:p>
            <a:pPr algn="ctr">
              <a:buNone/>
            </a:pPr>
            <a:r>
              <a:rPr lang="en-US" sz="4400" b="1" dirty="0" smtClean="0"/>
              <a:t>privacy</a:t>
            </a:r>
            <a:r>
              <a:rPr lang="en-US" sz="4400" dirty="0" smtClean="0"/>
              <a:t> and </a:t>
            </a:r>
            <a:r>
              <a:rPr lang="en-US" sz="4400" b="1" dirty="0" smtClean="0"/>
              <a:t>accuracy</a:t>
            </a:r>
          </a:p>
          <a:p>
            <a:pPr>
              <a:buNone/>
            </a:pPr>
            <a:endParaRPr lang="en-US" sz="4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b="1" dirty="0" smtClean="0"/>
              <a:t>Algorithm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Properties of Real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28600" y="4953000"/>
            <a:ext cx="8763000" cy="31242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Opt surface </a:t>
            </a:r>
            <a:r>
              <a:rPr lang="en-US" sz="3600" b="1" dirty="0" smtClean="0"/>
              <a:t>very convex </a:t>
            </a:r>
            <a:r>
              <a:rPr lang="en-US" sz="3600" dirty="0" smtClean="0"/>
              <a:t>in some directions</a:t>
            </a:r>
          </a:p>
          <a:p>
            <a:r>
              <a:rPr lang="en-US" sz="3600" b="1" dirty="0" smtClean="0"/>
              <a:t>High loss </a:t>
            </a:r>
            <a:r>
              <a:rPr lang="en-US" sz="3600" dirty="0" smtClean="0"/>
              <a:t>when perturbed in such directions</a:t>
            </a:r>
          </a:p>
          <a:p>
            <a:endParaRPr lang="en-US" sz="3600" dirty="0" smtClean="0"/>
          </a:p>
          <a:p>
            <a:endParaRPr lang="en-US" sz="3600" dirty="0"/>
          </a:p>
        </p:txBody>
      </p:sp>
      <p:grpSp>
        <p:nvGrpSpPr>
          <p:cNvPr id="4" name="Group 3"/>
          <p:cNvGrpSpPr/>
          <p:nvPr>
            <p:custDataLst>
              <p:tags r:id="rId3"/>
            </p:custDataLst>
          </p:nvPr>
        </p:nvGrpSpPr>
        <p:grpSpPr>
          <a:xfrm>
            <a:off x="762000" y="2219980"/>
            <a:ext cx="3200400" cy="1988641"/>
            <a:chOff x="457200" y="3581400"/>
            <a:chExt cx="3200400" cy="1988641"/>
          </a:xfrm>
        </p:grpSpPr>
        <p:sp>
          <p:nvSpPr>
            <p:cNvPr id="5" name="TextBox 4"/>
            <p:cNvSpPr txBox="1"/>
            <p:nvPr>
              <p:custDataLst>
                <p:tags r:id="rId12"/>
              </p:custDataLst>
            </p:nvPr>
          </p:nvSpPr>
          <p:spPr>
            <a:xfrm>
              <a:off x="1600200" y="36576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6" name="TextBox 5"/>
            <p:cNvSpPr txBox="1"/>
            <p:nvPr>
              <p:custDataLst>
                <p:tags r:id="rId13"/>
              </p:custDataLst>
            </p:nvPr>
          </p:nvSpPr>
          <p:spPr>
            <a:xfrm>
              <a:off x="838200" y="4191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7" name="TextBox 6"/>
            <p:cNvSpPr txBox="1"/>
            <p:nvPr>
              <p:custDataLst>
                <p:tags r:id="rId14"/>
              </p:custDataLst>
            </p:nvPr>
          </p:nvSpPr>
          <p:spPr>
            <a:xfrm>
              <a:off x="2133600" y="4488359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8" name="TextBox 7"/>
            <p:cNvSpPr txBox="1"/>
            <p:nvPr>
              <p:custDataLst>
                <p:tags r:id="rId15"/>
              </p:custDataLst>
            </p:nvPr>
          </p:nvSpPr>
          <p:spPr>
            <a:xfrm>
              <a:off x="2590800" y="4800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cxnSp>
          <p:nvCxnSpPr>
            <p:cNvPr id="9" name="Straight Connector 8"/>
            <p:cNvCxnSpPr/>
            <p:nvPr>
              <p:custDataLst>
                <p:tags r:id="rId16"/>
              </p:custDataLst>
            </p:nvPr>
          </p:nvCxnSpPr>
          <p:spPr>
            <a:xfrm flipV="1">
              <a:off x="457200" y="3962400"/>
              <a:ext cx="3200400" cy="9906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>
              <p:custDataLst>
                <p:tags r:id="rId17"/>
              </p:custDataLst>
            </p:nvPr>
          </p:nvSpPr>
          <p:spPr>
            <a:xfrm>
              <a:off x="1752600" y="3810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Box 10"/>
            <p:cNvSpPr txBox="1"/>
            <p:nvPr>
              <p:custDataLst>
                <p:tags r:id="rId18"/>
              </p:custDataLst>
            </p:nvPr>
          </p:nvSpPr>
          <p:spPr>
            <a:xfrm>
              <a:off x="1143000" y="3886200"/>
              <a:ext cx="1219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Box 11"/>
            <p:cNvSpPr txBox="1"/>
            <p:nvPr>
              <p:custDataLst>
                <p:tags r:id="rId19"/>
              </p:custDataLst>
            </p:nvPr>
          </p:nvSpPr>
          <p:spPr>
            <a:xfrm flipH="1">
              <a:off x="2362200" y="3657600"/>
              <a:ext cx="76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/>
            <p:cNvSpPr txBox="1"/>
            <p:nvPr>
              <p:custDataLst>
                <p:tags r:id="rId20"/>
              </p:custDataLst>
            </p:nvPr>
          </p:nvSpPr>
          <p:spPr>
            <a:xfrm>
              <a:off x="2667000" y="35814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Box 13"/>
            <p:cNvSpPr txBox="1"/>
            <p:nvPr>
              <p:custDataLst>
                <p:tags r:id="rId21"/>
              </p:custDataLst>
            </p:nvPr>
          </p:nvSpPr>
          <p:spPr>
            <a:xfrm>
              <a:off x="1066800" y="45720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5" name="TextBox 14"/>
            <p:cNvSpPr txBox="1"/>
            <p:nvPr>
              <p:custDataLst>
                <p:tags r:id="rId22"/>
              </p:custDataLst>
            </p:nvPr>
          </p:nvSpPr>
          <p:spPr>
            <a:xfrm>
              <a:off x="1447800" y="44958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6" name="TextBox 15"/>
            <p:cNvSpPr txBox="1"/>
            <p:nvPr>
              <p:custDataLst>
                <p:tags r:id="rId23"/>
              </p:custDataLst>
            </p:nvPr>
          </p:nvSpPr>
          <p:spPr>
            <a:xfrm>
              <a:off x="2286000" y="41910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7" name="TextBox 16"/>
            <p:cNvSpPr txBox="1"/>
            <p:nvPr>
              <p:custDataLst>
                <p:tags r:id="rId24"/>
              </p:custDataLst>
            </p:nvPr>
          </p:nvSpPr>
          <p:spPr>
            <a:xfrm>
              <a:off x="2743200" y="4038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8" name="TextBox 17"/>
            <p:cNvSpPr txBox="1"/>
            <p:nvPr>
              <p:custDataLst>
                <p:tags r:id="rId25"/>
              </p:custDataLst>
            </p:nvPr>
          </p:nvSpPr>
          <p:spPr>
            <a:xfrm>
              <a:off x="1752600" y="43434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9" name="Freeform 18"/>
          <p:cNvSpPr/>
          <p:nvPr>
            <p:custDataLst>
              <p:tags r:id="rId4"/>
            </p:custDataLst>
          </p:nvPr>
        </p:nvSpPr>
        <p:spPr>
          <a:xfrm>
            <a:off x="5410200" y="2143780"/>
            <a:ext cx="1752600" cy="1905000"/>
          </a:xfrm>
          <a:custGeom>
            <a:avLst/>
            <a:gdLst>
              <a:gd name="connsiteX0" fmla="*/ 0 w 2201333"/>
              <a:gd name="connsiteY0" fmla="*/ 33866 h 1560688"/>
              <a:gd name="connsiteX1" fmla="*/ 508000 w 2201333"/>
              <a:gd name="connsiteY1" fmla="*/ 1236133 h 1560688"/>
              <a:gd name="connsiteX2" fmla="*/ 1253067 w 2201333"/>
              <a:gd name="connsiteY2" fmla="*/ 1354666 h 1560688"/>
              <a:gd name="connsiteX3" fmla="*/ 2201333 w 2201333"/>
              <a:gd name="connsiteY3" fmla="*/ 0 h 1560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1333" h="1560688">
                <a:moveTo>
                  <a:pt x="0" y="33866"/>
                </a:moveTo>
                <a:cubicBezTo>
                  <a:pt x="149578" y="524933"/>
                  <a:pt x="299156" y="1016000"/>
                  <a:pt x="508000" y="1236133"/>
                </a:cubicBezTo>
                <a:cubicBezTo>
                  <a:pt x="716844" y="1456266"/>
                  <a:pt x="970845" y="1560688"/>
                  <a:pt x="1253067" y="1354666"/>
                </a:cubicBezTo>
                <a:cubicBezTo>
                  <a:pt x="1535289" y="1148644"/>
                  <a:pt x="1868311" y="574322"/>
                  <a:pt x="2201333" y="0"/>
                </a:cubicBezTo>
              </a:path>
            </a:pathLst>
          </a:cu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>
            <p:custDataLst>
              <p:tags r:id="rId5"/>
            </p:custDataLst>
          </p:nvPr>
        </p:nvSpPr>
        <p:spPr>
          <a:xfrm>
            <a:off x="6019800" y="3743980"/>
            <a:ext cx="274320" cy="27432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>
            <p:custDataLst>
              <p:tags r:id="rId6"/>
            </p:custDataLst>
          </p:nvPr>
        </p:nvCxnSpPr>
        <p:spPr>
          <a:xfrm>
            <a:off x="6172200" y="4048780"/>
            <a:ext cx="990600" cy="1588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>
            <p:custDataLst>
              <p:tags r:id="rId7"/>
            </p:custDataLst>
          </p:nvPr>
        </p:nvCxnSpPr>
        <p:spPr>
          <a:xfrm rot="5400000" flipH="1" flipV="1">
            <a:off x="6323806" y="3134380"/>
            <a:ext cx="1829594" cy="794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>
            <p:custDataLst>
              <p:tags r:id="rId8"/>
            </p:custDataLst>
          </p:nvPr>
        </p:nvSpPr>
        <p:spPr>
          <a:xfrm>
            <a:off x="5715000" y="4124980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Perturbation</a:t>
            </a:r>
            <a:endParaRPr lang="en-US" sz="2800" dirty="0"/>
          </a:p>
        </p:txBody>
      </p:sp>
      <p:sp>
        <p:nvSpPr>
          <p:cNvPr id="27" name="TextBox 26"/>
          <p:cNvSpPr txBox="1"/>
          <p:nvPr>
            <p:custDataLst>
              <p:tags r:id="rId9"/>
            </p:custDataLst>
          </p:nvPr>
        </p:nvSpPr>
        <p:spPr>
          <a:xfrm>
            <a:off x="7239000" y="2873167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Loss</a:t>
            </a:r>
            <a:endParaRPr lang="en-US" sz="2800" dirty="0"/>
          </a:p>
        </p:txBody>
      </p:sp>
      <p:sp>
        <p:nvSpPr>
          <p:cNvPr id="25" name="TextBox 24"/>
          <p:cNvSpPr txBox="1"/>
          <p:nvPr>
            <p:custDataLst>
              <p:tags r:id="rId10"/>
            </p:custDataLst>
          </p:nvPr>
        </p:nvSpPr>
        <p:spPr>
          <a:xfrm>
            <a:off x="1752600" y="1524000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Data</a:t>
            </a:r>
            <a:endParaRPr lang="en-US" sz="2800" b="1" dirty="0"/>
          </a:p>
        </p:txBody>
      </p:sp>
      <p:sp>
        <p:nvSpPr>
          <p:cNvPr id="28" name="TextBox 27"/>
          <p:cNvSpPr txBox="1"/>
          <p:nvPr>
            <p:custDataLst>
              <p:tags r:id="rId11"/>
            </p:custDataLst>
          </p:nvPr>
        </p:nvSpPr>
        <p:spPr>
          <a:xfrm>
            <a:off x="5334000" y="15240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Opt Surface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Properties of Real Data</a:t>
            </a:r>
            <a:endParaRPr lang="en-US" dirty="0"/>
          </a:p>
        </p:txBody>
      </p:sp>
      <p:grpSp>
        <p:nvGrpSpPr>
          <p:cNvPr id="4" name="Group 3"/>
          <p:cNvGrpSpPr/>
          <p:nvPr>
            <p:custDataLst>
              <p:tags r:id="rId2"/>
            </p:custDataLst>
          </p:nvPr>
        </p:nvGrpSpPr>
        <p:grpSpPr>
          <a:xfrm>
            <a:off x="762000" y="2219980"/>
            <a:ext cx="3200400" cy="1988641"/>
            <a:chOff x="457200" y="3581400"/>
            <a:chExt cx="3200400" cy="1988641"/>
          </a:xfrm>
        </p:grpSpPr>
        <p:sp>
          <p:nvSpPr>
            <p:cNvPr id="5" name="TextBox 4"/>
            <p:cNvSpPr txBox="1"/>
            <p:nvPr>
              <p:custDataLst>
                <p:tags r:id="rId12"/>
              </p:custDataLst>
            </p:nvPr>
          </p:nvSpPr>
          <p:spPr>
            <a:xfrm>
              <a:off x="1600200" y="36576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6" name="TextBox 5"/>
            <p:cNvSpPr txBox="1"/>
            <p:nvPr>
              <p:custDataLst>
                <p:tags r:id="rId13"/>
              </p:custDataLst>
            </p:nvPr>
          </p:nvSpPr>
          <p:spPr>
            <a:xfrm>
              <a:off x="838200" y="4191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7" name="TextBox 6"/>
            <p:cNvSpPr txBox="1"/>
            <p:nvPr>
              <p:custDataLst>
                <p:tags r:id="rId14"/>
              </p:custDataLst>
            </p:nvPr>
          </p:nvSpPr>
          <p:spPr>
            <a:xfrm>
              <a:off x="2133600" y="4488359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8" name="TextBox 7"/>
            <p:cNvSpPr txBox="1"/>
            <p:nvPr>
              <p:custDataLst>
                <p:tags r:id="rId15"/>
              </p:custDataLst>
            </p:nvPr>
          </p:nvSpPr>
          <p:spPr>
            <a:xfrm>
              <a:off x="2590800" y="4800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cxnSp>
          <p:nvCxnSpPr>
            <p:cNvPr id="9" name="Straight Connector 8"/>
            <p:cNvCxnSpPr/>
            <p:nvPr>
              <p:custDataLst>
                <p:tags r:id="rId16"/>
              </p:custDataLst>
            </p:nvPr>
          </p:nvCxnSpPr>
          <p:spPr>
            <a:xfrm flipV="1">
              <a:off x="457200" y="3962400"/>
              <a:ext cx="3200400" cy="9906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>
              <p:custDataLst>
                <p:tags r:id="rId17"/>
              </p:custDataLst>
            </p:nvPr>
          </p:nvSpPr>
          <p:spPr>
            <a:xfrm>
              <a:off x="1752600" y="38100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Box 10"/>
            <p:cNvSpPr txBox="1"/>
            <p:nvPr>
              <p:custDataLst>
                <p:tags r:id="rId18"/>
              </p:custDataLst>
            </p:nvPr>
          </p:nvSpPr>
          <p:spPr>
            <a:xfrm>
              <a:off x="1143000" y="3886200"/>
              <a:ext cx="1219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Box 11"/>
            <p:cNvSpPr txBox="1"/>
            <p:nvPr>
              <p:custDataLst>
                <p:tags r:id="rId19"/>
              </p:custDataLst>
            </p:nvPr>
          </p:nvSpPr>
          <p:spPr>
            <a:xfrm flipH="1">
              <a:off x="2362200" y="3657600"/>
              <a:ext cx="76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/>
            <p:cNvSpPr txBox="1"/>
            <p:nvPr>
              <p:custDataLst>
                <p:tags r:id="rId20"/>
              </p:custDataLst>
            </p:nvPr>
          </p:nvSpPr>
          <p:spPr>
            <a:xfrm>
              <a:off x="2667000" y="3581400"/>
              <a:ext cx="457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+</a:t>
              </a:r>
              <a:endParaRPr lang="en-US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Box 13"/>
            <p:cNvSpPr txBox="1"/>
            <p:nvPr>
              <p:custDataLst>
                <p:tags r:id="rId21"/>
              </p:custDataLst>
            </p:nvPr>
          </p:nvSpPr>
          <p:spPr>
            <a:xfrm>
              <a:off x="1066800" y="45720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5" name="TextBox 14"/>
            <p:cNvSpPr txBox="1"/>
            <p:nvPr>
              <p:custDataLst>
                <p:tags r:id="rId22"/>
              </p:custDataLst>
            </p:nvPr>
          </p:nvSpPr>
          <p:spPr>
            <a:xfrm>
              <a:off x="1447800" y="44958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6" name="TextBox 15"/>
            <p:cNvSpPr txBox="1"/>
            <p:nvPr>
              <p:custDataLst>
                <p:tags r:id="rId23"/>
              </p:custDataLst>
            </p:nvPr>
          </p:nvSpPr>
          <p:spPr>
            <a:xfrm>
              <a:off x="2286000" y="41910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7" name="TextBox 16"/>
            <p:cNvSpPr txBox="1"/>
            <p:nvPr>
              <p:custDataLst>
                <p:tags r:id="rId24"/>
              </p:custDataLst>
            </p:nvPr>
          </p:nvSpPr>
          <p:spPr>
            <a:xfrm>
              <a:off x="2743200" y="40386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  <p:sp>
          <p:nvSpPr>
            <p:cNvPr id="18" name="TextBox 17"/>
            <p:cNvSpPr txBox="1"/>
            <p:nvPr>
              <p:custDataLst>
                <p:tags r:id="rId25"/>
              </p:custDataLst>
            </p:nvPr>
          </p:nvSpPr>
          <p:spPr>
            <a:xfrm>
              <a:off x="1752600" y="4343400"/>
              <a:ext cx="381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44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9" name="Freeform 18"/>
          <p:cNvSpPr/>
          <p:nvPr>
            <p:custDataLst>
              <p:tags r:id="rId3"/>
            </p:custDataLst>
          </p:nvPr>
        </p:nvSpPr>
        <p:spPr>
          <a:xfrm>
            <a:off x="5410200" y="2143780"/>
            <a:ext cx="1752600" cy="1905000"/>
          </a:xfrm>
          <a:custGeom>
            <a:avLst/>
            <a:gdLst>
              <a:gd name="connsiteX0" fmla="*/ 0 w 2201333"/>
              <a:gd name="connsiteY0" fmla="*/ 33866 h 1560688"/>
              <a:gd name="connsiteX1" fmla="*/ 508000 w 2201333"/>
              <a:gd name="connsiteY1" fmla="*/ 1236133 h 1560688"/>
              <a:gd name="connsiteX2" fmla="*/ 1253067 w 2201333"/>
              <a:gd name="connsiteY2" fmla="*/ 1354666 h 1560688"/>
              <a:gd name="connsiteX3" fmla="*/ 2201333 w 2201333"/>
              <a:gd name="connsiteY3" fmla="*/ 0 h 1560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1333" h="1560688">
                <a:moveTo>
                  <a:pt x="0" y="33866"/>
                </a:moveTo>
                <a:cubicBezTo>
                  <a:pt x="149578" y="524933"/>
                  <a:pt x="299156" y="1016000"/>
                  <a:pt x="508000" y="1236133"/>
                </a:cubicBezTo>
                <a:cubicBezTo>
                  <a:pt x="716844" y="1456266"/>
                  <a:pt x="970845" y="1560688"/>
                  <a:pt x="1253067" y="1354666"/>
                </a:cubicBezTo>
                <a:cubicBezTo>
                  <a:pt x="1535289" y="1148644"/>
                  <a:pt x="1868311" y="574322"/>
                  <a:pt x="2201333" y="0"/>
                </a:cubicBezTo>
              </a:path>
            </a:pathLst>
          </a:cu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>
            <p:custDataLst>
              <p:tags r:id="rId4"/>
            </p:custDataLst>
          </p:nvPr>
        </p:nvSpPr>
        <p:spPr>
          <a:xfrm>
            <a:off x="6019800" y="3743980"/>
            <a:ext cx="274320" cy="27432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>
            <p:custDataLst>
              <p:tags r:id="rId5"/>
            </p:custDataLst>
          </p:nvPr>
        </p:nvCxnSpPr>
        <p:spPr>
          <a:xfrm>
            <a:off x="6172200" y="4048780"/>
            <a:ext cx="990600" cy="1588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>
            <p:custDataLst>
              <p:tags r:id="rId6"/>
            </p:custDataLst>
          </p:nvPr>
        </p:nvCxnSpPr>
        <p:spPr>
          <a:xfrm rot="5400000" flipH="1" flipV="1">
            <a:off x="6323806" y="3134380"/>
            <a:ext cx="1829594" cy="794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>
            <p:custDataLst>
              <p:tags r:id="rId7"/>
            </p:custDataLst>
          </p:nvPr>
        </p:nvSpPr>
        <p:spPr>
          <a:xfrm>
            <a:off x="5715000" y="4124980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Perturbation</a:t>
            </a:r>
            <a:endParaRPr lang="en-US" sz="2800" dirty="0"/>
          </a:p>
        </p:txBody>
      </p:sp>
      <p:sp>
        <p:nvSpPr>
          <p:cNvPr id="27" name="TextBox 26"/>
          <p:cNvSpPr txBox="1"/>
          <p:nvPr>
            <p:custDataLst>
              <p:tags r:id="rId8"/>
            </p:custDataLst>
          </p:nvPr>
        </p:nvSpPr>
        <p:spPr>
          <a:xfrm>
            <a:off x="7239000" y="2873167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Loss</a:t>
            </a:r>
            <a:endParaRPr lang="en-US" sz="2800" dirty="0"/>
          </a:p>
        </p:txBody>
      </p:sp>
      <p:sp>
        <p:nvSpPr>
          <p:cNvPr id="25" name="TextBox 24"/>
          <p:cNvSpPr txBox="1"/>
          <p:nvPr>
            <p:custDataLst>
              <p:tags r:id="rId9"/>
            </p:custDataLst>
          </p:nvPr>
        </p:nvSpPr>
        <p:spPr>
          <a:xfrm>
            <a:off x="1752600" y="1524000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Data</a:t>
            </a:r>
            <a:endParaRPr lang="en-US" sz="2800" b="1" dirty="0"/>
          </a:p>
        </p:txBody>
      </p:sp>
      <p:sp>
        <p:nvSpPr>
          <p:cNvPr id="28" name="TextBox 27"/>
          <p:cNvSpPr txBox="1"/>
          <p:nvPr>
            <p:custDataLst>
              <p:tags r:id="rId10"/>
            </p:custDataLst>
          </p:nvPr>
        </p:nvSpPr>
        <p:spPr>
          <a:xfrm>
            <a:off x="5334000" y="15240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Opt Surface</a:t>
            </a:r>
            <a:endParaRPr lang="en-US" sz="2800" b="1" dirty="0"/>
          </a:p>
        </p:txBody>
      </p:sp>
      <p:sp>
        <p:nvSpPr>
          <p:cNvPr id="30" name="Content Placeholder 2"/>
          <p:cNvSpPr>
            <a:spLocks noGrp="1"/>
          </p:cNvSpPr>
          <p:nvPr>
            <p:ph idx="1"/>
            <p:custDataLst>
              <p:tags r:id="rId11"/>
            </p:custDataLst>
          </p:nvPr>
        </p:nvSpPr>
        <p:spPr>
          <a:xfrm>
            <a:off x="0" y="4876800"/>
            <a:ext cx="9067800" cy="1524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dirty="0" smtClean="0"/>
              <a:t>Idea 1: Uniformly Perturb Opt Solution</a:t>
            </a:r>
          </a:p>
          <a:p>
            <a:pPr algn="ctr">
              <a:buNone/>
            </a:pPr>
            <a:r>
              <a:rPr lang="en-US" dirty="0" smtClean="0"/>
              <a:t>Idea 2: Perturb Solution Less in Convex Directions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1143000" y="5181600"/>
            <a:ext cx="6858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04800" y="5791200"/>
            <a:ext cx="85344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ontent Placeholder 2"/>
          <p:cNvSpPr>
            <a:spLocks noGrp="1"/>
          </p:cNvSpPr>
          <p:nvPr>
            <p:ph idx="4294967295"/>
            <p:custDataLst>
              <p:tags r:id="rId1"/>
            </p:custDataLst>
          </p:nvPr>
        </p:nvSpPr>
        <p:spPr>
          <a:xfrm>
            <a:off x="76200" y="3048000"/>
            <a:ext cx="9067800" cy="1524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4000" dirty="0" smtClean="0"/>
              <a:t>Our Idea: Perturb </a:t>
            </a:r>
            <a:r>
              <a:rPr lang="en-US" sz="4000" b="1" dirty="0" smtClean="0"/>
              <a:t>Surface</a:t>
            </a:r>
            <a:r>
              <a:rPr lang="en-US" sz="4000" dirty="0" smtClean="0"/>
              <a:t> &amp; then Optimize</a:t>
            </a:r>
          </a:p>
          <a:p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Algorithm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533400" y="1828800"/>
            <a:ext cx="8458200" cy="3604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>
              <a:spcBef>
                <a:spcPct val="20000"/>
              </a:spcBef>
              <a:defRPr/>
            </a:pPr>
            <a:r>
              <a:rPr lang="en-US" sz="3600" dirty="0" smtClean="0">
                <a:solidFill>
                  <a:prstClr val="black"/>
                </a:solidFill>
              </a:rPr>
              <a:t>Given:  Labeled data (x</a:t>
            </a:r>
            <a:r>
              <a:rPr lang="en-US" sz="3600" baseline="-25000" dirty="0" smtClean="0">
                <a:solidFill>
                  <a:prstClr val="black"/>
                </a:solidFill>
              </a:rPr>
              <a:t>i</a:t>
            </a:r>
            <a:r>
              <a:rPr lang="en-US" sz="3600" dirty="0" smtClean="0">
                <a:solidFill>
                  <a:prstClr val="black"/>
                </a:solidFill>
              </a:rPr>
              <a:t>, </a:t>
            </a:r>
            <a:r>
              <a:rPr lang="en-US" sz="3600" dirty="0" err="1" smtClean="0">
                <a:solidFill>
                  <a:prstClr val="black"/>
                </a:solidFill>
              </a:rPr>
              <a:t>y</a:t>
            </a:r>
            <a:r>
              <a:rPr lang="en-US" sz="3600" baseline="-25000" dirty="0" err="1" smtClean="0">
                <a:solidFill>
                  <a:prstClr val="black"/>
                </a:solidFill>
              </a:rPr>
              <a:t>i</a:t>
            </a:r>
            <a:r>
              <a:rPr lang="en-US" sz="3600" dirty="0" smtClean="0">
                <a:solidFill>
                  <a:prstClr val="black"/>
                </a:solidFill>
              </a:rPr>
              <a:t>)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Find 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minimizing:</a:t>
            </a:r>
          </a:p>
          <a:p>
            <a:pPr marL="514350" marR="0" lvl="0" indent="-5143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½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mmi10"/>
                <a:ea typeface="+mn-ea"/>
                <a:cs typeface="+mn-cs"/>
              </a:rPr>
              <a:t>¸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|w|</a:t>
            </a:r>
            <a:r>
              <a:rPr kumimoji="0" lang="en-US" sz="3600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lang="en-US" sz="3600" b="1" dirty="0" smtClean="0">
                <a:solidFill>
                  <a:srgbClr val="0000FF"/>
                </a:solidFill>
              </a:rPr>
              <a:t>   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 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Symbol"/>
                <a:ea typeface="+mn-ea"/>
                <a:cs typeface="+mn-cs"/>
                <a:sym typeface="Symbol"/>
              </a:rPr>
              <a:t></a:t>
            </a:r>
            <a:r>
              <a:rPr kumimoji="0" lang="en-US" sz="3600" b="1" i="0" u="none" strike="noStrike" kern="1200" cap="none" spc="0" normalizeH="0" baseline="-25000" noProof="0" dirty="0" err="1" smtClean="0">
                <a:ln>
                  <a:noFill/>
                </a:ln>
                <a:effectLst/>
                <a:uLnTx/>
                <a:uFillTx/>
                <a:ea typeface="+mn-ea"/>
                <a:cs typeface="+mn-cs"/>
                <a:sym typeface="Symbol"/>
              </a:rPr>
              <a:t>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L(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kumimoji="0" lang="en-US" sz="3600" b="1" i="0" u="none" strike="noStrike" kern="1200" cap="none" spc="0" normalizeH="0" baseline="-2500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w</a:t>
            </a:r>
            <a:r>
              <a:rPr kumimoji="0" lang="en-US" sz="3600" b="1" i="0" u="none" strike="noStrike" kern="1200" cap="none" spc="0" normalizeH="0" baseline="1500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x</a:t>
            </a:r>
            <a:r>
              <a:rPr kumimoji="0" lang="en-US" sz="3600" b="1" i="0" u="none" strike="noStrike" kern="120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lang="en-US" sz="3600" dirty="0" smtClean="0"/>
              <a:t>   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rgbClr val="008E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en-US" sz="3600" b="1" strike="noStrike" kern="1200" cap="none" spc="0" normalizeH="0" noProof="0" dirty="0" smtClean="0">
                <a:ln>
                  <a:noFill/>
                </a:ln>
                <a:solidFill>
                  <a:srgbClr val="008E4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1/n)</a:t>
            </a:r>
            <a:r>
              <a:rPr kumimoji="0" lang="en-US" sz="3600" b="1" strike="noStrike" kern="1200" cap="none" spc="0" normalizeH="0" noProof="0" dirty="0" err="1" smtClean="0">
                <a:ln>
                  <a:noFill/>
                </a:ln>
                <a:solidFill>
                  <a:srgbClr val="008E4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</a:t>
            </a:r>
            <a:r>
              <a:rPr kumimoji="0" lang="en-US" sz="3600" b="1" strike="noStrike" kern="1200" cap="none" spc="0" normalizeH="0" baseline="30000" noProof="0" dirty="0" err="1" smtClean="0">
                <a:ln>
                  <a:noFill/>
                </a:ln>
                <a:solidFill>
                  <a:srgbClr val="008E4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  <a:r>
              <a:rPr kumimoji="0" lang="en-US" sz="3600" b="1" strike="noStrike" kern="1200" cap="none" spc="0" normalizeH="0" noProof="0" dirty="0" err="1" smtClean="0">
                <a:ln>
                  <a:noFill/>
                </a:ln>
                <a:solidFill>
                  <a:srgbClr val="008E4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  <a:endParaRPr kumimoji="0" lang="en-US" sz="3200" b="1" strike="noStrike" kern="1200" cap="none" spc="0" normalizeH="0" noProof="0" dirty="0">
              <a:ln>
                <a:noFill/>
              </a:ln>
              <a:solidFill>
                <a:srgbClr val="008E4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0" y="3886200"/>
            <a:ext cx="3581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00FF"/>
                </a:solidFill>
              </a:rPr>
              <a:t>Regularizer</a:t>
            </a:r>
            <a:endParaRPr lang="en-US" sz="3200" b="1" dirty="0" smtClean="0">
              <a:solidFill>
                <a:srgbClr val="0000FF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>(Model Complexity)</a:t>
            </a: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>
            <p:custDataLst>
              <p:tags r:id="rId4"/>
            </p:custDataLst>
          </p:nvPr>
        </p:nvSpPr>
        <p:spPr>
          <a:xfrm>
            <a:off x="6324600" y="3886200"/>
            <a:ext cx="2514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8E40"/>
                </a:solidFill>
              </a:rPr>
              <a:t>Perturbation</a:t>
            </a:r>
          </a:p>
          <a:p>
            <a:pPr algn="ctr"/>
            <a:r>
              <a:rPr lang="en-US" sz="3200" b="1" dirty="0" smtClean="0">
                <a:solidFill>
                  <a:srgbClr val="008E40"/>
                </a:solidFill>
              </a:rPr>
              <a:t>(Privacy)</a:t>
            </a:r>
            <a:endParaRPr lang="en-US" sz="3200" b="1" dirty="0">
              <a:solidFill>
                <a:srgbClr val="008E40"/>
              </a:solidFill>
            </a:endParaRPr>
          </a:p>
        </p:txBody>
      </p:sp>
      <p:sp>
        <p:nvSpPr>
          <p:cNvPr id="10" name="TextBox 9"/>
          <p:cNvSpPr txBox="1"/>
          <p:nvPr>
            <p:custDataLst>
              <p:tags r:id="rId5"/>
            </p:custDataLst>
          </p:nvPr>
        </p:nvSpPr>
        <p:spPr>
          <a:xfrm>
            <a:off x="3429000" y="3886200"/>
            <a:ext cx="281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Risk</a:t>
            </a:r>
          </a:p>
          <a:p>
            <a:pPr algn="ctr"/>
            <a:r>
              <a:rPr lang="en-US" sz="3200" b="1" dirty="0" smtClean="0"/>
              <a:t>(Training Error)</a:t>
            </a:r>
          </a:p>
          <a:p>
            <a:pPr algn="ctr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Algorithm: Perturbation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914400" y="4495800"/>
            <a:ext cx="8229600" cy="175260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3600" dirty="0" smtClean="0"/>
              <a:t>Perturbation b drawn from:</a:t>
            </a:r>
          </a:p>
          <a:p>
            <a:pPr marL="514350" indent="-514350">
              <a:buNone/>
            </a:pPr>
            <a:r>
              <a:rPr lang="en-US" sz="3600" dirty="0" smtClean="0"/>
              <a:t>Magnitude: |b| </a:t>
            </a:r>
            <a:r>
              <a:rPr lang="en-US" sz="3600" dirty="0" smtClean="0">
                <a:latin typeface="cmsy10"/>
              </a:rPr>
              <a:t>»</a:t>
            </a:r>
            <a:r>
              <a:rPr lang="en-US" sz="3600" dirty="0" smtClean="0"/>
              <a:t> </a:t>
            </a:r>
            <a:r>
              <a:rPr lang="en-US" sz="3600" dirty="0" smtClean="0">
                <a:latin typeface="cmmi10"/>
              </a:rPr>
              <a:t>¡</a:t>
            </a:r>
            <a:r>
              <a:rPr lang="en-US" sz="3600" dirty="0" smtClean="0"/>
              <a:t>(d, 1/</a:t>
            </a:r>
            <a:r>
              <a:rPr lang="en-US" sz="3600" dirty="0" smtClean="0">
                <a:latin typeface="cmmi10"/>
              </a:rPr>
              <a:t>²</a:t>
            </a:r>
            <a:r>
              <a:rPr lang="en-US" sz="3600" dirty="0" smtClean="0"/>
              <a:t>)</a:t>
            </a:r>
          </a:p>
          <a:p>
            <a:pPr marL="514350" indent="-514350">
              <a:buNone/>
            </a:pPr>
            <a:r>
              <a:rPr lang="en-US" sz="3600" dirty="0" smtClean="0"/>
              <a:t>Direction : uniform</a:t>
            </a:r>
            <a:endParaRPr lang="en-US" sz="3600" dirty="0"/>
          </a:p>
        </p:txBody>
      </p:sp>
      <p:pic>
        <p:nvPicPr>
          <p:cNvPr id="4" name="Picture 3" descr="gammas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76200" y="1447800"/>
            <a:ext cx="5029200" cy="2667000"/>
          </a:xfrm>
          <a:prstGeom prst="rect">
            <a:avLst/>
          </a:prstGeom>
        </p:spPr>
      </p:pic>
      <p:grpSp>
        <p:nvGrpSpPr>
          <p:cNvPr id="6" name="Group 9"/>
          <p:cNvGrpSpPr/>
          <p:nvPr>
            <p:custDataLst>
              <p:tags r:id="rId4"/>
            </p:custDataLst>
          </p:nvPr>
        </p:nvGrpSpPr>
        <p:grpSpPr>
          <a:xfrm>
            <a:off x="5715000" y="1752600"/>
            <a:ext cx="2057400" cy="1905000"/>
            <a:chOff x="5638800" y="2286000"/>
            <a:chExt cx="2057400" cy="1905000"/>
          </a:xfrm>
        </p:grpSpPr>
        <p:sp>
          <p:nvSpPr>
            <p:cNvPr id="5" name="Oval 4"/>
            <p:cNvSpPr/>
            <p:nvPr/>
          </p:nvSpPr>
          <p:spPr>
            <a:xfrm>
              <a:off x="5638800" y="2286000"/>
              <a:ext cx="2057400" cy="1905000"/>
            </a:xfrm>
            <a:prstGeom prst="ellipse">
              <a:avLst/>
            </a:prstGeom>
            <a:gradFill flip="none" rotWithShape="1">
              <a:gsLst>
                <a:gs pos="82000">
                  <a:schemeClr val="accent1">
                    <a:lumMod val="20000"/>
                    <a:lumOff val="80000"/>
                  </a:schemeClr>
                </a:gs>
                <a:gs pos="25000">
                  <a:srgbClr val="B2B2B2">
                    <a:shade val="67500"/>
                    <a:satMod val="115000"/>
                  </a:srgbClr>
                </a:gs>
                <a:gs pos="92000">
                  <a:srgbClr val="B2B2B2">
                    <a:shade val="100000"/>
                    <a:satMod val="115000"/>
                    <a:alpha val="65000"/>
                  </a:srgb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Arrow Connector 6"/>
            <p:cNvCxnSpPr>
              <a:endCxn id="5" idx="1"/>
            </p:cNvCxnSpPr>
            <p:nvPr/>
          </p:nvCxnSpPr>
          <p:spPr>
            <a:xfrm rot="10800000">
              <a:off x="5940100" y="2564982"/>
              <a:ext cx="765501" cy="71161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6553200" y="3124200"/>
              <a:ext cx="228600" cy="2286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Algorithm: Perturb &amp; Optimize</a:t>
            </a:r>
          </a:p>
          <a:p>
            <a:pPr marL="742950" indent="-742950">
              <a:buAutoNum type="arabicPeriod"/>
            </a:pPr>
            <a:r>
              <a:rPr lang="en-US" b="1" dirty="0" smtClean="0"/>
              <a:t>Analytical Results: Privacy and Accuracy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Privacy Guarantees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9600" y="1524000"/>
            <a:ext cx="8153400" cy="3124200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Theorem: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[CM08, SCM09] </a:t>
            </a:r>
            <a:r>
              <a:rPr lang="en-US" dirty="0" smtClean="0"/>
              <a:t>If</a:t>
            </a:r>
          </a:p>
          <a:p>
            <a:pPr marL="514350" indent="-514350">
              <a:buAutoNum type="arabicPeriod"/>
            </a:pPr>
            <a:r>
              <a:rPr lang="en-US" dirty="0" smtClean="0"/>
              <a:t>L is </a:t>
            </a:r>
            <a:r>
              <a:rPr lang="en-US" b="1" dirty="0" smtClean="0"/>
              <a:t>convex,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b="1" dirty="0" smtClean="0"/>
              <a:t>differentiable</a:t>
            </a:r>
          </a:p>
          <a:p>
            <a:pPr marL="514350" indent="-514350">
              <a:buAutoNum type="arabicPeriod"/>
            </a:pPr>
            <a:r>
              <a:rPr lang="en-US" dirty="0" smtClean="0"/>
              <a:t>For any w, any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  differing in one value, </a:t>
            </a:r>
          </a:p>
          <a:p>
            <a:pPr marL="514350" indent="-514350">
              <a:buNone/>
            </a:pPr>
            <a:r>
              <a:rPr lang="en-US" dirty="0" smtClean="0"/>
              <a:t>		|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,w) – 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,w)|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1/n</a:t>
            </a:r>
          </a:p>
          <a:p>
            <a:pPr>
              <a:buNone/>
            </a:pPr>
            <a:r>
              <a:rPr lang="en-US" dirty="0" smtClean="0"/>
              <a:t>then, our algorithm is </a:t>
            </a:r>
            <a:r>
              <a:rPr lang="en-US" dirty="0" smtClean="0">
                <a:latin typeface="cmmi10"/>
              </a:rPr>
              <a:t>²</a:t>
            </a:r>
            <a:r>
              <a:rPr lang="en-US" dirty="0" smtClean="0"/>
              <a:t>-differentially-private</a:t>
            </a:r>
            <a:endParaRPr lang="en-US" dirty="0"/>
          </a:p>
        </p:txBody>
      </p:sp>
      <p:grpSp>
        <p:nvGrpSpPr>
          <p:cNvPr id="4" name="Group 13"/>
          <p:cNvGrpSpPr/>
          <p:nvPr>
            <p:custDataLst>
              <p:tags r:id="rId3"/>
            </p:custDataLst>
          </p:nvPr>
        </p:nvGrpSpPr>
        <p:grpSpPr>
          <a:xfrm>
            <a:off x="457200" y="4876800"/>
            <a:ext cx="8534400" cy="584775"/>
            <a:chOff x="457200" y="5054025"/>
            <a:chExt cx="8534400" cy="584775"/>
          </a:xfrm>
        </p:grpSpPr>
        <p:sp>
          <p:nvSpPr>
            <p:cNvPr id="5" name="TextBox 4"/>
            <p:cNvSpPr txBox="1"/>
            <p:nvPr/>
          </p:nvSpPr>
          <p:spPr>
            <a:xfrm>
              <a:off x="457200" y="5054025"/>
              <a:ext cx="3276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/>
                <a:t>L = Logistic loss</a:t>
              </a:r>
              <a:endParaRPr lang="en-US" sz="3200" dirty="0"/>
            </a:p>
          </p:txBody>
        </p:sp>
        <p:sp>
          <p:nvSpPr>
            <p:cNvPr id="6" name="Right Arrow 5"/>
            <p:cNvSpPr/>
            <p:nvPr/>
          </p:nvSpPr>
          <p:spPr>
            <a:xfrm>
              <a:off x="3505200" y="5206425"/>
              <a:ext cx="457200" cy="3048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191000" y="5054025"/>
              <a:ext cx="480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Private Logistic Regression</a:t>
              </a:r>
              <a:endParaRPr lang="en-US" sz="3200" b="1" dirty="0"/>
            </a:p>
          </p:txBody>
        </p:sp>
      </p:grpSp>
      <p:grpSp>
        <p:nvGrpSpPr>
          <p:cNvPr id="8" name="Group 7"/>
          <p:cNvGrpSpPr/>
          <p:nvPr>
            <p:custDataLst>
              <p:tags r:id="rId4"/>
            </p:custDataLst>
          </p:nvPr>
        </p:nvGrpSpPr>
        <p:grpSpPr>
          <a:xfrm>
            <a:off x="457200" y="5486400"/>
            <a:ext cx="8305800" cy="584775"/>
            <a:chOff x="304800" y="4191000"/>
            <a:chExt cx="8305800" cy="584775"/>
          </a:xfrm>
        </p:grpSpPr>
        <p:sp>
          <p:nvSpPr>
            <p:cNvPr id="9" name="TextBox 8"/>
            <p:cNvSpPr txBox="1"/>
            <p:nvPr/>
          </p:nvSpPr>
          <p:spPr>
            <a:xfrm>
              <a:off x="304800" y="4191000"/>
              <a:ext cx="3276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/>
                <a:t>L = Huber loss</a:t>
              </a:r>
              <a:endParaRPr lang="en-US" sz="3200" dirty="0"/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3352800" y="4343400"/>
              <a:ext cx="457200" cy="3048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8600" y="4191000"/>
              <a:ext cx="4572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Private SVM</a:t>
              </a:r>
              <a:endParaRPr lang="en-US" sz="3200" b="1" dirty="0"/>
            </a:p>
          </p:txBody>
        </p:sp>
      </p:grpSp>
      <p:sp>
        <p:nvSpPr>
          <p:cNvPr id="12" name="TextBox 11"/>
          <p:cNvSpPr txBox="1"/>
          <p:nvPr>
            <p:custDataLst>
              <p:tags r:id="rId5"/>
            </p:custDataLst>
          </p:nvPr>
        </p:nvSpPr>
        <p:spPr>
          <a:xfrm>
            <a:off x="457200" y="6071175"/>
            <a:ext cx="716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(Hinge Loss is Non-differentiable)</a:t>
            </a:r>
            <a:endParaRPr lang="en-US" sz="3200" dirty="0"/>
          </a:p>
        </p:txBody>
      </p:sp>
      <p:sp>
        <p:nvSpPr>
          <p:cNvPr id="13" name="Rounded Rectangle 12"/>
          <p:cNvSpPr/>
          <p:nvPr>
            <p:custDataLst>
              <p:tags r:id="rId6"/>
            </p:custDataLst>
          </p:nvPr>
        </p:nvSpPr>
        <p:spPr>
          <a:xfrm>
            <a:off x="457200" y="1447799"/>
            <a:ext cx="8229600" cy="3124200"/>
          </a:xfrm>
          <a:prstGeom prst="roundRect">
            <a:avLst>
              <a:gd name="adj" fmla="val 691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Measure of Accuracy</a:t>
            </a:r>
            <a:endParaRPr lang="en-US" dirty="0"/>
          </a:p>
        </p:txBody>
      </p:sp>
      <p:sp>
        <p:nvSpPr>
          <p:cNvPr id="6" name="TextBox 5"/>
          <p:cNvSpPr txBox="1"/>
          <p:nvPr>
            <p:custDataLst>
              <p:tags r:id="rId2"/>
            </p:custDataLst>
          </p:nvPr>
        </p:nvSpPr>
        <p:spPr>
          <a:xfrm>
            <a:off x="685800" y="41148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(</a:t>
            </a:r>
            <a:r>
              <a:rPr lang="en-US" sz="3600" b="1" dirty="0" smtClean="0"/>
              <a:t>Fewer Samples </a:t>
            </a:r>
            <a:r>
              <a:rPr lang="en-US" sz="3600" dirty="0" smtClean="0"/>
              <a:t>Implies </a:t>
            </a:r>
            <a:r>
              <a:rPr lang="en-US" sz="3600" b="1" dirty="0" smtClean="0"/>
              <a:t>More Accurate</a:t>
            </a:r>
            <a:r>
              <a:rPr lang="en-US" sz="3600" dirty="0" smtClean="0"/>
              <a:t>)</a:t>
            </a:r>
            <a:endParaRPr lang="en-US" sz="3600" dirty="0"/>
          </a:p>
        </p:txBody>
      </p:sp>
      <p:sp>
        <p:nvSpPr>
          <p:cNvPr id="8" name="TextBox 7"/>
          <p:cNvSpPr txBox="1"/>
          <p:nvPr>
            <p:custDataLst>
              <p:tags r:id="rId3"/>
            </p:custDataLst>
          </p:nvPr>
        </p:nvSpPr>
        <p:spPr>
          <a:xfrm>
            <a:off x="304800" y="3163669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#Samples </a:t>
            </a:r>
            <a:r>
              <a:rPr lang="en-US" sz="3600" dirty="0" smtClean="0"/>
              <a:t>for Error </a:t>
            </a:r>
            <a:r>
              <a:rPr lang="en-US" sz="3600" dirty="0" smtClean="0">
                <a:latin typeface="cmmi10"/>
              </a:rPr>
              <a:t>®</a:t>
            </a:r>
            <a:endParaRPr lang="en-US" sz="3600" dirty="0">
              <a:latin typeface="cmmi1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Data Requirement (SVM)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33400" y="1600200"/>
            <a:ext cx="5029200" cy="266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500" b="1" dirty="0" smtClean="0"/>
              <a:t>d:</a:t>
            </a:r>
            <a:r>
              <a:rPr lang="en-US" sz="3500" dirty="0" smtClean="0"/>
              <a:t>  # dimensions</a:t>
            </a:r>
          </a:p>
          <a:p>
            <a:pPr>
              <a:buNone/>
            </a:pPr>
            <a:r>
              <a:rPr lang="en-US" sz="3500" b="1" dirty="0" smtClean="0">
                <a:latin typeface="cmmi10"/>
              </a:rPr>
              <a:t>°</a:t>
            </a:r>
            <a:r>
              <a:rPr lang="en-US" sz="3500" b="1" dirty="0" smtClean="0"/>
              <a:t>:</a:t>
            </a:r>
            <a:r>
              <a:rPr lang="en-US" sz="3500" dirty="0" smtClean="0"/>
              <a:t>  margin </a:t>
            </a:r>
          </a:p>
          <a:p>
            <a:pPr>
              <a:buNone/>
            </a:pPr>
            <a:r>
              <a:rPr lang="en-US" sz="3500" b="1" dirty="0" smtClean="0">
                <a:latin typeface="cmmi10"/>
              </a:rPr>
              <a:t>²</a:t>
            </a:r>
            <a:r>
              <a:rPr lang="en-US" sz="3500" b="1" dirty="0" smtClean="0"/>
              <a:t>:</a:t>
            </a:r>
            <a:r>
              <a:rPr lang="en-US" sz="3500" dirty="0" smtClean="0"/>
              <a:t>  </a:t>
            </a:r>
            <a:r>
              <a:rPr lang="en-US" sz="2200" dirty="0" smtClean="0"/>
              <a:t> </a:t>
            </a:r>
            <a:r>
              <a:rPr lang="en-US" sz="3500" dirty="0" smtClean="0"/>
              <a:t>privacy </a:t>
            </a:r>
          </a:p>
          <a:p>
            <a:pPr>
              <a:buNone/>
            </a:pPr>
            <a:r>
              <a:rPr lang="en-US" sz="3500" b="1" dirty="0" smtClean="0">
                <a:latin typeface="cmmi10"/>
              </a:rPr>
              <a:t>®</a:t>
            </a:r>
            <a:r>
              <a:rPr lang="en-US" sz="3500" b="1" dirty="0" smtClean="0"/>
              <a:t>: </a:t>
            </a:r>
            <a:r>
              <a:rPr lang="en-US" sz="2200" b="1" dirty="0" smtClean="0"/>
              <a:t> </a:t>
            </a:r>
            <a:r>
              <a:rPr lang="en-US" sz="3500" dirty="0" smtClean="0"/>
              <a:t>error</a:t>
            </a:r>
          </a:p>
          <a:p>
            <a:pPr>
              <a:buNone/>
            </a:pPr>
            <a:r>
              <a:rPr lang="en-US" sz="3500" b="1" dirty="0" smtClean="0">
                <a:latin typeface="cmmi10"/>
              </a:rPr>
              <a:t>°</a:t>
            </a:r>
            <a:r>
              <a:rPr lang="en-US" sz="3500" b="1" dirty="0" smtClean="0"/>
              <a:t>, </a:t>
            </a:r>
            <a:r>
              <a:rPr lang="en-US" sz="3500" b="1" dirty="0" smtClean="0">
                <a:latin typeface="cmmi10"/>
              </a:rPr>
              <a:t>²</a:t>
            </a:r>
            <a:r>
              <a:rPr lang="en-US" sz="3500" b="1" dirty="0" smtClean="0"/>
              <a:t>, </a:t>
            </a:r>
            <a:r>
              <a:rPr lang="en-US" sz="3500" b="1" dirty="0" smtClean="0">
                <a:latin typeface="cmmi10"/>
              </a:rPr>
              <a:t>®</a:t>
            </a:r>
            <a:r>
              <a:rPr lang="en-US" sz="3500" b="1" dirty="0" smtClean="0"/>
              <a:t> &lt; 1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3" name="TextBox 22"/>
          <p:cNvSpPr txBox="1"/>
          <p:nvPr>
            <p:custDataLst>
              <p:tags r:id="rId3"/>
            </p:custDataLst>
          </p:nvPr>
        </p:nvSpPr>
        <p:spPr>
          <a:xfrm>
            <a:off x="533400" y="5171182"/>
            <a:ext cx="8305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Normal SVM</a:t>
            </a:r>
            <a:r>
              <a:rPr lang="en-US" sz="3600" dirty="0" smtClean="0">
                <a:solidFill>
                  <a:srgbClr val="0000FF"/>
                </a:solidFill>
              </a:rPr>
              <a:t>		</a:t>
            </a:r>
            <a:r>
              <a:rPr lang="en-US" sz="3600" dirty="0" smtClean="0"/>
              <a:t>1/</a:t>
            </a:r>
            <a:r>
              <a:rPr lang="en-US" sz="3600" dirty="0" smtClean="0">
                <a:latin typeface="cmmi10"/>
              </a:rPr>
              <a:t>°</a:t>
            </a:r>
            <a:r>
              <a:rPr lang="en-US" sz="3600" baseline="30000" dirty="0" smtClean="0">
                <a:latin typeface="cmmi10"/>
              </a:rPr>
              <a:t>2</a:t>
            </a:r>
            <a:r>
              <a:rPr lang="en-US" sz="3600" dirty="0" smtClean="0">
                <a:latin typeface="cmmi10"/>
              </a:rPr>
              <a:t>®</a:t>
            </a:r>
            <a:r>
              <a:rPr lang="en-US" sz="3600" baseline="30000" dirty="0" smtClean="0">
                <a:latin typeface="cmmi10"/>
              </a:rPr>
              <a:t>2</a:t>
            </a:r>
            <a:endParaRPr lang="en-US" sz="3200" dirty="0" smtClean="0"/>
          </a:p>
          <a:p>
            <a:endParaRPr lang="en-US" sz="3200" dirty="0"/>
          </a:p>
        </p:txBody>
      </p:sp>
      <p:sp>
        <p:nvSpPr>
          <p:cNvPr id="25" name="TextBox 24"/>
          <p:cNvSpPr txBox="1"/>
          <p:nvPr>
            <p:custDataLst>
              <p:tags r:id="rId4"/>
            </p:custDataLst>
          </p:nvPr>
        </p:nvSpPr>
        <p:spPr>
          <a:xfrm>
            <a:off x="533400" y="5856982"/>
            <a:ext cx="7924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Our Algorithm </a:t>
            </a:r>
            <a:r>
              <a:rPr lang="en-US" sz="3600" dirty="0" smtClean="0">
                <a:solidFill>
                  <a:srgbClr val="0000FF"/>
                </a:solidFill>
              </a:rPr>
              <a:t>	</a:t>
            </a:r>
            <a:r>
              <a:rPr lang="en-US" sz="3600" dirty="0" smtClean="0"/>
              <a:t>1/</a:t>
            </a:r>
            <a:r>
              <a:rPr lang="en-US" sz="3600" dirty="0" smtClean="0">
                <a:latin typeface="cmmi10"/>
              </a:rPr>
              <a:t>°</a:t>
            </a:r>
            <a:r>
              <a:rPr lang="en-US" sz="3600" baseline="30000" dirty="0" smtClean="0">
                <a:latin typeface="cmmi10"/>
              </a:rPr>
              <a:t>2</a:t>
            </a:r>
            <a:r>
              <a:rPr lang="en-US" sz="3600" dirty="0" smtClean="0">
                <a:latin typeface="cmmi10"/>
              </a:rPr>
              <a:t>®</a:t>
            </a:r>
            <a:r>
              <a:rPr lang="en-US" sz="3600" baseline="30000" dirty="0" smtClean="0">
                <a:latin typeface="cmmi10"/>
              </a:rPr>
              <a:t>2</a:t>
            </a:r>
            <a:r>
              <a:rPr lang="en-US" sz="3600" dirty="0" smtClean="0"/>
              <a:t> + d/</a:t>
            </a:r>
            <a:r>
              <a:rPr lang="en-US" sz="3600" dirty="0" smtClean="0">
                <a:latin typeface="cmmi10"/>
              </a:rPr>
              <a:t>°²®</a:t>
            </a:r>
            <a:endParaRPr lang="en-US" sz="3600" dirty="0" smtClean="0"/>
          </a:p>
          <a:p>
            <a:endParaRPr lang="en-US" sz="3200" dirty="0"/>
          </a:p>
        </p:txBody>
      </p:sp>
      <p:cxnSp>
        <p:nvCxnSpPr>
          <p:cNvPr id="44" name="Straight Connector 43"/>
          <p:cNvCxnSpPr/>
          <p:nvPr>
            <p:custDataLst>
              <p:tags r:id="rId5"/>
            </p:custDataLst>
          </p:nvPr>
        </p:nvCxnSpPr>
        <p:spPr>
          <a:xfrm rot="10800000" flipV="1">
            <a:off x="6172200" y="2132214"/>
            <a:ext cx="2142188" cy="21349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>
            <p:custDataLst>
              <p:tags r:id="rId6"/>
            </p:custDataLst>
          </p:nvPr>
        </p:nvCxnSpPr>
        <p:spPr>
          <a:xfrm rot="10800000" flipV="1">
            <a:off x="5638801" y="1607402"/>
            <a:ext cx="2142189" cy="212639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45"/>
          <p:cNvGrpSpPr/>
          <p:nvPr>
            <p:custDataLst>
              <p:tags r:id="rId7"/>
            </p:custDataLst>
          </p:nvPr>
        </p:nvGrpSpPr>
        <p:grpSpPr>
          <a:xfrm>
            <a:off x="5257800" y="1603177"/>
            <a:ext cx="2286000" cy="1902023"/>
            <a:chOff x="762000" y="2431197"/>
            <a:chExt cx="2286000" cy="1902023"/>
          </a:xfrm>
        </p:grpSpPr>
        <p:grpSp>
          <p:nvGrpSpPr>
            <p:cNvPr id="5" name="Group 41"/>
            <p:cNvGrpSpPr/>
            <p:nvPr/>
          </p:nvGrpSpPr>
          <p:grpSpPr>
            <a:xfrm>
              <a:off x="762000" y="2431197"/>
              <a:ext cx="2133600" cy="1902023"/>
              <a:chOff x="762000" y="2431197"/>
              <a:chExt cx="2133600" cy="1902023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1295400" y="319319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752600" y="2942511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524000" y="365039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400" y="273599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914400" y="3810000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62000" y="3247311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2057400" y="2431197"/>
                <a:ext cx="838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+</a:t>
                </a:r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2209800" y="3040797"/>
              <a:ext cx="838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</a:rPr>
                <a:t>+</a:t>
              </a:r>
              <a:endParaRPr lang="en-US" sz="28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Group 55"/>
          <p:cNvGrpSpPr/>
          <p:nvPr>
            <p:custDataLst>
              <p:tags r:id="rId8"/>
            </p:custDataLst>
          </p:nvPr>
        </p:nvGrpSpPr>
        <p:grpSpPr>
          <a:xfrm>
            <a:off x="6324600" y="2293203"/>
            <a:ext cx="2209800" cy="2293441"/>
            <a:chOff x="1905000" y="3124200"/>
            <a:chExt cx="2209800" cy="2293441"/>
          </a:xfrm>
        </p:grpSpPr>
        <p:sp>
          <p:nvSpPr>
            <p:cNvPr id="57" name="TextBox 56"/>
            <p:cNvSpPr txBox="1"/>
            <p:nvPr/>
          </p:nvSpPr>
          <p:spPr>
            <a:xfrm>
              <a:off x="1905000" y="4648200"/>
              <a:ext cx="8382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00B050"/>
                  </a:solidFill>
                </a:rPr>
                <a:t>-</a:t>
              </a:r>
              <a:endParaRPr lang="en-US" sz="36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7" name="Group 79"/>
            <p:cNvGrpSpPr/>
            <p:nvPr/>
          </p:nvGrpSpPr>
          <p:grpSpPr>
            <a:xfrm>
              <a:off x="2209800" y="3124200"/>
              <a:ext cx="1905000" cy="1995844"/>
              <a:chOff x="2362200" y="2895600"/>
              <a:chExt cx="1905000" cy="1995844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2362200" y="3817203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2667000" y="4122003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667000" y="3512403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2895600" y="3664803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3352800" y="3505200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3429000" y="2895600"/>
                <a:ext cx="83820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400" b="1" dirty="0" smtClean="0">
                    <a:solidFill>
                      <a:srgbClr val="00B050"/>
                    </a:solidFill>
                  </a:rPr>
                  <a:t>-</a:t>
                </a:r>
                <a:endParaRPr lang="en-US" sz="3600" b="1" dirty="0">
                  <a:solidFill>
                    <a:srgbClr val="00B050"/>
                  </a:solidFill>
                </a:endParaRPr>
              </a:p>
            </p:txBody>
          </p:sp>
        </p:grpSp>
      </p:grpSp>
      <p:cxnSp>
        <p:nvCxnSpPr>
          <p:cNvPr id="65" name="Straight Connector 64"/>
          <p:cNvCxnSpPr/>
          <p:nvPr>
            <p:custDataLst>
              <p:tags r:id="rId9"/>
            </p:custDataLst>
          </p:nvPr>
        </p:nvCxnSpPr>
        <p:spPr>
          <a:xfrm rot="10800000" flipV="1">
            <a:off x="5867400" y="1912202"/>
            <a:ext cx="2142188" cy="21263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>
            <p:custDataLst>
              <p:tags r:id="rId10"/>
            </p:custDataLst>
          </p:nvPr>
        </p:nvSpPr>
        <p:spPr>
          <a:xfrm>
            <a:off x="7467600" y="1563469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mmi10"/>
              </a:rPr>
              <a:t>°</a:t>
            </a:r>
            <a:endParaRPr lang="en-US" sz="3600" b="1" dirty="0">
              <a:latin typeface="cmmi10"/>
            </a:endParaRPr>
          </a:p>
        </p:txBody>
      </p:sp>
      <p:cxnSp>
        <p:nvCxnSpPr>
          <p:cNvPr id="74" name="Straight Arrow Connector 73"/>
          <p:cNvCxnSpPr/>
          <p:nvPr>
            <p:custDataLst>
              <p:tags r:id="rId11"/>
            </p:custDataLst>
          </p:nvPr>
        </p:nvCxnSpPr>
        <p:spPr>
          <a:xfrm rot="16200000" flipH="1">
            <a:off x="7326351" y="2014653"/>
            <a:ext cx="304800" cy="30480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Previous Work</a:t>
            </a:r>
            <a:endParaRPr lang="en-US" dirty="0"/>
          </a:p>
        </p:txBody>
      </p:sp>
      <p:sp>
        <p:nvSpPr>
          <p:cNvPr id="8" name="TextBox 7"/>
          <p:cNvSpPr txBox="1"/>
          <p:nvPr>
            <p:custDataLst>
              <p:tags r:id="rId2"/>
            </p:custDataLst>
          </p:nvPr>
        </p:nvSpPr>
        <p:spPr>
          <a:xfrm>
            <a:off x="609600" y="2732782"/>
            <a:ext cx="1752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[BLR08], [KL+08]</a:t>
            </a:r>
            <a:endParaRPr lang="en-US" sz="3200" dirty="0"/>
          </a:p>
        </p:txBody>
      </p:sp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6096000" y="2979004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Exp(d)</a:t>
            </a:r>
            <a:endParaRPr lang="en-US" sz="3200" dirty="0"/>
          </a:p>
        </p:txBody>
      </p:sp>
      <p:sp>
        <p:nvSpPr>
          <p:cNvPr id="10" name="TextBox 9"/>
          <p:cNvSpPr txBox="1"/>
          <p:nvPr>
            <p:custDataLst>
              <p:tags r:id="rId4"/>
            </p:custDataLst>
          </p:nvPr>
        </p:nvSpPr>
        <p:spPr>
          <a:xfrm>
            <a:off x="3352800" y="2979004"/>
            <a:ext cx="137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libri"/>
              </a:rPr>
              <a:t>d</a:t>
            </a:r>
            <a:r>
              <a:rPr lang="en-US" sz="3200" baseline="30000" dirty="0" smtClean="0">
                <a:latin typeface="Calibri"/>
              </a:rPr>
              <a:t>2</a:t>
            </a:r>
            <a:r>
              <a:rPr lang="en-US" sz="3200" dirty="0" smtClean="0"/>
              <a:t>/</a:t>
            </a:r>
            <a:r>
              <a:rPr lang="en-US" sz="3200" dirty="0" smtClean="0">
                <a:latin typeface="cmmi10"/>
              </a:rPr>
              <a:t>®</a:t>
            </a:r>
            <a:r>
              <a:rPr lang="en-US" sz="3200" baseline="30000" dirty="0" smtClean="0">
                <a:latin typeface="cmmi10"/>
              </a:rPr>
              <a:t>3</a:t>
            </a:r>
            <a:r>
              <a:rPr lang="en-US" sz="3200" dirty="0" smtClean="0">
                <a:latin typeface="cmmi10"/>
              </a:rPr>
              <a:t>²</a:t>
            </a:r>
            <a:endParaRPr lang="en-US" sz="3200" dirty="0"/>
          </a:p>
        </p:txBody>
      </p:sp>
      <p:sp>
        <p:nvSpPr>
          <p:cNvPr id="11" name="TextBox 10"/>
          <p:cNvSpPr txBox="1"/>
          <p:nvPr>
            <p:custDataLst>
              <p:tags r:id="rId5"/>
            </p:custDataLst>
          </p:nvPr>
        </p:nvSpPr>
        <p:spPr>
          <a:xfrm>
            <a:off x="609600" y="3951982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Recipe of [DMNS06]</a:t>
            </a:r>
            <a:endParaRPr lang="en-US" sz="3200" dirty="0"/>
          </a:p>
        </p:txBody>
      </p:sp>
      <p:sp>
        <p:nvSpPr>
          <p:cNvPr id="12" name="Rectangle 11"/>
          <p:cNvSpPr/>
          <p:nvPr>
            <p:custDataLst>
              <p:tags r:id="rId6"/>
            </p:custDataLst>
          </p:nvPr>
        </p:nvSpPr>
        <p:spPr>
          <a:xfrm>
            <a:off x="3352800" y="4198204"/>
            <a:ext cx="17123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prstClr val="black"/>
                </a:solidFill>
              </a:rPr>
              <a:t>d/</a:t>
            </a:r>
            <a:r>
              <a:rPr lang="en-US" sz="3200" dirty="0" smtClean="0">
                <a:solidFill>
                  <a:prstClr val="black"/>
                </a:solidFill>
                <a:latin typeface="cmmi10"/>
              </a:rPr>
              <a:t>°</a:t>
            </a:r>
            <a:r>
              <a:rPr lang="en-US" sz="3200" baseline="30000" dirty="0" smtClean="0">
                <a:solidFill>
                  <a:prstClr val="black"/>
                </a:solidFill>
                <a:latin typeface="cmmi10"/>
              </a:rPr>
              <a:t>2</a:t>
            </a:r>
            <a:r>
              <a:rPr lang="en-US" sz="3200" dirty="0" smtClean="0">
                <a:solidFill>
                  <a:prstClr val="black"/>
                </a:solidFill>
                <a:latin typeface="cmmi10"/>
              </a:rPr>
              <a:t>²®</a:t>
            </a:r>
            <a:r>
              <a:rPr lang="en-US" sz="3200" baseline="30000" dirty="0" smtClean="0">
                <a:solidFill>
                  <a:prstClr val="black"/>
                </a:solidFill>
              </a:rPr>
              <a:t>1.5</a:t>
            </a:r>
            <a:endParaRPr lang="en-US" dirty="0"/>
          </a:p>
        </p:txBody>
      </p:sp>
      <p:sp>
        <p:nvSpPr>
          <p:cNvPr id="13" name="TextBox 12"/>
          <p:cNvSpPr txBox="1"/>
          <p:nvPr>
            <p:custDataLst>
              <p:tags r:id="rId7"/>
            </p:custDataLst>
          </p:nvPr>
        </p:nvSpPr>
        <p:spPr>
          <a:xfrm>
            <a:off x="6096000" y="4198204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Efficient</a:t>
            </a:r>
            <a:endParaRPr lang="en-US" sz="3200" dirty="0"/>
          </a:p>
        </p:txBody>
      </p:sp>
      <p:sp>
        <p:nvSpPr>
          <p:cNvPr id="15" name="TextBox 14"/>
          <p:cNvSpPr txBox="1"/>
          <p:nvPr>
            <p:custDataLst>
              <p:tags r:id="rId8"/>
            </p:custDataLst>
          </p:nvPr>
        </p:nvSpPr>
        <p:spPr>
          <a:xfrm>
            <a:off x="6096000" y="5427822"/>
            <a:ext cx="167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Efficient</a:t>
            </a:r>
            <a:endParaRPr lang="en-US" sz="3200" b="1" dirty="0"/>
          </a:p>
        </p:txBody>
      </p:sp>
      <p:sp>
        <p:nvSpPr>
          <p:cNvPr id="16" name="Rectangle 15"/>
          <p:cNvSpPr/>
          <p:nvPr>
            <p:custDataLst>
              <p:tags r:id="rId9"/>
            </p:custDataLst>
          </p:nvPr>
        </p:nvSpPr>
        <p:spPr>
          <a:xfrm>
            <a:off x="3352800" y="5427822"/>
            <a:ext cx="1223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d/</a:t>
            </a:r>
            <a:r>
              <a:rPr lang="en-US" sz="3200" b="1" dirty="0" smtClean="0">
                <a:solidFill>
                  <a:prstClr val="black"/>
                </a:solidFill>
                <a:latin typeface="cmmi10"/>
              </a:rPr>
              <a:t>°²®</a:t>
            </a:r>
            <a:endParaRPr lang="en-US" sz="1600" b="1" dirty="0"/>
          </a:p>
        </p:txBody>
      </p:sp>
      <p:sp>
        <p:nvSpPr>
          <p:cNvPr id="21" name="TextBox 20"/>
          <p:cNvSpPr txBox="1"/>
          <p:nvPr>
            <p:custDataLst>
              <p:tags r:id="rId10"/>
            </p:custDataLst>
          </p:nvPr>
        </p:nvSpPr>
        <p:spPr>
          <a:xfrm>
            <a:off x="609600" y="1647111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Algorithm</a:t>
            </a:r>
            <a:endParaRPr lang="en-US" sz="3600" b="1" dirty="0"/>
          </a:p>
        </p:txBody>
      </p:sp>
      <p:sp>
        <p:nvSpPr>
          <p:cNvPr id="22" name="TextBox 21"/>
          <p:cNvSpPr txBox="1"/>
          <p:nvPr>
            <p:custDataLst>
              <p:tags r:id="rId11"/>
            </p:custDataLst>
          </p:nvPr>
        </p:nvSpPr>
        <p:spPr>
          <a:xfrm>
            <a:off x="5638800" y="1647111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Running Time</a:t>
            </a:r>
            <a:endParaRPr lang="en-US" sz="3600" b="1" dirty="0"/>
          </a:p>
        </p:txBody>
      </p:sp>
      <p:sp>
        <p:nvSpPr>
          <p:cNvPr id="23" name="TextBox 22"/>
          <p:cNvSpPr txBox="1"/>
          <p:nvPr>
            <p:custDataLst>
              <p:tags r:id="rId12"/>
            </p:custDataLst>
          </p:nvPr>
        </p:nvSpPr>
        <p:spPr>
          <a:xfrm>
            <a:off x="3505200" y="1647111"/>
            <a:ext cx="464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Data</a:t>
            </a:r>
            <a:endParaRPr lang="en-US" sz="3600" b="1" dirty="0"/>
          </a:p>
        </p:txBody>
      </p:sp>
      <p:sp>
        <p:nvSpPr>
          <p:cNvPr id="24" name="Rectangle 23"/>
          <p:cNvSpPr/>
          <p:nvPr>
            <p:custDataLst>
              <p:tags r:id="rId13"/>
            </p:custDataLst>
          </p:nvPr>
        </p:nvSpPr>
        <p:spPr>
          <a:xfrm>
            <a:off x="457200" y="1600200"/>
            <a:ext cx="2438400" cy="4953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>
            <p:custDataLst>
              <p:tags r:id="rId14"/>
            </p:custDataLst>
          </p:nvPr>
        </p:nvSpPr>
        <p:spPr>
          <a:xfrm>
            <a:off x="2895600" y="1600200"/>
            <a:ext cx="2514600" cy="4953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>
            <p:custDataLst>
              <p:tags r:id="rId15"/>
            </p:custDataLst>
          </p:nvPr>
        </p:nvSpPr>
        <p:spPr>
          <a:xfrm>
            <a:off x="5410200" y="1600200"/>
            <a:ext cx="3200400" cy="4953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>
            <p:custDataLst>
              <p:tags r:id="rId16"/>
            </p:custDataLst>
          </p:nvPr>
        </p:nvSpPr>
        <p:spPr>
          <a:xfrm>
            <a:off x="609600" y="5181600"/>
            <a:ext cx="164339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[CM08], </a:t>
            </a:r>
          </a:p>
          <a:p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[SCM09]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Algorithm: Perturb &amp; Optimize</a:t>
            </a:r>
          </a:p>
          <a:p>
            <a:pPr marL="742950" indent="-742950">
              <a:buAutoNum type="arabicPeriod"/>
            </a:pPr>
            <a:r>
              <a:rPr lang="en-US" dirty="0" smtClean="0"/>
              <a:t>Analytical Results: Privacy and Accuracy</a:t>
            </a:r>
          </a:p>
          <a:p>
            <a:pPr marL="1143000" lvl="1" indent="-742950">
              <a:buFont typeface="Arial" pitchFamily="34" charset="0"/>
              <a:buChar char="•"/>
            </a:pPr>
            <a:r>
              <a:rPr lang="en-US" b="1" dirty="0" smtClean="0"/>
              <a:t>Proofs: Privacy</a:t>
            </a:r>
          </a:p>
          <a:p>
            <a:pPr marL="1143000" lvl="1" indent="-7429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Privacy Guarantees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9600" y="2362201"/>
            <a:ext cx="8153400" cy="3124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 smtClean="0"/>
              <a:t>Theorem: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[CM08, SCM09] </a:t>
            </a:r>
            <a:r>
              <a:rPr lang="en-US" dirty="0" smtClean="0"/>
              <a:t>If</a:t>
            </a:r>
          </a:p>
          <a:p>
            <a:pPr marL="514350" indent="-514350">
              <a:buAutoNum type="arabicPeriod"/>
            </a:pPr>
            <a:r>
              <a:rPr lang="en-US" dirty="0" smtClean="0"/>
              <a:t>L is </a:t>
            </a:r>
            <a:r>
              <a:rPr lang="en-US" b="1" dirty="0" smtClean="0"/>
              <a:t>convex,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b="1" dirty="0" smtClean="0"/>
              <a:t>differentiable</a:t>
            </a:r>
          </a:p>
          <a:p>
            <a:pPr marL="514350" indent="-514350">
              <a:buAutoNum type="arabicPeriod"/>
            </a:pPr>
            <a:r>
              <a:rPr lang="en-US" dirty="0" smtClean="0"/>
              <a:t>For any w, any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  differing in one value, </a:t>
            </a:r>
          </a:p>
          <a:p>
            <a:pPr marL="514350" indent="-514350">
              <a:buNone/>
            </a:pPr>
            <a:r>
              <a:rPr lang="en-US" dirty="0" smtClean="0"/>
              <a:t>		|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,w) – 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,w)|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1/n</a:t>
            </a:r>
          </a:p>
          <a:p>
            <a:pPr>
              <a:buNone/>
            </a:pPr>
            <a:r>
              <a:rPr lang="en-US" dirty="0" smtClean="0"/>
              <a:t>then, our algorithm is </a:t>
            </a:r>
            <a:r>
              <a:rPr lang="en-US" dirty="0" smtClean="0">
                <a:latin typeface="cmmi10"/>
              </a:rPr>
              <a:t>²</a:t>
            </a:r>
            <a:r>
              <a:rPr lang="en-US" dirty="0" smtClean="0"/>
              <a:t>-differentially-private</a:t>
            </a:r>
            <a:endParaRPr lang="en-US" dirty="0"/>
          </a:p>
        </p:txBody>
      </p:sp>
      <p:sp>
        <p:nvSpPr>
          <p:cNvPr id="13" name="Rounded Rectangle 12"/>
          <p:cNvSpPr/>
          <p:nvPr>
            <p:custDataLst>
              <p:tags r:id="rId3"/>
            </p:custDataLst>
          </p:nvPr>
        </p:nvSpPr>
        <p:spPr>
          <a:xfrm>
            <a:off x="457200" y="2286000"/>
            <a:ext cx="8229600" cy="3124200"/>
          </a:xfrm>
          <a:prstGeom prst="roundRect">
            <a:avLst>
              <a:gd name="adj" fmla="val 691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Privacy Proof Sketch</a:t>
            </a:r>
            <a:endParaRPr lang="en-US" dirty="0"/>
          </a:p>
        </p:txBody>
      </p:sp>
      <p:sp>
        <p:nvSpPr>
          <p:cNvPr id="18" name="TextBox 17"/>
          <p:cNvSpPr txBox="1"/>
          <p:nvPr>
            <p:custDataLst>
              <p:tags r:id="rId2"/>
            </p:custDataLst>
          </p:nvPr>
        </p:nvSpPr>
        <p:spPr>
          <a:xfrm>
            <a:off x="457200" y="1865055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w*		: solution</a:t>
            </a:r>
          </a:p>
          <a:p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: differ in one value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		: perturbation if</a:t>
            </a:r>
            <a:r>
              <a:rPr lang="en-US" sz="3200" dirty="0" smtClean="0">
                <a:latin typeface="Calibri"/>
              </a:rPr>
              <a:t> input is D</a:t>
            </a:r>
            <a:r>
              <a:rPr lang="en-US" sz="3200" baseline="-25000" dirty="0" smtClean="0">
                <a:latin typeface="Calibri"/>
              </a:rPr>
              <a:t>1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	: perturbation if input is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</a:p>
          <a:p>
            <a:endParaRPr lang="en-US" sz="3200" dirty="0"/>
          </a:p>
        </p:txBody>
      </p:sp>
      <p:sp>
        <p:nvSpPr>
          <p:cNvPr id="19" name="Content Placeholder 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57200" y="4876800"/>
            <a:ext cx="8915400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en-US" sz="3200" b="1" dirty="0" smtClean="0"/>
              <a:t>Goal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show that </a:t>
            </a:r>
            <a:r>
              <a:rPr lang="en-US" sz="3200" dirty="0" smtClean="0"/>
              <a:t>Pr[w*|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] 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(1 + </a:t>
            </a:r>
            <a:r>
              <a:rPr lang="en-US" sz="3200" dirty="0" smtClean="0">
                <a:latin typeface="cmmi10"/>
              </a:rPr>
              <a:t>²</a:t>
            </a:r>
            <a:r>
              <a:rPr lang="en-US" sz="3200" dirty="0" smtClean="0"/>
              <a:t>)Pr[w*|D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]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Privacy Proof Sketch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7200" y="4114800"/>
            <a:ext cx="86868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>
                <a:latin typeface="Calibri"/>
              </a:rPr>
              <a:t>Fact 1.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 are unique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Proof: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From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differentiability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L,</a:t>
            </a:r>
          </a:p>
          <a:p>
            <a:pPr marL="514350" lvl="0" indent="-514350">
              <a:spcBef>
                <a:spcPct val="20000"/>
              </a:spcBef>
              <a:defRPr/>
            </a:pPr>
            <a:r>
              <a:rPr lang="en-US" sz="3200" dirty="0" smtClean="0">
                <a:solidFill>
                  <a:srgbClr val="0000FF"/>
                </a:solidFill>
                <a:latin typeface="cmmi10"/>
              </a:rPr>
              <a:t>			</a:t>
            </a:r>
            <a:r>
              <a:rPr lang="en-US" sz="3200" dirty="0" smtClean="0">
                <a:latin typeface="cmmi10"/>
              </a:rPr>
              <a:t>¸</a:t>
            </a:r>
            <a:r>
              <a:rPr lang="en-US" sz="3200" dirty="0" smtClean="0"/>
              <a:t>w* + </a:t>
            </a:r>
            <a:r>
              <a:rPr lang="en-US" sz="3200" dirty="0" err="1" smtClean="0">
                <a:latin typeface="cmsy10"/>
              </a:rPr>
              <a:t>r</a:t>
            </a:r>
            <a:r>
              <a:rPr lang="en-US" sz="3200" dirty="0" err="1" smtClean="0"/>
              <a:t>L</a:t>
            </a:r>
            <a:r>
              <a:rPr lang="en-US" sz="3200" dirty="0" smtClean="0"/>
              <a:t>(D</a:t>
            </a:r>
            <a:r>
              <a:rPr lang="en-US" sz="3200" baseline="-25000" dirty="0" smtClean="0"/>
              <a:t>i</a:t>
            </a:r>
            <a:r>
              <a:rPr lang="en-US" sz="3200" dirty="0" smtClean="0"/>
              <a:t>, w*) + b</a:t>
            </a:r>
            <a:r>
              <a:rPr lang="en-US" sz="3200" baseline="-25000" dirty="0" smtClean="0"/>
              <a:t>i</a:t>
            </a:r>
            <a:r>
              <a:rPr lang="en-US" sz="3200" dirty="0" smtClean="0"/>
              <a:t>/n = 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>
            <p:custDataLst>
              <p:tags r:id="rId3"/>
            </p:custDataLst>
          </p:nvPr>
        </p:nvSpPr>
        <p:spPr>
          <a:xfrm>
            <a:off x="457200" y="1600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w*		: solution</a:t>
            </a:r>
          </a:p>
          <a:p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: differ in one value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		: perturbation if</a:t>
            </a:r>
            <a:r>
              <a:rPr lang="en-US" sz="3200" dirty="0" smtClean="0">
                <a:latin typeface="Calibri"/>
              </a:rPr>
              <a:t> input is D</a:t>
            </a:r>
            <a:r>
              <a:rPr lang="en-US" sz="3200" baseline="-25000" dirty="0" smtClean="0">
                <a:latin typeface="Calibri"/>
              </a:rPr>
              <a:t>1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	: perturbation if input is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Privacy Proof Sketch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304800" y="4191000"/>
            <a:ext cx="8686800" cy="2819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b="1" dirty="0" smtClean="0"/>
              <a:t>Fact 2. </a:t>
            </a:r>
            <a:r>
              <a:rPr lang="en-US" sz="3200" dirty="0" smtClean="0"/>
              <a:t>|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–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| 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1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US" sz="3200" b="1" dirty="0" smtClean="0"/>
              <a:t>Proof: </a:t>
            </a:r>
            <a:r>
              <a:rPr lang="en-US" sz="3200" dirty="0" smtClean="0"/>
              <a:t>At w*,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US" sz="3200" dirty="0" smtClean="0">
                <a:latin typeface="cmmi10"/>
              </a:rPr>
              <a:t>¸</a:t>
            </a:r>
            <a:r>
              <a:rPr lang="en-US" sz="3200" dirty="0" smtClean="0"/>
              <a:t>w*+</a:t>
            </a:r>
            <a:r>
              <a:rPr lang="en-US" sz="3200" dirty="0" err="1" smtClean="0">
                <a:latin typeface="cmsy10"/>
              </a:rPr>
              <a:t>r</a:t>
            </a:r>
            <a:r>
              <a:rPr lang="en-US" sz="3200" dirty="0" err="1" smtClean="0"/>
              <a:t>L</a:t>
            </a:r>
            <a:r>
              <a:rPr lang="en-US" sz="3200" dirty="0" smtClean="0"/>
              <a:t>(D</a:t>
            </a:r>
            <a:r>
              <a:rPr lang="en-US" sz="3200" baseline="-25000" dirty="0" smtClean="0"/>
              <a:t>1</a:t>
            </a:r>
            <a:r>
              <a:rPr lang="en-US" sz="3200" dirty="0" smtClean="0"/>
              <a:t>, w*)+b</a:t>
            </a:r>
            <a:r>
              <a:rPr lang="en-US" sz="3200" baseline="-25000" dirty="0" smtClean="0"/>
              <a:t>1</a:t>
            </a:r>
            <a:r>
              <a:rPr lang="en-US" sz="3200" dirty="0" smtClean="0"/>
              <a:t>/n = 0 = </a:t>
            </a:r>
            <a:r>
              <a:rPr lang="en-US" sz="3200" dirty="0" smtClean="0">
                <a:latin typeface="cmmi10"/>
              </a:rPr>
              <a:t>¸</a:t>
            </a:r>
            <a:r>
              <a:rPr lang="en-US" sz="3200" dirty="0" smtClean="0"/>
              <a:t>w*+</a:t>
            </a:r>
            <a:r>
              <a:rPr lang="en-US" sz="3200" dirty="0" err="1" smtClean="0">
                <a:latin typeface="cmsy10"/>
              </a:rPr>
              <a:t>r</a:t>
            </a:r>
            <a:r>
              <a:rPr lang="en-US" sz="3200" dirty="0" err="1" smtClean="0"/>
              <a:t>L</a:t>
            </a:r>
            <a:r>
              <a:rPr lang="en-US" sz="3200" dirty="0" smtClean="0"/>
              <a:t>(D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, w*)+b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/n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3200" dirty="0" smtClean="0"/>
              <a:t>Follows from |</a:t>
            </a:r>
            <a:r>
              <a:rPr lang="en-US" sz="3200" dirty="0" err="1" smtClean="0">
                <a:latin typeface="cmsy10"/>
              </a:rPr>
              <a:t>r</a:t>
            </a:r>
            <a:r>
              <a:rPr lang="en-US" sz="3200" dirty="0" err="1" smtClean="0"/>
              <a:t>L</a:t>
            </a:r>
            <a:r>
              <a:rPr lang="en-US" sz="3200" dirty="0" smtClean="0"/>
              <a:t>(D</a:t>
            </a:r>
            <a:r>
              <a:rPr lang="en-US" sz="3200" baseline="-25000" dirty="0" smtClean="0"/>
              <a:t>1</a:t>
            </a:r>
            <a:r>
              <a:rPr lang="en-US" sz="3200" dirty="0" smtClean="0"/>
              <a:t>, w*) - </a:t>
            </a:r>
            <a:r>
              <a:rPr lang="en-US" sz="3200" dirty="0" err="1" smtClean="0">
                <a:latin typeface="cmsy10"/>
              </a:rPr>
              <a:t>r</a:t>
            </a:r>
            <a:r>
              <a:rPr lang="en-US" sz="3200" dirty="0" err="1" smtClean="0"/>
              <a:t>L</a:t>
            </a:r>
            <a:r>
              <a:rPr lang="en-US" sz="3200" dirty="0" smtClean="0"/>
              <a:t>(D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, w*)|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1/n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>
            <p:custDataLst>
              <p:tags r:id="rId3"/>
            </p:custDataLst>
          </p:nvPr>
        </p:nvCxnSpPr>
        <p:spPr>
          <a:xfrm rot="16200000" flipH="1">
            <a:off x="609600" y="5562600"/>
            <a:ext cx="381000" cy="2286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>
            <p:custDataLst>
              <p:tags r:id="rId4"/>
            </p:custDataLst>
          </p:nvPr>
        </p:nvCxnSpPr>
        <p:spPr>
          <a:xfrm rot="16200000" flipH="1">
            <a:off x="5181600" y="5562601"/>
            <a:ext cx="381000" cy="2286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>
            <p:custDataLst>
              <p:tags r:id="rId5"/>
            </p:custDataLst>
          </p:nvPr>
        </p:nvSpPr>
        <p:spPr>
          <a:xfrm>
            <a:off x="457200" y="1600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w*		: solution</a:t>
            </a:r>
          </a:p>
          <a:p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: differ in one value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		: perturbation if</a:t>
            </a:r>
            <a:r>
              <a:rPr lang="en-US" sz="3200" dirty="0" smtClean="0">
                <a:latin typeface="Calibri"/>
              </a:rPr>
              <a:t> input is D</a:t>
            </a:r>
            <a:r>
              <a:rPr lang="en-US" sz="3200" baseline="-25000" dirty="0" smtClean="0">
                <a:latin typeface="Calibri"/>
              </a:rPr>
              <a:t>1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	: perturbation if input is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Privacy Proof Sketch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304800" y="4114800"/>
            <a:ext cx="8839200" cy="2743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>
                <a:latin typeface="Calibri"/>
              </a:rPr>
              <a:t>Fact 1. 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 are unique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/>
              <a:t>Fact 2.</a:t>
            </a:r>
            <a:r>
              <a:rPr lang="en-US" sz="3200" dirty="0" smtClean="0"/>
              <a:t> |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– </a:t>
            </a:r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| 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1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b="1" dirty="0" smtClean="0"/>
              <a:t>2</a:t>
            </a:r>
            <a:r>
              <a:rPr lang="en-US" sz="3200" dirty="0" smtClean="0"/>
              <a:t> &amp; property of </a:t>
            </a:r>
            <a:r>
              <a:rPr lang="en-US" sz="3200" dirty="0" smtClean="0">
                <a:latin typeface="cmmi10"/>
              </a:rPr>
              <a:t>¡</a:t>
            </a:r>
            <a:r>
              <a:rPr lang="en-US" sz="3200" dirty="0" smtClean="0"/>
              <a:t>,   Pr[b</a:t>
            </a:r>
            <a:r>
              <a:rPr lang="en-US" sz="3200" baseline="-25000" dirty="0" smtClean="0"/>
              <a:t>1</a:t>
            </a:r>
            <a:r>
              <a:rPr lang="en-US" sz="3200" dirty="0" smtClean="0"/>
              <a:t>] 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(1 + </a:t>
            </a:r>
            <a:r>
              <a:rPr lang="en-US" sz="3200" dirty="0" smtClean="0">
                <a:latin typeface="cmmi10"/>
              </a:rPr>
              <a:t>²</a:t>
            </a:r>
            <a:r>
              <a:rPr lang="en-US" sz="3200" dirty="0" smtClean="0"/>
              <a:t>) Pr[b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]   </a:t>
            </a:r>
            <a:endParaRPr lang="en-US" sz="3200" b="1" dirty="0" smtClean="0"/>
          </a:p>
          <a:p>
            <a:pPr marL="514350" lvl="0" indent="-514350">
              <a:spcBef>
                <a:spcPct val="20000"/>
              </a:spcBef>
              <a:defRPr/>
            </a:pPr>
            <a:r>
              <a:rPr lang="en-US" sz="3200" b="1" dirty="0" smtClean="0"/>
              <a:t>1</a:t>
            </a:r>
            <a:r>
              <a:rPr lang="en-US" sz="3200" dirty="0" smtClean="0"/>
              <a:t> &amp; uniqueness of w*, Pr[w*|D</a:t>
            </a:r>
            <a:r>
              <a:rPr lang="en-US" sz="3200" baseline="-25000" dirty="0" smtClean="0"/>
              <a:t>1</a:t>
            </a:r>
            <a:r>
              <a:rPr lang="en-US" sz="3200" dirty="0" smtClean="0"/>
              <a:t>] </a:t>
            </a:r>
            <a:r>
              <a:rPr lang="en-US" sz="3200" dirty="0" smtClean="0">
                <a:latin typeface="cmsy10"/>
              </a:rPr>
              <a:t>·</a:t>
            </a:r>
            <a:r>
              <a:rPr lang="en-US" sz="3200" dirty="0" smtClean="0"/>
              <a:t> (1 +</a:t>
            </a:r>
            <a:r>
              <a:rPr lang="en-US" sz="3200" dirty="0" smtClean="0">
                <a:latin typeface="cmmi10"/>
              </a:rPr>
              <a:t>²</a:t>
            </a:r>
            <a:r>
              <a:rPr lang="en-US" sz="3200" dirty="0" smtClean="0"/>
              <a:t>)Pr[w*|D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] </a:t>
            </a:r>
          </a:p>
          <a:p>
            <a:pPr marL="514350" indent="-514350">
              <a:spcBef>
                <a:spcPct val="20000"/>
              </a:spcBef>
              <a:defRPr/>
            </a:pPr>
            <a:endParaRPr lang="en-US" sz="3200" dirty="0" smtClean="0"/>
          </a:p>
          <a:p>
            <a:pPr marL="514350" indent="-514350">
              <a:spcBef>
                <a:spcPct val="20000"/>
              </a:spcBef>
              <a:defRPr/>
            </a:pPr>
            <a:endParaRPr lang="en-US" sz="3200" dirty="0" smtClean="0"/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endParaRPr lang="en-US" sz="3200" dirty="0" smtClean="0"/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>
            <p:custDataLst>
              <p:tags r:id="rId3"/>
            </p:custDataLst>
          </p:nvPr>
        </p:nvSpPr>
        <p:spPr>
          <a:xfrm>
            <a:off x="457200" y="16002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w*		: solution</a:t>
            </a:r>
          </a:p>
          <a:p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,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: differ in one value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1</a:t>
            </a:r>
            <a:r>
              <a:rPr lang="en-US" sz="3200" dirty="0" smtClean="0"/>
              <a:t> 		: perturbation if</a:t>
            </a:r>
            <a:r>
              <a:rPr lang="en-US" sz="3200" dirty="0" smtClean="0">
                <a:latin typeface="Calibri"/>
              </a:rPr>
              <a:t> input is D</a:t>
            </a:r>
            <a:r>
              <a:rPr lang="en-US" sz="3200" baseline="-25000" dirty="0" smtClean="0">
                <a:latin typeface="Calibri"/>
              </a:rPr>
              <a:t>1</a:t>
            </a:r>
          </a:p>
          <a:p>
            <a:r>
              <a:rPr lang="en-US" sz="3200" dirty="0" smtClean="0">
                <a:latin typeface="Calibri"/>
              </a:rPr>
              <a:t>b</a:t>
            </a:r>
            <a:r>
              <a:rPr lang="en-US" sz="3200" baseline="-25000" dirty="0" smtClean="0">
                <a:latin typeface="Calibri"/>
              </a:rPr>
              <a:t>2</a:t>
            </a:r>
            <a:r>
              <a:rPr lang="en-US" sz="3200" dirty="0" smtClean="0"/>
              <a:t>		: perturbation if input is </a:t>
            </a:r>
            <a:r>
              <a:rPr lang="en-US" sz="3200" dirty="0" smtClean="0">
                <a:latin typeface="Calibri"/>
              </a:rPr>
              <a:t>D</a:t>
            </a:r>
            <a:r>
              <a:rPr lang="en-US" sz="3200" baseline="-25000" dirty="0" smtClean="0">
                <a:latin typeface="Calibri"/>
              </a:rPr>
              <a:t>2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Privacy Guarantees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9600" y="2362201"/>
            <a:ext cx="8153400" cy="3124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 smtClean="0"/>
              <a:t>Theorem: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[CM08, SCM09] </a:t>
            </a:r>
            <a:r>
              <a:rPr lang="en-US" dirty="0" smtClean="0"/>
              <a:t>If</a:t>
            </a:r>
          </a:p>
          <a:p>
            <a:pPr marL="514350" indent="-514350">
              <a:buAutoNum type="arabicPeriod"/>
            </a:pPr>
            <a:r>
              <a:rPr lang="en-US" dirty="0" smtClean="0"/>
              <a:t>L is </a:t>
            </a:r>
            <a:r>
              <a:rPr lang="en-US" b="1" dirty="0" smtClean="0"/>
              <a:t>convex,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b="1" dirty="0" smtClean="0"/>
              <a:t>differentiable</a:t>
            </a:r>
          </a:p>
          <a:p>
            <a:pPr marL="514350" indent="-514350">
              <a:buAutoNum type="arabicPeriod"/>
            </a:pPr>
            <a:r>
              <a:rPr lang="en-US" dirty="0" smtClean="0"/>
              <a:t>For any w, any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 </a:t>
            </a:r>
            <a:r>
              <a:rPr lang="en-US" dirty="0" smtClean="0">
                <a:latin typeface="Calibri"/>
              </a:rPr>
              <a:t>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  differing in one value, </a:t>
            </a:r>
          </a:p>
          <a:p>
            <a:pPr marL="514350" indent="-514350">
              <a:buNone/>
            </a:pPr>
            <a:r>
              <a:rPr lang="en-US" dirty="0" smtClean="0"/>
              <a:t>		|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1</a:t>
            </a:r>
            <a:r>
              <a:rPr lang="en-US" dirty="0" smtClean="0"/>
              <a:t>,w) – </a:t>
            </a:r>
            <a:r>
              <a:rPr lang="en-US" dirty="0" err="1" smtClean="0">
                <a:latin typeface="cmsy10"/>
              </a:rPr>
              <a:t>r</a:t>
            </a:r>
            <a:r>
              <a:rPr lang="en-US" dirty="0" err="1" smtClean="0">
                <a:latin typeface="Calibri"/>
              </a:rPr>
              <a:t>L</a:t>
            </a:r>
            <a:r>
              <a:rPr lang="en-US" dirty="0" smtClean="0">
                <a:latin typeface="Calibri"/>
              </a:rPr>
              <a:t>(D</a:t>
            </a:r>
            <a:r>
              <a:rPr lang="en-US" baseline="-25000" dirty="0" smtClean="0">
                <a:latin typeface="Calibri"/>
              </a:rPr>
              <a:t>2</a:t>
            </a:r>
            <a:r>
              <a:rPr lang="en-US" dirty="0" smtClean="0"/>
              <a:t>,w)|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1/n</a:t>
            </a:r>
          </a:p>
          <a:p>
            <a:pPr>
              <a:buNone/>
            </a:pPr>
            <a:r>
              <a:rPr lang="en-US" dirty="0" smtClean="0"/>
              <a:t>then, our algorithm is </a:t>
            </a:r>
            <a:r>
              <a:rPr lang="en-US" dirty="0" smtClean="0">
                <a:latin typeface="cmmi10"/>
              </a:rPr>
              <a:t>²</a:t>
            </a:r>
            <a:r>
              <a:rPr lang="en-US" dirty="0" smtClean="0"/>
              <a:t>-differentially-private</a:t>
            </a:r>
            <a:endParaRPr lang="en-US" dirty="0"/>
          </a:p>
        </p:txBody>
      </p:sp>
      <p:sp>
        <p:nvSpPr>
          <p:cNvPr id="13" name="Rounded Rectangle 12"/>
          <p:cNvSpPr/>
          <p:nvPr>
            <p:custDataLst>
              <p:tags r:id="rId3"/>
            </p:custDataLst>
          </p:nvPr>
        </p:nvSpPr>
        <p:spPr>
          <a:xfrm>
            <a:off x="533400" y="2286000"/>
            <a:ext cx="8077200" cy="3124200"/>
          </a:xfrm>
          <a:prstGeom prst="roundRect">
            <a:avLst>
              <a:gd name="adj" fmla="val 6911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Algorithm: Perturb &amp; Optimize</a:t>
            </a:r>
          </a:p>
          <a:p>
            <a:pPr marL="742950" indent="-742950">
              <a:buAutoNum type="arabicPeriod"/>
            </a:pPr>
            <a:r>
              <a:rPr lang="en-US" dirty="0" smtClean="0"/>
              <a:t>Analytical Results: Privacy and Accuracy</a:t>
            </a:r>
          </a:p>
          <a:p>
            <a:pPr marL="1143000" lvl="1" indent="-742950">
              <a:buFont typeface="Arial" pitchFamily="34" charset="0"/>
              <a:buChar char="•"/>
            </a:pPr>
            <a:r>
              <a:rPr lang="en-US" dirty="0" smtClean="0"/>
              <a:t>Proofs: Privacy</a:t>
            </a:r>
          </a:p>
          <a:p>
            <a:pPr marL="1143000" lvl="1" indent="-742950">
              <a:buFont typeface="Arial" pitchFamily="34" charset="0"/>
              <a:buChar char="•"/>
            </a:pPr>
            <a:r>
              <a:rPr lang="en-US" b="1" dirty="0" smtClean="0"/>
              <a:t>Proofs: Accuracy 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Accuracy: Proof Sketch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733800"/>
            <a:ext cx="8534400" cy="23923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b="1" dirty="0" smtClean="0"/>
              <a:t>Lemma 1:  </a:t>
            </a:r>
            <a:r>
              <a:rPr lang="en-US" sz="3600" dirty="0" smtClean="0"/>
              <a:t>Distance of private opt solution</a:t>
            </a:r>
          </a:p>
          <a:p>
            <a:pPr>
              <a:buNone/>
            </a:pPr>
            <a:r>
              <a:rPr lang="en-US" sz="3600" dirty="0" smtClean="0"/>
              <a:t>from opt solution is at most |b|/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n</a:t>
            </a:r>
          </a:p>
          <a:p>
            <a:pPr>
              <a:buNone/>
            </a:pPr>
            <a:endParaRPr lang="en-US" sz="11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3600" b="1" dirty="0" smtClean="0"/>
              <a:t>Lemma 2: </a:t>
            </a:r>
            <a:r>
              <a:rPr lang="en-US" sz="3600" dirty="0" smtClean="0"/>
              <a:t>Extra training loss due to privacy</a:t>
            </a:r>
          </a:p>
          <a:p>
            <a:pPr>
              <a:buNone/>
            </a:pPr>
            <a:r>
              <a:rPr lang="en-US" sz="3600" dirty="0" smtClean="0"/>
              <a:t>is at most|b|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/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n</a:t>
            </a:r>
            <a:r>
              <a:rPr lang="en-US" sz="3600" baseline="30000" dirty="0" smtClean="0"/>
              <a:t>2</a:t>
            </a:r>
            <a:r>
              <a:rPr lang="en-US" sz="3600" dirty="0" smtClean="0">
                <a:latin typeface="cmmi10"/>
              </a:rPr>
              <a:t>²</a:t>
            </a:r>
            <a:r>
              <a:rPr lang="en-US" sz="3600" baseline="30000" dirty="0" smtClean="0"/>
              <a:t>2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85800" y="1948494"/>
            <a:ext cx="7772400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600" b="1" dirty="0" smtClean="0">
                <a:solidFill>
                  <a:prstClr val="black"/>
                </a:solidFill>
              </a:rPr>
              <a:t>Theorem: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[CM08, SCM09] </a:t>
            </a:r>
            <a:r>
              <a:rPr lang="en-US" sz="3600" dirty="0" smtClean="0">
                <a:solidFill>
                  <a:prstClr val="black"/>
                </a:solidFill>
              </a:rPr>
              <a:t>#Samples</a:t>
            </a:r>
          </a:p>
          <a:p>
            <a:pPr marL="342900" lvl="0" indent="-342900">
              <a:spcBef>
                <a:spcPct val="20000"/>
              </a:spcBef>
            </a:pPr>
            <a:r>
              <a:rPr lang="en-US" sz="3600" dirty="0" smtClean="0">
                <a:solidFill>
                  <a:prstClr val="black"/>
                </a:solidFill>
              </a:rPr>
              <a:t>needed for error 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®</a:t>
            </a:r>
            <a:r>
              <a:rPr lang="en-US" sz="3600" dirty="0" smtClean="0">
                <a:solidFill>
                  <a:prstClr val="black"/>
                </a:solidFill>
              </a:rPr>
              <a:t> is 1/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°</a:t>
            </a:r>
            <a:r>
              <a:rPr lang="en-US" sz="3600" baseline="30000" dirty="0" smtClean="0">
                <a:solidFill>
                  <a:prstClr val="black"/>
                </a:solidFill>
                <a:latin typeface="cmmi10"/>
              </a:rPr>
              <a:t>2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®</a:t>
            </a:r>
            <a:r>
              <a:rPr lang="en-US" sz="3600" baseline="30000" dirty="0" smtClean="0">
                <a:solidFill>
                  <a:prstClr val="black"/>
                </a:solidFill>
                <a:latin typeface="cmmi10"/>
              </a:rPr>
              <a:t>2</a:t>
            </a:r>
            <a:r>
              <a:rPr lang="en-US" sz="3600" dirty="0" smtClean="0">
                <a:solidFill>
                  <a:prstClr val="black"/>
                </a:solidFill>
              </a:rPr>
              <a:t> + d/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°²®</a:t>
            </a:r>
            <a:endParaRPr lang="en-US" sz="3600" dirty="0" smtClean="0">
              <a:solidFill>
                <a:prstClr val="black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33400" y="1752600"/>
            <a:ext cx="8077200" cy="1676400"/>
          </a:xfrm>
          <a:prstGeom prst="roundRect">
            <a:avLst>
              <a:gd name="adj" fmla="val 10738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Accuracy: Proof Sketch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514600"/>
            <a:ext cx="8534400" cy="23923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b="1" dirty="0" smtClean="0"/>
              <a:t>Lemma 1:  </a:t>
            </a:r>
            <a:r>
              <a:rPr lang="en-US" sz="3600" dirty="0" smtClean="0"/>
              <a:t>Distance of private opt solution</a:t>
            </a:r>
          </a:p>
          <a:p>
            <a:pPr>
              <a:buNone/>
            </a:pPr>
            <a:r>
              <a:rPr lang="en-US" sz="3600" dirty="0" smtClean="0"/>
              <a:t>from opt solution is at most |b|/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n</a:t>
            </a:r>
          </a:p>
          <a:p>
            <a:pPr>
              <a:buNone/>
            </a:pPr>
            <a:endParaRPr lang="en-US" sz="36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3600" b="1" dirty="0" smtClean="0"/>
              <a:t>Next:  </a:t>
            </a:r>
            <a:r>
              <a:rPr lang="en-US" sz="3600" dirty="0" smtClean="0"/>
              <a:t>Proof sketch of Lemma 1 </a:t>
            </a:r>
            <a:endParaRPr lang="en-US" sz="3600" baseline="30000" dirty="0" smtClean="0"/>
          </a:p>
          <a:p>
            <a:pPr>
              <a:buNone/>
            </a:pP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33"/>
          <p:cNvGrpSpPr/>
          <p:nvPr/>
        </p:nvGrpSpPr>
        <p:grpSpPr>
          <a:xfrm>
            <a:off x="6324600" y="1371600"/>
            <a:ext cx="5029200" cy="3352800"/>
            <a:chOff x="6096000" y="3907014"/>
            <a:chExt cx="5029200" cy="3352800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6096000" y="5354814"/>
              <a:ext cx="2438400" cy="0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 15"/>
            <p:cNvSpPr/>
            <p:nvPr/>
          </p:nvSpPr>
          <p:spPr>
            <a:xfrm>
              <a:off x="6172200" y="3907014"/>
              <a:ext cx="2310063" cy="2181727"/>
            </a:xfrm>
            <a:custGeom>
              <a:avLst/>
              <a:gdLst>
                <a:gd name="connsiteX0" fmla="*/ 0 w 2310063"/>
                <a:gd name="connsiteY0" fmla="*/ 2181727 h 2181727"/>
                <a:gd name="connsiteX1" fmla="*/ 352926 w 2310063"/>
                <a:gd name="connsiteY1" fmla="*/ 1941095 h 2181727"/>
                <a:gd name="connsiteX2" fmla="*/ 1171073 w 2310063"/>
                <a:gd name="connsiteY2" fmla="*/ 1411705 h 2181727"/>
                <a:gd name="connsiteX3" fmla="*/ 1764631 w 2310063"/>
                <a:gd name="connsiteY3" fmla="*/ 625642 h 2181727"/>
                <a:gd name="connsiteX4" fmla="*/ 2310063 w 2310063"/>
                <a:gd name="connsiteY4" fmla="*/ 0 h 218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10063" h="2181727">
                  <a:moveTo>
                    <a:pt x="0" y="2181727"/>
                  </a:moveTo>
                  <a:cubicBezTo>
                    <a:pt x="78873" y="2125579"/>
                    <a:pt x="157747" y="2069432"/>
                    <a:pt x="352926" y="1941095"/>
                  </a:cubicBezTo>
                  <a:cubicBezTo>
                    <a:pt x="548105" y="1812758"/>
                    <a:pt x="935789" y="1630947"/>
                    <a:pt x="1171073" y="1411705"/>
                  </a:cubicBezTo>
                  <a:cubicBezTo>
                    <a:pt x="1406357" y="1192463"/>
                    <a:pt x="1574799" y="860926"/>
                    <a:pt x="1764631" y="625642"/>
                  </a:cubicBezTo>
                  <a:cubicBezTo>
                    <a:pt x="1954463" y="390358"/>
                    <a:pt x="2132263" y="195179"/>
                    <a:pt x="2310063" y="0"/>
                  </a:cubicBezTo>
                </a:path>
              </a:pathLst>
            </a:cu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248400" y="5354814"/>
              <a:ext cx="381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0</a:t>
              </a:r>
              <a:endParaRPr lang="en-US" sz="3200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096000" y="6736594"/>
              <a:ext cx="502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chemeClr val="accent3">
                      <a:lumMod val="75000"/>
                    </a:schemeClr>
                  </a:solidFill>
                  <a:latin typeface="cmsy10"/>
                </a:rPr>
                <a:t>r</a:t>
              </a:r>
              <a:r>
                <a:rPr lang="en-US" sz="2800" b="1" dirty="0" err="1" smtClean="0">
                  <a:solidFill>
                    <a:schemeClr val="accent3">
                      <a:lumMod val="75000"/>
                    </a:schemeClr>
                  </a:solidFill>
                </a:rPr>
                <a:t>Perturbed</a:t>
              </a:r>
              <a:r>
                <a:rPr lang="en-US" sz="2800" b="1" dirty="0" smtClean="0">
                  <a:solidFill>
                    <a:schemeClr val="accent3">
                      <a:lumMod val="75000"/>
                    </a:schemeClr>
                  </a:solidFill>
                </a:rPr>
                <a:t> Opt</a:t>
              </a:r>
            </a:p>
          </p:txBody>
        </p:sp>
      </p:grpSp>
      <p:grpSp>
        <p:nvGrpSpPr>
          <p:cNvPr id="18" name="Group 31"/>
          <p:cNvGrpSpPr/>
          <p:nvPr/>
        </p:nvGrpSpPr>
        <p:grpSpPr>
          <a:xfrm>
            <a:off x="228600" y="1836059"/>
            <a:ext cx="3048000" cy="2878161"/>
            <a:chOff x="228600" y="4371473"/>
            <a:chExt cx="3048000" cy="2878161"/>
          </a:xfrm>
        </p:grpSpPr>
        <p:sp>
          <p:nvSpPr>
            <p:cNvPr id="7" name="TextBox 6"/>
            <p:cNvSpPr txBox="1"/>
            <p:nvPr/>
          </p:nvSpPr>
          <p:spPr>
            <a:xfrm>
              <a:off x="304800" y="6726414"/>
              <a:ext cx="29718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chemeClr val="accent1"/>
                  </a:solidFill>
                  <a:latin typeface="cmsy10"/>
                </a:rPr>
                <a:t>r</a:t>
              </a:r>
              <a:r>
                <a:rPr lang="en-US" sz="2800" b="1" dirty="0" err="1" smtClean="0">
                  <a:solidFill>
                    <a:schemeClr val="accent1"/>
                  </a:solidFill>
                </a:rPr>
                <a:t>Opt</a:t>
              </a:r>
              <a:r>
                <a:rPr lang="en-US" sz="2800" b="1" dirty="0" smtClean="0">
                  <a:solidFill>
                    <a:schemeClr val="accent1"/>
                  </a:solidFill>
                </a:rPr>
                <a:t> Surface</a:t>
              </a:r>
              <a:endParaRPr lang="en-US" sz="2800" b="1" dirty="0">
                <a:solidFill>
                  <a:schemeClr val="accent1"/>
                </a:solidFill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228600" y="5331577"/>
              <a:ext cx="2514600" cy="0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Freeform 4"/>
            <p:cNvSpPr/>
            <p:nvPr/>
          </p:nvSpPr>
          <p:spPr>
            <a:xfrm>
              <a:off x="304800" y="4371473"/>
              <a:ext cx="2310063" cy="2181727"/>
            </a:xfrm>
            <a:custGeom>
              <a:avLst/>
              <a:gdLst>
                <a:gd name="connsiteX0" fmla="*/ 0 w 2310063"/>
                <a:gd name="connsiteY0" fmla="*/ 2181727 h 2181727"/>
                <a:gd name="connsiteX1" fmla="*/ 352926 w 2310063"/>
                <a:gd name="connsiteY1" fmla="*/ 1941095 h 2181727"/>
                <a:gd name="connsiteX2" fmla="*/ 1171073 w 2310063"/>
                <a:gd name="connsiteY2" fmla="*/ 1411705 h 2181727"/>
                <a:gd name="connsiteX3" fmla="*/ 1764631 w 2310063"/>
                <a:gd name="connsiteY3" fmla="*/ 625642 h 2181727"/>
                <a:gd name="connsiteX4" fmla="*/ 2310063 w 2310063"/>
                <a:gd name="connsiteY4" fmla="*/ 0 h 2181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10063" h="2181727">
                  <a:moveTo>
                    <a:pt x="0" y="2181727"/>
                  </a:moveTo>
                  <a:cubicBezTo>
                    <a:pt x="78873" y="2125579"/>
                    <a:pt x="157747" y="2069432"/>
                    <a:pt x="352926" y="1941095"/>
                  </a:cubicBezTo>
                  <a:cubicBezTo>
                    <a:pt x="548105" y="1812758"/>
                    <a:pt x="935789" y="1630947"/>
                    <a:pt x="1171073" y="1411705"/>
                  </a:cubicBezTo>
                  <a:cubicBezTo>
                    <a:pt x="1406357" y="1192463"/>
                    <a:pt x="1574799" y="860926"/>
                    <a:pt x="1764631" y="625642"/>
                  </a:cubicBezTo>
                  <a:cubicBezTo>
                    <a:pt x="1954463" y="390358"/>
                    <a:pt x="2132263" y="195179"/>
                    <a:pt x="2310063" y="0"/>
                  </a:cubicBezTo>
                </a:path>
              </a:pathLst>
            </a:cu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57200" y="5329989"/>
              <a:ext cx="381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0</a:t>
              </a:r>
              <a:endParaRPr lang="en-US" sz="3200" b="1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Lemma 1: Proof Sketch in 1 dimension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029200"/>
            <a:ext cx="8229600" cy="1447800"/>
          </a:xfrm>
        </p:spPr>
        <p:txBody>
          <a:bodyPr/>
          <a:lstStyle/>
          <a:p>
            <a:pPr marL="514350" indent="-514350">
              <a:buNone/>
            </a:pPr>
            <a:r>
              <a:rPr lang="en-US" sz="3600" dirty="0" smtClean="0"/>
              <a:t>Find w minimizing:</a:t>
            </a:r>
          </a:p>
          <a:p>
            <a:pPr marL="514350" indent="-514350">
              <a:buNone/>
            </a:pPr>
            <a:r>
              <a:rPr lang="en-US" sz="3600" dirty="0" smtClean="0"/>
              <a:t>½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|w|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 + </a:t>
            </a:r>
            <a:r>
              <a:rPr lang="en-US" sz="36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latin typeface="Symbol"/>
                <a:sym typeface="Symbol"/>
              </a:rPr>
              <a:t>i</a:t>
            </a:r>
            <a:r>
              <a:rPr lang="en-US" sz="3600" dirty="0" smtClean="0"/>
              <a:t> L(y</a:t>
            </a:r>
            <a:r>
              <a:rPr lang="en-US" sz="3600" baseline="-25000" dirty="0" smtClean="0"/>
              <a:t>i</a:t>
            </a:r>
            <a:r>
              <a:rPr lang="en-US" sz="3600" dirty="0" smtClean="0"/>
              <a:t> w</a:t>
            </a:r>
            <a:r>
              <a:rPr lang="en-US" sz="3600" baseline="15000" dirty="0" smtClean="0"/>
              <a:t>T</a:t>
            </a:r>
            <a:r>
              <a:rPr lang="en-US" sz="3600" dirty="0" smtClean="0"/>
              <a:t> x</a:t>
            </a:r>
            <a:r>
              <a:rPr lang="en-US" sz="3600" baseline="-25000" dirty="0" smtClean="0"/>
              <a:t>i</a:t>
            </a:r>
            <a:r>
              <a:rPr lang="en-US" sz="3600" dirty="0" smtClean="0"/>
              <a:t>) </a:t>
            </a:r>
            <a:r>
              <a:rPr lang="en-US" sz="3600" b="1" dirty="0" smtClean="0"/>
              <a:t>+ b</a:t>
            </a:r>
            <a:r>
              <a:rPr lang="en-US" sz="3600" b="1" baseline="30000" dirty="0" smtClean="0"/>
              <a:t>T</a:t>
            </a:r>
            <a:r>
              <a:rPr lang="en-US" sz="3600" b="1" dirty="0" smtClean="0"/>
              <a:t>w/n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676400" y="2642175"/>
            <a:ext cx="304800" cy="3048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819400" y="2341386"/>
            <a:ext cx="30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/>
              <a:t>+</a:t>
            </a:r>
            <a:endParaRPr lang="en-US" sz="4800" b="1" dirty="0"/>
          </a:p>
        </p:txBody>
      </p:sp>
      <p:grpSp>
        <p:nvGrpSpPr>
          <p:cNvPr id="24" name="Group 24"/>
          <p:cNvGrpSpPr/>
          <p:nvPr/>
        </p:nvGrpSpPr>
        <p:grpSpPr>
          <a:xfrm>
            <a:off x="3352800" y="2795369"/>
            <a:ext cx="2209800" cy="711419"/>
            <a:chOff x="3733800" y="4951412"/>
            <a:chExt cx="2209800" cy="711419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3733800" y="4951412"/>
              <a:ext cx="2209800" cy="1588"/>
            </a:xfrm>
            <a:prstGeom prst="line">
              <a:avLst/>
            </a:prstGeom>
            <a:ln w="28575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733800" y="5661243"/>
              <a:ext cx="2209800" cy="1588"/>
            </a:xfrm>
            <a:prstGeom prst="line">
              <a:avLst/>
            </a:prstGeom>
            <a:ln w="57150">
              <a:solidFill>
                <a:srgbClr val="FF66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72000" y="5032595"/>
              <a:ext cx="990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b/n</a:t>
              </a:r>
              <a:endParaRPr lang="en-US" sz="28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200400" y="41910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FF66CC"/>
                </a:solidFill>
                <a:latin typeface="cmsy10"/>
              </a:rPr>
              <a:t>r</a:t>
            </a:r>
            <a:r>
              <a:rPr lang="en-US" sz="2800" b="1" dirty="0" err="1" smtClean="0">
                <a:solidFill>
                  <a:srgbClr val="FF66CC"/>
                </a:solidFill>
              </a:rPr>
              <a:t>Perturbation</a:t>
            </a:r>
            <a:endParaRPr lang="en-US" sz="2800" b="1" dirty="0">
              <a:solidFill>
                <a:srgbClr val="FF66CC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00712" y="2372164"/>
            <a:ext cx="30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=</a:t>
            </a:r>
            <a:endParaRPr lang="en-US" sz="4400" b="1" dirty="0"/>
          </a:p>
        </p:txBody>
      </p:sp>
      <p:sp>
        <p:nvSpPr>
          <p:cNvPr id="17" name="Oval 16"/>
          <p:cNvSpPr/>
          <p:nvPr/>
        </p:nvSpPr>
        <p:spPr>
          <a:xfrm>
            <a:off x="7391400" y="2667000"/>
            <a:ext cx="304800" cy="3048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33"/>
          <p:cNvGrpSpPr/>
          <p:nvPr/>
        </p:nvGrpSpPr>
        <p:grpSpPr>
          <a:xfrm>
            <a:off x="8077200" y="1934370"/>
            <a:ext cx="1157288" cy="1037430"/>
            <a:chOff x="7848600" y="2239170"/>
            <a:chExt cx="1157288" cy="1037430"/>
          </a:xfrm>
        </p:grpSpPr>
        <p:sp>
          <p:nvSpPr>
            <p:cNvPr id="19" name="Oval 18"/>
            <p:cNvSpPr/>
            <p:nvPr/>
          </p:nvSpPr>
          <p:spPr>
            <a:xfrm>
              <a:off x="7848600" y="2971800"/>
              <a:ext cx="304800" cy="304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rot="5400000">
              <a:off x="7644384" y="2594992"/>
              <a:ext cx="713232" cy="1588"/>
            </a:xfrm>
            <a:prstGeom prst="straightConnector1">
              <a:avLst/>
            </a:prstGeom>
            <a:ln w="38100">
              <a:solidFill>
                <a:srgbClr val="00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8015288" y="2328864"/>
              <a:ext cx="990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b/n</a:t>
              </a:r>
              <a:endParaRPr lang="en-US" sz="2800" dirty="0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457200" y="221998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</a:rPr>
              <a:t>Solution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rot="5400000" flipH="1" flipV="1">
            <a:off x="7277100" y="1943100"/>
            <a:ext cx="838200" cy="60960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6387140" y="1915180"/>
            <a:ext cx="1690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Slope</a:t>
            </a:r>
            <a:r>
              <a:rPr lang="en-US" sz="2800" dirty="0" smtClean="0">
                <a:latin typeface="cmmi10"/>
              </a:rPr>
              <a:t> ¸</a:t>
            </a:r>
            <a:endParaRPr lang="en-US" sz="2800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7620000" y="3048000"/>
            <a:ext cx="609600" cy="1588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5400000">
            <a:off x="4586446" y="3138646"/>
            <a:ext cx="731520" cy="1588"/>
          </a:xfrm>
          <a:prstGeom prst="straightConnector1">
            <a:avLst/>
          </a:prstGeom>
          <a:ln w="38100">
            <a:solidFill>
              <a:srgbClr val="0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7500936" y="313438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b/</a:t>
            </a:r>
            <a:r>
              <a:rPr lang="en-US" sz="2800" dirty="0" smtClean="0">
                <a:latin typeface="cmmi10"/>
              </a:rPr>
              <a:t>¸</a:t>
            </a:r>
            <a:r>
              <a:rPr lang="en-US" sz="2800" dirty="0" smtClean="0"/>
              <a:t>n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22" grpId="0"/>
      <p:bldP spid="17" grpId="0" animBg="1"/>
      <p:bldP spid="33" grpId="0"/>
      <p:bldP spid="43" grpId="0"/>
      <p:bldP spid="5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Accuracy: Proof Sketch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74837"/>
            <a:ext cx="8534400" cy="23923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b="1" dirty="0" smtClean="0"/>
              <a:t>Lemma 1:  </a:t>
            </a:r>
            <a:r>
              <a:rPr lang="en-US" sz="3600" dirty="0" smtClean="0"/>
              <a:t>Distance of private opt solution</a:t>
            </a:r>
          </a:p>
          <a:p>
            <a:pPr>
              <a:buNone/>
            </a:pPr>
            <a:r>
              <a:rPr lang="en-US" sz="3600" dirty="0" smtClean="0"/>
              <a:t>from opt solution is at most |b|/</a:t>
            </a:r>
            <a:r>
              <a:rPr lang="en-US" sz="3600" dirty="0" smtClean="0">
                <a:latin typeface="cmmi10"/>
              </a:rPr>
              <a:t>¸</a:t>
            </a:r>
            <a:r>
              <a:rPr lang="en-US" sz="3600" dirty="0" smtClean="0"/>
              <a:t>n</a:t>
            </a:r>
          </a:p>
          <a:p>
            <a:pPr>
              <a:buNone/>
            </a:pPr>
            <a:endParaRPr lang="en-US" sz="3600" dirty="0" smtClean="0"/>
          </a:p>
          <a:p>
            <a:pPr>
              <a:buNone/>
            </a:pPr>
            <a:r>
              <a:rPr lang="en-US" sz="3600" b="1" dirty="0" smtClean="0">
                <a:solidFill>
                  <a:prstClr val="black"/>
                </a:solidFill>
              </a:rPr>
              <a:t>Lemma 2: </a:t>
            </a:r>
            <a:r>
              <a:rPr lang="en-US" sz="3600" dirty="0" smtClean="0">
                <a:solidFill>
                  <a:prstClr val="black"/>
                </a:solidFill>
              </a:rPr>
              <a:t>Extra training loss due to privacy </a:t>
            </a:r>
          </a:p>
          <a:p>
            <a:pPr>
              <a:buNone/>
            </a:pPr>
            <a:r>
              <a:rPr lang="en-US" sz="3600" dirty="0" smtClean="0">
                <a:solidFill>
                  <a:prstClr val="black"/>
                </a:solidFill>
              </a:rPr>
              <a:t>is at most |b|</a:t>
            </a:r>
            <a:r>
              <a:rPr lang="en-US" sz="3600" baseline="30000" dirty="0" smtClean="0">
                <a:solidFill>
                  <a:prstClr val="black"/>
                </a:solidFill>
              </a:rPr>
              <a:t>2</a:t>
            </a:r>
            <a:r>
              <a:rPr lang="en-US" sz="3600" dirty="0" smtClean="0">
                <a:solidFill>
                  <a:prstClr val="black"/>
                </a:solidFill>
              </a:rPr>
              <a:t>/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¸</a:t>
            </a:r>
            <a:r>
              <a:rPr lang="en-US" sz="3600" dirty="0" smtClean="0">
                <a:solidFill>
                  <a:prstClr val="black"/>
                </a:solidFill>
              </a:rPr>
              <a:t>n</a:t>
            </a:r>
            <a:r>
              <a:rPr lang="en-US" sz="3600" baseline="30000" dirty="0" smtClean="0">
                <a:solidFill>
                  <a:prstClr val="black"/>
                </a:solidFill>
              </a:rPr>
              <a:t>2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²</a:t>
            </a:r>
            <a:r>
              <a:rPr lang="en-US" sz="3600" baseline="30000" dirty="0" smtClean="0">
                <a:solidFill>
                  <a:prstClr val="black"/>
                </a:solidFill>
              </a:rPr>
              <a:t>2</a:t>
            </a:r>
          </a:p>
          <a:p>
            <a:pPr>
              <a:buNone/>
            </a:pPr>
            <a:endParaRPr lang="en-US" sz="3600" baseline="30000" dirty="0" smtClean="0">
              <a:solidFill>
                <a:prstClr val="black"/>
              </a:solidFill>
            </a:endParaRPr>
          </a:p>
          <a:p>
            <a:pPr>
              <a:buNone/>
            </a:pPr>
            <a:r>
              <a:rPr lang="en-US" sz="3600" b="1" dirty="0" smtClean="0"/>
              <a:t>Proof: </a:t>
            </a:r>
            <a:r>
              <a:rPr lang="en-US" sz="3600" dirty="0" smtClean="0"/>
              <a:t>Lemma 1 + Taylor Series</a:t>
            </a:r>
          </a:p>
          <a:p>
            <a:pPr>
              <a:buNone/>
            </a:pPr>
            <a:endParaRPr lang="en-US" sz="3600" dirty="0" smtClean="0"/>
          </a:p>
          <a:p>
            <a:pPr>
              <a:buNone/>
            </a:pPr>
            <a:endParaRPr lang="en-US" sz="3600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Accuracy Guarantees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618037"/>
            <a:ext cx="8534400" cy="71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b="1" dirty="0" smtClean="0"/>
              <a:t>Proof: </a:t>
            </a:r>
            <a:r>
              <a:rPr lang="en-US" sz="3600" dirty="0" smtClean="0"/>
              <a:t>Lemma 2 and techniques of [SSS08]</a:t>
            </a:r>
          </a:p>
          <a:p>
            <a:pPr>
              <a:buNone/>
            </a:pP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685800" y="2481894"/>
            <a:ext cx="7772400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600" b="1" dirty="0" smtClean="0">
                <a:solidFill>
                  <a:prstClr val="black"/>
                </a:solidFill>
              </a:rPr>
              <a:t>Theorem: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[CM08, SCM09] </a:t>
            </a:r>
            <a:r>
              <a:rPr lang="en-US" sz="3600" dirty="0" smtClean="0">
                <a:solidFill>
                  <a:prstClr val="black"/>
                </a:solidFill>
              </a:rPr>
              <a:t>#Samples</a:t>
            </a:r>
          </a:p>
          <a:p>
            <a:pPr marL="342900" lvl="0" indent="-342900">
              <a:spcBef>
                <a:spcPct val="20000"/>
              </a:spcBef>
            </a:pPr>
            <a:r>
              <a:rPr lang="en-US" sz="3600" dirty="0" smtClean="0">
                <a:solidFill>
                  <a:prstClr val="black"/>
                </a:solidFill>
              </a:rPr>
              <a:t>needed for error 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® </a:t>
            </a:r>
            <a:r>
              <a:rPr lang="en-US" sz="3600" dirty="0" smtClean="0">
                <a:solidFill>
                  <a:prstClr val="black"/>
                </a:solidFill>
              </a:rPr>
              <a:t>is 1/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°</a:t>
            </a:r>
            <a:r>
              <a:rPr lang="en-US" sz="3600" baseline="30000" dirty="0" smtClean="0">
                <a:solidFill>
                  <a:prstClr val="black"/>
                </a:solidFill>
                <a:latin typeface="cmmi10"/>
              </a:rPr>
              <a:t>2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®</a:t>
            </a:r>
            <a:r>
              <a:rPr lang="en-US" sz="3600" baseline="30000" dirty="0" smtClean="0">
                <a:solidFill>
                  <a:prstClr val="black"/>
                </a:solidFill>
                <a:latin typeface="cmmi10"/>
              </a:rPr>
              <a:t>2</a:t>
            </a:r>
            <a:r>
              <a:rPr lang="en-US" sz="3600" dirty="0" smtClean="0">
                <a:solidFill>
                  <a:prstClr val="black"/>
                </a:solidFill>
              </a:rPr>
              <a:t> + d/</a:t>
            </a:r>
            <a:r>
              <a:rPr lang="en-US" sz="3600" dirty="0" smtClean="0">
                <a:solidFill>
                  <a:prstClr val="black"/>
                </a:solidFill>
                <a:latin typeface="cmmi10"/>
              </a:rPr>
              <a:t>°²®</a:t>
            </a:r>
            <a:endParaRPr lang="en-US" sz="3600" dirty="0" smtClean="0">
              <a:solidFill>
                <a:prstClr val="black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33400" y="2286000"/>
            <a:ext cx="8077200" cy="1676400"/>
          </a:xfrm>
          <a:prstGeom prst="roundRect">
            <a:avLst>
              <a:gd name="adj" fmla="val 10738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Algorithm: Perturb &amp; Optimize</a:t>
            </a:r>
          </a:p>
          <a:p>
            <a:pPr marL="742950" indent="-742950">
              <a:buAutoNum type="arabicPeriod"/>
            </a:pPr>
            <a:r>
              <a:rPr lang="en-US" dirty="0" smtClean="0"/>
              <a:t>Analytical Results: Privacy &amp; Accuracy</a:t>
            </a:r>
          </a:p>
          <a:p>
            <a:pPr marL="742950" indent="-742950">
              <a:buAutoNum type="arabicPeriod"/>
            </a:pPr>
            <a:r>
              <a:rPr lang="en-US" b="1" dirty="0" smtClean="0"/>
              <a:t>Evaluation</a:t>
            </a:r>
          </a:p>
          <a:p>
            <a:pPr marL="514350" indent="-514350">
              <a:buNone/>
            </a:pPr>
            <a:r>
              <a:rPr lang="en-US" dirty="0" smtClean="0"/>
              <a:t> 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Experiments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167117"/>
            <a:ext cx="8229600" cy="1904999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3600" b="1" dirty="0" smtClean="0"/>
              <a:t>UCI Adult: </a:t>
            </a:r>
            <a:r>
              <a:rPr lang="en-US" sz="3600" dirty="0" smtClean="0"/>
              <a:t>Census/Income Data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sz="3200" dirty="0" smtClean="0"/>
              <a:t>Demographic data of size </a:t>
            </a:r>
            <a:r>
              <a:rPr lang="en-US" sz="3200" b="1" dirty="0" smtClean="0"/>
              <a:t>47K 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sz="3200" b="1" dirty="0" smtClean="0"/>
              <a:t>105 dimensions </a:t>
            </a:r>
            <a:r>
              <a:rPr lang="en-US" sz="3200" dirty="0" smtClean="0"/>
              <a:t>(after preprocessing)</a:t>
            </a:r>
          </a:p>
          <a:p>
            <a:pPr marL="514350" indent="-514350">
              <a:buNone/>
            </a:pPr>
            <a:endParaRPr lang="en-US" sz="4400" dirty="0" smtClean="0"/>
          </a:p>
        </p:txBody>
      </p:sp>
      <p:sp>
        <p:nvSpPr>
          <p:cNvPr id="6" name="TextBox 5"/>
          <p:cNvSpPr txBox="1"/>
          <p:nvPr>
            <p:custDataLst>
              <p:tags r:id="rId3"/>
            </p:custDataLst>
          </p:nvPr>
        </p:nvSpPr>
        <p:spPr>
          <a:xfrm>
            <a:off x="457200" y="4757916"/>
            <a:ext cx="84582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Task:</a:t>
            </a:r>
            <a:r>
              <a:rPr lang="en-US" sz="3600" dirty="0" smtClean="0"/>
              <a:t> Predict if income is above/below 50K</a:t>
            </a:r>
          </a:p>
          <a:p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Privacy-Accuracy Tradeoff</a:t>
            </a:r>
            <a:endParaRPr lang="en-US" dirty="0"/>
          </a:p>
        </p:txBody>
      </p:sp>
      <p:pic>
        <p:nvPicPr>
          <p:cNvPr id="17" name="Picture 16" descr="AdultEpsCurve2.png"/>
          <p:cNvPicPr>
            <a:picLocks noChangeAspect="1"/>
          </p:cNvPicPr>
          <p:nvPr/>
        </p:nvPicPr>
        <p:blipFill>
          <a:blip r:embed="rId3" cstate="print"/>
          <a:srcRect l="8108" t="3572" r="4901" b="3568"/>
          <a:stretch>
            <a:fillRect/>
          </a:stretch>
        </p:blipFill>
        <p:spPr>
          <a:xfrm>
            <a:off x="838200" y="1371600"/>
            <a:ext cx="7620000" cy="42672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43000" y="5628382"/>
            <a:ext cx="7467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Privacy Level </a:t>
            </a:r>
            <a:r>
              <a:rPr lang="en-US" sz="3200" dirty="0" smtClean="0">
                <a:latin typeface="cmmi10"/>
              </a:rPr>
              <a:t>²</a:t>
            </a:r>
          </a:p>
          <a:p>
            <a:pPr algn="ctr"/>
            <a:r>
              <a:rPr lang="en-US" sz="3200" dirty="0" smtClean="0"/>
              <a:t>Smaller </a:t>
            </a:r>
            <a:r>
              <a:rPr lang="en-US" sz="3200" dirty="0" smtClean="0">
                <a:latin typeface="cmmi10"/>
              </a:rPr>
              <a:t>²</a:t>
            </a:r>
            <a:r>
              <a:rPr lang="en-US" sz="3200" dirty="0" smtClean="0"/>
              <a:t>, More privacy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 rot="16200000">
            <a:off x="-1397288" y="2031712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Error</a:t>
            </a:r>
            <a:endParaRPr lang="en-US" sz="3200" dirty="0">
              <a:latin typeface="cmmi10"/>
            </a:endParaRPr>
          </a:p>
        </p:txBody>
      </p:sp>
      <p:grpSp>
        <p:nvGrpSpPr>
          <p:cNvPr id="3" name="Group 39"/>
          <p:cNvGrpSpPr/>
          <p:nvPr/>
        </p:nvGrpSpPr>
        <p:grpSpPr>
          <a:xfrm>
            <a:off x="5715000" y="1752600"/>
            <a:ext cx="3276600" cy="1680865"/>
            <a:chOff x="5257800" y="1905000"/>
            <a:chExt cx="3276600" cy="1680865"/>
          </a:xfrm>
        </p:grpSpPr>
        <p:grpSp>
          <p:nvGrpSpPr>
            <p:cNvPr id="4" name="Group 35"/>
            <p:cNvGrpSpPr/>
            <p:nvPr/>
          </p:nvGrpSpPr>
          <p:grpSpPr>
            <a:xfrm>
              <a:off x="5257800" y="1905000"/>
              <a:ext cx="3276600" cy="461665"/>
              <a:chOff x="5257800" y="1905000"/>
              <a:chExt cx="3276600" cy="461665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425831" y="1905000"/>
                <a:ext cx="31085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00FF"/>
                    </a:solidFill>
                  </a:rPr>
                  <a:t>Our Algorithm</a:t>
                </a:r>
                <a:endParaRPr lang="en-US" sz="2400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257800" y="2064957"/>
                <a:ext cx="168031" cy="141751"/>
              </a:xfrm>
              <a:prstGeom prst="rect">
                <a:avLst/>
              </a:prstGeom>
              <a:solidFill>
                <a:srgbClr val="0000FF"/>
              </a:solidFill>
              <a:ln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Group 34"/>
            <p:cNvGrpSpPr/>
            <p:nvPr/>
          </p:nvGrpSpPr>
          <p:grpSpPr>
            <a:xfrm>
              <a:off x="5257800" y="2311400"/>
              <a:ext cx="2268415" cy="461665"/>
              <a:chOff x="5257800" y="2330253"/>
              <a:chExt cx="2268415" cy="461665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5425831" y="2330253"/>
                <a:ext cx="2100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FF0000"/>
                    </a:solidFill>
                  </a:rPr>
                  <a:t>[DMNS06]</a:t>
                </a:r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5257800" y="2490210"/>
                <a:ext cx="168031" cy="141751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7"/>
            <p:cNvGrpSpPr/>
            <p:nvPr/>
          </p:nvGrpSpPr>
          <p:grpSpPr>
            <a:xfrm>
              <a:off x="5257800" y="2717800"/>
              <a:ext cx="2268415" cy="461665"/>
              <a:chOff x="5257800" y="2755507"/>
              <a:chExt cx="2268415" cy="461665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5425831" y="2755507"/>
                <a:ext cx="2100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Chance</a:t>
                </a:r>
                <a:endParaRPr lang="en-US" sz="2400" dirty="0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5257800" y="2915464"/>
                <a:ext cx="168031" cy="141751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" name="Group 38"/>
            <p:cNvGrpSpPr/>
            <p:nvPr/>
          </p:nvGrpSpPr>
          <p:grpSpPr>
            <a:xfrm>
              <a:off x="5257800" y="3124200"/>
              <a:ext cx="2604477" cy="461665"/>
              <a:chOff x="5257800" y="3180760"/>
              <a:chExt cx="2604477" cy="461665"/>
            </a:xfrm>
          </p:grpSpPr>
          <p:sp>
            <p:nvSpPr>
              <p:cNvPr id="32" name="TextBox 31"/>
              <p:cNvSpPr txBox="1"/>
              <p:nvPr/>
            </p:nvSpPr>
            <p:spPr>
              <a:xfrm>
                <a:off x="5425831" y="3180760"/>
                <a:ext cx="24364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FF66CC"/>
                    </a:solidFill>
                  </a:rPr>
                  <a:t>NormalSVM</a:t>
                </a:r>
                <a:endParaRPr lang="en-US" sz="2400" dirty="0">
                  <a:solidFill>
                    <a:srgbClr val="FF66CC"/>
                  </a:solidFill>
                </a:endParaRPr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5257800" y="3340717"/>
                <a:ext cx="168031" cy="141751"/>
              </a:xfrm>
              <a:prstGeom prst="rect">
                <a:avLst/>
              </a:prstGeom>
              <a:solidFill>
                <a:srgbClr val="FF66CC"/>
              </a:solidFill>
              <a:ln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Experiments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81000" y="2167117"/>
            <a:ext cx="8458200" cy="1904999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3600" b="1" dirty="0" smtClean="0"/>
              <a:t>KDDCup99:</a:t>
            </a:r>
            <a:r>
              <a:rPr lang="en-US" sz="3600" dirty="0" smtClean="0"/>
              <a:t> Intrusion Detection Data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sz="3200" b="1" dirty="0" smtClean="0"/>
              <a:t>50K</a:t>
            </a:r>
            <a:r>
              <a:rPr lang="en-US" sz="3200" dirty="0" smtClean="0"/>
              <a:t> network connections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sz="3200" b="1" dirty="0" smtClean="0"/>
              <a:t>119 dimensions </a:t>
            </a:r>
            <a:r>
              <a:rPr lang="en-US" sz="3200" dirty="0" smtClean="0"/>
              <a:t>(after preprocessing)</a:t>
            </a:r>
          </a:p>
          <a:p>
            <a:pPr marL="914400" lvl="1" indent="-514350">
              <a:buFont typeface="Arial" pitchFamily="34" charset="0"/>
              <a:buChar char="•"/>
            </a:pPr>
            <a:endParaRPr lang="en-US" sz="3600" dirty="0" smtClean="0"/>
          </a:p>
          <a:p>
            <a:pPr marL="514350" indent="-514350">
              <a:buNone/>
            </a:pPr>
            <a:endParaRPr lang="en-US" sz="4400" dirty="0" smtClean="0"/>
          </a:p>
        </p:txBody>
      </p:sp>
      <p:sp>
        <p:nvSpPr>
          <p:cNvPr id="6" name="TextBox 5"/>
          <p:cNvSpPr txBox="1"/>
          <p:nvPr>
            <p:custDataLst>
              <p:tags r:id="rId3"/>
            </p:custDataLst>
          </p:nvPr>
        </p:nvSpPr>
        <p:spPr>
          <a:xfrm>
            <a:off x="381000" y="4757916"/>
            <a:ext cx="86868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Task: </a:t>
            </a:r>
            <a:r>
              <a:rPr lang="en-US" sz="3600" dirty="0" smtClean="0"/>
              <a:t>Predict if connection is malicious or not</a:t>
            </a:r>
          </a:p>
          <a:p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KDDEpsCurve2.png"/>
          <p:cNvPicPr>
            <a:picLocks noChangeAspect="1"/>
          </p:cNvPicPr>
          <p:nvPr/>
        </p:nvPicPr>
        <p:blipFill>
          <a:blip r:embed="rId2" cstate="print"/>
          <a:srcRect l="7692" t="4996" r="4808" b="4763"/>
          <a:stretch>
            <a:fillRect/>
          </a:stretch>
        </p:blipFill>
        <p:spPr>
          <a:xfrm>
            <a:off x="762000" y="1447800"/>
            <a:ext cx="7696200" cy="42344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Privacy-Accuracy Tradeoff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143000" y="5628382"/>
            <a:ext cx="7467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Privacy Level </a:t>
            </a:r>
            <a:r>
              <a:rPr lang="en-US" sz="3200" dirty="0" smtClean="0">
                <a:latin typeface="cmmi10"/>
              </a:rPr>
              <a:t>²</a:t>
            </a:r>
          </a:p>
          <a:p>
            <a:pPr algn="ctr"/>
            <a:r>
              <a:rPr lang="en-US" sz="3200" dirty="0" smtClean="0"/>
              <a:t>Smaller </a:t>
            </a:r>
            <a:r>
              <a:rPr lang="en-US" sz="3200" dirty="0" smtClean="0">
                <a:latin typeface="cmmi10"/>
              </a:rPr>
              <a:t>²</a:t>
            </a:r>
            <a:r>
              <a:rPr lang="en-US" sz="3200" dirty="0" smtClean="0"/>
              <a:t>, More privacy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 rot="16200000">
            <a:off x="-1397288" y="2031712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Error</a:t>
            </a:r>
            <a:endParaRPr lang="en-US" sz="3200" dirty="0">
              <a:latin typeface="cmmi10"/>
            </a:endParaRPr>
          </a:p>
        </p:txBody>
      </p:sp>
      <p:grpSp>
        <p:nvGrpSpPr>
          <p:cNvPr id="3" name="Group 39"/>
          <p:cNvGrpSpPr/>
          <p:nvPr/>
        </p:nvGrpSpPr>
        <p:grpSpPr>
          <a:xfrm>
            <a:off x="5715000" y="1752600"/>
            <a:ext cx="3276600" cy="1295400"/>
            <a:chOff x="5257800" y="1905000"/>
            <a:chExt cx="3276600" cy="1295400"/>
          </a:xfrm>
        </p:grpSpPr>
        <p:grpSp>
          <p:nvGrpSpPr>
            <p:cNvPr id="4" name="Group 35"/>
            <p:cNvGrpSpPr/>
            <p:nvPr/>
          </p:nvGrpSpPr>
          <p:grpSpPr>
            <a:xfrm>
              <a:off x="5257800" y="1905000"/>
              <a:ext cx="3276600" cy="461665"/>
              <a:chOff x="5257800" y="1905000"/>
              <a:chExt cx="3276600" cy="461665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425831" y="1905000"/>
                <a:ext cx="31085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00FF"/>
                    </a:solidFill>
                  </a:rPr>
                  <a:t>Our Algorithm</a:t>
                </a:r>
                <a:endParaRPr lang="en-US" sz="2400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257800" y="2064957"/>
                <a:ext cx="168031" cy="141751"/>
              </a:xfrm>
              <a:prstGeom prst="rect">
                <a:avLst/>
              </a:prstGeom>
              <a:solidFill>
                <a:srgbClr val="0000FF"/>
              </a:solidFill>
              <a:ln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Group 34"/>
            <p:cNvGrpSpPr/>
            <p:nvPr/>
          </p:nvGrpSpPr>
          <p:grpSpPr>
            <a:xfrm>
              <a:off x="5257800" y="2311400"/>
              <a:ext cx="2268415" cy="461665"/>
              <a:chOff x="5257800" y="2330253"/>
              <a:chExt cx="2268415" cy="461665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5425831" y="2330253"/>
                <a:ext cx="2100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FF0000"/>
                    </a:solidFill>
                  </a:rPr>
                  <a:t>[DMNS06]</a:t>
                </a:r>
                <a:endParaRPr lang="en-US" sz="24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5257800" y="2490210"/>
                <a:ext cx="168031" cy="141751"/>
              </a:xfrm>
              <a:prstGeom prst="rect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" name="Group 38"/>
            <p:cNvGrpSpPr/>
            <p:nvPr/>
          </p:nvGrpSpPr>
          <p:grpSpPr>
            <a:xfrm>
              <a:off x="5257800" y="2738735"/>
              <a:ext cx="2604477" cy="461665"/>
              <a:chOff x="5257800" y="2795295"/>
              <a:chExt cx="2604477" cy="461665"/>
            </a:xfrm>
          </p:grpSpPr>
          <p:sp>
            <p:nvSpPr>
              <p:cNvPr id="32" name="TextBox 31"/>
              <p:cNvSpPr txBox="1"/>
              <p:nvPr/>
            </p:nvSpPr>
            <p:spPr>
              <a:xfrm>
                <a:off x="5425831" y="2795295"/>
                <a:ext cx="24364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FF66CC"/>
                    </a:solidFill>
                  </a:rPr>
                  <a:t>NormalSVM</a:t>
                </a:r>
                <a:endParaRPr lang="en-US" sz="2400" dirty="0">
                  <a:solidFill>
                    <a:srgbClr val="FF66CC"/>
                  </a:solidFill>
                </a:endParaRPr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5257800" y="2955252"/>
                <a:ext cx="168031" cy="141751"/>
              </a:xfrm>
              <a:prstGeom prst="rect">
                <a:avLst/>
              </a:prstGeom>
              <a:solidFill>
                <a:srgbClr val="FF66CC"/>
              </a:solidFill>
              <a:ln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Talk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981200"/>
            <a:ext cx="8229600" cy="4525963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US" dirty="0" smtClean="0"/>
              <a:t>Privacy-preserving Classification</a:t>
            </a:r>
          </a:p>
          <a:p>
            <a:pPr marL="742950" indent="-742950">
              <a:buAutoNum type="arabicPeriod"/>
            </a:pPr>
            <a:r>
              <a:rPr lang="en-US" dirty="0" smtClean="0"/>
              <a:t>Differential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ERM with Privacy</a:t>
            </a:r>
          </a:p>
          <a:p>
            <a:pPr marL="742950" indent="-742950">
              <a:buAutoNum type="arabicPeriod"/>
            </a:pPr>
            <a:r>
              <a:rPr lang="en-US" dirty="0" smtClean="0"/>
              <a:t>Algorithm: Perturb &amp; Optimize</a:t>
            </a:r>
          </a:p>
          <a:p>
            <a:pPr marL="742950" indent="-742950">
              <a:buAutoNum type="arabicPeriod"/>
            </a:pPr>
            <a:r>
              <a:rPr lang="en-US" dirty="0" smtClean="0"/>
              <a:t>Analytical Results: Privacy &amp; Accuracy</a:t>
            </a:r>
          </a:p>
          <a:p>
            <a:pPr marL="742950" indent="-742950">
              <a:buAutoNum type="arabicPeriod"/>
            </a:pPr>
            <a:r>
              <a:rPr lang="en-US" dirty="0" smtClean="0"/>
              <a:t>Evaluation: On Adult &amp; </a:t>
            </a:r>
            <a:r>
              <a:rPr lang="en-US" dirty="0" err="1" smtClean="0"/>
              <a:t>KDDCup</a:t>
            </a:r>
            <a:r>
              <a:rPr lang="en-US" dirty="0" smtClean="0"/>
              <a:t> datasets</a:t>
            </a:r>
          </a:p>
          <a:p>
            <a:pPr marL="514350" indent="-514350">
              <a:buNone/>
            </a:pPr>
            <a:r>
              <a:rPr lang="en-US" dirty="0" smtClean="0"/>
              <a:t> 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800285"/>
            <a:ext cx="86868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3200" dirty="0" smtClean="0"/>
              <a:t>1.  Can we reduce </a:t>
            </a:r>
            <a:r>
              <a:rPr lang="en-US" sz="3200" b="1" dirty="0" smtClean="0"/>
              <a:t>the price of privacy </a:t>
            </a:r>
            <a:r>
              <a:rPr lang="en-US" sz="3200" dirty="0" smtClean="0"/>
              <a:t>?</a:t>
            </a:r>
          </a:p>
          <a:p>
            <a:pPr marL="514350" indent="-514350"/>
            <a:r>
              <a:rPr lang="en-US" sz="3200" dirty="0" smtClean="0"/>
              <a:t>     Find a linear classification algorithm: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US" sz="3200" dirty="0" smtClean="0">
                <a:latin typeface="cmmi10"/>
              </a:rPr>
              <a:t> </a:t>
            </a:r>
            <a:r>
              <a:rPr lang="en-US" sz="3200" b="1" dirty="0" smtClean="0">
                <a:latin typeface="cmmi10"/>
              </a:rPr>
              <a:t>²</a:t>
            </a:r>
            <a:r>
              <a:rPr lang="en-US" sz="3200" b="1" dirty="0" smtClean="0"/>
              <a:t>-private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US" sz="3200" dirty="0" smtClean="0"/>
              <a:t> Computationally </a:t>
            </a:r>
            <a:r>
              <a:rPr lang="en-US" sz="3200" b="1" dirty="0" smtClean="0"/>
              <a:t>efficient</a:t>
            </a:r>
          </a:p>
          <a:p>
            <a:pPr marL="1428750" lvl="2" indent="-514350">
              <a:buFont typeface="Arial" pitchFamily="34" charset="0"/>
              <a:buChar char="•"/>
            </a:pPr>
            <a:r>
              <a:rPr lang="en-US" sz="3200" dirty="0" smtClean="0"/>
              <a:t> Requires </a:t>
            </a:r>
            <a:r>
              <a:rPr lang="en-US" sz="3200" b="1" dirty="0" smtClean="0"/>
              <a:t>fewer samples</a:t>
            </a:r>
          </a:p>
          <a:p>
            <a:pPr marL="514350" indent="-514350"/>
            <a:endParaRPr lang="en-US" sz="3200" dirty="0" smtClean="0">
              <a:solidFill>
                <a:srgbClr val="0000FF"/>
              </a:solidFill>
            </a:endParaRPr>
          </a:p>
          <a:p>
            <a:pPr marL="514350" indent="-514350">
              <a:buAutoNum type="arabicPeriod" startAt="2"/>
            </a:pPr>
            <a:r>
              <a:rPr lang="en-US" sz="3200" dirty="0" smtClean="0"/>
              <a:t>Can we </a:t>
            </a:r>
            <a:r>
              <a:rPr lang="en-US" sz="3200" b="1" dirty="0" smtClean="0"/>
              <a:t>lower-bound the sample requirement</a:t>
            </a:r>
            <a:r>
              <a:rPr lang="en-US" sz="3200" dirty="0" smtClean="0">
                <a:solidFill>
                  <a:srgbClr val="0000FF"/>
                </a:solidFill>
              </a:rPr>
              <a:t>  </a:t>
            </a:r>
            <a:r>
              <a:rPr lang="en-US" sz="3200" dirty="0" smtClean="0"/>
              <a:t>for differentially private classification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686800" cy="4525963"/>
          </a:xfrm>
        </p:spPr>
        <p:txBody>
          <a:bodyPr>
            <a:normAutofit/>
          </a:bodyPr>
          <a:lstStyle/>
          <a:p>
            <a:r>
              <a:rPr lang="en-US" b="1" dirty="0" smtClean="0"/>
              <a:t>Privacy-preserving Logistic Regression,   </a:t>
            </a:r>
            <a:r>
              <a:rPr lang="en-US" dirty="0" smtClean="0"/>
              <a:t>               K. </a:t>
            </a:r>
            <a:r>
              <a:rPr lang="en-US" dirty="0" err="1" smtClean="0"/>
              <a:t>Chaudhuri</a:t>
            </a:r>
            <a:r>
              <a:rPr lang="en-US" dirty="0" smtClean="0"/>
              <a:t>, C. </a:t>
            </a:r>
            <a:r>
              <a:rPr lang="en-US" dirty="0" err="1" smtClean="0"/>
              <a:t>Monteleoni</a:t>
            </a:r>
            <a:r>
              <a:rPr lang="en-US" dirty="0" smtClean="0"/>
              <a:t>,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NIPS 2008</a:t>
            </a:r>
          </a:p>
          <a:p>
            <a:endParaRPr lang="en-US" dirty="0" smtClean="0"/>
          </a:p>
          <a:p>
            <a:r>
              <a:rPr lang="en-US" b="1" dirty="0" smtClean="0"/>
              <a:t>Differentially-Private Support Vector Machines, </a:t>
            </a:r>
            <a:r>
              <a:rPr lang="en-US" dirty="0" smtClean="0"/>
              <a:t>A. </a:t>
            </a:r>
            <a:r>
              <a:rPr lang="en-US" dirty="0" err="1" smtClean="0"/>
              <a:t>Sarwate</a:t>
            </a:r>
            <a:r>
              <a:rPr lang="en-US" dirty="0" smtClean="0"/>
              <a:t>, K. </a:t>
            </a:r>
            <a:r>
              <a:rPr lang="en-US" dirty="0" err="1" smtClean="0"/>
              <a:t>Chaudhuri</a:t>
            </a:r>
            <a:r>
              <a:rPr lang="en-US" dirty="0" smtClean="0"/>
              <a:t>, C. </a:t>
            </a:r>
            <a:r>
              <a:rPr lang="en-US" dirty="0" err="1" smtClean="0"/>
              <a:t>Monteleoni</a:t>
            </a:r>
            <a:r>
              <a:rPr lang="en-US" dirty="0" smtClean="0"/>
              <a:t>,              In Submission, Available from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Arxiv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>
            <a:off x="1981200" y="2743200"/>
            <a:ext cx="533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Questions?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KAMALIKA@ROSRWSWXW0000000" val="3505"/>
  <p:tag name="_INSTRUCTOR VIEW19C14C36-AC8E-43BC-9DB6-C2AAF774C7DC|PANE__TAG" val="_"/>
  <p:tag name="FIRSTRANJIT@ELDFBHZFUVWXY5K7" val="31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5324</TotalTime>
  <Words>1708</Words>
  <Application>Microsoft Office PowerPoint</Application>
  <PresentationFormat>On-screen Show (4:3)</PresentationFormat>
  <Paragraphs>578</Paragraphs>
  <Slides>56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Calibri</vt:lpstr>
      <vt:lpstr>cmmi10</vt:lpstr>
      <vt:lpstr>Symbol</vt:lpstr>
      <vt:lpstr>cmsy10</vt:lpstr>
      <vt:lpstr>Office Theme</vt:lpstr>
      <vt:lpstr>Privacy-Preserving Classification</vt:lpstr>
      <vt:lpstr>Sensitive Data</vt:lpstr>
      <vt:lpstr>Slide 3</vt:lpstr>
      <vt:lpstr>A Learning Problem: Flu Test</vt:lpstr>
      <vt:lpstr>From Attributes to Labeled Data</vt:lpstr>
      <vt:lpstr>Classifying Sensitive Data</vt:lpstr>
      <vt:lpstr>Slide 7</vt:lpstr>
      <vt:lpstr>Empirical Risk Minimization (ERM)</vt:lpstr>
      <vt:lpstr>Empirical Risk Minimization (ERM)</vt:lpstr>
      <vt:lpstr>ERM with Privacy</vt:lpstr>
      <vt:lpstr>Talk Outline</vt:lpstr>
      <vt:lpstr>Differential Privacy</vt:lpstr>
      <vt:lpstr>Differential Privacy: Attacker’s View</vt:lpstr>
      <vt:lpstr>Differential Privacy</vt:lpstr>
      <vt:lpstr>Differential Privacy: Facts </vt:lpstr>
      <vt:lpstr>Talk Outline</vt:lpstr>
      <vt:lpstr>ERM with Privacy</vt:lpstr>
      <vt:lpstr>Why is ERM not private for SVM?</vt:lpstr>
      <vt:lpstr>How to make ERM private? </vt:lpstr>
      <vt:lpstr>How to make ERM private? </vt:lpstr>
      <vt:lpstr>How to make ERM private? </vt:lpstr>
      <vt:lpstr>Slide 22</vt:lpstr>
      <vt:lpstr>Talk Outline</vt:lpstr>
      <vt:lpstr>Properties of Real Data</vt:lpstr>
      <vt:lpstr>Properties of Real Data</vt:lpstr>
      <vt:lpstr>Slide 26</vt:lpstr>
      <vt:lpstr>Algorithm</vt:lpstr>
      <vt:lpstr>Algorithm: Perturbation</vt:lpstr>
      <vt:lpstr>Talk Outline</vt:lpstr>
      <vt:lpstr>Privacy Guarantees</vt:lpstr>
      <vt:lpstr>Measure of Accuracy</vt:lpstr>
      <vt:lpstr>Data Requirement (SVM)</vt:lpstr>
      <vt:lpstr>Previous Work</vt:lpstr>
      <vt:lpstr>Talk Outline</vt:lpstr>
      <vt:lpstr>Privacy Guarantees</vt:lpstr>
      <vt:lpstr>Privacy Proof Sketch</vt:lpstr>
      <vt:lpstr>Privacy Proof Sketch</vt:lpstr>
      <vt:lpstr>Privacy Proof Sketch</vt:lpstr>
      <vt:lpstr>Privacy Proof Sketch</vt:lpstr>
      <vt:lpstr>Privacy Guarantees</vt:lpstr>
      <vt:lpstr>Talk Outline</vt:lpstr>
      <vt:lpstr>Accuracy: Proof Sketch</vt:lpstr>
      <vt:lpstr>Accuracy: Proof Sketch</vt:lpstr>
      <vt:lpstr>Lemma 1: Proof Sketch in 1 dimension</vt:lpstr>
      <vt:lpstr>Accuracy: Proof Sketch</vt:lpstr>
      <vt:lpstr>Accuracy Guarantees</vt:lpstr>
      <vt:lpstr>Talk Outline</vt:lpstr>
      <vt:lpstr>Experiments</vt:lpstr>
      <vt:lpstr>Privacy-Accuracy Tradeoff</vt:lpstr>
      <vt:lpstr>Experiments</vt:lpstr>
      <vt:lpstr>Privacy-Accuracy Tradeoff</vt:lpstr>
      <vt:lpstr>Talk Outline</vt:lpstr>
      <vt:lpstr>Future Work</vt:lpstr>
      <vt:lpstr>References</vt:lpstr>
      <vt:lpstr>Slide 55</vt:lpstr>
      <vt:lpstr>Slide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Privacy-Preserving Classification</dc:title>
  <dc:creator>kamalika</dc:creator>
  <cp:lastModifiedBy>kamalika</cp:lastModifiedBy>
  <cp:revision>353</cp:revision>
  <dcterms:created xsi:type="dcterms:W3CDTF">2010-02-09T19:10:38Z</dcterms:created>
  <dcterms:modified xsi:type="dcterms:W3CDTF">2010-04-14T19:48:57Z</dcterms:modified>
</cp:coreProperties>
</file>