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996" r:id="rId1"/>
  </p:sldMasterIdLst>
  <p:notesMasterIdLst>
    <p:notesMasterId r:id="rId26"/>
  </p:notesMasterIdLst>
  <p:handoutMasterIdLst>
    <p:handoutMasterId r:id="rId27"/>
  </p:handoutMasterIdLst>
  <p:sldIdLst>
    <p:sldId id="613" r:id="rId2"/>
    <p:sldId id="751" r:id="rId3"/>
    <p:sldId id="615" r:id="rId4"/>
    <p:sldId id="752" r:id="rId5"/>
    <p:sldId id="753" r:id="rId6"/>
    <p:sldId id="756" r:id="rId7"/>
    <p:sldId id="774" r:id="rId8"/>
    <p:sldId id="780" r:id="rId9"/>
    <p:sldId id="781" r:id="rId10"/>
    <p:sldId id="782" r:id="rId11"/>
    <p:sldId id="775" r:id="rId12"/>
    <p:sldId id="755" r:id="rId13"/>
    <p:sldId id="758" r:id="rId14"/>
    <p:sldId id="763" r:id="rId15"/>
    <p:sldId id="764" r:id="rId16"/>
    <p:sldId id="776" r:id="rId17"/>
    <p:sldId id="765" r:id="rId18"/>
    <p:sldId id="777" r:id="rId19"/>
    <p:sldId id="760" r:id="rId20"/>
    <p:sldId id="766" r:id="rId21"/>
    <p:sldId id="768" r:id="rId22"/>
    <p:sldId id="779" r:id="rId23"/>
    <p:sldId id="778" r:id="rId24"/>
    <p:sldId id="783" r:id="rId25"/>
  </p:sldIdLst>
  <p:sldSz cx="9144000" cy="6858000" type="screen4x3"/>
  <p:notesSz cx="6858000" cy="9101138"/>
  <p:embeddedFontLst>
    <p:embeddedFont>
      <p:font typeface="Arial Narrow" pitchFamily="34" charset="0"/>
      <p:regular r:id="rId28"/>
      <p:bold r:id="rId29"/>
      <p:italic r:id="rId30"/>
      <p:boldItalic r:id="rId31"/>
    </p:embeddedFont>
    <p:embeddedFont>
      <p:font typeface="Wingdings 3" pitchFamily="18" charset="2"/>
      <p:regular r:id="rId32"/>
    </p:embeddedFont>
    <p:embeddedFont>
      <p:font typeface="CMEX10" pitchFamily="34" charset="0"/>
      <p:regular r:id="rId33"/>
    </p:embeddedFont>
    <p:embeddedFont>
      <p:font typeface="CMMI7" pitchFamily="34" charset="0"/>
      <p:regular r:id="rId34"/>
    </p:embeddedFont>
    <p:embeddedFont>
      <p:font typeface="CMMI10" pitchFamily="34" charset="0"/>
      <p:regular r:id="rId35"/>
    </p:embeddedFont>
    <p:embeddedFont>
      <p:font typeface="CMSY10" pitchFamily="34" charset="0"/>
      <p:regular r:id="rId36"/>
    </p:embeddedFont>
    <p:embeddedFont>
      <p:font typeface="CMSY7" pitchFamily="34" charset="0"/>
      <p:regular r:id="rId37"/>
    </p:embeddedFont>
    <p:embeddedFont>
      <p:font typeface="CMR7" pitchFamily="34" charset="0"/>
      <p:regular r:id="rId38"/>
    </p:embeddedFont>
    <p:embeddedFont>
      <p:font typeface="CMR10" pitchFamily="34" charset="0"/>
      <p:regular r:id="rId39"/>
    </p:embeddedFont>
    <p:embeddedFont>
      <p:font typeface="CMR5" pitchFamily="34" charset="0"/>
      <p:regular r:id="rId40"/>
    </p:embeddedFont>
    <p:embeddedFont>
      <p:font typeface="Monotype Corsiva" pitchFamily="66" charset="0"/>
      <p:italic r:id="rId41"/>
    </p:embeddedFont>
    <p:embeddedFont>
      <p:font typeface="Biondi" pitchFamily="2" charset="0"/>
      <p:regular r:id="rId42"/>
    </p:embeddedFont>
    <p:embeddedFont>
      <p:font typeface="Old English Text MT" pitchFamily="66" charset="0"/>
      <p:regular r:id="rId43"/>
    </p:embeddedFont>
    <p:embeddedFont>
      <p:font typeface="Calibri" pitchFamily="34" charset="0"/>
      <p:regular r:id="rId44"/>
      <p:bold r:id="rId45"/>
      <p:italic r:id="rId46"/>
      <p:boldItalic r:id="rId47"/>
    </p:embeddedFont>
  </p:embeddedFontLst>
  <p:custDataLst>
    <p:tags r:id="rId4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  <p:clrMru>
    <a:srgbClr val="F125BC"/>
    <a:srgbClr val="236C91"/>
    <a:srgbClr val="0033CC"/>
    <a:srgbClr val="FF0000"/>
    <a:srgbClr val="FF7D80"/>
    <a:srgbClr val="3C6D84"/>
    <a:srgbClr val="CC66FF"/>
    <a:srgbClr val="FDF2F1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19" autoAdjust="0"/>
    <p:restoredTop sz="91571" autoAdjust="0"/>
  </p:normalViewPr>
  <p:slideViewPr>
    <p:cSldViewPr>
      <p:cViewPr>
        <p:scale>
          <a:sx n="91" d="100"/>
          <a:sy n="91" d="100"/>
        </p:scale>
        <p:origin x="-762" y="-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04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9327138" cy="3932713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42" Type="http://schemas.openxmlformats.org/officeDocument/2006/relationships/font" Target="fonts/font15.fntdata"/><Relationship Id="rId47" Type="http://schemas.openxmlformats.org/officeDocument/2006/relationships/font" Target="fonts/font20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font" Target="fonts/font11.fntdata"/><Relationship Id="rId46" Type="http://schemas.openxmlformats.org/officeDocument/2006/relationships/font" Target="fonts/font1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41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font" Target="fonts/font13.fntdata"/><Relationship Id="rId45" Type="http://schemas.openxmlformats.org/officeDocument/2006/relationships/font" Target="fonts/font1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4" Type="http://schemas.openxmlformats.org/officeDocument/2006/relationships/font" Target="fonts/font17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43" Type="http://schemas.openxmlformats.org/officeDocument/2006/relationships/font" Target="fonts/font16.fntdata"/><Relationship Id="rId48" Type="http://schemas.openxmlformats.org/officeDocument/2006/relationships/tags" Target="tags/tag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505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505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576CD3-12FC-45AE-84FA-A385EAA20C67}" type="datetimeFigureOut">
              <a:rPr lang="en-US" smtClean="0"/>
              <a:pPr/>
              <a:t>3/12/2010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44502"/>
            <a:ext cx="2971800" cy="4550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44502"/>
            <a:ext cx="2971800" cy="4550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899AC1-4C5E-4842-83BB-877D4AA1E0A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505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505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0CBB3B-35CB-4BD5-8F77-E55626FE8EA9}" type="datetimeFigureOut">
              <a:rPr lang="en-US" smtClean="0"/>
              <a:pPr/>
              <a:t>3/12/2010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54113" y="682625"/>
            <a:ext cx="4549775" cy="3413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23041"/>
            <a:ext cx="5486400" cy="4095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44502"/>
            <a:ext cx="2971800" cy="4550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44502"/>
            <a:ext cx="2971800" cy="4550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7C83BB-F4A8-4E53-83DC-0061CCF9309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C83BB-F4A8-4E53-83DC-0061CCF93091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C83BB-F4A8-4E53-83DC-0061CCF93091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Combine to get something good for the original</a:t>
            </a:r>
            <a:r>
              <a:rPr lang="en-US" dirty="0" smtClean="0">
                <a:latin typeface="Monotype Corsiva" pitchFamily="66" charset="0"/>
              </a:rPr>
              <a:t> </a:t>
            </a:r>
            <a:r>
              <a:rPr lang="en-US" b="0" dirty="0" smtClean="0">
                <a:latin typeface="Monotype Corsiva" pitchFamily="66" charset="0"/>
              </a:rPr>
              <a:t>D.</a:t>
            </a:r>
            <a:endParaRPr lang="en-US" b="0" dirty="0">
              <a:latin typeface="Monotype Corsiva" pitchFamily="66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C83BB-F4A8-4E53-83DC-0061CCF93091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Combine to get something good for the original</a:t>
            </a:r>
            <a:r>
              <a:rPr lang="en-US" dirty="0" smtClean="0">
                <a:latin typeface="Monotype Corsiva" pitchFamily="66" charset="0"/>
              </a:rPr>
              <a:t> </a:t>
            </a:r>
            <a:r>
              <a:rPr lang="en-US" b="0" dirty="0" smtClean="0">
                <a:latin typeface="Monotype Corsiva" pitchFamily="66" charset="0"/>
              </a:rPr>
              <a:t>D.</a:t>
            </a:r>
            <a:endParaRPr lang="en-US" b="0" dirty="0">
              <a:latin typeface="Monotype Corsiva" pitchFamily="66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C83BB-F4A8-4E53-83DC-0061CCF93091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Combine to get something good for the original</a:t>
            </a:r>
            <a:r>
              <a:rPr lang="en-US" dirty="0" smtClean="0">
                <a:latin typeface="Monotype Corsiva" pitchFamily="66" charset="0"/>
              </a:rPr>
              <a:t> </a:t>
            </a:r>
            <a:r>
              <a:rPr lang="en-US" b="0" dirty="0" smtClean="0">
                <a:latin typeface="Monotype Corsiva" pitchFamily="66" charset="0"/>
              </a:rPr>
              <a:t>D.</a:t>
            </a:r>
          </a:p>
          <a:p>
            <a:r>
              <a:rPr lang="en-US" b="0" dirty="0" smtClean="0">
                <a:latin typeface="Monotype Corsiva" pitchFamily="66" charset="0"/>
              </a:rPr>
              <a:t>We will run</a:t>
            </a:r>
            <a:r>
              <a:rPr lang="en-US" b="0" baseline="0" dirty="0" smtClean="0">
                <a:latin typeface="Monotype Corsiva" pitchFamily="66" charset="0"/>
              </a:rPr>
              <a:t> for a fixed number of iterations, so there is no termination test.</a:t>
            </a:r>
            <a:endParaRPr lang="en-US" b="0" dirty="0">
              <a:latin typeface="Monotype Corsiva" pitchFamily="66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C83BB-F4A8-4E53-83DC-0061CCF93091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Combine to get something good for the original</a:t>
            </a:r>
            <a:r>
              <a:rPr lang="en-US" dirty="0" smtClean="0">
                <a:latin typeface="Monotype Corsiva" pitchFamily="66" charset="0"/>
              </a:rPr>
              <a:t> </a:t>
            </a:r>
            <a:r>
              <a:rPr lang="en-US" b="0" dirty="0" smtClean="0">
                <a:latin typeface="Monotype Corsiva" pitchFamily="66" charset="0"/>
              </a:rPr>
              <a:t>D.</a:t>
            </a:r>
            <a:endParaRPr lang="en-US" b="0" dirty="0">
              <a:latin typeface="Monotype Corsiva" pitchFamily="66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C83BB-F4A8-4E53-83DC-0061CCF93091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A_t’s</a:t>
            </a:r>
            <a:r>
              <a:rPr lang="en-US" dirty="0" smtClean="0"/>
              <a:t> diff because we are</a:t>
            </a:r>
            <a:r>
              <a:rPr lang="en-US" baseline="0" dirty="0" smtClean="0"/>
              <a:t> sampling to create input to base learner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C83BB-F4A8-4E53-83DC-0061CCF93091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Notation?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C83BB-F4A8-4E53-83DC-0061CCF93091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Pr[… &gt; z(A+B)\</a:t>
            </a:r>
            <a:r>
              <a:rPr lang="en-US" dirty="0" err="1" smtClean="0"/>
              <a:t>sqrt</a:t>
            </a:r>
            <a:r>
              <a:rPr lang="en-US" dirty="0" smtClean="0"/>
              <a:t> k +</a:t>
            </a:r>
            <a:r>
              <a:rPr lang="en-US" baseline="0" dirty="0" smtClean="0"/>
              <a:t> kA] &lt; 2exp(-z^2/2)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C83BB-F4A8-4E53-83DC-0061CCF93091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Combine to get something good for the original</a:t>
            </a:r>
            <a:r>
              <a:rPr lang="en-US" dirty="0" smtClean="0">
                <a:latin typeface="Monotype Corsiva" pitchFamily="66" charset="0"/>
              </a:rPr>
              <a:t> </a:t>
            </a:r>
            <a:r>
              <a:rPr lang="en-US" b="0" dirty="0" smtClean="0">
                <a:latin typeface="Monotype Corsiva" pitchFamily="66" charset="0"/>
              </a:rPr>
              <a:t>D.</a:t>
            </a:r>
            <a:endParaRPr lang="en-US" b="0" dirty="0">
              <a:latin typeface="Monotype Corsiva" pitchFamily="66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C83BB-F4A8-4E53-83DC-0061CCF93091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0DC9F146-4B0E-4B36-8BFE-D9E1512F14D6}" type="datetimeFigureOut">
              <a:rPr lang="en-US" smtClean="0"/>
              <a:pPr/>
              <a:t>3/12/2010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13CABE73-C571-4E3B-A5C2-EF5BEB44142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9F146-4B0E-4B36-8BFE-D9E1512F14D6}" type="datetimeFigureOut">
              <a:rPr lang="en-US" smtClean="0"/>
              <a:pPr/>
              <a:t>3/12/2010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BE73-C571-4E3B-A5C2-EF5BEB44142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0DC9F146-4B0E-4B36-8BFE-D9E1512F14D6}" type="datetimeFigureOut">
              <a:rPr lang="en-US" smtClean="0"/>
              <a:pPr/>
              <a:t>3/12/2010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13CABE73-C571-4E3B-A5C2-EF5BEB44142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9F146-4B0E-4B36-8BFE-D9E1512F14D6}" type="datetimeFigureOut">
              <a:rPr lang="en-US" smtClean="0"/>
              <a:pPr/>
              <a:t>3/12/2010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BE73-C571-4E3B-A5C2-EF5BEB44142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9F146-4B0E-4B36-8BFE-D9E1512F14D6}" type="datetimeFigureOut">
              <a:rPr lang="en-US" smtClean="0"/>
              <a:pPr/>
              <a:t>3/12/2010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BE73-C571-4E3B-A5C2-EF5BEB44142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9F146-4B0E-4B36-8BFE-D9E1512F14D6}" type="datetimeFigureOut">
              <a:rPr lang="en-US" smtClean="0"/>
              <a:pPr/>
              <a:t>3/12/2010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BE73-C571-4E3B-A5C2-EF5BEB44142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9F146-4B0E-4B36-8BFE-D9E1512F14D6}" type="datetimeFigureOut">
              <a:rPr lang="en-US" smtClean="0"/>
              <a:pPr/>
              <a:t>3/12/2010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BE73-C571-4E3B-A5C2-EF5BEB44142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9F146-4B0E-4B36-8BFE-D9E1512F14D6}" type="datetimeFigureOut">
              <a:rPr lang="en-US" smtClean="0"/>
              <a:pPr/>
              <a:t>3/12/2010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BE73-C571-4E3B-A5C2-EF5BEB44142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9F146-4B0E-4B36-8BFE-D9E1512F14D6}" type="datetimeFigureOut">
              <a:rPr lang="en-US" smtClean="0"/>
              <a:pPr/>
              <a:t>3/12/2010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BE73-C571-4E3B-A5C2-EF5BEB44142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9F146-4B0E-4B36-8BFE-D9E1512F14D6}" type="datetimeFigureOut">
              <a:rPr lang="en-US" smtClean="0"/>
              <a:pPr/>
              <a:t>3/12/2010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BE73-C571-4E3B-A5C2-EF5BEB4414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9F146-4B0E-4B36-8BFE-D9E1512F14D6}" type="datetimeFigureOut">
              <a:rPr lang="en-US" smtClean="0"/>
              <a:pPr/>
              <a:t>3/12/2010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BE73-C571-4E3B-A5C2-EF5BEB44142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DC9F146-4B0E-4B36-8BFE-D9E1512F14D6}" type="datetimeFigureOut">
              <a:rPr lang="en-US" smtClean="0"/>
              <a:pPr/>
              <a:t>3/12/2010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3CABE73-C571-4E3B-A5C2-EF5BEB44142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3657600"/>
            <a:ext cx="7162800" cy="1371600"/>
          </a:xfrm>
        </p:spPr>
        <p:txBody>
          <a:bodyPr>
            <a:noAutofit/>
          </a:bodyPr>
          <a:lstStyle/>
          <a:p>
            <a:r>
              <a:rPr lang="en-US" sz="4000" dirty="0" smtClean="0">
                <a:latin typeface="Arial Narrow"/>
              </a:rPr>
              <a:t>Boosting and Differential</a:t>
            </a:r>
            <a:r>
              <a:rPr lang="en-US" sz="4000" dirty="0" smtClean="0"/>
              <a:t> Privacy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sz="3600" dirty="0" smtClean="0">
                <a:solidFill>
                  <a:schemeClr val="tx1"/>
                </a:solidFill>
                <a:latin typeface="+mn-lt"/>
              </a:rPr>
              <a:t>Cynthia Dwork, Microsoft Research  </a:t>
            </a:r>
            <a:endParaRPr lang="en-US" sz="36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>
            <p:custDataLst>
              <p:tags r:id="rId1"/>
            </p:custDataLst>
          </p:nvPr>
        </p:nvSpPr>
        <p:spPr>
          <a:xfrm>
            <a:off x="0" y="7112000"/>
            <a:ext cx="9144000" cy="6463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TexPoint fonts used in EMF. </a:t>
            </a:r>
          </a:p>
          <a:p>
            <a:r>
              <a:rPr lang="en-US" smtClean="0"/>
              <a:t>Read the TexPoint manual before you delete this box.: </a:t>
            </a:r>
            <a:r>
              <a:rPr lang="en-US" smtClean="0">
                <a:latin typeface="CMEX10"/>
              </a:rPr>
              <a:t>A</a:t>
            </a:r>
            <a:r>
              <a:rPr lang="en-US" smtClean="0">
                <a:latin typeface="CMMI7"/>
              </a:rPr>
              <a:t>A</a:t>
            </a:r>
            <a:r>
              <a:rPr lang="en-US" smtClean="0">
                <a:latin typeface="CMMI10"/>
              </a:rPr>
              <a:t>A</a:t>
            </a:r>
            <a:r>
              <a:rPr lang="en-US" smtClean="0">
                <a:latin typeface="CMSY10"/>
              </a:rPr>
              <a:t>A</a:t>
            </a:r>
            <a:r>
              <a:rPr lang="en-US" smtClean="0">
                <a:latin typeface="CMSY7"/>
              </a:rPr>
              <a:t>A</a:t>
            </a:r>
            <a:r>
              <a:rPr lang="en-US" smtClean="0">
                <a:latin typeface="CMR7"/>
              </a:rPr>
              <a:t>A</a:t>
            </a:r>
            <a:r>
              <a:rPr lang="en-US" smtClean="0">
                <a:latin typeface="CMR10"/>
              </a:rPr>
              <a:t>A</a:t>
            </a:r>
            <a:r>
              <a:rPr lang="en-US" smtClean="0">
                <a:latin typeface="CMR5"/>
              </a:rPr>
              <a:t>A</a:t>
            </a:r>
            <a:endParaRPr lang="en-US"/>
          </a:p>
        </p:txBody>
      </p:sp>
    </p:spTree>
  </p:cSld>
  <p:clrMapOvr>
    <a:masterClrMapping/>
  </p:clrMapOvr>
  <p:transition advTm="4206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3657600"/>
            <a:ext cx="7162800" cy="1371600"/>
          </a:xfrm>
        </p:spPr>
        <p:txBody>
          <a:bodyPr>
            <a:noAutofit/>
          </a:bodyPr>
          <a:lstStyle/>
          <a:p>
            <a:r>
              <a:rPr lang="en-US" sz="4000" dirty="0" smtClean="0">
                <a:latin typeface="Arial Narrow"/>
              </a:rPr>
              <a:t>The Power of Small, Private, Miracles</a:t>
            </a:r>
            <a:endParaRPr lang="en-US" sz="4000" dirty="0"/>
          </a:p>
        </p:txBody>
      </p:sp>
      <p:sp>
        <p:nvSpPr>
          <p:cNvPr id="4" name="TextBox 3"/>
          <p:cNvSpPr txBox="1"/>
          <p:nvPr>
            <p:custDataLst>
              <p:tags r:id="rId1"/>
            </p:custDataLst>
          </p:nvPr>
        </p:nvSpPr>
        <p:spPr>
          <a:xfrm>
            <a:off x="0" y="7112000"/>
            <a:ext cx="9144000" cy="6463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TexPoint fonts used in EMF. </a:t>
            </a:r>
          </a:p>
          <a:p>
            <a:r>
              <a:rPr lang="en-US" smtClean="0"/>
              <a:t>Read the TexPoint manual before you delete this box.: </a:t>
            </a:r>
            <a:r>
              <a:rPr lang="en-US" smtClean="0">
                <a:latin typeface="CMEX10"/>
              </a:rPr>
              <a:t>A</a:t>
            </a:r>
            <a:r>
              <a:rPr lang="en-US" smtClean="0">
                <a:latin typeface="CMMI7"/>
              </a:rPr>
              <a:t>A</a:t>
            </a:r>
            <a:r>
              <a:rPr lang="en-US" smtClean="0">
                <a:latin typeface="CMMI10"/>
              </a:rPr>
              <a:t>A</a:t>
            </a:r>
            <a:r>
              <a:rPr lang="en-US" smtClean="0">
                <a:latin typeface="CMSY10"/>
              </a:rPr>
              <a:t>A</a:t>
            </a:r>
            <a:r>
              <a:rPr lang="en-US" smtClean="0">
                <a:latin typeface="CMSY7"/>
              </a:rPr>
              <a:t>A</a:t>
            </a:r>
            <a:r>
              <a:rPr lang="en-US" smtClean="0">
                <a:latin typeface="CMR7"/>
              </a:rPr>
              <a:t>A</a:t>
            </a:r>
            <a:r>
              <a:rPr lang="en-US" smtClean="0">
                <a:latin typeface="CMR10"/>
              </a:rPr>
              <a:t>A</a:t>
            </a:r>
            <a:r>
              <a:rPr lang="en-US" smtClean="0">
                <a:latin typeface="CMR5"/>
              </a:rPr>
              <a:t>A</a:t>
            </a:r>
            <a:endParaRPr lang="en-US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Joint work with Guy </a:t>
            </a:r>
            <a:r>
              <a:rPr lang="en-US" sz="2800" dirty="0" err="1" smtClean="0"/>
              <a:t>Rothblum</a:t>
            </a:r>
            <a:r>
              <a:rPr lang="en-US" sz="2800" dirty="0" smtClean="0"/>
              <a:t> and </a:t>
            </a:r>
            <a:r>
              <a:rPr lang="en-US" sz="2800" dirty="0" err="1" smtClean="0"/>
              <a:t>Salil</a:t>
            </a:r>
            <a:r>
              <a:rPr lang="en-US" sz="2800" dirty="0" smtClean="0"/>
              <a:t> </a:t>
            </a:r>
            <a:r>
              <a:rPr lang="en-US" sz="2800" dirty="0" err="1" smtClean="0"/>
              <a:t>Vadhan</a:t>
            </a:r>
            <a:endParaRPr lang="en-US" sz="2800" dirty="0"/>
          </a:p>
        </p:txBody>
      </p:sp>
    </p:spTree>
  </p:cSld>
  <p:clrMapOvr>
    <a:masterClrMapping/>
  </p:clrMapOvr>
  <p:transition advTm="4206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accent1"/>
                </a:solidFill>
              </a:rPr>
              <a:t>Boosting  </a:t>
            </a:r>
            <a:r>
              <a:rPr lang="en-US" sz="3600" dirty="0" smtClean="0">
                <a:solidFill>
                  <a:schemeClr val="accent1"/>
                </a:solidFill>
              </a:rPr>
              <a:t>[</a:t>
            </a:r>
            <a:r>
              <a:rPr lang="en-US" sz="3600" dirty="0" err="1" smtClean="0">
                <a:solidFill>
                  <a:schemeClr val="accent1"/>
                </a:solidFill>
              </a:rPr>
              <a:t>Schapire</a:t>
            </a:r>
            <a:r>
              <a:rPr lang="en-US" sz="3600" dirty="0" smtClean="0">
                <a:solidFill>
                  <a:schemeClr val="accent1"/>
                </a:solidFill>
              </a:rPr>
              <a:t>, 1989]</a:t>
            </a:r>
            <a:endParaRPr lang="en-US" sz="40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General method for improving accuracy of any given learning algorithm</a:t>
            </a:r>
          </a:p>
          <a:p>
            <a:endParaRPr lang="en-US" dirty="0" smtClean="0"/>
          </a:p>
          <a:p>
            <a:r>
              <a:rPr lang="en-US" dirty="0" smtClean="0"/>
              <a:t>Example: Learning to recognize spam e-mail</a:t>
            </a:r>
          </a:p>
          <a:p>
            <a:pPr lvl="1"/>
            <a:r>
              <a:rPr lang="en-US" dirty="0" smtClean="0"/>
              <a:t>“Base learner” receives labeled examples, outputs heuristic</a:t>
            </a:r>
          </a:p>
          <a:p>
            <a:pPr lvl="2"/>
            <a:r>
              <a:rPr lang="en-US" dirty="0" smtClean="0"/>
              <a:t>Labels are {+1, -1}</a:t>
            </a:r>
          </a:p>
          <a:p>
            <a:pPr lvl="1"/>
            <a:r>
              <a:rPr lang="en-US" dirty="0" smtClean="0"/>
              <a:t>Run many times; combine the resulting heuristics</a:t>
            </a:r>
          </a:p>
        </p:txBody>
      </p:sp>
    </p:spTree>
  </p:cSld>
  <p:clrMapOvr>
    <a:masterClrMapping/>
  </p:clrMapOvr>
  <p:transition advTm="571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362200" y="1371600"/>
            <a:ext cx="2781300" cy="1676400"/>
            <a:chOff x="2743200" y="1752600"/>
            <a:chExt cx="2781300" cy="1676400"/>
          </a:xfrm>
        </p:grpSpPr>
        <p:grpSp>
          <p:nvGrpSpPr>
            <p:cNvPr id="10" name="Group 9"/>
            <p:cNvGrpSpPr/>
            <p:nvPr/>
          </p:nvGrpSpPr>
          <p:grpSpPr>
            <a:xfrm>
              <a:off x="2743200" y="2514600"/>
              <a:ext cx="2781300" cy="914400"/>
              <a:chOff x="2743200" y="2514600"/>
              <a:chExt cx="2781300" cy="914400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2743200" y="2514600"/>
                <a:ext cx="2781300" cy="91440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3009900" y="2667000"/>
                <a:ext cx="2207656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200" dirty="0" smtClean="0"/>
                  <a:t>Base Learner</a:t>
                </a:r>
                <a:endParaRPr lang="en-US" sz="3200" dirty="0"/>
              </a:p>
            </p:txBody>
          </p:sp>
        </p:grpSp>
        <p:sp>
          <p:nvSpPr>
            <p:cNvPr id="11" name="Down Arrow 10"/>
            <p:cNvSpPr/>
            <p:nvPr/>
          </p:nvSpPr>
          <p:spPr>
            <a:xfrm>
              <a:off x="3924300" y="1752600"/>
              <a:ext cx="342900" cy="647700"/>
            </a:xfrm>
            <a:prstGeom prst="downArrow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1714500" y="457200"/>
            <a:ext cx="4053784" cy="647701"/>
            <a:chOff x="2095500" y="457200"/>
            <a:chExt cx="4053784" cy="647701"/>
          </a:xfrm>
        </p:grpSpPr>
        <p:sp>
          <p:nvSpPr>
            <p:cNvPr id="13" name="Rectangle 12"/>
            <p:cNvSpPr/>
            <p:nvPr/>
          </p:nvSpPr>
          <p:spPr>
            <a:xfrm>
              <a:off x="2095500" y="468664"/>
              <a:ext cx="4000500" cy="636237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095500" y="457200"/>
              <a:ext cx="405378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/>
                <a:t>S: Labeled examples from </a:t>
              </a:r>
              <a:r>
                <a:rPr lang="en-US" sz="3600" dirty="0" smtClean="0">
                  <a:latin typeface="Monotype Corsiva" pitchFamily="66" charset="0"/>
                </a:rPr>
                <a:t>D</a:t>
              </a:r>
              <a:endParaRPr lang="en-US" sz="2800" dirty="0">
                <a:latin typeface="Monotype Corsiva" pitchFamily="66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2628900" y="4152900"/>
            <a:ext cx="2095500" cy="523220"/>
            <a:chOff x="6286500" y="4964668"/>
            <a:chExt cx="2095500" cy="523220"/>
          </a:xfrm>
        </p:grpSpPr>
        <p:sp>
          <p:nvSpPr>
            <p:cNvPr id="20" name="Rectangle 19"/>
            <p:cNvSpPr/>
            <p:nvPr/>
          </p:nvSpPr>
          <p:spPr>
            <a:xfrm>
              <a:off x="6286500" y="5029200"/>
              <a:ext cx="2095500" cy="457200"/>
            </a:xfrm>
            <a:prstGeom prst="rect">
              <a:avLst/>
            </a:prstGeom>
            <a:solidFill>
              <a:srgbClr val="F125BC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400800" y="4964668"/>
              <a:ext cx="148457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 smtClean="0">
                  <a:latin typeface="Arial Narrow"/>
                </a:rPr>
                <a:t>A</a:t>
              </a:r>
              <a:r>
                <a:rPr lang="en-US" sz="2800" baseline="-25000" dirty="0" smtClean="0">
                  <a:latin typeface="Arial Narrow"/>
                </a:rPr>
                <a:t>1</a:t>
              </a:r>
              <a:r>
                <a:rPr lang="en-US" sz="2800" dirty="0" smtClean="0"/>
                <a:t>, </a:t>
              </a:r>
              <a:r>
                <a:rPr lang="en-US" sz="2800" dirty="0" smtClean="0">
                  <a:latin typeface="Arial Narrow"/>
                </a:rPr>
                <a:t>A</a:t>
              </a:r>
              <a:r>
                <a:rPr lang="en-US" sz="2800" baseline="-25000" dirty="0" smtClean="0">
                  <a:latin typeface="Arial Narrow"/>
                </a:rPr>
                <a:t>2</a:t>
              </a:r>
              <a:r>
                <a:rPr lang="en-US" sz="2800" dirty="0" smtClean="0"/>
                <a:t>, … </a:t>
              </a:r>
              <a:endParaRPr lang="en-US" sz="2800" dirty="0"/>
            </a:p>
          </p:txBody>
        </p:sp>
      </p:grpSp>
      <p:sp>
        <p:nvSpPr>
          <p:cNvPr id="26" name="Curved Left Arrow 25"/>
          <p:cNvSpPr/>
          <p:nvPr/>
        </p:nvSpPr>
        <p:spPr>
          <a:xfrm rot="10800000">
            <a:off x="762001" y="571498"/>
            <a:ext cx="731520" cy="5715001"/>
          </a:xfrm>
          <a:prstGeom prst="curvedLef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2933700" y="4838700"/>
            <a:ext cx="1539204" cy="1485900"/>
            <a:chOff x="3314700" y="4838700"/>
            <a:chExt cx="1539204" cy="1485900"/>
          </a:xfrm>
        </p:grpSpPr>
        <p:sp>
          <p:nvSpPr>
            <p:cNvPr id="28" name="TextBox 27"/>
            <p:cNvSpPr txBox="1"/>
            <p:nvPr/>
          </p:nvSpPr>
          <p:spPr>
            <a:xfrm>
              <a:off x="3314700" y="5678269"/>
              <a:ext cx="1539204" cy="646331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2800" dirty="0" smtClean="0"/>
                <a:t>Update </a:t>
              </a:r>
              <a:r>
                <a:rPr lang="en-US" sz="3600" dirty="0" smtClean="0">
                  <a:latin typeface="Monotype Corsiva" pitchFamily="66" charset="0"/>
                </a:rPr>
                <a:t>D</a:t>
              </a:r>
              <a:endParaRPr lang="en-US" sz="2800" dirty="0">
                <a:latin typeface="Monotype Corsiva" pitchFamily="66" charset="0"/>
              </a:endParaRPr>
            </a:p>
          </p:txBody>
        </p:sp>
        <p:sp>
          <p:nvSpPr>
            <p:cNvPr id="30" name="Down Arrow 29"/>
            <p:cNvSpPr/>
            <p:nvPr/>
          </p:nvSpPr>
          <p:spPr>
            <a:xfrm>
              <a:off x="3886200" y="4838700"/>
              <a:ext cx="381000" cy="723900"/>
            </a:xfrm>
            <a:prstGeom prst="downArrow">
              <a:avLst/>
            </a:prstGeom>
            <a:solidFill>
              <a:srgbClr val="F125B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3505200" y="3276600"/>
            <a:ext cx="800100" cy="723900"/>
            <a:chOff x="3886200" y="3276600"/>
            <a:chExt cx="800100" cy="723900"/>
          </a:xfrm>
        </p:grpSpPr>
        <p:sp>
          <p:nvSpPr>
            <p:cNvPr id="25" name="Down Arrow 24"/>
            <p:cNvSpPr/>
            <p:nvPr/>
          </p:nvSpPr>
          <p:spPr>
            <a:xfrm>
              <a:off x="3886200" y="3276600"/>
              <a:ext cx="381000" cy="723900"/>
            </a:xfrm>
            <a:prstGeom prst="downArrow">
              <a:avLst/>
            </a:prstGeom>
            <a:solidFill>
              <a:srgbClr val="F125B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288434" y="3276600"/>
              <a:ext cx="397866" cy="523220"/>
            </a:xfrm>
            <a:prstGeom prst="rect">
              <a:avLst/>
            </a:prstGeom>
            <a:solidFill>
              <a:srgbClr val="F125BC"/>
            </a:solidFill>
          </p:spPr>
          <p:txBody>
            <a:bodyPr wrap="none" rtlCol="0">
              <a:spAutoFit/>
            </a:bodyPr>
            <a:lstStyle/>
            <a:p>
              <a:r>
                <a:rPr lang="en-US" sz="2800" b="1" dirty="0" smtClean="0"/>
                <a:t>A</a:t>
              </a:r>
              <a:endParaRPr lang="en-US" sz="2800" b="1" dirty="0"/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4240041" y="4990326"/>
            <a:ext cx="3760959" cy="767239"/>
            <a:chOff x="4621041" y="4990326"/>
            <a:chExt cx="3760959" cy="767239"/>
          </a:xfrm>
        </p:grpSpPr>
        <p:sp>
          <p:nvSpPr>
            <p:cNvPr id="32" name="Down Arrow 31"/>
            <p:cNvSpPr/>
            <p:nvPr/>
          </p:nvSpPr>
          <p:spPr>
            <a:xfrm rot="17879222">
              <a:off x="5125881" y="4485486"/>
              <a:ext cx="381000" cy="1390680"/>
            </a:xfrm>
            <a:prstGeom prst="downArrow">
              <a:avLst/>
            </a:prstGeom>
            <a:solidFill>
              <a:srgbClr val="F125B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019800" y="5295900"/>
              <a:ext cx="2362200" cy="461665"/>
            </a:xfrm>
            <a:prstGeom prst="rect">
              <a:avLst/>
            </a:prstGeom>
            <a:solidFill>
              <a:srgbClr val="F125BC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dirty="0" smtClean="0"/>
                <a:t>Combine A</a:t>
              </a:r>
              <a:r>
                <a:rPr lang="en-US" sz="2400" baseline="-25000" dirty="0" smtClean="0"/>
                <a:t>1</a:t>
              </a:r>
              <a:r>
                <a:rPr lang="en-US" sz="2400" dirty="0" smtClean="0"/>
                <a:t>, A</a:t>
              </a:r>
              <a:r>
                <a:rPr lang="en-US" sz="2400" baseline="-25000" dirty="0" smtClean="0"/>
                <a:t>2</a:t>
              </a:r>
              <a:r>
                <a:rPr lang="en-US" sz="2400" dirty="0" smtClean="0"/>
                <a:t>, …</a:t>
              </a:r>
              <a:endParaRPr lang="en-US" sz="2400" dirty="0"/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4533900" y="3238500"/>
            <a:ext cx="3501280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sz="2800" dirty="0" smtClean="0"/>
              <a:t>Does well on ½ + </a:t>
            </a:r>
            <a:r>
              <a:rPr lang="en-US" sz="2800" dirty="0" smtClean="0">
                <a:latin typeface="cmmi10"/>
              </a:rPr>
              <a:t>´ </a:t>
            </a:r>
            <a:r>
              <a:rPr lang="en-US" sz="2800" dirty="0" smtClean="0"/>
              <a:t>of</a:t>
            </a:r>
            <a:r>
              <a:rPr lang="en-US" sz="2800" dirty="0" smtClean="0">
                <a:latin typeface="cmmi10"/>
              </a:rPr>
              <a:t> </a:t>
            </a:r>
            <a:r>
              <a:rPr lang="en-US" sz="3600" dirty="0" smtClean="0">
                <a:latin typeface="Monotype Corsiva" pitchFamily="66" charset="0"/>
              </a:rPr>
              <a:t>D</a:t>
            </a:r>
            <a:endParaRPr lang="en-US" sz="2800" dirty="0">
              <a:latin typeface="Monotype Corsiva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551884" y="5801380"/>
            <a:ext cx="16396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F125BC"/>
                </a:solidFill>
              </a:rPr>
              <a:t>Terminate?</a:t>
            </a:r>
            <a:endParaRPr lang="en-US" sz="2800" dirty="0">
              <a:solidFill>
                <a:srgbClr val="F125BC"/>
              </a:solidFill>
            </a:endParaRPr>
          </a:p>
        </p:txBody>
      </p:sp>
    </p:spTree>
  </p:cSld>
  <p:clrMapOvr>
    <a:masterClrMapping/>
  </p:clrMapOvr>
  <p:transition advTm="5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9" grpId="0" animBg="1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762000" y="457200"/>
            <a:ext cx="7238999" cy="5867400"/>
            <a:chOff x="1143001" y="457200"/>
            <a:chExt cx="7238999" cy="5867400"/>
          </a:xfrm>
        </p:grpSpPr>
        <p:grpSp>
          <p:nvGrpSpPr>
            <p:cNvPr id="2" name="Group 11"/>
            <p:cNvGrpSpPr/>
            <p:nvPr/>
          </p:nvGrpSpPr>
          <p:grpSpPr>
            <a:xfrm>
              <a:off x="2743200" y="1371600"/>
              <a:ext cx="2781300" cy="1676400"/>
              <a:chOff x="2743200" y="1752600"/>
              <a:chExt cx="2781300" cy="1676400"/>
            </a:xfrm>
          </p:grpSpPr>
          <p:grpSp>
            <p:nvGrpSpPr>
              <p:cNvPr id="3" name="Group 9"/>
              <p:cNvGrpSpPr/>
              <p:nvPr/>
            </p:nvGrpSpPr>
            <p:grpSpPr>
              <a:xfrm>
                <a:off x="2743200" y="2514600"/>
                <a:ext cx="2781300" cy="914400"/>
                <a:chOff x="2743200" y="2514600"/>
                <a:chExt cx="2781300" cy="914400"/>
              </a:xfrm>
            </p:grpSpPr>
            <p:sp>
              <p:nvSpPr>
                <p:cNvPr id="5" name="Rectangle 4"/>
                <p:cNvSpPr/>
                <p:nvPr/>
              </p:nvSpPr>
              <p:spPr>
                <a:xfrm>
                  <a:off x="2743200" y="2514600"/>
                  <a:ext cx="2781300" cy="914400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" name="TextBox 8"/>
                <p:cNvSpPr txBox="1"/>
                <p:nvPr/>
              </p:nvSpPr>
              <p:spPr>
                <a:xfrm>
                  <a:off x="3009900" y="2667000"/>
                  <a:ext cx="2207656" cy="58477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3200" dirty="0" smtClean="0"/>
                    <a:t>Base Learner</a:t>
                  </a:r>
                  <a:endParaRPr lang="en-US" sz="3200" dirty="0"/>
                </a:p>
              </p:txBody>
            </p:sp>
          </p:grpSp>
          <p:sp>
            <p:nvSpPr>
              <p:cNvPr id="11" name="Down Arrow 10"/>
              <p:cNvSpPr/>
              <p:nvPr/>
            </p:nvSpPr>
            <p:spPr>
              <a:xfrm>
                <a:off x="3924300" y="1752600"/>
                <a:ext cx="342900" cy="647700"/>
              </a:xfrm>
              <a:prstGeom prst="downArrow">
                <a:avLst/>
              </a:prstGeom>
              <a:solidFill>
                <a:schemeClr val="bg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" name="Group 34"/>
            <p:cNvGrpSpPr/>
            <p:nvPr/>
          </p:nvGrpSpPr>
          <p:grpSpPr>
            <a:xfrm>
              <a:off x="2095500" y="457200"/>
              <a:ext cx="4000500" cy="647701"/>
              <a:chOff x="2095500" y="457200"/>
              <a:chExt cx="4000500" cy="647701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2095500" y="468664"/>
                <a:ext cx="4000500" cy="636237"/>
              </a:xfrm>
              <a:prstGeom prst="rect">
                <a:avLst/>
              </a:prstGeom>
              <a:solidFill>
                <a:schemeClr val="bg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2095501" y="457200"/>
                <a:ext cx="397758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/>
                  <a:t>S: Labeled examples from </a:t>
                </a:r>
                <a:r>
                  <a:rPr lang="en-US" sz="3600" dirty="0" smtClean="0">
                    <a:latin typeface="Monotype Corsiva" pitchFamily="66" charset="0"/>
                  </a:rPr>
                  <a:t>D</a:t>
                </a:r>
                <a:endParaRPr lang="en-US" sz="2800" dirty="0">
                  <a:latin typeface="Monotype Corsiva" pitchFamily="66" charset="0"/>
                </a:endParaRPr>
              </a:p>
            </p:txBody>
          </p:sp>
        </p:grpSp>
        <p:grpSp>
          <p:nvGrpSpPr>
            <p:cNvPr id="6" name="Group 22"/>
            <p:cNvGrpSpPr/>
            <p:nvPr/>
          </p:nvGrpSpPr>
          <p:grpSpPr>
            <a:xfrm>
              <a:off x="3009900" y="4152900"/>
              <a:ext cx="2095500" cy="523220"/>
              <a:chOff x="6286500" y="4964668"/>
              <a:chExt cx="2095500" cy="523220"/>
            </a:xfrm>
          </p:grpSpPr>
          <p:sp>
            <p:nvSpPr>
              <p:cNvPr id="20" name="Rectangle 19"/>
              <p:cNvSpPr/>
              <p:nvPr/>
            </p:nvSpPr>
            <p:spPr>
              <a:xfrm>
                <a:off x="6286500" y="5029200"/>
                <a:ext cx="2095500" cy="457200"/>
              </a:xfrm>
              <a:prstGeom prst="rect">
                <a:avLst/>
              </a:prstGeom>
              <a:solidFill>
                <a:srgbClr val="F125BC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6400800" y="4964668"/>
                <a:ext cx="148457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800" dirty="0" smtClean="0">
                    <a:latin typeface="Arial Narrow"/>
                  </a:rPr>
                  <a:t>A</a:t>
                </a:r>
                <a:r>
                  <a:rPr lang="en-US" sz="2800" baseline="-25000" dirty="0" smtClean="0">
                    <a:latin typeface="Arial Narrow"/>
                  </a:rPr>
                  <a:t>1</a:t>
                </a:r>
                <a:r>
                  <a:rPr lang="en-US" sz="2800" dirty="0" smtClean="0"/>
                  <a:t>, </a:t>
                </a:r>
                <a:r>
                  <a:rPr lang="en-US" sz="2800" dirty="0" smtClean="0">
                    <a:latin typeface="Arial Narrow"/>
                  </a:rPr>
                  <a:t>A</a:t>
                </a:r>
                <a:r>
                  <a:rPr lang="en-US" sz="2800" baseline="-25000" dirty="0" smtClean="0">
                    <a:latin typeface="Arial Narrow"/>
                  </a:rPr>
                  <a:t>2</a:t>
                </a:r>
                <a:r>
                  <a:rPr lang="en-US" sz="2800" dirty="0" smtClean="0"/>
                  <a:t>, … </a:t>
                </a:r>
                <a:endParaRPr lang="en-US" sz="2800" dirty="0"/>
              </a:p>
            </p:txBody>
          </p:sp>
        </p:grpSp>
        <p:sp>
          <p:nvSpPr>
            <p:cNvPr id="26" name="Curved Left Arrow 25"/>
            <p:cNvSpPr/>
            <p:nvPr/>
          </p:nvSpPr>
          <p:spPr>
            <a:xfrm rot="10800000">
              <a:off x="1143001" y="571498"/>
              <a:ext cx="731520" cy="5715001"/>
            </a:xfrm>
            <a:prstGeom prst="curvedLeftArrow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7" name="Group 36"/>
            <p:cNvGrpSpPr/>
            <p:nvPr/>
          </p:nvGrpSpPr>
          <p:grpSpPr>
            <a:xfrm>
              <a:off x="3314700" y="4838700"/>
              <a:ext cx="1539204" cy="1485900"/>
              <a:chOff x="3314700" y="4838700"/>
              <a:chExt cx="1539204" cy="1485900"/>
            </a:xfrm>
          </p:grpSpPr>
          <p:sp>
            <p:nvSpPr>
              <p:cNvPr id="28" name="TextBox 27"/>
              <p:cNvSpPr txBox="1"/>
              <p:nvPr/>
            </p:nvSpPr>
            <p:spPr>
              <a:xfrm>
                <a:off x="3314700" y="5678269"/>
                <a:ext cx="1539204" cy="646331"/>
              </a:xfrm>
              <a:prstGeom prst="rect">
                <a:avLst/>
              </a:prstGeom>
              <a:solidFill>
                <a:srgbClr val="FF7D80"/>
              </a:solidFill>
              <a:ln>
                <a:solidFill>
                  <a:schemeClr val="accent1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2800" dirty="0" smtClean="0"/>
                  <a:t>Update </a:t>
                </a:r>
                <a:r>
                  <a:rPr lang="en-US" sz="3600" dirty="0" smtClean="0">
                    <a:latin typeface="Monotype Corsiva" pitchFamily="66" charset="0"/>
                  </a:rPr>
                  <a:t>D</a:t>
                </a:r>
                <a:endParaRPr lang="en-US" sz="2800" dirty="0">
                  <a:latin typeface="Monotype Corsiva" pitchFamily="66" charset="0"/>
                </a:endParaRPr>
              </a:p>
            </p:txBody>
          </p:sp>
          <p:sp>
            <p:nvSpPr>
              <p:cNvPr id="30" name="Down Arrow 29"/>
              <p:cNvSpPr/>
              <p:nvPr/>
            </p:nvSpPr>
            <p:spPr>
              <a:xfrm>
                <a:off x="3886200" y="4838700"/>
                <a:ext cx="381000" cy="723900"/>
              </a:xfrm>
              <a:prstGeom prst="downArrow">
                <a:avLst/>
              </a:prstGeom>
              <a:solidFill>
                <a:srgbClr val="F125BC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8" name="Group 35"/>
            <p:cNvGrpSpPr/>
            <p:nvPr/>
          </p:nvGrpSpPr>
          <p:grpSpPr>
            <a:xfrm>
              <a:off x="3886200" y="3276600"/>
              <a:ext cx="800100" cy="723900"/>
              <a:chOff x="3886200" y="3276600"/>
              <a:chExt cx="800100" cy="723900"/>
            </a:xfrm>
          </p:grpSpPr>
          <p:sp>
            <p:nvSpPr>
              <p:cNvPr id="25" name="Down Arrow 24"/>
              <p:cNvSpPr/>
              <p:nvPr/>
            </p:nvSpPr>
            <p:spPr>
              <a:xfrm>
                <a:off x="3886200" y="3276600"/>
                <a:ext cx="381000" cy="723900"/>
              </a:xfrm>
              <a:prstGeom prst="downArrow">
                <a:avLst/>
              </a:prstGeom>
              <a:solidFill>
                <a:srgbClr val="F125BC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4288434" y="3276600"/>
                <a:ext cx="397866" cy="523220"/>
              </a:xfrm>
              <a:prstGeom prst="rect">
                <a:avLst/>
              </a:prstGeom>
              <a:solidFill>
                <a:srgbClr val="F125BC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2800" b="1" dirty="0" smtClean="0"/>
                  <a:t>A</a:t>
                </a:r>
                <a:endParaRPr lang="en-US" sz="2800" b="1" dirty="0"/>
              </a:p>
            </p:txBody>
          </p:sp>
        </p:grpSp>
        <p:grpSp>
          <p:nvGrpSpPr>
            <p:cNvPr id="10" name="Group 37"/>
            <p:cNvGrpSpPr/>
            <p:nvPr/>
          </p:nvGrpSpPr>
          <p:grpSpPr>
            <a:xfrm>
              <a:off x="4621041" y="4990326"/>
              <a:ext cx="3760959" cy="767239"/>
              <a:chOff x="4621041" y="4990326"/>
              <a:chExt cx="3760959" cy="767239"/>
            </a:xfrm>
          </p:grpSpPr>
          <p:sp>
            <p:nvSpPr>
              <p:cNvPr id="32" name="Down Arrow 31"/>
              <p:cNvSpPr/>
              <p:nvPr/>
            </p:nvSpPr>
            <p:spPr>
              <a:xfrm rot="17879222">
                <a:off x="5125881" y="4485486"/>
                <a:ext cx="381000" cy="1390680"/>
              </a:xfrm>
              <a:prstGeom prst="downArrow">
                <a:avLst/>
              </a:prstGeom>
              <a:solidFill>
                <a:srgbClr val="F125BC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6019800" y="5295900"/>
                <a:ext cx="2362200" cy="461665"/>
              </a:xfrm>
              <a:prstGeom prst="rect">
                <a:avLst/>
              </a:prstGeom>
              <a:solidFill>
                <a:srgbClr val="FF7D80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Combine A</a:t>
                </a:r>
                <a:r>
                  <a:rPr lang="en-US" sz="2400" baseline="-25000" dirty="0" smtClean="0"/>
                  <a:t>1</a:t>
                </a:r>
                <a:r>
                  <a:rPr lang="en-US" sz="2400" dirty="0" smtClean="0"/>
                  <a:t>, A</a:t>
                </a:r>
                <a:r>
                  <a:rPr lang="en-US" sz="2400" baseline="-25000" dirty="0" smtClean="0"/>
                  <a:t>2</a:t>
                </a:r>
                <a:r>
                  <a:rPr lang="en-US" sz="2400" dirty="0" smtClean="0"/>
                  <a:t>, …</a:t>
                </a:r>
                <a:endParaRPr lang="en-US" sz="2400" dirty="0"/>
              </a:p>
            </p:txBody>
          </p:sp>
        </p:grpSp>
      </p:grpSp>
      <p:sp>
        <p:nvSpPr>
          <p:cNvPr id="27" name="TextBox 26"/>
          <p:cNvSpPr txBox="1"/>
          <p:nvPr/>
        </p:nvSpPr>
        <p:spPr>
          <a:xfrm>
            <a:off x="4533900" y="3239869"/>
            <a:ext cx="3501280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sz="2800" dirty="0" smtClean="0"/>
              <a:t>Does well on ½ + </a:t>
            </a:r>
            <a:r>
              <a:rPr lang="en-US" sz="2800" dirty="0" smtClean="0">
                <a:latin typeface="cmmi10"/>
              </a:rPr>
              <a:t>´ </a:t>
            </a:r>
            <a:r>
              <a:rPr lang="en-US" sz="2800" dirty="0" smtClean="0"/>
              <a:t>of</a:t>
            </a:r>
            <a:r>
              <a:rPr lang="en-US" sz="2800" dirty="0" smtClean="0">
                <a:latin typeface="cmmi10"/>
              </a:rPr>
              <a:t> </a:t>
            </a:r>
            <a:r>
              <a:rPr lang="en-US" sz="3600" dirty="0" smtClean="0">
                <a:latin typeface="Monotype Corsiva" pitchFamily="66" charset="0"/>
              </a:rPr>
              <a:t>D</a:t>
            </a:r>
            <a:endParaRPr lang="en-US" sz="2800" dirty="0">
              <a:latin typeface="Monotype Corsiva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991100" y="5943600"/>
            <a:ext cx="1304396" cy="523220"/>
          </a:xfrm>
          <a:prstGeom prst="rect">
            <a:avLst/>
          </a:prstGeom>
          <a:solidFill>
            <a:srgbClr val="FF7D80"/>
          </a:solidFill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Biondi" pitchFamily="2" charset="0"/>
              </a:rPr>
              <a:t>How</a:t>
            </a:r>
            <a:r>
              <a:rPr lang="en-US" sz="2800" b="1" dirty="0" smtClean="0"/>
              <a:t>?</a:t>
            </a:r>
            <a:endParaRPr lang="en-US" sz="28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6551884" y="5801380"/>
            <a:ext cx="16396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F125BC"/>
                </a:solidFill>
              </a:rPr>
              <a:t>Terminate?</a:t>
            </a:r>
            <a:endParaRPr lang="en-US" sz="2800" dirty="0">
              <a:solidFill>
                <a:srgbClr val="F125BC"/>
              </a:solidFill>
            </a:endParaRPr>
          </a:p>
        </p:txBody>
      </p:sp>
    </p:spTree>
  </p:cSld>
  <p:clrMapOvr>
    <a:masterClrMapping/>
  </p:clrMapOvr>
  <p:transition advTm="571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 smtClean="0">
                <a:solidFill>
                  <a:schemeClr val="accent1"/>
                </a:solidFill>
              </a:rPr>
              <a:t>Boosting for People </a:t>
            </a:r>
            <a:r>
              <a:rPr lang="en-US" sz="3600" dirty="0" smtClean="0">
                <a:solidFill>
                  <a:schemeClr val="accent1"/>
                </a:solidFill>
              </a:rPr>
              <a:t>[Variant of </a:t>
            </a:r>
            <a:r>
              <a:rPr lang="en-US" sz="3600" dirty="0" err="1" smtClean="0">
                <a:solidFill>
                  <a:schemeClr val="accent1"/>
                </a:solidFill>
              </a:rPr>
              <a:t>AdaBoost</a:t>
            </a:r>
            <a:r>
              <a:rPr lang="en-US" sz="3600" dirty="0" smtClean="0">
                <a:solidFill>
                  <a:schemeClr val="accent1"/>
                </a:solidFill>
              </a:rPr>
              <a:t>, FS95]</a:t>
            </a:r>
            <a:endParaRPr lang="en-US" sz="40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Initial distribution </a:t>
            </a:r>
            <a:r>
              <a:rPr lang="en-US" sz="3200" dirty="0" smtClean="0">
                <a:latin typeface="Monotype Corsiva" pitchFamily="66" charset="0"/>
              </a:rPr>
              <a:t>D</a:t>
            </a:r>
            <a:r>
              <a:rPr lang="en-US" dirty="0" smtClean="0"/>
              <a:t> is uniform on database rows</a:t>
            </a:r>
          </a:p>
          <a:p>
            <a:r>
              <a:rPr lang="en-US" dirty="0" smtClean="0"/>
              <a:t>S is always a subset of k elements drawn from </a:t>
            </a:r>
            <a:r>
              <a:rPr lang="en-US" sz="3200" dirty="0" err="1" smtClean="0">
                <a:latin typeface="Monotype Corsiva" pitchFamily="66" charset="0"/>
              </a:rPr>
              <a:t>D</a:t>
            </a:r>
            <a:r>
              <a:rPr lang="en-US" sz="3200" baseline="30000" dirty="0" err="1" smtClean="0"/>
              <a:t>k</a:t>
            </a:r>
            <a:endParaRPr lang="en-US" baseline="30000" dirty="0" smtClean="0"/>
          </a:p>
          <a:p>
            <a:r>
              <a:rPr lang="en-US" dirty="0" smtClean="0"/>
              <a:t>Combiner is majority</a:t>
            </a:r>
          </a:p>
          <a:p>
            <a:r>
              <a:rPr lang="en-US" dirty="0" smtClean="0"/>
              <a:t>Weight update:</a:t>
            </a:r>
          </a:p>
          <a:p>
            <a:pPr lvl="1"/>
            <a:r>
              <a:rPr lang="en-US" dirty="0" smtClean="0"/>
              <a:t>If correctly classified by current A, decrease weight by factor of e</a:t>
            </a:r>
          </a:p>
          <a:p>
            <a:pPr lvl="2"/>
            <a:r>
              <a:rPr lang="en-US" dirty="0" smtClean="0"/>
              <a:t>“subtract 1 from exponent”</a:t>
            </a:r>
          </a:p>
          <a:p>
            <a:pPr lvl="1"/>
            <a:r>
              <a:rPr lang="en-US" dirty="0" smtClean="0"/>
              <a:t>If incorrectly classified by current A, increase weight by factor of e</a:t>
            </a:r>
          </a:p>
          <a:p>
            <a:pPr lvl="2"/>
            <a:r>
              <a:rPr lang="en-US" dirty="0" smtClean="0"/>
              <a:t>“add 1 to exponent”</a:t>
            </a:r>
          </a:p>
          <a:p>
            <a:pPr lvl="1"/>
            <a:r>
              <a:rPr lang="en-US" dirty="0" smtClean="0"/>
              <a:t>Re-normalize to obtain updated </a:t>
            </a:r>
            <a:r>
              <a:rPr lang="en-US" sz="3200" dirty="0" smtClean="0">
                <a:latin typeface="Monotype Corsiva" pitchFamily="66" charset="0"/>
              </a:rPr>
              <a:t>D</a:t>
            </a:r>
          </a:p>
          <a:p>
            <a:pPr lvl="1"/>
            <a:endParaRPr lang="en-US" sz="3200" dirty="0" smtClean="0">
              <a:latin typeface="Monotype Corsiva" pitchFamily="66" charset="0"/>
            </a:endParaRP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accent1"/>
                </a:solidFill>
              </a:rPr>
              <a:t>Why Does it Work?</a:t>
            </a:r>
            <a:endParaRPr lang="en-US" sz="40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en-US" sz="3200" dirty="0" smtClean="0">
                <a:solidFill>
                  <a:srgbClr val="FF0000"/>
                </a:solidFill>
              </a:rPr>
              <a:t>Update rule: multiply weight by exp(-c</a:t>
            </a:r>
            <a:r>
              <a:rPr lang="en-US" sz="3200" baseline="-25000" dirty="0" smtClean="0">
                <a:solidFill>
                  <a:srgbClr val="FF0000"/>
                </a:solidFill>
              </a:rPr>
              <a:t>t </a:t>
            </a:r>
            <a:r>
              <a:rPr lang="en-US" sz="3200" dirty="0" smtClean="0">
                <a:solidFill>
                  <a:srgbClr val="FF0000"/>
                </a:solidFill>
                <a:latin typeface="Arial Narrow"/>
              </a:rPr>
              <a:t>(</a:t>
            </a:r>
            <a:r>
              <a:rPr lang="en-US" sz="3200" dirty="0" err="1" smtClean="0">
                <a:solidFill>
                  <a:srgbClr val="FF0000"/>
                </a:solidFill>
                <a:latin typeface="Arial Narrow"/>
              </a:rPr>
              <a:t>i</a:t>
            </a:r>
            <a:r>
              <a:rPr lang="en-US" sz="3200" dirty="0" smtClean="0">
                <a:solidFill>
                  <a:srgbClr val="FF0000"/>
                </a:solidFill>
              </a:rPr>
              <a:t>))</a:t>
            </a:r>
          </a:p>
          <a:p>
            <a:pPr algn="ctr">
              <a:buNone/>
            </a:pPr>
            <a:r>
              <a:rPr lang="en-US" sz="3200" dirty="0" smtClean="0">
                <a:latin typeface="Arial Narrow"/>
              </a:rPr>
              <a:t>	D</a:t>
            </a:r>
            <a:r>
              <a:rPr lang="en-US" sz="3600" baseline="-25000" dirty="0" smtClean="0">
                <a:latin typeface="Arial Narrow"/>
              </a:rPr>
              <a:t>t+1</a:t>
            </a:r>
            <a:r>
              <a:rPr lang="en-US" sz="3200" dirty="0" smtClean="0">
                <a:latin typeface="Arial Narrow"/>
              </a:rPr>
              <a:t>(</a:t>
            </a:r>
            <a:r>
              <a:rPr lang="en-US" sz="3200" dirty="0" err="1" smtClean="0">
                <a:latin typeface="Arial Narrow"/>
              </a:rPr>
              <a:t>i</a:t>
            </a:r>
            <a:r>
              <a:rPr lang="en-US" sz="3200" dirty="0" smtClean="0"/>
              <a:t>) = [</a:t>
            </a:r>
            <a:r>
              <a:rPr lang="en-US" sz="3200" dirty="0" err="1" smtClean="0">
                <a:latin typeface="Arial Narrow"/>
              </a:rPr>
              <a:t>D</a:t>
            </a:r>
            <a:r>
              <a:rPr lang="en-US" sz="3600" baseline="-25000" dirty="0" err="1" smtClean="0">
                <a:latin typeface="Arial Narrow"/>
              </a:rPr>
              <a:t>t</a:t>
            </a:r>
            <a:r>
              <a:rPr lang="en-US" sz="3200" dirty="0" smtClean="0">
                <a:latin typeface="Arial Narrow"/>
              </a:rPr>
              <a:t>(</a:t>
            </a:r>
            <a:r>
              <a:rPr lang="en-US" sz="3200" dirty="0" err="1" smtClean="0">
                <a:latin typeface="Arial Narrow"/>
              </a:rPr>
              <a:t>i</a:t>
            </a:r>
            <a:r>
              <a:rPr lang="en-US" sz="3200" dirty="0" smtClean="0"/>
              <a:t>) exp(-</a:t>
            </a:r>
            <a:r>
              <a:rPr lang="en-US" sz="3200" dirty="0" smtClean="0">
                <a:latin typeface="Arial Narrow"/>
              </a:rPr>
              <a:t>c</a:t>
            </a:r>
            <a:r>
              <a:rPr lang="en-US" sz="3600" baseline="-25000" dirty="0" smtClean="0"/>
              <a:t>t 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)] / </a:t>
            </a:r>
            <a:r>
              <a:rPr lang="en-US" sz="3200" dirty="0" err="1" smtClean="0">
                <a:solidFill>
                  <a:srgbClr val="0070C0"/>
                </a:solidFill>
                <a:latin typeface="Arial Narrow"/>
              </a:rPr>
              <a:t>N</a:t>
            </a:r>
            <a:r>
              <a:rPr lang="en-US" sz="3200" baseline="-25000" dirty="0" err="1" smtClean="0">
                <a:solidFill>
                  <a:srgbClr val="0070C0"/>
                </a:solidFill>
                <a:latin typeface="Arial Narrow"/>
              </a:rPr>
              <a:t>t</a:t>
            </a:r>
            <a:r>
              <a:rPr lang="en-US" sz="3200" baseline="-25000" dirty="0" smtClean="0">
                <a:solidFill>
                  <a:srgbClr val="0070C0"/>
                </a:solidFill>
                <a:latin typeface="Arial Narrow"/>
              </a:rPr>
              <a:t> </a:t>
            </a:r>
          </a:p>
          <a:p>
            <a:pPr algn="ctr">
              <a:buNone/>
            </a:pPr>
            <a:r>
              <a:rPr lang="en-US" sz="3200" dirty="0" smtClean="0"/>
              <a:t>	</a:t>
            </a:r>
            <a:r>
              <a:rPr lang="en-US" sz="3200" dirty="0" err="1" smtClean="0">
                <a:solidFill>
                  <a:srgbClr val="0070C0"/>
                </a:solidFill>
              </a:rPr>
              <a:t>N</a:t>
            </a:r>
            <a:r>
              <a:rPr lang="en-US" sz="3600" baseline="-25000" dirty="0" err="1" smtClean="0">
                <a:solidFill>
                  <a:srgbClr val="0070C0"/>
                </a:solidFill>
              </a:rPr>
              <a:t>t</a:t>
            </a:r>
            <a:r>
              <a:rPr lang="en-US" sz="3600" baseline="-25000" dirty="0" smtClean="0"/>
              <a:t> </a:t>
            </a:r>
            <a:r>
              <a:rPr lang="en-US" sz="3200" dirty="0" smtClean="0"/>
              <a:t>D</a:t>
            </a:r>
            <a:r>
              <a:rPr lang="en-US" sz="3600" baseline="-25000" dirty="0" smtClean="0"/>
              <a:t>t+1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 = </a:t>
            </a:r>
            <a:r>
              <a:rPr lang="en-US" sz="3200" dirty="0" err="1" smtClean="0"/>
              <a:t>D</a:t>
            </a:r>
            <a:r>
              <a:rPr lang="en-US" sz="3600" baseline="-25000" dirty="0" err="1" smtClean="0"/>
              <a:t>t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 exp(-c</a:t>
            </a:r>
            <a:r>
              <a:rPr lang="en-US" sz="3600" baseline="-25000" dirty="0" smtClean="0"/>
              <a:t>t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))</a:t>
            </a:r>
          </a:p>
          <a:p>
            <a:pPr algn="ctr">
              <a:buNone/>
            </a:pPr>
            <a:endParaRPr lang="en-US" sz="3200" dirty="0" smtClean="0"/>
          </a:p>
          <a:p>
            <a:pPr algn="ctr">
              <a:buNone/>
            </a:pPr>
            <a:r>
              <a:rPr lang="en-US" sz="3200" dirty="0" smtClean="0">
                <a:latin typeface="Arial Narrow"/>
              </a:rPr>
              <a:t>N</a:t>
            </a:r>
            <a:r>
              <a:rPr lang="en-US" sz="3600" baseline="-25000" dirty="0" smtClean="0">
                <a:latin typeface="Arial Narrow"/>
              </a:rPr>
              <a:t>t</a:t>
            </a:r>
            <a:r>
              <a:rPr lang="en-US" sz="3200" dirty="0" smtClean="0">
                <a:latin typeface="Arial Narrow"/>
              </a:rPr>
              <a:t>N</a:t>
            </a:r>
            <a:r>
              <a:rPr lang="en-US" sz="3600" baseline="-25000" dirty="0" smtClean="0"/>
              <a:t>t-1</a:t>
            </a:r>
            <a:r>
              <a:rPr lang="en-US" sz="3200" dirty="0" smtClean="0">
                <a:latin typeface="Arial Narrow"/>
              </a:rPr>
              <a:t>…N</a:t>
            </a:r>
            <a:r>
              <a:rPr lang="en-US" sz="3600" baseline="-25000" dirty="0" smtClean="0"/>
              <a:t>1</a:t>
            </a:r>
            <a:r>
              <a:rPr lang="en-US" sz="3200" dirty="0" smtClean="0">
                <a:latin typeface="Arial Narrow"/>
              </a:rPr>
              <a:t>D</a:t>
            </a:r>
            <a:r>
              <a:rPr lang="en-US" sz="3600" baseline="-25000" dirty="0" smtClean="0">
                <a:latin typeface="Arial Narrow"/>
              </a:rPr>
              <a:t>t+1</a:t>
            </a:r>
            <a:r>
              <a:rPr lang="en-US" sz="3200" dirty="0" smtClean="0">
                <a:latin typeface="Arial Narrow"/>
              </a:rPr>
              <a:t>(</a:t>
            </a:r>
            <a:r>
              <a:rPr lang="en-US" sz="3200" dirty="0" err="1" smtClean="0">
                <a:latin typeface="Arial Narrow"/>
              </a:rPr>
              <a:t>i</a:t>
            </a:r>
            <a:r>
              <a:rPr lang="en-US" sz="3200" dirty="0" smtClean="0"/>
              <a:t>) = </a:t>
            </a:r>
            <a:r>
              <a:rPr lang="en-US" sz="3200" dirty="0" smtClean="0">
                <a:latin typeface="Arial Narrow"/>
              </a:rPr>
              <a:t>D</a:t>
            </a:r>
            <a:r>
              <a:rPr lang="en-US" sz="3200" baseline="-25000" dirty="0" smtClean="0">
                <a:latin typeface="Arial Narrow"/>
              </a:rPr>
              <a:t>1</a:t>
            </a:r>
            <a:r>
              <a:rPr lang="en-US" sz="3200" dirty="0" smtClean="0">
                <a:latin typeface="Arial Narrow"/>
              </a:rPr>
              <a:t>(</a:t>
            </a:r>
            <a:r>
              <a:rPr lang="en-US" sz="3200" dirty="0" err="1" smtClean="0">
                <a:latin typeface="Arial Narrow"/>
              </a:rPr>
              <a:t>i</a:t>
            </a:r>
            <a:r>
              <a:rPr lang="en-US" sz="3200" dirty="0" smtClean="0">
                <a:latin typeface="Arial Narrow"/>
              </a:rPr>
              <a:t>)exp</a:t>
            </a:r>
            <a:r>
              <a:rPr lang="en-US" sz="3200" dirty="0" smtClean="0"/>
              <a:t>(-</a:t>
            </a: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>
                <a:sym typeface="Symbol"/>
              </a:rPr>
              <a:t> </a:t>
            </a:r>
            <a:r>
              <a:rPr lang="en-US" sz="3200" dirty="0" err="1" smtClean="0">
                <a:sym typeface="Symbol"/>
              </a:rPr>
              <a:t>c</a:t>
            </a:r>
            <a:r>
              <a:rPr lang="en-US" sz="3600" baseline="-25000" dirty="0" err="1" smtClean="0"/>
              <a:t>s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))</a:t>
            </a:r>
          </a:p>
          <a:p>
            <a:pPr algn="ctr">
              <a:buNone/>
            </a:pPr>
            <a:r>
              <a:rPr lang="en-US" sz="3200" dirty="0" smtClean="0">
                <a:latin typeface="Symbol"/>
                <a:sym typeface="Symbol"/>
              </a:rPr>
              <a:t>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600" dirty="0" smtClean="0"/>
              <a:t> </a:t>
            </a:r>
            <a:r>
              <a:rPr lang="en-US" sz="3200" dirty="0" smtClean="0">
                <a:latin typeface="Arial Narrow"/>
              </a:rPr>
              <a:t>N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/>
              <a:t> D</a:t>
            </a:r>
            <a:r>
              <a:rPr lang="en-US" sz="3600" baseline="-25000" dirty="0" smtClean="0"/>
              <a:t>t+1 </a:t>
            </a:r>
            <a:r>
              <a:rPr lang="en-US" sz="3200" dirty="0" smtClean="0">
                <a:latin typeface="Arial Narrow"/>
              </a:rPr>
              <a:t>(</a:t>
            </a:r>
            <a:r>
              <a:rPr lang="en-US" sz="3200" dirty="0" err="1" smtClean="0">
                <a:latin typeface="Arial Narrow"/>
              </a:rPr>
              <a:t>i</a:t>
            </a:r>
            <a:r>
              <a:rPr lang="en-US" sz="3200" dirty="0" smtClean="0"/>
              <a:t>) = (1/m) exp (- </a:t>
            </a: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600" dirty="0" smtClean="0">
                <a:sym typeface="Symbol"/>
              </a:rPr>
              <a:t> </a:t>
            </a:r>
            <a:r>
              <a:rPr lang="en-US" sz="3200" dirty="0" err="1" smtClean="0">
                <a:sym typeface="Symbol"/>
              </a:rPr>
              <a:t>c</a:t>
            </a:r>
            <a:r>
              <a:rPr lang="en-US" sz="3600" baseline="-25000" dirty="0" err="1" smtClean="0"/>
              <a:t>s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))</a:t>
            </a:r>
          </a:p>
          <a:p>
            <a:pPr algn="ctr">
              <a:buNone/>
            </a:pPr>
            <a:endParaRPr lang="en-US" sz="3200" dirty="0" smtClean="0"/>
          </a:p>
          <a:p>
            <a:pPr algn="ctr">
              <a:buNone/>
            </a:pP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600" baseline="-25000" dirty="0" err="1" smtClean="0">
                <a:sym typeface="Symbol"/>
              </a:rPr>
              <a:t>i</a:t>
            </a:r>
            <a:r>
              <a:rPr lang="en-US" sz="3600" baseline="-50000" dirty="0" smtClean="0">
                <a:latin typeface="Symbol"/>
                <a:sym typeface="Symbol"/>
              </a:rPr>
              <a:t> </a:t>
            </a:r>
            <a:r>
              <a:rPr lang="en-US" sz="3200" dirty="0" smtClean="0">
                <a:latin typeface="Symbol"/>
                <a:sym typeface="Symbol"/>
              </a:rPr>
              <a:t>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/>
              <a:t> </a:t>
            </a:r>
            <a:r>
              <a:rPr lang="en-US" sz="3200" dirty="0" smtClean="0">
                <a:latin typeface="Arial Narrow"/>
              </a:rPr>
              <a:t>N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/>
              <a:t> D</a:t>
            </a:r>
            <a:r>
              <a:rPr lang="en-US" sz="3600" baseline="-25000" dirty="0" smtClean="0"/>
              <a:t>t+1</a:t>
            </a:r>
            <a:r>
              <a:rPr lang="en-US" sz="3200" baseline="-25000" dirty="0" smtClean="0"/>
              <a:t> </a:t>
            </a:r>
            <a:r>
              <a:rPr lang="en-US" sz="3200" dirty="0" smtClean="0">
                <a:latin typeface="Arial Narrow"/>
              </a:rPr>
              <a:t>(</a:t>
            </a:r>
            <a:r>
              <a:rPr lang="en-US" sz="3200" dirty="0" err="1" smtClean="0">
                <a:latin typeface="Arial Narrow"/>
              </a:rPr>
              <a:t>i</a:t>
            </a:r>
            <a:r>
              <a:rPr lang="en-US" sz="3200" dirty="0" smtClean="0"/>
              <a:t>) = (1/m) </a:t>
            </a: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600" baseline="-25000" dirty="0" err="1" smtClean="0">
                <a:sym typeface="Symbol"/>
              </a:rPr>
              <a:t>i</a:t>
            </a:r>
            <a:r>
              <a:rPr lang="en-US" sz="3600" baseline="-50000" dirty="0" smtClean="0">
                <a:latin typeface="Symbol"/>
                <a:sym typeface="Symbol"/>
              </a:rPr>
              <a:t> </a:t>
            </a:r>
            <a:r>
              <a:rPr lang="en-US" sz="3200" dirty="0" smtClean="0"/>
              <a:t>exp (- </a:t>
            </a: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>
                <a:sym typeface="Symbol"/>
              </a:rPr>
              <a:t> </a:t>
            </a:r>
            <a:r>
              <a:rPr lang="en-US" sz="3200" dirty="0" err="1" smtClean="0">
                <a:sym typeface="Symbol"/>
              </a:rPr>
              <a:t>c</a:t>
            </a:r>
            <a:r>
              <a:rPr lang="en-US" sz="3600" baseline="-25000" dirty="0" err="1" smtClean="0"/>
              <a:t>s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))</a:t>
            </a:r>
          </a:p>
          <a:p>
            <a:pPr algn="ctr">
              <a:buNone/>
            </a:pPr>
            <a:r>
              <a:rPr lang="en-US" sz="3200" dirty="0" smtClean="0">
                <a:latin typeface="Symbol"/>
                <a:sym typeface="Symbol"/>
              </a:rPr>
              <a:t>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/>
              <a:t> </a:t>
            </a:r>
            <a:r>
              <a:rPr lang="en-US" sz="3200" dirty="0" smtClean="0">
                <a:latin typeface="Arial Narrow"/>
              </a:rPr>
              <a:t>N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/>
              <a:t>  = (1/m) </a:t>
            </a: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200" baseline="-25000" dirty="0" err="1" smtClean="0"/>
              <a:t>i</a:t>
            </a:r>
            <a:r>
              <a:rPr lang="en-US" sz="3200" dirty="0" smtClean="0"/>
              <a:t> exp (-</a:t>
            </a: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>
                <a:sym typeface="Symbol"/>
              </a:rPr>
              <a:t> </a:t>
            </a:r>
            <a:r>
              <a:rPr lang="en-US" sz="3200" dirty="0" err="1" smtClean="0">
                <a:sym typeface="Symbol"/>
              </a:rPr>
              <a:t>c</a:t>
            </a:r>
            <a:r>
              <a:rPr lang="en-US" sz="3600" baseline="-25000" dirty="0" err="1" smtClean="0"/>
              <a:t>s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))</a:t>
            </a:r>
            <a:endParaRPr lang="en-US" sz="3200" baseline="-25000" dirty="0" smtClean="0"/>
          </a:p>
          <a:p>
            <a:pPr algn="ctr">
              <a:buNone/>
            </a:pPr>
            <a:endParaRPr lang="en-US" sz="3200" baseline="-25000" dirty="0">
              <a:latin typeface="Arial Narrow"/>
            </a:endParaRPr>
          </a:p>
        </p:txBody>
      </p:sp>
      <p:sp>
        <p:nvSpPr>
          <p:cNvPr id="4" name="Oval Callout 3"/>
          <p:cNvSpPr/>
          <p:nvPr/>
        </p:nvSpPr>
        <p:spPr>
          <a:xfrm>
            <a:off x="5105400" y="152400"/>
            <a:ext cx="3695700" cy="723900"/>
          </a:xfrm>
          <a:prstGeom prst="wedgeEllipseCallout">
            <a:avLst>
              <a:gd name="adj1" fmla="val -21029"/>
              <a:gd name="adj2" fmla="val 119744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A</a:t>
            </a:r>
            <a:r>
              <a:rPr lang="en-US" sz="4000" baseline="-25000" dirty="0" smtClean="0"/>
              <a:t>t</a:t>
            </a:r>
            <a:r>
              <a:rPr lang="en-US" sz="3600" dirty="0" smtClean="0"/>
              <a:t>(</a:t>
            </a:r>
            <a:r>
              <a:rPr lang="en-US" sz="3600" dirty="0" err="1" smtClean="0"/>
              <a:t>i</a:t>
            </a:r>
            <a:r>
              <a:rPr lang="en-US" sz="3600" dirty="0" smtClean="0"/>
              <a:t>) correct?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accent1"/>
                </a:solidFill>
              </a:rPr>
              <a:t>Why Does it Work?</a:t>
            </a:r>
            <a:endParaRPr lang="en-US" sz="40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en-US" sz="3200" dirty="0" smtClean="0">
                <a:solidFill>
                  <a:srgbClr val="FF0000"/>
                </a:solidFill>
              </a:rPr>
              <a:t>Update rule: multiply weight by exp(-c</a:t>
            </a:r>
            <a:r>
              <a:rPr lang="en-US" sz="3200" baseline="-25000" dirty="0" smtClean="0">
                <a:solidFill>
                  <a:srgbClr val="FF0000"/>
                </a:solidFill>
              </a:rPr>
              <a:t>t </a:t>
            </a:r>
            <a:r>
              <a:rPr lang="en-US" sz="3200" dirty="0" smtClean="0">
                <a:solidFill>
                  <a:srgbClr val="FF0000"/>
                </a:solidFill>
                <a:latin typeface="Arial Narrow"/>
              </a:rPr>
              <a:t>(</a:t>
            </a:r>
            <a:r>
              <a:rPr lang="en-US" sz="3200" dirty="0" err="1" smtClean="0">
                <a:solidFill>
                  <a:srgbClr val="FF0000"/>
                </a:solidFill>
                <a:latin typeface="Arial Narrow"/>
              </a:rPr>
              <a:t>i</a:t>
            </a:r>
            <a:r>
              <a:rPr lang="en-US" sz="3200" dirty="0" smtClean="0">
                <a:solidFill>
                  <a:srgbClr val="FF0000"/>
                </a:solidFill>
              </a:rPr>
              <a:t>))</a:t>
            </a:r>
          </a:p>
          <a:p>
            <a:pPr algn="ctr">
              <a:buNone/>
            </a:pPr>
            <a:r>
              <a:rPr lang="en-US" sz="3200" dirty="0" smtClean="0">
                <a:latin typeface="Arial Narrow"/>
              </a:rPr>
              <a:t>	D</a:t>
            </a:r>
            <a:r>
              <a:rPr lang="en-US" sz="3600" baseline="-25000" dirty="0" smtClean="0">
                <a:latin typeface="Arial Narrow"/>
              </a:rPr>
              <a:t>t+1</a:t>
            </a:r>
            <a:r>
              <a:rPr lang="en-US" sz="3200" dirty="0" smtClean="0">
                <a:latin typeface="Arial Narrow"/>
              </a:rPr>
              <a:t>(</a:t>
            </a:r>
            <a:r>
              <a:rPr lang="en-US" sz="3200" dirty="0" err="1" smtClean="0">
                <a:latin typeface="Arial Narrow"/>
              </a:rPr>
              <a:t>i</a:t>
            </a:r>
            <a:r>
              <a:rPr lang="en-US" sz="3200" dirty="0" smtClean="0"/>
              <a:t>) = [</a:t>
            </a:r>
            <a:r>
              <a:rPr lang="en-US" sz="3200" dirty="0" err="1" smtClean="0">
                <a:latin typeface="Arial Narrow"/>
              </a:rPr>
              <a:t>D</a:t>
            </a:r>
            <a:r>
              <a:rPr lang="en-US" sz="3600" baseline="-25000" dirty="0" err="1" smtClean="0">
                <a:latin typeface="Arial Narrow"/>
              </a:rPr>
              <a:t>t</a:t>
            </a:r>
            <a:r>
              <a:rPr lang="en-US" sz="3200" dirty="0" smtClean="0">
                <a:latin typeface="Arial Narrow"/>
              </a:rPr>
              <a:t>(</a:t>
            </a:r>
            <a:r>
              <a:rPr lang="en-US" sz="3200" dirty="0" err="1" smtClean="0">
                <a:latin typeface="Arial Narrow"/>
              </a:rPr>
              <a:t>i</a:t>
            </a:r>
            <a:r>
              <a:rPr lang="en-US" sz="3200" dirty="0" smtClean="0"/>
              <a:t>) exp(-</a:t>
            </a:r>
            <a:r>
              <a:rPr lang="en-US" sz="3200" dirty="0" smtClean="0">
                <a:latin typeface="Arial Narrow"/>
              </a:rPr>
              <a:t>c</a:t>
            </a:r>
            <a:r>
              <a:rPr lang="en-US" sz="3600" baseline="-25000" dirty="0" smtClean="0"/>
              <a:t>t 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)] / </a:t>
            </a:r>
            <a:r>
              <a:rPr lang="en-US" sz="3200" dirty="0" err="1" smtClean="0">
                <a:latin typeface="Arial Narrow"/>
              </a:rPr>
              <a:t>N</a:t>
            </a:r>
            <a:r>
              <a:rPr lang="en-US" sz="3200" baseline="-25000" dirty="0" err="1" smtClean="0">
                <a:latin typeface="Arial Narrow"/>
              </a:rPr>
              <a:t>t</a:t>
            </a:r>
            <a:r>
              <a:rPr lang="en-US" sz="3200" baseline="-25000" dirty="0" smtClean="0">
                <a:latin typeface="Arial Narrow"/>
              </a:rPr>
              <a:t> </a:t>
            </a:r>
          </a:p>
          <a:p>
            <a:pPr algn="ctr">
              <a:buNone/>
            </a:pPr>
            <a:r>
              <a:rPr lang="en-US" sz="3200" dirty="0" smtClean="0"/>
              <a:t>	</a:t>
            </a:r>
            <a:r>
              <a:rPr lang="en-US" sz="3200" dirty="0" err="1" smtClean="0"/>
              <a:t>N</a:t>
            </a:r>
            <a:r>
              <a:rPr lang="en-US" sz="3600" baseline="-25000" dirty="0" err="1" smtClean="0"/>
              <a:t>t</a:t>
            </a:r>
            <a:r>
              <a:rPr lang="en-US" sz="3600" baseline="-25000" dirty="0" smtClean="0"/>
              <a:t> </a:t>
            </a:r>
            <a:r>
              <a:rPr lang="en-US" sz="3200" dirty="0" smtClean="0"/>
              <a:t>D</a:t>
            </a:r>
            <a:r>
              <a:rPr lang="en-US" sz="3600" baseline="-25000" dirty="0" smtClean="0"/>
              <a:t>t+1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 = </a:t>
            </a:r>
            <a:r>
              <a:rPr lang="en-US" sz="3200" dirty="0" err="1" smtClean="0">
                <a:solidFill>
                  <a:schemeClr val="accent1"/>
                </a:solidFill>
              </a:rPr>
              <a:t>D</a:t>
            </a:r>
            <a:r>
              <a:rPr lang="en-US" sz="3600" baseline="-25000" dirty="0" err="1" smtClean="0">
                <a:solidFill>
                  <a:schemeClr val="accent1"/>
                </a:solidFill>
              </a:rPr>
              <a:t>t</a:t>
            </a:r>
            <a:r>
              <a:rPr lang="en-US" sz="3200" dirty="0" smtClean="0">
                <a:solidFill>
                  <a:schemeClr val="accent1"/>
                </a:solidFill>
              </a:rPr>
              <a:t>(</a:t>
            </a:r>
            <a:r>
              <a:rPr lang="en-US" sz="3200" dirty="0" err="1" smtClean="0">
                <a:solidFill>
                  <a:schemeClr val="accent1"/>
                </a:solidFill>
              </a:rPr>
              <a:t>i</a:t>
            </a:r>
            <a:r>
              <a:rPr lang="en-US" sz="3200" dirty="0" smtClean="0">
                <a:solidFill>
                  <a:schemeClr val="accent1"/>
                </a:solidFill>
              </a:rPr>
              <a:t>) </a:t>
            </a:r>
            <a:r>
              <a:rPr lang="en-US" sz="3200" dirty="0" smtClean="0"/>
              <a:t>exp(-c</a:t>
            </a:r>
            <a:r>
              <a:rPr lang="en-US" sz="3600" baseline="-25000" dirty="0" smtClean="0"/>
              <a:t>t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))</a:t>
            </a:r>
          </a:p>
          <a:p>
            <a:pPr algn="ctr">
              <a:buNone/>
            </a:pPr>
            <a:endParaRPr lang="en-US" sz="3200" dirty="0" smtClean="0"/>
          </a:p>
          <a:p>
            <a:pPr algn="ctr">
              <a:buNone/>
            </a:pPr>
            <a:r>
              <a:rPr lang="en-US" sz="3200" dirty="0" smtClean="0">
                <a:latin typeface="Arial Narrow"/>
              </a:rPr>
              <a:t>N</a:t>
            </a:r>
            <a:r>
              <a:rPr lang="en-US" sz="3600" baseline="-25000" dirty="0" smtClean="0">
                <a:latin typeface="Arial Narrow"/>
              </a:rPr>
              <a:t>t</a:t>
            </a:r>
            <a:r>
              <a:rPr lang="en-US" sz="3200" dirty="0" smtClean="0">
                <a:solidFill>
                  <a:schemeClr val="accent1"/>
                </a:solidFill>
                <a:latin typeface="Arial Narrow"/>
              </a:rPr>
              <a:t>N</a:t>
            </a:r>
            <a:r>
              <a:rPr lang="en-US" sz="3600" baseline="-25000" dirty="0" smtClean="0">
                <a:solidFill>
                  <a:schemeClr val="accent1"/>
                </a:solidFill>
              </a:rPr>
              <a:t>t-1</a:t>
            </a:r>
            <a:r>
              <a:rPr lang="en-US" sz="3200" dirty="0" smtClean="0">
                <a:solidFill>
                  <a:schemeClr val="accent1"/>
                </a:solidFill>
                <a:latin typeface="Arial Narrow"/>
              </a:rPr>
              <a:t>…N</a:t>
            </a:r>
            <a:r>
              <a:rPr lang="en-US" sz="3600" baseline="-25000" dirty="0" smtClean="0">
                <a:solidFill>
                  <a:schemeClr val="accent1"/>
                </a:solidFill>
              </a:rPr>
              <a:t>1</a:t>
            </a:r>
            <a:r>
              <a:rPr lang="en-US" sz="3200" dirty="0" smtClean="0">
                <a:latin typeface="Arial Narrow"/>
              </a:rPr>
              <a:t>D</a:t>
            </a:r>
            <a:r>
              <a:rPr lang="en-US" sz="3600" baseline="-25000" dirty="0" smtClean="0">
                <a:latin typeface="Arial Narrow"/>
              </a:rPr>
              <a:t>t+1</a:t>
            </a:r>
            <a:r>
              <a:rPr lang="en-US" sz="3200" dirty="0" smtClean="0">
                <a:latin typeface="Arial Narrow"/>
              </a:rPr>
              <a:t>(</a:t>
            </a:r>
            <a:r>
              <a:rPr lang="en-US" sz="3200" dirty="0" err="1" smtClean="0">
                <a:latin typeface="Arial Narrow"/>
              </a:rPr>
              <a:t>i</a:t>
            </a:r>
            <a:r>
              <a:rPr lang="en-US" sz="3200" dirty="0" smtClean="0"/>
              <a:t>) = </a:t>
            </a:r>
            <a:r>
              <a:rPr lang="en-US" sz="3200" dirty="0" smtClean="0">
                <a:latin typeface="Arial Narrow"/>
              </a:rPr>
              <a:t>D</a:t>
            </a:r>
            <a:r>
              <a:rPr lang="en-US" sz="3200" baseline="-25000" dirty="0" smtClean="0">
                <a:latin typeface="Arial Narrow"/>
              </a:rPr>
              <a:t>1</a:t>
            </a:r>
            <a:r>
              <a:rPr lang="en-US" sz="3200" dirty="0" smtClean="0">
                <a:latin typeface="Arial Narrow"/>
              </a:rPr>
              <a:t>(</a:t>
            </a:r>
            <a:r>
              <a:rPr lang="en-US" sz="3200" dirty="0" err="1" smtClean="0">
                <a:latin typeface="Arial Narrow"/>
              </a:rPr>
              <a:t>i</a:t>
            </a:r>
            <a:r>
              <a:rPr lang="en-US" sz="3200" dirty="0" smtClean="0">
                <a:latin typeface="Arial Narrow"/>
              </a:rPr>
              <a:t>)exp</a:t>
            </a:r>
            <a:r>
              <a:rPr lang="en-US" sz="3200" dirty="0" smtClean="0"/>
              <a:t>(-</a:t>
            </a:r>
            <a:r>
              <a:rPr lang="en-US" sz="3200" dirty="0" smtClean="0">
                <a:solidFill>
                  <a:schemeClr val="accent1"/>
                </a:solidFill>
                <a:latin typeface="Symbol"/>
                <a:sym typeface="Symbol"/>
              </a:rPr>
              <a:t></a:t>
            </a:r>
            <a:r>
              <a:rPr lang="en-US" sz="3600" baseline="-25000" dirty="0" smtClean="0">
                <a:solidFill>
                  <a:schemeClr val="accent1"/>
                </a:solidFill>
                <a:sym typeface="Symbol"/>
              </a:rPr>
              <a:t>s</a:t>
            </a:r>
            <a:r>
              <a:rPr lang="en-US" sz="3200" dirty="0" smtClean="0">
                <a:solidFill>
                  <a:schemeClr val="accent1"/>
                </a:solidFill>
                <a:sym typeface="Symbol"/>
              </a:rPr>
              <a:t> </a:t>
            </a:r>
            <a:r>
              <a:rPr lang="en-US" sz="3200" dirty="0" err="1" smtClean="0">
                <a:solidFill>
                  <a:schemeClr val="accent1"/>
                </a:solidFill>
                <a:sym typeface="Symbol"/>
              </a:rPr>
              <a:t>c</a:t>
            </a:r>
            <a:r>
              <a:rPr lang="en-US" sz="3600" baseline="-25000" dirty="0" err="1" smtClean="0">
                <a:solidFill>
                  <a:schemeClr val="accent1"/>
                </a:solidFill>
              </a:rPr>
              <a:t>s</a:t>
            </a:r>
            <a:r>
              <a:rPr lang="en-US" sz="3200" dirty="0" smtClean="0">
                <a:solidFill>
                  <a:schemeClr val="accent1"/>
                </a:solidFill>
              </a:rPr>
              <a:t>(</a:t>
            </a:r>
            <a:r>
              <a:rPr lang="en-US" sz="3200" dirty="0" err="1" smtClean="0">
                <a:solidFill>
                  <a:schemeClr val="accent1"/>
                </a:solidFill>
              </a:rPr>
              <a:t>i</a:t>
            </a:r>
            <a:r>
              <a:rPr lang="en-US" sz="3200" dirty="0" smtClean="0">
                <a:solidFill>
                  <a:schemeClr val="accent1"/>
                </a:solidFill>
              </a:rPr>
              <a:t>)</a:t>
            </a:r>
            <a:r>
              <a:rPr lang="en-US" sz="3200" dirty="0" smtClean="0"/>
              <a:t>)</a:t>
            </a:r>
          </a:p>
          <a:p>
            <a:pPr algn="ctr">
              <a:buNone/>
            </a:pPr>
            <a:r>
              <a:rPr lang="en-US" sz="3200" dirty="0" smtClean="0">
                <a:latin typeface="Symbol"/>
                <a:sym typeface="Symbol"/>
              </a:rPr>
              <a:t>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600" dirty="0" smtClean="0"/>
              <a:t> </a:t>
            </a:r>
            <a:r>
              <a:rPr lang="en-US" sz="3200" dirty="0" smtClean="0">
                <a:latin typeface="Arial Narrow"/>
              </a:rPr>
              <a:t>N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/>
              <a:t> D</a:t>
            </a:r>
            <a:r>
              <a:rPr lang="en-US" sz="3600" baseline="-25000" dirty="0" smtClean="0"/>
              <a:t>t+1 </a:t>
            </a:r>
            <a:r>
              <a:rPr lang="en-US" sz="3200" dirty="0" smtClean="0">
                <a:latin typeface="Arial Narrow"/>
              </a:rPr>
              <a:t>(</a:t>
            </a:r>
            <a:r>
              <a:rPr lang="en-US" sz="3200" dirty="0" err="1" smtClean="0">
                <a:latin typeface="Arial Narrow"/>
              </a:rPr>
              <a:t>i</a:t>
            </a:r>
            <a:r>
              <a:rPr lang="en-US" sz="3200" dirty="0" smtClean="0"/>
              <a:t>) = (1/m) exp (- </a:t>
            </a: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600" dirty="0" smtClean="0">
                <a:sym typeface="Symbol"/>
              </a:rPr>
              <a:t> </a:t>
            </a:r>
            <a:r>
              <a:rPr lang="en-US" sz="3200" dirty="0" err="1" smtClean="0">
                <a:sym typeface="Symbol"/>
              </a:rPr>
              <a:t>c</a:t>
            </a:r>
            <a:r>
              <a:rPr lang="en-US" sz="3600" baseline="-25000" dirty="0" err="1" smtClean="0"/>
              <a:t>s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))</a:t>
            </a:r>
          </a:p>
          <a:p>
            <a:pPr algn="ctr">
              <a:buNone/>
            </a:pPr>
            <a:endParaRPr lang="en-US" sz="3200" dirty="0" smtClean="0"/>
          </a:p>
          <a:p>
            <a:pPr algn="ctr">
              <a:buNone/>
            </a:pP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600" baseline="-25000" dirty="0" err="1" smtClean="0">
                <a:sym typeface="Symbol"/>
              </a:rPr>
              <a:t>i</a:t>
            </a:r>
            <a:r>
              <a:rPr lang="en-US" sz="3600" baseline="-50000" dirty="0" smtClean="0">
                <a:latin typeface="Symbol"/>
                <a:sym typeface="Symbol"/>
              </a:rPr>
              <a:t> </a:t>
            </a:r>
            <a:r>
              <a:rPr lang="en-US" sz="3200" dirty="0" smtClean="0">
                <a:latin typeface="Symbol"/>
                <a:sym typeface="Symbol"/>
              </a:rPr>
              <a:t>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/>
              <a:t> </a:t>
            </a:r>
            <a:r>
              <a:rPr lang="en-US" sz="3200" dirty="0" smtClean="0">
                <a:latin typeface="Arial Narrow"/>
              </a:rPr>
              <a:t>N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/>
              <a:t> D</a:t>
            </a:r>
            <a:r>
              <a:rPr lang="en-US" sz="3600" baseline="-25000" dirty="0" smtClean="0"/>
              <a:t>t+1</a:t>
            </a:r>
            <a:r>
              <a:rPr lang="en-US" sz="3200" baseline="-25000" dirty="0" smtClean="0"/>
              <a:t> </a:t>
            </a:r>
            <a:r>
              <a:rPr lang="en-US" sz="3200" dirty="0" smtClean="0">
                <a:latin typeface="Arial Narrow"/>
              </a:rPr>
              <a:t>(</a:t>
            </a:r>
            <a:r>
              <a:rPr lang="en-US" sz="3200" dirty="0" err="1" smtClean="0">
                <a:latin typeface="Arial Narrow"/>
              </a:rPr>
              <a:t>i</a:t>
            </a:r>
            <a:r>
              <a:rPr lang="en-US" sz="3200" dirty="0" smtClean="0"/>
              <a:t>) = (1/m) </a:t>
            </a: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600" baseline="-25000" dirty="0" err="1" smtClean="0">
                <a:sym typeface="Symbol"/>
              </a:rPr>
              <a:t>i</a:t>
            </a:r>
            <a:r>
              <a:rPr lang="en-US" sz="3600" baseline="-50000" dirty="0" smtClean="0">
                <a:latin typeface="Symbol"/>
                <a:sym typeface="Symbol"/>
              </a:rPr>
              <a:t> </a:t>
            </a:r>
            <a:r>
              <a:rPr lang="en-US" sz="3200" dirty="0" smtClean="0"/>
              <a:t>exp (- </a:t>
            </a: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>
                <a:sym typeface="Symbol"/>
              </a:rPr>
              <a:t> </a:t>
            </a:r>
            <a:r>
              <a:rPr lang="en-US" sz="3200" dirty="0" err="1" smtClean="0">
                <a:sym typeface="Symbol"/>
              </a:rPr>
              <a:t>c</a:t>
            </a:r>
            <a:r>
              <a:rPr lang="en-US" sz="3600" baseline="-25000" dirty="0" err="1" smtClean="0"/>
              <a:t>s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))</a:t>
            </a:r>
          </a:p>
          <a:p>
            <a:pPr algn="ctr">
              <a:buNone/>
            </a:pPr>
            <a:r>
              <a:rPr lang="en-US" sz="3200" dirty="0" smtClean="0">
                <a:latin typeface="Symbol"/>
                <a:sym typeface="Symbol"/>
              </a:rPr>
              <a:t>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/>
              <a:t> </a:t>
            </a:r>
            <a:r>
              <a:rPr lang="en-US" sz="3200" dirty="0" smtClean="0">
                <a:latin typeface="Arial Narrow"/>
              </a:rPr>
              <a:t>N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/>
              <a:t>  = (1/m) </a:t>
            </a: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200" baseline="-25000" dirty="0" err="1" smtClean="0"/>
              <a:t>i</a:t>
            </a:r>
            <a:r>
              <a:rPr lang="en-US" sz="3200" dirty="0" smtClean="0"/>
              <a:t> exp (-</a:t>
            </a: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>
                <a:sym typeface="Symbol"/>
              </a:rPr>
              <a:t> </a:t>
            </a:r>
            <a:r>
              <a:rPr lang="en-US" sz="3200" dirty="0" err="1" smtClean="0">
                <a:sym typeface="Symbol"/>
              </a:rPr>
              <a:t>c</a:t>
            </a:r>
            <a:r>
              <a:rPr lang="en-US" sz="3600" baseline="-25000" dirty="0" err="1" smtClean="0"/>
              <a:t>s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))</a:t>
            </a:r>
            <a:endParaRPr lang="en-US" sz="3200" baseline="-25000" dirty="0" smtClean="0"/>
          </a:p>
          <a:p>
            <a:pPr algn="ctr">
              <a:buNone/>
            </a:pPr>
            <a:endParaRPr lang="en-US" sz="3200" baseline="-25000" dirty="0">
              <a:latin typeface="Arial Narrow"/>
            </a:endParaRPr>
          </a:p>
        </p:txBody>
      </p:sp>
      <p:sp>
        <p:nvSpPr>
          <p:cNvPr id="4" name="Oval Callout 3"/>
          <p:cNvSpPr/>
          <p:nvPr/>
        </p:nvSpPr>
        <p:spPr>
          <a:xfrm>
            <a:off x="5105400" y="152400"/>
            <a:ext cx="3695700" cy="723900"/>
          </a:xfrm>
          <a:prstGeom prst="wedgeEllipseCallout">
            <a:avLst>
              <a:gd name="adj1" fmla="val -21029"/>
              <a:gd name="adj2" fmla="val 119744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A</a:t>
            </a:r>
            <a:r>
              <a:rPr lang="en-US" sz="4000" baseline="-25000" dirty="0" smtClean="0"/>
              <a:t>t</a:t>
            </a:r>
            <a:r>
              <a:rPr lang="en-US" sz="3600" dirty="0" smtClean="0"/>
              <a:t>(</a:t>
            </a:r>
            <a:r>
              <a:rPr lang="en-US" sz="3600" dirty="0" err="1" smtClean="0"/>
              <a:t>i</a:t>
            </a:r>
            <a:r>
              <a:rPr lang="en-US" sz="3600" dirty="0" smtClean="0"/>
              <a:t>) correct?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accent1"/>
                </a:solidFill>
              </a:rPr>
              <a:t>Why Does it Work?</a:t>
            </a:r>
            <a:endParaRPr lang="en-US" sz="40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en-US" sz="3200" dirty="0" smtClean="0">
                <a:solidFill>
                  <a:srgbClr val="FF0000"/>
                </a:solidFill>
              </a:rPr>
              <a:t>Update rule: multiply weight by exp(-c</a:t>
            </a:r>
            <a:r>
              <a:rPr lang="en-US" sz="3200" baseline="-25000" dirty="0" smtClean="0">
                <a:solidFill>
                  <a:srgbClr val="FF0000"/>
                </a:solidFill>
              </a:rPr>
              <a:t>t </a:t>
            </a:r>
            <a:r>
              <a:rPr lang="en-US" sz="3200" dirty="0" smtClean="0">
                <a:solidFill>
                  <a:srgbClr val="FF0000"/>
                </a:solidFill>
                <a:latin typeface="Arial Narrow"/>
              </a:rPr>
              <a:t>(</a:t>
            </a:r>
            <a:r>
              <a:rPr lang="en-US" sz="3200" dirty="0" err="1" smtClean="0">
                <a:solidFill>
                  <a:srgbClr val="FF0000"/>
                </a:solidFill>
                <a:latin typeface="Arial Narrow"/>
              </a:rPr>
              <a:t>i</a:t>
            </a:r>
            <a:r>
              <a:rPr lang="en-US" sz="3200" dirty="0" smtClean="0">
                <a:solidFill>
                  <a:srgbClr val="FF0000"/>
                </a:solidFill>
              </a:rPr>
              <a:t>))</a:t>
            </a:r>
          </a:p>
          <a:p>
            <a:pPr algn="ctr">
              <a:buNone/>
            </a:pPr>
            <a:r>
              <a:rPr lang="en-US" sz="3200" dirty="0" smtClean="0">
                <a:latin typeface="Arial Narrow"/>
              </a:rPr>
              <a:t>	D</a:t>
            </a:r>
            <a:r>
              <a:rPr lang="en-US" sz="3600" baseline="-25000" dirty="0" smtClean="0">
                <a:latin typeface="Arial Narrow"/>
              </a:rPr>
              <a:t>t+1</a:t>
            </a:r>
            <a:r>
              <a:rPr lang="en-US" sz="3200" dirty="0" smtClean="0">
                <a:latin typeface="Arial Narrow"/>
              </a:rPr>
              <a:t>(</a:t>
            </a:r>
            <a:r>
              <a:rPr lang="en-US" sz="3200" dirty="0" err="1" smtClean="0">
                <a:latin typeface="Arial Narrow"/>
              </a:rPr>
              <a:t>i</a:t>
            </a:r>
            <a:r>
              <a:rPr lang="en-US" sz="3200" dirty="0" smtClean="0"/>
              <a:t>) = [</a:t>
            </a:r>
            <a:r>
              <a:rPr lang="en-US" sz="3200" dirty="0" err="1" smtClean="0">
                <a:latin typeface="Arial Narrow"/>
              </a:rPr>
              <a:t>D</a:t>
            </a:r>
            <a:r>
              <a:rPr lang="en-US" sz="3600" baseline="-25000" dirty="0" err="1" smtClean="0">
                <a:latin typeface="Arial Narrow"/>
              </a:rPr>
              <a:t>t</a:t>
            </a:r>
            <a:r>
              <a:rPr lang="en-US" sz="3200" dirty="0" smtClean="0">
                <a:latin typeface="Arial Narrow"/>
              </a:rPr>
              <a:t>(</a:t>
            </a:r>
            <a:r>
              <a:rPr lang="en-US" sz="3200" dirty="0" err="1" smtClean="0">
                <a:latin typeface="Arial Narrow"/>
              </a:rPr>
              <a:t>i</a:t>
            </a:r>
            <a:r>
              <a:rPr lang="en-US" sz="3200" dirty="0" smtClean="0"/>
              <a:t>) exp(-</a:t>
            </a:r>
            <a:r>
              <a:rPr lang="en-US" sz="3200" dirty="0" smtClean="0">
                <a:latin typeface="Arial Narrow"/>
              </a:rPr>
              <a:t>c</a:t>
            </a:r>
            <a:r>
              <a:rPr lang="en-US" sz="3600" baseline="-25000" dirty="0" smtClean="0"/>
              <a:t>t 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)] / </a:t>
            </a:r>
            <a:r>
              <a:rPr lang="en-US" sz="3200" dirty="0" err="1" smtClean="0">
                <a:latin typeface="Arial Narrow"/>
              </a:rPr>
              <a:t>N</a:t>
            </a:r>
            <a:r>
              <a:rPr lang="en-US" sz="3200" baseline="-25000" dirty="0" err="1" smtClean="0">
                <a:latin typeface="Arial Narrow"/>
              </a:rPr>
              <a:t>t</a:t>
            </a:r>
            <a:r>
              <a:rPr lang="en-US" sz="3200" baseline="-25000" dirty="0" smtClean="0">
                <a:latin typeface="Arial Narrow"/>
              </a:rPr>
              <a:t> </a:t>
            </a:r>
          </a:p>
          <a:p>
            <a:pPr algn="ctr">
              <a:buNone/>
            </a:pPr>
            <a:r>
              <a:rPr lang="en-US" sz="3200" dirty="0" smtClean="0"/>
              <a:t>	</a:t>
            </a:r>
            <a:r>
              <a:rPr lang="en-US" sz="3200" dirty="0" err="1" smtClean="0"/>
              <a:t>N</a:t>
            </a:r>
            <a:r>
              <a:rPr lang="en-US" sz="3600" baseline="-25000" dirty="0" err="1" smtClean="0"/>
              <a:t>t</a:t>
            </a:r>
            <a:r>
              <a:rPr lang="en-US" sz="3600" baseline="-25000" dirty="0" smtClean="0"/>
              <a:t> </a:t>
            </a:r>
            <a:r>
              <a:rPr lang="en-US" sz="3200" dirty="0" smtClean="0"/>
              <a:t>D</a:t>
            </a:r>
            <a:r>
              <a:rPr lang="en-US" sz="3600" baseline="-25000" dirty="0" smtClean="0"/>
              <a:t>t+1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 = </a:t>
            </a:r>
            <a:r>
              <a:rPr lang="en-US" sz="3200" dirty="0" err="1" smtClean="0"/>
              <a:t>D</a:t>
            </a:r>
            <a:r>
              <a:rPr lang="en-US" sz="3600" baseline="-25000" dirty="0" err="1" smtClean="0"/>
              <a:t>t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 exp(-c</a:t>
            </a:r>
            <a:r>
              <a:rPr lang="en-US" sz="3600" baseline="-25000" dirty="0" smtClean="0"/>
              <a:t>t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))</a:t>
            </a:r>
          </a:p>
          <a:p>
            <a:pPr algn="ctr">
              <a:buNone/>
            </a:pPr>
            <a:endParaRPr lang="en-US" sz="3200" dirty="0" smtClean="0"/>
          </a:p>
          <a:p>
            <a:pPr algn="ctr">
              <a:buNone/>
            </a:pPr>
            <a:r>
              <a:rPr lang="en-US" sz="3200" dirty="0" smtClean="0">
                <a:solidFill>
                  <a:schemeClr val="accent1"/>
                </a:solidFill>
                <a:latin typeface="Arial Narrow"/>
              </a:rPr>
              <a:t>N</a:t>
            </a:r>
            <a:r>
              <a:rPr lang="en-US" sz="3600" baseline="-25000" dirty="0" smtClean="0">
                <a:solidFill>
                  <a:schemeClr val="accent1"/>
                </a:solidFill>
                <a:latin typeface="Arial Narrow"/>
              </a:rPr>
              <a:t>t</a:t>
            </a:r>
            <a:r>
              <a:rPr lang="en-US" sz="3200" dirty="0" smtClean="0">
                <a:solidFill>
                  <a:schemeClr val="accent1"/>
                </a:solidFill>
                <a:latin typeface="Arial Narrow"/>
              </a:rPr>
              <a:t>N</a:t>
            </a:r>
            <a:r>
              <a:rPr lang="en-US" sz="3600" baseline="-25000" dirty="0" smtClean="0">
                <a:solidFill>
                  <a:schemeClr val="accent1"/>
                </a:solidFill>
              </a:rPr>
              <a:t>t-1</a:t>
            </a:r>
            <a:r>
              <a:rPr lang="en-US" sz="3200" dirty="0" smtClean="0">
                <a:solidFill>
                  <a:schemeClr val="accent1"/>
                </a:solidFill>
                <a:latin typeface="Arial Narrow"/>
              </a:rPr>
              <a:t>…N</a:t>
            </a:r>
            <a:r>
              <a:rPr lang="en-US" sz="3600" baseline="-25000" dirty="0" smtClean="0">
                <a:solidFill>
                  <a:schemeClr val="accent1"/>
                </a:solidFill>
              </a:rPr>
              <a:t>1</a:t>
            </a:r>
            <a:r>
              <a:rPr lang="en-US" sz="3200" dirty="0" smtClean="0">
                <a:latin typeface="Arial Narrow"/>
              </a:rPr>
              <a:t>D</a:t>
            </a:r>
            <a:r>
              <a:rPr lang="en-US" sz="3600" baseline="-25000" dirty="0" smtClean="0">
                <a:latin typeface="Arial Narrow"/>
              </a:rPr>
              <a:t>t+1</a:t>
            </a:r>
            <a:r>
              <a:rPr lang="en-US" sz="3200" dirty="0" smtClean="0">
                <a:latin typeface="Arial Narrow"/>
              </a:rPr>
              <a:t>(</a:t>
            </a:r>
            <a:r>
              <a:rPr lang="en-US" sz="3200" dirty="0" err="1" smtClean="0">
                <a:latin typeface="Arial Narrow"/>
              </a:rPr>
              <a:t>i</a:t>
            </a:r>
            <a:r>
              <a:rPr lang="en-US" sz="3200" dirty="0" smtClean="0"/>
              <a:t>) = </a:t>
            </a:r>
            <a:r>
              <a:rPr lang="en-US" sz="3200" dirty="0" smtClean="0">
                <a:solidFill>
                  <a:srgbClr val="F125BC"/>
                </a:solidFill>
                <a:latin typeface="Arial Narrow"/>
              </a:rPr>
              <a:t>D</a:t>
            </a:r>
            <a:r>
              <a:rPr lang="en-US" sz="3200" baseline="-25000" dirty="0" smtClean="0">
                <a:solidFill>
                  <a:srgbClr val="F125BC"/>
                </a:solidFill>
                <a:latin typeface="Arial Narrow"/>
              </a:rPr>
              <a:t>1</a:t>
            </a:r>
            <a:r>
              <a:rPr lang="en-US" sz="3200" dirty="0" smtClean="0">
                <a:solidFill>
                  <a:srgbClr val="F125BC"/>
                </a:solidFill>
                <a:latin typeface="Arial Narrow"/>
              </a:rPr>
              <a:t>(</a:t>
            </a:r>
            <a:r>
              <a:rPr lang="en-US" sz="3200" dirty="0" err="1" smtClean="0">
                <a:solidFill>
                  <a:srgbClr val="F125BC"/>
                </a:solidFill>
                <a:latin typeface="Arial Narrow"/>
              </a:rPr>
              <a:t>i</a:t>
            </a:r>
            <a:r>
              <a:rPr lang="en-US" sz="3200" dirty="0" smtClean="0">
                <a:solidFill>
                  <a:srgbClr val="F125BC"/>
                </a:solidFill>
                <a:latin typeface="Arial Narrow"/>
              </a:rPr>
              <a:t>)</a:t>
            </a:r>
            <a:r>
              <a:rPr lang="en-US" sz="3200" dirty="0" smtClean="0">
                <a:latin typeface="Arial Narrow"/>
              </a:rPr>
              <a:t>exp</a:t>
            </a:r>
            <a:r>
              <a:rPr lang="en-US" sz="3200" dirty="0" smtClean="0"/>
              <a:t>(-</a:t>
            </a: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>
                <a:sym typeface="Symbol"/>
              </a:rPr>
              <a:t> </a:t>
            </a:r>
            <a:r>
              <a:rPr lang="en-US" sz="3200" dirty="0" err="1" smtClean="0">
                <a:sym typeface="Symbol"/>
              </a:rPr>
              <a:t>c</a:t>
            </a:r>
            <a:r>
              <a:rPr lang="en-US" sz="3600" baseline="-25000" dirty="0" err="1" smtClean="0"/>
              <a:t>s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))</a:t>
            </a:r>
          </a:p>
          <a:p>
            <a:pPr algn="ctr">
              <a:buNone/>
            </a:pPr>
            <a:r>
              <a:rPr lang="en-US" sz="3200" dirty="0" smtClean="0">
                <a:solidFill>
                  <a:schemeClr val="accent1"/>
                </a:solidFill>
                <a:latin typeface="Symbol"/>
                <a:sym typeface="Symbol"/>
              </a:rPr>
              <a:t></a:t>
            </a:r>
            <a:r>
              <a:rPr lang="en-US" sz="3600" baseline="-25000" dirty="0" smtClean="0">
                <a:solidFill>
                  <a:schemeClr val="accent1"/>
                </a:solidFill>
                <a:sym typeface="Symbol"/>
              </a:rPr>
              <a:t>s</a:t>
            </a:r>
            <a:r>
              <a:rPr lang="en-US" sz="3600" dirty="0" smtClean="0">
                <a:solidFill>
                  <a:schemeClr val="accent1"/>
                </a:solidFill>
              </a:rPr>
              <a:t> </a:t>
            </a:r>
            <a:r>
              <a:rPr lang="en-US" sz="3200" dirty="0" smtClean="0">
                <a:solidFill>
                  <a:schemeClr val="accent1"/>
                </a:solidFill>
                <a:latin typeface="Arial Narrow"/>
              </a:rPr>
              <a:t>N</a:t>
            </a:r>
            <a:r>
              <a:rPr lang="en-US" sz="3600" baseline="-25000" dirty="0" smtClean="0">
                <a:solidFill>
                  <a:schemeClr val="accent1"/>
                </a:solidFill>
                <a:sym typeface="Symbol"/>
              </a:rPr>
              <a:t>s</a:t>
            </a:r>
            <a:r>
              <a:rPr lang="en-US" sz="3200" dirty="0" smtClean="0"/>
              <a:t> D</a:t>
            </a:r>
            <a:r>
              <a:rPr lang="en-US" sz="3600" baseline="-25000" dirty="0" smtClean="0"/>
              <a:t>t+1 </a:t>
            </a:r>
            <a:r>
              <a:rPr lang="en-US" sz="3200" dirty="0" smtClean="0">
                <a:latin typeface="Arial Narrow"/>
              </a:rPr>
              <a:t>(</a:t>
            </a:r>
            <a:r>
              <a:rPr lang="en-US" sz="3200" dirty="0" err="1" smtClean="0">
                <a:latin typeface="Arial Narrow"/>
              </a:rPr>
              <a:t>i</a:t>
            </a:r>
            <a:r>
              <a:rPr lang="en-US" sz="3200" dirty="0" smtClean="0"/>
              <a:t>) = </a:t>
            </a:r>
            <a:r>
              <a:rPr lang="en-US" sz="3200" dirty="0" smtClean="0">
                <a:solidFill>
                  <a:srgbClr val="F125BC"/>
                </a:solidFill>
              </a:rPr>
              <a:t>(1/m) </a:t>
            </a:r>
            <a:r>
              <a:rPr lang="en-US" sz="3200" dirty="0" smtClean="0"/>
              <a:t>exp (- </a:t>
            </a: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600" dirty="0" smtClean="0">
                <a:sym typeface="Symbol"/>
              </a:rPr>
              <a:t> </a:t>
            </a:r>
            <a:r>
              <a:rPr lang="en-US" sz="3200" dirty="0" err="1" smtClean="0">
                <a:sym typeface="Symbol"/>
              </a:rPr>
              <a:t>c</a:t>
            </a:r>
            <a:r>
              <a:rPr lang="en-US" sz="3600" baseline="-25000" dirty="0" err="1" smtClean="0"/>
              <a:t>s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))</a:t>
            </a:r>
          </a:p>
          <a:p>
            <a:pPr algn="ctr">
              <a:buNone/>
            </a:pPr>
            <a:endParaRPr lang="en-US" sz="3200" dirty="0" smtClean="0"/>
          </a:p>
          <a:p>
            <a:pPr algn="ctr">
              <a:buNone/>
            </a:pP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600" baseline="-25000" dirty="0" err="1" smtClean="0">
                <a:sym typeface="Symbol"/>
              </a:rPr>
              <a:t>i</a:t>
            </a:r>
            <a:r>
              <a:rPr lang="en-US" sz="3600" baseline="-50000" dirty="0" smtClean="0">
                <a:latin typeface="Symbol"/>
                <a:sym typeface="Symbol"/>
              </a:rPr>
              <a:t> </a:t>
            </a:r>
            <a:r>
              <a:rPr lang="en-US" sz="3200" dirty="0" smtClean="0">
                <a:latin typeface="Symbol"/>
                <a:sym typeface="Symbol"/>
              </a:rPr>
              <a:t>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/>
              <a:t> </a:t>
            </a:r>
            <a:r>
              <a:rPr lang="en-US" sz="3200" dirty="0" smtClean="0">
                <a:latin typeface="Arial Narrow"/>
              </a:rPr>
              <a:t>N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/>
              <a:t> D</a:t>
            </a:r>
            <a:r>
              <a:rPr lang="en-US" sz="3600" baseline="-25000" dirty="0" smtClean="0"/>
              <a:t>t+1</a:t>
            </a:r>
            <a:r>
              <a:rPr lang="en-US" sz="3200" baseline="-25000" dirty="0" smtClean="0"/>
              <a:t> </a:t>
            </a:r>
            <a:r>
              <a:rPr lang="en-US" sz="3200" dirty="0" smtClean="0">
                <a:latin typeface="Arial Narrow"/>
              </a:rPr>
              <a:t>(</a:t>
            </a:r>
            <a:r>
              <a:rPr lang="en-US" sz="3200" dirty="0" err="1" smtClean="0">
                <a:latin typeface="Arial Narrow"/>
              </a:rPr>
              <a:t>i</a:t>
            </a:r>
            <a:r>
              <a:rPr lang="en-US" sz="3200" dirty="0" smtClean="0"/>
              <a:t>) = (1/m) </a:t>
            </a: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600" baseline="-25000" dirty="0" err="1" smtClean="0">
                <a:sym typeface="Symbol"/>
              </a:rPr>
              <a:t>i</a:t>
            </a:r>
            <a:r>
              <a:rPr lang="en-US" sz="3600" baseline="-50000" dirty="0" smtClean="0">
                <a:latin typeface="Symbol"/>
                <a:sym typeface="Symbol"/>
              </a:rPr>
              <a:t> </a:t>
            </a:r>
            <a:r>
              <a:rPr lang="en-US" sz="3200" dirty="0" smtClean="0"/>
              <a:t>exp (- </a:t>
            </a: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>
                <a:sym typeface="Symbol"/>
              </a:rPr>
              <a:t> </a:t>
            </a:r>
            <a:r>
              <a:rPr lang="en-US" sz="3200" dirty="0" err="1" smtClean="0">
                <a:sym typeface="Symbol"/>
              </a:rPr>
              <a:t>c</a:t>
            </a:r>
            <a:r>
              <a:rPr lang="en-US" sz="3600" baseline="-25000" dirty="0" err="1" smtClean="0"/>
              <a:t>s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))</a:t>
            </a:r>
          </a:p>
          <a:p>
            <a:pPr algn="ctr">
              <a:buNone/>
            </a:pPr>
            <a:r>
              <a:rPr lang="en-US" sz="3200" dirty="0" smtClean="0">
                <a:latin typeface="Symbol"/>
                <a:sym typeface="Symbol"/>
              </a:rPr>
              <a:t>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/>
              <a:t> </a:t>
            </a:r>
            <a:r>
              <a:rPr lang="en-US" sz="3200" dirty="0" smtClean="0">
                <a:latin typeface="Arial Narrow"/>
              </a:rPr>
              <a:t>N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/>
              <a:t>  = (1/m) </a:t>
            </a: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200" baseline="-25000" dirty="0" err="1" smtClean="0"/>
              <a:t>i</a:t>
            </a:r>
            <a:r>
              <a:rPr lang="en-US" sz="3200" dirty="0" smtClean="0"/>
              <a:t> exp (-</a:t>
            </a: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>
                <a:sym typeface="Symbol"/>
              </a:rPr>
              <a:t> </a:t>
            </a:r>
            <a:r>
              <a:rPr lang="en-US" sz="3200" dirty="0" err="1" smtClean="0">
                <a:sym typeface="Symbol"/>
              </a:rPr>
              <a:t>c</a:t>
            </a:r>
            <a:r>
              <a:rPr lang="en-US" sz="3600" baseline="-25000" dirty="0" err="1" smtClean="0"/>
              <a:t>s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))</a:t>
            </a:r>
            <a:endParaRPr lang="en-US" sz="3200" baseline="-25000" dirty="0" smtClean="0"/>
          </a:p>
          <a:p>
            <a:pPr algn="ctr">
              <a:buNone/>
            </a:pPr>
            <a:endParaRPr lang="en-US" sz="3200" baseline="-25000" dirty="0">
              <a:latin typeface="Arial Narrow"/>
            </a:endParaRPr>
          </a:p>
        </p:txBody>
      </p:sp>
      <p:sp>
        <p:nvSpPr>
          <p:cNvPr id="4" name="Oval Callout 3"/>
          <p:cNvSpPr/>
          <p:nvPr/>
        </p:nvSpPr>
        <p:spPr>
          <a:xfrm>
            <a:off x="5105400" y="152400"/>
            <a:ext cx="3695700" cy="723900"/>
          </a:xfrm>
          <a:prstGeom prst="wedgeEllipseCallout">
            <a:avLst>
              <a:gd name="adj1" fmla="val -21029"/>
              <a:gd name="adj2" fmla="val 119744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A</a:t>
            </a:r>
            <a:r>
              <a:rPr lang="en-US" sz="4000" baseline="-25000" dirty="0" smtClean="0"/>
              <a:t>t</a:t>
            </a:r>
            <a:r>
              <a:rPr lang="en-US" sz="3600" dirty="0" smtClean="0"/>
              <a:t>(</a:t>
            </a:r>
            <a:r>
              <a:rPr lang="en-US" sz="3600" dirty="0" err="1" smtClean="0"/>
              <a:t>i</a:t>
            </a:r>
            <a:r>
              <a:rPr lang="en-US" sz="3600" dirty="0" smtClean="0"/>
              <a:t>) correct?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accent1"/>
                </a:solidFill>
              </a:rPr>
              <a:t>Why Does it Work?</a:t>
            </a:r>
            <a:endParaRPr lang="en-US" sz="40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en-US" sz="3200" dirty="0" smtClean="0">
                <a:solidFill>
                  <a:srgbClr val="FF0000"/>
                </a:solidFill>
              </a:rPr>
              <a:t>Update rule: multiply weight by exp(-c</a:t>
            </a:r>
            <a:r>
              <a:rPr lang="en-US" sz="3200" baseline="-25000" dirty="0" smtClean="0">
                <a:solidFill>
                  <a:srgbClr val="FF0000"/>
                </a:solidFill>
              </a:rPr>
              <a:t>t </a:t>
            </a:r>
            <a:r>
              <a:rPr lang="en-US" sz="3200" dirty="0" smtClean="0">
                <a:solidFill>
                  <a:srgbClr val="FF0000"/>
                </a:solidFill>
                <a:latin typeface="Arial Narrow"/>
              </a:rPr>
              <a:t>(</a:t>
            </a:r>
            <a:r>
              <a:rPr lang="en-US" sz="3200" dirty="0" err="1" smtClean="0">
                <a:solidFill>
                  <a:srgbClr val="FF0000"/>
                </a:solidFill>
                <a:latin typeface="Arial Narrow"/>
              </a:rPr>
              <a:t>i</a:t>
            </a:r>
            <a:r>
              <a:rPr lang="en-US" sz="3200" dirty="0" smtClean="0">
                <a:solidFill>
                  <a:srgbClr val="FF0000"/>
                </a:solidFill>
              </a:rPr>
              <a:t>))</a:t>
            </a:r>
          </a:p>
          <a:p>
            <a:pPr algn="ctr">
              <a:buNone/>
            </a:pPr>
            <a:r>
              <a:rPr lang="en-US" sz="3200" dirty="0" smtClean="0">
                <a:latin typeface="Arial Narrow"/>
              </a:rPr>
              <a:t>	D</a:t>
            </a:r>
            <a:r>
              <a:rPr lang="en-US" sz="3600" baseline="-25000" dirty="0" smtClean="0">
                <a:latin typeface="Arial Narrow"/>
              </a:rPr>
              <a:t>t+1</a:t>
            </a:r>
            <a:r>
              <a:rPr lang="en-US" sz="3200" dirty="0" smtClean="0">
                <a:latin typeface="Arial Narrow"/>
              </a:rPr>
              <a:t>(</a:t>
            </a:r>
            <a:r>
              <a:rPr lang="en-US" sz="3200" dirty="0" err="1" smtClean="0">
                <a:latin typeface="Arial Narrow"/>
              </a:rPr>
              <a:t>i</a:t>
            </a:r>
            <a:r>
              <a:rPr lang="en-US" sz="3200" dirty="0" smtClean="0"/>
              <a:t>) = [</a:t>
            </a:r>
            <a:r>
              <a:rPr lang="en-US" sz="3200" dirty="0" err="1" smtClean="0">
                <a:latin typeface="Arial Narrow"/>
              </a:rPr>
              <a:t>D</a:t>
            </a:r>
            <a:r>
              <a:rPr lang="en-US" sz="3600" baseline="-25000" dirty="0" err="1" smtClean="0">
                <a:latin typeface="Arial Narrow"/>
              </a:rPr>
              <a:t>t</a:t>
            </a:r>
            <a:r>
              <a:rPr lang="en-US" sz="3200" dirty="0" smtClean="0">
                <a:latin typeface="Arial Narrow"/>
              </a:rPr>
              <a:t>(</a:t>
            </a:r>
            <a:r>
              <a:rPr lang="en-US" sz="3200" dirty="0" err="1" smtClean="0">
                <a:latin typeface="Arial Narrow"/>
              </a:rPr>
              <a:t>i</a:t>
            </a:r>
            <a:r>
              <a:rPr lang="en-US" sz="3200" dirty="0" smtClean="0"/>
              <a:t>) exp(-</a:t>
            </a:r>
            <a:r>
              <a:rPr lang="en-US" sz="3200" dirty="0" smtClean="0">
                <a:latin typeface="Arial Narrow"/>
              </a:rPr>
              <a:t>c</a:t>
            </a:r>
            <a:r>
              <a:rPr lang="en-US" sz="3600" baseline="-25000" dirty="0" smtClean="0"/>
              <a:t>t 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)] / </a:t>
            </a:r>
            <a:r>
              <a:rPr lang="en-US" sz="3200" dirty="0" err="1" smtClean="0">
                <a:latin typeface="Arial Narrow"/>
              </a:rPr>
              <a:t>N</a:t>
            </a:r>
            <a:r>
              <a:rPr lang="en-US" sz="3200" baseline="-25000" dirty="0" err="1" smtClean="0">
                <a:latin typeface="Arial Narrow"/>
              </a:rPr>
              <a:t>t</a:t>
            </a:r>
            <a:r>
              <a:rPr lang="en-US" sz="3200" baseline="-25000" dirty="0" smtClean="0">
                <a:latin typeface="Arial Narrow"/>
              </a:rPr>
              <a:t> </a:t>
            </a:r>
          </a:p>
          <a:p>
            <a:pPr algn="ctr">
              <a:buNone/>
            </a:pPr>
            <a:r>
              <a:rPr lang="en-US" sz="3200" dirty="0" smtClean="0"/>
              <a:t>	</a:t>
            </a:r>
            <a:r>
              <a:rPr lang="en-US" sz="3200" dirty="0" err="1" smtClean="0"/>
              <a:t>N</a:t>
            </a:r>
            <a:r>
              <a:rPr lang="en-US" sz="3600" baseline="-25000" dirty="0" err="1" smtClean="0"/>
              <a:t>t</a:t>
            </a:r>
            <a:r>
              <a:rPr lang="en-US" sz="3600" baseline="-25000" dirty="0" smtClean="0"/>
              <a:t> </a:t>
            </a:r>
            <a:r>
              <a:rPr lang="en-US" sz="3200" dirty="0" smtClean="0"/>
              <a:t>D</a:t>
            </a:r>
            <a:r>
              <a:rPr lang="en-US" sz="3600" baseline="-25000" dirty="0" smtClean="0"/>
              <a:t>t+1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 = </a:t>
            </a:r>
            <a:r>
              <a:rPr lang="en-US" sz="3200" dirty="0" err="1" smtClean="0"/>
              <a:t>D</a:t>
            </a:r>
            <a:r>
              <a:rPr lang="en-US" sz="3600" baseline="-25000" dirty="0" err="1" smtClean="0"/>
              <a:t>t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 exp(-c</a:t>
            </a:r>
            <a:r>
              <a:rPr lang="en-US" sz="3600" baseline="-25000" dirty="0" smtClean="0"/>
              <a:t>t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))</a:t>
            </a:r>
          </a:p>
          <a:p>
            <a:pPr algn="ctr">
              <a:buNone/>
            </a:pPr>
            <a:endParaRPr lang="en-US" sz="3200" dirty="0" smtClean="0"/>
          </a:p>
          <a:p>
            <a:pPr algn="ctr">
              <a:buNone/>
            </a:pPr>
            <a:r>
              <a:rPr lang="en-US" sz="3200" dirty="0" smtClean="0">
                <a:latin typeface="Arial Narrow"/>
              </a:rPr>
              <a:t>N</a:t>
            </a:r>
            <a:r>
              <a:rPr lang="en-US" sz="3600" baseline="-25000" dirty="0" smtClean="0">
                <a:latin typeface="Arial Narrow"/>
              </a:rPr>
              <a:t>t</a:t>
            </a:r>
            <a:r>
              <a:rPr lang="en-US" sz="3200" dirty="0" smtClean="0">
                <a:latin typeface="Arial Narrow"/>
              </a:rPr>
              <a:t>N</a:t>
            </a:r>
            <a:r>
              <a:rPr lang="en-US" sz="3600" baseline="-25000" dirty="0" smtClean="0"/>
              <a:t>t-1</a:t>
            </a:r>
            <a:r>
              <a:rPr lang="en-US" sz="3200" dirty="0" smtClean="0">
                <a:latin typeface="Arial Narrow"/>
              </a:rPr>
              <a:t>…N</a:t>
            </a:r>
            <a:r>
              <a:rPr lang="en-US" sz="3600" baseline="-25000" dirty="0" smtClean="0"/>
              <a:t>1</a:t>
            </a:r>
            <a:r>
              <a:rPr lang="en-US" sz="3200" dirty="0" smtClean="0">
                <a:latin typeface="Arial Narrow"/>
              </a:rPr>
              <a:t>D</a:t>
            </a:r>
            <a:r>
              <a:rPr lang="en-US" sz="3600" baseline="-25000" dirty="0" smtClean="0">
                <a:latin typeface="Arial Narrow"/>
              </a:rPr>
              <a:t>t+1</a:t>
            </a:r>
            <a:r>
              <a:rPr lang="en-US" sz="3200" dirty="0" smtClean="0">
                <a:latin typeface="Arial Narrow"/>
              </a:rPr>
              <a:t>(</a:t>
            </a:r>
            <a:r>
              <a:rPr lang="en-US" sz="3200" dirty="0" err="1" smtClean="0">
                <a:latin typeface="Arial Narrow"/>
              </a:rPr>
              <a:t>i</a:t>
            </a:r>
            <a:r>
              <a:rPr lang="en-US" sz="3200" dirty="0" smtClean="0"/>
              <a:t>) = </a:t>
            </a:r>
            <a:r>
              <a:rPr lang="en-US" sz="3200" dirty="0" smtClean="0">
                <a:latin typeface="Arial Narrow"/>
              </a:rPr>
              <a:t>D</a:t>
            </a:r>
            <a:r>
              <a:rPr lang="en-US" sz="3200" baseline="-25000" dirty="0" smtClean="0">
                <a:latin typeface="Arial Narrow"/>
              </a:rPr>
              <a:t>1</a:t>
            </a:r>
            <a:r>
              <a:rPr lang="en-US" sz="3200" dirty="0" smtClean="0">
                <a:latin typeface="Arial Narrow"/>
              </a:rPr>
              <a:t>(</a:t>
            </a:r>
            <a:r>
              <a:rPr lang="en-US" sz="3200" dirty="0" err="1" smtClean="0">
                <a:latin typeface="Arial Narrow"/>
              </a:rPr>
              <a:t>i</a:t>
            </a:r>
            <a:r>
              <a:rPr lang="en-US" sz="3200" dirty="0" smtClean="0">
                <a:latin typeface="Arial Narrow"/>
              </a:rPr>
              <a:t>)exp</a:t>
            </a:r>
            <a:r>
              <a:rPr lang="en-US" sz="3200" dirty="0" smtClean="0"/>
              <a:t>(-</a:t>
            </a: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>
                <a:sym typeface="Symbol"/>
              </a:rPr>
              <a:t> </a:t>
            </a:r>
            <a:r>
              <a:rPr lang="en-US" sz="3200" dirty="0" err="1" smtClean="0">
                <a:sym typeface="Symbol"/>
              </a:rPr>
              <a:t>c</a:t>
            </a:r>
            <a:r>
              <a:rPr lang="en-US" sz="3600" baseline="-25000" dirty="0" err="1" smtClean="0"/>
              <a:t>s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))</a:t>
            </a:r>
          </a:p>
          <a:p>
            <a:pPr algn="ctr">
              <a:buNone/>
            </a:pPr>
            <a:r>
              <a:rPr lang="en-US" sz="3200" dirty="0" smtClean="0">
                <a:latin typeface="Symbol"/>
                <a:sym typeface="Symbol"/>
              </a:rPr>
              <a:t>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600" dirty="0" smtClean="0"/>
              <a:t> </a:t>
            </a:r>
            <a:r>
              <a:rPr lang="en-US" sz="3200" dirty="0" smtClean="0">
                <a:latin typeface="Arial Narrow"/>
              </a:rPr>
              <a:t>N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/>
              <a:t> </a:t>
            </a:r>
            <a:r>
              <a:rPr lang="en-US" sz="3200" dirty="0" smtClean="0">
                <a:solidFill>
                  <a:schemeClr val="accent1"/>
                </a:solidFill>
              </a:rPr>
              <a:t>D</a:t>
            </a:r>
            <a:r>
              <a:rPr lang="en-US" sz="3600" baseline="-25000" dirty="0" smtClean="0">
                <a:solidFill>
                  <a:schemeClr val="accent1"/>
                </a:solidFill>
              </a:rPr>
              <a:t>t+1 </a:t>
            </a:r>
            <a:r>
              <a:rPr lang="en-US" sz="3200" dirty="0" smtClean="0">
                <a:solidFill>
                  <a:schemeClr val="accent1"/>
                </a:solidFill>
                <a:latin typeface="Arial Narrow"/>
              </a:rPr>
              <a:t>(</a:t>
            </a:r>
            <a:r>
              <a:rPr lang="en-US" sz="3200" dirty="0" err="1" smtClean="0">
                <a:solidFill>
                  <a:schemeClr val="accent1"/>
                </a:solidFill>
                <a:latin typeface="Arial Narrow"/>
              </a:rPr>
              <a:t>i</a:t>
            </a:r>
            <a:r>
              <a:rPr lang="en-US" sz="3200" dirty="0" smtClean="0">
                <a:solidFill>
                  <a:schemeClr val="accent1"/>
                </a:solidFill>
              </a:rPr>
              <a:t>) </a:t>
            </a:r>
            <a:r>
              <a:rPr lang="en-US" sz="3200" dirty="0" smtClean="0"/>
              <a:t>= (1/m) exp (- </a:t>
            </a: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600" dirty="0" smtClean="0">
                <a:sym typeface="Symbol"/>
              </a:rPr>
              <a:t> </a:t>
            </a:r>
            <a:r>
              <a:rPr lang="en-US" sz="3200" dirty="0" err="1" smtClean="0">
                <a:sym typeface="Symbol"/>
              </a:rPr>
              <a:t>c</a:t>
            </a:r>
            <a:r>
              <a:rPr lang="en-US" sz="3600" baseline="-25000" dirty="0" err="1" smtClean="0"/>
              <a:t>s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))</a:t>
            </a:r>
          </a:p>
          <a:p>
            <a:pPr algn="ctr">
              <a:buNone/>
            </a:pPr>
            <a:endParaRPr lang="en-US" sz="3200" dirty="0" smtClean="0"/>
          </a:p>
          <a:p>
            <a:pPr algn="ctr">
              <a:buNone/>
            </a:pPr>
            <a:r>
              <a:rPr lang="en-US" sz="3200" dirty="0" smtClean="0">
                <a:solidFill>
                  <a:schemeClr val="accent1"/>
                </a:solidFill>
                <a:latin typeface="Symbol"/>
                <a:sym typeface="Symbol"/>
              </a:rPr>
              <a:t></a:t>
            </a:r>
            <a:r>
              <a:rPr lang="en-US" sz="3600" baseline="-25000" dirty="0" err="1" smtClean="0">
                <a:solidFill>
                  <a:schemeClr val="accent1"/>
                </a:solidFill>
                <a:sym typeface="Symbol"/>
              </a:rPr>
              <a:t>i</a:t>
            </a:r>
            <a:r>
              <a:rPr lang="en-US" sz="3600" baseline="-50000" dirty="0" smtClean="0">
                <a:solidFill>
                  <a:schemeClr val="accent1"/>
                </a:solidFill>
                <a:latin typeface="Symbol"/>
                <a:sym typeface="Symbol"/>
              </a:rPr>
              <a:t> </a:t>
            </a:r>
            <a:r>
              <a:rPr lang="en-US" sz="3200" dirty="0" smtClean="0">
                <a:latin typeface="Symbol"/>
                <a:sym typeface="Symbol"/>
              </a:rPr>
              <a:t>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/>
              <a:t> </a:t>
            </a:r>
            <a:r>
              <a:rPr lang="en-US" sz="3200" dirty="0" smtClean="0">
                <a:latin typeface="Arial Narrow"/>
              </a:rPr>
              <a:t>N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/>
              <a:t> </a:t>
            </a:r>
            <a:r>
              <a:rPr lang="en-US" sz="3200" dirty="0" smtClean="0">
                <a:solidFill>
                  <a:schemeClr val="accent1"/>
                </a:solidFill>
              </a:rPr>
              <a:t>D</a:t>
            </a:r>
            <a:r>
              <a:rPr lang="en-US" sz="3600" baseline="-25000" dirty="0" smtClean="0">
                <a:solidFill>
                  <a:schemeClr val="accent1"/>
                </a:solidFill>
              </a:rPr>
              <a:t>t+1</a:t>
            </a:r>
            <a:r>
              <a:rPr lang="en-US" sz="3200" baseline="-25000" dirty="0" smtClean="0">
                <a:solidFill>
                  <a:schemeClr val="accent1"/>
                </a:solidFill>
              </a:rPr>
              <a:t> </a:t>
            </a:r>
            <a:r>
              <a:rPr lang="en-US" sz="3200" dirty="0" smtClean="0">
                <a:solidFill>
                  <a:schemeClr val="accent1"/>
                </a:solidFill>
                <a:latin typeface="Arial Narrow"/>
              </a:rPr>
              <a:t>(</a:t>
            </a:r>
            <a:r>
              <a:rPr lang="en-US" sz="3200" dirty="0" err="1" smtClean="0">
                <a:solidFill>
                  <a:schemeClr val="accent1"/>
                </a:solidFill>
                <a:latin typeface="Arial Narrow"/>
              </a:rPr>
              <a:t>i</a:t>
            </a:r>
            <a:r>
              <a:rPr lang="en-US" sz="3200" dirty="0" smtClean="0">
                <a:solidFill>
                  <a:schemeClr val="accent1"/>
                </a:solidFill>
              </a:rPr>
              <a:t>)</a:t>
            </a:r>
            <a:r>
              <a:rPr lang="en-US" sz="3200" dirty="0" smtClean="0"/>
              <a:t> = (1/m) </a:t>
            </a:r>
            <a:r>
              <a:rPr lang="en-US" sz="3200" dirty="0" smtClean="0">
                <a:solidFill>
                  <a:schemeClr val="accent1"/>
                </a:solidFill>
                <a:latin typeface="Symbol"/>
                <a:sym typeface="Symbol"/>
              </a:rPr>
              <a:t></a:t>
            </a:r>
            <a:r>
              <a:rPr lang="en-US" sz="3600" baseline="-25000" dirty="0" err="1" smtClean="0">
                <a:solidFill>
                  <a:schemeClr val="accent1"/>
                </a:solidFill>
                <a:sym typeface="Symbol"/>
              </a:rPr>
              <a:t>i</a:t>
            </a:r>
            <a:r>
              <a:rPr lang="en-US" sz="3600" baseline="-50000" dirty="0" smtClean="0">
                <a:solidFill>
                  <a:schemeClr val="accent1"/>
                </a:solidFill>
                <a:latin typeface="Symbol"/>
                <a:sym typeface="Symbol"/>
              </a:rPr>
              <a:t> </a:t>
            </a:r>
            <a:r>
              <a:rPr lang="en-US" sz="3200" dirty="0" smtClean="0"/>
              <a:t>exp (- </a:t>
            </a: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>
                <a:sym typeface="Symbol"/>
              </a:rPr>
              <a:t> </a:t>
            </a:r>
            <a:r>
              <a:rPr lang="en-US" sz="3200" dirty="0" err="1" smtClean="0">
                <a:sym typeface="Symbol"/>
              </a:rPr>
              <a:t>c</a:t>
            </a:r>
            <a:r>
              <a:rPr lang="en-US" sz="3600" baseline="-25000" dirty="0" err="1" smtClean="0"/>
              <a:t>s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))</a:t>
            </a:r>
          </a:p>
          <a:p>
            <a:pPr algn="ctr">
              <a:buNone/>
            </a:pPr>
            <a:r>
              <a:rPr lang="en-US" sz="3200" dirty="0" smtClean="0">
                <a:latin typeface="Symbol"/>
                <a:sym typeface="Symbol"/>
              </a:rPr>
              <a:t>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/>
              <a:t> </a:t>
            </a:r>
            <a:r>
              <a:rPr lang="en-US" sz="3200" dirty="0" smtClean="0">
                <a:latin typeface="Arial Narrow"/>
              </a:rPr>
              <a:t>N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/>
              <a:t>  = (1/m) </a:t>
            </a: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200" baseline="-25000" dirty="0" err="1" smtClean="0"/>
              <a:t>i</a:t>
            </a:r>
            <a:r>
              <a:rPr lang="en-US" sz="3200" dirty="0" smtClean="0"/>
              <a:t> exp (-</a:t>
            </a:r>
            <a:r>
              <a:rPr lang="en-US" sz="3200" dirty="0" smtClean="0">
                <a:latin typeface="Symbol"/>
                <a:sym typeface="Symbol"/>
              </a:rPr>
              <a:t></a:t>
            </a:r>
            <a:r>
              <a:rPr lang="en-US" sz="3600" baseline="-25000" dirty="0" smtClean="0">
                <a:sym typeface="Symbol"/>
              </a:rPr>
              <a:t>s</a:t>
            </a:r>
            <a:r>
              <a:rPr lang="en-US" sz="3200" dirty="0" smtClean="0">
                <a:sym typeface="Symbol"/>
              </a:rPr>
              <a:t> </a:t>
            </a:r>
            <a:r>
              <a:rPr lang="en-US" sz="3200" dirty="0" err="1" smtClean="0">
                <a:sym typeface="Symbol"/>
              </a:rPr>
              <a:t>c</a:t>
            </a:r>
            <a:r>
              <a:rPr lang="en-US" sz="3600" baseline="-25000" dirty="0" err="1" smtClean="0"/>
              <a:t>s</a:t>
            </a:r>
            <a:r>
              <a:rPr lang="en-US" sz="3200" dirty="0" smtClean="0"/>
              <a:t>(</a:t>
            </a:r>
            <a:r>
              <a:rPr lang="en-US" sz="3200" dirty="0" err="1" smtClean="0"/>
              <a:t>i</a:t>
            </a:r>
            <a:r>
              <a:rPr lang="en-US" sz="3200" dirty="0" smtClean="0"/>
              <a:t>))</a:t>
            </a:r>
            <a:endParaRPr lang="en-US" sz="3200" baseline="-25000" dirty="0" smtClean="0"/>
          </a:p>
          <a:p>
            <a:pPr algn="ctr">
              <a:buNone/>
            </a:pPr>
            <a:endParaRPr lang="en-US" sz="3200" baseline="-25000" dirty="0">
              <a:latin typeface="Arial Narrow"/>
            </a:endParaRPr>
          </a:p>
        </p:txBody>
      </p:sp>
      <p:sp>
        <p:nvSpPr>
          <p:cNvPr id="4" name="Oval Callout 3"/>
          <p:cNvSpPr/>
          <p:nvPr/>
        </p:nvSpPr>
        <p:spPr>
          <a:xfrm>
            <a:off x="5105400" y="152400"/>
            <a:ext cx="3695700" cy="723900"/>
          </a:xfrm>
          <a:prstGeom prst="wedgeEllipseCallout">
            <a:avLst>
              <a:gd name="adj1" fmla="val -21029"/>
              <a:gd name="adj2" fmla="val 119744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A</a:t>
            </a:r>
            <a:r>
              <a:rPr lang="en-US" sz="4000" baseline="-25000" dirty="0" smtClean="0"/>
              <a:t>t</a:t>
            </a:r>
            <a:r>
              <a:rPr lang="en-US" sz="3600" dirty="0" smtClean="0"/>
              <a:t>(</a:t>
            </a:r>
            <a:r>
              <a:rPr lang="en-US" sz="3600" dirty="0" err="1" smtClean="0"/>
              <a:t>i</a:t>
            </a:r>
            <a:r>
              <a:rPr lang="en-US" sz="3600" dirty="0" smtClean="0"/>
              <a:t>) correct?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dirty="0" smtClean="0">
                <a:solidFill>
                  <a:schemeClr val="accent1"/>
                </a:solidFill>
                <a:latin typeface="Symbol"/>
                <a:sym typeface="Symbol"/>
              </a:rPr>
              <a:t></a:t>
            </a:r>
            <a:r>
              <a:rPr lang="en-US" sz="4400" baseline="-25000" dirty="0" smtClean="0">
                <a:solidFill>
                  <a:schemeClr val="accent1"/>
                </a:solidFill>
                <a:sym typeface="Symbol"/>
              </a:rPr>
              <a:t>s</a:t>
            </a:r>
            <a:r>
              <a:rPr lang="en-US" sz="4000" dirty="0" smtClean="0">
                <a:solidFill>
                  <a:schemeClr val="accent1"/>
                </a:solidFill>
              </a:rPr>
              <a:t> N</a:t>
            </a:r>
            <a:r>
              <a:rPr lang="en-US" sz="4400" baseline="-25000" dirty="0" smtClean="0">
                <a:solidFill>
                  <a:schemeClr val="accent1"/>
                </a:solidFill>
                <a:sym typeface="Symbol"/>
              </a:rPr>
              <a:t>s</a:t>
            </a:r>
            <a:r>
              <a:rPr lang="en-US" sz="4000" dirty="0" smtClean="0">
                <a:solidFill>
                  <a:schemeClr val="accent1"/>
                </a:solidFill>
              </a:rPr>
              <a:t>  = (1/m) </a:t>
            </a:r>
            <a:r>
              <a:rPr lang="en-US" sz="4000" dirty="0" smtClean="0">
                <a:solidFill>
                  <a:schemeClr val="accent1"/>
                </a:solidFill>
                <a:latin typeface="Symbol"/>
                <a:sym typeface="Symbol"/>
              </a:rPr>
              <a:t></a:t>
            </a:r>
            <a:r>
              <a:rPr lang="en-US" sz="4000" baseline="-25000" dirty="0" err="1" smtClean="0">
                <a:solidFill>
                  <a:schemeClr val="accent1"/>
                </a:solidFill>
              </a:rPr>
              <a:t>i</a:t>
            </a:r>
            <a:r>
              <a:rPr lang="en-US" sz="4000" dirty="0" smtClean="0">
                <a:solidFill>
                  <a:schemeClr val="accent1"/>
                </a:solidFill>
              </a:rPr>
              <a:t> exp (-</a:t>
            </a:r>
            <a:r>
              <a:rPr lang="en-US" sz="4000" dirty="0" smtClean="0">
                <a:solidFill>
                  <a:schemeClr val="accent1"/>
                </a:solidFill>
                <a:latin typeface="Symbol"/>
                <a:sym typeface="Symbol"/>
              </a:rPr>
              <a:t></a:t>
            </a:r>
            <a:r>
              <a:rPr lang="en-US" sz="4400" baseline="-25000" dirty="0" smtClean="0">
                <a:solidFill>
                  <a:schemeClr val="accent1"/>
                </a:solidFill>
                <a:sym typeface="Symbol"/>
              </a:rPr>
              <a:t>s</a:t>
            </a:r>
            <a:r>
              <a:rPr lang="en-US" sz="4000" dirty="0" smtClean="0">
                <a:solidFill>
                  <a:schemeClr val="accent1"/>
                </a:solidFill>
                <a:sym typeface="Symbol"/>
              </a:rPr>
              <a:t> </a:t>
            </a:r>
            <a:r>
              <a:rPr lang="en-US" sz="4000" dirty="0" err="1" smtClean="0">
                <a:solidFill>
                  <a:schemeClr val="accent1"/>
                </a:solidFill>
                <a:sym typeface="Symbol"/>
              </a:rPr>
              <a:t>c</a:t>
            </a:r>
            <a:r>
              <a:rPr lang="en-US" sz="4400" baseline="-25000" dirty="0" err="1" smtClean="0">
                <a:solidFill>
                  <a:schemeClr val="accent1"/>
                </a:solidFill>
              </a:rPr>
              <a:t>s</a:t>
            </a:r>
            <a:r>
              <a:rPr lang="en-US" sz="4000" dirty="0" smtClean="0">
                <a:solidFill>
                  <a:schemeClr val="accent1"/>
                </a:solidFill>
              </a:rPr>
              <a:t>(</a:t>
            </a:r>
            <a:r>
              <a:rPr lang="en-US" sz="4000" dirty="0" err="1" smtClean="0">
                <a:solidFill>
                  <a:schemeClr val="accent1"/>
                </a:solidFill>
              </a:rPr>
              <a:t>i</a:t>
            </a:r>
            <a:r>
              <a:rPr lang="en-US" sz="4000" dirty="0" smtClean="0">
                <a:solidFill>
                  <a:schemeClr val="accent1"/>
                </a:solidFill>
              </a:rPr>
              <a:t>))</a:t>
            </a:r>
            <a:endParaRPr lang="en-US" sz="40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 </a:t>
            </a:r>
            <a:r>
              <a:rPr lang="en-US" dirty="0" smtClean="0">
                <a:latin typeface="Symbol"/>
                <a:sym typeface="Symbol"/>
              </a:rPr>
              <a:t></a:t>
            </a:r>
            <a:r>
              <a:rPr lang="en-US" sz="2400" baseline="-25000" dirty="0" smtClean="0">
                <a:sym typeface="Symbol"/>
              </a:rPr>
              <a:t>s</a:t>
            </a:r>
            <a:r>
              <a:rPr lang="en-US" dirty="0" smtClean="0"/>
              <a:t> N</a:t>
            </a:r>
            <a:r>
              <a:rPr lang="en-US" sz="2800" baseline="-25000" dirty="0" smtClean="0">
                <a:sym typeface="Symbol"/>
              </a:rPr>
              <a:t>s </a:t>
            </a:r>
            <a:r>
              <a:rPr lang="en-US" dirty="0" smtClean="0">
                <a:sym typeface="Symbol"/>
              </a:rPr>
              <a:t>is</a:t>
            </a:r>
            <a:r>
              <a:rPr lang="en-US" dirty="0" smtClean="0"/>
              <a:t> shrinking exponentially (depends on </a:t>
            </a:r>
            <a:r>
              <a:rPr lang="en-US" dirty="0" smtClean="0">
                <a:latin typeface="cmmi10"/>
              </a:rPr>
              <a:t>´</a:t>
            </a:r>
            <a:r>
              <a:rPr lang="en-US" dirty="0" smtClean="0"/>
              <a:t>)</a:t>
            </a:r>
          </a:p>
          <a:p>
            <a:pPr lvl="1"/>
            <a:r>
              <a:rPr lang="en-US" dirty="0" err="1" smtClean="0"/>
              <a:t>Normalizers</a:t>
            </a:r>
            <a:r>
              <a:rPr lang="en-US" dirty="0" smtClean="0"/>
              <a:t> are sums of weights; </a:t>
            </a:r>
          </a:p>
          <a:p>
            <a:pPr lvl="2"/>
            <a:r>
              <a:rPr lang="en-US" dirty="0" smtClean="0"/>
              <a:t>At start of each round these sum to 1</a:t>
            </a:r>
          </a:p>
          <a:p>
            <a:pPr lvl="2"/>
            <a:r>
              <a:rPr lang="en-US" dirty="0" smtClean="0"/>
              <a:t>“more” decrease (because the base learner is good) than increase</a:t>
            </a:r>
          </a:p>
          <a:p>
            <a:pPr lvl="2"/>
            <a:r>
              <a:rPr lang="en-US" dirty="0" smtClean="0"/>
              <a:t>More weight has the exponent shrink than otherwise</a:t>
            </a:r>
          </a:p>
          <a:p>
            <a:endParaRPr lang="en-US" dirty="0" smtClean="0"/>
          </a:p>
          <a:p>
            <a:r>
              <a:rPr lang="en-US" sz="2800" dirty="0" smtClean="0">
                <a:latin typeface="Symbol"/>
                <a:sym typeface="Symbol"/>
              </a:rPr>
              <a:t></a:t>
            </a:r>
            <a:r>
              <a:rPr lang="en-US" sz="2800" baseline="-25000" dirty="0" err="1" smtClean="0"/>
              <a:t>i</a:t>
            </a:r>
            <a:r>
              <a:rPr lang="en-US" sz="2800" dirty="0" smtClean="0"/>
              <a:t> exp (-</a:t>
            </a:r>
            <a:r>
              <a:rPr lang="en-US" sz="2800" dirty="0" smtClean="0">
                <a:latin typeface="Symbol"/>
                <a:sym typeface="Symbol"/>
              </a:rPr>
              <a:t></a:t>
            </a:r>
            <a:r>
              <a:rPr lang="en-US" sz="3200" baseline="-25000" dirty="0" smtClean="0">
                <a:sym typeface="Symbol"/>
              </a:rPr>
              <a:t>s</a:t>
            </a:r>
            <a:r>
              <a:rPr lang="en-US" sz="2800" dirty="0" smtClean="0">
                <a:sym typeface="Symbol"/>
              </a:rPr>
              <a:t> </a:t>
            </a:r>
            <a:r>
              <a:rPr lang="en-US" sz="2800" dirty="0" err="1" smtClean="0">
                <a:sym typeface="Symbol"/>
              </a:rPr>
              <a:t>c</a:t>
            </a:r>
            <a:r>
              <a:rPr lang="en-US" sz="3200" baseline="-25000" dirty="0" err="1" smtClean="0"/>
              <a:t>s</a:t>
            </a:r>
            <a:r>
              <a:rPr lang="en-US" sz="2800" dirty="0" smtClean="0"/>
              <a:t>(</a:t>
            </a:r>
            <a:r>
              <a:rPr lang="en-US" sz="2800" dirty="0" err="1" smtClean="0"/>
              <a:t>i</a:t>
            </a:r>
            <a:r>
              <a:rPr lang="en-US" sz="2800" dirty="0" smtClean="0"/>
              <a:t>)) = </a:t>
            </a:r>
            <a:r>
              <a:rPr lang="en-US" sz="2800" dirty="0" smtClean="0">
                <a:latin typeface="Symbol"/>
                <a:sym typeface="Symbol"/>
              </a:rPr>
              <a:t></a:t>
            </a:r>
            <a:r>
              <a:rPr lang="en-US" sz="2800" baseline="-25000" dirty="0" err="1" smtClean="0"/>
              <a:t>i</a:t>
            </a:r>
            <a:r>
              <a:rPr lang="en-US" sz="2800" dirty="0" smtClean="0"/>
              <a:t> exp (- </a:t>
            </a:r>
            <a:r>
              <a:rPr lang="en-US" sz="2800" dirty="0" err="1" smtClean="0">
                <a:latin typeface="Arial Narrow"/>
              </a:rPr>
              <a:t>y</a:t>
            </a:r>
            <a:r>
              <a:rPr lang="en-US" sz="2800" baseline="-25000" dirty="0" err="1" smtClean="0">
                <a:latin typeface="Arial Narrow"/>
              </a:rPr>
              <a:t>i</a:t>
            </a:r>
            <a:r>
              <a:rPr lang="en-US" sz="2800" dirty="0" err="1" smtClean="0">
                <a:latin typeface="Symbol"/>
                <a:sym typeface="Symbol"/>
              </a:rPr>
              <a:t></a:t>
            </a:r>
            <a:r>
              <a:rPr lang="en-US" sz="3200" baseline="-25000" dirty="0" err="1" smtClean="0">
                <a:sym typeface="Symbol"/>
              </a:rPr>
              <a:t>s</a:t>
            </a:r>
            <a:r>
              <a:rPr lang="en-US" sz="2800" dirty="0" smtClean="0">
                <a:sym typeface="Symbol"/>
              </a:rPr>
              <a:t> A</a:t>
            </a:r>
            <a:r>
              <a:rPr lang="en-US" sz="3200" baseline="-25000" dirty="0" smtClean="0"/>
              <a:t>s</a:t>
            </a:r>
            <a:r>
              <a:rPr lang="en-US" sz="2800" dirty="0" smtClean="0"/>
              <a:t>(</a:t>
            </a:r>
            <a:r>
              <a:rPr lang="en-US" sz="2800" dirty="0" err="1" smtClean="0"/>
              <a:t>i</a:t>
            </a:r>
            <a:r>
              <a:rPr lang="en-US" sz="2800" dirty="0" smtClean="0"/>
              <a:t>)) </a:t>
            </a:r>
          </a:p>
          <a:p>
            <a:r>
              <a:rPr lang="en-US" dirty="0" smtClean="0"/>
              <a:t>This is an upper bound on # of incorrectly classified examples:</a:t>
            </a:r>
          </a:p>
          <a:p>
            <a:pPr lvl="1"/>
            <a:r>
              <a:rPr lang="en-US" dirty="0" smtClean="0"/>
              <a:t>If </a:t>
            </a:r>
            <a:r>
              <a:rPr lang="en-US" dirty="0" err="1" smtClean="0">
                <a:latin typeface="Arial Narrow"/>
              </a:rPr>
              <a:t>y</a:t>
            </a:r>
            <a:r>
              <a:rPr lang="en-US" baseline="-25000" dirty="0" err="1" smtClean="0">
                <a:latin typeface="Arial Narrow"/>
              </a:rPr>
              <a:t>i</a:t>
            </a:r>
            <a:r>
              <a:rPr lang="en-US" dirty="0" smtClean="0"/>
              <a:t> ≠ sign[</a:t>
            </a:r>
            <a:r>
              <a:rPr lang="en-US" dirty="0" smtClean="0">
                <a:latin typeface="Symbol"/>
                <a:sym typeface="Symbol"/>
              </a:rPr>
              <a:t></a:t>
            </a:r>
            <a:r>
              <a:rPr lang="en-US" sz="2800" baseline="-25000" dirty="0" smtClean="0">
                <a:sym typeface="Symbol"/>
              </a:rPr>
              <a:t>s</a:t>
            </a:r>
            <a:r>
              <a:rPr lang="en-US" dirty="0" smtClean="0">
                <a:sym typeface="Symbol"/>
              </a:rPr>
              <a:t> </a:t>
            </a:r>
            <a:r>
              <a:rPr lang="en-US" dirty="0" smtClean="0"/>
              <a:t>A</a:t>
            </a:r>
            <a:r>
              <a:rPr lang="en-US" sz="2800" baseline="-25000" dirty="0" smtClean="0"/>
              <a:t>s</a:t>
            </a:r>
            <a:r>
              <a:rPr lang="en-US" dirty="0" smtClean="0"/>
              <a:t>(</a:t>
            </a:r>
            <a:r>
              <a:rPr lang="en-US" dirty="0" err="1" smtClean="0"/>
              <a:t>i</a:t>
            </a:r>
            <a:r>
              <a:rPr lang="en-US" dirty="0" smtClean="0"/>
              <a:t>)]  ( = </a:t>
            </a:r>
            <a:r>
              <a:rPr lang="en-US" dirty="0" smtClean="0">
                <a:latin typeface="Arial Narrow"/>
              </a:rPr>
              <a:t>majority{A</a:t>
            </a:r>
            <a:r>
              <a:rPr lang="en-US" baseline="-25000" dirty="0" smtClean="0">
                <a:latin typeface="Arial Narrow"/>
              </a:rPr>
              <a:t>1</a:t>
            </a:r>
            <a:r>
              <a:rPr lang="en-US" dirty="0" smtClean="0">
                <a:latin typeface="Arial Narrow"/>
              </a:rPr>
              <a:t>(</a:t>
            </a:r>
            <a:r>
              <a:rPr lang="en-US" dirty="0" err="1" smtClean="0">
                <a:latin typeface="Arial Narrow"/>
              </a:rPr>
              <a:t>i</a:t>
            </a:r>
            <a:r>
              <a:rPr lang="en-US" dirty="0" smtClean="0"/>
              <a:t>), </a:t>
            </a:r>
            <a:r>
              <a:rPr lang="en-US" dirty="0" smtClean="0">
                <a:latin typeface="Arial Narrow"/>
              </a:rPr>
              <a:t>A</a:t>
            </a:r>
            <a:r>
              <a:rPr lang="en-US" baseline="-25000" dirty="0" smtClean="0">
                <a:latin typeface="Arial Narrow"/>
              </a:rPr>
              <a:t>2</a:t>
            </a:r>
            <a:r>
              <a:rPr lang="en-US" dirty="0" smtClean="0">
                <a:latin typeface="Arial Narrow"/>
              </a:rPr>
              <a:t>(</a:t>
            </a:r>
            <a:r>
              <a:rPr lang="en-US" dirty="0" err="1" smtClean="0">
                <a:latin typeface="Arial Narrow"/>
              </a:rPr>
              <a:t>i</a:t>
            </a:r>
            <a:r>
              <a:rPr lang="en-US" dirty="0" smtClean="0"/>
              <a:t>),…}),                                           </a:t>
            </a:r>
            <a:r>
              <a:rPr lang="en-US" sz="2400" dirty="0" smtClean="0"/>
              <a:t>then </a:t>
            </a:r>
            <a:r>
              <a:rPr lang="en-US" sz="2400" dirty="0" err="1" smtClean="0"/>
              <a:t>y</a:t>
            </a:r>
            <a:r>
              <a:rPr lang="en-US" sz="2800" baseline="-25000" dirty="0" err="1" smtClean="0"/>
              <a:t>i</a:t>
            </a:r>
            <a:r>
              <a:rPr lang="en-US" sz="2800" dirty="0" smtClean="0"/>
              <a:t> </a:t>
            </a:r>
            <a:r>
              <a:rPr lang="en-US" sz="2400" dirty="0" smtClean="0">
                <a:latin typeface="Symbol"/>
                <a:sym typeface="Symbol"/>
              </a:rPr>
              <a:t></a:t>
            </a:r>
            <a:r>
              <a:rPr lang="en-US" sz="2800" baseline="-25000" dirty="0" smtClean="0">
                <a:sym typeface="Symbol"/>
              </a:rPr>
              <a:t>s</a:t>
            </a:r>
            <a:r>
              <a:rPr lang="en-US" sz="2400" dirty="0" smtClean="0">
                <a:sym typeface="Symbol"/>
              </a:rPr>
              <a:t> </a:t>
            </a:r>
            <a:r>
              <a:rPr lang="en-US" sz="2400" dirty="0" smtClean="0"/>
              <a:t>A</a:t>
            </a:r>
            <a:r>
              <a:rPr lang="en-US" sz="2800" baseline="-25000" dirty="0" smtClean="0"/>
              <a:t>s</a:t>
            </a:r>
            <a:r>
              <a:rPr lang="en-US" sz="2400" dirty="0" smtClean="0"/>
              <a:t>(</a:t>
            </a:r>
            <a:r>
              <a:rPr lang="en-US" sz="2400" dirty="0" err="1" smtClean="0"/>
              <a:t>i</a:t>
            </a:r>
            <a:r>
              <a:rPr lang="en-US" sz="2400" dirty="0" smtClean="0"/>
              <a:t>) &lt; 0, so exp(-</a:t>
            </a:r>
            <a:r>
              <a:rPr lang="en-US" sz="2400" dirty="0" err="1" smtClean="0"/>
              <a:t>y</a:t>
            </a:r>
            <a:r>
              <a:rPr lang="en-US" sz="2800" baseline="-25000" dirty="0" err="1" smtClean="0"/>
              <a:t>i</a:t>
            </a:r>
            <a:r>
              <a:rPr lang="en-US" sz="2800" dirty="0" smtClean="0"/>
              <a:t> </a:t>
            </a:r>
            <a:r>
              <a:rPr lang="en-US" sz="2400" dirty="0" smtClean="0">
                <a:latin typeface="Symbol"/>
                <a:sym typeface="Symbol"/>
              </a:rPr>
              <a:t></a:t>
            </a:r>
            <a:r>
              <a:rPr lang="en-US" sz="2800" baseline="-25000" dirty="0" smtClean="0">
                <a:sym typeface="Symbol"/>
              </a:rPr>
              <a:t>s</a:t>
            </a:r>
            <a:r>
              <a:rPr lang="en-US" sz="2400" dirty="0" smtClean="0">
                <a:sym typeface="Symbol"/>
              </a:rPr>
              <a:t> </a:t>
            </a:r>
            <a:r>
              <a:rPr lang="en-US" sz="2400" dirty="0" smtClean="0"/>
              <a:t>A</a:t>
            </a:r>
            <a:r>
              <a:rPr lang="en-US" sz="2800" baseline="-25000" dirty="0" smtClean="0"/>
              <a:t>s</a:t>
            </a:r>
            <a:r>
              <a:rPr lang="en-US" sz="2400" dirty="0" smtClean="0"/>
              <a:t>(</a:t>
            </a:r>
            <a:r>
              <a:rPr lang="en-US" sz="2400" dirty="0" err="1" smtClean="0"/>
              <a:t>i</a:t>
            </a:r>
            <a:r>
              <a:rPr lang="en-US" sz="2400" dirty="0" smtClean="0"/>
              <a:t>)) ≥ 1.</a:t>
            </a:r>
          </a:p>
          <a:p>
            <a:r>
              <a:rPr lang="en-US" sz="2700" dirty="0" smtClean="0"/>
              <a:t>Therefore, the number of incorrectly classified examples is exponentially small in t</a:t>
            </a:r>
            <a:endParaRPr lang="en-US" dirty="0" smtClean="0"/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1554654" y="5751493"/>
            <a:ext cx="1721946" cy="954107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/>
              <a:t>-1/+1</a:t>
            </a:r>
          </a:p>
          <a:p>
            <a:pPr algn="ctr"/>
            <a:r>
              <a:rPr lang="en-US" sz="2800" dirty="0" smtClean="0"/>
              <a:t>renormalize</a:t>
            </a:r>
          </a:p>
        </p:txBody>
      </p:sp>
      <p:grpSp>
        <p:nvGrpSpPr>
          <p:cNvPr id="2" name="Group 23"/>
          <p:cNvGrpSpPr/>
          <p:nvPr/>
        </p:nvGrpSpPr>
        <p:grpSpPr>
          <a:xfrm>
            <a:off x="762000" y="457200"/>
            <a:ext cx="7315200" cy="5867400"/>
            <a:chOff x="762001" y="457200"/>
            <a:chExt cx="7315200" cy="5867400"/>
          </a:xfrm>
        </p:grpSpPr>
        <p:grpSp>
          <p:nvGrpSpPr>
            <p:cNvPr id="3" name="Group 11"/>
            <p:cNvGrpSpPr/>
            <p:nvPr/>
          </p:nvGrpSpPr>
          <p:grpSpPr>
            <a:xfrm>
              <a:off x="2362200" y="1371600"/>
              <a:ext cx="2781300" cy="1676400"/>
              <a:chOff x="2743200" y="1752600"/>
              <a:chExt cx="2781300" cy="1676400"/>
            </a:xfrm>
          </p:grpSpPr>
          <p:grpSp>
            <p:nvGrpSpPr>
              <p:cNvPr id="4" name="Group 9"/>
              <p:cNvGrpSpPr/>
              <p:nvPr/>
            </p:nvGrpSpPr>
            <p:grpSpPr>
              <a:xfrm>
                <a:off x="2743200" y="2514600"/>
                <a:ext cx="2781300" cy="914400"/>
                <a:chOff x="2743200" y="2514600"/>
                <a:chExt cx="2781300" cy="914400"/>
              </a:xfrm>
            </p:grpSpPr>
            <p:sp>
              <p:nvSpPr>
                <p:cNvPr id="5" name="Rectangle 4"/>
                <p:cNvSpPr/>
                <p:nvPr/>
              </p:nvSpPr>
              <p:spPr>
                <a:xfrm>
                  <a:off x="2743200" y="2514600"/>
                  <a:ext cx="2781300" cy="914400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" name="TextBox 8"/>
                <p:cNvSpPr txBox="1"/>
                <p:nvPr/>
              </p:nvSpPr>
              <p:spPr>
                <a:xfrm>
                  <a:off x="3009900" y="2667000"/>
                  <a:ext cx="2207656" cy="58477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3200" dirty="0" smtClean="0"/>
                    <a:t>Base Learner</a:t>
                  </a:r>
                  <a:endParaRPr lang="en-US" sz="3200" dirty="0"/>
                </a:p>
              </p:txBody>
            </p:sp>
          </p:grpSp>
          <p:sp>
            <p:nvSpPr>
              <p:cNvPr id="11" name="Down Arrow 10"/>
              <p:cNvSpPr/>
              <p:nvPr/>
            </p:nvSpPr>
            <p:spPr>
              <a:xfrm>
                <a:off x="3924300" y="1752600"/>
                <a:ext cx="342900" cy="647700"/>
              </a:xfrm>
              <a:prstGeom prst="downArrow">
                <a:avLst/>
              </a:prstGeom>
              <a:solidFill>
                <a:schemeClr val="bg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6" name="Group 34"/>
            <p:cNvGrpSpPr/>
            <p:nvPr/>
          </p:nvGrpSpPr>
          <p:grpSpPr>
            <a:xfrm>
              <a:off x="1714500" y="457200"/>
              <a:ext cx="4053784" cy="647701"/>
              <a:chOff x="2095500" y="457200"/>
              <a:chExt cx="4053784" cy="647701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2095500" y="468664"/>
                <a:ext cx="4000500" cy="636237"/>
              </a:xfrm>
              <a:prstGeom prst="rect">
                <a:avLst/>
              </a:prstGeom>
              <a:solidFill>
                <a:schemeClr val="bg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2095500" y="457200"/>
                <a:ext cx="405378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/>
                  <a:t>S: Labeled examples from </a:t>
                </a:r>
                <a:r>
                  <a:rPr lang="en-US" sz="3600" dirty="0" smtClean="0">
                    <a:latin typeface="Monotype Corsiva" pitchFamily="66" charset="0"/>
                  </a:rPr>
                  <a:t>D</a:t>
                </a:r>
                <a:endParaRPr lang="en-US" sz="2800" dirty="0">
                  <a:latin typeface="Monotype Corsiva" pitchFamily="66" charset="0"/>
                </a:endParaRPr>
              </a:p>
            </p:txBody>
          </p:sp>
        </p:grpSp>
        <p:grpSp>
          <p:nvGrpSpPr>
            <p:cNvPr id="7" name="Group 22"/>
            <p:cNvGrpSpPr/>
            <p:nvPr/>
          </p:nvGrpSpPr>
          <p:grpSpPr>
            <a:xfrm>
              <a:off x="2628900" y="4152900"/>
              <a:ext cx="2095500" cy="523220"/>
              <a:chOff x="6286500" y="4964668"/>
              <a:chExt cx="2095500" cy="523220"/>
            </a:xfrm>
          </p:grpSpPr>
          <p:sp>
            <p:nvSpPr>
              <p:cNvPr id="20" name="Rectangle 19"/>
              <p:cNvSpPr/>
              <p:nvPr/>
            </p:nvSpPr>
            <p:spPr>
              <a:xfrm>
                <a:off x="6286500" y="5029200"/>
                <a:ext cx="2095500" cy="457200"/>
              </a:xfrm>
              <a:prstGeom prst="rect">
                <a:avLst/>
              </a:prstGeom>
              <a:solidFill>
                <a:srgbClr val="F125BC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6400800" y="4964668"/>
                <a:ext cx="148457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800" dirty="0" smtClean="0">
                    <a:latin typeface="Arial Narrow"/>
                  </a:rPr>
                  <a:t>A</a:t>
                </a:r>
                <a:r>
                  <a:rPr lang="en-US" sz="2800" baseline="-25000" dirty="0" smtClean="0">
                    <a:latin typeface="Arial Narrow"/>
                  </a:rPr>
                  <a:t>1</a:t>
                </a:r>
                <a:r>
                  <a:rPr lang="en-US" sz="2800" dirty="0" smtClean="0"/>
                  <a:t>, </a:t>
                </a:r>
                <a:r>
                  <a:rPr lang="en-US" sz="2800" dirty="0" smtClean="0">
                    <a:latin typeface="Arial Narrow"/>
                  </a:rPr>
                  <a:t>A</a:t>
                </a:r>
                <a:r>
                  <a:rPr lang="en-US" sz="2800" baseline="-25000" dirty="0" smtClean="0">
                    <a:latin typeface="Arial Narrow"/>
                  </a:rPr>
                  <a:t>2</a:t>
                </a:r>
                <a:r>
                  <a:rPr lang="en-US" sz="2800" dirty="0" smtClean="0"/>
                  <a:t>, … </a:t>
                </a:r>
                <a:endParaRPr lang="en-US" sz="2800" dirty="0"/>
              </a:p>
            </p:txBody>
          </p:sp>
        </p:grpSp>
        <p:sp>
          <p:nvSpPr>
            <p:cNvPr id="26" name="Curved Left Arrow 25"/>
            <p:cNvSpPr/>
            <p:nvPr/>
          </p:nvSpPr>
          <p:spPr>
            <a:xfrm rot="10800000">
              <a:off x="762001" y="571498"/>
              <a:ext cx="731520" cy="5715001"/>
            </a:xfrm>
            <a:prstGeom prst="curvedLeftArrow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8" name="Group 36"/>
            <p:cNvGrpSpPr/>
            <p:nvPr/>
          </p:nvGrpSpPr>
          <p:grpSpPr>
            <a:xfrm>
              <a:off x="2933700" y="4838700"/>
              <a:ext cx="1539204" cy="1485900"/>
              <a:chOff x="3314700" y="4838700"/>
              <a:chExt cx="1539204" cy="1485900"/>
            </a:xfrm>
          </p:grpSpPr>
          <p:sp>
            <p:nvSpPr>
              <p:cNvPr id="28" name="TextBox 27"/>
              <p:cNvSpPr txBox="1"/>
              <p:nvPr/>
            </p:nvSpPr>
            <p:spPr>
              <a:xfrm>
                <a:off x="3314700" y="5678269"/>
                <a:ext cx="1539204" cy="646331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chemeClr val="accent1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2800" dirty="0" smtClean="0"/>
                  <a:t>Update </a:t>
                </a:r>
                <a:r>
                  <a:rPr lang="en-US" sz="3600" dirty="0" smtClean="0">
                    <a:latin typeface="Monotype Corsiva" pitchFamily="66" charset="0"/>
                  </a:rPr>
                  <a:t>D</a:t>
                </a:r>
                <a:endParaRPr lang="en-US" sz="2800" dirty="0">
                  <a:latin typeface="Monotype Corsiva" pitchFamily="66" charset="0"/>
                </a:endParaRPr>
              </a:p>
            </p:txBody>
          </p:sp>
          <p:sp>
            <p:nvSpPr>
              <p:cNvPr id="30" name="Down Arrow 29"/>
              <p:cNvSpPr/>
              <p:nvPr/>
            </p:nvSpPr>
            <p:spPr>
              <a:xfrm>
                <a:off x="3886200" y="4838700"/>
                <a:ext cx="381000" cy="723900"/>
              </a:xfrm>
              <a:prstGeom prst="downArrow">
                <a:avLst/>
              </a:prstGeom>
              <a:solidFill>
                <a:srgbClr val="F125BC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0" name="Group 35"/>
            <p:cNvGrpSpPr/>
            <p:nvPr/>
          </p:nvGrpSpPr>
          <p:grpSpPr>
            <a:xfrm>
              <a:off x="3505200" y="3276600"/>
              <a:ext cx="800100" cy="723900"/>
              <a:chOff x="3886200" y="3276600"/>
              <a:chExt cx="800100" cy="723900"/>
            </a:xfrm>
          </p:grpSpPr>
          <p:sp>
            <p:nvSpPr>
              <p:cNvPr id="25" name="Down Arrow 24"/>
              <p:cNvSpPr/>
              <p:nvPr/>
            </p:nvSpPr>
            <p:spPr>
              <a:xfrm>
                <a:off x="3886200" y="3276600"/>
                <a:ext cx="381000" cy="723900"/>
              </a:xfrm>
              <a:prstGeom prst="downArrow">
                <a:avLst/>
              </a:prstGeom>
              <a:solidFill>
                <a:srgbClr val="F125BC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4288434" y="3276600"/>
                <a:ext cx="397866" cy="523220"/>
              </a:xfrm>
              <a:prstGeom prst="rect">
                <a:avLst/>
              </a:prstGeom>
              <a:solidFill>
                <a:srgbClr val="F125BC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2800" b="1" dirty="0" smtClean="0"/>
                  <a:t>A</a:t>
                </a:r>
                <a:endParaRPr lang="en-US" sz="2800" b="1" dirty="0"/>
              </a:p>
            </p:txBody>
          </p:sp>
        </p:grpSp>
        <p:grpSp>
          <p:nvGrpSpPr>
            <p:cNvPr id="12" name="Group 37"/>
            <p:cNvGrpSpPr/>
            <p:nvPr/>
          </p:nvGrpSpPr>
          <p:grpSpPr>
            <a:xfrm>
              <a:off x="4240041" y="4990326"/>
              <a:ext cx="3837160" cy="767239"/>
              <a:chOff x="4621041" y="4990326"/>
              <a:chExt cx="3837160" cy="767239"/>
            </a:xfrm>
          </p:grpSpPr>
          <p:sp>
            <p:nvSpPr>
              <p:cNvPr id="32" name="Down Arrow 31"/>
              <p:cNvSpPr/>
              <p:nvPr/>
            </p:nvSpPr>
            <p:spPr>
              <a:xfrm rot="17879222">
                <a:off x="5125881" y="4485486"/>
                <a:ext cx="381000" cy="1390680"/>
              </a:xfrm>
              <a:prstGeom prst="downArrow">
                <a:avLst/>
              </a:prstGeom>
              <a:solidFill>
                <a:srgbClr val="F125BC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6096001" y="5295900"/>
                <a:ext cx="2362200" cy="461665"/>
              </a:xfrm>
              <a:prstGeom prst="rect">
                <a:avLst/>
              </a:prstGeom>
              <a:solidFill>
                <a:srgbClr val="F125BC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Combine A</a:t>
                </a:r>
                <a:r>
                  <a:rPr lang="en-US" sz="2400" baseline="-25000" dirty="0" smtClean="0"/>
                  <a:t>1</a:t>
                </a:r>
                <a:r>
                  <a:rPr lang="en-US" sz="2400" dirty="0" smtClean="0"/>
                  <a:t>, A</a:t>
                </a:r>
                <a:r>
                  <a:rPr lang="en-US" sz="2400" baseline="-25000" dirty="0" smtClean="0"/>
                  <a:t>2</a:t>
                </a:r>
                <a:r>
                  <a:rPr lang="en-US" sz="2400" dirty="0" smtClean="0"/>
                  <a:t>, …</a:t>
                </a:r>
                <a:endParaRPr lang="en-US" sz="2400" dirty="0"/>
              </a:p>
            </p:txBody>
          </p:sp>
        </p:grpSp>
        <p:sp>
          <p:nvSpPr>
            <p:cNvPr id="39" name="TextBox 38"/>
            <p:cNvSpPr txBox="1"/>
            <p:nvPr/>
          </p:nvSpPr>
          <p:spPr>
            <a:xfrm>
              <a:off x="6172201" y="4838700"/>
              <a:ext cx="1215397" cy="523220"/>
            </a:xfrm>
            <a:prstGeom prst="rect">
              <a:avLst/>
            </a:prstGeom>
            <a:solidFill>
              <a:srgbClr val="FFFF00"/>
            </a:solidFill>
          </p:spPr>
          <p:txBody>
            <a:bodyPr wrap="none" rtlCol="0">
              <a:spAutoFit/>
            </a:bodyPr>
            <a:lstStyle/>
            <a:p>
              <a:r>
                <a:rPr lang="en-US" sz="2800" dirty="0" smtClean="0"/>
                <a:t>majority</a:t>
              </a:r>
              <a:endParaRPr lang="en-US" sz="2800" dirty="0">
                <a:latin typeface="Monotype Corsiva" pitchFamily="66" charset="0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5806971" y="114300"/>
            <a:ext cx="3195105" cy="1077218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sz="2800" dirty="0" smtClean="0"/>
              <a:t>Initially:</a:t>
            </a:r>
          </a:p>
          <a:p>
            <a:r>
              <a:rPr lang="en-US" sz="3600" dirty="0" smtClean="0">
                <a:latin typeface="Monotype Corsiva" pitchFamily="66" charset="0"/>
              </a:rPr>
              <a:t>D </a:t>
            </a:r>
            <a:r>
              <a:rPr lang="en-US" sz="2800" dirty="0" smtClean="0"/>
              <a:t>uniform on DB rows</a:t>
            </a:r>
            <a:endParaRPr lang="en-US" sz="2800" dirty="0">
              <a:latin typeface="Monotype Corsiva" pitchFamily="66" charset="0"/>
            </a:endParaRPr>
          </a:p>
        </p:txBody>
      </p:sp>
      <p:sp>
        <p:nvSpPr>
          <p:cNvPr id="38" name="Explosion 1 37"/>
          <p:cNvSpPr/>
          <p:nvPr/>
        </p:nvSpPr>
        <p:spPr>
          <a:xfrm>
            <a:off x="762000" y="5981700"/>
            <a:ext cx="914400" cy="914400"/>
          </a:xfrm>
          <a:prstGeom prst="irregularSeal1">
            <a:avLst/>
          </a:prstGeom>
          <a:solidFill>
            <a:srgbClr val="FF7D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Explosion 1 39"/>
          <p:cNvSpPr/>
          <p:nvPr/>
        </p:nvSpPr>
        <p:spPr>
          <a:xfrm>
            <a:off x="1943100" y="38100"/>
            <a:ext cx="914400" cy="914400"/>
          </a:xfrm>
          <a:prstGeom prst="irregularSeal1">
            <a:avLst/>
          </a:prstGeom>
          <a:solidFill>
            <a:srgbClr val="FF7D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Explosion 1 40"/>
          <p:cNvSpPr/>
          <p:nvPr/>
        </p:nvSpPr>
        <p:spPr>
          <a:xfrm>
            <a:off x="3429000" y="2667000"/>
            <a:ext cx="914400" cy="914400"/>
          </a:xfrm>
          <a:prstGeom prst="irregularSeal1">
            <a:avLst/>
          </a:prstGeom>
          <a:solidFill>
            <a:srgbClr val="FF7D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/>
          <p:cNvSpPr txBox="1"/>
          <p:nvPr/>
        </p:nvSpPr>
        <p:spPr>
          <a:xfrm>
            <a:off x="4524882" y="3239869"/>
            <a:ext cx="3501280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sz="2800" dirty="0" smtClean="0"/>
              <a:t>Does well on ½ + </a:t>
            </a:r>
            <a:r>
              <a:rPr lang="en-US" sz="2800" dirty="0" smtClean="0">
                <a:latin typeface="cmmi10"/>
              </a:rPr>
              <a:t>´ </a:t>
            </a:r>
            <a:r>
              <a:rPr lang="en-US" sz="2800" dirty="0" smtClean="0"/>
              <a:t>of</a:t>
            </a:r>
            <a:r>
              <a:rPr lang="en-US" sz="2800" dirty="0" smtClean="0">
                <a:latin typeface="cmmi10"/>
              </a:rPr>
              <a:t> </a:t>
            </a:r>
            <a:r>
              <a:rPr lang="en-US" sz="3600" dirty="0" smtClean="0">
                <a:latin typeface="Monotype Corsiva" pitchFamily="66" charset="0"/>
              </a:rPr>
              <a:t>D</a:t>
            </a:r>
            <a:endParaRPr lang="en-US" sz="2800" dirty="0">
              <a:latin typeface="Monotype Corsiva" pitchFamily="66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6134100" y="1485900"/>
            <a:ext cx="2705100" cy="2057400"/>
            <a:chOff x="6553200" y="2743200"/>
            <a:chExt cx="2705100" cy="2057400"/>
          </a:xfrm>
        </p:grpSpPr>
        <p:sp>
          <p:nvSpPr>
            <p:cNvPr id="36" name="Explosion 1 35"/>
            <p:cNvSpPr/>
            <p:nvPr/>
          </p:nvSpPr>
          <p:spPr>
            <a:xfrm>
              <a:off x="6553200" y="2743200"/>
              <a:ext cx="2705100" cy="2057400"/>
            </a:xfrm>
            <a:prstGeom prst="irregularSeal1">
              <a:avLst/>
            </a:prstGeom>
            <a:solidFill>
              <a:srgbClr val="FF7D8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6956209" y="3352800"/>
              <a:ext cx="1959191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400" dirty="0" smtClean="0"/>
                <a:t>Privacy?</a:t>
              </a:r>
              <a:endParaRPr lang="en-US" sz="4400" dirty="0"/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6551884" y="5801380"/>
            <a:ext cx="16396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F125BC"/>
                </a:solidFill>
              </a:rPr>
              <a:t>Terminate?</a:t>
            </a:r>
            <a:endParaRPr lang="en-US" sz="2800" dirty="0">
              <a:solidFill>
                <a:srgbClr val="F125BC"/>
              </a:solidFill>
            </a:endParaRPr>
          </a:p>
        </p:txBody>
      </p:sp>
      <p:sp>
        <p:nvSpPr>
          <p:cNvPr id="45" name="Explosion 1 44"/>
          <p:cNvSpPr/>
          <p:nvPr/>
        </p:nvSpPr>
        <p:spPr>
          <a:xfrm>
            <a:off x="7543800" y="5600700"/>
            <a:ext cx="914400" cy="914400"/>
          </a:xfrm>
          <a:prstGeom prst="irregularSeal1">
            <a:avLst/>
          </a:prstGeom>
          <a:solidFill>
            <a:srgbClr val="FF7D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advTm="5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40" grpId="0" animBg="1"/>
      <p:bldP spid="41" grpId="0" animBg="1"/>
      <p:bldP spid="4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accent1"/>
                </a:solidFill>
              </a:rPr>
              <a:t>Private Boosting for People</a:t>
            </a:r>
            <a:endParaRPr lang="en-US" sz="40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Base learner must be differentially private</a:t>
            </a:r>
          </a:p>
          <a:p>
            <a:r>
              <a:rPr lang="en-US" dirty="0" smtClean="0"/>
              <a:t>Main concern is rows whose weight grows too large</a:t>
            </a:r>
          </a:p>
          <a:p>
            <a:pPr lvl="1"/>
            <a:r>
              <a:rPr lang="en-US" dirty="0" smtClean="0"/>
              <a:t>Affects termination test, sampling, re-normalizing</a:t>
            </a:r>
          </a:p>
          <a:p>
            <a:pPr lvl="1"/>
            <a:r>
              <a:rPr lang="en-US" dirty="0" smtClean="0"/>
              <a:t>Similar to problem arising when learning in the presence of noise</a:t>
            </a:r>
          </a:p>
          <a:p>
            <a:pPr lvl="1"/>
            <a:r>
              <a:rPr lang="en-US" dirty="0" smtClean="0"/>
              <a:t>Similar solution: smooth boosting</a:t>
            </a:r>
          </a:p>
          <a:p>
            <a:r>
              <a:rPr lang="en-US" dirty="0" smtClean="0"/>
              <a:t>Remove (give up on) elements that become too heavy</a:t>
            </a:r>
          </a:p>
          <a:p>
            <a:pPr lvl="1"/>
            <a:r>
              <a:rPr lang="en-US" dirty="0" smtClean="0"/>
              <a:t>Carefully!  Removing one heavy element and re-normalizing may cause another element to become heavy…</a:t>
            </a:r>
          </a:p>
          <a:p>
            <a:pPr lvl="1"/>
            <a:r>
              <a:rPr lang="en-US" dirty="0" smtClean="0"/>
              <a:t>Ensure this is rare (else give up on too many elements; hurt accuracy)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sz="3200" dirty="0" smtClean="0">
              <a:latin typeface="Monotype Corsiva" pitchFamily="66" charset="0"/>
            </a:endParaRP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accent1"/>
                </a:solidFill>
              </a:rPr>
              <a:t>Iterative Smoothing</a:t>
            </a:r>
            <a:endParaRPr lang="en-US" sz="40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Not today.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accent1"/>
                </a:solidFill>
              </a:rPr>
              <a:t>Boosting for Queries?</a:t>
            </a:r>
            <a:endParaRPr lang="en-US" sz="40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Goal: Given database DB and a set </a:t>
            </a:r>
            <a:r>
              <a:rPr lang="en-US" sz="3200" dirty="0" smtClean="0">
                <a:latin typeface="Monotype Corsiva" pitchFamily="66" charset="0"/>
              </a:rPr>
              <a:t>Q</a:t>
            </a:r>
            <a:r>
              <a:rPr lang="en-US" dirty="0" smtClean="0"/>
              <a:t> of low-sensitivity queries, produce an object </a:t>
            </a:r>
            <a:r>
              <a:rPr lang="en-US" dirty="0" smtClean="0">
                <a:latin typeface="Old English Text MT" pitchFamily="66" charset="0"/>
              </a:rPr>
              <a:t>O</a:t>
            </a:r>
            <a:r>
              <a:rPr lang="en-US" dirty="0" smtClean="0"/>
              <a:t> (</a:t>
            </a:r>
            <a:r>
              <a:rPr lang="en-US" dirty="0" err="1" smtClean="0"/>
              <a:t>eg</a:t>
            </a:r>
            <a:r>
              <a:rPr lang="en-US" dirty="0" smtClean="0"/>
              <a:t>, synthetic database) such that                     </a:t>
            </a:r>
            <a:r>
              <a:rPr lang="en-US" dirty="0" smtClean="0">
                <a:latin typeface="cmsy10"/>
              </a:rPr>
              <a:t>8</a:t>
            </a:r>
            <a:r>
              <a:rPr lang="en-US" dirty="0" smtClean="0"/>
              <a:t> q </a:t>
            </a:r>
            <a:r>
              <a:rPr lang="en-US" dirty="0" smtClean="0">
                <a:latin typeface="cmsy10"/>
              </a:rPr>
              <a:t>2</a:t>
            </a:r>
            <a:r>
              <a:rPr lang="en-US" dirty="0" smtClean="0"/>
              <a:t> </a:t>
            </a:r>
            <a:r>
              <a:rPr lang="en-US" sz="3200" dirty="0" smtClean="0">
                <a:latin typeface="Monotype Corsiva" pitchFamily="66" charset="0"/>
              </a:rPr>
              <a:t>Q</a:t>
            </a:r>
            <a:r>
              <a:rPr lang="en-US" dirty="0" smtClean="0"/>
              <a:t> : can extract from </a:t>
            </a:r>
            <a:r>
              <a:rPr lang="en-US" dirty="0" smtClean="0">
                <a:latin typeface="Old English Text MT" pitchFamily="66" charset="0"/>
              </a:rPr>
              <a:t>O</a:t>
            </a:r>
            <a:r>
              <a:rPr lang="en-US" dirty="0" smtClean="0"/>
              <a:t> an approximation of q(DB).</a:t>
            </a:r>
          </a:p>
          <a:p>
            <a:endParaRPr lang="en-US" dirty="0" smtClean="0"/>
          </a:p>
          <a:p>
            <a:r>
              <a:rPr lang="en-US" dirty="0" smtClean="0"/>
              <a:t>Assume existence of (</a:t>
            </a:r>
            <a:r>
              <a:rPr lang="en-US" dirty="0" smtClean="0">
                <a:latin typeface="cmmi10"/>
              </a:rPr>
              <a:t>²</a:t>
            </a:r>
            <a:r>
              <a:rPr lang="en-US" baseline="-25000" dirty="0" smtClean="0">
                <a:latin typeface="Arial Narrow"/>
              </a:rPr>
              <a:t>0</a:t>
            </a:r>
            <a:r>
              <a:rPr lang="en-US" dirty="0" smtClean="0"/>
              <a:t>, </a:t>
            </a:r>
            <a:r>
              <a:rPr lang="en-US" dirty="0" smtClean="0">
                <a:latin typeface="cmmi10"/>
              </a:rPr>
              <a:t>±</a:t>
            </a:r>
            <a:r>
              <a:rPr lang="en-US" baseline="-25000" dirty="0" smtClean="0"/>
              <a:t>0</a:t>
            </a:r>
            <a:r>
              <a:rPr lang="en-US" dirty="0" smtClean="0"/>
              <a:t>)-</a:t>
            </a:r>
            <a:r>
              <a:rPr lang="en-US" dirty="0" err="1" smtClean="0"/>
              <a:t>dp</a:t>
            </a:r>
            <a:r>
              <a:rPr lang="en-US" dirty="0" smtClean="0"/>
              <a:t> Base Learner producing an object </a:t>
            </a:r>
            <a:r>
              <a:rPr lang="en-US" dirty="0" smtClean="0">
                <a:latin typeface="Old English Text MT" pitchFamily="66" charset="0"/>
              </a:rPr>
              <a:t>O</a:t>
            </a:r>
            <a:r>
              <a:rPr lang="en-US" dirty="0" smtClean="0"/>
              <a:t> that does well on more than half of </a:t>
            </a:r>
            <a:r>
              <a:rPr lang="en-US" sz="3200" dirty="0" smtClean="0">
                <a:latin typeface="Monotype Corsiva" pitchFamily="66" charset="0"/>
              </a:rPr>
              <a:t>D</a:t>
            </a:r>
          </a:p>
          <a:p>
            <a:pPr lvl="1"/>
            <a:r>
              <a:rPr lang="en-US" dirty="0" smtClean="0">
                <a:latin typeface="Arial Narrow"/>
              </a:rPr>
              <a:t>Pr </a:t>
            </a:r>
            <a:r>
              <a:rPr lang="en-US" sz="3200" baseline="-25000" dirty="0" smtClean="0">
                <a:latin typeface="Arial Narrow"/>
              </a:rPr>
              <a:t>q</a:t>
            </a:r>
            <a:r>
              <a:rPr lang="en-US" sz="3200" baseline="-25000" dirty="0" smtClean="0"/>
              <a:t> </a:t>
            </a:r>
            <a:r>
              <a:rPr lang="en-US" sz="3200" baseline="-25000" dirty="0" smtClean="0">
                <a:latin typeface="cmsy10"/>
              </a:rPr>
              <a:t>» </a:t>
            </a:r>
            <a:r>
              <a:rPr lang="en-US" sz="3200" baseline="-25000" dirty="0" smtClean="0">
                <a:latin typeface="Monotype Corsiva"/>
              </a:rPr>
              <a:t>D </a:t>
            </a:r>
            <a:r>
              <a:rPr lang="en-US" dirty="0" smtClean="0"/>
              <a:t>[ </a:t>
            </a:r>
            <a:r>
              <a:rPr lang="en-US" dirty="0" smtClean="0">
                <a:solidFill>
                  <a:srgbClr val="FF0000"/>
                </a:solidFill>
              </a:rPr>
              <a:t>|q(</a:t>
            </a:r>
            <a:r>
              <a:rPr lang="en-US" dirty="0" smtClean="0">
                <a:solidFill>
                  <a:srgbClr val="FF0000"/>
                </a:solidFill>
                <a:latin typeface="Old English Text MT" pitchFamily="66" charset="0"/>
              </a:rPr>
              <a:t>O</a:t>
            </a:r>
            <a:r>
              <a:rPr lang="en-US" dirty="0" smtClean="0">
                <a:solidFill>
                  <a:srgbClr val="FF0000"/>
                </a:solidFill>
              </a:rPr>
              <a:t>) – q(DB)| &lt; </a:t>
            </a:r>
            <a:r>
              <a:rPr lang="en-US" dirty="0" smtClean="0">
                <a:solidFill>
                  <a:srgbClr val="FF0000"/>
                </a:solidFill>
                <a:latin typeface="cmmi10"/>
              </a:rPr>
              <a:t>¸ </a:t>
            </a:r>
            <a:r>
              <a:rPr lang="en-US" dirty="0" smtClean="0"/>
              <a:t>] &gt; (1/2 + </a:t>
            </a:r>
            <a:r>
              <a:rPr lang="en-US" dirty="0" smtClean="0">
                <a:latin typeface="cmmi10"/>
              </a:rPr>
              <a:t>´</a:t>
            </a:r>
            <a:r>
              <a:rPr lang="en-US" dirty="0" smtClean="0"/>
              <a:t>)</a:t>
            </a:r>
            <a:endParaRPr lang="en-US" dirty="0" smtClean="0">
              <a:latin typeface="cmmi1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"/>
          <p:cNvGrpSpPr/>
          <p:nvPr/>
        </p:nvGrpSpPr>
        <p:grpSpPr>
          <a:xfrm>
            <a:off x="762000" y="457200"/>
            <a:ext cx="7315200" cy="5867400"/>
            <a:chOff x="762001" y="457200"/>
            <a:chExt cx="7315200" cy="5867400"/>
          </a:xfrm>
        </p:grpSpPr>
        <p:grpSp>
          <p:nvGrpSpPr>
            <p:cNvPr id="3" name="Group 11"/>
            <p:cNvGrpSpPr/>
            <p:nvPr/>
          </p:nvGrpSpPr>
          <p:grpSpPr>
            <a:xfrm>
              <a:off x="2362200" y="1371600"/>
              <a:ext cx="2781300" cy="1676400"/>
              <a:chOff x="2743200" y="1752600"/>
              <a:chExt cx="2781300" cy="1676400"/>
            </a:xfrm>
          </p:grpSpPr>
          <p:grpSp>
            <p:nvGrpSpPr>
              <p:cNvPr id="4" name="Group 9"/>
              <p:cNvGrpSpPr/>
              <p:nvPr/>
            </p:nvGrpSpPr>
            <p:grpSpPr>
              <a:xfrm>
                <a:off x="2743200" y="2514600"/>
                <a:ext cx="2781300" cy="914400"/>
                <a:chOff x="2743200" y="2514600"/>
                <a:chExt cx="2781300" cy="914400"/>
              </a:xfrm>
            </p:grpSpPr>
            <p:sp>
              <p:nvSpPr>
                <p:cNvPr id="5" name="Rectangle 4"/>
                <p:cNvSpPr/>
                <p:nvPr/>
              </p:nvSpPr>
              <p:spPr>
                <a:xfrm>
                  <a:off x="2743200" y="2514600"/>
                  <a:ext cx="2781300" cy="914400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" name="TextBox 8"/>
                <p:cNvSpPr txBox="1"/>
                <p:nvPr/>
              </p:nvSpPr>
              <p:spPr>
                <a:xfrm>
                  <a:off x="3009900" y="2667000"/>
                  <a:ext cx="2207656" cy="58477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3200" dirty="0" smtClean="0"/>
                    <a:t>Base Learner</a:t>
                  </a:r>
                  <a:endParaRPr lang="en-US" sz="3200" dirty="0"/>
                </a:p>
              </p:txBody>
            </p:sp>
          </p:grpSp>
          <p:sp>
            <p:nvSpPr>
              <p:cNvPr id="11" name="Down Arrow 10"/>
              <p:cNvSpPr/>
              <p:nvPr/>
            </p:nvSpPr>
            <p:spPr>
              <a:xfrm>
                <a:off x="3924300" y="1752600"/>
                <a:ext cx="342900" cy="647700"/>
              </a:xfrm>
              <a:prstGeom prst="downArrow">
                <a:avLst/>
              </a:prstGeom>
              <a:solidFill>
                <a:schemeClr val="bg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6" name="Group 34"/>
            <p:cNvGrpSpPr/>
            <p:nvPr/>
          </p:nvGrpSpPr>
          <p:grpSpPr>
            <a:xfrm>
              <a:off x="1714500" y="457200"/>
              <a:ext cx="4053784" cy="647701"/>
              <a:chOff x="2095500" y="457200"/>
              <a:chExt cx="4053784" cy="647701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2095500" y="468664"/>
                <a:ext cx="4000500" cy="636237"/>
              </a:xfrm>
              <a:prstGeom prst="rect">
                <a:avLst/>
              </a:prstGeom>
              <a:solidFill>
                <a:schemeClr val="bg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2095500" y="457200"/>
                <a:ext cx="405378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/>
                  <a:t>S: Labeled examples from </a:t>
                </a:r>
                <a:r>
                  <a:rPr lang="en-US" sz="3600" dirty="0" smtClean="0">
                    <a:latin typeface="Monotype Corsiva" pitchFamily="66" charset="0"/>
                  </a:rPr>
                  <a:t>D</a:t>
                </a:r>
                <a:endParaRPr lang="en-US" sz="2800" dirty="0">
                  <a:latin typeface="Monotype Corsiva" pitchFamily="66" charset="0"/>
                </a:endParaRPr>
              </a:p>
            </p:txBody>
          </p:sp>
        </p:grpSp>
        <p:grpSp>
          <p:nvGrpSpPr>
            <p:cNvPr id="7" name="Group 22"/>
            <p:cNvGrpSpPr/>
            <p:nvPr/>
          </p:nvGrpSpPr>
          <p:grpSpPr>
            <a:xfrm>
              <a:off x="2628900" y="4152900"/>
              <a:ext cx="2095500" cy="523220"/>
              <a:chOff x="6286500" y="4964668"/>
              <a:chExt cx="2095500" cy="523220"/>
            </a:xfrm>
          </p:grpSpPr>
          <p:sp>
            <p:nvSpPr>
              <p:cNvPr id="20" name="Rectangle 19"/>
              <p:cNvSpPr/>
              <p:nvPr/>
            </p:nvSpPr>
            <p:spPr>
              <a:xfrm>
                <a:off x="6286500" y="5029200"/>
                <a:ext cx="2095500" cy="457200"/>
              </a:xfrm>
              <a:prstGeom prst="rect">
                <a:avLst/>
              </a:prstGeom>
              <a:solidFill>
                <a:srgbClr val="F125BC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6400800" y="4964668"/>
                <a:ext cx="148457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800" dirty="0" smtClean="0">
                    <a:latin typeface="Arial Narrow"/>
                  </a:rPr>
                  <a:t>A</a:t>
                </a:r>
                <a:r>
                  <a:rPr lang="en-US" sz="2800" baseline="-25000" dirty="0" smtClean="0">
                    <a:latin typeface="Arial Narrow"/>
                  </a:rPr>
                  <a:t>1</a:t>
                </a:r>
                <a:r>
                  <a:rPr lang="en-US" sz="2800" dirty="0" smtClean="0"/>
                  <a:t>, </a:t>
                </a:r>
                <a:r>
                  <a:rPr lang="en-US" sz="2800" dirty="0" smtClean="0">
                    <a:latin typeface="Arial Narrow"/>
                  </a:rPr>
                  <a:t>A</a:t>
                </a:r>
                <a:r>
                  <a:rPr lang="en-US" sz="2800" baseline="-25000" dirty="0" smtClean="0">
                    <a:latin typeface="Arial Narrow"/>
                  </a:rPr>
                  <a:t>2</a:t>
                </a:r>
                <a:r>
                  <a:rPr lang="en-US" sz="2800" dirty="0" smtClean="0"/>
                  <a:t>, … </a:t>
                </a:r>
                <a:endParaRPr lang="en-US" sz="2800" dirty="0"/>
              </a:p>
            </p:txBody>
          </p:sp>
        </p:grpSp>
        <p:sp>
          <p:nvSpPr>
            <p:cNvPr id="26" name="Curved Left Arrow 25"/>
            <p:cNvSpPr/>
            <p:nvPr/>
          </p:nvSpPr>
          <p:spPr>
            <a:xfrm rot="10800000">
              <a:off x="762001" y="571498"/>
              <a:ext cx="731520" cy="5715001"/>
            </a:xfrm>
            <a:prstGeom prst="curvedLeftArrow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8" name="Group 36"/>
            <p:cNvGrpSpPr/>
            <p:nvPr/>
          </p:nvGrpSpPr>
          <p:grpSpPr>
            <a:xfrm>
              <a:off x="2933700" y="4838700"/>
              <a:ext cx="1539204" cy="1485900"/>
              <a:chOff x="3314700" y="4838700"/>
              <a:chExt cx="1539204" cy="1485900"/>
            </a:xfrm>
          </p:grpSpPr>
          <p:sp>
            <p:nvSpPr>
              <p:cNvPr id="28" name="TextBox 27"/>
              <p:cNvSpPr txBox="1"/>
              <p:nvPr/>
            </p:nvSpPr>
            <p:spPr>
              <a:xfrm>
                <a:off x="3314700" y="5678269"/>
                <a:ext cx="1539204" cy="646331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chemeClr val="accent1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2800" dirty="0" smtClean="0"/>
                  <a:t>Update </a:t>
                </a:r>
                <a:r>
                  <a:rPr lang="en-US" sz="3600" dirty="0" smtClean="0">
                    <a:latin typeface="Monotype Corsiva" pitchFamily="66" charset="0"/>
                  </a:rPr>
                  <a:t>D</a:t>
                </a:r>
                <a:endParaRPr lang="en-US" sz="2800" dirty="0">
                  <a:latin typeface="Monotype Corsiva" pitchFamily="66" charset="0"/>
                </a:endParaRPr>
              </a:p>
            </p:txBody>
          </p:sp>
          <p:sp>
            <p:nvSpPr>
              <p:cNvPr id="30" name="Down Arrow 29"/>
              <p:cNvSpPr/>
              <p:nvPr/>
            </p:nvSpPr>
            <p:spPr>
              <a:xfrm>
                <a:off x="3886200" y="4838700"/>
                <a:ext cx="381000" cy="723900"/>
              </a:xfrm>
              <a:prstGeom prst="downArrow">
                <a:avLst/>
              </a:prstGeom>
              <a:solidFill>
                <a:srgbClr val="F125BC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0" name="Group 35"/>
            <p:cNvGrpSpPr/>
            <p:nvPr/>
          </p:nvGrpSpPr>
          <p:grpSpPr>
            <a:xfrm>
              <a:off x="3505200" y="3276600"/>
              <a:ext cx="800100" cy="723900"/>
              <a:chOff x="3886200" y="3276600"/>
              <a:chExt cx="800100" cy="723900"/>
            </a:xfrm>
          </p:grpSpPr>
          <p:sp>
            <p:nvSpPr>
              <p:cNvPr id="25" name="Down Arrow 24"/>
              <p:cNvSpPr/>
              <p:nvPr/>
            </p:nvSpPr>
            <p:spPr>
              <a:xfrm>
                <a:off x="3886200" y="3276600"/>
                <a:ext cx="381000" cy="723900"/>
              </a:xfrm>
              <a:prstGeom prst="downArrow">
                <a:avLst/>
              </a:prstGeom>
              <a:solidFill>
                <a:srgbClr val="F125BC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4288434" y="3276600"/>
                <a:ext cx="397866" cy="523220"/>
              </a:xfrm>
              <a:prstGeom prst="rect">
                <a:avLst/>
              </a:prstGeom>
              <a:solidFill>
                <a:srgbClr val="F125BC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2800" b="1" dirty="0" smtClean="0"/>
                  <a:t>A</a:t>
                </a:r>
                <a:endParaRPr lang="en-US" sz="2800" b="1" dirty="0"/>
              </a:p>
            </p:txBody>
          </p:sp>
        </p:grpSp>
        <p:grpSp>
          <p:nvGrpSpPr>
            <p:cNvPr id="12" name="Group 37"/>
            <p:cNvGrpSpPr/>
            <p:nvPr/>
          </p:nvGrpSpPr>
          <p:grpSpPr>
            <a:xfrm>
              <a:off x="4240041" y="4990326"/>
              <a:ext cx="3837160" cy="767239"/>
              <a:chOff x="4621041" y="4990326"/>
              <a:chExt cx="3837160" cy="767239"/>
            </a:xfrm>
          </p:grpSpPr>
          <p:sp>
            <p:nvSpPr>
              <p:cNvPr id="32" name="Down Arrow 31"/>
              <p:cNvSpPr/>
              <p:nvPr/>
            </p:nvSpPr>
            <p:spPr>
              <a:xfrm rot="17879222">
                <a:off x="5125881" y="4485486"/>
                <a:ext cx="381000" cy="1390680"/>
              </a:xfrm>
              <a:prstGeom prst="downArrow">
                <a:avLst/>
              </a:prstGeom>
              <a:solidFill>
                <a:srgbClr val="F125BC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6096001" y="5295900"/>
                <a:ext cx="2362200" cy="461665"/>
              </a:xfrm>
              <a:prstGeom prst="rect">
                <a:avLst/>
              </a:prstGeom>
              <a:solidFill>
                <a:srgbClr val="F125BC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Combine A</a:t>
                </a:r>
                <a:r>
                  <a:rPr lang="en-US" sz="2400" baseline="-25000" dirty="0" smtClean="0"/>
                  <a:t>1</a:t>
                </a:r>
                <a:r>
                  <a:rPr lang="en-US" sz="2400" dirty="0" smtClean="0"/>
                  <a:t>, A</a:t>
                </a:r>
                <a:r>
                  <a:rPr lang="en-US" sz="2400" baseline="-25000" dirty="0" smtClean="0"/>
                  <a:t>2</a:t>
                </a:r>
                <a:r>
                  <a:rPr lang="en-US" sz="2400" dirty="0" smtClean="0"/>
                  <a:t>, …</a:t>
                </a:r>
                <a:endParaRPr lang="en-US" sz="2400" dirty="0"/>
              </a:p>
            </p:txBody>
          </p:sp>
        </p:grpSp>
      </p:grpSp>
      <p:sp>
        <p:nvSpPr>
          <p:cNvPr id="27" name="TextBox 26"/>
          <p:cNvSpPr txBox="1"/>
          <p:nvPr/>
        </p:nvSpPr>
        <p:spPr>
          <a:xfrm>
            <a:off x="5806971" y="114300"/>
            <a:ext cx="2358338" cy="1077218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sz="2800" dirty="0" smtClean="0"/>
              <a:t>Initially:</a:t>
            </a:r>
          </a:p>
          <a:p>
            <a:r>
              <a:rPr lang="en-US" sz="3600" dirty="0" smtClean="0">
                <a:latin typeface="Monotype Corsiva" pitchFamily="66" charset="0"/>
              </a:rPr>
              <a:t>D </a:t>
            </a:r>
            <a:r>
              <a:rPr lang="en-US" sz="2800" dirty="0" smtClean="0"/>
              <a:t>uniform on </a:t>
            </a:r>
            <a:r>
              <a:rPr lang="en-US" sz="3600" dirty="0" smtClean="0">
                <a:latin typeface="Monotype Corsiva" pitchFamily="66" charset="0"/>
              </a:rPr>
              <a:t>Q</a:t>
            </a:r>
            <a:endParaRPr lang="en-US" sz="2800" dirty="0">
              <a:latin typeface="Monotype Corsiva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533269" y="3238500"/>
            <a:ext cx="3501280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sz="2800" dirty="0" smtClean="0"/>
              <a:t>Does well on ½ + </a:t>
            </a:r>
            <a:r>
              <a:rPr lang="en-US" sz="2800" dirty="0" smtClean="0">
                <a:latin typeface="cmmi10"/>
              </a:rPr>
              <a:t>´ </a:t>
            </a:r>
            <a:r>
              <a:rPr lang="en-US" sz="2800" dirty="0" smtClean="0"/>
              <a:t>of</a:t>
            </a:r>
            <a:r>
              <a:rPr lang="en-US" sz="2800" dirty="0" smtClean="0">
                <a:latin typeface="cmmi10"/>
              </a:rPr>
              <a:t> </a:t>
            </a:r>
            <a:r>
              <a:rPr lang="en-US" sz="3600" dirty="0" smtClean="0">
                <a:latin typeface="Monotype Corsiva" pitchFamily="66" charset="0"/>
              </a:rPr>
              <a:t>D</a:t>
            </a:r>
            <a:endParaRPr lang="en-US" sz="2800" dirty="0">
              <a:latin typeface="Monotype Corsiva" pitchFamily="66" charset="0"/>
            </a:endParaRPr>
          </a:p>
        </p:txBody>
      </p:sp>
    </p:spTree>
  </p:cSld>
  <p:clrMapOvr>
    <a:masterClrMapping/>
  </p:clrMapOvr>
  <p:transition advTm="571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1554654" y="5751493"/>
            <a:ext cx="1721946" cy="954107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/>
              <a:t>-1/+1</a:t>
            </a:r>
          </a:p>
          <a:p>
            <a:pPr algn="ctr"/>
            <a:r>
              <a:rPr lang="en-US" sz="2800" dirty="0" smtClean="0"/>
              <a:t>renormalize</a:t>
            </a:r>
          </a:p>
        </p:txBody>
      </p:sp>
      <p:grpSp>
        <p:nvGrpSpPr>
          <p:cNvPr id="2" name="Group 23"/>
          <p:cNvGrpSpPr/>
          <p:nvPr/>
        </p:nvGrpSpPr>
        <p:grpSpPr>
          <a:xfrm>
            <a:off x="762000" y="457200"/>
            <a:ext cx="7315200" cy="5867400"/>
            <a:chOff x="762001" y="457200"/>
            <a:chExt cx="7315200" cy="5867400"/>
          </a:xfrm>
        </p:grpSpPr>
        <p:grpSp>
          <p:nvGrpSpPr>
            <p:cNvPr id="3" name="Group 11"/>
            <p:cNvGrpSpPr/>
            <p:nvPr/>
          </p:nvGrpSpPr>
          <p:grpSpPr>
            <a:xfrm>
              <a:off x="2362200" y="1371600"/>
              <a:ext cx="2781300" cy="1676400"/>
              <a:chOff x="2743200" y="1752600"/>
              <a:chExt cx="2781300" cy="1676400"/>
            </a:xfrm>
          </p:grpSpPr>
          <p:grpSp>
            <p:nvGrpSpPr>
              <p:cNvPr id="4" name="Group 9"/>
              <p:cNvGrpSpPr/>
              <p:nvPr/>
            </p:nvGrpSpPr>
            <p:grpSpPr>
              <a:xfrm>
                <a:off x="2743200" y="2514600"/>
                <a:ext cx="2781300" cy="914400"/>
                <a:chOff x="2743200" y="2514600"/>
                <a:chExt cx="2781300" cy="914400"/>
              </a:xfrm>
            </p:grpSpPr>
            <p:sp>
              <p:nvSpPr>
                <p:cNvPr id="5" name="Rectangle 4"/>
                <p:cNvSpPr/>
                <p:nvPr/>
              </p:nvSpPr>
              <p:spPr>
                <a:xfrm>
                  <a:off x="2743200" y="2514600"/>
                  <a:ext cx="2781300" cy="914400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" name="TextBox 8"/>
                <p:cNvSpPr txBox="1"/>
                <p:nvPr/>
              </p:nvSpPr>
              <p:spPr>
                <a:xfrm>
                  <a:off x="3009900" y="2667000"/>
                  <a:ext cx="2207656" cy="58477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3200" dirty="0" smtClean="0"/>
                    <a:t>Base Learner</a:t>
                  </a:r>
                  <a:endParaRPr lang="en-US" sz="3200" dirty="0"/>
                </a:p>
              </p:txBody>
            </p:sp>
          </p:grpSp>
          <p:sp>
            <p:nvSpPr>
              <p:cNvPr id="11" name="Down Arrow 10"/>
              <p:cNvSpPr/>
              <p:nvPr/>
            </p:nvSpPr>
            <p:spPr>
              <a:xfrm>
                <a:off x="3924300" y="1752600"/>
                <a:ext cx="342900" cy="647700"/>
              </a:xfrm>
              <a:prstGeom prst="downArrow">
                <a:avLst/>
              </a:prstGeom>
              <a:solidFill>
                <a:schemeClr val="bg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6" name="Group 34"/>
            <p:cNvGrpSpPr/>
            <p:nvPr/>
          </p:nvGrpSpPr>
          <p:grpSpPr>
            <a:xfrm>
              <a:off x="1714500" y="457200"/>
              <a:ext cx="4053784" cy="647701"/>
              <a:chOff x="2095500" y="457200"/>
              <a:chExt cx="4053784" cy="647701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2095500" y="468664"/>
                <a:ext cx="4000500" cy="636237"/>
              </a:xfrm>
              <a:prstGeom prst="rect">
                <a:avLst/>
              </a:prstGeom>
              <a:solidFill>
                <a:schemeClr val="bg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2095500" y="457200"/>
                <a:ext cx="405378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/>
                  <a:t>S: Labeled examples from </a:t>
                </a:r>
                <a:r>
                  <a:rPr lang="en-US" sz="3600" dirty="0" smtClean="0">
                    <a:latin typeface="Monotype Corsiva" pitchFamily="66" charset="0"/>
                  </a:rPr>
                  <a:t>D</a:t>
                </a:r>
                <a:endParaRPr lang="en-US" sz="2800" dirty="0">
                  <a:latin typeface="Monotype Corsiva" pitchFamily="66" charset="0"/>
                </a:endParaRPr>
              </a:p>
            </p:txBody>
          </p:sp>
        </p:grpSp>
        <p:grpSp>
          <p:nvGrpSpPr>
            <p:cNvPr id="7" name="Group 22"/>
            <p:cNvGrpSpPr/>
            <p:nvPr/>
          </p:nvGrpSpPr>
          <p:grpSpPr>
            <a:xfrm>
              <a:off x="2628900" y="4152900"/>
              <a:ext cx="2095500" cy="523220"/>
              <a:chOff x="6286500" y="4964668"/>
              <a:chExt cx="2095500" cy="523220"/>
            </a:xfrm>
          </p:grpSpPr>
          <p:sp>
            <p:nvSpPr>
              <p:cNvPr id="20" name="Rectangle 19"/>
              <p:cNvSpPr/>
              <p:nvPr/>
            </p:nvSpPr>
            <p:spPr>
              <a:xfrm>
                <a:off x="6286500" y="5029200"/>
                <a:ext cx="2095500" cy="457200"/>
              </a:xfrm>
              <a:prstGeom prst="rect">
                <a:avLst/>
              </a:prstGeom>
              <a:solidFill>
                <a:srgbClr val="F125BC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6400800" y="4964668"/>
                <a:ext cx="148457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800" dirty="0" smtClean="0">
                    <a:latin typeface="Arial Narrow"/>
                  </a:rPr>
                  <a:t>A</a:t>
                </a:r>
                <a:r>
                  <a:rPr lang="en-US" sz="2800" baseline="-25000" dirty="0" smtClean="0">
                    <a:latin typeface="Arial Narrow"/>
                  </a:rPr>
                  <a:t>1</a:t>
                </a:r>
                <a:r>
                  <a:rPr lang="en-US" sz="2800" dirty="0" smtClean="0"/>
                  <a:t>, </a:t>
                </a:r>
                <a:r>
                  <a:rPr lang="en-US" sz="2800" dirty="0" smtClean="0">
                    <a:latin typeface="Arial Narrow"/>
                  </a:rPr>
                  <a:t>A</a:t>
                </a:r>
                <a:r>
                  <a:rPr lang="en-US" sz="2800" baseline="-25000" dirty="0" smtClean="0">
                    <a:latin typeface="Arial Narrow"/>
                  </a:rPr>
                  <a:t>2</a:t>
                </a:r>
                <a:r>
                  <a:rPr lang="en-US" sz="2800" dirty="0" smtClean="0"/>
                  <a:t>, … </a:t>
                </a:r>
                <a:endParaRPr lang="en-US" sz="2800" dirty="0"/>
              </a:p>
            </p:txBody>
          </p:sp>
        </p:grpSp>
        <p:sp>
          <p:nvSpPr>
            <p:cNvPr id="26" name="Curved Left Arrow 25"/>
            <p:cNvSpPr/>
            <p:nvPr/>
          </p:nvSpPr>
          <p:spPr>
            <a:xfrm rot="10800000">
              <a:off x="762001" y="571498"/>
              <a:ext cx="731520" cy="5715001"/>
            </a:xfrm>
            <a:prstGeom prst="curvedLeftArrow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8" name="Group 36"/>
            <p:cNvGrpSpPr/>
            <p:nvPr/>
          </p:nvGrpSpPr>
          <p:grpSpPr>
            <a:xfrm>
              <a:off x="2933700" y="4838700"/>
              <a:ext cx="1539204" cy="1485900"/>
              <a:chOff x="3314700" y="4838700"/>
              <a:chExt cx="1539204" cy="1485900"/>
            </a:xfrm>
          </p:grpSpPr>
          <p:sp>
            <p:nvSpPr>
              <p:cNvPr id="28" name="TextBox 27"/>
              <p:cNvSpPr txBox="1"/>
              <p:nvPr/>
            </p:nvSpPr>
            <p:spPr>
              <a:xfrm>
                <a:off x="3314700" y="5678269"/>
                <a:ext cx="1539204" cy="646331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chemeClr val="accent1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2800" dirty="0" smtClean="0"/>
                  <a:t>Update </a:t>
                </a:r>
                <a:r>
                  <a:rPr lang="en-US" sz="3600" dirty="0" smtClean="0">
                    <a:latin typeface="Monotype Corsiva" pitchFamily="66" charset="0"/>
                  </a:rPr>
                  <a:t>D</a:t>
                </a:r>
                <a:endParaRPr lang="en-US" sz="2800" dirty="0">
                  <a:latin typeface="Monotype Corsiva" pitchFamily="66" charset="0"/>
                </a:endParaRPr>
              </a:p>
            </p:txBody>
          </p:sp>
          <p:sp>
            <p:nvSpPr>
              <p:cNvPr id="30" name="Down Arrow 29"/>
              <p:cNvSpPr/>
              <p:nvPr/>
            </p:nvSpPr>
            <p:spPr>
              <a:xfrm>
                <a:off x="3886200" y="4838700"/>
                <a:ext cx="381000" cy="723900"/>
              </a:xfrm>
              <a:prstGeom prst="downArrow">
                <a:avLst/>
              </a:prstGeom>
              <a:solidFill>
                <a:srgbClr val="F125BC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0" name="Group 35"/>
            <p:cNvGrpSpPr/>
            <p:nvPr/>
          </p:nvGrpSpPr>
          <p:grpSpPr>
            <a:xfrm>
              <a:off x="3505200" y="3276600"/>
              <a:ext cx="800100" cy="723900"/>
              <a:chOff x="3886200" y="3276600"/>
              <a:chExt cx="800100" cy="723900"/>
            </a:xfrm>
          </p:grpSpPr>
          <p:sp>
            <p:nvSpPr>
              <p:cNvPr id="25" name="Down Arrow 24"/>
              <p:cNvSpPr/>
              <p:nvPr/>
            </p:nvSpPr>
            <p:spPr>
              <a:xfrm>
                <a:off x="3886200" y="3276600"/>
                <a:ext cx="381000" cy="723900"/>
              </a:xfrm>
              <a:prstGeom prst="downArrow">
                <a:avLst/>
              </a:prstGeom>
              <a:solidFill>
                <a:srgbClr val="F125BC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4288434" y="3276600"/>
                <a:ext cx="397866" cy="523220"/>
              </a:xfrm>
              <a:prstGeom prst="rect">
                <a:avLst/>
              </a:prstGeom>
              <a:solidFill>
                <a:srgbClr val="F125BC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2800" b="1" dirty="0" smtClean="0"/>
                  <a:t>A</a:t>
                </a:r>
                <a:endParaRPr lang="en-US" sz="2800" b="1" dirty="0"/>
              </a:p>
            </p:txBody>
          </p:sp>
        </p:grpSp>
        <p:grpSp>
          <p:nvGrpSpPr>
            <p:cNvPr id="12" name="Group 37"/>
            <p:cNvGrpSpPr/>
            <p:nvPr/>
          </p:nvGrpSpPr>
          <p:grpSpPr>
            <a:xfrm>
              <a:off x="4240041" y="4990326"/>
              <a:ext cx="3837160" cy="767239"/>
              <a:chOff x="4621041" y="4990326"/>
              <a:chExt cx="3837160" cy="767239"/>
            </a:xfrm>
          </p:grpSpPr>
          <p:sp>
            <p:nvSpPr>
              <p:cNvPr id="32" name="Down Arrow 31"/>
              <p:cNvSpPr/>
              <p:nvPr/>
            </p:nvSpPr>
            <p:spPr>
              <a:xfrm rot="17879222">
                <a:off x="5125881" y="4485486"/>
                <a:ext cx="381000" cy="1390680"/>
              </a:xfrm>
              <a:prstGeom prst="downArrow">
                <a:avLst/>
              </a:prstGeom>
              <a:solidFill>
                <a:srgbClr val="F125BC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6096001" y="5295900"/>
                <a:ext cx="2362200" cy="461665"/>
              </a:xfrm>
              <a:prstGeom prst="rect">
                <a:avLst/>
              </a:prstGeom>
              <a:solidFill>
                <a:srgbClr val="F125BC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Combine A</a:t>
                </a:r>
                <a:r>
                  <a:rPr lang="en-US" sz="2400" baseline="-25000" dirty="0" smtClean="0"/>
                  <a:t>1</a:t>
                </a:r>
                <a:r>
                  <a:rPr lang="en-US" sz="2400" dirty="0" smtClean="0"/>
                  <a:t>, A</a:t>
                </a:r>
                <a:r>
                  <a:rPr lang="en-US" sz="2400" baseline="-25000" dirty="0" smtClean="0"/>
                  <a:t>2</a:t>
                </a:r>
                <a:r>
                  <a:rPr lang="en-US" sz="2400" dirty="0" smtClean="0"/>
                  <a:t>, …</a:t>
                </a:r>
                <a:endParaRPr lang="en-US" sz="2400" dirty="0"/>
              </a:p>
            </p:txBody>
          </p:sp>
        </p:grpSp>
        <p:sp>
          <p:nvSpPr>
            <p:cNvPr id="39" name="TextBox 38"/>
            <p:cNvSpPr txBox="1"/>
            <p:nvPr/>
          </p:nvSpPr>
          <p:spPr>
            <a:xfrm>
              <a:off x="5600701" y="5295900"/>
              <a:ext cx="1149674" cy="523220"/>
            </a:xfrm>
            <a:prstGeom prst="rect">
              <a:avLst/>
            </a:prstGeom>
            <a:solidFill>
              <a:srgbClr val="FFFF00"/>
            </a:solidFill>
          </p:spPr>
          <p:txBody>
            <a:bodyPr wrap="none" rtlCol="0">
              <a:spAutoFit/>
            </a:bodyPr>
            <a:lstStyle/>
            <a:p>
              <a:r>
                <a:rPr lang="en-US" sz="2800" dirty="0" smtClean="0"/>
                <a:t>median</a:t>
              </a:r>
              <a:endParaRPr lang="en-US" sz="2800" dirty="0">
                <a:latin typeface="Monotype Corsiva" pitchFamily="66" charset="0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5806971" y="114300"/>
            <a:ext cx="2358338" cy="1077218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sz="2800" dirty="0" smtClean="0"/>
              <a:t>Initially:</a:t>
            </a:r>
          </a:p>
          <a:p>
            <a:r>
              <a:rPr lang="en-US" sz="3600" dirty="0" smtClean="0">
                <a:latin typeface="Monotype Corsiva" pitchFamily="66" charset="0"/>
              </a:rPr>
              <a:t>D </a:t>
            </a:r>
            <a:r>
              <a:rPr lang="en-US" sz="2800" dirty="0" smtClean="0"/>
              <a:t>uniform on </a:t>
            </a:r>
            <a:r>
              <a:rPr lang="en-US" sz="3600" dirty="0" smtClean="0">
                <a:latin typeface="Monotype Corsiva" pitchFamily="66" charset="0"/>
              </a:rPr>
              <a:t>Q</a:t>
            </a:r>
            <a:endParaRPr lang="en-US" sz="2800" dirty="0">
              <a:latin typeface="Monotype Corsiva" pitchFamily="66" charset="0"/>
            </a:endParaRPr>
          </a:p>
        </p:txBody>
      </p:sp>
      <p:sp>
        <p:nvSpPr>
          <p:cNvPr id="38" name="Explosion 1 37"/>
          <p:cNvSpPr/>
          <p:nvPr/>
        </p:nvSpPr>
        <p:spPr>
          <a:xfrm>
            <a:off x="762000" y="5981700"/>
            <a:ext cx="914400" cy="914400"/>
          </a:xfrm>
          <a:prstGeom prst="irregularSeal1">
            <a:avLst/>
          </a:prstGeom>
          <a:solidFill>
            <a:srgbClr val="FF7D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Explosion 1 39"/>
          <p:cNvSpPr/>
          <p:nvPr/>
        </p:nvSpPr>
        <p:spPr>
          <a:xfrm>
            <a:off x="1943100" y="38100"/>
            <a:ext cx="914400" cy="914400"/>
          </a:xfrm>
          <a:prstGeom prst="irregularSeal1">
            <a:avLst/>
          </a:prstGeom>
          <a:solidFill>
            <a:srgbClr val="FF7D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Explosion 1 40"/>
          <p:cNvSpPr/>
          <p:nvPr/>
        </p:nvSpPr>
        <p:spPr>
          <a:xfrm>
            <a:off x="3429000" y="2667000"/>
            <a:ext cx="914400" cy="914400"/>
          </a:xfrm>
          <a:prstGeom prst="irregularSeal1">
            <a:avLst/>
          </a:prstGeom>
          <a:solidFill>
            <a:srgbClr val="FF7D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TextBox 36"/>
          <p:cNvSpPr txBox="1"/>
          <p:nvPr/>
        </p:nvSpPr>
        <p:spPr>
          <a:xfrm>
            <a:off x="4533269" y="3238500"/>
            <a:ext cx="3501280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sz="2800" dirty="0" smtClean="0"/>
              <a:t>Does well on ½ + </a:t>
            </a:r>
            <a:r>
              <a:rPr lang="en-US" sz="2800" dirty="0" smtClean="0">
                <a:latin typeface="cmmi10"/>
              </a:rPr>
              <a:t>´ </a:t>
            </a:r>
            <a:r>
              <a:rPr lang="en-US" sz="2800" dirty="0" smtClean="0"/>
              <a:t>of</a:t>
            </a:r>
            <a:r>
              <a:rPr lang="en-US" sz="2800" dirty="0" smtClean="0">
                <a:latin typeface="cmmi10"/>
              </a:rPr>
              <a:t> </a:t>
            </a:r>
            <a:r>
              <a:rPr lang="en-US" sz="3600" dirty="0" smtClean="0">
                <a:latin typeface="Monotype Corsiva" pitchFamily="66" charset="0"/>
              </a:rPr>
              <a:t>D</a:t>
            </a:r>
            <a:endParaRPr lang="en-US" sz="2800" dirty="0">
              <a:latin typeface="Monotype Corsiva" pitchFamily="66" charset="0"/>
            </a:endParaRPr>
          </a:p>
        </p:txBody>
      </p:sp>
      <p:grpSp>
        <p:nvGrpSpPr>
          <p:cNvPr id="15" name="Group 36"/>
          <p:cNvGrpSpPr/>
          <p:nvPr/>
        </p:nvGrpSpPr>
        <p:grpSpPr>
          <a:xfrm>
            <a:off x="6134100" y="1485900"/>
            <a:ext cx="2705100" cy="2057400"/>
            <a:chOff x="5981700" y="2743200"/>
            <a:chExt cx="2705100" cy="2057400"/>
          </a:xfrm>
        </p:grpSpPr>
        <p:sp>
          <p:nvSpPr>
            <p:cNvPr id="36" name="Explosion 1 35"/>
            <p:cNvSpPr/>
            <p:nvPr/>
          </p:nvSpPr>
          <p:spPr>
            <a:xfrm>
              <a:off x="5981700" y="2743200"/>
              <a:ext cx="2705100" cy="2057400"/>
            </a:xfrm>
            <a:prstGeom prst="irregularSeal1">
              <a:avLst/>
            </a:prstGeom>
            <a:solidFill>
              <a:srgbClr val="FF7D8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6384709" y="3352800"/>
              <a:ext cx="1959191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4400" dirty="0" smtClean="0"/>
                <a:t>Privacy?</a:t>
              </a:r>
              <a:endParaRPr lang="en-US" sz="4400" dirty="0"/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304800" y="6059269"/>
            <a:ext cx="20521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Individual can affect</a:t>
            </a:r>
          </a:p>
          <a:p>
            <a:r>
              <a:rPr lang="en-US" dirty="0" smtClean="0"/>
              <a:t>many queries at once!</a:t>
            </a:r>
            <a:endParaRPr 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4914900" y="4696480"/>
            <a:ext cx="16396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F125BC"/>
                </a:solidFill>
              </a:rPr>
              <a:t>Terminate?</a:t>
            </a:r>
            <a:endParaRPr lang="en-US" sz="2800" dirty="0">
              <a:solidFill>
                <a:srgbClr val="F125BC"/>
              </a:solidFill>
            </a:endParaRPr>
          </a:p>
        </p:txBody>
      </p:sp>
    </p:spTree>
  </p:cSld>
  <p:clrMapOvr>
    <a:masterClrMapping/>
  </p:clrMapOvr>
  <p:transition advTm="5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38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40" grpId="0" animBg="1"/>
      <p:bldP spid="41" grpId="0" animBg="1"/>
      <p:bldP spid="4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accent1"/>
                </a:solidFill>
              </a:rPr>
              <a:t>Privacy is Problematic</a:t>
            </a:r>
            <a:endParaRPr lang="en-US" sz="40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In smooth boosting for people, at each round an individual has only a small effect on the probability distribution</a:t>
            </a:r>
          </a:p>
          <a:p>
            <a:r>
              <a:rPr lang="en-US" dirty="0" smtClean="0"/>
              <a:t>In boosting for queries, an individual can affect the quality of q(</a:t>
            </a:r>
            <a:r>
              <a:rPr lang="en-US" dirty="0" smtClean="0">
                <a:latin typeface="Arial Narrow"/>
              </a:rPr>
              <a:t>A</a:t>
            </a:r>
            <a:r>
              <a:rPr lang="en-US" sz="3200" baseline="-25000" dirty="0" smtClean="0">
                <a:latin typeface="Arial Narrow"/>
              </a:rPr>
              <a:t>t</a:t>
            </a:r>
            <a:r>
              <a:rPr lang="en-US" dirty="0" smtClean="0"/>
              <a:t>) </a:t>
            </a:r>
            <a:r>
              <a:rPr lang="en-US" dirty="0" smtClean="0">
                <a:solidFill>
                  <a:srgbClr val="FF0000"/>
                </a:solidFill>
              </a:rPr>
              <a:t>simultaneously </a:t>
            </a:r>
            <a:r>
              <a:rPr lang="en-US" dirty="0" smtClean="0"/>
              <a:t>for many q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As time progresses, distributions on neighboring databases could evolve completely differently, yielding very different </a:t>
            </a:r>
            <a:r>
              <a:rPr lang="en-US" dirty="0" err="1" smtClean="0">
                <a:solidFill>
                  <a:schemeClr val="tx1"/>
                </a:solidFill>
                <a:latin typeface="Arial Narrow"/>
              </a:rPr>
              <a:t>A</a:t>
            </a:r>
            <a:r>
              <a:rPr lang="en-US" baseline="-25000" dirty="0" err="1" smtClean="0">
                <a:solidFill>
                  <a:schemeClr val="tx1"/>
                </a:solidFill>
                <a:latin typeface="Arial Narrow"/>
              </a:rPr>
              <a:t>t</a:t>
            </a:r>
            <a:r>
              <a:rPr lang="en-US" dirty="0" err="1" smtClean="0">
                <a:solidFill>
                  <a:schemeClr val="tx1"/>
                </a:solidFill>
                <a:latin typeface="Arial Narrow"/>
              </a:rPr>
              <a:t>’s</a:t>
            </a:r>
            <a:endParaRPr lang="en-US" dirty="0" smtClean="0">
              <a:solidFill>
                <a:schemeClr val="tx1"/>
              </a:solidFill>
              <a:latin typeface="Arial Narrow"/>
            </a:endParaRPr>
          </a:p>
          <a:p>
            <a:pPr lvl="1"/>
            <a:r>
              <a:rPr lang="en-US" dirty="0" smtClean="0">
                <a:solidFill>
                  <a:schemeClr val="tx1"/>
                </a:solidFill>
                <a:latin typeface="Arial Narrow"/>
              </a:rPr>
              <a:t>Slightly ameliorated by sampling (if only a few samples, maybe can avoid the </a:t>
            </a:r>
            <a:r>
              <a:rPr lang="en-US" dirty="0" err="1" smtClean="0">
                <a:solidFill>
                  <a:schemeClr val="tx1"/>
                </a:solidFill>
                <a:latin typeface="Arial Narrow"/>
              </a:rPr>
              <a:t>q’s</a:t>
            </a:r>
            <a:r>
              <a:rPr lang="en-US" dirty="0" smtClean="0">
                <a:solidFill>
                  <a:schemeClr val="tx1"/>
                </a:solidFill>
                <a:latin typeface="Arial Narrow"/>
              </a:rPr>
              <a:t> on the edge?)</a:t>
            </a:r>
          </a:p>
          <a:p>
            <a:pPr lvl="1"/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How can we make the re-weighting less sensitive?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 smtClean="0">
                <a:solidFill>
                  <a:schemeClr val="accent1"/>
                </a:solidFill>
              </a:rPr>
              <a:t>Private Boosting for Queries </a:t>
            </a:r>
            <a:r>
              <a:rPr lang="en-US" sz="3600" dirty="0" smtClean="0">
                <a:solidFill>
                  <a:schemeClr val="accent1"/>
                </a:solidFill>
              </a:rPr>
              <a:t>[Variant of </a:t>
            </a:r>
            <a:r>
              <a:rPr lang="en-US" sz="3600" dirty="0" err="1" smtClean="0">
                <a:solidFill>
                  <a:schemeClr val="accent1"/>
                </a:solidFill>
              </a:rPr>
              <a:t>AdaBoost</a:t>
            </a:r>
            <a:r>
              <a:rPr lang="en-US" sz="3600" dirty="0" smtClean="0">
                <a:solidFill>
                  <a:schemeClr val="accent1"/>
                </a:solidFill>
              </a:rPr>
              <a:t>]</a:t>
            </a:r>
            <a:endParaRPr lang="en-US" sz="40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Initial distribution </a:t>
            </a:r>
            <a:r>
              <a:rPr lang="en-US" sz="3200" dirty="0" smtClean="0">
                <a:latin typeface="Monotype Corsiva" pitchFamily="66" charset="0"/>
              </a:rPr>
              <a:t>D</a:t>
            </a:r>
            <a:r>
              <a:rPr lang="en-US" dirty="0" smtClean="0"/>
              <a:t> is uniform on queries in </a:t>
            </a:r>
            <a:r>
              <a:rPr lang="en-US" sz="3200" dirty="0" smtClean="0">
                <a:latin typeface="Monotype Corsiva" pitchFamily="66" charset="0"/>
              </a:rPr>
              <a:t>Q</a:t>
            </a:r>
            <a:endParaRPr lang="en-US" dirty="0" smtClean="0">
              <a:latin typeface="Monotype Corsiva" pitchFamily="66" charset="0"/>
            </a:endParaRPr>
          </a:p>
          <a:p>
            <a:r>
              <a:rPr lang="en-US" dirty="0" smtClean="0"/>
              <a:t>S is always a set of k elements drawn from </a:t>
            </a:r>
            <a:r>
              <a:rPr lang="en-US" sz="3200" dirty="0" err="1" smtClean="0">
                <a:latin typeface="Monotype Corsiva" pitchFamily="66" charset="0"/>
              </a:rPr>
              <a:t>Q</a:t>
            </a:r>
            <a:r>
              <a:rPr lang="en-US" sz="3200" baseline="30000" dirty="0" err="1" smtClean="0"/>
              <a:t>k</a:t>
            </a:r>
            <a:endParaRPr lang="en-US" baseline="30000" dirty="0" smtClean="0"/>
          </a:p>
          <a:p>
            <a:r>
              <a:rPr lang="en-US" dirty="0" smtClean="0"/>
              <a:t>Combiner is median [viz. Freund92] </a:t>
            </a:r>
          </a:p>
          <a:p>
            <a:r>
              <a:rPr lang="en-US" dirty="0" smtClean="0"/>
              <a:t>Weight update for queries</a:t>
            </a:r>
          </a:p>
          <a:p>
            <a:pPr lvl="1"/>
            <a:r>
              <a:rPr lang="en-US" dirty="0" smtClean="0"/>
              <a:t>If very well approximated by </a:t>
            </a:r>
            <a:r>
              <a:rPr lang="en-US" dirty="0" smtClean="0">
                <a:latin typeface="Arial Narrow"/>
              </a:rPr>
              <a:t>A</a:t>
            </a:r>
            <a:r>
              <a:rPr lang="en-US" sz="3600" baseline="-25000" dirty="0" smtClean="0">
                <a:latin typeface="Arial Narrow"/>
              </a:rPr>
              <a:t>t</a:t>
            </a:r>
            <a:r>
              <a:rPr lang="en-US" dirty="0" smtClean="0"/>
              <a:t>, decrease weight by factor of e  (“-1”) </a:t>
            </a:r>
          </a:p>
          <a:p>
            <a:pPr lvl="1"/>
            <a:r>
              <a:rPr lang="en-US" dirty="0" smtClean="0"/>
              <a:t>If very poorly approximated by </a:t>
            </a:r>
            <a:r>
              <a:rPr lang="en-US" dirty="0" smtClean="0">
                <a:latin typeface="Arial Narrow"/>
              </a:rPr>
              <a:t>A</a:t>
            </a:r>
            <a:r>
              <a:rPr lang="en-US" sz="3200" baseline="-25000" dirty="0" smtClean="0">
                <a:latin typeface="Arial Narrow"/>
              </a:rPr>
              <a:t>t</a:t>
            </a:r>
            <a:r>
              <a:rPr lang="en-US" dirty="0" smtClean="0"/>
              <a:t>, increase weight by factor of e (“+1”)</a:t>
            </a:r>
          </a:p>
          <a:p>
            <a:pPr lvl="1"/>
            <a:r>
              <a:rPr lang="en-US" dirty="0" smtClean="0"/>
              <a:t>In between, scale with distance of midpoint (down or up): </a:t>
            </a:r>
          </a:p>
          <a:p>
            <a:pPr lvl="1">
              <a:buNone/>
            </a:pPr>
            <a:r>
              <a:rPr lang="en-US" sz="2800" dirty="0" smtClean="0"/>
              <a:t>      2 ( </a:t>
            </a:r>
            <a:r>
              <a:rPr lang="en-US" sz="2800" dirty="0" smtClean="0">
                <a:solidFill>
                  <a:srgbClr val="0070C0"/>
                </a:solidFill>
              </a:rPr>
              <a:t>|q(DB) – q(</a:t>
            </a:r>
            <a:r>
              <a:rPr lang="en-US" sz="2800" dirty="0" smtClean="0">
                <a:solidFill>
                  <a:srgbClr val="0070C0"/>
                </a:solidFill>
                <a:latin typeface="Arial Narrow"/>
              </a:rPr>
              <a:t>A</a:t>
            </a:r>
            <a:r>
              <a:rPr lang="en-US" sz="2800" baseline="-25000" dirty="0" smtClean="0">
                <a:solidFill>
                  <a:srgbClr val="0070C0"/>
                </a:solidFill>
                <a:latin typeface="Arial Narrow"/>
              </a:rPr>
              <a:t>t</a:t>
            </a:r>
            <a:r>
              <a:rPr lang="en-US" sz="2800" dirty="0" smtClean="0">
                <a:solidFill>
                  <a:srgbClr val="0070C0"/>
                </a:solidFill>
              </a:rPr>
              <a:t>)| </a:t>
            </a:r>
            <a:r>
              <a:rPr lang="en-US" sz="2800" dirty="0" smtClean="0"/>
              <a:t>- </a:t>
            </a:r>
            <a:r>
              <a:rPr lang="en-US" sz="2800" dirty="0" smtClean="0">
                <a:solidFill>
                  <a:srgbClr val="FF0000"/>
                </a:solidFill>
              </a:rPr>
              <a:t>(</a:t>
            </a:r>
            <a:r>
              <a:rPr lang="en-US" sz="2800" dirty="0" smtClean="0">
                <a:solidFill>
                  <a:srgbClr val="FF0000"/>
                </a:solidFill>
                <a:latin typeface="cmmi10"/>
              </a:rPr>
              <a:t>¸</a:t>
            </a:r>
            <a:r>
              <a:rPr lang="en-US" sz="2800" dirty="0" smtClean="0">
                <a:solidFill>
                  <a:srgbClr val="FF0000"/>
                </a:solidFill>
              </a:rPr>
              <a:t> + </a:t>
            </a:r>
            <a:r>
              <a:rPr lang="en-US" sz="2800" dirty="0" smtClean="0">
                <a:solidFill>
                  <a:srgbClr val="FF0000"/>
                </a:solidFill>
                <a:latin typeface="cmmi10"/>
              </a:rPr>
              <a:t>¹</a:t>
            </a:r>
            <a:r>
              <a:rPr lang="en-US" sz="2800" dirty="0" smtClean="0">
                <a:solidFill>
                  <a:srgbClr val="FF0000"/>
                </a:solidFill>
              </a:rPr>
              <a:t>/2) </a:t>
            </a:r>
            <a:r>
              <a:rPr lang="en-US" sz="2800" dirty="0" smtClean="0"/>
              <a:t>) / </a:t>
            </a:r>
            <a:r>
              <a:rPr lang="en-US" sz="2800" dirty="0" smtClean="0">
                <a:latin typeface="cmmi10"/>
              </a:rPr>
              <a:t>¹  </a:t>
            </a:r>
            <a:r>
              <a:rPr lang="en-US" sz="2800" dirty="0" smtClean="0"/>
              <a:t>(sensitivity 2</a:t>
            </a:r>
            <a:r>
              <a:rPr lang="en-US" sz="2800" dirty="0" smtClean="0">
                <a:latin typeface="cmmi10"/>
              </a:rPr>
              <a:t>½</a:t>
            </a:r>
            <a:r>
              <a:rPr lang="en-US" sz="2800" dirty="0" smtClean="0"/>
              <a:t>/</a:t>
            </a:r>
            <a:r>
              <a:rPr lang="en-US" sz="2800" dirty="0" smtClean="0">
                <a:latin typeface="cmmi10"/>
              </a:rPr>
              <a:t>¹</a:t>
            </a:r>
            <a:r>
              <a:rPr lang="en-US" sz="2800" dirty="0" smtClean="0"/>
              <a:t>)</a:t>
            </a:r>
          </a:p>
          <a:p>
            <a:pPr lvl="1"/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1866900" y="5295900"/>
            <a:ext cx="4191000" cy="965775"/>
            <a:chOff x="647700" y="2996625"/>
            <a:chExt cx="4191000" cy="965775"/>
          </a:xfrm>
        </p:grpSpPr>
        <p:grpSp>
          <p:nvGrpSpPr>
            <p:cNvPr id="9" name="Group 11"/>
            <p:cNvGrpSpPr/>
            <p:nvPr/>
          </p:nvGrpSpPr>
          <p:grpSpPr>
            <a:xfrm>
              <a:off x="647700" y="2996625"/>
              <a:ext cx="4191000" cy="965775"/>
              <a:chOff x="1028700" y="2996625"/>
              <a:chExt cx="4191000" cy="965775"/>
            </a:xfrm>
          </p:grpSpPr>
          <p:cxnSp>
            <p:nvCxnSpPr>
              <p:cNvPr id="11" name="Straight Connector 10"/>
              <p:cNvCxnSpPr/>
              <p:nvPr/>
            </p:nvCxnSpPr>
            <p:spPr>
              <a:xfrm>
                <a:off x="1257300" y="3617912"/>
                <a:ext cx="3429000" cy="1588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TextBox 11"/>
              <p:cNvSpPr txBox="1"/>
              <p:nvPr/>
            </p:nvSpPr>
            <p:spPr>
              <a:xfrm>
                <a:off x="1028700" y="2996625"/>
                <a:ext cx="4191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sym typeface="Symbol"/>
                  </a:rPr>
                  <a:t></a:t>
                </a:r>
                <a:endParaRPr lang="en-US" sz="3200" dirty="0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4152900" y="2996625"/>
                <a:ext cx="10668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sym typeface="Symbol"/>
                  </a:rPr>
                  <a:t> + </a:t>
                </a:r>
                <a:endParaRPr lang="en-US" sz="3200" dirty="0"/>
              </a:p>
            </p:txBody>
          </p:sp>
          <p:cxnSp>
            <p:nvCxnSpPr>
              <p:cNvPr id="14" name="Straight Connector 13"/>
              <p:cNvCxnSpPr/>
              <p:nvPr/>
            </p:nvCxnSpPr>
            <p:spPr>
              <a:xfrm rot="5400000">
                <a:off x="2743994" y="3618706"/>
                <a:ext cx="685800" cy="1588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Oval 14"/>
              <p:cNvSpPr/>
              <p:nvPr/>
            </p:nvSpPr>
            <p:spPr>
              <a:xfrm>
                <a:off x="1257300" y="3581400"/>
                <a:ext cx="76200" cy="7620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0" name="Oval 9"/>
            <p:cNvSpPr/>
            <p:nvPr/>
          </p:nvSpPr>
          <p:spPr>
            <a:xfrm>
              <a:off x="4305300" y="3581400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accent1"/>
                </a:solidFill>
              </a:rPr>
              <a:t>Theorem (minus some parameters)</a:t>
            </a:r>
            <a:endParaRPr lang="en-US" sz="40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800" dirty="0" smtClean="0"/>
              <a:t>Let all q </a:t>
            </a:r>
            <a:r>
              <a:rPr lang="en-US" sz="2800" dirty="0" smtClean="0">
                <a:latin typeface="cmsy10"/>
              </a:rPr>
              <a:t>2</a:t>
            </a:r>
            <a:r>
              <a:rPr lang="en-US" sz="2800" dirty="0" smtClean="0"/>
              <a:t> </a:t>
            </a:r>
            <a:r>
              <a:rPr lang="en-US" sz="3200" dirty="0" smtClean="0">
                <a:latin typeface="Monotype Corsiva" pitchFamily="66" charset="0"/>
              </a:rPr>
              <a:t>Q </a:t>
            </a:r>
            <a:r>
              <a:rPr lang="en-US" sz="2800" dirty="0" smtClean="0"/>
              <a:t>have sensitivity </a:t>
            </a:r>
            <a:r>
              <a:rPr lang="en-US" sz="2800" dirty="0" smtClean="0">
                <a:latin typeface="cmsy10"/>
              </a:rPr>
              <a:t>·</a:t>
            </a:r>
            <a:r>
              <a:rPr lang="en-US" sz="2800" dirty="0" smtClean="0"/>
              <a:t> </a:t>
            </a:r>
            <a:r>
              <a:rPr lang="en-US" sz="2800" dirty="0" smtClean="0">
                <a:latin typeface="cmmi10"/>
              </a:rPr>
              <a:t>½</a:t>
            </a:r>
            <a:r>
              <a:rPr lang="en-US" sz="2800" dirty="0" smtClean="0"/>
              <a:t>.  </a:t>
            </a:r>
          </a:p>
          <a:p>
            <a:r>
              <a:rPr lang="en-US" sz="2800" dirty="0" smtClean="0"/>
              <a:t>Run the query-boost algorithm for T = log |</a:t>
            </a:r>
            <a:r>
              <a:rPr lang="en-US" sz="2800" dirty="0" smtClean="0">
                <a:latin typeface="Monotype Corsiva" pitchFamily="66" charset="0"/>
              </a:rPr>
              <a:t> Q </a:t>
            </a:r>
            <a:r>
              <a:rPr lang="en-US" sz="2800" dirty="0" smtClean="0"/>
              <a:t>|/</a:t>
            </a:r>
            <a:r>
              <a:rPr lang="en-US" sz="2800" dirty="0" smtClean="0">
                <a:latin typeface="cmmi10"/>
              </a:rPr>
              <a:t>´</a:t>
            </a:r>
            <a:r>
              <a:rPr lang="en-US" sz="2800" baseline="30000" dirty="0" smtClean="0">
                <a:latin typeface="cmmi10"/>
              </a:rPr>
              <a:t>2</a:t>
            </a:r>
            <a:r>
              <a:rPr lang="en-US" sz="2800" dirty="0" smtClean="0"/>
              <a:t> rounds with</a:t>
            </a:r>
          </a:p>
          <a:p>
            <a:pPr>
              <a:buNone/>
            </a:pPr>
            <a:r>
              <a:rPr lang="en-US" sz="3600" dirty="0" smtClean="0"/>
              <a:t>                    </a:t>
            </a:r>
            <a:r>
              <a:rPr lang="en-US" sz="3600" dirty="0" smtClean="0">
                <a:solidFill>
                  <a:srgbClr val="FF0000"/>
                </a:solidFill>
                <a:latin typeface="cmmi10"/>
              </a:rPr>
              <a:t>¹</a:t>
            </a:r>
            <a:r>
              <a:rPr lang="en-US" sz="3600" dirty="0" smtClean="0">
                <a:solidFill>
                  <a:srgbClr val="FF0000"/>
                </a:solidFill>
              </a:rPr>
              <a:t> = (</a:t>
            </a:r>
            <a:r>
              <a:rPr lang="en-US" sz="3600" dirty="0" smtClean="0">
                <a:solidFill>
                  <a:srgbClr val="FF0000"/>
                </a:solidFill>
                <a:latin typeface="Arial Narrow"/>
              </a:rPr>
              <a:t>(</a:t>
            </a:r>
            <a:r>
              <a:rPr lang="en-US" sz="3600" dirty="0" smtClean="0"/>
              <a:t>log |</a:t>
            </a:r>
            <a:r>
              <a:rPr lang="en-US" sz="3600" dirty="0" smtClean="0">
                <a:latin typeface="Monotype Corsiva" pitchFamily="66" charset="0"/>
              </a:rPr>
              <a:t> Q </a:t>
            </a:r>
            <a:r>
              <a:rPr lang="en-US" sz="3600" dirty="0" smtClean="0"/>
              <a:t>|/</a:t>
            </a:r>
            <a:r>
              <a:rPr lang="en-US" sz="3600" dirty="0" smtClean="0">
                <a:latin typeface="cmmi10"/>
              </a:rPr>
              <a:t>´</a:t>
            </a:r>
            <a:r>
              <a:rPr lang="en-US" sz="3600" baseline="30000" dirty="0" smtClean="0">
                <a:latin typeface="cmmi10"/>
              </a:rPr>
              <a:t>2</a:t>
            </a:r>
            <a:r>
              <a:rPr lang="en-US" sz="3600" dirty="0" smtClean="0"/>
              <a:t> )</a:t>
            </a:r>
            <a:r>
              <a:rPr lang="en-US" sz="3600" baseline="30000" dirty="0" smtClean="0">
                <a:solidFill>
                  <a:srgbClr val="FF0000"/>
                </a:solidFill>
                <a:latin typeface="Arial Narrow"/>
              </a:rPr>
              <a:t>2 </a:t>
            </a:r>
            <a:r>
              <a:rPr lang="en-US" sz="3600" dirty="0" smtClean="0">
                <a:solidFill>
                  <a:srgbClr val="FF0000"/>
                </a:solidFill>
                <a:latin typeface="cmmi10"/>
              </a:rPr>
              <a:t>½ </a:t>
            </a:r>
            <a:r>
              <a:rPr lang="en-US" sz="3600" dirty="0" smtClean="0">
                <a:solidFill>
                  <a:srgbClr val="FF0000"/>
                </a:solidFill>
              </a:rPr>
              <a:t>√k ) / </a:t>
            </a:r>
            <a:r>
              <a:rPr lang="en-US" sz="3600" dirty="0" smtClean="0">
                <a:solidFill>
                  <a:srgbClr val="FF0000"/>
                </a:solidFill>
                <a:latin typeface="cmmi10"/>
              </a:rPr>
              <a:t>²</a:t>
            </a:r>
            <a:endParaRPr lang="en-US" sz="3600" baseline="30000" dirty="0" smtClean="0">
              <a:solidFill>
                <a:srgbClr val="FF0000"/>
              </a:solidFill>
            </a:endParaRPr>
          </a:p>
          <a:p>
            <a:endParaRPr lang="en-US" dirty="0" smtClean="0"/>
          </a:p>
          <a:p>
            <a:r>
              <a:rPr lang="en-US" sz="2800" dirty="0" smtClean="0"/>
              <a:t>The resulting object </a:t>
            </a:r>
            <a:r>
              <a:rPr lang="en-US" sz="2800" dirty="0" smtClean="0">
                <a:latin typeface="Old English Text MT" pitchFamily="66" charset="0"/>
              </a:rPr>
              <a:t>Q</a:t>
            </a:r>
            <a:r>
              <a:rPr lang="en-US" sz="2800" dirty="0" smtClean="0"/>
              <a:t> is ( (</a:t>
            </a:r>
            <a:r>
              <a:rPr lang="en-US" sz="2800" dirty="0" smtClean="0">
                <a:latin typeface="cmmi10"/>
              </a:rPr>
              <a:t>²</a:t>
            </a:r>
            <a:r>
              <a:rPr lang="en-US" sz="2800" dirty="0" smtClean="0"/>
              <a:t> + T</a:t>
            </a:r>
            <a:r>
              <a:rPr lang="en-US" sz="2800" dirty="0" smtClean="0">
                <a:latin typeface="cmmi10"/>
              </a:rPr>
              <a:t>²</a:t>
            </a:r>
            <a:r>
              <a:rPr lang="en-US" sz="2800" baseline="-25000" dirty="0" smtClean="0"/>
              <a:t>0</a:t>
            </a:r>
            <a:r>
              <a:rPr lang="en-US" sz="2800" dirty="0" smtClean="0"/>
              <a:t>), T</a:t>
            </a:r>
            <a:r>
              <a:rPr lang="en-US" sz="2800" dirty="0" smtClean="0">
                <a:latin typeface="cmmi10"/>
              </a:rPr>
              <a:t>±</a:t>
            </a:r>
            <a:r>
              <a:rPr lang="en-US" sz="2800" baseline="-25000" dirty="0" smtClean="0"/>
              <a:t>0</a:t>
            </a:r>
            <a:r>
              <a:rPr lang="en-US" sz="2800" dirty="0" smtClean="0"/>
              <a:t>) )-</a:t>
            </a:r>
            <a:r>
              <a:rPr lang="en-US" sz="2800" dirty="0" err="1" smtClean="0"/>
              <a:t>dp</a:t>
            </a:r>
            <a:r>
              <a:rPr lang="en-US" sz="2800" dirty="0" smtClean="0"/>
              <a:t> and, </a:t>
            </a:r>
            <a:r>
              <a:rPr lang="en-US" sz="2800" dirty="0" err="1" smtClean="0"/>
              <a:t>whp</a:t>
            </a:r>
            <a:r>
              <a:rPr lang="en-US" sz="2800" dirty="0" smtClean="0"/>
              <a:t>, gives (</a:t>
            </a:r>
            <a:r>
              <a:rPr lang="en-US" sz="2800" dirty="0" smtClean="0">
                <a:latin typeface="cmmi10"/>
              </a:rPr>
              <a:t>¸</a:t>
            </a:r>
            <a:r>
              <a:rPr lang="en-US" sz="2800" dirty="0" smtClean="0"/>
              <a:t>+</a:t>
            </a:r>
            <a:r>
              <a:rPr lang="en-US" sz="2800" dirty="0" smtClean="0">
                <a:latin typeface="cmmi10"/>
              </a:rPr>
              <a:t>¹</a:t>
            </a:r>
            <a:r>
              <a:rPr lang="en-US" sz="2800" dirty="0" smtClean="0"/>
              <a:t>)-accurate answers to </a:t>
            </a:r>
            <a:r>
              <a:rPr lang="en-US" sz="2800" dirty="0" smtClean="0">
                <a:solidFill>
                  <a:srgbClr val="0070C0"/>
                </a:solidFill>
              </a:rPr>
              <a:t>all</a:t>
            </a:r>
            <a:r>
              <a:rPr lang="en-US" sz="2800" dirty="0" smtClean="0"/>
              <a:t> the queries in </a:t>
            </a:r>
            <a:r>
              <a:rPr lang="en-US" sz="3200" dirty="0" smtClean="0">
                <a:latin typeface="Monotype Corsiva" pitchFamily="66" charset="0"/>
              </a:rPr>
              <a:t>Q </a:t>
            </a:r>
            <a:r>
              <a:rPr lang="en-US" sz="2800" dirty="0" smtClean="0"/>
              <a:t>.</a:t>
            </a:r>
          </a:p>
          <a:p>
            <a:endParaRPr lang="en-US" sz="2800" dirty="0" smtClean="0"/>
          </a:p>
          <a:p>
            <a:r>
              <a:rPr lang="en-US" sz="2800" dirty="0" smtClean="0"/>
              <a:t>Better privacy (small </a:t>
            </a:r>
            <a:r>
              <a:rPr lang="en-US" sz="2800" dirty="0" smtClean="0">
                <a:latin typeface="cmmi10"/>
              </a:rPr>
              <a:t>²</a:t>
            </a:r>
            <a:r>
              <a:rPr lang="en-US" sz="2800" dirty="0" smtClean="0"/>
              <a:t>) gives worse utility (larger </a:t>
            </a:r>
            <a:r>
              <a:rPr lang="en-US" sz="2800" dirty="0" smtClean="0">
                <a:latin typeface="cmmi10"/>
              </a:rPr>
              <a:t>¹</a:t>
            </a:r>
            <a:r>
              <a:rPr lang="en-US" sz="2800" dirty="0" smtClean="0"/>
              <a:t>) </a:t>
            </a:r>
          </a:p>
          <a:p>
            <a:r>
              <a:rPr lang="en-US" sz="2800" dirty="0" smtClean="0"/>
              <a:t>Better base learner (smaller k, larger </a:t>
            </a:r>
            <a:r>
              <a:rPr lang="en-US" sz="2800" dirty="0" smtClean="0">
                <a:latin typeface="cmmi10"/>
              </a:rPr>
              <a:t>´</a:t>
            </a:r>
            <a:r>
              <a:rPr lang="en-US" sz="2800" dirty="0" smtClean="0"/>
              <a:t>) helps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l" rtl="0">
              <a:spcBef>
                <a:spcPct val="0"/>
              </a:spcBef>
            </a:pPr>
            <a:r>
              <a:rPr lang="en-US" sz="4000" dirty="0" smtClean="0">
                <a:solidFill>
                  <a:schemeClr val="accent1"/>
                </a:solidFill>
                <a:latin typeface="+mj-lt"/>
              </a:rPr>
              <a:t>Proving Privacy</a:t>
            </a:r>
            <a:endParaRPr lang="en-US" sz="20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Technique #1: Pay Your Debt and Move On</a:t>
            </a:r>
          </a:p>
          <a:p>
            <a:pPr lvl="1"/>
            <a:r>
              <a:rPr lang="en-US" dirty="0" smtClean="0"/>
              <a:t>Fix </a:t>
            </a:r>
            <a:r>
              <a:rPr lang="en-US" dirty="0" smtClean="0">
                <a:latin typeface="Arial Narrow"/>
              </a:rPr>
              <a:t>A</a:t>
            </a:r>
            <a:r>
              <a:rPr lang="en-US" baseline="-25000" dirty="0" smtClean="0">
                <a:latin typeface="Arial Narrow"/>
              </a:rPr>
              <a:t>1</a:t>
            </a:r>
            <a:r>
              <a:rPr lang="en-US" dirty="0" smtClean="0"/>
              <a:t>, </a:t>
            </a:r>
            <a:r>
              <a:rPr lang="en-US" dirty="0" smtClean="0">
                <a:latin typeface="Arial Narrow"/>
              </a:rPr>
              <a:t>A</a:t>
            </a:r>
            <a:r>
              <a:rPr lang="en-US" baseline="-25000" dirty="0" smtClean="0">
                <a:latin typeface="Arial Narrow"/>
              </a:rPr>
              <a:t>2</a:t>
            </a:r>
            <a:r>
              <a:rPr lang="en-US" dirty="0" smtClean="0"/>
              <a:t>, …, </a:t>
            </a:r>
            <a:r>
              <a:rPr lang="en-US" dirty="0" smtClean="0">
                <a:latin typeface="Arial Narrow"/>
              </a:rPr>
              <a:t>A</a:t>
            </a:r>
            <a:r>
              <a:rPr lang="en-US" baseline="-25000" dirty="0" smtClean="0">
                <a:latin typeface="Arial Narrow"/>
              </a:rPr>
              <a:t>t </a:t>
            </a:r>
            <a:r>
              <a:rPr lang="en-US" dirty="0" smtClean="0"/>
              <a:t>(record </a:t>
            </a:r>
            <a:r>
              <a:rPr lang="en-US" dirty="0" smtClean="0">
                <a:latin typeface="Arial Narrow"/>
              </a:rPr>
              <a:t>D</a:t>
            </a:r>
            <a:r>
              <a:rPr lang="en-US" dirty="0" smtClean="0"/>
              <a:t> </a:t>
            </a:r>
            <a:r>
              <a:rPr lang="en-US" dirty="0" err="1" smtClean="0"/>
              <a:t>vs</a:t>
            </a:r>
            <a:r>
              <a:rPr lang="en-US" dirty="0" smtClean="0"/>
              <a:t> </a:t>
            </a:r>
            <a:r>
              <a:rPr lang="en-US" dirty="0" smtClean="0">
                <a:latin typeface="Arial Narrow"/>
              </a:rPr>
              <a:t>D’</a:t>
            </a:r>
            <a:r>
              <a:rPr lang="en-US" dirty="0" smtClean="0"/>
              <a:t> confidence gain)      </a:t>
            </a:r>
            <a:r>
              <a:rPr lang="en-US" dirty="0" smtClean="0">
                <a:solidFill>
                  <a:srgbClr val="FF0000"/>
                </a:solidFill>
              </a:rPr>
              <a:t>“Pay Your Debt”</a:t>
            </a:r>
          </a:p>
          <a:p>
            <a:pPr lvl="1"/>
            <a:r>
              <a:rPr lang="en-US" dirty="0" smtClean="0"/>
              <a:t>Focus on gain in selection of </a:t>
            </a:r>
            <a:r>
              <a:rPr lang="en-US" sz="2400" dirty="0" smtClean="0"/>
              <a:t>S </a:t>
            </a:r>
            <a:r>
              <a:rPr lang="en-US" sz="2400" dirty="0" smtClean="0">
                <a:latin typeface="cmsy10"/>
              </a:rPr>
              <a:t>2</a:t>
            </a:r>
            <a:r>
              <a:rPr lang="en-US" sz="2400" dirty="0" smtClean="0"/>
              <a:t> </a:t>
            </a:r>
            <a:r>
              <a:rPr lang="en-US" sz="2800" dirty="0" smtClean="0">
                <a:latin typeface="Monotype Corsiva" pitchFamily="66" charset="0"/>
              </a:rPr>
              <a:t>Q</a:t>
            </a:r>
            <a:r>
              <a:rPr lang="en-US" sz="2400" dirty="0" smtClean="0"/>
              <a:t> </a:t>
            </a:r>
            <a:r>
              <a:rPr lang="en-US" sz="2400" baseline="30000" dirty="0" smtClean="0"/>
              <a:t>k</a:t>
            </a:r>
            <a:r>
              <a:rPr lang="en-US" dirty="0" smtClean="0"/>
              <a:t> in round t+1   </a:t>
            </a:r>
            <a:r>
              <a:rPr lang="en-US" dirty="0" smtClean="0">
                <a:solidFill>
                  <a:srgbClr val="FF0000"/>
                </a:solidFill>
              </a:rPr>
              <a:t>“Move On”</a:t>
            </a:r>
          </a:p>
          <a:p>
            <a:pPr lvl="2"/>
            <a:r>
              <a:rPr lang="en-US" dirty="0" smtClean="0"/>
              <a:t>Based on distributions </a:t>
            </a:r>
            <a:r>
              <a:rPr lang="en-US" dirty="0" smtClean="0">
                <a:latin typeface="Arial Narrow"/>
              </a:rPr>
              <a:t>D</a:t>
            </a:r>
            <a:r>
              <a:rPr lang="en-US" baseline="-25000" dirty="0" smtClean="0">
                <a:latin typeface="Arial Narrow"/>
              </a:rPr>
              <a:t>t+1</a:t>
            </a:r>
            <a:r>
              <a:rPr lang="en-US" dirty="0" smtClean="0"/>
              <a:t> and </a:t>
            </a:r>
            <a:r>
              <a:rPr lang="en-US" dirty="0" smtClean="0">
                <a:latin typeface="Arial Narrow"/>
              </a:rPr>
              <a:t>D’</a:t>
            </a:r>
            <a:r>
              <a:rPr lang="en-US" baseline="-25000" dirty="0" smtClean="0"/>
              <a:t> t+1</a:t>
            </a:r>
            <a:r>
              <a:rPr lang="en-US" dirty="0" smtClean="0"/>
              <a:t> determined in round t</a:t>
            </a:r>
          </a:p>
          <a:p>
            <a:pPr lvl="2"/>
            <a:r>
              <a:rPr lang="en-US" dirty="0" smtClean="0"/>
              <a:t>Will call them D, D’</a:t>
            </a:r>
          </a:p>
          <a:p>
            <a:pPr lvl="2"/>
            <a:endParaRPr lang="en-US" dirty="0" smtClean="0"/>
          </a:p>
          <a:p>
            <a:r>
              <a:rPr lang="en-US" dirty="0" smtClean="0"/>
              <a:t>Technique #2: Evolution of Confidence </a:t>
            </a:r>
            <a:r>
              <a:rPr lang="en-US" sz="2400" dirty="0" smtClean="0"/>
              <a:t>[DiDwN03]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“Delay Payment Until Final Reckoning”</a:t>
            </a:r>
          </a:p>
          <a:p>
            <a:pPr lvl="1"/>
            <a:r>
              <a:rPr lang="en-US" sz="2500" dirty="0" smtClean="0"/>
              <a:t>Choose q</a:t>
            </a:r>
            <a:r>
              <a:rPr lang="en-US" sz="2500" baseline="-25000" dirty="0" smtClean="0"/>
              <a:t>1</a:t>
            </a:r>
            <a:r>
              <a:rPr lang="en-US" sz="2500" dirty="0" smtClean="0"/>
              <a:t>, q</a:t>
            </a:r>
            <a:r>
              <a:rPr lang="en-US" sz="2500" baseline="-25000" dirty="0" smtClean="0"/>
              <a:t>2</a:t>
            </a:r>
            <a:r>
              <a:rPr lang="en-US" sz="2500" dirty="0" smtClean="0"/>
              <a:t>, …, in turn</a:t>
            </a:r>
          </a:p>
          <a:p>
            <a:pPr lvl="2"/>
            <a:r>
              <a:rPr lang="en-US" sz="2100" dirty="0" smtClean="0"/>
              <a:t>For each q </a:t>
            </a:r>
            <a:r>
              <a:rPr lang="en-US" sz="2100" dirty="0" smtClean="0">
                <a:latin typeface="cmsy10"/>
              </a:rPr>
              <a:t>2</a:t>
            </a:r>
            <a:r>
              <a:rPr lang="en-US" sz="2100" dirty="0" smtClean="0"/>
              <a:t> </a:t>
            </a:r>
            <a:r>
              <a:rPr lang="en-US" sz="2400" dirty="0" smtClean="0">
                <a:latin typeface="Monotype Corsiva" pitchFamily="66" charset="0"/>
              </a:rPr>
              <a:t>Q</a:t>
            </a:r>
            <a:r>
              <a:rPr lang="en-US" sz="2100" dirty="0" smtClean="0"/>
              <a:t>, bound |</a:t>
            </a:r>
            <a:r>
              <a:rPr lang="en-US" sz="2100" dirty="0" err="1" smtClean="0"/>
              <a:t>ln</a:t>
            </a:r>
            <a:r>
              <a:rPr lang="en-US" sz="2100" dirty="0" smtClean="0"/>
              <a:t> ( D[q] / D’[q] )|    </a:t>
            </a:r>
          </a:p>
          <a:p>
            <a:pPr lvl="2">
              <a:buNone/>
            </a:pPr>
            <a:r>
              <a:rPr lang="en-US" sz="2100" dirty="0" smtClean="0"/>
              <a:t>    and </a:t>
            </a:r>
            <a:r>
              <a:rPr lang="en-US" sz="2100" dirty="0" smtClean="0">
                <a:solidFill>
                  <a:srgbClr val="FF0000"/>
                </a:solidFill>
              </a:rPr>
              <a:t>expectation </a:t>
            </a:r>
            <a:r>
              <a:rPr lang="en-US" sz="2100" dirty="0" smtClean="0"/>
              <a:t>| </a:t>
            </a:r>
            <a:r>
              <a:rPr lang="en-US" sz="2100" dirty="0" err="1" smtClean="0">
                <a:latin typeface="Arial Narrow"/>
              </a:rPr>
              <a:t>E</a:t>
            </a:r>
            <a:r>
              <a:rPr lang="en-US" sz="2100" baseline="-25000" dirty="0" err="1" smtClean="0">
                <a:latin typeface="Arial Narrow"/>
              </a:rPr>
              <a:t>q</a:t>
            </a:r>
            <a:r>
              <a:rPr lang="en-US" sz="2100" baseline="-25000" dirty="0" smtClean="0"/>
              <a:t> </a:t>
            </a:r>
            <a:r>
              <a:rPr lang="en-US" sz="2100" baseline="-25000" dirty="0" smtClean="0">
                <a:latin typeface="cmsy10"/>
              </a:rPr>
              <a:t>»D</a:t>
            </a:r>
            <a:r>
              <a:rPr lang="en-US" sz="2100" dirty="0" smtClean="0"/>
              <a:t> </a:t>
            </a:r>
            <a:r>
              <a:rPr lang="en-US" sz="2100" dirty="0" err="1" smtClean="0"/>
              <a:t>ln</a:t>
            </a:r>
            <a:r>
              <a:rPr lang="en-US" sz="2100" dirty="0" smtClean="0"/>
              <a:t> ( D[q ] / D’[q] )|</a:t>
            </a:r>
          </a:p>
          <a:p>
            <a:pPr lvl="1"/>
            <a:r>
              <a:rPr lang="en-US" sz="2400" dirty="0" smtClean="0">
                <a:latin typeface="Arial Narrow"/>
              </a:rPr>
              <a:t>Pr</a:t>
            </a:r>
            <a:r>
              <a:rPr lang="en-US" sz="2400" baseline="-25000" dirty="0" smtClean="0">
                <a:latin typeface="Arial Narrow"/>
              </a:rPr>
              <a:t>q1</a:t>
            </a:r>
            <a:r>
              <a:rPr lang="en-US" sz="2400" baseline="-25000" dirty="0" smtClean="0"/>
              <a:t>,…,</a:t>
            </a:r>
            <a:r>
              <a:rPr lang="en-US" sz="2400" baseline="-25000" dirty="0" err="1" smtClean="0"/>
              <a:t>qk</a:t>
            </a:r>
            <a:r>
              <a:rPr lang="en-US" sz="2400" dirty="0" smtClean="0"/>
              <a:t> [| </a:t>
            </a:r>
            <a:r>
              <a:rPr lang="en-US" sz="2400" dirty="0" smtClean="0">
                <a:latin typeface="Symbol"/>
                <a:sym typeface="Symbol"/>
              </a:rPr>
              <a:t></a:t>
            </a:r>
            <a:r>
              <a:rPr lang="en-US" sz="2400" baseline="-25000" dirty="0" err="1" smtClean="0"/>
              <a:t>i</a:t>
            </a:r>
            <a:r>
              <a:rPr lang="en-US" sz="2400" dirty="0" smtClean="0"/>
              <a:t>  </a:t>
            </a:r>
            <a:r>
              <a:rPr lang="en-US" sz="2200" dirty="0" err="1" smtClean="0"/>
              <a:t>ln</a:t>
            </a:r>
            <a:r>
              <a:rPr lang="en-US" sz="2200" dirty="0" smtClean="0"/>
              <a:t> ( </a:t>
            </a:r>
            <a:r>
              <a:rPr lang="en-US" sz="2200" dirty="0" smtClean="0">
                <a:latin typeface="Arial Narrow"/>
              </a:rPr>
              <a:t>D[</a:t>
            </a:r>
            <a:r>
              <a:rPr lang="en-US" sz="2200" dirty="0" err="1" smtClean="0">
                <a:latin typeface="Arial Narrow"/>
              </a:rPr>
              <a:t>q</a:t>
            </a:r>
            <a:r>
              <a:rPr lang="en-US" sz="2200" baseline="-25000" dirty="0" err="1" smtClean="0">
                <a:latin typeface="Arial Narrow"/>
              </a:rPr>
              <a:t>i</a:t>
            </a:r>
            <a:r>
              <a:rPr lang="en-US" sz="2200" dirty="0" smtClean="0"/>
              <a:t> ] / D’[</a:t>
            </a:r>
            <a:r>
              <a:rPr lang="en-US" sz="2200" dirty="0" err="1" smtClean="0">
                <a:latin typeface="Arial Narrow"/>
              </a:rPr>
              <a:t>q</a:t>
            </a:r>
            <a:r>
              <a:rPr lang="en-US" sz="2200" baseline="-25000" dirty="0" err="1" smtClean="0">
                <a:latin typeface="Arial Narrow"/>
              </a:rPr>
              <a:t>i</a:t>
            </a:r>
            <a:r>
              <a:rPr lang="en-US" sz="2200" dirty="0" smtClean="0"/>
              <a:t>] )| &gt; </a:t>
            </a:r>
            <a:r>
              <a:rPr lang="en-US" sz="2200" dirty="0" err="1" smtClean="0"/>
              <a:t>z√k</a:t>
            </a:r>
            <a:r>
              <a:rPr lang="en-US" sz="2200" dirty="0" smtClean="0"/>
              <a:t> (</a:t>
            </a:r>
            <a:r>
              <a:rPr lang="en-US" sz="2200" dirty="0" smtClean="0">
                <a:solidFill>
                  <a:srgbClr val="0033CC"/>
                </a:solidFill>
              </a:rPr>
              <a:t>A </a:t>
            </a:r>
            <a:r>
              <a:rPr lang="en-US" sz="2200" dirty="0" smtClean="0"/>
              <a:t>+ </a:t>
            </a:r>
            <a:r>
              <a:rPr lang="en-US" sz="2200" dirty="0" smtClean="0">
                <a:solidFill>
                  <a:srgbClr val="FF0000"/>
                </a:solidFill>
              </a:rPr>
              <a:t>B)</a:t>
            </a:r>
            <a:r>
              <a:rPr lang="en-US" sz="2200" dirty="0" smtClean="0"/>
              <a:t> + k </a:t>
            </a:r>
            <a:r>
              <a:rPr lang="en-US" sz="2200" dirty="0" smtClean="0">
                <a:solidFill>
                  <a:srgbClr val="FF0000"/>
                </a:solidFill>
              </a:rPr>
              <a:t>B</a:t>
            </a:r>
            <a:r>
              <a:rPr lang="en-US" sz="2200" dirty="0" smtClean="0"/>
              <a:t>] &lt; exp(-</a:t>
            </a:r>
            <a:r>
              <a:rPr lang="en-US" sz="2200" dirty="0" smtClean="0">
                <a:latin typeface="Arial Narrow"/>
              </a:rPr>
              <a:t>z</a:t>
            </a:r>
            <a:r>
              <a:rPr lang="en-US" sz="2200" baseline="30000" dirty="0" smtClean="0">
                <a:latin typeface="Arial Narrow"/>
              </a:rPr>
              <a:t>2</a:t>
            </a:r>
            <a:r>
              <a:rPr lang="en-US" sz="2200" dirty="0" smtClean="0">
                <a:latin typeface="Arial Narrow"/>
              </a:rPr>
              <a:t>/2</a:t>
            </a:r>
            <a:r>
              <a:rPr lang="en-US" sz="2200" dirty="0" smtClean="0"/>
              <a:t>)</a:t>
            </a:r>
          </a:p>
          <a:p>
            <a:pPr lvl="2"/>
            <a:endParaRPr lang="en-US" baseline="-25000" dirty="0">
              <a:latin typeface="Arial Narrow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66764" y="4605635"/>
            <a:ext cx="381836" cy="461665"/>
          </a:xfrm>
          <a:prstGeom prst="rect">
            <a:avLst/>
          </a:prstGeom>
          <a:solidFill>
            <a:srgbClr val="0033CC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A</a:t>
            </a:r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7466764" y="5048190"/>
            <a:ext cx="381836" cy="40011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B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accent1"/>
                </a:solidFill>
              </a:rPr>
              <a:t>Bounding </a:t>
            </a:r>
            <a:r>
              <a:rPr lang="en-US" sz="4000" dirty="0" err="1" smtClean="0">
                <a:solidFill>
                  <a:schemeClr val="accent1"/>
                </a:solidFill>
              </a:rPr>
              <a:t>E</a:t>
            </a:r>
            <a:r>
              <a:rPr lang="en-US" sz="4000" baseline="-25000" dirty="0" err="1" smtClean="0">
                <a:solidFill>
                  <a:schemeClr val="accent1"/>
                </a:solidFill>
              </a:rPr>
              <a:t>q</a:t>
            </a:r>
            <a:r>
              <a:rPr lang="en-US" sz="4000" baseline="-25000" dirty="0" smtClean="0">
                <a:solidFill>
                  <a:schemeClr val="accent1"/>
                </a:solidFill>
              </a:rPr>
              <a:t> </a:t>
            </a:r>
            <a:r>
              <a:rPr lang="en-US" sz="4000" baseline="-25000" dirty="0" smtClean="0">
                <a:solidFill>
                  <a:schemeClr val="accent1"/>
                </a:solidFill>
                <a:latin typeface="cmsy10"/>
              </a:rPr>
              <a:t>»D</a:t>
            </a:r>
            <a:r>
              <a:rPr lang="en-US" sz="4000" dirty="0" smtClean="0">
                <a:solidFill>
                  <a:schemeClr val="accent1"/>
                </a:solidFill>
              </a:rPr>
              <a:t> </a:t>
            </a:r>
            <a:r>
              <a:rPr lang="en-US" sz="4000" dirty="0" err="1" smtClean="0">
                <a:solidFill>
                  <a:schemeClr val="accent1"/>
                </a:solidFill>
              </a:rPr>
              <a:t>ln</a:t>
            </a:r>
            <a:r>
              <a:rPr lang="en-US" sz="4000" dirty="0" smtClean="0">
                <a:solidFill>
                  <a:schemeClr val="accent1"/>
                </a:solidFill>
              </a:rPr>
              <a:t> ( P[q ] / P’[q] )  </a:t>
            </a:r>
            <a:endParaRPr lang="en-US" sz="40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90500" y="1219200"/>
            <a:ext cx="8953500" cy="493776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Assume D, D’ are </a:t>
            </a:r>
            <a:r>
              <a:rPr lang="en-US" dirty="0" smtClean="0">
                <a:solidFill>
                  <a:srgbClr val="0033CC"/>
                </a:solidFill>
              </a:rPr>
              <a:t>A</a:t>
            </a:r>
            <a:r>
              <a:rPr lang="en-US" dirty="0" smtClean="0"/>
              <a:t>-</a:t>
            </a:r>
            <a:r>
              <a:rPr lang="en-US" dirty="0" err="1" smtClean="0"/>
              <a:t>dp</a:t>
            </a:r>
            <a:r>
              <a:rPr lang="en-US" dirty="0" smtClean="0"/>
              <a:t> </a:t>
            </a:r>
            <a:r>
              <a:rPr lang="en-US" dirty="0" err="1" smtClean="0"/>
              <a:t>wrt</a:t>
            </a:r>
            <a:r>
              <a:rPr lang="en-US" dirty="0" smtClean="0"/>
              <a:t> one another, for </a:t>
            </a:r>
            <a:r>
              <a:rPr lang="en-US" dirty="0" smtClean="0">
                <a:solidFill>
                  <a:srgbClr val="0033CC"/>
                </a:solidFill>
              </a:rPr>
              <a:t>A </a:t>
            </a:r>
            <a:r>
              <a:rPr lang="en-US" dirty="0" smtClean="0"/>
              <a:t>&lt; 1.                                   Then 0 </a:t>
            </a:r>
            <a:r>
              <a:rPr lang="en-US" dirty="0" smtClean="0">
                <a:latin typeface="cmsy10"/>
              </a:rPr>
              <a:t>·</a:t>
            </a:r>
            <a:r>
              <a:rPr lang="en-US" dirty="0" smtClean="0"/>
              <a:t> </a:t>
            </a:r>
            <a:r>
              <a:rPr lang="en-US" dirty="0" err="1" smtClean="0">
                <a:latin typeface="Arial Narrow"/>
              </a:rPr>
              <a:t>E</a:t>
            </a:r>
            <a:r>
              <a:rPr lang="en-US" baseline="-25000" dirty="0" err="1" smtClean="0">
                <a:latin typeface="Arial Narrow"/>
              </a:rPr>
              <a:t>q</a:t>
            </a:r>
            <a:r>
              <a:rPr lang="en-US" baseline="-25000" dirty="0" smtClean="0"/>
              <a:t> </a:t>
            </a:r>
            <a:r>
              <a:rPr lang="en-US" baseline="-25000" dirty="0" smtClean="0">
                <a:latin typeface="cmsy10"/>
              </a:rPr>
              <a:t>» D</a:t>
            </a:r>
            <a:r>
              <a:rPr lang="en-US" dirty="0" smtClean="0"/>
              <a:t> </a:t>
            </a:r>
            <a:r>
              <a:rPr lang="en-US" dirty="0" err="1" smtClean="0"/>
              <a:t>ln</a:t>
            </a:r>
            <a:r>
              <a:rPr lang="en-US" dirty="0" smtClean="0"/>
              <a:t>[ D(q)/D’(q) ] </a:t>
            </a:r>
            <a:r>
              <a:rPr lang="en-US" dirty="0" smtClean="0">
                <a:latin typeface="cmsy10"/>
              </a:rPr>
              <a:t>·</a:t>
            </a:r>
            <a:r>
              <a:rPr lang="en-US" dirty="0" smtClean="0"/>
              <a:t> </a:t>
            </a:r>
            <a:r>
              <a:rPr lang="en-US" dirty="0" smtClean="0">
                <a:latin typeface="Arial Narrow"/>
              </a:rPr>
              <a:t>2A</a:t>
            </a:r>
            <a:r>
              <a:rPr lang="en-US" baseline="30000" dirty="0" smtClean="0">
                <a:latin typeface="Arial Narrow"/>
              </a:rPr>
              <a:t>2       </a:t>
            </a:r>
            <a:r>
              <a:rPr lang="en-US" dirty="0" smtClean="0"/>
              <a:t>(that is, </a:t>
            </a:r>
            <a:r>
              <a:rPr lang="en-US" dirty="0" smtClean="0">
                <a:solidFill>
                  <a:srgbClr val="FF0000"/>
                </a:solidFill>
              </a:rPr>
              <a:t>B</a:t>
            </a:r>
            <a:r>
              <a:rPr lang="en-US" dirty="0" smtClean="0"/>
              <a:t> </a:t>
            </a:r>
            <a:r>
              <a:rPr lang="en-US" dirty="0" smtClean="0">
                <a:latin typeface="cmsy10"/>
              </a:rPr>
              <a:t>·</a:t>
            </a:r>
            <a:r>
              <a:rPr lang="en-US" dirty="0" smtClean="0"/>
              <a:t> 2</a:t>
            </a:r>
            <a:r>
              <a:rPr lang="en-US" dirty="0" smtClean="0">
                <a:solidFill>
                  <a:srgbClr val="0033CC"/>
                </a:solidFill>
              </a:rPr>
              <a:t>A</a:t>
            </a:r>
            <a:r>
              <a:rPr lang="en-US" baseline="30000" dirty="0" smtClean="0"/>
              <a:t>2</a:t>
            </a:r>
            <a:r>
              <a:rPr lang="en-US" dirty="0" smtClean="0"/>
              <a:t>).</a:t>
            </a:r>
          </a:p>
          <a:p>
            <a:pPr>
              <a:buNone/>
            </a:pPr>
            <a:endParaRPr lang="en-US" baseline="30000" dirty="0" smtClean="0">
              <a:latin typeface="Arial Narrow"/>
            </a:endParaRPr>
          </a:p>
          <a:p>
            <a:pPr>
              <a:buNone/>
            </a:pPr>
            <a:r>
              <a:rPr lang="en-US" dirty="0" smtClean="0"/>
              <a:t>KL(D||D’) = </a:t>
            </a:r>
            <a:r>
              <a:rPr lang="en-US" dirty="0" smtClean="0">
                <a:latin typeface="Symbol"/>
                <a:sym typeface="Symbol"/>
              </a:rPr>
              <a:t></a:t>
            </a:r>
            <a:r>
              <a:rPr lang="en-US" baseline="-25000" dirty="0" smtClean="0"/>
              <a:t>q</a:t>
            </a:r>
            <a:r>
              <a:rPr lang="en-US" dirty="0" smtClean="0"/>
              <a:t> </a:t>
            </a:r>
            <a:r>
              <a:rPr lang="en-US" dirty="0" err="1" smtClean="0"/>
              <a:t>ln</a:t>
            </a:r>
            <a:r>
              <a:rPr lang="en-US" dirty="0" smtClean="0"/>
              <a:t>[ D(q)/D’(q) ] D(q);  always </a:t>
            </a:r>
            <a:r>
              <a:rPr lang="en-US" dirty="0" smtClean="0">
                <a:latin typeface="cmsy10"/>
              </a:rPr>
              <a:t>¸</a:t>
            </a:r>
            <a:r>
              <a:rPr lang="en-US" dirty="0" smtClean="0"/>
              <a:t> 0</a:t>
            </a:r>
          </a:p>
          <a:p>
            <a:pPr>
              <a:buNone/>
            </a:pPr>
            <a:r>
              <a:rPr lang="en-US" dirty="0" smtClean="0"/>
              <a:t>So, KL(D||D’) </a:t>
            </a:r>
            <a:r>
              <a:rPr lang="en-US" dirty="0" smtClean="0">
                <a:latin typeface="cmsy10"/>
              </a:rPr>
              <a:t>·</a:t>
            </a:r>
            <a:r>
              <a:rPr lang="en-US" dirty="0" smtClean="0"/>
              <a:t> KL(D||D’) + KL(D’||D)</a:t>
            </a:r>
          </a:p>
          <a:p>
            <a:pPr>
              <a:buNone/>
            </a:pPr>
            <a:r>
              <a:rPr lang="en-US" dirty="0" smtClean="0"/>
              <a:t>= </a:t>
            </a:r>
            <a:r>
              <a:rPr lang="en-US" dirty="0" smtClean="0">
                <a:latin typeface="Symbol"/>
                <a:sym typeface="Symbol"/>
              </a:rPr>
              <a:t></a:t>
            </a:r>
            <a:r>
              <a:rPr lang="en-US" baseline="-25000" dirty="0" smtClean="0"/>
              <a:t>q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125BC"/>
                </a:solidFill>
              </a:rPr>
              <a:t>D(q) </a:t>
            </a:r>
            <a:r>
              <a:rPr lang="en-US" dirty="0" smtClean="0"/>
              <a:t>( </a:t>
            </a:r>
            <a:r>
              <a:rPr lang="en-US" dirty="0" err="1" smtClean="0">
                <a:solidFill>
                  <a:srgbClr val="F125BC"/>
                </a:solidFill>
              </a:rPr>
              <a:t>ln</a:t>
            </a:r>
            <a:r>
              <a:rPr lang="en-US" dirty="0" smtClean="0">
                <a:solidFill>
                  <a:srgbClr val="F125BC"/>
                </a:solidFill>
              </a:rPr>
              <a:t>[ D(q)/D’(q) ] + </a:t>
            </a:r>
            <a:r>
              <a:rPr lang="en-US" dirty="0" err="1" smtClean="0">
                <a:solidFill>
                  <a:srgbClr val="F125BC"/>
                </a:solidFill>
              </a:rPr>
              <a:t>ln</a:t>
            </a:r>
            <a:r>
              <a:rPr lang="en-US" dirty="0" smtClean="0">
                <a:solidFill>
                  <a:srgbClr val="F125BC"/>
                </a:solidFill>
              </a:rPr>
              <a:t>[ D’(q)/D(q) ] </a:t>
            </a:r>
            <a:r>
              <a:rPr lang="en-US" dirty="0" smtClean="0"/>
              <a:t>) + (</a:t>
            </a:r>
            <a:r>
              <a:rPr lang="en-US" dirty="0" smtClean="0">
                <a:solidFill>
                  <a:srgbClr val="236C91"/>
                </a:solidFill>
              </a:rPr>
              <a:t>D’(q)-D(q)</a:t>
            </a:r>
            <a:r>
              <a:rPr lang="en-US" dirty="0" smtClean="0"/>
              <a:t>) </a:t>
            </a:r>
            <a:r>
              <a:rPr lang="en-US" dirty="0" err="1" smtClean="0">
                <a:solidFill>
                  <a:srgbClr val="236C91"/>
                </a:solidFill>
              </a:rPr>
              <a:t>ln</a:t>
            </a:r>
            <a:r>
              <a:rPr lang="en-US" dirty="0" smtClean="0">
                <a:solidFill>
                  <a:srgbClr val="236C91"/>
                </a:solidFill>
              </a:rPr>
              <a:t>[ D’(q)/D(q) ]</a:t>
            </a:r>
          </a:p>
          <a:p>
            <a:pPr>
              <a:buNone/>
            </a:pPr>
            <a:r>
              <a:rPr lang="en-US" dirty="0" smtClean="0">
                <a:latin typeface="cmsy10"/>
              </a:rPr>
              <a:t>·</a:t>
            </a:r>
            <a:r>
              <a:rPr lang="en-US" dirty="0" smtClean="0"/>
              <a:t>   </a:t>
            </a:r>
            <a:r>
              <a:rPr lang="en-US" dirty="0" smtClean="0">
                <a:latin typeface="Symbol"/>
                <a:sym typeface="Symbol"/>
              </a:rPr>
              <a:t></a:t>
            </a:r>
            <a:r>
              <a:rPr lang="en-US" baseline="-25000" dirty="0" smtClean="0"/>
              <a:t> q</a:t>
            </a:r>
            <a:r>
              <a:rPr lang="en-US" dirty="0" smtClean="0"/>
              <a:t> 0 + |D’(q)-D(q)| A</a:t>
            </a:r>
          </a:p>
          <a:p>
            <a:pPr>
              <a:buNone/>
            </a:pPr>
            <a:r>
              <a:rPr lang="en-US" dirty="0" smtClean="0"/>
              <a:t> =    A </a:t>
            </a:r>
            <a:r>
              <a:rPr lang="en-US" dirty="0" smtClean="0">
                <a:latin typeface="Symbol"/>
                <a:sym typeface="Symbol"/>
              </a:rPr>
              <a:t></a:t>
            </a:r>
            <a:r>
              <a:rPr lang="en-US" baseline="-25000" dirty="0" smtClean="0"/>
              <a:t> q</a:t>
            </a:r>
            <a:r>
              <a:rPr lang="en-US" dirty="0" smtClean="0"/>
              <a:t> [ max (D(q),D’(q)) - min (D(q),D’(q)) ]</a:t>
            </a:r>
          </a:p>
          <a:p>
            <a:pPr>
              <a:buNone/>
            </a:pPr>
            <a:r>
              <a:rPr lang="en-US" dirty="0" smtClean="0">
                <a:latin typeface="cmsy10"/>
              </a:rPr>
              <a:t>·</a:t>
            </a:r>
            <a:r>
              <a:rPr lang="en-US" dirty="0" smtClean="0"/>
              <a:t>    A </a:t>
            </a:r>
            <a:r>
              <a:rPr lang="en-US" dirty="0" smtClean="0">
                <a:latin typeface="Symbol"/>
                <a:sym typeface="Symbol"/>
              </a:rPr>
              <a:t></a:t>
            </a:r>
            <a:r>
              <a:rPr lang="en-US" baseline="-25000" dirty="0" smtClean="0"/>
              <a:t> q</a:t>
            </a:r>
            <a:r>
              <a:rPr lang="en-US" dirty="0" smtClean="0"/>
              <a:t> </a:t>
            </a:r>
            <a:r>
              <a:rPr lang="en-US" dirty="0" err="1" smtClean="0">
                <a:latin typeface="Arial Narrow"/>
              </a:rPr>
              <a:t>e</a:t>
            </a:r>
            <a:r>
              <a:rPr lang="en-US" baseline="30000" dirty="0" err="1" smtClean="0">
                <a:latin typeface="Arial Narrow"/>
              </a:rPr>
              <a:t>A</a:t>
            </a:r>
            <a:r>
              <a:rPr lang="en-US" dirty="0" smtClean="0"/>
              <a:t> min (D(q),D’(q)) - min (D(q),D’(q)) </a:t>
            </a:r>
          </a:p>
          <a:p>
            <a:pPr>
              <a:buNone/>
            </a:pPr>
            <a:r>
              <a:rPr lang="en-US" dirty="0" smtClean="0">
                <a:latin typeface="cmsy10"/>
              </a:rPr>
              <a:t>· </a:t>
            </a:r>
            <a:r>
              <a:rPr lang="en-US" dirty="0" smtClean="0"/>
              <a:t>  A </a:t>
            </a:r>
            <a:r>
              <a:rPr lang="en-US" dirty="0" smtClean="0">
                <a:latin typeface="Symbol"/>
                <a:sym typeface="Symbol"/>
              </a:rPr>
              <a:t></a:t>
            </a:r>
            <a:r>
              <a:rPr lang="en-US" baseline="-25000" dirty="0" smtClean="0"/>
              <a:t> q</a:t>
            </a:r>
            <a:r>
              <a:rPr lang="en-US" dirty="0" smtClean="0"/>
              <a:t> (</a:t>
            </a:r>
            <a:r>
              <a:rPr lang="en-US" dirty="0" err="1" smtClean="0">
                <a:latin typeface="Arial Narrow"/>
              </a:rPr>
              <a:t>e</a:t>
            </a:r>
            <a:r>
              <a:rPr lang="en-US" baseline="30000" dirty="0" err="1" smtClean="0">
                <a:latin typeface="Arial Narrow"/>
              </a:rPr>
              <a:t>A</a:t>
            </a:r>
            <a:r>
              <a:rPr lang="en-US" dirty="0" smtClean="0"/>
              <a:t> – 1) min (D(q),D’(q)) </a:t>
            </a:r>
          </a:p>
          <a:p>
            <a:pPr>
              <a:buNone/>
            </a:pPr>
            <a:r>
              <a:rPr lang="en-US" dirty="0" smtClean="0">
                <a:latin typeface="cmsy10"/>
              </a:rPr>
              <a:t>·</a:t>
            </a:r>
            <a:r>
              <a:rPr lang="en-US" dirty="0" smtClean="0"/>
              <a:t>   </a:t>
            </a:r>
            <a:r>
              <a:rPr lang="en-US" dirty="0" smtClean="0">
                <a:latin typeface="Arial Narrow"/>
              </a:rPr>
              <a:t>2A</a:t>
            </a:r>
            <a:r>
              <a:rPr lang="en-US" baseline="30000" dirty="0" smtClean="0">
                <a:latin typeface="Arial Narrow"/>
              </a:rPr>
              <a:t>2</a:t>
            </a:r>
            <a:r>
              <a:rPr lang="en-US" dirty="0" smtClean="0"/>
              <a:t> when A &lt; 1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6" name="Cloud Callout 5"/>
          <p:cNvSpPr/>
          <p:nvPr/>
        </p:nvSpPr>
        <p:spPr>
          <a:xfrm>
            <a:off x="6248400" y="4191000"/>
            <a:ext cx="2895600" cy="23241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smtClean="0"/>
              <a:t>Compare DiDwN03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accent1"/>
                </a:solidFill>
              </a:rPr>
              <a:t>Motivation and Application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Boosting for People</a:t>
            </a:r>
          </a:p>
          <a:p>
            <a:pPr lvl="1"/>
            <a:r>
              <a:rPr lang="en-US" dirty="0" smtClean="0"/>
              <a:t>Logistic Regression for 3000+ dimensional data</a:t>
            </a:r>
          </a:p>
          <a:p>
            <a:pPr lvl="2"/>
            <a:r>
              <a:rPr lang="en-US" dirty="0" smtClean="0"/>
              <a:t>Slight twist on CM did pretty well (</a:t>
            </a:r>
            <a:r>
              <a:rPr lang="en-US" dirty="0" err="1" smtClean="0"/>
              <a:t>eps</a:t>
            </a:r>
            <a:r>
              <a:rPr lang="en-US" dirty="0" smtClean="0"/>
              <a:t> = 1.5)</a:t>
            </a:r>
          </a:p>
          <a:p>
            <a:pPr lvl="2"/>
            <a:r>
              <a:rPr lang="en-US" dirty="0" smtClean="0"/>
              <a:t>Thought about alternatives</a:t>
            </a:r>
          </a:p>
          <a:p>
            <a:pPr lvl="2"/>
            <a:endParaRPr lang="en-US" dirty="0" smtClean="0"/>
          </a:p>
          <a:p>
            <a:r>
              <a:rPr lang="en-US" dirty="0" smtClean="0"/>
              <a:t>Boosting for Queries</a:t>
            </a:r>
          </a:p>
          <a:p>
            <a:pPr lvl="1"/>
            <a:r>
              <a:rPr lang="en-US" dirty="0" smtClean="0"/>
              <a:t>Reducing the dependence on the concept class in the work on synthetic databases in DNRRV09 (</a:t>
            </a:r>
            <a:r>
              <a:rPr lang="en-US" dirty="0" err="1" smtClean="0"/>
              <a:t>Salil’s</a:t>
            </a:r>
            <a:r>
              <a:rPr lang="en-US" dirty="0" smtClean="0"/>
              <a:t> talk) </a:t>
            </a:r>
          </a:p>
          <a:p>
            <a:pPr lvl="1"/>
            <a:r>
              <a:rPr lang="en-US" dirty="0" smtClean="0"/>
              <a:t>Over-interpreted the </a:t>
            </a:r>
            <a:r>
              <a:rPr lang="en-US" dirty="0" err="1" smtClean="0"/>
              <a:t>polytime</a:t>
            </a:r>
            <a:r>
              <a:rPr lang="en-US" dirty="0" smtClean="0"/>
              <a:t> </a:t>
            </a:r>
            <a:r>
              <a:rPr lang="en-US" dirty="0" err="1" smtClean="0"/>
              <a:t>DiNi</a:t>
            </a:r>
            <a:r>
              <a:rPr lang="en-US" dirty="0" smtClean="0"/>
              <a:t> style attacks (we were spoiled)</a:t>
            </a:r>
          </a:p>
          <a:p>
            <a:pPr lvl="2"/>
            <a:r>
              <a:rPr lang="en-US" dirty="0" smtClean="0"/>
              <a:t>Can’t have </a:t>
            </a:r>
            <a:r>
              <a:rPr lang="en-US" dirty="0" err="1" smtClean="0"/>
              <a:t>cn</a:t>
            </a:r>
            <a:r>
              <a:rPr lang="en-US" dirty="0" smtClean="0"/>
              <a:t> queries with error o(√n)</a:t>
            </a:r>
          </a:p>
          <a:p>
            <a:pPr lvl="2"/>
            <a:r>
              <a:rPr lang="en-US" dirty="0" smtClean="0"/>
              <a:t>BLR08: can have </a:t>
            </a:r>
            <a:r>
              <a:rPr lang="en-US" dirty="0" err="1" smtClean="0"/>
              <a:t>cn</a:t>
            </a:r>
            <a:r>
              <a:rPr lang="en-US" dirty="0" smtClean="0"/>
              <a:t> queries with error </a:t>
            </a:r>
            <a:r>
              <a:rPr lang="en-US" dirty="0" smtClean="0">
                <a:latin typeface="Arial Narrow"/>
              </a:rPr>
              <a:t>O(n</a:t>
            </a:r>
            <a:r>
              <a:rPr lang="en-US" baseline="30000" dirty="0" smtClean="0">
                <a:latin typeface="Arial Narrow"/>
              </a:rPr>
              <a:t>2/3</a:t>
            </a:r>
            <a:r>
              <a:rPr lang="en-US" dirty="0" smtClean="0"/>
              <a:t>)</a:t>
            </a:r>
          </a:p>
          <a:p>
            <a:pPr lvl="2"/>
            <a:r>
              <a:rPr lang="en-US" dirty="0" smtClean="0"/>
              <a:t>DNNRV09: </a:t>
            </a:r>
            <a:r>
              <a:rPr lang="en-US" dirty="0" smtClean="0">
                <a:latin typeface="Arial Narrow"/>
              </a:rPr>
              <a:t>O(n</a:t>
            </a:r>
            <a:r>
              <a:rPr lang="en-US" baseline="30000" dirty="0" smtClean="0">
                <a:latin typeface="Arial Narrow"/>
              </a:rPr>
              <a:t>1/2</a:t>
            </a:r>
            <a:r>
              <a:rPr lang="en-US" dirty="0" smtClean="0"/>
              <a:t> |</a:t>
            </a:r>
            <a:r>
              <a:rPr lang="en-US" sz="2200" dirty="0" smtClean="0">
                <a:latin typeface="Monotype Corsiva" pitchFamily="66" charset="0"/>
              </a:rPr>
              <a:t>Q</a:t>
            </a:r>
            <a:r>
              <a:rPr lang="en-US" dirty="0" smtClean="0">
                <a:latin typeface="Arial Narrow"/>
              </a:rPr>
              <a:t> |</a:t>
            </a:r>
            <a:r>
              <a:rPr lang="en-US" baseline="30000" dirty="0" smtClean="0">
                <a:latin typeface="Arial Narrow"/>
              </a:rPr>
              <a:t>o(1</a:t>
            </a:r>
            <a:r>
              <a:rPr lang="en-US" baseline="30000" dirty="0" smtClean="0"/>
              <a:t>)</a:t>
            </a:r>
            <a:r>
              <a:rPr lang="en-US" dirty="0" smtClean="0"/>
              <a:t>)</a:t>
            </a:r>
          </a:p>
          <a:p>
            <a:pPr lvl="2"/>
            <a:r>
              <a:rPr lang="en-US" dirty="0" smtClean="0"/>
              <a:t>Now: </a:t>
            </a:r>
            <a:r>
              <a:rPr lang="en-US" dirty="0" smtClean="0">
                <a:latin typeface="Arial Narrow"/>
              </a:rPr>
              <a:t>O(n</a:t>
            </a:r>
            <a:r>
              <a:rPr lang="en-US" baseline="30000" dirty="0" smtClean="0">
                <a:latin typeface="Arial Narrow"/>
              </a:rPr>
              <a:t>1/2</a:t>
            </a:r>
            <a:r>
              <a:rPr lang="en-US" dirty="0" smtClean="0"/>
              <a:t> </a:t>
            </a:r>
            <a:r>
              <a:rPr lang="en-US" dirty="0" smtClean="0">
                <a:latin typeface="Arial Narrow"/>
              </a:rPr>
              <a:t>log</a:t>
            </a:r>
            <a:r>
              <a:rPr lang="en-US" baseline="30000" dirty="0" smtClean="0">
                <a:latin typeface="Arial Narrow"/>
              </a:rPr>
              <a:t>2</a:t>
            </a:r>
            <a:r>
              <a:rPr lang="en-US" dirty="0" smtClean="0"/>
              <a:t> |</a:t>
            </a:r>
            <a:r>
              <a:rPr lang="en-US" dirty="0" smtClean="0">
                <a:latin typeface="Monotype Corsiva" pitchFamily="66" charset="0"/>
              </a:rPr>
              <a:t>Q</a:t>
            </a:r>
            <a:r>
              <a:rPr lang="en-US" dirty="0" smtClean="0"/>
              <a:t> |)</a:t>
            </a:r>
          </a:p>
          <a:p>
            <a:pPr lvl="1"/>
            <a:r>
              <a:rPr lang="en-US" dirty="0" smtClean="0"/>
              <a:t>Result is more general  </a:t>
            </a:r>
          </a:p>
          <a:p>
            <a:pPr lvl="2"/>
            <a:r>
              <a:rPr lang="en-US" dirty="0" smtClean="0"/>
              <a:t>Only know of base learner for counting queries</a:t>
            </a:r>
          </a:p>
          <a:p>
            <a:pPr lvl="2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6"/>
          <p:cNvGrpSpPr/>
          <p:nvPr/>
        </p:nvGrpSpPr>
        <p:grpSpPr>
          <a:xfrm>
            <a:off x="762000" y="457200"/>
            <a:ext cx="7277100" cy="5867400"/>
            <a:chOff x="762001" y="457200"/>
            <a:chExt cx="7277100" cy="5867400"/>
          </a:xfrm>
        </p:grpSpPr>
        <p:grpSp>
          <p:nvGrpSpPr>
            <p:cNvPr id="3" name="Group 11"/>
            <p:cNvGrpSpPr/>
            <p:nvPr/>
          </p:nvGrpSpPr>
          <p:grpSpPr>
            <a:xfrm>
              <a:off x="2362200" y="1371600"/>
              <a:ext cx="2781300" cy="1676400"/>
              <a:chOff x="2743200" y="1752600"/>
              <a:chExt cx="2781300" cy="1676400"/>
            </a:xfrm>
          </p:grpSpPr>
          <p:grpSp>
            <p:nvGrpSpPr>
              <p:cNvPr id="4" name="Group 9"/>
              <p:cNvGrpSpPr/>
              <p:nvPr/>
            </p:nvGrpSpPr>
            <p:grpSpPr>
              <a:xfrm>
                <a:off x="2743200" y="2514600"/>
                <a:ext cx="2781300" cy="914400"/>
                <a:chOff x="2743200" y="2514600"/>
                <a:chExt cx="2781300" cy="914400"/>
              </a:xfrm>
            </p:grpSpPr>
            <p:sp>
              <p:nvSpPr>
                <p:cNvPr id="5" name="Rectangle 4"/>
                <p:cNvSpPr/>
                <p:nvPr/>
              </p:nvSpPr>
              <p:spPr>
                <a:xfrm>
                  <a:off x="2743200" y="2514600"/>
                  <a:ext cx="2781300" cy="914400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" name="TextBox 8"/>
                <p:cNvSpPr txBox="1"/>
                <p:nvPr/>
              </p:nvSpPr>
              <p:spPr>
                <a:xfrm>
                  <a:off x="3009900" y="2667000"/>
                  <a:ext cx="2207656" cy="58477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3200" dirty="0" smtClean="0"/>
                    <a:t>Base Learner</a:t>
                  </a:r>
                  <a:endParaRPr lang="en-US" sz="3200" dirty="0"/>
                </a:p>
              </p:txBody>
            </p:sp>
          </p:grpSp>
          <p:sp>
            <p:nvSpPr>
              <p:cNvPr id="11" name="Down Arrow 10"/>
              <p:cNvSpPr/>
              <p:nvPr/>
            </p:nvSpPr>
            <p:spPr>
              <a:xfrm>
                <a:off x="3924300" y="1752600"/>
                <a:ext cx="342900" cy="647700"/>
              </a:xfrm>
              <a:prstGeom prst="downArrow">
                <a:avLst/>
              </a:prstGeom>
              <a:solidFill>
                <a:schemeClr val="bg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6" name="Group 34"/>
            <p:cNvGrpSpPr/>
            <p:nvPr/>
          </p:nvGrpSpPr>
          <p:grpSpPr>
            <a:xfrm>
              <a:off x="1714500" y="457200"/>
              <a:ext cx="4015684" cy="647701"/>
              <a:chOff x="2095500" y="457200"/>
              <a:chExt cx="4015684" cy="647701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2095500" y="468664"/>
                <a:ext cx="4000500" cy="636237"/>
              </a:xfrm>
              <a:prstGeom prst="rect">
                <a:avLst/>
              </a:prstGeom>
              <a:solidFill>
                <a:schemeClr val="bg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2095500" y="457200"/>
                <a:ext cx="401568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/>
                  <a:t>S: Labeled examples from </a:t>
                </a:r>
                <a:r>
                  <a:rPr lang="en-US" sz="3600" dirty="0" smtClean="0">
                    <a:latin typeface="Monotype Corsiva" pitchFamily="66" charset="0"/>
                  </a:rPr>
                  <a:t>D</a:t>
                </a:r>
                <a:endParaRPr lang="en-US" sz="2800" dirty="0">
                  <a:latin typeface="Monotype Corsiva" pitchFamily="66" charset="0"/>
                </a:endParaRPr>
              </a:p>
            </p:txBody>
          </p:sp>
        </p:grpSp>
        <p:grpSp>
          <p:nvGrpSpPr>
            <p:cNvPr id="7" name="Group 22"/>
            <p:cNvGrpSpPr/>
            <p:nvPr/>
          </p:nvGrpSpPr>
          <p:grpSpPr>
            <a:xfrm>
              <a:off x="2628900" y="4152900"/>
              <a:ext cx="2095500" cy="523220"/>
              <a:chOff x="6286500" y="4964668"/>
              <a:chExt cx="2095500" cy="523220"/>
            </a:xfrm>
          </p:grpSpPr>
          <p:sp>
            <p:nvSpPr>
              <p:cNvPr id="20" name="Rectangle 19"/>
              <p:cNvSpPr/>
              <p:nvPr/>
            </p:nvSpPr>
            <p:spPr>
              <a:xfrm>
                <a:off x="6286500" y="5029200"/>
                <a:ext cx="2095500" cy="457200"/>
              </a:xfrm>
              <a:prstGeom prst="rect">
                <a:avLst/>
              </a:prstGeom>
              <a:solidFill>
                <a:srgbClr val="F125BC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6400800" y="4964668"/>
                <a:ext cx="148457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800" dirty="0" smtClean="0">
                    <a:latin typeface="Arial Narrow"/>
                  </a:rPr>
                  <a:t>A</a:t>
                </a:r>
                <a:r>
                  <a:rPr lang="en-US" sz="2800" baseline="-25000" dirty="0" smtClean="0">
                    <a:latin typeface="Arial Narrow"/>
                  </a:rPr>
                  <a:t>1</a:t>
                </a:r>
                <a:r>
                  <a:rPr lang="en-US" sz="2800" dirty="0" smtClean="0"/>
                  <a:t>, </a:t>
                </a:r>
                <a:r>
                  <a:rPr lang="en-US" sz="2800" dirty="0" smtClean="0">
                    <a:latin typeface="Arial Narrow"/>
                  </a:rPr>
                  <a:t>A</a:t>
                </a:r>
                <a:r>
                  <a:rPr lang="en-US" sz="2800" baseline="-25000" dirty="0" smtClean="0">
                    <a:latin typeface="Arial Narrow"/>
                  </a:rPr>
                  <a:t>2</a:t>
                </a:r>
                <a:r>
                  <a:rPr lang="en-US" sz="2800" dirty="0" smtClean="0"/>
                  <a:t>, … </a:t>
                </a:r>
                <a:endParaRPr lang="en-US" sz="2800" dirty="0"/>
              </a:p>
            </p:txBody>
          </p:sp>
        </p:grpSp>
        <p:sp>
          <p:nvSpPr>
            <p:cNvPr id="26" name="Curved Left Arrow 25"/>
            <p:cNvSpPr/>
            <p:nvPr/>
          </p:nvSpPr>
          <p:spPr>
            <a:xfrm rot="10800000">
              <a:off x="762001" y="571498"/>
              <a:ext cx="731520" cy="5715001"/>
            </a:xfrm>
            <a:prstGeom prst="curvedLeftArrow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grpSp>
          <p:nvGrpSpPr>
            <p:cNvPr id="8" name="Group 36"/>
            <p:cNvGrpSpPr/>
            <p:nvPr/>
          </p:nvGrpSpPr>
          <p:grpSpPr>
            <a:xfrm>
              <a:off x="2933700" y="4838700"/>
              <a:ext cx="1539204" cy="1485900"/>
              <a:chOff x="3314700" y="4838700"/>
              <a:chExt cx="1539204" cy="1485900"/>
            </a:xfrm>
          </p:grpSpPr>
          <p:sp>
            <p:nvSpPr>
              <p:cNvPr id="28" name="TextBox 27"/>
              <p:cNvSpPr txBox="1"/>
              <p:nvPr/>
            </p:nvSpPr>
            <p:spPr>
              <a:xfrm>
                <a:off x="3314700" y="5678269"/>
                <a:ext cx="1539204" cy="646331"/>
              </a:xfrm>
              <a:prstGeom prst="rect">
                <a:avLst/>
              </a:prstGeom>
              <a:solidFill>
                <a:schemeClr val="bg2"/>
              </a:solidFill>
              <a:ln>
                <a:solidFill>
                  <a:schemeClr val="accent1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2800" dirty="0" smtClean="0"/>
                  <a:t>Update </a:t>
                </a:r>
                <a:r>
                  <a:rPr lang="en-US" sz="3600" dirty="0" smtClean="0">
                    <a:latin typeface="Monotype Corsiva" pitchFamily="66" charset="0"/>
                  </a:rPr>
                  <a:t>D</a:t>
                </a:r>
                <a:endParaRPr lang="en-US" sz="2800" dirty="0">
                  <a:latin typeface="Monotype Corsiva" pitchFamily="66" charset="0"/>
                </a:endParaRPr>
              </a:p>
            </p:txBody>
          </p:sp>
          <p:sp>
            <p:nvSpPr>
              <p:cNvPr id="30" name="Down Arrow 29"/>
              <p:cNvSpPr/>
              <p:nvPr/>
            </p:nvSpPr>
            <p:spPr>
              <a:xfrm>
                <a:off x="3886200" y="4838700"/>
                <a:ext cx="381000" cy="723900"/>
              </a:xfrm>
              <a:prstGeom prst="downArrow">
                <a:avLst/>
              </a:prstGeom>
              <a:solidFill>
                <a:srgbClr val="F125BC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0" name="Group 35"/>
            <p:cNvGrpSpPr/>
            <p:nvPr/>
          </p:nvGrpSpPr>
          <p:grpSpPr>
            <a:xfrm>
              <a:off x="3505200" y="3276600"/>
              <a:ext cx="800100" cy="723900"/>
              <a:chOff x="3886200" y="3276600"/>
              <a:chExt cx="800100" cy="723900"/>
            </a:xfrm>
          </p:grpSpPr>
          <p:sp>
            <p:nvSpPr>
              <p:cNvPr id="25" name="Down Arrow 24"/>
              <p:cNvSpPr/>
              <p:nvPr/>
            </p:nvSpPr>
            <p:spPr>
              <a:xfrm>
                <a:off x="3886200" y="3276600"/>
                <a:ext cx="381000" cy="723900"/>
              </a:xfrm>
              <a:prstGeom prst="downArrow">
                <a:avLst/>
              </a:prstGeom>
              <a:solidFill>
                <a:srgbClr val="F125BC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4288434" y="3276600"/>
                <a:ext cx="397866" cy="523220"/>
              </a:xfrm>
              <a:prstGeom prst="rect">
                <a:avLst/>
              </a:prstGeom>
              <a:solidFill>
                <a:srgbClr val="F125BC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2800" b="1" dirty="0" smtClean="0"/>
                  <a:t>A</a:t>
                </a:r>
                <a:endParaRPr lang="en-US" sz="2800" b="1" dirty="0"/>
              </a:p>
            </p:txBody>
          </p:sp>
        </p:grpSp>
        <p:grpSp>
          <p:nvGrpSpPr>
            <p:cNvPr id="12" name="Group 37"/>
            <p:cNvGrpSpPr/>
            <p:nvPr/>
          </p:nvGrpSpPr>
          <p:grpSpPr>
            <a:xfrm>
              <a:off x="4240041" y="4990326"/>
              <a:ext cx="3760959" cy="767239"/>
              <a:chOff x="4621041" y="4990326"/>
              <a:chExt cx="3760959" cy="767239"/>
            </a:xfrm>
          </p:grpSpPr>
          <p:sp>
            <p:nvSpPr>
              <p:cNvPr id="32" name="Down Arrow 31"/>
              <p:cNvSpPr/>
              <p:nvPr/>
            </p:nvSpPr>
            <p:spPr>
              <a:xfrm rot="17879222">
                <a:off x="5125881" y="4485486"/>
                <a:ext cx="381000" cy="1390680"/>
              </a:xfrm>
              <a:prstGeom prst="downArrow">
                <a:avLst/>
              </a:prstGeom>
              <a:solidFill>
                <a:srgbClr val="F125BC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6019800" y="5295900"/>
                <a:ext cx="2362200" cy="461665"/>
              </a:xfrm>
              <a:prstGeom prst="rect">
                <a:avLst/>
              </a:prstGeom>
              <a:solidFill>
                <a:srgbClr val="F125BC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Combine A</a:t>
                </a:r>
                <a:r>
                  <a:rPr lang="en-US" sz="2400" baseline="-25000" dirty="0" smtClean="0"/>
                  <a:t>1</a:t>
                </a:r>
                <a:r>
                  <a:rPr lang="en-US" sz="2400" dirty="0" smtClean="0"/>
                  <a:t>, A</a:t>
                </a:r>
                <a:r>
                  <a:rPr lang="en-US" sz="2400" baseline="-25000" dirty="0" smtClean="0"/>
                  <a:t>2</a:t>
                </a:r>
                <a:r>
                  <a:rPr lang="en-US" sz="2400" dirty="0" smtClean="0"/>
                  <a:t>, …</a:t>
                </a:r>
                <a:endParaRPr lang="en-US" sz="2400" dirty="0"/>
              </a:p>
            </p:txBody>
          </p:sp>
        </p:grpSp>
        <p:sp>
          <p:nvSpPr>
            <p:cNvPr id="39" name="TextBox 38"/>
            <p:cNvSpPr txBox="1"/>
            <p:nvPr/>
          </p:nvSpPr>
          <p:spPr>
            <a:xfrm>
              <a:off x="4533900" y="3238500"/>
              <a:ext cx="3505201" cy="646331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en-US" sz="2800" dirty="0" smtClean="0"/>
                <a:t>Does well on ½ + </a:t>
              </a:r>
              <a:r>
                <a:rPr lang="en-US" sz="2800" dirty="0" smtClean="0">
                  <a:latin typeface="cmmi10"/>
                </a:rPr>
                <a:t>´ </a:t>
              </a:r>
              <a:r>
                <a:rPr lang="en-US" sz="2800" dirty="0" smtClean="0"/>
                <a:t>of</a:t>
              </a:r>
              <a:r>
                <a:rPr lang="en-US" sz="2800" dirty="0" smtClean="0">
                  <a:latin typeface="cmmi10"/>
                </a:rPr>
                <a:t> </a:t>
              </a:r>
              <a:r>
                <a:rPr lang="en-US" sz="3600" dirty="0" smtClean="0">
                  <a:latin typeface="Monotype Corsiva" pitchFamily="66" charset="0"/>
                </a:rPr>
                <a:t>D</a:t>
              </a:r>
              <a:endParaRPr lang="en-US" sz="2800" dirty="0">
                <a:latin typeface="Monotype Corsiva" pitchFamily="66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6551884" y="5801380"/>
            <a:ext cx="16396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F125BC"/>
                </a:solidFill>
              </a:rPr>
              <a:t>Terminate?</a:t>
            </a:r>
            <a:endParaRPr lang="en-US" sz="2800" dirty="0">
              <a:solidFill>
                <a:srgbClr val="F125BC"/>
              </a:solidFill>
            </a:endParaRPr>
          </a:p>
        </p:txBody>
      </p:sp>
    </p:spTree>
  </p:cSld>
  <p:clrMapOvr>
    <a:masterClrMapping/>
  </p:clrMapOvr>
  <p:transition advTm="571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RSTCYNTHIA@YFUTMJSFUVWYY57I" val="3666"/>
  <p:tag name="DEFAULTDISPLAYSOURCE" val="\documentclass{article}\pagestyle{empty}&#10;\begin{document}&#10;&#10;\end{document}&#10;"/>
  <p:tag name="EMBEDFONTS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DDENFONTSHAPE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DDENFONTSHAPE" val="true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Custom 3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33182</TotalTime>
  <Words>1723</Words>
  <Application>Microsoft Office PowerPoint</Application>
  <PresentationFormat>On-screen Show (4:3)</PresentationFormat>
  <Paragraphs>251</Paragraphs>
  <Slides>24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42" baseType="lpstr">
      <vt:lpstr>Arial</vt:lpstr>
      <vt:lpstr>Arial Narrow</vt:lpstr>
      <vt:lpstr>Wingdings 3</vt:lpstr>
      <vt:lpstr>CMEX10</vt:lpstr>
      <vt:lpstr>CMMI7</vt:lpstr>
      <vt:lpstr>CMMI10</vt:lpstr>
      <vt:lpstr>CMSY10</vt:lpstr>
      <vt:lpstr>CMSY7</vt:lpstr>
      <vt:lpstr>CMR7</vt:lpstr>
      <vt:lpstr>CMR10</vt:lpstr>
      <vt:lpstr>CMR5</vt:lpstr>
      <vt:lpstr>Monotype Corsiva</vt:lpstr>
      <vt:lpstr>Biondi</vt:lpstr>
      <vt:lpstr>Symbol</vt:lpstr>
      <vt:lpstr>Old English Text MT</vt:lpstr>
      <vt:lpstr>Calibri</vt:lpstr>
      <vt:lpstr>Wingdings</vt:lpstr>
      <vt:lpstr>Origin</vt:lpstr>
      <vt:lpstr>Boosting and Differential Privacy</vt:lpstr>
      <vt:lpstr>The Power of Small, Private, Miracles</vt:lpstr>
      <vt:lpstr>Boosting  [Schapire, 1989]</vt:lpstr>
      <vt:lpstr>Slide 4</vt:lpstr>
      <vt:lpstr>Slide 5</vt:lpstr>
      <vt:lpstr>Boosting for People [Variant of AdaBoost, FS95]</vt:lpstr>
      <vt:lpstr>Why Does it Work?</vt:lpstr>
      <vt:lpstr>Why Does it Work?</vt:lpstr>
      <vt:lpstr>Why Does it Work?</vt:lpstr>
      <vt:lpstr>Why Does it Work?</vt:lpstr>
      <vt:lpstr>s Ns  = (1/m) i exp (-s cs(i))</vt:lpstr>
      <vt:lpstr>Slide 12</vt:lpstr>
      <vt:lpstr>Private Boosting for People</vt:lpstr>
      <vt:lpstr>Iterative Smoothing</vt:lpstr>
      <vt:lpstr>Boosting for Queries?</vt:lpstr>
      <vt:lpstr>Slide 16</vt:lpstr>
      <vt:lpstr>Slide 17</vt:lpstr>
      <vt:lpstr>Privacy is Problematic</vt:lpstr>
      <vt:lpstr>Private Boosting for Queries [Variant of AdaBoost]</vt:lpstr>
      <vt:lpstr>Theorem (minus some parameters)</vt:lpstr>
      <vt:lpstr>Proving Privacy</vt:lpstr>
      <vt:lpstr>Bounding Eq »D ln ( P[q ] / P’[q] )  </vt:lpstr>
      <vt:lpstr>Motivation and Application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Ad Omnia Approach to Defining and Achieving Private Data Analysis</dc:title>
  <dc:creator>Cynthia Dwork</dc:creator>
  <cp:lastModifiedBy>Cynthia Dwork</cp:lastModifiedBy>
  <cp:revision>846</cp:revision>
  <dcterms:created xsi:type="dcterms:W3CDTF">2007-08-06T16:56:23Z</dcterms:created>
  <dcterms:modified xsi:type="dcterms:W3CDTF">2010-03-13T01:40:44Z</dcterms:modified>
</cp:coreProperties>
</file>