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82" r:id="rId2"/>
  </p:sldMasterIdLst>
  <p:notesMasterIdLst>
    <p:notesMasterId r:id="rId29"/>
  </p:notesMasterIdLst>
  <p:handoutMasterIdLst>
    <p:handoutMasterId r:id="rId30"/>
  </p:handoutMasterIdLst>
  <p:sldIdLst>
    <p:sldId id="299" r:id="rId3"/>
    <p:sldId id="351" r:id="rId4"/>
    <p:sldId id="381" r:id="rId5"/>
    <p:sldId id="338" r:id="rId6"/>
    <p:sldId id="359" r:id="rId7"/>
    <p:sldId id="357" r:id="rId8"/>
    <p:sldId id="366" r:id="rId9"/>
    <p:sldId id="367" r:id="rId10"/>
    <p:sldId id="361" r:id="rId11"/>
    <p:sldId id="369" r:id="rId12"/>
    <p:sldId id="370" r:id="rId13"/>
    <p:sldId id="362" r:id="rId14"/>
    <p:sldId id="371" r:id="rId15"/>
    <p:sldId id="364" r:id="rId16"/>
    <p:sldId id="360" r:id="rId17"/>
    <p:sldId id="363" r:id="rId18"/>
    <p:sldId id="372" r:id="rId19"/>
    <p:sldId id="365" r:id="rId20"/>
    <p:sldId id="356" r:id="rId21"/>
    <p:sldId id="352" r:id="rId22"/>
    <p:sldId id="358" r:id="rId23"/>
    <p:sldId id="354" r:id="rId24"/>
    <p:sldId id="377" r:id="rId25"/>
    <p:sldId id="378" r:id="rId26"/>
    <p:sldId id="379" r:id="rId27"/>
    <p:sldId id="380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sz="4800" i="1" kern="1200" baseline="-100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9900"/>
    <a:srgbClr val="336600"/>
    <a:srgbClr val="CCCC00"/>
    <a:srgbClr val="FF6600"/>
    <a:srgbClr val="FF9933"/>
    <a:srgbClr val="66FFFF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35" autoAdjust="0"/>
    <p:restoredTop sz="94660" autoAdjust="0"/>
  </p:normalViewPr>
  <p:slideViewPr>
    <p:cSldViewPr>
      <p:cViewPr>
        <p:scale>
          <a:sx n="75" d="100"/>
          <a:sy n="75" d="100"/>
        </p:scale>
        <p:origin x="-39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086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i="0" baseline="0">
                <a:effectLst/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6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i="0" baseline="0">
                <a:effectLst/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6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i="0" baseline="0">
                <a:effectLst/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6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i="0" baseline="0">
                <a:effectLst/>
                <a:latin typeface="Arial" charset="0"/>
              </a:defRPr>
            </a:lvl1pPr>
          </a:lstStyle>
          <a:p>
            <a:fld id="{87174656-2A97-4E4F-929C-450FDB0FEA5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i="0" baseline="0">
                <a:effectLst/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796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i="0" baseline="0">
                <a:effectLst/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796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96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96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i="0" baseline="0">
                <a:effectLst/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796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i="0" baseline="0">
                <a:effectLst/>
                <a:latin typeface="Arial" charset="0"/>
              </a:defRPr>
            </a:lvl1pPr>
          </a:lstStyle>
          <a:p>
            <a:fld id="{47850461-C088-4D67-8310-5FED8379230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E7B82A-6375-4787-9239-1F8BB277C0DA}" type="slidenum">
              <a:rPr lang="en-US"/>
              <a:pPr/>
              <a:t>1</a:t>
            </a:fld>
            <a:endParaRPr lang="en-US"/>
          </a:p>
        </p:txBody>
      </p:sp>
      <p:sp>
        <p:nvSpPr>
          <p:cNvPr id="907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2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3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E29E19-16AE-4DB3-B5BF-AEC715F84A61}" type="slidenum">
              <a:rPr lang="en-US"/>
              <a:pPr/>
              <a:t>4</a:t>
            </a:fld>
            <a:endParaRPr lang="en-US"/>
          </a:p>
        </p:txBody>
      </p:sp>
      <p:sp>
        <p:nvSpPr>
          <p:cNvPr id="1048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8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E29E19-16AE-4DB3-B5BF-AEC715F84A61}" type="slidenum">
              <a:rPr lang="en-US"/>
              <a:pPr/>
              <a:t>5</a:t>
            </a:fld>
            <a:endParaRPr lang="en-US"/>
          </a:p>
        </p:txBody>
      </p:sp>
      <p:sp>
        <p:nvSpPr>
          <p:cNvPr id="1048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8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6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7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8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9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10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11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12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13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14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15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16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17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491FC-A922-4775-B408-E0C94F2AD4A2}" type="slidenum">
              <a:rPr lang="en-US"/>
              <a:pPr/>
              <a:t>18</a:t>
            </a:fld>
            <a:endParaRPr lang="en-US"/>
          </a:p>
        </p:txBody>
      </p:sp>
      <p:sp>
        <p:nvSpPr>
          <p:cNvPr id="1123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C27CFE-FD11-4121-B98C-D6E8B7CB8DBA}" type="slidenum">
              <a:rPr lang="en-US"/>
              <a:pPr/>
              <a:t>19</a:t>
            </a:fld>
            <a:endParaRPr lang="en-US"/>
          </a:p>
        </p:txBody>
      </p:sp>
      <p:sp>
        <p:nvSpPr>
          <p:cNvPr id="1137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7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BB8A0D-2136-4CDF-B633-C98F10D9118F}" type="slidenum">
              <a:rPr lang="en-US"/>
              <a:pPr/>
              <a:t>20</a:t>
            </a:fld>
            <a:endParaRPr lang="en-US"/>
          </a:p>
        </p:txBody>
      </p:sp>
      <p:sp>
        <p:nvSpPr>
          <p:cNvPr id="1125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5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E29E19-16AE-4DB3-B5BF-AEC715F84A61}" type="slidenum">
              <a:rPr lang="en-US"/>
              <a:pPr/>
              <a:t>21</a:t>
            </a:fld>
            <a:endParaRPr lang="en-US"/>
          </a:p>
        </p:txBody>
      </p:sp>
      <p:sp>
        <p:nvSpPr>
          <p:cNvPr id="1048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8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5084F5-0BBF-43D8-B8DA-1FDFD31BB452}" type="slidenum">
              <a:rPr lang="en-US"/>
              <a:pPr/>
              <a:t>22</a:t>
            </a:fld>
            <a:endParaRPr lang="en-US"/>
          </a:p>
        </p:txBody>
      </p:sp>
      <p:sp>
        <p:nvSpPr>
          <p:cNvPr id="1133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3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5D09E1-443C-4E87-84D1-4D163923FF09}" type="slidenum">
              <a:rPr lang="en-US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11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1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9E493E-541B-464E-B794-8AF66588C151}" type="slidenum">
              <a:rPr lang="en-US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35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5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9E493E-541B-464E-B794-8AF66588C151}" type="slidenum">
              <a:rPr lang="en-US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35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5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9E493E-541B-464E-B794-8AF66588C151}" type="slidenum">
              <a:rPr lang="en-US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35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5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53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6553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554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554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554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554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554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554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4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4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55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55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555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555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555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94DE71F-7391-438D-9A99-5EEA9F4280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5A8AE4-4C66-4602-81EF-CBD56A6D20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7E50A-DD5C-4A7E-8A3E-01AA9D9177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497C25-6F00-42AA-BB96-B3712B6D77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D84183-2DAB-4E45-A990-7C826DF037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00FC-45F9-4BC3-A25D-D8E7EE8D7B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4E9039-9654-443D-B846-92ED5B34D3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02868-B633-4527-A66C-E650E7E5E1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B0DEB-DC43-4DF2-B3CF-878677B4CD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F2F70-777A-4E28-83C2-51B7F4BD45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617538"/>
            <a:ext cx="1951038" cy="5514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00712" cy="5514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E8521-1269-410D-ABDA-F9BF4F7714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50B8143-84E7-4B3E-ADCF-F98CD20CEE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554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mtClean="0">
                  <a:solidFill>
                    <a:srgbClr val="FFCC00"/>
                  </a:solidFill>
                </a:endParaRPr>
              </a:p>
            </p:txBody>
          </p:sp>
          <p:sp>
            <p:nvSpPr>
              <p:cNvPr id="6554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mtClean="0">
                  <a:solidFill>
                    <a:srgbClr val="FFCC00"/>
                  </a:solidFill>
                </a:endParaRPr>
              </a:p>
            </p:txBody>
          </p:sp>
        </p:grp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554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mtClean="0">
                  <a:solidFill>
                    <a:srgbClr val="FFCC00"/>
                  </a:solidFill>
                </a:endParaRPr>
              </a:p>
            </p:txBody>
          </p:sp>
          <p:sp>
            <p:nvSpPr>
              <p:cNvPr id="6554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mtClean="0">
                  <a:solidFill>
                    <a:srgbClr val="FFCC00"/>
                  </a:solidFill>
                </a:endParaRPr>
              </a:p>
            </p:txBody>
          </p:sp>
        </p:grpSp>
        <p:sp>
          <p:nvSpPr>
            <p:cNvPr id="6554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mtClean="0">
                <a:solidFill>
                  <a:srgbClr val="FFCC00"/>
                </a:solidFill>
              </a:endParaRPr>
            </a:p>
          </p:txBody>
        </p:sp>
        <p:sp>
          <p:nvSpPr>
            <p:cNvPr id="6554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mtClean="0">
                <a:solidFill>
                  <a:srgbClr val="FFCC00"/>
                </a:solidFill>
              </a:endParaRPr>
            </a:p>
          </p:txBody>
        </p:sp>
        <p:sp>
          <p:nvSpPr>
            <p:cNvPr id="6554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mtClean="0">
                <a:solidFill>
                  <a:srgbClr val="FFCC00"/>
                </a:solidFill>
              </a:endParaRPr>
            </a:p>
          </p:txBody>
        </p:sp>
      </p:grpSp>
      <p:sp>
        <p:nvSpPr>
          <p:cNvPr id="655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55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555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>
              <a:solidFill>
                <a:srgbClr val="000094"/>
              </a:solidFill>
            </a:endParaRPr>
          </a:p>
        </p:txBody>
      </p:sp>
      <p:sp>
        <p:nvSpPr>
          <p:cNvPr id="6555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>
              <a:solidFill>
                <a:srgbClr val="000094"/>
              </a:solidFill>
            </a:endParaRPr>
          </a:p>
        </p:txBody>
      </p:sp>
      <p:sp>
        <p:nvSpPr>
          <p:cNvPr id="6555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07DDC8B-00EF-4686-B949-7D2165567487}" type="slidenum">
              <a:rPr lang="en-US">
                <a:solidFill>
                  <a:srgbClr val="000094"/>
                </a:solidFill>
              </a:rPr>
              <a:pPr/>
              <a:t>‹#›</a:t>
            </a:fld>
            <a:endParaRPr lang="en-US">
              <a:solidFill>
                <a:srgbClr val="000094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BA52F-3908-4C41-8164-E02AD9A6DD94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0AF1C-4D00-437D-9C42-B3C07FD66D67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EF21D-F010-404C-84D6-22A6A6D34534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87165B-ED83-48E1-93D6-2DC6757F6EA2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24E16-18B5-4CB6-8B47-96FCAE6453BF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35206D-CD2C-423E-BE4F-C2AC516D6846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9F100-7B37-4784-B716-72D1168F9F6F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D0A10-5975-400A-AD3F-0E007000764C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E7ED89-F9C3-4C03-8B39-7E454F23E835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617538"/>
            <a:ext cx="1951038" cy="5514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00712" cy="5514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E2187E-2FB3-46E3-B2A2-29B3ADA12B62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7304144-B7AC-429E-9C53-85A0BEAEE7C8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2688" y="4151313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F1A5BB8-08CC-459F-B811-26502A633373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CC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37F7AD0-A9AC-4C4D-996F-257C0853D03A}" type="slidenum">
              <a:rPr lang="en-US">
                <a:solidFill>
                  <a:srgbClr val="FFCC00"/>
                </a:solidFill>
              </a:rPr>
              <a:pPr/>
              <a:t>‹#›</a:t>
            </a:fld>
            <a:endParaRPr lang="en-US">
              <a:solidFill>
                <a:srgbClr val="FFCC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>
              <a:effectLst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>
              <a:effectLst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>
              <a:effectLst/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>
              <a:effectLst/>
            </a:endParaRP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>
              <a:effectLst/>
            </a:endParaRPr>
          </a:p>
        </p:txBody>
      </p:sp>
      <p:sp>
        <p:nvSpPr>
          <p:cNvPr id="645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>
              <a:effectLst/>
            </a:endParaRP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>
              <a:effectLst/>
            </a:endParaRPr>
          </a:p>
        </p:txBody>
      </p:sp>
      <p:sp>
        <p:nvSpPr>
          <p:cNvPr id="645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45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45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i="0" baseline="0">
                <a:effectLst/>
              </a:defRPr>
            </a:lvl1pPr>
          </a:lstStyle>
          <a:p>
            <a:endParaRPr lang="en-US"/>
          </a:p>
        </p:txBody>
      </p:sp>
      <p:sp>
        <p:nvSpPr>
          <p:cNvPr id="645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i="0" baseline="0">
                <a:effectLst/>
              </a:defRPr>
            </a:lvl1pPr>
          </a:lstStyle>
          <a:p>
            <a:endParaRPr lang="en-US"/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i="0" baseline="0">
                <a:effectLst/>
              </a:defRPr>
            </a:lvl1pPr>
          </a:lstStyle>
          <a:p>
            <a:fld id="{AEDEA465-B1AE-4796-A4CF-9C9F04357B0A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8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 smtClean="0">
              <a:solidFill>
                <a:srgbClr val="FFCC00"/>
              </a:solidFill>
              <a:effectLst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 smtClean="0">
              <a:solidFill>
                <a:srgbClr val="FFCC00"/>
              </a:solidFill>
              <a:effectLst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 smtClean="0">
              <a:solidFill>
                <a:srgbClr val="FFCC00"/>
              </a:solidFill>
              <a:effectLst/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 smtClean="0">
              <a:solidFill>
                <a:srgbClr val="FFCC00"/>
              </a:solidFill>
              <a:effectLst/>
            </a:endParaRP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 smtClean="0">
              <a:solidFill>
                <a:srgbClr val="FFCC00"/>
              </a:solidFill>
              <a:effectLst/>
            </a:endParaRPr>
          </a:p>
        </p:txBody>
      </p:sp>
      <p:sp>
        <p:nvSpPr>
          <p:cNvPr id="645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 smtClean="0">
              <a:solidFill>
                <a:srgbClr val="FFCC00"/>
              </a:solidFill>
              <a:effectLst/>
            </a:endParaRP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 i="0" baseline="0" smtClean="0">
              <a:solidFill>
                <a:srgbClr val="FFCC00"/>
              </a:solidFill>
              <a:effectLst/>
            </a:endParaRPr>
          </a:p>
        </p:txBody>
      </p:sp>
      <p:sp>
        <p:nvSpPr>
          <p:cNvPr id="645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45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45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i="0" baseline="0">
                <a:effectLst/>
              </a:defRPr>
            </a:lvl1pPr>
          </a:lstStyle>
          <a:p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645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i="0" baseline="0">
                <a:effectLst/>
              </a:defRPr>
            </a:lvl1pPr>
          </a:lstStyle>
          <a:p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i="0" baseline="0">
                <a:effectLst/>
              </a:defRPr>
            </a:lvl1pPr>
          </a:lstStyle>
          <a:p>
            <a:fld id="{8926D3BA-A775-4CD3-A7B8-4DA32CED8EA7}" type="slidenum">
              <a:rPr lang="en-US" smtClean="0">
                <a:solidFill>
                  <a:srgbClr val="FFCC00"/>
                </a:solidFill>
              </a:rPr>
              <a:pPr/>
              <a:t>‹#›</a:t>
            </a:fld>
            <a:endParaRPr lang="en-US" smtClean="0">
              <a:solidFill>
                <a:srgbClr val="FFCC00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5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1905000"/>
            <a:ext cx="7772400" cy="1219200"/>
          </a:xfrm>
        </p:spPr>
        <p:txBody>
          <a:bodyPr/>
          <a:lstStyle/>
          <a:p>
            <a:r>
              <a:rPr lang="en-US" sz="4000" dirty="0" smtClean="0"/>
              <a:t>Reconciling Confidentiality Risk Measures from Statistics and Computer Science</a:t>
            </a:r>
            <a:endParaRPr lang="en-US" sz="4000" dirty="0"/>
          </a:p>
        </p:txBody>
      </p:sp>
      <p:sp>
        <p:nvSpPr>
          <p:cNvPr id="906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886200"/>
            <a:ext cx="8305800" cy="1752600"/>
          </a:xfrm>
        </p:spPr>
        <p:txBody>
          <a:bodyPr/>
          <a:lstStyle/>
          <a:p>
            <a:r>
              <a:rPr lang="en-US"/>
              <a:t>Jerry Reiter</a:t>
            </a:r>
          </a:p>
          <a:p>
            <a:r>
              <a:rPr lang="en-US"/>
              <a:t>Department of Statistical Science</a:t>
            </a:r>
          </a:p>
          <a:p>
            <a:r>
              <a:rPr lang="en-US"/>
              <a:t>Duke University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Background for </a:t>
            </a:r>
            <a:r>
              <a:rPr lang="en-US" sz="4000" dirty="0" smtClean="0"/>
              <a:t>talk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 am a p</a:t>
            </a:r>
            <a:r>
              <a:rPr lang="en-US" dirty="0" smtClean="0"/>
              <a:t>roponent </a:t>
            </a:r>
            <a:r>
              <a:rPr lang="en-US" dirty="0" smtClean="0"/>
              <a:t>of unrestricted data access when possible.</a:t>
            </a:r>
          </a:p>
          <a:p>
            <a:r>
              <a:rPr lang="en-US" dirty="0" smtClean="0"/>
              <a:t>I a</a:t>
            </a:r>
            <a:r>
              <a:rPr lang="en-US" dirty="0" smtClean="0"/>
              <a:t>dvocate </a:t>
            </a:r>
            <a:r>
              <a:rPr lang="en-US" dirty="0" smtClean="0"/>
              <a:t>procedures that have provably valid inferential properties.</a:t>
            </a:r>
          </a:p>
          <a:p>
            <a:r>
              <a:rPr lang="en-US" dirty="0" smtClean="0"/>
              <a:t>I am focused</a:t>
            </a:r>
            <a:r>
              <a:rPr lang="en-US" dirty="0" smtClean="0"/>
              <a:t> on </a:t>
            </a:r>
            <a:r>
              <a:rPr lang="en-US" dirty="0" smtClean="0"/>
              <a:t>non-interactive setting.</a:t>
            </a:r>
          </a:p>
          <a:p>
            <a:r>
              <a:rPr lang="en-US" dirty="0" smtClean="0"/>
              <a:t>I am l</a:t>
            </a:r>
            <a:r>
              <a:rPr lang="en-US" dirty="0" smtClean="0"/>
              <a:t>earning </a:t>
            </a:r>
            <a:r>
              <a:rPr lang="en-US" dirty="0" smtClean="0"/>
              <a:t>differential privacy.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My questions about differential privacy in non-interactive setting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does </a:t>
            </a:r>
            <a:r>
              <a:rPr lang="el-GR" dirty="0" smtClean="0"/>
              <a:t>ε</a:t>
            </a:r>
            <a:r>
              <a:rPr lang="en-US" dirty="0" smtClean="0"/>
              <a:t> imply in terms of risks?</a:t>
            </a:r>
          </a:p>
          <a:p>
            <a:endParaRPr lang="en-US" dirty="0" smtClean="0"/>
          </a:p>
          <a:p>
            <a:r>
              <a:rPr lang="en-US" dirty="0" smtClean="0"/>
              <a:t>Is it wise to be agnostic to the content of data and how they were collected?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Why consider all possible versions of data when determining protection?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Meaning of </a:t>
            </a:r>
            <a:r>
              <a:rPr lang="el-GR" sz="4000" dirty="0" smtClean="0"/>
              <a:t>ε</a:t>
            </a:r>
            <a:r>
              <a:rPr lang="en-US" sz="4000" dirty="0" smtClean="0"/>
              <a:t> : A simulation study</a:t>
            </a:r>
            <a:endParaRPr lang="en-US" sz="4000" dirty="0"/>
          </a:p>
        </p:txBody>
      </p:sp>
      <p:sp>
        <p:nvSpPr>
          <p:cNvPr id="1047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57400"/>
            <a:ext cx="7351712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/>
              <a:t>  </a:t>
            </a:r>
            <a:r>
              <a:rPr lang="en-US" sz="2400" dirty="0" smtClean="0"/>
              <a:t>Data generation: </a:t>
            </a:r>
          </a:p>
          <a:p>
            <a:pPr marL="0" indent="0">
              <a:lnSpc>
                <a:spcPct val="80000"/>
              </a:lnSpc>
              <a:buSzTx/>
              <a:buNone/>
            </a:pP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    but bound values to lie within +/- 5 of means.</a:t>
            </a:r>
            <a:br>
              <a:rPr lang="en-US" sz="2400" dirty="0" smtClean="0"/>
            </a:br>
            <a:endParaRPr lang="en-US" sz="2400" dirty="0" smtClean="0"/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 smtClean="0"/>
              <a:t>  Data:  9  values from first component</a:t>
            </a:r>
            <a:br>
              <a:rPr lang="en-US" sz="2400" dirty="0" smtClean="0"/>
            </a:br>
            <a:r>
              <a:rPr lang="en-US" sz="2400" dirty="0" smtClean="0"/>
              <a:t>             1  values from second component.</a:t>
            </a:r>
            <a:br>
              <a:rPr lang="en-US" sz="2400" dirty="0" smtClean="0"/>
            </a:br>
            <a:endParaRPr lang="en-US" sz="2400" dirty="0"/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 smtClean="0"/>
              <a:t>  Query is mean of 10 observations.  </a:t>
            </a:r>
            <a:br>
              <a:rPr lang="en-US" sz="2400" dirty="0" smtClean="0"/>
            </a:br>
            <a:endParaRPr lang="en-US" sz="2400" dirty="0" smtClean="0"/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/>
              <a:t> </a:t>
            </a:r>
            <a:r>
              <a:rPr lang="en-US" sz="2400" dirty="0" smtClean="0"/>
              <a:t> Add Laplace noise to mean as in </a:t>
            </a:r>
            <a:r>
              <a:rPr lang="en-US" sz="2400" dirty="0" err="1" smtClean="0"/>
              <a:t>Dwork</a:t>
            </a:r>
            <a:r>
              <a:rPr lang="en-US" sz="2400" dirty="0" smtClean="0"/>
              <a:t> (2006)</a:t>
            </a:r>
            <a:br>
              <a:rPr lang="en-US" sz="2400" dirty="0" smtClean="0"/>
            </a:br>
            <a:r>
              <a:rPr lang="en-US" sz="2400" dirty="0" smtClean="0"/>
              <a:t>    (sensitivity  |</a:t>
            </a:r>
            <a:r>
              <a:rPr lang="el-GR" sz="2400" dirty="0" smtClean="0"/>
              <a:t>μ</a:t>
            </a:r>
            <a:r>
              <a:rPr lang="en-US" sz="2400" dirty="0" smtClean="0"/>
              <a:t>|+10</a:t>
            </a:r>
            <a:r>
              <a:rPr lang="en-US" sz="2400" dirty="0" smtClean="0"/>
              <a:t>).</a:t>
            </a:r>
            <a:br>
              <a:rPr lang="en-US" sz="2400" dirty="0" smtClean="0"/>
            </a:br>
            <a:r>
              <a:rPr lang="en-US" sz="2400" dirty="0" smtClean="0"/>
              <a:t>    (NOTE: the sensitivity</a:t>
            </a:r>
            <a:r>
              <a:rPr lang="en-US" sz="2400" dirty="0" smtClean="0"/>
              <a:t> was not divided by sample</a:t>
            </a:r>
            <a:br>
              <a:rPr lang="en-US" sz="2400" dirty="0" smtClean="0"/>
            </a:br>
            <a:r>
              <a:rPr lang="en-US" sz="2400" dirty="0" smtClean="0"/>
              <a:t>                size and so is conservative)</a:t>
            </a:r>
            <a:endParaRPr lang="en-US" sz="2400" dirty="0"/>
          </a:p>
        </p:txBody>
      </p:sp>
      <p:graphicFrame>
        <p:nvGraphicFramePr>
          <p:cNvPr id="1047556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4114800" y="1981200"/>
          <a:ext cx="3905250" cy="547687"/>
        </p:xfrm>
        <a:graphic>
          <a:graphicData uri="http://schemas.openxmlformats.org/presentationml/2006/ole">
            <p:oleObj spid="_x0000_s1047556" name="Equation" r:id="rId4" imgW="1447560" imgH="20304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Meaning of </a:t>
            </a:r>
            <a:r>
              <a:rPr lang="el-GR" sz="4000" dirty="0" smtClean="0"/>
              <a:t>ε</a:t>
            </a:r>
            <a:r>
              <a:rPr lang="en-US" sz="4000" dirty="0" smtClean="0"/>
              <a:t>:  Set </a:t>
            </a:r>
            <a:r>
              <a:rPr lang="el-GR" sz="4000" dirty="0" smtClean="0"/>
              <a:t>μ</a:t>
            </a:r>
            <a:r>
              <a:rPr lang="en-US" sz="4000" dirty="0" smtClean="0"/>
              <a:t> = 10</a:t>
            </a:r>
            <a:endParaRPr lang="en-US" sz="4000" dirty="0"/>
          </a:p>
        </p:txBody>
      </p:sp>
      <p:sp>
        <p:nvSpPr>
          <p:cNvPr id="1047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57400"/>
            <a:ext cx="7351712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 smtClean="0"/>
              <a:t>  Adversary knows first nine values but not last one.   </a:t>
            </a:r>
            <a:br>
              <a:rPr lang="en-US" sz="2400" dirty="0" smtClean="0"/>
            </a:br>
            <a:r>
              <a:rPr lang="en-US" sz="2400" dirty="0" smtClean="0"/>
              <a:t>    Knows marginal distribution of Y.</a:t>
            </a:r>
            <a:br>
              <a:rPr lang="en-US" sz="2400" dirty="0" smtClean="0"/>
            </a:br>
            <a:endParaRPr lang="en-US" sz="2400" dirty="0" smtClean="0"/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 smtClean="0"/>
              <a:t>  Let S be the reported (noisy) value of the mean.</a:t>
            </a:r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endParaRPr lang="en-US" sz="2400" dirty="0"/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endParaRPr lang="en-US" sz="2400" dirty="0"/>
          </a:p>
          <a:p>
            <a:pPr marL="0" indent="0">
              <a:lnSpc>
                <a:spcPct val="80000"/>
              </a:lnSpc>
              <a:buSzTx/>
              <a:buNone/>
            </a:pPr>
            <a:endParaRPr lang="en-US" sz="2400" dirty="0"/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 smtClean="0"/>
              <a:t>  Straightforward to simulate posterior distribution.</a:t>
            </a:r>
            <a:endParaRPr lang="en-US" sz="2400" dirty="0"/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endParaRPr lang="en-US" sz="2400" dirty="0" smtClean="0"/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 smtClean="0"/>
              <a:t>  Prior implies  </a:t>
            </a:r>
          </a:p>
        </p:txBody>
      </p:sp>
      <p:graphicFrame>
        <p:nvGraphicFramePr>
          <p:cNvPr id="1047556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1414463" y="3581400"/>
          <a:ext cx="7043737" cy="609600"/>
        </p:xfrm>
        <a:graphic>
          <a:graphicData uri="http://schemas.openxmlformats.org/presentationml/2006/ole">
            <p:oleObj spid="_x0000_s1148930" name="Equation" r:id="rId4" imgW="2641320" imgH="228600" progId="Equation.3">
              <p:embed/>
            </p:oleObj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429000" y="5029200"/>
          <a:ext cx="4872038" cy="609600"/>
        </p:xfrm>
        <a:graphic>
          <a:graphicData uri="http://schemas.openxmlformats.org/presentationml/2006/ole">
            <p:oleObj spid="_x0000_s1148931" name="Equation" r:id="rId5" imgW="1828800" imgH="22860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Results from simulation w/ </a:t>
            </a:r>
            <a:r>
              <a:rPr lang="el-GR" sz="4000" dirty="0" smtClean="0"/>
              <a:t>μ</a:t>
            </a:r>
            <a:r>
              <a:rPr lang="en-US" sz="4000" dirty="0" smtClean="0"/>
              <a:t>=10</a:t>
            </a:r>
            <a:br>
              <a:rPr lang="en-US" sz="4000" dirty="0" smtClean="0"/>
            </a:br>
            <a:r>
              <a:rPr lang="en-US" sz="4000" dirty="0" smtClean="0"/>
              <a:t>Global sensitivity (1000 runs)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Compute 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.01      p =  .19 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.1        p =  .19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         p =  .19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10       p =  .21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100     p =  .82</a:t>
            </a:r>
          </a:p>
          <a:p>
            <a:pPr>
              <a:buNone/>
            </a:pPr>
            <a:r>
              <a:rPr lang="en-US" dirty="0" smtClean="0"/>
              <a:t>     </a:t>
            </a:r>
            <a:r>
              <a:rPr lang="el-GR" dirty="0" smtClean="0"/>
              <a:t>ε</a:t>
            </a:r>
            <a:r>
              <a:rPr lang="en-US" dirty="0" smtClean="0"/>
              <a:t> = 1000   p =  1</a:t>
            </a:r>
            <a:endParaRPr lang="en-US" dirty="0"/>
          </a:p>
        </p:txBody>
      </p:sp>
      <p:graphicFrame>
        <p:nvGraphicFramePr>
          <p:cNvPr id="1149954" name="Object 4"/>
          <p:cNvGraphicFramePr>
            <a:graphicFrameLocks noChangeAspect="1"/>
          </p:cNvGraphicFramePr>
          <p:nvPr/>
        </p:nvGraphicFramePr>
        <p:xfrm>
          <a:off x="3586163" y="2057400"/>
          <a:ext cx="4364037" cy="609600"/>
        </p:xfrm>
        <a:graphic>
          <a:graphicData uri="http://schemas.openxmlformats.org/presentationml/2006/ole">
            <p:oleObj spid="_x0000_s1149954" name="Equation" r:id="rId4" imgW="16380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Results from simulation w/ </a:t>
            </a:r>
            <a:r>
              <a:rPr lang="el-GR" sz="4000" dirty="0" smtClean="0"/>
              <a:t>μ</a:t>
            </a:r>
            <a:r>
              <a:rPr lang="en-US" sz="4000" dirty="0" smtClean="0"/>
              <a:t>=3</a:t>
            </a:r>
            <a:br>
              <a:rPr lang="en-US" sz="4000" dirty="0" smtClean="0"/>
            </a:br>
            <a:r>
              <a:rPr lang="en-US" sz="4000" dirty="0" smtClean="0"/>
              <a:t>Global sensitivity (1000 runs)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.01      p =  .18 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.1        p =  .18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         p =  .18 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10       p =  .18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100     p =  .43</a:t>
            </a:r>
          </a:p>
          <a:p>
            <a:pPr>
              <a:buNone/>
            </a:pPr>
            <a:r>
              <a:rPr lang="en-US" dirty="0" smtClean="0"/>
              <a:t>     </a:t>
            </a:r>
            <a:r>
              <a:rPr lang="el-GR" dirty="0" smtClean="0"/>
              <a:t>ε</a:t>
            </a:r>
            <a:r>
              <a:rPr lang="en-US" dirty="0" smtClean="0"/>
              <a:t> = 1000   p =  .88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Results from simulation w/ </a:t>
            </a:r>
            <a:r>
              <a:rPr lang="el-GR" sz="4000" dirty="0" smtClean="0"/>
              <a:t>μ</a:t>
            </a:r>
            <a:r>
              <a:rPr lang="en-US" sz="4000" dirty="0" smtClean="0"/>
              <a:t>=10</a:t>
            </a:r>
            <a:br>
              <a:rPr lang="en-US" sz="4000" dirty="0" smtClean="0"/>
            </a:br>
            <a:r>
              <a:rPr lang="en-US" sz="4000" dirty="0" smtClean="0"/>
              <a:t>Local sensitivity (1000 runs)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Sensitivity = max(data) – min(data).</a:t>
            </a:r>
          </a:p>
          <a:p>
            <a:pPr>
              <a:buNone/>
            </a:pP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.01      p =  .82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.1        p =  .82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         p =  .82 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10       p =  .89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100     p =  1.0</a:t>
            </a:r>
          </a:p>
          <a:p>
            <a:pPr>
              <a:buNone/>
            </a:pPr>
            <a:r>
              <a:rPr lang="en-US" dirty="0" smtClean="0"/>
              <a:t>     </a:t>
            </a:r>
            <a:r>
              <a:rPr lang="el-GR" dirty="0" smtClean="0"/>
              <a:t>ε</a:t>
            </a:r>
            <a:r>
              <a:rPr lang="en-US" dirty="0" smtClean="0"/>
              <a:t> = 1000   p =  1.0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Should the local sensitivity results be dismissed?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Suppose data are a census. Support of Y is finite and known to agency.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Sensitivity parameter cannot be “close to”  the max(Y) – min(Y).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How to set sensitivity while preserving accuracy?</a:t>
            </a:r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Hybrid approach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Noise done with global approach.</a:t>
            </a:r>
          </a:p>
          <a:p>
            <a:r>
              <a:rPr lang="en-US" dirty="0" smtClean="0"/>
              <a:t>Intruder uses local approach.</a:t>
            </a:r>
          </a:p>
          <a:p>
            <a:r>
              <a:rPr lang="en-US" dirty="0" smtClean="0"/>
              <a:t>This has no justification.  But it can give good </a:t>
            </a:r>
            <a:r>
              <a:rPr lang="en-US" dirty="0" smtClean="0"/>
              <a:t>predictions in this context.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Results from simulation w/ </a:t>
            </a:r>
            <a:r>
              <a:rPr lang="el-GR" sz="4000" dirty="0" smtClean="0"/>
              <a:t>μ</a:t>
            </a:r>
            <a:r>
              <a:rPr lang="en-US" sz="4000" dirty="0" smtClean="0"/>
              <a:t>=10</a:t>
            </a:r>
            <a:br>
              <a:rPr lang="en-US" sz="4000" dirty="0" smtClean="0"/>
            </a:br>
            <a:r>
              <a:rPr lang="en-US" sz="4000" dirty="0" smtClean="0"/>
              <a:t>Global sensitivity, local intruder</a:t>
            </a:r>
            <a:br>
              <a:rPr lang="en-US" sz="4000" dirty="0" smtClean="0"/>
            </a:br>
            <a:r>
              <a:rPr lang="en-US" sz="4000" dirty="0" smtClean="0"/>
              <a:t>(1000 runs)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.01      p =  .90 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.1        p =  .90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         p =  .90 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10       p =  .90</a:t>
            </a:r>
            <a:br>
              <a:rPr lang="en-US" dirty="0" smtClean="0"/>
            </a:br>
            <a:r>
              <a:rPr lang="en-US" dirty="0" smtClean="0"/>
              <a:t>  </a:t>
            </a:r>
            <a:r>
              <a:rPr lang="el-GR" dirty="0" smtClean="0"/>
              <a:t>ε</a:t>
            </a:r>
            <a:r>
              <a:rPr lang="en-US" dirty="0" smtClean="0"/>
              <a:t> = 100     p =  .99</a:t>
            </a:r>
          </a:p>
          <a:p>
            <a:pPr>
              <a:buNone/>
            </a:pPr>
            <a:r>
              <a:rPr lang="en-US" dirty="0" smtClean="0"/>
              <a:t>    </a:t>
            </a:r>
            <a:r>
              <a:rPr lang="el-GR" dirty="0" smtClean="0"/>
              <a:t>ε</a:t>
            </a:r>
            <a:r>
              <a:rPr lang="en-US" dirty="0" smtClean="0"/>
              <a:t> = 1000    p =  </a:t>
            </a:r>
            <a:r>
              <a:rPr lang="en-US" dirty="0" smtClean="0"/>
              <a:t>1.0</a:t>
            </a:r>
          </a:p>
          <a:p>
            <a:pPr>
              <a:buNone/>
            </a:pPr>
            <a:r>
              <a:rPr lang="en-US" dirty="0" smtClean="0"/>
              <a:t>Need more study to see if this </a:t>
            </a:r>
            <a:r>
              <a:rPr lang="en-US" dirty="0" smtClean="0"/>
              <a:t>approach is too specific </a:t>
            </a:r>
            <a:r>
              <a:rPr lang="en-US" dirty="0" smtClean="0"/>
              <a:t>to the simulation </a:t>
            </a:r>
            <a:r>
              <a:rPr lang="en-US" dirty="0" smtClean="0"/>
              <a:t>design.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What about the data?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wo independent random samples of 6 people walking the streets of LA.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Would you say they represent an equal disclosure risk?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What about the data?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Sex     Age      Partners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F         31          4</a:t>
            </a:r>
            <a:br>
              <a:rPr lang="en-US" dirty="0" smtClean="0"/>
            </a:br>
            <a:r>
              <a:rPr lang="en-US" dirty="0" smtClean="0"/>
              <a:t> M         26          2</a:t>
            </a:r>
            <a:br>
              <a:rPr lang="en-US" dirty="0" smtClean="0"/>
            </a:br>
            <a:r>
              <a:rPr lang="en-US" dirty="0" smtClean="0"/>
              <a:t> M         48          10</a:t>
            </a:r>
            <a:br>
              <a:rPr lang="en-US" dirty="0" smtClean="0"/>
            </a:br>
            <a:r>
              <a:rPr lang="en-US" dirty="0" smtClean="0"/>
              <a:t> F          52          3</a:t>
            </a:r>
            <a:br>
              <a:rPr lang="en-US" dirty="0" smtClean="0"/>
            </a:br>
            <a:r>
              <a:rPr lang="en-US" dirty="0" smtClean="0"/>
              <a:t> M         41          2</a:t>
            </a:r>
            <a:br>
              <a:rPr lang="en-US" dirty="0" smtClean="0"/>
            </a:br>
            <a:r>
              <a:rPr lang="en-US" dirty="0" smtClean="0"/>
              <a:t> F          28          7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What about the data?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2057400"/>
            <a:ext cx="7772400" cy="41148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Sex     Age      Partners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F         31          4</a:t>
            </a:r>
            <a:br>
              <a:rPr lang="en-US" dirty="0" smtClean="0"/>
            </a:br>
            <a:r>
              <a:rPr lang="en-US" dirty="0" smtClean="0"/>
              <a:t> M         26          2</a:t>
            </a:r>
            <a:br>
              <a:rPr lang="en-US" dirty="0" smtClean="0"/>
            </a:br>
            <a:r>
              <a:rPr lang="en-US" dirty="0" smtClean="0"/>
              <a:t> M         48          10</a:t>
            </a:r>
            <a:br>
              <a:rPr lang="en-US" dirty="0" smtClean="0"/>
            </a:br>
            <a:r>
              <a:rPr lang="en-US" dirty="0" smtClean="0"/>
              <a:t> F          52          3</a:t>
            </a:r>
            <a:br>
              <a:rPr lang="en-US" dirty="0" smtClean="0"/>
            </a:br>
            <a:r>
              <a:rPr lang="en-US" dirty="0" smtClean="0"/>
              <a:t> M         41          2</a:t>
            </a:r>
            <a:br>
              <a:rPr lang="en-US" dirty="0" smtClean="0"/>
            </a:br>
            <a:r>
              <a:rPr lang="en-US" dirty="0" smtClean="0"/>
              <a:t> F         108         7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What about the data?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Act of sampling provides protection.  Does this fit in differential privacy?</a:t>
            </a:r>
          </a:p>
          <a:p>
            <a:endParaRPr lang="en-US" dirty="0"/>
          </a:p>
          <a:p>
            <a:r>
              <a:rPr lang="en-US" dirty="0" smtClean="0"/>
              <a:t>Even with sampling, some people at higher risk than others.  Does this fit in differential privacy?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Why all versions of data?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Sex     Age      Partners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F         31          4</a:t>
            </a:r>
            <a:br>
              <a:rPr lang="en-US" dirty="0" smtClean="0"/>
            </a:br>
            <a:r>
              <a:rPr lang="en-US" dirty="0" smtClean="0"/>
              <a:t> M         26          2</a:t>
            </a:r>
            <a:br>
              <a:rPr lang="en-US" dirty="0" smtClean="0"/>
            </a:br>
            <a:r>
              <a:rPr lang="en-US" dirty="0" smtClean="0"/>
              <a:t> M         48          10</a:t>
            </a:r>
            <a:br>
              <a:rPr lang="en-US" dirty="0" smtClean="0"/>
            </a:br>
            <a:r>
              <a:rPr lang="en-US" dirty="0" smtClean="0"/>
              <a:t> F          52          3</a:t>
            </a:r>
            <a:br>
              <a:rPr lang="en-US" dirty="0" smtClean="0"/>
            </a:br>
            <a:r>
              <a:rPr lang="en-US" dirty="0" smtClean="0"/>
              <a:t> M         41          2</a:t>
            </a:r>
            <a:br>
              <a:rPr lang="en-US" dirty="0" smtClean="0"/>
            </a:br>
            <a:r>
              <a:rPr lang="en-US" dirty="0" smtClean="0"/>
              <a:t> F          28          7 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DP:  consider all ages in support.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Why all versions?</a:t>
            </a:r>
            <a:endParaRPr lang="en-US" sz="4000" dirty="0"/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variant of the versions question: are some releases safer than others?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Silly example:</a:t>
            </a:r>
            <a:r>
              <a:rPr lang="en-US" dirty="0"/>
              <a:t> 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use DP algorithm 99.99% of time, and use non-DP algorithm 0.01% of time.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Not DP, but 99.99% of releases OK.  Why focus on the 0.01%? </a:t>
            </a:r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Statistical approaches: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Main types of disclosure risks</a:t>
            </a:r>
          </a:p>
        </p:txBody>
      </p:sp>
      <p:sp>
        <p:nvSpPr>
          <p:cNvPr id="1122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Identification disclosure</a:t>
            </a:r>
            <a:r>
              <a:rPr lang="en-US"/>
              <a:t/>
            </a:r>
            <a:br>
              <a:rPr lang="en-US"/>
            </a:br>
            <a:r>
              <a:rPr lang="en-US"/>
              <a:t>Match record in released data with target; learn someone participated in the study.</a:t>
            </a:r>
            <a:br>
              <a:rPr lang="en-US"/>
            </a:br>
            <a:endParaRPr lang="en-US"/>
          </a:p>
          <a:p>
            <a:r>
              <a:rPr lang="en-US" i="1"/>
              <a:t>Attribute disclosure</a:t>
            </a:r>
            <a:r>
              <a:rPr lang="en-US"/>
              <a:t/>
            </a:r>
            <a:br>
              <a:rPr lang="en-US"/>
            </a:br>
            <a:r>
              <a:rPr lang="en-US"/>
              <a:t>Learn value of sensitive variable for target.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Measures of identification disclosure risk</a:t>
            </a:r>
          </a:p>
        </p:txBody>
      </p:sp>
      <p:sp>
        <p:nvSpPr>
          <p:cNvPr id="1136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/>
              <a:t>Number of population </a:t>
            </a:r>
            <a:r>
              <a:rPr lang="en-US" sz="2400" dirty="0" err="1"/>
              <a:t>uniques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Does not incorporate intruders’ knowledge.</a:t>
            </a:r>
            <a:br>
              <a:rPr lang="en-US" sz="2400" dirty="0"/>
            </a:br>
            <a:r>
              <a:rPr lang="en-US" sz="2400" dirty="0"/>
              <a:t>May not be useful for </a:t>
            </a:r>
            <a:r>
              <a:rPr lang="en-US" sz="2400" dirty="0" smtClean="0"/>
              <a:t>numerical </a:t>
            </a:r>
            <a:r>
              <a:rPr lang="en-US" sz="2400" dirty="0"/>
              <a:t>data.</a:t>
            </a:r>
            <a:br>
              <a:rPr lang="en-US" sz="2400" dirty="0"/>
            </a:br>
            <a:r>
              <a:rPr lang="en-US" sz="2400" dirty="0"/>
              <a:t>Hard to gauge effects of SDL procedures</a:t>
            </a:r>
            <a:r>
              <a:rPr lang="en-US" sz="2400" dirty="0" smtClean="0"/>
              <a:t>.</a:t>
            </a:r>
            <a:endParaRPr lang="en-US" sz="2400" dirty="0"/>
          </a:p>
          <a:p>
            <a:pPr>
              <a:lnSpc>
                <a:spcPct val="80000"/>
              </a:lnSpc>
            </a:pPr>
            <a:endParaRPr lang="en-US" sz="2400" dirty="0"/>
          </a:p>
          <a:p>
            <a:pPr>
              <a:lnSpc>
                <a:spcPct val="80000"/>
              </a:lnSpc>
            </a:pPr>
            <a:r>
              <a:rPr lang="en-US" sz="2400" dirty="0"/>
              <a:t>Probability-based methods</a:t>
            </a:r>
            <a:br>
              <a:rPr lang="en-US" sz="2400" dirty="0"/>
            </a:br>
            <a:r>
              <a:rPr lang="en-US" sz="2400" dirty="0"/>
              <a:t>(Direct matching using external databases.</a:t>
            </a:r>
            <a:br>
              <a:rPr lang="en-US" sz="2400" dirty="0"/>
            </a:br>
            <a:r>
              <a:rPr lang="en-US" sz="2400" dirty="0"/>
              <a:t>Indirect matching using existing data set.)</a:t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Require assumptions about intruder behavior.</a:t>
            </a:r>
            <a:br>
              <a:rPr lang="en-US" sz="2400" dirty="0"/>
            </a:br>
            <a:r>
              <a:rPr lang="en-US" sz="2400" dirty="0"/>
              <a:t>May be costly to obtain external databases.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4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Identification disclosure risks </a:t>
            </a:r>
            <a:br>
              <a:rPr lang="en-US" sz="4000" dirty="0"/>
            </a:br>
            <a:r>
              <a:rPr lang="en-US" sz="4000" dirty="0"/>
              <a:t>in </a:t>
            </a:r>
            <a:r>
              <a:rPr lang="en-US" sz="4000" dirty="0" err="1" smtClean="0"/>
              <a:t>microdata</a:t>
            </a:r>
            <a:endParaRPr lang="en-US" sz="4000" dirty="0"/>
          </a:p>
        </p:txBody>
      </p:sp>
      <p:sp>
        <p:nvSpPr>
          <p:cNvPr id="1124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2800" dirty="0" smtClean="0"/>
              <a:t>Context: Survey of Earned Doctorates</a:t>
            </a:r>
            <a:br>
              <a:rPr lang="en-US" sz="2800" dirty="0" smtClean="0"/>
            </a:br>
            <a:endParaRPr lang="en-US" sz="2800" dirty="0" smtClean="0"/>
          </a:p>
          <a:p>
            <a:pPr>
              <a:lnSpc>
                <a:spcPct val="90000"/>
              </a:lnSpc>
            </a:pPr>
            <a:r>
              <a:rPr lang="en-US" sz="2800" dirty="0" smtClean="0"/>
              <a:t>Intruder </a:t>
            </a:r>
            <a:r>
              <a:rPr lang="en-US" sz="2800" dirty="0"/>
              <a:t>knows target’s characteristics, e.g., </a:t>
            </a:r>
            <a:r>
              <a:rPr lang="en-US" sz="2800" dirty="0" smtClean="0"/>
              <a:t>age, </a:t>
            </a:r>
            <a:r>
              <a:rPr lang="en-US" sz="2800" dirty="0"/>
              <a:t>field, gender, race (?), citizenship </a:t>
            </a:r>
            <a:r>
              <a:rPr lang="en-US" sz="2800" dirty="0" smtClean="0"/>
              <a:t>(?).  </a:t>
            </a:r>
            <a:r>
              <a:rPr lang="en-US" sz="2800" dirty="0"/>
              <a:t>Available from public records.</a:t>
            </a:r>
            <a:br>
              <a:rPr lang="en-US" sz="2800" dirty="0"/>
            </a:b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Searches for people with those characteristics in the </a:t>
            </a:r>
            <a:r>
              <a:rPr lang="en-US" sz="2800" dirty="0" smtClean="0"/>
              <a:t>released SED files</a:t>
            </a:r>
            <a:r>
              <a:rPr lang="en-US" sz="2800" dirty="0"/>
              <a:t>.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If small number of people match, claims that the target participated in SED.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Assessing identification disclosure risk: The intruder’s actions</a:t>
            </a:r>
          </a:p>
        </p:txBody>
      </p:sp>
      <p:sp>
        <p:nvSpPr>
          <p:cNvPr id="1047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57400"/>
            <a:ext cx="7351712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/>
              <a:t>  Released data on </a:t>
            </a:r>
            <a:r>
              <a:rPr lang="en-US" sz="2400" i="1" dirty="0" smtClean="0"/>
              <a:t>n</a:t>
            </a:r>
            <a:r>
              <a:rPr lang="en-US" sz="2400" dirty="0" smtClean="0"/>
              <a:t>  </a:t>
            </a:r>
            <a:r>
              <a:rPr lang="en-US" sz="2400" dirty="0"/>
              <a:t>records:  </a:t>
            </a:r>
            <a:r>
              <a:rPr lang="en-US" sz="2400" b="1" dirty="0"/>
              <a:t>Z.</a:t>
            </a:r>
            <a:r>
              <a:rPr lang="en-US" sz="2400" dirty="0"/>
              <a:t> </a:t>
            </a:r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/>
              <a:t>  Information about disclosure protection:  M.  </a:t>
            </a:r>
          </a:p>
          <a:p>
            <a:pPr marL="0" indent="0">
              <a:lnSpc>
                <a:spcPct val="80000"/>
              </a:lnSpc>
              <a:buSzTx/>
              <a:buFontTx/>
              <a:buChar char="•"/>
            </a:pPr>
            <a:r>
              <a:rPr lang="en-US" sz="2400" dirty="0"/>
              <a:t>  Target:  </a:t>
            </a:r>
            <a:r>
              <a:rPr lang="en-US" sz="2400" b="1" dirty="0"/>
              <a:t>t</a:t>
            </a:r>
            <a:r>
              <a:rPr lang="en-US" sz="2400" dirty="0"/>
              <a:t>  (man, statistics, 1999, white, citizen).</a:t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Let </a:t>
            </a:r>
            <a:r>
              <a:rPr lang="en-US" sz="2400" i="1" dirty="0"/>
              <a:t>J</a:t>
            </a:r>
            <a:r>
              <a:rPr lang="en-US" sz="2400" dirty="0"/>
              <a:t> = </a:t>
            </a:r>
            <a:r>
              <a:rPr lang="en-US" sz="2400" i="1" dirty="0"/>
              <a:t>j</a:t>
            </a:r>
            <a:r>
              <a:rPr lang="en-US" sz="2400" dirty="0"/>
              <a:t>  when record </a:t>
            </a:r>
            <a:r>
              <a:rPr lang="en-US" sz="2400" i="1" dirty="0"/>
              <a:t>j  </a:t>
            </a:r>
            <a:r>
              <a:rPr lang="en-US" sz="2400" dirty="0"/>
              <a:t>in </a:t>
            </a:r>
            <a:r>
              <a:rPr lang="en-US" sz="2400" b="1" dirty="0"/>
              <a:t>Z </a:t>
            </a:r>
            <a:r>
              <a:rPr lang="en-US" sz="2400" dirty="0"/>
              <a:t>matches </a:t>
            </a:r>
            <a:r>
              <a:rPr lang="en-US" sz="2400" b="1" dirty="0"/>
              <a:t>t</a:t>
            </a:r>
            <a:r>
              <a:rPr lang="en-US" sz="2400" dirty="0"/>
              <a:t>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Let </a:t>
            </a:r>
            <a:r>
              <a:rPr lang="en-US" sz="2400" i="1" dirty="0"/>
              <a:t>J </a:t>
            </a:r>
            <a:r>
              <a:rPr lang="en-US" sz="2400" dirty="0"/>
              <a:t>=</a:t>
            </a:r>
            <a:r>
              <a:rPr lang="en-US" sz="2400" i="1" dirty="0"/>
              <a:t> </a:t>
            </a:r>
            <a:r>
              <a:rPr lang="en-US" sz="2400" i="1" dirty="0" smtClean="0"/>
              <a:t>n </a:t>
            </a:r>
            <a:r>
              <a:rPr lang="en-US" sz="2400" dirty="0" smtClean="0"/>
              <a:t>+ </a:t>
            </a:r>
            <a:r>
              <a:rPr lang="en-US" sz="2400" dirty="0"/>
              <a:t>1  when target is not in </a:t>
            </a:r>
            <a:r>
              <a:rPr lang="en-US" sz="2400" b="1" dirty="0"/>
              <a:t>Z</a:t>
            </a:r>
            <a:r>
              <a:rPr lang="en-US" sz="2400" dirty="0"/>
              <a:t>.</a:t>
            </a:r>
            <a:br>
              <a:rPr lang="en-US" sz="2400" dirty="0"/>
            </a:br>
            <a:endParaRPr lang="en-US" sz="2400" dirty="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For </a:t>
            </a:r>
            <a:r>
              <a:rPr lang="en-US" sz="2400" i="1" dirty="0"/>
              <a:t>j</a:t>
            </a:r>
            <a:r>
              <a:rPr lang="en-US" sz="2400" dirty="0"/>
              <a:t> = 1, …, </a:t>
            </a:r>
            <a:r>
              <a:rPr lang="en-US" sz="2400" i="1" dirty="0" smtClean="0"/>
              <a:t>n</a:t>
            </a:r>
            <a:r>
              <a:rPr lang="en-US" sz="2400" dirty="0" smtClean="0"/>
              <a:t>+1</a:t>
            </a:r>
            <a:r>
              <a:rPr lang="en-US" sz="2400" dirty="0"/>
              <a:t>, intruder computes</a:t>
            </a:r>
          </a:p>
          <a:p>
            <a:pPr marL="0" indent="0">
              <a:lnSpc>
                <a:spcPct val="80000"/>
              </a:lnSpc>
            </a:pPr>
            <a:endParaRPr lang="en-US" sz="2400" dirty="0"/>
          </a:p>
          <a:p>
            <a:pPr marL="0" indent="0">
              <a:lnSpc>
                <a:spcPct val="80000"/>
              </a:lnSpc>
              <a:buSzTx/>
              <a:buFontTx/>
              <a:buNone/>
            </a:pP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Intruder selects j with highest probability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graphicFrame>
        <p:nvGraphicFramePr>
          <p:cNvPr id="1047556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2343150" y="4876800"/>
          <a:ext cx="3905250" cy="762000"/>
        </p:xfrm>
        <a:graphic>
          <a:graphicData uri="http://schemas.openxmlformats.org/presentationml/2006/ole">
            <p:oleObj spid="_x0000_s1147906" name="Equation" r:id="rId4" imgW="1041120" imgH="20304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2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Assessing identification disclosure </a:t>
            </a:r>
            <a:r>
              <a:rPr lang="en-US" sz="4000" dirty="0" smtClean="0"/>
              <a:t>risk</a:t>
            </a:r>
            <a:endParaRPr lang="en-US" sz="4000" dirty="0"/>
          </a:p>
        </p:txBody>
      </p:sp>
      <p:sp>
        <p:nvSpPr>
          <p:cNvPr id="11325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57400"/>
            <a:ext cx="7351712" cy="4114800"/>
          </a:xfrm>
        </p:spPr>
        <p:txBody>
          <a:bodyPr/>
          <a:lstStyle/>
          <a:p>
            <a:pPr marL="0" indent="0">
              <a:buSzTx/>
              <a:buFontTx/>
              <a:buNone/>
            </a:pPr>
            <a:r>
              <a:rPr lang="en-US" sz="2800" dirty="0" smtClean="0"/>
              <a:t>Let Y</a:t>
            </a:r>
            <a:r>
              <a:rPr lang="en-US" sz="2800" baseline="-25000" dirty="0" smtClean="0"/>
              <a:t>s </a:t>
            </a:r>
            <a:r>
              <a:rPr lang="en-US" sz="2800" dirty="0" smtClean="0"/>
              <a:t> be true values of perturbed data.</a:t>
            </a:r>
            <a:endParaRPr lang="en-US" sz="2800" baseline="-25000" dirty="0" smtClean="0"/>
          </a:p>
          <a:p>
            <a:pPr marL="0" indent="0">
              <a:buSzTx/>
              <a:buFontTx/>
              <a:buNone/>
            </a:pPr>
            <a:r>
              <a:rPr lang="en-US" sz="2800" dirty="0" smtClean="0"/>
              <a:t> </a:t>
            </a:r>
            <a:endParaRPr lang="en-US" sz="2800" dirty="0"/>
          </a:p>
          <a:p>
            <a:pPr marL="0" indent="0">
              <a:buSzTx/>
              <a:buFontTx/>
              <a:buChar char="•"/>
            </a:pPr>
            <a:endParaRPr lang="en-US" sz="2800" dirty="0"/>
          </a:p>
          <a:p>
            <a:pPr marL="0" indent="0">
              <a:buSzTx/>
              <a:buFontTx/>
              <a:buChar char="•"/>
            </a:pPr>
            <a:endParaRPr lang="en-US" sz="2800" dirty="0"/>
          </a:p>
          <a:p>
            <a:pPr marL="0" indent="0">
              <a:buFont typeface="Wingdings" pitchFamily="2" charset="2"/>
              <a:buNone/>
            </a:pPr>
            <a:endParaRPr lang="en-US" sz="2800" dirty="0"/>
          </a:p>
          <a:p>
            <a:pPr marL="0" indent="0">
              <a:buFont typeface="Wingdings" pitchFamily="2" charset="2"/>
              <a:buNone/>
            </a:pPr>
            <a:endParaRPr lang="en-US" sz="2800" dirty="0"/>
          </a:p>
        </p:txBody>
      </p:sp>
      <p:graphicFrame>
        <p:nvGraphicFramePr>
          <p:cNvPr id="1132548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4046538" y="3435350"/>
          <a:ext cx="439737" cy="831850"/>
        </p:xfrm>
        <a:graphic>
          <a:graphicData uri="http://schemas.openxmlformats.org/presentationml/2006/ole">
            <p:oleObj spid="_x0000_s1132548" name="Equation" r:id="rId4" imgW="114120" imgH="215640" progId="Equation.3">
              <p:embed/>
            </p:oleObj>
          </a:graphicData>
        </a:graphic>
      </p:graphicFrame>
      <p:graphicFrame>
        <p:nvGraphicFramePr>
          <p:cNvPr id="1132549" name="Object 5"/>
          <p:cNvGraphicFramePr>
            <a:graphicFrameLocks noChangeAspect="1"/>
          </p:cNvGraphicFramePr>
          <p:nvPr/>
        </p:nvGraphicFramePr>
        <p:xfrm>
          <a:off x="228600" y="3048000"/>
          <a:ext cx="8598409" cy="2362200"/>
        </p:xfrm>
        <a:graphic>
          <a:graphicData uri="http://schemas.openxmlformats.org/presentationml/2006/ole">
            <p:oleObj spid="_x0000_s1132549" name="Equation" r:id="rId5" imgW="3466800" imgH="95220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Calculation </a:t>
            </a:r>
            <a:endParaRPr lang="en-US" sz="4000" dirty="0"/>
          </a:p>
        </p:txBody>
      </p:sp>
      <p:sp>
        <p:nvSpPr>
          <p:cNvPr id="10106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1981200"/>
            <a:ext cx="7046912" cy="415131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CASE 1:  Target assumed to be in </a:t>
            </a:r>
            <a:r>
              <a:rPr lang="en-US" sz="2400" b="1" dirty="0"/>
              <a:t>Z:</a:t>
            </a:r>
            <a:br>
              <a:rPr lang="en-US" sz="2400" b="1" dirty="0"/>
            </a:br>
            <a:endParaRPr lang="en-US" sz="2400" dirty="0"/>
          </a:p>
          <a:p>
            <a:pPr>
              <a:lnSpc>
                <a:spcPct val="80000"/>
              </a:lnSpc>
            </a:pPr>
            <a:r>
              <a:rPr lang="en-US" sz="2400" dirty="0"/>
              <a:t>Records  </a:t>
            </a:r>
            <a:r>
              <a:rPr lang="en-US" sz="2400" dirty="0" smtClean="0"/>
              <a:t>that do </a:t>
            </a:r>
            <a:r>
              <a:rPr lang="en-US" sz="2400" dirty="0"/>
              <a:t>not match target’s values have zero probability.</a:t>
            </a:r>
          </a:p>
          <a:p>
            <a:pPr>
              <a:lnSpc>
                <a:spcPct val="80000"/>
              </a:lnSpc>
            </a:pPr>
            <a:endParaRPr lang="en-US" sz="2400" dirty="0"/>
          </a:p>
          <a:p>
            <a:pPr>
              <a:lnSpc>
                <a:spcPct val="80000"/>
              </a:lnSpc>
            </a:pPr>
            <a:r>
              <a:rPr lang="en-US" sz="2400" dirty="0"/>
              <a:t>For matches, probability equals 1/</a:t>
            </a:r>
            <a:r>
              <a:rPr lang="en-US" sz="2400" dirty="0" err="1"/>
              <a:t>n</a:t>
            </a:r>
            <a:r>
              <a:rPr lang="en-US" sz="2400" baseline="-25000" dirty="0" err="1"/>
              <a:t>t</a:t>
            </a:r>
            <a:r>
              <a:rPr lang="en-US" sz="2400" dirty="0"/>
              <a:t> where </a:t>
            </a:r>
            <a:r>
              <a:rPr lang="en-US" sz="2400" dirty="0" err="1"/>
              <a:t>n</a:t>
            </a:r>
            <a:r>
              <a:rPr lang="en-US" sz="2400" baseline="-25000" dirty="0" err="1"/>
              <a:t>t</a:t>
            </a:r>
            <a:r>
              <a:rPr lang="en-US" sz="2400" baseline="-25000" dirty="0"/>
              <a:t>  </a:t>
            </a:r>
            <a:r>
              <a:rPr lang="en-US" sz="2400" dirty="0"/>
              <a:t>is number of </a:t>
            </a:r>
            <a:r>
              <a:rPr lang="en-US" sz="2400" dirty="0" smtClean="0"/>
              <a:t>matches</a:t>
            </a:r>
            <a:r>
              <a:rPr lang="en-US" sz="2400" b="1" dirty="0" smtClean="0"/>
              <a:t>.</a:t>
            </a:r>
            <a:endParaRPr lang="en-US" sz="2400" b="1" dirty="0"/>
          </a:p>
          <a:p>
            <a:pPr>
              <a:lnSpc>
                <a:spcPct val="80000"/>
              </a:lnSpc>
            </a:pPr>
            <a:endParaRPr lang="en-US" sz="2400" b="1" dirty="0"/>
          </a:p>
          <a:p>
            <a:pPr>
              <a:lnSpc>
                <a:spcPct val="80000"/>
              </a:lnSpc>
            </a:pPr>
            <a:r>
              <a:rPr lang="en-US" sz="2400" dirty="0"/>
              <a:t>If no matches, use 1/</a:t>
            </a:r>
            <a:r>
              <a:rPr lang="en-US" sz="2400" dirty="0" err="1"/>
              <a:t>n</a:t>
            </a:r>
            <a:r>
              <a:rPr lang="en-US" sz="2400" baseline="-25000" dirty="0" err="1"/>
              <a:t>t</a:t>
            </a:r>
            <a:r>
              <a:rPr lang="en-US" sz="2400" baseline="-25000" dirty="0"/>
              <a:t>*</a:t>
            </a:r>
            <a:r>
              <a:rPr lang="en-US" sz="2400" dirty="0"/>
              <a:t> where </a:t>
            </a:r>
            <a:r>
              <a:rPr lang="en-US" sz="2400" dirty="0" err="1"/>
              <a:t>n</a:t>
            </a:r>
            <a:r>
              <a:rPr lang="en-US" sz="2400" baseline="-25000" dirty="0" err="1"/>
              <a:t>t</a:t>
            </a:r>
            <a:r>
              <a:rPr lang="en-US" sz="2400" baseline="-25000" dirty="0"/>
              <a:t>*  </a:t>
            </a:r>
            <a:r>
              <a:rPr lang="en-US" sz="2400" dirty="0"/>
              <a:t>is number of matches in </a:t>
            </a:r>
            <a:r>
              <a:rPr lang="en-US" sz="2400" dirty="0" smtClean="0"/>
              <a:t>unperturbed data</a:t>
            </a:r>
            <a:r>
              <a:rPr lang="en-US" sz="2400" b="1" dirty="0" smtClean="0"/>
              <a:t>.</a:t>
            </a:r>
            <a:endParaRPr lang="en-US" sz="2400" dirty="0"/>
          </a:p>
          <a:p>
            <a:pPr>
              <a:lnSpc>
                <a:spcPct val="80000"/>
              </a:lnSpc>
            </a:pPr>
            <a:endParaRPr lang="en-US" sz="2400" b="1" dirty="0"/>
          </a:p>
          <a:p>
            <a:pPr>
              <a:lnSpc>
                <a:spcPct val="80000"/>
              </a:lnSpc>
            </a:pPr>
            <a:r>
              <a:rPr lang="en-US" sz="2400" dirty="0"/>
              <a:t>Probability equals zero for </a:t>
            </a:r>
            <a:r>
              <a:rPr lang="en-US" sz="2400" i="1" dirty="0"/>
              <a:t>j </a:t>
            </a:r>
            <a:r>
              <a:rPr lang="en-US" sz="2400" dirty="0"/>
              <a:t>= n</a:t>
            </a:r>
            <a:r>
              <a:rPr lang="en-US" sz="2400" i="1" dirty="0"/>
              <a:t>+1. </a:t>
            </a:r>
            <a:r>
              <a:rPr lang="en-US" sz="24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Calculation </a:t>
            </a:r>
            <a:endParaRPr lang="en-US" sz="4000" dirty="0"/>
          </a:p>
        </p:txBody>
      </p:sp>
      <p:sp>
        <p:nvSpPr>
          <p:cNvPr id="1034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1981200"/>
            <a:ext cx="7046912" cy="4151313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CASE 2:  Target not assumed to be in </a:t>
            </a:r>
            <a:r>
              <a:rPr lang="en-US" sz="2800" b="1" dirty="0"/>
              <a:t>Z:</a:t>
            </a:r>
            <a:br>
              <a:rPr lang="en-US" sz="2800" b="1" dirty="0"/>
            </a:b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Units </a:t>
            </a:r>
            <a:r>
              <a:rPr lang="en-US" sz="2800" dirty="0" smtClean="0"/>
              <a:t>that </a:t>
            </a:r>
            <a:r>
              <a:rPr lang="en-US" sz="2800" dirty="0"/>
              <a:t>do not match target’s values have zero probability.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For matches, probability is 1/</a:t>
            </a:r>
            <a:r>
              <a:rPr lang="en-US" sz="2800" dirty="0" err="1"/>
              <a:t>N</a:t>
            </a:r>
            <a:r>
              <a:rPr lang="en-US" sz="2800" baseline="-25000" dirty="0" err="1"/>
              <a:t>t</a:t>
            </a:r>
            <a:r>
              <a:rPr lang="en-US" sz="2800" dirty="0"/>
              <a:t> </a:t>
            </a:r>
            <a:br>
              <a:rPr lang="en-US" sz="2800" dirty="0"/>
            </a:br>
            <a:r>
              <a:rPr lang="en-US" sz="2800" dirty="0"/>
              <a:t>where </a:t>
            </a:r>
            <a:r>
              <a:rPr lang="en-US" sz="2800" dirty="0" err="1"/>
              <a:t>N</a:t>
            </a:r>
            <a:r>
              <a:rPr lang="en-US" sz="2800" baseline="-25000" dirty="0" err="1"/>
              <a:t>t</a:t>
            </a:r>
            <a:r>
              <a:rPr lang="en-US" sz="2800" baseline="-25000" dirty="0"/>
              <a:t>  </a:t>
            </a:r>
            <a:r>
              <a:rPr lang="en-US" sz="2800" dirty="0"/>
              <a:t>is number of matches in </a:t>
            </a:r>
            <a:r>
              <a:rPr lang="en-US" sz="2800" dirty="0" err="1"/>
              <a:t>pop’n</a:t>
            </a:r>
            <a:r>
              <a:rPr lang="en-US" sz="2800" dirty="0"/>
              <a:t>.</a:t>
            </a:r>
          </a:p>
          <a:p>
            <a:pPr>
              <a:lnSpc>
                <a:spcPct val="90000"/>
              </a:lnSpc>
            </a:pPr>
            <a:endParaRPr lang="en-US" sz="2800" b="1" dirty="0"/>
          </a:p>
          <a:p>
            <a:pPr>
              <a:lnSpc>
                <a:spcPct val="90000"/>
              </a:lnSpc>
            </a:pPr>
            <a:r>
              <a:rPr lang="en-US" sz="2800" dirty="0"/>
              <a:t>For </a:t>
            </a:r>
            <a:r>
              <a:rPr lang="en-US" sz="2800" i="1" dirty="0"/>
              <a:t>j </a:t>
            </a:r>
            <a:r>
              <a:rPr lang="en-US" sz="2800" dirty="0"/>
              <a:t>= </a:t>
            </a:r>
            <a:r>
              <a:rPr lang="en-US" sz="2800" i="1" dirty="0"/>
              <a:t>n+1, </a:t>
            </a:r>
            <a:r>
              <a:rPr lang="en-US" sz="2800" dirty="0"/>
              <a:t>probability is (</a:t>
            </a:r>
            <a:r>
              <a:rPr lang="en-US" sz="2800" dirty="0" err="1"/>
              <a:t>N</a:t>
            </a:r>
            <a:r>
              <a:rPr lang="en-US" sz="2800" baseline="-25000" dirty="0" err="1"/>
              <a:t>t</a:t>
            </a:r>
            <a:r>
              <a:rPr lang="en-US" sz="2800" baseline="-25000" dirty="0"/>
              <a:t> </a:t>
            </a:r>
            <a:r>
              <a:rPr lang="en-US" sz="2800" dirty="0"/>
              <a:t>– </a:t>
            </a:r>
            <a:r>
              <a:rPr lang="en-US" sz="2800" dirty="0" err="1"/>
              <a:t>n</a:t>
            </a:r>
            <a:r>
              <a:rPr lang="en-US" sz="2800" baseline="-25000" dirty="0" err="1"/>
              <a:t>t</a:t>
            </a:r>
            <a:r>
              <a:rPr lang="en-US" sz="2800" dirty="0"/>
              <a:t>) / </a:t>
            </a:r>
            <a:r>
              <a:rPr lang="en-US" sz="2800" dirty="0" err="1"/>
              <a:t>N</a:t>
            </a:r>
            <a:r>
              <a:rPr lang="en-US" sz="2800" baseline="-25000" dirty="0" err="1"/>
              <a:t>t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Implications </a:t>
            </a:r>
            <a:endParaRPr lang="en-US" sz="4000" dirty="0"/>
          </a:p>
        </p:txBody>
      </p:sp>
      <p:sp>
        <p:nvSpPr>
          <p:cNvPr id="1034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1981200"/>
            <a:ext cx="7046912" cy="4151313"/>
          </a:xfrm>
        </p:spPr>
        <p:txBody>
          <a:bodyPr/>
          <a:lstStyle/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Clear interpretation of risk for given assumptions (encoded in prior distribution).</a:t>
            </a:r>
          </a:p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Specific to collected data.</a:t>
            </a:r>
          </a:p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Incorporates sampling.</a:t>
            </a:r>
          </a:p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Incorporates information released about protection scheme.</a:t>
            </a:r>
          </a:p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Could in principle incorporate measurement error, missing data.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Implications </a:t>
            </a:r>
            <a:endParaRPr lang="en-US" sz="4000" dirty="0"/>
          </a:p>
        </p:txBody>
      </p:sp>
      <p:sp>
        <p:nvSpPr>
          <p:cNvPr id="1034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1981200"/>
            <a:ext cx="7046912" cy="4151313"/>
          </a:xfrm>
        </p:spPr>
        <p:txBody>
          <a:bodyPr/>
          <a:lstStyle/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Can incorporate strong assumptions like those in CS, e.g., intruder knows all values but one.</a:t>
            </a:r>
          </a:p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800" dirty="0" smtClean="0"/>
          </a:p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Provides risk measures under variety of assumptions to enable decision making under uncertainty.</a:t>
            </a:r>
          </a:p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800" dirty="0" smtClean="0"/>
          </a:p>
          <a:p>
            <a:pPr marL="514350" indent="-5143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Provides record-level risk measures useful for targeted protection.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">
      <a:dk1>
        <a:srgbClr val="000094"/>
      </a:dk1>
      <a:lt1>
        <a:srgbClr val="FFCC00"/>
      </a:lt1>
      <a:dk2>
        <a:srgbClr val="000066"/>
      </a:dk2>
      <a:lt2>
        <a:srgbClr val="FFFFFF"/>
      </a:lt2>
      <a:accent1>
        <a:srgbClr val="3193FF"/>
      </a:accent1>
      <a:accent2>
        <a:srgbClr val="9900FF"/>
      </a:accent2>
      <a:accent3>
        <a:srgbClr val="AAAAB8"/>
      </a:accent3>
      <a:accent4>
        <a:srgbClr val="DAAE00"/>
      </a:accent4>
      <a:accent5>
        <a:srgbClr val="ADC8FF"/>
      </a:accent5>
      <a:accent6>
        <a:srgbClr val="8A00E7"/>
      </a:accent6>
      <a:hlink>
        <a:srgbClr val="FF66CC"/>
      </a:hlink>
      <a:folHlink>
        <a:srgbClr val="FFCC00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7150" cap="flat" cmpd="sng" algn="ctr">
          <a:solidFill>
            <a:srgbClr val="FF00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-1000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7150" cap="flat" cmpd="sng" algn="ctr">
          <a:solidFill>
            <a:srgbClr val="FF00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-1000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ends">
  <a:themeElements>
    <a:clrScheme name="">
      <a:dk1>
        <a:srgbClr val="000094"/>
      </a:dk1>
      <a:lt1>
        <a:srgbClr val="FFCC00"/>
      </a:lt1>
      <a:dk2>
        <a:srgbClr val="000066"/>
      </a:dk2>
      <a:lt2>
        <a:srgbClr val="FFFFFF"/>
      </a:lt2>
      <a:accent1>
        <a:srgbClr val="3193FF"/>
      </a:accent1>
      <a:accent2>
        <a:srgbClr val="9900FF"/>
      </a:accent2>
      <a:accent3>
        <a:srgbClr val="AAAAB8"/>
      </a:accent3>
      <a:accent4>
        <a:srgbClr val="DAAE00"/>
      </a:accent4>
      <a:accent5>
        <a:srgbClr val="ADC8FF"/>
      </a:accent5>
      <a:accent6>
        <a:srgbClr val="8A00E7"/>
      </a:accent6>
      <a:hlink>
        <a:srgbClr val="FF66CC"/>
      </a:hlink>
      <a:folHlink>
        <a:srgbClr val="FFCC00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7150" cap="flat" cmpd="sng" algn="ctr">
          <a:solidFill>
            <a:srgbClr val="FF00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-1000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7150" cap="flat" cmpd="sng" algn="ctr">
          <a:solidFill>
            <a:srgbClr val="FF00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-1000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36866</TotalTime>
  <Words>548</Words>
  <Application>Microsoft Office PowerPoint</Application>
  <PresentationFormat>On-screen Show (4:3)</PresentationFormat>
  <Paragraphs>153</Paragraphs>
  <Slides>26</Slides>
  <Notes>26</Notes>
  <HiddenSlides>1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Blends</vt:lpstr>
      <vt:lpstr>1_Blends</vt:lpstr>
      <vt:lpstr>Equation</vt:lpstr>
      <vt:lpstr>Reconciling Confidentiality Risk Measures from Statistics and Computer Science</vt:lpstr>
      <vt:lpstr>Background for talk</vt:lpstr>
      <vt:lpstr>My questions about differential privacy in non-interactive setting</vt:lpstr>
      <vt:lpstr>Meaning of ε : A simulation study</vt:lpstr>
      <vt:lpstr>Meaning of ε:  Set μ = 10</vt:lpstr>
      <vt:lpstr>Results from simulation w/ μ=10 Global sensitivity (1000 runs)</vt:lpstr>
      <vt:lpstr>Results from simulation w/ μ=3 Global sensitivity (1000 runs)</vt:lpstr>
      <vt:lpstr>Results from simulation w/ μ=10 Local sensitivity (1000 runs)</vt:lpstr>
      <vt:lpstr>Should the local sensitivity results be dismissed?</vt:lpstr>
      <vt:lpstr>Hybrid approach</vt:lpstr>
      <vt:lpstr>Results from simulation w/ μ=10 Global sensitivity, local intruder (1000 runs)</vt:lpstr>
      <vt:lpstr>What about the data?</vt:lpstr>
      <vt:lpstr>What about the data?</vt:lpstr>
      <vt:lpstr>What about the data?</vt:lpstr>
      <vt:lpstr>What about the data?</vt:lpstr>
      <vt:lpstr>Why all versions of data?</vt:lpstr>
      <vt:lpstr>Why all versions?</vt:lpstr>
      <vt:lpstr>Statistical approaches: Main types of disclosure risks</vt:lpstr>
      <vt:lpstr>Measures of identification disclosure risk</vt:lpstr>
      <vt:lpstr>Identification disclosure risks  in microdata</vt:lpstr>
      <vt:lpstr>Assessing identification disclosure risk: The intruder’s actions</vt:lpstr>
      <vt:lpstr>Assessing identification disclosure risk</vt:lpstr>
      <vt:lpstr>Calculation </vt:lpstr>
      <vt:lpstr>Calculation </vt:lpstr>
      <vt:lpstr>Implications </vt:lpstr>
      <vt:lpstr>Implications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PSTAT 5A: Statistics</dc:title>
  <dc:creator/>
  <cp:lastModifiedBy> </cp:lastModifiedBy>
  <cp:revision>635</cp:revision>
  <dcterms:created xsi:type="dcterms:W3CDTF">2001-11-07T01:05:46Z</dcterms:created>
  <dcterms:modified xsi:type="dcterms:W3CDTF">2010-02-24T17:11:11Z</dcterms:modified>
</cp:coreProperties>
</file>